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480" r:id="rId2"/>
    <p:sldId id="436" r:id="rId3"/>
    <p:sldId id="438" r:id="rId4"/>
    <p:sldId id="468" r:id="rId5"/>
    <p:sldId id="470" r:id="rId6"/>
    <p:sldId id="469" r:id="rId7"/>
    <p:sldId id="486" r:id="rId8"/>
    <p:sldId id="481" r:id="rId9"/>
    <p:sldId id="482" r:id="rId10"/>
    <p:sldId id="483" r:id="rId11"/>
    <p:sldId id="484" r:id="rId12"/>
    <p:sldId id="440" r:id="rId13"/>
    <p:sldId id="472" r:id="rId14"/>
    <p:sldId id="473" r:id="rId15"/>
    <p:sldId id="474" r:id="rId16"/>
    <p:sldId id="475" r:id="rId17"/>
    <p:sldId id="476" r:id="rId18"/>
    <p:sldId id="477" r:id="rId19"/>
    <p:sldId id="478" r:id="rId20"/>
    <p:sldId id="479" r:id="rId21"/>
    <p:sldId id="485" r:id="rId22"/>
    <p:sldId id="352" r:id="rId2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7354B360-428B-41F1-B37A-9920282C9BBE}">
          <p14:sldIdLst>
            <p14:sldId id="480"/>
            <p14:sldId id="436"/>
            <p14:sldId id="438"/>
            <p14:sldId id="468"/>
            <p14:sldId id="470"/>
            <p14:sldId id="469"/>
            <p14:sldId id="486"/>
            <p14:sldId id="481"/>
            <p14:sldId id="482"/>
            <p14:sldId id="483"/>
            <p14:sldId id="484"/>
            <p14:sldId id="440"/>
            <p14:sldId id="472"/>
            <p14:sldId id="473"/>
            <p14:sldId id="474"/>
            <p14:sldId id="475"/>
            <p14:sldId id="476"/>
            <p14:sldId id="477"/>
            <p14:sldId id="478"/>
          </p14:sldIdLst>
        </p14:section>
        <p14:section name="Раздел без заголовка" id="{7B7B6B8E-A089-468A-A907-2F0C656958F5}">
          <p14:sldIdLst>
            <p14:sldId id="479"/>
            <p14:sldId id="485"/>
            <p14:sldId id="35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  <a:srgbClr val="E9E53B"/>
    <a:srgbClr val="FF5050"/>
    <a:srgbClr val="FFFF99"/>
    <a:srgbClr val="FFCC66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400" autoAdjust="0"/>
  </p:normalViewPr>
  <p:slideViewPr>
    <p:cSldViewPr>
      <p:cViewPr varScale="1">
        <p:scale>
          <a:sx n="69" d="100"/>
          <a:sy n="69" d="100"/>
        </p:scale>
        <p:origin x="-196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REEN%20GROWTH%20SD\EAP%20Work\Eugene's%20policy%20manual\RUS\Policy%20Brief%20working\Copy%20of%20Monetary%20instruments%20charts%20for%20Russia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in.oecd.org\sdataENV\Applic\EG\0%20POLICY\Economic%20Instruments\Monetary%20instruments%20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REEN%20GROWTH%20SD\EAP%20Work\Eugene's%20policy%20manual\RUS\Policy%20Brief%20working\Copy%20of%20Monetary%20instruments%20charts%20for%20Russia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REEN%20GROWTH%20SD\EAP%20Work\Eugene's%20policy%20manual\RUS\Policy%20Brief%20working\Copy%20of%20Monetary%20instruments%20charts%20for%20Russia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2696998084242879E-2"/>
          <c:y val="0.12344723655954488"/>
          <c:w val="0.90627744944535249"/>
          <c:h val="0.60499875787131563"/>
        </c:manualLayout>
      </c:layout>
      <c:barChart>
        <c:barDir val="col"/>
        <c:grouping val="clustered"/>
        <c:ser>
          <c:idx val="0"/>
          <c:order val="0"/>
          <c:tx>
            <c:strRef>
              <c:f>'Excise taxes on motor fuels'!$C$49</c:f>
              <c:strCache>
                <c:ptCount val="1"/>
                <c:pt idx="0">
                  <c:v>Бензин</c:v>
                </c:pt>
              </c:strCache>
            </c:strRef>
          </c:tx>
          <c:spPr>
            <a:solidFill>
              <a:srgbClr val="00B0F0"/>
            </a:solidFill>
          </c:spPr>
          <c:cat>
            <c:strRef>
              <c:f>'Excise taxes on motor fuels'!$B$50:$B$60</c:f>
              <c:strCache>
                <c:ptCount val="11"/>
                <c:pt idx="0">
                  <c:v>Германия</c:v>
                </c:pt>
                <c:pt idx="1">
                  <c:v>Эстония</c:v>
                </c:pt>
                <c:pt idx="2">
                  <c:v>Франция</c:v>
                </c:pt>
                <c:pt idx="3">
                  <c:v>Польша</c:v>
                </c:pt>
                <c:pt idx="4">
                  <c:v>Словакия</c:v>
                </c:pt>
                <c:pt idx="5">
                  <c:v>Сред. ОЭСР</c:v>
                </c:pt>
                <c:pt idx="6">
                  <c:v>Армения</c:v>
                </c:pt>
                <c:pt idx="7">
                  <c:v>Азербайджан</c:v>
                </c:pt>
                <c:pt idx="8">
                  <c:v>Беларусь</c:v>
                </c:pt>
                <c:pt idx="9">
                  <c:v>Молдова</c:v>
                </c:pt>
                <c:pt idx="10">
                  <c:v>Украина</c:v>
                </c:pt>
              </c:strCache>
            </c:strRef>
          </c:cat>
          <c:val>
            <c:numRef>
              <c:f>'Excise taxes on motor fuels'!$C$50:$C$60</c:f>
              <c:numCache>
                <c:formatCode>General</c:formatCode>
                <c:ptCount val="11"/>
                <c:pt idx="0">
                  <c:v>883</c:v>
                </c:pt>
                <c:pt idx="1">
                  <c:v>567</c:v>
                </c:pt>
                <c:pt idx="2">
                  <c:v>823</c:v>
                </c:pt>
                <c:pt idx="3">
                  <c:v>594</c:v>
                </c:pt>
                <c:pt idx="4">
                  <c:v>743</c:v>
                </c:pt>
                <c:pt idx="5">
                  <c:v>605</c:v>
                </c:pt>
                <c:pt idx="6">
                  <c:v>51</c:v>
                </c:pt>
                <c:pt idx="7">
                  <c:v>200</c:v>
                </c:pt>
                <c:pt idx="8">
                  <c:v>135</c:v>
                </c:pt>
                <c:pt idx="9">
                  <c:v>190</c:v>
                </c:pt>
                <c:pt idx="10">
                  <c:v>198</c:v>
                </c:pt>
              </c:numCache>
            </c:numRef>
          </c:val>
        </c:ser>
        <c:ser>
          <c:idx val="1"/>
          <c:order val="1"/>
          <c:tx>
            <c:strRef>
              <c:f>'Excise taxes on motor fuels'!$D$49</c:f>
              <c:strCache>
                <c:ptCount val="1"/>
                <c:pt idx="0">
                  <c:v>Дизель</c:v>
                </c:pt>
              </c:strCache>
            </c:strRef>
          </c:tx>
          <c:spPr>
            <a:solidFill>
              <a:srgbClr val="E26D25"/>
            </a:solidFill>
          </c:spPr>
          <c:cat>
            <c:strRef>
              <c:f>'Excise taxes on motor fuels'!$B$50:$B$60</c:f>
              <c:strCache>
                <c:ptCount val="11"/>
                <c:pt idx="0">
                  <c:v>Германия</c:v>
                </c:pt>
                <c:pt idx="1">
                  <c:v>Эстония</c:v>
                </c:pt>
                <c:pt idx="2">
                  <c:v>Франция</c:v>
                </c:pt>
                <c:pt idx="3">
                  <c:v>Польша</c:v>
                </c:pt>
                <c:pt idx="4">
                  <c:v>Словакия</c:v>
                </c:pt>
                <c:pt idx="5">
                  <c:v>Сред. ОЭСР</c:v>
                </c:pt>
                <c:pt idx="6">
                  <c:v>Армения</c:v>
                </c:pt>
                <c:pt idx="7">
                  <c:v>Азербайджан</c:v>
                </c:pt>
                <c:pt idx="8">
                  <c:v>Беларусь</c:v>
                </c:pt>
                <c:pt idx="9">
                  <c:v>Молдова</c:v>
                </c:pt>
                <c:pt idx="10">
                  <c:v>Украина</c:v>
                </c:pt>
              </c:strCache>
            </c:strRef>
          </c:cat>
          <c:val>
            <c:numRef>
              <c:f>'Excise taxes on motor fuels'!$D$50:$D$60</c:f>
              <c:numCache>
                <c:formatCode>General</c:formatCode>
                <c:ptCount val="11"/>
                <c:pt idx="0">
                  <c:v>588</c:v>
                </c:pt>
                <c:pt idx="1">
                  <c:v>468</c:v>
                </c:pt>
                <c:pt idx="2">
                  <c:v>516</c:v>
                </c:pt>
                <c:pt idx="3">
                  <c:v>420</c:v>
                </c:pt>
                <c:pt idx="4">
                  <c:v>444</c:v>
                </c:pt>
                <c:pt idx="5">
                  <c:v>376</c:v>
                </c:pt>
                <c:pt idx="6">
                  <c:v>22</c:v>
                </c:pt>
                <c:pt idx="7">
                  <c:v>80</c:v>
                </c:pt>
                <c:pt idx="8">
                  <c:v>60</c:v>
                </c:pt>
                <c:pt idx="9">
                  <c:v>80</c:v>
                </c:pt>
                <c:pt idx="10">
                  <c:v>98</c:v>
                </c:pt>
              </c:numCache>
            </c:numRef>
          </c:val>
        </c:ser>
        <c:gapWidth val="78"/>
        <c:axId val="77181312"/>
        <c:axId val="77182848"/>
      </c:barChart>
      <c:catAx>
        <c:axId val="77181312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7182848"/>
        <c:crosses val="autoZero"/>
        <c:auto val="1"/>
        <c:lblAlgn val="ctr"/>
        <c:lblOffset val="100"/>
      </c:catAx>
      <c:valAx>
        <c:axId val="77182848"/>
        <c:scaling>
          <c:orientation val="minMax"/>
        </c:scaling>
        <c:axPos val="l"/>
        <c:majorGridlines>
          <c:spPr>
            <a:ln>
              <a:noFill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7181312"/>
        <c:crosses val="autoZero"/>
        <c:crossBetween val="between"/>
      </c:valAx>
      <c:spPr>
        <a:noFill/>
        <a:ln>
          <a:noFill/>
        </a:ln>
      </c:spPr>
    </c:plotArea>
    <c:legend>
      <c:legendPos val="r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200" baseline="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cat>
            <c:strRef>
              <c:f>Sheet4!$B$22:$B$30</c:f>
              <c:strCache>
                <c:ptCount val="9"/>
                <c:pt idx="0">
                  <c:v>Дерево</c:v>
                </c:pt>
                <c:pt idx="1">
                  <c:v>Картон и бумага (рецикл.)</c:v>
                </c:pt>
                <c:pt idx="2">
                  <c:v>Картон и бумага (первичные)</c:v>
                </c:pt>
                <c:pt idx="3">
                  <c:v>Стекло и керамика</c:v>
                </c:pt>
                <c:pt idx="4">
                  <c:v>Жесть и сталь</c:v>
                </c:pt>
                <c:pt idx="5">
                  <c:v>Другая пластмасса (рецикл.)</c:v>
                </c:pt>
                <c:pt idx="6">
                  <c:v>Другая пластмасса (первичная)</c:v>
                </c:pt>
                <c:pt idx="7">
                  <c:v>Полихлорвинил (ПХВ)</c:v>
                </c:pt>
                <c:pt idx="8">
                  <c:v>Алюминий</c:v>
                </c:pt>
              </c:strCache>
            </c:strRef>
          </c:cat>
          <c:val>
            <c:numRef>
              <c:f>Sheet4!$C$22:$C$30</c:f>
              <c:numCache>
                <c:formatCode>General</c:formatCode>
                <c:ptCount val="9"/>
                <c:pt idx="0">
                  <c:v>70</c:v>
                </c:pt>
                <c:pt idx="1">
                  <c:v>70</c:v>
                </c:pt>
                <c:pt idx="2">
                  <c:v>130</c:v>
                </c:pt>
                <c:pt idx="3">
                  <c:v>250</c:v>
                </c:pt>
                <c:pt idx="4">
                  <c:v>1240</c:v>
                </c:pt>
                <c:pt idx="5">
                  <c:v>1040</c:v>
                </c:pt>
                <c:pt idx="6">
                  <c:v>1740</c:v>
                </c:pt>
                <c:pt idx="7">
                  <c:v>2730</c:v>
                </c:pt>
                <c:pt idx="8">
                  <c:v>4460</c:v>
                </c:pt>
              </c:numCache>
            </c:numRef>
          </c:val>
        </c:ser>
        <c:axId val="77739520"/>
        <c:axId val="77741056"/>
      </c:barChart>
      <c:catAx>
        <c:axId val="77739520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7741056"/>
        <c:crosses val="autoZero"/>
        <c:auto val="1"/>
        <c:lblAlgn val="ctr"/>
        <c:lblOffset val="100"/>
      </c:catAx>
      <c:valAx>
        <c:axId val="77741056"/>
        <c:scaling>
          <c:orientation val="minMax"/>
        </c:scaling>
        <c:axPos val="b"/>
        <c:majorGridlines>
          <c:spPr>
            <a:ln>
              <a:noFill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7739520"/>
        <c:crosses val="autoZero"/>
        <c:crossBetween val="between"/>
      </c:valAx>
    </c:plotArea>
    <c:plotVisOnly val="1"/>
    <c:dispBlanksAs val="gap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doughnutChart>
        <c:varyColors val="1"/>
        <c:ser>
          <c:idx val="0"/>
          <c:order val="0"/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31859C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E26D25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9.4255586983665998E-2"/>
                  <c:y val="0.20996689139347793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0.12427184466019424"/>
                  <c:y val="0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0.11650485436893211"/>
                  <c:y val="-3.4858387799564267E-2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9.3203883495145634E-2"/>
                  <c:y val="-8.2788671023965033E-2"/>
                </c:manualLayout>
              </c:layout>
              <c:showVal val="1"/>
              <c:showCatName val="1"/>
              <c:separator>
</c:separator>
            </c:dLbl>
            <c:dLbl>
              <c:idx val="4"/>
              <c:layout>
                <c:manualLayout>
                  <c:x val="-9.8381877022653733E-2"/>
                  <c:y val="-0.10893246187363848"/>
                </c:manualLayout>
              </c:layout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1200" b="1" baseline="0"/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'EPR by product type'!$A$25:$A$29</c:f>
              <c:strCache>
                <c:ptCount val="5"/>
                <c:pt idx="0">
                  <c:v>Тара для напитков</c:v>
                </c:pt>
                <c:pt idx="1">
                  <c:v>Батареи</c:v>
                </c:pt>
                <c:pt idx="2">
                  <c:v>Автомобили</c:v>
                </c:pt>
                <c:pt idx="3">
                  <c:v>Шины</c:v>
                </c:pt>
                <c:pt idx="4">
                  <c:v>Другие</c:v>
                </c:pt>
              </c:strCache>
            </c:strRef>
          </c:cat>
          <c:val>
            <c:numRef>
              <c:f>'EPR by product type'!$B$25:$B$29</c:f>
              <c:numCache>
                <c:formatCode>0%</c:formatCode>
                <c:ptCount val="5"/>
                <c:pt idx="0">
                  <c:v>0.61000000000000054</c:v>
                </c:pt>
                <c:pt idx="1">
                  <c:v>0.18000000000000013</c:v>
                </c:pt>
                <c:pt idx="2">
                  <c:v>4.0000000000000022E-2</c:v>
                </c:pt>
                <c:pt idx="3">
                  <c:v>4.0000000000000022E-2</c:v>
                </c:pt>
                <c:pt idx="4">
                  <c:v>0.13</c:v>
                </c:pt>
              </c:numCache>
            </c:numRef>
          </c:val>
        </c:ser>
        <c:firstSliceAng val="0"/>
        <c:holeSize val="50"/>
      </c:doughnutChart>
    </c:plotArea>
    <c:legend>
      <c:legendPos val="b"/>
      <c:txPr>
        <a:bodyPr/>
        <a:lstStyle/>
        <a:p>
          <a:pPr rtl="0">
            <a:defRPr sz="1200" b="1"/>
          </a:pPr>
          <a:endParaRPr lang="en-US"/>
        </a:p>
      </c:txPr>
    </c:legend>
    <c:plotVisOnly val="1"/>
    <c:dispBlanksAs val="zero"/>
  </c:chart>
  <c:spPr>
    <a:noFill/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8275967022182721"/>
          <c:y val="0.25470319970664707"/>
          <c:w val="0.51721475391623095"/>
          <c:h val="0.66295624270919584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31859C"/>
              </a:solidFill>
            </c:spPr>
          </c:dPt>
          <c:dPt>
            <c:idx val="4"/>
            <c:spPr>
              <a:solidFill>
                <a:srgbClr val="E26D25"/>
              </a:solidFill>
            </c:spPr>
          </c:dPt>
          <c:dLbls>
            <c:dLbl>
              <c:idx val="0"/>
              <c:layout>
                <c:manualLayout>
                  <c:x val="9.3077370564281746E-3"/>
                  <c:y val="0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1.8615474112856321E-2"/>
                  <c:y val="-2.3148148148148147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4.6538685282140804E-3"/>
                  <c:y val="-2.3148148148148147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0"/>
                  <c:y val="6.7980267506535894E-2"/>
                </c:manualLayout>
              </c:layout>
              <c:tx>
                <c:rich>
                  <a:bodyPr/>
                  <a:lstStyle/>
                  <a:p>
                    <a:pPr>
                      <a:defRPr lang="ru-RU" sz="1200" b="1" noProof="0"/>
                    </a:pPr>
                    <a:r>
                      <a:rPr lang="ru-RU" noProof="0" dirty="0" smtClean="0"/>
                      <a:t> Автомобили/</a:t>
                    </a:r>
                  </a:p>
                  <a:p>
                    <a:pPr>
                      <a:defRPr lang="ru-RU" sz="1200" b="1" noProof="0"/>
                    </a:pPr>
                    <a:r>
                      <a:rPr lang="ru-RU" noProof="0" dirty="0" smtClean="0"/>
                      <a:t>аккумуляторы </a:t>
                    </a:r>
                    <a:r>
                      <a:rPr lang="ru-RU" noProof="0" dirty="0"/>
                      <a:t>
12%</a:t>
                    </a:r>
                  </a:p>
                </c:rich>
              </c:tx>
              <c:spPr/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-9.3077370564281572E-3"/>
                  <c:y val="-4.6296296296296337E-3"/>
                </c:manualLayout>
              </c:layout>
              <c:spPr/>
              <c:txPr>
                <a:bodyPr/>
                <a:lstStyle/>
                <a:p>
                  <a:pPr>
                    <a:defRPr sz="1200" b="1" baseline="0"/>
                  </a:pPr>
                  <a:endParaRPr lang="en-US"/>
                </a:p>
              </c:txPr>
              <c:dLblPos val="bestFit"/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CatName val="1"/>
            <c:showPercent val="1"/>
            <c:showLeaderLines val="1"/>
          </c:dLbls>
          <c:cat>
            <c:strRef>
              <c:f>'EPR by product type'!$A$3:$A$7</c:f>
              <c:strCache>
                <c:ptCount val="5"/>
                <c:pt idx="0">
                  <c:v>Электроника</c:v>
                </c:pt>
                <c:pt idx="1">
                  <c:v>Шины</c:v>
                </c:pt>
                <c:pt idx="2">
                  <c:v>Упаковка</c:v>
                </c:pt>
                <c:pt idx="3">
                  <c:v>Автомобили/аккумуляторы </c:v>
                </c:pt>
                <c:pt idx="4">
                  <c:v>Другие товары </c:v>
                </c:pt>
              </c:strCache>
            </c:strRef>
          </c:cat>
          <c:val>
            <c:numRef>
              <c:f>'EPR by product type'!$B$3:$B$7</c:f>
              <c:numCache>
                <c:formatCode>0%</c:formatCode>
                <c:ptCount val="5"/>
                <c:pt idx="0">
                  <c:v>0.35000000000000026</c:v>
                </c:pt>
                <c:pt idx="1">
                  <c:v>0.18000000000000013</c:v>
                </c:pt>
                <c:pt idx="2">
                  <c:v>0.17</c:v>
                </c:pt>
                <c:pt idx="3">
                  <c:v>0.12000000000000002</c:v>
                </c:pt>
                <c:pt idx="4">
                  <c:v>0.18000000000000013</c:v>
                </c:pt>
              </c:numCache>
            </c:numRef>
          </c:val>
        </c:ser>
        <c:firstSliceAng val="0"/>
      </c:pieChart>
    </c:plotArea>
    <c:legend>
      <c:legendPos val="tr"/>
      <c:layout>
        <c:manualLayout>
          <c:xMode val="edge"/>
          <c:yMode val="edge"/>
          <c:x val="0.69754645317186981"/>
          <c:y val="0.50111490724137886"/>
          <c:w val="0.29657457041810181"/>
          <c:h val="0.18366598589485114"/>
        </c:manualLayout>
      </c:layout>
      <c:txPr>
        <a:bodyPr/>
        <a:lstStyle/>
        <a:p>
          <a:pPr rtl="0">
            <a:defRPr sz="1200" b="1"/>
          </a:pPr>
          <a:endParaRPr lang="en-US"/>
        </a:p>
      </c:txPr>
    </c:legend>
    <c:plotVisOnly val="1"/>
    <c:dispBlanksAs val="zero"/>
  </c:chart>
  <c:spPr>
    <a:noFill/>
    <a:ln>
      <a:noFill/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23899-E46B-46DE-9D02-0164906A27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1447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21/10/2014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75675-8A13-487E-A722-71E4710D448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75675-8A13-487E-A722-71E4710D448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12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13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14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15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16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17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18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19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2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20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873" indent="-2857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2883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036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189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343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496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8649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5802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C37F05-585B-41C4-9CA2-467D10E5766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55504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3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4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5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6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7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http://www.slideshare.net/OECD_ENV/policy-highlights-greener-products-rus</a:t>
            </a:r>
            <a:endParaRPr lang="ru-RU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75675-8A13-487E-A722-71E4710D448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75675-8A13-487E-A722-71E4710D448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D802-BAD9-4067-86AE-1E734809A2E5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7AEA-769F-4C1D-B9AF-7AE0A244B632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62D56CA-B3F1-40F0-A1B5-C3E6E3C7552B}" type="datetime1">
              <a:rPr lang="en-GB" smtClean="0"/>
              <a:pPr/>
              <a:t>21/10/2014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98E55BF-95E0-4CAA-ADAA-2F3953F8BCB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FB35-453E-432A-BBB3-D3C035B2F5E2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2272C-C575-4B62-A6C7-34A922D0E8F8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17167-6088-45A0-9D01-14F16CEC9B49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A0FC-C97B-46D9-8D8F-3624CBCCE271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D20A-A309-4597-A39E-E960E7F33D7D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473CF-3E7C-492B-908E-F0D4B43479DD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067A-BD27-46BE-AC31-5210CDBC2B4C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3237-E7F0-4B54-9855-8BC1894F8963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CAE260A-D1BC-487B-8B75-B3897F0BD697}" type="datetime1">
              <a:rPr lang="en-GB" smtClean="0"/>
              <a:pPr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683568" y="3861048"/>
            <a:ext cx="7560840" cy="2016224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ru-RU" dirty="0" smtClean="0"/>
              <a:t>Семинар </a:t>
            </a:r>
            <a:r>
              <a:rPr lang="ru-RU" dirty="0"/>
              <a:t>по политике ЕС и использованию экономических инструментов для обеспечения устойчивого развития городского транспорта 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ru-RU" sz="2000" i="1" dirty="0"/>
              <a:t>21-22 октября, 2014 г. </a:t>
            </a:r>
            <a:r>
              <a:rPr lang="ru-RU" sz="2000" i="1" dirty="0" smtClean="0"/>
              <a:t>(Кишинёв</a:t>
            </a:r>
            <a:r>
              <a:rPr lang="ru-RU" sz="2000" i="1" dirty="0"/>
              <a:t>, Молдова)</a:t>
            </a:r>
            <a:endParaRPr lang="uk-UA" sz="2000" i="1" dirty="0"/>
          </a:p>
          <a:p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323528" y="1772816"/>
            <a:ext cx="8280920" cy="180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ru-RU" sz="4000" dirty="0" smtClean="0">
                <a:solidFill>
                  <a:srgbClr val="FFFFE1"/>
                </a:solidFill>
                <a:ea typeface="+mj-ea"/>
                <a:cs typeface="+mj-cs"/>
              </a:rPr>
              <a:t>Обзор экономических инструментов стимулирования улучшения</a:t>
            </a:r>
            <a:r>
              <a:rPr lang="en-US" sz="4000" dirty="0" smtClean="0">
                <a:solidFill>
                  <a:srgbClr val="FFFFE1"/>
                </a:solidFill>
                <a:ea typeface="+mj-ea"/>
                <a:cs typeface="+mj-cs"/>
              </a:rPr>
              <a:t/>
            </a:r>
            <a:br>
              <a:rPr lang="en-US" sz="4000" dirty="0" smtClean="0">
                <a:solidFill>
                  <a:srgbClr val="FFFFE1"/>
                </a:solidFill>
                <a:ea typeface="+mj-ea"/>
                <a:cs typeface="+mj-cs"/>
              </a:rPr>
            </a:br>
            <a:r>
              <a:rPr lang="ru-RU" sz="4000" dirty="0" smtClean="0">
                <a:solidFill>
                  <a:srgbClr val="FFFFE1"/>
                </a:solidFill>
                <a:ea typeface="+mj-ea"/>
                <a:cs typeface="+mj-cs"/>
              </a:rPr>
              <a:t>экологических показателей</a:t>
            </a:r>
            <a:endParaRPr lang="ru-RU" sz="4400" dirty="0">
              <a:solidFill>
                <a:srgbClr val="FFFFE1"/>
              </a:solidFill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4564" y="404664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Управление качеством воздуха в странах Восточного региона ЕИСП</a:t>
            </a:r>
            <a:endParaRPr lang="en-GB" sz="2800" dirty="0"/>
          </a:p>
        </p:txBody>
      </p:sp>
    </p:spTree>
    <p:extLst>
      <p:ext uri="{BB962C8B-B14F-4D97-AF65-F5344CB8AC3E}">
        <p14:creationId xmlns="" xmlns:p14="http://schemas.microsoft.com/office/powerpoint/2010/main" val="19957106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ru-RU" sz="3200" i="0" dirty="0" smtClean="0">
                <a:solidFill>
                  <a:srgbClr val="002060"/>
                </a:solidFill>
              </a:rPr>
              <a:t>Типы товаров, охваченных </a:t>
            </a:r>
            <a:r>
              <a:rPr lang="ru-RU" sz="3200" i="0" dirty="0" err="1" smtClean="0">
                <a:solidFill>
                  <a:srgbClr val="002060"/>
                </a:solidFill>
              </a:rPr>
              <a:t>залогово-возвратными</a:t>
            </a:r>
            <a:r>
              <a:rPr lang="ru-RU" sz="3200" i="0" dirty="0" smtClean="0">
                <a:solidFill>
                  <a:srgbClr val="002060"/>
                </a:solidFill>
              </a:rPr>
              <a:t> схемами в странах ОЭСР</a:t>
            </a:r>
            <a:endParaRPr lang="ru-RU" sz="3200" i="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="" xmlns:p14="http://schemas.microsoft.com/office/powerpoint/2010/main" val="2615816926"/>
              </p:ext>
            </p:extLst>
          </p:nvPr>
        </p:nvGraphicFramePr>
        <p:xfrm>
          <a:off x="0" y="1124744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30888" y="6520259"/>
            <a:ext cx="2133600" cy="365125"/>
          </a:xfrm>
        </p:spPr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81857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994122"/>
          </a:xfrm>
        </p:spPr>
        <p:txBody>
          <a:bodyPr>
            <a:noAutofit/>
          </a:bodyPr>
          <a:lstStyle/>
          <a:p>
            <a:pPr algn="ctr"/>
            <a:r>
              <a:rPr lang="ru-RU" sz="3200" i="0" dirty="0" smtClean="0">
                <a:solidFill>
                  <a:srgbClr val="002060"/>
                </a:solidFill>
              </a:rPr>
              <a:t>Схемы расширенной ответственности производителя по типам товаров в странах ОЭСР</a:t>
            </a:r>
            <a:endParaRPr lang="ru-RU" sz="3200" i="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="" xmlns:p14="http://schemas.microsoft.com/office/powerpoint/2010/main" val="2998641304"/>
              </p:ext>
            </p:extLst>
          </p:nvPr>
        </p:nvGraphicFramePr>
        <p:xfrm>
          <a:off x="107504" y="260648"/>
          <a:ext cx="9144000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896" y="6520259"/>
            <a:ext cx="2133600" cy="365125"/>
          </a:xfrm>
        </p:spPr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34404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12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05599499"/>
              </p:ext>
            </p:extLst>
          </p:nvPr>
        </p:nvGraphicFramePr>
        <p:xfrm>
          <a:off x="0" y="980728"/>
          <a:ext cx="9144000" cy="2520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25927">
                <a:tc>
                  <a:txBody>
                    <a:bodyPr/>
                    <a:lstStyle/>
                    <a:p>
                      <a:pPr algn="ctr"/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Административные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47177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Увеличение сроков действия разрешений для предприятий, не относящихся к основным загрязнителям</a:t>
                      </a:r>
                      <a:endParaRPr lang="en-GB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7177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Меньше инспекторских проверок предприятий, </a:t>
                      </a:r>
                      <a:b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не относящихся к основным загрязнителям</a:t>
                      </a:r>
                      <a:endParaRPr lang="en-GB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-43979" y="26064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 smtClean="0">
                <a:solidFill>
                  <a:srgbClr val="002060"/>
                </a:solidFill>
              </a:rPr>
              <a:t>Возможности для бизнеса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13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08224152"/>
              </p:ext>
            </p:extLst>
          </p:nvPr>
        </p:nvGraphicFramePr>
        <p:xfrm>
          <a:off x="0" y="857090"/>
          <a:ext cx="9144000" cy="5092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03407">
                <a:tc>
                  <a:txBody>
                    <a:bodyPr/>
                    <a:lstStyle/>
                    <a:p>
                      <a:pPr algn="ctr"/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Экономические и финансовые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1(3)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60391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Льготы для более чистых видов деятельности и/или увеличение сборов/налогов для основных загрязнителей</a:t>
                      </a:r>
                      <a:endParaRPr lang="en-GB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96144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Специальные программы кредитования и грантовой поддержки экологически чистых предприятий, внедрения инновационных экологичных технологий</a:t>
                      </a:r>
                      <a:endParaRPr lang="en-GB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96144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Привилегированный статус чистых технологий </a:t>
                      </a:r>
                      <a:b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при проведении государственных закупок </a:t>
                      </a:r>
                      <a:b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(зелёные государственные закупки)</a:t>
                      </a:r>
                      <a:endParaRPr lang="en-GB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6104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Льготные тарифы страхования экологически чистых предприятий и технологий</a:t>
                      </a:r>
                      <a:endParaRPr lang="en-GB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Возможности </a:t>
            </a:r>
            <a:r>
              <a:rPr lang="ru-RU" sz="3600" dirty="0" smtClean="0">
                <a:solidFill>
                  <a:srgbClr val="002060"/>
                </a:solidFill>
              </a:rPr>
              <a:t>для </a:t>
            </a:r>
            <a:r>
              <a:rPr lang="ru-RU" sz="3600" dirty="0">
                <a:solidFill>
                  <a:srgbClr val="002060"/>
                </a:solidFill>
              </a:rPr>
              <a:t>бизнеса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761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14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06471002"/>
              </p:ext>
            </p:extLst>
          </p:nvPr>
        </p:nvGraphicFramePr>
        <p:xfrm>
          <a:off x="0" y="844702"/>
          <a:ext cx="9144000" cy="570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596499">
                <a:tc>
                  <a:txBody>
                    <a:bodyPr/>
                    <a:lstStyle/>
                    <a:p>
                      <a:pPr algn="ctr"/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Экономические и финансовые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2(3)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123703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Схемы финансирования внедрения экологически чистых технологий, создания и эксплуатации предприятий, использующих передовые методы производства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526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Бесплатные услуги поддержки бизнеса в экологических начинаниях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5118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Добровольные отраслевые соглашения представителей органов государственного управления (региональных, местных) и операторов предприятий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037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Разработка руководств по надлежащей сельскохозяйственной практике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3145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Развитие «зелёных руководств» (</a:t>
                      </a:r>
                      <a:r>
                        <a:rPr lang="en-GB" sz="2400" i="1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Green Guide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GB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для промышленности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9460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Участие в гибких механизмах Киотского протокола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Возможности </a:t>
            </a:r>
            <a:r>
              <a:rPr lang="ru-RU" sz="3600" dirty="0" smtClean="0">
                <a:solidFill>
                  <a:srgbClr val="002060"/>
                </a:solidFill>
              </a:rPr>
              <a:t>для </a:t>
            </a:r>
            <a:r>
              <a:rPr lang="ru-RU" sz="3600" dirty="0">
                <a:solidFill>
                  <a:srgbClr val="002060"/>
                </a:solidFill>
              </a:rPr>
              <a:t>бизнеса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43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15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08190762"/>
              </p:ext>
            </p:extLst>
          </p:nvPr>
        </p:nvGraphicFramePr>
        <p:xfrm>
          <a:off x="0" y="844701"/>
          <a:ext cx="9144000" cy="4323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03407">
                <a:tc>
                  <a:txBody>
                    <a:bodyPr/>
                    <a:lstStyle/>
                    <a:p>
                      <a:pPr algn="ctr"/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Экономические и финансовые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3(3)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8474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Поддержка Всемирного банка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Поддержка Глобального экологического фонда (</a:t>
                      </a:r>
                      <a:r>
                        <a:rPr lang="ru-RU" sz="2400" kern="1200" noProof="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ГЭФ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​​)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0080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Поддержка Специального фонда по изменению климата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610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Поддержка Европейского банка реконструкции и развития (</a:t>
                      </a:r>
                      <a:r>
                        <a:rPr lang="ru-RU" sz="2400" kern="1200" noProof="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ЕБРР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Поддержка Европейского инвестиционного банка (</a:t>
                      </a:r>
                      <a:r>
                        <a:rPr lang="ru-RU" sz="2400" kern="1200" noProof="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ЕИБ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Возможности </a:t>
            </a:r>
            <a:r>
              <a:rPr lang="ru-RU" sz="3600" dirty="0" smtClean="0">
                <a:solidFill>
                  <a:srgbClr val="002060"/>
                </a:solidFill>
              </a:rPr>
              <a:t>для </a:t>
            </a:r>
            <a:r>
              <a:rPr lang="ru-RU" sz="3600" dirty="0">
                <a:solidFill>
                  <a:srgbClr val="002060"/>
                </a:solidFill>
              </a:rPr>
              <a:t>бизнеса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270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16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8506647"/>
              </p:ext>
            </p:extLst>
          </p:nvPr>
        </p:nvGraphicFramePr>
        <p:xfrm>
          <a:off x="0" y="844701"/>
          <a:ext cx="9144000" cy="4312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03407">
                <a:tc>
                  <a:txBody>
                    <a:bodyPr/>
                    <a:lstStyle/>
                    <a:p>
                      <a:pPr algn="ctr"/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Репутационные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62085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Показатели устойчивого развития или участие </a:t>
                      </a:r>
                      <a:b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в добровольных механизмах, соответствующие награды и присуждения, информирующие общественность </a:t>
                      </a:r>
                      <a:b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об экологических достижениях предприятия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Экологическая маркировка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Системы экологического менеджмента 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(ISO 14001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и др.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610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Организация мероприятий подобных Зелёной неделе </a:t>
                      </a:r>
                      <a:b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 привлечением региональных и местных органов власти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Возможности </a:t>
            </a:r>
            <a:r>
              <a:rPr lang="ru-RU" sz="3600" dirty="0" smtClean="0">
                <a:solidFill>
                  <a:srgbClr val="002060"/>
                </a:solidFill>
              </a:rPr>
              <a:t>для </a:t>
            </a:r>
            <a:r>
              <a:rPr lang="ru-RU" sz="3600" dirty="0">
                <a:solidFill>
                  <a:srgbClr val="002060"/>
                </a:solidFill>
              </a:rPr>
              <a:t>бизнеса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739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17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79650061"/>
              </p:ext>
            </p:extLst>
          </p:nvPr>
        </p:nvGraphicFramePr>
        <p:xfrm>
          <a:off x="0" y="836676"/>
          <a:ext cx="9144000" cy="5656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108015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b="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Информационные кампании по эффективности использования ресурсов, устойчивому развитию, энергосбережению и экологичного поведения в целом</a:t>
                      </a:r>
                      <a:endParaRPr lang="ru-RU" sz="2400" b="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106299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Организация информационных экологических мероприятий (например, </a:t>
                      </a:r>
                      <a:r>
                        <a:rPr lang="en-GB" sz="2400" i="1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Green Mobility, Big Clean-up</a:t>
                      </a:r>
                      <a:r>
                        <a:rPr lang="ru-RU" sz="2400" i="1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Час Земли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фестивалей и концертов)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7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Организация экологических зон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Программы финансовой поддержки домохозяйств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Развитие вспомогательной инфраструктуры для повышения мобильности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9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Популяризация «экологичного вождения» (</a:t>
                      </a:r>
                      <a:r>
                        <a:rPr lang="en-GB" sz="2400" i="1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ecodriving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Применение фискальных методов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Пропаганда здорового питания и местных продуктов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032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Поддержка установки термостатов в зданиях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Возможности </a:t>
            </a:r>
            <a:r>
              <a:rPr lang="ru-RU" sz="3600" dirty="0" smtClean="0">
                <a:solidFill>
                  <a:srgbClr val="002060"/>
                </a:solidFill>
              </a:rPr>
              <a:t>для граждан</a:t>
            </a:r>
            <a:endParaRPr lang="en-GB" sz="3600" i="1" dirty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884" y="116632"/>
            <a:ext cx="1427140" cy="12214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6384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18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34706116"/>
              </p:ext>
            </p:extLst>
          </p:nvPr>
        </p:nvGraphicFramePr>
        <p:xfrm>
          <a:off x="0" y="692696"/>
          <a:ext cx="9144000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4395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/>
                        <a:t> </a:t>
                      </a:r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для бизнеса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1(</a:t>
                      </a:r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7300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Экологическая маркировка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noProof="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Увеличение сроков действия разрешений для предприятий, не относящихся к основным загрязнителям</a:t>
                      </a:r>
                      <a:endParaRPr lang="ru-RU" sz="2400" noProof="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noProof="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Меньше инспекторских проверок предприятий, </a:t>
                      </a:r>
                      <a:br>
                        <a:rPr lang="ru-RU" sz="2400" noProof="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noProof="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не относящихся к основным загрязнителям</a:t>
                      </a:r>
                      <a:endParaRPr lang="ru-RU" sz="2400" noProof="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Льготы по платежам для чистых технологий и экологичных продуктов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Нулевые проценты для кредитования «зелёных» проектов</a:t>
                      </a: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Зелёные государственные закупки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Льготные тарифы страхования для экологически чистых предприятий и технологий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 smtClean="0">
                <a:solidFill>
                  <a:srgbClr val="002060"/>
                </a:solidFill>
              </a:rPr>
              <a:t>Рекомендации по применению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195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19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31020607"/>
              </p:ext>
            </p:extLst>
          </p:nvPr>
        </p:nvGraphicFramePr>
        <p:xfrm>
          <a:off x="0" y="692696"/>
          <a:ext cx="9144000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4395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для бизнеса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2(</a:t>
                      </a:r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610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Льготные инвестиции для внедрения экологически чистых технологий, создания экологически чистых производств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Бесплатные услуги поддержки бизнеса в экологических начинаниях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Добровольные отраслевые соглашения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Разработка руководств по надлежащей сельскохозяйственной практике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Развитие «зелёных руководств» (</a:t>
                      </a:r>
                      <a:r>
                        <a:rPr lang="en-GB" sz="2400" i="1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Green Guide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GB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для промышленности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Участие в гибких механизмах Киотского протокола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Поддержка Европейского банка реконструкции и развития (</a:t>
                      </a:r>
                      <a:r>
                        <a:rPr lang="ru-RU" sz="2400" kern="1200" noProof="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ЕБРР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Рекомендации по применению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491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63931" y="200834"/>
            <a:ext cx="82089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spc="100" dirty="0" smtClean="0">
                <a:solidFill>
                  <a:srgbClr val="002060"/>
                </a:solidFill>
              </a:rPr>
              <a:t>Содержание</a:t>
            </a:r>
            <a:endParaRPr lang="en-GB" sz="4000" spc="1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2</a:t>
            </a:fld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733541" y="1124744"/>
            <a:ext cx="7654883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Международные </a:t>
            </a:r>
            <a:r>
              <a:rPr lang="ru-RU" sz="3200" dirty="0">
                <a:solidFill>
                  <a:srgbClr val="002060"/>
                </a:solidFill>
              </a:rPr>
              <a:t>инструменты стимулирования улучшения</a:t>
            </a:r>
            <a:r>
              <a:rPr lang="en-US" sz="3200" dirty="0">
                <a:solidFill>
                  <a:srgbClr val="002060"/>
                </a:solidFill>
              </a:rPr>
              <a:t/>
            </a:r>
            <a:br>
              <a:rPr lang="en-US" sz="3200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экологических показателей</a:t>
            </a:r>
          </a:p>
          <a:p>
            <a:pPr marL="457200" lvl="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Инструменты ЕС</a:t>
            </a:r>
            <a:endParaRPr lang="ru-RU" sz="3200" dirty="0">
              <a:solidFill>
                <a:srgbClr val="002060"/>
              </a:solidFill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Возможности для бизнеса и граждан</a:t>
            </a:r>
            <a:endParaRPr lang="ru-RU" sz="3200" dirty="0">
              <a:solidFill>
                <a:srgbClr val="002060"/>
              </a:solidFill>
            </a:endParaRPr>
          </a:p>
          <a:p>
            <a:pPr marL="457200" lvl="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2060"/>
                </a:solidFill>
              </a:rPr>
              <a:t>Рекомендации по </a:t>
            </a:r>
            <a:r>
              <a:rPr lang="ru-RU" sz="3200" dirty="0" smtClean="0">
                <a:solidFill>
                  <a:srgbClr val="002060"/>
                </a:solidFill>
              </a:rPr>
              <a:t>применению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20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15688588"/>
              </p:ext>
            </p:extLst>
          </p:nvPr>
        </p:nvGraphicFramePr>
        <p:xfrm>
          <a:off x="0" y="692696"/>
          <a:ext cx="9144000" cy="5852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5394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 smtClean="0"/>
                        <a:t> </a:t>
                      </a:r>
                      <a:r>
                        <a:rPr lang="ru-RU" sz="3200" b="0" dirty="0" smtClean="0"/>
                        <a:t>для </a:t>
                      </a:r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граждан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Информационные кампании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Зелёные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”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en-GB" sz="2400" kern="1200" dirty="0" smtClean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Зоны минимальных выбросов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Финансовая поддержка домохозяйств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Развитие вспомогательной </a:t>
                      </a:r>
                      <a:b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инфраструктуры для повышения мобильности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Популяризация «экологичного вождения» (</a:t>
                      </a:r>
                      <a:r>
                        <a:rPr lang="en-GB" sz="2400" i="1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ecodriving</a:t>
                      </a: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Применение фискальных методов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Пропаганда здорового питания и местных продуктов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Поддержка установки термостатов в зданиях</a:t>
                      </a:r>
                      <a:endParaRPr lang="ru-RU" sz="2400" kern="1200" noProof="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-34611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Рекомендации по </a:t>
            </a:r>
            <a:r>
              <a:rPr lang="ru-RU" sz="3600" dirty="0" smtClean="0">
                <a:solidFill>
                  <a:srgbClr val="002060"/>
                </a:solidFill>
              </a:rPr>
              <a:t>применению</a:t>
            </a:r>
            <a:endParaRPr lang="en-GB" sz="3600" i="1" dirty="0">
              <a:solidFill>
                <a:srgbClr val="002060"/>
              </a:solidFill>
            </a:endParaRPr>
          </a:p>
        </p:txBody>
      </p:sp>
      <p:pic>
        <p:nvPicPr>
          <p:cNvPr id="7" name="Picture 2" descr="Description: ParkAndRideSignOxford2005091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881500"/>
            <a:ext cx="3168352" cy="1979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3360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altLang="en-US" sz="3600" i="0" dirty="0" smtClean="0">
                <a:solidFill>
                  <a:srgbClr val="002060"/>
                </a:solidFill>
              </a:rPr>
              <a:t>Выбор инструментов для товаров</a:t>
            </a:r>
            <a:endParaRPr lang="fr-FR" altLang="en-US" sz="3600" i="0" dirty="0" smtClean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44000" cy="561662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35040" y="6492875"/>
            <a:ext cx="2133600" cy="365125"/>
          </a:xfrm>
        </p:spPr>
        <p:txBody>
          <a:bodyPr/>
          <a:lstStyle/>
          <a:p>
            <a:fld id="{957505A1-0D79-4501-8057-91F0F4624B08}" type="slidenum">
              <a:rPr lang="en-GB" smtClean="0"/>
              <a:pPr/>
              <a:t>21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72008" y="3111103"/>
            <a:ext cx="7772400" cy="1470025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Calibri Light" pitchFamily="34" charset="0"/>
              </a:rPr>
              <a:t>Спасибо!</a:t>
            </a:r>
            <a:endParaRPr lang="en-US" sz="3600" dirty="0">
              <a:latin typeface="Calibri Light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252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26064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Международные </a:t>
            </a:r>
            <a:r>
              <a:rPr lang="ru-RU" sz="3600" dirty="0" smtClean="0">
                <a:solidFill>
                  <a:srgbClr val="002060"/>
                </a:solidFill>
              </a:rPr>
              <a:t>инструменты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3</a:t>
            </a:fld>
            <a:endParaRPr lang="en-US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980728"/>
            <a:ext cx="8640960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2060"/>
                </a:solidFill>
              </a:rPr>
              <a:t>Гибкие механизмы </a:t>
            </a:r>
            <a:r>
              <a:rPr lang="ru-RU" sz="3200" dirty="0" smtClean="0">
                <a:solidFill>
                  <a:srgbClr val="002060"/>
                </a:solidFill>
              </a:rPr>
              <a:t>Киотского </a:t>
            </a:r>
            <a:r>
              <a:rPr lang="ru-RU" sz="3200" dirty="0">
                <a:solidFill>
                  <a:srgbClr val="002060"/>
                </a:solidFill>
              </a:rPr>
              <a:t>протокола</a:t>
            </a:r>
            <a:endParaRPr lang="en-GB" sz="3200" dirty="0">
              <a:solidFill>
                <a:srgbClr val="00206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2060"/>
                </a:solidFill>
              </a:rPr>
              <a:t>Всемирный банк</a:t>
            </a:r>
            <a:endParaRPr lang="en-GB" sz="3200" dirty="0" smtClean="0">
              <a:solidFill>
                <a:srgbClr val="002060"/>
              </a:solidFill>
            </a:endParaRP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ru-RU" sz="2400" dirty="0">
                <a:solidFill>
                  <a:srgbClr val="002060"/>
                </a:solidFill>
              </a:rPr>
              <a:t>Международный банк реконструкции и развития (МБРР) 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ru-RU" sz="2400" dirty="0">
                <a:solidFill>
                  <a:srgbClr val="002060"/>
                </a:solidFill>
              </a:rPr>
              <a:t>Международная ассоциация развития (</a:t>
            </a:r>
            <a:r>
              <a:rPr lang="ru-RU" sz="2400" dirty="0" err="1">
                <a:solidFill>
                  <a:srgbClr val="002060"/>
                </a:solidFill>
              </a:rPr>
              <a:t>МАР</a:t>
            </a:r>
            <a:r>
              <a:rPr lang="ru-RU" sz="2400" dirty="0">
                <a:solidFill>
                  <a:srgbClr val="002060"/>
                </a:solidFill>
              </a:rPr>
              <a:t>) 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ru-RU" sz="2400" dirty="0">
                <a:solidFill>
                  <a:srgbClr val="002060"/>
                </a:solidFill>
              </a:rPr>
              <a:t>Международная финансовая корпорация (</a:t>
            </a:r>
            <a:r>
              <a:rPr lang="ru-RU" sz="2400" dirty="0" err="1">
                <a:solidFill>
                  <a:srgbClr val="002060"/>
                </a:solidFill>
              </a:rPr>
              <a:t>IFC</a:t>
            </a:r>
            <a:r>
              <a:rPr lang="ru-RU" sz="2400" dirty="0">
                <a:solidFill>
                  <a:srgbClr val="002060"/>
                </a:solidFill>
              </a:rPr>
              <a:t>) 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ru-RU" sz="2400" dirty="0">
                <a:solidFill>
                  <a:srgbClr val="002060"/>
                </a:solidFill>
              </a:rPr>
              <a:t>Многостороннее агентство по инвестиционным гарантиям (МИГА) 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ru-RU" sz="2400" dirty="0">
                <a:solidFill>
                  <a:srgbClr val="002060"/>
                </a:solidFill>
              </a:rPr>
              <a:t>Международный центр по урегулированию инвестиционных споров (</a:t>
            </a:r>
            <a:r>
              <a:rPr lang="ru-RU" sz="2400" dirty="0" err="1">
                <a:solidFill>
                  <a:srgbClr val="002060"/>
                </a:solidFill>
              </a:rPr>
              <a:t>МЦУИС</a:t>
            </a:r>
            <a:r>
              <a:rPr lang="ru-RU" sz="2400" dirty="0">
                <a:solidFill>
                  <a:srgbClr val="002060"/>
                </a:solidFill>
              </a:rPr>
              <a:t>)</a:t>
            </a:r>
            <a:endParaRPr lang="en-GB" sz="3200" dirty="0" smtClean="0"/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2060"/>
                </a:solidFill>
              </a:rPr>
              <a:t>Глобальный экологический </a:t>
            </a:r>
            <a:r>
              <a:rPr lang="ru-RU" sz="3200" dirty="0" smtClean="0">
                <a:solidFill>
                  <a:srgbClr val="002060"/>
                </a:solidFill>
              </a:rPr>
              <a:t>фонд (</a:t>
            </a:r>
            <a:r>
              <a:rPr lang="ru-RU" sz="3200" dirty="0" err="1" smtClean="0">
                <a:solidFill>
                  <a:srgbClr val="002060"/>
                </a:solidFill>
              </a:rPr>
              <a:t>ГЭФ</a:t>
            </a:r>
            <a:r>
              <a:rPr lang="ru-RU" sz="3200" dirty="0" smtClean="0">
                <a:solidFill>
                  <a:srgbClr val="002060"/>
                </a:solidFill>
              </a:rPr>
              <a:t>)</a:t>
            </a:r>
            <a:r>
              <a:rPr lang="en-GB" sz="3200" dirty="0" smtClean="0">
                <a:solidFill>
                  <a:srgbClr val="002060"/>
                </a:solidFill>
              </a:rPr>
              <a:t>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Специальный </a:t>
            </a:r>
            <a:r>
              <a:rPr lang="ru-RU" sz="3200" dirty="0">
                <a:solidFill>
                  <a:srgbClr val="002060"/>
                </a:solidFill>
              </a:rPr>
              <a:t>фонд по изменению климата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26064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 smtClean="0">
                <a:solidFill>
                  <a:srgbClr val="002060"/>
                </a:solidFill>
              </a:rPr>
              <a:t>Инструменты ЕС</a:t>
            </a:r>
            <a:r>
              <a:rPr lang="uk-UA" sz="3600" dirty="0" smtClean="0">
                <a:solidFill>
                  <a:srgbClr val="002060"/>
                </a:solidFill>
              </a:rPr>
              <a:t> 1(3)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4</a:t>
            </a:fld>
            <a:endParaRPr lang="en-US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052736"/>
            <a:ext cx="8599512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Система торговли выбросами парниковых газов  ЕС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Программа </a:t>
            </a:r>
            <a:r>
              <a:rPr lang="ru-RU" sz="3200" dirty="0" err="1" smtClean="0">
                <a:solidFill>
                  <a:srgbClr val="002060"/>
                </a:solidFill>
              </a:rPr>
              <a:t>NER</a:t>
            </a:r>
            <a:r>
              <a:rPr lang="ru-RU" sz="3200" dirty="0" smtClean="0">
                <a:solidFill>
                  <a:srgbClr val="002060"/>
                </a:solidFill>
              </a:rPr>
              <a:t> 300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2060"/>
                </a:solidFill>
              </a:rPr>
              <a:t>LIFE</a:t>
            </a:r>
            <a:r>
              <a:rPr lang="ru-RU" sz="3200" dirty="0" smtClean="0">
                <a:solidFill>
                  <a:srgbClr val="002060"/>
                </a:solidFill>
              </a:rPr>
              <a:t> +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Программа </a:t>
            </a:r>
            <a:r>
              <a:rPr lang="en-GB" sz="3200" dirty="0" smtClean="0">
                <a:solidFill>
                  <a:srgbClr val="002060"/>
                </a:solidFill>
              </a:rPr>
              <a:t>Intelligent Energy Europe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7-я рамочная программа ЕС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Схема экологического менеджмента и аудита для верификации деятельности по защите окружающей среды (EMAS)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586" y="260648"/>
            <a:ext cx="2004470" cy="74833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868" y="1772816"/>
            <a:ext cx="1778612" cy="128596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5995281"/>
            <a:ext cx="4405609" cy="66106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145826"/>
            <a:ext cx="1677545" cy="136329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447267"/>
            <a:ext cx="1440160" cy="141428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9933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260648"/>
            <a:ext cx="83884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Инструменты ЕС</a:t>
            </a:r>
            <a:r>
              <a:rPr lang="uk-UA" sz="3600" dirty="0" smtClean="0">
                <a:solidFill>
                  <a:srgbClr val="002060"/>
                </a:solidFill>
              </a:rPr>
              <a:t> 2(3)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5</a:t>
            </a:fld>
            <a:endParaRPr lang="en-US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0576" y="1149419"/>
            <a:ext cx="8375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2060"/>
                </a:solidFill>
              </a:rPr>
              <a:t>Экологическая маркировка ЕС</a:t>
            </a:r>
            <a:endParaRPr lang="en-GB" sz="3200" dirty="0">
              <a:solidFill>
                <a:srgbClr val="00206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2060"/>
                </a:solidFill>
              </a:rPr>
              <a:t>«Зелёные» государственные закупки</a:t>
            </a:r>
            <a:endParaRPr lang="en-GB" sz="3200" dirty="0">
              <a:solidFill>
                <a:srgbClr val="00206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Сеть </a:t>
            </a:r>
            <a:r>
              <a:rPr lang="en-GB" sz="3200" dirty="0" smtClean="0">
                <a:solidFill>
                  <a:srgbClr val="002060"/>
                </a:solidFill>
              </a:rPr>
              <a:t>IMPEL</a:t>
            </a:r>
            <a:endParaRPr lang="en-GB" sz="3200" dirty="0">
              <a:solidFill>
                <a:srgbClr val="00206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Европейский </a:t>
            </a:r>
            <a:r>
              <a:rPr lang="ru-RU" sz="3200" dirty="0" smtClean="0">
                <a:solidFill>
                  <a:srgbClr val="002060"/>
                </a:solidFill>
              </a:rPr>
              <a:t>банк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реконструкции и развития </a:t>
            </a:r>
            <a:r>
              <a:rPr lang="ru-RU" sz="3200" smtClean="0">
                <a:solidFill>
                  <a:srgbClr val="002060"/>
                </a:solidFill>
              </a:rPr>
              <a:t>(</a:t>
            </a:r>
            <a:r>
              <a:rPr lang="ru-RU" sz="3200" smtClean="0">
                <a:solidFill>
                  <a:srgbClr val="002060"/>
                </a:solidFill>
              </a:rPr>
              <a:t>ЕБРР) </a:t>
            </a:r>
            <a:endParaRPr lang="ru-RU" sz="3200" dirty="0" smtClean="0">
              <a:solidFill>
                <a:srgbClr val="00206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Европейский </a:t>
            </a:r>
            <a:r>
              <a:rPr lang="ru-RU" sz="3200" dirty="0">
                <a:solidFill>
                  <a:srgbClr val="002060"/>
                </a:solidFill>
              </a:rPr>
              <a:t>инвестиционный банк (</a:t>
            </a:r>
            <a:r>
              <a:rPr lang="ru-RU" sz="3200" dirty="0" err="1">
                <a:solidFill>
                  <a:srgbClr val="002060"/>
                </a:solidFill>
              </a:rPr>
              <a:t>ЕИБ</a:t>
            </a:r>
            <a:r>
              <a:rPr lang="ru-RU" sz="3200" dirty="0">
                <a:solidFill>
                  <a:srgbClr val="002060"/>
                </a:solidFill>
              </a:rPr>
              <a:t>)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2060"/>
                </a:solidFill>
              </a:rPr>
              <a:t>Генеральный директорат по развитию и сотрудничеству </a:t>
            </a:r>
            <a:r>
              <a:rPr lang="ru-RU" sz="3200" dirty="0" smtClean="0">
                <a:solidFill>
                  <a:srgbClr val="002060"/>
                </a:solidFill>
              </a:rPr>
              <a:t>Еврокомиссии - </a:t>
            </a:r>
            <a:r>
              <a:rPr lang="ru-RU" sz="3200" i="1" dirty="0" smtClean="0">
                <a:solidFill>
                  <a:srgbClr val="002060"/>
                </a:solidFill>
              </a:rPr>
              <a:t>EuropeAid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2060"/>
                </a:solidFill>
              </a:rPr>
              <a:t>Структурные </a:t>
            </a:r>
            <a:r>
              <a:rPr lang="ru-RU" sz="3200" dirty="0" smtClean="0">
                <a:solidFill>
                  <a:srgbClr val="002060"/>
                </a:solidFill>
              </a:rPr>
              <a:t>фонды для новых стран – членов ЕС </a:t>
            </a:r>
            <a:endParaRPr lang="en-GB" sz="3200" dirty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928" y="44624"/>
            <a:ext cx="1560576" cy="15605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3781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26064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2060"/>
                </a:solidFill>
              </a:rPr>
              <a:t>Инструменты ЕС</a:t>
            </a:r>
            <a:r>
              <a:rPr lang="uk-UA" sz="3600" dirty="0" smtClean="0">
                <a:solidFill>
                  <a:srgbClr val="002060"/>
                </a:solidFill>
              </a:rPr>
              <a:t> 3(3)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6</a:t>
            </a:fld>
            <a:endParaRPr lang="en-US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6560" y="1031532"/>
            <a:ext cx="8515920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Неделя мобильности - </a:t>
            </a:r>
            <a:r>
              <a:rPr lang="en-GB" sz="3200" dirty="0" smtClean="0">
                <a:solidFill>
                  <a:srgbClr val="002060"/>
                </a:solidFill>
              </a:rPr>
              <a:t>Mobility </a:t>
            </a:r>
            <a:r>
              <a:rPr lang="en-GB" sz="3200" dirty="0">
                <a:solidFill>
                  <a:srgbClr val="002060"/>
                </a:solidFill>
              </a:rPr>
              <a:t>Week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endParaRPr lang="en-GB" sz="3200" dirty="0">
              <a:solidFill>
                <a:srgbClr val="002060"/>
              </a:solidFill>
            </a:endParaRP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ru-RU" sz="2400" dirty="0" smtClean="0">
                <a:solidFill>
                  <a:srgbClr val="002060"/>
                </a:solidFill>
              </a:rPr>
              <a:t>Ежегодная </a:t>
            </a:r>
            <a:r>
              <a:rPr lang="ru-RU" sz="2400" dirty="0">
                <a:solidFill>
                  <a:srgbClr val="002060"/>
                </a:solidFill>
              </a:rPr>
              <a:t>кампания по устойчивой городской мобильности с политической и финансовой поддержкой Генеральных директоратов по окружающей среде и транспорту Европейской Комиссии </a:t>
            </a: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ru-RU" sz="2400" dirty="0" smtClean="0">
                <a:solidFill>
                  <a:srgbClr val="002060"/>
                </a:solidFill>
              </a:rPr>
              <a:t>Проходит </a:t>
            </a:r>
            <a:r>
              <a:rPr lang="ru-RU" sz="2400" dirty="0">
                <a:solidFill>
                  <a:srgbClr val="002060"/>
                </a:solidFill>
              </a:rPr>
              <a:t>каждый год с 16 по 22 сентября </a:t>
            </a: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ru-RU" sz="2400" dirty="0">
                <a:solidFill>
                  <a:srgbClr val="002060"/>
                </a:solidFill>
              </a:rPr>
              <a:t>Информационные мероприятия, </a:t>
            </a:r>
            <a:r>
              <a:rPr lang="ru-RU" sz="2400" dirty="0" smtClean="0">
                <a:solidFill>
                  <a:srgbClr val="002060"/>
                </a:solidFill>
              </a:rPr>
              <a:t>реализация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постоянных мер </a:t>
            </a:r>
            <a:endParaRPr lang="ru-RU" sz="2400" dirty="0">
              <a:solidFill>
                <a:srgbClr val="002060"/>
              </a:solidFill>
            </a:endParaRP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ru-RU" sz="2400" dirty="0" smtClean="0">
                <a:solidFill>
                  <a:srgbClr val="002060"/>
                </a:solidFill>
              </a:rPr>
              <a:t>Награждение лучших местных властей </a:t>
            </a:r>
            <a:endParaRPr lang="ru-RU" sz="2400" dirty="0">
              <a:solidFill>
                <a:srgbClr val="002060"/>
              </a:solidFill>
            </a:endParaRP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ru-RU" sz="2400" dirty="0" smtClean="0">
                <a:solidFill>
                  <a:srgbClr val="002060"/>
                </a:solidFill>
              </a:rPr>
              <a:t>Заключительное событие </a:t>
            </a:r>
            <a:r>
              <a:rPr lang="ru-RU" sz="2400" dirty="0">
                <a:solidFill>
                  <a:srgbClr val="002060"/>
                </a:solidFill>
              </a:rPr>
              <a:t>недели </a:t>
            </a:r>
            <a:r>
              <a:rPr lang="ru-RU" sz="2400" dirty="0" smtClean="0">
                <a:solidFill>
                  <a:srgbClr val="002060"/>
                </a:solidFill>
              </a:rPr>
              <a:t>"Город без моего автомобиля!"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675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406405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 smtClean="0">
                <a:solidFill>
                  <a:srgbClr val="002060"/>
                </a:solidFill>
              </a:rPr>
              <a:t>Рыночные стимулы к </a:t>
            </a:r>
            <a:r>
              <a:rPr lang="ru-RU" sz="3600" dirty="0" err="1" smtClean="0">
                <a:solidFill>
                  <a:srgbClr val="002060"/>
                </a:solidFill>
              </a:rPr>
              <a:t>экологизации</a:t>
            </a:r>
            <a:r>
              <a:rPr lang="ru-RU" sz="3600" dirty="0" smtClean="0">
                <a:solidFill>
                  <a:srgbClr val="002060"/>
                </a:solidFill>
              </a:rPr>
              <a:t> товаров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7</a:t>
            </a:fld>
            <a:endParaRPr lang="en-US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6560" y="1336844"/>
            <a:ext cx="8515920" cy="2223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</a:rPr>
              <a:t>Типы инструментов </a:t>
            </a:r>
            <a:endParaRPr lang="en-GB" sz="3200" dirty="0">
              <a:solidFill>
                <a:srgbClr val="002060"/>
              </a:solidFill>
            </a:endParaRP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ru-RU" sz="2800" dirty="0" smtClean="0">
                <a:solidFill>
                  <a:srgbClr val="002060"/>
                </a:solidFill>
              </a:rPr>
              <a:t>Экологические налоги на товары </a:t>
            </a:r>
            <a:endParaRPr lang="ru-RU" sz="2800" dirty="0">
              <a:solidFill>
                <a:srgbClr val="002060"/>
              </a:solidFill>
            </a:endParaRP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ru-RU" sz="2800" dirty="0" smtClean="0">
                <a:solidFill>
                  <a:srgbClr val="002060"/>
                </a:solidFill>
              </a:rPr>
              <a:t>Дифференциация налогов </a:t>
            </a:r>
            <a:endParaRPr lang="ru-RU" sz="2800" dirty="0">
              <a:solidFill>
                <a:srgbClr val="002060"/>
              </a:solidFill>
            </a:endParaRP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ru-RU" sz="2800" dirty="0" err="1" smtClean="0">
                <a:solidFill>
                  <a:srgbClr val="002060"/>
                </a:solidFill>
              </a:rPr>
              <a:t>Залогово-возвратные</a:t>
            </a:r>
            <a:r>
              <a:rPr lang="ru-RU" sz="2800" dirty="0" smtClean="0">
                <a:solidFill>
                  <a:srgbClr val="002060"/>
                </a:solidFill>
              </a:rPr>
              <a:t> системы 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918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404664"/>
            <a:ext cx="9036496" cy="720080"/>
          </a:xfrm>
        </p:spPr>
        <p:txBody>
          <a:bodyPr>
            <a:noAutofit/>
          </a:bodyPr>
          <a:lstStyle/>
          <a:p>
            <a:pPr algn="ctr"/>
            <a:r>
              <a:rPr lang="ru-RU" sz="3000" i="0" dirty="0" smtClean="0">
                <a:solidFill>
                  <a:srgbClr val="002060"/>
                </a:solidFill>
              </a:rPr>
              <a:t>Акцизы на моторное топливо в отдельных странах ОЭСР и Восточного партнёрства, евро за тонну, 2013</a:t>
            </a:r>
            <a:r>
              <a:rPr lang="en-US" sz="3000" i="0" dirty="0" smtClean="0">
                <a:solidFill>
                  <a:srgbClr val="002060"/>
                </a:solidFill>
              </a:rPr>
              <a:t> </a:t>
            </a:r>
            <a:r>
              <a:rPr lang="ru-RU" sz="3000" i="0" dirty="0" smtClean="0">
                <a:solidFill>
                  <a:srgbClr val="002060"/>
                </a:solidFill>
              </a:rPr>
              <a:t>г.</a:t>
            </a:r>
            <a:endParaRPr lang="ru-RU" sz="3000" i="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="" xmlns:p14="http://schemas.microsoft.com/office/powerpoint/2010/main" val="1584547465"/>
              </p:ext>
            </p:extLst>
          </p:nvPr>
        </p:nvGraphicFramePr>
        <p:xfrm>
          <a:off x="0" y="1196752"/>
          <a:ext cx="9144000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1802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80920" cy="850106"/>
          </a:xfrm>
        </p:spPr>
        <p:txBody>
          <a:bodyPr>
            <a:noAutofit/>
          </a:bodyPr>
          <a:lstStyle/>
          <a:p>
            <a:pPr algn="ctr"/>
            <a:r>
              <a:rPr lang="ru-RU" sz="3200" i="0" dirty="0" smtClean="0">
                <a:solidFill>
                  <a:srgbClr val="002060"/>
                </a:solidFill>
              </a:rPr>
              <a:t>Налоги на упаковочные материалы в Дании </a:t>
            </a:r>
            <a:br>
              <a:rPr lang="ru-RU" sz="3200" i="0" dirty="0" smtClean="0">
                <a:solidFill>
                  <a:srgbClr val="002060"/>
                </a:solidFill>
              </a:rPr>
            </a:br>
            <a:r>
              <a:rPr lang="ru-RU" sz="3200" i="0" dirty="0" smtClean="0">
                <a:solidFill>
                  <a:srgbClr val="002060"/>
                </a:solidFill>
              </a:rPr>
              <a:t>(евро за тонну, 2013)</a:t>
            </a:r>
            <a:endParaRPr lang="ru-RU" sz="3200" i="0" dirty="0">
              <a:solidFill>
                <a:srgbClr val="00206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033155077"/>
              </p:ext>
            </p:extLst>
          </p:nvPr>
        </p:nvGraphicFramePr>
        <p:xfrm>
          <a:off x="179512" y="980728"/>
          <a:ext cx="896448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30888" y="6520259"/>
            <a:ext cx="2133600" cy="365125"/>
          </a:xfrm>
        </p:spPr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55794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8200</TotalTime>
  <Words>772</Words>
  <Application>Microsoft Office PowerPoint</Application>
  <PresentationFormat>On-screen Show (4:3)</PresentationFormat>
  <Paragraphs>168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Акцизы на моторное топливо в отдельных странах ОЭСР и Восточного партнёрства, евро за тонну, 2013 г.</vt:lpstr>
      <vt:lpstr>Налоги на упаковочные материалы в Дании  (евро за тонну, 2013)</vt:lpstr>
      <vt:lpstr>Типы товаров, охваченных залогово-возвратными схемами в странах ОЭСР</vt:lpstr>
      <vt:lpstr>Схемы расширенной ответственности производителя по типам товаров в странах ОЭСР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Выбор инструментов для товаров</vt:lpstr>
      <vt:lpstr>Спасибо!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540</cp:revision>
  <cp:lastPrinted>2014-10-18T13:14:48Z</cp:lastPrinted>
  <dcterms:created xsi:type="dcterms:W3CDTF">2011-10-12T15:30:18Z</dcterms:created>
  <dcterms:modified xsi:type="dcterms:W3CDTF">2014-10-21T06:54:46Z</dcterms:modified>
</cp:coreProperties>
</file>