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61" r:id="rId4"/>
    <p:sldId id="308" r:id="rId5"/>
    <p:sldId id="311" r:id="rId6"/>
    <p:sldId id="293" r:id="rId7"/>
    <p:sldId id="289" r:id="rId8"/>
    <p:sldId id="291" r:id="rId9"/>
    <p:sldId id="292" r:id="rId10"/>
    <p:sldId id="309" r:id="rId11"/>
    <p:sldId id="296" r:id="rId12"/>
    <p:sldId id="297" r:id="rId13"/>
    <p:sldId id="298" r:id="rId14"/>
    <p:sldId id="299" r:id="rId15"/>
    <p:sldId id="300" r:id="rId16"/>
    <p:sldId id="301" r:id="rId17"/>
    <p:sldId id="310" r:id="rId18"/>
    <p:sldId id="30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ard Triomphe" initials="B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580219"/>
    <a:srgbClr val="580101"/>
    <a:srgbClr val="116817"/>
    <a:srgbClr val="9A3B0C"/>
    <a:srgbClr val="A04524"/>
    <a:srgbClr val="922A0C"/>
    <a:srgbClr val="AEAEAE"/>
    <a:srgbClr val="A73913"/>
    <a:srgbClr val="640D04"/>
    <a:srgbClr val="640101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7" autoAdjust="0"/>
  </p:normalViewPr>
  <p:slideViewPr>
    <p:cSldViewPr>
      <p:cViewPr varScale="1">
        <p:scale>
          <a:sx n="65" d="100"/>
          <a:sy n="65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4C71-E49D-7E48-BE11-04E61C93C2B6}" type="datetimeFigureOut">
              <a:rPr lang="de-DE" smtClean="0"/>
              <a:pPr/>
              <a:t>06.11.2014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673F-8BA1-7344-B5F7-6EADB90EB4A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FF5D-228F-4EA6-A975-51ACFBE8481F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E770C-7C7B-4418-8126-446A5B86432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de-DE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Abomey-Calavi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Faculté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Sciences </a:t>
            </a:r>
            <a:r>
              <a:rPr lang="de-DE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Agronomiques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Bénin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noProof="0" dirty="0" smtClean="0"/>
              <a:t>Scientific</a:t>
            </a:r>
            <a:r>
              <a:rPr lang="en-GB" sz="1400" baseline="0" noProof="0" dirty="0" smtClean="0"/>
              <a:t> knowledge can help improve local systems e.g. by introducing new fingerlings, advising about vegetable diseases &amp; helping farmers develop labour-saving technologies to maintain the fishponds &amp; raised vegetable beds</a:t>
            </a:r>
            <a:endParaRPr lang="en-GB" sz="14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Promoting</a:t>
            </a:r>
            <a:r>
              <a:rPr lang="en-GB" baseline="0" noProof="0" dirty="0" smtClean="0"/>
              <a:t> diverse formal and informal value chains linking efficiently farmers &amp; small-scale processors to local, national &amp; international demand allows them to access the different markets in a flexible &amp; gradual way, avoid dependency on one market and respond to demand from a range of users.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Benin: Soy for baby food; local women integrated it into local cuisine. Kenya: </a:t>
            </a:r>
            <a:r>
              <a:rPr lang="en-GB" noProof="0" dirty="0" err="1" smtClean="0"/>
              <a:t>Gadam</a:t>
            </a:r>
            <a:r>
              <a:rPr lang="en-GB" noProof="0" dirty="0" smtClean="0"/>
              <a:t> sorghum for </a:t>
            </a:r>
            <a:r>
              <a:rPr lang="en-GB" noProof="0" dirty="0" err="1" smtClean="0"/>
              <a:t>commerical</a:t>
            </a:r>
            <a:r>
              <a:rPr lang="en-GB" noProof="0" dirty="0" smtClean="0"/>
              <a:t> brewery to replace imported barley; smallholders used it in local cuisine</a:t>
            </a:r>
            <a:r>
              <a:rPr lang="en-GB" baseline="0" noProof="0" dirty="0" smtClean="0"/>
              <a:t> to replace maize.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770C-7C7B-4418-8126-446A5B8643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B9D9A2-ABC7-4E62-8F62-8349211CC395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24042E-2EB0-4BC7-BC8E-76C2F30C739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934264" y="6264696"/>
            <a:ext cx="1285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205064"/>
            <a:ext cx="5904656" cy="2652936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460803"/>
              </a:solidFill>
              <a:latin typeface="+mj-lt"/>
            </a:endParaRPr>
          </a:p>
          <a:p>
            <a:endParaRPr lang="en-US" sz="1800" b="1" dirty="0">
              <a:solidFill>
                <a:srgbClr val="460803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286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5" descr="EMBL_EC-RI-EN_no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58910"/>
            <a:ext cx="1600200" cy="922104"/>
          </a:xfrm>
          <a:prstGeom prst="rect">
            <a:avLst/>
          </a:prstGeom>
        </p:spPr>
      </p:pic>
      <p:pic>
        <p:nvPicPr>
          <p:cNvPr id="8" name="Bild 7" descr="FP7-coo-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776984"/>
            <a:ext cx="1141573" cy="92861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14400" y="4267200"/>
            <a:ext cx="7391400" cy="23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GB" sz="2000" b="1" i="1" dirty="0" smtClean="0">
                <a:solidFill>
                  <a:srgbClr val="580219"/>
                </a:solidFill>
                <a:latin typeface="+mj-lt"/>
              </a:rPr>
              <a:t>Ann Waters-Bayer, </a:t>
            </a:r>
            <a:r>
              <a:rPr lang="en-GB" sz="2000" b="1" i="1" cap="small" dirty="0" smtClean="0">
                <a:solidFill>
                  <a:srgbClr val="580219"/>
                </a:solidFill>
                <a:latin typeface="+mj-lt"/>
              </a:rPr>
              <a:t>Prolinnova</a:t>
            </a:r>
            <a:r>
              <a:rPr lang="en-GB" sz="2000" b="1" i="1" dirty="0" smtClean="0">
                <a:solidFill>
                  <a:srgbClr val="580219"/>
                </a:solidFill>
                <a:latin typeface="+mj-lt"/>
              </a:rPr>
              <a:t> International Secretariat, ETC Foundation, Netherlands</a:t>
            </a:r>
          </a:p>
          <a:p>
            <a:pPr lvl="0" algn="ctr">
              <a:lnSpc>
                <a:spcPct val="120000"/>
              </a:lnSpc>
            </a:pPr>
            <a:r>
              <a:rPr lang="en-GB" sz="2000" b="1" i="1" dirty="0" smtClean="0">
                <a:solidFill>
                  <a:srgbClr val="580219"/>
                </a:solidFill>
                <a:latin typeface="+mj-lt"/>
              </a:rPr>
              <a:t> for the JOLISAA &amp; </a:t>
            </a:r>
            <a:r>
              <a:rPr lang="en-GB" sz="2000" b="1" i="1" cap="small" dirty="0" smtClean="0">
                <a:solidFill>
                  <a:srgbClr val="580219"/>
                </a:solidFill>
                <a:latin typeface="+mj-lt"/>
              </a:rPr>
              <a:t>Prolinnova</a:t>
            </a:r>
            <a:r>
              <a:rPr lang="en-GB" sz="2000" b="1" i="1" cap="small" dirty="0" smtClean="0">
                <a:solidFill>
                  <a:srgbClr val="580219"/>
                </a:solidFill>
              </a:rPr>
              <a:t> </a:t>
            </a:r>
            <a:r>
              <a:rPr lang="en-GB" sz="2000" b="1" i="1" dirty="0" smtClean="0">
                <a:solidFill>
                  <a:srgbClr val="580219"/>
                </a:solidFill>
                <a:latin typeface="+mj-lt"/>
              </a:rPr>
              <a:t>partners</a:t>
            </a:r>
          </a:p>
          <a:p>
            <a:pPr lvl="0" algn="ctr">
              <a:spcBef>
                <a:spcPts val="1200"/>
              </a:spcBef>
            </a:pPr>
            <a:endParaRPr lang="en-GB" b="1" dirty="0" smtClean="0">
              <a:solidFill>
                <a:srgbClr val="580219"/>
              </a:solidFill>
              <a:latin typeface="+mj-lt"/>
            </a:endParaRPr>
          </a:p>
          <a:p>
            <a:pPr lvl="0" algn="ctr">
              <a:lnSpc>
                <a:spcPct val="110000"/>
              </a:lnSpc>
            </a:pPr>
            <a:r>
              <a:rPr lang="en-GB" sz="1600" b="1" dirty="0" smtClean="0">
                <a:solidFill>
                  <a:srgbClr val="580219"/>
                </a:solidFill>
                <a:latin typeface="+mj-lt"/>
              </a:rPr>
              <a:t>             </a:t>
            </a:r>
            <a:r>
              <a:rPr lang="en-GB" sz="1500" b="1" dirty="0" smtClean="0">
                <a:solidFill>
                  <a:srgbClr val="580219"/>
                </a:solidFill>
                <a:latin typeface="+mj-lt"/>
              </a:rPr>
              <a:t>W</a:t>
            </a:r>
            <a:r>
              <a:rPr lang="en-GB" sz="1400" b="1" dirty="0" smtClean="0">
                <a:solidFill>
                  <a:srgbClr val="580219"/>
                </a:solidFill>
                <a:latin typeface="+mj-lt"/>
              </a:rPr>
              <a:t>orkshop on Operationalizing an EU Approach to Research &amp;</a:t>
            </a:r>
            <a:br>
              <a:rPr lang="en-GB" sz="14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400" b="1" dirty="0" smtClean="0">
                <a:solidFill>
                  <a:srgbClr val="580219"/>
                </a:solidFill>
                <a:latin typeface="+mj-lt"/>
              </a:rPr>
              <a:t>              Innovation for Sustainable Agriculture and Food &amp; Nutrition Security:  </a:t>
            </a:r>
            <a:br>
              <a:rPr lang="en-GB" sz="14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400" b="1" dirty="0" smtClean="0">
                <a:solidFill>
                  <a:srgbClr val="580219"/>
                </a:solidFill>
                <a:latin typeface="+mj-lt"/>
              </a:rPr>
              <a:t>           Drawing on Lessons Learned, 7 November 2014, Brussels</a:t>
            </a:r>
            <a:endParaRPr lang="en-GB" sz="1400" b="1" dirty="0">
              <a:solidFill>
                <a:srgbClr val="580219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2400" y="1828800"/>
            <a:ext cx="8839200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What we learned during the EU FP7 project </a:t>
            </a:r>
          </a:p>
          <a:p>
            <a:pPr algn="ctr">
              <a:lnSpc>
                <a:spcPct val="120000"/>
              </a:lnSpc>
            </a:pP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“Joint Learning in Innovation Systems in African Agriculture” (JOLISAA)</a:t>
            </a:r>
          </a:p>
        </p:txBody>
      </p:sp>
      <p:pic>
        <p:nvPicPr>
          <p:cNvPr id="12" name="Bild 11" descr="Prolinnova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28600"/>
            <a:ext cx="3121406" cy="914400"/>
          </a:xfrm>
          <a:prstGeom prst="rect">
            <a:avLst/>
          </a:prstGeom>
        </p:spPr>
      </p:pic>
      <p:pic>
        <p:nvPicPr>
          <p:cNvPr id="9" name="Bild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28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937760"/>
          </a:xfrm>
        </p:spPr>
        <p:txBody>
          <a:bodyPr>
            <a:normAutofit/>
          </a:bodyPr>
          <a:lstStyle/>
          <a:p>
            <a:pPr marL="594360" indent="-457200">
              <a:lnSpc>
                <a:spcPct val="130000"/>
              </a:lnSpc>
              <a:spcBef>
                <a:spcPts val="1776"/>
              </a:spcBef>
              <a:buClr>
                <a:srgbClr val="922A0C"/>
              </a:buClr>
              <a:buSzPct val="100000"/>
              <a:buFont typeface="+mj-ea"/>
              <a:buAutoNum type="circleNumDbPlain"/>
            </a:pP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Build on local dynamics: innovation “in the social wild”</a:t>
            </a:r>
          </a:p>
          <a:p>
            <a:pPr marL="594360" indent="-457200">
              <a:lnSpc>
                <a:spcPct val="130000"/>
              </a:lnSpc>
              <a:spcBef>
                <a:spcPts val="2000"/>
              </a:spcBef>
              <a:buClr>
                <a:srgbClr val="922A0C"/>
              </a:buClr>
              <a:buSzPct val="100000"/>
              <a:buFont typeface="+mj-ea"/>
              <a:buAutoNum type="circleNumDbPlain"/>
            </a:pP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Combine local &amp; external knowledge &amp; ideas </a:t>
            </a:r>
            <a:br>
              <a:rPr lang="en-GB" sz="22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to enhance innovative capacity (1+1=3)</a:t>
            </a:r>
          </a:p>
          <a:p>
            <a:pPr marL="594360" indent="-457200">
              <a:lnSpc>
                <a:spcPct val="130000"/>
              </a:lnSpc>
              <a:spcBef>
                <a:spcPts val="2000"/>
              </a:spcBef>
              <a:buClr>
                <a:srgbClr val="922A0C"/>
              </a:buClr>
              <a:buSzPct val="100000"/>
              <a:buFont typeface="+mj-ea"/>
              <a:buAutoNum type="circleNumDbPlain"/>
            </a:pP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Encourage access to diverse value chains </a:t>
            </a:r>
            <a:br>
              <a:rPr lang="en-GB" sz="22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to lower the innovation risks</a:t>
            </a:r>
          </a:p>
          <a:p>
            <a:pPr marL="594360" indent="-457200">
              <a:lnSpc>
                <a:spcPct val="130000"/>
              </a:lnSpc>
              <a:spcBef>
                <a:spcPts val="2000"/>
              </a:spcBef>
              <a:buClr>
                <a:srgbClr val="922A0C"/>
              </a:buClr>
              <a:buSzPct val="100000"/>
              <a:buFont typeface="+mj-ea"/>
              <a:buAutoNum type="circleNumDbPlain"/>
            </a:pP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Support unpredictable innovation processes</a:t>
            </a:r>
          </a:p>
          <a:p>
            <a:pPr marL="594360" indent="-457200">
              <a:lnSpc>
                <a:spcPct val="130000"/>
              </a:lnSpc>
              <a:spcBef>
                <a:spcPts val="2000"/>
              </a:spcBef>
              <a:buClr>
                <a:srgbClr val="922A0C"/>
              </a:buClr>
              <a:buSzPct val="100000"/>
              <a:buFont typeface="+mj-ea"/>
              <a:buAutoNum type="circleNumDbPlain"/>
            </a:pP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Address the multiple dimensions of innovation</a:t>
            </a:r>
            <a:endParaRPr lang="en-GB" sz="2200" b="1" dirty="0">
              <a:solidFill>
                <a:srgbClr val="580219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1000" y="228600"/>
            <a:ext cx="8763000" cy="12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922A0C"/>
                </a:solidFill>
                <a:latin typeface="+mj-lt"/>
              </a:rPr>
              <a:t>Five lessons for enhancing innovation by smallholder farmers</a:t>
            </a:r>
            <a:endParaRPr lang="en-GB" sz="3200" b="1" cap="small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6" name="Bild 12" descr="JOLISAA logo revis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943600"/>
            <a:ext cx="1752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752600"/>
            <a:ext cx="4800600" cy="45567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With little or no support from public research &amp; development (R&amp;D) institutions, many smallholders are innovating individually and collectively to:</a:t>
            </a:r>
          </a:p>
          <a:p>
            <a:pPr marL="0" indent="0">
              <a:lnSpc>
                <a:spcPct val="120000"/>
              </a:lnSpc>
              <a:spcBef>
                <a:spcPts val="1080"/>
              </a:spcBef>
              <a:buClr>
                <a:srgbClr val="A04524"/>
              </a:buClr>
              <a:buFont typeface="Wingdings" charset="2"/>
              <a:buChar char="§"/>
            </a:pPr>
            <a:r>
              <a:rPr lang="en-GB" sz="2200" b="1" dirty="0" smtClean="0">
                <a:solidFill>
                  <a:srgbClr val="580219"/>
                </a:solidFill>
                <a:latin typeface="+mj-lt"/>
              </a:rPr>
              <a:t>  </a:t>
            </a: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solve problems</a:t>
            </a:r>
          </a:p>
          <a:p>
            <a:pPr marL="0" indent="0">
              <a:lnSpc>
                <a:spcPct val="120000"/>
              </a:lnSpc>
              <a:spcBef>
                <a:spcPts val="1080"/>
              </a:spcBef>
              <a:buClr>
                <a:srgbClr val="A04524"/>
              </a:buClr>
              <a:buFont typeface="Wingdings" charset="2"/>
              <a:buChar char="§"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  improve their farming &amp; income </a:t>
            </a:r>
          </a:p>
          <a:p>
            <a:pPr marL="0" indent="0">
              <a:lnSpc>
                <a:spcPct val="120000"/>
              </a:lnSpc>
              <a:spcBef>
                <a:spcPts val="1080"/>
              </a:spcBef>
              <a:buClr>
                <a:srgbClr val="A04524"/>
              </a:buClr>
              <a:buFont typeface="Wingdings" charset="2"/>
              <a:buChar char="§"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  grasp new opportunities.</a:t>
            </a:r>
            <a:endParaRPr lang="en-GB" sz="2000" dirty="0" smtClean="0">
              <a:solidFill>
                <a:srgbClr val="580219"/>
              </a:solidFill>
              <a:latin typeface="+mj-lt"/>
            </a:endParaRPr>
          </a:p>
        </p:txBody>
      </p:sp>
      <p:pic>
        <p:nvPicPr>
          <p:cNvPr id="4" name="Picture 3" descr="DSCN06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6400" y="3657600"/>
            <a:ext cx="3459426" cy="2594570"/>
          </a:xfrm>
          <a:prstGeom prst="rect">
            <a:avLst/>
          </a:prstGeom>
        </p:spPr>
      </p:pic>
      <p:pic>
        <p:nvPicPr>
          <p:cNvPr id="5" name="Picture 25" descr="hwedo_cur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"/>
            <a:ext cx="35488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334000" y="2895600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Endogenous aquaculture development in Benin (Photo: Anne Floquet)</a:t>
            </a:r>
            <a:endParaRPr lang="en-GB" sz="1300" b="1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10200" y="6248400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Harvesting aloe for informal market chain in Kenya (Photo: B. Triomphe)</a:t>
            </a:r>
            <a:endParaRPr lang="en-GB" sz="1300" b="1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1000" y="228600"/>
            <a:ext cx="8763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Build on innovation </a:t>
            </a:r>
            <a:br>
              <a:rPr lang="en-GB" sz="30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“in the social wild”</a:t>
            </a:r>
            <a:endParaRPr lang="en-GB" sz="3000" b="1" cap="small" dirty="0">
              <a:solidFill>
                <a:srgbClr val="922A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6203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700"/>
              </a:spcBef>
              <a:buNone/>
            </a:pPr>
            <a:r>
              <a:rPr lang="en-GB" sz="2000" b="1" dirty="0" smtClean="0">
                <a:solidFill>
                  <a:srgbClr val="9A3B0C"/>
                </a:solidFill>
                <a:latin typeface="+mj-lt"/>
              </a:rPr>
              <a:t>Linking multiple sources of knowledge</a:t>
            </a: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 enhances the capacity of all stakeholders to innovate: to adapt to changing conditions &amp;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to grasp opportunities. These synergies benefit all involved. </a:t>
            </a:r>
          </a:p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Innovation “in the social wild”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can be enhanced and become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more sustainable through </a:t>
            </a:r>
            <a:r>
              <a:rPr lang="en-GB" sz="2000" b="1" dirty="0" smtClean="0">
                <a:solidFill>
                  <a:srgbClr val="9A3B0C"/>
                </a:solidFill>
                <a:latin typeface="+mj-lt"/>
              </a:rPr>
              <a:t>appropriate</a:t>
            </a:r>
            <a:br>
              <a:rPr lang="en-GB" sz="2000" b="1" dirty="0" smtClean="0">
                <a:solidFill>
                  <a:srgbClr val="9A3B0C"/>
                </a:solidFill>
                <a:latin typeface="+mj-lt"/>
              </a:rPr>
            </a:br>
            <a:r>
              <a:rPr lang="en-GB" sz="2000" b="1" dirty="0" smtClean="0">
                <a:solidFill>
                  <a:srgbClr val="9A3B0C"/>
                </a:solidFill>
                <a:latin typeface="+mj-lt"/>
              </a:rPr>
              <a:t>inputs of knowledge </a:t>
            </a: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from different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sources responding to farmers’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demands, needs &amp; actual possibilities.</a:t>
            </a:r>
            <a:endParaRPr lang="en-GB" sz="2000" dirty="0" smtClean="0">
              <a:solidFill>
                <a:srgbClr val="580219"/>
              </a:solidFill>
              <a:latin typeface="+mj-lt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352800"/>
            <a:ext cx="3505200" cy="26289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10200" y="5943600"/>
            <a:ext cx="3886200" cy="74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Farmers &amp; scientists in Benin explore </a:t>
            </a:r>
            <a:br>
              <a:rPr lang="en-GB" sz="13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ways to improve the local innovation (Photo: Anne Floquet)</a:t>
            </a:r>
            <a:endParaRPr lang="en-GB" sz="1300" b="1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8600" y="152400"/>
            <a:ext cx="8915400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 startAt="2"/>
            </a:pP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Combine local &amp; external knowledge and</a:t>
            </a:r>
            <a:br>
              <a:rPr lang="en-GB" sz="30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ideas to enhance innovative capacity   (1+1=3)</a:t>
            </a:r>
            <a:endParaRPr lang="en-GB" sz="3000" b="1" cap="small" dirty="0">
              <a:solidFill>
                <a:srgbClr val="922A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676400"/>
            <a:ext cx="5638800" cy="46329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Markets and value chains, whether local or distant, can trigger &amp; sustain dynamic innovation processes that benefit smallholders &amp; consumers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… but imply </a:t>
            </a:r>
            <a:r>
              <a:rPr lang="en-GB" sz="2100" b="1" dirty="0" smtClean="0">
                <a:solidFill>
                  <a:srgbClr val="9A3B0C"/>
                </a:solidFill>
                <a:latin typeface="+mj-lt"/>
              </a:rPr>
              <a:t>significant risks </a:t>
            </a: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for resource-poor farmers and small-scale processors.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Having access to diverse value chains is critical to </a:t>
            </a:r>
            <a:r>
              <a:rPr lang="en-GB" sz="2100" b="1" dirty="0" smtClean="0">
                <a:solidFill>
                  <a:srgbClr val="9A3B0C"/>
                </a:solidFill>
                <a:latin typeface="+mj-lt"/>
              </a:rPr>
              <a:t>increase local resilience</a:t>
            </a: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 to erratic &amp; dysfunctional markets. </a:t>
            </a:r>
            <a:endParaRPr lang="en-GB" sz="2100" dirty="0" smtClean="0">
              <a:solidFill>
                <a:srgbClr val="580219"/>
              </a:solidFill>
              <a:latin typeface="+mj-lt"/>
            </a:endParaRPr>
          </a:p>
        </p:txBody>
      </p:sp>
      <p:pic>
        <p:nvPicPr>
          <p:cNvPr id="4" name="Image 4" descr="C:\Users\Anne\Documents\Bluetooth Folder\bohicon_soja_frit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mv="urn:schemas-microsoft-com:mac:vml" xmlns:mo="http://schemas.microsoft.com/office/mac/office/2008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71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791200" y="5867400"/>
            <a:ext cx="3352800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Soy cheese in fried pieces on </a:t>
            </a:r>
            <a:br>
              <a:rPr lang="en-GB" sz="13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market in Benin </a:t>
            </a:r>
            <a:r>
              <a:rPr lang="en-GB" sz="1200" b="1" dirty="0" smtClean="0">
                <a:solidFill>
                  <a:srgbClr val="922A0C"/>
                </a:solidFill>
                <a:latin typeface="+mj-lt"/>
              </a:rPr>
              <a:t>(Photo: Anne Floquet)</a:t>
            </a:r>
            <a:endParaRPr lang="en-GB" sz="1200" b="1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2400" y="228600"/>
            <a:ext cx="8839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 startAt="3"/>
            </a:pP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Encourage access to diverse value chains to lower the innovation risks</a:t>
            </a:r>
            <a:endParaRPr lang="en-GB" sz="3000" b="1" cap="small" dirty="0">
              <a:solidFill>
                <a:srgbClr val="922A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447800"/>
            <a:ext cx="4038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Innovation cannot be planned from the onset.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It evolves in unpredictable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&amp; often unexpected ways over a long time – specific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to a changing context. 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In supporting innovation, formal R&amp;D actors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should make use of </a:t>
            </a:r>
            <a:r>
              <a:rPr lang="en-GB" sz="2000" b="1" dirty="0" smtClean="0">
                <a:solidFill>
                  <a:srgbClr val="922A0C"/>
                </a:solidFill>
                <a:latin typeface="+mj-lt"/>
              </a:rPr>
              <a:t>highly flexible, open-ended &amp; iterative approaches</a:t>
            </a: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 adapted to local conditions.</a:t>
            </a:r>
            <a:endParaRPr lang="en-GB" sz="2000" dirty="0" smtClean="0">
              <a:solidFill>
                <a:srgbClr val="580219"/>
              </a:solidFill>
              <a:latin typeface="+mj-lt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8600"/>
            <a:ext cx="2374900" cy="318984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581400"/>
            <a:ext cx="2362200" cy="304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91000" y="3581400"/>
            <a:ext cx="2590800" cy="74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Farmers adapted technique to grow vegetables </a:t>
            </a:r>
            <a:br>
              <a:rPr lang="en-GB" sz="13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(Photos: Water Wheel) </a:t>
            </a:r>
            <a:endParaRPr lang="en-GB" sz="1300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191000" y="1600200"/>
            <a:ext cx="2362200" cy="74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In-field water-harvesting technique introduced for large-scale cropping</a:t>
            </a:r>
            <a:endParaRPr lang="en-GB" sz="1300" b="1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8600" y="152400"/>
            <a:ext cx="6400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 startAt="4"/>
            </a:pP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Support unpredictable</a:t>
            </a:r>
            <a:br>
              <a:rPr lang="en-GB" sz="30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innovation processes</a:t>
            </a:r>
            <a:endParaRPr lang="en-GB" sz="3000" b="1" cap="small" dirty="0">
              <a:solidFill>
                <a:srgbClr val="922A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4008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Innovation has major social &amp; organisational dimensions that cannot be addressed in isolation from technologies, </a:t>
            </a:r>
            <a:br>
              <a:rPr lang="en-GB" sz="21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if innovation is to be successful.</a:t>
            </a:r>
            <a:endParaRPr lang="en-GB" sz="2100" dirty="0" smtClean="0">
              <a:solidFill>
                <a:srgbClr val="58021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e.g. to deal with invasive weed</a:t>
            </a:r>
            <a:br>
              <a:rPr lang="en-GB" sz="21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100" b="1" i="1" dirty="0" smtClean="0">
                <a:solidFill>
                  <a:srgbClr val="580219"/>
                </a:solidFill>
                <a:latin typeface="+mj-lt"/>
              </a:rPr>
              <a:t>Prosopis juliflora</a:t>
            </a: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 in Kenya,</a:t>
            </a:r>
            <a:br>
              <a:rPr lang="en-GB" sz="21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100" b="1" dirty="0" smtClean="0">
                <a:solidFill>
                  <a:srgbClr val="922A0C"/>
                </a:solidFill>
                <a:latin typeface="+mj-lt"/>
              </a:rPr>
              <a:t>technological innovation</a:t>
            </a: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 </a:t>
            </a:r>
            <a:br>
              <a:rPr lang="en-GB" sz="21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(charcoal-making) had to be</a:t>
            </a:r>
            <a:br>
              <a:rPr lang="en-GB" sz="21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intertwined with </a:t>
            </a:r>
            <a:r>
              <a:rPr lang="en-GB" sz="2100" b="1" dirty="0" smtClean="0">
                <a:solidFill>
                  <a:srgbClr val="922A0C"/>
                </a:solidFill>
                <a:latin typeface="+mj-lt"/>
              </a:rPr>
              <a:t>institutional </a:t>
            </a:r>
            <a:br>
              <a:rPr lang="en-GB" sz="21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2100" b="1" dirty="0" smtClean="0">
                <a:solidFill>
                  <a:srgbClr val="922A0C"/>
                </a:solidFill>
                <a:latin typeface="+mj-lt"/>
              </a:rPr>
              <a:t>innovation</a:t>
            </a: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 (change in law) &amp;</a:t>
            </a:r>
            <a:br>
              <a:rPr lang="en-GB" sz="21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100" b="1" dirty="0" smtClean="0">
                <a:solidFill>
                  <a:srgbClr val="922A0C"/>
                </a:solidFill>
                <a:latin typeface="+mj-lt"/>
              </a:rPr>
              <a:t>organisational innovation</a:t>
            </a: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 (self- </a:t>
            </a:r>
            <a:br>
              <a:rPr lang="en-GB" sz="21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formed charcoal-maker groups)</a:t>
            </a:r>
          </a:p>
        </p:txBody>
      </p:sp>
      <p:pic>
        <p:nvPicPr>
          <p:cNvPr id="4" name="Bild 3" descr="Prosopis charcoal Baringo 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2895600"/>
            <a:ext cx="4343400" cy="29718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24400" y="5867400"/>
            <a:ext cx="4419600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sz="1250" b="1" dirty="0" smtClean="0">
                <a:solidFill>
                  <a:srgbClr val="922A0C"/>
                </a:solidFill>
                <a:latin typeface="+mj-lt"/>
              </a:rPr>
              <a:t>Making charcoal from prosopis in Baringo, Kenya </a:t>
            </a:r>
            <a:br>
              <a:rPr lang="en-GB" sz="125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1250" b="1" dirty="0" smtClean="0">
                <a:solidFill>
                  <a:srgbClr val="922A0C"/>
                </a:solidFill>
                <a:latin typeface="+mj-lt"/>
              </a:rPr>
              <a:t>(Photo: Ann Waters-Bayer)</a:t>
            </a:r>
            <a:endParaRPr lang="en-GB" sz="1250" b="1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8600" y="228600"/>
            <a:ext cx="8915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 startAt="5"/>
            </a:pPr>
            <a:r>
              <a:rPr lang="en-GB" sz="2900" b="1" dirty="0" smtClean="0">
                <a:solidFill>
                  <a:srgbClr val="922A0C"/>
                </a:solidFill>
                <a:latin typeface="+mj-lt"/>
              </a:rPr>
              <a:t>Address multiple dimensions of innovation</a:t>
            </a:r>
            <a:endParaRPr lang="en-GB" sz="2900" b="1" cap="small" dirty="0">
              <a:solidFill>
                <a:srgbClr val="922A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71600"/>
            <a:ext cx="8964488" cy="5225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rgbClr val="9A3B0C"/>
              </a:buClr>
              <a:buSzPct val="100000"/>
              <a:buFont typeface="Wingdings" pitchFamily="2" charset="2"/>
              <a:buChar char="Ø"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Providing longer-term, flexible funding for research to support existing development dynamics in smallholder farming – enhancing the capacity to innovate 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9A3B0C"/>
              </a:buClr>
              <a:buSzPct val="100000"/>
              <a:buFont typeface="Wingdings" pitchFamily="2" charset="2"/>
              <a:buChar char="Ø"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Encouraging innovation platforms &amp; other multistakeholder alliances at different levels – and not only for value chains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9A3B0C"/>
              </a:buClr>
              <a:buSzPct val="100000"/>
              <a:buFont typeface="Wingdings" pitchFamily="2" charset="2"/>
              <a:buChar char="Ø"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Strengthening innovation brokerage capacities, especially in rural advisory services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rgbClr val="9A3B0C"/>
              </a:buClr>
              <a:buSzPct val="100000"/>
              <a:buFont typeface="Wingdings" pitchFamily="2" charset="2"/>
              <a:buChar char="Ø"/>
            </a:pPr>
            <a:r>
              <a:rPr lang="en-GB" sz="2100" b="1" dirty="0" smtClean="0">
                <a:solidFill>
                  <a:srgbClr val="580219"/>
                </a:solidFill>
                <a:latin typeface="+mj-lt"/>
              </a:rPr>
              <a:t>Integrating innovation system approaches into agricultural education and on-the-job training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8600" y="3048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Promising paths to promote innovation</a:t>
            </a:r>
            <a:endParaRPr lang="en-GB" sz="3000" b="1" cap="small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6" name="Bild 12" descr="JOLISAA logo revis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943600"/>
            <a:ext cx="1752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5029200"/>
          </a:xfrm>
        </p:spPr>
        <p:txBody>
          <a:bodyPr>
            <a:normAutofit fontScale="85000" lnSpcReduction="10000"/>
          </a:bodyPr>
          <a:lstStyle/>
          <a:p>
            <a:pPr marL="360000" indent="-360000">
              <a:lnSpc>
                <a:spcPct val="130000"/>
              </a:lnSpc>
              <a:spcBef>
                <a:spcPts val="18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235" b="1" dirty="0" smtClean="0">
                <a:latin typeface="+mj-lt"/>
              </a:rPr>
              <a:t>Desk study of </a:t>
            </a:r>
            <a:r>
              <a:rPr lang="en-GB" sz="2235" b="1" dirty="0" smtClean="0">
                <a:solidFill>
                  <a:srgbClr val="9A3B0C"/>
                </a:solidFill>
                <a:latin typeface="+mj-lt"/>
              </a:rPr>
              <a:t>impact of farmer-led research supported by CSOs</a:t>
            </a:r>
            <a:r>
              <a:rPr lang="en-GB" sz="2235" b="1" dirty="0" smtClean="0">
                <a:latin typeface="+mj-lt"/>
              </a:rPr>
              <a:t> </a:t>
            </a:r>
            <a:br>
              <a:rPr lang="en-GB" sz="2235" b="1" dirty="0" smtClean="0">
                <a:latin typeface="+mj-lt"/>
              </a:rPr>
            </a:br>
            <a:r>
              <a:rPr lang="en-GB" sz="2235" b="1" dirty="0" smtClean="0">
                <a:latin typeface="+mj-lt"/>
              </a:rPr>
              <a:t>– completed and lessons drawn for stakeholder groups</a:t>
            </a:r>
            <a:br>
              <a:rPr lang="en-GB" sz="2235" b="1" dirty="0" smtClean="0">
                <a:latin typeface="+mj-lt"/>
              </a:rPr>
            </a:br>
            <a:r>
              <a:rPr lang="en-GB" sz="471" b="1" dirty="0" smtClean="0">
                <a:latin typeface="+mj-lt"/>
              </a:rPr>
              <a:t/>
            </a:r>
            <a:br>
              <a:rPr lang="en-GB" sz="471" b="1" dirty="0" smtClean="0">
                <a:latin typeface="+mj-lt"/>
              </a:rPr>
            </a:br>
            <a:r>
              <a:rPr lang="en-GB" sz="1647" b="1" dirty="0" smtClean="0">
                <a:latin typeface="+mj-lt"/>
              </a:rPr>
              <a:t>(</a:t>
            </a:r>
            <a:r>
              <a:rPr lang="en-GB" sz="1647" b="1" dirty="0" err="1" smtClean="0">
                <a:latin typeface="+mj-lt"/>
              </a:rPr>
              <a:t>w</a:t>
            </a:r>
            <a:r>
              <a:rPr lang="de-DE" sz="1647" b="1" dirty="0" err="1" smtClean="0">
                <a:latin typeface="+mj-lt"/>
              </a:rPr>
              <a:t>ww.prolinnova.net/content/farmer-led-research-featured-tropentag-prague</a:t>
            </a:r>
            <a:r>
              <a:rPr lang="de-DE" sz="1647" b="1" dirty="0" smtClean="0">
                <a:latin typeface="+mj-lt"/>
              </a:rPr>
              <a:t>)</a:t>
            </a:r>
            <a:endParaRPr lang="en-GB" sz="1647" b="1" dirty="0" smtClean="0">
              <a:latin typeface="+mj-lt"/>
            </a:endParaRPr>
          </a:p>
          <a:p>
            <a:pPr marL="360000" indent="-360000">
              <a:lnSpc>
                <a:spcPct val="130000"/>
              </a:lnSpc>
              <a:spcBef>
                <a:spcPts val="20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235" b="1" dirty="0" smtClean="0">
                <a:solidFill>
                  <a:srgbClr val="9A3B0C"/>
                </a:solidFill>
                <a:latin typeface="+mj-lt"/>
              </a:rPr>
              <a:t>On-the-ground “realist impact evaluation”</a:t>
            </a:r>
            <a:r>
              <a:rPr lang="en-GB" sz="2235" b="1" dirty="0" smtClean="0">
                <a:latin typeface="+mj-lt"/>
              </a:rPr>
              <a:t> of selected farmer-led research cases from this study – upcoming AAS design workshop</a:t>
            </a:r>
          </a:p>
          <a:p>
            <a:pPr marL="360000" indent="-360000">
              <a:lnSpc>
                <a:spcPct val="130000"/>
              </a:lnSpc>
              <a:spcBef>
                <a:spcPts val="20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235" b="1" dirty="0" smtClean="0">
                <a:latin typeface="+mj-lt"/>
              </a:rPr>
              <a:t>Contributing to clarifying CGIAR intermediate development outcome “</a:t>
            </a:r>
            <a:r>
              <a:rPr lang="en-GB" sz="2235" b="1" dirty="0" smtClean="0">
                <a:solidFill>
                  <a:srgbClr val="9A3B0C"/>
                </a:solidFill>
                <a:latin typeface="+mj-lt"/>
              </a:rPr>
              <a:t>Capacity to innovate</a:t>
            </a:r>
            <a:r>
              <a:rPr lang="en-GB" sz="2235" b="1" dirty="0" smtClean="0">
                <a:latin typeface="+mj-lt"/>
              </a:rPr>
              <a:t>” </a:t>
            </a:r>
            <a:br>
              <a:rPr lang="en-GB" sz="2235" b="1" dirty="0" smtClean="0">
                <a:latin typeface="+mj-lt"/>
              </a:rPr>
            </a:br>
            <a:r>
              <a:rPr lang="en-GB" sz="471" b="1" dirty="0" smtClean="0">
                <a:latin typeface="+mj-lt"/>
              </a:rPr>
              <a:t/>
            </a:r>
            <a:br>
              <a:rPr lang="en-GB" sz="471" b="1" dirty="0" smtClean="0">
                <a:latin typeface="+mj-lt"/>
              </a:rPr>
            </a:br>
            <a:r>
              <a:rPr lang="en-GB" sz="1647" b="1" dirty="0" smtClean="0">
                <a:latin typeface="+mj-lt"/>
              </a:rPr>
              <a:t>(</a:t>
            </a:r>
            <a:r>
              <a:rPr lang="en-GB" sz="1647" b="1" dirty="0" err="1" smtClean="0">
                <a:latin typeface="+mj-lt"/>
              </a:rPr>
              <a:t>http://aas.cgiar.org/publications/capacity-innovate-system-cgiar-research-program-perspective#.VFYevIfmrzI</a:t>
            </a:r>
            <a:r>
              <a:rPr lang="en-GB" sz="1647" b="1" dirty="0" smtClean="0">
                <a:latin typeface="+mj-lt"/>
              </a:rPr>
              <a:t>)</a:t>
            </a:r>
          </a:p>
          <a:p>
            <a:pPr marL="360000" indent="-360000">
              <a:lnSpc>
                <a:spcPct val="130000"/>
              </a:lnSpc>
              <a:spcBef>
                <a:spcPts val="20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235" b="1" dirty="0" smtClean="0">
                <a:latin typeface="+mj-lt"/>
              </a:rPr>
              <a:t>Action research on </a:t>
            </a:r>
            <a:r>
              <a:rPr lang="en-GB" sz="2235" b="1" dirty="0" smtClean="0">
                <a:solidFill>
                  <a:srgbClr val="A04524"/>
                </a:solidFill>
                <a:latin typeface="+mj-lt"/>
              </a:rPr>
              <a:t>scaling up farmer-led ARD</a:t>
            </a:r>
            <a:r>
              <a:rPr lang="en-GB" sz="2235" b="1" dirty="0" smtClean="0">
                <a:latin typeface="+mj-lt"/>
              </a:rPr>
              <a:t> in three countries in Africa – joint concept note, seeking funding</a:t>
            </a:r>
            <a:endParaRPr lang="en-GB" sz="2235" b="1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" y="228600"/>
            <a:ext cx="8839200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Some follow-on activities by </a:t>
            </a:r>
            <a:r>
              <a:rPr lang="en-GB" sz="3000" b="1" cap="small" dirty="0" smtClean="0">
                <a:solidFill>
                  <a:srgbClr val="922A0C"/>
                </a:solidFill>
                <a:latin typeface="+mj-lt"/>
              </a:rPr>
              <a:t>Prolinnova</a:t>
            </a:r>
            <a:r>
              <a:rPr lang="en-GB" sz="3000" b="1" dirty="0" smtClean="0">
                <a:solidFill>
                  <a:srgbClr val="922A0C"/>
                </a:solidFill>
                <a:latin typeface="+mj-lt"/>
              </a:rPr>
              <a:t> </a:t>
            </a:r>
            <a:br>
              <a:rPr lang="en-GB" sz="30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2900" b="1" dirty="0" smtClean="0">
                <a:solidFill>
                  <a:srgbClr val="922A0C"/>
                </a:solidFill>
                <a:latin typeface="+mj-lt"/>
              </a:rPr>
              <a:t>with CGIAR Research Programs AAS &amp; CCAFS</a:t>
            </a:r>
            <a:endParaRPr lang="en-GB" sz="2900" b="1" cap="small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6" name="Bild 5" descr="Prolinnov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52400"/>
            <a:ext cx="2601172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EMBL_EC-RI-EN_no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486400"/>
            <a:ext cx="1719067" cy="9906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1524000"/>
          </a:xfr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The project </a:t>
            </a:r>
            <a:r>
              <a:rPr lang="en-US" sz="1400" b="1" dirty="0" smtClean="0">
                <a:solidFill>
                  <a:srgbClr val="922A0C"/>
                </a:solidFill>
                <a:latin typeface="+mj-lt"/>
              </a:rPr>
              <a:t>“Joint Learning </a:t>
            </a:r>
            <a:r>
              <a:rPr lang="en-US" sz="1400" b="1" dirty="0">
                <a:solidFill>
                  <a:srgbClr val="922A0C"/>
                </a:solidFill>
                <a:latin typeface="+mj-lt"/>
              </a:rPr>
              <a:t>in</a:t>
            </a:r>
            <a:r>
              <a:rPr lang="en-US" sz="1400" b="1" dirty="0" smtClean="0">
                <a:solidFill>
                  <a:srgbClr val="922A0C"/>
                </a:solidFill>
                <a:latin typeface="+mj-lt"/>
              </a:rPr>
              <a:t> Innovation </a:t>
            </a:r>
            <a:r>
              <a:rPr lang="en-US" sz="1400" b="1" dirty="0">
                <a:solidFill>
                  <a:srgbClr val="922A0C"/>
                </a:solidFill>
                <a:latin typeface="+mj-lt"/>
              </a:rPr>
              <a:t>Systems in African </a:t>
            </a:r>
            <a:r>
              <a:rPr lang="en-US" sz="1400" b="1" dirty="0" smtClean="0">
                <a:solidFill>
                  <a:srgbClr val="922A0C"/>
                </a:solidFill>
                <a:latin typeface="+mj-lt"/>
              </a:rPr>
              <a:t>Agriculture” </a:t>
            </a:r>
            <a:r>
              <a:rPr lang="en-US" sz="1400" b="1" dirty="0">
                <a:solidFill>
                  <a:srgbClr val="922A0C"/>
                </a:solidFill>
                <a:latin typeface="+mj-lt"/>
              </a:rPr>
              <a:t>(</a:t>
            </a:r>
            <a:r>
              <a:rPr lang="en-US" sz="1400" b="1" dirty="0" smtClean="0">
                <a:solidFill>
                  <a:srgbClr val="922A0C"/>
                </a:solidFill>
                <a:latin typeface="+mj-lt"/>
              </a:rPr>
              <a:t>JOLISAA) </a:t>
            </a: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received funding from the European Union’s 7</a:t>
            </a:r>
            <a:r>
              <a:rPr lang="en-US" sz="1400" b="1" baseline="30000" dirty="0" smtClean="0">
                <a:solidFill>
                  <a:srgbClr val="580219"/>
                </a:solidFill>
                <a:latin typeface="+mj-lt"/>
              </a:rPr>
              <a:t>th</a:t>
            </a: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 Framework Programme. </a:t>
            </a:r>
            <a:br>
              <a:rPr lang="en-US" sz="14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The views expressed here are the sole responsibility of the author. </a:t>
            </a:r>
            <a:br>
              <a:rPr lang="en-US" sz="14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Thanks to all </a:t>
            </a:r>
            <a:r>
              <a:rPr lang="en-US" sz="1400" b="1" dirty="0">
                <a:solidFill>
                  <a:srgbClr val="580219"/>
                </a:solidFill>
                <a:latin typeface="+mj-lt"/>
              </a:rPr>
              <a:t>JOLISAA</a:t>
            </a: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 and </a:t>
            </a:r>
            <a:r>
              <a:rPr lang="en-US" sz="1400" b="1" cap="small" dirty="0" smtClean="0">
                <a:solidFill>
                  <a:srgbClr val="580219"/>
                </a:solidFill>
                <a:latin typeface="+mj-lt"/>
              </a:rPr>
              <a:t>Prolinnova</a:t>
            </a: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 partners for their collaboration </a:t>
            </a:r>
            <a:br>
              <a:rPr lang="en-US" sz="14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400" b="1" dirty="0" smtClean="0">
                <a:solidFill>
                  <a:srgbClr val="580219"/>
                </a:solidFill>
                <a:latin typeface="+mj-lt"/>
              </a:rPr>
              <a:t>and providing data, insights and comments.</a:t>
            </a:r>
            <a:endParaRPr lang="en-US" sz="1400" b="1" dirty="0">
              <a:solidFill>
                <a:srgbClr val="580219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267200"/>
            <a:ext cx="2439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80219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580219"/>
                </a:solidFill>
                <a:latin typeface="+mj-lt"/>
              </a:rPr>
              <a:t>www.jolisaa.net</a:t>
            </a:r>
            <a:endParaRPr lang="en-GB" b="1" dirty="0">
              <a:solidFill>
                <a:srgbClr val="580219"/>
              </a:solidFill>
              <a:latin typeface="+mj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572000" y="42672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80219"/>
                </a:solidFill>
                <a:latin typeface="+mj-lt"/>
              </a:rPr>
              <a:t>www.prolinnova.net</a:t>
            </a:r>
            <a:endParaRPr lang="en-GB" b="1" dirty="0">
              <a:solidFill>
                <a:srgbClr val="580219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8600" y="228600"/>
            <a:ext cx="8610600" cy="29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GB" sz="2100" b="1" i="1" dirty="0" smtClean="0">
                <a:solidFill>
                  <a:srgbClr val="922A0C"/>
                </a:solidFill>
                <a:latin typeface="+mj-lt"/>
              </a:rPr>
              <a:t>Thus:</a:t>
            </a:r>
          </a:p>
          <a:p>
            <a:pPr marL="1800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2100" b="1" i="1" dirty="0" smtClean="0">
                <a:solidFill>
                  <a:srgbClr val="922A0C"/>
                </a:solidFill>
                <a:latin typeface="+mj-lt"/>
              </a:rPr>
              <a:t>Some CGIAR Research Programs and </a:t>
            </a:r>
            <a:br>
              <a:rPr lang="en-GB" sz="2100" b="1" i="1" dirty="0" smtClean="0">
                <a:solidFill>
                  <a:srgbClr val="922A0C"/>
                </a:solidFill>
                <a:latin typeface="+mj-lt"/>
              </a:rPr>
            </a:br>
            <a:r>
              <a:rPr lang="en-GB" sz="2100" b="1" i="1" dirty="0" smtClean="0">
                <a:solidFill>
                  <a:srgbClr val="922A0C"/>
                </a:solidFill>
                <a:latin typeface="+mj-lt"/>
              </a:rPr>
              <a:t>ARD actors in </a:t>
            </a:r>
            <a:r>
              <a:rPr lang="en-GB" sz="2100" b="1" i="1" cap="small" dirty="0" smtClean="0">
                <a:solidFill>
                  <a:srgbClr val="922A0C"/>
                </a:solidFill>
                <a:latin typeface="+mj-lt"/>
              </a:rPr>
              <a:t>Prolinnova</a:t>
            </a:r>
            <a:r>
              <a:rPr lang="en-GB" sz="2100" b="1" i="1" dirty="0" smtClean="0">
                <a:solidFill>
                  <a:srgbClr val="922A0C"/>
                </a:solidFill>
                <a:latin typeface="+mj-lt"/>
              </a:rPr>
              <a:t> are jointly </a:t>
            </a:r>
            <a:br>
              <a:rPr lang="en-GB" sz="2100" b="1" i="1" dirty="0" smtClean="0">
                <a:solidFill>
                  <a:srgbClr val="922A0C"/>
                </a:solidFill>
                <a:latin typeface="+mj-lt"/>
              </a:rPr>
            </a:br>
            <a:r>
              <a:rPr lang="en-GB" sz="2100" b="1" i="1" dirty="0" smtClean="0">
                <a:solidFill>
                  <a:srgbClr val="922A0C"/>
                </a:solidFill>
                <a:latin typeface="+mj-lt"/>
              </a:rPr>
              <a:t>following up on lessons learned from the </a:t>
            </a:r>
            <a:br>
              <a:rPr lang="en-GB" sz="2100" b="1" i="1" dirty="0" smtClean="0">
                <a:solidFill>
                  <a:srgbClr val="922A0C"/>
                </a:solidFill>
                <a:latin typeface="+mj-lt"/>
              </a:rPr>
            </a:br>
            <a:r>
              <a:rPr lang="en-GB" sz="2100" b="1" i="1" dirty="0" smtClean="0">
                <a:solidFill>
                  <a:srgbClr val="922A0C"/>
                </a:solidFill>
                <a:latin typeface="+mj-lt"/>
              </a:rPr>
              <a:t>JOLISAA project and similar initiatives </a:t>
            </a:r>
            <a:br>
              <a:rPr lang="en-GB" sz="2100" b="1" i="1" dirty="0" smtClean="0">
                <a:solidFill>
                  <a:srgbClr val="922A0C"/>
                </a:solidFill>
                <a:latin typeface="+mj-lt"/>
              </a:rPr>
            </a:br>
            <a:r>
              <a:rPr lang="en-GB" sz="2100" b="1" i="1" dirty="0" smtClean="0">
                <a:solidFill>
                  <a:srgbClr val="922A0C"/>
                </a:solidFill>
                <a:latin typeface="+mj-lt"/>
              </a:rPr>
              <a:t>to promote appropriate support to dynamic, innovative and productive smallholder farming.</a:t>
            </a:r>
            <a:endParaRPr lang="en-GB" sz="2100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11" name="Bild 12" descr="JOLISAA logo revis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19663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12" descr="Prolin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581400"/>
            <a:ext cx="2514600" cy="685800"/>
          </a:xfrm>
          <a:prstGeom prst="rect">
            <a:avLst/>
          </a:prstGeom>
        </p:spPr>
      </p:pic>
      <p:pic>
        <p:nvPicPr>
          <p:cNvPr id="10" name="Picture 6" descr="mainpix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2687" y="228600"/>
            <a:ext cx="28813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581401"/>
            <a:ext cx="88865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4800" y="914400"/>
            <a:ext cx="4191000" cy="535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en-GB" sz="2000" b="1" dirty="0" smtClean="0">
                <a:solidFill>
                  <a:srgbClr val="922A0C"/>
                </a:solidFill>
                <a:latin typeface="+mj-lt"/>
              </a:rPr>
              <a:t>in JOLISAA </a:t>
            </a:r>
            <a:r>
              <a:rPr lang="en-GB" sz="2000" b="1" u="sng" dirty="0" smtClean="0">
                <a:solidFill>
                  <a:srgbClr val="922A0C"/>
                </a:solidFill>
                <a:latin typeface="+mj-lt"/>
              </a:rPr>
              <a:t>project</a:t>
            </a:r>
            <a:r>
              <a:rPr lang="en-GB" sz="1900" b="1" dirty="0" smtClean="0">
                <a:solidFill>
                  <a:srgbClr val="922A0C"/>
                </a:solidFill>
                <a:latin typeface="+mj-lt"/>
              </a:rPr>
              <a:t> </a:t>
            </a:r>
            <a:r>
              <a:rPr lang="en-GB" b="1" dirty="0" smtClean="0">
                <a:solidFill>
                  <a:srgbClr val="922A0C"/>
                </a:solidFill>
                <a:latin typeface="+mj-lt"/>
              </a:rPr>
              <a:t>(2010–13)</a:t>
            </a:r>
            <a:endParaRPr lang="en-US" b="1" dirty="0" smtClean="0">
              <a:solidFill>
                <a:srgbClr val="460803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i="1" dirty="0" smtClean="0">
                <a:solidFill>
                  <a:srgbClr val="922A0C"/>
                </a:solidFill>
                <a:latin typeface="+mj-lt"/>
              </a:rPr>
              <a:t> </a:t>
            </a:r>
            <a:r>
              <a:rPr lang="en-US" sz="1700" b="1" i="1" dirty="0" smtClean="0">
                <a:solidFill>
                  <a:srgbClr val="922A0C"/>
                </a:solidFill>
                <a:latin typeface="+mj-lt"/>
              </a:rPr>
              <a:t>CIRAD, France – project leader </a:t>
            </a:r>
            <a:br>
              <a:rPr lang="en-US" sz="1700" b="1" i="1" dirty="0" smtClean="0">
                <a:solidFill>
                  <a:srgbClr val="922A0C"/>
                </a:solidFill>
                <a:latin typeface="+mj-lt"/>
              </a:rPr>
            </a:br>
            <a:r>
              <a:rPr lang="en-US" sz="1700" b="1" i="1" dirty="0" smtClean="0">
                <a:solidFill>
                  <a:srgbClr val="922A0C"/>
                </a:solidFill>
                <a:latin typeface="+mj-lt"/>
              </a:rPr>
              <a:t>  Bernard Triomphe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ETC Foundation/</a:t>
            </a:r>
            <a:r>
              <a:rPr lang="en-US" sz="1500" b="1" cap="small" dirty="0" smtClean="0">
                <a:solidFill>
                  <a:srgbClr val="580219"/>
                </a:solidFill>
                <a:latin typeface="+mj-lt"/>
              </a:rPr>
              <a:t>Prolinnova</a:t>
            </a: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Secretariat,</a:t>
            </a:r>
            <a:br>
              <a:rPr lang="en-US" sz="15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 Netherlands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International</a:t>
            </a: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Centre for development-</a:t>
            </a:r>
            <a:br>
              <a:rPr lang="en-US" sz="15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 oriented Research in Agriculture (ICRA)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Kenya</a:t>
            </a: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Agricultural Research Institute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University of Abomey-Calavi,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Benin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University of Pretoria,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South Africa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Wageningen University and Research</a:t>
            </a:r>
            <a:br>
              <a:rPr lang="en-US" sz="15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 Centre (WUR),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Netherlands</a:t>
            </a: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i="1" dirty="0" smtClean="0">
                <a:solidFill>
                  <a:srgbClr val="580219"/>
                </a:solidFill>
                <a:latin typeface="+mj-lt"/>
              </a:rPr>
              <a:t> and many smallholders and their</a:t>
            </a:r>
            <a:br>
              <a:rPr lang="en-US" sz="1500" b="1" i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i="1" dirty="0" smtClean="0">
                <a:solidFill>
                  <a:srgbClr val="580219"/>
                </a:solidFill>
                <a:latin typeface="+mj-lt"/>
              </a:rPr>
              <a:t>  partners in innovation in </a:t>
            </a:r>
            <a:r>
              <a:rPr lang="en-US" sz="1500" b="1" i="1" dirty="0" smtClean="0">
                <a:solidFill>
                  <a:srgbClr val="9A3B0C"/>
                </a:solidFill>
                <a:latin typeface="+mj-lt"/>
              </a:rPr>
              <a:t>Africa</a:t>
            </a:r>
            <a:endParaRPr lang="en-US" sz="1500" b="1" dirty="0" smtClean="0">
              <a:solidFill>
                <a:srgbClr val="9A3B0C"/>
              </a:solidFill>
              <a:latin typeface="+mj-lt"/>
            </a:endParaRPr>
          </a:p>
        </p:txBody>
      </p:sp>
      <p:pic>
        <p:nvPicPr>
          <p:cNvPr id="7" name="Bild 6" descr="Joint learning Benin B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4267200"/>
            <a:ext cx="3962400" cy="28956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52600" y="617220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Learning from local innovation in Benin (Photo: Bernard Triomphe)</a:t>
            </a:r>
            <a:endParaRPr lang="en-GB" sz="1300" b="1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8600" y="228600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2A0C"/>
                </a:solidFill>
                <a:latin typeface="+mj-lt"/>
              </a:rPr>
              <a:t>The partners</a:t>
            </a:r>
            <a:endParaRPr lang="en-GB" sz="3400" b="1" cap="small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24400" y="914400"/>
            <a:ext cx="4191000" cy="327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800000"/>
              </a:buClr>
            </a:pPr>
            <a:r>
              <a:rPr lang="en-GB" sz="2000" b="1" dirty="0" smtClean="0">
                <a:solidFill>
                  <a:srgbClr val="922A0C"/>
                </a:solidFill>
                <a:latin typeface="+mj-lt"/>
              </a:rPr>
              <a:t>in </a:t>
            </a:r>
            <a:r>
              <a:rPr lang="en-GB" sz="2000" b="1" cap="small" dirty="0" smtClean="0">
                <a:solidFill>
                  <a:srgbClr val="922A0C"/>
                </a:solidFill>
                <a:latin typeface="+mj-lt"/>
              </a:rPr>
              <a:t>Prolinnova</a:t>
            </a:r>
            <a:r>
              <a:rPr lang="en-US" sz="2000" b="1" dirty="0" smtClean="0">
                <a:solidFill>
                  <a:srgbClr val="460803"/>
                </a:solidFill>
                <a:latin typeface="+mj-lt"/>
              </a:rPr>
              <a:t> </a:t>
            </a:r>
            <a:r>
              <a:rPr lang="en-GB" sz="2000" b="1" u="sng" dirty="0" smtClean="0">
                <a:solidFill>
                  <a:srgbClr val="922A0C"/>
                </a:solidFill>
                <a:latin typeface="+mj-lt"/>
              </a:rPr>
              <a:t>network</a:t>
            </a:r>
            <a:r>
              <a:rPr lang="en-GB" b="1" dirty="0" smtClean="0">
                <a:solidFill>
                  <a:srgbClr val="922A0C"/>
                </a:solidFill>
                <a:latin typeface="+mj-lt"/>
              </a:rPr>
              <a:t> (2004 – )</a:t>
            </a:r>
            <a:r>
              <a:rPr lang="en-GB" sz="2000" b="1" dirty="0" smtClean="0">
                <a:solidFill>
                  <a:srgbClr val="922A0C"/>
                </a:solidFill>
                <a:latin typeface="+mj-lt"/>
              </a:rPr>
              <a:t> </a:t>
            </a:r>
            <a:endParaRPr lang="en-US" sz="2000" b="1" dirty="0" smtClean="0">
              <a:solidFill>
                <a:srgbClr val="460803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Secretariat: ETC Foundation,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NL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International Institute of Rural</a:t>
            </a:r>
            <a:br>
              <a:rPr lang="en-US" sz="15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 Reconstruction (IIRR),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Philippines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Innovations, Environnement,</a:t>
            </a:r>
            <a:br>
              <a:rPr lang="en-US" sz="15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 Développement (IED) Afrique,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Senegal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21 multistakeholder platforms in</a:t>
            </a:r>
            <a:br>
              <a:rPr lang="en-US" sz="1500" b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Africa</a:t>
            </a: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,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Asia</a:t>
            </a:r>
            <a:r>
              <a:rPr lang="en-US" sz="1500" b="1" dirty="0" smtClean="0">
                <a:solidFill>
                  <a:srgbClr val="580219"/>
                </a:solidFill>
                <a:latin typeface="+mj-lt"/>
              </a:rPr>
              <a:t> and </a:t>
            </a:r>
            <a:r>
              <a:rPr lang="en-US" sz="1500" b="1" dirty="0" smtClean="0">
                <a:solidFill>
                  <a:srgbClr val="9A3B0C"/>
                </a:solidFill>
                <a:latin typeface="+mj-lt"/>
              </a:rPr>
              <a:t>Latin America</a:t>
            </a:r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1500" b="1" i="1" dirty="0" smtClean="0">
                <a:solidFill>
                  <a:srgbClr val="580219"/>
                </a:solidFill>
                <a:latin typeface="+mj-lt"/>
              </a:rPr>
              <a:t>  and many other smallholders and</a:t>
            </a:r>
            <a:br>
              <a:rPr lang="en-US" sz="1500" b="1" i="1" dirty="0" smtClean="0">
                <a:solidFill>
                  <a:srgbClr val="580219"/>
                </a:solidFill>
                <a:latin typeface="+mj-lt"/>
              </a:rPr>
            </a:br>
            <a:r>
              <a:rPr lang="en-US" sz="1500" b="1" i="1" dirty="0" smtClean="0">
                <a:solidFill>
                  <a:srgbClr val="580219"/>
                </a:solidFill>
                <a:latin typeface="+mj-lt"/>
              </a:rPr>
              <a:t>   their partners in innovation </a:t>
            </a:r>
            <a:r>
              <a:rPr lang="en-US" sz="1500" b="1" i="1" dirty="0" smtClean="0">
                <a:solidFill>
                  <a:srgbClr val="9A3B0C"/>
                </a:solidFill>
                <a:latin typeface="+mj-lt"/>
              </a:rPr>
              <a:t>worldwide</a:t>
            </a:r>
            <a:endParaRPr lang="en-US" sz="1500" b="1" dirty="0" smtClean="0">
              <a:solidFill>
                <a:srgbClr val="9A3B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6172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904"/>
              </a:spcBef>
              <a:buClr>
                <a:srgbClr val="800000"/>
              </a:buClr>
              <a:buNone/>
            </a:pPr>
            <a:r>
              <a:rPr lang="en-US" sz="2700" b="1" dirty="0" smtClean="0">
                <a:solidFill>
                  <a:srgbClr val="922A0C"/>
                </a:solidFill>
                <a:latin typeface="+mj-lt"/>
              </a:rPr>
              <a:t>Objective of JOLISAA </a:t>
            </a:r>
            <a:r>
              <a:rPr lang="en-US" sz="2700" b="1" u="sng" dirty="0" smtClean="0">
                <a:solidFill>
                  <a:srgbClr val="922A0C"/>
                </a:solidFill>
                <a:latin typeface="+mj-lt"/>
              </a:rPr>
              <a:t>project</a:t>
            </a:r>
            <a:r>
              <a:rPr lang="en-US" sz="2700" b="1" dirty="0" smtClean="0">
                <a:solidFill>
                  <a:srgbClr val="922A0C"/>
                </a:solidFill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2904"/>
              </a:spcBef>
              <a:buClr>
                <a:srgbClr val="800000"/>
              </a:buClr>
              <a:buNone/>
            </a:pPr>
            <a:r>
              <a:rPr lang="en-US" sz="2000" b="1" i="1" dirty="0" smtClean="0">
                <a:solidFill>
                  <a:srgbClr val="580219"/>
                </a:solidFill>
                <a:latin typeface="+mj-lt"/>
              </a:rPr>
              <a:t>To </a:t>
            </a:r>
            <a:r>
              <a:rPr lang="en-US" sz="2000" b="1" i="1" dirty="0" smtClean="0">
                <a:solidFill>
                  <a:srgbClr val="9A3B0C"/>
                </a:solidFill>
                <a:latin typeface="+mj-lt"/>
              </a:rPr>
              <a:t>learn jointly</a:t>
            </a:r>
            <a:r>
              <a:rPr lang="en-US" sz="2000" b="1" i="1" dirty="0" smtClean="0">
                <a:solidFill>
                  <a:srgbClr val="580219"/>
                </a:solidFill>
                <a:latin typeface="+mj-lt"/>
              </a:rPr>
              <a:t> about how </a:t>
            </a:r>
            <a:r>
              <a:rPr lang="en-US" sz="2000" b="1" i="1" dirty="0" smtClean="0">
                <a:solidFill>
                  <a:srgbClr val="9A3B0C"/>
                </a:solidFill>
                <a:latin typeface="+mj-lt"/>
              </a:rPr>
              <a:t>innovation processes</a:t>
            </a:r>
            <a:r>
              <a:rPr lang="en-US" sz="2000" b="1" i="1" dirty="0" smtClean="0">
                <a:solidFill>
                  <a:srgbClr val="580219"/>
                </a:solidFill>
                <a:latin typeface="+mj-lt"/>
              </a:rPr>
              <a:t> in African smallholder farming happened, so as to draw </a:t>
            </a:r>
            <a:r>
              <a:rPr lang="en-US" sz="2000" b="1" i="1" dirty="0" smtClean="0">
                <a:solidFill>
                  <a:srgbClr val="9A3B0C"/>
                </a:solidFill>
                <a:latin typeface="+mj-lt"/>
              </a:rPr>
              <a:t>lessons for research, policy and practice</a:t>
            </a:r>
            <a:r>
              <a:rPr lang="en-US" sz="2000" b="1" i="1" dirty="0" smtClean="0">
                <a:solidFill>
                  <a:srgbClr val="580219"/>
                </a:solidFill>
                <a:latin typeface="+mj-lt"/>
              </a:rPr>
              <a:t> to support continuing innovation processes that address the needs &amp; demands of </a:t>
            </a:r>
            <a:r>
              <a:rPr lang="en-US" sz="2000" b="1" i="1" dirty="0" smtClean="0">
                <a:solidFill>
                  <a:srgbClr val="9A3B0C"/>
                </a:solidFill>
                <a:latin typeface="+mj-lt"/>
              </a:rPr>
              <a:t>smallholders</a:t>
            </a:r>
            <a:r>
              <a:rPr lang="en-US" sz="2000" b="1" i="1" dirty="0" smtClean="0">
                <a:solidFill>
                  <a:srgbClr val="580219"/>
                </a:solidFill>
                <a:latin typeface="+mj-lt"/>
              </a:rPr>
              <a:t>.</a:t>
            </a:r>
            <a:br>
              <a:rPr lang="en-US" sz="2000" b="1" i="1" dirty="0" smtClean="0">
                <a:solidFill>
                  <a:srgbClr val="580219"/>
                </a:solidFill>
                <a:latin typeface="+mj-lt"/>
              </a:rPr>
            </a:br>
            <a:endParaRPr lang="en-US" sz="2000" b="1" i="1" dirty="0" smtClean="0">
              <a:solidFill>
                <a:srgbClr val="580219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5304"/>
              </a:spcBef>
              <a:buClr>
                <a:srgbClr val="800000"/>
              </a:buClr>
              <a:buNone/>
            </a:pPr>
            <a:r>
              <a:rPr lang="en-US" sz="2700" b="1" dirty="0" smtClean="0">
                <a:solidFill>
                  <a:srgbClr val="922A0C"/>
                </a:solidFill>
                <a:latin typeface="+mj-lt"/>
              </a:rPr>
              <a:t>Objective of </a:t>
            </a:r>
            <a:r>
              <a:rPr lang="en-US" sz="2700" b="1" cap="small" dirty="0" smtClean="0">
                <a:solidFill>
                  <a:srgbClr val="922A0C"/>
                </a:solidFill>
                <a:latin typeface="+mj-lt"/>
              </a:rPr>
              <a:t>Prolinnova </a:t>
            </a:r>
            <a:r>
              <a:rPr lang="en-US" sz="2700" b="1" u="sng" dirty="0" smtClean="0">
                <a:solidFill>
                  <a:srgbClr val="922A0C"/>
                </a:solidFill>
                <a:latin typeface="+mj-lt"/>
              </a:rPr>
              <a:t>network</a:t>
            </a:r>
            <a:r>
              <a:rPr lang="en-US" sz="2700" b="1" dirty="0" smtClean="0">
                <a:solidFill>
                  <a:srgbClr val="922A0C"/>
                </a:solidFill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buClr>
                <a:srgbClr val="800000"/>
              </a:buClr>
              <a:buNone/>
            </a:pPr>
            <a:endParaRPr lang="en-GB" sz="1000" b="1" i="1" dirty="0" smtClean="0">
              <a:solidFill>
                <a:srgbClr val="640D04"/>
              </a:solidFill>
              <a:latin typeface="+mj-lt"/>
              <a:ea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  <a:buClr>
                <a:srgbClr val="800000"/>
              </a:buClr>
              <a:buNone/>
            </a:pPr>
            <a:r>
              <a:rPr lang="en-GB" sz="2000" b="1" i="1" dirty="0" smtClean="0">
                <a:solidFill>
                  <a:srgbClr val="580219"/>
                </a:solidFill>
                <a:latin typeface="+mj-lt"/>
                <a:ea typeface="Arial" charset="0"/>
                <a:cs typeface="Arial" charset="0"/>
              </a:rPr>
              <a:t>To </a:t>
            </a:r>
            <a:r>
              <a:rPr lang="en-GB" sz="2000" b="1" i="1" dirty="0" smtClean="0">
                <a:solidFill>
                  <a:srgbClr val="9A3B0C"/>
                </a:solidFill>
                <a:latin typeface="+mj-lt"/>
                <a:ea typeface="Arial" charset="0"/>
                <a:cs typeface="Arial" charset="0"/>
              </a:rPr>
              <a:t>mainstream farmer-led participatory research &amp; innovation </a:t>
            </a:r>
            <a:r>
              <a:rPr lang="en-GB" sz="2000" b="1" i="1" dirty="0" smtClean="0">
                <a:solidFill>
                  <a:srgbClr val="580219"/>
                </a:solidFill>
                <a:latin typeface="+mj-lt"/>
                <a:ea typeface="Arial" charset="0"/>
                <a:cs typeface="Arial" charset="0"/>
              </a:rPr>
              <a:t>processes so as to create a world where women and men </a:t>
            </a:r>
            <a:r>
              <a:rPr lang="en-GB" sz="2000" b="1" i="1" dirty="0" smtClean="0">
                <a:solidFill>
                  <a:srgbClr val="9A3B0C"/>
                </a:solidFill>
                <a:latin typeface="+mj-lt"/>
                <a:ea typeface="Arial" charset="0"/>
                <a:cs typeface="Arial" charset="0"/>
              </a:rPr>
              <a:t>smallholders play decisive roles in agricultural development</a:t>
            </a:r>
            <a:r>
              <a:rPr lang="en-GB" sz="2000" b="1" i="1" dirty="0" smtClean="0">
                <a:solidFill>
                  <a:srgbClr val="580219"/>
                </a:solidFill>
                <a:latin typeface="+mj-lt"/>
                <a:ea typeface="Arial" charset="0"/>
                <a:cs typeface="Arial" charset="0"/>
              </a:rPr>
              <a:t> </a:t>
            </a:r>
            <a:br>
              <a:rPr lang="en-GB" sz="2000" b="1" i="1" dirty="0" smtClean="0">
                <a:solidFill>
                  <a:srgbClr val="580219"/>
                </a:solidFill>
                <a:latin typeface="+mj-lt"/>
                <a:ea typeface="Arial" charset="0"/>
                <a:cs typeface="Arial" charset="0"/>
              </a:rPr>
            </a:br>
            <a:r>
              <a:rPr lang="en-GB" sz="2000" b="1" i="1" dirty="0" smtClean="0">
                <a:solidFill>
                  <a:srgbClr val="580219"/>
                </a:solidFill>
                <a:latin typeface="+mj-lt"/>
                <a:ea typeface="Arial" charset="0"/>
                <a:cs typeface="Arial" charset="0"/>
              </a:rPr>
              <a:t>for sustainable livelihoods.</a:t>
            </a:r>
            <a:r>
              <a:rPr lang="en-US" sz="2000" b="1" i="1" dirty="0" smtClean="0">
                <a:solidFill>
                  <a:srgbClr val="580219"/>
                </a:solidFill>
                <a:latin typeface="+mj-lt"/>
              </a:rPr>
              <a:t> </a:t>
            </a:r>
            <a:endParaRPr lang="en-US" sz="2000" b="1" i="1" noProof="0" dirty="0" smtClean="0">
              <a:solidFill>
                <a:srgbClr val="580219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0" y="3810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4" descr="Prolin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581400"/>
            <a:ext cx="2667000" cy="781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709160"/>
          </a:xfrm>
        </p:spPr>
        <p:txBody>
          <a:bodyPr>
            <a:normAutofit/>
          </a:bodyPr>
          <a:lstStyle/>
          <a:p>
            <a:pPr indent="-360000">
              <a:lnSpc>
                <a:spcPct val="120000"/>
              </a:lnSpc>
              <a:spcBef>
                <a:spcPts val="1500"/>
              </a:spcBef>
              <a:buClr>
                <a:srgbClr val="800000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Show pathways toward food &amp; nutrition security in smallholder farming</a:t>
            </a:r>
          </a:p>
          <a:p>
            <a:pPr indent="-360000">
              <a:lnSpc>
                <a:spcPct val="120000"/>
              </a:lnSpc>
              <a:spcBef>
                <a:spcPts val="2100"/>
              </a:spcBef>
              <a:buClr>
                <a:srgbClr val="800000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Identify the partnerships &amp; interactions needed to achieve this</a:t>
            </a:r>
          </a:p>
          <a:p>
            <a:pPr indent="-360000">
              <a:lnSpc>
                <a:spcPct val="120000"/>
              </a:lnSpc>
              <a:spcBef>
                <a:spcPts val="2100"/>
              </a:spcBef>
              <a:buClr>
                <a:srgbClr val="800000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Inform agricultural research &amp; development (ARD) policy</a:t>
            </a:r>
          </a:p>
          <a:p>
            <a:pPr indent="-360000">
              <a:lnSpc>
                <a:spcPct val="120000"/>
              </a:lnSpc>
              <a:spcBef>
                <a:spcPts val="2100"/>
              </a:spcBef>
              <a:buClr>
                <a:srgbClr val="800000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Stimulate interest &amp; learning among European &amp; African ARD actors about participatory innovation in smallholder farming</a:t>
            </a:r>
          </a:p>
        </p:txBody>
      </p:sp>
      <p:pic>
        <p:nvPicPr>
          <p:cNvPr id="6" name="Picture 5" descr="bil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5181600"/>
            <a:ext cx="2031281" cy="1524000"/>
          </a:xfrm>
          <a:prstGeom prst="rect">
            <a:avLst/>
          </a:prstGeom>
          <a:noFill/>
        </p:spPr>
      </p:pic>
      <p:pic>
        <p:nvPicPr>
          <p:cNvPr id="7" name="Picture 6" descr="img381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152400" y="5181600"/>
            <a:ext cx="22619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thiop-m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181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SC00068-1"/>
          <p:cNvPicPr>
            <a:picLocks noChangeAspect="1" noChangeArrowheads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>
            <a:off x="4724400" y="5181600"/>
            <a:ext cx="2057400" cy="15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28600" y="152400"/>
            <a:ext cx="8534400" cy="12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922A0C"/>
                </a:solidFill>
                <a:latin typeface="+mj-lt"/>
              </a:rPr>
              <a:t>EU FP7 research &amp; networking project JOL       ISAA was designed to:</a:t>
            </a:r>
            <a:endParaRPr lang="en-GB" sz="3400" b="1" cap="small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12" name="Picture 3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8382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6400"/>
            <a:ext cx="5715000" cy="5181600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Build national and international multi-stakeholder communities of practice focused on smallholder farming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Foster a culture of mutual learning </a:t>
            </a:r>
            <a:br>
              <a:rPr lang="en-GB" sz="2000" b="1" dirty="0" smtClean="0">
                <a:solidFill>
                  <a:srgbClr val="640101"/>
                </a:solidFill>
                <a:latin typeface="+mj-lt"/>
              </a:rPr>
            </a:b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in local innovation processes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Link local creativity with other sources of knowledge &amp; ideas in order to enhance resilience to change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A04524"/>
              </a:buClr>
              <a:buSzPct val="100000"/>
              <a:buFont typeface="Wingdings" charset="2"/>
              <a:buChar char="Ø"/>
            </a:pPr>
            <a:r>
              <a:rPr lang="en-GB" sz="2000" b="1" dirty="0" smtClean="0">
                <a:solidFill>
                  <a:srgbClr val="640101"/>
                </a:solidFill>
                <a:latin typeface="+mj-lt"/>
              </a:rPr>
              <a:t>Make farmer-led participatory innovation processes an everyday part of ARD (“institutionalisation”)</a:t>
            </a:r>
            <a:endParaRPr lang="en-GB" sz="2000" b="1" dirty="0">
              <a:solidFill>
                <a:srgbClr val="640101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400" y="1524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2A0C"/>
                </a:solidFill>
                <a:latin typeface="+mj-lt"/>
              </a:rPr>
              <a:t>This fits into ongoing </a:t>
            </a:r>
            <a:r>
              <a:rPr lang="en-GB" sz="3200" b="1" cap="small" dirty="0" smtClean="0">
                <a:solidFill>
                  <a:srgbClr val="922A0C"/>
                </a:solidFill>
                <a:latin typeface="+mj-lt"/>
              </a:rPr>
              <a:t>Prolinnova</a:t>
            </a:r>
            <a:r>
              <a:rPr lang="en-GB" sz="3200" b="1" dirty="0" smtClean="0">
                <a:solidFill>
                  <a:srgbClr val="922A0C"/>
                </a:solidFill>
                <a:latin typeface="+mj-lt"/>
              </a:rPr>
              <a:t> efforts to:</a:t>
            </a:r>
            <a:endParaRPr lang="en-GB" sz="3400" b="1" cap="small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6" name="Picture 21" descr="PHOTO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29000"/>
            <a:ext cx="3276600" cy="26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91200" y="6019800"/>
            <a:ext cx="3352800" cy="7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GB" sz="1300" b="1" dirty="0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  <a:t>Ethiopian woman compares her local “modern” beehive with introduced</a:t>
            </a:r>
            <a:br>
              <a:rPr lang="en-GB" sz="1300" b="1" dirty="0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</a:br>
            <a:r>
              <a:rPr lang="en-GB" sz="1300" b="1" dirty="0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  <a:t> one </a:t>
            </a:r>
            <a:r>
              <a:rPr lang="en-GB" sz="1200" b="1" dirty="0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  <a:t>(Photo: </a:t>
            </a:r>
            <a:r>
              <a:rPr lang="en-GB" sz="1200" b="1" dirty="0" err="1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  <a:t>Tesfahun</a:t>
            </a:r>
            <a:r>
              <a:rPr lang="en-GB" sz="1200" b="1" dirty="0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GB" sz="1200" b="1" dirty="0" err="1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  <a:t>Fenta</a:t>
            </a:r>
            <a:r>
              <a:rPr lang="en-GB" sz="1200" b="1" dirty="0" smtClean="0">
                <a:solidFill>
                  <a:srgbClr val="85190C"/>
                </a:solidFill>
                <a:latin typeface="+mj-lt"/>
                <a:ea typeface="Arial" charset="0"/>
                <a:cs typeface="Arial" charset="0"/>
              </a:rPr>
              <a:t>)</a:t>
            </a:r>
            <a:endParaRPr lang="en-GB" sz="1200" b="1" dirty="0">
              <a:solidFill>
                <a:srgbClr val="993300"/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8" name="Bild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3276600" cy="245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91200" y="2743200"/>
            <a:ext cx="3352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charset="2"/>
              <a:buNone/>
            </a:pPr>
            <a:r>
              <a:rPr lang="en-GB" sz="1300" b="1" dirty="0">
                <a:solidFill>
                  <a:srgbClr val="85190C"/>
                </a:solidFill>
                <a:latin typeface="+mj-lt"/>
              </a:rPr>
              <a:t>Farmer</a:t>
            </a:r>
            <a:r>
              <a:rPr lang="en-GB" sz="1300" b="1" dirty="0" smtClean="0">
                <a:solidFill>
                  <a:srgbClr val="85190C"/>
                </a:solidFill>
                <a:latin typeface="+mj-lt"/>
              </a:rPr>
              <a:t>-led research in </a:t>
            </a:r>
            <a:r>
              <a:rPr lang="en-GB" sz="1300" b="1" dirty="0">
                <a:solidFill>
                  <a:srgbClr val="85190C"/>
                </a:solidFill>
                <a:latin typeface="+mj-lt"/>
              </a:rPr>
              <a:t>fish farming in </a:t>
            </a:r>
            <a:r>
              <a:rPr lang="en-GB" sz="1300" b="1" dirty="0" smtClean="0">
                <a:solidFill>
                  <a:srgbClr val="85190C"/>
                </a:solidFill>
                <a:latin typeface="+mj-lt"/>
              </a:rPr>
              <a:t>Tanzania </a:t>
            </a:r>
            <a:r>
              <a:rPr lang="en-GB" sz="1200" b="1" dirty="0" smtClean="0">
                <a:solidFill>
                  <a:srgbClr val="85190C"/>
                </a:solidFill>
                <a:latin typeface="+mj-lt"/>
              </a:rPr>
              <a:t>(Photo: L. van Veldhuizen)</a:t>
            </a:r>
            <a:endParaRPr lang="en-GB" sz="1200" b="1" dirty="0">
              <a:solidFill>
                <a:srgbClr val="161645"/>
              </a:solidFill>
              <a:latin typeface="+mj-lt"/>
            </a:endParaRPr>
          </a:p>
        </p:txBody>
      </p:sp>
      <p:pic>
        <p:nvPicPr>
          <p:cNvPr id="10" name="Bild 9" descr="Prolin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762000"/>
            <a:ext cx="2286000" cy="66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11430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28600" y="990600"/>
            <a:ext cx="8153400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800"/>
              </a:spcBef>
              <a:buClr>
                <a:srgbClr val="800000"/>
              </a:buClr>
              <a:buAutoNum type="arabicParenR"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by farmers &amp; other stakeholders jointly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analysing innovation cases in Benin, Kenya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&amp; South Africa </a:t>
            </a:r>
          </a:p>
          <a:p>
            <a:pPr marL="457200" indent="-457200">
              <a:lnSpc>
                <a:spcPct val="120000"/>
              </a:lnSpc>
              <a:spcBef>
                <a:spcPts val="2000"/>
              </a:spcBef>
              <a:buClr>
                <a:srgbClr val="800000"/>
              </a:buClr>
              <a:buAutoNum type="arabicParenR"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through cross-analysis of cases from different countries</a:t>
            </a:r>
          </a:p>
          <a:p>
            <a:pPr marL="457200" indent="-457200">
              <a:lnSpc>
                <a:spcPct val="120000"/>
              </a:lnSpc>
              <a:spcBef>
                <a:spcPts val="2000"/>
              </a:spcBef>
              <a:buClr>
                <a:srgbClr val="800000"/>
              </a:buClr>
              <a:buAutoNum type="arabicParenR"/>
            </a:pP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in exchange with other groups studying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innovation processes in African agriculture,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culminating in a jointly organised </a:t>
            </a:r>
            <a:br>
              <a:rPr lang="en-GB" sz="20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JOLISAA–</a:t>
            </a:r>
            <a:r>
              <a:rPr lang="en-GB" sz="2000" b="1" cap="small" dirty="0" smtClean="0">
                <a:solidFill>
                  <a:srgbClr val="580219"/>
                </a:solidFill>
                <a:latin typeface="+mj-lt"/>
              </a:rPr>
              <a:t>Prolinnova</a:t>
            </a:r>
            <a:r>
              <a:rPr lang="en-GB" sz="2000" b="1" dirty="0" smtClean="0">
                <a:solidFill>
                  <a:srgbClr val="580219"/>
                </a:solidFill>
                <a:latin typeface="+mj-lt"/>
              </a:rPr>
              <a:t> international workshop:</a:t>
            </a:r>
          </a:p>
        </p:txBody>
      </p:sp>
      <p:pic>
        <p:nvPicPr>
          <p:cNvPr id="10" name="Bild 9" descr="AISA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27211"/>
            <a:ext cx="9144000" cy="18645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2400" y="228600"/>
            <a:ext cx="883920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50" b="1" dirty="0" smtClean="0">
                <a:solidFill>
                  <a:srgbClr val="922A0C"/>
                </a:solidFill>
                <a:latin typeface="+mj-lt"/>
              </a:rPr>
              <a:t>Processes of action research &amp; joint learning</a:t>
            </a:r>
            <a:endParaRPr lang="en-GB" sz="2950" b="1" cap="small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9" name="Bild 8" descr="Prolin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2" y="3048000"/>
            <a:ext cx="2133597" cy="625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562600"/>
          </a:xfrm>
        </p:spPr>
        <p:txBody>
          <a:bodyPr>
            <a:noAutofit/>
          </a:bodyPr>
          <a:lstStyle/>
          <a:p>
            <a:pPr marL="3420000" indent="-360000">
              <a:lnSpc>
                <a:spcPct val="120000"/>
              </a:lnSpc>
              <a:spcBef>
                <a:spcPts val="150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580219"/>
                </a:solidFill>
                <a:latin typeface="+mj-lt"/>
                <a:ea typeface="Calibri"/>
                <a:cs typeface="Times New Roman"/>
              </a:rPr>
              <a:t>How can we better understand innovation processes in smallholder farming &amp; the role of formal research in these processes?</a:t>
            </a:r>
          </a:p>
          <a:p>
            <a:pPr marL="3420000" indent="-360000">
              <a:lnSpc>
                <a:spcPct val="120000"/>
              </a:lnSpc>
              <a:spcBef>
                <a:spcPts val="240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580219"/>
                </a:solidFill>
                <a:latin typeface="+mj-lt"/>
                <a:ea typeface="Calibri"/>
                <a:cs typeface="Times New Roman"/>
              </a:rPr>
              <a:t>How can we generate a collective understanding of an innovation process in the innovation system, </a:t>
            </a:r>
            <a:br>
              <a:rPr lang="en-US" sz="2000" b="1" dirty="0" smtClean="0">
                <a:solidFill>
                  <a:srgbClr val="580219"/>
                </a:solidFill>
                <a:latin typeface="+mj-lt"/>
                <a:ea typeface="Calibri"/>
                <a:cs typeface="Times New Roman"/>
              </a:rPr>
            </a:br>
            <a:r>
              <a:rPr lang="en-US" sz="2000" b="1" dirty="0" smtClean="0">
                <a:solidFill>
                  <a:srgbClr val="580219"/>
                </a:solidFill>
                <a:latin typeface="+mj-lt"/>
                <a:ea typeface="Calibri"/>
                <a:cs typeface="Times New Roman"/>
              </a:rPr>
              <a:t>as a 1</a:t>
            </a:r>
            <a:r>
              <a:rPr lang="en-US" sz="2000" b="1" baseline="30000" dirty="0" smtClean="0">
                <a:solidFill>
                  <a:srgbClr val="580219"/>
                </a:solidFill>
                <a:latin typeface="+mj-lt"/>
                <a:ea typeface="Calibri"/>
                <a:cs typeface="Times New Roman"/>
              </a:rPr>
              <a:t>st</a:t>
            </a:r>
            <a:r>
              <a:rPr lang="en-US" sz="2000" b="1" dirty="0" smtClean="0">
                <a:solidFill>
                  <a:srgbClr val="580219"/>
                </a:solidFill>
                <a:latin typeface="+mj-lt"/>
                <a:ea typeface="Calibri"/>
                <a:cs typeface="Times New Roman"/>
              </a:rPr>
              <a:t> step for collective action?</a:t>
            </a:r>
            <a:endParaRPr lang="fr-FR" sz="2000" b="1" dirty="0" smtClean="0">
              <a:solidFill>
                <a:srgbClr val="580219"/>
              </a:solidFill>
              <a:latin typeface="+mj-lt"/>
              <a:ea typeface="Calibri"/>
              <a:cs typeface="Times New Roman"/>
            </a:endParaRPr>
          </a:p>
          <a:p>
            <a:pPr indent="-360000">
              <a:lnSpc>
                <a:spcPct val="120000"/>
              </a:lnSpc>
              <a:spcBef>
                <a:spcPts val="5200"/>
              </a:spcBef>
              <a:buClr>
                <a:srgbClr val="800000"/>
              </a:buClr>
              <a:buSzPct val="10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580219"/>
                </a:solidFill>
                <a:latin typeface="+mj-lt"/>
                <a:ea typeface="Calibri"/>
                <a:cs typeface="Times New Roman"/>
              </a:rPr>
              <a:t>What lessons can we learn from this understanding for more effective support to multistakeholder innovation processes in smallholder farming?</a:t>
            </a:r>
            <a:endParaRPr lang="en-US" sz="2000" b="1" dirty="0">
              <a:solidFill>
                <a:srgbClr val="58021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4" name="Picture 5" descr="IMG_06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143000" y="1143000"/>
            <a:ext cx="4572000" cy="3429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8600" y="4572000"/>
            <a:ext cx="3276600" cy="74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Trying to understand innovation process in South Africa </a:t>
            </a:r>
            <a:br>
              <a:rPr lang="en-GB" sz="13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1300" b="1" dirty="0" smtClean="0">
                <a:solidFill>
                  <a:srgbClr val="922A0C"/>
                </a:solidFill>
                <a:latin typeface="+mj-lt"/>
              </a:rPr>
              <a:t>(Photo: Laurens van Veldhuizen)</a:t>
            </a:r>
            <a:endParaRPr lang="en-GB" sz="1300" b="1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7" name="Bild 12" descr="JOLISAA logo revis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2209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28600" y="22860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2A0C"/>
                </a:solidFill>
                <a:latin typeface="+mj-lt"/>
              </a:rPr>
              <a:t>Main questions</a:t>
            </a:r>
            <a:endParaRPr lang="en-GB" sz="3200" b="1" cap="small" dirty="0">
              <a:solidFill>
                <a:srgbClr val="922A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410200"/>
          </a:xfrm>
        </p:spPr>
        <p:txBody>
          <a:bodyPr>
            <a:normAutofit lnSpcReduction="10000"/>
          </a:bodyPr>
          <a:lstStyle/>
          <a:p>
            <a:pPr marL="360000" indent="-288000">
              <a:lnSpc>
                <a:spcPct val="120000"/>
              </a:lnSpc>
              <a:spcBef>
                <a:spcPts val="2000"/>
              </a:spcBef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Farmers in southern Benin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dug </a:t>
            </a:r>
            <a:r>
              <a:rPr lang="en-GB" sz="1900" b="1" i="1" dirty="0" err="1" smtClean="0">
                <a:solidFill>
                  <a:srgbClr val="580219"/>
                </a:solidFill>
                <a:latin typeface="+mj-lt"/>
              </a:rPr>
              <a:t>hwedos</a:t>
            </a: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 in floodplains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to trap fish as water recedes</a:t>
            </a:r>
          </a:p>
          <a:p>
            <a:pPr marL="360000" indent="-288000">
              <a:lnSpc>
                <a:spcPct val="120000"/>
              </a:lnSpc>
              <a:spcBef>
                <a:spcPts val="2000"/>
              </a:spcBef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Intensified system through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better drainage &amp; irrigation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to grow off-season vegetables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on raised </a:t>
            </a:r>
            <a:r>
              <a:rPr lang="en-GB" sz="1900" b="1" i="1" dirty="0" err="1" smtClean="0">
                <a:solidFill>
                  <a:srgbClr val="580219"/>
                </a:solidFill>
                <a:latin typeface="+mj-lt"/>
              </a:rPr>
              <a:t>hwedo</a:t>
            </a: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 banks to sell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to coastal city markets</a:t>
            </a:r>
          </a:p>
          <a:p>
            <a:pPr marL="360000" indent="-288000">
              <a:lnSpc>
                <a:spcPct val="120000"/>
              </a:lnSpc>
              <a:spcBef>
                <a:spcPts val="2000"/>
              </a:spcBef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Rely on both fish &amp; vegetables to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secure income while adjusting to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environmental &amp; market fluctuations</a:t>
            </a:r>
          </a:p>
          <a:p>
            <a:pPr marL="360000" indent="-288000">
              <a:lnSpc>
                <a:spcPct val="120000"/>
              </a:lnSpc>
              <a:spcBef>
                <a:spcPts val="2000"/>
              </a:spcBef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Introduced “modern” aquaculture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projects ignored this locally developed </a:t>
            </a:r>
            <a:br>
              <a:rPr lang="en-GB" sz="1900" b="1" dirty="0" smtClean="0">
                <a:solidFill>
                  <a:srgbClr val="580219"/>
                </a:solidFill>
                <a:latin typeface="+mj-lt"/>
              </a:rPr>
            </a:br>
            <a:r>
              <a:rPr lang="en-GB" sz="1900" b="1" dirty="0" smtClean="0">
                <a:solidFill>
                  <a:srgbClr val="580219"/>
                </a:solidFill>
                <a:latin typeface="+mj-lt"/>
              </a:rPr>
              <a:t>low-external-input system</a:t>
            </a:r>
          </a:p>
        </p:txBody>
      </p:sp>
      <p:pic>
        <p:nvPicPr>
          <p:cNvPr id="21508" name="Picture 25" descr="hwedo_cu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438388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feld 4"/>
          <p:cNvSpPr txBox="1">
            <a:spLocks noChangeArrowheads="1"/>
          </p:cNvSpPr>
          <p:nvPr/>
        </p:nvSpPr>
        <p:spPr bwMode="auto">
          <a:xfrm>
            <a:off x="5867400" y="5867400"/>
            <a:ext cx="3516313" cy="5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GB" sz="1300" b="1" dirty="0">
                <a:solidFill>
                  <a:srgbClr val="922A0C"/>
                </a:solidFill>
                <a:latin typeface="+mj-lt"/>
              </a:rPr>
              <a:t>Maintaining canal to keep </a:t>
            </a:r>
            <a:r>
              <a:rPr lang="en-GB" sz="1300" b="1" i="1" dirty="0" err="1">
                <a:solidFill>
                  <a:srgbClr val="922A0C"/>
                </a:solidFill>
                <a:latin typeface="+mj-lt"/>
              </a:rPr>
              <a:t>hwedo</a:t>
            </a:r>
            <a:r>
              <a:rPr lang="en-GB" sz="1300" b="1" dirty="0">
                <a:solidFill>
                  <a:srgbClr val="922A0C"/>
                </a:solidFill>
                <a:latin typeface="+mj-lt"/>
              </a:rPr>
              <a:t> productive (Photo: Anne Floquet)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>
            <a:lum bright="-8000" contrast="26000"/>
          </a:blip>
          <a:srcRect/>
          <a:stretch>
            <a:fillRect/>
          </a:stretch>
        </p:blipFill>
        <p:spPr bwMode="auto">
          <a:xfrm>
            <a:off x="4648200" y="1371600"/>
            <a:ext cx="3443854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28600" y="0"/>
            <a:ext cx="8686800" cy="114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900" b="1" dirty="0" smtClean="0">
                <a:solidFill>
                  <a:srgbClr val="922A0C"/>
                </a:solidFill>
                <a:latin typeface="+mj-lt"/>
              </a:rPr>
              <a:t>Range of cases: from endogenous innovation in aquaculture …</a:t>
            </a:r>
            <a:endParaRPr lang="en-GB" sz="2900" b="1" cap="small" dirty="0">
              <a:solidFill>
                <a:srgbClr val="922A0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28600" y="0"/>
            <a:ext cx="8763000" cy="155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900" b="1" dirty="0" smtClean="0">
                <a:solidFill>
                  <a:srgbClr val="922A0C"/>
                </a:solidFill>
                <a:latin typeface="+mj-lt"/>
              </a:rPr>
              <a:t>… to orchestrated innovation </a:t>
            </a:r>
            <a:br>
              <a:rPr lang="en-GB" sz="29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2900" b="1" dirty="0" smtClean="0">
                <a:solidFill>
                  <a:srgbClr val="922A0C"/>
                </a:solidFill>
                <a:latin typeface="+mj-lt"/>
              </a:rPr>
              <a:t>that took on its own “life”, </a:t>
            </a:r>
            <a:br>
              <a:rPr lang="en-GB" sz="2900" b="1" dirty="0" smtClean="0">
                <a:solidFill>
                  <a:srgbClr val="922A0C"/>
                </a:solidFill>
                <a:latin typeface="+mj-lt"/>
              </a:rPr>
            </a:br>
            <a:r>
              <a:rPr lang="en-GB" sz="2900" b="1" dirty="0" smtClean="0">
                <a:solidFill>
                  <a:srgbClr val="922A0C"/>
                </a:solidFill>
                <a:latin typeface="+mj-lt"/>
              </a:rPr>
              <a:t>e.g. aloe value chain</a:t>
            </a:r>
            <a:endParaRPr lang="en-GB" sz="2900" b="1" cap="small" dirty="0">
              <a:solidFill>
                <a:srgbClr val="922A0C"/>
              </a:solidFill>
              <a:latin typeface="+mj-lt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676400"/>
            <a:ext cx="876414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SCN06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94400" y="0"/>
            <a:ext cx="3149600" cy="23622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34200" y="2362200"/>
            <a:ext cx="236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2A0C"/>
                </a:solidFill>
                <a:latin typeface="+mj-lt"/>
              </a:rPr>
              <a:t>Harvesting aloe in Kenya (Photo: Bernard Triomphe)</a:t>
            </a:r>
            <a:endParaRPr lang="en-GB" sz="1200" b="1" dirty="0">
              <a:solidFill>
                <a:srgbClr val="922A0C"/>
              </a:solidFill>
              <a:latin typeface="+mj-lt"/>
            </a:endParaRPr>
          </a:p>
        </p:txBody>
      </p:sp>
      <p:pic>
        <p:nvPicPr>
          <p:cNvPr id="20485" name="Bild 12" descr="JOLISAA logo revis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819400"/>
            <a:ext cx="1981200" cy="86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enutzerdefiniert 1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845</Words>
  <Application>Microsoft Office PowerPoint</Application>
  <PresentationFormat>Bildschirmpräsentation (4:3)</PresentationFormat>
  <Paragraphs>117</Paragraphs>
  <Slides>18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Apex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an inventory of recent innovation experiences tell us about agricultural innovation in Africa?</dc:title>
  <dc:creator>Bernard Triomphe</dc:creator>
  <cp:lastModifiedBy>Ann Waters-Bayer</cp:lastModifiedBy>
  <cp:revision>128</cp:revision>
  <cp:lastPrinted>2014-11-02T18:32:44Z</cp:lastPrinted>
  <dcterms:created xsi:type="dcterms:W3CDTF">2014-11-05T11:15:13Z</dcterms:created>
  <dcterms:modified xsi:type="dcterms:W3CDTF">2014-11-06T16:14:20Z</dcterms:modified>
</cp:coreProperties>
</file>