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85" r:id="rId2"/>
    <p:sldMasterId id="2147485291" r:id="rId3"/>
  </p:sldMasterIdLst>
  <p:notesMasterIdLst>
    <p:notesMasterId r:id="rId17"/>
  </p:notesMasterIdLst>
  <p:handoutMasterIdLst>
    <p:handoutMasterId r:id="rId18"/>
  </p:handoutMasterIdLst>
  <p:sldIdLst>
    <p:sldId id="512" r:id="rId4"/>
    <p:sldId id="452" r:id="rId5"/>
    <p:sldId id="531" r:id="rId6"/>
    <p:sldId id="530" r:id="rId7"/>
    <p:sldId id="457" r:id="rId8"/>
    <p:sldId id="480" r:id="rId9"/>
    <p:sldId id="479" r:id="rId10"/>
    <p:sldId id="513" r:id="rId11"/>
    <p:sldId id="532" r:id="rId12"/>
    <p:sldId id="528" r:id="rId13"/>
    <p:sldId id="482" r:id="rId14"/>
    <p:sldId id="521" r:id="rId15"/>
    <p:sldId id="523" r:id="rId16"/>
  </p:sldIdLst>
  <p:sldSz cx="9144000" cy="6858000" type="screen4x3"/>
  <p:notesSz cx="6805613" cy="99441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166CF"/>
    <a:srgbClr val="3E6FD2"/>
    <a:srgbClr val="2D5EC1"/>
    <a:srgbClr val="BDDEFF"/>
    <a:srgbClr val="FFFF00"/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72" autoAdjust="0"/>
  </p:normalViewPr>
  <p:slideViewPr>
    <p:cSldViewPr snapToGrid="0"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notesViewPr>
    <p:cSldViewPr snapToGrid="0">
      <p:cViewPr varScale="1">
        <p:scale>
          <a:sx n="73" d="100"/>
          <a:sy n="73" d="100"/>
        </p:scale>
        <p:origin x="-2142" y="-102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CF61790-F785-498D-A083-4A727C0200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3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2813"/>
            <a:ext cx="5446713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3AB1B0-8D86-4DC8-9C28-6A3A23F1E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26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42" tIns="45921" rIns="91842" bIns="45921" anchor="b"/>
          <a:lstStyle>
            <a:lvl1pPr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905E94F-74B0-4B33-AAF1-31F09EC0CD87}" type="slidenum">
              <a:rPr lang="en-GB" sz="1200">
                <a:solidFill>
                  <a:schemeClr val="tx1"/>
                </a:solidFill>
                <a:latin typeface="Arial" charset="0"/>
                <a:cs typeface="Arial" charset="0"/>
              </a:rPr>
              <a:pPr algn="r" eaLnBrk="1" hangingPunct="1"/>
              <a:t>3</a:t>
            </a:fld>
            <a:endParaRPr lang="en-GB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1" tIns="47120" rIns="94241" bIns="47120" anchor="b"/>
          <a:lstStyle>
            <a:lvl1pPr defTabSz="938213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938213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938213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938213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938213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A316826-32AC-4B26-9ACC-5D257BEA5E5C}" type="slidenum">
              <a:rPr lang="en-GB" sz="1300">
                <a:solidFill>
                  <a:schemeClr val="tx1"/>
                </a:solidFill>
                <a:latin typeface="Arial" charset="0"/>
                <a:cs typeface="Arial" charset="0"/>
              </a:rPr>
              <a:pPr algn="r" eaLnBrk="1" hangingPunct="1"/>
              <a:t>3</a:t>
            </a:fld>
            <a:endParaRPr lang="en-GB" sz="13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1788" y="746125"/>
            <a:ext cx="3616325" cy="271145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3671888"/>
            <a:ext cx="5440363" cy="5526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1" tIns="47120" rIns="94241" bIns="47120"/>
          <a:lstStyle/>
          <a:p>
            <a:pPr marL="228600" indent="-228600"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3849688" y="258763"/>
            <a:ext cx="1436687" cy="1000125"/>
            <a:chOff x="2425" y="163"/>
            <a:chExt cx="905" cy="630"/>
          </a:xfrm>
        </p:grpSpPr>
        <p:pic>
          <p:nvPicPr>
            <p:cNvPr id="6" name="Picture 6" descr="LOGO CE-EN-quadri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" y="163"/>
              <a:ext cx="905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4"/>
            <p:cNvSpPr>
              <a:spLocks noChangeArrowheads="1"/>
            </p:cNvSpPr>
            <p:nvPr userDrawn="1"/>
          </p:nvSpPr>
          <p:spPr bwMode="auto">
            <a:xfrm>
              <a:off x="2611" y="770"/>
              <a:ext cx="390" cy="23"/>
            </a:xfrm>
            <a:prstGeom prst="rect">
              <a:avLst/>
            </a:prstGeom>
            <a:solidFill>
              <a:srgbClr val="AFC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40200" y="6426200"/>
            <a:ext cx="611188" cy="431800"/>
          </a:xfrm>
          <a:prstGeom prst="rect">
            <a:avLst/>
          </a:prstGeom>
          <a:solidFill>
            <a:srgbClr val="AFC55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r-BE" altLang="en-US" sz="600" i="1" smtClean="0">
                <a:solidFill>
                  <a:schemeClr val="bg1"/>
                </a:solidFill>
              </a:rPr>
              <a:t>Health and</a:t>
            </a:r>
          </a:p>
          <a:p>
            <a:pPr algn="l" eaLnBrk="1" hangingPunct="1">
              <a:defRPr/>
            </a:pPr>
            <a:r>
              <a:rPr lang="fr-BE" altLang="en-US" sz="600" i="1" smtClean="0">
                <a:solidFill>
                  <a:schemeClr val="bg1"/>
                </a:solidFill>
              </a:rPr>
              <a:t>Consumers</a:t>
            </a:r>
            <a:endParaRPr lang="en-GB" altLang="en-US" sz="600" i="1" smtClean="0">
              <a:solidFill>
                <a:schemeClr val="bg1"/>
              </a:solidFill>
            </a:endParaRPr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CBD9B11-65F3-4B47-A6D1-F38901E31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0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A517-94C1-4493-B0BF-EF438D451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BCD2-B1E9-41E1-9D42-B9A69CD76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14DF9-1354-41DF-A251-4135D643F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0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835025"/>
            <a:ext cx="9180513" cy="602297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86525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3338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5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65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583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6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3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5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95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1321-7EEB-4676-9630-5241D18B2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80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229" y="40322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5279" y="100488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59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829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183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027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1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663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D_Repository\A_Workzone\10_Future of CAP (post 2013)\11_Legal Proposals\7_ppts\pictures 2013\998946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151313"/>
            <a:ext cx="23161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b="1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D_Repository\A_Workzone\10_Future of CAP (post 2013)\11_Legal Proposals\7_ppts\pictures 2013\9378973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1811338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D_Repository\A_Workzone\10_Future of CAP (post 2013)\11_Legal Proposals\7_ppts\pictures 2013\200392720-001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21272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D_Repository\A_Workzone\10_Future of CAP (post 2013)\11_Legal Proposals\7_ppts\pictures 2013\55843765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767013"/>
            <a:ext cx="10017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D_Repository\A_Workzone\10_Future of CAP (post 2013)\11_Legal Proposals\7_ppts\pictures 2013\95510563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24150"/>
            <a:ext cx="1000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:\D_Repository\A_Workzone\10_Future of CAP (post 2013)\11_Legal Proposals\7_ppts\pictures 2013\137221180_copy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58850"/>
            <a:ext cx="20002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4077072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65AC76D9-3C4E-4FDA-B01E-9031352BDB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79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b="1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BE65490A-C6B8-4277-BD23-3C72410399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1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ctr"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20925270-90B8-4A4B-AC98-371A5398C5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107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54F921B-F2C6-4AD6-8667-8CD389D54A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7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C405-64C3-4B16-B40B-70A283741B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9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641F43A-28F4-42F2-8A40-EB907D896A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40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7923EFB-39F6-49CC-9699-32EC820376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510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3C56EC6-B3B0-421A-991B-8F9EBE59B8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878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AFD5A6F-9239-4BAC-99D3-827E3D9567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5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7EA97D1-4D9A-44CD-8885-04B72943AF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61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9372B74-033A-4D3C-935A-D4CAC4851E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766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7571026-9E93-4F21-9F02-EBE81996B1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89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D94ADEB-0154-4875-8FBA-B9D5B67EE2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814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FEE6C85-7822-4718-A1F3-06EE4850B1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08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50FD-4D66-4819-80E1-E350A477C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3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8D89-67C7-4621-A382-1FEBE9EA1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7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0FD3-1A9F-47B3-9345-674016EC1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2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1D23-C495-40E3-BB13-EF5C8917F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8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D718F-C588-4D5A-8302-E7C7B27F5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A20E-E9DA-4A1B-B6B1-9D78374BAC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9A7F59-0F29-477D-A5C9-6630249B5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2" name="Rectangle 6"/>
          <p:cNvSpPr>
            <a:spLocks noChangeArrowheads="1"/>
          </p:cNvSpPr>
          <p:nvPr userDrawn="1"/>
        </p:nvSpPr>
        <p:spPr bwMode="auto">
          <a:xfrm>
            <a:off x="4140200" y="6426200"/>
            <a:ext cx="611188" cy="431800"/>
          </a:xfrm>
          <a:prstGeom prst="rect">
            <a:avLst/>
          </a:prstGeom>
          <a:solidFill>
            <a:srgbClr val="AFC55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133176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r-BE" altLang="en-US" sz="600" i="1" smtClean="0">
                <a:solidFill>
                  <a:schemeClr val="bg1"/>
                </a:solidFill>
              </a:rPr>
              <a:t>Health and</a:t>
            </a:r>
          </a:p>
          <a:p>
            <a:pPr algn="l" eaLnBrk="1" hangingPunct="1">
              <a:defRPr/>
            </a:pPr>
            <a:r>
              <a:rPr lang="fr-BE" altLang="en-US" sz="600" i="1" smtClean="0">
                <a:solidFill>
                  <a:schemeClr val="bg1"/>
                </a:solidFill>
              </a:rPr>
              <a:t>Consumers</a:t>
            </a:r>
            <a:endParaRPr lang="en-GB" altLang="en-US" sz="600" i="1" smtClean="0">
              <a:solidFill>
                <a:schemeClr val="bg1"/>
              </a:solidFill>
            </a:endParaRPr>
          </a:p>
        </p:txBody>
      </p:sp>
      <p:grpSp>
        <p:nvGrpSpPr>
          <p:cNvPr id="1033" name="Group 15"/>
          <p:cNvGrpSpPr>
            <a:grpSpLocks/>
          </p:cNvGrpSpPr>
          <p:nvPr userDrawn="1"/>
        </p:nvGrpSpPr>
        <p:grpSpPr bwMode="auto">
          <a:xfrm>
            <a:off x="3849688" y="258763"/>
            <a:ext cx="1436687" cy="1004887"/>
            <a:chOff x="2425" y="163"/>
            <a:chExt cx="905" cy="633"/>
          </a:xfrm>
        </p:grpSpPr>
        <p:pic>
          <p:nvPicPr>
            <p:cNvPr id="1034" name="Picture 8" descr="LOGO CE_Vertical_EN_NEG_quadri_HR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" y="163"/>
              <a:ext cx="905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2609" y="770"/>
              <a:ext cx="392" cy="23"/>
            </a:xfrm>
            <a:prstGeom prst="rect">
              <a:avLst/>
            </a:prstGeom>
            <a:solidFill>
              <a:srgbClr val="AFC5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44" r:id="rId2"/>
    <p:sldLayoutId id="2147485745" r:id="rId3"/>
    <p:sldLayoutId id="2147485746" r:id="rId4"/>
    <p:sldLayoutId id="2147485747" r:id="rId5"/>
    <p:sldLayoutId id="2147485748" r:id="rId6"/>
    <p:sldLayoutId id="2147485749" r:id="rId7"/>
    <p:sldLayoutId id="2147485750" r:id="rId8"/>
    <p:sldLayoutId id="2147485751" r:id="rId9"/>
    <p:sldLayoutId id="2147485752" r:id="rId10"/>
    <p:sldLayoutId id="2147485753" r:id="rId11"/>
    <p:sldLayoutId id="2147485754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754063"/>
          </a:xfrm>
          <a:prstGeom prst="rect">
            <a:avLst/>
          </a:prstGeom>
          <a:solidFill>
            <a:srgbClr val="42A62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US" sz="1800" i="1">
              <a:solidFill>
                <a:srgbClr val="FFFFFF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7150"/>
            <a:ext cx="16208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11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8" r:id="rId1"/>
    <p:sldLayoutId id="2147485755" r:id="rId2"/>
    <p:sldLayoutId id="2147485756" r:id="rId3"/>
    <p:sldLayoutId id="2147485757" r:id="rId4"/>
    <p:sldLayoutId id="2147485758" r:id="rId5"/>
    <p:sldLayoutId id="2147485759" r:id="rId6"/>
    <p:sldLayoutId id="2147485760" r:id="rId7"/>
    <p:sldLayoutId id="2147485761" r:id="rId8"/>
    <p:sldLayoutId id="2147485762" r:id="rId9"/>
    <p:sldLayoutId id="2147485763" r:id="rId10"/>
    <p:sldLayoutId id="2147485764" r:id="rId11"/>
    <p:sldLayoutId id="2147485765" r:id="rId12"/>
    <p:sldLayoutId id="2147485766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BD3303-5F0D-4324-811C-07F63E0514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8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agriculture/eip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40200" y="1700213"/>
            <a:ext cx="4824413" cy="2449512"/>
          </a:xfrm>
        </p:spPr>
        <p:txBody>
          <a:bodyPr/>
          <a:lstStyle/>
          <a:p>
            <a:r>
              <a:rPr lang="en-GB" altLang="en-US" sz="2000" smtClean="0">
                <a:solidFill>
                  <a:srgbClr val="FFFFFF"/>
                </a:solidFill>
              </a:rPr>
              <a:t>Fostering innovation in EU agriculture: the European Innovation Partnership</a:t>
            </a:r>
            <a:br>
              <a:rPr lang="en-GB" altLang="en-US" sz="2000" smtClean="0">
                <a:solidFill>
                  <a:srgbClr val="FFFFFF"/>
                </a:solidFill>
              </a:rPr>
            </a:br>
            <a:r>
              <a:rPr lang="en-GB" altLang="en-US" sz="1800" i="1" smtClean="0">
                <a:solidFill>
                  <a:srgbClr val="FFFFFF"/>
                </a:solidFill>
              </a:rPr>
              <a:t/>
            </a:r>
            <a:br>
              <a:rPr lang="en-GB" altLang="en-US" sz="1800" i="1" smtClean="0">
                <a:solidFill>
                  <a:srgbClr val="FFFFFF"/>
                </a:solidFill>
              </a:rPr>
            </a:br>
            <a:r>
              <a:rPr lang="en-GB" altLang="en-US" sz="1800" i="1" smtClean="0">
                <a:solidFill>
                  <a:srgbClr val="FFFFFF"/>
                </a:solidFill>
              </a:rPr>
              <a:t/>
            </a:r>
            <a:br>
              <a:rPr lang="en-GB" altLang="en-US" sz="1800" i="1" smtClean="0">
                <a:solidFill>
                  <a:srgbClr val="FFFFFF"/>
                </a:solidFill>
              </a:rPr>
            </a:br>
            <a:r>
              <a:rPr lang="es-ES" altLang="en-US" sz="1400" i="1" smtClean="0"/>
              <a:t>Brussels</a:t>
            </a:r>
            <a:r>
              <a:rPr lang="en-GB" altLang="en-US" sz="1400" smtClean="0">
                <a:solidFill>
                  <a:srgbClr val="FFFFFF"/>
                </a:solidFill>
              </a:rPr>
              <a:t/>
            </a:r>
            <a:br>
              <a:rPr lang="en-GB" altLang="en-US" sz="1400" smtClean="0">
                <a:solidFill>
                  <a:srgbClr val="FFFFFF"/>
                </a:solidFill>
              </a:rPr>
            </a:br>
            <a:r>
              <a:rPr lang="en-GB" altLang="en-US" sz="1400" i="1" smtClean="0"/>
              <a:t> 7 November 2014</a:t>
            </a:r>
            <a:br>
              <a:rPr lang="en-GB" altLang="en-US" sz="1400" i="1" smtClean="0"/>
            </a:br>
            <a:endParaRPr lang="en-GB" altLang="en-US" sz="1200" i="1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4724400"/>
            <a:ext cx="4752975" cy="1152525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GB" altLang="en-US" sz="1200" smtClean="0">
                <a:solidFill>
                  <a:srgbClr val="FFFFFF"/>
                </a:solidFill>
              </a:rPr>
              <a:t>Rob Peters</a:t>
            </a:r>
            <a:endParaRPr lang="el-GR" altLang="en-US" sz="120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</a:pPr>
            <a:endParaRPr lang="fr-BE" altLang="en-US" sz="120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fr-BE" altLang="en-US" sz="1200" smtClean="0">
                <a:solidFill>
                  <a:srgbClr val="FFFFFF"/>
                </a:solidFill>
              </a:rPr>
              <a:t>AGRI H-5</a:t>
            </a:r>
            <a:endParaRPr lang="el-GR" altLang="en-US" sz="120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GB" altLang="en-US" sz="1200" smtClean="0">
                <a:solidFill>
                  <a:srgbClr val="FFFFFF"/>
                </a:solidFill>
              </a:rPr>
              <a:t>DG Agriculture and Rural Development</a:t>
            </a:r>
            <a:endParaRPr lang="el-GR" altLang="en-US" sz="120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GB" altLang="en-US" sz="1200" smtClean="0">
                <a:solidFill>
                  <a:srgbClr val="FFFFFF"/>
                </a:solidFill>
              </a:rPr>
              <a:t>European Commission</a:t>
            </a:r>
            <a:endParaRPr lang="en-GB" alt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49263" y="1165225"/>
            <a:ext cx="8229600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mtClean="0"/>
              <a:t>The EIP website is live!</a:t>
            </a:r>
            <a:endParaRPr lang="en-GB" alt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9949" r="27803" b="4231"/>
          <a:stretch>
            <a:fillRect/>
          </a:stretch>
        </p:blipFill>
        <p:spPr bwMode="auto">
          <a:xfrm>
            <a:off x="238125" y="2155825"/>
            <a:ext cx="3868738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55219" r="50325" b="16106"/>
          <a:stretch>
            <a:fillRect/>
          </a:stretch>
        </p:blipFill>
        <p:spPr bwMode="auto">
          <a:xfrm>
            <a:off x="4224338" y="2233613"/>
            <a:ext cx="481647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28575" y="2506663"/>
            <a:ext cx="91154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630238" indent="-27622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SzPct val="100000"/>
              <a:buFont typeface="Verdana" pitchFamily="34" charset="0"/>
              <a:buChar char="─"/>
            </a:pPr>
            <a:r>
              <a:rPr lang="en-GB" altLang="en-US" sz="2000">
                <a:solidFill>
                  <a:srgbClr val="003366"/>
                </a:solidFill>
              </a:rPr>
              <a:t>Fostering co-creation of knowledge in research and innovation projects through the so-called "</a:t>
            </a:r>
            <a:r>
              <a:rPr lang="en-GB" altLang="en-US" sz="2000" b="1">
                <a:solidFill>
                  <a:srgbClr val="003366"/>
                </a:solidFill>
              </a:rPr>
              <a:t>Multi-actor approach</a:t>
            </a:r>
            <a:r>
              <a:rPr lang="en-GB" altLang="en-US" sz="2000">
                <a:solidFill>
                  <a:srgbClr val="003366"/>
                </a:solidFill>
              </a:rPr>
              <a:t>" which implies the involvement of concerned actors all along the projects </a:t>
            </a: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SzPct val="100000"/>
              <a:buFont typeface="Verdana" pitchFamily="34" charset="0"/>
              <a:buChar char="─"/>
            </a:pPr>
            <a:r>
              <a:rPr lang="en-GB" altLang="en-US" sz="2000">
                <a:solidFill>
                  <a:srgbClr val="003366"/>
                </a:solidFill>
              </a:rPr>
              <a:t>Fostering knowledge exchange through </a:t>
            </a:r>
            <a:r>
              <a:rPr lang="en-GB" altLang="en-US" sz="2000" b="1">
                <a:solidFill>
                  <a:srgbClr val="003366"/>
                </a:solidFill>
              </a:rPr>
              <a:t>Thematic Networks </a:t>
            </a:r>
            <a:r>
              <a:rPr lang="en-GB" altLang="en-US" sz="2000">
                <a:solidFill>
                  <a:srgbClr val="003366"/>
                </a:solidFill>
              </a:rPr>
              <a:t>producing end-user oriented material</a:t>
            </a:r>
            <a:endParaRPr lang="en-GB" altLang="en-US" sz="2000" u="sng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SzPct val="100000"/>
              <a:buFont typeface="Verdana" pitchFamily="34" charset="0"/>
              <a:buChar char="─"/>
            </a:pPr>
            <a:r>
              <a:rPr lang="en-GB" altLang="en-US" sz="2000">
                <a:solidFill>
                  <a:srgbClr val="003366"/>
                </a:solidFill>
              </a:rPr>
              <a:t>Participation of the EIP in the establishment of Horizon 2020 research and innovation priorities (Art. 12 H2020 Regulation)</a:t>
            </a: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buFontTx/>
              <a:buChar char="•"/>
            </a:pPr>
            <a:endParaRPr lang="en-GB" altLang="en-US" sz="2000" u="sng">
              <a:solidFill>
                <a:srgbClr val="003366"/>
              </a:solidFill>
            </a:endParaRPr>
          </a:p>
        </p:txBody>
      </p:sp>
      <p:sp>
        <p:nvSpPr>
          <p:cNvPr id="30723" name="Rectangle 27"/>
          <p:cNvSpPr>
            <a:spLocks noChangeArrowheads="1"/>
          </p:cNvSpPr>
          <p:nvPr/>
        </p:nvSpPr>
        <p:spPr bwMode="auto">
          <a:xfrm>
            <a:off x="28575" y="1579563"/>
            <a:ext cx="88836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en-US" sz="2400" b="1" i="1">
                <a:solidFill>
                  <a:srgbClr val="003366"/>
                </a:solidFill>
              </a:rPr>
              <a:t>How will Horizon 2020 foster interactive innovation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-252413" y="1492250"/>
            <a:ext cx="939641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630238" indent="-27622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lvl="1" algn="l" eaLnBrk="1" hangingPunct="1">
              <a:lnSpc>
                <a:spcPct val="110000"/>
              </a:lnSpc>
              <a:spcBef>
                <a:spcPts val="1500"/>
              </a:spcBef>
              <a:buFontTx/>
              <a:buChar char="•"/>
              <a:defRPr/>
            </a:pPr>
            <a:r>
              <a:rPr lang="fr-BE" altLang="en-US" sz="2000" dirty="0" smtClean="0">
                <a:solidFill>
                  <a:srgbClr val="003366"/>
                </a:solidFill>
              </a:rPr>
              <a:t>Active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involvement</a:t>
            </a:r>
            <a:r>
              <a:rPr lang="fr-BE" altLang="en-US" sz="2000" dirty="0" smtClean="0">
                <a:solidFill>
                  <a:srgbClr val="003366"/>
                </a:solidFill>
              </a:rPr>
              <a:t> of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farmers</a:t>
            </a:r>
            <a:r>
              <a:rPr lang="fr-BE" altLang="en-US" sz="2000" dirty="0" smtClean="0">
                <a:solidFill>
                  <a:srgbClr val="003366"/>
                </a:solidFill>
              </a:rPr>
              <a:t> and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other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economic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operators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seen</a:t>
            </a:r>
            <a:r>
              <a:rPr lang="fr-BE" altLang="en-US" sz="2000" dirty="0" smtClean="0">
                <a:solidFill>
                  <a:srgbClr val="003366"/>
                </a:solidFill>
              </a:rPr>
              <a:t> as crucial for innovation in the agro-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food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sector</a:t>
            </a:r>
            <a:r>
              <a:rPr lang="fr-BE" altLang="en-US" sz="2000" dirty="0" smtClean="0">
                <a:solidFill>
                  <a:srgbClr val="003366"/>
                </a:solidFill>
              </a:rPr>
              <a:t> and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its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capacity</a:t>
            </a:r>
            <a:r>
              <a:rPr lang="fr-BE" altLang="en-US" sz="2000" dirty="0" smtClean="0">
                <a:solidFill>
                  <a:srgbClr val="003366"/>
                </a:solidFill>
              </a:rPr>
              <a:t> to face the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current</a:t>
            </a:r>
            <a:r>
              <a:rPr lang="fr-BE" altLang="en-US" sz="2000" dirty="0" smtClean="0">
                <a:solidFill>
                  <a:srgbClr val="003366"/>
                </a:solidFill>
              </a:rPr>
              <a:t> challenges of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food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security</a:t>
            </a:r>
            <a:r>
              <a:rPr lang="fr-BE" altLang="en-US" sz="2000" dirty="0" smtClean="0">
                <a:solidFill>
                  <a:srgbClr val="003366"/>
                </a:solidFill>
              </a:rPr>
              <a:t> and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sustainability</a:t>
            </a:r>
            <a:endParaRPr lang="fr-BE" altLang="en-US" sz="2000" dirty="0" smtClean="0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ts val="1500"/>
              </a:spcBef>
              <a:buFontTx/>
              <a:buChar char="•"/>
              <a:defRPr/>
            </a:pPr>
            <a:endParaRPr lang="fr-BE" altLang="en-US" sz="2000" dirty="0" smtClean="0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ts val="1500"/>
              </a:spcBef>
              <a:buFontTx/>
              <a:buChar char="•"/>
              <a:defRPr/>
            </a:pPr>
            <a:r>
              <a:rPr lang="fr-BE" altLang="en-US" sz="2000" dirty="0" smtClean="0">
                <a:solidFill>
                  <a:srgbClr val="003366"/>
                </a:solidFill>
              </a:rPr>
              <a:t>To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this</a:t>
            </a:r>
            <a:r>
              <a:rPr lang="fr-BE" altLang="en-US" sz="2000" dirty="0" smtClean="0">
                <a:solidFill>
                  <a:srgbClr val="003366"/>
                </a:solidFill>
              </a:rPr>
              <a:t> end, the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whole</a:t>
            </a:r>
            <a:r>
              <a:rPr lang="fr-BE" altLang="en-US" sz="2000" dirty="0" smtClean="0">
                <a:solidFill>
                  <a:srgbClr val="003366"/>
                </a:solidFill>
              </a:rPr>
              <a:t> Agricultural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Knowledge</a:t>
            </a:r>
            <a:r>
              <a:rPr lang="fr-BE" altLang="en-US" sz="2000" dirty="0" smtClean="0">
                <a:solidFill>
                  <a:srgbClr val="003366"/>
                </a:solidFill>
              </a:rPr>
              <a:t> and Innovation System (AKIS)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is</a:t>
            </a:r>
            <a:r>
              <a:rPr lang="fr-BE" altLang="en-US" sz="2000" dirty="0" smtClean="0">
                <a:solidFill>
                  <a:srgbClr val="003366"/>
                </a:solidFill>
              </a:rPr>
              <a:t>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mobilised</a:t>
            </a:r>
            <a:r>
              <a:rPr lang="fr-BE" altLang="en-US" sz="2000" dirty="0" smtClean="0">
                <a:solidFill>
                  <a:srgbClr val="003366"/>
                </a:solidFill>
              </a:rPr>
              <a:t>.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Hence</a:t>
            </a:r>
            <a:r>
              <a:rPr lang="fr-BE" altLang="en-US" sz="2000" dirty="0" smtClean="0">
                <a:solidFill>
                  <a:srgbClr val="003366"/>
                </a:solidFill>
              </a:rPr>
              <a:t> an effort of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both</a:t>
            </a:r>
            <a:r>
              <a:rPr lang="fr-BE" altLang="en-US" sz="2000" dirty="0" smtClean="0">
                <a:solidFill>
                  <a:srgbClr val="003366"/>
                </a:solidFill>
              </a:rPr>
              <a:t> the EU CAP and the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Research</a:t>
            </a:r>
            <a:r>
              <a:rPr lang="fr-BE" altLang="en-US" sz="2000" dirty="0" smtClean="0">
                <a:solidFill>
                  <a:srgbClr val="003366"/>
                </a:solidFill>
              </a:rPr>
              <a:t> Policy to support the </a:t>
            </a:r>
            <a:r>
              <a:rPr lang="fr-BE" altLang="en-US" sz="2000" dirty="0" err="1" smtClean="0">
                <a:solidFill>
                  <a:srgbClr val="003366"/>
                </a:solidFill>
              </a:rPr>
              <a:t>different</a:t>
            </a:r>
            <a:r>
              <a:rPr lang="fr-BE" altLang="en-US" sz="2000" dirty="0" smtClean="0">
                <a:solidFill>
                  <a:srgbClr val="003366"/>
                </a:solidFill>
              </a:rPr>
              <a:t> segments of the </a:t>
            </a:r>
            <a:r>
              <a:rPr lang="fr-BE" altLang="en-US" sz="2000" dirty="0" smtClean="0">
                <a:solidFill>
                  <a:srgbClr val="003366"/>
                </a:solidFill>
              </a:rPr>
              <a:t>AKIS</a:t>
            </a:r>
            <a:endParaRPr lang="en-GB" altLang="en-US" sz="2000" dirty="0" smtClean="0">
              <a:solidFill>
                <a:srgbClr val="003366"/>
              </a:solidFill>
            </a:endParaRPr>
          </a:p>
          <a:p>
            <a:pPr marL="354013" lvl="1" indent="0" eaLnBrk="1" hangingPunct="1">
              <a:lnSpc>
                <a:spcPct val="110000"/>
              </a:lnSpc>
              <a:defRPr/>
            </a:pPr>
            <a:endParaRPr lang="en-GB" altLang="en-US" sz="2000" b="1" dirty="0" smtClean="0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buFontTx/>
              <a:buChar char="•"/>
              <a:defRPr/>
            </a:pPr>
            <a:endParaRPr lang="en-GB" altLang="en-US" sz="2000" dirty="0" smtClean="0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defRPr/>
            </a:pPr>
            <a:r>
              <a:rPr lang="en-GB" altLang="en-US" sz="2400" b="1" dirty="0" smtClean="0">
                <a:solidFill>
                  <a:srgbClr val="003366"/>
                </a:solidFill>
              </a:rPr>
              <a:t>	</a:t>
            </a:r>
          </a:p>
        </p:txBody>
      </p:sp>
      <p:sp>
        <p:nvSpPr>
          <p:cNvPr id="31747" name="Title 1"/>
          <p:cNvSpPr txBox="1">
            <a:spLocks/>
          </p:cNvSpPr>
          <p:nvPr/>
        </p:nvSpPr>
        <p:spPr bwMode="auto">
          <a:xfrm>
            <a:off x="319088" y="987425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2400" b="1" i="1">
                <a:solidFill>
                  <a:srgbClr val="003366"/>
                </a:solidFill>
              </a:rPr>
              <a:t>Concluding comments</a:t>
            </a:r>
          </a:p>
          <a:p>
            <a:endParaRPr lang="en-GB" altLang="en-US" sz="2400" b="1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21907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altLang="en-US" smtClean="0"/>
              <a:t>Many thanks for you attention</a:t>
            </a:r>
            <a:endParaRPr lang="en-GB" altLang="en-US" smtClean="0"/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4165600"/>
            <a:ext cx="8229600" cy="196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altLang="en-US" smtClean="0">
                <a:hlinkClick r:id="rId2"/>
              </a:rPr>
              <a:t>http://ec.europa.eu/eip/agriculture/</a:t>
            </a:r>
            <a:endParaRPr lang="fr-BE" altLang="en-US" smtClean="0"/>
          </a:p>
          <a:p>
            <a:pPr algn="ctr"/>
            <a:endParaRPr lang="fr-BE" altLang="en-US" smtClean="0"/>
          </a:p>
          <a:p>
            <a:pPr algn="ctr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28575" y="2014538"/>
            <a:ext cx="91154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630238" indent="-27622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2255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a-DK" altLang="en-US" sz="2000" dirty="0" smtClean="0">
                <a:solidFill>
                  <a:srgbClr val="003366"/>
                </a:solidFill>
              </a:rPr>
              <a:t>CAP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started</a:t>
            </a:r>
            <a:r>
              <a:rPr lang="da-DK" altLang="en-US" sz="2000" dirty="0" smtClean="0">
                <a:solidFill>
                  <a:srgbClr val="003366"/>
                </a:solidFill>
              </a:rPr>
              <a:t> to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pay</a:t>
            </a:r>
            <a:r>
              <a:rPr lang="da-DK" altLang="en-US" sz="2000" dirty="0" smtClean="0">
                <a:solidFill>
                  <a:srgbClr val="003366"/>
                </a:solidFill>
              </a:rPr>
              <a:t> attention to </a:t>
            </a:r>
            <a:r>
              <a:rPr lang="da-DK" altLang="en-US" sz="2000" b="1" dirty="0" err="1" smtClean="0">
                <a:solidFill>
                  <a:srgbClr val="003366"/>
                </a:solidFill>
              </a:rPr>
              <a:t>advisory</a:t>
            </a:r>
            <a:r>
              <a:rPr lang="da-DK" altLang="en-US" sz="2000" b="1" dirty="0" smtClean="0">
                <a:solidFill>
                  <a:srgbClr val="003366"/>
                </a:solidFill>
              </a:rPr>
              <a:t> services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only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since</a:t>
            </a:r>
            <a:r>
              <a:rPr lang="da-DK" altLang="en-US" sz="2000" dirty="0" smtClean="0">
                <a:solidFill>
                  <a:srgbClr val="003366"/>
                </a:solidFill>
              </a:rPr>
              <a:t> reform of 2004</a:t>
            </a: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a-DK" altLang="en-US" sz="2000" dirty="0" smtClean="0">
                <a:solidFill>
                  <a:srgbClr val="003366"/>
                </a:solidFill>
              </a:rPr>
              <a:t>Measures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meant</a:t>
            </a:r>
            <a:r>
              <a:rPr lang="da-DK" altLang="en-US" sz="2000" dirty="0" smtClean="0">
                <a:solidFill>
                  <a:srgbClr val="003366"/>
                </a:solidFill>
              </a:rPr>
              <a:t> to foster </a:t>
            </a:r>
            <a:r>
              <a:rPr lang="da-DK" altLang="en-US" sz="2000" b="1" dirty="0" err="1" smtClean="0">
                <a:solidFill>
                  <a:srgbClr val="003366"/>
                </a:solidFill>
              </a:rPr>
              <a:t>knowledge</a:t>
            </a:r>
            <a:r>
              <a:rPr lang="da-DK" altLang="en-US" sz="2000" b="1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smtClean="0">
                <a:solidFill>
                  <a:srgbClr val="003366"/>
                </a:solidFill>
              </a:rPr>
              <a:t>in the Rural Development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Pillar</a:t>
            </a:r>
            <a:r>
              <a:rPr lang="da-DK" altLang="en-US" sz="2000" dirty="0" smtClean="0">
                <a:solidFill>
                  <a:srgbClr val="003366"/>
                </a:solidFill>
              </a:rPr>
              <a:t> of the CAP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needed</a:t>
            </a:r>
            <a:r>
              <a:rPr lang="da-DK" altLang="en-US" sz="2000" dirty="0" smtClean="0">
                <a:solidFill>
                  <a:srgbClr val="003366"/>
                </a:solidFill>
              </a:rPr>
              <a:t> to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be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reinforced</a:t>
            </a:r>
            <a:endParaRPr lang="da-DK" altLang="en-US" sz="2000" dirty="0" smtClean="0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a-DK" altLang="en-US" sz="2000" dirty="0" err="1" smtClean="0">
                <a:solidFill>
                  <a:srgbClr val="003366"/>
                </a:solidFill>
              </a:rPr>
              <a:t>Consensus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that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b="1" dirty="0" err="1" smtClean="0">
                <a:solidFill>
                  <a:srgbClr val="003366"/>
                </a:solidFill>
              </a:rPr>
              <a:t>renewed</a:t>
            </a:r>
            <a:r>
              <a:rPr lang="da-DK" altLang="en-US" sz="2000" b="1" dirty="0" smtClean="0">
                <a:solidFill>
                  <a:srgbClr val="003366"/>
                </a:solidFill>
              </a:rPr>
              <a:t> </a:t>
            </a:r>
            <a:r>
              <a:rPr lang="da-DK" altLang="en-US" sz="2000" b="1" dirty="0" err="1" smtClean="0">
                <a:solidFill>
                  <a:srgbClr val="003366"/>
                </a:solidFill>
              </a:rPr>
              <a:t>impetus</a:t>
            </a:r>
            <a:r>
              <a:rPr lang="da-DK" altLang="en-US" sz="2000" b="1" dirty="0" smtClean="0">
                <a:solidFill>
                  <a:srgbClr val="003366"/>
                </a:solidFill>
              </a:rPr>
              <a:t> for research </a:t>
            </a:r>
            <a:r>
              <a:rPr lang="da-DK" altLang="en-US" sz="2000" dirty="0" smtClean="0">
                <a:solidFill>
                  <a:srgbClr val="003366"/>
                </a:solidFill>
              </a:rPr>
              <a:t>in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agriculture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was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necessary</a:t>
            </a:r>
            <a:r>
              <a:rPr lang="da-DK" altLang="en-US" sz="2000" dirty="0" smtClean="0">
                <a:solidFill>
                  <a:srgbClr val="003366"/>
                </a:solidFill>
              </a:rPr>
              <a:t>  and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that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this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implied</a:t>
            </a:r>
            <a:r>
              <a:rPr lang="da-DK" altLang="en-US" sz="2000" dirty="0" smtClean="0">
                <a:solidFill>
                  <a:srgbClr val="003366"/>
                </a:solidFill>
              </a:rPr>
              <a:t>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improving</a:t>
            </a:r>
            <a:r>
              <a:rPr lang="da-DK" altLang="en-US" sz="2000" dirty="0" smtClean="0">
                <a:solidFill>
                  <a:srgbClr val="003366"/>
                </a:solidFill>
              </a:rPr>
              <a:t> the interface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between</a:t>
            </a:r>
            <a:r>
              <a:rPr lang="da-DK" altLang="en-US" sz="2000" dirty="0" smtClean="0">
                <a:solidFill>
                  <a:srgbClr val="003366"/>
                </a:solidFill>
              </a:rPr>
              <a:t> research and the potential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users</a:t>
            </a:r>
            <a:endParaRPr lang="da-DK" altLang="en-US" sz="2000" dirty="0" smtClean="0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a-DK" altLang="en-US" sz="2000" b="1" dirty="0" smtClean="0">
                <a:solidFill>
                  <a:srgbClr val="003366"/>
                </a:solidFill>
              </a:rPr>
              <a:t>Europe 2020</a:t>
            </a:r>
            <a:r>
              <a:rPr lang="da-DK" altLang="en-US" sz="2000" dirty="0" smtClean="0">
                <a:solidFill>
                  <a:srgbClr val="003366"/>
                </a:solidFill>
              </a:rPr>
              <a:t> Agenda and </a:t>
            </a:r>
            <a:r>
              <a:rPr lang="da-DK" altLang="en-US" sz="2000" b="1" dirty="0" smtClean="0">
                <a:solidFill>
                  <a:srgbClr val="003366"/>
                </a:solidFill>
              </a:rPr>
              <a:t>Innovation Union</a:t>
            </a:r>
          </a:p>
          <a:p>
            <a:pPr lvl="5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  <a:defRPr/>
            </a:pPr>
            <a:endParaRPr lang="da-DK" altLang="en-US" sz="2000" b="1" dirty="0" smtClean="0">
              <a:solidFill>
                <a:srgbClr val="003366"/>
              </a:solidFill>
            </a:endParaRPr>
          </a:p>
          <a:p>
            <a:pPr marL="354013" lvl="1" indent="0" algn="l" eaLnBrk="1" hangingPunct="1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defRPr/>
            </a:pPr>
            <a:r>
              <a:rPr lang="fr-BE" altLang="en-US" sz="2000" b="1" dirty="0" smtClean="0">
                <a:solidFill>
                  <a:srgbClr val="003366"/>
                </a:solidFill>
              </a:rPr>
              <a:t>		</a:t>
            </a:r>
            <a:r>
              <a:rPr lang="fr-BE" altLang="en-US" sz="2000" b="1" dirty="0" err="1" smtClean="0">
                <a:solidFill>
                  <a:srgbClr val="003366"/>
                </a:solidFill>
              </a:rPr>
              <a:t>Increased</a:t>
            </a:r>
            <a:r>
              <a:rPr lang="fr-BE" altLang="en-US" sz="2000" b="1" dirty="0" smtClean="0">
                <a:solidFill>
                  <a:srgbClr val="003366"/>
                </a:solidFill>
              </a:rPr>
              <a:t> budget for </a:t>
            </a:r>
            <a:r>
              <a:rPr lang="fr-BE" altLang="en-US" sz="2000" b="1" dirty="0" err="1" smtClean="0">
                <a:solidFill>
                  <a:srgbClr val="003366"/>
                </a:solidFill>
              </a:rPr>
              <a:t>research</a:t>
            </a:r>
            <a:r>
              <a:rPr lang="fr-BE" altLang="en-US" sz="2000" b="1" dirty="0" smtClean="0">
                <a:solidFill>
                  <a:srgbClr val="003366"/>
                </a:solidFill>
              </a:rPr>
              <a:t> / </a:t>
            </a:r>
            <a:r>
              <a:rPr lang="fr-BE" altLang="en-US" sz="2000" b="1" dirty="0" err="1" smtClean="0">
                <a:solidFill>
                  <a:srgbClr val="003366"/>
                </a:solidFill>
              </a:rPr>
              <a:t>European</a:t>
            </a:r>
            <a:r>
              <a:rPr lang="fr-BE" altLang="en-US" sz="2000" b="1" dirty="0" smtClean="0">
                <a:solidFill>
                  <a:srgbClr val="003366"/>
                </a:solidFill>
              </a:rPr>
              <a:t> 			Innovation </a:t>
            </a:r>
            <a:r>
              <a:rPr lang="fr-BE" altLang="en-US" sz="2000" b="1" dirty="0" err="1" smtClean="0">
                <a:solidFill>
                  <a:srgbClr val="003366"/>
                </a:solidFill>
              </a:rPr>
              <a:t>Partnership</a:t>
            </a:r>
            <a:r>
              <a:rPr lang="fr-BE" altLang="en-US" sz="2000" b="1" dirty="0" smtClean="0">
                <a:solidFill>
                  <a:srgbClr val="003366"/>
                </a:solidFill>
              </a:rPr>
              <a:t> (EIP Agri)</a:t>
            </a:r>
            <a:endParaRPr lang="en-GB" altLang="en-US" sz="2000" b="1" dirty="0" smtClean="0">
              <a:solidFill>
                <a:srgbClr val="003366"/>
              </a:solidFill>
            </a:endParaRP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defRPr/>
            </a:pPr>
            <a:endParaRPr lang="en-GB" altLang="en-US" sz="2000" dirty="0" smtClean="0">
              <a:solidFill>
                <a:srgbClr val="003366"/>
              </a:solidFill>
            </a:endParaRPr>
          </a:p>
        </p:txBody>
      </p:sp>
      <p:sp>
        <p:nvSpPr>
          <p:cNvPr id="20483" name="Rectangle 27"/>
          <p:cNvSpPr>
            <a:spLocks noChangeArrowheads="1"/>
          </p:cNvSpPr>
          <p:nvPr/>
        </p:nvSpPr>
        <p:spPr bwMode="auto">
          <a:xfrm>
            <a:off x="725488" y="1106488"/>
            <a:ext cx="7664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en-US" sz="2400" b="1" i="1">
                <a:solidFill>
                  <a:srgbClr val="003366"/>
                </a:solidFill>
              </a:rPr>
              <a:t>Context of the preparation of the CAP towards 2014</a:t>
            </a:r>
          </a:p>
        </p:txBody>
      </p:sp>
      <p:sp>
        <p:nvSpPr>
          <p:cNvPr id="20484" name="Right Arrow 1"/>
          <p:cNvSpPr>
            <a:spLocks noChangeArrowheads="1"/>
          </p:cNvSpPr>
          <p:nvPr/>
        </p:nvSpPr>
        <p:spPr bwMode="auto">
          <a:xfrm>
            <a:off x="623888" y="5584825"/>
            <a:ext cx="1089025" cy="682625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l"/>
            <a:endParaRPr lang="en-US" sz="120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1106488"/>
            <a:ext cx="76200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2400" i="1" smtClean="0">
                <a:solidFill>
                  <a:srgbClr val="003366"/>
                </a:solidFill>
                <a:ea typeface="+mj-ea"/>
              </a:rPr>
              <a:t>Origin of the European Innovation Partnership (EIP)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7838" y="2114550"/>
            <a:ext cx="8366125" cy="4135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algn="just" eaLnBrk="1" hangingPunct="1">
              <a:spcBef>
                <a:spcPct val="30000"/>
              </a:spcBef>
              <a:spcAft>
                <a:spcPct val="60000"/>
              </a:spcAft>
              <a:buClr>
                <a:schemeClr val="bg1"/>
              </a:buClr>
              <a:buFontTx/>
              <a:buNone/>
              <a:defRPr/>
            </a:pPr>
            <a:r>
              <a:rPr lang="en-GB" dirty="0" smtClean="0">
                <a:solidFill>
                  <a:srgbClr val="003366"/>
                </a:solidFill>
                <a:ea typeface="+mn-ea"/>
              </a:rPr>
              <a:t>The concept of the EIP was established by the Flagship Initiative "</a:t>
            </a:r>
            <a:r>
              <a:rPr lang="en-GB" u="sng" dirty="0" smtClean="0">
                <a:solidFill>
                  <a:srgbClr val="003366"/>
                </a:solidFill>
                <a:ea typeface="+mn-ea"/>
              </a:rPr>
              <a:t>Innovation Union</a:t>
            </a:r>
            <a:r>
              <a:rPr lang="en-GB" dirty="0" smtClean="0">
                <a:solidFill>
                  <a:srgbClr val="003366"/>
                </a:solidFill>
                <a:ea typeface="+mn-ea"/>
              </a:rPr>
              <a:t>" of the “Europe 2020 Strategy” to: </a:t>
            </a:r>
          </a:p>
          <a:p>
            <a:pPr marL="804863" lvl="1" indent="-177800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  <a:defRPr/>
            </a:pPr>
            <a:r>
              <a:rPr lang="en-GB" dirty="0" smtClean="0">
                <a:solidFill>
                  <a:srgbClr val="003366"/>
                </a:solidFill>
                <a:ea typeface="+mn-ea"/>
              </a:rPr>
              <a:t>enhance </a:t>
            </a:r>
            <a:r>
              <a:rPr lang="en-GB" u="sng" dirty="0" smtClean="0">
                <a:solidFill>
                  <a:srgbClr val="003366"/>
                </a:solidFill>
                <a:ea typeface="+mn-ea"/>
              </a:rPr>
              <a:t>interaction</a:t>
            </a:r>
            <a:r>
              <a:rPr lang="en-GB" dirty="0" smtClean="0">
                <a:solidFill>
                  <a:srgbClr val="003366"/>
                </a:solidFill>
                <a:ea typeface="+mn-ea"/>
              </a:rPr>
              <a:t> between science and practice</a:t>
            </a:r>
          </a:p>
          <a:p>
            <a:pPr marL="804863" lvl="1" indent="-177800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  <a:defRPr/>
            </a:pPr>
            <a:r>
              <a:rPr lang="en-GB" dirty="0" smtClean="0">
                <a:solidFill>
                  <a:srgbClr val="003366"/>
                </a:solidFill>
                <a:ea typeface="+mn-ea"/>
              </a:rPr>
              <a:t>facilitate </a:t>
            </a:r>
            <a:r>
              <a:rPr lang="en-GB" u="sng" dirty="0" smtClean="0">
                <a:solidFill>
                  <a:srgbClr val="003366"/>
                </a:solidFill>
                <a:ea typeface="+mn-ea"/>
              </a:rPr>
              <a:t>communication and networking</a:t>
            </a:r>
            <a:r>
              <a:rPr lang="en-GB" dirty="0" smtClean="0">
                <a:solidFill>
                  <a:srgbClr val="003366"/>
                </a:solidFill>
                <a:ea typeface="+mn-ea"/>
              </a:rPr>
              <a:t> among stakeholders</a:t>
            </a:r>
          </a:p>
          <a:p>
            <a:pPr marL="804863" lvl="1" indent="-177800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  <a:defRPr/>
            </a:pPr>
            <a:r>
              <a:rPr lang="en-GB" dirty="0" smtClean="0">
                <a:solidFill>
                  <a:srgbClr val="003366"/>
                </a:solidFill>
                <a:ea typeface="+mn-ea"/>
              </a:rPr>
              <a:t>achieve </a:t>
            </a:r>
            <a:r>
              <a:rPr lang="en-GB" u="sng" dirty="0" smtClean="0">
                <a:solidFill>
                  <a:srgbClr val="003366"/>
                </a:solidFill>
                <a:ea typeface="+mn-ea"/>
              </a:rPr>
              <a:t>synergies</a:t>
            </a:r>
            <a:r>
              <a:rPr lang="en-GB" dirty="0" smtClean="0">
                <a:solidFill>
                  <a:srgbClr val="003366"/>
                </a:solidFill>
                <a:ea typeface="+mn-ea"/>
              </a:rPr>
              <a:t> between different innovation-related measures and initiatives, </a:t>
            </a:r>
          </a:p>
          <a:p>
            <a:pPr marL="804863" lvl="1" indent="-177800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  <a:defRPr/>
            </a:pPr>
            <a:r>
              <a:rPr lang="en-GB" dirty="0" smtClean="0">
                <a:solidFill>
                  <a:srgbClr val="003366"/>
                </a:solidFill>
                <a:ea typeface="+mn-ea"/>
              </a:rPr>
              <a:t>No funding, joining up of existing policies and funding streams</a:t>
            </a:r>
          </a:p>
          <a:p>
            <a:pPr marL="0" lvl="1" indent="0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  <a:defRPr/>
            </a:pPr>
            <a:endParaRPr lang="en-GB" dirty="0" smtClean="0">
              <a:solidFill>
                <a:srgbClr val="00336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7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0" y="2319338"/>
            <a:ext cx="91154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F5494"/>
                </a:solidFill>
                <a:latin typeface="Verdana" pitchFamily="34" charset="0"/>
              </a:defRPr>
            </a:lvl1pPr>
            <a:lvl2pPr marL="630238" indent="-276225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22555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l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a-DK" altLang="en-US" sz="2000" dirty="0">
                <a:solidFill>
                  <a:srgbClr val="003366"/>
                </a:solidFill>
              </a:rPr>
              <a:t>Agricultural Productivity and </a:t>
            </a:r>
            <a:r>
              <a:rPr lang="da-DK" altLang="en-US" sz="2000" dirty="0" err="1">
                <a:solidFill>
                  <a:srgbClr val="003366"/>
                </a:solidFill>
              </a:rPr>
              <a:t>Sustainability</a:t>
            </a:r>
            <a:r>
              <a:rPr lang="da-DK" altLang="en-US" sz="2000" dirty="0">
                <a:solidFill>
                  <a:srgbClr val="003366"/>
                </a:solidFill>
              </a:rPr>
              <a:t> </a:t>
            </a:r>
            <a:r>
              <a:rPr lang="da-DK" altLang="en-US" sz="1800" dirty="0">
                <a:solidFill>
                  <a:srgbClr val="003366"/>
                </a:solidFill>
              </a:rPr>
              <a:t> (COM (2012)79)</a:t>
            </a:r>
          </a:p>
          <a:p>
            <a:pPr lvl="1" algn="l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a-DK" altLang="en-US" sz="2000" dirty="0" err="1">
                <a:solidFill>
                  <a:srgbClr val="003366"/>
                </a:solidFill>
              </a:rPr>
              <a:t>Overarching</a:t>
            </a:r>
            <a:r>
              <a:rPr lang="da-DK" altLang="en-US" sz="2000" dirty="0">
                <a:solidFill>
                  <a:srgbClr val="003366"/>
                </a:solidFill>
              </a:rPr>
              <a:t> </a:t>
            </a:r>
            <a:r>
              <a:rPr lang="da-DK" altLang="en-US" sz="2000" dirty="0" err="1">
                <a:solidFill>
                  <a:srgbClr val="003366"/>
                </a:solidFill>
              </a:rPr>
              <a:t>concept</a:t>
            </a:r>
            <a:r>
              <a:rPr lang="da-DK" altLang="en-US" sz="2000" dirty="0">
                <a:solidFill>
                  <a:srgbClr val="003366"/>
                </a:solidFill>
              </a:rPr>
              <a:t> – </a:t>
            </a:r>
            <a:r>
              <a:rPr lang="da-DK" altLang="en-US" sz="2000" dirty="0" err="1">
                <a:solidFill>
                  <a:srgbClr val="003366"/>
                </a:solidFill>
              </a:rPr>
              <a:t>funding</a:t>
            </a:r>
            <a:r>
              <a:rPr lang="da-DK" altLang="en-US" sz="2000" dirty="0">
                <a:solidFill>
                  <a:srgbClr val="003366"/>
                </a:solidFill>
              </a:rPr>
              <a:t> in the CAP (Rural Development) and </a:t>
            </a:r>
            <a:r>
              <a:rPr lang="da-DK" altLang="en-US" sz="2000" dirty="0" err="1" smtClean="0">
                <a:solidFill>
                  <a:srgbClr val="003366"/>
                </a:solidFill>
              </a:rPr>
              <a:t>interaction</a:t>
            </a:r>
            <a:r>
              <a:rPr lang="da-DK" altLang="en-US" sz="2000" dirty="0" smtClean="0">
                <a:solidFill>
                  <a:srgbClr val="003366"/>
                </a:solidFill>
              </a:rPr>
              <a:t> with Horizon 2020</a:t>
            </a:r>
            <a:endParaRPr lang="da-DK" altLang="en-US" sz="2000" dirty="0">
              <a:solidFill>
                <a:srgbClr val="003366"/>
              </a:solidFill>
            </a:endParaRPr>
          </a:p>
          <a:p>
            <a:pPr lvl="1" algn="l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a-DK" altLang="en-US" sz="2000" dirty="0" err="1">
                <a:solidFill>
                  <a:srgbClr val="003366"/>
                </a:solidFill>
              </a:rPr>
              <a:t>Based</a:t>
            </a:r>
            <a:r>
              <a:rPr lang="da-DK" altLang="en-US" sz="2000" dirty="0">
                <a:solidFill>
                  <a:srgbClr val="003366"/>
                </a:solidFill>
              </a:rPr>
              <a:t> on </a:t>
            </a:r>
            <a:r>
              <a:rPr lang="da-DK" altLang="en-US" sz="2000" b="1" u="sng" dirty="0" err="1">
                <a:solidFill>
                  <a:srgbClr val="003366"/>
                </a:solidFill>
              </a:rPr>
              <a:t>interactive</a:t>
            </a:r>
            <a:r>
              <a:rPr lang="da-DK" altLang="en-US" sz="2000" b="1" u="sng" dirty="0">
                <a:solidFill>
                  <a:srgbClr val="003366"/>
                </a:solidFill>
              </a:rPr>
              <a:t> innovation model</a:t>
            </a:r>
            <a:r>
              <a:rPr lang="da-DK" altLang="en-US" sz="2000" b="1" dirty="0">
                <a:solidFill>
                  <a:srgbClr val="003366"/>
                </a:solidFill>
              </a:rPr>
              <a:t>:</a:t>
            </a:r>
          </a:p>
          <a:p>
            <a:pPr lvl="2" algn="l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GB" altLang="en-US" sz="2000" dirty="0">
                <a:solidFill>
                  <a:srgbClr val="003366"/>
                </a:solidFill>
              </a:rPr>
              <a:t>linking up multiple actors for creation and diffusion of knowledge. </a:t>
            </a:r>
            <a:endParaRPr lang="da-DK" altLang="en-US" sz="2000" dirty="0">
              <a:solidFill>
                <a:srgbClr val="003366"/>
              </a:solidFill>
            </a:endParaRPr>
          </a:p>
          <a:p>
            <a:pPr lvl="1" algn="l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a-DK" altLang="en-US" sz="2000" dirty="0" err="1">
                <a:solidFill>
                  <a:srgbClr val="003366"/>
                </a:solidFill>
              </a:rPr>
              <a:t>Key</a:t>
            </a:r>
            <a:r>
              <a:rPr lang="da-DK" altLang="en-US" sz="2000" dirty="0">
                <a:solidFill>
                  <a:srgbClr val="003366"/>
                </a:solidFill>
              </a:rPr>
              <a:t> </a:t>
            </a:r>
            <a:r>
              <a:rPr lang="da-DK" altLang="en-US" sz="2000" dirty="0" err="1">
                <a:solidFill>
                  <a:srgbClr val="003366"/>
                </a:solidFill>
              </a:rPr>
              <a:t>entities</a:t>
            </a:r>
            <a:r>
              <a:rPr lang="da-DK" altLang="en-US" sz="2000" dirty="0">
                <a:solidFill>
                  <a:srgbClr val="003366"/>
                </a:solidFill>
              </a:rPr>
              <a:t>: Operational Groups</a:t>
            </a:r>
          </a:p>
          <a:p>
            <a:pPr lvl="1" algn="l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a-DK" altLang="en-US" sz="2000" dirty="0">
                <a:solidFill>
                  <a:srgbClr val="003366"/>
                </a:solidFill>
              </a:rPr>
              <a:t>EU </a:t>
            </a:r>
            <a:r>
              <a:rPr lang="da-DK" altLang="en-US" sz="2000" dirty="0" err="1">
                <a:solidFill>
                  <a:srgbClr val="003366"/>
                </a:solidFill>
              </a:rPr>
              <a:t>wide</a:t>
            </a:r>
            <a:r>
              <a:rPr lang="da-DK" altLang="en-US" sz="2000" dirty="0">
                <a:solidFill>
                  <a:srgbClr val="003366"/>
                </a:solidFill>
              </a:rPr>
              <a:t> EIP </a:t>
            </a:r>
            <a:r>
              <a:rPr lang="da-DK" altLang="en-US" sz="2000" dirty="0" err="1">
                <a:solidFill>
                  <a:srgbClr val="003366"/>
                </a:solidFill>
              </a:rPr>
              <a:t>network</a:t>
            </a:r>
            <a:r>
              <a:rPr lang="da-DK" altLang="en-US" sz="2000" dirty="0">
                <a:solidFill>
                  <a:srgbClr val="003366"/>
                </a:solidFill>
              </a:rPr>
              <a:t>: </a:t>
            </a:r>
            <a:r>
              <a:rPr lang="da-DK" altLang="en-US" sz="2000" dirty="0" err="1">
                <a:solidFill>
                  <a:srgbClr val="003366"/>
                </a:solidFill>
              </a:rPr>
              <a:t>communication</a:t>
            </a:r>
            <a:r>
              <a:rPr lang="da-DK" altLang="en-US" sz="2000" dirty="0">
                <a:solidFill>
                  <a:srgbClr val="003366"/>
                </a:solidFill>
              </a:rPr>
              <a:t>, </a:t>
            </a:r>
            <a:r>
              <a:rPr lang="da-DK" altLang="en-US" sz="2000" dirty="0" err="1">
                <a:solidFill>
                  <a:srgbClr val="003366"/>
                </a:solidFill>
              </a:rPr>
              <a:t>partnering</a:t>
            </a:r>
            <a:r>
              <a:rPr lang="da-DK" altLang="en-US" sz="2000" dirty="0">
                <a:solidFill>
                  <a:srgbClr val="003366"/>
                </a:solidFill>
              </a:rPr>
              <a:t>, </a:t>
            </a:r>
            <a:r>
              <a:rPr lang="da-DK" altLang="en-US" sz="2000" dirty="0" err="1">
                <a:solidFill>
                  <a:srgbClr val="003366"/>
                </a:solidFill>
              </a:rPr>
              <a:t>dissemination</a:t>
            </a:r>
            <a:r>
              <a:rPr lang="da-DK" altLang="en-US" sz="2000" dirty="0">
                <a:solidFill>
                  <a:srgbClr val="003366"/>
                </a:solidFill>
              </a:rPr>
              <a:t>, </a:t>
            </a:r>
            <a:r>
              <a:rPr lang="da-DK" altLang="en-US" sz="2000" dirty="0" err="1">
                <a:solidFill>
                  <a:srgbClr val="003366"/>
                </a:solidFill>
              </a:rPr>
              <a:t>knowledge</a:t>
            </a:r>
            <a:r>
              <a:rPr lang="da-DK" altLang="en-US" sz="2000" dirty="0">
                <a:solidFill>
                  <a:srgbClr val="003366"/>
                </a:solidFill>
              </a:rPr>
              <a:t> flows and </a:t>
            </a:r>
            <a:r>
              <a:rPr lang="da-DK" altLang="en-US" sz="2000" dirty="0" err="1">
                <a:solidFill>
                  <a:srgbClr val="003366"/>
                </a:solidFill>
              </a:rPr>
              <a:t>collecting</a:t>
            </a:r>
            <a:r>
              <a:rPr lang="da-DK" altLang="en-US" sz="2000" dirty="0">
                <a:solidFill>
                  <a:srgbClr val="003366"/>
                </a:solidFill>
              </a:rPr>
              <a:t> </a:t>
            </a:r>
            <a:r>
              <a:rPr lang="da-DK" altLang="en-US" sz="2000" dirty="0" err="1">
                <a:solidFill>
                  <a:srgbClr val="003366"/>
                </a:solidFill>
              </a:rPr>
              <a:t>practice</a:t>
            </a:r>
            <a:r>
              <a:rPr lang="da-DK" altLang="en-US" sz="2000" dirty="0">
                <a:solidFill>
                  <a:srgbClr val="003366"/>
                </a:solidFill>
              </a:rPr>
              <a:t> </a:t>
            </a:r>
            <a:r>
              <a:rPr lang="da-DK" altLang="en-US" sz="2000" dirty="0" err="1">
                <a:solidFill>
                  <a:srgbClr val="003366"/>
                </a:solidFill>
              </a:rPr>
              <a:t>needs</a:t>
            </a:r>
            <a:r>
              <a:rPr lang="da-DK" altLang="en-US" sz="2000" dirty="0">
                <a:solidFill>
                  <a:srgbClr val="003366"/>
                </a:solidFill>
              </a:rPr>
              <a:t> </a:t>
            </a:r>
            <a:endParaRPr lang="en-GB" altLang="en-US" sz="2000" dirty="0">
              <a:solidFill>
                <a:srgbClr val="003366"/>
              </a:solidFill>
            </a:endParaRPr>
          </a:p>
          <a:p>
            <a:pPr lvl="1" algn="l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</a:pPr>
            <a:endParaRPr lang="en-GB" altLang="en-US" sz="2000" dirty="0">
              <a:solidFill>
                <a:srgbClr val="003366"/>
              </a:solidFill>
            </a:endParaRPr>
          </a:p>
        </p:txBody>
      </p:sp>
      <p:sp>
        <p:nvSpPr>
          <p:cNvPr id="21507" name="Rectangle 27"/>
          <p:cNvSpPr>
            <a:spLocks noChangeArrowheads="1"/>
          </p:cNvSpPr>
          <p:nvPr/>
        </p:nvSpPr>
        <p:spPr bwMode="auto">
          <a:xfrm>
            <a:off x="465138" y="1201738"/>
            <a:ext cx="8213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altLang="en-US" sz="2400" b="1" i="1">
                <a:solidFill>
                  <a:srgbClr val="003366"/>
                </a:solidFill>
              </a:rPr>
              <a:t>The European Innovation Partnership "Agricultural productivity and sustainability" (EIP-Agri) in 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fgeronde rechthoek 7"/>
          <p:cNvSpPr>
            <a:spLocks noChangeArrowheads="1"/>
          </p:cNvSpPr>
          <p:nvPr/>
        </p:nvSpPr>
        <p:spPr bwMode="auto">
          <a:xfrm>
            <a:off x="449263" y="1154113"/>
            <a:ext cx="8140700" cy="5037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l"/>
            <a:endParaRPr lang="nl-BE" altLang="en-US" sz="1200">
              <a:solidFill>
                <a:srgbClr val="0F5494"/>
              </a:solidFill>
            </a:endParaRPr>
          </a:p>
        </p:txBody>
      </p:sp>
      <p:sp>
        <p:nvSpPr>
          <p:cNvPr id="22531" name="Afgeronde rechthoek 8"/>
          <p:cNvSpPr>
            <a:spLocks noChangeArrowheads="1"/>
          </p:cNvSpPr>
          <p:nvPr/>
        </p:nvSpPr>
        <p:spPr bwMode="auto">
          <a:xfrm>
            <a:off x="209550" y="1154113"/>
            <a:ext cx="8739188" cy="5186362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l"/>
            <a:endParaRPr lang="nl-BE" altLang="en-US" sz="1200">
              <a:solidFill>
                <a:srgbClr val="0F5494"/>
              </a:solidFill>
            </a:endParaRPr>
          </a:p>
        </p:txBody>
      </p:sp>
      <p:sp>
        <p:nvSpPr>
          <p:cNvPr id="22532" name="Tekstvak 9"/>
          <p:cNvSpPr txBox="1">
            <a:spLocks noChangeArrowheads="1"/>
          </p:cNvSpPr>
          <p:nvPr/>
        </p:nvSpPr>
        <p:spPr bwMode="auto">
          <a:xfrm>
            <a:off x="928688" y="1425575"/>
            <a:ext cx="76755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nl-BE" altLang="en-US" sz="5200">
                <a:solidFill>
                  <a:schemeClr val="bg1"/>
                </a:solidFill>
              </a:rPr>
              <a:t>"</a:t>
            </a:r>
            <a:r>
              <a:rPr lang="en-GB" altLang="en-US" sz="5200">
                <a:solidFill>
                  <a:schemeClr val="bg1"/>
                </a:solidFill>
              </a:rPr>
              <a:t>I not only use all the brains that I have,</a:t>
            </a:r>
          </a:p>
          <a:p>
            <a:pPr algn="l" eaLnBrk="1" hangingPunct="1"/>
            <a:r>
              <a:rPr lang="en-GB" altLang="en-US" sz="5200">
                <a:solidFill>
                  <a:schemeClr val="bg1"/>
                </a:solidFill>
              </a:rPr>
              <a:t>but all that I can borrow</a:t>
            </a:r>
            <a:r>
              <a:rPr lang="nl-BE" altLang="en-US" sz="5200">
                <a:solidFill>
                  <a:schemeClr val="bg1"/>
                </a:solidFill>
              </a:rPr>
              <a:t>"</a:t>
            </a:r>
          </a:p>
          <a:p>
            <a:pPr algn="l" eaLnBrk="1" hangingPunct="1"/>
            <a:r>
              <a:rPr lang="nl-BE" altLang="en-US" sz="4000">
                <a:solidFill>
                  <a:schemeClr val="bg1"/>
                </a:solidFill>
              </a:rPr>
              <a:t>	</a:t>
            </a:r>
          </a:p>
          <a:p>
            <a:pPr algn="l" eaLnBrk="1" hangingPunct="1"/>
            <a:r>
              <a:rPr lang="en-GB" altLang="en-US" sz="3200">
                <a:solidFill>
                  <a:schemeClr val="bg1"/>
                </a:solidFill>
              </a:rPr>
              <a:t>Woodrow Wilson – </a:t>
            </a:r>
          </a:p>
          <a:p>
            <a:pPr algn="l" eaLnBrk="1" hangingPunct="1"/>
            <a:r>
              <a:rPr lang="en-GB" altLang="en-US" sz="3200">
                <a:solidFill>
                  <a:schemeClr val="bg1"/>
                </a:solidFill>
              </a:rPr>
              <a:t>President of the USA, 1913-1921</a:t>
            </a:r>
            <a:endParaRPr lang="nl-BE" altLang="en-US" sz="3200">
              <a:solidFill>
                <a:schemeClr val="bg1"/>
              </a:solidFill>
            </a:endParaRPr>
          </a:p>
          <a:p>
            <a:pPr algn="l" eaLnBrk="1" hangingPunct="1"/>
            <a:r>
              <a:rPr lang="nl-BE" altLang="en-US" sz="400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000125"/>
            <a:ext cx="8853488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GB" sz="2400" kern="0" dirty="0" smtClean="0">
                <a:solidFill>
                  <a:srgbClr val="003366"/>
                </a:solidFill>
              </a:rPr>
              <a:t>How to use all brains?</a:t>
            </a:r>
          </a:p>
          <a:p>
            <a:pPr indent="0" algn="ctr" eaLnBrk="1" hangingPunct="1">
              <a:defRPr/>
            </a:pPr>
            <a:r>
              <a:rPr lang="en-GB" sz="2400" kern="0" dirty="0" smtClean="0">
                <a:solidFill>
                  <a:srgbClr val="003366"/>
                </a:solidFill>
              </a:rPr>
              <a:t> </a:t>
            </a:r>
          </a:p>
          <a:p>
            <a:pPr indent="0" algn="ctr" eaLnBrk="1" hangingPunct="1">
              <a:defRPr/>
            </a:pPr>
            <a:r>
              <a:rPr lang="en-GB" sz="2400" kern="0" dirty="0" smtClean="0">
                <a:solidFill>
                  <a:srgbClr val="003366"/>
                </a:solidFill>
              </a:rPr>
              <a:t>The Interactive Innovation model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7850" y="2336800"/>
            <a:ext cx="84899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nl-BE" sz="2000">
                <a:solidFill>
                  <a:srgbClr val="003366"/>
                </a:solidFill>
              </a:rPr>
              <a:t>The EIP adheres to the "</a:t>
            </a:r>
            <a:r>
              <a:rPr lang="en-US" altLang="nl-BE" sz="2000" u="sng">
                <a:solidFill>
                  <a:srgbClr val="003366"/>
                </a:solidFill>
              </a:rPr>
              <a:t>interactive innovation model</a:t>
            </a:r>
            <a:r>
              <a:rPr lang="en-US" altLang="nl-BE" sz="2000">
                <a:solidFill>
                  <a:srgbClr val="003366"/>
                </a:solidFill>
              </a:rPr>
              <a:t>" which focuses on forming demand-driven partnerships - using bottom-up approaches and </a:t>
            </a:r>
            <a:r>
              <a:rPr lang="en-US" altLang="nl-BE" sz="2000" u="sng">
                <a:solidFill>
                  <a:srgbClr val="003366"/>
                </a:solidFill>
              </a:rPr>
              <a:t>linking farmers, advisors, researchers, businesses, and other actors</a:t>
            </a:r>
            <a:r>
              <a:rPr lang="en-US" altLang="nl-BE" sz="2000">
                <a:solidFill>
                  <a:srgbClr val="003366"/>
                </a:solidFill>
              </a:rPr>
              <a:t> to implement concrete innovation projects in </a:t>
            </a:r>
            <a:r>
              <a:rPr lang="en-US" altLang="nl-BE" sz="2000" b="1" u="sng">
                <a:solidFill>
                  <a:srgbClr val="003366"/>
                </a:solidFill>
              </a:rPr>
              <a:t>Operational Groups</a:t>
            </a:r>
            <a:r>
              <a:rPr lang="en-US" altLang="nl-BE" sz="2000">
                <a:solidFill>
                  <a:srgbClr val="003366"/>
                </a:solidFill>
              </a:rPr>
              <a:t>.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nl-BE" sz="2000">
                <a:solidFill>
                  <a:srgbClr val="003366"/>
                </a:solidFill>
              </a:rPr>
              <a:t>Knowledge “</a:t>
            </a:r>
            <a:r>
              <a:rPr lang="en-US" altLang="nl-BE" sz="2000" u="sng">
                <a:solidFill>
                  <a:srgbClr val="003366"/>
                </a:solidFill>
              </a:rPr>
              <a:t>exchange</a:t>
            </a:r>
            <a:r>
              <a:rPr lang="en-US" altLang="nl-BE" sz="2000">
                <a:solidFill>
                  <a:srgbClr val="003366"/>
                </a:solidFill>
              </a:rPr>
              <a:t>” between partners </a:t>
            </a:r>
            <a:r>
              <a:rPr lang="en-US" altLang="nl-BE" sz="2000" u="sng">
                <a:solidFill>
                  <a:srgbClr val="003366"/>
                </a:solidFill>
              </a:rPr>
              <a:t>generates new insights </a:t>
            </a:r>
            <a:r>
              <a:rPr lang="en-US" altLang="nl-BE" sz="2000">
                <a:solidFill>
                  <a:srgbClr val="003366"/>
                </a:solidFill>
              </a:rPr>
              <a:t>and ideas and integrates existing tacit knowledge. The more focused solutions are </a:t>
            </a:r>
            <a:r>
              <a:rPr lang="en-US" altLang="nl-BE" sz="2000" u="sng">
                <a:solidFill>
                  <a:srgbClr val="003366"/>
                </a:solidFill>
              </a:rPr>
              <a:t>put into practice more quickly </a:t>
            </a:r>
            <a:r>
              <a:rPr lang="en-US" altLang="nl-BE" sz="2000">
                <a:solidFill>
                  <a:srgbClr val="003366"/>
                </a:solidFill>
              </a:rPr>
              <a:t>thanks to the co-ownership generated during projects.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nl-BE" sz="2000">
                <a:solidFill>
                  <a:srgbClr val="003366"/>
                </a:solidFill>
              </a:rPr>
              <a:t>This stimulates innovation from all sides and helps to target the research agenda (or part of it) towards practice needs.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GB" altLang="nl-BE" sz="2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844675"/>
            <a:ext cx="1725613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7"/>
          <p:cNvSpPr>
            <a:spLocks noChangeArrowheads="1"/>
          </p:cNvSpPr>
          <p:nvPr/>
        </p:nvSpPr>
        <p:spPr bwMode="auto">
          <a:xfrm>
            <a:off x="149225" y="1270000"/>
            <a:ext cx="8829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de-DE" altLang="en-US" sz="1800" b="1" i="1">
                <a:solidFill>
                  <a:srgbClr val="003366"/>
                </a:solidFill>
                <a:cs typeface="Arial" charset="0"/>
              </a:rPr>
              <a:t>CAP Rural Development</a:t>
            </a:r>
          </a:p>
        </p:txBody>
      </p:sp>
      <p:cxnSp>
        <p:nvCxnSpPr>
          <p:cNvPr id="24580" name="Straight Arrow Connector 7"/>
          <p:cNvCxnSpPr>
            <a:cxnSpLocks noChangeShapeType="1"/>
          </p:cNvCxnSpPr>
          <p:nvPr/>
        </p:nvCxnSpPr>
        <p:spPr bwMode="auto">
          <a:xfrm>
            <a:off x="1397000" y="1989138"/>
            <a:ext cx="654050" cy="1295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21063" y="1636713"/>
            <a:ext cx="714375" cy="492125"/>
          </a:xfrm>
          <a:prstGeom prst="straightConnector1">
            <a:avLst/>
          </a:prstGeom>
          <a:ln w="19050">
            <a:headEnd type="arrow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582" name="TextBox 18"/>
          <p:cNvSpPr txBox="1">
            <a:spLocks noChangeArrowheads="1"/>
          </p:cNvSpPr>
          <p:nvPr/>
        </p:nvSpPr>
        <p:spPr bwMode="auto">
          <a:xfrm>
            <a:off x="6251575" y="1474788"/>
            <a:ext cx="192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en-US" sz="1800" b="1" i="1">
                <a:solidFill>
                  <a:srgbClr val="262673"/>
                </a:solidFill>
                <a:cs typeface="Arial" charset="0"/>
              </a:rPr>
              <a:t>Horizon 2020</a:t>
            </a:r>
            <a:endParaRPr lang="en-GB" altLang="en-US" sz="1800" b="1" i="1">
              <a:solidFill>
                <a:srgbClr val="262673"/>
              </a:solidFill>
              <a:cs typeface="Arial" charset="0"/>
            </a:endParaRPr>
          </a:p>
        </p:txBody>
      </p:sp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-288925" y="1998663"/>
            <a:ext cx="4067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879475" indent="-3429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lvl="1" algn="l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GB" altLang="en-US" sz="1800" b="1">
                <a:solidFill>
                  <a:srgbClr val="003366"/>
                </a:solidFill>
                <a:cs typeface="Arial" charset="0"/>
              </a:rPr>
              <a:t>Funding for setting up of an “Operational Group“: </a:t>
            </a: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farmers, advisors, agribusiness, researchers, NGOs, etc) planning an innovation project (Art 35)</a:t>
            </a:r>
          </a:p>
          <a:p>
            <a:pPr lvl="1" algn="l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GB" altLang="en-US" sz="1800" b="1">
                <a:solidFill>
                  <a:srgbClr val="003366"/>
                </a:solidFill>
                <a:cs typeface="Arial" charset="0"/>
              </a:rPr>
              <a:t>Project funding </a:t>
            </a: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for the Operational Group’s project (Art 35). This co-operation could be combined with other measures</a:t>
            </a:r>
            <a:r>
              <a:rPr lang="en-GB" altLang="en-US" sz="1800" b="1">
                <a:solidFill>
                  <a:srgbClr val="003366"/>
                </a:solidFill>
                <a:cs typeface="Arial" charset="0"/>
              </a:rPr>
              <a:t> </a:t>
            </a: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(investment, knowledge transfer, advice) </a:t>
            </a:r>
          </a:p>
          <a:p>
            <a:pPr lvl="1" algn="l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Supporting </a:t>
            </a:r>
            <a:r>
              <a:rPr lang="en-GB" altLang="en-US" sz="1800" b="1">
                <a:solidFill>
                  <a:srgbClr val="003366"/>
                </a:solidFill>
                <a:cs typeface="Arial" charset="0"/>
              </a:rPr>
              <a:t>innovation support services </a:t>
            </a:r>
          </a:p>
          <a:p>
            <a:pPr lvl="1" algn="l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buFontTx/>
              <a:buChar char="•"/>
            </a:pPr>
            <a:endParaRPr lang="en-GB" altLang="en-US" sz="1800">
              <a:solidFill>
                <a:srgbClr val="003366"/>
              </a:solidFill>
              <a:cs typeface="Arial" charset="0"/>
            </a:endParaRPr>
          </a:p>
          <a:p>
            <a:pPr algn="l" eaLnBrk="1" hangingPunct="1"/>
            <a:endParaRPr lang="en-GB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84" name="TextBox 20"/>
          <p:cNvSpPr txBox="1">
            <a:spLocks noChangeArrowheads="1"/>
          </p:cNvSpPr>
          <p:nvPr/>
        </p:nvSpPr>
        <p:spPr bwMode="auto">
          <a:xfrm>
            <a:off x="5294313" y="2128838"/>
            <a:ext cx="3525837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879475" indent="-3429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lvl="1" algn="l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Research projects, including on-farm experiments to provide the knowledge base for innovative actions</a:t>
            </a:r>
          </a:p>
          <a:p>
            <a:pPr lvl="1" algn="l" eaLnBrk="1" hangingPunct="1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Interactive innovation formats such as </a:t>
            </a:r>
            <a:r>
              <a:rPr lang="en-GB" altLang="en-US" sz="1800" b="1">
                <a:solidFill>
                  <a:srgbClr val="003366"/>
                </a:solidFill>
                <a:cs typeface="Arial" charset="0"/>
              </a:rPr>
              <a:t>multi-actor projects and thematic networks </a:t>
            </a: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genuinely involving farmers, advisors, entreprises,…."</a:t>
            </a:r>
            <a:r>
              <a:rPr lang="en-GB" altLang="en-US" sz="1800" u="sng">
                <a:solidFill>
                  <a:srgbClr val="003366"/>
                </a:solidFill>
                <a:cs typeface="Arial" charset="0"/>
              </a:rPr>
              <a:t>all along the project</a:t>
            </a:r>
            <a:r>
              <a:rPr lang="en-GB" altLang="en-US" sz="1800">
                <a:solidFill>
                  <a:srgbClr val="003366"/>
                </a:solidFill>
                <a:cs typeface="Arial" charset="0"/>
              </a:rPr>
              <a:t>" </a:t>
            </a:r>
          </a:p>
          <a:p>
            <a:pPr eaLnBrk="1" hangingPunct="1"/>
            <a:endParaRPr lang="en-GB" alt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334000" y="1636713"/>
            <a:ext cx="719138" cy="492125"/>
          </a:xfrm>
          <a:prstGeom prst="straightConnector1">
            <a:avLst/>
          </a:prstGeom>
          <a:ln w="19050">
            <a:headEnd type="arrow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586" name="TextBox 1"/>
          <p:cNvSpPr txBox="1">
            <a:spLocks noChangeArrowheads="1"/>
          </p:cNvSpPr>
          <p:nvPr/>
        </p:nvSpPr>
        <p:spPr bwMode="auto">
          <a:xfrm>
            <a:off x="3652838" y="3284538"/>
            <a:ext cx="1612900" cy="43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altLang="en-US" sz="2200">
                <a:solidFill>
                  <a:schemeClr val="tx1"/>
                </a:solidFill>
              </a:rPr>
              <a:t>eip-agri</a:t>
            </a:r>
            <a:endParaRPr lang="en-GB" altLang="en-US" sz="2200">
              <a:solidFill>
                <a:schemeClr val="tx1"/>
              </a:solidFill>
            </a:endParaRPr>
          </a:p>
        </p:txBody>
      </p:sp>
      <p:sp>
        <p:nvSpPr>
          <p:cNvPr id="24587" name="Title 1"/>
          <p:cNvSpPr txBox="1">
            <a:spLocks/>
          </p:cNvSpPr>
          <p:nvPr/>
        </p:nvSpPr>
        <p:spPr bwMode="auto">
          <a:xfrm>
            <a:off x="307975" y="977900"/>
            <a:ext cx="8585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2000" b="1" i="1">
                <a:solidFill>
                  <a:srgbClr val="003366"/>
                </a:solidFill>
              </a:rPr>
              <a:t>European Innovation Partnership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4010025" y="2116138"/>
            <a:ext cx="942975" cy="895350"/>
          </a:xfrm>
          <a:prstGeom prst="ellipse">
            <a:avLst/>
          </a:prstGeom>
          <a:solidFill>
            <a:srgbClr val="B9E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175"/>
            <a:r>
              <a:rPr lang="da-DK" altLang="nl-BE" sz="1200" i="1">
                <a:solidFill>
                  <a:srgbClr val="0F5494"/>
                </a:solidFill>
              </a:rPr>
              <a:t>Farmers</a:t>
            </a:r>
            <a:endParaRPr lang="en-GB" altLang="nl-BE" sz="1200" i="1">
              <a:solidFill>
                <a:srgbClr val="0F5494"/>
              </a:solidFill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197100" y="2617788"/>
            <a:ext cx="942975" cy="895350"/>
          </a:xfrm>
          <a:prstGeom prst="ellipse">
            <a:avLst/>
          </a:prstGeom>
          <a:solidFill>
            <a:srgbClr val="B9E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175"/>
            <a:r>
              <a:rPr lang="da-DK" altLang="nl-BE" sz="1200" i="1">
                <a:solidFill>
                  <a:srgbClr val="0F5494"/>
                </a:solidFill>
              </a:rPr>
              <a:t>NGOs</a:t>
            </a:r>
            <a:endParaRPr lang="en-GB" altLang="nl-BE" sz="1200" i="1">
              <a:solidFill>
                <a:srgbClr val="0F5494"/>
              </a:solidFill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959475" y="2684463"/>
            <a:ext cx="942975" cy="895350"/>
          </a:xfrm>
          <a:prstGeom prst="ellipse">
            <a:avLst/>
          </a:prstGeom>
          <a:solidFill>
            <a:srgbClr val="B9E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175"/>
            <a:r>
              <a:rPr lang="da-DK" altLang="nl-BE" sz="1200" i="1">
                <a:solidFill>
                  <a:srgbClr val="0F5494"/>
                </a:solidFill>
              </a:rPr>
              <a:t>Advisors</a:t>
            </a:r>
            <a:endParaRPr lang="en-GB" altLang="nl-BE" sz="1200" i="1">
              <a:solidFill>
                <a:srgbClr val="0F5494"/>
              </a:solidFill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692900" y="3894138"/>
            <a:ext cx="942975" cy="895350"/>
          </a:xfrm>
          <a:prstGeom prst="ellipse">
            <a:avLst/>
          </a:prstGeom>
          <a:solidFill>
            <a:srgbClr val="B9E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175"/>
            <a:r>
              <a:rPr lang="da-DK" altLang="nl-BE" sz="1200" i="1">
                <a:solidFill>
                  <a:srgbClr val="0F5494"/>
                </a:solidFill>
              </a:rPr>
              <a:t>Researchers</a:t>
            </a:r>
            <a:endParaRPr lang="en-GB" altLang="nl-BE" sz="1200" i="1">
              <a:solidFill>
                <a:srgbClr val="0F5494"/>
              </a:solidFill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416050" y="3741738"/>
            <a:ext cx="942975" cy="895350"/>
          </a:xfrm>
          <a:prstGeom prst="ellipse">
            <a:avLst/>
          </a:prstGeom>
          <a:solidFill>
            <a:srgbClr val="B9E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175"/>
            <a:r>
              <a:rPr lang="da-DK" altLang="nl-BE" sz="1200" i="1">
                <a:solidFill>
                  <a:srgbClr val="0F5494"/>
                </a:solidFill>
              </a:rPr>
              <a:t>Agri-</a:t>
            </a:r>
            <a:br>
              <a:rPr lang="da-DK" altLang="nl-BE" sz="1200" i="1">
                <a:solidFill>
                  <a:srgbClr val="0F5494"/>
                </a:solidFill>
              </a:rPr>
            </a:br>
            <a:r>
              <a:rPr lang="da-DK" altLang="nl-BE" sz="1200" i="1">
                <a:solidFill>
                  <a:srgbClr val="0F5494"/>
                </a:solidFill>
              </a:rPr>
              <a:t>business</a:t>
            </a:r>
            <a:endParaRPr lang="en-GB" altLang="nl-BE" sz="1200" i="1">
              <a:solidFill>
                <a:srgbClr val="0F5494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 flipV="1">
            <a:off x="1397000" y="5816600"/>
            <a:ext cx="165100" cy="406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597275" y="3417888"/>
            <a:ext cx="1781175" cy="180975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175"/>
            <a:r>
              <a:rPr lang="da-DK" altLang="nl-BE" sz="1600">
                <a:solidFill>
                  <a:srgbClr val="0F5494"/>
                </a:solidFill>
              </a:rPr>
              <a:t>Operational</a:t>
            </a:r>
          </a:p>
          <a:p>
            <a:pPr marL="3175"/>
            <a:r>
              <a:rPr lang="da-DK" altLang="nl-BE" sz="1600">
                <a:solidFill>
                  <a:srgbClr val="0F5494"/>
                </a:solidFill>
              </a:rPr>
              <a:t>Group</a:t>
            </a:r>
            <a:endParaRPr lang="en-GB" altLang="nl-BE" sz="1600">
              <a:solidFill>
                <a:srgbClr val="0F5494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108743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nl-BE" sz="2400" b="1" i="1">
                <a:solidFill>
                  <a:srgbClr val="003366"/>
                </a:solidFill>
              </a:rPr>
              <a:t>Key Acting Entities Within the EIP</a:t>
            </a:r>
          </a:p>
          <a:p>
            <a:pPr eaLnBrk="1" hangingPunct="1">
              <a:spcBef>
                <a:spcPct val="50000"/>
              </a:spcBef>
            </a:pPr>
            <a:r>
              <a:rPr lang="da-DK" altLang="nl-BE" sz="2400" b="1" i="1">
                <a:solidFill>
                  <a:srgbClr val="003366"/>
                </a:solidFill>
              </a:rPr>
              <a:t>- Operational Groups -</a:t>
            </a:r>
            <a:endParaRPr lang="en-GB" altLang="nl-BE" sz="2400" b="1" i="1">
              <a:solidFill>
                <a:srgbClr val="003366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84138" y="5164138"/>
            <a:ext cx="9144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nl-BE" sz="2000" i="1">
                <a:solidFill>
                  <a:srgbClr val="003366"/>
                </a:solidFill>
              </a:rPr>
              <a:t>"</a:t>
            </a:r>
            <a:r>
              <a:rPr lang="da-DK" altLang="nl-BE" sz="2000" i="1">
                <a:solidFill>
                  <a:srgbClr val="00B050"/>
                </a:solidFill>
              </a:rPr>
              <a:t>Operational Groups" </a:t>
            </a:r>
            <a:r>
              <a:rPr lang="da-DK" altLang="nl-BE" sz="2000" i="1">
                <a:solidFill>
                  <a:srgbClr val="003366"/>
                </a:solidFill>
              </a:rPr>
              <a:t>are no stakeholder networks, no stakeholder boards, no thematic coordination groups, nor discussion groups</a:t>
            </a:r>
            <a:endParaRPr lang="en-GB" altLang="nl-BE" sz="2000" i="1">
              <a:solidFill>
                <a:srgbClr val="003366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263" y="5781675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600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nl-BE" sz="2000" i="1">
                <a:solidFill>
                  <a:srgbClr val="002060"/>
                </a:solidFill>
              </a:rPr>
              <a:t>An OG = </a:t>
            </a:r>
            <a:r>
              <a:rPr lang="da-DK" altLang="nl-BE" sz="2000" i="1">
                <a:solidFill>
                  <a:srgbClr val="00B050"/>
                </a:solidFill>
              </a:rPr>
              <a:t>actors </a:t>
            </a:r>
            <a:r>
              <a:rPr lang="da-DK" altLang="nl-BE" sz="2000" i="1" u="sng">
                <a:solidFill>
                  <a:srgbClr val="00B050"/>
                </a:solidFill>
              </a:rPr>
              <a:t>working together </a:t>
            </a:r>
            <a:r>
              <a:rPr lang="da-DK" altLang="nl-BE" sz="2000" i="1">
                <a:solidFill>
                  <a:srgbClr val="00B050"/>
                </a:solidFill>
              </a:rPr>
              <a:t>in a project targeted at innovation and producing concrete results</a:t>
            </a:r>
          </a:p>
          <a:p>
            <a:pPr eaLnBrk="1" hangingPunct="1">
              <a:spcBef>
                <a:spcPct val="50000"/>
              </a:spcBef>
            </a:pPr>
            <a:r>
              <a:rPr lang="nl-BE" altLang="nl-BE" sz="2000" i="1">
                <a:solidFill>
                  <a:srgbClr val="00B050"/>
                </a:solidFill>
              </a:rPr>
              <a:t>OG=</a:t>
            </a:r>
            <a:endParaRPr lang="en-GB" altLang="nl-BE" sz="2000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1447800"/>
            <a:ext cx="8051800" cy="53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174625" indent="-1746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chemeClr val="bg1"/>
              </a:buClr>
              <a:defRPr/>
            </a:pPr>
            <a:r>
              <a:rPr lang="en-GB" altLang="en-US" sz="2400" i="1" smtClean="0">
                <a:solidFill>
                  <a:srgbClr val="003366"/>
                </a:solidFill>
              </a:rPr>
              <a:t>Network Function of the EIP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5888" y="2354263"/>
            <a:ext cx="9259888" cy="2813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0238" lvl="1" indent="-2762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rgbClr val="003366"/>
              </a:buClr>
              <a:defRPr/>
            </a:pPr>
            <a:r>
              <a:rPr lang="en-GB" altLang="en-US" smtClean="0">
                <a:solidFill>
                  <a:srgbClr val="003366"/>
                </a:solidFill>
              </a:rPr>
              <a:t>Collect information (research and innovation projects etc.) and innovation practices</a:t>
            </a:r>
          </a:p>
          <a:p>
            <a:pPr marL="630238" lvl="1" indent="-2762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rgbClr val="003366"/>
              </a:buClr>
              <a:defRPr/>
            </a:pPr>
            <a:r>
              <a:rPr lang="en-GB" altLang="en-US" smtClean="0">
                <a:solidFill>
                  <a:srgbClr val="003366"/>
                </a:solidFill>
              </a:rPr>
              <a:t>Provide an effective flow of information (website, databases, publications)</a:t>
            </a:r>
          </a:p>
          <a:p>
            <a:pPr marL="630238" lvl="1" indent="-2762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rgbClr val="003366"/>
              </a:buClr>
              <a:defRPr/>
            </a:pPr>
            <a:r>
              <a:rPr lang="nl-BE" altLang="en-US" smtClean="0">
                <a:solidFill>
                  <a:srgbClr val="003366"/>
                </a:solidFill>
              </a:rPr>
              <a:t>Give information on opportunities within policies (</a:t>
            </a:r>
            <a:r>
              <a:rPr lang="en-GB" altLang="en-US" smtClean="0">
                <a:solidFill>
                  <a:srgbClr val="003366"/>
                </a:solidFill>
              </a:rPr>
              <a:t>helpdesk function)</a:t>
            </a:r>
          </a:p>
          <a:p>
            <a:pPr marL="630238" lvl="1" indent="-2762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rgbClr val="003366"/>
              </a:buClr>
              <a:defRPr/>
            </a:pPr>
            <a:r>
              <a:rPr lang="en-GB" altLang="en-US" smtClean="0">
                <a:solidFill>
                  <a:srgbClr val="003366"/>
                </a:solidFill>
              </a:rPr>
              <a:t>Share knowledge on concrete projects and connect actors</a:t>
            </a:r>
          </a:p>
          <a:p>
            <a:pPr marL="630238" lvl="1" indent="-2762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rgbClr val="003366"/>
              </a:buClr>
              <a:defRPr/>
            </a:pPr>
            <a:r>
              <a:rPr lang="en-GB" altLang="en-US" smtClean="0">
                <a:solidFill>
                  <a:srgbClr val="003366"/>
                </a:solidFill>
              </a:rPr>
              <a:t>Provide feedback to the scientific community on practice needs (Art.12 H2020)</a:t>
            </a:r>
          </a:p>
          <a:p>
            <a:pPr marL="630238" lvl="1" indent="-276225" eaLnBrk="1" hangingPunct="1">
              <a:lnSpc>
                <a:spcPct val="95000"/>
              </a:lnSpc>
              <a:spcBef>
                <a:spcPct val="10000"/>
              </a:spcBef>
              <a:spcAft>
                <a:spcPts val="1800"/>
              </a:spcAft>
              <a:buClr>
                <a:schemeClr val="bg1"/>
              </a:buClr>
              <a:defRPr/>
            </a:pPr>
            <a:endParaRPr lang="en-GB" altLang="en-US" smtClean="0">
              <a:solidFill>
                <a:srgbClr val="003366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427913" y="404813"/>
            <a:ext cx="1133475" cy="1085850"/>
            <a:chOff x="4733" y="264"/>
            <a:chExt cx="714" cy="684"/>
          </a:xfrm>
        </p:grpSpPr>
        <p:grpSp>
          <p:nvGrpSpPr>
            <p:cNvPr id="21509" name="Group 6"/>
            <p:cNvGrpSpPr>
              <a:grpSpLocks/>
            </p:cNvGrpSpPr>
            <p:nvPr/>
          </p:nvGrpSpPr>
          <p:grpSpPr bwMode="auto">
            <a:xfrm>
              <a:off x="4733" y="264"/>
              <a:ext cx="714" cy="684"/>
              <a:chOff x="2292" y="1788"/>
              <a:chExt cx="1112" cy="1112"/>
            </a:xfrm>
          </p:grpSpPr>
          <p:pic>
            <p:nvPicPr>
              <p:cNvPr id="21511" name="Picture 7" descr="EU_Flag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" y="1788"/>
                <a:ext cx="1112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2651" y="2149"/>
                <a:ext cx="34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3175"/>
                <a:endParaRPr lang="de-DE" altLang="en-US" sz="9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510" name="Text Box 9"/>
            <p:cNvSpPr txBox="1">
              <a:spLocks noChangeArrowheads="1"/>
            </p:cNvSpPr>
            <p:nvPr/>
          </p:nvSpPr>
          <p:spPr bwMode="auto">
            <a:xfrm>
              <a:off x="4797" y="459"/>
              <a:ext cx="59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7600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altLang="en-US" sz="900" b="1">
                  <a:solidFill>
                    <a:srgbClr val="FFFF00"/>
                  </a:solidFill>
                </a:rPr>
                <a:t>EIP</a:t>
              </a:r>
            </a:p>
            <a:p>
              <a:pPr eaLnBrk="1" hangingPunct="1"/>
              <a:r>
                <a:rPr lang="de-DE" altLang="en-US" sz="900" b="1">
                  <a:solidFill>
                    <a:srgbClr val="FFFF00"/>
                  </a:solidFill>
                </a:rPr>
                <a:t>Network </a:t>
              </a:r>
            </a:p>
            <a:p>
              <a:pPr eaLnBrk="1" hangingPunct="1"/>
              <a:endParaRPr lang="de-DE" altLang="en-US" sz="900" b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6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6561</TotalTime>
  <Words>741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Verdana</vt:lpstr>
      <vt:lpstr>Arial</vt:lpstr>
      <vt:lpstr>Wingdings</vt:lpstr>
      <vt:lpstr>1_Slide_Master</vt:lpstr>
      <vt:lpstr>Slide_Master</vt:lpstr>
      <vt:lpstr>2_Slide_Master</vt:lpstr>
      <vt:lpstr>Fostering innovation in EU agriculture: the European Innovation Partnership   Brussels  7 November 2014 </vt:lpstr>
      <vt:lpstr>PowerPoint Presentation</vt:lpstr>
      <vt:lpstr>Origin of the European Innovation Partnership (EIP)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Function of the EIP</vt:lpstr>
      <vt:lpstr>The EIP website is live!</vt:lpstr>
      <vt:lpstr>PowerPoint Presentation</vt:lpstr>
      <vt:lpstr>PowerPoint Presentation</vt:lpstr>
      <vt:lpstr>Many thanks for you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PETERS Rob (AGRI)</cp:lastModifiedBy>
  <cp:revision>382</cp:revision>
  <cp:lastPrinted>2014-09-08T14:02:16Z</cp:lastPrinted>
  <dcterms:created xsi:type="dcterms:W3CDTF">2011-10-28T10:25:18Z</dcterms:created>
  <dcterms:modified xsi:type="dcterms:W3CDTF">2014-11-05T16:22:19Z</dcterms:modified>
</cp:coreProperties>
</file>