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885" r:id="rId2"/>
    <p:sldMasterId id="2147485291" r:id="rId3"/>
  </p:sldMasterIdLst>
  <p:notesMasterIdLst>
    <p:notesMasterId r:id="rId17"/>
  </p:notesMasterIdLst>
  <p:handoutMasterIdLst>
    <p:handoutMasterId r:id="rId18"/>
  </p:handoutMasterIdLst>
  <p:sldIdLst>
    <p:sldId id="512" r:id="rId4"/>
    <p:sldId id="452" r:id="rId5"/>
    <p:sldId id="531" r:id="rId6"/>
    <p:sldId id="530" r:id="rId7"/>
    <p:sldId id="457" r:id="rId8"/>
    <p:sldId id="480" r:id="rId9"/>
    <p:sldId id="479" r:id="rId10"/>
    <p:sldId id="513" r:id="rId11"/>
    <p:sldId id="532" r:id="rId12"/>
    <p:sldId id="528" r:id="rId13"/>
    <p:sldId id="482" r:id="rId14"/>
    <p:sldId id="521" r:id="rId15"/>
    <p:sldId id="523" r:id="rId16"/>
  </p:sldIdLst>
  <p:sldSz cx="9144000" cy="6858000" type="screen4x3"/>
  <p:notesSz cx="6805613" cy="9944100"/>
  <p:defaultTextStyle>
    <a:defPPr>
      <a:defRPr lang="en-GB"/>
    </a:defPPr>
    <a:lvl1pPr algn="ctr" rtl="0" fontAlgn="base">
      <a:spcBef>
        <a:spcPct val="0"/>
      </a:spcBef>
      <a:spcAft>
        <a:spcPct val="0"/>
      </a:spcAft>
      <a:defRPr sz="7600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7600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7600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7600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7600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7600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7600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7600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7600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3166CF"/>
    <a:srgbClr val="3E6FD2"/>
    <a:srgbClr val="2D5EC1"/>
    <a:srgbClr val="BDDEFF"/>
    <a:srgbClr val="FFFF00"/>
    <a:srgbClr val="FF66C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8" autoAdjust="0"/>
    <p:restoredTop sz="94672" autoAdjust="0"/>
  </p:normalViewPr>
  <p:slideViewPr>
    <p:cSldViewPr snapToGrid="0">
      <p:cViewPr>
        <p:scale>
          <a:sx n="66" d="100"/>
          <a:sy n="66" d="100"/>
        </p:scale>
        <p:origin x="-2934" y="-10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1194"/>
    </p:cViewPr>
  </p:sorterViewPr>
  <p:notesViewPr>
    <p:cSldViewPr snapToGrid="0">
      <p:cViewPr varScale="1">
        <p:scale>
          <a:sx n="73" d="100"/>
          <a:sy n="73" d="100"/>
        </p:scale>
        <p:origin x="-2142" y="-102"/>
      </p:cViewPr>
      <p:guideLst>
        <p:guide orient="horz" pos="3133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0" tIns="45785" rIns="91570" bIns="45785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450" y="0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0" tIns="45785" rIns="91570" bIns="4578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038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0" tIns="45785" rIns="91570" bIns="45785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450" y="9444038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0" tIns="45785" rIns="91570" bIns="4578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CF61790-F785-498D-A083-4A727C02006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4313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0" tIns="45785" rIns="91570" bIns="45785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0" y="0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0" tIns="45785" rIns="91570" bIns="4578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15988" y="746125"/>
            <a:ext cx="4973637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22813"/>
            <a:ext cx="5446713" cy="4475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0" tIns="45785" rIns="91570" bIns="457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038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0" tIns="45785" rIns="91570" bIns="45785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0" y="9444038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0" tIns="45785" rIns="91570" bIns="4578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8D3AB1B0-8D86-4DC8-9C28-6A3A23F1E35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6126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 txBox="1">
            <a:spLocks noGrp="1" noChangeArrowheads="1"/>
          </p:cNvSpPr>
          <p:nvPr/>
        </p:nvSpPr>
        <p:spPr bwMode="auto">
          <a:xfrm>
            <a:off x="3854450" y="9445625"/>
            <a:ext cx="294957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842" tIns="45921" rIns="91842" bIns="45921" anchor="b"/>
          <a:lstStyle>
            <a:lvl1pPr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algn="r" eaLnBrk="1" hangingPunct="1"/>
            <a:fld id="{0905E94F-74B0-4B33-AAF1-31F09EC0CD87}" type="slidenum">
              <a:rPr lang="en-GB" sz="1200">
                <a:solidFill>
                  <a:schemeClr val="tx1"/>
                </a:solidFill>
                <a:latin typeface="Arial" charset="0"/>
                <a:cs typeface="Arial" charset="0"/>
              </a:rPr>
              <a:pPr algn="r" eaLnBrk="1" hangingPunct="1"/>
              <a:t>3</a:t>
            </a:fld>
            <a:endParaRPr lang="en-GB" sz="12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30723" name="Rectangle 7"/>
          <p:cNvSpPr txBox="1">
            <a:spLocks noGrp="1" noChangeArrowheads="1"/>
          </p:cNvSpPr>
          <p:nvPr/>
        </p:nvSpPr>
        <p:spPr bwMode="auto">
          <a:xfrm>
            <a:off x="3854450" y="9445625"/>
            <a:ext cx="294957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41" tIns="47120" rIns="94241" bIns="47120" anchor="b"/>
          <a:lstStyle>
            <a:lvl1pPr defTabSz="938213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defTabSz="938213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defTabSz="938213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defTabSz="938213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defTabSz="938213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algn="ctr" defTabSz="938213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algn="ctr" defTabSz="938213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algn="ctr" defTabSz="938213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algn="ctr" defTabSz="938213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algn="r" eaLnBrk="1" hangingPunct="1"/>
            <a:fld id="{2A316826-32AC-4B26-9ACC-5D257BEA5E5C}" type="slidenum">
              <a:rPr lang="en-GB" sz="1300">
                <a:solidFill>
                  <a:schemeClr val="tx1"/>
                </a:solidFill>
                <a:latin typeface="Arial" charset="0"/>
                <a:cs typeface="Arial" charset="0"/>
              </a:rPr>
              <a:pPr algn="r" eaLnBrk="1" hangingPunct="1"/>
              <a:t>3</a:t>
            </a:fld>
            <a:endParaRPr lang="en-GB" sz="13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307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01788" y="746125"/>
            <a:ext cx="3616325" cy="2711450"/>
          </a:xfrm>
          <a:ln/>
        </p:spPr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2625" y="3671888"/>
            <a:ext cx="5440363" cy="55260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41" tIns="47120" rIns="94241" bIns="47120"/>
          <a:lstStyle/>
          <a:p>
            <a:pPr marL="228600" indent="-228600" eaLnBrk="1" hangingPunct="1"/>
            <a:endParaRPr lang="pl-P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4.png"/><Relationship Id="rId7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5.png"/><Relationship Id="rId9" Type="http://schemas.openxmlformats.org/officeDocument/2006/relationships/image" Target="../media/image11.jpe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eaLnBrk="1" hangingPunct="1">
              <a:defRPr/>
            </a:pPr>
            <a:endParaRPr lang="en-US" altLang="en-US" sz="1800" smtClean="0">
              <a:solidFill>
                <a:srgbClr val="FFFFFF"/>
              </a:solidFill>
            </a:endParaRPr>
          </a:p>
        </p:txBody>
      </p:sp>
      <p:grpSp>
        <p:nvGrpSpPr>
          <p:cNvPr id="5" name="Group 20"/>
          <p:cNvGrpSpPr>
            <a:grpSpLocks/>
          </p:cNvGrpSpPr>
          <p:nvPr userDrawn="1"/>
        </p:nvGrpSpPr>
        <p:grpSpPr bwMode="auto">
          <a:xfrm>
            <a:off x="3849688" y="258763"/>
            <a:ext cx="1436687" cy="1000125"/>
            <a:chOff x="2425" y="163"/>
            <a:chExt cx="905" cy="630"/>
          </a:xfrm>
        </p:grpSpPr>
        <p:pic>
          <p:nvPicPr>
            <p:cNvPr id="6" name="Picture 6" descr="LOGO CE-EN-quadri.eps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5" y="163"/>
              <a:ext cx="905" cy="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14"/>
            <p:cNvSpPr>
              <a:spLocks noChangeArrowheads="1"/>
            </p:cNvSpPr>
            <p:nvPr userDrawn="1"/>
          </p:nvSpPr>
          <p:spPr bwMode="auto">
            <a:xfrm>
              <a:off x="2611" y="770"/>
              <a:ext cx="390" cy="23"/>
            </a:xfrm>
            <a:prstGeom prst="rect">
              <a:avLst/>
            </a:prstGeom>
            <a:solidFill>
              <a:srgbClr val="AFC55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7600">
                  <a:solidFill>
                    <a:srgbClr val="FFD624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7600">
                  <a:solidFill>
                    <a:srgbClr val="FFD624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7600">
                  <a:solidFill>
                    <a:srgbClr val="FFD624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7600">
                  <a:solidFill>
                    <a:srgbClr val="FFD624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7600">
                  <a:solidFill>
                    <a:srgbClr val="FFD624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7600">
                  <a:solidFill>
                    <a:srgbClr val="FFD624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7600">
                  <a:solidFill>
                    <a:srgbClr val="FFD624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7600">
                  <a:solidFill>
                    <a:srgbClr val="FFD624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7600">
                  <a:solidFill>
                    <a:srgbClr val="FFD624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mtClean="0"/>
            </a:p>
          </p:txBody>
        </p:sp>
      </p:grp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4140200" y="6426200"/>
            <a:ext cx="611188" cy="431800"/>
          </a:xfrm>
          <a:prstGeom prst="rect">
            <a:avLst/>
          </a:prstGeom>
          <a:solidFill>
            <a:srgbClr val="AFC551"/>
          </a:solidFill>
          <a:ln>
            <a:noFill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133176"/>
                </a:solidFill>
                <a:miter lim="800000"/>
                <a:headEnd/>
                <a:tailEnd/>
              </a14:hiddenLine>
            </a:ext>
          </a:extLst>
        </p:spPr>
        <p:txBody>
          <a:bodyPr lIns="36000"/>
          <a:lstStyle>
            <a:lvl1pPr defTabSz="4572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algn="l" eaLnBrk="1" hangingPunct="1">
              <a:defRPr/>
            </a:pPr>
            <a:r>
              <a:rPr lang="fr-BE" altLang="en-US" sz="600" i="1" smtClean="0">
                <a:solidFill>
                  <a:schemeClr val="bg1"/>
                </a:solidFill>
              </a:rPr>
              <a:t>Health and</a:t>
            </a:r>
          </a:p>
          <a:p>
            <a:pPr algn="l" eaLnBrk="1" hangingPunct="1">
              <a:defRPr/>
            </a:pPr>
            <a:r>
              <a:rPr lang="fr-BE" altLang="en-US" sz="600" i="1" smtClean="0">
                <a:solidFill>
                  <a:schemeClr val="bg1"/>
                </a:solidFill>
              </a:rPr>
              <a:t>Consumers</a:t>
            </a:r>
            <a:endParaRPr lang="en-GB" altLang="en-US" sz="600" i="1" smtClean="0">
              <a:solidFill>
                <a:schemeClr val="bg1"/>
              </a:solidFill>
            </a:endParaRPr>
          </a:p>
        </p:txBody>
      </p:sp>
      <p:sp>
        <p:nvSpPr>
          <p:cNvPr id="87056" name="Rectangle 16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 smtClean="0"/>
              <a:t>Title</a:t>
            </a:r>
            <a:endParaRPr lang="en-GB" noProof="0" smtClean="0"/>
          </a:p>
        </p:txBody>
      </p:sp>
      <p:sp>
        <p:nvSpPr>
          <p:cNvPr id="87057" name="Rectangle 17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fld id="{3CBD9B11-65F3-4B47-A6D1-F38901E318A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0203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EFA517-94C1-4493-B0BF-EF438D45186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1568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5BCD2-B1E9-41E1-9D42-B9A69CD761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5289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914DF9-1354-41DF-A251-4135D643F0E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6905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835025"/>
            <a:ext cx="9180513" cy="602297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eaLnBrk="1" hangingPunct="1">
              <a:defRPr/>
            </a:pPr>
            <a:endParaRPr lang="en-US" altLang="en-US" sz="1800" smtClean="0">
              <a:solidFill>
                <a:srgbClr val="FFFFFF"/>
              </a:solidFill>
            </a:endParaRPr>
          </a:p>
        </p:txBody>
      </p:sp>
      <p:pic>
        <p:nvPicPr>
          <p:cNvPr id="3" name="Picture 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6486525"/>
            <a:ext cx="611188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9663" y="33338"/>
            <a:ext cx="1814512" cy="139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81554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06544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45833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37687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34362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08590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8953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81321-7EEB-4676-9630-5241D18B2E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12809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94229" y="40322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15279" y="1004887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795907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2282936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41836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60276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37132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86637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:\D_Repository\A_Workzone\10_Future of CAP (post 2013)\11_Legal Proposals\7_ppts\pictures 2013\99894606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338" y="4151313"/>
            <a:ext cx="2316162" cy="271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4127500" y="965200"/>
            <a:ext cx="5021263" cy="5902325"/>
          </a:xfrm>
          <a:prstGeom prst="rect">
            <a:avLst/>
          </a:prstGeom>
          <a:solidFill>
            <a:srgbClr val="0F54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algn="l" eaLnBrk="1" hangingPunct="1">
              <a:defRPr/>
            </a:pPr>
            <a:endParaRPr lang="en-US" altLang="en-US" b="1" smtClean="0"/>
          </a:p>
        </p:txBody>
      </p:sp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00" y="6410325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88913"/>
            <a:ext cx="1814512" cy="139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G:\D_Repository\A_Workzone\10_Future of CAP (post 2013)\11_Legal Proposals\7_ppts\pictures 2013\93789739.jp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51313"/>
            <a:ext cx="1811338" cy="271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G:\D_Repository\A_Workzone\10_Future of CAP (post 2013)\11_Legal Proposals\7_ppts\pictures 2013\200392720-001.jp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8850"/>
            <a:ext cx="2127250" cy="320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 descr="G:\D_Repository\A_Workzone\10_Future of CAP (post 2013)\11_Legal Proposals\7_ppts\pictures 2013\55843765.jp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0" y="2767013"/>
            <a:ext cx="1001713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 descr="G:\D_Repository\A_Workzone\10_Future of CAP (post 2013)\11_Legal Proposals\7_ppts\pictures 2013\95510563.jp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2724150"/>
            <a:ext cx="1000125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G:\D_Repository\A_Workzone\10_Future of CAP (post 2013)\11_Legal Proposals\7_ppts\pictures 2013\137221180_copy.jpg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0" y="958850"/>
            <a:ext cx="2000250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716016" y="1700808"/>
            <a:ext cx="4248472" cy="2448272"/>
          </a:xfrm>
        </p:spPr>
        <p:txBody>
          <a:bodyPr/>
          <a:lstStyle>
            <a:lvl1pPr marL="3175"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dirty="0" err="1" smtClean="0"/>
              <a:t>Title</a:t>
            </a:r>
            <a:endParaRPr lang="en-GB" noProof="0" dirty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005094" y="4077072"/>
            <a:ext cx="4752528" cy="1152525"/>
          </a:xfrm>
        </p:spPr>
        <p:txBody>
          <a:bodyPr/>
          <a:lstStyle>
            <a:lvl1pPr algn="r">
              <a:defRPr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13" name="Rectangle 1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 algn="ctr"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 algn="r">
              <a:defRPr sz="1400" b="0"/>
            </a:lvl1pPr>
          </a:lstStyle>
          <a:p>
            <a:pPr>
              <a:defRPr/>
            </a:pPr>
            <a:fld id="{65AC76D9-3C4E-4FDA-B01E-9031352BDB1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72795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3" descr="2851026377_bf871ff1dc_o"/>
          <p:cNvPicPr>
            <a:picLocks noChangeAspect="1" noChangeArrowheads="1"/>
          </p:cNvPicPr>
          <p:nvPr userDrawn="1"/>
        </p:nvPicPr>
        <p:blipFill>
          <a:blip r:embed="rId2">
            <a:lum bright="-24000" contrast="-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5200"/>
            <a:ext cx="9144000" cy="590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965200"/>
            <a:ext cx="4813300" cy="5902325"/>
          </a:xfrm>
          <a:prstGeom prst="rect">
            <a:avLst/>
          </a:prstGeom>
          <a:solidFill>
            <a:srgbClr val="0F54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algn="l" eaLnBrk="1" hangingPunct="1">
              <a:defRPr/>
            </a:pPr>
            <a:endParaRPr lang="en-US" altLang="en-US" b="1" smtClean="0"/>
          </a:p>
        </p:txBody>
      </p:sp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00" y="6410325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88913"/>
            <a:ext cx="1814512" cy="139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07504" y="1700808"/>
            <a:ext cx="4608512" cy="2448272"/>
          </a:xfrm>
        </p:spPr>
        <p:txBody>
          <a:bodyPr/>
          <a:lstStyle>
            <a:lvl1pPr marL="3175"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dirty="0" err="1" smtClean="0"/>
              <a:t>Title</a:t>
            </a:r>
            <a:endParaRPr lang="en-GB" noProof="0" dirty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07503" y="4509120"/>
            <a:ext cx="4705795" cy="1152525"/>
          </a:xfrm>
        </p:spPr>
        <p:txBody>
          <a:bodyPr/>
          <a:lstStyle>
            <a:lvl1pPr algn="l">
              <a:defRPr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dirty="0" err="1" smtClean="0"/>
              <a:t>Subtitle</a:t>
            </a:r>
            <a:endParaRPr lang="en-GB" noProof="0" dirty="0" smtClean="0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 algn="ctr"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 algn="r">
              <a:defRPr sz="1400" b="0"/>
            </a:lvl1pPr>
          </a:lstStyle>
          <a:p>
            <a:pPr>
              <a:defRPr/>
            </a:pPr>
            <a:fld id="{BE65490A-C6B8-4277-BD23-3C724103995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05193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3" descr="2851026377_bf871ff1dc_o"/>
          <p:cNvPicPr>
            <a:picLocks noChangeAspect="1" noChangeArrowheads="1"/>
          </p:cNvPicPr>
          <p:nvPr userDrawn="1"/>
        </p:nvPicPr>
        <p:blipFill>
          <a:blip r:embed="rId2">
            <a:lum bright="-24000" contrast="-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965200"/>
            <a:ext cx="9156700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88913"/>
            <a:ext cx="1814512" cy="139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00" y="6410325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900113" y="2349500"/>
            <a:ext cx="7343775" cy="1439863"/>
          </a:xfrm>
        </p:spPr>
        <p:txBody>
          <a:bodyPr/>
          <a:lstStyle>
            <a:lvl1pPr marL="3175"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Title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900113" y="4508500"/>
            <a:ext cx="7343775" cy="1152525"/>
          </a:xfrm>
        </p:spPr>
        <p:txBody>
          <a:bodyPr/>
          <a:lstStyle>
            <a:lvl1pPr algn="r">
              <a:defRPr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 algn="ctr"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 algn="r">
              <a:defRPr sz="1400" b="0"/>
            </a:lvl1pPr>
          </a:lstStyle>
          <a:p>
            <a:pPr>
              <a:defRPr/>
            </a:pPr>
            <a:fld id="{20925270-90B8-4A4B-AC98-371A5398C5C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71075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2A62A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fld id="{B54F921B-F2C6-4AD6-8667-8CD389D54A8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676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CC405-64C3-4B16-B40B-70A283741B4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75914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fld id="{2641F43A-28F4-42F2-8A40-EB907D896AE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72404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9563" y="1628775"/>
            <a:ext cx="4214812" cy="48244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6775" y="1628775"/>
            <a:ext cx="4214813" cy="48244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fld id="{47923EFB-39F6-49CC-9699-32EC820376F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75108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fld id="{F3C56EC6-B3B0-421A-991B-8F9EBE59B82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68784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fld id="{AAFD5A6F-9239-4BAC-99D3-827E3D9567E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18652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fld id="{87EA97D1-4D9A-44CD-8885-04B72943AF2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86152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fld id="{99372B74-033A-4D3C-935A-D4CAC4851EB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77660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fld id="{87571026-9E93-4F21-9F02-EBE81996B1F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58901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fld id="{4D94ADEB-0154-4875-8FBA-B9D5B67EE20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08146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6875" y="1052513"/>
            <a:ext cx="2146300" cy="54006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7975" y="1052513"/>
            <a:ext cx="6286500" cy="5400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fld id="{FFEE6C85-7822-4718-A1F3-06EE4850B14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7089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7F50FD-4D66-4819-80E1-E350A477C08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1232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238D89-67C7-4621-A382-1FEBE9EA156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0171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C80FD3-1A9F-47B3-9345-674016EC1F6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8523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DC1D23-C495-40E3-BB13-EF5C8917FC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881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BD718F-C588-4D5A-8302-E7C7B27F5A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08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37A20E-E9DA-4A1B-B6B1-9D78374BAC4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342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8D9A7F59-0F29-477D-A5C9-6630249B57D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457200"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1032" name="Rectangle 6"/>
          <p:cNvSpPr>
            <a:spLocks noChangeArrowheads="1"/>
          </p:cNvSpPr>
          <p:nvPr userDrawn="1"/>
        </p:nvSpPr>
        <p:spPr bwMode="auto">
          <a:xfrm>
            <a:off x="4140200" y="6426200"/>
            <a:ext cx="611188" cy="431800"/>
          </a:xfrm>
          <a:prstGeom prst="rect">
            <a:avLst/>
          </a:prstGeom>
          <a:solidFill>
            <a:srgbClr val="AFC551"/>
          </a:solidFill>
          <a:ln>
            <a:noFill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133176"/>
                </a:solidFill>
                <a:miter lim="800000"/>
                <a:headEnd/>
                <a:tailEnd/>
              </a14:hiddenLine>
            </a:ext>
          </a:extLst>
        </p:spPr>
        <p:txBody>
          <a:bodyPr lIns="36000"/>
          <a:lstStyle>
            <a:lvl1pPr defTabSz="4572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algn="l" eaLnBrk="1" hangingPunct="1">
              <a:defRPr/>
            </a:pPr>
            <a:r>
              <a:rPr lang="fr-BE" altLang="en-US" sz="600" i="1" smtClean="0">
                <a:solidFill>
                  <a:schemeClr val="bg1"/>
                </a:solidFill>
              </a:rPr>
              <a:t>Health and</a:t>
            </a:r>
          </a:p>
          <a:p>
            <a:pPr algn="l" eaLnBrk="1" hangingPunct="1">
              <a:defRPr/>
            </a:pPr>
            <a:r>
              <a:rPr lang="fr-BE" altLang="en-US" sz="600" i="1" smtClean="0">
                <a:solidFill>
                  <a:schemeClr val="bg1"/>
                </a:solidFill>
              </a:rPr>
              <a:t>Consumers</a:t>
            </a:r>
            <a:endParaRPr lang="en-GB" altLang="en-US" sz="600" i="1" smtClean="0">
              <a:solidFill>
                <a:schemeClr val="bg1"/>
              </a:solidFill>
            </a:endParaRPr>
          </a:p>
        </p:txBody>
      </p:sp>
      <p:grpSp>
        <p:nvGrpSpPr>
          <p:cNvPr id="1033" name="Group 15"/>
          <p:cNvGrpSpPr>
            <a:grpSpLocks/>
          </p:cNvGrpSpPr>
          <p:nvPr userDrawn="1"/>
        </p:nvGrpSpPr>
        <p:grpSpPr bwMode="auto">
          <a:xfrm>
            <a:off x="3849688" y="258763"/>
            <a:ext cx="1436687" cy="1004887"/>
            <a:chOff x="2425" y="163"/>
            <a:chExt cx="905" cy="633"/>
          </a:xfrm>
        </p:grpSpPr>
        <p:pic>
          <p:nvPicPr>
            <p:cNvPr id="1034" name="Picture 8" descr="LOGO CE_Vertical_EN_NEG_quadri_HR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5" y="163"/>
              <a:ext cx="905" cy="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5" name="Rectangle 13"/>
            <p:cNvSpPr>
              <a:spLocks noChangeArrowheads="1"/>
            </p:cNvSpPr>
            <p:nvPr userDrawn="1"/>
          </p:nvSpPr>
          <p:spPr bwMode="auto">
            <a:xfrm>
              <a:off x="2609" y="770"/>
              <a:ext cx="392" cy="23"/>
            </a:xfrm>
            <a:prstGeom prst="rect">
              <a:avLst/>
            </a:prstGeom>
            <a:solidFill>
              <a:srgbClr val="AFC55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7600">
                  <a:solidFill>
                    <a:srgbClr val="FFD624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7600">
                  <a:solidFill>
                    <a:srgbClr val="FFD624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7600">
                  <a:solidFill>
                    <a:srgbClr val="FFD624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7600">
                  <a:solidFill>
                    <a:srgbClr val="FFD624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7600">
                  <a:solidFill>
                    <a:srgbClr val="FFD624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7600">
                  <a:solidFill>
                    <a:srgbClr val="FFD624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7600">
                  <a:solidFill>
                    <a:srgbClr val="FFD624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7600">
                  <a:solidFill>
                    <a:srgbClr val="FFD624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7600">
                  <a:solidFill>
                    <a:srgbClr val="FFD624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mtClean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67" r:id="rId1"/>
    <p:sldLayoutId id="2147485744" r:id="rId2"/>
    <p:sldLayoutId id="2147485745" r:id="rId3"/>
    <p:sldLayoutId id="2147485746" r:id="rId4"/>
    <p:sldLayoutId id="2147485747" r:id="rId5"/>
    <p:sldLayoutId id="2147485748" r:id="rId6"/>
    <p:sldLayoutId id="2147485749" r:id="rId7"/>
    <p:sldLayoutId id="2147485750" r:id="rId8"/>
    <p:sldLayoutId id="2147485751" r:id="rId9"/>
    <p:sldLayoutId id="2147485752" r:id="rId10"/>
    <p:sldLayoutId id="2147485753" r:id="rId11"/>
    <p:sldLayoutId id="2147485754" r:id="rId12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754063"/>
          </a:xfrm>
          <a:prstGeom prst="rect">
            <a:avLst/>
          </a:prstGeom>
          <a:solidFill>
            <a:srgbClr val="42A62A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457200">
              <a:defRPr/>
            </a:pPr>
            <a:endParaRPr lang="en-US" sz="1800" i="1">
              <a:solidFill>
                <a:srgbClr val="FFFFFF"/>
              </a:solidFill>
            </a:endParaRPr>
          </a:p>
        </p:txBody>
      </p:sp>
      <p:pic>
        <p:nvPicPr>
          <p:cNvPr id="2051" name="Picture 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57150"/>
            <a:ext cx="1620837" cy="124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3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6457950"/>
            <a:ext cx="611188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768" r:id="rId1"/>
    <p:sldLayoutId id="2147485755" r:id="rId2"/>
    <p:sldLayoutId id="2147485756" r:id="rId3"/>
    <p:sldLayoutId id="2147485757" r:id="rId4"/>
    <p:sldLayoutId id="2147485758" r:id="rId5"/>
    <p:sldLayoutId id="2147485759" r:id="rId6"/>
    <p:sldLayoutId id="2147485760" r:id="rId7"/>
    <p:sldLayoutId id="2147485761" r:id="rId8"/>
    <p:sldLayoutId id="2147485762" r:id="rId9"/>
    <p:sldLayoutId id="2147485763" r:id="rId10"/>
    <p:sldLayoutId id="2147485764" r:id="rId11"/>
    <p:sldLayoutId id="2147485765" r:id="rId12"/>
    <p:sldLayoutId id="2147485766" r:id="rId13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7975" y="1052513"/>
            <a:ext cx="85852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9563" y="1628775"/>
            <a:ext cx="8582025" cy="482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24625"/>
            <a:ext cx="2133600" cy="1968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53113" y="6524625"/>
            <a:ext cx="2895600" cy="1968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701675"/>
          </a:xfrm>
          <a:prstGeom prst="rect">
            <a:avLst/>
          </a:prstGeom>
          <a:solidFill>
            <a:srgbClr val="42A62A"/>
          </a:solidFill>
          <a:ln>
            <a:solidFill>
              <a:srgbClr val="42A6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94188" y="6659563"/>
            <a:ext cx="611187" cy="198437"/>
          </a:xfrm>
          <a:prstGeom prst="rect">
            <a:avLst/>
          </a:prstGeom>
          <a:solidFill>
            <a:srgbClr val="42A62A"/>
          </a:solidFill>
          <a:ln>
            <a:solidFill>
              <a:srgbClr val="42A6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286250" y="6635750"/>
            <a:ext cx="628650" cy="238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EBD3303-5F0D-4324-811C-07F63E05145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3081" name="Picture 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325" y="19050"/>
            <a:ext cx="1620838" cy="124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769" r:id="rId1"/>
    <p:sldLayoutId id="2147485770" r:id="rId2"/>
    <p:sldLayoutId id="2147485771" r:id="rId3"/>
    <p:sldLayoutId id="2147485772" r:id="rId4"/>
    <p:sldLayoutId id="2147485773" r:id="rId5"/>
    <p:sldLayoutId id="2147485774" r:id="rId6"/>
    <p:sldLayoutId id="2147485775" r:id="rId7"/>
    <p:sldLayoutId id="2147485776" r:id="rId8"/>
    <p:sldLayoutId id="2147485777" r:id="rId9"/>
    <p:sldLayoutId id="2147485778" r:id="rId10"/>
    <p:sldLayoutId id="2147485779" r:id="rId11"/>
    <p:sldLayoutId id="2147485780" r:id="rId12"/>
    <p:sldLayoutId id="2147485781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42A62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42A62A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42A62A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42A62A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42A62A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000" b="1">
          <a:solidFill>
            <a:srgbClr val="009999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000" b="1">
          <a:solidFill>
            <a:srgbClr val="009999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000" b="1">
          <a:solidFill>
            <a:srgbClr val="009999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000" b="1">
          <a:solidFill>
            <a:srgbClr val="009999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defRPr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F5494"/>
        </a:buClr>
        <a:buChar char="•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F5494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ec.europa.eu/agriculture/eip" TargetMode="Externa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140200" y="1700213"/>
            <a:ext cx="4824413" cy="2449512"/>
          </a:xfrm>
        </p:spPr>
        <p:txBody>
          <a:bodyPr/>
          <a:lstStyle/>
          <a:p>
            <a:r>
              <a:rPr lang="en-GB" altLang="en-US" sz="2000" smtClean="0">
                <a:solidFill>
                  <a:srgbClr val="FFFFFF"/>
                </a:solidFill>
              </a:rPr>
              <a:t>Fostering innovation in EU agriculture: the European Innovation Partnership</a:t>
            </a:r>
            <a:br>
              <a:rPr lang="en-GB" altLang="en-US" sz="2000" smtClean="0">
                <a:solidFill>
                  <a:srgbClr val="FFFFFF"/>
                </a:solidFill>
              </a:rPr>
            </a:br>
            <a:r>
              <a:rPr lang="en-GB" altLang="en-US" sz="1800" i="1" smtClean="0">
                <a:solidFill>
                  <a:srgbClr val="FFFFFF"/>
                </a:solidFill>
              </a:rPr>
              <a:t/>
            </a:r>
            <a:br>
              <a:rPr lang="en-GB" altLang="en-US" sz="1800" i="1" smtClean="0">
                <a:solidFill>
                  <a:srgbClr val="FFFFFF"/>
                </a:solidFill>
              </a:rPr>
            </a:br>
            <a:r>
              <a:rPr lang="en-GB" altLang="en-US" sz="1800" i="1" smtClean="0">
                <a:solidFill>
                  <a:srgbClr val="FFFFFF"/>
                </a:solidFill>
              </a:rPr>
              <a:t/>
            </a:r>
            <a:br>
              <a:rPr lang="en-GB" altLang="en-US" sz="1800" i="1" smtClean="0">
                <a:solidFill>
                  <a:srgbClr val="FFFFFF"/>
                </a:solidFill>
              </a:rPr>
            </a:br>
            <a:r>
              <a:rPr lang="es-ES" altLang="en-US" sz="1400" i="1" smtClean="0"/>
              <a:t>Brussels</a:t>
            </a:r>
            <a:r>
              <a:rPr lang="en-GB" altLang="en-US" sz="1400" smtClean="0">
                <a:solidFill>
                  <a:srgbClr val="FFFFFF"/>
                </a:solidFill>
              </a:rPr>
              <a:t/>
            </a:r>
            <a:br>
              <a:rPr lang="en-GB" altLang="en-US" sz="1400" smtClean="0">
                <a:solidFill>
                  <a:srgbClr val="FFFFFF"/>
                </a:solidFill>
              </a:rPr>
            </a:br>
            <a:r>
              <a:rPr lang="en-GB" altLang="en-US" sz="1400" i="1" smtClean="0"/>
              <a:t> 7 November 2014</a:t>
            </a:r>
            <a:br>
              <a:rPr lang="en-GB" altLang="en-US" sz="1400" i="1" smtClean="0"/>
            </a:br>
            <a:endParaRPr lang="en-GB" altLang="en-US" sz="1200" i="1" smtClean="0"/>
          </a:p>
        </p:txBody>
      </p:sp>
      <p:sp>
        <p:nvSpPr>
          <p:cNvPr id="1945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211638" y="4724400"/>
            <a:ext cx="4752975" cy="1152525"/>
          </a:xfrm>
        </p:spPr>
        <p:txBody>
          <a:bodyPr/>
          <a:lstStyle/>
          <a:p>
            <a:pPr algn="ctr">
              <a:lnSpc>
                <a:spcPct val="90000"/>
              </a:lnSpc>
              <a:buClr>
                <a:srgbClr val="FFFFFF"/>
              </a:buClr>
            </a:pPr>
            <a:r>
              <a:rPr lang="en-GB" altLang="en-US" sz="1200" smtClean="0">
                <a:solidFill>
                  <a:srgbClr val="FFFFFF"/>
                </a:solidFill>
              </a:rPr>
              <a:t>Rob Peters</a:t>
            </a:r>
            <a:endParaRPr lang="el-GR" altLang="en-US" sz="1200" smtClean="0">
              <a:solidFill>
                <a:srgbClr val="FFFFFF"/>
              </a:solidFill>
            </a:endParaRPr>
          </a:p>
          <a:p>
            <a:pPr algn="ctr">
              <a:lnSpc>
                <a:spcPct val="90000"/>
              </a:lnSpc>
              <a:buClr>
                <a:srgbClr val="FFFFFF"/>
              </a:buClr>
            </a:pPr>
            <a:endParaRPr lang="fr-BE" altLang="en-US" sz="1200" smtClean="0">
              <a:solidFill>
                <a:srgbClr val="FFFFFF"/>
              </a:solidFill>
            </a:endParaRPr>
          </a:p>
          <a:p>
            <a:pPr algn="ctr">
              <a:lnSpc>
                <a:spcPct val="90000"/>
              </a:lnSpc>
              <a:buClr>
                <a:srgbClr val="FFFFFF"/>
              </a:buClr>
            </a:pPr>
            <a:r>
              <a:rPr lang="fr-BE" altLang="en-US" sz="1200" smtClean="0">
                <a:solidFill>
                  <a:srgbClr val="FFFFFF"/>
                </a:solidFill>
              </a:rPr>
              <a:t>AGRI H-5</a:t>
            </a:r>
            <a:endParaRPr lang="el-GR" altLang="en-US" sz="1200" smtClean="0">
              <a:solidFill>
                <a:srgbClr val="FFFFFF"/>
              </a:solidFill>
            </a:endParaRPr>
          </a:p>
          <a:p>
            <a:pPr algn="ctr">
              <a:lnSpc>
                <a:spcPct val="90000"/>
              </a:lnSpc>
              <a:buClr>
                <a:srgbClr val="FFFFFF"/>
              </a:buClr>
            </a:pPr>
            <a:r>
              <a:rPr lang="en-GB" altLang="en-US" sz="1200" smtClean="0">
                <a:solidFill>
                  <a:srgbClr val="FFFFFF"/>
                </a:solidFill>
              </a:rPr>
              <a:t>DG Agriculture and Rural Development</a:t>
            </a:r>
            <a:endParaRPr lang="el-GR" altLang="en-US" sz="1200" smtClean="0">
              <a:solidFill>
                <a:srgbClr val="FFFFFF"/>
              </a:solidFill>
            </a:endParaRPr>
          </a:p>
          <a:p>
            <a:pPr algn="ctr">
              <a:lnSpc>
                <a:spcPct val="90000"/>
              </a:lnSpc>
              <a:buClr>
                <a:srgbClr val="FFFFFF"/>
              </a:buClr>
            </a:pPr>
            <a:r>
              <a:rPr lang="en-GB" altLang="en-US" sz="1200" smtClean="0">
                <a:solidFill>
                  <a:srgbClr val="FFFFFF"/>
                </a:solidFill>
              </a:rPr>
              <a:t>European Commission</a:t>
            </a:r>
            <a:endParaRPr lang="en-GB" altLang="en-US" sz="140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 bwMode="auto">
          <a:xfrm>
            <a:off x="449263" y="1165225"/>
            <a:ext cx="8229600" cy="7000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fr-BE" altLang="en-US" smtClean="0"/>
              <a:t>The EIP website is live!</a:t>
            </a:r>
            <a:endParaRPr lang="en-GB" altLang="en-US" smtClean="0"/>
          </a:p>
        </p:txBody>
      </p:sp>
      <p:pic>
        <p:nvPicPr>
          <p:cNvPr id="3379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00" t="9949" r="27803" b="4231"/>
          <a:stretch>
            <a:fillRect/>
          </a:stretch>
        </p:blipFill>
        <p:spPr bwMode="auto">
          <a:xfrm>
            <a:off x="238125" y="2155825"/>
            <a:ext cx="3868738" cy="4105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00" t="55219" r="50325" b="16106"/>
          <a:stretch>
            <a:fillRect/>
          </a:stretch>
        </p:blipFill>
        <p:spPr bwMode="auto">
          <a:xfrm>
            <a:off x="4224338" y="2233613"/>
            <a:ext cx="4816475" cy="3382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 txBox="1">
            <a:spLocks noChangeArrowheads="1"/>
          </p:cNvSpPr>
          <p:nvPr/>
        </p:nvSpPr>
        <p:spPr bwMode="auto">
          <a:xfrm>
            <a:off x="28575" y="2506663"/>
            <a:ext cx="9115425" cy="462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1pPr>
            <a:lvl2pPr marL="630238" indent="-276225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lvl="1" algn="l" eaLnBrk="1" hangingPunct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SzPct val="100000"/>
              <a:buFont typeface="Verdana" pitchFamily="34" charset="0"/>
              <a:buChar char="─"/>
            </a:pPr>
            <a:r>
              <a:rPr lang="en-GB" altLang="en-US" sz="2000">
                <a:solidFill>
                  <a:srgbClr val="003366"/>
                </a:solidFill>
              </a:rPr>
              <a:t>Fostering co-creation of knowledge in research and innovation projects through the so-called "</a:t>
            </a:r>
            <a:r>
              <a:rPr lang="en-GB" altLang="en-US" sz="2000" b="1">
                <a:solidFill>
                  <a:srgbClr val="003366"/>
                </a:solidFill>
              </a:rPr>
              <a:t>Multi-actor approach</a:t>
            </a:r>
            <a:r>
              <a:rPr lang="en-GB" altLang="en-US" sz="2000">
                <a:solidFill>
                  <a:srgbClr val="003366"/>
                </a:solidFill>
              </a:rPr>
              <a:t>" which implies the involvement of concerned actors all along the projects </a:t>
            </a:r>
          </a:p>
          <a:p>
            <a:pPr lvl="1" algn="l" eaLnBrk="1" hangingPunct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SzPct val="100000"/>
              <a:buFont typeface="Verdana" pitchFamily="34" charset="0"/>
              <a:buChar char="─"/>
            </a:pPr>
            <a:r>
              <a:rPr lang="en-GB" altLang="en-US" sz="2000">
                <a:solidFill>
                  <a:srgbClr val="003366"/>
                </a:solidFill>
              </a:rPr>
              <a:t>Fostering knowledge exchange through </a:t>
            </a:r>
            <a:r>
              <a:rPr lang="en-GB" altLang="en-US" sz="2000" b="1">
                <a:solidFill>
                  <a:srgbClr val="003366"/>
                </a:solidFill>
              </a:rPr>
              <a:t>Thematic Networks </a:t>
            </a:r>
            <a:r>
              <a:rPr lang="en-GB" altLang="en-US" sz="2000">
                <a:solidFill>
                  <a:srgbClr val="003366"/>
                </a:solidFill>
              </a:rPr>
              <a:t>producing end-user oriented material</a:t>
            </a:r>
            <a:endParaRPr lang="en-GB" altLang="en-US" sz="2000" u="sng">
              <a:solidFill>
                <a:srgbClr val="003366"/>
              </a:solidFill>
            </a:endParaRPr>
          </a:p>
          <a:p>
            <a:pPr lvl="1" algn="l" eaLnBrk="1" hangingPunct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SzPct val="100000"/>
              <a:buFont typeface="Verdana" pitchFamily="34" charset="0"/>
              <a:buChar char="─"/>
            </a:pPr>
            <a:r>
              <a:rPr lang="en-GB" altLang="en-US" sz="2000">
                <a:solidFill>
                  <a:srgbClr val="003366"/>
                </a:solidFill>
              </a:rPr>
              <a:t>Participation of the EIP in the establishment of Horizon 2020 research and innovation priorities (Art. 12 H2020 Regulation)</a:t>
            </a:r>
          </a:p>
          <a:p>
            <a:pPr lvl="1" algn="l" eaLnBrk="1" hangingPunct="1">
              <a:lnSpc>
                <a:spcPct val="110000"/>
              </a:lnSpc>
              <a:spcBef>
                <a:spcPct val="10000"/>
              </a:spcBef>
              <a:spcAft>
                <a:spcPts val="1800"/>
              </a:spcAft>
              <a:buFontTx/>
              <a:buChar char="•"/>
            </a:pPr>
            <a:endParaRPr lang="en-GB" altLang="en-US" sz="2000" u="sng">
              <a:solidFill>
                <a:srgbClr val="003366"/>
              </a:solidFill>
            </a:endParaRPr>
          </a:p>
        </p:txBody>
      </p:sp>
      <p:sp>
        <p:nvSpPr>
          <p:cNvPr id="30723" name="Rectangle 27"/>
          <p:cNvSpPr>
            <a:spLocks noChangeArrowheads="1"/>
          </p:cNvSpPr>
          <p:nvPr/>
        </p:nvSpPr>
        <p:spPr bwMode="auto">
          <a:xfrm>
            <a:off x="28575" y="1579563"/>
            <a:ext cx="8883650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de-DE" altLang="en-US" sz="2400" b="1" i="1">
                <a:solidFill>
                  <a:srgbClr val="003366"/>
                </a:solidFill>
              </a:rPr>
              <a:t>How will Horizon 2020 foster interactive innovation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 txBox="1">
            <a:spLocks noChangeArrowheads="1"/>
          </p:cNvSpPr>
          <p:nvPr/>
        </p:nvSpPr>
        <p:spPr bwMode="auto">
          <a:xfrm>
            <a:off x="-252413" y="1492250"/>
            <a:ext cx="9396413" cy="47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1pPr>
            <a:lvl2pPr marL="630238" indent="-276225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lvl="1" algn="l" eaLnBrk="1" hangingPunct="1">
              <a:lnSpc>
                <a:spcPct val="110000"/>
              </a:lnSpc>
              <a:spcBef>
                <a:spcPts val="1500"/>
              </a:spcBef>
              <a:buFontTx/>
              <a:buChar char="•"/>
              <a:defRPr/>
            </a:pPr>
            <a:r>
              <a:rPr lang="fr-BE" altLang="en-US" sz="2000" dirty="0" smtClean="0">
                <a:solidFill>
                  <a:srgbClr val="003366"/>
                </a:solidFill>
              </a:rPr>
              <a:t>Active </a:t>
            </a:r>
            <a:r>
              <a:rPr lang="fr-BE" altLang="en-US" sz="2000" dirty="0" err="1" smtClean="0">
                <a:solidFill>
                  <a:srgbClr val="003366"/>
                </a:solidFill>
              </a:rPr>
              <a:t>involvement</a:t>
            </a:r>
            <a:r>
              <a:rPr lang="fr-BE" altLang="en-US" sz="2000" dirty="0" smtClean="0">
                <a:solidFill>
                  <a:srgbClr val="003366"/>
                </a:solidFill>
              </a:rPr>
              <a:t> of </a:t>
            </a:r>
            <a:r>
              <a:rPr lang="fr-BE" altLang="en-US" sz="2000" dirty="0" err="1" smtClean="0">
                <a:solidFill>
                  <a:srgbClr val="003366"/>
                </a:solidFill>
              </a:rPr>
              <a:t>farmers</a:t>
            </a:r>
            <a:r>
              <a:rPr lang="fr-BE" altLang="en-US" sz="2000" dirty="0" smtClean="0">
                <a:solidFill>
                  <a:srgbClr val="003366"/>
                </a:solidFill>
              </a:rPr>
              <a:t> and </a:t>
            </a:r>
            <a:r>
              <a:rPr lang="fr-BE" altLang="en-US" sz="2000" dirty="0" err="1" smtClean="0">
                <a:solidFill>
                  <a:srgbClr val="003366"/>
                </a:solidFill>
              </a:rPr>
              <a:t>other</a:t>
            </a:r>
            <a:r>
              <a:rPr lang="fr-BE" altLang="en-US" sz="2000" dirty="0" smtClean="0">
                <a:solidFill>
                  <a:srgbClr val="003366"/>
                </a:solidFill>
              </a:rPr>
              <a:t> </a:t>
            </a:r>
            <a:r>
              <a:rPr lang="fr-BE" altLang="en-US" sz="2000" dirty="0" err="1" smtClean="0">
                <a:solidFill>
                  <a:srgbClr val="003366"/>
                </a:solidFill>
              </a:rPr>
              <a:t>economic</a:t>
            </a:r>
            <a:r>
              <a:rPr lang="fr-BE" altLang="en-US" sz="2000" dirty="0" smtClean="0">
                <a:solidFill>
                  <a:srgbClr val="003366"/>
                </a:solidFill>
              </a:rPr>
              <a:t> </a:t>
            </a:r>
            <a:r>
              <a:rPr lang="fr-BE" altLang="en-US" sz="2000" dirty="0" err="1" smtClean="0">
                <a:solidFill>
                  <a:srgbClr val="003366"/>
                </a:solidFill>
              </a:rPr>
              <a:t>operators</a:t>
            </a:r>
            <a:r>
              <a:rPr lang="fr-BE" altLang="en-US" sz="2000" dirty="0" smtClean="0">
                <a:solidFill>
                  <a:srgbClr val="003366"/>
                </a:solidFill>
              </a:rPr>
              <a:t> </a:t>
            </a:r>
            <a:r>
              <a:rPr lang="fr-BE" altLang="en-US" sz="2000" dirty="0" err="1" smtClean="0">
                <a:solidFill>
                  <a:srgbClr val="003366"/>
                </a:solidFill>
              </a:rPr>
              <a:t>seen</a:t>
            </a:r>
            <a:r>
              <a:rPr lang="fr-BE" altLang="en-US" sz="2000" dirty="0" smtClean="0">
                <a:solidFill>
                  <a:srgbClr val="003366"/>
                </a:solidFill>
              </a:rPr>
              <a:t> as crucial for innovation in the agro-</a:t>
            </a:r>
            <a:r>
              <a:rPr lang="fr-BE" altLang="en-US" sz="2000" dirty="0" err="1" smtClean="0">
                <a:solidFill>
                  <a:srgbClr val="003366"/>
                </a:solidFill>
              </a:rPr>
              <a:t>food</a:t>
            </a:r>
            <a:r>
              <a:rPr lang="fr-BE" altLang="en-US" sz="2000" dirty="0" smtClean="0">
                <a:solidFill>
                  <a:srgbClr val="003366"/>
                </a:solidFill>
              </a:rPr>
              <a:t> </a:t>
            </a:r>
            <a:r>
              <a:rPr lang="fr-BE" altLang="en-US" sz="2000" dirty="0" err="1" smtClean="0">
                <a:solidFill>
                  <a:srgbClr val="003366"/>
                </a:solidFill>
              </a:rPr>
              <a:t>sector</a:t>
            </a:r>
            <a:r>
              <a:rPr lang="fr-BE" altLang="en-US" sz="2000" dirty="0" smtClean="0">
                <a:solidFill>
                  <a:srgbClr val="003366"/>
                </a:solidFill>
              </a:rPr>
              <a:t> and </a:t>
            </a:r>
            <a:r>
              <a:rPr lang="fr-BE" altLang="en-US" sz="2000" dirty="0" err="1" smtClean="0">
                <a:solidFill>
                  <a:srgbClr val="003366"/>
                </a:solidFill>
              </a:rPr>
              <a:t>its</a:t>
            </a:r>
            <a:r>
              <a:rPr lang="fr-BE" altLang="en-US" sz="2000" dirty="0" smtClean="0">
                <a:solidFill>
                  <a:srgbClr val="003366"/>
                </a:solidFill>
              </a:rPr>
              <a:t> </a:t>
            </a:r>
            <a:r>
              <a:rPr lang="fr-BE" altLang="en-US" sz="2000" dirty="0" err="1" smtClean="0">
                <a:solidFill>
                  <a:srgbClr val="003366"/>
                </a:solidFill>
              </a:rPr>
              <a:t>capacity</a:t>
            </a:r>
            <a:r>
              <a:rPr lang="fr-BE" altLang="en-US" sz="2000" dirty="0" smtClean="0">
                <a:solidFill>
                  <a:srgbClr val="003366"/>
                </a:solidFill>
              </a:rPr>
              <a:t> to face the </a:t>
            </a:r>
            <a:r>
              <a:rPr lang="fr-BE" altLang="en-US" sz="2000" dirty="0" err="1" smtClean="0">
                <a:solidFill>
                  <a:srgbClr val="003366"/>
                </a:solidFill>
              </a:rPr>
              <a:t>current</a:t>
            </a:r>
            <a:r>
              <a:rPr lang="fr-BE" altLang="en-US" sz="2000" dirty="0" smtClean="0">
                <a:solidFill>
                  <a:srgbClr val="003366"/>
                </a:solidFill>
              </a:rPr>
              <a:t> challenges of </a:t>
            </a:r>
            <a:r>
              <a:rPr lang="fr-BE" altLang="en-US" sz="2000" dirty="0" err="1" smtClean="0">
                <a:solidFill>
                  <a:srgbClr val="003366"/>
                </a:solidFill>
              </a:rPr>
              <a:t>food</a:t>
            </a:r>
            <a:r>
              <a:rPr lang="fr-BE" altLang="en-US" sz="2000" dirty="0" smtClean="0">
                <a:solidFill>
                  <a:srgbClr val="003366"/>
                </a:solidFill>
              </a:rPr>
              <a:t> </a:t>
            </a:r>
            <a:r>
              <a:rPr lang="fr-BE" altLang="en-US" sz="2000" dirty="0" err="1" smtClean="0">
                <a:solidFill>
                  <a:srgbClr val="003366"/>
                </a:solidFill>
              </a:rPr>
              <a:t>security</a:t>
            </a:r>
            <a:r>
              <a:rPr lang="fr-BE" altLang="en-US" sz="2000" dirty="0" smtClean="0">
                <a:solidFill>
                  <a:srgbClr val="003366"/>
                </a:solidFill>
              </a:rPr>
              <a:t> and </a:t>
            </a:r>
            <a:r>
              <a:rPr lang="fr-BE" altLang="en-US" sz="2000" dirty="0" err="1" smtClean="0">
                <a:solidFill>
                  <a:srgbClr val="003366"/>
                </a:solidFill>
              </a:rPr>
              <a:t>sustainability</a:t>
            </a:r>
            <a:endParaRPr lang="fr-BE" altLang="en-US" sz="2000" dirty="0" smtClean="0">
              <a:solidFill>
                <a:srgbClr val="003366"/>
              </a:solidFill>
            </a:endParaRPr>
          </a:p>
          <a:p>
            <a:pPr lvl="1" algn="l" eaLnBrk="1" hangingPunct="1">
              <a:lnSpc>
                <a:spcPct val="110000"/>
              </a:lnSpc>
              <a:spcBef>
                <a:spcPts val="1500"/>
              </a:spcBef>
              <a:buFontTx/>
              <a:buChar char="•"/>
              <a:defRPr/>
            </a:pPr>
            <a:endParaRPr lang="fr-BE" altLang="en-US" sz="2000" dirty="0" smtClean="0">
              <a:solidFill>
                <a:srgbClr val="003366"/>
              </a:solidFill>
            </a:endParaRPr>
          </a:p>
          <a:p>
            <a:pPr lvl="1" algn="l" eaLnBrk="1" hangingPunct="1">
              <a:lnSpc>
                <a:spcPct val="110000"/>
              </a:lnSpc>
              <a:spcBef>
                <a:spcPts val="1500"/>
              </a:spcBef>
              <a:buFontTx/>
              <a:buChar char="•"/>
              <a:defRPr/>
            </a:pPr>
            <a:r>
              <a:rPr lang="fr-BE" altLang="en-US" sz="2000" dirty="0" smtClean="0">
                <a:solidFill>
                  <a:srgbClr val="003366"/>
                </a:solidFill>
              </a:rPr>
              <a:t>To </a:t>
            </a:r>
            <a:r>
              <a:rPr lang="fr-BE" altLang="en-US" sz="2000" dirty="0" err="1" smtClean="0">
                <a:solidFill>
                  <a:srgbClr val="003366"/>
                </a:solidFill>
              </a:rPr>
              <a:t>this</a:t>
            </a:r>
            <a:r>
              <a:rPr lang="fr-BE" altLang="en-US" sz="2000" dirty="0" smtClean="0">
                <a:solidFill>
                  <a:srgbClr val="003366"/>
                </a:solidFill>
              </a:rPr>
              <a:t> end, the </a:t>
            </a:r>
            <a:r>
              <a:rPr lang="fr-BE" altLang="en-US" sz="2000" dirty="0" err="1" smtClean="0">
                <a:solidFill>
                  <a:srgbClr val="003366"/>
                </a:solidFill>
              </a:rPr>
              <a:t>whole</a:t>
            </a:r>
            <a:r>
              <a:rPr lang="fr-BE" altLang="en-US" sz="2000" dirty="0" smtClean="0">
                <a:solidFill>
                  <a:srgbClr val="003366"/>
                </a:solidFill>
              </a:rPr>
              <a:t> Agricultural </a:t>
            </a:r>
            <a:r>
              <a:rPr lang="fr-BE" altLang="en-US" sz="2000" dirty="0" err="1" smtClean="0">
                <a:solidFill>
                  <a:srgbClr val="003366"/>
                </a:solidFill>
              </a:rPr>
              <a:t>Knowledge</a:t>
            </a:r>
            <a:r>
              <a:rPr lang="fr-BE" altLang="en-US" sz="2000" dirty="0" smtClean="0">
                <a:solidFill>
                  <a:srgbClr val="003366"/>
                </a:solidFill>
              </a:rPr>
              <a:t> and Innovation System (AKIS) </a:t>
            </a:r>
            <a:r>
              <a:rPr lang="fr-BE" altLang="en-US" sz="2000" dirty="0" err="1" smtClean="0">
                <a:solidFill>
                  <a:srgbClr val="003366"/>
                </a:solidFill>
              </a:rPr>
              <a:t>is</a:t>
            </a:r>
            <a:r>
              <a:rPr lang="fr-BE" altLang="en-US" sz="2000" dirty="0" smtClean="0">
                <a:solidFill>
                  <a:srgbClr val="003366"/>
                </a:solidFill>
              </a:rPr>
              <a:t> </a:t>
            </a:r>
            <a:r>
              <a:rPr lang="fr-BE" altLang="en-US" sz="2000" dirty="0" err="1" smtClean="0">
                <a:solidFill>
                  <a:srgbClr val="003366"/>
                </a:solidFill>
              </a:rPr>
              <a:t>mobilised</a:t>
            </a:r>
            <a:r>
              <a:rPr lang="fr-BE" altLang="en-US" sz="2000" dirty="0" smtClean="0">
                <a:solidFill>
                  <a:srgbClr val="003366"/>
                </a:solidFill>
              </a:rPr>
              <a:t>. </a:t>
            </a:r>
            <a:r>
              <a:rPr lang="fr-BE" altLang="en-US" sz="2000" dirty="0" err="1" smtClean="0">
                <a:solidFill>
                  <a:srgbClr val="003366"/>
                </a:solidFill>
              </a:rPr>
              <a:t>Hence</a:t>
            </a:r>
            <a:r>
              <a:rPr lang="fr-BE" altLang="en-US" sz="2000" dirty="0" smtClean="0">
                <a:solidFill>
                  <a:srgbClr val="003366"/>
                </a:solidFill>
              </a:rPr>
              <a:t> an effort of </a:t>
            </a:r>
            <a:r>
              <a:rPr lang="fr-BE" altLang="en-US" sz="2000" dirty="0" err="1" smtClean="0">
                <a:solidFill>
                  <a:srgbClr val="003366"/>
                </a:solidFill>
              </a:rPr>
              <a:t>both</a:t>
            </a:r>
            <a:r>
              <a:rPr lang="fr-BE" altLang="en-US" sz="2000" dirty="0" smtClean="0">
                <a:solidFill>
                  <a:srgbClr val="003366"/>
                </a:solidFill>
              </a:rPr>
              <a:t> the EU CAP and the </a:t>
            </a:r>
            <a:r>
              <a:rPr lang="fr-BE" altLang="en-US" sz="2000" dirty="0" err="1" smtClean="0">
                <a:solidFill>
                  <a:srgbClr val="003366"/>
                </a:solidFill>
              </a:rPr>
              <a:t>Research</a:t>
            </a:r>
            <a:r>
              <a:rPr lang="fr-BE" altLang="en-US" sz="2000" dirty="0" smtClean="0">
                <a:solidFill>
                  <a:srgbClr val="003366"/>
                </a:solidFill>
              </a:rPr>
              <a:t> Policy to support the </a:t>
            </a:r>
            <a:r>
              <a:rPr lang="fr-BE" altLang="en-US" sz="2000" dirty="0" err="1" smtClean="0">
                <a:solidFill>
                  <a:srgbClr val="003366"/>
                </a:solidFill>
              </a:rPr>
              <a:t>different</a:t>
            </a:r>
            <a:r>
              <a:rPr lang="fr-BE" altLang="en-US" sz="2000" dirty="0" smtClean="0">
                <a:solidFill>
                  <a:srgbClr val="003366"/>
                </a:solidFill>
              </a:rPr>
              <a:t> segments of the </a:t>
            </a:r>
            <a:r>
              <a:rPr lang="fr-BE" altLang="en-US" sz="2000" dirty="0" smtClean="0">
                <a:solidFill>
                  <a:srgbClr val="003366"/>
                </a:solidFill>
              </a:rPr>
              <a:t>AKIS</a:t>
            </a:r>
            <a:endParaRPr lang="en-GB" altLang="en-US" sz="2000" dirty="0" smtClean="0">
              <a:solidFill>
                <a:srgbClr val="003366"/>
              </a:solidFill>
            </a:endParaRPr>
          </a:p>
          <a:p>
            <a:pPr marL="354013" lvl="1" indent="0" eaLnBrk="1" hangingPunct="1">
              <a:lnSpc>
                <a:spcPct val="110000"/>
              </a:lnSpc>
              <a:defRPr/>
            </a:pPr>
            <a:endParaRPr lang="en-GB" altLang="en-US" sz="2000" b="1" dirty="0" smtClean="0">
              <a:solidFill>
                <a:srgbClr val="003366"/>
              </a:solidFill>
            </a:endParaRPr>
          </a:p>
          <a:p>
            <a:pPr lvl="1" algn="l" eaLnBrk="1" hangingPunct="1">
              <a:lnSpc>
                <a:spcPct val="110000"/>
              </a:lnSpc>
              <a:spcBef>
                <a:spcPct val="10000"/>
              </a:spcBef>
              <a:buFontTx/>
              <a:buChar char="•"/>
              <a:defRPr/>
            </a:pPr>
            <a:endParaRPr lang="en-GB" altLang="en-US" sz="2000" dirty="0" smtClean="0">
              <a:solidFill>
                <a:srgbClr val="FF0000"/>
              </a:solidFill>
            </a:endParaRPr>
          </a:p>
          <a:p>
            <a:pPr lvl="1" algn="l" eaLnBrk="1" hangingPunct="1">
              <a:lnSpc>
                <a:spcPct val="110000"/>
              </a:lnSpc>
              <a:spcBef>
                <a:spcPct val="10000"/>
              </a:spcBef>
              <a:spcAft>
                <a:spcPts val="1800"/>
              </a:spcAft>
              <a:defRPr/>
            </a:pPr>
            <a:r>
              <a:rPr lang="en-GB" altLang="en-US" sz="2400" b="1" dirty="0" smtClean="0">
                <a:solidFill>
                  <a:srgbClr val="003366"/>
                </a:solidFill>
              </a:rPr>
              <a:t>	</a:t>
            </a:r>
          </a:p>
        </p:txBody>
      </p:sp>
      <p:sp>
        <p:nvSpPr>
          <p:cNvPr id="31747" name="Title 1"/>
          <p:cNvSpPr txBox="1">
            <a:spLocks/>
          </p:cNvSpPr>
          <p:nvPr/>
        </p:nvSpPr>
        <p:spPr bwMode="auto">
          <a:xfrm>
            <a:off x="319088" y="987425"/>
            <a:ext cx="85852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58775" indent="-358775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r>
              <a:rPr lang="en-GB" altLang="en-US" sz="2400" b="1" i="1">
                <a:solidFill>
                  <a:srgbClr val="003366"/>
                </a:solidFill>
              </a:rPr>
              <a:t>Concluding comments</a:t>
            </a:r>
          </a:p>
          <a:p>
            <a:endParaRPr lang="en-GB" altLang="en-US" sz="2400" b="1" i="1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 bwMode="auto">
          <a:xfrm>
            <a:off x="457200" y="2190750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BE" altLang="en-US" smtClean="0"/>
              <a:t>Many thanks for you attention</a:t>
            </a:r>
            <a:endParaRPr lang="en-GB" altLang="en-US" smtClean="0"/>
          </a:p>
        </p:txBody>
      </p:sp>
      <p:sp>
        <p:nvSpPr>
          <p:cNvPr id="32771" name="Content Placeholder 4"/>
          <p:cNvSpPr>
            <a:spLocks noGrp="1"/>
          </p:cNvSpPr>
          <p:nvPr>
            <p:ph idx="1"/>
          </p:nvPr>
        </p:nvSpPr>
        <p:spPr bwMode="auto">
          <a:xfrm>
            <a:off x="457200" y="4165600"/>
            <a:ext cx="8229600" cy="1960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BE" altLang="en-US" smtClean="0">
                <a:hlinkClick r:id="rId2"/>
              </a:rPr>
              <a:t>http://ec.europa.eu/eip/agriculture/</a:t>
            </a:r>
            <a:endParaRPr lang="fr-BE" altLang="en-US" smtClean="0"/>
          </a:p>
          <a:p>
            <a:pPr algn="ctr"/>
            <a:endParaRPr lang="fr-BE" altLang="en-US" smtClean="0"/>
          </a:p>
          <a:p>
            <a:pPr algn="ctr"/>
            <a:endParaRPr lang="en-GB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 txBox="1">
            <a:spLocks noChangeArrowheads="1"/>
          </p:cNvSpPr>
          <p:nvPr/>
        </p:nvSpPr>
        <p:spPr bwMode="auto">
          <a:xfrm>
            <a:off x="28575" y="2014538"/>
            <a:ext cx="9115425" cy="425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1pPr>
            <a:lvl2pPr marL="630238" indent="-276225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2pPr>
            <a:lvl3pPr marL="122555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lvl="1" algn="l" eaLnBrk="1" hangingPunct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FontTx/>
              <a:buChar char="•"/>
              <a:defRPr/>
            </a:pPr>
            <a:r>
              <a:rPr lang="da-DK" altLang="en-US" sz="2000" dirty="0" smtClean="0">
                <a:solidFill>
                  <a:srgbClr val="003366"/>
                </a:solidFill>
              </a:rPr>
              <a:t>CAP </a:t>
            </a:r>
            <a:r>
              <a:rPr lang="da-DK" altLang="en-US" sz="2000" dirty="0" err="1" smtClean="0">
                <a:solidFill>
                  <a:srgbClr val="003366"/>
                </a:solidFill>
              </a:rPr>
              <a:t>started</a:t>
            </a:r>
            <a:r>
              <a:rPr lang="da-DK" altLang="en-US" sz="2000" dirty="0" smtClean="0">
                <a:solidFill>
                  <a:srgbClr val="003366"/>
                </a:solidFill>
              </a:rPr>
              <a:t> to </a:t>
            </a:r>
            <a:r>
              <a:rPr lang="da-DK" altLang="en-US" sz="2000" dirty="0" err="1" smtClean="0">
                <a:solidFill>
                  <a:srgbClr val="003366"/>
                </a:solidFill>
              </a:rPr>
              <a:t>pay</a:t>
            </a:r>
            <a:r>
              <a:rPr lang="da-DK" altLang="en-US" sz="2000" dirty="0" smtClean="0">
                <a:solidFill>
                  <a:srgbClr val="003366"/>
                </a:solidFill>
              </a:rPr>
              <a:t> attention to </a:t>
            </a:r>
            <a:r>
              <a:rPr lang="da-DK" altLang="en-US" sz="2000" b="1" dirty="0" err="1" smtClean="0">
                <a:solidFill>
                  <a:srgbClr val="003366"/>
                </a:solidFill>
              </a:rPr>
              <a:t>advisory</a:t>
            </a:r>
            <a:r>
              <a:rPr lang="da-DK" altLang="en-US" sz="2000" b="1" dirty="0" smtClean="0">
                <a:solidFill>
                  <a:srgbClr val="003366"/>
                </a:solidFill>
              </a:rPr>
              <a:t> services </a:t>
            </a:r>
            <a:r>
              <a:rPr lang="da-DK" altLang="en-US" sz="2000" dirty="0" err="1" smtClean="0">
                <a:solidFill>
                  <a:srgbClr val="003366"/>
                </a:solidFill>
              </a:rPr>
              <a:t>only</a:t>
            </a:r>
            <a:r>
              <a:rPr lang="da-DK" altLang="en-US" sz="2000" dirty="0" smtClean="0">
                <a:solidFill>
                  <a:srgbClr val="003366"/>
                </a:solidFill>
              </a:rPr>
              <a:t> </a:t>
            </a:r>
            <a:r>
              <a:rPr lang="da-DK" altLang="en-US" sz="2000" dirty="0" err="1" smtClean="0">
                <a:solidFill>
                  <a:srgbClr val="003366"/>
                </a:solidFill>
              </a:rPr>
              <a:t>since</a:t>
            </a:r>
            <a:r>
              <a:rPr lang="da-DK" altLang="en-US" sz="2000" dirty="0" smtClean="0">
                <a:solidFill>
                  <a:srgbClr val="003366"/>
                </a:solidFill>
              </a:rPr>
              <a:t> reform of 2004</a:t>
            </a:r>
          </a:p>
          <a:p>
            <a:pPr lvl="1" algn="l" eaLnBrk="1" hangingPunct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FontTx/>
              <a:buChar char="•"/>
              <a:defRPr/>
            </a:pPr>
            <a:r>
              <a:rPr lang="da-DK" altLang="en-US" sz="2000" dirty="0" smtClean="0">
                <a:solidFill>
                  <a:srgbClr val="003366"/>
                </a:solidFill>
              </a:rPr>
              <a:t>Measures </a:t>
            </a:r>
            <a:r>
              <a:rPr lang="da-DK" altLang="en-US" sz="2000" dirty="0" err="1" smtClean="0">
                <a:solidFill>
                  <a:srgbClr val="003366"/>
                </a:solidFill>
              </a:rPr>
              <a:t>meant</a:t>
            </a:r>
            <a:r>
              <a:rPr lang="da-DK" altLang="en-US" sz="2000" dirty="0" smtClean="0">
                <a:solidFill>
                  <a:srgbClr val="003366"/>
                </a:solidFill>
              </a:rPr>
              <a:t> to foster </a:t>
            </a:r>
            <a:r>
              <a:rPr lang="da-DK" altLang="en-US" sz="2000" b="1" dirty="0" err="1" smtClean="0">
                <a:solidFill>
                  <a:srgbClr val="003366"/>
                </a:solidFill>
              </a:rPr>
              <a:t>knowledge</a:t>
            </a:r>
            <a:r>
              <a:rPr lang="da-DK" altLang="en-US" sz="2000" b="1" dirty="0" smtClean="0">
                <a:solidFill>
                  <a:srgbClr val="003366"/>
                </a:solidFill>
              </a:rPr>
              <a:t> </a:t>
            </a:r>
            <a:r>
              <a:rPr lang="da-DK" altLang="en-US" sz="2000" dirty="0" smtClean="0">
                <a:solidFill>
                  <a:srgbClr val="003366"/>
                </a:solidFill>
              </a:rPr>
              <a:t>in the Rural Development </a:t>
            </a:r>
            <a:r>
              <a:rPr lang="da-DK" altLang="en-US" sz="2000" dirty="0" err="1" smtClean="0">
                <a:solidFill>
                  <a:srgbClr val="003366"/>
                </a:solidFill>
              </a:rPr>
              <a:t>Pillar</a:t>
            </a:r>
            <a:r>
              <a:rPr lang="da-DK" altLang="en-US" sz="2000" dirty="0" smtClean="0">
                <a:solidFill>
                  <a:srgbClr val="003366"/>
                </a:solidFill>
              </a:rPr>
              <a:t> of the CAP </a:t>
            </a:r>
            <a:r>
              <a:rPr lang="da-DK" altLang="en-US" sz="2000" dirty="0" err="1" smtClean="0">
                <a:solidFill>
                  <a:srgbClr val="003366"/>
                </a:solidFill>
              </a:rPr>
              <a:t>needed</a:t>
            </a:r>
            <a:r>
              <a:rPr lang="da-DK" altLang="en-US" sz="2000" dirty="0" smtClean="0">
                <a:solidFill>
                  <a:srgbClr val="003366"/>
                </a:solidFill>
              </a:rPr>
              <a:t> to </a:t>
            </a:r>
            <a:r>
              <a:rPr lang="da-DK" altLang="en-US" sz="2000" dirty="0" err="1" smtClean="0">
                <a:solidFill>
                  <a:srgbClr val="003366"/>
                </a:solidFill>
              </a:rPr>
              <a:t>be</a:t>
            </a:r>
            <a:r>
              <a:rPr lang="da-DK" altLang="en-US" sz="2000" dirty="0" smtClean="0">
                <a:solidFill>
                  <a:srgbClr val="003366"/>
                </a:solidFill>
              </a:rPr>
              <a:t> </a:t>
            </a:r>
            <a:r>
              <a:rPr lang="da-DK" altLang="en-US" sz="2000" dirty="0" err="1" smtClean="0">
                <a:solidFill>
                  <a:srgbClr val="003366"/>
                </a:solidFill>
              </a:rPr>
              <a:t>reinforced</a:t>
            </a:r>
            <a:endParaRPr lang="da-DK" altLang="en-US" sz="2000" dirty="0" smtClean="0">
              <a:solidFill>
                <a:srgbClr val="003366"/>
              </a:solidFill>
            </a:endParaRPr>
          </a:p>
          <a:p>
            <a:pPr lvl="1" algn="l" eaLnBrk="1" hangingPunct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FontTx/>
              <a:buChar char="•"/>
              <a:defRPr/>
            </a:pPr>
            <a:r>
              <a:rPr lang="da-DK" altLang="en-US" sz="2000" dirty="0" err="1" smtClean="0">
                <a:solidFill>
                  <a:srgbClr val="003366"/>
                </a:solidFill>
              </a:rPr>
              <a:t>Consensus</a:t>
            </a:r>
            <a:r>
              <a:rPr lang="da-DK" altLang="en-US" sz="2000" dirty="0" smtClean="0">
                <a:solidFill>
                  <a:srgbClr val="003366"/>
                </a:solidFill>
              </a:rPr>
              <a:t> </a:t>
            </a:r>
            <a:r>
              <a:rPr lang="da-DK" altLang="en-US" sz="2000" dirty="0" err="1" smtClean="0">
                <a:solidFill>
                  <a:srgbClr val="003366"/>
                </a:solidFill>
              </a:rPr>
              <a:t>that</a:t>
            </a:r>
            <a:r>
              <a:rPr lang="da-DK" altLang="en-US" sz="2000" dirty="0" smtClean="0">
                <a:solidFill>
                  <a:srgbClr val="003366"/>
                </a:solidFill>
              </a:rPr>
              <a:t> </a:t>
            </a:r>
            <a:r>
              <a:rPr lang="da-DK" altLang="en-US" sz="2000" b="1" dirty="0" err="1" smtClean="0">
                <a:solidFill>
                  <a:srgbClr val="003366"/>
                </a:solidFill>
              </a:rPr>
              <a:t>renewed</a:t>
            </a:r>
            <a:r>
              <a:rPr lang="da-DK" altLang="en-US" sz="2000" b="1" dirty="0" smtClean="0">
                <a:solidFill>
                  <a:srgbClr val="003366"/>
                </a:solidFill>
              </a:rPr>
              <a:t> </a:t>
            </a:r>
            <a:r>
              <a:rPr lang="da-DK" altLang="en-US" sz="2000" b="1" dirty="0" err="1" smtClean="0">
                <a:solidFill>
                  <a:srgbClr val="003366"/>
                </a:solidFill>
              </a:rPr>
              <a:t>impetus</a:t>
            </a:r>
            <a:r>
              <a:rPr lang="da-DK" altLang="en-US" sz="2000" b="1" dirty="0" smtClean="0">
                <a:solidFill>
                  <a:srgbClr val="003366"/>
                </a:solidFill>
              </a:rPr>
              <a:t> for research </a:t>
            </a:r>
            <a:r>
              <a:rPr lang="da-DK" altLang="en-US" sz="2000" dirty="0" smtClean="0">
                <a:solidFill>
                  <a:srgbClr val="003366"/>
                </a:solidFill>
              </a:rPr>
              <a:t>in </a:t>
            </a:r>
            <a:r>
              <a:rPr lang="da-DK" altLang="en-US" sz="2000" dirty="0" err="1" smtClean="0">
                <a:solidFill>
                  <a:srgbClr val="003366"/>
                </a:solidFill>
              </a:rPr>
              <a:t>agriculture</a:t>
            </a:r>
            <a:r>
              <a:rPr lang="da-DK" altLang="en-US" sz="2000" dirty="0" smtClean="0">
                <a:solidFill>
                  <a:srgbClr val="003366"/>
                </a:solidFill>
              </a:rPr>
              <a:t> </a:t>
            </a:r>
            <a:r>
              <a:rPr lang="da-DK" altLang="en-US" sz="2000" dirty="0" err="1" smtClean="0">
                <a:solidFill>
                  <a:srgbClr val="003366"/>
                </a:solidFill>
              </a:rPr>
              <a:t>was</a:t>
            </a:r>
            <a:r>
              <a:rPr lang="da-DK" altLang="en-US" sz="2000" dirty="0" smtClean="0">
                <a:solidFill>
                  <a:srgbClr val="003366"/>
                </a:solidFill>
              </a:rPr>
              <a:t> </a:t>
            </a:r>
            <a:r>
              <a:rPr lang="da-DK" altLang="en-US" sz="2000" dirty="0" err="1" smtClean="0">
                <a:solidFill>
                  <a:srgbClr val="003366"/>
                </a:solidFill>
              </a:rPr>
              <a:t>necessary</a:t>
            </a:r>
            <a:r>
              <a:rPr lang="da-DK" altLang="en-US" sz="2000" dirty="0" smtClean="0">
                <a:solidFill>
                  <a:srgbClr val="003366"/>
                </a:solidFill>
              </a:rPr>
              <a:t>  and </a:t>
            </a:r>
            <a:r>
              <a:rPr lang="da-DK" altLang="en-US" sz="2000" dirty="0" err="1" smtClean="0">
                <a:solidFill>
                  <a:srgbClr val="003366"/>
                </a:solidFill>
              </a:rPr>
              <a:t>that</a:t>
            </a:r>
            <a:r>
              <a:rPr lang="da-DK" altLang="en-US" sz="2000" dirty="0" smtClean="0">
                <a:solidFill>
                  <a:srgbClr val="003366"/>
                </a:solidFill>
              </a:rPr>
              <a:t> </a:t>
            </a:r>
            <a:r>
              <a:rPr lang="da-DK" altLang="en-US" sz="2000" dirty="0" err="1" smtClean="0">
                <a:solidFill>
                  <a:srgbClr val="003366"/>
                </a:solidFill>
              </a:rPr>
              <a:t>this</a:t>
            </a:r>
            <a:r>
              <a:rPr lang="da-DK" altLang="en-US" sz="2000" dirty="0" smtClean="0">
                <a:solidFill>
                  <a:srgbClr val="003366"/>
                </a:solidFill>
              </a:rPr>
              <a:t> </a:t>
            </a:r>
            <a:r>
              <a:rPr lang="da-DK" altLang="en-US" sz="2000" dirty="0" err="1" smtClean="0">
                <a:solidFill>
                  <a:srgbClr val="003366"/>
                </a:solidFill>
              </a:rPr>
              <a:t>implied</a:t>
            </a:r>
            <a:r>
              <a:rPr lang="da-DK" altLang="en-US" sz="2000" dirty="0" smtClean="0">
                <a:solidFill>
                  <a:srgbClr val="003366"/>
                </a:solidFill>
              </a:rPr>
              <a:t> </a:t>
            </a:r>
            <a:r>
              <a:rPr lang="da-DK" altLang="en-US" sz="2000" dirty="0" err="1" smtClean="0">
                <a:solidFill>
                  <a:srgbClr val="003366"/>
                </a:solidFill>
              </a:rPr>
              <a:t>improving</a:t>
            </a:r>
            <a:r>
              <a:rPr lang="da-DK" altLang="en-US" sz="2000" dirty="0" smtClean="0">
                <a:solidFill>
                  <a:srgbClr val="003366"/>
                </a:solidFill>
              </a:rPr>
              <a:t> the interface </a:t>
            </a:r>
            <a:r>
              <a:rPr lang="da-DK" altLang="en-US" sz="2000" dirty="0" err="1" smtClean="0">
                <a:solidFill>
                  <a:srgbClr val="003366"/>
                </a:solidFill>
              </a:rPr>
              <a:t>between</a:t>
            </a:r>
            <a:r>
              <a:rPr lang="da-DK" altLang="en-US" sz="2000" dirty="0" smtClean="0">
                <a:solidFill>
                  <a:srgbClr val="003366"/>
                </a:solidFill>
              </a:rPr>
              <a:t> research and the potential </a:t>
            </a:r>
            <a:r>
              <a:rPr lang="da-DK" altLang="en-US" sz="2000" dirty="0" err="1" smtClean="0">
                <a:solidFill>
                  <a:srgbClr val="003366"/>
                </a:solidFill>
              </a:rPr>
              <a:t>users</a:t>
            </a:r>
            <a:endParaRPr lang="da-DK" altLang="en-US" sz="2000" dirty="0" smtClean="0">
              <a:solidFill>
                <a:srgbClr val="003366"/>
              </a:solidFill>
            </a:endParaRPr>
          </a:p>
          <a:p>
            <a:pPr lvl="1" algn="l" eaLnBrk="1" hangingPunct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FontTx/>
              <a:buChar char="•"/>
              <a:defRPr/>
            </a:pPr>
            <a:r>
              <a:rPr lang="da-DK" altLang="en-US" sz="2000" b="1" dirty="0" smtClean="0">
                <a:solidFill>
                  <a:srgbClr val="003366"/>
                </a:solidFill>
              </a:rPr>
              <a:t>Europe 2020</a:t>
            </a:r>
            <a:r>
              <a:rPr lang="da-DK" altLang="en-US" sz="2000" dirty="0" smtClean="0">
                <a:solidFill>
                  <a:srgbClr val="003366"/>
                </a:solidFill>
              </a:rPr>
              <a:t> Agenda and </a:t>
            </a:r>
            <a:r>
              <a:rPr lang="da-DK" altLang="en-US" sz="2000" b="1" dirty="0" smtClean="0">
                <a:solidFill>
                  <a:srgbClr val="003366"/>
                </a:solidFill>
              </a:rPr>
              <a:t>Innovation Union</a:t>
            </a:r>
          </a:p>
          <a:p>
            <a:pPr lvl="5" algn="l" eaLnBrk="1" hangingPunct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FontTx/>
              <a:buChar char="•"/>
              <a:defRPr/>
            </a:pPr>
            <a:endParaRPr lang="da-DK" altLang="en-US" sz="2000" b="1" dirty="0" smtClean="0">
              <a:solidFill>
                <a:srgbClr val="003366"/>
              </a:solidFill>
            </a:endParaRPr>
          </a:p>
          <a:p>
            <a:pPr marL="354013" lvl="1" indent="0" algn="l" eaLnBrk="1" hangingPunct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defRPr/>
            </a:pPr>
            <a:r>
              <a:rPr lang="fr-BE" altLang="en-US" sz="2000" b="1" dirty="0" smtClean="0">
                <a:solidFill>
                  <a:srgbClr val="003366"/>
                </a:solidFill>
              </a:rPr>
              <a:t>		</a:t>
            </a:r>
            <a:r>
              <a:rPr lang="fr-BE" altLang="en-US" sz="2000" b="1" dirty="0" err="1" smtClean="0">
                <a:solidFill>
                  <a:srgbClr val="003366"/>
                </a:solidFill>
              </a:rPr>
              <a:t>Increased</a:t>
            </a:r>
            <a:r>
              <a:rPr lang="fr-BE" altLang="en-US" sz="2000" b="1" dirty="0" smtClean="0">
                <a:solidFill>
                  <a:srgbClr val="003366"/>
                </a:solidFill>
              </a:rPr>
              <a:t> budget for </a:t>
            </a:r>
            <a:r>
              <a:rPr lang="fr-BE" altLang="en-US" sz="2000" b="1" dirty="0" err="1" smtClean="0">
                <a:solidFill>
                  <a:srgbClr val="003366"/>
                </a:solidFill>
              </a:rPr>
              <a:t>research</a:t>
            </a:r>
            <a:r>
              <a:rPr lang="fr-BE" altLang="en-US" sz="2000" b="1" dirty="0" smtClean="0">
                <a:solidFill>
                  <a:srgbClr val="003366"/>
                </a:solidFill>
              </a:rPr>
              <a:t> / </a:t>
            </a:r>
            <a:r>
              <a:rPr lang="fr-BE" altLang="en-US" sz="2000" b="1" dirty="0" err="1" smtClean="0">
                <a:solidFill>
                  <a:srgbClr val="003366"/>
                </a:solidFill>
              </a:rPr>
              <a:t>European</a:t>
            </a:r>
            <a:r>
              <a:rPr lang="fr-BE" altLang="en-US" sz="2000" b="1" dirty="0" smtClean="0">
                <a:solidFill>
                  <a:srgbClr val="003366"/>
                </a:solidFill>
              </a:rPr>
              <a:t> 			Innovation </a:t>
            </a:r>
            <a:r>
              <a:rPr lang="fr-BE" altLang="en-US" sz="2000" b="1" dirty="0" err="1" smtClean="0">
                <a:solidFill>
                  <a:srgbClr val="003366"/>
                </a:solidFill>
              </a:rPr>
              <a:t>Partnership</a:t>
            </a:r>
            <a:r>
              <a:rPr lang="fr-BE" altLang="en-US" sz="2000" b="1" dirty="0" smtClean="0">
                <a:solidFill>
                  <a:srgbClr val="003366"/>
                </a:solidFill>
              </a:rPr>
              <a:t> (EIP Agri)</a:t>
            </a:r>
            <a:endParaRPr lang="en-GB" altLang="en-US" sz="2000" b="1" dirty="0" smtClean="0">
              <a:solidFill>
                <a:srgbClr val="003366"/>
              </a:solidFill>
            </a:endParaRPr>
          </a:p>
          <a:p>
            <a:pPr lvl="1" algn="l" eaLnBrk="1" hangingPunct="1">
              <a:lnSpc>
                <a:spcPct val="110000"/>
              </a:lnSpc>
              <a:spcBef>
                <a:spcPct val="10000"/>
              </a:spcBef>
              <a:spcAft>
                <a:spcPts val="1800"/>
              </a:spcAft>
              <a:defRPr/>
            </a:pPr>
            <a:endParaRPr lang="en-GB" altLang="en-US" sz="2000" dirty="0" smtClean="0">
              <a:solidFill>
                <a:srgbClr val="003366"/>
              </a:solidFill>
            </a:endParaRPr>
          </a:p>
        </p:txBody>
      </p:sp>
      <p:sp>
        <p:nvSpPr>
          <p:cNvPr id="20483" name="Rectangle 27"/>
          <p:cNvSpPr>
            <a:spLocks noChangeArrowheads="1"/>
          </p:cNvSpPr>
          <p:nvPr/>
        </p:nvSpPr>
        <p:spPr bwMode="auto">
          <a:xfrm>
            <a:off x="725488" y="1106488"/>
            <a:ext cx="7664450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de-DE" altLang="en-US" sz="2400" b="1" i="1">
                <a:solidFill>
                  <a:srgbClr val="003366"/>
                </a:solidFill>
              </a:rPr>
              <a:t>Context of the preparation of the CAP towards 2014</a:t>
            </a:r>
          </a:p>
        </p:txBody>
      </p:sp>
      <p:sp>
        <p:nvSpPr>
          <p:cNvPr id="20484" name="Right Arrow 1"/>
          <p:cNvSpPr>
            <a:spLocks noChangeArrowheads="1"/>
          </p:cNvSpPr>
          <p:nvPr/>
        </p:nvSpPr>
        <p:spPr bwMode="auto">
          <a:xfrm>
            <a:off x="623888" y="5584825"/>
            <a:ext cx="1089025" cy="682625"/>
          </a:xfrm>
          <a:prstGeom prst="rightArrow">
            <a:avLst>
              <a:gd name="adj1" fmla="val 50000"/>
              <a:gd name="adj2" fmla="val 49988"/>
            </a:avLst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75" algn="l"/>
            <a:endParaRPr lang="en-US" sz="1200">
              <a:solidFill>
                <a:srgbClr val="0F549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41363" y="1106488"/>
            <a:ext cx="7620000" cy="7207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GB" sz="2400" i="1" smtClean="0">
                <a:solidFill>
                  <a:srgbClr val="003366"/>
                </a:solidFill>
                <a:ea typeface="+mj-ea"/>
              </a:rPr>
              <a:t>Origin of the European Innovation Partnership (EIP)</a:t>
            </a:r>
          </a:p>
        </p:txBody>
      </p:sp>
      <p:sp>
        <p:nvSpPr>
          <p:cNvPr id="92164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77838" y="2114550"/>
            <a:ext cx="8366125" cy="41354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1" indent="0" algn="just" eaLnBrk="1" hangingPunct="1">
              <a:spcBef>
                <a:spcPct val="30000"/>
              </a:spcBef>
              <a:spcAft>
                <a:spcPct val="60000"/>
              </a:spcAft>
              <a:buClr>
                <a:schemeClr val="bg1"/>
              </a:buClr>
              <a:buFontTx/>
              <a:buNone/>
              <a:defRPr/>
            </a:pPr>
            <a:r>
              <a:rPr lang="en-GB" dirty="0" smtClean="0">
                <a:solidFill>
                  <a:srgbClr val="003366"/>
                </a:solidFill>
                <a:ea typeface="+mn-ea"/>
              </a:rPr>
              <a:t>The concept of the EIP was established by the Flagship Initiative "</a:t>
            </a:r>
            <a:r>
              <a:rPr lang="en-GB" u="sng" dirty="0" smtClean="0">
                <a:solidFill>
                  <a:srgbClr val="003366"/>
                </a:solidFill>
                <a:ea typeface="+mn-ea"/>
              </a:rPr>
              <a:t>Innovation Union</a:t>
            </a:r>
            <a:r>
              <a:rPr lang="en-GB" dirty="0" smtClean="0">
                <a:solidFill>
                  <a:srgbClr val="003366"/>
                </a:solidFill>
                <a:ea typeface="+mn-ea"/>
              </a:rPr>
              <a:t>" of the “Europe 2020 Strategy” to: </a:t>
            </a:r>
          </a:p>
          <a:p>
            <a:pPr marL="804863" lvl="1" indent="-177800" eaLnBrk="1" hangingPunct="1">
              <a:spcBef>
                <a:spcPct val="30000"/>
              </a:spcBef>
              <a:spcAft>
                <a:spcPct val="60000"/>
              </a:spcAft>
              <a:buClr>
                <a:srgbClr val="003366"/>
              </a:buClr>
              <a:defRPr/>
            </a:pPr>
            <a:r>
              <a:rPr lang="en-GB" dirty="0" smtClean="0">
                <a:solidFill>
                  <a:srgbClr val="003366"/>
                </a:solidFill>
                <a:ea typeface="+mn-ea"/>
              </a:rPr>
              <a:t>enhance </a:t>
            </a:r>
            <a:r>
              <a:rPr lang="en-GB" u="sng" dirty="0" smtClean="0">
                <a:solidFill>
                  <a:srgbClr val="003366"/>
                </a:solidFill>
                <a:ea typeface="+mn-ea"/>
              </a:rPr>
              <a:t>interaction</a:t>
            </a:r>
            <a:r>
              <a:rPr lang="en-GB" dirty="0" smtClean="0">
                <a:solidFill>
                  <a:srgbClr val="003366"/>
                </a:solidFill>
                <a:ea typeface="+mn-ea"/>
              </a:rPr>
              <a:t> between science and practice</a:t>
            </a:r>
          </a:p>
          <a:p>
            <a:pPr marL="804863" lvl="1" indent="-177800" eaLnBrk="1" hangingPunct="1">
              <a:spcBef>
                <a:spcPct val="30000"/>
              </a:spcBef>
              <a:spcAft>
                <a:spcPct val="60000"/>
              </a:spcAft>
              <a:buClr>
                <a:srgbClr val="003366"/>
              </a:buClr>
              <a:defRPr/>
            </a:pPr>
            <a:r>
              <a:rPr lang="en-GB" dirty="0" smtClean="0">
                <a:solidFill>
                  <a:srgbClr val="003366"/>
                </a:solidFill>
                <a:ea typeface="+mn-ea"/>
              </a:rPr>
              <a:t>facilitate </a:t>
            </a:r>
            <a:r>
              <a:rPr lang="en-GB" u="sng" dirty="0" smtClean="0">
                <a:solidFill>
                  <a:srgbClr val="003366"/>
                </a:solidFill>
                <a:ea typeface="+mn-ea"/>
              </a:rPr>
              <a:t>communication and networking</a:t>
            </a:r>
            <a:r>
              <a:rPr lang="en-GB" dirty="0" smtClean="0">
                <a:solidFill>
                  <a:srgbClr val="003366"/>
                </a:solidFill>
                <a:ea typeface="+mn-ea"/>
              </a:rPr>
              <a:t> among stakeholders</a:t>
            </a:r>
          </a:p>
          <a:p>
            <a:pPr marL="804863" lvl="1" indent="-177800" eaLnBrk="1" hangingPunct="1">
              <a:spcBef>
                <a:spcPct val="30000"/>
              </a:spcBef>
              <a:spcAft>
                <a:spcPct val="60000"/>
              </a:spcAft>
              <a:buClr>
                <a:srgbClr val="003366"/>
              </a:buClr>
              <a:defRPr/>
            </a:pPr>
            <a:r>
              <a:rPr lang="en-GB" dirty="0" smtClean="0">
                <a:solidFill>
                  <a:srgbClr val="003366"/>
                </a:solidFill>
                <a:ea typeface="+mn-ea"/>
              </a:rPr>
              <a:t>achieve </a:t>
            </a:r>
            <a:r>
              <a:rPr lang="en-GB" u="sng" dirty="0" smtClean="0">
                <a:solidFill>
                  <a:srgbClr val="003366"/>
                </a:solidFill>
                <a:ea typeface="+mn-ea"/>
              </a:rPr>
              <a:t>synergies</a:t>
            </a:r>
            <a:r>
              <a:rPr lang="en-GB" dirty="0" smtClean="0">
                <a:solidFill>
                  <a:srgbClr val="003366"/>
                </a:solidFill>
                <a:ea typeface="+mn-ea"/>
              </a:rPr>
              <a:t> between different innovation-related measures and initiatives, </a:t>
            </a:r>
          </a:p>
          <a:p>
            <a:pPr marL="804863" lvl="1" indent="-177800" eaLnBrk="1" hangingPunct="1">
              <a:spcBef>
                <a:spcPct val="30000"/>
              </a:spcBef>
              <a:spcAft>
                <a:spcPct val="60000"/>
              </a:spcAft>
              <a:buClr>
                <a:srgbClr val="003366"/>
              </a:buClr>
              <a:defRPr/>
            </a:pPr>
            <a:r>
              <a:rPr lang="en-GB" dirty="0" smtClean="0">
                <a:solidFill>
                  <a:srgbClr val="003366"/>
                </a:solidFill>
                <a:ea typeface="+mn-ea"/>
              </a:rPr>
              <a:t>No funding, joining up of existing policies and funding streams</a:t>
            </a:r>
          </a:p>
          <a:p>
            <a:pPr marL="0" lvl="1" indent="0" eaLnBrk="1" hangingPunct="1">
              <a:spcBef>
                <a:spcPct val="30000"/>
              </a:spcBef>
              <a:spcAft>
                <a:spcPct val="60000"/>
              </a:spcAft>
              <a:buClr>
                <a:srgbClr val="003366"/>
              </a:buClr>
              <a:defRPr/>
            </a:pPr>
            <a:endParaRPr lang="en-GB" dirty="0" smtClean="0">
              <a:solidFill>
                <a:srgbClr val="003366"/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761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 txBox="1">
            <a:spLocks noChangeArrowheads="1"/>
          </p:cNvSpPr>
          <p:nvPr/>
        </p:nvSpPr>
        <p:spPr bwMode="auto">
          <a:xfrm>
            <a:off x="0" y="2319338"/>
            <a:ext cx="9115425" cy="425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0F5494"/>
                </a:solidFill>
                <a:latin typeface="Verdana" pitchFamily="34" charset="0"/>
              </a:defRPr>
            </a:lvl1pPr>
            <a:lvl2pPr marL="630238" indent="-276225">
              <a:defRPr sz="1600">
                <a:solidFill>
                  <a:schemeClr val="tx1"/>
                </a:solidFill>
                <a:latin typeface="Verdana" pitchFamily="34" charset="0"/>
              </a:defRPr>
            </a:lvl2pPr>
            <a:lvl3pPr marL="122555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algn="l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FontTx/>
              <a:buChar char="•"/>
            </a:pPr>
            <a:r>
              <a:rPr lang="da-DK" altLang="en-US" sz="2000" dirty="0">
                <a:solidFill>
                  <a:srgbClr val="003366"/>
                </a:solidFill>
              </a:rPr>
              <a:t>Agricultural Productivity and </a:t>
            </a:r>
            <a:r>
              <a:rPr lang="da-DK" altLang="en-US" sz="2000" dirty="0" err="1">
                <a:solidFill>
                  <a:srgbClr val="003366"/>
                </a:solidFill>
              </a:rPr>
              <a:t>Sustainability</a:t>
            </a:r>
            <a:r>
              <a:rPr lang="da-DK" altLang="en-US" sz="2000" dirty="0">
                <a:solidFill>
                  <a:srgbClr val="003366"/>
                </a:solidFill>
              </a:rPr>
              <a:t> </a:t>
            </a:r>
            <a:r>
              <a:rPr lang="da-DK" altLang="en-US" sz="1800" dirty="0">
                <a:solidFill>
                  <a:srgbClr val="003366"/>
                </a:solidFill>
              </a:rPr>
              <a:t> (COM (2012)79)</a:t>
            </a:r>
          </a:p>
          <a:p>
            <a:pPr lvl="1" algn="l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FontTx/>
              <a:buChar char="•"/>
            </a:pPr>
            <a:r>
              <a:rPr lang="da-DK" altLang="en-US" sz="2000" dirty="0" err="1">
                <a:solidFill>
                  <a:srgbClr val="003366"/>
                </a:solidFill>
              </a:rPr>
              <a:t>Overarching</a:t>
            </a:r>
            <a:r>
              <a:rPr lang="da-DK" altLang="en-US" sz="2000" dirty="0">
                <a:solidFill>
                  <a:srgbClr val="003366"/>
                </a:solidFill>
              </a:rPr>
              <a:t> </a:t>
            </a:r>
            <a:r>
              <a:rPr lang="da-DK" altLang="en-US" sz="2000" dirty="0" err="1">
                <a:solidFill>
                  <a:srgbClr val="003366"/>
                </a:solidFill>
              </a:rPr>
              <a:t>concept</a:t>
            </a:r>
            <a:r>
              <a:rPr lang="da-DK" altLang="en-US" sz="2000" dirty="0">
                <a:solidFill>
                  <a:srgbClr val="003366"/>
                </a:solidFill>
              </a:rPr>
              <a:t> – </a:t>
            </a:r>
            <a:r>
              <a:rPr lang="da-DK" altLang="en-US" sz="2000" dirty="0" err="1">
                <a:solidFill>
                  <a:srgbClr val="003366"/>
                </a:solidFill>
              </a:rPr>
              <a:t>funding</a:t>
            </a:r>
            <a:r>
              <a:rPr lang="da-DK" altLang="en-US" sz="2000" dirty="0">
                <a:solidFill>
                  <a:srgbClr val="003366"/>
                </a:solidFill>
              </a:rPr>
              <a:t> in the CAP (Rural Development) and </a:t>
            </a:r>
            <a:r>
              <a:rPr lang="da-DK" altLang="en-US" sz="2000" dirty="0" err="1" smtClean="0">
                <a:solidFill>
                  <a:srgbClr val="003366"/>
                </a:solidFill>
              </a:rPr>
              <a:t>interaction</a:t>
            </a:r>
            <a:r>
              <a:rPr lang="da-DK" altLang="en-US" sz="2000" dirty="0" smtClean="0">
                <a:solidFill>
                  <a:srgbClr val="003366"/>
                </a:solidFill>
              </a:rPr>
              <a:t> with Horizon 2020</a:t>
            </a:r>
            <a:endParaRPr lang="da-DK" altLang="en-US" sz="2000" dirty="0">
              <a:solidFill>
                <a:srgbClr val="003366"/>
              </a:solidFill>
            </a:endParaRPr>
          </a:p>
          <a:p>
            <a:pPr lvl="1" algn="l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FontTx/>
              <a:buChar char="•"/>
            </a:pPr>
            <a:r>
              <a:rPr lang="da-DK" altLang="en-US" sz="2000" dirty="0" err="1">
                <a:solidFill>
                  <a:srgbClr val="003366"/>
                </a:solidFill>
              </a:rPr>
              <a:t>Based</a:t>
            </a:r>
            <a:r>
              <a:rPr lang="da-DK" altLang="en-US" sz="2000" dirty="0">
                <a:solidFill>
                  <a:srgbClr val="003366"/>
                </a:solidFill>
              </a:rPr>
              <a:t> on </a:t>
            </a:r>
            <a:r>
              <a:rPr lang="da-DK" altLang="en-US" sz="2000" b="1" u="sng" dirty="0" err="1">
                <a:solidFill>
                  <a:srgbClr val="003366"/>
                </a:solidFill>
              </a:rPr>
              <a:t>interactive</a:t>
            </a:r>
            <a:r>
              <a:rPr lang="da-DK" altLang="en-US" sz="2000" b="1" u="sng" dirty="0">
                <a:solidFill>
                  <a:srgbClr val="003366"/>
                </a:solidFill>
              </a:rPr>
              <a:t> innovation model</a:t>
            </a:r>
            <a:r>
              <a:rPr lang="da-DK" altLang="en-US" sz="2000" b="1" dirty="0">
                <a:solidFill>
                  <a:srgbClr val="003366"/>
                </a:solidFill>
              </a:rPr>
              <a:t>:</a:t>
            </a:r>
          </a:p>
          <a:p>
            <a:pPr lvl="2" algn="l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</a:pPr>
            <a:r>
              <a:rPr lang="en-GB" altLang="en-US" sz="2000" dirty="0">
                <a:solidFill>
                  <a:srgbClr val="003366"/>
                </a:solidFill>
              </a:rPr>
              <a:t>linking up multiple actors for creation and diffusion of knowledge. </a:t>
            </a:r>
            <a:endParaRPr lang="da-DK" altLang="en-US" sz="2000" dirty="0">
              <a:solidFill>
                <a:srgbClr val="003366"/>
              </a:solidFill>
            </a:endParaRPr>
          </a:p>
          <a:p>
            <a:pPr lvl="1" algn="l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FontTx/>
              <a:buChar char="•"/>
            </a:pPr>
            <a:r>
              <a:rPr lang="da-DK" altLang="en-US" sz="2000" dirty="0" err="1">
                <a:solidFill>
                  <a:srgbClr val="003366"/>
                </a:solidFill>
              </a:rPr>
              <a:t>Key</a:t>
            </a:r>
            <a:r>
              <a:rPr lang="da-DK" altLang="en-US" sz="2000" dirty="0">
                <a:solidFill>
                  <a:srgbClr val="003366"/>
                </a:solidFill>
              </a:rPr>
              <a:t> </a:t>
            </a:r>
            <a:r>
              <a:rPr lang="da-DK" altLang="en-US" sz="2000" dirty="0" err="1">
                <a:solidFill>
                  <a:srgbClr val="003366"/>
                </a:solidFill>
              </a:rPr>
              <a:t>entities</a:t>
            </a:r>
            <a:r>
              <a:rPr lang="da-DK" altLang="en-US" sz="2000" dirty="0">
                <a:solidFill>
                  <a:srgbClr val="003366"/>
                </a:solidFill>
              </a:rPr>
              <a:t>: Operational Groups</a:t>
            </a:r>
          </a:p>
          <a:p>
            <a:pPr lvl="1" algn="l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FontTx/>
              <a:buChar char="•"/>
            </a:pPr>
            <a:r>
              <a:rPr lang="da-DK" altLang="en-US" sz="2000" dirty="0">
                <a:solidFill>
                  <a:srgbClr val="003366"/>
                </a:solidFill>
              </a:rPr>
              <a:t>EU </a:t>
            </a:r>
            <a:r>
              <a:rPr lang="da-DK" altLang="en-US" sz="2000" dirty="0" err="1">
                <a:solidFill>
                  <a:srgbClr val="003366"/>
                </a:solidFill>
              </a:rPr>
              <a:t>wide</a:t>
            </a:r>
            <a:r>
              <a:rPr lang="da-DK" altLang="en-US" sz="2000" dirty="0">
                <a:solidFill>
                  <a:srgbClr val="003366"/>
                </a:solidFill>
              </a:rPr>
              <a:t> EIP </a:t>
            </a:r>
            <a:r>
              <a:rPr lang="da-DK" altLang="en-US" sz="2000" dirty="0" err="1">
                <a:solidFill>
                  <a:srgbClr val="003366"/>
                </a:solidFill>
              </a:rPr>
              <a:t>network</a:t>
            </a:r>
            <a:r>
              <a:rPr lang="da-DK" altLang="en-US" sz="2000" dirty="0">
                <a:solidFill>
                  <a:srgbClr val="003366"/>
                </a:solidFill>
              </a:rPr>
              <a:t>: </a:t>
            </a:r>
            <a:r>
              <a:rPr lang="da-DK" altLang="en-US" sz="2000" dirty="0" err="1">
                <a:solidFill>
                  <a:srgbClr val="003366"/>
                </a:solidFill>
              </a:rPr>
              <a:t>communication</a:t>
            </a:r>
            <a:r>
              <a:rPr lang="da-DK" altLang="en-US" sz="2000" dirty="0">
                <a:solidFill>
                  <a:srgbClr val="003366"/>
                </a:solidFill>
              </a:rPr>
              <a:t>, </a:t>
            </a:r>
            <a:r>
              <a:rPr lang="da-DK" altLang="en-US" sz="2000" dirty="0" err="1">
                <a:solidFill>
                  <a:srgbClr val="003366"/>
                </a:solidFill>
              </a:rPr>
              <a:t>partnering</a:t>
            </a:r>
            <a:r>
              <a:rPr lang="da-DK" altLang="en-US" sz="2000" dirty="0">
                <a:solidFill>
                  <a:srgbClr val="003366"/>
                </a:solidFill>
              </a:rPr>
              <a:t>, </a:t>
            </a:r>
            <a:r>
              <a:rPr lang="da-DK" altLang="en-US" sz="2000" dirty="0" err="1">
                <a:solidFill>
                  <a:srgbClr val="003366"/>
                </a:solidFill>
              </a:rPr>
              <a:t>dissemination</a:t>
            </a:r>
            <a:r>
              <a:rPr lang="da-DK" altLang="en-US" sz="2000" dirty="0">
                <a:solidFill>
                  <a:srgbClr val="003366"/>
                </a:solidFill>
              </a:rPr>
              <a:t>, </a:t>
            </a:r>
            <a:r>
              <a:rPr lang="da-DK" altLang="en-US" sz="2000" dirty="0" err="1">
                <a:solidFill>
                  <a:srgbClr val="003366"/>
                </a:solidFill>
              </a:rPr>
              <a:t>knowledge</a:t>
            </a:r>
            <a:r>
              <a:rPr lang="da-DK" altLang="en-US" sz="2000" dirty="0">
                <a:solidFill>
                  <a:srgbClr val="003366"/>
                </a:solidFill>
              </a:rPr>
              <a:t> flows and </a:t>
            </a:r>
            <a:r>
              <a:rPr lang="da-DK" altLang="en-US" sz="2000" dirty="0" err="1">
                <a:solidFill>
                  <a:srgbClr val="003366"/>
                </a:solidFill>
              </a:rPr>
              <a:t>collecting</a:t>
            </a:r>
            <a:r>
              <a:rPr lang="da-DK" altLang="en-US" sz="2000" dirty="0">
                <a:solidFill>
                  <a:srgbClr val="003366"/>
                </a:solidFill>
              </a:rPr>
              <a:t> </a:t>
            </a:r>
            <a:r>
              <a:rPr lang="da-DK" altLang="en-US" sz="2000" dirty="0" err="1">
                <a:solidFill>
                  <a:srgbClr val="003366"/>
                </a:solidFill>
              </a:rPr>
              <a:t>practice</a:t>
            </a:r>
            <a:r>
              <a:rPr lang="da-DK" altLang="en-US" sz="2000" dirty="0">
                <a:solidFill>
                  <a:srgbClr val="003366"/>
                </a:solidFill>
              </a:rPr>
              <a:t> </a:t>
            </a:r>
            <a:r>
              <a:rPr lang="da-DK" altLang="en-US" sz="2000" dirty="0" err="1">
                <a:solidFill>
                  <a:srgbClr val="003366"/>
                </a:solidFill>
              </a:rPr>
              <a:t>needs</a:t>
            </a:r>
            <a:r>
              <a:rPr lang="da-DK" altLang="en-US" sz="2000" dirty="0">
                <a:solidFill>
                  <a:srgbClr val="003366"/>
                </a:solidFill>
              </a:rPr>
              <a:t> </a:t>
            </a:r>
            <a:endParaRPr lang="en-GB" altLang="en-US" sz="2000" dirty="0">
              <a:solidFill>
                <a:srgbClr val="003366"/>
              </a:solidFill>
            </a:endParaRPr>
          </a:p>
          <a:p>
            <a:pPr lvl="1" algn="l">
              <a:lnSpc>
                <a:spcPct val="110000"/>
              </a:lnSpc>
              <a:spcBef>
                <a:spcPct val="10000"/>
              </a:spcBef>
              <a:spcAft>
                <a:spcPts val="1800"/>
              </a:spcAft>
            </a:pPr>
            <a:endParaRPr lang="en-GB" altLang="en-US" sz="2000" dirty="0">
              <a:solidFill>
                <a:srgbClr val="003366"/>
              </a:solidFill>
            </a:endParaRPr>
          </a:p>
        </p:txBody>
      </p:sp>
      <p:sp>
        <p:nvSpPr>
          <p:cNvPr id="21507" name="Rectangle 27"/>
          <p:cNvSpPr>
            <a:spLocks noChangeArrowheads="1"/>
          </p:cNvSpPr>
          <p:nvPr/>
        </p:nvSpPr>
        <p:spPr bwMode="auto">
          <a:xfrm>
            <a:off x="465138" y="1201738"/>
            <a:ext cx="8213725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de-DE" altLang="en-US" sz="2400" b="1" i="1">
                <a:solidFill>
                  <a:srgbClr val="003366"/>
                </a:solidFill>
              </a:rPr>
              <a:t>The European Innovation Partnership "Agricultural productivity and sustainability" (EIP-Agri) in short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fgeronde rechthoek 7"/>
          <p:cNvSpPr>
            <a:spLocks noChangeArrowheads="1"/>
          </p:cNvSpPr>
          <p:nvPr/>
        </p:nvSpPr>
        <p:spPr bwMode="auto">
          <a:xfrm>
            <a:off x="449263" y="1154113"/>
            <a:ext cx="8140700" cy="5037137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 algn="l"/>
            <a:endParaRPr lang="nl-BE" altLang="en-US" sz="1200">
              <a:solidFill>
                <a:srgbClr val="0F5494"/>
              </a:solidFill>
            </a:endParaRPr>
          </a:p>
        </p:txBody>
      </p:sp>
      <p:sp>
        <p:nvSpPr>
          <p:cNvPr id="22531" name="Afgeronde rechthoek 8"/>
          <p:cNvSpPr>
            <a:spLocks noChangeArrowheads="1"/>
          </p:cNvSpPr>
          <p:nvPr/>
        </p:nvSpPr>
        <p:spPr bwMode="auto">
          <a:xfrm>
            <a:off x="209550" y="1154113"/>
            <a:ext cx="8739188" cy="5186362"/>
          </a:xfrm>
          <a:prstGeom prst="roundRect">
            <a:avLst>
              <a:gd name="adj" fmla="val 16667"/>
            </a:avLst>
          </a:prstGeom>
          <a:solidFill>
            <a:srgbClr val="8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 algn="l"/>
            <a:endParaRPr lang="nl-BE" altLang="en-US" sz="1200">
              <a:solidFill>
                <a:srgbClr val="0F5494"/>
              </a:solidFill>
            </a:endParaRPr>
          </a:p>
        </p:txBody>
      </p:sp>
      <p:sp>
        <p:nvSpPr>
          <p:cNvPr id="22532" name="Tekstvak 9"/>
          <p:cNvSpPr txBox="1">
            <a:spLocks noChangeArrowheads="1"/>
          </p:cNvSpPr>
          <p:nvPr/>
        </p:nvSpPr>
        <p:spPr bwMode="auto">
          <a:xfrm>
            <a:off x="928688" y="1425575"/>
            <a:ext cx="7675562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algn="l" eaLnBrk="1" hangingPunct="1"/>
            <a:r>
              <a:rPr lang="nl-BE" altLang="en-US" sz="5200">
                <a:solidFill>
                  <a:schemeClr val="bg1"/>
                </a:solidFill>
              </a:rPr>
              <a:t>"</a:t>
            </a:r>
            <a:r>
              <a:rPr lang="en-GB" altLang="en-US" sz="5200">
                <a:solidFill>
                  <a:schemeClr val="bg1"/>
                </a:solidFill>
              </a:rPr>
              <a:t>I not only use all the brains that I have,</a:t>
            </a:r>
          </a:p>
          <a:p>
            <a:pPr algn="l" eaLnBrk="1" hangingPunct="1"/>
            <a:r>
              <a:rPr lang="en-GB" altLang="en-US" sz="5200">
                <a:solidFill>
                  <a:schemeClr val="bg1"/>
                </a:solidFill>
              </a:rPr>
              <a:t>but all that I can borrow</a:t>
            </a:r>
            <a:r>
              <a:rPr lang="nl-BE" altLang="en-US" sz="5200">
                <a:solidFill>
                  <a:schemeClr val="bg1"/>
                </a:solidFill>
              </a:rPr>
              <a:t>"</a:t>
            </a:r>
          </a:p>
          <a:p>
            <a:pPr algn="l" eaLnBrk="1" hangingPunct="1"/>
            <a:r>
              <a:rPr lang="nl-BE" altLang="en-US" sz="4000">
                <a:solidFill>
                  <a:schemeClr val="bg1"/>
                </a:solidFill>
              </a:rPr>
              <a:t>	</a:t>
            </a:r>
          </a:p>
          <a:p>
            <a:pPr algn="l" eaLnBrk="1" hangingPunct="1"/>
            <a:r>
              <a:rPr lang="en-GB" altLang="en-US" sz="3200">
                <a:solidFill>
                  <a:schemeClr val="bg1"/>
                </a:solidFill>
              </a:rPr>
              <a:t>Woodrow Wilson – </a:t>
            </a:r>
          </a:p>
          <a:p>
            <a:pPr algn="l" eaLnBrk="1" hangingPunct="1"/>
            <a:r>
              <a:rPr lang="en-GB" altLang="en-US" sz="3200">
                <a:solidFill>
                  <a:schemeClr val="bg1"/>
                </a:solidFill>
              </a:rPr>
              <a:t>President of the USA, 1913-1921</a:t>
            </a:r>
            <a:endParaRPr lang="nl-BE" altLang="en-US" sz="3200">
              <a:solidFill>
                <a:schemeClr val="bg1"/>
              </a:solidFill>
            </a:endParaRPr>
          </a:p>
          <a:p>
            <a:pPr algn="l" eaLnBrk="1" hangingPunct="1"/>
            <a:r>
              <a:rPr lang="nl-BE" altLang="en-US" sz="4000">
                <a:solidFill>
                  <a:schemeClr val="bg1"/>
                </a:solidFill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0" y="1000125"/>
            <a:ext cx="8853488" cy="7207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indent="0" algn="ctr" eaLnBrk="1" hangingPunct="1">
              <a:defRPr/>
            </a:pPr>
            <a:r>
              <a:rPr lang="en-GB" sz="2400" kern="0" dirty="0" smtClean="0">
                <a:solidFill>
                  <a:srgbClr val="003366"/>
                </a:solidFill>
              </a:rPr>
              <a:t>How to use all brains?</a:t>
            </a:r>
          </a:p>
          <a:p>
            <a:pPr indent="0" algn="ctr" eaLnBrk="1" hangingPunct="1">
              <a:defRPr/>
            </a:pPr>
            <a:r>
              <a:rPr lang="en-GB" sz="2400" kern="0" dirty="0" smtClean="0">
                <a:solidFill>
                  <a:srgbClr val="003366"/>
                </a:solidFill>
              </a:rPr>
              <a:t> </a:t>
            </a:r>
          </a:p>
          <a:p>
            <a:pPr indent="0" algn="ctr" eaLnBrk="1" hangingPunct="1">
              <a:defRPr/>
            </a:pPr>
            <a:r>
              <a:rPr lang="en-GB" sz="2400" kern="0" dirty="0" smtClean="0">
                <a:solidFill>
                  <a:srgbClr val="003366"/>
                </a:solidFill>
              </a:rPr>
              <a:t>The Interactive Innovation model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577850" y="2336800"/>
            <a:ext cx="8489950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algn="l" eaLnBrk="1" hangingPunct="1">
              <a:spcBef>
                <a:spcPts val="600"/>
              </a:spcBef>
              <a:spcAft>
                <a:spcPts val="600"/>
              </a:spcAft>
              <a:buFontTx/>
              <a:buChar char="•"/>
            </a:pPr>
            <a:r>
              <a:rPr lang="en-US" altLang="nl-BE" sz="2000">
                <a:solidFill>
                  <a:srgbClr val="003366"/>
                </a:solidFill>
              </a:rPr>
              <a:t>The EIP adheres to the "</a:t>
            </a:r>
            <a:r>
              <a:rPr lang="en-US" altLang="nl-BE" sz="2000" u="sng">
                <a:solidFill>
                  <a:srgbClr val="003366"/>
                </a:solidFill>
              </a:rPr>
              <a:t>interactive innovation model</a:t>
            </a:r>
            <a:r>
              <a:rPr lang="en-US" altLang="nl-BE" sz="2000">
                <a:solidFill>
                  <a:srgbClr val="003366"/>
                </a:solidFill>
              </a:rPr>
              <a:t>" which focuses on forming demand-driven partnerships - using bottom-up approaches and </a:t>
            </a:r>
            <a:r>
              <a:rPr lang="en-US" altLang="nl-BE" sz="2000" u="sng">
                <a:solidFill>
                  <a:srgbClr val="003366"/>
                </a:solidFill>
              </a:rPr>
              <a:t>linking farmers, advisors, researchers, businesses, and other actors</a:t>
            </a:r>
            <a:r>
              <a:rPr lang="en-US" altLang="nl-BE" sz="2000">
                <a:solidFill>
                  <a:srgbClr val="003366"/>
                </a:solidFill>
              </a:rPr>
              <a:t> to implement concrete innovation projects in </a:t>
            </a:r>
            <a:r>
              <a:rPr lang="en-US" altLang="nl-BE" sz="2000" b="1" u="sng">
                <a:solidFill>
                  <a:srgbClr val="003366"/>
                </a:solidFill>
              </a:rPr>
              <a:t>Operational Groups</a:t>
            </a:r>
            <a:r>
              <a:rPr lang="en-US" altLang="nl-BE" sz="2000">
                <a:solidFill>
                  <a:srgbClr val="003366"/>
                </a:solidFill>
              </a:rPr>
              <a:t>. </a:t>
            </a:r>
          </a:p>
          <a:p>
            <a:pPr algn="l" eaLnBrk="1" hangingPunct="1">
              <a:spcBef>
                <a:spcPts val="600"/>
              </a:spcBef>
              <a:spcAft>
                <a:spcPts val="600"/>
              </a:spcAft>
              <a:buFontTx/>
              <a:buChar char="•"/>
            </a:pPr>
            <a:r>
              <a:rPr lang="en-US" altLang="nl-BE" sz="2000">
                <a:solidFill>
                  <a:srgbClr val="003366"/>
                </a:solidFill>
              </a:rPr>
              <a:t>Knowledge “</a:t>
            </a:r>
            <a:r>
              <a:rPr lang="en-US" altLang="nl-BE" sz="2000" u="sng">
                <a:solidFill>
                  <a:srgbClr val="003366"/>
                </a:solidFill>
              </a:rPr>
              <a:t>exchange</a:t>
            </a:r>
            <a:r>
              <a:rPr lang="en-US" altLang="nl-BE" sz="2000">
                <a:solidFill>
                  <a:srgbClr val="003366"/>
                </a:solidFill>
              </a:rPr>
              <a:t>” between partners </a:t>
            </a:r>
            <a:r>
              <a:rPr lang="en-US" altLang="nl-BE" sz="2000" u="sng">
                <a:solidFill>
                  <a:srgbClr val="003366"/>
                </a:solidFill>
              </a:rPr>
              <a:t>generates new insights </a:t>
            </a:r>
            <a:r>
              <a:rPr lang="en-US" altLang="nl-BE" sz="2000">
                <a:solidFill>
                  <a:srgbClr val="003366"/>
                </a:solidFill>
              </a:rPr>
              <a:t>and ideas and integrates existing tacit knowledge. The more focused solutions are </a:t>
            </a:r>
            <a:r>
              <a:rPr lang="en-US" altLang="nl-BE" sz="2000" u="sng">
                <a:solidFill>
                  <a:srgbClr val="003366"/>
                </a:solidFill>
              </a:rPr>
              <a:t>put into practice more quickly </a:t>
            </a:r>
            <a:r>
              <a:rPr lang="en-US" altLang="nl-BE" sz="2000">
                <a:solidFill>
                  <a:srgbClr val="003366"/>
                </a:solidFill>
              </a:rPr>
              <a:t>thanks to the co-ownership generated during projects. </a:t>
            </a:r>
          </a:p>
          <a:p>
            <a:pPr algn="l" eaLnBrk="1" hangingPunct="1">
              <a:spcBef>
                <a:spcPts val="600"/>
              </a:spcBef>
              <a:spcAft>
                <a:spcPts val="600"/>
              </a:spcAft>
              <a:buFontTx/>
              <a:buChar char="•"/>
            </a:pPr>
            <a:r>
              <a:rPr lang="en-US" altLang="nl-BE" sz="2000">
                <a:solidFill>
                  <a:srgbClr val="003366"/>
                </a:solidFill>
              </a:rPr>
              <a:t>This stimulates innovation from all sides and helps to target the research agenda (or part of it) towards practice needs. </a:t>
            </a:r>
          </a:p>
          <a:p>
            <a:pPr algn="l" eaLnBrk="1" hangingPunct="1">
              <a:spcBef>
                <a:spcPts val="600"/>
              </a:spcBef>
              <a:spcAft>
                <a:spcPts val="600"/>
              </a:spcAft>
              <a:buFontTx/>
              <a:buChar char="•"/>
            </a:pPr>
            <a:endParaRPr lang="en-GB" altLang="nl-BE" sz="200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1844675"/>
            <a:ext cx="1725613" cy="2071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579" name="Rectangle 27"/>
          <p:cNvSpPr>
            <a:spLocks noChangeArrowheads="1"/>
          </p:cNvSpPr>
          <p:nvPr/>
        </p:nvSpPr>
        <p:spPr bwMode="auto">
          <a:xfrm>
            <a:off x="149225" y="1270000"/>
            <a:ext cx="8829675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l" eaLnBrk="0" hangingPunct="0"/>
            <a:r>
              <a:rPr lang="de-DE" altLang="en-US" sz="1800" b="1" i="1">
                <a:solidFill>
                  <a:srgbClr val="003366"/>
                </a:solidFill>
                <a:cs typeface="Arial" charset="0"/>
              </a:rPr>
              <a:t>CAP Rural Development</a:t>
            </a:r>
          </a:p>
        </p:txBody>
      </p:sp>
      <p:cxnSp>
        <p:nvCxnSpPr>
          <p:cNvPr id="24580" name="Straight Arrow Connector 7"/>
          <p:cNvCxnSpPr>
            <a:cxnSpLocks noChangeShapeType="1"/>
          </p:cNvCxnSpPr>
          <p:nvPr/>
        </p:nvCxnSpPr>
        <p:spPr bwMode="auto">
          <a:xfrm>
            <a:off x="1397000" y="1989138"/>
            <a:ext cx="654050" cy="1295400"/>
          </a:xfrm>
          <a:prstGeom prst="straightConnector1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Arrow Connector 14"/>
          <p:cNvCxnSpPr/>
          <p:nvPr/>
        </p:nvCxnSpPr>
        <p:spPr bwMode="auto">
          <a:xfrm>
            <a:off x="3421063" y="1636713"/>
            <a:ext cx="714375" cy="492125"/>
          </a:xfrm>
          <a:prstGeom prst="straightConnector1">
            <a:avLst/>
          </a:prstGeom>
          <a:ln w="19050">
            <a:headEnd type="arrow"/>
            <a:tailEnd type="arrow"/>
          </a:ln>
          <a:extLst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4582" name="TextBox 18"/>
          <p:cNvSpPr txBox="1">
            <a:spLocks noChangeArrowheads="1"/>
          </p:cNvSpPr>
          <p:nvPr/>
        </p:nvSpPr>
        <p:spPr bwMode="auto">
          <a:xfrm>
            <a:off x="6251575" y="1474788"/>
            <a:ext cx="19240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da-DK" altLang="en-US" sz="1800" b="1" i="1">
                <a:solidFill>
                  <a:srgbClr val="262673"/>
                </a:solidFill>
                <a:cs typeface="Arial" charset="0"/>
              </a:rPr>
              <a:t>Horizon 2020</a:t>
            </a:r>
            <a:endParaRPr lang="en-GB" altLang="en-US" sz="1800" b="1" i="1">
              <a:solidFill>
                <a:srgbClr val="262673"/>
              </a:solidFill>
              <a:cs typeface="Arial" charset="0"/>
            </a:endParaRPr>
          </a:p>
        </p:txBody>
      </p:sp>
      <p:sp>
        <p:nvSpPr>
          <p:cNvPr id="24583" name="TextBox 19"/>
          <p:cNvSpPr txBox="1">
            <a:spLocks noChangeArrowheads="1"/>
          </p:cNvSpPr>
          <p:nvPr/>
        </p:nvSpPr>
        <p:spPr bwMode="auto">
          <a:xfrm>
            <a:off x="-288925" y="1998663"/>
            <a:ext cx="4067175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1pPr>
            <a:lvl2pPr marL="879475" indent="-3429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lvl="1" algn="l" eaLnBrk="1" hangingPunct="1">
              <a:lnSpc>
                <a:spcPct val="90000"/>
              </a:lnSpc>
              <a:spcAft>
                <a:spcPts val="120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en-GB" altLang="en-US" sz="1800" b="1">
                <a:solidFill>
                  <a:srgbClr val="003366"/>
                </a:solidFill>
                <a:cs typeface="Arial" charset="0"/>
              </a:rPr>
              <a:t>Funding for setting up of an “Operational Group“: </a:t>
            </a:r>
            <a:r>
              <a:rPr lang="en-GB" altLang="en-US" sz="1800">
                <a:solidFill>
                  <a:srgbClr val="003366"/>
                </a:solidFill>
                <a:cs typeface="Arial" charset="0"/>
              </a:rPr>
              <a:t>farmers, advisors, agribusiness, researchers, NGOs, etc) planning an innovation project (Art 35)</a:t>
            </a:r>
          </a:p>
          <a:p>
            <a:pPr lvl="1" algn="l" eaLnBrk="1" hangingPunct="1">
              <a:lnSpc>
                <a:spcPct val="90000"/>
              </a:lnSpc>
              <a:spcAft>
                <a:spcPts val="120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en-GB" altLang="en-US" sz="1800" b="1">
                <a:solidFill>
                  <a:srgbClr val="003366"/>
                </a:solidFill>
                <a:cs typeface="Arial" charset="0"/>
              </a:rPr>
              <a:t>Project funding </a:t>
            </a:r>
            <a:r>
              <a:rPr lang="en-GB" altLang="en-US" sz="1800">
                <a:solidFill>
                  <a:srgbClr val="003366"/>
                </a:solidFill>
                <a:cs typeface="Arial" charset="0"/>
              </a:rPr>
              <a:t>for the Operational Group’s project (Art 35). This co-operation could be combined with other measures</a:t>
            </a:r>
            <a:r>
              <a:rPr lang="en-GB" altLang="en-US" sz="1800" b="1">
                <a:solidFill>
                  <a:srgbClr val="003366"/>
                </a:solidFill>
                <a:cs typeface="Arial" charset="0"/>
              </a:rPr>
              <a:t> </a:t>
            </a:r>
            <a:r>
              <a:rPr lang="en-GB" altLang="en-US" sz="1800">
                <a:solidFill>
                  <a:srgbClr val="003366"/>
                </a:solidFill>
                <a:cs typeface="Arial" charset="0"/>
              </a:rPr>
              <a:t>(investment, knowledge transfer, advice) </a:t>
            </a:r>
          </a:p>
          <a:p>
            <a:pPr lvl="1" algn="l" eaLnBrk="1" hangingPunct="1">
              <a:lnSpc>
                <a:spcPct val="90000"/>
              </a:lnSpc>
              <a:spcAft>
                <a:spcPts val="120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en-GB" altLang="en-US" sz="1800">
                <a:solidFill>
                  <a:srgbClr val="003366"/>
                </a:solidFill>
                <a:cs typeface="Arial" charset="0"/>
              </a:rPr>
              <a:t>Supporting </a:t>
            </a:r>
            <a:r>
              <a:rPr lang="en-GB" altLang="en-US" sz="1800" b="1">
                <a:solidFill>
                  <a:srgbClr val="003366"/>
                </a:solidFill>
                <a:cs typeface="Arial" charset="0"/>
              </a:rPr>
              <a:t>innovation support services </a:t>
            </a:r>
          </a:p>
          <a:p>
            <a:pPr lvl="1" algn="l" eaLnBrk="1" hangingPunct="1">
              <a:lnSpc>
                <a:spcPct val="110000"/>
              </a:lnSpc>
              <a:spcBef>
                <a:spcPct val="10000"/>
              </a:spcBef>
              <a:spcAft>
                <a:spcPts val="1800"/>
              </a:spcAft>
              <a:buFontTx/>
              <a:buChar char="•"/>
            </a:pPr>
            <a:endParaRPr lang="en-GB" altLang="en-US" sz="1800">
              <a:solidFill>
                <a:srgbClr val="003366"/>
              </a:solidFill>
              <a:cs typeface="Arial" charset="0"/>
            </a:endParaRPr>
          </a:p>
          <a:p>
            <a:pPr algn="l" eaLnBrk="1" hangingPunct="1"/>
            <a:endParaRPr lang="en-GB" altLang="en-US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4584" name="TextBox 20"/>
          <p:cNvSpPr txBox="1">
            <a:spLocks noChangeArrowheads="1"/>
          </p:cNvSpPr>
          <p:nvPr/>
        </p:nvSpPr>
        <p:spPr bwMode="auto">
          <a:xfrm>
            <a:off x="5294313" y="2128838"/>
            <a:ext cx="3525837" cy="441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1pPr>
            <a:lvl2pPr marL="879475" indent="-3429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lvl="1" algn="l" eaLnBrk="1" hangingPunct="1">
              <a:lnSpc>
                <a:spcPct val="90000"/>
              </a:lnSpc>
              <a:spcAft>
                <a:spcPts val="120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en-GB" altLang="en-US" sz="1800">
                <a:solidFill>
                  <a:srgbClr val="003366"/>
                </a:solidFill>
                <a:cs typeface="Arial" charset="0"/>
              </a:rPr>
              <a:t>Research projects, including on-farm experiments to provide the knowledge base for innovative actions</a:t>
            </a:r>
          </a:p>
          <a:p>
            <a:pPr lvl="1" algn="l" eaLnBrk="1" hangingPunct="1">
              <a:lnSpc>
                <a:spcPct val="90000"/>
              </a:lnSpc>
              <a:spcAft>
                <a:spcPts val="120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en-GB" altLang="en-US" sz="1800">
                <a:solidFill>
                  <a:srgbClr val="003366"/>
                </a:solidFill>
                <a:cs typeface="Arial" charset="0"/>
              </a:rPr>
              <a:t>Interactive innovation formats such as </a:t>
            </a:r>
            <a:r>
              <a:rPr lang="en-GB" altLang="en-US" sz="1800" b="1">
                <a:solidFill>
                  <a:srgbClr val="003366"/>
                </a:solidFill>
                <a:cs typeface="Arial" charset="0"/>
              </a:rPr>
              <a:t>multi-actor projects and thematic networks </a:t>
            </a:r>
            <a:r>
              <a:rPr lang="en-GB" altLang="en-US" sz="1800">
                <a:solidFill>
                  <a:srgbClr val="003366"/>
                </a:solidFill>
                <a:cs typeface="Arial" charset="0"/>
              </a:rPr>
              <a:t>genuinely involving farmers, advisors, entreprises,…."</a:t>
            </a:r>
            <a:r>
              <a:rPr lang="en-GB" altLang="en-US" sz="1800" u="sng">
                <a:solidFill>
                  <a:srgbClr val="003366"/>
                </a:solidFill>
                <a:cs typeface="Arial" charset="0"/>
              </a:rPr>
              <a:t>all along the project</a:t>
            </a:r>
            <a:r>
              <a:rPr lang="en-GB" altLang="en-US" sz="1800">
                <a:solidFill>
                  <a:srgbClr val="003366"/>
                </a:solidFill>
                <a:cs typeface="Arial" charset="0"/>
              </a:rPr>
              <a:t>" </a:t>
            </a:r>
          </a:p>
          <a:p>
            <a:pPr eaLnBrk="1" hangingPunct="1"/>
            <a:endParaRPr lang="en-GB" altLang="en-US" sz="1800">
              <a:solidFill>
                <a:srgbClr val="000000"/>
              </a:solidFill>
              <a:cs typeface="Arial" charset="0"/>
            </a:endParaRPr>
          </a:p>
        </p:txBody>
      </p:sp>
      <p:cxnSp>
        <p:nvCxnSpPr>
          <p:cNvPr id="35" name="Straight Arrow Connector 34"/>
          <p:cNvCxnSpPr/>
          <p:nvPr/>
        </p:nvCxnSpPr>
        <p:spPr bwMode="auto">
          <a:xfrm flipV="1">
            <a:off x="5334000" y="1636713"/>
            <a:ext cx="719138" cy="492125"/>
          </a:xfrm>
          <a:prstGeom prst="straightConnector1">
            <a:avLst/>
          </a:prstGeom>
          <a:ln w="19050">
            <a:headEnd type="arrow"/>
            <a:tailEnd type="arrow"/>
          </a:ln>
          <a:extLst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4586" name="TextBox 1"/>
          <p:cNvSpPr txBox="1">
            <a:spLocks noChangeArrowheads="1"/>
          </p:cNvSpPr>
          <p:nvPr/>
        </p:nvSpPr>
        <p:spPr bwMode="auto">
          <a:xfrm>
            <a:off x="3652838" y="3284538"/>
            <a:ext cx="1612900" cy="4302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fr-BE" altLang="en-US" sz="2200">
                <a:solidFill>
                  <a:schemeClr val="tx1"/>
                </a:solidFill>
              </a:rPr>
              <a:t>eip-agri</a:t>
            </a:r>
            <a:endParaRPr lang="en-GB" altLang="en-US" sz="2200">
              <a:solidFill>
                <a:schemeClr val="tx1"/>
              </a:solidFill>
            </a:endParaRPr>
          </a:p>
        </p:txBody>
      </p:sp>
      <p:sp>
        <p:nvSpPr>
          <p:cNvPr id="24587" name="Title 1"/>
          <p:cNvSpPr txBox="1">
            <a:spLocks/>
          </p:cNvSpPr>
          <p:nvPr/>
        </p:nvSpPr>
        <p:spPr bwMode="auto">
          <a:xfrm>
            <a:off x="307975" y="977900"/>
            <a:ext cx="8585200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58775" indent="-358775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r>
              <a:rPr lang="en-GB" altLang="en-US" sz="2000" b="1" i="1">
                <a:solidFill>
                  <a:srgbClr val="003366"/>
                </a:solidFill>
              </a:rPr>
              <a:t>European Innovation Partnership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Oval 2"/>
          <p:cNvSpPr>
            <a:spLocks noChangeArrowheads="1"/>
          </p:cNvSpPr>
          <p:nvPr/>
        </p:nvSpPr>
        <p:spPr bwMode="auto">
          <a:xfrm>
            <a:off x="4010025" y="2116138"/>
            <a:ext cx="942975" cy="895350"/>
          </a:xfrm>
          <a:prstGeom prst="ellipse">
            <a:avLst/>
          </a:prstGeom>
          <a:solidFill>
            <a:srgbClr val="B9E5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175"/>
            <a:r>
              <a:rPr lang="da-DK" altLang="nl-BE" sz="1200" i="1">
                <a:solidFill>
                  <a:srgbClr val="0F5494"/>
                </a:solidFill>
              </a:rPr>
              <a:t>Farmers</a:t>
            </a:r>
            <a:endParaRPr lang="en-GB" altLang="nl-BE" sz="1200" i="1">
              <a:solidFill>
                <a:srgbClr val="0F5494"/>
              </a:solidFill>
            </a:endParaRPr>
          </a:p>
        </p:txBody>
      </p:sp>
      <p:sp>
        <p:nvSpPr>
          <p:cNvPr id="26627" name="Oval 3"/>
          <p:cNvSpPr>
            <a:spLocks noChangeArrowheads="1"/>
          </p:cNvSpPr>
          <p:nvPr/>
        </p:nvSpPr>
        <p:spPr bwMode="auto">
          <a:xfrm>
            <a:off x="2197100" y="2617788"/>
            <a:ext cx="942975" cy="895350"/>
          </a:xfrm>
          <a:prstGeom prst="ellipse">
            <a:avLst/>
          </a:prstGeom>
          <a:solidFill>
            <a:srgbClr val="B9E5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175"/>
            <a:r>
              <a:rPr lang="da-DK" altLang="nl-BE" sz="1200" i="1">
                <a:solidFill>
                  <a:srgbClr val="0F5494"/>
                </a:solidFill>
              </a:rPr>
              <a:t>NGOs</a:t>
            </a:r>
            <a:endParaRPr lang="en-GB" altLang="nl-BE" sz="1200" i="1">
              <a:solidFill>
                <a:srgbClr val="0F5494"/>
              </a:solidFill>
            </a:endParaRPr>
          </a:p>
        </p:txBody>
      </p:sp>
      <p:sp>
        <p:nvSpPr>
          <p:cNvPr id="26628" name="Oval 4"/>
          <p:cNvSpPr>
            <a:spLocks noChangeArrowheads="1"/>
          </p:cNvSpPr>
          <p:nvPr/>
        </p:nvSpPr>
        <p:spPr bwMode="auto">
          <a:xfrm>
            <a:off x="5959475" y="2684463"/>
            <a:ext cx="942975" cy="895350"/>
          </a:xfrm>
          <a:prstGeom prst="ellipse">
            <a:avLst/>
          </a:prstGeom>
          <a:solidFill>
            <a:srgbClr val="B9E5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175"/>
            <a:r>
              <a:rPr lang="da-DK" altLang="nl-BE" sz="1200" i="1">
                <a:solidFill>
                  <a:srgbClr val="0F5494"/>
                </a:solidFill>
              </a:rPr>
              <a:t>Advisors</a:t>
            </a:r>
            <a:endParaRPr lang="en-GB" altLang="nl-BE" sz="1200" i="1">
              <a:solidFill>
                <a:srgbClr val="0F5494"/>
              </a:solidFill>
            </a:endParaRPr>
          </a:p>
        </p:txBody>
      </p:sp>
      <p:sp>
        <p:nvSpPr>
          <p:cNvPr id="26629" name="Oval 5"/>
          <p:cNvSpPr>
            <a:spLocks noChangeArrowheads="1"/>
          </p:cNvSpPr>
          <p:nvPr/>
        </p:nvSpPr>
        <p:spPr bwMode="auto">
          <a:xfrm>
            <a:off x="6692900" y="3894138"/>
            <a:ext cx="942975" cy="895350"/>
          </a:xfrm>
          <a:prstGeom prst="ellipse">
            <a:avLst/>
          </a:prstGeom>
          <a:solidFill>
            <a:srgbClr val="B9E5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175"/>
            <a:r>
              <a:rPr lang="da-DK" altLang="nl-BE" sz="1200" i="1">
                <a:solidFill>
                  <a:srgbClr val="0F5494"/>
                </a:solidFill>
              </a:rPr>
              <a:t>Researchers</a:t>
            </a:r>
            <a:endParaRPr lang="en-GB" altLang="nl-BE" sz="1200" i="1">
              <a:solidFill>
                <a:srgbClr val="0F5494"/>
              </a:solidFill>
            </a:endParaRPr>
          </a:p>
        </p:txBody>
      </p:sp>
      <p:sp>
        <p:nvSpPr>
          <p:cNvPr id="26630" name="Oval 6"/>
          <p:cNvSpPr>
            <a:spLocks noChangeArrowheads="1"/>
          </p:cNvSpPr>
          <p:nvPr/>
        </p:nvSpPr>
        <p:spPr bwMode="auto">
          <a:xfrm>
            <a:off x="1416050" y="3741738"/>
            <a:ext cx="942975" cy="895350"/>
          </a:xfrm>
          <a:prstGeom prst="ellipse">
            <a:avLst/>
          </a:prstGeom>
          <a:solidFill>
            <a:srgbClr val="B9E5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175"/>
            <a:r>
              <a:rPr lang="da-DK" altLang="nl-BE" sz="1200" i="1">
                <a:solidFill>
                  <a:srgbClr val="0F5494"/>
                </a:solidFill>
              </a:rPr>
              <a:t>Agri-</a:t>
            </a:r>
            <a:br>
              <a:rPr lang="da-DK" altLang="nl-BE" sz="1200" i="1">
                <a:solidFill>
                  <a:srgbClr val="0F5494"/>
                </a:solidFill>
              </a:rPr>
            </a:br>
            <a:r>
              <a:rPr lang="da-DK" altLang="nl-BE" sz="1200" i="1">
                <a:solidFill>
                  <a:srgbClr val="0F5494"/>
                </a:solidFill>
              </a:rPr>
              <a:t>business</a:t>
            </a:r>
            <a:endParaRPr lang="en-GB" altLang="nl-BE" sz="1200" i="1">
              <a:solidFill>
                <a:srgbClr val="0F5494"/>
              </a:solidFill>
            </a:endParaRPr>
          </a:p>
        </p:txBody>
      </p:sp>
      <p:sp>
        <p:nvSpPr>
          <p:cNvPr id="26631" name="Line 7"/>
          <p:cNvSpPr>
            <a:spLocks noChangeShapeType="1"/>
          </p:cNvSpPr>
          <p:nvPr/>
        </p:nvSpPr>
        <p:spPr bwMode="auto">
          <a:xfrm flipH="1" flipV="1">
            <a:off x="1397000" y="5816600"/>
            <a:ext cx="165100" cy="406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GB"/>
          </a:p>
        </p:txBody>
      </p:sp>
      <p:sp>
        <p:nvSpPr>
          <p:cNvPr id="26632" name="Oval 8"/>
          <p:cNvSpPr>
            <a:spLocks noChangeArrowheads="1"/>
          </p:cNvSpPr>
          <p:nvPr/>
        </p:nvSpPr>
        <p:spPr bwMode="auto">
          <a:xfrm>
            <a:off x="3597275" y="3417888"/>
            <a:ext cx="1781175" cy="1809750"/>
          </a:xfrm>
          <a:prstGeom prst="ellipse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175"/>
            <a:r>
              <a:rPr lang="da-DK" altLang="nl-BE" sz="1600">
                <a:solidFill>
                  <a:srgbClr val="0F5494"/>
                </a:solidFill>
              </a:rPr>
              <a:t>Operational</a:t>
            </a:r>
          </a:p>
          <a:p>
            <a:pPr marL="3175"/>
            <a:r>
              <a:rPr lang="da-DK" altLang="nl-BE" sz="1600">
                <a:solidFill>
                  <a:srgbClr val="0F5494"/>
                </a:solidFill>
              </a:rPr>
              <a:t>Group</a:t>
            </a:r>
            <a:endParaRPr lang="en-GB" altLang="nl-BE" sz="1600">
              <a:solidFill>
                <a:srgbClr val="0F5494"/>
              </a:solidFill>
            </a:endParaRPr>
          </a:p>
        </p:txBody>
      </p:sp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0" y="1087438"/>
            <a:ext cx="91440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175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a-DK" altLang="nl-BE" sz="2400" b="1" i="1">
                <a:solidFill>
                  <a:srgbClr val="003366"/>
                </a:solidFill>
              </a:rPr>
              <a:t>Key Acting Entities Within the EIP</a:t>
            </a:r>
          </a:p>
          <a:p>
            <a:pPr eaLnBrk="1" hangingPunct="1">
              <a:spcBef>
                <a:spcPct val="50000"/>
              </a:spcBef>
            </a:pPr>
            <a:r>
              <a:rPr lang="da-DK" altLang="nl-BE" sz="2400" b="1" i="1">
                <a:solidFill>
                  <a:srgbClr val="003366"/>
                </a:solidFill>
              </a:rPr>
              <a:t>- Operational Groups -</a:t>
            </a:r>
            <a:endParaRPr lang="en-GB" altLang="nl-BE" sz="2400" b="1" i="1">
              <a:solidFill>
                <a:srgbClr val="003366"/>
              </a:solidFill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-84138" y="5164138"/>
            <a:ext cx="9144001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175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a-DK" altLang="nl-BE" sz="2000" i="1">
                <a:solidFill>
                  <a:srgbClr val="003366"/>
                </a:solidFill>
              </a:rPr>
              <a:t>"</a:t>
            </a:r>
            <a:r>
              <a:rPr lang="da-DK" altLang="nl-BE" sz="2000" i="1">
                <a:solidFill>
                  <a:srgbClr val="00B050"/>
                </a:solidFill>
              </a:rPr>
              <a:t>Operational Groups" </a:t>
            </a:r>
            <a:r>
              <a:rPr lang="da-DK" altLang="nl-BE" sz="2000" i="1">
                <a:solidFill>
                  <a:srgbClr val="003366"/>
                </a:solidFill>
              </a:rPr>
              <a:t>are no stakeholder networks, no stakeholder boards, no thematic coordination groups, nor discussion groups</a:t>
            </a:r>
            <a:endParaRPr lang="en-GB" altLang="nl-BE" sz="2000" i="1">
              <a:solidFill>
                <a:srgbClr val="003366"/>
              </a:solidFill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68263" y="5781675"/>
            <a:ext cx="9144000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175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eaLnBrk="0" hangingPunct="0">
              <a:defRPr sz="7600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600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a-DK" altLang="nl-BE" sz="2000" i="1">
                <a:solidFill>
                  <a:srgbClr val="002060"/>
                </a:solidFill>
              </a:rPr>
              <a:t>An OG = </a:t>
            </a:r>
            <a:r>
              <a:rPr lang="da-DK" altLang="nl-BE" sz="2000" i="1">
                <a:solidFill>
                  <a:srgbClr val="00B050"/>
                </a:solidFill>
              </a:rPr>
              <a:t>actors </a:t>
            </a:r>
            <a:r>
              <a:rPr lang="da-DK" altLang="nl-BE" sz="2000" i="1" u="sng">
                <a:solidFill>
                  <a:srgbClr val="00B050"/>
                </a:solidFill>
              </a:rPr>
              <a:t>working together </a:t>
            </a:r>
            <a:r>
              <a:rPr lang="da-DK" altLang="nl-BE" sz="2000" i="1">
                <a:solidFill>
                  <a:srgbClr val="00B050"/>
                </a:solidFill>
              </a:rPr>
              <a:t>in a project targeted at innovation and producing concrete results</a:t>
            </a:r>
          </a:p>
          <a:p>
            <a:pPr eaLnBrk="1" hangingPunct="1">
              <a:spcBef>
                <a:spcPct val="50000"/>
              </a:spcBef>
            </a:pPr>
            <a:r>
              <a:rPr lang="nl-BE" altLang="nl-BE" sz="2000" i="1">
                <a:solidFill>
                  <a:srgbClr val="00B050"/>
                </a:solidFill>
              </a:rPr>
              <a:t>OG=</a:t>
            </a:r>
            <a:endParaRPr lang="en-GB" altLang="nl-BE" sz="2000" i="1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17538" y="1447800"/>
            <a:ext cx="8051800" cy="5302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pPr marL="174625" indent="-174625" eaLnBrk="1" hangingPunct="1">
              <a:lnSpc>
                <a:spcPct val="95000"/>
              </a:lnSpc>
              <a:spcBef>
                <a:spcPct val="10000"/>
              </a:spcBef>
              <a:spcAft>
                <a:spcPts val="1800"/>
              </a:spcAft>
              <a:buClr>
                <a:schemeClr val="bg1"/>
              </a:buClr>
              <a:defRPr/>
            </a:pPr>
            <a:r>
              <a:rPr lang="en-GB" altLang="en-US" sz="2400" i="1" smtClean="0">
                <a:solidFill>
                  <a:srgbClr val="003366"/>
                </a:solidFill>
              </a:rPr>
              <a:t>Network Function of the EIP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15888" y="2354263"/>
            <a:ext cx="9259888" cy="28130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30238" lvl="1" indent="-276225" eaLnBrk="1" hangingPunct="1">
              <a:lnSpc>
                <a:spcPct val="95000"/>
              </a:lnSpc>
              <a:spcBef>
                <a:spcPct val="10000"/>
              </a:spcBef>
              <a:spcAft>
                <a:spcPts val="1800"/>
              </a:spcAft>
              <a:buClr>
                <a:srgbClr val="003366"/>
              </a:buClr>
              <a:defRPr/>
            </a:pPr>
            <a:r>
              <a:rPr lang="en-GB" altLang="en-US" smtClean="0">
                <a:solidFill>
                  <a:srgbClr val="003366"/>
                </a:solidFill>
              </a:rPr>
              <a:t>Collect information (research and innovation projects etc.) and innovation practices</a:t>
            </a:r>
          </a:p>
          <a:p>
            <a:pPr marL="630238" lvl="1" indent="-276225" eaLnBrk="1" hangingPunct="1">
              <a:lnSpc>
                <a:spcPct val="95000"/>
              </a:lnSpc>
              <a:spcBef>
                <a:spcPct val="10000"/>
              </a:spcBef>
              <a:spcAft>
                <a:spcPts val="1800"/>
              </a:spcAft>
              <a:buClr>
                <a:srgbClr val="003366"/>
              </a:buClr>
              <a:defRPr/>
            </a:pPr>
            <a:r>
              <a:rPr lang="en-GB" altLang="en-US" smtClean="0">
                <a:solidFill>
                  <a:srgbClr val="003366"/>
                </a:solidFill>
              </a:rPr>
              <a:t>Provide an effective flow of information (website, databases, publications)</a:t>
            </a:r>
          </a:p>
          <a:p>
            <a:pPr marL="630238" lvl="1" indent="-276225" eaLnBrk="1" hangingPunct="1">
              <a:lnSpc>
                <a:spcPct val="95000"/>
              </a:lnSpc>
              <a:spcBef>
                <a:spcPct val="10000"/>
              </a:spcBef>
              <a:spcAft>
                <a:spcPts val="1800"/>
              </a:spcAft>
              <a:buClr>
                <a:srgbClr val="003366"/>
              </a:buClr>
              <a:defRPr/>
            </a:pPr>
            <a:r>
              <a:rPr lang="nl-BE" altLang="en-US" smtClean="0">
                <a:solidFill>
                  <a:srgbClr val="003366"/>
                </a:solidFill>
              </a:rPr>
              <a:t>Give information on opportunities within policies (</a:t>
            </a:r>
            <a:r>
              <a:rPr lang="en-GB" altLang="en-US" smtClean="0">
                <a:solidFill>
                  <a:srgbClr val="003366"/>
                </a:solidFill>
              </a:rPr>
              <a:t>helpdesk function)</a:t>
            </a:r>
          </a:p>
          <a:p>
            <a:pPr marL="630238" lvl="1" indent="-276225" eaLnBrk="1" hangingPunct="1">
              <a:lnSpc>
                <a:spcPct val="95000"/>
              </a:lnSpc>
              <a:spcBef>
                <a:spcPct val="10000"/>
              </a:spcBef>
              <a:spcAft>
                <a:spcPts val="1800"/>
              </a:spcAft>
              <a:buClr>
                <a:srgbClr val="003366"/>
              </a:buClr>
              <a:defRPr/>
            </a:pPr>
            <a:r>
              <a:rPr lang="en-GB" altLang="en-US" smtClean="0">
                <a:solidFill>
                  <a:srgbClr val="003366"/>
                </a:solidFill>
              </a:rPr>
              <a:t>Share knowledge on concrete projects and connect actors</a:t>
            </a:r>
          </a:p>
          <a:p>
            <a:pPr marL="630238" lvl="1" indent="-276225" eaLnBrk="1" hangingPunct="1">
              <a:lnSpc>
                <a:spcPct val="95000"/>
              </a:lnSpc>
              <a:spcBef>
                <a:spcPct val="10000"/>
              </a:spcBef>
              <a:spcAft>
                <a:spcPts val="1800"/>
              </a:spcAft>
              <a:buClr>
                <a:srgbClr val="003366"/>
              </a:buClr>
              <a:defRPr/>
            </a:pPr>
            <a:r>
              <a:rPr lang="en-GB" altLang="en-US" smtClean="0">
                <a:solidFill>
                  <a:srgbClr val="003366"/>
                </a:solidFill>
              </a:rPr>
              <a:t>Provide feedback to the scientific community on practice needs (Art.12 H2020)</a:t>
            </a:r>
          </a:p>
          <a:p>
            <a:pPr marL="630238" lvl="1" indent="-276225" eaLnBrk="1" hangingPunct="1">
              <a:lnSpc>
                <a:spcPct val="95000"/>
              </a:lnSpc>
              <a:spcBef>
                <a:spcPct val="10000"/>
              </a:spcBef>
              <a:spcAft>
                <a:spcPts val="1800"/>
              </a:spcAft>
              <a:buClr>
                <a:schemeClr val="bg1"/>
              </a:buClr>
              <a:defRPr/>
            </a:pPr>
            <a:endParaRPr lang="en-GB" altLang="en-US" smtClean="0">
              <a:solidFill>
                <a:srgbClr val="003366"/>
              </a:solidFill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7427913" y="404813"/>
            <a:ext cx="1133475" cy="1085850"/>
            <a:chOff x="4733" y="264"/>
            <a:chExt cx="714" cy="684"/>
          </a:xfrm>
        </p:grpSpPr>
        <p:grpSp>
          <p:nvGrpSpPr>
            <p:cNvPr id="21509" name="Group 6"/>
            <p:cNvGrpSpPr>
              <a:grpSpLocks/>
            </p:cNvGrpSpPr>
            <p:nvPr/>
          </p:nvGrpSpPr>
          <p:grpSpPr bwMode="auto">
            <a:xfrm>
              <a:off x="4733" y="264"/>
              <a:ext cx="714" cy="684"/>
              <a:chOff x="2292" y="1788"/>
              <a:chExt cx="1112" cy="1112"/>
            </a:xfrm>
          </p:grpSpPr>
          <p:pic>
            <p:nvPicPr>
              <p:cNvPr id="21511" name="Picture 7" descr="EU_Flag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92" y="1788"/>
                <a:ext cx="1112" cy="11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2651" y="2149"/>
                <a:ext cx="340" cy="2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marL="3175"/>
                <a:endParaRPr lang="de-DE" altLang="en-US" sz="900" b="1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1510" name="Text Box 9"/>
            <p:cNvSpPr txBox="1">
              <a:spLocks noChangeArrowheads="1"/>
            </p:cNvSpPr>
            <p:nvPr/>
          </p:nvSpPr>
          <p:spPr bwMode="auto">
            <a:xfrm>
              <a:off x="4797" y="459"/>
              <a:ext cx="596" cy="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175" eaLnBrk="0" hangingPunct="0">
                <a:defRPr sz="7600">
                  <a:solidFill>
                    <a:srgbClr val="FFD624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7600">
                  <a:solidFill>
                    <a:srgbClr val="FFD624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7600">
                  <a:solidFill>
                    <a:srgbClr val="FFD624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7600">
                  <a:solidFill>
                    <a:srgbClr val="FFD624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7600">
                  <a:solidFill>
                    <a:srgbClr val="FFD624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7600">
                  <a:solidFill>
                    <a:srgbClr val="FFD624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7600">
                  <a:solidFill>
                    <a:srgbClr val="FFD624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7600">
                  <a:solidFill>
                    <a:srgbClr val="FFD624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7600">
                  <a:solidFill>
                    <a:srgbClr val="FFD624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de-DE" altLang="en-US" sz="900" b="1">
                  <a:solidFill>
                    <a:srgbClr val="FFFF00"/>
                  </a:solidFill>
                </a:rPr>
                <a:t>EIP</a:t>
              </a:r>
            </a:p>
            <a:p>
              <a:pPr eaLnBrk="1" hangingPunct="1"/>
              <a:r>
                <a:rPr lang="de-DE" altLang="en-US" sz="900" b="1">
                  <a:solidFill>
                    <a:srgbClr val="FFFF00"/>
                  </a:solidFill>
                </a:rPr>
                <a:t>Network </a:t>
              </a:r>
            </a:p>
            <a:p>
              <a:pPr eaLnBrk="1" hangingPunct="1"/>
              <a:endParaRPr lang="de-DE" altLang="en-US" sz="900" b="1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5606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Slide_Master">
  <a:themeElements>
    <a:clrScheme name="1_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0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0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6561</TotalTime>
  <Words>741</Words>
  <Application>Microsoft Office PowerPoint</Application>
  <PresentationFormat>On-screen Show (4:3)</PresentationFormat>
  <Paragraphs>83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Verdana</vt:lpstr>
      <vt:lpstr>Arial</vt:lpstr>
      <vt:lpstr>Wingdings</vt:lpstr>
      <vt:lpstr>1_Slide_Master</vt:lpstr>
      <vt:lpstr>Slide_Master</vt:lpstr>
      <vt:lpstr>2_Slide_Master</vt:lpstr>
      <vt:lpstr>Fostering innovation in EU agriculture: the European Innovation Partnership   Brussels  7 November 2014 </vt:lpstr>
      <vt:lpstr>PowerPoint Presentation</vt:lpstr>
      <vt:lpstr>Origin of the European Innovation Partnership (EIP)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Network Function of the EIP</vt:lpstr>
      <vt:lpstr>The EIP website is live!</vt:lpstr>
      <vt:lpstr>PowerPoint Presentation</vt:lpstr>
      <vt:lpstr>PowerPoint Presentation</vt:lpstr>
      <vt:lpstr>Many thanks for you attention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PETERS Rob (AGRI)</cp:lastModifiedBy>
  <cp:revision>382</cp:revision>
  <cp:lastPrinted>2014-09-08T14:02:16Z</cp:lastPrinted>
  <dcterms:created xsi:type="dcterms:W3CDTF">2011-10-28T10:25:18Z</dcterms:created>
  <dcterms:modified xsi:type="dcterms:W3CDTF">2014-11-05T16:22:19Z</dcterms:modified>
</cp:coreProperties>
</file>