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74" r:id="rId3"/>
    <p:sldId id="275" r:id="rId4"/>
    <p:sldId id="270" r:id="rId5"/>
    <p:sldId id="271" r:id="rId6"/>
    <p:sldId id="272" r:id="rId7"/>
    <p:sldId id="273" r:id="rId8"/>
    <p:sldId id="276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7434"/>
    <a:srgbClr val="19356D"/>
    <a:srgbClr val="BDDEFF"/>
    <a:srgbClr val="3166CF"/>
    <a:srgbClr val="3E6FD2"/>
    <a:srgbClr val="2D5EC1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0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13910761154855"/>
          <c:y val="0.20229881324942456"/>
          <c:w val="0.62691675333036201"/>
          <c:h val="0.69675666274422177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Sheet4!$A$2:$A$4</c:f>
              <c:strCache>
                <c:ptCount val="3"/>
                <c:pt idx="0">
                  <c:v>Sustainable agriculture</c:v>
                </c:pt>
                <c:pt idx="1">
                  <c:v>Resilience</c:v>
                </c:pt>
                <c:pt idx="2">
                  <c:v>Nutrition</c:v>
                </c:pt>
              </c:strCache>
            </c:strRef>
          </c:cat>
          <c:val>
            <c:numRef>
              <c:f>Sheet4!$B$2:$B$4</c:f>
              <c:numCache>
                <c:formatCode>General</c:formatCode>
                <c:ptCount val="3"/>
                <c:pt idx="0">
                  <c:v>29863</c:v>
                </c:pt>
                <c:pt idx="1">
                  <c:v>33862</c:v>
                </c:pt>
                <c:pt idx="2">
                  <c:v>13857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Sheet4!$G$6:$G$11</c:f>
              <c:strCache>
                <c:ptCount val="6"/>
                <c:pt idx="0">
                  <c:v>Policy</c:v>
                </c:pt>
                <c:pt idx="1">
                  <c:v>Strategic </c:v>
                </c:pt>
                <c:pt idx="2">
                  <c:v>Adaptive</c:v>
                </c:pt>
                <c:pt idx="3">
                  <c:v>Information management/ extension</c:v>
                </c:pt>
                <c:pt idx="4">
                  <c:v>Institution/ capacity Building</c:v>
                </c:pt>
                <c:pt idx="5">
                  <c:v>Governance</c:v>
                </c:pt>
              </c:strCache>
            </c:strRef>
          </c:cat>
          <c:val>
            <c:numRef>
              <c:f>Sheet4!$H$6:$H$11</c:f>
              <c:numCache>
                <c:formatCode>0.0</c:formatCode>
                <c:ptCount val="6"/>
                <c:pt idx="0">
                  <c:v>8.6</c:v>
                </c:pt>
                <c:pt idx="1">
                  <c:v>9.9</c:v>
                </c:pt>
                <c:pt idx="2">
                  <c:v>27.648333333333333</c:v>
                </c:pt>
                <c:pt idx="3">
                  <c:v>8</c:v>
                </c:pt>
                <c:pt idx="4">
                  <c:v>27.5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Sheet1!$B$72:$B$77</c:f>
              <c:strCache>
                <c:ptCount val="6"/>
                <c:pt idx="0">
                  <c:v>Global</c:v>
                </c:pt>
                <c:pt idx="1">
                  <c:v>Africa</c:v>
                </c:pt>
                <c:pt idx="2">
                  <c:v>Asia</c:v>
                </c:pt>
                <c:pt idx="3">
                  <c:v>MENA</c:v>
                </c:pt>
                <c:pt idx="4">
                  <c:v>Latin America</c:v>
                </c:pt>
                <c:pt idx="5">
                  <c:v>Intra ACP</c:v>
                </c:pt>
              </c:strCache>
            </c:strRef>
          </c:cat>
          <c:val>
            <c:numRef>
              <c:f>Sheet1!$C$72:$C$77</c:f>
              <c:numCache>
                <c:formatCode>General</c:formatCode>
                <c:ptCount val="6"/>
                <c:pt idx="0">
                  <c:v>37685</c:v>
                </c:pt>
                <c:pt idx="1">
                  <c:v>179792</c:v>
                </c:pt>
                <c:pt idx="2">
                  <c:v>47130</c:v>
                </c:pt>
                <c:pt idx="3">
                  <c:v>4000</c:v>
                </c:pt>
                <c:pt idx="4">
                  <c:v>14440</c:v>
                </c:pt>
                <c:pt idx="5">
                  <c:v>37195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3"/>
          <c:order val="3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Sheet1!$A$27:$A$35</c:f>
              <c:strCache>
                <c:ptCount val="9"/>
                <c:pt idx="0">
                  <c:v>CGIAR</c:v>
                </c:pt>
                <c:pt idx="1">
                  <c:v>GFAR</c:v>
                </c:pt>
                <c:pt idx="2">
                  <c:v>non CG IARCs</c:v>
                </c:pt>
                <c:pt idx="3">
                  <c:v>ITPGRFA</c:v>
                </c:pt>
                <c:pt idx="4">
                  <c:v>African regional/SRO</c:v>
                </c:pt>
                <c:pt idx="5">
                  <c:v>Calls (global/Asia)</c:v>
                </c:pt>
                <c:pt idx="6">
                  <c:v>EDF - intraACP</c:v>
                </c:pt>
                <c:pt idx="7">
                  <c:v>EDF- national</c:v>
                </c:pt>
                <c:pt idx="8">
                  <c:v>Sugar</c:v>
                </c:pt>
              </c:strCache>
            </c:strRef>
          </c:cat>
          <c:val>
            <c:numRef>
              <c:f>Sheet1!$E$27:$E$35</c:f>
              <c:numCache>
                <c:formatCode>General</c:formatCode>
                <c:ptCount val="9"/>
                <c:pt idx="0">
                  <c:v>25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17</c:v>
                </c:pt>
                <c:pt idx="5">
                  <c:v>14</c:v>
                </c:pt>
                <c:pt idx="6">
                  <c:v>14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Sheet1!$A$27:$A$35</c:f>
              <c:strCache>
                <c:ptCount val="9"/>
                <c:pt idx="0">
                  <c:v>CGIAR</c:v>
                </c:pt>
                <c:pt idx="1">
                  <c:v>GFAR</c:v>
                </c:pt>
                <c:pt idx="2">
                  <c:v>non CG IARCs</c:v>
                </c:pt>
                <c:pt idx="3">
                  <c:v>ITPGRFA</c:v>
                </c:pt>
                <c:pt idx="4">
                  <c:v>African regional/SRO</c:v>
                </c:pt>
                <c:pt idx="5">
                  <c:v>Calls (global/Asia)</c:v>
                </c:pt>
                <c:pt idx="6">
                  <c:v>EDF - intraACP</c:v>
                </c:pt>
                <c:pt idx="7">
                  <c:v>EDF- national</c:v>
                </c:pt>
                <c:pt idx="8">
                  <c:v>Sugar</c:v>
                </c:pt>
              </c:strCache>
            </c:strRef>
          </c:cat>
          <c:val>
            <c:numRef>
              <c:f>Sheet1!$D$27:$D$35</c:f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Sheet1!$A$27:$A$35</c:f>
              <c:strCache>
                <c:ptCount val="9"/>
                <c:pt idx="0">
                  <c:v>CGIAR</c:v>
                </c:pt>
                <c:pt idx="1">
                  <c:v>GFAR</c:v>
                </c:pt>
                <c:pt idx="2">
                  <c:v>non CG IARCs</c:v>
                </c:pt>
                <c:pt idx="3">
                  <c:v>ITPGRFA</c:v>
                </c:pt>
                <c:pt idx="4">
                  <c:v>African regional/SRO</c:v>
                </c:pt>
                <c:pt idx="5">
                  <c:v>Calls (global/Asia)</c:v>
                </c:pt>
                <c:pt idx="6">
                  <c:v>EDF - intraACP</c:v>
                </c:pt>
                <c:pt idx="7">
                  <c:v>EDF- national</c:v>
                </c:pt>
                <c:pt idx="8">
                  <c:v>Sugar</c:v>
                </c:pt>
              </c:strCache>
            </c:strRef>
          </c:cat>
          <c:val>
            <c:numRef>
              <c:f>Sheet1!$C$27:$C$35</c:f>
            </c:numRef>
          </c:val>
        </c:ser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Sheet1!$A$27:$A$35</c:f>
              <c:strCache>
                <c:ptCount val="9"/>
                <c:pt idx="0">
                  <c:v>CGIAR</c:v>
                </c:pt>
                <c:pt idx="1">
                  <c:v>GFAR</c:v>
                </c:pt>
                <c:pt idx="2">
                  <c:v>non CG IARCs</c:v>
                </c:pt>
                <c:pt idx="3">
                  <c:v>ITPGRFA</c:v>
                </c:pt>
                <c:pt idx="4">
                  <c:v>African regional/SRO</c:v>
                </c:pt>
                <c:pt idx="5">
                  <c:v>Calls (global/Asia)</c:v>
                </c:pt>
                <c:pt idx="6">
                  <c:v>EDF - intraACP</c:v>
                </c:pt>
                <c:pt idx="7">
                  <c:v>EDF- national</c:v>
                </c:pt>
                <c:pt idx="8">
                  <c:v>Sugar</c:v>
                </c:pt>
              </c:strCache>
            </c:strRef>
          </c:cat>
          <c:val>
            <c:numRef>
              <c:f>Sheet1!$B$27:$B$35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</cdr:x>
      <cdr:y>0.78819</cdr:y>
    </cdr:from>
    <cdr:to>
      <cdr:x>0.98859</cdr:x>
      <cdr:y>0.97222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7250" y="2162175"/>
          <a:ext cx="193357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0.7205</cdr:x>
      <cdr:y>0.7972</cdr:y>
    </cdr:from>
    <cdr:to>
      <cdr:x>0.99586</cdr:x>
      <cdr:y>0.95105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14700" y="2171700"/>
          <a:ext cx="126682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Total </a:t>
          </a:r>
        </a:p>
        <a:p xmlns:a="http://schemas.openxmlformats.org/drawingml/2006/main">
          <a:r>
            <a:rPr lang="en-GB" sz="1100"/>
            <a:t>EUR 80 million</a:t>
          </a:r>
        </a:p>
        <a:p xmlns:a="http://schemas.openxmlformats.org/drawingml/2006/main">
          <a:r>
            <a:rPr lang="en-GB" sz="1100"/>
            <a:t>		320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0.71875</cdr:x>
      <cdr:y>0.8125</cdr:y>
    </cdr:from>
    <cdr:to>
      <cdr:x>0.99167</cdr:x>
      <cdr:y>0.97917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25" y="2228850"/>
          <a:ext cx="12477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Total</a:t>
          </a:r>
        </a:p>
        <a:p xmlns:a="http://schemas.openxmlformats.org/drawingml/2006/main">
          <a:r>
            <a:rPr lang="en-GB" sz="1100"/>
            <a:t>EUR 320 million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0.7205</cdr:x>
      <cdr:y>0.7972</cdr:y>
    </cdr:from>
    <cdr:to>
      <cdr:x>0.99586</cdr:x>
      <cdr:y>0.95105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4700" y="2171700"/>
          <a:ext cx="126682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Total </a:t>
          </a:r>
        </a:p>
        <a:p xmlns:a="http://schemas.openxmlformats.org/drawingml/2006/main">
          <a:r>
            <a:rPr lang="en-GB" sz="1100"/>
            <a:t>EUR 320 million</a:t>
          </a:r>
        </a:p>
        <a:p xmlns:a="http://schemas.openxmlformats.org/drawingml/2006/main">
          <a:r>
            <a:rPr lang="en-GB" sz="1100"/>
            <a:t>		320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0.04167</cdr:x>
      <cdr:y>0.81771</cdr:y>
    </cdr:from>
    <cdr:to>
      <cdr:x>0.35208</cdr:x>
      <cdr:y>0.98438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" y="2243138"/>
          <a:ext cx="141922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Total</a:t>
          </a:r>
        </a:p>
        <a:p xmlns:a="http://schemas.openxmlformats.org/drawingml/2006/main">
          <a:r>
            <a:rPr lang="en-GB" sz="1100"/>
            <a:t>EUR</a:t>
          </a:r>
          <a:r>
            <a:rPr lang="en-GB" sz="1100" baseline="0"/>
            <a:t> 320 million</a:t>
          </a:r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154189F-A4AF-4B5C-B71F-51DD8E382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39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2B2EE59-28FF-430A-B3DF-670FE3CA5C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9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38E4F-C0D6-480F-B45C-1639D760883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2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CC5CAF5-FF7B-43B7-95A8-5BC17473AC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067944" y="6237312"/>
            <a:ext cx="808856" cy="638151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numCol="1" anchor="t"/>
          <a:lstStyle/>
          <a:p>
            <a:pPr marL="0" indent="0" algn="l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Development</a:t>
            </a:r>
          </a:p>
          <a:p>
            <a:pPr marL="0" indent="0" algn="l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and</a:t>
            </a:r>
            <a:r>
              <a:rPr lang="en-US" sz="850" i="1" baseline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Cooperation</a:t>
            </a:r>
          </a:p>
          <a:p>
            <a:pPr marL="0" indent="0" algn="l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i="1" baseline="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- EuropeAid</a:t>
            </a:r>
            <a:endParaRPr lang="en-US" sz="850" i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AA375-E57D-403C-B5E3-1708B188EF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944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2EC0E-078E-42E3-B7C6-838F560605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768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49375"/>
            <a:ext cx="9144000" cy="550862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77825"/>
            <a:ext cx="1943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62425" y="6642100"/>
            <a:ext cx="8397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 marL="3175"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0F7A5C-7E0D-41CE-A11A-2C5D94853F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1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EB843B-3C7C-4520-B514-4518F0190C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3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C257A54-0C73-4A5B-85F7-DBCF63665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9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AF357A-1D60-4873-B594-0D1DB0CEF9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1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E27179-871A-4452-8208-9F9C99A3C2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AF2E2E-F97E-4CFF-A1B0-B188CFB22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70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133F2C-9AAF-4133-AD83-43F831C1A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9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FC8A9B-3501-42DC-A307-DB63C06E7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F0CE-E919-47F2-8C3D-DE6EA5D280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51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C21D5F-B66F-4381-BE97-37F7EF64BD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1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E38712-B14C-4664-B282-B3357E24D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2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55BC8A-8743-491F-9E33-4D57376C1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3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3FA479-F168-41BB-9D55-0A7FD0384E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0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C90D-5A4A-4FBB-A1D4-3C91C33638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7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F6C0E-D813-42F6-8E9A-45B27CFD3F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4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0900-8CD9-4BB3-B191-59253B24B4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74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ED8CB-4F16-422B-9F99-393C33ADC0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48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11E74-6FF9-4897-854B-006BA2225A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44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E38DD-9E08-45EF-ACED-298D4756A2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13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2643A-47E1-433F-B631-963C13BC04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809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4A10969-325F-4845-9BFB-14CF7B90D34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EuropeAid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4C9E78-76C0-4C87-B874-369050B550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2" name="Picture 5" descr="LOGO CE-EN-NEG-quadri.ai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2438" y="6659563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7" y="1628800"/>
            <a:ext cx="3640252" cy="47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69" y="2838419"/>
            <a:ext cx="4438650" cy="358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0112" y="1124743"/>
            <a:ext cx="3001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DEVCO </a:t>
            </a:r>
            <a:r>
              <a:rPr lang="fr-FR" sz="1600" b="1" dirty="0" err="1" smtClean="0"/>
              <a:t>Approach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Paper</a:t>
            </a:r>
            <a:endParaRPr lang="fr-FR" sz="1600" b="1" dirty="0"/>
          </a:p>
          <a:p>
            <a:endParaRPr lang="fr-FR" dirty="0" smtClean="0"/>
          </a:p>
          <a:p>
            <a:r>
              <a:rPr lang="fr-FR" sz="1400" dirty="0" err="1" smtClean="0"/>
              <a:t>Research</a:t>
            </a:r>
            <a:r>
              <a:rPr lang="fr-FR" sz="1400" dirty="0" smtClean="0"/>
              <a:t> &amp; Innovation for </a:t>
            </a:r>
            <a:endParaRPr lang="fr-FR" sz="1400" dirty="0"/>
          </a:p>
          <a:p>
            <a:r>
              <a:rPr lang="fr-FR" sz="1400" dirty="0" smtClean="0"/>
              <a:t>Food </a:t>
            </a:r>
            <a:r>
              <a:rPr lang="fr-FR" sz="1400" dirty="0"/>
              <a:t>and Nutrition</a:t>
            </a:r>
          </a:p>
          <a:p>
            <a:r>
              <a:rPr lang="fr-FR" sz="1400" dirty="0"/>
              <a:t>Security / </a:t>
            </a:r>
            <a:r>
              <a:rPr lang="fr-FR" sz="1400" dirty="0" err="1"/>
              <a:t>Sustainable</a:t>
            </a:r>
            <a:endParaRPr lang="fr-FR" sz="1400" dirty="0"/>
          </a:p>
          <a:p>
            <a:r>
              <a:rPr lang="fr-FR" sz="1400" dirty="0" smtClean="0"/>
              <a:t>Agriculture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750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3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EXPLORING NEW STRATEGIC DIRECTIONS</a:t>
            </a:r>
            <a:endParaRPr lang="fr-FR" sz="2800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048" y="1772816"/>
            <a:ext cx="9144000" cy="482453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Innovation </a:t>
            </a:r>
            <a:r>
              <a:rPr lang="en-GB" dirty="0">
                <a:solidFill>
                  <a:srgbClr val="007434"/>
                </a:solidFill>
                <a:latin typeface="EC Square Sans Pro Medium" panose="020B0500000000020004" pitchFamily="34" charset="0"/>
              </a:rPr>
              <a:t>and value chains, engaging with new partners</a:t>
            </a:r>
          </a:p>
          <a:p>
            <a:pPr algn="ctr">
              <a:spcBef>
                <a:spcPts val="0"/>
              </a:spcBef>
            </a:pPr>
            <a:r>
              <a:rPr lang="en-GB" sz="1800" spc="6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Examples from current programmes</a:t>
            </a:r>
            <a:endParaRPr lang="en-GB" sz="1800" spc="60" dirty="0">
              <a:solidFill>
                <a:srgbClr val="19356D"/>
              </a:solidFill>
              <a:latin typeface="EC Square Sans Pro Medium" panose="020B0500000000020004" pitchFamily="34" charset="0"/>
            </a:endParaRPr>
          </a:p>
          <a:p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21674"/>
              </p:ext>
            </p:extLst>
          </p:nvPr>
        </p:nvGraphicFramePr>
        <p:xfrm>
          <a:off x="251520" y="2492897"/>
          <a:ext cx="8568952" cy="4141046"/>
        </p:xfrm>
        <a:graphic>
          <a:graphicData uri="http://schemas.openxmlformats.org/drawingml/2006/table">
            <a:tbl>
              <a:tblPr firstRow="1" firstCol="1" bandRow="1"/>
              <a:tblGrid>
                <a:gridCol w="2142238"/>
                <a:gridCol w="2142238"/>
                <a:gridCol w="2142238"/>
                <a:gridCol w="2142238"/>
              </a:tblGrid>
              <a:tr h="227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Model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Actors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Programme/ project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Comment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Uptake by private sector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NOVELLA Partnership: UNILEVER, ICRAF, IUCN,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TechnoServe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Novel Development Ltd. ,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Allanblackia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Development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Development of value chains and creating markets.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31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Partnerships that are internal to the research programme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FARA, CORAF,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CGIAR	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centres, farmers organisations, private sector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Sub-Saharan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Africa	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 Programme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Innovation platforms identify opportunities to build value chains and link farmers to markets.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3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ICIPE, KARI,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Heifer	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International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Push-pull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mechanism	 (control of </a:t>
                      </a:r>
                      <a:r>
                        <a:rPr lang="en-GB" sz="1400" i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Striga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and insect pests of maize)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Both government and NGO partners, media (radio), farmer to farmer exchange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Dissemination through extension service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FARA, CORAF,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national	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extension systems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Sub-Saharan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Africa	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 programme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Sierra Leone, Burkina Faso adopted innovation platform model of SSA-CP in extension services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/>
          <a:stretch/>
        </p:blipFill>
        <p:spPr bwMode="auto">
          <a:xfrm>
            <a:off x="1763689" y="1549400"/>
            <a:ext cx="5544616" cy="503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23" y="1412776"/>
            <a:ext cx="9143999" cy="575791"/>
          </a:xfrm>
        </p:spPr>
        <p:txBody>
          <a:bodyPr/>
          <a:lstStyle/>
          <a:p>
            <a:pPr algn="ctr"/>
            <a:r>
              <a:rPr lang="en-GB" sz="2800" b="1" spc="-60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DELIVERING IMPACT AT COUNTRY AND LOCAL LEVEL</a:t>
            </a:r>
            <a:endParaRPr lang="fr-FR" sz="2800" b="1" spc="-60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496944" cy="4320480"/>
          </a:xfrm>
        </p:spPr>
        <p:txBody>
          <a:bodyPr>
            <a:normAutofit fontScale="92500" lnSpcReduction="10000"/>
          </a:bodyPr>
          <a:lstStyle/>
          <a:p>
            <a:pPr marL="285750" algn="ctr">
              <a:spcAft>
                <a:spcPts val="1800"/>
              </a:spcAft>
            </a:pPr>
            <a:r>
              <a:rPr lang="en-GB" sz="2800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Supporting EU Delegations through</a:t>
            </a:r>
            <a:r>
              <a:rPr lang="en-GB" sz="2800" dirty="0" smtClean="0">
                <a:latin typeface="EC Square Sans Pro Medium" panose="020B0500000000020004" pitchFamily="34" charset="0"/>
              </a:rPr>
              <a:t> </a:t>
            </a:r>
          </a:p>
          <a:p>
            <a:pPr marL="538163" lvl="1" indent="-355600"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EC Square Sans Pro Medium" panose="020B0500000000020004" pitchFamily="34" charset="0"/>
              </a:rPr>
              <a:t>Technical </a:t>
            </a:r>
            <a:r>
              <a:rPr lang="en-GB" sz="2400" dirty="0">
                <a:latin typeface="EC Square Sans Pro Medium" panose="020B0500000000020004" pitchFamily="34" charset="0"/>
              </a:rPr>
              <a:t>support to </a:t>
            </a:r>
            <a:r>
              <a:rPr lang="en-GB" sz="2400" dirty="0" smtClean="0">
                <a:latin typeface="EC Square Sans Pro Medium" panose="020B0500000000020004" pitchFamily="34" charset="0"/>
              </a:rPr>
              <a:t>management of regional </a:t>
            </a:r>
            <a:r>
              <a:rPr lang="en-GB" sz="2400" dirty="0">
                <a:latin typeface="EC Square Sans Pro Medium" panose="020B0500000000020004" pitchFamily="34" charset="0"/>
              </a:rPr>
              <a:t>AR4D projects </a:t>
            </a:r>
          </a:p>
          <a:p>
            <a:pPr marL="538163" lvl="1" indent="-355600"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EC Square Sans Pro Medium" panose="020B0500000000020004" pitchFamily="34" charset="0"/>
              </a:rPr>
              <a:t>Identifying </a:t>
            </a:r>
            <a:r>
              <a:rPr lang="en-GB" sz="2400" dirty="0">
                <a:latin typeface="EC Square Sans Pro Medium" panose="020B0500000000020004" pitchFamily="34" charset="0"/>
              </a:rPr>
              <a:t>priority needs for strengthening the NARS and or extension system.</a:t>
            </a:r>
          </a:p>
          <a:p>
            <a:pPr marL="538163" lvl="1" indent="-355600"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EC Square Sans Pro Medium" panose="020B0500000000020004" pitchFamily="34" charset="0"/>
              </a:rPr>
              <a:t>Identifying opportunities </a:t>
            </a:r>
            <a:r>
              <a:rPr lang="en-GB" sz="2400" dirty="0">
                <a:latin typeface="EC Square Sans Pro Medium" panose="020B0500000000020004" pitchFamily="34" charset="0"/>
              </a:rPr>
              <a:t>for taking up or up-scaling successful research </a:t>
            </a:r>
            <a:r>
              <a:rPr lang="en-GB" sz="2400" dirty="0" smtClean="0">
                <a:latin typeface="EC Square Sans Pro Medium" panose="020B0500000000020004" pitchFamily="34" charset="0"/>
              </a:rPr>
              <a:t>products</a:t>
            </a:r>
          </a:p>
          <a:p>
            <a:pPr marL="538163" lvl="1" indent="-355600"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EC Square Sans Pro Medium" panose="020B0500000000020004" pitchFamily="34" charset="0"/>
              </a:rPr>
              <a:t>Obtaining </a:t>
            </a:r>
            <a:r>
              <a:rPr lang="en-GB" sz="2400" dirty="0">
                <a:latin typeface="EC Square Sans Pro Medium" panose="020B0500000000020004" pitchFamily="34" charset="0"/>
              </a:rPr>
              <a:t>feedback </a:t>
            </a:r>
            <a:r>
              <a:rPr lang="en-GB" sz="2400" dirty="0" smtClean="0">
                <a:latin typeface="EC Square Sans Pro Medium" panose="020B0500000000020004" pitchFamily="34" charset="0"/>
              </a:rPr>
              <a:t>on national priorities</a:t>
            </a:r>
            <a:endParaRPr lang="en-GB" sz="2400" dirty="0">
              <a:latin typeface="EC Square Sans Pro Medium" panose="020B0500000000020004" pitchFamily="34" charset="0"/>
            </a:endParaRPr>
          </a:p>
          <a:p>
            <a:pPr marL="538163" lvl="1" indent="-355600"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EC Square Sans Pro Medium" panose="020B0500000000020004" pitchFamily="34" charset="0"/>
              </a:rPr>
              <a:t>Advising on innovation, </a:t>
            </a:r>
            <a:r>
              <a:rPr lang="en-GB" sz="2400" dirty="0">
                <a:latin typeface="EC Square Sans Pro Medium" panose="020B0500000000020004" pitchFamily="34" charset="0"/>
              </a:rPr>
              <a:t>particularly in relation to the supporting platforms and value chains promoting the uptake of tried and tested research products. 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340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fr-FR" dirty="0" err="1" smtClean="0">
                <a:solidFill>
                  <a:srgbClr val="FF6600"/>
                </a:solidFill>
              </a:rPr>
              <a:t>Why</a:t>
            </a:r>
            <a:r>
              <a:rPr lang="fr-FR" dirty="0" smtClean="0">
                <a:solidFill>
                  <a:srgbClr val="FF6600"/>
                </a:solidFill>
              </a:rPr>
              <a:t> a new </a:t>
            </a:r>
            <a:r>
              <a:rPr lang="fr-FR" dirty="0" err="1" smtClean="0">
                <a:solidFill>
                  <a:srgbClr val="FF6600"/>
                </a:solidFill>
              </a:rPr>
              <a:t>approach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is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needed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258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New </a:t>
            </a:r>
            <a:r>
              <a:rPr lang="fr-FR" dirty="0" err="1" smtClean="0"/>
              <a:t>policy</a:t>
            </a:r>
            <a:r>
              <a:rPr lang="fr-FR" dirty="0" smtClean="0"/>
              <a:t> Communications:</a:t>
            </a:r>
          </a:p>
          <a:p>
            <a:pPr lvl="2"/>
            <a:r>
              <a:rPr lang="fr-FR" dirty="0" smtClean="0"/>
              <a:t>Agenda for Change</a:t>
            </a:r>
          </a:p>
          <a:p>
            <a:pPr lvl="2"/>
            <a:r>
              <a:rPr lang="fr-FR" dirty="0" smtClean="0"/>
              <a:t>Food Security</a:t>
            </a:r>
          </a:p>
          <a:p>
            <a:pPr lvl="2"/>
            <a:r>
              <a:rPr lang="fr-FR" dirty="0" smtClean="0"/>
              <a:t>Nutrition, </a:t>
            </a:r>
            <a:r>
              <a:rPr lang="fr-FR" dirty="0" err="1" smtClean="0"/>
              <a:t>focusing</a:t>
            </a:r>
            <a:r>
              <a:rPr lang="fr-FR" dirty="0" smtClean="0"/>
              <a:t> on </a:t>
            </a:r>
            <a:r>
              <a:rPr lang="fr-FR" dirty="0" err="1" smtClean="0"/>
              <a:t>children</a:t>
            </a:r>
            <a:r>
              <a:rPr lang="fr-FR" dirty="0" smtClean="0"/>
              <a:t> and </a:t>
            </a:r>
            <a:r>
              <a:rPr lang="fr-FR" dirty="0" err="1" smtClean="0"/>
              <a:t>women</a:t>
            </a:r>
            <a:endParaRPr lang="fr-FR" dirty="0" smtClean="0"/>
          </a:p>
          <a:p>
            <a:pPr lvl="2"/>
            <a:r>
              <a:rPr lang="fr-FR" dirty="0" err="1" smtClean="0"/>
              <a:t>Resilience</a:t>
            </a:r>
            <a:r>
              <a:rPr lang="fr-FR" dirty="0" smtClean="0"/>
              <a:t> to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security</a:t>
            </a:r>
            <a:r>
              <a:rPr lang="fr-FR" dirty="0" smtClean="0"/>
              <a:t> crises</a:t>
            </a:r>
          </a:p>
          <a:p>
            <a:r>
              <a:rPr lang="fr-FR" dirty="0" smtClean="0"/>
              <a:t>New budget cycle/ </a:t>
            </a:r>
            <a:r>
              <a:rPr lang="fr-FR" dirty="0" err="1" smtClean="0"/>
              <a:t>financial</a:t>
            </a:r>
            <a:r>
              <a:rPr lang="fr-FR" dirty="0" smtClean="0"/>
              <a:t> instruments</a:t>
            </a:r>
          </a:p>
          <a:p>
            <a:pPr lvl="2"/>
            <a:r>
              <a:rPr lang="fr-FR" dirty="0" smtClean="0"/>
              <a:t>Global public </a:t>
            </a:r>
            <a:r>
              <a:rPr lang="fr-FR" dirty="0" err="1" smtClean="0"/>
              <a:t>goods</a:t>
            </a:r>
            <a:r>
              <a:rPr lang="fr-FR" dirty="0" smtClean="0"/>
              <a:t> and challenges</a:t>
            </a:r>
          </a:p>
          <a:p>
            <a:pPr lvl="2"/>
            <a:r>
              <a:rPr lang="fr-FR" dirty="0" smtClean="0"/>
              <a:t>EDF and DCI </a:t>
            </a:r>
            <a:r>
              <a:rPr lang="fr-FR" dirty="0" err="1" smtClean="0"/>
              <a:t>geographical</a:t>
            </a:r>
            <a:endParaRPr lang="fr-FR" dirty="0" smtClean="0"/>
          </a:p>
          <a:p>
            <a:pPr lvl="2"/>
            <a:r>
              <a:rPr lang="fr-FR" dirty="0" err="1" smtClean="0"/>
              <a:t>Locate</a:t>
            </a:r>
            <a:r>
              <a:rPr lang="fr-FR" dirty="0" smtClean="0"/>
              <a:t> </a:t>
            </a:r>
            <a:r>
              <a:rPr lang="fr-FR" dirty="0" err="1" smtClean="0"/>
              <a:t>DEVCO's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support in </a:t>
            </a:r>
            <a:r>
              <a:rPr lang="fr-FR" dirty="0" err="1" smtClean="0"/>
              <a:t>context</a:t>
            </a:r>
            <a:r>
              <a:rPr lang="fr-FR" dirty="0" smtClean="0"/>
              <a:t> of RTD programmes, Horizon 2020</a:t>
            </a:r>
          </a:p>
          <a:p>
            <a:r>
              <a:rPr lang="fr-FR" dirty="0" smtClean="0"/>
              <a:t>Update </a:t>
            </a:r>
            <a:r>
              <a:rPr lang="fr-FR" dirty="0" err="1" smtClean="0"/>
              <a:t>existing</a:t>
            </a:r>
            <a:r>
              <a:rPr lang="fr-FR" dirty="0" smtClean="0"/>
              <a:t> guidance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/>
              <a:t>2008</a:t>
            </a:r>
          </a:p>
          <a:p>
            <a:endParaRPr lang="fr-FR" sz="2000" b="1" dirty="0" smtClean="0"/>
          </a:p>
          <a:p>
            <a:r>
              <a:rPr lang="fr-FR" sz="2000" b="1" dirty="0" err="1" smtClean="0"/>
              <a:t>Builds</a:t>
            </a:r>
            <a:r>
              <a:rPr lang="fr-FR" sz="2000" b="1" dirty="0" smtClean="0"/>
              <a:t> on </a:t>
            </a:r>
            <a:r>
              <a:rPr lang="fr-FR" sz="2000" b="1" dirty="0" err="1" smtClean="0"/>
              <a:t>lessons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our</a:t>
            </a:r>
            <a:r>
              <a:rPr lang="fr-FR" sz="2000" b="1" dirty="0" smtClean="0"/>
              <a:t> programmes to date</a:t>
            </a:r>
            <a:endParaRPr lang="fr-FR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EuropeAid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B843B-3C7C-4520-B514-4518F0190CE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864096"/>
          </a:xfrm>
        </p:spPr>
        <p:txBody>
          <a:bodyPr/>
          <a:lstStyle/>
          <a:p>
            <a:pPr algn="ctr"/>
            <a:r>
              <a:rPr lang="fr-FR" sz="3200" dirty="0" err="1" smtClean="0">
                <a:solidFill>
                  <a:srgbClr val="0070C0"/>
                </a:solidFill>
              </a:rPr>
              <a:t>Which</a:t>
            </a: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</a:rPr>
              <a:t>research</a:t>
            </a: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</a:rPr>
              <a:t>themes</a:t>
            </a:r>
            <a:r>
              <a:rPr lang="fr-FR" sz="3200" dirty="0" smtClean="0">
                <a:solidFill>
                  <a:srgbClr val="0070C0"/>
                </a:solidFill>
              </a:rPr>
              <a:t>?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err="1" smtClean="0"/>
              <a:t>Towards</a:t>
            </a:r>
            <a:r>
              <a:rPr lang="fr-FR" sz="2000" dirty="0" smtClean="0"/>
              <a:t> </a:t>
            </a:r>
            <a:r>
              <a:rPr lang="fr-FR" sz="2000" dirty="0"/>
              <a:t>a portfolio </a:t>
            </a:r>
            <a:r>
              <a:rPr lang="fr-FR" sz="2000" dirty="0" err="1"/>
              <a:t>balanced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</a:t>
            </a:r>
            <a:r>
              <a:rPr lang="fr-FR" sz="2000" dirty="0" err="1"/>
              <a:t>themes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reflect</a:t>
            </a:r>
            <a:r>
              <a:rPr lang="fr-FR" sz="2000" dirty="0"/>
              <a:t> DEVCO </a:t>
            </a:r>
            <a:r>
              <a:rPr lang="fr-FR" sz="2000" dirty="0" err="1"/>
              <a:t>development</a:t>
            </a:r>
            <a:r>
              <a:rPr lang="fr-FR" sz="2000" dirty="0"/>
              <a:t> </a:t>
            </a:r>
            <a:r>
              <a:rPr lang="fr-FR" sz="2000" dirty="0" err="1" smtClean="0"/>
              <a:t>priorities</a:t>
            </a:r>
            <a:endParaRPr lang="fr-FR" sz="2000" dirty="0" smtClean="0"/>
          </a:p>
          <a:p>
            <a:pPr marL="0" indent="0">
              <a:buNone/>
            </a:pPr>
            <a:endParaRPr lang="fr-FR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dirty="0" smtClean="0"/>
              <a:t>Need to build </a:t>
            </a:r>
            <a:r>
              <a:rPr lang="en-GB" sz="2000" dirty="0"/>
              <a:t>pipeline of research directed to nutrition outcomes, while seeking to capture and enhance synergies with sustainable agriculture and resilience and cross-sectorial links with health and social </a:t>
            </a:r>
            <a:r>
              <a:rPr lang="en-GB" sz="2000" dirty="0" smtClean="0"/>
              <a:t>sciences							</a:t>
            </a:r>
            <a:endParaRPr lang="fr-FR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EuropeAid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F357A-1D60-4873-B594-0D1DB0CEF9E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716016" y="2492896"/>
            <a:ext cx="388843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 smtClean="0">
                <a:solidFill>
                  <a:srgbClr val="0070C0"/>
                </a:solidFill>
              </a:rPr>
              <a:t>Current</a:t>
            </a:r>
            <a:r>
              <a:rPr lang="fr-BE" sz="1400" dirty="0" smtClean="0">
                <a:solidFill>
                  <a:srgbClr val="0070C0"/>
                </a:solidFill>
              </a:rPr>
              <a:t> portfolio of CGIAR </a:t>
            </a:r>
            <a:r>
              <a:rPr lang="fr-BE" sz="1400" dirty="0" err="1" smtClean="0">
                <a:solidFill>
                  <a:srgbClr val="0070C0"/>
                </a:solidFill>
              </a:rPr>
              <a:t>supported</a:t>
            </a:r>
            <a:r>
              <a:rPr lang="fr-BE" sz="1400" dirty="0" smtClean="0">
                <a:solidFill>
                  <a:srgbClr val="0070C0"/>
                </a:solidFill>
              </a:rPr>
              <a:t> </a:t>
            </a:r>
            <a:r>
              <a:rPr lang="fr-BE" sz="1400" dirty="0" err="1" smtClean="0">
                <a:solidFill>
                  <a:srgbClr val="0070C0"/>
                </a:solidFill>
              </a:rPr>
              <a:t>research</a:t>
            </a:r>
            <a:endParaRPr lang="en-GB" sz="1400" dirty="0">
              <a:solidFill>
                <a:srgbClr val="0070C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7042589"/>
              </p:ext>
            </p:extLst>
          </p:nvPr>
        </p:nvGraphicFramePr>
        <p:xfrm>
          <a:off x="4648200" y="2387600"/>
          <a:ext cx="4038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Which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research</a:t>
            </a:r>
            <a:r>
              <a:rPr lang="fr-FR" dirty="0" smtClean="0">
                <a:solidFill>
                  <a:srgbClr val="0070C0"/>
                </a:solidFill>
              </a:rPr>
              <a:t> and </a:t>
            </a:r>
            <a:r>
              <a:rPr lang="fr-FR" dirty="0" err="1" smtClean="0">
                <a:solidFill>
                  <a:srgbClr val="0070C0"/>
                </a:solidFill>
              </a:rPr>
              <a:t>supporting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activities</a:t>
            </a:r>
            <a:r>
              <a:rPr lang="fr-FR" dirty="0" smtClean="0">
                <a:solidFill>
                  <a:srgbClr val="0070C0"/>
                </a:solidFill>
              </a:rPr>
              <a:t>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B</a:t>
            </a:r>
            <a:r>
              <a:rPr lang="en-GB" sz="1800" dirty="0" smtClean="0"/>
              <a:t>alance between strategic, adaptive and policy research should be coherent and based on an understanding of impact pathways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Researchable </a:t>
            </a:r>
            <a:r>
              <a:rPr lang="en-GB" sz="1800" dirty="0"/>
              <a:t>questions </a:t>
            </a:r>
            <a:r>
              <a:rPr lang="en-GB" sz="1800" dirty="0" smtClean="0"/>
              <a:t>formulated </a:t>
            </a:r>
            <a:r>
              <a:rPr lang="en-GB" sz="1800" dirty="0"/>
              <a:t>based on foresight and stakeholder participation.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Proportionate </a:t>
            </a:r>
            <a:r>
              <a:rPr lang="en-GB" sz="1800" dirty="0"/>
              <a:t>investment in complementary activities such as knowledge management, extension and </a:t>
            </a:r>
            <a:r>
              <a:rPr lang="en-GB" sz="1800" dirty="0" smtClean="0"/>
              <a:t>capacity building,  to maximise potential research impact</a:t>
            </a:r>
            <a:endParaRPr lang="fr-FR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EuropeAid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F357A-1D60-4873-B594-0D1DB0CEF9E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868144" y="2924944"/>
            <a:ext cx="3275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dirty="0" smtClean="0">
                <a:solidFill>
                  <a:srgbClr val="0070C0"/>
                </a:solidFill>
              </a:rPr>
              <a:t>2010-2013 </a:t>
            </a:r>
            <a:r>
              <a:rPr lang="fr-BE" sz="1400" dirty="0" err="1" smtClean="0">
                <a:solidFill>
                  <a:srgbClr val="0070C0"/>
                </a:solidFill>
              </a:rPr>
              <a:t>funding</a:t>
            </a:r>
            <a:endParaRPr lang="en-GB" sz="1400" dirty="0">
              <a:solidFill>
                <a:srgbClr val="0070C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618652"/>
              </p:ext>
            </p:extLst>
          </p:nvPr>
        </p:nvGraphicFramePr>
        <p:xfrm>
          <a:off x="4283968" y="2924944"/>
          <a:ext cx="4860032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1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936625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Where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should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research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be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carried</a:t>
            </a:r>
            <a:r>
              <a:rPr lang="fr-FR" dirty="0" smtClean="0">
                <a:solidFill>
                  <a:srgbClr val="0070C0"/>
                </a:solidFill>
              </a:rPr>
              <a:t> out?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2387600"/>
            <a:ext cx="4680520" cy="3921720"/>
          </a:xfrm>
        </p:spPr>
        <p:txBody>
          <a:bodyPr/>
          <a:lstStyle/>
          <a:p>
            <a:pPr marL="457200" lvl="1" indent="0">
              <a:buNone/>
            </a:pPr>
            <a:r>
              <a:rPr lang="en-GB" sz="1600" dirty="0" smtClean="0"/>
              <a:t>Food Security a global</a:t>
            </a:r>
            <a:r>
              <a:rPr lang="en-GB" sz="1600" dirty="0"/>
              <a:t>, but geographically </a:t>
            </a:r>
            <a:r>
              <a:rPr lang="en-GB" sz="1600" dirty="0" smtClean="0"/>
              <a:t>differentiated </a:t>
            </a:r>
            <a:r>
              <a:rPr lang="en-GB" sz="1600" dirty="0"/>
              <a:t>challenge, AR4D </a:t>
            </a:r>
            <a:r>
              <a:rPr lang="en-GB" sz="1600" dirty="0" smtClean="0"/>
              <a:t>can contribute at 3 levels: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600" dirty="0" smtClean="0"/>
              <a:t>Global,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600" dirty="0" smtClean="0"/>
              <a:t>regional</a:t>
            </a:r>
            <a:r>
              <a:rPr lang="en-GB" sz="1600" dirty="0"/>
              <a:t>, with Africa as </a:t>
            </a:r>
            <a:r>
              <a:rPr lang="en-GB" sz="1600" dirty="0" smtClean="0"/>
              <a:t>priority,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600" dirty="0" smtClean="0"/>
              <a:t>sub-regional </a:t>
            </a:r>
            <a:r>
              <a:rPr lang="en-GB" sz="1600" dirty="0"/>
              <a:t>and country, noting Sahel and Horn </a:t>
            </a:r>
            <a:r>
              <a:rPr lang="en-GB" sz="1600" dirty="0" smtClean="0"/>
              <a:t>of Africa</a:t>
            </a:r>
          </a:p>
          <a:p>
            <a:pPr marL="914400" lvl="2" indent="0">
              <a:buNone/>
            </a:pPr>
            <a:endParaRPr lang="en-GB" sz="1600" dirty="0"/>
          </a:p>
          <a:p>
            <a:pPr marL="457200" lvl="1" indent="0">
              <a:buNone/>
            </a:pPr>
            <a:r>
              <a:rPr lang="en-GB" sz="1600" dirty="0" smtClean="0"/>
              <a:t>Priorities </a:t>
            </a:r>
            <a:r>
              <a:rPr lang="en-GB" sz="1600" dirty="0"/>
              <a:t>are not exclusive of other regions and countries with food security challenges.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1600" dirty="0" smtClean="0"/>
              <a:t>Linkages</a:t>
            </a:r>
            <a:r>
              <a:rPr lang="en-GB" sz="1600" dirty="0"/>
              <a:t>, synergies  </a:t>
            </a:r>
            <a:r>
              <a:rPr lang="en-GB" sz="1600" dirty="0" smtClean="0"/>
              <a:t>to be sought between </a:t>
            </a:r>
            <a:r>
              <a:rPr lang="en-GB" sz="1600" dirty="0"/>
              <a:t>‘levels’. </a:t>
            </a:r>
            <a:endParaRPr lang="fr-FR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EuropeAid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F357A-1D60-4873-B594-0D1DB0CEF9E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44008" y="2636912"/>
            <a:ext cx="403244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DEVCO Support to AR4D 2010-2013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882816"/>
              </p:ext>
            </p:extLst>
          </p:nvPr>
        </p:nvGraphicFramePr>
        <p:xfrm>
          <a:off x="4572000" y="2852936"/>
          <a:ext cx="438851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51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Rationale</a:t>
            </a:r>
            <a:r>
              <a:rPr lang="fr-FR" dirty="0" smtClean="0">
                <a:solidFill>
                  <a:srgbClr val="0070C0"/>
                </a:solidFill>
              </a:rPr>
              <a:t> for </a:t>
            </a:r>
            <a:r>
              <a:rPr lang="fr-FR" dirty="0" err="1" smtClean="0">
                <a:solidFill>
                  <a:srgbClr val="0070C0"/>
                </a:solidFill>
              </a:rPr>
              <a:t>selecting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partners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87600"/>
            <a:ext cx="4788024" cy="3993728"/>
          </a:xfrm>
        </p:spPr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800" dirty="0" smtClean="0">
                <a:latin typeface="Calibri"/>
                <a:ea typeface="Calibri"/>
                <a:cs typeface="Times New Roman"/>
              </a:rPr>
              <a:t>European </a:t>
            </a:r>
            <a:r>
              <a:rPr lang="en-GB" sz="1800" dirty="0">
                <a:latin typeface="Calibri"/>
                <a:ea typeface="Calibri"/>
                <a:cs typeface="Times New Roman"/>
              </a:rPr>
              <a:t>leadership in major international AR4D initiatives such as GFAR, CGIAR, African AR4D institution building (governance and support programme).</a:t>
            </a:r>
          </a:p>
          <a:p>
            <a:pPr marL="457200" lvl="1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1800" dirty="0" smtClean="0">
              <a:latin typeface="Calibri"/>
              <a:ea typeface="Calibri"/>
              <a:cs typeface="Times New Roman"/>
            </a:endParaRPr>
          </a:p>
          <a:p>
            <a:pPr marL="457200" lvl="1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800" dirty="0" smtClean="0">
                <a:latin typeface="Calibri"/>
                <a:ea typeface="Calibri"/>
                <a:cs typeface="Times New Roman"/>
              </a:rPr>
              <a:t>flexibility </a:t>
            </a:r>
            <a:r>
              <a:rPr lang="en-GB" sz="1800" dirty="0">
                <a:latin typeface="Calibri"/>
                <a:ea typeface="Calibri"/>
                <a:cs typeface="Times New Roman"/>
              </a:rPr>
              <a:t>to select implementing partners based on comparative advantage </a:t>
            </a: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 smtClean="0">
              <a:latin typeface="Calibri"/>
              <a:ea typeface="Calibri"/>
              <a:cs typeface="Times New Roman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dirty="0" smtClean="0">
                <a:latin typeface="Calibri"/>
                <a:ea typeface="Calibri"/>
                <a:cs typeface="Times New Roman"/>
              </a:rPr>
              <a:t>Identify </a:t>
            </a:r>
            <a:r>
              <a:rPr lang="en-GB" sz="1800" dirty="0">
                <a:latin typeface="Calibri"/>
                <a:ea typeface="Calibri"/>
                <a:cs typeface="Times New Roman"/>
              </a:rPr>
              <a:t>and promote opportunities to engage </a:t>
            </a:r>
            <a:r>
              <a:rPr lang="en-GB" sz="1800" dirty="0" smtClean="0">
                <a:latin typeface="Calibri"/>
                <a:ea typeface="Calibri"/>
                <a:cs typeface="Times New Roman"/>
              </a:rPr>
              <a:t>more with European </a:t>
            </a:r>
            <a:r>
              <a:rPr lang="en-GB" sz="1800" dirty="0">
                <a:latin typeface="Calibri"/>
                <a:ea typeface="Calibri"/>
                <a:cs typeface="Times New Roman"/>
              </a:rPr>
              <a:t>researchers and research </a:t>
            </a:r>
            <a:r>
              <a:rPr lang="en-GB" sz="1800" dirty="0" smtClean="0">
                <a:latin typeface="Calibri"/>
                <a:ea typeface="Calibri"/>
                <a:cs typeface="Times New Roman"/>
              </a:rPr>
              <a:t>stakeholders</a:t>
            </a:r>
            <a:endParaRPr lang="en-GB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EuropeAid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F357A-1D60-4873-B594-0D1DB0CEF9E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191672" y="2743651"/>
            <a:ext cx="295232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2010-2013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763189"/>
              </p:ext>
            </p:extLst>
          </p:nvPr>
        </p:nvGraphicFramePr>
        <p:xfrm>
          <a:off x="4499992" y="2708920"/>
          <a:ext cx="464400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19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9"/>
            <a:ext cx="5270683" cy="592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04456"/>
          </a:xfrm>
        </p:spPr>
        <p:txBody>
          <a:bodyPr/>
          <a:lstStyle/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Ensuring the success of global and regional AR4D </a:t>
            </a:r>
            <a:r>
              <a:rPr lang="en-GB" sz="2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initiatives: 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Improving </a:t>
            </a: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European leadership, coordination and </a:t>
            </a:r>
            <a:r>
              <a:rPr lang="en-GB" sz="2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influence: </a:t>
            </a:r>
          </a:p>
          <a:p>
            <a:pPr lvl="1" algn="just">
              <a:spcAft>
                <a:spcPts val="600"/>
              </a:spcAft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Exploring </a:t>
            </a: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new strategic directions to put research into use and achieve </a:t>
            </a:r>
            <a:r>
              <a:rPr lang="en-GB" sz="2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impact</a:t>
            </a:r>
          </a:p>
          <a:p>
            <a:pPr lvl="1" algn="just">
              <a:buClr>
                <a:srgbClr val="FF3300"/>
              </a:buClr>
              <a:buSzPct val="104000"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Ensuring </a:t>
            </a:r>
            <a:r>
              <a:rPr lang="en-GB" sz="2800" dirty="0">
                <a:solidFill>
                  <a:srgbClr val="19356D"/>
                </a:solidFill>
                <a:latin typeface="EC Square Sans Pro Medium" panose="020B0500000000020004" pitchFamily="34" charset="0"/>
              </a:rPr>
              <a:t>that AR4D delivers impact at country and local </a:t>
            </a:r>
            <a:r>
              <a:rPr lang="en-GB" sz="2800" dirty="0" smtClean="0">
                <a:solidFill>
                  <a:srgbClr val="19356D"/>
                </a:solidFill>
                <a:latin typeface="EC Square Sans Pro Medium" panose="020B0500000000020004" pitchFamily="34" charset="0"/>
              </a:rPr>
              <a:t>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TAKING THE APPROACH FORWARD</a:t>
            </a:r>
            <a:endParaRPr lang="fr-FR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50" y="1340768"/>
            <a:ext cx="5267325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04055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GLOBAL AND REGIONAL AR4D INITIATIVES</a:t>
            </a:r>
            <a:endParaRPr lang="fr-FR" sz="2800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11112" cy="4752528"/>
          </a:xfrm>
        </p:spPr>
        <p:txBody>
          <a:bodyPr/>
          <a:lstStyle/>
          <a:p>
            <a:pPr algn="ctr"/>
            <a:r>
              <a:rPr lang="fr-FR" b="1" i="1" dirty="0" err="1" smtClean="0">
                <a:solidFill>
                  <a:srgbClr val="007434"/>
                </a:solidFill>
              </a:rPr>
              <a:t>Funding</a:t>
            </a:r>
            <a:r>
              <a:rPr lang="fr-FR" b="1" i="1" dirty="0" smtClean="0">
                <a:solidFill>
                  <a:srgbClr val="007434"/>
                </a:solidFill>
              </a:rPr>
              <a:t> and </a:t>
            </a:r>
            <a:r>
              <a:rPr lang="fr-FR" b="1" i="1" dirty="0" err="1" smtClean="0">
                <a:solidFill>
                  <a:srgbClr val="007434"/>
                </a:solidFill>
              </a:rPr>
              <a:t>influencing</a:t>
            </a:r>
            <a:r>
              <a:rPr lang="fr-FR" b="1" i="1" dirty="0" smtClean="0">
                <a:solidFill>
                  <a:srgbClr val="007434"/>
                </a:solidFill>
              </a:rPr>
              <a:t> </a:t>
            </a:r>
            <a:r>
              <a:rPr lang="fr-FR" b="1" i="1" dirty="0" err="1" smtClean="0">
                <a:solidFill>
                  <a:srgbClr val="007434"/>
                </a:solidFill>
              </a:rPr>
              <a:t>governance</a:t>
            </a:r>
            <a:endParaRPr lang="fr-FR" b="1" i="1" dirty="0" smtClean="0">
              <a:solidFill>
                <a:srgbClr val="007434"/>
              </a:solidFill>
            </a:endParaRPr>
          </a:p>
          <a:p>
            <a:pPr marL="0" indent="0"/>
            <a:r>
              <a:rPr lang="en-US" sz="2000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CGIAR</a:t>
            </a:r>
          </a:p>
          <a:p>
            <a:pPr marL="447675" lvl="1" indent="-184150"/>
            <a:r>
              <a:rPr lang="en-US" sz="1800" dirty="0" smtClean="0">
                <a:latin typeface="EC Square Sans Pro Medium" panose="020B0500000000020004" pitchFamily="34" charset="0"/>
              </a:rPr>
              <a:t>Reforms align priorities to development goals (beyond international public goods)</a:t>
            </a:r>
          </a:p>
          <a:p>
            <a:pPr marL="447675" lvl="1" indent="-184150">
              <a:spcAft>
                <a:spcPts val="700"/>
              </a:spcAft>
            </a:pPr>
            <a:r>
              <a:rPr lang="en-US" sz="1800" dirty="0" smtClean="0">
                <a:latin typeface="EC Square Sans Pro Medium" panose="020B0500000000020004" pitchFamily="34" charset="0"/>
              </a:rPr>
              <a:t>EU in top 10 donors and member Fund Council/ Governance Working Group</a:t>
            </a:r>
          </a:p>
          <a:p>
            <a:pPr marL="0" indent="0"/>
            <a:r>
              <a:rPr lang="en-US" sz="2000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GFAR (Global Forum on Agricultural Research)</a:t>
            </a:r>
          </a:p>
          <a:p>
            <a:pPr marL="447675" lvl="1" indent="-184150"/>
            <a:r>
              <a:rPr lang="en-US" sz="1800" dirty="0" err="1" smtClean="0">
                <a:latin typeface="EC Square Sans Pro Medium" panose="020B0500000000020004" pitchFamily="34" charset="0"/>
              </a:rPr>
              <a:t>Mobilises</a:t>
            </a:r>
            <a:r>
              <a:rPr lang="en-US" sz="1800" dirty="0" smtClean="0">
                <a:latin typeface="EC Square Sans Pro Medium" panose="020B0500000000020004" pitchFamily="34" charset="0"/>
              </a:rPr>
              <a:t> stakeholder and regional constituencies in setting the research agenda</a:t>
            </a:r>
          </a:p>
          <a:p>
            <a:pPr marL="447675" lvl="1" indent="-184150">
              <a:spcAft>
                <a:spcPts val="700"/>
              </a:spcAft>
            </a:pPr>
            <a:r>
              <a:rPr lang="en-US" sz="1800" dirty="0" smtClean="0">
                <a:latin typeface="EC Square Sans Pro Medium" panose="020B0500000000020004" pitchFamily="34" charset="0"/>
              </a:rPr>
              <a:t>EU is lead donor and has place on Steering Committee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FARA (Forum for Agricultural Research in Africa) &amp; Sub-regional </a:t>
            </a:r>
            <a:r>
              <a:rPr lang="en-US" sz="2000" dirty="0" err="1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organisations</a:t>
            </a:r>
            <a:endParaRPr lang="en-US" sz="2000" dirty="0" smtClean="0">
              <a:solidFill>
                <a:srgbClr val="007434"/>
              </a:solidFill>
              <a:latin typeface="EC Square Sans Pro Medium" panose="020B0500000000020004" pitchFamily="34" charset="0"/>
            </a:endParaRPr>
          </a:p>
          <a:p>
            <a:pPr marL="447675" lvl="1" indent="-184150"/>
            <a:r>
              <a:rPr lang="en-US" sz="1800" dirty="0" smtClean="0">
                <a:latin typeface="EC Square Sans Pro Medium" panose="020B0500000000020004" pitchFamily="34" charset="0"/>
              </a:rPr>
              <a:t>EU lead donor, supporting medium term plans linked to performance management frameworks</a:t>
            </a:r>
          </a:p>
          <a:p>
            <a:pPr marL="447675" lvl="1" indent="-184150">
              <a:spcAft>
                <a:spcPts val="700"/>
              </a:spcAft>
            </a:pPr>
            <a:r>
              <a:rPr lang="en-US" sz="1800" dirty="0" smtClean="0">
                <a:latin typeface="EC Square Sans Pro Medium" panose="020B0500000000020004" pitchFamily="34" charset="0"/>
              </a:rPr>
              <a:t>Science Agenda for African Agriculture</a:t>
            </a:r>
          </a:p>
          <a:p>
            <a:pPr marL="0" indent="0"/>
            <a:r>
              <a:rPr lang="en-US" sz="2000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G8 New Alliance and Technology Platform</a:t>
            </a:r>
            <a:endParaRPr lang="en-US" sz="2000" dirty="0">
              <a:solidFill>
                <a:srgbClr val="007434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/>
          <a:stretch/>
        </p:blipFill>
        <p:spPr bwMode="auto">
          <a:xfrm>
            <a:off x="1938339" y="1358899"/>
            <a:ext cx="5153942" cy="562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9143999" cy="936625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FF6600"/>
                </a:solidFill>
                <a:latin typeface="EC Square Sans Pro Medium" panose="020B0500000000020004" pitchFamily="34" charset="0"/>
              </a:rPr>
              <a:t>EUROPEAN LEADERSHIP, COORDINATION AND INFLUENCE</a:t>
            </a:r>
            <a:endParaRPr lang="fr-FR" sz="2800" b="1" dirty="0">
              <a:solidFill>
                <a:srgbClr val="FF6600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4392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Working with other DGs – RTD, AGRI, JRC</a:t>
            </a:r>
          </a:p>
          <a:p>
            <a:pPr lvl="1">
              <a:spcBef>
                <a:spcPts val="0"/>
              </a:spcBef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EC Square Sans Pro Medium" panose="020B0500000000020004" pitchFamily="34" charset="0"/>
              </a:rPr>
              <a:t>Horizon 2020</a:t>
            </a:r>
          </a:p>
          <a:p>
            <a:pPr lvl="1">
              <a:spcBef>
                <a:spcPts val="0"/>
              </a:spcBef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EC Square Sans Pro Medium" panose="020B0500000000020004" pitchFamily="34" charset="0"/>
              </a:rPr>
              <a:t>High Level Policy Dialogue of Science and Technology</a:t>
            </a: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EC Square Sans Pro Medium" panose="020B0500000000020004" pitchFamily="34" charset="0"/>
              </a:rPr>
              <a:t>JRC foresight and policy initiatives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Coordination across Europe</a:t>
            </a: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EC Square Sans Pro Medium" panose="020B0500000000020004" pitchFamily="34" charset="0"/>
              </a:rPr>
              <a:t>EIARD (European Initiative on Agricultural Research for Development) - donors</a:t>
            </a: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EC Square Sans Pro Medium" panose="020B0500000000020004" pitchFamily="34" charset="0"/>
              </a:rPr>
              <a:t>EFARD (European Forum on Agricultural Research for Development) – multi-stakeholder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434"/>
                </a:solidFill>
                <a:latin typeface="EC Square Sans Pro Medium" panose="020B0500000000020004" pitchFamily="34" charset="0"/>
              </a:rPr>
              <a:t>Creating opportunities for European researchers/ stakeholders</a:t>
            </a: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EC Square Sans Pro Medium" panose="020B0500000000020004" pitchFamily="34" charset="0"/>
              </a:rPr>
              <a:t>Intense Africa, PAEPARD – European – African research initiatives</a:t>
            </a: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EC Square Sans Pro Medium" panose="020B0500000000020004" pitchFamily="34" charset="0"/>
              </a:rPr>
              <a:t>Agrinatura</a:t>
            </a:r>
            <a:r>
              <a:rPr lang="en-US" sz="1800" dirty="0" smtClean="0">
                <a:latin typeface="EC Square Sans Pro Medium" panose="020B0500000000020004" pitchFamily="34" charset="0"/>
              </a:rPr>
              <a:t> (pan-European research institutes/ Universities)</a:t>
            </a:r>
          </a:p>
          <a:p>
            <a:pPr lvl="1">
              <a:buClr>
                <a:srgbClr val="FF33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EC Square Sans Pro Medium" panose="020B0500000000020004" pitchFamily="34" charset="0"/>
              </a:rPr>
              <a:t>Linkages to CGIAR </a:t>
            </a:r>
            <a:r>
              <a:rPr lang="en-US" sz="1800" dirty="0" err="1" smtClean="0">
                <a:latin typeface="EC Square Sans Pro Medium" panose="020B0500000000020004" pitchFamily="34" charset="0"/>
              </a:rPr>
              <a:t>Programmes</a:t>
            </a:r>
            <a:endParaRPr lang="en-US" sz="1800" dirty="0"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</TotalTime>
  <Words>768</Words>
  <Application>Microsoft Office PowerPoint</Application>
  <PresentationFormat>On-screen Show (4:3)</PresentationFormat>
  <Paragraphs>128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blank</vt:lpstr>
      <vt:lpstr>Default Design</vt:lpstr>
      <vt:lpstr>PowerPoint Presentation</vt:lpstr>
      <vt:lpstr>Why a new approach is needed</vt:lpstr>
      <vt:lpstr>Which research themes?</vt:lpstr>
      <vt:lpstr>Which research and supporting activities?</vt:lpstr>
      <vt:lpstr>Where should research be carried out?</vt:lpstr>
      <vt:lpstr>Rationale for selecting partners</vt:lpstr>
      <vt:lpstr>TAKING THE APPROACH FORWARD</vt:lpstr>
      <vt:lpstr>GLOBAL AND REGIONAL AR4D INITIATIVES</vt:lpstr>
      <vt:lpstr>EUROPEAN LEADERSHIP, COORDINATION AND INFLUENCE</vt:lpstr>
      <vt:lpstr>EXPLORING NEW STRATEGIC DIRECTIONS</vt:lpstr>
      <vt:lpstr>DELIVERING IMPACT AT COUNTRY AND LOCAL LEVEL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RADCLIFFE David (DEVCO)</dc:creator>
  <cp:lastModifiedBy>RADCLIFFE David (DEVCO)</cp:lastModifiedBy>
  <cp:revision>15</cp:revision>
  <dcterms:created xsi:type="dcterms:W3CDTF">2014-10-27T14:22:12Z</dcterms:created>
  <dcterms:modified xsi:type="dcterms:W3CDTF">2014-11-11T15:12:15Z</dcterms:modified>
</cp:coreProperties>
</file>