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515" r:id="rId2"/>
    <p:sldId id="635" r:id="rId3"/>
    <p:sldId id="636" r:id="rId4"/>
    <p:sldId id="641" r:id="rId5"/>
    <p:sldId id="645" r:id="rId6"/>
    <p:sldId id="662" r:id="rId7"/>
    <p:sldId id="520" r:id="rId8"/>
    <p:sldId id="663" r:id="rId9"/>
    <p:sldId id="519" r:id="rId10"/>
    <p:sldId id="646" r:id="rId11"/>
    <p:sldId id="664" r:id="rId12"/>
    <p:sldId id="649" r:id="rId13"/>
    <p:sldId id="650" r:id="rId14"/>
    <p:sldId id="654" r:id="rId15"/>
    <p:sldId id="653" r:id="rId16"/>
    <p:sldId id="655" r:id="rId17"/>
    <p:sldId id="657" r:id="rId18"/>
    <p:sldId id="656" r:id="rId19"/>
    <p:sldId id="658" r:id="rId20"/>
    <p:sldId id="629" r:id="rId21"/>
    <p:sldId id="621" r:id="rId22"/>
    <p:sldId id="631" r:id="rId23"/>
    <p:sldId id="632" r:id="rId24"/>
    <p:sldId id="475" r:id="rId25"/>
    <p:sldId id="362" r:id="rId26"/>
    <p:sldId id="364" r:id="rId27"/>
    <p:sldId id="477" r:id="rId28"/>
    <p:sldId id="365" r:id="rId29"/>
    <p:sldId id="366" r:id="rId30"/>
    <p:sldId id="367" r:id="rId31"/>
    <p:sldId id="368" r:id="rId32"/>
    <p:sldId id="318" r:id="rId33"/>
    <p:sldId id="322" r:id="rId34"/>
    <p:sldId id="321" r:id="rId35"/>
    <p:sldId id="330" r:id="rId36"/>
    <p:sldId id="369" r:id="rId37"/>
    <p:sldId id="434" r:id="rId38"/>
    <p:sldId id="436" r:id="rId39"/>
    <p:sldId id="439" r:id="rId40"/>
    <p:sldId id="440" r:id="rId41"/>
    <p:sldId id="665" r:id="rId42"/>
    <p:sldId id="666" r:id="rId43"/>
    <p:sldId id="441" r:id="rId44"/>
    <p:sldId id="444" r:id="rId45"/>
    <p:sldId id="443" r:id="rId46"/>
    <p:sldId id="447" r:id="rId47"/>
    <p:sldId id="451" r:id="rId48"/>
    <p:sldId id="452" r:id="rId49"/>
    <p:sldId id="494" r:id="rId50"/>
    <p:sldId id="495" r:id="rId51"/>
    <p:sldId id="496" r:id="rId52"/>
    <p:sldId id="497" r:id="rId53"/>
    <p:sldId id="499" r:id="rId54"/>
    <p:sldId id="500" r:id="rId55"/>
    <p:sldId id="501" r:id="rId56"/>
    <p:sldId id="504" r:id="rId57"/>
    <p:sldId id="505" r:id="rId58"/>
    <p:sldId id="642" r:id="rId59"/>
    <p:sldId id="667" r:id="rId60"/>
    <p:sldId id="493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4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Sheet3!$C$68:$C$108</c:f>
              <c:strCache>
                <c:ptCount val="41"/>
                <c:pt idx="0">
                  <c:v>AK2     </c:v>
                </c:pt>
                <c:pt idx="1">
                  <c:v>AK3     </c:v>
                </c:pt>
                <c:pt idx="2">
                  <c:v>AKO2    </c:v>
                </c:pt>
                <c:pt idx="3">
                  <c:v>AKO3    </c:v>
                </c:pt>
                <c:pt idx="4">
                  <c:v>AP5     </c:v>
                </c:pt>
                <c:pt idx="5">
                  <c:v>ASN10   </c:v>
                </c:pt>
                <c:pt idx="6">
                  <c:v>ATB3    </c:v>
                </c:pt>
                <c:pt idx="7">
                  <c:v>AY1     </c:v>
                </c:pt>
                <c:pt idx="8">
                  <c:v>B1      </c:v>
                </c:pt>
                <c:pt idx="9">
                  <c:v>B12     </c:v>
                </c:pt>
                <c:pt idx="10">
                  <c:v>B13     </c:v>
                </c:pt>
                <c:pt idx="11">
                  <c:v>B16     </c:v>
                </c:pt>
                <c:pt idx="12">
                  <c:v>B22     </c:v>
                </c:pt>
                <c:pt idx="13">
                  <c:v>B4      </c:v>
                </c:pt>
                <c:pt idx="14">
                  <c:v>BMK     </c:v>
                </c:pt>
                <c:pt idx="15">
                  <c:v>DM4     </c:v>
                </c:pt>
                <c:pt idx="16">
                  <c:v>GB11    </c:v>
                </c:pt>
                <c:pt idx="17">
                  <c:v>GB35    </c:v>
                </c:pt>
                <c:pt idx="18">
                  <c:v>K4      </c:v>
                </c:pt>
                <c:pt idx="19">
                  <c:v>K5      </c:v>
                </c:pt>
                <c:pt idx="20">
                  <c:v>K8      </c:v>
                </c:pt>
                <c:pt idx="21">
                  <c:v>KA14    </c:v>
                </c:pt>
                <c:pt idx="22">
                  <c:v>KAP1    </c:v>
                </c:pt>
                <c:pt idx="23">
                  <c:v>KAP16   </c:v>
                </c:pt>
                <c:pt idx="24">
                  <c:v>KAP9    </c:v>
                </c:pt>
                <c:pt idx="25">
                  <c:v>KN2     </c:v>
                </c:pt>
                <c:pt idx="26">
                  <c:v>LAHO2   </c:v>
                </c:pt>
                <c:pt idx="27">
                  <c:v>MH1     </c:v>
                </c:pt>
                <c:pt idx="28">
                  <c:v>MH4     </c:v>
                </c:pt>
                <c:pt idx="29">
                  <c:v>MH7     </c:v>
                </c:pt>
                <c:pt idx="30">
                  <c:v>MN3     </c:v>
                </c:pt>
                <c:pt idx="31">
                  <c:v>N2      </c:v>
                </c:pt>
                <c:pt idx="32">
                  <c:v>NEN1    </c:v>
                </c:pt>
                <c:pt idx="33">
                  <c:v>NK2     </c:v>
                </c:pt>
                <c:pt idx="34">
                  <c:v>NZA29   </c:v>
                </c:pt>
                <c:pt idx="35">
                  <c:v>OT5     </c:v>
                </c:pt>
                <c:pt idx="36">
                  <c:v>SA34    </c:v>
                </c:pt>
                <c:pt idx="37">
                  <c:v>SA40    </c:v>
                </c:pt>
                <c:pt idx="38">
                  <c:v>SA48    </c:v>
                </c:pt>
                <c:pt idx="39">
                  <c:v>WH6     </c:v>
                </c:pt>
                <c:pt idx="40">
                  <c:v>WSO1    </c:v>
                </c:pt>
              </c:strCache>
            </c:strRef>
          </c:cat>
          <c:val>
            <c:numRef>
              <c:f>Sheet3!$D$68:$D$108</c:f>
              <c:numCache>
                <c:formatCode>General</c:formatCode>
                <c:ptCount val="41"/>
                <c:pt idx="0">
                  <c:v>16</c:v>
                </c:pt>
                <c:pt idx="1">
                  <c:v>66</c:v>
                </c:pt>
                <c:pt idx="2">
                  <c:v>66.666666666666657</c:v>
                </c:pt>
                <c:pt idx="3">
                  <c:v>33.333333333333329</c:v>
                </c:pt>
                <c:pt idx="4">
                  <c:v>14.285714285714286</c:v>
                </c:pt>
                <c:pt idx="5" formatCode="0%">
                  <c:v>100</c:v>
                </c:pt>
                <c:pt idx="6">
                  <c:v>33.333333333333329</c:v>
                </c:pt>
                <c:pt idx="7">
                  <c:v>16.666666666666664</c:v>
                </c:pt>
                <c:pt idx="8">
                  <c:v>33.333333333333329</c:v>
                </c:pt>
                <c:pt idx="9">
                  <c:v>33.333333333333329</c:v>
                </c:pt>
                <c:pt idx="10">
                  <c:v>25</c:v>
                </c:pt>
                <c:pt idx="11">
                  <c:v>25</c:v>
                </c:pt>
                <c:pt idx="12">
                  <c:v>100</c:v>
                </c:pt>
                <c:pt idx="13">
                  <c:v>100</c:v>
                </c:pt>
                <c:pt idx="14">
                  <c:v>20</c:v>
                </c:pt>
                <c:pt idx="15">
                  <c:v>20</c:v>
                </c:pt>
                <c:pt idx="16">
                  <c:v>50</c:v>
                </c:pt>
                <c:pt idx="17">
                  <c:v>33.333333333333329</c:v>
                </c:pt>
                <c:pt idx="18">
                  <c:v>100</c:v>
                </c:pt>
                <c:pt idx="19">
                  <c:v>33.333333333333329</c:v>
                </c:pt>
                <c:pt idx="20">
                  <c:v>16.666666666666664</c:v>
                </c:pt>
                <c:pt idx="21">
                  <c:v>40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33.333333333333329</c:v>
                </c:pt>
                <c:pt idx="26">
                  <c:v>66.666666666666657</c:v>
                </c:pt>
                <c:pt idx="27">
                  <c:v>14.285714285714286</c:v>
                </c:pt>
                <c:pt idx="28">
                  <c:v>16.666666666666664</c:v>
                </c:pt>
                <c:pt idx="29">
                  <c:v>60</c:v>
                </c:pt>
                <c:pt idx="30">
                  <c:v>20</c:v>
                </c:pt>
                <c:pt idx="31">
                  <c:v>100</c:v>
                </c:pt>
                <c:pt idx="32">
                  <c:v>25</c:v>
                </c:pt>
                <c:pt idx="33">
                  <c:v>100</c:v>
                </c:pt>
                <c:pt idx="34">
                  <c:v>16.666666666666664</c:v>
                </c:pt>
                <c:pt idx="35">
                  <c:v>20</c:v>
                </c:pt>
                <c:pt idx="36">
                  <c:v>100</c:v>
                </c:pt>
                <c:pt idx="37">
                  <c:v>16.666666666666664</c:v>
                </c:pt>
                <c:pt idx="38">
                  <c:v>80</c:v>
                </c:pt>
                <c:pt idx="39">
                  <c:v>20</c:v>
                </c:pt>
                <c:pt idx="40">
                  <c:v>16.666666666666664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4860704"/>
        <c:axId val="374861264"/>
      </c:barChart>
      <c:catAx>
        <c:axId val="374860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Accesions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74861264"/>
        <c:crosses val="autoZero"/>
        <c:auto val="1"/>
        <c:lblAlgn val="ctr"/>
        <c:lblOffset val="100"/>
        <c:noMultiLvlLbl val="0"/>
      </c:catAx>
      <c:valAx>
        <c:axId val="3748612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Proportion %of trees that fruited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74860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146D5-BE11-4322-B298-2A3BA219A12C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91DC9-1135-41AD-829E-8A539872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227FD-1E73-4BC1-BBB9-30DF01E95F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69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AB9B07-E6E9-4C48-A8AC-72A06FD33F36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77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5A750F-A27C-4813-95C7-7293A7FCA932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75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DF3457-B1BA-4903-8726-5DA7D6EE351E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69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At 7 years all seedlings planted per accession that fruited ranged from about 14% to 100%. This provides justification for selection for early fruiting genotypes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0B49A-7053-498E-BD74-23B8B835A19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57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0B49A-7053-498E-BD74-23B8B835A19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38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0B49A-7053-498E-BD74-23B8B835A19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13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3594D-9711-44D6-A170-4FA82AD14D8C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91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10385-D016-4A21-B881-1A33EF416B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96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0A32-F32D-420E-8683-F149FB0BB3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49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818-417D-462E-8A7A-A8F79CA017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4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D663AF-5143-489F-A6ED-2AB79DC06D5A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47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10385-D016-4A21-B881-1A33EF416B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98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B54C35B-F518-4A6C-B55C-BB8CB75CEFA3}" type="slidenum">
              <a:rPr lang="en-US" sz="1200" b="0" smtClean="0">
                <a:latin typeface="Times New Roman" pitchFamily="18" charset="0"/>
                <a:cs typeface="Times New Roman" pitchFamily="18" charset="0"/>
              </a:rPr>
              <a:pPr eaLnBrk="1" hangingPunct="1"/>
              <a:t>29</a:t>
            </a:fld>
            <a:endParaRPr lang="en-US" sz="1200" b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76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0A32-F32D-420E-8683-F149FB0BB3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5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0A32-F32D-420E-8683-F149FB0BB3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3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co-FR" dirty="0" smtClean="0"/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4124" indent="-2938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5576" indent="-235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06" indent="-235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6036" indent="-235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6266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56496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6727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96957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o-FR" altLang="co-FR" smtClean="0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4124" indent="-29389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5576" indent="-235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806" indent="-235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6036" indent="-235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6266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56496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6727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96957" indent="-235115" defTabSz="470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B5F99D-2B29-4E67-89F9-9B43BFE0C07B}" type="slidenum">
              <a:rPr lang="co-FR" altLang="fr-FR" smtClean="0"/>
              <a:pPr/>
              <a:t>35</a:t>
            </a:fld>
            <a:endParaRPr lang="co-FR" altLang="fr-FR" smtClean="0"/>
          </a:p>
        </p:txBody>
      </p:sp>
    </p:spTree>
    <p:extLst>
      <p:ext uri="{BB962C8B-B14F-4D97-AF65-F5344CB8AC3E}">
        <p14:creationId xmlns:p14="http://schemas.microsoft.com/office/powerpoint/2010/main" val="1662960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227FD-1E73-4BC1-BBB9-30DF01E95F1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2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5329-28F9-427C-A2E5-4DFE10799E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62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5329-28F9-427C-A2E5-4DFE10799E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88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68D6-6264-774B-B23F-169ED6C5A4C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00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5329-28F9-427C-A2E5-4DFE10799E3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3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8A62A0-97AD-413E-A53A-F1A84F9F165B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862013"/>
            <a:ext cx="4640263" cy="3481387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8945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06063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926BB-B485-4B9D-90BD-57A096BDA6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68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1036D-038B-42AB-B37A-0E96BE68F40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73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227FD-1E73-4BC1-BBB9-30DF01E95F1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79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1036D-038B-42AB-B37A-0E96BE68F40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64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1036D-038B-42AB-B37A-0E96BE68F40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27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D35E3-1EB4-41F5-B44E-935F91A71D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55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D35E3-1EB4-41F5-B44E-935F91A71D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15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E1022-8C67-4E12-AE30-B52BF0B7BD6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8365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8C6DA-992D-40EB-B0D8-4FC149CC77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9163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B9EC7-0BA5-42D6-B268-ED2638B1D3FF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22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C301C5-B036-4DCA-852D-D5DBA99D932F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87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38740A-72C0-4B1F-82EA-FDC29574A984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5871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7FC0BC-4F5E-4DC3-8381-71B672132BC1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1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DAF8B9-22F5-4648-BE7C-FFDCED1C0F3D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76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B2CF93-76CA-4482-954C-9B36D959DF6A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72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E39AF9-C7B1-4D76-9295-59773840B9BE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7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9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2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3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8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5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71BD6-0F91-4A12-BBFE-4F5BB49C7F80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2C3B5-1FEF-413F-9BF6-51043223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62" y="5165127"/>
            <a:ext cx="1563851" cy="156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6" y="2478519"/>
            <a:ext cx="1885950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86" y="1682354"/>
            <a:ext cx="2388178" cy="1364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1" y="4050088"/>
            <a:ext cx="1834881" cy="938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6" y="5533158"/>
            <a:ext cx="1266825" cy="1047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3969550"/>
            <a:ext cx="1018795" cy="101879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71" y="2658824"/>
            <a:ext cx="1397115" cy="10478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65970" y="314835"/>
            <a:ext cx="7064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Engaging with the Private Sector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179" y="5593109"/>
            <a:ext cx="4813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6600"/>
                </a:solidFill>
              </a:rPr>
              <a:t>Tony Simons, ICRAF, Kenya</a:t>
            </a:r>
          </a:p>
          <a:p>
            <a:r>
              <a:rPr lang="en-US" sz="2200" b="1" dirty="0" smtClean="0">
                <a:solidFill>
                  <a:srgbClr val="006600"/>
                </a:solidFill>
              </a:rPr>
              <a:t>DEVCO Event, Brussels, November 2014</a:t>
            </a:r>
            <a:endParaRPr lang="en-US" sz="2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09800" y="228600"/>
            <a:ext cx="4100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C3300"/>
                </a:solidFill>
              </a:rPr>
              <a:t>Germplasm collections</a:t>
            </a:r>
          </a:p>
        </p:txBody>
      </p:sp>
      <p:pic>
        <p:nvPicPr>
          <p:cNvPr id="22531" name="Picture 3" descr="fruits still on tr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41925" y="1182688"/>
            <a:ext cx="3454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006600"/>
                </a:solidFill>
              </a:rPr>
              <a:t>Plus trees</a:t>
            </a:r>
          </a:p>
          <a:p>
            <a:pPr eaLnBrk="1" hangingPunct="1"/>
            <a:r>
              <a:rPr lang="en-US" altLang="en-US" sz="2400" b="1">
                <a:solidFill>
                  <a:srgbClr val="006600"/>
                </a:solidFill>
              </a:rPr>
              <a:t>150 trees Ghana</a:t>
            </a:r>
          </a:p>
          <a:p>
            <a:pPr eaLnBrk="1" hangingPunct="1"/>
            <a:r>
              <a:rPr lang="en-US" altLang="en-US" sz="2400" b="1">
                <a:solidFill>
                  <a:srgbClr val="006600"/>
                </a:solidFill>
              </a:rPr>
              <a:t>117 trees in Cameroon</a:t>
            </a:r>
          </a:p>
          <a:p>
            <a:pPr eaLnBrk="1" hangingPunct="1"/>
            <a:r>
              <a:rPr lang="en-US" altLang="en-US" sz="2400" b="1">
                <a:solidFill>
                  <a:srgbClr val="006600"/>
                </a:solidFill>
              </a:rPr>
              <a:t>120 trees in Tanzania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105400" y="3962400"/>
            <a:ext cx="3511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6600"/>
                </a:solidFill>
              </a:rPr>
              <a:t>500 fruit on one tree in Amani</a:t>
            </a:r>
          </a:p>
          <a:p>
            <a:pPr eaLnBrk="1" hangingPunct="1"/>
            <a:r>
              <a:rPr lang="en-US" altLang="en-US" sz="2000">
                <a:solidFill>
                  <a:srgbClr val="006600"/>
                </a:solidFill>
              </a:rPr>
              <a:t>Up to 4.5 kg per fruit</a:t>
            </a:r>
          </a:p>
        </p:txBody>
      </p:sp>
    </p:spTree>
    <p:extLst>
      <p:ext uri="{BB962C8B-B14F-4D97-AF65-F5344CB8AC3E}">
        <p14:creationId xmlns:p14="http://schemas.microsoft.com/office/powerpoint/2010/main" val="8012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seed lab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5638800" y="914400"/>
            <a:ext cx="278954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</a:rPr>
              <a:t>Fruit </a:t>
            </a:r>
            <a:r>
              <a:rPr lang="en-US" altLang="en-US" sz="2000" b="1" dirty="0" smtClean="0">
                <a:solidFill>
                  <a:srgbClr val="006600"/>
                </a:solidFill>
              </a:rPr>
              <a:t>characterization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6600"/>
                </a:solidFill>
              </a:rPr>
              <a:t>and germination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6600"/>
                </a:solidFill>
              </a:rPr>
              <a:t>experiments</a:t>
            </a:r>
            <a:endParaRPr lang="en-US" altLang="en-US" sz="2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410200" y="381000"/>
            <a:ext cx="3032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C3300"/>
                </a:solidFill>
              </a:rPr>
              <a:t>Village nurseries</a:t>
            </a:r>
          </a:p>
        </p:txBody>
      </p:sp>
    </p:spTree>
    <p:extLst>
      <p:ext uri="{BB962C8B-B14F-4D97-AF65-F5344CB8AC3E}">
        <p14:creationId xmlns:p14="http://schemas.microsoft.com/office/powerpoint/2010/main" val="32029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py (2) of IMG_01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1524000" y="4876800"/>
            <a:ext cx="685800" cy="381000"/>
            <a:chOff x="1968" y="2880"/>
            <a:chExt cx="2592" cy="720"/>
          </a:xfrm>
        </p:grpSpPr>
        <p:grpSp>
          <p:nvGrpSpPr>
            <p:cNvPr id="70569" name="Group 3"/>
            <p:cNvGrpSpPr>
              <a:grpSpLocks/>
            </p:cNvGrpSpPr>
            <p:nvPr/>
          </p:nvGrpSpPr>
          <p:grpSpPr bwMode="auto">
            <a:xfrm>
              <a:off x="2784" y="3120"/>
              <a:ext cx="768" cy="456"/>
              <a:chOff x="2784" y="3192"/>
              <a:chExt cx="672" cy="456"/>
            </a:xfrm>
          </p:grpSpPr>
          <p:sp>
            <p:nvSpPr>
              <p:cNvPr id="70582" name="Rectangle 4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83" name="Rectangle 5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570" name="Group 6"/>
            <p:cNvGrpSpPr>
              <a:grpSpLocks/>
            </p:cNvGrpSpPr>
            <p:nvPr/>
          </p:nvGrpSpPr>
          <p:grpSpPr bwMode="auto">
            <a:xfrm>
              <a:off x="3552" y="3120"/>
              <a:ext cx="768" cy="456"/>
              <a:chOff x="2784" y="3192"/>
              <a:chExt cx="672" cy="456"/>
            </a:xfrm>
          </p:grpSpPr>
          <p:sp>
            <p:nvSpPr>
              <p:cNvPr id="70580" name="Rectangle 7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81" name="Rectangle 8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571" name="Group 9"/>
            <p:cNvGrpSpPr>
              <a:grpSpLocks/>
            </p:cNvGrpSpPr>
            <p:nvPr/>
          </p:nvGrpSpPr>
          <p:grpSpPr bwMode="auto">
            <a:xfrm>
              <a:off x="2016" y="3120"/>
              <a:ext cx="768" cy="456"/>
              <a:chOff x="2784" y="3192"/>
              <a:chExt cx="672" cy="456"/>
            </a:xfrm>
          </p:grpSpPr>
          <p:sp>
            <p:nvSpPr>
              <p:cNvPr id="70578" name="Rectangle 10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79" name="Rectangle 11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0572" name="Freeform 12"/>
            <p:cNvSpPr>
              <a:spLocks/>
            </p:cNvSpPr>
            <p:nvPr/>
          </p:nvSpPr>
          <p:spPr bwMode="auto">
            <a:xfrm>
              <a:off x="4320" y="3168"/>
              <a:ext cx="240" cy="432"/>
            </a:xfrm>
            <a:custGeom>
              <a:avLst/>
              <a:gdLst>
                <a:gd name="T0" fmla="*/ 0 w 240"/>
                <a:gd name="T1" fmla="*/ 240 h 480"/>
                <a:gd name="T2" fmla="*/ 240 w 240"/>
                <a:gd name="T3" fmla="*/ 0 h 480"/>
                <a:gd name="T4" fmla="*/ 240 w 240"/>
                <a:gd name="T5" fmla="*/ 240 h 480"/>
                <a:gd name="T6" fmla="*/ 0 w 240"/>
                <a:gd name="T7" fmla="*/ 480 h 480"/>
                <a:gd name="T8" fmla="*/ 0 w 240"/>
                <a:gd name="T9" fmla="*/ 192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80"/>
                <a:gd name="T17" fmla="*/ 240 w 24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80">
                  <a:moveTo>
                    <a:pt x="0" y="240"/>
                  </a:moveTo>
                  <a:lnTo>
                    <a:pt x="240" y="0"/>
                  </a:lnTo>
                  <a:lnTo>
                    <a:pt x="240" y="240"/>
                  </a:lnTo>
                  <a:lnTo>
                    <a:pt x="0" y="480"/>
                  </a:lnTo>
                  <a:lnTo>
                    <a:pt x="0" y="192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573" name="Freeform 13"/>
            <p:cNvSpPr>
              <a:spLocks/>
            </p:cNvSpPr>
            <p:nvPr/>
          </p:nvSpPr>
          <p:spPr bwMode="auto">
            <a:xfrm>
              <a:off x="4320" y="2880"/>
              <a:ext cx="240" cy="528"/>
            </a:xfrm>
            <a:custGeom>
              <a:avLst/>
              <a:gdLst>
                <a:gd name="T0" fmla="*/ 0 w 240"/>
                <a:gd name="T1" fmla="*/ 240 h 480"/>
                <a:gd name="T2" fmla="*/ 240 w 240"/>
                <a:gd name="T3" fmla="*/ 0 h 480"/>
                <a:gd name="T4" fmla="*/ 240 w 240"/>
                <a:gd name="T5" fmla="*/ 240 h 480"/>
                <a:gd name="T6" fmla="*/ 0 w 240"/>
                <a:gd name="T7" fmla="*/ 480 h 480"/>
                <a:gd name="T8" fmla="*/ 0 w 240"/>
                <a:gd name="T9" fmla="*/ 192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80"/>
                <a:gd name="T17" fmla="*/ 240 w 24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80">
                  <a:moveTo>
                    <a:pt x="0" y="240"/>
                  </a:moveTo>
                  <a:lnTo>
                    <a:pt x="240" y="0"/>
                  </a:lnTo>
                  <a:lnTo>
                    <a:pt x="240" y="240"/>
                  </a:lnTo>
                  <a:lnTo>
                    <a:pt x="0" y="480"/>
                  </a:lnTo>
                  <a:lnTo>
                    <a:pt x="0" y="192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0574" name="Group 14"/>
            <p:cNvGrpSpPr>
              <a:grpSpLocks/>
            </p:cNvGrpSpPr>
            <p:nvPr/>
          </p:nvGrpSpPr>
          <p:grpSpPr bwMode="auto">
            <a:xfrm>
              <a:off x="1968" y="2880"/>
              <a:ext cx="2544" cy="288"/>
              <a:chOff x="2016" y="2832"/>
              <a:chExt cx="2544" cy="432"/>
            </a:xfrm>
          </p:grpSpPr>
          <p:sp>
            <p:nvSpPr>
              <p:cNvPr id="70575" name="AutoShape 15"/>
              <p:cNvSpPr>
                <a:spLocks noChangeArrowheads="1"/>
              </p:cNvSpPr>
              <p:nvPr/>
            </p:nvSpPr>
            <p:spPr bwMode="auto">
              <a:xfrm>
                <a:off x="2016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76" name="AutoShape 16"/>
              <p:cNvSpPr>
                <a:spLocks noChangeArrowheads="1"/>
              </p:cNvSpPr>
              <p:nvPr/>
            </p:nvSpPr>
            <p:spPr bwMode="auto">
              <a:xfrm>
                <a:off x="2784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577" name="AutoShape 17"/>
              <p:cNvSpPr>
                <a:spLocks noChangeArrowheads="1"/>
              </p:cNvSpPr>
              <p:nvPr/>
            </p:nvSpPr>
            <p:spPr bwMode="auto">
              <a:xfrm>
                <a:off x="3552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35" name="Group 18"/>
          <p:cNvGrpSpPr>
            <a:grpSpLocks/>
          </p:cNvGrpSpPr>
          <p:nvPr/>
        </p:nvGrpSpPr>
        <p:grpSpPr bwMode="auto">
          <a:xfrm>
            <a:off x="4267200" y="838200"/>
            <a:ext cx="3124200" cy="3048000"/>
            <a:chOff x="576" y="528"/>
            <a:chExt cx="1968" cy="1920"/>
          </a:xfrm>
        </p:grpSpPr>
        <p:grpSp>
          <p:nvGrpSpPr>
            <p:cNvPr id="70457" name="Group 19"/>
            <p:cNvGrpSpPr>
              <a:grpSpLocks/>
            </p:cNvGrpSpPr>
            <p:nvPr/>
          </p:nvGrpSpPr>
          <p:grpSpPr bwMode="auto">
            <a:xfrm>
              <a:off x="720" y="528"/>
              <a:ext cx="1790" cy="912"/>
              <a:chOff x="432" y="1728"/>
              <a:chExt cx="1790" cy="761"/>
            </a:xfrm>
          </p:grpSpPr>
          <p:sp>
            <p:nvSpPr>
              <p:cNvPr id="70471" name="Freeform 20"/>
              <p:cNvSpPr>
                <a:spLocks/>
              </p:cNvSpPr>
              <p:nvPr/>
            </p:nvSpPr>
            <p:spPr bwMode="auto">
              <a:xfrm>
                <a:off x="432" y="1728"/>
                <a:ext cx="1790" cy="761"/>
              </a:xfrm>
              <a:custGeom>
                <a:avLst/>
                <a:gdLst>
                  <a:gd name="T0" fmla="*/ 186 w 1790"/>
                  <a:gd name="T1" fmla="*/ 5 h 761"/>
                  <a:gd name="T2" fmla="*/ 115 w 1790"/>
                  <a:gd name="T3" fmla="*/ 209 h 761"/>
                  <a:gd name="T4" fmla="*/ 79 w 1790"/>
                  <a:gd name="T5" fmla="*/ 501 h 761"/>
                  <a:gd name="T6" fmla="*/ 53 w 1790"/>
                  <a:gd name="T7" fmla="*/ 607 h 761"/>
                  <a:gd name="T8" fmla="*/ 17 w 1790"/>
                  <a:gd name="T9" fmla="*/ 660 h 761"/>
                  <a:gd name="T10" fmla="*/ 8 w 1790"/>
                  <a:gd name="T11" fmla="*/ 758 h 761"/>
                  <a:gd name="T12" fmla="*/ 646 w 1790"/>
                  <a:gd name="T13" fmla="*/ 758 h 761"/>
                  <a:gd name="T14" fmla="*/ 1630 w 1790"/>
                  <a:gd name="T15" fmla="*/ 749 h 761"/>
                  <a:gd name="T16" fmla="*/ 1639 w 1790"/>
                  <a:gd name="T17" fmla="*/ 722 h 761"/>
                  <a:gd name="T18" fmla="*/ 1648 w 1790"/>
                  <a:gd name="T19" fmla="*/ 581 h 761"/>
                  <a:gd name="T20" fmla="*/ 1745 w 1790"/>
                  <a:gd name="T21" fmla="*/ 173 h 761"/>
                  <a:gd name="T22" fmla="*/ 1790 w 1790"/>
                  <a:gd name="T23" fmla="*/ 93 h 761"/>
                  <a:gd name="T24" fmla="*/ 1701 w 1790"/>
                  <a:gd name="T25" fmla="*/ 31 h 761"/>
                  <a:gd name="T26" fmla="*/ 1231 w 1790"/>
                  <a:gd name="T27" fmla="*/ 22 h 761"/>
                  <a:gd name="T28" fmla="*/ 186 w 1790"/>
                  <a:gd name="T29" fmla="*/ 5 h 7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761"/>
                  <a:gd name="T47" fmla="*/ 1790 w 1790"/>
                  <a:gd name="T48" fmla="*/ 761 h 76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761">
                    <a:moveTo>
                      <a:pt x="186" y="5"/>
                    </a:moveTo>
                    <a:cubicBezTo>
                      <a:pt x="177" y="77"/>
                      <a:pt x="166" y="156"/>
                      <a:pt x="115" y="209"/>
                    </a:cubicBezTo>
                    <a:cubicBezTo>
                      <a:pt x="84" y="298"/>
                      <a:pt x="98" y="406"/>
                      <a:pt x="79" y="501"/>
                    </a:cubicBezTo>
                    <a:cubicBezTo>
                      <a:pt x="72" y="537"/>
                      <a:pt x="71" y="575"/>
                      <a:pt x="53" y="607"/>
                    </a:cubicBezTo>
                    <a:cubicBezTo>
                      <a:pt x="42" y="626"/>
                      <a:pt x="17" y="660"/>
                      <a:pt x="17" y="660"/>
                    </a:cubicBezTo>
                    <a:cubicBezTo>
                      <a:pt x="3" y="701"/>
                      <a:pt x="0" y="713"/>
                      <a:pt x="8" y="758"/>
                    </a:cubicBezTo>
                    <a:cubicBezTo>
                      <a:pt x="217" y="728"/>
                      <a:pt x="434" y="753"/>
                      <a:pt x="646" y="758"/>
                    </a:cubicBezTo>
                    <a:cubicBezTo>
                      <a:pt x="974" y="755"/>
                      <a:pt x="1302" y="761"/>
                      <a:pt x="1630" y="749"/>
                    </a:cubicBezTo>
                    <a:cubicBezTo>
                      <a:pt x="1639" y="749"/>
                      <a:pt x="1638" y="731"/>
                      <a:pt x="1639" y="722"/>
                    </a:cubicBezTo>
                    <a:cubicBezTo>
                      <a:pt x="1644" y="675"/>
                      <a:pt x="1645" y="628"/>
                      <a:pt x="1648" y="581"/>
                    </a:cubicBezTo>
                    <a:cubicBezTo>
                      <a:pt x="1653" y="487"/>
                      <a:pt x="1648" y="240"/>
                      <a:pt x="1745" y="173"/>
                    </a:cubicBezTo>
                    <a:cubicBezTo>
                      <a:pt x="1786" y="112"/>
                      <a:pt x="1774" y="140"/>
                      <a:pt x="1790" y="93"/>
                    </a:cubicBezTo>
                    <a:cubicBezTo>
                      <a:pt x="1779" y="37"/>
                      <a:pt x="1763" y="33"/>
                      <a:pt x="1701" y="31"/>
                    </a:cubicBezTo>
                    <a:cubicBezTo>
                      <a:pt x="1544" y="26"/>
                      <a:pt x="1388" y="25"/>
                      <a:pt x="1231" y="22"/>
                    </a:cubicBezTo>
                    <a:cubicBezTo>
                      <a:pt x="883" y="0"/>
                      <a:pt x="535" y="30"/>
                      <a:pt x="186" y="5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70472" name="Group 21"/>
              <p:cNvGrpSpPr>
                <a:grpSpLocks/>
              </p:cNvGrpSpPr>
              <p:nvPr/>
            </p:nvGrpSpPr>
            <p:grpSpPr bwMode="auto">
              <a:xfrm>
                <a:off x="576" y="1824"/>
                <a:ext cx="1440" cy="528"/>
                <a:chOff x="720" y="672"/>
                <a:chExt cx="1440" cy="528"/>
              </a:xfrm>
            </p:grpSpPr>
            <p:grpSp>
              <p:nvGrpSpPr>
                <p:cNvPr id="70473" name="Group 22"/>
                <p:cNvGrpSpPr>
                  <a:grpSpLocks/>
                </p:cNvGrpSpPr>
                <p:nvPr/>
              </p:nvGrpSpPr>
              <p:grpSpPr bwMode="auto">
                <a:xfrm>
                  <a:off x="768" y="672"/>
                  <a:ext cx="432" cy="240"/>
                  <a:chOff x="1968" y="2880"/>
                  <a:chExt cx="2592" cy="720"/>
                </a:xfrm>
              </p:grpSpPr>
              <p:grpSp>
                <p:nvGrpSpPr>
                  <p:cNvPr id="70554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784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6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6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5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3552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65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66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5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2016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63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64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70557" name="Freeform 32"/>
                  <p:cNvSpPr>
                    <a:spLocks/>
                  </p:cNvSpPr>
                  <p:nvPr/>
                </p:nvSpPr>
                <p:spPr bwMode="auto">
                  <a:xfrm>
                    <a:off x="4320" y="3168"/>
                    <a:ext cx="240" cy="432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558" name="Freeform 33"/>
                  <p:cNvSpPr>
                    <a:spLocks/>
                  </p:cNvSpPr>
                  <p:nvPr/>
                </p:nvSpPr>
                <p:spPr bwMode="auto">
                  <a:xfrm>
                    <a:off x="4320" y="2880"/>
                    <a:ext cx="240" cy="528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70559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1968" y="2880"/>
                    <a:ext cx="2544" cy="288"/>
                    <a:chOff x="2016" y="2832"/>
                    <a:chExt cx="2544" cy="432"/>
                  </a:xfrm>
                </p:grpSpPr>
                <p:sp>
                  <p:nvSpPr>
                    <p:cNvPr id="70560" name="AutoShap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61" name="AutoShap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62" name="AutoShap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70474" name="Group 38"/>
                <p:cNvGrpSpPr>
                  <a:grpSpLocks/>
                </p:cNvGrpSpPr>
                <p:nvPr/>
              </p:nvGrpSpPr>
              <p:grpSpPr bwMode="auto">
                <a:xfrm>
                  <a:off x="1248" y="672"/>
                  <a:ext cx="432" cy="240"/>
                  <a:chOff x="1968" y="2880"/>
                  <a:chExt cx="2592" cy="720"/>
                </a:xfrm>
              </p:grpSpPr>
              <p:grpSp>
                <p:nvGrpSpPr>
                  <p:cNvPr id="70539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784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52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53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4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3552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50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51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4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016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48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49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70542" name="Freeform 48"/>
                  <p:cNvSpPr>
                    <a:spLocks/>
                  </p:cNvSpPr>
                  <p:nvPr/>
                </p:nvSpPr>
                <p:spPr bwMode="auto">
                  <a:xfrm>
                    <a:off x="4320" y="3168"/>
                    <a:ext cx="240" cy="432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543" name="Freeform 49"/>
                  <p:cNvSpPr>
                    <a:spLocks/>
                  </p:cNvSpPr>
                  <p:nvPr/>
                </p:nvSpPr>
                <p:spPr bwMode="auto">
                  <a:xfrm>
                    <a:off x="4320" y="2880"/>
                    <a:ext cx="240" cy="528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70544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968" y="2880"/>
                    <a:ext cx="2544" cy="288"/>
                    <a:chOff x="2016" y="2832"/>
                    <a:chExt cx="2544" cy="432"/>
                  </a:xfrm>
                </p:grpSpPr>
                <p:sp>
                  <p:nvSpPr>
                    <p:cNvPr id="70545" name="AutoShap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46" name="AutoShap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47" name="AutoShap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70475" name="Group 54"/>
                <p:cNvGrpSpPr>
                  <a:grpSpLocks/>
                </p:cNvGrpSpPr>
                <p:nvPr/>
              </p:nvGrpSpPr>
              <p:grpSpPr bwMode="auto">
                <a:xfrm>
                  <a:off x="1728" y="672"/>
                  <a:ext cx="432" cy="240"/>
                  <a:chOff x="1968" y="2880"/>
                  <a:chExt cx="2592" cy="720"/>
                </a:xfrm>
              </p:grpSpPr>
              <p:grpSp>
                <p:nvGrpSpPr>
                  <p:cNvPr id="70524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784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37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38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25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3552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35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36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26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2016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33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34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70527" name="Freeform 64"/>
                  <p:cNvSpPr>
                    <a:spLocks/>
                  </p:cNvSpPr>
                  <p:nvPr/>
                </p:nvSpPr>
                <p:spPr bwMode="auto">
                  <a:xfrm>
                    <a:off x="4320" y="3168"/>
                    <a:ext cx="240" cy="432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528" name="Freeform 65"/>
                  <p:cNvSpPr>
                    <a:spLocks/>
                  </p:cNvSpPr>
                  <p:nvPr/>
                </p:nvSpPr>
                <p:spPr bwMode="auto">
                  <a:xfrm>
                    <a:off x="4320" y="2880"/>
                    <a:ext cx="240" cy="528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70529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968" y="2880"/>
                    <a:ext cx="2544" cy="288"/>
                    <a:chOff x="2016" y="2832"/>
                    <a:chExt cx="2544" cy="432"/>
                  </a:xfrm>
                </p:grpSpPr>
                <p:sp>
                  <p:nvSpPr>
                    <p:cNvPr id="70530" name="AutoShap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31" name="AutoShap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32" name="AutoShap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70476" name="Group 70"/>
                <p:cNvGrpSpPr>
                  <a:grpSpLocks/>
                </p:cNvGrpSpPr>
                <p:nvPr/>
              </p:nvGrpSpPr>
              <p:grpSpPr bwMode="auto">
                <a:xfrm>
                  <a:off x="720" y="960"/>
                  <a:ext cx="432" cy="240"/>
                  <a:chOff x="1968" y="2880"/>
                  <a:chExt cx="2592" cy="720"/>
                </a:xfrm>
              </p:grpSpPr>
              <p:grpSp>
                <p:nvGrpSpPr>
                  <p:cNvPr id="70509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784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22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23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10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3552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20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21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511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016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18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19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70512" name="Freeform 80"/>
                  <p:cNvSpPr>
                    <a:spLocks/>
                  </p:cNvSpPr>
                  <p:nvPr/>
                </p:nvSpPr>
                <p:spPr bwMode="auto">
                  <a:xfrm>
                    <a:off x="4320" y="3168"/>
                    <a:ext cx="240" cy="432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513" name="Freeform 81"/>
                  <p:cNvSpPr>
                    <a:spLocks/>
                  </p:cNvSpPr>
                  <p:nvPr/>
                </p:nvSpPr>
                <p:spPr bwMode="auto">
                  <a:xfrm>
                    <a:off x="4320" y="2880"/>
                    <a:ext cx="240" cy="528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70514" name="Group 82"/>
                  <p:cNvGrpSpPr>
                    <a:grpSpLocks/>
                  </p:cNvGrpSpPr>
                  <p:nvPr/>
                </p:nvGrpSpPr>
                <p:grpSpPr bwMode="auto">
                  <a:xfrm>
                    <a:off x="1968" y="2880"/>
                    <a:ext cx="2544" cy="288"/>
                    <a:chOff x="2016" y="2832"/>
                    <a:chExt cx="2544" cy="432"/>
                  </a:xfrm>
                </p:grpSpPr>
                <p:sp>
                  <p:nvSpPr>
                    <p:cNvPr id="70515" name="AutoShap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16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17" name="AutoShap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70477" name="Group 86"/>
                <p:cNvGrpSpPr>
                  <a:grpSpLocks/>
                </p:cNvGrpSpPr>
                <p:nvPr/>
              </p:nvGrpSpPr>
              <p:grpSpPr bwMode="auto">
                <a:xfrm>
                  <a:off x="1200" y="960"/>
                  <a:ext cx="432" cy="240"/>
                  <a:chOff x="1968" y="2880"/>
                  <a:chExt cx="2592" cy="720"/>
                </a:xfrm>
              </p:grpSpPr>
              <p:grpSp>
                <p:nvGrpSpPr>
                  <p:cNvPr id="70494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2784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07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08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495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3552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05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06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496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2016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503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04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70497" name="Freeform 96"/>
                  <p:cNvSpPr>
                    <a:spLocks/>
                  </p:cNvSpPr>
                  <p:nvPr/>
                </p:nvSpPr>
                <p:spPr bwMode="auto">
                  <a:xfrm>
                    <a:off x="4320" y="3168"/>
                    <a:ext cx="240" cy="432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498" name="Freeform 97"/>
                  <p:cNvSpPr>
                    <a:spLocks/>
                  </p:cNvSpPr>
                  <p:nvPr/>
                </p:nvSpPr>
                <p:spPr bwMode="auto">
                  <a:xfrm>
                    <a:off x="4320" y="2880"/>
                    <a:ext cx="240" cy="528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70499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1968" y="2880"/>
                    <a:ext cx="2544" cy="288"/>
                    <a:chOff x="2016" y="2832"/>
                    <a:chExt cx="2544" cy="432"/>
                  </a:xfrm>
                </p:grpSpPr>
                <p:sp>
                  <p:nvSpPr>
                    <p:cNvPr id="70500" name="AutoShap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01" name="AutoShap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502" name="AutoShap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70478" name="Group 102"/>
                <p:cNvGrpSpPr>
                  <a:grpSpLocks/>
                </p:cNvGrpSpPr>
                <p:nvPr/>
              </p:nvGrpSpPr>
              <p:grpSpPr bwMode="auto">
                <a:xfrm>
                  <a:off x="1680" y="960"/>
                  <a:ext cx="432" cy="240"/>
                  <a:chOff x="1968" y="2880"/>
                  <a:chExt cx="2592" cy="720"/>
                </a:xfrm>
              </p:grpSpPr>
              <p:grpSp>
                <p:nvGrpSpPr>
                  <p:cNvPr id="70479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2784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492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49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480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3552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490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491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70481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2016" y="3120"/>
                    <a:ext cx="768" cy="456"/>
                    <a:chOff x="2784" y="3192"/>
                    <a:chExt cx="672" cy="456"/>
                  </a:xfrm>
                </p:grpSpPr>
                <p:sp>
                  <p:nvSpPr>
                    <p:cNvPr id="70488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192"/>
                      <a:ext cx="672" cy="26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489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3456"/>
                      <a:ext cx="672" cy="192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70482" name="Freeform 112"/>
                  <p:cNvSpPr>
                    <a:spLocks/>
                  </p:cNvSpPr>
                  <p:nvPr/>
                </p:nvSpPr>
                <p:spPr bwMode="auto">
                  <a:xfrm>
                    <a:off x="4320" y="3168"/>
                    <a:ext cx="240" cy="432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483" name="Freeform 113"/>
                  <p:cNvSpPr>
                    <a:spLocks/>
                  </p:cNvSpPr>
                  <p:nvPr/>
                </p:nvSpPr>
                <p:spPr bwMode="auto">
                  <a:xfrm>
                    <a:off x="4320" y="2880"/>
                    <a:ext cx="240" cy="528"/>
                  </a:xfrm>
                  <a:custGeom>
                    <a:avLst/>
                    <a:gdLst>
                      <a:gd name="T0" fmla="*/ 0 w 240"/>
                      <a:gd name="T1" fmla="*/ 240 h 480"/>
                      <a:gd name="T2" fmla="*/ 240 w 240"/>
                      <a:gd name="T3" fmla="*/ 0 h 480"/>
                      <a:gd name="T4" fmla="*/ 240 w 240"/>
                      <a:gd name="T5" fmla="*/ 240 h 480"/>
                      <a:gd name="T6" fmla="*/ 0 w 240"/>
                      <a:gd name="T7" fmla="*/ 480 h 480"/>
                      <a:gd name="T8" fmla="*/ 0 w 240"/>
                      <a:gd name="T9" fmla="*/ 192 h 4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0"/>
                      <a:gd name="T16" fmla="*/ 0 h 480"/>
                      <a:gd name="T17" fmla="*/ 240 w 240"/>
                      <a:gd name="T18" fmla="*/ 480 h 4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0" h="480">
                        <a:moveTo>
                          <a:pt x="0" y="240"/>
                        </a:moveTo>
                        <a:lnTo>
                          <a:pt x="240" y="0"/>
                        </a:lnTo>
                        <a:lnTo>
                          <a:pt x="240" y="240"/>
                        </a:lnTo>
                        <a:lnTo>
                          <a:pt x="0" y="480"/>
                        </a:lnTo>
                        <a:lnTo>
                          <a:pt x="0" y="192"/>
                        </a:lnTo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70484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1968" y="2880"/>
                    <a:ext cx="2544" cy="288"/>
                    <a:chOff x="2016" y="2832"/>
                    <a:chExt cx="2544" cy="432"/>
                  </a:xfrm>
                </p:grpSpPr>
                <p:sp>
                  <p:nvSpPr>
                    <p:cNvPr id="70485" name="AutoShap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486" name="AutoShap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4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70487" name="AutoShap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2832"/>
                      <a:ext cx="1008" cy="432"/>
                    </a:xfrm>
                    <a:prstGeom prst="parallelogram">
                      <a:avLst>
                        <a:gd name="adj" fmla="val 58333"/>
                      </a:avLst>
                    </a:prstGeom>
                    <a:solidFill>
                      <a:srgbClr val="FFFF00"/>
                    </a:solidFill>
                    <a:ln w="762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</p:grpSp>
        </p:grpSp>
        <p:grpSp>
          <p:nvGrpSpPr>
            <p:cNvPr id="70458" name="Group 118"/>
            <p:cNvGrpSpPr>
              <a:grpSpLocks/>
            </p:cNvGrpSpPr>
            <p:nvPr/>
          </p:nvGrpSpPr>
          <p:grpSpPr bwMode="auto">
            <a:xfrm>
              <a:off x="576" y="1392"/>
              <a:ext cx="1968" cy="1056"/>
              <a:chOff x="528" y="2784"/>
              <a:chExt cx="2006" cy="996"/>
            </a:xfrm>
          </p:grpSpPr>
          <p:sp>
            <p:nvSpPr>
              <p:cNvPr id="70461" name="Freeform 119"/>
              <p:cNvSpPr>
                <a:spLocks/>
              </p:cNvSpPr>
              <p:nvPr/>
            </p:nvSpPr>
            <p:spPr bwMode="auto">
              <a:xfrm>
                <a:off x="528" y="2784"/>
                <a:ext cx="2006" cy="996"/>
              </a:xfrm>
              <a:custGeom>
                <a:avLst/>
                <a:gdLst>
                  <a:gd name="T0" fmla="*/ 126 w 2006"/>
                  <a:gd name="T1" fmla="*/ 18 h 996"/>
                  <a:gd name="T2" fmla="*/ 73 w 2006"/>
                  <a:gd name="T3" fmla="*/ 98 h 996"/>
                  <a:gd name="T4" fmla="*/ 55 w 2006"/>
                  <a:gd name="T5" fmla="*/ 160 h 996"/>
                  <a:gd name="T6" fmla="*/ 73 w 2006"/>
                  <a:gd name="T7" fmla="*/ 213 h 996"/>
                  <a:gd name="T8" fmla="*/ 81 w 2006"/>
                  <a:gd name="T9" fmla="*/ 558 h 996"/>
                  <a:gd name="T10" fmla="*/ 73 w 2006"/>
                  <a:gd name="T11" fmla="*/ 683 h 996"/>
                  <a:gd name="T12" fmla="*/ 108 w 2006"/>
                  <a:gd name="T13" fmla="*/ 948 h 996"/>
                  <a:gd name="T14" fmla="*/ 888 w 2006"/>
                  <a:gd name="T15" fmla="*/ 922 h 996"/>
                  <a:gd name="T16" fmla="*/ 1092 w 2006"/>
                  <a:gd name="T17" fmla="*/ 948 h 996"/>
                  <a:gd name="T18" fmla="*/ 1916 w 2006"/>
                  <a:gd name="T19" fmla="*/ 904 h 996"/>
                  <a:gd name="T20" fmla="*/ 1942 w 2006"/>
                  <a:gd name="T21" fmla="*/ 727 h 996"/>
                  <a:gd name="T22" fmla="*/ 1854 w 2006"/>
                  <a:gd name="T23" fmla="*/ 124 h 996"/>
                  <a:gd name="T24" fmla="*/ 1792 w 2006"/>
                  <a:gd name="T25" fmla="*/ 71 h 996"/>
                  <a:gd name="T26" fmla="*/ 1739 w 2006"/>
                  <a:gd name="T27" fmla="*/ 0 h 996"/>
                  <a:gd name="T28" fmla="*/ 126 w 2006"/>
                  <a:gd name="T29" fmla="*/ 18 h 99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06"/>
                  <a:gd name="T46" fmla="*/ 0 h 996"/>
                  <a:gd name="T47" fmla="*/ 2006 w 2006"/>
                  <a:gd name="T48" fmla="*/ 996 h 99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06" h="996">
                    <a:moveTo>
                      <a:pt x="126" y="18"/>
                    </a:moveTo>
                    <a:cubicBezTo>
                      <a:pt x="99" y="45"/>
                      <a:pt x="93" y="66"/>
                      <a:pt x="73" y="98"/>
                    </a:cubicBezTo>
                    <a:cubicBezTo>
                      <a:pt x="68" y="119"/>
                      <a:pt x="53" y="139"/>
                      <a:pt x="55" y="160"/>
                    </a:cubicBezTo>
                    <a:cubicBezTo>
                      <a:pt x="57" y="179"/>
                      <a:pt x="73" y="213"/>
                      <a:pt x="73" y="213"/>
                    </a:cubicBezTo>
                    <a:cubicBezTo>
                      <a:pt x="76" y="328"/>
                      <a:pt x="81" y="443"/>
                      <a:pt x="81" y="558"/>
                    </a:cubicBezTo>
                    <a:cubicBezTo>
                      <a:pt x="81" y="600"/>
                      <a:pt x="73" y="641"/>
                      <a:pt x="73" y="683"/>
                    </a:cubicBezTo>
                    <a:cubicBezTo>
                      <a:pt x="73" y="947"/>
                      <a:pt x="0" y="916"/>
                      <a:pt x="108" y="948"/>
                    </a:cubicBezTo>
                    <a:cubicBezTo>
                      <a:pt x="402" y="938"/>
                      <a:pt x="553" y="928"/>
                      <a:pt x="888" y="922"/>
                    </a:cubicBezTo>
                    <a:cubicBezTo>
                      <a:pt x="976" y="928"/>
                      <a:pt x="1019" y="926"/>
                      <a:pt x="1092" y="948"/>
                    </a:cubicBezTo>
                    <a:cubicBezTo>
                      <a:pt x="1307" y="940"/>
                      <a:pt x="1855" y="996"/>
                      <a:pt x="1916" y="904"/>
                    </a:cubicBezTo>
                    <a:cubicBezTo>
                      <a:pt x="1922" y="841"/>
                      <a:pt x="1928" y="787"/>
                      <a:pt x="1942" y="727"/>
                    </a:cubicBezTo>
                    <a:cubicBezTo>
                      <a:pt x="1941" y="655"/>
                      <a:pt x="2006" y="229"/>
                      <a:pt x="1854" y="124"/>
                    </a:cubicBezTo>
                    <a:cubicBezTo>
                      <a:pt x="1840" y="84"/>
                      <a:pt x="1826" y="95"/>
                      <a:pt x="1792" y="71"/>
                    </a:cubicBezTo>
                    <a:cubicBezTo>
                      <a:pt x="1771" y="41"/>
                      <a:pt x="1770" y="21"/>
                      <a:pt x="1739" y="0"/>
                    </a:cubicBezTo>
                    <a:cubicBezTo>
                      <a:pt x="1228" y="170"/>
                      <a:pt x="664" y="18"/>
                      <a:pt x="126" y="18"/>
                    </a:cubicBez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70462" name="Group 120"/>
              <p:cNvGrpSpPr>
                <a:grpSpLocks/>
              </p:cNvGrpSpPr>
              <p:nvPr/>
            </p:nvGrpSpPr>
            <p:grpSpPr bwMode="auto">
              <a:xfrm>
                <a:off x="720" y="2928"/>
                <a:ext cx="1632" cy="624"/>
                <a:chOff x="768" y="1488"/>
                <a:chExt cx="2448" cy="624"/>
              </a:xfrm>
            </p:grpSpPr>
            <p:sp>
              <p:nvSpPr>
                <p:cNvPr id="70463" name="Rectangle 121"/>
                <p:cNvSpPr>
                  <a:spLocks noChangeArrowheads="1"/>
                </p:cNvSpPr>
                <p:nvPr/>
              </p:nvSpPr>
              <p:spPr bwMode="auto">
                <a:xfrm>
                  <a:off x="768" y="1488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64" name="Rectangle 122"/>
                <p:cNvSpPr>
                  <a:spLocks noChangeArrowheads="1"/>
                </p:cNvSpPr>
                <p:nvPr/>
              </p:nvSpPr>
              <p:spPr bwMode="auto">
                <a:xfrm>
                  <a:off x="768" y="1680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65" name="Rectangle 123"/>
                <p:cNvSpPr>
                  <a:spLocks noChangeArrowheads="1"/>
                </p:cNvSpPr>
                <p:nvPr/>
              </p:nvSpPr>
              <p:spPr bwMode="auto">
                <a:xfrm>
                  <a:off x="768" y="1872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66" name="Rectangle 124"/>
                <p:cNvSpPr>
                  <a:spLocks noChangeArrowheads="1"/>
                </p:cNvSpPr>
                <p:nvPr/>
              </p:nvSpPr>
              <p:spPr bwMode="auto">
                <a:xfrm>
                  <a:off x="768" y="2016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67" name="Rectangle 125"/>
                <p:cNvSpPr>
                  <a:spLocks noChangeArrowheads="1"/>
                </p:cNvSpPr>
                <p:nvPr/>
              </p:nvSpPr>
              <p:spPr bwMode="auto">
                <a:xfrm>
                  <a:off x="2016" y="1488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68" name="Rectangle 12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69" name="Rectangle 127"/>
                <p:cNvSpPr>
                  <a:spLocks noChangeArrowheads="1"/>
                </p:cNvSpPr>
                <p:nvPr/>
              </p:nvSpPr>
              <p:spPr bwMode="auto">
                <a:xfrm>
                  <a:off x="2016" y="1872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70" name="Rectangle 128"/>
                <p:cNvSpPr>
                  <a:spLocks noChangeArrowheads="1"/>
                </p:cNvSpPr>
                <p:nvPr/>
              </p:nvSpPr>
              <p:spPr bwMode="auto">
                <a:xfrm>
                  <a:off x="2016" y="2016"/>
                  <a:ext cx="1200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70459" name="Text Box 129"/>
            <p:cNvSpPr txBox="1">
              <a:spLocks noChangeArrowheads="1"/>
            </p:cNvSpPr>
            <p:nvPr/>
          </p:nvSpPr>
          <p:spPr bwMode="auto">
            <a:xfrm>
              <a:off x="912" y="2208"/>
              <a:ext cx="12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/>
                <a:t>seed germination beds</a:t>
              </a:r>
            </a:p>
          </p:txBody>
        </p:sp>
        <p:sp>
          <p:nvSpPr>
            <p:cNvPr id="70460" name="Text Box 130"/>
            <p:cNvSpPr txBox="1">
              <a:spLocks noChangeArrowheads="1"/>
            </p:cNvSpPr>
            <p:nvPr/>
          </p:nvSpPr>
          <p:spPr bwMode="auto">
            <a:xfrm>
              <a:off x="1248" y="1248"/>
              <a:ext cx="7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/>
                <a:t>propagators</a:t>
              </a:r>
            </a:p>
          </p:txBody>
        </p:sp>
      </p:grpSp>
      <p:sp>
        <p:nvSpPr>
          <p:cNvPr id="69636" name="Freeform 131"/>
          <p:cNvSpPr>
            <a:spLocks/>
          </p:cNvSpPr>
          <p:nvPr/>
        </p:nvSpPr>
        <p:spPr bwMode="auto">
          <a:xfrm>
            <a:off x="1646238" y="796925"/>
            <a:ext cx="3122612" cy="1509713"/>
          </a:xfrm>
          <a:custGeom>
            <a:avLst/>
            <a:gdLst>
              <a:gd name="T0" fmla="*/ 1967 w 1967"/>
              <a:gd name="T1" fmla="*/ 39 h 951"/>
              <a:gd name="T2" fmla="*/ 1196 w 1967"/>
              <a:gd name="T3" fmla="*/ 3 h 951"/>
              <a:gd name="T4" fmla="*/ 514 w 1967"/>
              <a:gd name="T5" fmla="*/ 12 h 951"/>
              <a:gd name="T6" fmla="*/ 496 w 1967"/>
              <a:gd name="T7" fmla="*/ 39 h 951"/>
              <a:gd name="T8" fmla="*/ 469 w 1967"/>
              <a:gd name="T9" fmla="*/ 56 h 951"/>
              <a:gd name="T10" fmla="*/ 416 w 1967"/>
              <a:gd name="T11" fmla="*/ 145 h 951"/>
              <a:gd name="T12" fmla="*/ 399 w 1967"/>
              <a:gd name="T13" fmla="*/ 171 h 951"/>
              <a:gd name="T14" fmla="*/ 390 w 1967"/>
              <a:gd name="T15" fmla="*/ 207 h 951"/>
              <a:gd name="T16" fmla="*/ 354 w 1967"/>
              <a:gd name="T17" fmla="*/ 260 h 951"/>
              <a:gd name="T18" fmla="*/ 337 w 1967"/>
              <a:gd name="T19" fmla="*/ 313 h 951"/>
              <a:gd name="T20" fmla="*/ 301 w 1967"/>
              <a:gd name="T21" fmla="*/ 366 h 951"/>
              <a:gd name="T22" fmla="*/ 230 w 1967"/>
              <a:gd name="T23" fmla="*/ 535 h 951"/>
              <a:gd name="T24" fmla="*/ 186 w 1967"/>
              <a:gd name="T25" fmla="*/ 650 h 951"/>
              <a:gd name="T26" fmla="*/ 177 w 1967"/>
              <a:gd name="T27" fmla="*/ 677 h 951"/>
              <a:gd name="T28" fmla="*/ 150 w 1967"/>
              <a:gd name="T29" fmla="*/ 694 h 951"/>
              <a:gd name="T30" fmla="*/ 124 w 1967"/>
              <a:gd name="T31" fmla="*/ 721 h 951"/>
              <a:gd name="T32" fmla="*/ 53 w 1967"/>
              <a:gd name="T33" fmla="*/ 801 h 951"/>
              <a:gd name="T34" fmla="*/ 18 w 1967"/>
              <a:gd name="T35" fmla="*/ 854 h 951"/>
              <a:gd name="T36" fmla="*/ 0 w 1967"/>
              <a:gd name="T37" fmla="*/ 907 h 951"/>
              <a:gd name="T38" fmla="*/ 168 w 1967"/>
              <a:gd name="T39" fmla="*/ 934 h 951"/>
              <a:gd name="T40" fmla="*/ 1683 w 1967"/>
              <a:gd name="T41" fmla="*/ 942 h 951"/>
              <a:gd name="T42" fmla="*/ 1772 w 1967"/>
              <a:gd name="T43" fmla="*/ 934 h 951"/>
              <a:gd name="T44" fmla="*/ 1790 w 1967"/>
              <a:gd name="T45" fmla="*/ 836 h 951"/>
              <a:gd name="T46" fmla="*/ 1825 w 1967"/>
              <a:gd name="T47" fmla="*/ 783 h 951"/>
              <a:gd name="T48" fmla="*/ 1852 w 1967"/>
              <a:gd name="T49" fmla="*/ 721 h 951"/>
              <a:gd name="T50" fmla="*/ 1887 w 1967"/>
              <a:gd name="T51" fmla="*/ 304 h 951"/>
              <a:gd name="T52" fmla="*/ 1914 w 1967"/>
              <a:gd name="T53" fmla="*/ 145 h 951"/>
              <a:gd name="T54" fmla="*/ 1967 w 1967"/>
              <a:gd name="T55" fmla="*/ 39 h 95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967"/>
              <a:gd name="T85" fmla="*/ 0 h 951"/>
              <a:gd name="T86" fmla="*/ 1967 w 1967"/>
              <a:gd name="T87" fmla="*/ 951 h 95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967" h="951">
                <a:moveTo>
                  <a:pt x="1967" y="39"/>
                </a:moveTo>
                <a:cubicBezTo>
                  <a:pt x="1412" y="31"/>
                  <a:pt x="1515" y="32"/>
                  <a:pt x="1196" y="3"/>
                </a:cubicBezTo>
                <a:cubicBezTo>
                  <a:pt x="969" y="6"/>
                  <a:pt x="741" y="0"/>
                  <a:pt x="514" y="12"/>
                </a:cubicBezTo>
                <a:cubicBezTo>
                  <a:pt x="503" y="13"/>
                  <a:pt x="504" y="31"/>
                  <a:pt x="496" y="39"/>
                </a:cubicBezTo>
                <a:cubicBezTo>
                  <a:pt x="488" y="46"/>
                  <a:pt x="478" y="50"/>
                  <a:pt x="469" y="56"/>
                </a:cubicBezTo>
                <a:cubicBezTo>
                  <a:pt x="442" y="113"/>
                  <a:pt x="461" y="78"/>
                  <a:pt x="416" y="145"/>
                </a:cubicBezTo>
                <a:cubicBezTo>
                  <a:pt x="410" y="154"/>
                  <a:pt x="399" y="171"/>
                  <a:pt x="399" y="171"/>
                </a:cubicBezTo>
                <a:cubicBezTo>
                  <a:pt x="396" y="183"/>
                  <a:pt x="396" y="196"/>
                  <a:pt x="390" y="207"/>
                </a:cubicBezTo>
                <a:cubicBezTo>
                  <a:pt x="380" y="226"/>
                  <a:pt x="354" y="260"/>
                  <a:pt x="354" y="260"/>
                </a:cubicBezTo>
                <a:cubicBezTo>
                  <a:pt x="348" y="278"/>
                  <a:pt x="343" y="295"/>
                  <a:pt x="337" y="313"/>
                </a:cubicBezTo>
                <a:cubicBezTo>
                  <a:pt x="330" y="333"/>
                  <a:pt x="301" y="366"/>
                  <a:pt x="301" y="366"/>
                </a:cubicBezTo>
                <a:cubicBezTo>
                  <a:pt x="282" y="423"/>
                  <a:pt x="263" y="485"/>
                  <a:pt x="230" y="535"/>
                </a:cubicBezTo>
                <a:cubicBezTo>
                  <a:pt x="219" y="578"/>
                  <a:pt x="205" y="612"/>
                  <a:pt x="186" y="650"/>
                </a:cubicBezTo>
                <a:cubicBezTo>
                  <a:pt x="182" y="658"/>
                  <a:pt x="183" y="670"/>
                  <a:pt x="177" y="677"/>
                </a:cubicBezTo>
                <a:cubicBezTo>
                  <a:pt x="170" y="685"/>
                  <a:pt x="158" y="687"/>
                  <a:pt x="150" y="694"/>
                </a:cubicBezTo>
                <a:cubicBezTo>
                  <a:pt x="140" y="702"/>
                  <a:pt x="132" y="711"/>
                  <a:pt x="124" y="721"/>
                </a:cubicBezTo>
                <a:cubicBezTo>
                  <a:pt x="62" y="799"/>
                  <a:pt x="106" y="766"/>
                  <a:pt x="53" y="801"/>
                </a:cubicBezTo>
                <a:cubicBezTo>
                  <a:pt x="41" y="819"/>
                  <a:pt x="30" y="836"/>
                  <a:pt x="18" y="854"/>
                </a:cubicBezTo>
                <a:cubicBezTo>
                  <a:pt x="8" y="870"/>
                  <a:pt x="0" y="907"/>
                  <a:pt x="0" y="907"/>
                </a:cubicBezTo>
                <a:cubicBezTo>
                  <a:pt x="89" y="937"/>
                  <a:pt x="34" y="924"/>
                  <a:pt x="168" y="934"/>
                </a:cubicBezTo>
                <a:cubicBezTo>
                  <a:pt x="680" y="930"/>
                  <a:pt x="1176" y="918"/>
                  <a:pt x="1683" y="942"/>
                </a:cubicBezTo>
                <a:cubicBezTo>
                  <a:pt x="1713" y="939"/>
                  <a:pt x="1748" y="951"/>
                  <a:pt x="1772" y="934"/>
                </a:cubicBezTo>
                <a:cubicBezTo>
                  <a:pt x="1799" y="915"/>
                  <a:pt x="1775" y="866"/>
                  <a:pt x="1790" y="836"/>
                </a:cubicBezTo>
                <a:cubicBezTo>
                  <a:pt x="1799" y="817"/>
                  <a:pt x="1825" y="783"/>
                  <a:pt x="1825" y="783"/>
                </a:cubicBezTo>
                <a:cubicBezTo>
                  <a:pt x="1830" y="761"/>
                  <a:pt x="1851" y="743"/>
                  <a:pt x="1852" y="721"/>
                </a:cubicBezTo>
                <a:cubicBezTo>
                  <a:pt x="1879" y="299"/>
                  <a:pt x="1750" y="399"/>
                  <a:pt x="1887" y="304"/>
                </a:cubicBezTo>
                <a:cubicBezTo>
                  <a:pt x="1932" y="239"/>
                  <a:pt x="1897" y="300"/>
                  <a:pt x="1914" y="145"/>
                </a:cubicBezTo>
                <a:cubicBezTo>
                  <a:pt x="1918" y="113"/>
                  <a:pt x="1954" y="65"/>
                  <a:pt x="1967" y="39"/>
                </a:cubicBez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7" name="Text Box 132"/>
          <p:cNvSpPr txBox="1">
            <a:spLocks noChangeArrowheads="1"/>
          </p:cNvSpPr>
          <p:nvPr/>
        </p:nvSpPr>
        <p:spPr bwMode="auto">
          <a:xfrm>
            <a:off x="2514600" y="914400"/>
            <a:ext cx="20462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Fruit reception,</a:t>
            </a:r>
          </a:p>
          <a:p>
            <a:pPr eaLnBrk="1" hangingPunct="1"/>
            <a:r>
              <a:rPr lang="en-US" altLang="en-US" sz="1400"/>
              <a:t>Processing, drying area</a:t>
            </a:r>
          </a:p>
        </p:txBody>
      </p:sp>
      <p:sp>
        <p:nvSpPr>
          <p:cNvPr id="69638" name="AutoShape 133" descr="Small grid"/>
          <p:cNvSpPr>
            <a:spLocks noChangeArrowheads="1"/>
          </p:cNvSpPr>
          <p:nvPr/>
        </p:nvSpPr>
        <p:spPr bwMode="auto">
          <a:xfrm>
            <a:off x="3352800" y="1905000"/>
            <a:ext cx="762000" cy="228600"/>
          </a:xfrm>
          <a:prstGeom prst="parallelogram">
            <a:avLst>
              <a:gd name="adj" fmla="val 83333"/>
            </a:avLst>
          </a:prstGeom>
          <a:pattFill prst="smGrid">
            <a:fgClr>
              <a:schemeClr val="tx1"/>
            </a:fgClr>
            <a:bgClr>
              <a:srgbClr val="FFCC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9" name="AutoShape 134" descr="Small grid"/>
          <p:cNvSpPr>
            <a:spLocks noChangeArrowheads="1"/>
          </p:cNvSpPr>
          <p:nvPr/>
        </p:nvSpPr>
        <p:spPr bwMode="auto">
          <a:xfrm>
            <a:off x="2057400" y="1524000"/>
            <a:ext cx="762000" cy="228600"/>
          </a:xfrm>
          <a:prstGeom prst="parallelogram">
            <a:avLst>
              <a:gd name="adj" fmla="val 83333"/>
            </a:avLst>
          </a:prstGeom>
          <a:pattFill prst="smGrid">
            <a:fgClr>
              <a:schemeClr val="tx1"/>
            </a:fgClr>
            <a:bgClr>
              <a:srgbClr val="FFCC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AutoShape 135" descr="Small grid"/>
          <p:cNvSpPr>
            <a:spLocks noChangeArrowheads="1"/>
          </p:cNvSpPr>
          <p:nvPr/>
        </p:nvSpPr>
        <p:spPr bwMode="auto">
          <a:xfrm>
            <a:off x="2743200" y="1524000"/>
            <a:ext cx="762000" cy="228600"/>
          </a:xfrm>
          <a:prstGeom prst="parallelogram">
            <a:avLst>
              <a:gd name="adj" fmla="val 83333"/>
            </a:avLst>
          </a:prstGeom>
          <a:pattFill prst="smGrid">
            <a:fgClr>
              <a:schemeClr val="tx1"/>
            </a:fgClr>
            <a:bgClr>
              <a:srgbClr val="FFCC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1" name="AutoShape 136" descr="Small grid"/>
          <p:cNvSpPr>
            <a:spLocks noChangeArrowheads="1"/>
          </p:cNvSpPr>
          <p:nvPr/>
        </p:nvSpPr>
        <p:spPr bwMode="auto">
          <a:xfrm>
            <a:off x="3429000" y="1524000"/>
            <a:ext cx="762000" cy="228600"/>
          </a:xfrm>
          <a:prstGeom prst="parallelogram">
            <a:avLst>
              <a:gd name="adj" fmla="val 83333"/>
            </a:avLst>
          </a:prstGeom>
          <a:pattFill prst="smGrid">
            <a:fgClr>
              <a:schemeClr val="tx1"/>
            </a:fgClr>
            <a:bgClr>
              <a:srgbClr val="FFCC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2" name="AutoShape 137" descr="Small grid"/>
          <p:cNvSpPr>
            <a:spLocks noChangeArrowheads="1"/>
          </p:cNvSpPr>
          <p:nvPr/>
        </p:nvSpPr>
        <p:spPr bwMode="auto">
          <a:xfrm>
            <a:off x="1828800" y="1905000"/>
            <a:ext cx="762000" cy="228600"/>
          </a:xfrm>
          <a:prstGeom prst="parallelogram">
            <a:avLst>
              <a:gd name="adj" fmla="val 83333"/>
            </a:avLst>
          </a:prstGeom>
          <a:pattFill prst="smGrid">
            <a:fgClr>
              <a:schemeClr val="tx1"/>
            </a:fgClr>
            <a:bgClr>
              <a:srgbClr val="FFCC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3" name="AutoShape 138" descr="Small grid"/>
          <p:cNvSpPr>
            <a:spLocks noChangeArrowheads="1"/>
          </p:cNvSpPr>
          <p:nvPr/>
        </p:nvSpPr>
        <p:spPr bwMode="auto">
          <a:xfrm>
            <a:off x="2590800" y="1905000"/>
            <a:ext cx="762000" cy="228600"/>
          </a:xfrm>
          <a:prstGeom prst="parallelogram">
            <a:avLst>
              <a:gd name="adj" fmla="val 83333"/>
            </a:avLst>
          </a:prstGeom>
          <a:pattFill prst="smGrid">
            <a:fgClr>
              <a:schemeClr val="tx1"/>
            </a:fgClr>
            <a:bgClr>
              <a:srgbClr val="FFCC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4" name="Freeform 139"/>
          <p:cNvSpPr>
            <a:spLocks/>
          </p:cNvSpPr>
          <p:nvPr/>
        </p:nvSpPr>
        <p:spPr bwMode="auto">
          <a:xfrm>
            <a:off x="1366838" y="2208213"/>
            <a:ext cx="3360737" cy="1338262"/>
          </a:xfrm>
          <a:custGeom>
            <a:avLst/>
            <a:gdLst>
              <a:gd name="T0" fmla="*/ 185 w 2117"/>
              <a:gd name="T1" fmla="*/ 45 h 843"/>
              <a:gd name="T2" fmla="*/ 291 w 2117"/>
              <a:gd name="T3" fmla="*/ 80 h 843"/>
              <a:gd name="T4" fmla="*/ 1018 w 2117"/>
              <a:gd name="T5" fmla="*/ 71 h 843"/>
              <a:gd name="T6" fmla="*/ 1851 w 2117"/>
              <a:gd name="T7" fmla="*/ 115 h 843"/>
              <a:gd name="T8" fmla="*/ 1833 w 2117"/>
              <a:gd name="T9" fmla="*/ 647 h 843"/>
              <a:gd name="T10" fmla="*/ 1842 w 2117"/>
              <a:gd name="T11" fmla="*/ 824 h 843"/>
              <a:gd name="T12" fmla="*/ 1709 w 2117"/>
              <a:gd name="T13" fmla="*/ 780 h 843"/>
              <a:gd name="T14" fmla="*/ 1620 w 2117"/>
              <a:gd name="T15" fmla="*/ 727 h 843"/>
              <a:gd name="T16" fmla="*/ 1549 w 2117"/>
              <a:gd name="T17" fmla="*/ 691 h 843"/>
              <a:gd name="T18" fmla="*/ 1523 w 2117"/>
              <a:gd name="T19" fmla="*/ 674 h 843"/>
              <a:gd name="T20" fmla="*/ 1496 w 2117"/>
              <a:gd name="T21" fmla="*/ 665 h 843"/>
              <a:gd name="T22" fmla="*/ 1257 w 2117"/>
              <a:gd name="T23" fmla="*/ 638 h 843"/>
              <a:gd name="T24" fmla="*/ 956 w 2117"/>
              <a:gd name="T25" fmla="*/ 629 h 843"/>
              <a:gd name="T26" fmla="*/ 805 w 2117"/>
              <a:gd name="T27" fmla="*/ 576 h 843"/>
              <a:gd name="T28" fmla="*/ 628 w 2117"/>
              <a:gd name="T29" fmla="*/ 621 h 843"/>
              <a:gd name="T30" fmla="*/ 477 w 2117"/>
              <a:gd name="T31" fmla="*/ 629 h 843"/>
              <a:gd name="T32" fmla="*/ 424 w 2117"/>
              <a:gd name="T33" fmla="*/ 638 h 843"/>
              <a:gd name="T34" fmla="*/ 371 w 2117"/>
              <a:gd name="T35" fmla="*/ 656 h 843"/>
              <a:gd name="T36" fmla="*/ 87 w 2117"/>
              <a:gd name="T37" fmla="*/ 559 h 843"/>
              <a:gd name="T38" fmla="*/ 61 w 2117"/>
              <a:gd name="T39" fmla="*/ 461 h 843"/>
              <a:gd name="T40" fmla="*/ 25 w 2117"/>
              <a:gd name="T41" fmla="*/ 408 h 843"/>
              <a:gd name="T42" fmla="*/ 7 w 2117"/>
              <a:gd name="T43" fmla="*/ 355 h 843"/>
              <a:gd name="T44" fmla="*/ 25 w 2117"/>
              <a:gd name="T45" fmla="*/ 293 h 843"/>
              <a:gd name="T46" fmla="*/ 140 w 2117"/>
              <a:gd name="T47" fmla="*/ 124 h 843"/>
              <a:gd name="T48" fmla="*/ 185 w 2117"/>
              <a:gd name="T49" fmla="*/ 45 h 843"/>
              <a:gd name="T50" fmla="*/ 211 w 2117"/>
              <a:gd name="T51" fmla="*/ 0 h 8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117"/>
              <a:gd name="T79" fmla="*/ 0 h 843"/>
              <a:gd name="T80" fmla="*/ 2117 w 2117"/>
              <a:gd name="T81" fmla="*/ 843 h 84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117" h="843">
                <a:moveTo>
                  <a:pt x="185" y="45"/>
                </a:moveTo>
                <a:cubicBezTo>
                  <a:pt x="222" y="53"/>
                  <a:pt x="255" y="68"/>
                  <a:pt x="291" y="80"/>
                </a:cubicBezTo>
                <a:cubicBezTo>
                  <a:pt x="533" y="77"/>
                  <a:pt x="776" y="71"/>
                  <a:pt x="1018" y="71"/>
                </a:cubicBezTo>
                <a:cubicBezTo>
                  <a:pt x="1296" y="71"/>
                  <a:pt x="2117" y="33"/>
                  <a:pt x="1851" y="115"/>
                </a:cubicBezTo>
                <a:cubicBezTo>
                  <a:pt x="1852" y="161"/>
                  <a:pt x="1893" y="561"/>
                  <a:pt x="1833" y="647"/>
                </a:cubicBezTo>
                <a:cubicBezTo>
                  <a:pt x="1814" y="705"/>
                  <a:pt x="1822" y="767"/>
                  <a:pt x="1842" y="824"/>
                </a:cubicBezTo>
                <a:cubicBezTo>
                  <a:pt x="1785" y="843"/>
                  <a:pt x="1761" y="798"/>
                  <a:pt x="1709" y="780"/>
                </a:cubicBezTo>
                <a:cubicBezTo>
                  <a:pt x="1679" y="750"/>
                  <a:pt x="1658" y="746"/>
                  <a:pt x="1620" y="727"/>
                </a:cubicBezTo>
                <a:cubicBezTo>
                  <a:pt x="1572" y="677"/>
                  <a:pt x="1620" y="717"/>
                  <a:pt x="1549" y="691"/>
                </a:cubicBezTo>
                <a:cubicBezTo>
                  <a:pt x="1539" y="687"/>
                  <a:pt x="1532" y="679"/>
                  <a:pt x="1523" y="674"/>
                </a:cubicBezTo>
                <a:cubicBezTo>
                  <a:pt x="1514" y="670"/>
                  <a:pt x="1505" y="668"/>
                  <a:pt x="1496" y="665"/>
                </a:cubicBezTo>
                <a:cubicBezTo>
                  <a:pt x="1443" y="586"/>
                  <a:pt x="1355" y="633"/>
                  <a:pt x="1257" y="638"/>
                </a:cubicBezTo>
                <a:cubicBezTo>
                  <a:pt x="1157" y="635"/>
                  <a:pt x="1056" y="634"/>
                  <a:pt x="956" y="629"/>
                </a:cubicBezTo>
                <a:cubicBezTo>
                  <a:pt x="905" y="626"/>
                  <a:pt x="854" y="589"/>
                  <a:pt x="805" y="576"/>
                </a:cubicBezTo>
                <a:cubicBezTo>
                  <a:pt x="744" y="586"/>
                  <a:pt x="690" y="615"/>
                  <a:pt x="628" y="621"/>
                </a:cubicBezTo>
                <a:cubicBezTo>
                  <a:pt x="578" y="626"/>
                  <a:pt x="527" y="626"/>
                  <a:pt x="477" y="629"/>
                </a:cubicBezTo>
                <a:cubicBezTo>
                  <a:pt x="459" y="632"/>
                  <a:pt x="441" y="634"/>
                  <a:pt x="424" y="638"/>
                </a:cubicBezTo>
                <a:cubicBezTo>
                  <a:pt x="406" y="643"/>
                  <a:pt x="371" y="656"/>
                  <a:pt x="371" y="656"/>
                </a:cubicBezTo>
                <a:cubicBezTo>
                  <a:pt x="53" y="644"/>
                  <a:pt x="164" y="709"/>
                  <a:pt x="87" y="559"/>
                </a:cubicBezTo>
                <a:cubicBezTo>
                  <a:pt x="80" y="508"/>
                  <a:pt x="85" y="501"/>
                  <a:pt x="61" y="461"/>
                </a:cubicBezTo>
                <a:cubicBezTo>
                  <a:pt x="50" y="443"/>
                  <a:pt x="25" y="408"/>
                  <a:pt x="25" y="408"/>
                </a:cubicBezTo>
                <a:cubicBezTo>
                  <a:pt x="19" y="390"/>
                  <a:pt x="13" y="373"/>
                  <a:pt x="7" y="355"/>
                </a:cubicBezTo>
                <a:cubicBezTo>
                  <a:pt x="0" y="335"/>
                  <a:pt x="20" y="314"/>
                  <a:pt x="25" y="293"/>
                </a:cubicBezTo>
                <a:cubicBezTo>
                  <a:pt x="42" y="226"/>
                  <a:pt x="82" y="164"/>
                  <a:pt x="140" y="124"/>
                </a:cubicBezTo>
                <a:cubicBezTo>
                  <a:pt x="158" y="98"/>
                  <a:pt x="165" y="70"/>
                  <a:pt x="185" y="45"/>
                </a:cubicBezTo>
                <a:cubicBezTo>
                  <a:pt x="215" y="9"/>
                  <a:pt x="211" y="33"/>
                  <a:pt x="211" y="0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5" name="Oval 140"/>
          <p:cNvSpPr>
            <a:spLocks noChangeArrowheads="1"/>
          </p:cNvSpPr>
          <p:nvPr/>
        </p:nvSpPr>
        <p:spPr bwMode="auto">
          <a:xfrm>
            <a:off x="3886200" y="28956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6" name="Oval 141"/>
          <p:cNvSpPr>
            <a:spLocks noChangeArrowheads="1"/>
          </p:cNvSpPr>
          <p:nvPr/>
        </p:nvSpPr>
        <p:spPr bwMode="auto">
          <a:xfrm>
            <a:off x="1676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7" name="Oval 142"/>
          <p:cNvSpPr>
            <a:spLocks noChangeArrowheads="1"/>
          </p:cNvSpPr>
          <p:nvPr/>
        </p:nvSpPr>
        <p:spPr bwMode="auto">
          <a:xfrm>
            <a:off x="2057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Oval 143"/>
          <p:cNvSpPr>
            <a:spLocks noChangeArrowheads="1"/>
          </p:cNvSpPr>
          <p:nvPr/>
        </p:nvSpPr>
        <p:spPr bwMode="auto">
          <a:xfrm>
            <a:off x="2438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9" name="Oval 144"/>
          <p:cNvSpPr>
            <a:spLocks noChangeArrowheads="1"/>
          </p:cNvSpPr>
          <p:nvPr/>
        </p:nvSpPr>
        <p:spPr bwMode="auto">
          <a:xfrm>
            <a:off x="2819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0" name="Oval 145"/>
          <p:cNvSpPr>
            <a:spLocks noChangeArrowheads="1"/>
          </p:cNvSpPr>
          <p:nvPr/>
        </p:nvSpPr>
        <p:spPr bwMode="auto">
          <a:xfrm>
            <a:off x="3200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1" name="Oval 146"/>
          <p:cNvSpPr>
            <a:spLocks noChangeArrowheads="1"/>
          </p:cNvSpPr>
          <p:nvPr/>
        </p:nvSpPr>
        <p:spPr bwMode="auto">
          <a:xfrm>
            <a:off x="3581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2" name="Oval 147"/>
          <p:cNvSpPr>
            <a:spLocks noChangeArrowheads="1"/>
          </p:cNvSpPr>
          <p:nvPr/>
        </p:nvSpPr>
        <p:spPr bwMode="auto">
          <a:xfrm>
            <a:off x="3962400" y="24384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3" name="Oval 148"/>
          <p:cNvSpPr>
            <a:spLocks noChangeArrowheads="1"/>
          </p:cNvSpPr>
          <p:nvPr/>
        </p:nvSpPr>
        <p:spPr bwMode="auto">
          <a:xfrm>
            <a:off x="2209800" y="26670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4" name="Oval 149"/>
          <p:cNvSpPr>
            <a:spLocks noChangeArrowheads="1"/>
          </p:cNvSpPr>
          <p:nvPr/>
        </p:nvSpPr>
        <p:spPr bwMode="auto">
          <a:xfrm>
            <a:off x="1828800" y="26670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5" name="Oval 150"/>
          <p:cNvSpPr>
            <a:spLocks noChangeArrowheads="1"/>
          </p:cNvSpPr>
          <p:nvPr/>
        </p:nvSpPr>
        <p:spPr bwMode="auto">
          <a:xfrm>
            <a:off x="2590800" y="26670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6" name="Oval 151"/>
          <p:cNvSpPr>
            <a:spLocks noChangeArrowheads="1"/>
          </p:cNvSpPr>
          <p:nvPr/>
        </p:nvSpPr>
        <p:spPr bwMode="auto">
          <a:xfrm>
            <a:off x="2971800" y="26670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7" name="Oval 152"/>
          <p:cNvSpPr>
            <a:spLocks noChangeArrowheads="1"/>
          </p:cNvSpPr>
          <p:nvPr/>
        </p:nvSpPr>
        <p:spPr bwMode="auto">
          <a:xfrm>
            <a:off x="3352800" y="26670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8" name="Oval 153"/>
          <p:cNvSpPr>
            <a:spLocks noChangeArrowheads="1"/>
          </p:cNvSpPr>
          <p:nvPr/>
        </p:nvSpPr>
        <p:spPr bwMode="auto">
          <a:xfrm>
            <a:off x="3733800" y="2667000"/>
            <a:ext cx="304800" cy="2286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59" name="Text Box 154"/>
          <p:cNvSpPr txBox="1">
            <a:spLocks noChangeArrowheads="1"/>
          </p:cNvSpPr>
          <p:nvPr/>
        </p:nvSpPr>
        <p:spPr bwMode="auto">
          <a:xfrm>
            <a:off x="1905000" y="2895600"/>
            <a:ext cx="1563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Seed storage pits</a:t>
            </a:r>
          </a:p>
        </p:txBody>
      </p:sp>
      <p:sp>
        <p:nvSpPr>
          <p:cNvPr id="69660" name="Freeform 155"/>
          <p:cNvSpPr>
            <a:spLocks/>
          </p:cNvSpPr>
          <p:nvPr/>
        </p:nvSpPr>
        <p:spPr bwMode="auto">
          <a:xfrm>
            <a:off x="7077075" y="411163"/>
            <a:ext cx="1874838" cy="3649662"/>
          </a:xfrm>
          <a:custGeom>
            <a:avLst/>
            <a:gdLst>
              <a:gd name="T0" fmla="*/ 168 w 1181"/>
              <a:gd name="T1" fmla="*/ 344 h 2299"/>
              <a:gd name="T2" fmla="*/ 212 w 1181"/>
              <a:gd name="T3" fmla="*/ 388 h 2299"/>
              <a:gd name="T4" fmla="*/ 141 w 1181"/>
              <a:gd name="T5" fmla="*/ 494 h 2299"/>
              <a:gd name="T6" fmla="*/ 97 w 1181"/>
              <a:gd name="T7" fmla="*/ 565 h 2299"/>
              <a:gd name="T8" fmla="*/ 61 w 1181"/>
              <a:gd name="T9" fmla="*/ 893 h 2299"/>
              <a:gd name="T10" fmla="*/ 26 w 1181"/>
              <a:gd name="T11" fmla="*/ 1008 h 2299"/>
              <a:gd name="T12" fmla="*/ 8 w 1181"/>
              <a:gd name="T13" fmla="*/ 1061 h 2299"/>
              <a:gd name="T14" fmla="*/ 17 w 1181"/>
              <a:gd name="T15" fmla="*/ 1194 h 2299"/>
              <a:gd name="T16" fmla="*/ 70 w 1181"/>
              <a:gd name="T17" fmla="*/ 1212 h 2299"/>
              <a:gd name="T18" fmla="*/ 88 w 1181"/>
              <a:gd name="T19" fmla="*/ 1301 h 2299"/>
              <a:gd name="T20" fmla="*/ 132 w 1181"/>
              <a:gd name="T21" fmla="*/ 1407 h 2299"/>
              <a:gd name="T22" fmla="*/ 185 w 1181"/>
              <a:gd name="T23" fmla="*/ 1699 h 2299"/>
              <a:gd name="T24" fmla="*/ 159 w 1181"/>
              <a:gd name="T25" fmla="*/ 1806 h 2299"/>
              <a:gd name="T26" fmla="*/ 150 w 1181"/>
              <a:gd name="T27" fmla="*/ 1992 h 2299"/>
              <a:gd name="T28" fmla="*/ 629 w 1181"/>
              <a:gd name="T29" fmla="*/ 2134 h 2299"/>
              <a:gd name="T30" fmla="*/ 1080 w 1181"/>
              <a:gd name="T31" fmla="*/ 2116 h 2299"/>
              <a:gd name="T32" fmla="*/ 1134 w 1181"/>
              <a:gd name="T33" fmla="*/ 2080 h 2299"/>
              <a:gd name="T34" fmla="*/ 1178 w 1181"/>
              <a:gd name="T35" fmla="*/ 1903 h 2299"/>
              <a:gd name="T36" fmla="*/ 1169 w 1181"/>
              <a:gd name="T37" fmla="*/ 1655 h 2299"/>
              <a:gd name="T38" fmla="*/ 1134 w 1181"/>
              <a:gd name="T39" fmla="*/ 1602 h 2299"/>
              <a:gd name="T40" fmla="*/ 1089 w 1181"/>
              <a:gd name="T41" fmla="*/ 1504 h 2299"/>
              <a:gd name="T42" fmla="*/ 1098 w 1181"/>
              <a:gd name="T43" fmla="*/ 1088 h 2299"/>
              <a:gd name="T44" fmla="*/ 1107 w 1181"/>
              <a:gd name="T45" fmla="*/ 539 h 2299"/>
              <a:gd name="T46" fmla="*/ 1142 w 1181"/>
              <a:gd name="T47" fmla="*/ 379 h 2299"/>
              <a:gd name="T48" fmla="*/ 380 w 1181"/>
              <a:gd name="T49" fmla="*/ 264 h 2299"/>
              <a:gd name="T50" fmla="*/ 212 w 1181"/>
              <a:gd name="T51" fmla="*/ 299 h 2299"/>
              <a:gd name="T52" fmla="*/ 168 w 1181"/>
              <a:gd name="T53" fmla="*/ 344 h 229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81"/>
              <a:gd name="T82" fmla="*/ 0 h 2299"/>
              <a:gd name="T83" fmla="*/ 1181 w 1181"/>
              <a:gd name="T84" fmla="*/ 2299 h 229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81" h="2299">
                <a:moveTo>
                  <a:pt x="168" y="344"/>
                </a:moveTo>
                <a:cubicBezTo>
                  <a:pt x="184" y="354"/>
                  <a:pt x="208" y="365"/>
                  <a:pt x="212" y="388"/>
                </a:cubicBezTo>
                <a:cubicBezTo>
                  <a:pt x="217" y="419"/>
                  <a:pt x="164" y="471"/>
                  <a:pt x="141" y="494"/>
                </a:cubicBezTo>
                <a:cubicBezTo>
                  <a:pt x="128" y="533"/>
                  <a:pt x="110" y="527"/>
                  <a:pt x="97" y="565"/>
                </a:cubicBezTo>
                <a:cubicBezTo>
                  <a:pt x="91" y="675"/>
                  <a:pt x="82" y="784"/>
                  <a:pt x="61" y="893"/>
                </a:cubicBezTo>
                <a:cubicBezTo>
                  <a:pt x="54" y="931"/>
                  <a:pt x="38" y="970"/>
                  <a:pt x="26" y="1008"/>
                </a:cubicBezTo>
                <a:cubicBezTo>
                  <a:pt x="21" y="1026"/>
                  <a:pt x="8" y="1061"/>
                  <a:pt x="8" y="1061"/>
                </a:cubicBezTo>
                <a:cubicBezTo>
                  <a:pt x="11" y="1105"/>
                  <a:pt x="0" y="1153"/>
                  <a:pt x="17" y="1194"/>
                </a:cubicBezTo>
                <a:cubicBezTo>
                  <a:pt x="24" y="1211"/>
                  <a:pt x="70" y="1212"/>
                  <a:pt x="70" y="1212"/>
                </a:cubicBezTo>
                <a:cubicBezTo>
                  <a:pt x="95" y="1288"/>
                  <a:pt x="56" y="1165"/>
                  <a:pt x="88" y="1301"/>
                </a:cubicBezTo>
                <a:cubicBezTo>
                  <a:pt x="98" y="1343"/>
                  <a:pt x="119" y="1368"/>
                  <a:pt x="132" y="1407"/>
                </a:cubicBezTo>
                <a:cubicBezTo>
                  <a:pt x="135" y="1487"/>
                  <a:pt x="90" y="1653"/>
                  <a:pt x="185" y="1699"/>
                </a:cubicBezTo>
                <a:cubicBezTo>
                  <a:pt x="202" y="1749"/>
                  <a:pt x="174" y="1761"/>
                  <a:pt x="159" y="1806"/>
                </a:cubicBezTo>
                <a:cubicBezTo>
                  <a:pt x="156" y="1868"/>
                  <a:pt x="150" y="1930"/>
                  <a:pt x="150" y="1992"/>
                </a:cubicBezTo>
                <a:cubicBezTo>
                  <a:pt x="150" y="2299"/>
                  <a:pt x="166" y="2142"/>
                  <a:pt x="629" y="2134"/>
                </a:cubicBezTo>
                <a:cubicBezTo>
                  <a:pt x="779" y="2124"/>
                  <a:pt x="931" y="2134"/>
                  <a:pt x="1080" y="2116"/>
                </a:cubicBezTo>
                <a:cubicBezTo>
                  <a:pt x="1101" y="2113"/>
                  <a:pt x="1134" y="2080"/>
                  <a:pt x="1134" y="2080"/>
                </a:cubicBezTo>
                <a:cubicBezTo>
                  <a:pt x="1152" y="2022"/>
                  <a:pt x="1158" y="1962"/>
                  <a:pt x="1178" y="1903"/>
                </a:cubicBezTo>
                <a:cubicBezTo>
                  <a:pt x="1175" y="1820"/>
                  <a:pt x="1181" y="1737"/>
                  <a:pt x="1169" y="1655"/>
                </a:cubicBezTo>
                <a:cubicBezTo>
                  <a:pt x="1166" y="1634"/>
                  <a:pt x="1146" y="1620"/>
                  <a:pt x="1134" y="1602"/>
                </a:cubicBezTo>
                <a:cubicBezTo>
                  <a:pt x="1113" y="1570"/>
                  <a:pt x="1110" y="1536"/>
                  <a:pt x="1089" y="1504"/>
                </a:cubicBezTo>
                <a:cubicBezTo>
                  <a:pt x="1054" y="1366"/>
                  <a:pt x="1070" y="1226"/>
                  <a:pt x="1098" y="1088"/>
                </a:cubicBezTo>
                <a:cubicBezTo>
                  <a:pt x="1101" y="905"/>
                  <a:pt x="1099" y="722"/>
                  <a:pt x="1107" y="539"/>
                </a:cubicBezTo>
                <a:cubicBezTo>
                  <a:pt x="1109" y="494"/>
                  <a:pt x="1137" y="426"/>
                  <a:pt x="1142" y="379"/>
                </a:cubicBezTo>
                <a:cubicBezTo>
                  <a:pt x="1111" y="0"/>
                  <a:pt x="757" y="390"/>
                  <a:pt x="380" y="264"/>
                </a:cubicBezTo>
                <a:cubicBezTo>
                  <a:pt x="321" y="272"/>
                  <a:pt x="269" y="284"/>
                  <a:pt x="212" y="299"/>
                </a:cubicBezTo>
                <a:cubicBezTo>
                  <a:pt x="175" y="355"/>
                  <a:pt x="193" y="366"/>
                  <a:pt x="168" y="344"/>
                </a:cubicBez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9661" name="Group 156"/>
          <p:cNvGrpSpPr>
            <a:grpSpLocks/>
          </p:cNvGrpSpPr>
          <p:nvPr/>
        </p:nvGrpSpPr>
        <p:grpSpPr bwMode="auto">
          <a:xfrm>
            <a:off x="7391400" y="1143000"/>
            <a:ext cx="228600" cy="685800"/>
            <a:chOff x="960" y="3120"/>
            <a:chExt cx="144" cy="432"/>
          </a:xfrm>
        </p:grpSpPr>
        <p:grpSp>
          <p:nvGrpSpPr>
            <p:cNvPr id="70437" name="Group 157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448" name="Oval 158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9" name="Oval 159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0" name="Oval 160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1" name="Oval 161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2" name="Oval 162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3" name="Oval 163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4" name="Oval 164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5" name="Oval 165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56" name="Oval 166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438" name="Group 167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439" name="Oval 168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0" name="Oval 169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1" name="Oval 170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2" name="Oval 171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3" name="Oval 172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4" name="Oval 173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5" name="Oval 174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6" name="Oval 175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47" name="Oval 176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2" name="Group 177"/>
          <p:cNvGrpSpPr>
            <a:grpSpLocks/>
          </p:cNvGrpSpPr>
          <p:nvPr/>
        </p:nvGrpSpPr>
        <p:grpSpPr bwMode="auto">
          <a:xfrm>
            <a:off x="7696200" y="1143000"/>
            <a:ext cx="228600" cy="685800"/>
            <a:chOff x="960" y="3120"/>
            <a:chExt cx="144" cy="432"/>
          </a:xfrm>
        </p:grpSpPr>
        <p:grpSp>
          <p:nvGrpSpPr>
            <p:cNvPr id="70417" name="Group 178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428" name="Oval 179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9" name="Oval 180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0" name="Oval 181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1" name="Oval 182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2" name="Oval 183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3" name="Oval 184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4" name="Oval 185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5" name="Oval 186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36" name="Oval 187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418" name="Group 188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419" name="Oval 189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0" name="Oval 190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1" name="Oval 191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2" name="Oval 192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3" name="Oval 193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4" name="Oval 194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5" name="Oval 195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6" name="Oval 196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27" name="Oval 197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3" name="Group 198"/>
          <p:cNvGrpSpPr>
            <a:grpSpLocks/>
          </p:cNvGrpSpPr>
          <p:nvPr/>
        </p:nvGrpSpPr>
        <p:grpSpPr bwMode="auto">
          <a:xfrm>
            <a:off x="8001000" y="1143000"/>
            <a:ext cx="228600" cy="685800"/>
            <a:chOff x="960" y="3120"/>
            <a:chExt cx="144" cy="432"/>
          </a:xfrm>
        </p:grpSpPr>
        <p:grpSp>
          <p:nvGrpSpPr>
            <p:cNvPr id="70397" name="Group 199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408" name="Oval 200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9" name="Oval 201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0" name="Oval 202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1" name="Oval 203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2" name="Oval 204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3" name="Oval 205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4" name="Oval 206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5" name="Oval 207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16" name="Oval 208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398" name="Group 209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399" name="Oval 210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0" name="Oval 211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1" name="Oval 212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2" name="Oval 213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3" name="Oval 214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4" name="Oval 215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5" name="Oval 216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6" name="Oval 217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407" name="Oval 218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4" name="Group 219"/>
          <p:cNvGrpSpPr>
            <a:grpSpLocks/>
          </p:cNvGrpSpPr>
          <p:nvPr/>
        </p:nvGrpSpPr>
        <p:grpSpPr bwMode="auto">
          <a:xfrm>
            <a:off x="8305800" y="1143000"/>
            <a:ext cx="228600" cy="685800"/>
            <a:chOff x="960" y="3120"/>
            <a:chExt cx="144" cy="432"/>
          </a:xfrm>
        </p:grpSpPr>
        <p:grpSp>
          <p:nvGrpSpPr>
            <p:cNvPr id="70377" name="Group 220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388" name="Oval 221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9" name="Oval 222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0" name="Oval 223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1" name="Oval 224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2" name="Oval 225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3" name="Oval 226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4" name="Oval 227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5" name="Oval 228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96" name="Oval 229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378" name="Group 230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379" name="Oval 231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0" name="Oval 232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1" name="Oval 233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2" name="Oval 234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3" name="Oval 235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4" name="Oval 236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5" name="Oval 237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6" name="Oval 238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87" name="Oval 239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5" name="Group 240"/>
          <p:cNvGrpSpPr>
            <a:grpSpLocks/>
          </p:cNvGrpSpPr>
          <p:nvPr/>
        </p:nvGrpSpPr>
        <p:grpSpPr bwMode="auto">
          <a:xfrm>
            <a:off x="7391400" y="1905000"/>
            <a:ext cx="228600" cy="685800"/>
            <a:chOff x="960" y="3120"/>
            <a:chExt cx="144" cy="432"/>
          </a:xfrm>
        </p:grpSpPr>
        <p:grpSp>
          <p:nvGrpSpPr>
            <p:cNvPr id="70357" name="Group 241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368" name="Oval 242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9" name="Oval 243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0" name="Oval 244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1" name="Oval 245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2" name="Oval 246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3" name="Oval 247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4" name="Oval 248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5" name="Oval 249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76" name="Oval 250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358" name="Group 251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359" name="Oval 252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0" name="Oval 253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1" name="Oval 254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2" name="Oval 255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3" name="Oval 256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4" name="Oval 257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5" name="Oval 258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6" name="Oval 259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67" name="Oval 260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6" name="Group 261"/>
          <p:cNvGrpSpPr>
            <a:grpSpLocks/>
          </p:cNvGrpSpPr>
          <p:nvPr/>
        </p:nvGrpSpPr>
        <p:grpSpPr bwMode="auto">
          <a:xfrm>
            <a:off x="7696200" y="1905000"/>
            <a:ext cx="228600" cy="685800"/>
            <a:chOff x="960" y="3120"/>
            <a:chExt cx="144" cy="432"/>
          </a:xfrm>
        </p:grpSpPr>
        <p:grpSp>
          <p:nvGrpSpPr>
            <p:cNvPr id="70337" name="Group 262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348" name="Oval 263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9" name="Oval 264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0" name="Oval 265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1" name="Oval 266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2" name="Oval 267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3" name="Oval 268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4" name="Oval 269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5" name="Oval 270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56" name="Oval 271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338" name="Group 272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339" name="Oval 273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0" name="Oval 274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1" name="Oval 275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2" name="Oval 276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3" name="Oval 277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4" name="Oval 278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5" name="Oval 279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6" name="Oval 280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47" name="Oval 281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7" name="Group 282"/>
          <p:cNvGrpSpPr>
            <a:grpSpLocks/>
          </p:cNvGrpSpPr>
          <p:nvPr/>
        </p:nvGrpSpPr>
        <p:grpSpPr bwMode="auto">
          <a:xfrm>
            <a:off x="8001000" y="1905000"/>
            <a:ext cx="228600" cy="685800"/>
            <a:chOff x="960" y="3120"/>
            <a:chExt cx="144" cy="432"/>
          </a:xfrm>
        </p:grpSpPr>
        <p:grpSp>
          <p:nvGrpSpPr>
            <p:cNvPr id="70317" name="Group 283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328" name="Oval 284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9" name="Oval 285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0" name="Oval 286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1" name="Oval 287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2" name="Oval 288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3" name="Oval 289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4" name="Oval 290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5" name="Oval 291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36" name="Oval 292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318" name="Group 293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319" name="Oval 294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0" name="Oval 295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1" name="Oval 296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2" name="Oval 297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3" name="Oval 298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4" name="Oval 299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5" name="Oval 300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6" name="Oval 301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27" name="Oval 302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8" name="Group 303"/>
          <p:cNvGrpSpPr>
            <a:grpSpLocks/>
          </p:cNvGrpSpPr>
          <p:nvPr/>
        </p:nvGrpSpPr>
        <p:grpSpPr bwMode="auto">
          <a:xfrm>
            <a:off x="8305800" y="1905000"/>
            <a:ext cx="228600" cy="685800"/>
            <a:chOff x="960" y="3120"/>
            <a:chExt cx="144" cy="432"/>
          </a:xfrm>
        </p:grpSpPr>
        <p:grpSp>
          <p:nvGrpSpPr>
            <p:cNvPr id="70297" name="Group 304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308" name="Oval 305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9" name="Oval 306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0" name="Oval 307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1" name="Oval 308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2" name="Oval 309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3" name="Oval 310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4" name="Oval 311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5" name="Oval 312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16" name="Oval 313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98" name="Group 314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299" name="Oval 315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0" name="Oval 316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1" name="Oval 317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2" name="Oval 318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3" name="Oval 319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4" name="Oval 320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5" name="Oval 321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6" name="Oval 322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307" name="Oval 323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69" name="Group 324"/>
          <p:cNvGrpSpPr>
            <a:grpSpLocks/>
          </p:cNvGrpSpPr>
          <p:nvPr/>
        </p:nvGrpSpPr>
        <p:grpSpPr bwMode="auto">
          <a:xfrm>
            <a:off x="7391400" y="2667000"/>
            <a:ext cx="228600" cy="685800"/>
            <a:chOff x="960" y="3120"/>
            <a:chExt cx="144" cy="432"/>
          </a:xfrm>
        </p:grpSpPr>
        <p:grpSp>
          <p:nvGrpSpPr>
            <p:cNvPr id="70277" name="Group 325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288" name="Oval 326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9" name="Oval 327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0" name="Oval 328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1" name="Oval 329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2" name="Oval 330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3" name="Oval 331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4" name="Oval 332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5" name="Oval 333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96" name="Oval 334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78" name="Group 335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279" name="Oval 336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0" name="Oval 337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1" name="Oval 338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2" name="Oval 339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3" name="Oval 340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4" name="Oval 341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5" name="Oval 342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6" name="Oval 343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87" name="Oval 344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70" name="Group 345"/>
          <p:cNvGrpSpPr>
            <a:grpSpLocks/>
          </p:cNvGrpSpPr>
          <p:nvPr/>
        </p:nvGrpSpPr>
        <p:grpSpPr bwMode="auto">
          <a:xfrm>
            <a:off x="7696200" y="2667000"/>
            <a:ext cx="228600" cy="685800"/>
            <a:chOff x="960" y="3120"/>
            <a:chExt cx="144" cy="432"/>
          </a:xfrm>
        </p:grpSpPr>
        <p:grpSp>
          <p:nvGrpSpPr>
            <p:cNvPr id="70257" name="Group 346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268" name="Oval 347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9" name="Oval 348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0" name="Oval 349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1" name="Oval 350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2" name="Oval 351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3" name="Oval 352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4" name="Oval 353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5" name="Oval 354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76" name="Oval 355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58" name="Group 356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259" name="Oval 357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0" name="Oval 358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1" name="Oval 359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2" name="Oval 360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3" name="Oval 361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4" name="Oval 362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5" name="Oval 363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6" name="Oval 364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67" name="Oval 365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71" name="Group 366"/>
          <p:cNvGrpSpPr>
            <a:grpSpLocks/>
          </p:cNvGrpSpPr>
          <p:nvPr/>
        </p:nvGrpSpPr>
        <p:grpSpPr bwMode="auto">
          <a:xfrm>
            <a:off x="8001000" y="2667000"/>
            <a:ext cx="228600" cy="685800"/>
            <a:chOff x="960" y="3120"/>
            <a:chExt cx="144" cy="432"/>
          </a:xfrm>
        </p:grpSpPr>
        <p:grpSp>
          <p:nvGrpSpPr>
            <p:cNvPr id="70237" name="Group 367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248" name="Oval 368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9" name="Oval 369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0" name="Oval 370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1" name="Oval 371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2" name="Oval 372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3" name="Oval 373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4" name="Oval 374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5" name="Oval 375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56" name="Oval 376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38" name="Group 377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239" name="Oval 378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0" name="Oval 379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1" name="Oval 380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2" name="Oval 381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3" name="Oval 382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4" name="Oval 383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5" name="Oval 384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6" name="Oval 385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47" name="Oval 386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72" name="Group 387"/>
          <p:cNvGrpSpPr>
            <a:grpSpLocks/>
          </p:cNvGrpSpPr>
          <p:nvPr/>
        </p:nvGrpSpPr>
        <p:grpSpPr bwMode="auto">
          <a:xfrm>
            <a:off x="8305800" y="2667000"/>
            <a:ext cx="228600" cy="685800"/>
            <a:chOff x="960" y="3120"/>
            <a:chExt cx="144" cy="432"/>
          </a:xfrm>
        </p:grpSpPr>
        <p:grpSp>
          <p:nvGrpSpPr>
            <p:cNvPr id="70217" name="Group 388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228" name="Oval 389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9" name="Oval 390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0" name="Oval 391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1" name="Oval 392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2" name="Oval 393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3" name="Oval 394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4" name="Oval 395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5" name="Oval 396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36" name="Oval 397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18" name="Group 398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219" name="Oval 399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0" name="Oval 400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1" name="Oval 401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2" name="Oval 402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3" name="Oval 403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4" name="Oval 404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5" name="Oval 405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6" name="Oval 406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27" name="Oval 407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69673" name="Text Box 408"/>
          <p:cNvSpPr txBox="1">
            <a:spLocks noChangeArrowheads="1"/>
          </p:cNvSpPr>
          <p:nvPr/>
        </p:nvSpPr>
        <p:spPr bwMode="auto">
          <a:xfrm>
            <a:off x="7391400" y="3352800"/>
            <a:ext cx="1277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seedling beds</a:t>
            </a:r>
          </a:p>
        </p:txBody>
      </p:sp>
      <p:sp>
        <p:nvSpPr>
          <p:cNvPr id="69674" name="Freeform 409"/>
          <p:cNvSpPr>
            <a:spLocks/>
          </p:cNvSpPr>
          <p:nvPr/>
        </p:nvSpPr>
        <p:spPr bwMode="auto">
          <a:xfrm>
            <a:off x="1387475" y="3206750"/>
            <a:ext cx="3051175" cy="1160463"/>
          </a:xfrm>
          <a:custGeom>
            <a:avLst/>
            <a:gdLst>
              <a:gd name="T0" fmla="*/ 30 w 1922"/>
              <a:gd name="T1" fmla="*/ 54 h 731"/>
              <a:gd name="T2" fmla="*/ 446 w 1922"/>
              <a:gd name="T3" fmla="*/ 45 h 731"/>
              <a:gd name="T4" fmla="*/ 748 w 1922"/>
              <a:gd name="T5" fmla="*/ 0 h 731"/>
              <a:gd name="T6" fmla="*/ 1155 w 1922"/>
              <a:gd name="T7" fmla="*/ 27 h 731"/>
              <a:gd name="T8" fmla="*/ 1288 w 1922"/>
              <a:gd name="T9" fmla="*/ 9 h 731"/>
              <a:gd name="T10" fmla="*/ 1368 w 1922"/>
              <a:gd name="T11" fmla="*/ 27 h 731"/>
              <a:gd name="T12" fmla="*/ 1492 w 1922"/>
              <a:gd name="T13" fmla="*/ 36 h 731"/>
              <a:gd name="T14" fmla="*/ 1572 w 1922"/>
              <a:gd name="T15" fmla="*/ 54 h 731"/>
              <a:gd name="T16" fmla="*/ 1581 w 1922"/>
              <a:gd name="T17" fmla="*/ 80 h 731"/>
              <a:gd name="T18" fmla="*/ 1616 w 1922"/>
              <a:gd name="T19" fmla="*/ 142 h 731"/>
              <a:gd name="T20" fmla="*/ 1864 w 1922"/>
              <a:gd name="T21" fmla="*/ 213 h 731"/>
              <a:gd name="T22" fmla="*/ 1855 w 1922"/>
              <a:gd name="T23" fmla="*/ 665 h 731"/>
              <a:gd name="T24" fmla="*/ 1634 w 1922"/>
              <a:gd name="T25" fmla="*/ 674 h 731"/>
              <a:gd name="T26" fmla="*/ 668 w 1922"/>
              <a:gd name="T27" fmla="*/ 665 h 731"/>
              <a:gd name="T28" fmla="*/ 260 w 1922"/>
              <a:gd name="T29" fmla="*/ 656 h 731"/>
              <a:gd name="T30" fmla="*/ 21 w 1922"/>
              <a:gd name="T31" fmla="*/ 621 h 731"/>
              <a:gd name="T32" fmla="*/ 30 w 1922"/>
              <a:gd name="T33" fmla="*/ 373 h 731"/>
              <a:gd name="T34" fmla="*/ 30 w 1922"/>
              <a:gd name="T35" fmla="*/ 54 h 73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922"/>
              <a:gd name="T55" fmla="*/ 0 h 731"/>
              <a:gd name="T56" fmla="*/ 1922 w 1922"/>
              <a:gd name="T57" fmla="*/ 731 h 73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922" h="731">
                <a:moveTo>
                  <a:pt x="30" y="54"/>
                </a:moveTo>
                <a:cubicBezTo>
                  <a:pt x="219" y="42"/>
                  <a:pt x="222" y="37"/>
                  <a:pt x="446" y="45"/>
                </a:cubicBezTo>
                <a:cubicBezTo>
                  <a:pt x="580" y="39"/>
                  <a:pt x="637" y="37"/>
                  <a:pt x="748" y="0"/>
                </a:cubicBezTo>
                <a:cubicBezTo>
                  <a:pt x="896" y="13"/>
                  <a:pt x="990" y="21"/>
                  <a:pt x="1155" y="27"/>
                </a:cubicBezTo>
                <a:cubicBezTo>
                  <a:pt x="1200" y="23"/>
                  <a:pt x="1243" y="9"/>
                  <a:pt x="1288" y="9"/>
                </a:cubicBezTo>
                <a:cubicBezTo>
                  <a:pt x="1411" y="9"/>
                  <a:pt x="1292" y="18"/>
                  <a:pt x="1368" y="27"/>
                </a:cubicBezTo>
                <a:cubicBezTo>
                  <a:pt x="1409" y="32"/>
                  <a:pt x="1451" y="33"/>
                  <a:pt x="1492" y="36"/>
                </a:cubicBezTo>
                <a:cubicBezTo>
                  <a:pt x="1519" y="41"/>
                  <a:pt x="1550" y="37"/>
                  <a:pt x="1572" y="54"/>
                </a:cubicBezTo>
                <a:cubicBezTo>
                  <a:pt x="1579" y="60"/>
                  <a:pt x="1577" y="72"/>
                  <a:pt x="1581" y="80"/>
                </a:cubicBezTo>
                <a:cubicBezTo>
                  <a:pt x="1596" y="117"/>
                  <a:pt x="1595" y="112"/>
                  <a:pt x="1616" y="142"/>
                </a:cubicBezTo>
                <a:cubicBezTo>
                  <a:pt x="1656" y="259"/>
                  <a:pt x="1695" y="206"/>
                  <a:pt x="1864" y="213"/>
                </a:cubicBezTo>
                <a:cubicBezTo>
                  <a:pt x="1861" y="364"/>
                  <a:pt x="1922" y="530"/>
                  <a:pt x="1855" y="665"/>
                </a:cubicBezTo>
                <a:cubicBezTo>
                  <a:pt x="1822" y="731"/>
                  <a:pt x="1708" y="674"/>
                  <a:pt x="1634" y="674"/>
                </a:cubicBezTo>
                <a:cubicBezTo>
                  <a:pt x="1312" y="674"/>
                  <a:pt x="990" y="668"/>
                  <a:pt x="668" y="665"/>
                </a:cubicBezTo>
                <a:cubicBezTo>
                  <a:pt x="532" y="662"/>
                  <a:pt x="396" y="662"/>
                  <a:pt x="260" y="656"/>
                </a:cubicBezTo>
                <a:cubicBezTo>
                  <a:pt x="184" y="653"/>
                  <a:pt x="98" y="629"/>
                  <a:pt x="21" y="621"/>
                </a:cubicBezTo>
                <a:cubicBezTo>
                  <a:pt x="0" y="557"/>
                  <a:pt x="29" y="430"/>
                  <a:pt x="30" y="373"/>
                </a:cubicBezTo>
                <a:cubicBezTo>
                  <a:pt x="32" y="267"/>
                  <a:pt x="30" y="160"/>
                  <a:pt x="30" y="54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75" name="Oval 410"/>
          <p:cNvSpPr>
            <a:spLocks noChangeArrowheads="1"/>
          </p:cNvSpPr>
          <p:nvPr/>
        </p:nvSpPr>
        <p:spPr bwMode="auto">
          <a:xfrm>
            <a:off x="1676400" y="34290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76" name="Oval 411"/>
          <p:cNvSpPr>
            <a:spLocks noChangeArrowheads="1"/>
          </p:cNvSpPr>
          <p:nvPr/>
        </p:nvSpPr>
        <p:spPr bwMode="auto">
          <a:xfrm>
            <a:off x="2438400" y="34290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77" name="Oval 412"/>
          <p:cNvSpPr>
            <a:spLocks noChangeArrowheads="1"/>
          </p:cNvSpPr>
          <p:nvPr/>
        </p:nvSpPr>
        <p:spPr bwMode="auto">
          <a:xfrm>
            <a:off x="3200400" y="3429000"/>
            <a:ext cx="6096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78" name="Text Box 413"/>
          <p:cNvSpPr txBox="1">
            <a:spLocks noChangeArrowheads="1"/>
          </p:cNvSpPr>
          <p:nvPr/>
        </p:nvSpPr>
        <p:spPr bwMode="auto">
          <a:xfrm>
            <a:off x="2057400" y="3962400"/>
            <a:ext cx="1296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Water storage</a:t>
            </a:r>
          </a:p>
        </p:txBody>
      </p:sp>
      <p:sp>
        <p:nvSpPr>
          <p:cNvPr id="69679" name="Rectangle 414"/>
          <p:cNvSpPr>
            <a:spLocks noChangeArrowheads="1"/>
          </p:cNvSpPr>
          <p:nvPr/>
        </p:nvSpPr>
        <p:spPr bwMode="auto">
          <a:xfrm>
            <a:off x="4419600" y="3810000"/>
            <a:ext cx="2895600" cy="205740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80" name="Text Box 415"/>
          <p:cNvSpPr txBox="1">
            <a:spLocks noChangeArrowheads="1"/>
          </p:cNvSpPr>
          <p:nvPr/>
        </p:nvSpPr>
        <p:spPr bwMode="auto">
          <a:xfrm>
            <a:off x="4724400" y="4343400"/>
            <a:ext cx="10080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Covered </a:t>
            </a:r>
          </a:p>
          <a:p>
            <a:pPr algn="ctr" eaLnBrk="1" hangingPunct="1"/>
            <a:r>
              <a:rPr lang="en-US" altLang="en-US" sz="1600"/>
              <a:t>Meeting</a:t>
            </a:r>
          </a:p>
          <a:p>
            <a:pPr algn="ctr" eaLnBrk="1" hangingPunct="1"/>
            <a:r>
              <a:rPr lang="en-US" altLang="en-US" sz="1600"/>
              <a:t>Area</a:t>
            </a:r>
          </a:p>
        </p:txBody>
      </p:sp>
      <p:sp>
        <p:nvSpPr>
          <p:cNvPr id="69681" name="Freeform 416"/>
          <p:cNvSpPr>
            <a:spLocks/>
          </p:cNvSpPr>
          <p:nvPr/>
        </p:nvSpPr>
        <p:spPr bwMode="auto">
          <a:xfrm>
            <a:off x="1211263" y="4262438"/>
            <a:ext cx="3375025" cy="1741487"/>
          </a:xfrm>
          <a:custGeom>
            <a:avLst/>
            <a:gdLst>
              <a:gd name="T0" fmla="*/ 114 w 2126"/>
              <a:gd name="T1" fmla="*/ 0 h 1097"/>
              <a:gd name="T2" fmla="*/ 256 w 2126"/>
              <a:gd name="T3" fmla="*/ 27 h 1097"/>
              <a:gd name="T4" fmla="*/ 584 w 2126"/>
              <a:gd name="T5" fmla="*/ 18 h 1097"/>
              <a:gd name="T6" fmla="*/ 1417 w 2126"/>
              <a:gd name="T7" fmla="*/ 35 h 1097"/>
              <a:gd name="T8" fmla="*/ 1878 w 2126"/>
              <a:gd name="T9" fmla="*/ 62 h 1097"/>
              <a:gd name="T10" fmla="*/ 1993 w 2126"/>
              <a:gd name="T11" fmla="*/ 487 h 1097"/>
              <a:gd name="T12" fmla="*/ 1984 w 2126"/>
              <a:gd name="T13" fmla="*/ 1001 h 1097"/>
              <a:gd name="T14" fmla="*/ 1895 w 2126"/>
              <a:gd name="T15" fmla="*/ 1010 h 1097"/>
              <a:gd name="T16" fmla="*/ 1444 w 2126"/>
              <a:gd name="T17" fmla="*/ 1010 h 1097"/>
              <a:gd name="T18" fmla="*/ 1009 w 2126"/>
              <a:gd name="T19" fmla="*/ 1019 h 1097"/>
              <a:gd name="T20" fmla="*/ 114 w 2126"/>
              <a:gd name="T21" fmla="*/ 993 h 1097"/>
              <a:gd name="T22" fmla="*/ 52 w 2126"/>
              <a:gd name="T23" fmla="*/ 877 h 1097"/>
              <a:gd name="T24" fmla="*/ 114 w 2126"/>
              <a:gd name="T25" fmla="*/ 496 h 1097"/>
              <a:gd name="T26" fmla="*/ 61 w 2126"/>
              <a:gd name="T27" fmla="*/ 230 h 1097"/>
              <a:gd name="T28" fmla="*/ 79 w 2126"/>
              <a:gd name="T29" fmla="*/ 27 h 1097"/>
              <a:gd name="T30" fmla="*/ 105 w 2126"/>
              <a:gd name="T31" fmla="*/ 18 h 1097"/>
              <a:gd name="T32" fmla="*/ 114 w 2126"/>
              <a:gd name="T33" fmla="*/ 0 h 10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26"/>
              <a:gd name="T52" fmla="*/ 0 h 1097"/>
              <a:gd name="T53" fmla="*/ 2126 w 2126"/>
              <a:gd name="T54" fmla="*/ 1097 h 109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26" h="1097">
                <a:moveTo>
                  <a:pt x="114" y="0"/>
                </a:moveTo>
                <a:cubicBezTo>
                  <a:pt x="166" y="13"/>
                  <a:pt x="200" y="21"/>
                  <a:pt x="256" y="27"/>
                </a:cubicBezTo>
                <a:cubicBezTo>
                  <a:pt x="361" y="58"/>
                  <a:pt x="476" y="32"/>
                  <a:pt x="584" y="18"/>
                </a:cubicBezTo>
                <a:cubicBezTo>
                  <a:pt x="878" y="94"/>
                  <a:pt x="571" y="18"/>
                  <a:pt x="1417" y="35"/>
                </a:cubicBezTo>
                <a:cubicBezTo>
                  <a:pt x="1561" y="38"/>
                  <a:pt x="1739" y="58"/>
                  <a:pt x="1878" y="62"/>
                </a:cubicBezTo>
                <a:cubicBezTo>
                  <a:pt x="2126" y="85"/>
                  <a:pt x="2001" y="71"/>
                  <a:pt x="1993" y="487"/>
                </a:cubicBezTo>
                <a:cubicBezTo>
                  <a:pt x="1990" y="658"/>
                  <a:pt x="2016" y="833"/>
                  <a:pt x="1984" y="1001"/>
                </a:cubicBezTo>
                <a:cubicBezTo>
                  <a:pt x="1979" y="1030"/>
                  <a:pt x="1925" y="1007"/>
                  <a:pt x="1895" y="1010"/>
                </a:cubicBezTo>
                <a:cubicBezTo>
                  <a:pt x="1769" y="1097"/>
                  <a:pt x="1590" y="1029"/>
                  <a:pt x="1444" y="1010"/>
                </a:cubicBezTo>
                <a:cubicBezTo>
                  <a:pt x="1318" y="1014"/>
                  <a:pt x="1145" y="1036"/>
                  <a:pt x="1009" y="1019"/>
                </a:cubicBezTo>
                <a:cubicBezTo>
                  <a:pt x="725" y="946"/>
                  <a:pt x="410" y="1009"/>
                  <a:pt x="114" y="993"/>
                </a:cubicBezTo>
                <a:cubicBezTo>
                  <a:pt x="99" y="949"/>
                  <a:pt x="69" y="927"/>
                  <a:pt x="52" y="877"/>
                </a:cubicBezTo>
                <a:cubicBezTo>
                  <a:pt x="55" y="773"/>
                  <a:pt x="0" y="575"/>
                  <a:pt x="114" y="496"/>
                </a:cubicBezTo>
                <a:cubicBezTo>
                  <a:pt x="162" y="357"/>
                  <a:pt x="95" y="332"/>
                  <a:pt x="61" y="230"/>
                </a:cubicBezTo>
                <a:cubicBezTo>
                  <a:pt x="71" y="163"/>
                  <a:pt x="64" y="93"/>
                  <a:pt x="79" y="27"/>
                </a:cubicBezTo>
                <a:cubicBezTo>
                  <a:pt x="81" y="18"/>
                  <a:pt x="98" y="24"/>
                  <a:pt x="105" y="18"/>
                </a:cubicBezTo>
                <a:cubicBezTo>
                  <a:pt x="110" y="14"/>
                  <a:pt x="111" y="6"/>
                  <a:pt x="114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9682" name="Group 417"/>
          <p:cNvGrpSpPr>
            <a:grpSpLocks/>
          </p:cNvGrpSpPr>
          <p:nvPr/>
        </p:nvGrpSpPr>
        <p:grpSpPr bwMode="auto">
          <a:xfrm>
            <a:off x="1524000" y="4419600"/>
            <a:ext cx="685800" cy="381000"/>
            <a:chOff x="1968" y="2880"/>
            <a:chExt cx="2592" cy="720"/>
          </a:xfrm>
        </p:grpSpPr>
        <p:grpSp>
          <p:nvGrpSpPr>
            <p:cNvPr id="70202" name="Group 418"/>
            <p:cNvGrpSpPr>
              <a:grpSpLocks/>
            </p:cNvGrpSpPr>
            <p:nvPr/>
          </p:nvGrpSpPr>
          <p:grpSpPr bwMode="auto">
            <a:xfrm>
              <a:off x="2784" y="3120"/>
              <a:ext cx="768" cy="456"/>
              <a:chOff x="2784" y="3192"/>
              <a:chExt cx="672" cy="456"/>
            </a:xfrm>
          </p:grpSpPr>
          <p:sp>
            <p:nvSpPr>
              <p:cNvPr id="70215" name="Rectangle 419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16" name="Rectangle 420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03" name="Group 421"/>
            <p:cNvGrpSpPr>
              <a:grpSpLocks/>
            </p:cNvGrpSpPr>
            <p:nvPr/>
          </p:nvGrpSpPr>
          <p:grpSpPr bwMode="auto">
            <a:xfrm>
              <a:off x="3552" y="3120"/>
              <a:ext cx="768" cy="456"/>
              <a:chOff x="2784" y="3192"/>
              <a:chExt cx="672" cy="456"/>
            </a:xfrm>
          </p:grpSpPr>
          <p:sp>
            <p:nvSpPr>
              <p:cNvPr id="70213" name="Rectangle 422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14" name="Rectangle 423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204" name="Group 424"/>
            <p:cNvGrpSpPr>
              <a:grpSpLocks/>
            </p:cNvGrpSpPr>
            <p:nvPr/>
          </p:nvGrpSpPr>
          <p:grpSpPr bwMode="auto">
            <a:xfrm>
              <a:off x="2016" y="3120"/>
              <a:ext cx="768" cy="456"/>
              <a:chOff x="2784" y="3192"/>
              <a:chExt cx="672" cy="456"/>
            </a:xfrm>
          </p:grpSpPr>
          <p:sp>
            <p:nvSpPr>
              <p:cNvPr id="70211" name="Rectangle 425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12" name="Rectangle 426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0205" name="Freeform 427"/>
            <p:cNvSpPr>
              <a:spLocks/>
            </p:cNvSpPr>
            <p:nvPr/>
          </p:nvSpPr>
          <p:spPr bwMode="auto">
            <a:xfrm>
              <a:off x="4320" y="3168"/>
              <a:ext cx="240" cy="432"/>
            </a:xfrm>
            <a:custGeom>
              <a:avLst/>
              <a:gdLst>
                <a:gd name="T0" fmla="*/ 0 w 240"/>
                <a:gd name="T1" fmla="*/ 240 h 480"/>
                <a:gd name="T2" fmla="*/ 240 w 240"/>
                <a:gd name="T3" fmla="*/ 0 h 480"/>
                <a:gd name="T4" fmla="*/ 240 w 240"/>
                <a:gd name="T5" fmla="*/ 240 h 480"/>
                <a:gd name="T6" fmla="*/ 0 w 240"/>
                <a:gd name="T7" fmla="*/ 480 h 480"/>
                <a:gd name="T8" fmla="*/ 0 w 240"/>
                <a:gd name="T9" fmla="*/ 192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80"/>
                <a:gd name="T17" fmla="*/ 240 w 24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80">
                  <a:moveTo>
                    <a:pt x="0" y="240"/>
                  </a:moveTo>
                  <a:lnTo>
                    <a:pt x="240" y="0"/>
                  </a:lnTo>
                  <a:lnTo>
                    <a:pt x="240" y="240"/>
                  </a:lnTo>
                  <a:lnTo>
                    <a:pt x="0" y="480"/>
                  </a:lnTo>
                  <a:lnTo>
                    <a:pt x="0" y="192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206" name="Freeform 428"/>
            <p:cNvSpPr>
              <a:spLocks/>
            </p:cNvSpPr>
            <p:nvPr/>
          </p:nvSpPr>
          <p:spPr bwMode="auto">
            <a:xfrm>
              <a:off x="4320" y="2880"/>
              <a:ext cx="240" cy="528"/>
            </a:xfrm>
            <a:custGeom>
              <a:avLst/>
              <a:gdLst>
                <a:gd name="T0" fmla="*/ 0 w 240"/>
                <a:gd name="T1" fmla="*/ 240 h 480"/>
                <a:gd name="T2" fmla="*/ 240 w 240"/>
                <a:gd name="T3" fmla="*/ 0 h 480"/>
                <a:gd name="T4" fmla="*/ 240 w 240"/>
                <a:gd name="T5" fmla="*/ 240 h 480"/>
                <a:gd name="T6" fmla="*/ 0 w 240"/>
                <a:gd name="T7" fmla="*/ 480 h 480"/>
                <a:gd name="T8" fmla="*/ 0 w 240"/>
                <a:gd name="T9" fmla="*/ 192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80"/>
                <a:gd name="T17" fmla="*/ 240 w 24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80">
                  <a:moveTo>
                    <a:pt x="0" y="240"/>
                  </a:moveTo>
                  <a:lnTo>
                    <a:pt x="240" y="0"/>
                  </a:lnTo>
                  <a:lnTo>
                    <a:pt x="240" y="240"/>
                  </a:lnTo>
                  <a:lnTo>
                    <a:pt x="0" y="480"/>
                  </a:lnTo>
                  <a:lnTo>
                    <a:pt x="0" y="192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0207" name="Group 429"/>
            <p:cNvGrpSpPr>
              <a:grpSpLocks/>
            </p:cNvGrpSpPr>
            <p:nvPr/>
          </p:nvGrpSpPr>
          <p:grpSpPr bwMode="auto">
            <a:xfrm>
              <a:off x="1968" y="2880"/>
              <a:ext cx="2544" cy="288"/>
              <a:chOff x="2016" y="2832"/>
              <a:chExt cx="2544" cy="432"/>
            </a:xfrm>
          </p:grpSpPr>
          <p:sp>
            <p:nvSpPr>
              <p:cNvPr id="70208" name="AutoShape 430"/>
              <p:cNvSpPr>
                <a:spLocks noChangeArrowheads="1"/>
              </p:cNvSpPr>
              <p:nvPr/>
            </p:nvSpPr>
            <p:spPr bwMode="auto">
              <a:xfrm>
                <a:off x="2016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09" name="AutoShape 431"/>
              <p:cNvSpPr>
                <a:spLocks noChangeArrowheads="1"/>
              </p:cNvSpPr>
              <p:nvPr/>
            </p:nvSpPr>
            <p:spPr bwMode="auto">
              <a:xfrm>
                <a:off x="2784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10" name="AutoShape 432"/>
              <p:cNvSpPr>
                <a:spLocks noChangeArrowheads="1"/>
              </p:cNvSpPr>
              <p:nvPr/>
            </p:nvSpPr>
            <p:spPr bwMode="auto">
              <a:xfrm>
                <a:off x="3552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83" name="Group 433"/>
          <p:cNvGrpSpPr>
            <a:grpSpLocks/>
          </p:cNvGrpSpPr>
          <p:nvPr/>
        </p:nvGrpSpPr>
        <p:grpSpPr bwMode="auto">
          <a:xfrm>
            <a:off x="1524000" y="4953000"/>
            <a:ext cx="685800" cy="381000"/>
            <a:chOff x="1968" y="2880"/>
            <a:chExt cx="2592" cy="720"/>
          </a:xfrm>
        </p:grpSpPr>
        <p:grpSp>
          <p:nvGrpSpPr>
            <p:cNvPr id="70187" name="Group 434"/>
            <p:cNvGrpSpPr>
              <a:grpSpLocks/>
            </p:cNvGrpSpPr>
            <p:nvPr/>
          </p:nvGrpSpPr>
          <p:grpSpPr bwMode="auto">
            <a:xfrm>
              <a:off x="2784" y="3120"/>
              <a:ext cx="768" cy="456"/>
              <a:chOff x="2784" y="3192"/>
              <a:chExt cx="672" cy="456"/>
            </a:xfrm>
          </p:grpSpPr>
          <p:sp>
            <p:nvSpPr>
              <p:cNvPr id="70200" name="Rectangle 435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201" name="Rectangle 436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88" name="Group 437"/>
            <p:cNvGrpSpPr>
              <a:grpSpLocks/>
            </p:cNvGrpSpPr>
            <p:nvPr/>
          </p:nvGrpSpPr>
          <p:grpSpPr bwMode="auto">
            <a:xfrm>
              <a:off x="3552" y="3120"/>
              <a:ext cx="768" cy="456"/>
              <a:chOff x="2784" y="3192"/>
              <a:chExt cx="672" cy="456"/>
            </a:xfrm>
          </p:grpSpPr>
          <p:sp>
            <p:nvSpPr>
              <p:cNvPr id="70198" name="Rectangle 438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99" name="Rectangle 439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89" name="Group 440"/>
            <p:cNvGrpSpPr>
              <a:grpSpLocks/>
            </p:cNvGrpSpPr>
            <p:nvPr/>
          </p:nvGrpSpPr>
          <p:grpSpPr bwMode="auto">
            <a:xfrm>
              <a:off x="2016" y="3120"/>
              <a:ext cx="768" cy="456"/>
              <a:chOff x="2784" y="3192"/>
              <a:chExt cx="672" cy="456"/>
            </a:xfrm>
          </p:grpSpPr>
          <p:sp>
            <p:nvSpPr>
              <p:cNvPr id="70196" name="Rectangle 441"/>
              <p:cNvSpPr>
                <a:spLocks noChangeArrowheads="1"/>
              </p:cNvSpPr>
              <p:nvPr/>
            </p:nvSpPr>
            <p:spPr bwMode="auto">
              <a:xfrm>
                <a:off x="2784" y="3192"/>
                <a:ext cx="672" cy="26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97" name="Rectangle 442"/>
              <p:cNvSpPr>
                <a:spLocks noChangeArrowheads="1"/>
              </p:cNvSpPr>
              <p:nvPr/>
            </p:nvSpPr>
            <p:spPr bwMode="auto">
              <a:xfrm>
                <a:off x="2784" y="3456"/>
                <a:ext cx="672" cy="19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0190" name="Freeform 443"/>
            <p:cNvSpPr>
              <a:spLocks/>
            </p:cNvSpPr>
            <p:nvPr/>
          </p:nvSpPr>
          <p:spPr bwMode="auto">
            <a:xfrm>
              <a:off x="4320" y="3168"/>
              <a:ext cx="240" cy="432"/>
            </a:xfrm>
            <a:custGeom>
              <a:avLst/>
              <a:gdLst>
                <a:gd name="T0" fmla="*/ 0 w 240"/>
                <a:gd name="T1" fmla="*/ 240 h 480"/>
                <a:gd name="T2" fmla="*/ 240 w 240"/>
                <a:gd name="T3" fmla="*/ 0 h 480"/>
                <a:gd name="T4" fmla="*/ 240 w 240"/>
                <a:gd name="T5" fmla="*/ 240 h 480"/>
                <a:gd name="T6" fmla="*/ 0 w 240"/>
                <a:gd name="T7" fmla="*/ 480 h 480"/>
                <a:gd name="T8" fmla="*/ 0 w 240"/>
                <a:gd name="T9" fmla="*/ 192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80"/>
                <a:gd name="T17" fmla="*/ 240 w 24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80">
                  <a:moveTo>
                    <a:pt x="0" y="240"/>
                  </a:moveTo>
                  <a:lnTo>
                    <a:pt x="240" y="0"/>
                  </a:lnTo>
                  <a:lnTo>
                    <a:pt x="240" y="240"/>
                  </a:lnTo>
                  <a:lnTo>
                    <a:pt x="0" y="480"/>
                  </a:lnTo>
                  <a:lnTo>
                    <a:pt x="0" y="192"/>
                  </a:lnTo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191" name="Freeform 444"/>
            <p:cNvSpPr>
              <a:spLocks/>
            </p:cNvSpPr>
            <p:nvPr/>
          </p:nvSpPr>
          <p:spPr bwMode="auto">
            <a:xfrm>
              <a:off x="4320" y="2880"/>
              <a:ext cx="240" cy="528"/>
            </a:xfrm>
            <a:custGeom>
              <a:avLst/>
              <a:gdLst>
                <a:gd name="T0" fmla="*/ 0 w 240"/>
                <a:gd name="T1" fmla="*/ 240 h 480"/>
                <a:gd name="T2" fmla="*/ 240 w 240"/>
                <a:gd name="T3" fmla="*/ 0 h 480"/>
                <a:gd name="T4" fmla="*/ 240 w 240"/>
                <a:gd name="T5" fmla="*/ 240 h 480"/>
                <a:gd name="T6" fmla="*/ 0 w 240"/>
                <a:gd name="T7" fmla="*/ 480 h 480"/>
                <a:gd name="T8" fmla="*/ 0 w 240"/>
                <a:gd name="T9" fmla="*/ 192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480"/>
                <a:gd name="T17" fmla="*/ 240 w 24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480">
                  <a:moveTo>
                    <a:pt x="0" y="240"/>
                  </a:moveTo>
                  <a:lnTo>
                    <a:pt x="240" y="0"/>
                  </a:lnTo>
                  <a:lnTo>
                    <a:pt x="240" y="240"/>
                  </a:lnTo>
                  <a:lnTo>
                    <a:pt x="0" y="480"/>
                  </a:lnTo>
                  <a:lnTo>
                    <a:pt x="0" y="192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0192" name="Group 445"/>
            <p:cNvGrpSpPr>
              <a:grpSpLocks/>
            </p:cNvGrpSpPr>
            <p:nvPr/>
          </p:nvGrpSpPr>
          <p:grpSpPr bwMode="auto">
            <a:xfrm>
              <a:off x="1968" y="2880"/>
              <a:ext cx="2544" cy="288"/>
              <a:chOff x="2016" y="2832"/>
              <a:chExt cx="2544" cy="432"/>
            </a:xfrm>
          </p:grpSpPr>
          <p:sp>
            <p:nvSpPr>
              <p:cNvPr id="70193" name="AutoShape 446"/>
              <p:cNvSpPr>
                <a:spLocks noChangeArrowheads="1"/>
              </p:cNvSpPr>
              <p:nvPr/>
            </p:nvSpPr>
            <p:spPr bwMode="auto">
              <a:xfrm>
                <a:off x="2016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94" name="AutoShape 447"/>
              <p:cNvSpPr>
                <a:spLocks noChangeArrowheads="1"/>
              </p:cNvSpPr>
              <p:nvPr/>
            </p:nvSpPr>
            <p:spPr bwMode="auto">
              <a:xfrm>
                <a:off x="2784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95" name="AutoShape 448"/>
              <p:cNvSpPr>
                <a:spLocks noChangeArrowheads="1"/>
              </p:cNvSpPr>
              <p:nvPr/>
            </p:nvSpPr>
            <p:spPr bwMode="auto">
              <a:xfrm>
                <a:off x="3552" y="2832"/>
                <a:ext cx="1008" cy="432"/>
              </a:xfrm>
              <a:prstGeom prst="parallelogram">
                <a:avLst>
                  <a:gd name="adj" fmla="val 58333"/>
                </a:avLst>
              </a:prstGeom>
              <a:solidFill>
                <a:srgbClr val="FFFF00"/>
              </a:solid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84" name="Group 449"/>
          <p:cNvGrpSpPr>
            <a:grpSpLocks/>
          </p:cNvGrpSpPr>
          <p:nvPr/>
        </p:nvGrpSpPr>
        <p:grpSpPr bwMode="auto">
          <a:xfrm rot="-5400000">
            <a:off x="2743200" y="4343400"/>
            <a:ext cx="228600" cy="685800"/>
            <a:chOff x="960" y="3120"/>
            <a:chExt cx="144" cy="432"/>
          </a:xfrm>
        </p:grpSpPr>
        <p:grpSp>
          <p:nvGrpSpPr>
            <p:cNvPr id="70167" name="Group 450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178" name="Oval 451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9" name="Oval 452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0" name="Oval 453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1" name="Oval 454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2" name="Oval 455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3" name="Oval 456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4" name="Oval 457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5" name="Oval 458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86" name="Oval 459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68" name="Group 460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169" name="Oval 461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0" name="Oval 462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1" name="Oval 463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2" name="Oval 464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3" name="Oval 465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4" name="Oval 466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5" name="Oval 467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6" name="Oval 468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77" name="Oval 469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85" name="Group 470"/>
          <p:cNvGrpSpPr>
            <a:grpSpLocks/>
          </p:cNvGrpSpPr>
          <p:nvPr/>
        </p:nvGrpSpPr>
        <p:grpSpPr bwMode="auto">
          <a:xfrm rot="-5400000">
            <a:off x="2743200" y="4724400"/>
            <a:ext cx="228600" cy="685800"/>
            <a:chOff x="960" y="3120"/>
            <a:chExt cx="144" cy="432"/>
          </a:xfrm>
        </p:grpSpPr>
        <p:grpSp>
          <p:nvGrpSpPr>
            <p:cNvPr id="70147" name="Group 471"/>
            <p:cNvGrpSpPr>
              <a:grpSpLocks/>
            </p:cNvGrpSpPr>
            <p:nvPr/>
          </p:nvGrpSpPr>
          <p:grpSpPr bwMode="auto">
            <a:xfrm rot="5400000">
              <a:off x="768" y="3312"/>
              <a:ext cx="432" cy="48"/>
              <a:chOff x="576" y="3120"/>
              <a:chExt cx="816" cy="48"/>
            </a:xfrm>
          </p:grpSpPr>
          <p:sp>
            <p:nvSpPr>
              <p:cNvPr id="70158" name="Oval 472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9" name="Oval 473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0" name="Oval 474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1" name="Oval 475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2" name="Oval 476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3" name="Oval 477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4" name="Oval 478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5" name="Oval 479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66" name="Oval 480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48" name="Group 481"/>
            <p:cNvGrpSpPr>
              <a:grpSpLocks/>
            </p:cNvGrpSpPr>
            <p:nvPr/>
          </p:nvGrpSpPr>
          <p:grpSpPr bwMode="auto">
            <a:xfrm rot="5400000">
              <a:off x="864" y="3312"/>
              <a:ext cx="432" cy="48"/>
              <a:chOff x="576" y="3120"/>
              <a:chExt cx="816" cy="48"/>
            </a:xfrm>
          </p:grpSpPr>
          <p:sp>
            <p:nvSpPr>
              <p:cNvPr id="70149" name="Oval 482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0" name="Oval 483"/>
              <p:cNvSpPr>
                <a:spLocks noChangeArrowheads="1"/>
              </p:cNvSpPr>
              <p:nvPr/>
            </p:nvSpPr>
            <p:spPr bwMode="auto">
              <a:xfrm>
                <a:off x="67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1" name="Oval 484"/>
              <p:cNvSpPr>
                <a:spLocks noChangeArrowheads="1"/>
              </p:cNvSpPr>
              <p:nvPr/>
            </p:nvSpPr>
            <p:spPr bwMode="auto">
              <a:xfrm>
                <a:off x="76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2" name="Oval 485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3" name="Oval 486"/>
              <p:cNvSpPr>
                <a:spLocks noChangeArrowheads="1"/>
              </p:cNvSpPr>
              <p:nvPr/>
            </p:nvSpPr>
            <p:spPr bwMode="auto">
              <a:xfrm>
                <a:off x="960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4" name="Oval 487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5" name="Oval 488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6" name="Oval 489"/>
              <p:cNvSpPr>
                <a:spLocks noChangeArrowheads="1"/>
              </p:cNvSpPr>
              <p:nvPr/>
            </p:nvSpPr>
            <p:spPr bwMode="auto">
              <a:xfrm>
                <a:off x="1248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57" name="Oval 490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4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69686" name="Text Box 491"/>
          <p:cNvSpPr txBox="1">
            <a:spLocks noChangeArrowheads="1"/>
          </p:cNvSpPr>
          <p:nvPr/>
        </p:nvSpPr>
        <p:spPr bwMode="auto">
          <a:xfrm>
            <a:off x="2133600" y="5257800"/>
            <a:ext cx="232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Satellite nursery model</a:t>
            </a:r>
          </a:p>
          <a:p>
            <a:pPr eaLnBrk="1" hangingPunct="1"/>
            <a:r>
              <a:rPr lang="en-US" altLang="en-US" sz="1400"/>
              <a:t>(banana leaves shade, etc)</a:t>
            </a:r>
          </a:p>
        </p:txBody>
      </p:sp>
      <p:sp>
        <p:nvSpPr>
          <p:cNvPr id="69687" name="Freeform 492" descr="Zig zag"/>
          <p:cNvSpPr>
            <a:spLocks/>
          </p:cNvSpPr>
          <p:nvPr/>
        </p:nvSpPr>
        <p:spPr bwMode="auto">
          <a:xfrm>
            <a:off x="1258888" y="3740150"/>
            <a:ext cx="7639050" cy="3097213"/>
          </a:xfrm>
          <a:custGeom>
            <a:avLst/>
            <a:gdLst>
              <a:gd name="T0" fmla="*/ 22 w 4812"/>
              <a:gd name="T1" fmla="*/ 1392 h 1951"/>
              <a:gd name="T2" fmla="*/ 412 w 4812"/>
              <a:gd name="T3" fmla="*/ 1454 h 1951"/>
              <a:gd name="T4" fmla="*/ 1396 w 4812"/>
              <a:gd name="T5" fmla="*/ 1410 h 1951"/>
              <a:gd name="T6" fmla="*/ 2167 w 4812"/>
              <a:gd name="T7" fmla="*/ 1401 h 1951"/>
              <a:gd name="T8" fmla="*/ 3842 w 4812"/>
              <a:gd name="T9" fmla="*/ 1384 h 1951"/>
              <a:gd name="T10" fmla="*/ 3868 w 4812"/>
              <a:gd name="T11" fmla="*/ 170 h 1951"/>
              <a:gd name="T12" fmla="*/ 3904 w 4812"/>
              <a:gd name="T13" fmla="*/ 143 h 1951"/>
              <a:gd name="T14" fmla="*/ 4471 w 4812"/>
              <a:gd name="T15" fmla="*/ 45 h 1951"/>
              <a:gd name="T16" fmla="*/ 4683 w 4812"/>
              <a:gd name="T17" fmla="*/ 28 h 1951"/>
              <a:gd name="T18" fmla="*/ 4710 w 4812"/>
              <a:gd name="T19" fmla="*/ 37 h 1951"/>
              <a:gd name="T20" fmla="*/ 4754 w 4812"/>
              <a:gd name="T21" fmla="*/ 99 h 1951"/>
              <a:gd name="T22" fmla="*/ 4781 w 4812"/>
              <a:gd name="T23" fmla="*/ 338 h 1951"/>
              <a:gd name="T24" fmla="*/ 4799 w 4812"/>
              <a:gd name="T25" fmla="*/ 808 h 1951"/>
              <a:gd name="T26" fmla="*/ 4781 w 4812"/>
              <a:gd name="T27" fmla="*/ 1906 h 1951"/>
              <a:gd name="T28" fmla="*/ 4754 w 4812"/>
              <a:gd name="T29" fmla="*/ 1889 h 1951"/>
              <a:gd name="T30" fmla="*/ 4701 w 4812"/>
              <a:gd name="T31" fmla="*/ 1862 h 1951"/>
              <a:gd name="T32" fmla="*/ 4418 w 4812"/>
              <a:gd name="T33" fmla="*/ 1889 h 1951"/>
              <a:gd name="T34" fmla="*/ 3514 w 4812"/>
              <a:gd name="T35" fmla="*/ 1915 h 1951"/>
              <a:gd name="T36" fmla="*/ 3239 w 4812"/>
              <a:gd name="T37" fmla="*/ 1915 h 1951"/>
              <a:gd name="T38" fmla="*/ 2769 w 4812"/>
              <a:gd name="T39" fmla="*/ 1924 h 1951"/>
              <a:gd name="T40" fmla="*/ 1759 w 4812"/>
              <a:gd name="T41" fmla="*/ 1915 h 1951"/>
              <a:gd name="T42" fmla="*/ 1626 w 4812"/>
              <a:gd name="T43" fmla="*/ 1880 h 1951"/>
              <a:gd name="T44" fmla="*/ 1236 w 4812"/>
              <a:gd name="T45" fmla="*/ 1871 h 1951"/>
              <a:gd name="T46" fmla="*/ 40 w 4812"/>
              <a:gd name="T47" fmla="*/ 1862 h 1951"/>
              <a:gd name="T48" fmla="*/ 13 w 4812"/>
              <a:gd name="T49" fmla="*/ 1773 h 1951"/>
              <a:gd name="T50" fmla="*/ 22 w 4812"/>
              <a:gd name="T51" fmla="*/ 1392 h 19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812"/>
              <a:gd name="T79" fmla="*/ 0 h 1951"/>
              <a:gd name="T80" fmla="*/ 4812 w 4812"/>
              <a:gd name="T81" fmla="*/ 1951 h 195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812" h="1951">
                <a:moveTo>
                  <a:pt x="22" y="1392"/>
                </a:moveTo>
                <a:cubicBezTo>
                  <a:pt x="150" y="1424"/>
                  <a:pt x="281" y="1439"/>
                  <a:pt x="412" y="1454"/>
                </a:cubicBezTo>
                <a:cubicBezTo>
                  <a:pt x="748" y="1448"/>
                  <a:pt x="1061" y="1419"/>
                  <a:pt x="1396" y="1410"/>
                </a:cubicBezTo>
                <a:cubicBezTo>
                  <a:pt x="1674" y="1422"/>
                  <a:pt x="1899" y="1405"/>
                  <a:pt x="2167" y="1401"/>
                </a:cubicBezTo>
                <a:cubicBezTo>
                  <a:pt x="2725" y="1393"/>
                  <a:pt x="3284" y="1391"/>
                  <a:pt x="3842" y="1384"/>
                </a:cubicBezTo>
                <a:cubicBezTo>
                  <a:pt x="3852" y="978"/>
                  <a:pt x="3863" y="577"/>
                  <a:pt x="3868" y="170"/>
                </a:cubicBezTo>
                <a:cubicBezTo>
                  <a:pt x="3806" y="149"/>
                  <a:pt x="3881" y="149"/>
                  <a:pt x="3904" y="143"/>
                </a:cubicBezTo>
                <a:cubicBezTo>
                  <a:pt x="4041" y="0"/>
                  <a:pt x="4310" y="49"/>
                  <a:pt x="4471" y="45"/>
                </a:cubicBezTo>
                <a:cubicBezTo>
                  <a:pt x="4535" y="3"/>
                  <a:pt x="4612" y="18"/>
                  <a:pt x="4683" y="28"/>
                </a:cubicBezTo>
                <a:cubicBezTo>
                  <a:pt x="4692" y="31"/>
                  <a:pt x="4704" y="29"/>
                  <a:pt x="4710" y="37"/>
                </a:cubicBezTo>
                <a:cubicBezTo>
                  <a:pt x="4763" y="110"/>
                  <a:pt x="4695" y="78"/>
                  <a:pt x="4754" y="99"/>
                </a:cubicBezTo>
                <a:cubicBezTo>
                  <a:pt x="4812" y="183"/>
                  <a:pt x="4775" y="119"/>
                  <a:pt x="4781" y="338"/>
                </a:cubicBezTo>
                <a:cubicBezTo>
                  <a:pt x="4794" y="796"/>
                  <a:pt x="4762" y="622"/>
                  <a:pt x="4799" y="808"/>
                </a:cubicBezTo>
                <a:cubicBezTo>
                  <a:pt x="4793" y="1174"/>
                  <a:pt x="4808" y="1541"/>
                  <a:pt x="4781" y="1906"/>
                </a:cubicBezTo>
                <a:cubicBezTo>
                  <a:pt x="4780" y="1917"/>
                  <a:pt x="4764" y="1894"/>
                  <a:pt x="4754" y="1889"/>
                </a:cubicBezTo>
                <a:cubicBezTo>
                  <a:pt x="4688" y="1857"/>
                  <a:pt x="4771" y="1908"/>
                  <a:pt x="4701" y="1862"/>
                </a:cubicBezTo>
                <a:cubicBezTo>
                  <a:pt x="4593" y="1868"/>
                  <a:pt x="4521" y="1879"/>
                  <a:pt x="4418" y="1889"/>
                </a:cubicBezTo>
                <a:cubicBezTo>
                  <a:pt x="4226" y="1937"/>
                  <a:pt x="3668" y="1912"/>
                  <a:pt x="3514" y="1915"/>
                </a:cubicBezTo>
                <a:cubicBezTo>
                  <a:pt x="3405" y="1951"/>
                  <a:pt x="3525" y="1915"/>
                  <a:pt x="3239" y="1915"/>
                </a:cubicBezTo>
                <a:cubicBezTo>
                  <a:pt x="3082" y="1915"/>
                  <a:pt x="2926" y="1921"/>
                  <a:pt x="2769" y="1924"/>
                </a:cubicBezTo>
                <a:cubicBezTo>
                  <a:pt x="2432" y="1921"/>
                  <a:pt x="2096" y="1921"/>
                  <a:pt x="1759" y="1915"/>
                </a:cubicBezTo>
                <a:cubicBezTo>
                  <a:pt x="1713" y="1914"/>
                  <a:pt x="1672" y="1883"/>
                  <a:pt x="1626" y="1880"/>
                </a:cubicBezTo>
                <a:cubicBezTo>
                  <a:pt x="1496" y="1871"/>
                  <a:pt x="1366" y="1874"/>
                  <a:pt x="1236" y="1871"/>
                </a:cubicBezTo>
                <a:cubicBezTo>
                  <a:pt x="837" y="1884"/>
                  <a:pt x="439" y="1872"/>
                  <a:pt x="40" y="1862"/>
                </a:cubicBezTo>
                <a:cubicBezTo>
                  <a:pt x="8" y="1831"/>
                  <a:pt x="0" y="1816"/>
                  <a:pt x="13" y="1773"/>
                </a:cubicBezTo>
                <a:cubicBezTo>
                  <a:pt x="22" y="1410"/>
                  <a:pt x="22" y="1537"/>
                  <a:pt x="22" y="1392"/>
                </a:cubicBezTo>
                <a:close/>
              </a:path>
            </a:pathLst>
          </a:custGeom>
          <a:pattFill prst="zigZag">
            <a:fgClr>
              <a:srgbClr val="CC6600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9688" name="Group 493"/>
          <p:cNvGrpSpPr>
            <a:grpSpLocks/>
          </p:cNvGrpSpPr>
          <p:nvPr/>
        </p:nvGrpSpPr>
        <p:grpSpPr bwMode="auto">
          <a:xfrm>
            <a:off x="7696200" y="5867400"/>
            <a:ext cx="914400" cy="673100"/>
            <a:chOff x="474" y="336"/>
            <a:chExt cx="576" cy="424"/>
          </a:xfrm>
        </p:grpSpPr>
        <p:grpSp>
          <p:nvGrpSpPr>
            <p:cNvPr id="70087" name="Group 494"/>
            <p:cNvGrpSpPr>
              <a:grpSpLocks/>
            </p:cNvGrpSpPr>
            <p:nvPr/>
          </p:nvGrpSpPr>
          <p:grpSpPr bwMode="auto">
            <a:xfrm>
              <a:off x="474" y="346"/>
              <a:ext cx="54" cy="90"/>
              <a:chOff x="430" y="3009"/>
              <a:chExt cx="381" cy="856"/>
            </a:xfrm>
          </p:grpSpPr>
          <p:sp>
            <p:nvSpPr>
              <p:cNvPr id="70145" name="Freeform 49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46" name="Freeform 49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88" name="Group 497"/>
            <p:cNvGrpSpPr>
              <a:grpSpLocks/>
            </p:cNvGrpSpPr>
            <p:nvPr/>
          </p:nvGrpSpPr>
          <p:grpSpPr bwMode="auto">
            <a:xfrm>
              <a:off x="697" y="504"/>
              <a:ext cx="54" cy="123"/>
              <a:chOff x="430" y="3009"/>
              <a:chExt cx="381" cy="856"/>
            </a:xfrm>
          </p:grpSpPr>
          <p:sp>
            <p:nvSpPr>
              <p:cNvPr id="70143" name="Freeform 49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44" name="Freeform 49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89" name="Group 500"/>
            <p:cNvGrpSpPr>
              <a:grpSpLocks/>
            </p:cNvGrpSpPr>
            <p:nvPr/>
          </p:nvGrpSpPr>
          <p:grpSpPr bwMode="auto">
            <a:xfrm>
              <a:off x="550" y="506"/>
              <a:ext cx="54" cy="123"/>
              <a:chOff x="430" y="3009"/>
              <a:chExt cx="381" cy="856"/>
            </a:xfrm>
          </p:grpSpPr>
          <p:sp>
            <p:nvSpPr>
              <p:cNvPr id="70141" name="Freeform 50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42" name="Freeform 50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0" name="Group 503"/>
            <p:cNvGrpSpPr>
              <a:grpSpLocks/>
            </p:cNvGrpSpPr>
            <p:nvPr/>
          </p:nvGrpSpPr>
          <p:grpSpPr bwMode="auto">
            <a:xfrm>
              <a:off x="527" y="567"/>
              <a:ext cx="54" cy="123"/>
              <a:chOff x="430" y="3009"/>
              <a:chExt cx="381" cy="856"/>
            </a:xfrm>
          </p:grpSpPr>
          <p:sp>
            <p:nvSpPr>
              <p:cNvPr id="70139" name="Freeform 50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40" name="Freeform 50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1" name="Group 506"/>
            <p:cNvGrpSpPr>
              <a:grpSpLocks/>
            </p:cNvGrpSpPr>
            <p:nvPr/>
          </p:nvGrpSpPr>
          <p:grpSpPr bwMode="auto">
            <a:xfrm>
              <a:off x="832" y="463"/>
              <a:ext cx="54" cy="123"/>
              <a:chOff x="430" y="3009"/>
              <a:chExt cx="381" cy="856"/>
            </a:xfrm>
          </p:grpSpPr>
          <p:sp>
            <p:nvSpPr>
              <p:cNvPr id="70137" name="Freeform 50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38" name="Freeform 50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2" name="Group 509"/>
            <p:cNvGrpSpPr>
              <a:grpSpLocks/>
            </p:cNvGrpSpPr>
            <p:nvPr/>
          </p:nvGrpSpPr>
          <p:grpSpPr bwMode="auto">
            <a:xfrm>
              <a:off x="624" y="501"/>
              <a:ext cx="55" cy="123"/>
              <a:chOff x="430" y="3009"/>
              <a:chExt cx="381" cy="856"/>
            </a:xfrm>
          </p:grpSpPr>
          <p:sp>
            <p:nvSpPr>
              <p:cNvPr id="70135" name="Freeform 51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36" name="Freeform 51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3" name="Group 512"/>
            <p:cNvGrpSpPr>
              <a:grpSpLocks/>
            </p:cNvGrpSpPr>
            <p:nvPr/>
          </p:nvGrpSpPr>
          <p:grpSpPr bwMode="auto">
            <a:xfrm>
              <a:off x="608" y="567"/>
              <a:ext cx="54" cy="124"/>
              <a:chOff x="430" y="3009"/>
              <a:chExt cx="381" cy="856"/>
            </a:xfrm>
          </p:grpSpPr>
          <p:sp>
            <p:nvSpPr>
              <p:cNvPr id="70133" name="Freeform 51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34" name="Freeform 51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4" name="Group 515"/>
            <p:cNvGrpSpPr>
              <a:grpSpLocks/>
            </p:cNvGrpSpPr>
            <p:nvPr/>
          </p:nvGrpSpPr>
          <p:grpSpPr bwMode="auto">
            <a:xfrm>
              <a:off x="680" y="571"/>
              <a:ext cx="54" cy="123"/>
              <a:chOff x="430" y="3009"/>
              <a:chExt cx="381" cy="856"/>
            </a:xfrm>
          </p:grpSpPr>
          <p:sp>
            <p:nvSpPr>
              <p:cNvPr id="70131" name="Freeform 51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32" name="Freeform 51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5" name="Group 518"/>
            <p:cNvGrpSpPr>
              <a:grpSpLocks/>
            </p:cNvGrpSpPr>
            <p:nvPr/>
          </p:nvGrpSpPr>
          <p:grpSpPr bwMode="auto">
            <a:xfrm>
              <a:off x="508" y="635"/>
              <a:ext cx="54" cy="123"/>
              <a:chOff x="430" y="3009"/>
              <a:chExt cx="381" cy="856"/>
            </a:xfrm>
          </p:grpSpPr>
          <p:sp>
            <p:nvSpPr>
              <p:cNvPr id="70129" name="Freeform 51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30" name="Freeform 52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6" name="Group 521"/>
            <p:cNvGrpSpPr>
              <a:grpSpLocks/>
            </p:cNvGrpSpPr>
            <p:nvPr/>
          </p:nvGrpSpPr>
          <p:grpSpPr bwMode="auto">
            <a:xfrm>
              <a:off x="659" y="636"/>
              <a:ext cx="55" cy="124"/>
              <a:chOff x="430" y="3009"/>
              <a:chExt cx="381" cy="856"/>
            </a:xfrm>
          </p:grpSpPr>
          <p:sp>
            <p:nvSpPr>
              <p:cNvPr id="70127" name="Freeform 52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28" name="Freeform 52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7" name="Group 524"/>
            <p:cNvGrpSpPr>
              <a:grpSpLocks/>
            </p:cNvGrpSpPr>
            <p:nvPr/>
          </p:nvGrpSpPr>
          <p:grpSpPr bwMode="auto">
            <a:xfrm>
              <a:off x="535" y="344"/>
              <a:ext cx="54" cy="90"/>
              <a:chOff x="430" y="3009"/>
              <a:chExt cx="381" cy="856"/>
            </a:xfrm>
          </p:grpSpPr>
          <p:sp>
            <p:nvSpPr>
              <p:cNvPr id="70125" name="Freeform 52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26" name="Freeform 52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8" name="Group 527"/>
            <p:cNvGrpSpPr>
              <a:grpSpLocks/>
            </p:cNvGrpSpPr>
            <p:nvPr/>
          </p:nvGrpSpPr>
          <p:grpSpPr bwMode="auto">
            <a:xfrm>
              <a:off x="596" y="344"/>
              <a:ext cx="55" cy="90"/>
              <a:chOff x="430" y="3009"/>
              <a:chExt cx="381" cy="856"/>
            </a:xfrm>
          </p:grpSpPr>
          <p:sp>
            <p:nvSpPr>
              <p:cNvPr id="70123" name="Freeform 52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24" name="Freeform 52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99" name="Group 530"/>
            <p:cNvGrpSpPr>
              <a:grpSpLocks/>
            </p:cNvGrpSpPr>
            <p:nvPr/>
          </p:nvGrpSpPr>
          <p:grpSpPr bwMode="auto">
            <a:xfrm>
              <a:off x="656" y="348"/>
              <a:ext cx="55" cy="90"/>
              <a:chOff x="430" y="3009"/>
              <a:chExt cx="381" cy="856"/>
            </a:xfrm>
          </p:grpSpPr>
          <p:sp>
            <p:nvSpPr>
              <p:cNvPr id="70121" name="Freeform 53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22" name="Freeform 53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0" name="Group 533"/>
            <p:cNvGrpSpPr>
              <a:grpSpLocks/>
            </p:cNvGrpSpPr>
            <p:nvPr/>
          </p:nvGrpSpPr>
          <p:grpSpPr bwMode="auto">
            <a:xfrm>
              <a:off x="767" y="346"/>
              <a:ext cx="55" cy="89"/>
              <a:chOff x="430" y="3009"/>
              <a:chExt cx="381" cy="856"/>
            </a:xfrm>
          </p:grpSpPr>
          <p:sp>
            <p:nvSpPr>
              <p:cNvPr id="70119" name="Freeform 53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20" name="Freeform 53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1" name="Group 536"/>
            <p:cNvGrpSpPr>
              <a:grpSpLocks/>
            </p:cNvGrpSpPr>
            <p:nvPr/>
          </p:nvGrpSpPr>
          <p:grpSpPr bwMode="auto">
            <a:xfrm>
              <a:off x="822" y="339"/>
              <a:ext cx="55" cy="90"/>
              <a:chOff x="430" y="3009"/>
              <a:chExt cx="381" cy="856"/>
            </a:xfrm>
          </p:grpSpPr>
          <p:sp>
            <p:nvSpPr>
              <p:cNvPr id="70117" name="Freeform 53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18" name="Freeform 53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2" name="Group 539"/>
            <p:cNvGrpSpPr>
              <a:grpSpLocks/>
            </p:cNvGrpSpPr>
            <p:nvPr/>
          </p:nvGrpSpPr>
          <p:grpSpPr bwMode="auto">
            <a:xfrm>
              <a:off x="881" y="342"/>
              <a:ext cx="54" cy="90"/>
              <a:chOff x="430" y="3009"/>
              <a:chExt cx="381" cy="856"/>
            </a:xfrm>
          </p:grpSpPr>
          <p:sp>
            <p:nvSpPr>
              <p:cNvPr id="70115" name="Freeform 54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16" name="Freeform 54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3" name="Group 542"/>
            <p:cNvGrpSpPr>
              <a:grpSpLocks/>
            </p:cNvGrpSpPr>
            <p:nvPr/>
          </p:nvGrpSpPr>
          <p:grpSpPr bwMode="auto">
            <a:xfrm>
              <a:off x="938" y="342"/>
              <a:ext cx="55" cy="90"/>
              <a:chOff x="430" y="3009"/>
              <a:chExt cx="381" cy="856"/>
            </a:xfrm>
          </p:grpSpPr>
          <p:sp>
            <p:nvSpPr>
              <p:cNvPr id="70113" name="Freeform 54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14" name="Freeform 54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4" name="Group 545"/>
            <p:cNvGrpSpPr>
              <a:grpSpLocks/>
            </p:cNvGrpSpPr>
            <p:nvPr/>
          </p:nvGrpSpPr>
          <p:grpSpPr bwMode="auto">
            <a:xfrm>
              <a:off x="996" y="344"/>
              <a:ext cx="54" cy="89"/>
              <a:chOff x="430" y="3009"/>
              <a:chExt cx="381" cy="856"/>
            </a:xfrm>
          </p:grpSpPr>
          <p:sp>
            <p:nvSpPr>
              <p:cNvPr id="70111" name="Freeform 54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12" name="Freeform 54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5" name="Group 548"/>
            <p:cNvGrpSpPr>
              <a:grpSpLocks/>
            </p:cNvGrpSpPr>
            <p:nvPr/>
          </p:nvGrpSpPr>
          <p:grpSpPr bwMode="auto">
            <a:xfrm>
              <a:off x="724" y="336"/>
              <a:ext cx="55" cy="89"/>
              <a:chOff x="430" y="3009"/>
              <a:chExt cx="381" cy="856"/>
            </a:xfrm>
          </p:grpSpPr>
          <p:sp>
            <p:nvSpPr>
              <p:cNvPr id="70109" name="Freeform 54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10" name="Freeform 55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106" name="Group 551"/>
            <p:cNvGrpSpPr>
              <a:grpSpLocks/>
            </p:cNvGrpSpPr>
            <p:nvPr/>
          </p:nvGrpSpPr>
          <p:grpSpPr bwMode="auto">
            <a:xfrm>
              <a:off x="578" y="626"/>
              <a:ext cx="54" cy="123"/>
              <a:chOff x="430" y="3009"/>
              <a:chExt cx="381" cy="856"/>
            </a:xfrm>
          </p:grpSpPr>
          <p:sp>
            <p:nvSpPr>
              <p:cNvPr id="70107" name="Freeform 55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108" name="Freeform 55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89" name="Group 554"/>
          <p:cNvGrpSpPr>
            <a:grpSpLocks/>
          </p:cNvGrpSpPr>
          <p:nvPr/>
        </p:nvGrpSpPr>
        <p:grpSpPr bwMode="auto">
          <a:xfrm>
            <a:off x="7772400" y="4114800"/>
            <a:ext cx="914400" cy="673100"/>
            <a:chOff x="474" y="336"/>
            <a:chExt cx="576" cy="424"/>
          </a:xfrm>
        </p:grpSpPr>
        <p:grpSp>
          <p:nvGrpSpPr>
            <p:cNvPr id="70027" name="Group 555"/>
            <p:cNvGrpSpPr>
              <a:grpSpLocks/>
            </p:cNvGrpSpPr>
            <p:nvPr/>
          </p:nvGrpSpPr>
          <p:grpSpPr bwMode="auto">
            <a:xfrm>
              <a:off x="474" y="346"/>
              <a:ext cx="54" cy="90"/>
              <a:chOff x="430" y="3009"/>
              <a:chExt cx="381" cy="856"/>
            </a:xfrm>
          </p:grpSpPr>
          <p:sp>
            <p:nvSpPr>
              <p:cNvPr id="70085" name="Freeform 55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86" name="Freeform 55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28" name="Group 558"/>
            <p:cNvGrpSpPr>
              <a:grpSpLocks/>
            </p:cNvGrpSpPr>
            <p:nvPr/>
          </p:nvGrpSpPr>
          <p:grpSpPr bwMode="auto">
            <a:xfrm>
              <a:off x="697" y="504"/>
              <a:ext cx="54" cy="123"/>
              <a:chOff x="430" y="3009"/>
              <a:chExt cx="381" cy="856"/>
            </a:xfrm>
          </p:grpSpPr>
          <p:sp>
            <p:nvSpPr>
              <p:cNvPr id="70083" name="Freeform 55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84" name="Freeform 56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29" name="Group 561"/>
            <p:cNvGrpSpPr>
              <a:grpSpLocks/>
            </p:cNvGrpSpPr>
            <p:nvPr/>
          </p:nvGrpSpPr>
          <p:grpSpPr bwMode="auto">
            <a:xfrm>
              <a:off x="550" y="506"/>
              <a:ext cx="54" cy="123"/>
              <a:chOff x="430" y="3009"/>
              <a:chExt cx="381" cy="856"/>
            </a:xfrm>
          </p:grpSpPr>
          <p:sp>
            <p:nvSpPr>
              <p:cNvPr id="70081" name="Freeform 56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82" name="Freeform 56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0" name="Group 564"/>
            <p:cNvGrpSpPr>
              <a:grpSpLocks/>
            </p:cNvGrpSpPr>
            <p:nvPr/>
          </p:nvGrpSpPr>
          <p:grpSpPr bwMode="auto">
            <a:xfrm>
              <a:off x="527" y="567"/>
              <a:ext cx="54" cy="123"/>
              <a:chOff x="430" y="3009"/>
              <a:chExt cx="381" cy="856"/>
            </a:xfrm>
          </p:grpSpPr>
          <p:sp>
            <p:nvSpPr>
              <p:cNvPr id="70079" name="Freeform 56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80" name="Freeform 56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1" name="Group 567"/>
            <p:cNvGrpSpPr>
              <a:grpSpLocks/>
            </p:cNvGrpSpPr>
            <p:nvPr/>
          </p:nvGrpSpPr>
          <p:grpSpPr bwMode="auto">
            <a:xfrm>
              <a:off x="832" y="463"/>
              <a:ext cx="54" cy="123"/>
              <a:chOff x="430" y="3009"/>
              <a:chExt cx="381" cy="856"/>
            </a:xfrm>
          </p:grpSpPr>
          <p:sp>
            <p:nvSpPr>
              <p:cNvPr id="70077" name="Freeform 56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78" name="Freeform 56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2" name="Group 570"/>
            <p:cNvGrpSpPr>
              <a:grpSpLocks/>
            </p:cNvGrpSpPr>
            <p:nvPr/>
          </p:nvGrpSpPr>
          <p:grpSpPr bwMode="auto">
            <a:xfrm>
              <a:off x="624" y="501"/>
              <a:ext cx="55" cy="123"/>
              <a:chOff x="430" y="3009"/>
              <a:chExt cx="381" cy="856"/>
            </a:xfrm>
          </p:grpSpPr>
          <p:sp>
            <p:nvSpPr>
              <p:cNvPr id="70075" name="Freeform 57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76" name="Freeform 57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3" name="Group 573"/>
            <p:cNvGrpSpPr>
              <a:grpSpLocks/>
            </p:cNvGrpSpPr>
            <p:nvPr/>
          </p:nvGrpSpPr>
          <p:grpSpPr bwMode="auto">
            <a:xfrm>
              <a:off x="608" y="567"/>
              <a:ext cx="54" cy="124"/>
              <a:chOff x="430" y="3009"/>
              <a:chExt cx="381" cy="856"/>
            </a:xfrm>
          </p:grpSpPr>
          <p:sp>
            <p:nvSpPr>
              <p:cNvPr id="70073" name="Freeform 57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74" name="Freeform 57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4" name="Group 576"/>
            <p:cNvGrpSpPr>
              <a:grpSpLocks/>
            </p:cNvGrpSpPr>
            <p:nvPr/>
          </p:nvGrpSpPr>
          <p:grpSpPr bwMode="auto">
            <a:xfrm>
              <a:off x="680" y="571"/>
              <a:ext cx="54" cy="123"/>
              <a:chOff x="430" y="3009"/>
              <a:chExt cx="381" cy="856"/>
            </a:xfrm>
          </p:grpSpPr>
          <p:sp>
            <p:nvSpPr>
              <p:cNvPr id="70071" name="Freeform 57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72" name="Freeform 57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5" name="Group 579"/>
            <p:cNvGrpSpPr>
              <a:grpSpLocks/>
            </p:cNvGrpSpPr>
            <p:nvPr/>
          </p:nvGrpSpPr>
          <p:grpSpPr bwMode="auto">
            <a:xfrm>
              <a:off x="508" y="635"/>
              <a:ext cx="54" cy="123"/>
              <a:chOff x="430" y="3009"/>
              <a:chExt cx="381" cy="856"/>
            </a:xfrm>
          </p:grpSpPr>
          <p:sp>
            <p:nvSpPr>
              <p:cNvPr id="70069" name="Freeform 58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70" name="Freeform 58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6" name="Group 582"/>
            <p:cNvGrpSpPr>
              <a:grpSpLocks/>
            </p:cNvGrpSpPr>
            <p:nvPr/>
          </p:nvGrpSpPr>
          <p:grpSpPr bwMode="auto">
            <a:xfrm>
              <a:off x="659" y="636"/>
              <a:ext cx="55" cy="124"/>
              <a:chOff x="430" y="3009"/>
              <a:chExt cx="381" cy="856"/>
            </a:xfrm>
          </p:grpSpPr>
          <p:sp>
            <p:nvSpPr>
              <p:cNvPr id="70067" name="Freeform 58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68" name="Freeform 58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7" name="Group 585"/>
            <p:cNvGrpSpPr>
              <a:grpSpLocks/>
            </p:cNvGrpSpPr>
            <p:nvPr/>
          </p:nvGrpSpPr>
          <p:grpSpPr bwMode="auto">
            <a:xfrm>
              <a:off x="535" y="344"/>
              <a:ext cx="54" cy="90"/>
              <a:chOff x="430" y="3009"/>
              <a:chExt cx="381" cy="856"/>
            </a:xfrm>
          </p:grpSpPr>
          <p:sp>
            <p:nvSpPr>
              <p:cNvPr id="70065" name="Freeform 58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66" name="Freeform 58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8" name="Group 588"/>
            <p:cNvGrpSpPr>
              <a:grpSpLocks/>
            </p:cNvGrpSpPr>
            <p:nvPr/>
          </p:nvGrpSpPr>
          <p:grpSpPr bwMode="auto">
            <a:xfrm>
              <a:off x="596" y="344"/>
              <a:ext cx="55" cy="90"/>
              <a:chOff x="430" y="3009"/>
              <a:chExt cx="381" cy="856"/>
            </a:xfrm>
          </p:grpSpPr>
          <p:sp>
            <p:nvSpPr>
              <p:cNvPr id="70063" name="Freeform 58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64" name="Freeform 59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39" name="Group 591"/>
            <p:cNvGrpSpPr>
              <a:grpSpLocks/>
            </p:cNvGrpSpPr>
            <p:nvPr/>
          </p:nvGrpSpPr>
          <p:grpSpPr bwMode="auto">
            <a:xfrm>
              <a:off x="656" y="348"/>
              <a:ext cx="55" cy="90"/>
              <a:chOff x="430" y="3009"/>
              <a:chExt cx="381" cy="856"/>
            </a:xfrm>
          </p:grpSpPr>
          <p:sp>
            <p:nvSpPr>
              <p:cNvPr id="70061" name="Freeform 59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62" name="Freeform 59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0" name="Group 594"/>
            <p:cNvGrpSpPr>
              <a:grpSpLocks/>
            </p:cNvGrpSpPr>
            <p:nvPr/>
          </p:nvGrpSpPr>
          <p:grpSpPr bwMode="auto">
            <a:xfrm>
              <a:off x="767" y="346"/>
              <a:ext cx="55" cy="89"/>
              <a:chOff x="430" y="3009"/>
              <a:chExt cx="381" cy="856"/>
            </a:xfrm>
          </p:grpSpPr>
          <p:sp>
            <p:nvSpPr>
              <p:cNvPr id="70059" name="Freeform 59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60" name="Freeform 59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1" name="Group 597"/>
            <p:cNvGrpSpPr>
              <a:grpSpLocks/>
            </p:cNvGrpSpPr>
            <p:nvPr/>
          </p:nvGrpSpPr>
          <p:grpSpPr bwMode="auto">
            <a:xfrm>
              <a:off x="822" y="339"/>
              <a:ext cx="55" cy="90"/>
              <a:chOff x="430" y="3009"/>
              <a:chExt cx="381" cy="856"/>
            </a:xfrm>
          </p:grpSpPr>
          <p:sp>
            <p:nvSpPr>
              <p:cNvPr id="70057" name="Freeform 59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58" name="Freeform 59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2" name="Group 600"/>
            <p:cNvGrpSpPr>
              <a:grpSpLocks/>
            </p:cNvGrpSpPr>
            <p:nvPr/>
          </p:nvGrpSpPr>
          <p:grpSpPr bwMode="auto">
            <a:xfrm>
              <a:off x="881" y="342"/>
              <a:ext cx="54" cy="90"/>
              <a:chOff x="430" y="3009"/>
              <a:chExt cx="381" cy="856"/>
            </a:xfrm>
          </p:grpSpPr>
          <p:sp>
            <p:nvSpPr>
              <p:cNvPr id="70055" name="Freeform 60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56" name="Freeform 60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3" name="Group 603"/>
            <p:cNvGrpSpPr>
              <a:grpSpLocks/>
            </p:cNvGrpSpPr>
            <p:nvPr/>
          </p:nvGrpSpPr>
          <p:grpSpPr bwMode="auto">
            <a:xfrm>
              <a:off x="938" y="342"/>
              <a:ext cx="55" cy="90"/>
              <a:chOff x="430" y="3009"/>
              <a:chExt cx="381" cy="856"/>
            </a:xfrm>
          </p:grpSpPr>
          <p:sp>
            <p:nvSpPr>
              <p:cNvPr id="70053" name="Freeform 60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54" name="Freeform 60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4" name="Group 606"/>
            <p:cNvGrpSpPr>
              <a:grpSpLocks/>
            </p:cNvGrpSpPr>
            <p:nvPr/>
          </p:nvGrpSpPr>
          <p:grpSpPr bwMode="auto">
            <a:xfrm>
              <a:off x="996" y="344"/>
              <a:ext cx="54" cy="89"/>
              <a:chOff x="430" y="3009"/>
              <a:chExt cx="381" cy="856"/>
            </a:xfrm>
          </p:grpSpPr>
          <p:sp>
            <p:nvSpPr>
              <p:cNvPr id="70051" name="Freeform 60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52" name="Freeform 60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5" name="Group 609"/>
            <p:cNvGrpSpPr>
              <a:grpSpLocks/>
            </p:cNvGrpSpPr>
            <p:nvPr/>
          </p:nvGrpSpPr>
          <p:grpSpPr bwMode="auto">
            <a:xfrm>
              <a:off x="724" y="336"/>
              <a:ext cx="55" cy="89"/>
              <a:chOff x="430" y="3009"/>
              <a:chExt cx="381" cy="856"/>
            </a:xfrm>
          </p:grpSpPr>
          <p:sp>
            <p:nvSpPr>
              <p:cNvPr id="70049" name="Freeform 61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50" name="Freeform 61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0046" name="Group 612"/>
            <p:cNvGrpSpPr>
              <a:grpSpLocks/>
            </p:cNvGrpSpPr>
            <p:nvPr/>
          </p:nvGrpSpPr>
          <p:grpSpPr bwMode="auto">
            <a:xfrm>
              <a:off x="578" y="626"/>
              <a:ext cx="54" cy="123"/>
              <a:chOff x="430" y="3009"/>
              <a:chExt cx="381" cy="856"/>
            </a:xfrm>
          </p:grpSpPr>
          <p:sp>
            <p:nvSpPr>
              <p:cNvPr id="70047" name="Freeform 61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48" name="Freeform 61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90" name="Group 615"/>
          <p:cNvGrpSpPr>
            <a:grpSpLocks/>
          </p:cNvGrpSpPr>
          <p:nvPr/>
        </p:nvGrpSpPr>
        <p:grpSpPr bwMode="auto">
          <a:xfrm>
            <a:off x="7772400" y="5029200"/>
            <a:ext cx="914400" cy="673100"/>
            <a:chOff x="474" y="336"/>
            <a:chExt cx="576" cy="424"/>
          </a:xfrm>
        </p:grpSpPr>
        <p:grpSp>
          <p:nvGrpSpPr>
            <p:cNvPr id="69967" name="Group 616"/>
            <p:cNvGrpSpPr>
              <a:grpSpLocks/>
            </p:cNvGrpSpPr>
            <p:nvPr/>
          </p:nvGrpSpPr>
          <p:grpSpPr bwMode="auto">
            <a:xfrm>
              <a:off x="474" y="346"/>
              <a:ext cx="54" cy="90"/>
              <a:chOff x="430" y="3009"/>
              <a:chExt cx="381" cy="856"/>
            </a:xfrm>
          </p:grpSpPr>
          <p:sp>
            <p:nvSpPr>
              <p:cNvPr id="70025" name="Freeform 61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26" name="Freeform 61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68" name="Group 619"/>
            <p:cNvGrpSpPr>
              <a:grpSpLocks/>
            </p:cNvGrpSpPr>
            <p:nvPr/>
          </p:nvGrpSpPr>
          <p:grpSpPr bwMode="auto">
            <a:xfrm>
              <a:off x="697" y="504"/>
              <a:ext cx="54" cy="123"/>
              <a:chOff x="430" y="3009"/>
              <a:chExt cx="381" cy="856"/>
            </a:xfrm>
          </p:grpSpPr>
          <p:sp>
            <p:nvSpPr>
              <p:cNvPr id="70023" name="Freeform 62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24" name="Freeform 62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69" name="Group 622"/>
            <p:cNvGrpSpPr>
              <a:grpSpLocks/>
            </p:cNvGrpSpPr>
            <p:nvPr/>
          </p:nvGrpSpPr>
          <p:grpSpPr bwMode="auto">
            <a:xfrm>
              <a:off x="550" y="506"/>
              <a:ext cx="54" cy="123"/>
              <a:chOff x="430" y="3009"/>
              <a:chExt cx="381" cy="856"/>
            </a:xfrm>
          </p:grpSpPr>
          <p:sp>
            <p:nvSpPr>
              <p:cNvPr id="70021" name="Freeform 62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22" name="Freeform 62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0" name="Group 625"/>
            <p:cNvGrpSpPr>
              <a:grpSpLocks/>
            </p:cNvGrpSpPr>
            <p:nvPr/>
          </p:nvGrpSpPr>
          <p:grpSpPr bwMode="auto">
            <a:xfrm>
              <a:off x="527" y="567"/>
              <a:ext cx="54" cy="123"/>
              <a:chOff x="430" y="3009"/>
              <a:chExt cx="381" cy="856"/>
            </a:xfrm>
          </p:grpSpPr>
          <p:sp>
            <p:nvSpPr>
              <p:cNvPr id="70019" name="Freeform 62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20" name="Freeform 62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1" name="Group 628"/>
            <p:cNvGrpSpPr>
              <a:grpSpLocks/>
            </p:cNvGrpSpPr>
            <p:nvPr/>
          </p:nvGrpSpPr>
          <p:grpSpPr bwMode="auto">
            <a:xfrm>
              <a:off x="832" y="463"/>
              <a:ext cx="54" cy="123"/>
              <a:chOff x="430" y="3009"/>
              <a:chExt cx="381" cy="856"/>
            </a:xfrm>
          </p:grpSpPr>
          <p:sp>
            <p:nvSpPr>
              <p:cNvPr id="70017" name="Freeform 62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18" name="Freeform 63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2" name="Group 631"/>
            <p:cNvGrpSpPr>
              <a:grpSpLocks/>
            </p:cNvGrpSpPr>
            <p:nvPr/>
          </p:nvGrpSpPr>
          <p:grpSpPr bwMode="auto">
            <a:xfrm>
              <a:off x="624" y="501"/>
              <a:ext cx="55" cy="123"/>
              <a:chOff x="430" y="3009"/>
              <a:chExt cx="381" cy="856"/>
            </a:xfrm>
          </p:grpSpPr>
          <p:sp>
            <p:nvSpPr>
              <p:cNvPr id="70015" name="Freeform 63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16" name="Freeform 63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3" name="Group 634"/>
            <p:cNvGrpSpPr>
              <a:grpSpLocks/>
            </p:cNvGrpSpPr>
            <p:nvPr/>
          </p:nvGrpSpPr>
          <p:grpSpPr bwMode="auto">
            <a:xfrm>
              <a:off x="608" y="567"/>
              <a:ext cx="54" cy="124"/>
              <a:chOff x="430" y="3009"/>
              <a:chExt cx="381" cy="856"/>
            </a:xfrm>
          </p:grpSpPr>
          <p:sp>
            <p:nvSpPr>
              <p:cNvPr id="70013" name="Freeform 63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14" name="Freeform 63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4" name="Group 637"/>
            <p:cNvGrpSpPr>
              <a:grpSpLocks/>
            </p:cNvGrpSpPr>
            <p:nvPr/>
          </p:nvGrpSpPr>
          <p:grpSpPr bwMode="auto">
            <a:xfrm>
              <a:off x="680" y="571"/>
              <a:ext cx="54" cy="123"/>
              <a:chOff x="430" y="3009"/>
              <a:chExt cx="381" cy="856"/>
            </a:xfrm>
          </p:grpSpPr>
          <p:sp>
            <p:nvSpPr>
              <p:cNvPr id="70011" name="Freeform 63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12" name="Freeform 63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5" name="Group 640"/>
            <p:cNvGrpSpPr>
              <a:grpSpLocks/>
            </p:cNvGrpSpPr>
            <p:nvPr/>
          </p:nvGrpSpPr>
          <p:grpSpPr bwMode="auto">
            <a:xfrm>
              <a:off x="508" y="635"/>
              <a:ext cx="54" cy="123"/>
              <a:chOff x="430" y="3009"/>
              <a:chExt cx="381" cy="856"/>
            </a:xfrm>
          </p:grpSpPr>
          <p:sp>
            <p:nvSpPr>
              <p:cNvPr id="70009" name="Freeform 64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10" name="Freeform 64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6" name="Group 643"/>
            <p:cNvGrpSpPr>
              <a:grpSpLocks/>
            </p:cNvGrpSpPr>
            <p:nvPr/>
          </p:nvGrpSpPr>
          <p:grpSpPr bwMode="auto">
            <a:xfrm>
              <a:off x="659" y="636"/>
              <a:ext cx="55" cy="124"/>
              <a:chOff x="430" y="3009"/>
              <a:chExt cx="381" cy="856"/>
            </a:xfrm>
          </p:grpSpPr>
          <p:sp>
            <p:nvSpPr>
              <p:cNvPr id="70007" name="Freeform 64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08" name="Freeform 64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7" name="Group 646"/>
            <p:cNvGrpSpPr>
              <a:grpSpLocks/>
            </p:cNvGrpSpPr>
            <p:nvPr/>
          </p:nvGrpSpPr>
          <p:grpSpPr bwMode="auto">
            <a:xfrm>
              <a:off x="535" y="344"/>
              <a:ext cx="54" cy="90"/>
              <a:chOff x="430" y="3009"/>
              <a:chExt cx="381" cy="856"/>
            </a:xfrm>
          </p:grpSpPr>
          <p:sp>
            <p:nvSpPr>
              <p:cNvPr id="70005" name="Freeform 64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06" name="Freeform 64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8" name="Group 649"/>
            <p:cNvGrpSpPr>
              <a:grpSpLocks/>
            </p:cNvGrpSpPr>
            <p:nvPr/>
          </p:nvGrpSpPr>
          <p:grpSpPr bwMode="auto">
            <a:xfrm>
              <a:off x="596" y="344"/>
              <a:ext cx="55" cy="90"/>
              <a:chOff x="430" y="3009"/>
              <a:chExt cx="381" cy="856"/>
            </a:xfrm>
          </p:grpSpPr>
          <p:sp>
            <p:nvSpPr>
              <p:cNvPr id="70003" name="Freeform 65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04" name="Freeform 65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79" name="Group 652"/>
            <p:cNvGrpSpPr>
              <a:grpSpLocks/>
            </p:cNvGrpSpPr>
            <p:nvPr/>
          </p:nvGrpSpPr>
          <p:grpSpPr bwMode="auto">
            <a:xfrm>
              <a:off x="656" y="348"/>
              <a:ext cx="55" cy="90"/>
              <a:chOff x="430" y="3009"/>
              <a:chExt cx="381" cy="856"/>
            </a:xfrm>
          </p:grpSpPr>
          <p:sp>
            <p:nvSpPr>
              <p:cNvPr id="70001" name="Freeform 65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02" name="Freeform 65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0" name="Group 655"/>
            <p:cNvGrpSpPr>
              <a:grpSpLocks/>
            </p:cNvGrpSpPr>
            <p:nvPr/>
          </p:nvGrpSpPr>
          <p:grpSpPr bwMode="auto">
            <a:xfrm>
              <a:off x="767" y="346"/>
              <a:ext cx="55" cy="89"/>
              <a:chOff x="430" y="3009"/>
              <a:chExt cx="381" cy="856"/>
            </a:xfrm>
          </p:grpSpPr>
          <p:sp>
            <p:nvSpPr>
              <p:cNvPr id="69999" name="Freeform 65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0000" name="Freeform 65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1" name="Group 658"/>
            <p:cNvGrpSpPr>
              <a:grpSpLocks/>
            </p:cNvGrpSpPr>
            <p:nvPr/>
          </p:nvGrpSpPr>
          <p:grpSpPr bwMode="auto">
            <a:xfrm>
              <a:off x="822" y="339"/>
              <a:ext cx="55" cy="90"/>
              <a:chOff x="430" y="3009"/>
              <a:chExt cx="381" cy="856"/>
            </a:xfrm>
          </p:grpSpPr>
          <p:sp>
            <p:nvSpPr>
              <p:cNvPr id="69997" name="Freeform 65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98" name="Freeform 66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2" name="Group 661"/>
            <p:cNvGrpSpPr>
              <a:grpSpLocks/>
            </p:cNvGrpSpPr>
            <p:nvPr/>
          </p:nvGrpSpPr>
          <p:grpSpPr bwMode="auto">
            <a:xfrm>
              <a:off x="881" y="342"/>
              <a:ext cx="54" cy="90"/>
              <a:chOff x="430" y="3009"/>
              <a:chExt cx="381" cy="856"/>
            </a:xfrm>
          </p:grpSpPr>
          <p:sp>
            <p:nvSpPr>
              <p:cNvPr id="69995" name="Freeform 66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96" name="Freeform 66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3" name="Group 664"/>
            <p:cNvGrpSpPr>
              <a:grpSpLocks/>
            </p:cNvGrpSpPr>
            <p:nvPr/>
          </p:nvGrpSpPr>
          <p:grpSpPr bwMode="auto">
            <a:xfrm>
              <a:off x="938" y="342"/>
              <a:ext cx="55" cy="90"/>
              <a:chOff x="430" y="3009"/>
              <a:chExt cx="381" cy="856"/>
            </a:xfrm>
          </p:grpSpPr>
          <p:sp>
            <p:nvSpPr>
              <p:cNvPr id="69993" name="Freeform 66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94" name="Freeform 66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4" name="Group 667"/>
            <p:cNvGrpSpPr>
              <a:grpSpLocks/>
            </p:cNvGrpSpPr>
            <p:nvPr/>
          </p:nvGrpSpPr>
          <p:grpSpPr bwMode="auto">
            <a:xfrm>
              <a:off x="996" y="344"/>
              <a:ext cx="54" cy="89"/>
              <a:chOff x="430" y="3009"/>
              <a:chExt cx="381" cy="856"/>
            </a:xfrm>
          </p:grpSpPr>
          <p:sp>
            <p:nvSpPr>
              <p:cNvPr id="69991" name="Freeform 66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92" name="Freeform 66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5" name="Group 670"/>
            <p:cNvGrpSpPr>
              <a:grpSpLocks/>
            </p:cNvGrpSpPr>
            <p:nvPr/>
          </p:nvGrpSpPr>
          <p:grpSpPr bwMode="auto">
            <a:xfrm>
              <a:off x="724" y="336"/>
              <a:ext cx="55" cy="89"/>
              <a:chOff x="430" y="3009"/>
              <a:chExt cx="381" cy="856"/>
            </a:xfrm>
          </p:grpSpPr>
          <p:sp>
            <p:nvSpPr>
              <p:cNvPr id="69989" name="Freeform 67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90" name="Freeform 67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86" name="Group 673"/>
            <p:cNvGrpSpPr>
              <a:grpSpLocks/>
            </p:cNvGrpSpPr>
            <p:nvPr/>
          </p:nvGrpSpPr>
          <p:grpSpPr bwMode="auto">
            <a:xfrm>
              <a:off x="578" y="626"/>
              <a:ext cx="54" cy="123"/>
              <a:chOff x="430" y="3009"/>
              <a:chExt cx="381" cy="856"/>
            </a:xfrm>
          </p:grpSpPr>
          <p:sp>
            <p:nvSpPr>
              <p:cNvPr id="69987" name="Freeform 67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88" name="Freeform 67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91" name="Group 676"/>
          <p:cNvGrpSpPr>
            <a:grpSpLocks/>
          </p:cNvGrpSpPr>
          <p:nvPr/>
        </p:nvGrpSpPr>
        <p:grpSpPr bwMode="auto">
          <a:xfrm>
            <a:off x="6553200" y="6019800"/>
            <a:ext cx="914400" cy="673100"/>
            <a:chOff x="474" y="336"/>
            <a:chExt cx="576" cy="424"/>
          </a:xfrm>
        </p:grpSpPr>
        <p:grpSp>
          <p:nvGrpSpPr>
            <p:cNvPr id="69907" name="Group 677"/>
            <p:cNvGrpSpPr>
              <a:grpSpLocks/>
            </p:cNvGrpSpPr>
            <p:nvPr/>
          </p:nvGrpSpPr>
          <p:grpSpPr bwMode="auto">
            <a:xfrm>
              <a:off x="474" y="346"/>
              <a:ext cx="54" cy="90"/>
              <a:chOff x="430" y="3009"/>
              <a:chExt cx="381" cy="856"/>
            </a:xfrm>
          </p:grpSpPr>
          <p:sp>
            <p:nvSpPr>
              <p:cNvPr id="69965" name="Freeform 67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66" name="Freeform 67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08" name="Group 680"/>
            <p:cNvGrpSpPr>
              <a:grpSpLocks/>
            </p:cNvGrpSpPr>
            <p:nvPr/>
          </p:nvGrpSpPr>
          <p:grpSpPr bwMode="auto">
            <a:xfrm>
              <a:off x="697" y="504"/>
              <a:ext cx="54" cy="123"/>
              <a:chOff x="430" y="3009"/>
              <a:chExt cx="381" cy="856"/>
            </a:xfrm>
          </p:grpSpPr>
          <p:sp>
            <p:nvSpPr>
              <p:cNvPr id="69963" name="Freeform 68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64" name="Freeform 68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09" name="Group 683"/>
            <p:cNvGrpSpPr>
              <a:grpSpLocks/>
            </p:cNvGrpSpPr>
            <p:nvPr/>
          </p:nvGrpSpPr>
          <p:grpSpPr bwMode="auto">
            <a:xfrm>
              <a:off x="550" y="506"/>
              <a:ext cx="54" cy="123"/>
              <a:chOff x="430" y="3009"/>
              <a:chExt cx="381" cy="856"/>
            </a:xfrm>
          </p:grpSpPr>
          <p:sp>
            <p:nvSpPr>
              <p:cNvPr id="69961" name="Freeform 68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62" name="Freeform 68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0" name="Group 686"/>
            <p:cNvGrpSpPr>
              <a:grpSpLocks/>
            </p:cNvGrpSpPr>
            <p:nvPr/>
          </p:nvGrpSpPr>
          <p:grpSpPr bwMode="auto">
            <a:xfrm>
              <a:off x="527" y="567"/>
              <a:ext cx="54" cy="123"/>
              <a:chOff x="430" y="3009"/>
              <a:chExt cx="381" cy="856"/>
            </a:xfrm>
          </p:grpSpPr>
          <p:sp>
            <p:nvSpPr>
              <p:cNvPr id="69959" name="Freeform 68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60" name="Freeform 68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1" name="Group 689"/>
            <p:cNvGrpSpPr>
              <a:grpSpLocks/>
            </p:cNvGrpSpPr>
            <p:nvPr/>
          </p:nvGrpSpPr>
          <p:grpSpPr bwMode="auto">
            <a:xfrm>
              <a:off x="832" y="463"/>
              <a:ext cx="54" cy="123"/>
              <a:chOff x="430" y="3009"/>
              <a:chExt cx="381" cy="856"/>
            </a:xfrm>
          </p:grpSpPr>
          <p:sp>
            <p:nvSpPr>
              <p:cNvPr id="69957" name="Freeform 69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58" name="Freeform 69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2" name="Group 692"/>
            <p:cNvGrpSpPr>
              <a:grpSpLocks/>
            </p:cNvGrpSpPr>
            <p:nvPr/>
          </p:nvGrpSpPr>
          <p:grpSpPr bwMode="auto">
            <a:xfrm>
              <a:off x="624" y="501"/>
              <a:ext cx="55" cy="123"/>
              <a:chOff x="430" y="3009"/>
              <a:chExt cx="381" cy="856"/>
            </a:xfrm>
          </p:grpSpPr>
          <p:sp>
            <p:nvSpPr>
              <p:cNvPr id="69955" name="Freeform 69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56" name="Freeform 69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3" name="Group 695"/>
            <p:cNvGrpSpPr>
              <a:grpSpLocks/>
            </p:cNvGrpSpPr>
            <p:nvPr/>
          </p:nvGrpSpPr>
          <p:grpSpPr bwMode="auto">
            <a:xfrm>
              <a:off x="608" y="567"/>
              <a:ext cx="54" cy="124"/>
              <a:chOff x="430" y="3009"/>
              <a:chExt cx="381" cy="856"/>
            </a:xfrm>
          </p:grpSpPr>
          <p:sp>
            <p:nvSpPr>
              <p:cNvPr id="69953" name="Freeform 69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54" name="Freeform 69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4" name="Group 698"/>
            <p:cNvGrpSpPr>
              <a:grpSpLocks/>
            </p:cNvGrpSpPr>
            <p:nvPr/>
          </p:nvGrpSpPr>
          <p:grpSpPr bwMode="auto">
            <a:xfrm>
              <a:off x="680" y="571"/>
              <a:ext cx="54" cy="123"/>
              <a:chOff x="430" y="3009"/>
              <a:chExt cx="381" cy="856"/>
            </a:xfrm>
          </p:grpSpPr>
          <p:sp>
            <p:nvSpPr>
              <p:cNvPr id="69951" name="Freeform 69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52" name="Freeform 70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5" name="Group 701"/>
            <p:cNvGrpSpPr>
              <a:grpSpLocks/>
            </p:cNvGrpSpPr>
            <p:nvPr/>
          </p:nvGrpSpPr>
          <p:grpSpPr bwMode="auto">
            <a:xfrm>
              <a:off x="508" y="635"/>
              <a:ext cx="54" cy="123"/>
              <a:chOff x="430" y="3009"/>
              <a:chExt cx="381" cy="856"/>
            </a:xfrm>
          </p:grpSpPr>
          <p:sp>
            <p:nvSpPr>
              <p:cNvPr id="69949" name="Freeform 70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50" name="Freeform 70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6" name="Group 704"/>
            <p:cNvGrpSpPr>
              <a:grpSpLocks/>
            </p:cNvGrpSpPr>
            <p:nvPr/>
          </p:nvGrpSpPr>
          <p:grpSpPr bwMode="auto">
            <a:xfrm>
              <a:off x="659" y="636"/>
              <a:ext cx="55" cy="124"/>
              <a:chOff x="430" y="3009"/>
              <a:chExt cx="381" cy="856"/>
            </a:xfrm>
          </p:grpSpPr>
          <p:sp>
            <p:nvSpPr>
              <p:cNvPr id="69947" name="Freeform 70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48" name="Freeform 70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7" name="Group 707"/>
            <p:cNvGrpSpPr>
              <a:grpSpLocks/>
            </p:cNvGrpSpPr>
            <p:nvPr/>
          </p:nvGrpSpPr>
          <p:grpSpPr bwMode="auto">
            <a:xfrm>
              <a:off x="535" y="344"/>
              <a:ext cx="54" cy="90"/>
              <a:chOff x="430" y="3009"/>
              <a:chExt cx="381" cy="856"/>
            </a:xfrm>
          </p:grpSpPr>
          <p:sp>
            <p:nvSpPr>
              <p:cNvPr id="69945" name="Freeform 70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46" name="Freeform 70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8" name="Group 710"/>
            <p:cNvGrpSpPr>
              <a:grpSpLocks/>
            </p:cNvGrpSpPr>
            <p:nvPr/>
          </p:nvGrpSpPr>
          <p:grpSpPr bwMode="auto">
            <a:xfrm>
              <a:off x="596" y="344"/>
              <a:ext cx="55" cy="90"/>
              <a:chOff x="430" y="3009"/>
              <a:chExt cx="381" cy="856"/>
            </a:xfrm>
          </p:grpSpPr>
          <p:sp>
            <p:nvSpPr>
              <p:cNvPr id="69943" name="Freeform 71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44" name="Freeform 71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19" name="Group 713"/>
            <p:cNvGrpSpPr>
              <a:grpSpLocks/>
            </p:cNvGrpSpPr>
            <p:nvPr/>
          </p:nvGrpSpPr>
          <p:grpSpPr bwMode="auto">
            <a:xfrm>
              <a:off x="656" y="348"/>
              <a:ext cx="55" cy="90"/>
              <a:chOff x="430" y="3009"/>
              <a:chExt cx="381" cy="856"/>
            </a:xfrm>
          </p:grpSpPr>
          <p:sp>
            <p:nvSpPr>
              <p:cNvPr id="69941" name="Freeform 71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42" name="Freeform 71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0" name="Group 716"/>
            <p:cNvGrpSpPr>
              <a:grpSpLocks/>
            </p:cNvGrpSpPr>
            <p:nvPr/>
          </p:nvGrpSpPr>
          <p:grpSpPr bwMode="auto">
            <a:xfrm>
              <a:off x="767" y="346"/>
              <a:ext cx="55" cy="89"/>
              <a:chOff x="430" y="3009"/>
              <a:chExt cx="381" cy="856"/>
            </a:xfrm>
          </p:grpSpPr>
          <p:sp>
            <p:nvSpPr>
              <p:cNvPr id="69939" name="Freeform 71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40" name="Freeform 71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1" name="Group 719"/>
            <p:cNvGrpSpPr>
              <a:grpSpLocks/>
            </p:cNvGrpSpPr>
            <p:nvPr/>
          </p:nvGrpSpPr>
          <p:grpSpPr bwMode="auto">
            <a:xfrm>
              <a:off x="822" y="339"/>
              <a:ext cx="55" cy="90"/>
              <a:chOff x="430" y="3009"/>
              <a:chExt cx="381" cy="856"/>
            </a:xfrm>
          </p:grpSpPr>
          <p:sp>
            <p:nvSpPr>
              <p:cNvPr id="69937" name="Freeform 72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38" name="Freeform 72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2" name="Group 722"/>
            <p:cNvGrpSpPr>
              <a:grpSpLocks/>
            </p:cNvGrpSpPr>
            <p:nvPr/>
          </p:nvGrpSpPr>
          <p:grpSpPr bwMode="auto">
            <a:xfrm>
              <a:off x="881" y="342"/>
              <a:ext cx="54" cy="90"/>
              <a:chOff x="430" y="3009"/>
              <a:chExt cx="381" cy="856"/>
            </a:xfrm>
          </p:grpSpPr>
          <p:sp>
            <p:nvSpPr>
              <p:cNvPr id="69935" name="Freeform 72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36" name="Freeform 72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3" name="Group 725"/>
            <p:cNvGrpSpPr>
              <a:grpSpLocks/>
            </p:cNvGrpSpPr>
            <p:nvPr/>
          </p:nvGrpSpPr>
          <p:grpSpPr bwMode="auto">
            <a:xfrm>
              <a:off x="938" y="342"/>
              <a:ext cx="55" cy="90"/>
              <a:chOff x="430" y="3009"/>
              <a:chExt cx="381" cy="856"/>
            </a:xfrm>
          </p:grpSpPr>
          <p:sp>
            <p:nvSpPr>
              <p:cNvPr id="69933" name="Freeform 72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34" name="Freeform 72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4" name="Group 728"/>
            <p:cNvGrpSpPr>
              <a:grpSpLocks/>
            </p:cNvGrpSpPr>
            <p:nvPr/>
          </p:nvGrpSpPr>
          <p:grpSpPr bwMode="auto">
            <a:xfrm>
              <a:off x="996" y="344"/>
              <a:ext cx="54" cy="89"/>
              <a:chOff x="430" y="3009"/>
              <a:chExt cx="381" cy="856"/>
            </a:xfrm>
          </p:grpSpPr>
          <p:sp>
            <p:nvSpPr>
              <p:cNvPr id="69931" name="Freeform 72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32" name="Freeform 73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5" name="Group 731"/>
            <p:cNvGrpSpPr>
              <a:grpSpLocks/>
            </p:cNvGrpSpPr>
            <p:nvPr/>
          </p:nvGrpSpPr>
          <p:grpSpPr bwMode="auto">
            <a:xfrm>
              <a:off x="724" y="336"/>
              <a:ext cx="55" cy="89"/>
              <a:chOff x="430" y="3009"/>
              <a:chExt cx="381" cy="856"/>
            </a:xfrm>
          </p:grpSpPr>
          <p:sp>
            <p:nvSpPr>
              <p:cNvPr id="69929" name="Freeform 73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30" name="Freeform 73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926" name="Group 734"/>
            <p:cNvGrpSpPr>
              <a:grpSpLocks/>
            </p:cNvGrpSpPr>
            <p:nvPr/>
          </p:nvGrpSpPr>
          <p:grpSpPr bwMode="auto">
            <a:xfrm>
              <a:off x="578" y="626"/>
              <a:ext cx="54" cy="123"/>
              <a:chOff x="430" y="3009"/>
              <a:chExt cx="381" cy="856"/>
            </a:xfrm>
          </p:grpSpPr>
          <p:sp>
            <p:nvSpPr>
              <p:cNvPr id="69927" name="Freeform 73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28" name="Freeform 73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92" name="Group 737"/>
          <p:cNvGrpSpPr>
            <a:grpSpLocks/>
          </p:cNvGrpSpPr>
          <p:nvPr/>
        </p:nvGrpSpPr>
        <p:grpSpPr bwMode="auto">
          <a:xfrm>
            <a:off x="1447800" y="6019800"/>
            <a:ext cx="914400" cy="673100"/>
            <a:chOff x="474" y="336"/>
            <a:chExt cx="576" cy="424"/>
          </a:xfrm>
        </p:grpSpPr>
        <p:grpSp>
          <p:nvGrpSpPr>
            <p:cNvPr id="69847" name="Group 738"/>
            <p:cNvGrpSpPr>
              <a:grpSpLocks/>
            </p:cNvGrpSpPr>
            <p:nvPr/>
          </p:nvGrpSpPr>
          <p:grpSpPr bwMode="auto">
            <a:xfrm>
              <a:off x="474" y="346"/>
              <a:ext cx="54" cy="90"/>
              <a:chOff x="430" y="3009"/>
              <a:chExt cx="381" cy="856"/>
            </a:xfrm>
          </p:grpSpPr>
          <p:sp>
            <p:nvSpPr>
              <p:cNvPr id="69905" name="Freeform 73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06" name="Freeform 74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48" name="Group 741"/>
            <p:cNvGrpSpPr>
              <a:grpSpLocks/>
            </p:cNvGrpSpPr>
            <p:nvPr/>
          </p:nvGrpSpPr>
          <p:grpSpPr bwMode="auto">
            <a:xfrm>
              <a:off x="697" y="504"/>
              <a:ext cx="54" cy="123"/>
              <a:chOff x="430" y="3009"/>
              <a:chExt cx="381" cy="856"/>
            </a:xfrm>
          </p:grpSpPr>
          <p:sp>
            <p:nvSpPr>
              <p:cNvPr id="69903" name="Freeform 74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04" name="Freeform 74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49" name="Group 744"/>
            <p:cNvGrpSpPr>
              <a:grpSpLocks/>
            </p:cNvGrpSpPr>
            <p:nvPr/>
          </p:nvGrpSpPr>
          <p:grpSpPr bwMode="auto">
            <a:xfrm>
              <a:off x="550" y="506"/>
              <a:ext cx="54" cy="123"/>
              <a:chOff x="430" y="3009"/>
              <a:chExt cx="381" cy="856"/>
            </a:xfrm>
          </p:grpSpPr>
          <p:sp>
            <p:nvSpPr>
              <p:cNvPr id="69901" name="Freeform 74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02" name="Freeform 74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0" name="Group 747"/>
            <p:cNvGrpSpPr>
              <a:grpSpLocks/>
            </p:cNvGrpSpPr>
            <p:nvPr/>
          </p:nvGrpSpPr>
          <p:grpSpPr bwMode="auto">
            <a:xfrm>
              <a:off x="527" y="567"/>
              <a:ext cx="54" cy="123"/>
              <a:chOff x="430" y="3009"/>
              <a:chExt cx="381" cy="856"/>
            </a:xfrm>
          </p:grpSpPr>
          <p:sp>
            <p:nvSpPr>
              <p:cNvPr id="69899" name="Freeform 74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900" name="Freeform 74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1" name="Group 750"/>
            <p:cNvGrpSpPr>
              <a:grpSpLocks/>
            </p:cNvGrpSpPr>
            <p:nvPr/>
          </p:nvGrpSpPr>
          <p:grpSpPr bwMode="auto">
            <a:xfrm>
              <a:off x="832" y="463"/>
              <a:ext cx="54" cy="123"/>
              <a:chOff x="430" y="3009"/>
              <a:chExt cx="381" cy="856"/>
            </a:xfrm>
          </p:grpSpPr>
          <p:sp>
            <p:nvSpPr>
              <p:cNvPr id="69897" name="Freeform 75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98" name="Freeform 75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2" name="Group 753"/>
            <p:cNvGrpSpPr>
              <a:grpSpLocks/>
            </p:cNvGrpSpPr>
            <p:nvPr/>
          </p:nvGrpSpPr>
          <p:grpSpPr bwMode="auto">
            <a:xfrm>
              <a:off x="624" y="501"/>
              <a:ext cx="55" cy="123"/>
              <a:chOff x="430" y="3009"/>
              <a:chExt cx="381" cy="856"/>
            </a:xfrm>
          </p:grpSpPr>
          <p:sp>
            <p:nvSpPr>
              <p:cNvPr id="69895" name="Freeform 75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96" name="Freeform 75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3" name="Group 756"/>
            <p:cNvGrpSpPr>
              <a:grpSpLocks/>
            </p:cNvGrpSpPr>
            <p:nvPr/>
          </p:nvGrpSpPr>
          <p:grpSpPr bwMode="auto">
            <a:xfrm>
              <a:off x="608" y="567"/>
              <a:ext cx="54" cy="124"/>
              <a:chOff x="430" y="3009"/>
              <a:chExt cx="381" cy="856"/>
            </a:xfrm>
          </p:grpSpPr>
          <p:sp>
            <p:nvSpPr>
              <p:cNvPr id="69893" name="Freeform 75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94" name="Freeform 75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4" name="Group 759"/>
            <p:cNvGrpSpPr>
              <a:grpSpLocks/>
            </p:cNvGrpSpPr>
            <p:nvPr/>
          </p:nvGrpSpPr>
          <p:grpSpPr bwMode="auto">
            <a:xfrm>
              <a:off x="680" y="571"/>
              <a:ext cx="54" cy="123"/>
              <a:chOff x="430" y="3009"/>
              <a:chExt cx="381" cy="856"/>
            </a:xfrm>
          </p:grpSpPr>
          <p:sp>
            <p:nvSpPr>
              <p:cNvPr id="69891" name="Freeform 76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92" name="Freeform 76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5" name="Group 762"/>
            <p:cNvGrpSpPr>
              <a:grpSpLocks/>
            </p:cNvGrpSpPr>
            <p:nvPr/>
          </p:nvGrpSpPr>
          <p:grpSpPr bwMode="auto">
            <a:xfrm>
              <a:off x="508" y="635"/>
              <a:ext cx="54" cy="123"/>
              <a:chOff x="430" y="3009"/>
              <a:chExt cx="381" cy="856"/>
            </a:xfrm>
          </p:grpSpPr>
          <p:sp>
            <p:nvSpPr>
              <p:cNvPr id="69889" name="Freeform 76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90" name="Freeform 76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6" name="Group 765"/>
            <p:cNvGrpSpPr>
              <a:grpSpLocks/>
            </p:cNvGrpSpPr>
            <p:nvPr/>
          </p:nvGrpSpPr>
          <p:grpSpPr bwMode="auto">
            <a:xfrm>
              <a:off x="659" y="636"/>
              <a:ext cx="55" cy="124"/>
              <a:chOff x="430" y="3009"/>
              <a:chExt cx="381" cy="856"/>
            </a:xfrm>
          </p:grpSpPr>
          <p:sp>
            <p:nvSpPr>
              <p:cNvPr id="69887" name="Freeform 76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88" name="Freeform 76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7" name="Group 768"/>
            <p:cNvGrpSpPr>
              <a:grpSpLocks/>
            </p:cNvGrpSpPr>
            <p:nvPr/>
          </p:nvGrpSpPr>
          <p:grpSpPr bwMode="auto">
            <a:xfrm>
              <a:off x="535" y="344"/>
              <a:ext cx="54" cy="90"/>
              <a:chOff x="430" y="3009"/>
              <a:chExt cx="381" cy="856"/>
            </a:xfrm>
          </p:grpSpPr>
          <p:sp>
            <p:nvSpPr>
              <p:cNvPr id="69885" name="Freeform 76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86" name="Freeform 77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8" name="Group 771"/>
            <p:cNvGrpSpPr>
              <a:grpSpLocks/>
            </p:cNvGrpSpPr>
            <p:nvPr/>
          </p:nvGrpSpPr>
          <p:grpSpPr bwMode="auto">
            <a:xfrm>
              <a:off x="596" y="344"/>
              <a:ext cx="55" cy="90"/>
              <a:chOff x="430" y="3009"/>
              <a:chExt cx="381" cy="856"/>
            </a:xfrm>
          </p:grpSpPr>
          <p:sp>
            <p:nvSpPr>
              <p:cNvPr id="69883" name="Freeform 77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84" name="Freeform 77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59" name="Group 774"/>
            <p:cNvGrpSpPr>
              <a:grpSpLocks/>
            </p:cNvGrpSpPr>
            <p:nvPr/>
          </p:nvGrpSpPr>
          <p:grpSpPr bwMode="auto">
            <a:xfrm>
              <a:off x="656" y="348"/>
              <a:ext cx="55" cy="90"/>
              <a:chOff x="430" y="3009"/>
              <a:chExt cx="381" cy="856"/>
            </a:xfrm>
          </p:grpSpPr>
          <p:sp>
            <p:nvSpPr>
              <p:cNvPr id="69881" name="Freeform 77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82" name="Freeform 77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0" name="Group 777"/>
            <p:cNvGrpSpPr>
              <a:grpSpLocks/>
            </p:cNvGrpSpPr>
            <p:nvPr/>
          </p:nvGrpSpPr>
          <p:grpSpPr bwMode="auto">
            <a:xfrm>
              <a:off x="767" y="346"/>
              <a:ext cx="55" cy="89"/>
              <a:chOff x="430" y="3009"/>
              <a:chExt cx="381" cy="856"/>
            </a:xfrm>
          </p:grpSpPr>
          <p:sp>
            <p:nvSpPr>
              <p:cNvPr id="69879" name="Freeform 77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80" name="Freeform 77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1" name="Group 780"/>
            <p:cNvGrpSpPr>
              <a:grpSpLocks/>
            </p:cNvGrpSpPr>
            <p:nvPr/>
          </p:nvGrpSpPr>
          <p:grpSpPr bwMode="auto">
            <a:xfrm>
              <a:off x="822" y="339"/>
              <a:ext cx="55" cy="90"/>
              <a:chOff x="430" y="3009"/>
              <a:chExt cx="381" cy="856"/>
            </a:xfrm>
          </p:grpSpPr>
          <p:sp>
            <p:nvSpPr>
              <p:cNvPr id="69877" name="Freeform 78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78" name="Freeform 78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2" name="Group 783"/>
            <p:cNvGrpSpPr>
              <a:grpSpLocks/>
            </p:cNvGrpSpPr>
            <p:nvPr/>
          </p:nvGrpSpPr>
          <p:grpSpPr bwMode="auto">
            <a:xfrm>
              <a:off x="881" y="342"/>
              <a:ext cx="54" cy="90"/>
              <a:chOff x="430" y="3009"/>
              <a:chExt cx="381" cy="856"/>
            </a:xfrm>
          </p:grpSpPr>
          <p:sp>
            <p:nvSpPr>
              <p:cNvPr id="69875" name="Freeform 78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76" name="Freeform 78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3" name="Group 786"/>
            <p:cNvGrpSpPr>
              <a:grpSpLocks/>
            </p:cNvGrpSpPr>
            <p:nvPr/>
          </p:nvGrpSpPr>
          <p:grpSpPr bwMode="auto">
            <a:xfrm>
              <a:off x="938" y="342"/>
              <a:ext cx="55" cy="90"/>
              <a:chOff x="430" y="3009"/>
              <a:chExt cx="381" cy="856"/>
            </a:xfrm>
          </p:grpSpPr>
          <p:sp>
            <p:nvSpPr>
              <p:cNvPr id="69873" name="Freeform 78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74" name="Freeform 78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4" name="Group 789"/>
            <p:cNvGrpSpPr>
              <a:grpSpLocks/>
            </p:cNvGrpSpPr>
            <p:nvPr/>
          </p:nvGrpSpPr>
          <p:grpSpPr bwMode="auto">
            <a:xfrm>
              <a:off x="996" y="344"/>
              <a:ext cx="54" cy="89"/>
              <a:chOff x="430" y="3009"/>
              <a:chExt cx="381" cy="856"/>
            </a:xfrm>
          </p:grpSpPr>
          <p:sp>
            <p:nvSpPr>
              <p:cNvPr id="69871" name="Freeform 79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72" name="Freeform 79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5" name="Group 792"/>
            <p:cNvGrpSpPr>
              <a:grpSpLocks/>
            </p:cNvGrpSpPr>
            <p:nvPr/>
          </p:nvGrpSpPr>
          <p:grpSpPr bwMode="auto">
            <a:xfrm>
              <a:off x="724" y="336"/>
              <a:ext cx="55" cy="89"/>
              <a:chOff x="430" y="3009"/>
              <a:chExt cx="381" cy="856"/>
            </a:xfrm>
          </p:grpSpPr>
          <p:sp>
            <p:nvSpPr>
              <p:cNvPr id="69869" name="Freeform 79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70" name="Freeform 79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66" name="Group 795"/>
            <p:cNvGrpSpPr>
              <a:grpSpLocks/>
            </p:cNvGrpSpPr>
            <p:nvPr/>
          </p:nvGrpSpPr>
          <p:grpSpPr bwMode="auto">
            <a:xfrm>
              <a:off x="578" y="626"/>
              <a:ext cx="54" cy="123"/>
              <a:chOff x="430" y="3009"/>
              <a:chExt cx="381" cy="856"/>
            </a:xfrm>
          </p:grpSpPr>
          <p:sp>
            <p:nvSpPr>
              <p:cNvPr id="69867" name="Freeform 79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68" name="Freeform 79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69693" name="Group 798"/>
          <p:cNvGrpSpPr>
            <a:grpSpLocks/>
          </p:cNvGrpSpPr>
          <p:nvPr/>
        </p:nvGrpSpPr>
        <p:grpSpPr bwMode="auto">
          <a:xfrm>
            <a:off x="2438400" y="6019800"/>
            <a:ext cx="914400" cy="673100"/>
            <a:chOff x="474" y="336"/>
            <a:chExt cx="576" cy="424"/>
          </a:xfrm>
        </p:grpSpPr>
        <p:grpSp>
          <p:nvGrpSpPr>
            <p:cNvPr id="69787" name="Group 799"/>
            <p:cNvGrpSpPr>
              <a:grpSpLocks/>
            </p:cNvGrpSpPr>
            <p:nvPr/>
          </p:nvGrpSpPr>
          <p:grpSpPr bwMode="auto">
            <a:xfrm>
              <a:off x="474" y="346"/>
              <a:ext cx="54" cy="90"/>
              <a:chOff x="430" y="3009"/>
              <a:chExt cx="381" cy="856"/>
            </a:xfrm>
          </p:grpSpPr>
          <p:sp>
            <p:nvSpPr>
              <p:cNvPr id="69845" name="Freeform 80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46" name="Freeform 80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88" name="Group 802"/>
            <p:cNvGrpSpPr>
              <a:grpSpLocks/>
            </p:cNvGrpSpPr>
            <p:nvPr/>
          </p:nvGrpSpPr>
          <p:grpSpPr bwMode="auto">
            <a:xfrm>
              <a:off x="697" y="504"/>
              <a:ext cx="54" cy="123"/>
              <a:chOff x="430" y="3009"/>
              <a:chExt cx="381" cy="856"/>
            </a:xfrm>
          </p:grpSpPr>
          <p:sp>
            <p:nvSpPr>
              <p:cNvPr id="69843" name="Freeform 80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44" name="Freeform 80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89" name="Group 805"/>
            <p:cNvGrpSpPr>
              <a:grpSpLocks/>
            </p:cNvGrpSpPr>
            <p:nvPr/>
          </p:nvGrpSpPr>
          <p:grpSpPr bwMode="auto">
            <a:xfrm>
              <a:off x="550" y="506"/>
              <a:ext cx="54" cy="123"/>
              <a:chOff x="430" y="3009"/>
              <a:chExt cx="381" cy="856"/>
            </a:xfrm>
          </p:grpSpPr>
          <p:sp>
            <p:nvSpPr>
              <p:cNvPr id="69841" name="Freeform 80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42" name="Freeform 80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0" name="Group 808"/>
            <p:cNvGrpSpPr>
              <a:grpSpLocks/>
            </p:cNvGrpSpPr>
            <p:nvPr/>
          </p:nvGrpSpPr>
          <p:grpSpPr bwMode="auto">
            <a:xfrm>
              <a:off x="527" y="567"/>
              <a:ext cx="54" cy="123"/>
              <a:chOff x="430" y="3009"/>
              <a:chExt cx="381" cy="856"/>
            </a:xfrm>
          </p:grpSpPr>
          <p:sp>
            <p:nvSpPr>
              <p:cNvPr id="69839" name="Freeform 80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40" name="Freeform 81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1" name="Group 811"/>
            <p:cNvGrpSpPr>
              <a:grpSpLocks/>
            </p:cNvGrpSpPr>
            <p:nvPr/>
          </p:nvGrpSpPr>
          <p:grpSpPr bwMode="auto">
            <a:xfrm>
              <a:off x="832" y="463"/>
              <a:ext cx="54" cy="123"/>
              <a:chOff x="430" y="3009"/>
              <a:chExt cx="381" cy="856"/>
            </a:xfrm>
          </p:grpSpPr>
          <p:sp>
            <p:nvSpPr>
              <p:cNvPr id="69837" name="Freeform 81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38" name="Freeform 81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2" name="Group 814"/>
            <p:cNvGrpSpPr>
              <a:grpSpLocks/>
            </p:cNvGrpSpPr>
            <p:nvPr/>
          </p:nvGrpSpPr>
          <p:grpSpPr bwMode="auto">
            <a:xfrm>
              <a:off x="624" y="501"/>
              <a:ext cx="55" cy="123"/>
              <a:chOff x="430" y="3009"/>
              <a:chExt cx="381" cy="856"/>
            </a:xfrm>
          </p:grpSpPr>
          <p:sp>
            <p:nvSpPr>
              <p:cNvPr id="69835" name="Freeform 81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36" name="Freeform 81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3" name="Group 817"/>
            <p:cNvGrpSpPr>
              <a:grpSpLocks/>
            </p:cNvGrpSpPr>
            <p:nvPr/>
          </p:nvGrpSpPr>
          <p:grpSpPr bwMode="auto">
            <a:xfrm>
              <a:off x="608" y="567"/>
              <a:ext cx="54" cy="124"/>
              <a:chOff x="430" y="3009"/>
              <a:chExt cx="381" cy="856"/>
            </a:xfrm>
          </p:grpSpPr>
          <p:sp>
            <p:nvSpPr>
              <p:cNvPr id="69833" name="Freeform 81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34" name="Freeform 81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4" name="Group 820"/>
            <p:cNvGrpSpPr>
              <a:grpSpLocks/>
            </p:cNvGrpSpPr>
            <p:nvPr/>
          </p:nvGrpSpPr>
          <p:grpSpPr bwMode="auto">
            <a:xfrm>
              <a:off x="680" y="571"/>
              <a:ext cx="54" cy="123"/>
              <a:chOff x="430" y="3009"/>
              <a:chExt cx="381" cy="856"/>
            </a:xfrm>
          </p:grpSpPr>
          <p:sp>
            <p:nvSpPr>
              <p:cNvPr id="69831" name="Freeform 82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32" name="Freeform 82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5" name="Group 823"/>
            <p:cNvGrpSpPr>
              <a:grpSpLocks/>
            </p:cNvGrpSpPr>
            <p:nvPr/>
          </p:nvGrpSpPr>
          <p:grpSpPr bwMode="auto">
            <a:xfrm>
              <a:off x="508" y="635"/>
              <a:ext cx="54" cy="123"/>
              <a:chOff x="430" y="3009"/>
              <a:chExt cx="381" cy="856"/>
            </a:xfrm>
          </p:grpSpPr>
          <p:sp>
            <p:nvSpPr>
              <p:cNvPr id="69829" name="Freeform 82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30" name="Freeform 82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6" name="Group 826"/>
            <p:cNvGrpSpPr>
              <a:grpSpLocks/>
            </p:cNvGrpSpPr>
            <p:nvPr/>
          </p:nvGrpSpPr>
          <p:grpSpPr bwMode="auto">
            <a:xfrm>
              <a:off x="659" y="636"/>
              <a:ext cx="55" cy="124"/>
              <a:chOff x="430" y="3009"/>
              <a:chExt cx="381" cy="856"/>
            </a:xfrm>
          </p:grpSpPr>
          <p:sp>
            <p:nvSpPr>
              <p:cNvPr id="69827" name="Freeform 82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28" name="Freeform 82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7" name="Group 829"/>
            <p:cNvGrpSpPr>
              <a:grpSpLocks/>
            </p:cNvGrpSpPr>
            <p:nvPr/>
          </p:nvGrpSpPr>
          <p:grpSpPr bwMode="auto">
            <a:xfrm>
              <a:off x="535" y="344"/>
              <a:ext cx="54" cy="90"/>
              <a:chOff x="430" y="3009"/>
              <a:chExt cx="381" cy="856"/>
            </a:xfrm>
          </p:grpSpPr>
          <p:sp>
            <p:nvSpPr>
              <p:cNvPr id="69825" name="Freeform 830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26" name="Freeform 831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8" name="Group 832"/>
            <p:cNvGrpSpPr>
              <a:grpSpLocks/>
            </p:cNvGrpSpPr>
            <p:nvPr/>
          </p:nvGrpSpPr>
          <p:grpSpPr bwMode="auto">
            <a:xfrm>
              <a:off x="596" y="344"/>
              <a:ext cx="55" cy="90"/>
              <a:chOff x="430" y="3009"/>
              <a:chExt cx="381" cy="856"/>
            </a:xfrm>
          </p:grpSpPr>
          <p:sp>
            <p:nvSpPr>
              <p:cNvPr id="69823" name="Freeform 833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24" name="Freeform 834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799" name="Group 835"/>
            <p:cNvGrpSpPr>
              <a:grpSpLocks/>
            </p:cNvGrpSpPr>
            <p:nvPr/>
          </p:nvGrpSpPr>
          <p:grpSpPr bwMode="auto">
            <a:xfrm>
              <a:off x="656" y="348"/>
              <a:ext cx="55" cy="90"/>
              <a:chOff x="430" y="3009"/>
              <a:chExt cx="381" cy="856"/>
            </a:xfrm>
          </p:grpSpPr>
          <p:sp>
            <p:nvSpPr>
              <p:cNvPr id="69821" name="Freeform 836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22" name="Freeform 837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0" name="Group 838"/>
            <p:cNvGrpSpPr>
              <a:grpSpLocks/>
            </p:cNvGrpSpPr>
            <p:nvPr/>
          </p:nvGrpSpPr>
          <p:grpSpPr bwMode="auto">
            <a:xfrm>
              <a:off x="767" y="346"/>
              <a:ext cx="55" cy="89"/>
              <a:chOff x="430" y="3009"/>
              <a:chExt cx="381" cy="856"/>
            </a:xfrm>
          </p:grpSpPr>
          <p:sp>
            <p:nvSpPr>
              <p:cNvPr id="69819" name="Freeform 839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20" name="Freeform 840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1" name="Group 841"/>
            <p:cNvGrpSpPr>
              <a:grpSpLocks/>
            </p:cNvGrpSpPr>
            <p:nvPr/>
          </p:nvGrpSpPr>
          <p:grpSpPr bwMode="auto">
            <a:xfrm>
              <a:off x="822" y="339"/>
              <a:ext cx="55" cy="90"/>
              <a:chOff x="430" y="3009"/>
              <a:chExt cx="381" cy="856"/>
            </a:xfrm>
          </p:grpSpPr>
          <p:sp>
            <p:nvSpPr>
              <p:cNvPr id="69817" name="Freeform 842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18" name="Freeform 843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2" name="Group 844"/>
            <p:cNvGrpSpPr>
              <a:grpSpLocks/>
            </p:cNvGrpSpPr>
            <p:nvPr/>
          </p:nvGrpSpPr>
          <p:grpSpPr bwMode="auto">
            <a:xfrm>
              <a:off x="881" y="342"/>
              <a:ext cx="54" cy="90"/>
              <a:chOff x="430" y="3009"/>
              <a:chExt cx="381" cy="856"/>
            </a:xfrm>
          </p:grpSpPr>
          <p:sp>
            <p:nvSpPr>
              <p:cNvPr id="69815" name="Freeform 845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16" name="Freeform 846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3" name="Group 847"/>
            <p:cNvGrpSpPr>
              <a:grpSpLocks/>
            </p:cNvGrpSpPr>
            <p:nvPr/>
          </p:nvGrpSpPr>
          <p:grpSpPr bwMode="auto">
            <a:xfrm>
              <a:off x="938" y="342"/>
              <a:ext cx="55" cy="90"/>
              <a:chOff x="430" y="3009"/>
              <a:chExt cx="381" cy="856"/>
            </a:xfrm>
          </p:grpSpPr>
          <p:sp>
            <p:nvSpPr>
              <p:cNvPr id="69813" name="Freeform 848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14" name="Freeform 849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4" name="Group 850"/>
            <p:cNvGrpSpPr>
              <a:grpSpLocks/>
            </p:cNvGrpSpPr>
            <p:nvPr/>
          </p:nvGrpSpPr>
          <p:grpSpPr bwMode="auto">
            <a:xfrm>
              <a:off x="996" y="344"/>
              <a:ext cx="54" cy="89"/>
              <a:chOff x="430" y="3009"/>
              <a:chExt cx="381" cy="856"/>
            </a:xfrm>
          </p:grpSpPr>
          <p:sp>
            <p:nvSpPr>
              <p:cNvPr id="69811" name="Freeform 851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12" name="Freeform 852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5" name="Group 853"/>
            <p:cNvGrpSpPr>
              <a:grpSpLocks/>
            </p:cNvGrpSpPr>
            <p:nvPr/>
          </p:nvGrpSpPr>
          <p:grpSpPr bwMode="auto">
            <a:xfrm>
              <a:off x="724" y="336"/>
              <a:ext cx="55" cy="89"/>
              <a:chOff x="430" y="3009"/>
              <a:chExt cx="381" cy="856"/>
            </a:xfrm>
          </p:grpSpPr>
          <p:sp>
            <p:nvSpPr>
              <p:cNvPr id="69809" name="Freeform 854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10" name="Freeform 855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9806" name="Group 856"/>
            <p:cNvGrpSpPr>
              <a:grpSpLocks/>
            </p:cNvGrpSpPr>
            <p:nvPr/>
          </p:nvGrpSpPr>
          <p:grpSpPr bwMode="auto">
            <a:xfrm>
              <a:off x="578" y="626"/>
              <a:ext cx="54" cy="123"/>
              <a:chOff x="430" y="3009"/>
              <a:chExt cx="381" cy="856"/>
            </a:xfrm>
          </p:grpSpPr>
          <p:sp>
            <p:nvSpPr>
              <p:cNvPr id="69807" name="Freeform 857"/>
              <p:cNvSpPr>
                <a:spLocks/>
              </p:cNvSpPr>
              <p:nvPr/>
            </p:nvSpPr>
            <p:spPr bwMode="auto">
              <a:xfrm>
                <a:off x="584" y="3589"/>
                <a:ext cx="83" cy="276"/>
              </a:xfrm>
              <a:custGeom>
                <a:avLst/>
                <a:gdLst>
                  <a:gd name="T0" fmla="*/ 0 w 877"/>
                  <a:gd name="T1" fmla="*/ 3498 h 3498"/>
                  <a:gd name="T2" fmla="*/ 75 w 877"/>
                  <a:gd name="T3" fmla="*/ 2889 h 3498"/>
                  <a:gd name="T4" fmla="*/ 142 w 877"/>
                  <a:gd name="T5" fmla="*/ 2304 h 3498"/>
                  <a:gd name="T6" fmla="*/ 142 w 877"/>
                  <a:gd name="T7" fmla="*/ 0 h 3498"/>
                  <a:gd name="T8" fmla="*/ 751 w 877"/>
                  <a:gd name="T9" fmla="*/ 0 h 3498"/>
                  <a:gd name="T10" fmla="*/ 726 w 877"/>
                  <a:gd name="T11" fmla="*/ 2329 h 3498"/>
                  <a:gd name="T12" fmla="*/ 801 w 877"/>
                  <a:gd name="T13" fmla="*/ 2922 h 3498"/>
                  <a:gd name="T14" fmla="*/ 877 w 877"/>
                  <a:gd name="T15" fmla="*/ 3490 h 3498"/>
                  <a:gd name="T16" fmla="*/ 0 w 877"/>
                  <a:gd name="T17" fmla="*/ 3498 h 3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7"/>
                  <a:gd name="T28" fmla="*/ 0 h 3498"/>
                  <a:gd name="T29" fmla="*/ 877 w 877"/>
                  <a:gd name="T30" fmla="*/ 3498 h 3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7" h="3498">
                    <a:moveTo>
                      <a:pt x="0" y="3498"/>
                    </a:moveTo>
                    <a:lnTo>
                      <a:pt x="75" y="2889"/>
                    </a:lnTo>
                    <a:lnTo>
                      <a:pt x="142" y="2304"/>
                    </a:lnTo>
                    <a:lnTo>
                      <a:pt x="142" y="0"/>
                    </a:lnTo>
                    <a:lnTo>
                      <a:pt x="751" y="0"/>
                    </a:lnTo>
                    <a:lnTo>
                      <a:pt x="726" y="2329"/>
                    </a:lnTo>
                    <a:lnTo>
                      <a:pt x="801" y="2922"/>
                    </a:lnTo>
                    <a:lnTo>
                      <a:pt x="877" y="3490"/>
                    </a:lnTo>
                    <a:lnTo>
                      <a:pt x="0" y="3498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808" name="Freeform 858"/>
              <p:cNvSpPr>
                <a:spLocks/>
              </p:cNvSpPr>
              <p:nvPr/>
            </p:nvSpPr>
            <p:spPr bwMode="auto">
              <a:xfrm>
                <a:off x="430" y="3009"/>
                <a:ext cx="381" cy="606"/>
              </a:xfrm>
              <a:custGeom>
                <a:avLst/>
                <a:gdLst>
                  <a:gd name="T0" fmla="*/ 1055 w 2777"/>
                  <a:gd name="T1" fmla="*/ 2868 h 3051"/>
                  <a:gd name="T2" fmla="*/ 713 w 2777"/>
                  <a:gd name="T3" fmla="*/ 2843 h 3051"/>
                  <a:gd name="T4" fmla="*/ 438 w 2777"/>
                  <a:gd name="T5" fmla="*/ 2543 h 3051"/>
                  <a:gd name="T6" fmla="*/ 387 w 2777"/>
                  <a:gd name="T7" fmla="*/ 2426 h 3051"/>
                  <a:gd name="T8" fmla="*/ 304 w 2777"/>
                  <a:gd name="T9" fmla="*/ 2359 h 3051"/>
                  <a:gd name="T10" fmla="*/ 254 w 2777"/>
                  <a:gd name="T11" fmla="*/ 2284 h 3051"/>
                  <a:gd name="T12" fmla="*/ 212 w 2777"/>
                  <a:gd name="T13" fmla="*/ 2100 h 3051"/>
                  <a:gd name="T14" fmla="*/ 463 w 2777"/>
                  <a:gd name="T15" fmla="*/ 1123 h 3051"/>
                  <a:gd name="T16" fmla="*/ 471 w 2777"/>
                  <a:gd name="T17" fmla="*/ 756 h 3051"/>
                  <a:gd name="T18" fmla="*/ 546 w 2777"/>
                  <a:gd name="T19" fmla="*/ 656 h 3051"/>
                  <a:gd name="T20" fmla="*/ 905 w 2777"/>
                  <a:gd name="T21" fmla="*/ 405 h 3051"/>
                  <a:gd name="T22" fmla="*/ 1014 w 2777"/>
                  <a:gd name="T23" fmla="*/ 364 h 3051"/>
                  <a:gd name="T24" fmla="*/ 1047 w 2777"/>
                  <a:gd name="T25" fmla="*/ 330 h 3051"/>
                  <a:gd name="T26" fmla="*/ 1172 w 2777"/>
                  <a:gd name="T27" fmla="*/ 188 h 3051"/>
                  <a:gd name="T28" fmla="*/ 1306 w 2777"/>
                  <a:gd name="T29" fmla="*/ 88 h 3051"/>
                  <a:gd name="T30" fmla="*/ 1431 w 2777"/>
                  <a:gd name="T31" fmla="*/ 55 h 3051"/>
                  <a:gd name="T32" fmla="*/ 1656 w 2777"/>
                  <a:gd name="T33" fmla="*/ 38 h 3051"/>
                  <a:gd name="T34" fmla="*/ 2149 w 2777"/>
                  <a:gd name="T35" fmla="*/ 88 h 3051"/>
                  <a:gd name="T36" fmla="*/ 2241 w 2777"/>
                  <a:gd name="T37" fmla="*/ 280 h 3051"/>
                  <a:gd name="T38" fmla="*/ 2182 w 2777"/>
                  <a:gd name="T39" fmla="*/ 581 h 3051"/>
                  <a:gd name="T40" fmla="*/ 2341 w 2777"/>
                  <a:gd name="T41" fmla="*/ 764 h 3051"/>
                  <a:gd name="T42" fmla="*/ 2333 w 2777"/>
                  <a:gd name="T43" fmla="*/ 1215 h 3051"/>
                  <a:gd name="T44" fmla="*/ 2299 w 2777"/>
                  <a:gd name="T45" fmla="*/ 1315 h 3051"/>
                  <a:gd name="T46" fmla="*/ 2383 w 2777"/>
                  <a:gd name="T47" fmla="*/ 1457 h 3051"/>
                  <a:gd name="T48" fmla="*/ 2441 w 2777"/>
                  <a:gd name="T49" fmla="*/ 1708 h 3051"/>
                  <a:gd name="T50" fmla="*/ 2491 w 2777"/>
                  <a:gd name="T51" fmla="*/ 1741 h 3051"/>
                  <a:gd name="T52" fmla="*/ 2541 w 2777"/>
                  <a:gd name="T53" fmla="*/ 1783 h 3051"/>
                  <a:gd name="T54" fmla="*/ 2708 w 2777"/>
                  <a:gd name="T55" fmla="*/ 2058 h 3051"/>
                  <a:gd name="T56" fmla="*/ 2583 w 2777"/>
                  <a:gd name="T57" fmla="*/ 2351 h 3051"/>
                  <a:gd name="T58" fmla="*/ 2441 w 2777"/>
                  <a:gd name="T59" fmla="*/ 2601 h 3051"/>
                  <a:gd name="T60" fmla="*/ 2399 w 2777"/>
                  <a:gd name="T61" fmla="*/ 2668 h 3051"/>
                  <a:gd name="T62" fmla="*/ 1974 w 2777"/>
                  <a:gd name="T63" fmla="*/ 2868 h 3051"/>
                  <a:gd name="T64" fmla="*/ 1807 w 2777"/>
                  <a:gd name="T65" fmla="*/ 2893 h 3051"/>
                  <a:gd name="T66" fmla="*/ 1731 w 2777"/>
                  <a:gd name="T67" fmla="*/ 2927 h 3051"/>
                  <a:gd name="T68" fmla="*/ 1631 w 2777"/>
                  <a:gd name="T69" fmla="*/ 2952 h 3051"/>
                  <a:gd name="T70" fmla="*/ 1072 w 2777"/>
                  <a:gd name="T71" fmla="*/ 2860 h 3051"/>
                  <a:gd name="T72" fmla="*/ 1064 w 2777"/>
                  <a:gd name="T73" fmla="*/ 2835 h 3051"/>
                  <a:gd name="T74" fmla="*/ 1039 w 2777"/>
                  <a:gd name="T75" fmla="*/ 2826 h 3051"/>
                  <a:gd name="T76" fmla="*/ 1055 w 2777"/>
                  <a:gd name="T77" fmla="*/ 2868 h 30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77"/>
                  <a:gd name="T118" fmla="*/ 0 h 3051"/>
                  <a:gd name="T119" fmla="*/ 2777 w 2777"/>
                  <a:gd name="T120" fmla="*/ 3051 h 30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77" h="3051">
                    <a:moveTo>
                      <a:pt x="1055" y="2868"/>
                    </a:moveTo>
                    <a:cubicBezTo>
                      <a:pt x="858" y="2862"/>
                      <a:pt x="849" y="2862"/>
                      <a:pt x="713" y="2843"/>
                    </a:cubicBezTo>
                    <a:cubicBezTo>
                      <a:pt x="568" y="2768"/>
                      <a:pt x="523" y="2675"/>
                      <a:pt x="438" y="2543"/>
                    </a:cubicBezTo>
                    <a:cubicBezTo>
                      <a:pt x="421" y="2478"/>
                      <a:pt x="443" y="2470"/>
                      <a:pt x="387" y="2426"/>
                    </a:cubicBezTo>
                    <a:cubicBezTo>
                      <a:pt x="359" y="2404"/>
                      <a:pt x="304" y="2359"/>
                      <a:pt x="304" y="2359"/>
                    </a:cubicBezTo>
                    <a:cubicBezTo>
                      <a:pt x="289" y="2333"/>
                      <a:pt x="269" y="2310"/>
                      <a:pt x="254" y="2284"/>
                    </a:cubicBezTo>
                    <a:cubicBezTo>
                      <a:pt x="224" y="2231"/>
                      <a:pt x="220" y="2159"/>
                      <a:pt x="212" y="2100"/>
                    </a:cubicBezTo>
                    <a:cubicBezTo>
                      <a:pt x="231" y="1451"/>
                      <a:pt x="0" y="1222"/>
                      <a:pt x="463" y="1123"/>
                    </a:cubicBezTo>
                    <a:cubicBezTo>
                      <a:pt x="466" y="1001"/>
                      <a:pt x="450" y="876"/>
                      <a:pt x="471" y="756"/>
                    </a:cubicBezTo>
                    <a:cubicBezTo>
                      <a:pt x="478" y="715"/>
                      <a:pt x="521" y="689"/>
                      <a:pt x="546" y="656"/>
                    </a:cubicBezTo>
                    <a:cubicBezTo>
                      <a:pt x="644" y="525"/>
                      <a:pt x="758" y="458"/>
                      <a:pt x="905" y="405"/>
                    </a:cubicBezTo>
                    <a:cubicBezTo>
                      <a:pt x="1072" y="420"/>
                      <a:pt x="974" y="445"/>
                      <a:pt x="1014" y="364"/>
                    </a:cubicBezTo>
                    <a:cubicBezTo>
                      <a:pt x="1021" y="350"/>
                      <a:pt x="1036" y="341"/>
                      <a:pt x="1047" y="330"/>
                    </a:cubicBezTo>
                    <a:cubicBezTo>
                      <a:pt x="1079" y="254"/>
                      <a:pt x="1111" y="236"/>
                      <a:pt x="1172" y="188"/>
                    </a:cubicBezTo>
                    <a:cubicBezTo>
                      <a:pt x="1216" y="154"/>
                      <a:pt x="1252" y="109"/>
                      <a:pt x="1306" y="88"/>
                    </a:cubicBezTo>
                    <a:cubicBezTo>
                      <a:pt x="1344" y="73"/>
                      <a:pt x="1391" y="65"/>
                      <a:pt x="1431" y="55"/>
                    </a:cubicBezTo>
                    <a:cubicBezTo>
                      <a:pt x="1503" y="0"/>
                      <a:pt x="1566" y="26"/>
                      <a:pt x="1656" y="38"/>
                    </a:cubicBezTo>
                    <a:cubicBezTo>
                      <a:pt x="1822" y="98"/>
                      <a:pt x="1883" y="68"/>
                      <a:pt x="2149" y="88"/>
                    </a:cubicBezTo>
                    <a:cubicBezTo>
                      <a:pt x="2205" y="145"/>
                      <a:pt x="2220" y="204"/>
                      <a:pt x="2241" y="280"/>
                    </a:cubicBezTo>
                    <a:cubicBezTo>
                      <a:pt x="2235" y="439"/>
                      <a:pt x="2272" y="491"/>
                      <a:pt x="2182" y="581"/>
                    </a:cubicBezTo>
                    <a:cubicBezTo>
                      <a:pt x="2230" y="648"/>
                      <a:pt x="2291" y="698"/>
                      <a:pt x="2341" y="764"/>
                    </a:cubicBezTo>
                    <a:cubicBezTo>
                      <a:pt x="2389" y="907"/>
                      <a:pt x="2417" y="1083"/>
                      <a:pt x="2333" y="1215"/>
                    </a:cubicBezTo>
                    <a:cubicBezTo>
                      <a:pt x="2324" y="1250"/>
                      <a:pt x="2313" y="1281"/>
                      <a:pt x="2299" y="1315"/>
                    </a:cubicBezTo>
                    <a:cubicBezTo>
                      <a:pt x="2331" y="1362"/>
                      <a:pt x="2361" y="1405"/>
                      <a:pt x="2383" y="1457"/>
                    </a:cubicBezTo>
                    <a:cubicBezTo>
                      <a:pt x="2394" y="1529"/>
                      <a:pt x="2421" y="1663"/>
                      <a:pt x="2441" y="1708"/>
                    </a:cubicBezTo>
                    <a:cubicBezTo>
                      <a:pt x="2449" y="1726"/>
                      <a:pt x="2475" y="1729"/>
                      <a:pt x="2491" y="1741"/>
                    </a:cubicBezTo>
                    <a:cubicBezTo>
                      <a:pt x="2508" y="1754"/>
                      <a:pt x="2526" y="1767"/>
                      <a:pt x="2541" y="1783"/>
                    </a:cubicBezTo>
                    <a:cubicBezTo>
                      <a:pt x="2618" y="1864"/>
                      <a:pt x="2682" y="1949"/>
                      <a:pt x="2708" y="2058"/>
                    </a:cubicBezTo>
                    <a:cubicBezTo>
                      <a:pt x="2699" y="2356"/>
                      <a:pt x="2777" y="2330"/>
                      <a:pt x="2583" y="2351"/>
                    </a:cubicBezTo>
                    <a:cubicBezTo>
                      <a:pt x="2394" y="2438"/>
                      <a:pt x="2512" y="2347"/>
                      <a:pt x="2441" y="2601"/>
                    </a:cubicBezTo>
                    <a:cubicBezTo>
                      <a:pt x="2434" y="2626"/>
                      <a:pt x="2414" y="2647"/>
                      <a:pt x="2399" y="2668"/>
                    </a:cubicBezTo>
                    <a:cubicBezTo>
                      <a:pt x="2298" y="2810"/>
                      <a:pt x="2139" y="2853"/>
                      <a:pt x="1974" y="2868"/>
                    </a:cubicBezTo>
                    <a:cubicBezTo>
                      <a:pt x="1882" y="2890"/>
                      <a:pt x="2009" y="2861"/>
                      <a:pt x="1807" y="2893"/>
                    </a:cubicBezTo>
                    <a:cubicBezTo>
                      <a:pt x="1782" y="2897"/>
                      <a:pt x="1750" y="2919"/>
                      <a:pt x="1731" y="2927"/>
                    </a:cubicBezTo>
                    <a:cubicBezTo>
                      <a:pt x="1700" y="2941"/>
                      <a:pt x="1664" y="2943"/>
                      <a:pt x="1631" y="2952"/>
                    </a:cubicBezTo>
                    <a:cubicBezTo>
                      <a:pt x="974" y="2940"/>
                      <a:pt x="1263" y="3051"/>
                      <a:pt x="1072" y="2860"/>
                    </a:cubicBezTo>
                    <a:cubicBezTo>
                      <a:pt x="1069" y="2852"/>
                      <a:pt x="1070" y="2841"/>
                      <a:pt x="1064" y="2835"/>
                    </a:cubicBezTo>
                    <a:cubicBezTo>
                      <a:pt x="1058" y="2829"/>
                      <a:pt x="1041" y="2817"/>
                      <a:pt x="1039" y="2826"/>
                    </a:cubicBezTo>
                    <a:cubicBezTo>
                      <a:pt x="1035" y="2840"/>
                      <a:pt x="1050" y="2854"/>
                      <a:pt x="1055" y="2868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69694" name="Text Box 859"/>
          <p:cNvSpPr txBox="1">
            <a:spLocks noChangeArrowheads="1"/>
          </p:cNvSpPr>
          <p:nvPr/>
        </p:nvSpPr>
        <p:spPr bwMode="auto">
          <a:xfrm>
            <a:off x="3505200" y="6172200"/>
            <a:ext cx="3127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Trials and field demonstration area</a:t>
            </a:r>
          </a:p>
        </p:txBody>
      </p:sp>
      <p:sp>
        <p:nvSpPr>
          <p:cNvPr id="69695" name="Rectangle 860"/>
          <p:cNvSpPr>
            <a:spLocks noChangeArrowheads="1"/>
          </p:cNvSpPr>
          <p:nvPr/>
        </p:nvSpPr>
        <p:spPr bwMode="auto">
          <a:xfrm>
            <a:off x="6324600" y="3886200"/>
            <a:ext cx="838200" cy="762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96" name="Rectangle 861"/>
          <p:cNvSpPr>
            <a:spLocks noChangeArrowheads="1"/>
          </p:cNvSpPr>
          <p:nvPr/>
        </p:nvSpPr>
        <p:spPr bwMode="auto">
          <a:xfrm>
            <a:off x="6324600" y="5029200"/>
            <a:ext cx="838200" cy="762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97" name="Text Box 862"/>
          <p:cNvSpPr txBox="1">
            <a:spLocks noChangeArrowheads="1"/>
          </p:cNvSpPr>
          <p:nvPr/>
        </p:nvSpPr>
        <p:spPr bwMode="auto">
          <a:xfrm>
            <a:off x="6248400" y="3962400"/>
            <a:ext cx="8540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Storage </a:t>
            </a:r>
          </a:p>
          <a:p>
            <a:pPr algn="ctr" eaLnBrk="1" hangingPunct="1"/>
            <a:r>
              <a:rPr lang="en-US" altLang="en-US" sz="1400"/>
              <a:t>sheds</a:t>
            </a:r>
          </a:p>
        </p:txBody>
      </p:sp>
      <p:sp>
        <p:nvSpPr>
          <p:cNvPr id="69698" name="Text Box 863"/>
          <p:cNvSpPr txBox="1">
            <a:spLocks noChangeArrowheads="1"/>
          </p:cNvSpPr>
          <p:nvPr/>
        </p:nvSpPr>
        <p:spPr bwMode="auto">
          <a:xfrm>
            <a:off x="6324600" y="5105400"/>
            <a:ext cx="8540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Storage </a:t>
            </a:r>
          </a:p>
          <a:p>
            <a:pPr algn="ctr" eaLnBrk="1" hangingPunct="1"/>
            <a:r>
              <a:rPr lang="en-US" altLang="en-US" sz="1400"/>
              <a:t>sheds</a:t>
            </a:r>
          </a:p>
        </p:txBody>
      </p:sp>
      <p:sp>
        <p:nvSpPr>
          <p:cNvPr id="69699" name="Freeform 864"/>
          <p:cNvSpPr>
            <a:spLocks/>
          </p:cNvSpPr>
          <p:nvPr/>
        </p:nvSpPr>
        <p:spPr bwMode="auto">
          <a:xfrm>
            <a:off x="63500" y="609600"/>
            <a:ext cx="2228850" cy="6157913"/>
          </a:xfrm>
          <a:custGeom>
            <a:avLst/>
            <a:gdLst>
              <a:gd name="T0" fmla="*/ 40 w 1404"/>
              <a:gd name="T1" fmla="*/ 3843 h 3879"/>
              <a:gd name="T2" fmla="*/ 49 w 1404"/>
              <a:gd name="T3" fmla="*/ 3816 h 3879"/>
              <a:gd name="T4" fmla="*/ 57 w 1404"/>
              <a:gd name="T5" fmla="*/ 3772 h 3879"/>
              <a:gd name="T6" fmla="*/ 120 w 1404"/>
              <a:gd name="T7" fmla="*/ 3621 h 3879"/>
              <a:gd name="T8" fmla="*/ 84 w 1404"/>
              <a:gd name="T9" fmla="*/ 3028 h 3879"/>
              <a:gd name="T10" fmla="*/ 57 w 1404"/>
              <a:gd name="T11" fmla="*/ 2975 h 3879"/>
              <a:gd name="T12" fmla="*/ 57 w 1404"/>
              <a:gd name="T13" fmla="*/ 1734 h 3879"/>
              <a:gd name="T14" fmla="*/ 93 w 1404"/>
              <a:gd name="T15" fmla="*/ 449 h 3879"/>
              <a:gd name="T16" fmla="*/ 164 w 1404"/>
              <a:gd name="T17" fmla="*/ 95 h 3879"/>
              <a:gd name="T18" fmla="*/ 518 w 1404"/>
              <a:gd name="T19" fmla="*/ 68 h 3879"/>
              <a:gd name="T20" fmla="*/ 1015 w 1404"/>
              <a:gd name="T21" fmla="*/ 41 h 3879"/>
              <a:gd name="T22" fmla="*/ 1174 w 1404"/>
              <a:gd name="T23" fmla="*/ 24 h 3879"/>
              <a:gd name="T24" fmla="*/ 1404 w 1404"/>
              <a:gd name="T25" fmla="*/ 41 h 3879"/>
              <a:gd name="T26" fmla="*/ 1396 w 1404"/>
              <a:gd name="T27" fmla="*/ 254 h 3879"/>
              <a:gd name="T28" fmla="*/ 1334 w 1404"/>
              <a:gd name="T29" fmla="*/ 334 h 3879"/>
              <a:gd name="T30" fmla="*/ 1209 w 1404"/>
              <a:gd name="T31" fmla="*/ 449 h 3879"/>
              <a:gd name="T32" fmla="*/ 1174 w 1404"/>
              <a:gd name="T33" fmla="*/ 502 h 3879"/>
              <a:gd name="T34" fmla="*/ 1156 w 1404"/>
              <a:gd name="T35" fmla="*/ 555 h 3879"/>
              <a:gd name="T36" fmla="*/ 1094 w 1404"/>
              <a:gd name="T37" fmla="*/ 733 h 3879"/>
              <a:gd name="T38" fmla="*/ 1059 w 1404"/>
              <a:gd name="T39" fmla="*/ 812 h 3879"/>
              <a:gd name="T40" fmla="*/ 1015 w 1404"/>
              <a:gd name="T41" fmla="*/ 901 h 3879"/>
              <a:gd name="T42" fmla="*/ 970 w 1404"/>
              <a:gd name="T43" fmla="*/ 954 h 3879"/>
              <a:gd name="T44" fmla="*/ 917 w 1404"/>
              <a:gd name="T45" fmla="*/ 998 h 3879"/>
              <a:gd name="T46" fmla="*/ 899 w 1404"/>
              <a:gd name="T47" fmla="*/ 1052 h 3879"/>
              <a:gd name="T48" fmla="*/ 882 w 1404"/>
              <a:gd name="T49" fmla="*/ 1087 h 3879"/>
              <a:gd name="T50" fmla="*/ 864 w 1404"/>
              <a:gd name="T51" fmla="*/ 1167 h 3879"/>
              <a:gd name="T52" fmla="*/ 793 w 1404"/>
              <a:gd name="T53" fmla="*/ 1211 h 3879"/>
              <a:gd name="T54" fmla="*/ 793 w 1404"/>
              <a:gd name="T55" fmla="*/ 1521 h 3879"/>
              <a:gd name="T56" fmla="*/ 775 w 1404"/>
              <a:gd name="T57" fmla="*/ 2000 h 3879"/>
              <a:gd name="T58" fmla="*/ 740 w 1404"/>
              <a:gd name="T59" fmla="*/ 2053 h 3879"/>
              <a:gd name="T60" fmla="*/ 731 w 1404"/>
              <a:gd name="T61" fmla="*/ 2266 h 3879"/>
              <a:gd name="T62" fmla="*/ 713 w 1404"/>
              <a:gd name="T63" fmla="*/ 2319 h 3879"/>
              <a:gd name="T64" fmla="*/ 740 w 1404"/>
              <a:gd name="T65" fmla="*/ 2593 h 3879"/>
              <a:gd name="T66" fmla="*/ 749 w 1404"/>
              <a:gd name="T67" fmla="*/ 2833 h 3879"/>
              <a:gd name="T68" fmla="*/ 722 w 1404"/>
              <a:gd name="T69" fmla="*/ 2850 h 3879"/>
              <a:gd name="T70" fmla="*/ 749 w 1404"/>
              <a:gd name="T71" fmla="*/ 3099 h 3879"/>
              <a:gd name="T72" fmla="*/ 740 w 1404"/>
              <a:gd name="T73" fmla="*/ 3169 h 3879"/>
              <a:gd name="T74" fmla="*/ 713 w 1404"/>
              <a:gd name="T75" fmla="*/ 3178 h 3879"/>
              <a:gd name="T76" fmla="*/ 696 w 1404"/>
              <a:gd name="T77" fmla="*/ 3205 h 3879"/>
              <a:gd name="T78" fmla="*/ 687 w 1404"/>
              <a:gd name="T79" fmla="*/ 3825 h 3879"/>
              <a:gd name="T80" fmla="*/ 518 w 1404"/>
              <a:gd name="T81" fmla="*/ 3834 h 3879"/>
              <a:gd name="T82" fmla="*/ 40 w 1404"/>
              <a:gd name="T83" fmla="*/ 3843 h 38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04"/>
              <a:gd name="T127" fmla="*/ 0 h 3879"/>
              <a:gd name="T128" fmla="*/ 1404 w 1404"/>
              <a:gd name="T129" fmla="*/ 3879 h 387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04" h="3879">
                <a:moveTo>
                  <a:pt x="40" y="3843"/>
                </a:moveTo>
                <a:cubicBezTo>
                  <a:pt x="43" y="3834"/>
                  <a:pt x="47" y="3825"/>
                  <a:pt x="49" y="3816"/>
                </a:cubicBezTo>
                <a:cubicBezTo>
                  <a:pt x="52" y="3802"/>
                  <a:pt x="53" y="3786"/>
                  <a:pt x="57" y="3772"/>
                </a:cubicBezTo>
                <a:cubicBezTo>
                  <a:pt x="72" y="3720"/>
                  <a:pt x="100" y="3671"/>
                  <a:pt x="120" y="3621"/>
                </a:cubicBezTo>
                <a:cubicBezTo>
                  <a:pt x="113" y="3201"/>
                  <a:pt x="184" y="3225"/>
                  <a:pt x="84" y="3028"/>
                </a:cubicBezTo>
                <a:cubicBezTo>
                  <a:pt x="49" y="2960"/>
                  <a:pt x="79" y="3039"/>
                  <a:pt x="57" y="2975"/>
                </a:cubicBezTo>
                <a:cubicBezTo>
                  <a:pt x="68" y="2560"/>
                  <a:pt x="67" y="2150"/>
                  <a:pt x="57" y="1734"/>
                </a:cubicBezTo>
                <a:cubicBezTo>
                  <a:pt x="58" y="1633"/>
                  <a:pt x="14" y="755"/>
                  <a:pt x="93" y="449"/>
                </a:cubicBezTo>
                <a:cubicBezTo>
                  <a:pt x="101" y="136"/>
                  <a:pt x="0" y="131"/>
                  <a:pt x="164" y="95"/>
                </a:cubicBezTo>
                <a:cubicBezTo>
                  <a:pt x="255" y="0"/>
                  <a:pt x="377" y="64"/>
                  <a:pt x="518" y="68"/>
                </a:cubicBezTo>
                <a:cubicBezTo>
                  <a:pt x="697" y="57"/>
                  <a:pt x="823" y="47"/>
                  <a:pt x="1015" y="41"/>
                </a:cubicBezTo>
                <a:cubicBezTo>
                  <a:pt x="1068" y="36"/>
                  <a:pt x="1121" y="24"/>
                  <a:pt x="1174" y="24"/>
                </a:cubicBezTo>
                <a:cubicBezTo>
                  <a:pt x="1251" y="24"/>
                  <a:pt x="1327" y="37"/>
                  <a:pt x="1404" y="41"/>
                </a:cubicBezTo>
                <a:cubicBezTo>
                  <a:pt x="1401" y="112"/>
                  <a:pt x="1401" y="183"/>
                  <a:pt x="1396" y="254"/>
                </a:cubicBezTo>
                <a:cubicBezTo>
                  <a:pt x="1393" y="290"/>
                  <a:pt x="1356" y="312"/>
                  <a:pt x="1334" y="334"/>
                </a:cubicBezTo>
                <a:cubicBezTo>
                  <a:pt x="1293" y="375"/>
                  <a:pt x="1258" y="416"/>
                  <a:pt x="1209" y="449"/>
                </a:cubicBezTo>
                <a:cubicBezTo>
                  <a:pt x="1197" y="467"/>
                  <a:pt x="1186" y="484"/>
                  <a:pt x="1174" y="502"/>
                </a:cubicBezTo>
                <a:cubicBezTo>
                  <a:pt x="1164" y="518"/>
                  <a:pt x="1156" y="555"/>
                  <a:pt x="1156" y="555"/>
                </a:cubicBezTo>
                <a:cubicBezTo>
                  <a:pt x="1150" y="651"/>
                  <a:pt x="1179" y="705"/>
                  <a:pt x="1094" y="733"/>
                </a:cubicBezTo>
                <a:cubicBezTo>
                  <a:pt x="1084" y="761"/>
                  <a:pt x="1069" y="784"/>
                  <a:pt x="1059" y="812"/>
                </a:cubicBezTo>
                <a:cubicBezTo>
                  <a:pt x="1051" y="860"/>
                  <a:pt x="1061" y="885"/>
                  <a:pt x="1015" y="901"/>
                </a:cubicBezTo>
                <a:cubicBezTo>
                  <a:pt x="999" y="917"/>
                  <a:pt x="986" y="938"/>
                  <a:pt x="970" y="954"/>
                </a:cubicBezTo>
                <a:cubicBezTo>
                  <a:pt x="954" y="970"/>
                  <a:pt x="934" y="982"/>
                  <a:pt x="917" y="998"/>
                </a:cubicBezTo>
                <a:cubicBezTo>
                  <a:pt x="911" y="1016"/>
                  <a:pt x="907" y="1035"/>
                  <a:pt x="899" y="1052"/>
                </a:cubicBezTo>
                <a:cubicBezTo>
                  <a:pt x="893" y="1064"/>
                  <a:pt x="887" y="1075"/>
                  <a:pt x="882" y="1087"/>
                </a:cubicBezTo>
                <a:cubicBezTo>
                  <a:pt x="872" y="1113"/>
                  <a:pt x="874" y="1141"/>
                  <a:pt x="864" y="1167"/>
                </a:cubicBezTo>
                <a:cubicBezTo>
                  <a:pt x="854" y="1193"/>
                  <a:pt x="793" y="1211"/>
                  <a:pt x="793" y="1211"/>
                </a:cubicBezTo>
                <a:cubicBezTo>
                  <a:pt x="734" y="1300"/>
                  <a:pt x="731" y="1431"/>
                  <a:pt x="793" y="1521"/>
                </a:cubicBezTo>
                <a:cubicBezTo>
                  <a:pt x="781" y="1680"/>
                  <a:pt x="792" y="1841"/>
                  <a:pt x="775" y="2000"/>
                </a:cubicBezTo>
                <a:cubicBezTo>
                  <a:pt x="773" y="2021"/>
                  <a:pt x="740" y="2053"/>
                  <a:pt x="740" y="2053"/>
                </a:cubicBezTo>
                <a:cubicBezTo>
                  <a:pt x="737" y="2124"/>
                  <a:pt x="738" y="2195"/>
                  <a:pt x="731" y="2266"/>
                </a:cubicBezTo>
                <a:cubicBezTo>
                  <a:pt x="729" y="2285"/>
                  <a:pt x="713" y="2319"/>
                  <a:pt x="713" y="2319"/>
                </a:cubicBezTo>
                <a:cubicBezTo>
                  <a:pt x="728" y="2410"/>
                  <a:pt x="710" y="2506"/>
                  <a:pt x="740" y="2593"/>
                </a:cubicBezTo>
                <a:cubicBezTo>
                  <a:pt x="743" y="2631"/>
                  <a:pt x="772" y="2782"/>
                  <a:pt x="749" y="2833"/>
                </a:cubicBezTo>
                <a:cubicBezTo>
                  <a:pt x="745" y="2843"/>
                  <a:pt x="731" y="2844"/>
                  <a:pt x="722" y="2850"/>
                </a:cubicBezTo>
                <a:cubicBezTo>
                  <a:pt x="693" y="2938"/>
                  <a:pt x="708" y="3017"/>
                  <a:pt x="749" y="3099"/>
                </a:cubicBezTo>
                <a:cubicBezTo>
                  <a:pt x="746" y="3122"/>
                  <a:pt x="750" y="3148"/>
                  <a:pt x="740" y="3169"/>
                </a:cubicBezTo>
                <a:cubicBezTo>
                  <a:pt x="736" y="3178"/>
                  <a:pt x="720" y="3172"/>
                  <a:pt x="713" y="3178"/>
                </a:cubicBezTo>
                <a:cubicBezTo>
                  <a:pt x="705" y="3185"/>
                  <a:pt x="702" y="3196"/>
                  <a:pt x="696" y="3205"/>
                </a:cubicBezTo>
                <a:cubicBezTo>
                  <a:pt x="693" y="3412"/>
                  <a:pt x="743" y="3626"/>
                  <a:pt x="687" y="3825"/>
                </a:cubicBezTo>
                <a:cubicBezTo>
                  <a:pt x="672" y="3879"/>
                  <a:pt x="574" y="3831"/>
                  <a:pt x="518" y="3834"/>
                </a:cubicBezTo>
                <a:cubicBezTo>
                  <a:pt x="248" y="3847"/>
                  <a:pt x="360" y="3843"/>
                  <a:pt x="40" y="3843"/>
                </a:cubicBez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9700" name="Group 865"/>
          <p:cNvGrpSpPr>
            <a:grpSpLocks/>
          </p:cNvGrpSpPr>
          <p:nvPr/>
        </p:nvGrpSpPr>
        <p:grpSpPr bwMode="auto">
          <a:xfrm>
            <a:off x="381000" y="990600"/>
            <a:ext cx="509588" cy="315913"/>
            <a:chOff x="430" y="3009"/>
            <a:chExt cx="381" cy="856"/>
          </a:xfrm>
        </p:grpSpPr>
        <p:sp>
          <p:nvSpPr>
            <p:cNvPr id="69785" name="Freeform 866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86" name="Freeform 867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1" name="Group 868"/>
          <p:cNvGrpSpPr>
            <a:grpSpLocks/>
          </p:cNvGrpSpPr>
          <p:nvPr/>
        </p:nvGrpSpPr>
        <p:grpSpPr bwMode="auto">
          <a:xfrm>
            <a:off x="914400" y="990600"/>
            <a:ext cx="509588" cy="315913"/>
            <a:chOff x="430" y="3009"/>
            <a:chExt cx="381" cy="856"/>
          </a:xfrm>
        </p:grpSpPr>
        <p:sp>
          <p:nvSpPr>
            <p:cNvPr id="69783" name="Freeform 869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84" name="Freeform 870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2" name="Group 871"/>
          <p:cNvGrpSpPr>
            <a:grpSpLocks/>
          </p:cNvGrpSpPr>
          <p:nvPr/>
        </p:nvGrpSpPr>
        <p:grpSpPr bwMode="auto">
          <a:xfrm>
            <a:off x="1447800" y="990600"/>
            <a:ext cx="509588" cy="315913"/>
            <a:chOff x="430" y="3009"/>
            <a:chExt cx="381" cy="856"/>
          </a:xfrm>
        </p:grpSpPr>
        <p:sp>
          <p:nvSpPr>
            <p:cNvPr id="69781" name="Freeform 872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82" name="Freeform 873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3" name="Group 874"/>
          <p:cNvGrpSpPr>
            <a:grpSpLocks/>
          </p:cNvGrpSpPr>
          <p:nvPr/>
        </p:nvGrpSpPr>
        <p:grpSpPr bwMode="auto">
          <a:xfrm>
            <a:off x="381000" y="1371600"/>
            <a:ext cx="509588" cy="315913"/>
            <a:chOff x="430" y="3009"/>
            <a:chExt cx="381" cy="856"/>
          </a:xfrm>
        </p:grpSpPr>
        <p:sp>
          <p:nvSpPr>
            <p:cNvPr id="69779" name="Freeform 875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80" name="Freeform 876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4" name="Group 877"/>
          <p:cNvGrpSpPr>
            <a:grpSpLocks/>
          </p:cNvGrpSpPr>
          <p:nvPr/>
        </p:nvGrpSpPr>
        <p:grpSpPr bwMode="auto">
          <a:xfrm>
            <a:off x="914400" y="1371600"/>
            <a:ext cx="509588" cy="315913"/>
            <a:chOff x="430" y="3009"/>
            <a:chExt cx="381" cy="856"/>
          </a:xfrm>
        </p:grpSpPr>
        <p:sp>
          <p:nvSpPr>
            <p:cNvPr id="69777" name="Freeform 878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78" name="Freeform 879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5" name="Group 880"/>
          <p:cNvGrpSpPr>
            <a:grpSpLocks/>
          </p:cNvGrpSpPr>
          <p:nvPr/>
        </p:nvGrpSpPr>
        <p:grpSpPr bwMode="auto">
          <a:xfrm>
            <a:off x="1447800" y="1371600"/>
            <a:ext cx="509588" cy="315913"/>
            <a:chOff x="430" y="3009"/>
            <a:chExt cx="381" cy="856"/>
          </a:xfrm>
        </p:grpSpPr>
        <p:sp>
          <p:nvSpPr>
            <p:cNvPr id="69775" name="Freeform 881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76" name="Freeform 882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6" name="Group 883"/>
          <p:cNvGrpSpPr>
            <a:grpSpLocks/>
          </p:cNvGrpSpPr>
          <p:nvPr/>
        </p:nvGrpSpPr>
        <p:grpSpPr bwMode="auto">
          <a:xfrm>
            <a:off x="381000" y="1752600"/>
            <a:ext cx="509588" cy="315913"/>
            <a:chOff x="430" y="3009"/>
            <a:chExt cx="381" cy="856"/>
          </a:xfrm>
        </p:grpSpPr>
        <p:sp>
          <p:nvSpPr>
            <p:cNvPr id="69773" name="Freeform 884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74" name="Freeform 885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7" name="Group 886"/>
          <p:cNvGrpSpPr>
            <a:grpSpLocks/>
          </p:cNvGrpSpPr>
          <p:nvPr/>
        </p:nvGrpSpPr>
        <p:grpSpPr bwMode="auto">
          <a:xfrm>
            <a:off x="914400" y="1752600"/>
            <a:ext cx="509588" cy="315913"/>
            <a:chOff x="430" y="3009"/>
            <a:chExt cx="381" cy="856"/>
          </a:xfrm>
        </p:grpSpPr>
        <p:sp>
          <p:nvSpPr>
            <p:cNvPr id="69771" name="Freeform 887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72" name="Freeform 888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8" name="Group 889"/>
          <p:cNvGrpSpPr>
            <a:grpSpLocks/>
          </p:cNvGrpSpPr>
          <p:nvPr/>
        </p:nvGrpSpPr>
        <p:grpSpPr bwMode="auto">
          <a:xfrm>
            <a:off x="304800" y="2286000"/>
            <a:ext cx="509588" cy="315913"/>
            <a:chOff x="430" y="3009"/>
            <a:chExt cx="381" cy="856"/>
          </a:xfrm>
        </p:grpSpPr>
        <p:sp>
          <p:nvSpPr>
            <p:cNvPr id="69769" name="Freeform 890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70" name="Freeform 891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09" name="Group 892"/>
          <p:cNvGrpSpPr>
            <a:grpSpLocks/>
          </p:cNvGrpSpPr>
          <p:nvPr/>
        </p:nvGrpSpPr>
        <p:grpSpPr bwMode="auto">
          <a:xfrm>
            <a:off x="838200" y="2286000"/>
            <a:ext cx="509588" cy="315913"/>
            <a:chOff x="430" y="3009"/>
            <a:chExt cx="381" cy="856"/>
          </a:xfrm>
        </p:grpSpPr>
        <p:sp>
          <p:nvSpPr>
            <p:cNvPr id="69767" name="Freeform 893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68" name="Freeform 894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0" name="Group 895"/>
          <p:cNvGrpSpPr>
            <a:grpSpLocks/>
          </p:cNvGrpSpPr>
          <p:nvPr/>
        </p:nvGrpSpPr>
        <p:grpSpPr bwMode="auto">
          <a:xfrm>
            <a:off x="228600" y="2743200"/>
            <a:ext cx="509588" cy="315913"/>
            <a:chOff x="430" y="3009"/>
            <a:chExt cx="381" cy="856"/>
          </a:xfrm>
        </p:grpSpPr>
        <p:sp>
          <p:nvSpPr>
            <p:cNvPr id="69765" name="Freeform 896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66" name="Freeform 897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1" name="Group 898"/>
          <p:cNvGrpSpPr>
            <a:grpSpLocks/>
          </p:cNvGrpSpPr>
          <p:nvPr/>
        </p:nvGrpSpPr>
        <p:grpSpPr bwMode="auto">
          <a:xfrm>
            <a:off x="762000" y="2743200"/>
            <a:ext cx="509588" cy="315913"/>
            <a:chOff x="430" y="3009"/>
            <a:chExt cx="381" cy="856"/>
          </a:xfrm>
        </p:grpSpPr>
        <p:sp>
          <p:nvSpPr>
            <p:cNvPr id="69763" name="Freeform 899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64" name="Freeform 900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2" name="Group 901"/>
          <p:cNvGrpSpPr>
            <a:grpSpLocks/>
          </p:cNvGrpSpPr>
          <p:nvPr/>
        </p:nvGrpSpPr>
        <p:grpSpPr bwMode="auto">
          <a:xfrm>
            <a:off x="152400" y="3276600"/>
            <a:ext cx="509588" cy="315913"/>
            <a:chOff x="430" y="3009"/>
            <a:chExt cx="381" cy="856"/>
          </a:xfrm>
        </p:grpSpPr>
        <p:sp>
          <p:nvSpPr>
            <p:cNvPr id="69761" name="Freeform 902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62" name="Freeform 903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3" name="Group 904"/>
          <p:cNvGrpSpPr>
            <a:grpSpLocks/>
          </p:cNvGrpSpPr>
          <p:nvPr/>
        </p:nvGrpSpPr>
        <p:grpSpPr bwMode="auto">
          <a:xfrm>
            <a:off x="685800" y="3276600"/>
            <a:ext cx="509588" cy="315913"/>
            <a:chOff x="430" y="3009"/>
            <a:chExt cx="381" cy="856"/>
          </a:xfrm>
        </p:grpSpPr>
        <p:sp>
          <p:nvSpPr>
            <p:cNvPr id="69759" name="Freeform 905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60" name="Freeform 906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4" name="Group 907"/>
          <p:cNvGrpSpPr>
            <a:grpSpLocks/>
          </p:cNvGrpSpPr>
          <p:nvPr/>
        </p:nvGrpSpPr>
        <p:grpSpPr bwMode="auto">
          <a:xfrm>
            <a:off x="228600" y="3733800"/>
            <a:ext cx="509588" cy="315913"/>
            <a:chOff x="430" y="3009"/>
            <a:chExt cx="381" cy="856"/>
          </a:xfrm>
        </p:grpSpPr>
        <p:sp>
          <p:nvSpPr>
            <p:cNvPr id="69757" name="Freeform 908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58" name="Freeform 909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5" name="Group 910"/>
          <p:cNvGrpSpPr>
            <a:grpSpLocks/>
          </p:cNvGrpSpPr>
          <p:nvPr/>
        </p:nvGrpSpPr>
        <p:grpSpPr bwMode="auto">
          <a:xfrm>
            <a:off x="762000" y="3733800"/>
            <a:ext cx="509588" cy="315913"/>
            <a:chOff x="430" y="3009"/>
            <a:chExt cx="381" cy="856"/>
          </a:xfrm>
        </p:grpSpPr>
        <p:sp>
          <p:nvSpPr>
            <p:cNvPr id="69755" name="Freeform 911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56" name="Freeform 912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6" name="Group 913"/>
          <p:cNvGrpSpPr>
            <a:grpSpLocks/>
          </p:cNvGrpSpPr>
          <p:nvPr/>
        </p:nvGrpSpPr>
        <p:grpSpPr bwMode="auto">
          <a:xfrm>
            <a:off x="228600" y="4191000"/>
            <a:ext cx="509588" cy="315913"/>
            <a:chOff x="430" y="3009"/>
            <a:chExt cx="381" cy="856"/>
          </a:xfrm>
        </p:grpSpPr>
        <p:sp>
          <p:nvSpPr>
            <p:cNvPr id="69753" name="Freeform 914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54" name="Freeform 915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7" name="Group 916"/>
          <p:cNvGrpSpPr>
            <a:grpSpLocks/>
          </p:cNvGrpSpPr>
          <p:nvPr/>
        </p:nvGrpSpPr>
        <p:grpSpPr bwMode="auto">
          <a:xfrm>
            <a:off x="762000" y="4191000"/>
            <a:ext cx="509588" cy="315913"/>
            <a:chOff x="430" y="3009"/>
            <a:chExt cx="381" cy="856"/>
          </a:xfrm>
        </p:grpSpPr>
        <p:sp>
          <p:nvSpPr>
            <p:cNvPr id="69751" name="Freeform 917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52" name="Freeform 918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8" name="Group 919"/>
          <p:cNvGrpSpPr>
            <a:grpSpLocks/>
          </p:cNvGrpSpPr>
          <p:nvPr/>
        </p:nvGrpSpPr>
        <p:grpSpPr bwMode="auto">
          <a:xfrm>
            <a:off x="152400" y="4648200"/>
            <a:ext cx="509588" cy="315913"/>
            <a:chOff x="430" y="3009"/>
            <a:chExt cx="381" cy="856"/>
          </a:xfrm>
        </p:grpSpPr>
        <p:sp>
          <p:nvSpPr>
            <p:cNvPr id="69749" name="Freeform 920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50" name="Freeform 921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19" name="Group 922"/>
          <p:cNvGrpSpPr>
            <a:grpSpLocks/>
          </p:cNvGrpSpPr>
          <p:nvPr/>
        </p:nvGrpSpPr>
        <p:grpSpPr bwMode="auto">
          <a:xfrm>
            <a:off x="685800" y="4648200"/>
            <a:ext cx="509588" cy="315913"/>
            <a:chOff x="430" y="3009"/>
            <a:chExt cx="381" cy="856"/>
          </a:xfrm>
        </p:grpSpPr>
        <p:sp>
          <p:nvSpPr>
            <p:cNvPr id="69747" name="Freeform 923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48" name="Freeform 924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0" name="Group 925"/>
          <p:cNvGrpSpPr>
            <a:grpSpLocks/>
          </p:cNvGrpSpPr>
          <p:nvPr/>
        </p:nvGrpSpPr>
        <p:grpSpPr bwMode="auto">
          <a:xfrm>
            <a:off x="152400" y="5105400"/>
            <a:ext cx="509588" cy="315913"/>
            <a:chOff x="430" y="3009"/>
            <a:chExt cx="381" cy="856"/>
          </a:xfrm>
        </p:grpSpPr>
        <p:sp>
          <p:nvSpPr>
            <p:cNvPr id="69745" name="Freeform 926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46" name="Freeform 927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1" name="Group 928"/>
          <p:cNvGrpSpPr>
            <a:grpSpLocks/>
          </p:cNvGrpSpPr>
          <p:nvPr/>
        </p:nvGrpSpPr>
        <p:grpSpPr bwMode="auto">
          <a:xfrm>
            <a:off x="685800" y="5105400"/>
            <a:ext cx="509588" cy="315913"/>
            <a:chOff x="430" y="3009"/>
            <a:chExt cx="381" cy="856"/>
          </a:xfrm>
        </p:grpSpPr>
        <p:sp>
          <p:nvSpPr>
            <p:cNvPr id="69743" name="Freeform 929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44" name="Freeform 930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2" name="Group 931"/>
          <p:cNvGrpSpPr>
            <a:grpSpLocks/>
          </p:cNvGrpSpPr>
          <p:nvPr/>
        </p:nvGrpSpPr>
        <p:grpSpPr bwMode="auto">
          <a:xfrm>
            <a:off x="152400" y="5486400"/>
            <a:ext cx="509588" cy="315913"/>
            <a:chOff x="430" y="3009"/>
            <a:chExt cx="381" cy="856"/>
          </a:xfrm>
        </p:grpSpPr>
        <p:sp>
          <p:nvSpPr>
            <p:cNvPr id="69741" name="Freeform 932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42" name="Freeform 933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3" name="Group 934"/>
          <p:cNvGrpSpPr>
            <a:grpSpLocks/>
          </p:cNvGrpSpPr>
          <p:nvPr/>
        </p:nvGrpSpPr>
        <p:grpSpPr bwMode="auto">
          <a:xfrm>
            <a:off x="685800" y="5486400"/>
            <a:ext cx="509588" cy="315913"/>
            <a:chOff x="430" y="3009"/>
            <a:chExt cx="381" cy="856"/>
          </a:xfrm>
        </p:grpSpPr>
        <p:sp>
          <p:nvSpPr>
            <p:cNvPr id="69739" name="Freeform 935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40" name="Freeform 936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4" name="Group 937"/>
          <p:cNvGrpSpPr>
            <a:grpSpLocks/>
          </p:cNvGrpSpPr>
          <p:nvPr/>
        </p:nvGrpSpPr>
        <p:grpSpPr bwMode="auto">
          <a:xfrm>
            <a:off x="152400" y="5867400"/>
            <a:ext cx="509588" cy="315913"/>
            <a:chOff x="430" y="3009"/>
            <a:chExt cx="381" cy="856"/>
          </a:xfrm>
        </p:grpSpPr>
        <p:sp>
          <p:nvSpPr>
            <p:cNvPr id="69737" name="Freeform 938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38" name="Freeform 939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5" name="Group 940"/>
          <p:cNvGrpSpPr>
            <a:grpSpLocks/>
          </p:cNvGrpSpPr>
          <p:nvPr/>
        </p:nvGrpSpPr>
        <p:grpSpPr bwMode="auto">
          <a:xfrm>
            <a:off x="685800" y="5867400"/>
            <a:ext cx="509588" cy="315913"/>
            <a:chOff x="430" y="3009"/>
            <a:chExt cx="381" cy="856"/>
          </a:xfrm>
        </p:grpSpPr>
        <p:sp>
          <p:nvSpPr>
            <p:cNvPr id="69735" name="Freeform 941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36" name="Freeform 942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6" name="Group 943"/>
          <p:cNvGrpSpPr>
            <a:grpSpLocks/>
          </p:cNvGrpSpPr>
          <p:nvPr/>
        </p:nvGrpSpPr>
        <p:grpSpPr bwMode="auto">
          <a:xfrm>
            <a:off x="152400" y="6248400"/>
            <a:ext cx="509588" cy="315913"/>
            <a:chOff x="430" y="3009"/>
            <a:chExt cx="381" cy="856"/>
          </a:xfrm>
        </p:grpSpPr>
        <p:sp>
          <p:nvSpPr>
            <p:cNvPr id="69733" name="Freeform 944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34" name="Freeform 945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9727" name="Group 946"/>
          <p:cNvGrpSpPr>
            <a:grpSpLocks/>
          </p:cNvGrpSpPr>
          <p:nvPr/>
        </p:nvGrpSpPr>
        <p:grpSpPr bwMode="auto">
          <a:xfrm>
            <a:off x="685800" y="6248400"/>
            <a:ext cx="509588" cy="315913"/>
            <a:chOff x="430" y="3009"/>
            <a:chExt cx="381" cy="856"/>
          </a:xfrm>
        </p:grpSpPr>
        <p:sp>
          <p:nvSpPr>
            <p:cNvPr id="69731" name="Freeform 947"/>
            <p:cNvSpPr>
              <a:spLocks/>
            </p:cNvSpPr>
            <p:nvPr/>
          </p:nvSpPr>
          <p:spPr bwMode="auto">
            <a:xfrm>
              <a:off x="584" y="3589"/>
              <a:ext cx="83" cy="276"/>
            </a:xfrm>
            <a:custGeom>
              <a:avLst/>
              <a:gdLst>
                <a:gd name="T0" fmla="*/ 0 w 877"/>
                <a:gd name="T1" fmla="*/ 3498 h 3498"/>
                <a:gd name="T2" fmla="*/ 75 w 877"/>
                <a:gd name="T3" fmla="*/ 2889 h 3498"/>
                <a:gd name="T4" fmla="*/ 142 w 877"/>
                <a:gd name="T5" fmla="*/ 2304 h 3498"/>
                <a:gd name="T6" fmla="*/ 142 w 877"/>
                <a:gd name="T7" fmla="*/ 0 h 3498"/>
                <a:gd name="T8" fmla="*/ 751 w 877"/>
                <a:gd name="T9" fmla="*/ 0 h 3498"/>
                <a:gd name="T10" fmla="*/ 726 w 877"/>
                <a:gd name="T11" fmla="*/ 2329 h 3498"/>
                <a:gd name="T12" fmla="*/ 801 w 877"/>
                <a:gd name="T13" fmla="*/ 2922 h 3498"/>
                <a:gd name="T14" fmla="*/ 877 w 877"/>
                <a:gd name="T15" fmla="*/ 3490 h 3498"/>
                <a:gd name="T16" fmla="*/ 0 w 877"/>
                <a:gd name="T17" fmla="*/ 3498 h 34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3498"/>
                <a:gd name="T29" fmla="*/ 877 w 877"/>
                <a:gd name="T30" fmla="*/ 3498 h 34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3498">
                  <a:moveTo>
                    <a:pt x="0" y="3498"/>
                  </a:moveTo>
                  <a:lnTo>
                    <a:pt x="75" y="2889"/>
                  </a:lnTo>
                  <a:lnTo>
                    <a:pt x="142" y="2304"/>
                  </a:lnTo>
                  <a:lnTo>
                    <a:pt x="142" y="0"/>
                  </a:lnTo>
                  <a:lnTo>
                    <a:pt x="751" y="0"/>
                  </a:lnTo>
                  <a:lnTo>
                    <a:pt x="726" y="2329"/>
                  </a:lnTo>
                  <a:lnTo>
                    <a:pt x="801" y="2922"/>
                  </a:lnTo>
                  <a:lnTo>
                    <a:pt x="877" y="3490"/>
                  </a:lnTo>
                  <a:lnTo>
                    <a:pt x="0" y="3498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732" name="Freeform 948"/>
            <p:cNvSpPr>
              <a:spLocks/>
            </p:cNvSpPr>
            <p:nvPr/>
          </p:nvSpPr>
          <p:spPr bwMode="auto">
            <a:xfrm>
              <a:off x="430" y="3009"/>
              <a:ext cx="381" cy="606"/>
            </a:xfrm>
            <a:custGeom>
              <a:avLst/>
              <a:gdLst>
                <a:gd name="T0" fmla="*/ 1055 w 2777"/>
                <a:gd name="T1" fmla="*/ 2868 h 3051"/>
                <a:gd name="T2" fmla="*/ 713 w 2777"/>
                <a:gd name="T3" fmla="*/ 2843 h 3051"/>
                <a:gd name="T4" fmla="*/ 438 w 2777"/>
                <a:gd name="T5" fmla="*/ 2543 h 3051"/>
                <a:gd name="T6" fmla="*/ 387 w 2777"/>
                <a:gd name="T7" fmla="*/ 2426 h 3051"/>
                <a:gd name="T8" fmla="*/ 304 w 2777"/>
                <a:gd name="T9" fmla="*/ 2359 h 3051"/>
                <a:gd name="T10" fmla="*/ 254 w 2777"/>
                <a:gd name="T11" fmla="*/ 2284 h 3051"/>
                <a:gd name="T12" fmla="*/ 212 w 2777"/>
                <a:gd name="T13" fmla="*/ 2100 h 3051"/>
                <a:gd name="T14" fmla="*/ 463 w 2777"/>
                <a:gd name="T15" fmla="*/ 1123 h 3051"/>
                <a:gd name="T16" fmla="*/ 471 w 2777"/>
                <a:gd name="T17" fmla="*/ 756 h 3051"/>
                <a:gd name="T18" fmla="*/ 546 w 2777"/>
                <a:gd name="T19" fmla="*/ 656 h 3051"/>
                <a:gd name="T20" fmla="*/ 905 w 2777"/>
                <a:gd name="T21" fmla="*/ 405 h 3051"/>
                <a:gd name="T22" fmla="*/ 1014 w 2777"/>
                <a:gd name="T23" fmla="*/ 364 h 3051"/>
                <a:gd name="T24" fmla="*/ 1047 w 2777"/>
                <a:gd name="T25" fmla="*/ 330 h 3051"/>
                <a:gd name="T26" fmla="*/ 1172 w 2777"/>
                <a:gd name="T27" fmla="*/ 188 h 3051"/>
                <a:gd name="T28" fmla="*/ 1306 w 2777"/>
                <a:gd name="T29" fmla="*/ 88 h 3051"/>
                <a:gd name="T30" fmla="*/ 1431 w 2777"/>
                <a:gd name="T31" fmla="*/ 55 h 3051"/>
                <a:gd name="T32" fmla="*/ 1656 w 2777"/>
                <a:gd name="T33" fmla="*/ 38 h 3051"/>
                <a:gd name="T34" fmla="*/ 2149 w 2777"/>
                <a:gd name="T35" fmla="*/ 88 h 3051"/>
                <a:gd name="T36" fmla="*/ 2241 w 2777"/>
                <a:gd name="T37" fmla="*/ 280 h 3051"/>
                <a:gd name="T38" fmla="*/ 2182 w 2777"/>
                <a:gd name="T39" fmla="*/ 581 h 3051"/>
                <a:gd name="T40" fmla="*/ 2341 w 2777"/>
                <a:gd name="T41" fmla="*/ 764 h 3051"/>
                <a:gd name="T42" fmla="*/ 2333 w 2777"/>
                <a:gd name="T43" fmla="*/ 1215 h 3051"/>
                <a:gd name="T44" fmla="*/ 2299 w 2777"/>
                <a:gd name="T45" fmla="*/ 1315 h 3051"/>
                <a:gd name="T46" fmla="*/ 2383 w 2777"/>
                <a:gd name="T47" fmla="*/ 1457 h 3051"/>
                <a:gd name="T48" fmla="*/ 2441 w 2777"/>
                <a:gd name="T49" fmla="*/ 1708 h 3051"/>
                <a:gd name="T50" fmla="*/ 2491 w 2777"/>
                <a:gd name="T51" fmla="*/ 1741 h 3051"/>
                <a:gd name="T52" fmla="*/ 2541 w 2777"/>
                <a:gd name="T53" fmla="*/ 1783 h 3051"/>
                <a:gd name="T54" fmla="*/ 2708 w 2777"/>
                <a:gd name="T55" fmla="*/ 2058 h 3051"/>
                <a:gd name="T56" fmla="*/ 2583 w 2777"/>
                <a:gd name="T57" fmla="*/ 2351 h 3051"/>
                <a:gd name="T58" fmla="*/ 2441 w 2777"/>
                <a:gd name="T59" fmla="*/ 2601 h 3051"/>
                <a:gd name="T60" fmla="*/ 2399 w 2777"/>
                <a:gd name="T61" fmla="*/ 2668 h 3051"/>
                <a:gd name="T62" fmla="*/ 1974 w 2777"/>
                <a:gd name="T63" fmla="*/ 2868 h 3051"/>
                <a:gd name="T64" fmla="*/ 1807 w 2777"/>
                <a:gd name="T65" fmla="*/ 2893 h 3051"/>
                <a:gd name="T66" fmla="*/ 1731 w 2777"/>
                <a:gd name="T67" fmla="*/ 2927 h 3051"/>
                <a:gd name="T68" fmla="*/ 1631 w 2777"/>
                <a:gd name="T69" fmla="*/ 2952 h 3051"/>
                <a:gd name="T70" fmla="*/ 1072 w 2777"/>
                <a:gd name="T71" fmla="*/ 2860 h 3051"/>
                <a:gd name="T72" fmla="*/ 1064 w 2777"/>
                <a:gd name="T73" fmla="*/ 2835 h 3051"/>
                <a:gd name="T74" fmla="*/ 1039 w 2777"/>
                <a:gd name="T75" fmla="*/ 2826 h 3051"/>
                <a:gd name="T76" fmla="*/ 1055 w 2777"/>
                <a:gd name="T77" fmla="*/ 2868 h 30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77"/>
                <a:gd name="T118" fmla="*/ 0 h 3051"/>
                <a:gd name="T119" fmla="*/ 2777 w 2777"/>
                <a:gd name="T120" fmla="*/ 3051 h 30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77" h="3051">
                  <a:moveTo>
                    <a:pt x="1055" y="2868"/>
                  </a:moveTo>
                  <a:cubicBezTo>
                    <a:pt x="858" y="2862"/>
                    <a:pt x="849" y="2862"/>
                    <a:pt x="713" y="2843"/>
                  </a:cubicBezTo>
                  <a:cubicBezTo>
                    <a:pt x="568" y="2768"/>
                    <a:pt x="523" y="2675"/>
                    <a:pt x="438" y="2543"/>
                  </a:cubicBezTo>
                  <a:cubicBezTo>
                    <a:pt x="421" y="2478"/>
                    <a:pt x="443" y="2470"/>
                    <a:pt x="387" y="2426"/>
                  </a:cubicBezTo>
                  <a:cubicBezTo>
                    <a:pt x="359" y="2404"/>
                    <a:pt x="304" y="2359"/>
                    <a:pt x="304" y="2359"/>
                  </a:cubicBezTo>
                  <a:cubicBezTo>
                    <a:pt x="289" y="2333"/>
                    <a:pt x="269" y="2310"/>
                    <a:pt x="254" y="2284"/>
                  </a:cubicBezTo>
                  <a:cubicBezTo>
                    <a:pt x="224" y="2231"/>
                    <a:pt x="220" y="2159"/>
                    <a:pt x="212" y="2100"/>
                  </a:cubicBezTo>
                  <a:cubicBezTo>
                    <a:pt x="231" y="1451"/>
                    <a:pt x="0" y="1222"/>
                    <a:pt x="463" y="1123"/>
                  </a:cubicBezTo>
                  <a:cubicBezTo>
                    <a:pt x="466" y="1001"/>
                    <a:pt x="450" y="876"/>
                    <a:pt x="471" y="756"/>
                  </a:cubicBezTo>
                  <a:cubicBezTo>
                    <a:pt x="478" y="715"/>
                    <a:pt x="521" y="689"/>
                    <a:pt x="546" y="656"/>
                  </a:cubicBezTo>
                  <a:cubicBezTo>
                    <a:pt x="644" y="525"/>
                    <a:pt x="758" y="458"/>
                    <a:pt x="905" y="405"/>
                  </a:cubicBezTo>
                  <a:cubicBezTo>
                    <a:pt x="1072" y="420"/>
                    <a:pt x="974" y="445"/>
                    <a:pt x="1014" y="364"/>
                  </a:cubicBezTo>
                  <a:cubicBezTo>
                    <a:pt x="1021" y="350"/>
                    <a:pt x="1036" y="341"/>
                    <a:pt x="1047" y="330"/>
                  </a:cubicBezTo>
                  <a:cubicBezTo>
                    <a:pt x="1079" y="254"/>
                    <a:pt x="1111" y="236"/>
                    <a:pt x="1172" y="188"/>
                  </a:cubicBezTo>
                  <a:cubicBezTo>
                    <a:pt x="1216" y="154"/>
                    <a:pt x="1252" y="109"/>
                    <a:pt x="1306" y="88"/>
                  </a:cubicBezTo>
                  <a:cubicBezTo>
                    <a:pt x="1344" y="73"/>
                    <a:pt x="1391" y="65"/>
                    <a:pt x="1431" y="55"/>
                  </a:cubicBezTo>
                  <a:cubicBezTo>
                    <a:pt x="1503" y="0"/>
                    <a:pt x="1566" y="26"/>
                    <a:pt x="1656" y="38"/>
                  </a:cubicBezTo>
                  <a:cubicBezTo>
                    <a:pt x="1822" y="98"/>
                    <a:pt x="1883" y="68"/>
                    <a:pt x="2149" y="88"/>
                  </a:cubicBezTo>
                  <a:cubicBezTo>
                    <a:pt x="2205" y="145"/>
                    <a:pt x="2220" y="204"/>
                    <a:pt x="2241" y="280"/>
                  </a:cubicBezTo>
                  <a:cubicBezTo>
                    <a:pt x="2235" y="439"/>
                    <a:pt x="2272" y="491"/>
                    <a:pt x="2182" y="581"/>
                  </a:cubicBezTo>
                  <a:cubicBezTo>
                    <a:pt x="2230" y="648"/>
                    <a:pt x="2291" y="698"/>
                    <a:pt x="2341" y="764"/>
                  </a:cubicBezTo>
                  <a:cubicBezTo>
                    <a:pt x="2389" y="907"/>
                    <a:pt x="2417" y="1083"/>
                    <a:pt x="2333" y="1215"/>
                  </a:cubicBezTo>
                  <a:cubicBezTo>
                    <a:pt x="2324" y="1250"/>
                    <a:pt x="2313" y="1281"/>
                    <a:pt x="2299" y="1315"/>
                  </a:cubicBezTo>
                  <a:cubicBezTo>
                    <a:pt x="2331" y="1362"/>
                    <a:pt x="2361" y="1405"/>
                    <a:pt x="2383" y="1457"/>
                  </a:cubicBezTo>
                  <a:cubicBezTo>
                    <a:pt x="2394" y="1529"/>
                    <a:pt x="2421" y="1663"/>
                    <a:pt x="2441" y="1708"/>
                  </a:cubicBezTo>
                  <a:cubicBezTo>
                    <a:pt x="2449" y="1726"/>
                    <a:pt x="2475" y="1729"/>
                    <a:pt x="2491" y="1741"/>
                  </a:cubicBezTo>
                  <a:cubicBezTo>
                    <a:pt x="2508" y="1754"/>
                    <a:pt x="2526" y="1767"/>
                    <a:pt x="2541" y="1783"/>
                  </a:cubicBezTo>
                  <a:cubicBezTo>
                    <a:pt x="2618" y="1864"/>
                    <a:pt x="2682" y="1949"/>
                    <a:pt x="2708" y="2058"/>
                  </a:cubicBezTo>
                  <a:cubicBezTo>
                    <a:pt x="2699" y="2356"/>
                    <a:pt x="2777" y="2330"/>
                    <a:pt x="2583" y="2351"/>
                  </a:cubicBezTo>
                  <a:cubicBezTo>
                    <a:pt x="2394" y="2438"/>
                    <a:pt x="2512" y="2347"/>
                    <a:pt x="2441" y="2601"/>
                  </a:cubicBezTo>
                  <a:cubicBezTo>
                    <a:pt x="2434" y="2626"/>
                    <a:pt x="2414" y="2647"/>
                    <a:pt x="2399" y="2668"/>
                  </a:cubicBezTo>
                  <a:cubicBezTo>
                    <a:pt x="2298" y="2810"/>
                    <a:pt x="2139" y="2853"/>
                    <a:pt x="1974" y="2868"/>
                  </a:cubicBezTo>
                  <a:cubicBezTo>
                    <a:pt x="1882" y="2890"/>
                    <a:pt x="2009" y="2861"/>
                    <a:pt x="1807" y="2893"/>
                  </a:cubicBezTo>
                  <a:cubicBezTo>
                    <a:pt x="1782" y="2897"/>
                    <a:pt x="1750" y="2919"/>
                    <a:pt x="1731" y="2927"/>
                  </a:cubicBezTo>
                  <a:cubicBezTo>
                    <a:pt x="1700" y="2941"/>
                    <a:pt x="1664" y="2943"/>
                    <a:pt x="1631" y="2952"/>
                  </a:cubicBezTo>
                  <a:cubicBezTo>
                    <a:pt x="974" y="2940"/>
                    <a:pt x="1263" y="3051"/>
                    <a:pt x="1072" y="2860"/>
                  </a:cubicBezTo>
                  <a:cubicBezTo>
                    <a:pt x="1069" y="2852"/>
                    <a:pt x="1070" y="2841"/>
                    <a:pt x="1064" y="2835"/>
                  </a:cubicBezTo>
                  <a:cubicBezTo>
                    <a:pt x="1058" y="2829"/>
                    <a:pt x="1041" y="2817"/>
                    <a:pt x="1039" y="2826"/>
                  </a:cubicBezTo>
                  <a:cubicBezTo>
                    <a:pt x="1035" y="2840"/>
                    <a:pt x="1050" y="2854"/>
                    <a:pt x="1055" y="2868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9728" name="Text Box 949"/>
          <p:cNvSpPr txBox="1">
            <a:spLocks noChangeArrowheads="1"/>
          </p:cNvSpPr>
          <p:nvPr/>
        </p:nvSpPr>
        <p:spPr bwMode="auto">
          <a:xfrm>
            <a:off x="457200" y="685800"/>
            <a:ext cx="1601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Mother block area</a:t>
            </a:r>
          </a:p>
        </p:txBody>
      </p:sp>
      <p:sp>
        <p:nvSpPr>
          <p:cNvPr id="69729" name="Text Box 950"/>
          <p:cNvSpPr txBox="1">
            <a:spLocks noChangeArrowheads="1"/>
          </p:cNvSpPr>
          <p:nvPr/>
        </p:nvSpPr>
        <p:spPr bwMode="auto">
          <a:xfrm>
            <a:off x="-1082675" y="3389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730" name="Text Box 951"/>
          <p:cNvSpPr txBox="1">
            <a:spLocks noChangeArrowheads="1"/>
          </p:cNvSpPr>
          <p:nvPr/>
        </p:nvSpPr>
        <p:spPr bwMode="auto">
          <a:xfrm>
            <a:off x="2590800" y="152400"/>
            <a:ext cx="424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C3300"/>
                </a:solidFill>
              </a:rPr>
              <a:t>Rural Resource Centres</a:t>
            </a:r>
          </a:p>
        </p:txBody>
      </p:sp>
    </p:spTree>
    <p:extLst>
      <p:ext uri="{BB962C8B-B14F-4D97-AF65-F5344CB8AC3E}">
        <p14:creationId xmlns:p14="http://schemas.microsoft.com/office/powerpoint/2010/main" val="35655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590800" y="152400"/>
            <a:ext cx="424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C3300"/>
                </a:solidFill>
              </a:rPr>
              <a:t>Rural Resource Centres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577989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400" b="1" dirty="0">
                <a:solidFill>
                  <a:srgbClr val="006600"/>
                </a:solidFill>
              </a:rPr>
              <a:t> Source of Knowledge</a:t>
            </a:r>
          </a:p>
          <a:p>
            <a:pPr eaLnBrk="1" hangingPunct="1">
              <a:buFontTx/>
              <a:buChar char="-"/>
            </a:pPr>
            <a:endParaRPr lang="en-US" altLang="en-US" sz="2400" b="1" dirty="0">
              <a:solidFill>
                <a:srgbClr val="00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b="1" dirty="0">
                <a:solidFill>
                  <a:srgbClr val="006600"/>
                </a:solidFill>
              </a:rPr>
              <a:t> Skills training</a:t>
            </a:r>
          </a:p>
          <a:p>
            <a:pPr eaLnBrk="1" hangingPunct="1">
              <a:buFontTx/>
              <a:buChar char="-"/>
            </a:pPr>
            <a:endParaRPr lang="en-US" altLang="en-US" sz="2400" b="1" dirty="0">
              <a:solidFill>
                <a:srgbClr val="00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b="1" dirty="0">
                <a:solidFill>
                  <a:srgbClr val="006600"/>
                </a:solidFill>
              </a:rPr>
              <a:t> Demonstrations (nursery, field, mother block)</a:t>
            </a:r>
          </a:p>
          <a:p>
            <a:pPr eaLnBrk="1" hangingPunct="1">
              <a:buFontTx/>
              <a:buChar char="-"/>
            </a:pPr>
            <a:endParaRPr lang="en-US" altLang="en-US" sz="2400" b="1" dirty="0">
              <a:solidFill>
                <a:srgbClr val="00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b="1" dirty="0">
                <a:solidFill>
                  <a:srgbClr val="006600"/>
                </a:solidFill>
              </a:rPr>
              <a:t> Registration of collectors, buyers, nurseries, producers </a:t>
            </a:r>
          </a:p>
          <a:p>
            <a:pPr eaLnBrk="1" hangingPunct="1">
              <a:buFontTx/>
              <a:buChar char="-"/>
            </a:pPr>
            <a:endParaRPr lang="en-US" altLang="en-US" sz="2400" b="1" dirty="0">
              <a:solidFill>
                <a:srgbClr val="00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b="1" dirty="0">
                <a:solidFill>
                  <a:srgbClr val="006600"/>
                </a:solidFill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</a:rPr>
              <a:t>Germplasm</a:t>
            </a:r>
            <a:r>
              <a:rPr lang="en-US" altLang="en-US" sz="2400" b="1" dirty="0">
                <a:solidFill>
                  <a:srgbClr val="006600"/>
                </a:solidFill>
              </a:rPr>
              <a:t> source </a:t>
            </a:r>
          </a:p>
          <a:p>
            <a:pPr eaLnBrk="1" hangingPunct="1">
              <a:buFontTx/>
              <a:buChar char="-"/>
            </a:pPr>
            <a:endParaRPr lang="en-US" altLang="en-US" sz="2400" b="1" dirty="0">
              <a:solidFill>
                <a:srgbClr val="00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b="1" dirty="0">
                <a:solidFill>
                  <a:srgbClr val="006600"/>
                </a:solidFill>
              </a:rPr>
              <a:t> Materials (bags, chemicals, equipment</a:t>
            </a:r>
            <a:r>
              <a:rPr lang="en-US" altLang="en-US" sz="2400" b="1" dirty="0" smtClean="0">
                <a:solidFill>
                  <a:srgbClr val="006600"/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endParaRPr lang="en-US" altLang="en-US" sz="2400" b="1" dirty="0">
              <a:solidFill>
                <a:srgbClr val="00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2400" b="1" dirty="0" smtClean="0">
                <a:solidFill>
                  <a:srgbClr val="006600"/>
                </a:solidFill>
              </a:rPr>
              <a:t> Venue for partners to come together </a:t>
            </a:r>
            <a:endParaRPr lang="en-US" alt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val 2"/>
          <p:cNvSpPr>
            <a:spLocks noChangeArrowheads="1"/>
          </p:cNvSpPr>
          <p:nvPr/>
        </p:nvSpPr>
        <p:spPr bwMode="auto">
          <a:xfrm>
            <a:off x="2971800" y="2667000"/>
            <a:ext cx="32766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038600" y="2895600"/>
            <a:ext cx="11096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Rural </a:t>
            </a:r>
          </a:p>
          <a:p>
            <a:pPr algn="ctr" eaLnBrk="1" hangingPunct="1"/>
            <a:r>
              <a:rPr lang="en-US" altLang="en-US" sz="1600"/>
              <a:t>Resource </a:t>
            </a:r>
          </a:p>
          <a:p>
            <a:pPr algn="ctr" eaLnBrk="1" hangingPunct="1"/>
            <a:r>
              <a:rPr lang="en-US" altLang="en-US" sz="1600"/>
              <a:t>Centre</a:t>
            </a: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5867400" y="50292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410200" y="49530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5181600" y="5181600"/>
            <a:ext cx="381000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5943600" y="4495800"/>
            <a:ext cx="152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6553200" y="4648200"/>
            <a:ext cx="381000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6858000" y="5410200"/>
            <a:ext cx="381000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6019800" y="6172200"/>
            <a:ext cx="381000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858000" y="5638800"/>
            <a:ext cx="152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5486400" y="5715000"/>
            <a:ext cx="152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7086600" y="4953000"/>
            <a:ext cx="152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5791200" y="63246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5486400" y="60960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6096000" y="42672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6858000" y="61722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7086600" y="4495800"/>
            <a:ext cx="1524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6477000" y="6400800"/>
            <a:ext cx="381000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6400800" y="4343400"/>
            <a:ext cx="152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4953000" y="5257800"/>
            <a:ext cx="152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5562600" y="6324600"/>
            <a:ext cx="762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32" name="Text Box 24"/>
          <p:cNvSpPr txBox="1">
            <a:spLocks noChangeArrowheads="1"/>
          </p:cNvSpPr>
          <p:nvPr/>
        </p:nvSpPr>
        <p:spPr bwMode="auto">
          <a:xfrm>
            <a:off x="5867400" y="51816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33" name="Line 25"/>
          <p:cNvSpPr>
            <a:spLocks noChangeShapeType="1"/>
          </p:cNvSpPr>
          <p:nvPr/>
        </p:nvSpPr>
        <p:spPr bwMode="auto">
          <a:xfrm>
            <a:off x="5029200" y="3962400"/>
            <a:ext cx="9144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4" name="Line 26"/>
          <p:cNvSpPr>
            <a:spLocks noChangeShapeType="1"/>
          </p:cNvSpPr>
          <p:nvPr/>
        </p:nvSpPr>
        <p:spPr bwMode="auto">
          <a:xfrm>
            <a:off x="6019800" y="48006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5" name="Line 27"/>
          <p:cNvSpPr>
            <a:spLocks noChangeShapeType="1"/>
          </p:cNvSpPr>
          <p:nvPr/>
        </p:nvSpPr>
        <p:spPr bwMode="auto">
          <a:xfrm>
            <a:off x="61722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6" name="Line 28"/>
          <p:cNvSpPr>
            <a:spLocks noChangeShapeType="1"/>
          </p:cNvSpPr>
          <p:nvPr/>
        </p:nvSpPr>
        <p:spPr bwMode="auto">
          <a:xfrm flipH="1">
            <a:off x="6248400" y="45720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7" name="Line 29"/>
          <p:cNvSpPr>
            <a:spLocks noChangeShapeType="1"/>
          </p:cNvSpPr>
          <p:nvPr/>
        </p:nvSpPr>
        <p:spPr bwMode="auto">
          <a:xfrm>
            <a:off x="5105400" y="5334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8" name="Line 30"/>
          <p:cNvSpPr>
            <a:spLocks noChangeShapeType="1"/>
          </p:cNvSpPr>
          <p:nvPr/>
        </p:nvSpPr>
        <p:spPr bwMode="auto">
          <a:xfrm>
            <a:off x="5562600" y="51816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9" name="Line 31"/>
          <p:cNvSpPr>
            <a:spLocks noChangeShapeType="1"/>
          </p:cNvSpPr>
          <p:nvPr/>
        </p:nvSpPr>
        <p:spPr bwMode="auto">
          <a:xfrm flipV="1">
            <a:off x="5486400" y="54864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0" name="Line 32"/>
          <p:cNvSpPr>
            <a:spLocks noChangeShapeType="1"/>
          </p:cNvSpPr>
          <p:nvPr/>
        </p:nvSpPr>
        <p:spPr bwMode="auto">
          <a:xfrm flipV="1">
            <a:off x="64770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1" name="Line 33"/>
          <p:cNvSpPr>
            <a:spLocks noChangeShapeType="1"/>
          </p:cNvSpPr>
          <p:nvPr/>
        </p:nvSpPr>
        <p:spPr bwMode="auto">
          <a:xfrm flipV="1">
            <a:off x="6553200" y="4648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2" name="Line 34"/>
          <p:cNvSpPr>
            <a:spLocks noChangeShapeType="1"/>
          </p:cNvSpPr>
          <p:nvPr/>
        </p:nvSpPr>
        <p:spPr bwMode="auto">
          <a:xfrm flipV="1">
            <a:off x="6629400" y="51054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3" name="Line 35"/>
          <p:cNvSpPr>
            <a:spLocks noChangeShapeType="1"/>
          </p:cNvSpPr>
          <p:nvPr/>
        </p:nvSpPr>
        <p:spPr bwMode="auto">
          <a:xfrm>
            <a:off x="6629400" y="5410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4" name="Line 36"/>
          <p:cNvSpPr>
            <a:spLocks noChangeShapeType="1"/>
          </p:cNvSpPr>
          <p:nvPr/>
        </p:nvSpPr>
        <p:spPr bwMode="auto">
          <a:xfrm>
            <a:off x="6553200" y="5562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5" name="Line 37"/>
          <p:cNvSpPr>
            <a:spLocks noChangeShapeType="1"/>
          </p:cNvSpPr>
          <p:nvPr/>
        </p:nvSpPr>
        <p:spPr bwMode="auto">
          <a:xfrm>
            <a:off x="6477000" y="57150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6" name="Line 38"/>
          <p:cNvSpPr>
            <a:spLocks noChangeShapeType="1"/>
          </p:cNvSpPr>
          <p:nvPr/>
        </p:nvSpPr>
        <p:spPr bwMode="auto">
          <a:xfrm>
            <a:off x="6400800" y="5791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7" name="Line 39"/>
          <p:cNvSpPr>
            <a:spLocks noChangeShapeType="1"/>
          </p:cNvSpPr>
          <p:nvPr/>
        </p:nvSpPr>
        <p:spPr bwMode="auto">
          <a:xfrm>
            <a:off x="6248400" y="5791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8" name="Line 40"/>
          <p:cNvSpPr>
            <a:spLocks noChangeShapeType="1"/>
          </p:cNvSpPr>
          <p:nvPr/>
        </p:nvSpPr>
        <p:spPr bwMode="auto">
          <a:xfrm flipH="1">
            <a:off x="5867400" y="57150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9" name="Line 41"/>
          <p:cNvSpPr>
            <a:spLocks noChangeShapeType="1"/>
          </p:cNvSpPr>
          <p:nvPr/>
        </p:nvSpPr>
        <p:spPr bwMode="auto">
          <a:xfrm flipH="1">
            <a:off x="5638800" y="57150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0" name="Line 42"/>
          <p:cNvSpPr>
            <a:spLocks noChangeShapeType="1"/>
          </p:cNvSpPr>
          <p:nvPr/>
        </p:nvSpPr>
        <p:spPr bwMode="auto">
          <a:xfrm flipH="1">
            <a:off x="5638800" y="5562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1" name="Line 43"/>
          <p:cNvSpPr>
            <a:spLocks noChangeShapeType="1"/>
          </p:cNvSpPr>
          <p:nvPr/>
        </p:nvSpPr>
        <p:spPr bwMode="auto">
          <a:xfrm flipH="1">
            <a:off x="5638800" y="56388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7391400" y="4800600"/>
            <a:ext cx="935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farmer’s </a:t>
            </a:r>
          </a:p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fields</a:t>
            </a:r>
          </a:p>
        </p:txBody>
      </p:sp>
      <p:sp>
        <p:nvSpPr>
          <p:cNvPr id="68653" name="Oval 45"/>
          <p:cNvSpPr>
            <a:spLocks noChangeArrowheads="1"/>
          </p:cNvSpPr>
          <p:nvPr/>
        </p:nvSpPr>
        <p:spPr bwMode="auto">
          <a:xfrm>
            <a:off x="1524000" y="7620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54" name="Oval 46"/>
          <p:cNvSpPr>
            <a:spLocks noChangeArrowheads="1"/>
          </p:cNvSpPr>
          <p:nvPr/>
        </p:nvSpPr>
        <p:spPr bwMode="auto">
          <a:xfrm>
            <a:off x="6324600" y="11430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55" name="Oval 47"/>
          <p:cNvSpPr>
            <a:spLocks noChangeArrowheads="1"/>
          </p:cNvSpPr>
          <p:nvPr/>
        </p:nvSpPr>
        <p:spPr bwMode="auto">
          <a:xfrm>
            <a:off x="914400" y="28194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56" name="Oval 48"/>
          <p:cNvSpPr>
            <a:spLocks noChangeArrowheads="1"/>
          </p:cNvSpPr>
          <p:nvPr/>
        </p:nvSpPr>
        <p:spPr bwMode="auto">
          <a:xfrm>
            <a:off x="2057400" y="43434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2057400" y="44196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58" name="Text Box 50"/>
          <p:cNvSpPr txBox="1">
            <a:spLocks noChangeArrowheads="1"/>
          </p:cNvSpPr>
          <p:nvPr/>
        </p:nvSpPr>
        <p:spPr bwMode="auto">
          <a:xfrm>
            <a:off x="914400" y="29718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59" name="Text Box 51"/>
          <p:cNvSpPr txBox="1">
            <a:spLocks noChangeArrowheads="1"/>
          </p:cNvSpPr>
          <p:nvPr/>
        </p:nvSpPr>
        <p:spPr bwMode="auto">
          <a:xfrm>
            <a:off x="1524000" y="9144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60" name="Text Box 52"/>
          <p:cNvSpPr txBox="1">
            <a:spLocks noChangeArrowheads="1"/>
          </p:cNvSpPr>
          <p:nvPr/>
        </p:nvSpPr>
        <p:spPr bwMode="auto">
          <a:xfrm>
            <a:off x="6324600" y="12954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61" name="Line 53"/>
          <p:cNvSpPr>
            <a:spLocks noChangeShapeType="1"/>
          </p:cNvSpPr>
          <p:nvPr/>
        </p:nvSpPr>
        <p:spPr bwMode="auto">
          <a:xfrm>
            <a:off x="2133600" y="1447800"/>
            <a:ext cx="12192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2" name="Oval 54"/>
          <p:cNvSpPr>
            <a:spLocks noChangeArrowheads="1"/>
          </p:cNvSpPr>
          <p:nvPr/>
        </p:nvSpPr>
        <p:spPr bwMode="auto">
          <a:xfrm>
            <a:off x="2743200" y="8382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63" name="Text Box 55"/>
          <p:cNvSpPr txBox="1">
            <a:spLocks noChangeArrowheads="1"/>
          </p:cNvSpPr>
          <p:nvPr/>
        </p:nvSpPr>
        <p:spPr bwMode="auto">
          <a:xfrm>
            <a:off x="2743200" y="9906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64" name="Line 56"/>
          <p:cNvSpPr>
            <a:spLocks noChangeShapeType="1"/>
          </p:cNvSpPr>
          <p:nvPr/>
        </p:nvSpPr>
        <p:spPr bwMode="auto">
          <a:xfrm>
            <a:off x="3276600" y="1600200"/>
            <a:ext cx="381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5" name="Oval 57"/>
          <p:cNvSpPr>
            <a:spLocks noChangeArrowheads="1"/>
          </p:cNvSpPr>
          <p:nvPr/>
        </p:nvSpPr>
        <p:spPr bwMode="auto">
          <a:xfrm>
            <a:off x="4191000" y="7620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66" name="Text Box 58"/>
          <p:cNvSpPr txBox="1">
            <a:spLocks noChangeArrowheads="1"/>
          </p:cNvSpPr>
          <p:nvPr/>
        </p:nvSpPr>
        <p:spPr bwMode="auto">
          <a:xfrm>
            <a:off x="4191000" y="9144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67" name="Line 59"/>
          <p:cNvSpPr>
            <a:spLocks noChangeShapeType="1"/>
          </p:cNvSpPr>
          <p:nvPr/>
        </p:nvSpPr>
        <p:spPr bwMode="auto">
          <a:xfrm>
            <a:off x="4572000" y="16002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8" name="Oval 60"/>
          <p:cNvSpPr>
            <a:spLocks noChangeArrowheads="1"/>
          </p:cNvSpPr>
          <p:nvPr/>
        </p:nvSpPr>
        <p:spPr bwMode="auto">
          <a:xfrm>
            <a:off x="1905000" y="34290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69" name="Text Box 61"/>
          <p:cNvSpPr txBox="1">
            <a:spLocks noChangeArrowheads="1"/>
          </p:cNvSpPr>
          <p:nvPr/>
        </p:nvSpPr>
        <p:spPr bwMode="auto">
          <a:xfrm>
            <a:off x="1905000" y="35814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70" name="Line 62"/>
          <p:cNvSpPr>
            <a:spLocks noChangeShapeType="1"/>
          </p:cNvSpPr>
          <p:nvPr/>
        </p:nvSpPr>
        <p:spPr bwMode="auto">
          <a:xfrm flipH="1">
            <a:off x="2590800" y="3505200"/>
            <a:ext cx="4572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71" name="Oval 63"/>
          <p:cNvSpPr>
            <a:spLocks noChangeArrowheads="1"/>
          </p:cNvSpPr>
          <p:nvPr/>
        </p:nvSpPr>
        <p:spPr bwMode="auto">
          <a:xfrm>
            <a:off x="2895600" y="44958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72" name="Text Box 64"/>
          <p:cNvSpPr txBox="1">
            <a:spLocks noChangeArrowheads="1"/>
          </p:cNvSpPr>
          <p:nvPr/>
        </p:nvSpPr>
        <p:spPr bwMode="auto">
          <a:xfrm>
            <a:off x="2895600" y="46482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73" name="Line 65"/>
          <p:cNvSpPr>
            <a:spLocks noChangeShapeType="1"/>
          </p:cNvSpPr>
          <p:nvPr/>
        </p:nvSpPr>
        <p:spPr bwMode="auto">
          <a:xfrm flipH="1">
            <a:off x="3505200" y="3962400"/>
            <a:ext cx="5334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74" name="Oval 66"/>
          <p:cNvSpPr>
            <a:spLocks noChangeArrowheads="1"/>
          </p:cNvSpPr>
          <p:nvPr/>
        </p:nvSpPr>
        <p:spPr bwMode="auto">
          <a:xfrm>
            <a:off x="7239000" y="23622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75" name="Text Box 67"/>
          <p:cNvSpPr txBox="1">
            <a:spLocks noChangeArrowheads="1"/>
          </p:cNvSpPr>
          <p:nvPr/>
        </p:nvSpPr>
        <p:spPr bwMode="auto">
          <a:xfrm>
            <a:off x="7239000" y="25146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76" name="Line 68"/>
          <p:cNvSpPr>
            <a:spLocks noChangeShapeType="1"/>
          </p:cNvSpPr>
          <p:nvPr/>
        </p:nvSpPr>
        <p:spPr bwMode="auto">
          <a:xfrm flipH="1">
            <a:off x="6248400" y="2895600"/>
            <a:ext cx="9906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77" name="Oval 69"/>
          <p:cNvSpPr>
            <a:spLocks noChangeArrowheads="1"/>
          </p:cNvSpPr>
          <p:nvPr/>
        </p:nvSpPr>
        <p:spPr bwMode="auto">
          <a:xfrm>
            <a:off x="762000" y="14478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78" name="Text Box 70"/>
          <p:cNvSpPr txBox="1">
            <a:spLocks noChangeArrowheads="1"/>
          </p:cNvSpPr>
          <p:nvPr/>
        </p:nvSpPr>
        <p:spPr bwMode="auto">
          <a:xfrm>
            <a:off x="762000" y="16002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79" name="Line 71"/>
          <p:cNvSpPr>
            <a:spLocks noChangeShapeType="1"/>
          </p:cNvSpPr>
          <p:nvPr/>
        </p:nvSpPr>
        <p:spPr bwMode="auto">
          <a:xfrm>
            <a:off x="1447800" y="2057400"/>
            <a:ext cx="16764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80" name="Oval 72"/>
          <p:cNvSpPr>
            <a:spLocks noChangeArrowheads="1"/>
          </p:cNvSpPr>
          <p:nvPr/>
        </p:nvSpPr>
        <p:spPr bwMode="auto">
          <a:xfrm>
            <a:off x="685800" y="38862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81" name="Text Box 73"/>
          <p:cNvSpPr txBox="1">
            <a:spLocks noChangeArrowheads="1"/>
          </p:cNvSpPr>
          <p:nvPr/>
        </p:nvSpPr>
        <p:spPr bwMode="auto">
          <a:xfrm>
            <a:off x="685800" y="40386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82" name="Line 74"/>
          <p:cNvSpPr>
            <a:spLocks noChangeShapeType="1"/>
          </p:cNvSpPr>
          <p:nvPr/>
        </p:nvSpPr>
        <p:spPr bwMode="auto">
          <a:xfrm flipV="1">
            <a:off x="1295400" y="3886200"/>
            <a:ext cx="22860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83" name="Oval 75"/>
          <p:cNvSpPr>
            <a:spLocks noChangeArrowheads="1"/>
          </p:cNvSpPr>
          <p:nvPr/>
        </p:nvSpPr>
        <p:spPr bwMode="auto">
          <a:xfrm>
            <a:off x="5334000" y="3048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84" name="Text Box 76"/>
          <p:cNvSpPr txBox="1">
            <a:spLocks noChangeArrowheads="1"/>
          </p:cNvSpPr>
          <p:nvPr/>
        </p:nvSpPr>
        <p:spPr bwMode="auto">
          <a:xfrm>
            <a:off x="5334000" y="4572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85" name="Line 77"/>
          <p:cNvSpPr>
            <a:spLocks noChangeShapeType="1"/>
          </p:cNvSpPr>
          <p:nvPr/>
        </p:nvSpPr>
        <p:spPr bwMode="auto">
          <a:xfrm flipH="1">
            <a:off x="4953000" y="1143000"/>
            <a:ext cx="685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86" name="Oval 78"/>
          <p:cNvSpPr>
            <a:spLocks noChangeArrowheads="1"/>
          </p:cNvSpPr>
          <p:nvPr/>
        </p:nvSpPr>
        <p:spPr bwMode="auto">
          <a:xfrm>
            <a:off x="7391400" y="12192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87" name="Text Box 79"/>
          <p:cNvSpPr txBox="1">
            <a:spLocks noChangeArrowheads="1"/>
          </p:cNvSpPr>
          <p:nvPr/>
        </p:nvSpPr>
        <p:spPr bwMode="auto">
          <a:xfrm>
            <a:off x="7391400" y="13716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88" name="Line 80"/>
          <p:cNvSpPr>
            <a:spLocks noChangeShapeType="1"/>
          </p:cNvSpPr>
          <p:nvPr/>
        </p:nvSpPr>
        <p:spPr bwMode="auto">
          <a:xfrm flipH="1">
            <a:off x="5943600" y="1905000"/>
            <a:ext cx="15240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89" name="Oval 81"/>
          <p:cNvSpPr>
            <a:spLocks noChangeArrowheads="1"/>
          </p:cNvSpPr>
          <p:nvPr/>
        </p:nvSpPr>
        <p:spPr bwMode="auto">
          <a:xfrm>
            <a:off x="7772400" y="37338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90" name="Text Box 82"/>
          <p:cNvSpPr txBox="1">
            <a:spLocks noChangeArrowheads="1"/>
          </p:cNvSpPr>
          <p:nvPr/>
        </p:nvSpPr>
        <p:spPr bwMode="auto">
          <a:xfrm>
            <a:off x="7772400" y="38862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91" name="Line 83"/>
          <p:cNvSpPr>
            <a:spLocks noChangeShapeType="1"/>
          </p:cNvSpPr>
          <p:nvPr/>
        </p:nvSpPr>
        <p:spPr bwMode="auto">
          <a:xfrm flipH="1" flipV="1">
            <a:off x="6248400" y="3505200"/>
            <a:ext cx="15240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92" name="Oval 84"/>
          <p:cNvSpPr>
            <a:spLocks noChangeArrowheads="1"/>
          </p:cNvSpPr>
          <p:nvPr/>
        </p:nvSpPr>
        <p:spPr bwMode="auto">
          <a:xfrm>
            <a:off x="3962400" y="4495800"/>
            <a:ext cx="762000" cy="762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93" name="Text Box 85"/>
          <p:cNvSpPr txBox="1">
            <a:spLocks noChangeArrowheads="1"/>
          </p:cNvSpPr>
          <p:nvPr/>
        </p:nvSpPr>
        <p:spPr bwMode="auto">
          <a:xfrm>
            <a:off x="3962400" y="4648200"/>
            <a:ext cx="74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satellite </a:t>
            </a:r>
          </a:p>
          <a:p>
            <a:pPr eaLnBrk="1" hangingPunct="1"/>
            <a:r>
              <a:rPr lang="en-US" altLang="en-US" sz="1200"/>
              <a:t>nursery</a:t>
            </a:r>
          </a:p>
        </p:txBody>
      </p:sp>
      <p:sp>
        <p:nvSpPr>
          <p:cNvPr id="68694" name="Line 86"/>
          <p:cNvSpPr>
            <a:spLocks noChangeShapeType="1"/>
          </p:cNvSpPr>
          <p:nvPr/>
        </p:nvSpPr>
        <p:spPr bwMode="auto">
          <a:xfrm flipH="1">
            <a:off x="4419600" y="3962400"/>
            <a:ext cx="762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95" name="Line 87"/>
          <p:cNvSpPr>
            <a:spLocks noChangeShapeType="1"/>
          </p:cNvSpPr>
          <p:nvPr/>
        </p:nvSpPr>
        <p:spPr bwMode="auto">
          <a:xfrm flipV="1">
            <a:off x="2819400" y="3886200"/>
            <a:ext cx="9144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96" name="Line 88"/>
          <p:cNvSpPr>
            <a:spLocks noChangeShapeType="1"/>
          </p:cNvSpPr>
          <p:nvPr/>
        </p:nvSpPr>
        <p:spPr bwMode="auto">
          <a:xfrm flipV="1">
            <a:off x="5638800" y="1828800"/>
            <a:ext cx="8382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97" name="Line 89"/>
          <p:cNvSpPr>
            <a:spLocks noChangeShapeType="1"/>
          </p:cNvSpPr>
          <p:nvPr/>
        </p:nvSpPr>
        <p:spPr bwMode="auto">
          <a:xfrm>
            <a:off x="1676400" y="3124200"/>
            <a:ext cx="12954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98" name="Text Box 90"/>
          <p:cNvSpPr txBox="1">
            <a:spLocks noChangeArrowheads="1"/>
          </p:cNvSpPr>
          <p:nvPr/>
        </p:nvSpPr>
        <p:spPr bwMode="auto">
          <a:xfrm>
            <a:off x="304800" y="5370513"/>
            <a:ext cx="4525963" cy="13208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en-US" sz="1200" b="1"/>
              <a:t>1 Rural Resource Centre serves 10-30 satellite nurseries</a:t>
            </a:r>
          </a:p>
          <a:p>
            <a:pPr eaLnBrk="1" hangingPunct="1">
              <a:lnSpc>
                <a:spcPct val="75000"/>
              </a:lnSpc>
            </a:pPr>
            <a:endParaRPr lang="en-US" altLang="en-US" sz="1200" b="1"/>
          </a:p>
          <a:p>
            <a:pPr eaLnBrk="1" hangingPunct="1">
              <a:lnSpc>
                <a:spcPct val="75000"/>
              </a:lnSpc>
            </a:pPr>
            <a:r>
              <a:rPr lang="en-US" altLang="en-US" sz="1200" b="1"/>
              <a:t>1 Satellite nursery serves 20-50 farmers</a:t>
            </a:r>
          </a:p>
          <a:p>
            <a:pPr eaLnBrk="1" hangingPunct="1">
              <a:lnSpc>
                <a:spcPct val="75000"/>
              </a:lnSpc>
            </a:pPr>
            <a:endParaRPr lang="en-US" altLang="en-US" sz="1200" b="1"/>
          </a:p>
          <a:p>
            <a:pPr eaLnBrk="1" hangingPunct="1">
              <a:lnSpc>
                <a:spcPct val="75000"/>
              </a:lnSpc>
            </a:pPr>
            <a:r>
              <a:rPr lang="en-US" altLang="en-US" sz="1200" b="1"/>
              <a:t>1 farmer growing 10-100 trees</a:t>
            </a:r>
          </a:p>
          <a:p>
            <a:pPr eaLnBrk="1" hangingPunct="1">
              <a:lnSpc>
                <a:spcPct val="75000"/>
              </a:lnSpc>
            </a:pPr>
            <a:endParaRPr lang="en-US" altLang="en-US" sz="1200" b="1"/>
          </a:p>
          <a:p>
            <a:pPr eaLnBrk="1" hangingPunct="1">
              <a:lnSpc>
                <a:spcPct val="75000"/>
              </a:lnSpc>
            </a:pPr>
            <a:r>
              <a:rPr lang="en-US" altLang="en-US" sz="1200" b="1"/>
              <a:t>1 Rural Resource Centre for each 200-1500 farmers (av. 800)</a:t>
            </a:r>
          </a:p>
          <a:p>
            <a:pPr eaLnBrk="1" hangingPunct="1">
              <a:lnSpc>
                <a:spcPct val="75000"/>
              </a:lnSpc>
            </a:pPr>
            <a:endParaRPr lang="en-US" altLang="en-US" sz="1200" b="1"/>
          </a:p>
          <a:p>
            <a:pPr eaLnBrk="1" hangingPunct="1">
              <a:lnSpc>
                <a:spcPct val="75000"/>
              </a:lnSpc>
            </a:pPr>
            <a:r>
              <a:rPr lang="en-US" altLang="en-US" sz="1200" b="1"/>
              <a:t>1 RRC leads to 2000 – 150,000 (av. 40,000)</a:t>
            </a:r>
          </a:p>
        </p:txBody>
      </p:sp>
    </p:spTree>
    <p:extLst>
      <p:ext uri="{BB962C8B-B14F-4D97-AF65-F5344CB8AC3E}">
        <p14:creationId xmlns:p14="http://schemas.microsoft.com/office/powerpoint/2010/main" val="36187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431925" y="5827713"/>
            <a:ext cx="43243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Rural Resource Centre – New Edubiase)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8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953000" y="304800"/>
            <a:ext cx="3529013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/>
              <a:t>RRC, New Edubiase, Ghana</a:t>
            </a:r>
            <a:endParaRPr lang="en-US" altLang="en-US" sz="2000" b="1"/>
          </a:p>
        </p:txBody>
      </p:sp>
    </p:spTree>
    <p:extLst>
      <p:ext uri="{BB962C8B-B14F-4D97-AF65-F5344CB8AC3E}">
        <p14:creationId xmlns:p14="http://schemas.microsoft.com/office/powerpoint/2010/main" val="1835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6697663" cy="4572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Village tree planting launch May 2006, Tanzania</a:t>
            </a:r>
          </a:p>
        </p:txBody>
      </p:sp>
    </p:spTree>
    <p:extLst>
      <p:ext uri="{BB962C8B-B14F-4D97-AF65-F5344CB8AC3E}">
        <p14:creationId xmlns:p14="http://schemas.microsoft.com/office/powerpoint/2010/main" val="29173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617" y="5628819"/>
            <a:ext cx="809213" cy="809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94" y="4340069"/>
            <a:ext cx="975883" cy="714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54" y="3727663"/>
            <a:ext cx="1235761" cy="706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94" y="5115616"/>
            <a:ext cx="949458" cy="48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75" y="1596965"/>
            <a:ext cx="655517" cy="542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20" y="2424052"/>
            <a:ext cx="527175" cy="52717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94" y="3106744"/>
            <a:ext cx="722936" cy="5422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65970" y="314835"/>
            <a:ext cx="7064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Engaging with the Private Sector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759527"/>
            <a:ext cx="42878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/>
              <a:t>Why the Private Sector?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 smtClean="0"/>
              <a:t>Allanblackia Case Study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 smtClean="0"/>
              <a:t>Cocoa Case Study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 smtClean="0"/>
              <a:t>New Nutrition PPP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 smtClean="0"/>
              <a:t>Closing thoughts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736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Proportion of </a:t>
            </a:r>
            <a:r>
              <a:rPr lang="en-US" sz="3200" b="1" i="1" dirty="0" smtClean="0"/>
              <a:t>A. </a:t>
            </a:r>
            <a:r>
              <a:rPr lang="en-US" sz="3200" b="1" i="1" dirty="0" err="1" smtClean="0"/>
              <a:t>parviflora</a:t>
            </a:r>
            <a:r>
              <a:rPr lang="en-US" sz="3200" b="1" i="1" dirty="0" smtClean="0"/>
              <a:t> </a:t>
            </a:r>
            <a:r>
              <a:rPr lang="en-US" sz="3200" b="1" dirty="0" smtClean="0"/>
              <a:t>trees that </a:t>
            </a:r>
            <a:r>
              <a:rPr lang="en-US" sz="3200" b="1" dirty="0" smtClean="0">
                <a:solidFill>
                  <a:srgbClr val="FF0000"/>
                </a:solidFill>
              </a:rPr>
              <a:t>fruited </a:t>
            </a:r>
            <a:r>
              <a:rPr lang="en-US" sz="3200" b="1" dirty="0" smtClean="0"/>
              <a:t>per accession at 7 year</a:t>
            </a:r>
            <a:endParaRPr lang="en-GB" sz="3200" b="1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228600" y="182880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5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2286" y="6078970"/>
            <a:ext cx="8861714" cy="7790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First </a:t>
            </a:r>
            <a:r>
              <a:rPr lang="en-US" dirty="0" smtClean="0"/>
              <a:t>time fruiting of a 6-year old tree, producing 79 fruits</a:t>
            </a:r>
            <a:endParaRPr lang="en-US" dirty="0"/>
          </a:p>
        </p:txBody>
      </p:sp>
      <p:pic>
        <p:nvPicPr>
          <p:cNvPr id="9" name="Content Placeholder 8" descr="D:\Ofori, Daniel (ICRAF)\Pictures\Benso\Gene bank 2012 036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8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57294"/>
            <a:ext cx="85344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Supply chain and market development for Allanblackia nuts in Tanzania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2956463"/>
            <a:ext cx="2169574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4000 </a:t>
            </a:r>
            <a:r>
              <a:rPr lang="en-US" sz="1400" dirty="0" smtClean="0"/>
              <a:t>men &amp; women involved in wild </a:t>
            </a:r>
            <a:r>
              <a:rPr lang="en-US" sz="1400" dirty="0" smtClean="0"/>
              <a:t>collection</a:t>
            </a:r>
            <a:endParaRPr lang="en-US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504548" y="6010402"/>
            <a:ext cx="229593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Oil mill at </a:t>
            </a:r>
            <a:r>
              <a:rPr lang="en-US" sz="1400" dirty="0" err="1" smtClean="0"/>
              <a:t>Tanga</a:t>
            </a:r>
            <a:r>
              <a:rPr lang="en-US" sz="1400" dirty="0" smtClean="0"/>
              <a:t> for oil extraction</a:t>
            </a:r>
          </a:p>
        </p:txBody>
      </p:sp>
      <p:pic>
        <p:nvPicPr>
          <p:cNvPr id="22" name="Picture 21" descr="D:\Ofori, Daniel (ICRAF)\Documents\Dell filles buckup\Novella\Novella photos\Pix 2008\DSC006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1266689" cy="140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D:\Ofori, Daniel (ICRAF)\Documents\Dell filles buckup\Novella\Novella photos\Pix 2008\DSC006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0" y="914400"/>
            <a:ext cx="1283397" cy="140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9" descr="DSC006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2018682" cy="151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D:\Ofori, Daniel (ICRAF)\Pictures\Tanzania\Tanzania 2011\DSC004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04" y="4556901"/>
            <a:ext cx="2057400" cy="141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01632" y="2463048"/>
            <a:ext cx="305575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4000 </a:t>
            </a:r>
            <a:r>
              <a:rPr lang="en-US" sz="1400" dirty="0" smtClean="0"/>
              <a:t>men and women involved in wild collection, processing &amp; sale of nuts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20385" y="2463048"/>
            <a:ext cx="2295015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37</a:t>
            </a:r>
            <a:r>
              <a:rPr lang="en-US" sz="1400" dirty="0" smtClean="0"/>
              <a:t> </a:t>
            </a:r>
            <a:r>
              <a:rPr lang="en-US" sz="1400" dirty="0" smtClean="0"/>
              <a:t>buying  centres in </a:t>
            </a:r>
          </a:p>
          <a:p>
            <a:r>
              <a:rPr lang="en-US" sz="1400" dirty="0" smtClean="0"/>
              <a:t>        operation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300 tons of nuts sold in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2013 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81800" y="4437651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781800" y="4504825"/>
            <a:ext cx="0" cy="134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924300" y="5715000"/>
            <a:ext cx="2286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D:\Ofori, Daniel (ICRAF)\Pictures\Benso\Benso 2013\DSCN13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8" y="3437644"/>
            <a:ext cx="2012220" cy="1479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1739776" y="1611065"/>
            <a:ext cx="273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4" idx="1"/>
          </p:cNvCxnSpPr>
          <p:nvPr/>
        </p:nvCxnSpPr>
        <p:spPr>
          <a:xfrm flipH="1">
            <a:off x="5638800" y="1671406"/>
            <a:ext cx="1143000" cy="1147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82112" y="1447800"/>
            <a:ext cx="3038273" cy="163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767892" y="3505200"/>
            <a:ext cx="23249" cy="932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876332" y="3124200"/>
            <a:ext cx="0" cy="197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7" y="5348132"/>
            <a:ext cx="3482845" cy="14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62770" y="5975490"/>
            <a:ext cx="219300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Oil export to International market</a:t>
            </a:r>
            <a:endParaRPr lang="en-GB" sz="1600" dirty="0"/>
          </a:p>
        </p:txBody>
      </p:sp>
      <p:sp>
        <p:nvSpPr>
          <p:cNvPr id="30" name="Rectangle 29"/>
          <p:cNvSpPr/>
          <p:nvPr/>
        </p:nvSpPr>
        <p:spPr>
          <a:xfrm>
            <a:off x="6504548" y="5715000"/>
            <a:ext cx="115837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Allanblackia margarine launched in Sept 2014</a:t>
            </a:r>
            <a:endParaRPr lang="en-GB" sz="32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66800"/>
            <a:ext cx="89916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68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3725" y="360218"/>
            <a:ext cx="323505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3.  Cocoa Case Study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500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Cocoa Yields are too low</a:t>
            </a: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381000" y="6248400"/>
            <a:ext cx="853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Source: </a:t>
            </a:r>
            <a:r>
              <a:rPr lang="fr-FR" sz="1400" i="1"/>
              <a:t>Etude sur les revenus et les investissements des producteurs de café et de cacao en Côte d’Ivoire</a:t>
            </a:r>
            <a:r>
              <a:rPr lang="en-US" sz="1400" i="1"/>
              <a:t>, </a:t>
            </a:r>
            <a:r>
              <a:rPr lang="en-US" sz="1400"/>
              <a:t>Agrisystems Consortium, 2008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8600" y="1600200"/>
            <a:ext cx="8763000" cy="4448175"/>
            <a:chOff x="144" y="1008"/>
            <a:chExt cx="5520" cy="2802"/>
          </a:xfrm>
        </p:grpSpPr>
        <p:sp>
          <p:nvSpPr>
            <p:cNvPr id="6144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1008"/>
              <a:ext cx="5520" cy="2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48" name="Rectangle 8"/>
            <p:cNvSpPr>
              <a:spLocks noChangeArrowheads="1"/>
            </p:cNvSpPr>
            <p:nvPr/>
          </p:nvSpPr>
          <p:spPr bwMode="auto">
            <a:xfrm>
              <a:off x="185" y="1049"/>
              <a:ext cx="5430" cy="27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>
              <a:off x="784" y="1885"/>
              <a:ext cx="4757" cy="10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0" name="Line 10"/>
            <p:cNvSpPr>
              <a:spLocks noChangeShapeType="1"/>
            </p:cNvSpPr>
            <p:nvPr/>
          </p:nvSpPr>
          <p:spPr bwMode="auto">
            <a:xfrm>
              <a:off x="784" y="2794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1" name="Line 11"/>
            <p:cNvSpPr>
              <a:spLocks noChangeShapeType="1"/>
            </p:cNvSpPr>
            <p:nvPr/>
          </p:nvSpPr>
          <p:spPr bwMode="auto">
            <a:xfrm>
              <a:off x="784" y="2638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2" name="Line 12"/>
            <p:cNvSpPr>
              <a:spLocks noChangeShapeType="1"/>
            </p:cNvSpPr>
            <p:nvPr/>
          </p:nvSpPr>
          <p:spPr bwMode="auto">
            <a:xfrm>
              <a:off x="784" y="2491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3" name="Line 13"/>
            <p:cNvSpPr>
              <a:spLocks noChangeShapeType="1"/>
            </p:cNvSpPr>
            <p:nvPr/>
          </p:nvSpPr>
          <p:spPr bwMode="auto">
            <a:xfrm>
              <a:off x="784" y="2335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4" name="Line 14"/>
            <p:cNvSpPr>
              <a:spLocks noChangeShapeType="1"/>
            </p:cNvSpPr>
            <p:nvPr/>
          </p:nvSpPr>
          <p:spPr bwMode="auto">
            <a:xfrm>
              <a:off x="784" y="2188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5" name="Line 15"/>
            <p:cNvSpPr>
              <a:spLocks noChangeShapeType="1"/>
            </p:cNvSpPr>
            <p:nvPr/>
          </p:nvSpPr>
          <p:spPr bwMode="auto">
            <a:xfrm>
              <a:off x="784" y="2032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6" name="Line 16"/>
            <p:cNvSpPr>
              <a:spLocks noChangeShapeType="1"/>
            </p:cNvSpPr>
            <p:nvPr/>
          </p:nvSpPr>
          <p:spPr bwMode="auto">
            <a:xfrm>
              <a:off x="784" y="1885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7" name="Rectangle 17"/>
            <p:cNvSpPr>
              <a:spLocks noChangeArrowheads="1"/>
            </p:cNvSpPr>
            <p:nvPr/>
          </p:nvSpPr>
          <p:spPr bwMode="auto">
            <a:xfrm>
              <a:off x="784" y="1885"/>
              <a:ext cx="4757" cy="1056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8" name="Rectangle 18"/>
            <p:cNvSpPr>
              <a:spLocks noChangeArrowheads="1"/>
            </p:cNvSpPr>
            <p:nvPr/>
          </p:nvSpPr>
          <p:spPr bwMode="auto">
            <a:xfrm>
              <a:off x="849" y="2425"/>
              <a:ext cx="99" cy="516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9" name="Rectangle 19"/>
            <p:cNvSpPr>
              <a:spLocks noChangeArrowheads="1"/>
            </p:cNvSpPr>
            <p:nvPr/>
          </p:nvSpPr>
          <p:spPr bwMode="auto">
            <a:xfrm>
              <a:off x="1079" y="1975"/>
              <a:ext cx="90" cy="966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Rectangle 20"/>
            <p:cNvSpPr>
              <a:spLocks noChangeArrowheads="1"/>
            </p:cNvSpPr>
            <p:nvPr/>
          </p:nvSpPr>
          <p:spPr bwMode="auto">
            <a:xfrm>
              <a:off x="1301" y="2048"/>
              <a:ext cx="98" cy="893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Rectangle 21"/>
            <p:cNvSpPr>
              <a:spLocks noChangeArrowheads="1"/>
            </p:cNvSpPr>
            <p:nvPr/>
          </p:nvSpPr>
          <p:spPr bwMode="auto">
            <a:xfrm>
              <a:off x="1530" y="2032"/>
              <a:ext cx="90" cy="909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Rectangle 22"/>
            <p:cNvSpPr>
              <a:spLocks noChangeArrowheads="1"/>
            </p:cNvSpPr>
            <p:nvPr/>
          </p:nvSpPr>
          <p:spPr bwMode="auto">
            <a:xfrm>
              <a:off x="1752" y="1942"/>
              <a:ext cx="98" cy="999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Rectangle 23"/>
            <p:cNvSpPr>
              <a:spLocks noChangeArrowheads="1"/>
            </p:cNvSpPr>
            <p:nvPr/>
          </p:nvSpPr>
          <p:spPr bwMode="auto">
            <a:xfrm>
              <a:off x="1981" y="2532"/>
              <a:ext cx="99" cy="409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4" name="Rectangle 24"/>
            <p:cNvSpPr>
              <a:spLocks noChangeArrowheads="1"/>
            </p:cNvSpPr>
            <p:nvPr/>
          </p:nvSpPr>
          <p:spPr bwMode="auto">
            <a:xfrm>
              <a:off x="2211" y="2474"/>
              <a:ext cx="90" cy="467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5" name="Rectangle 25"/>
            <p:cNvSpPr>
              <a:spLocks noChangeArrowheads="1"/>
            </p:cNvSpPr>
            <p:nvPr/>
          </p:nvSpPr>
          <p:spPr bwMode="auto">
            <a:xfrm>
              <a:off x="2432" y="2638"/>
              <a:ext cx="99" cy="303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6" name="Rectangle 26"/>
            <p:cNvSpPr>
              <a:spLocks noChangeArrowheads="1"/>
            </p:cNvSpPr>
            <p:nvPr/>
          </p:nvSpPr>
          <p:spPr bwMode="auto">
            <a:xfrm>
              <a:off x="2662" y="2794"/>
              <a:ext cx="98" cy="147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7" name="Rectangle 27"/>
            <p:cNvSpPr>
              <a:spLocks noChangeArrowheads="1"/>
            </p:cNvSpPr>
            <p:nvPr/>
          </p:nvSpPr>
          <p:spPr bwMode="auto">
            <a:xfrm>
              <a:off x="2892" y="2851"/>
              <a:ext cx="90" cy="9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8" name="Rectangle 28"/>
            <p:cNvSpPr>
              <a:spLocks noChangeArrowheads="1"/>
            </p:cNvSpPr>
            <p:nvPr/>
          </p:nvSpPr>
          <p:spPr bwMode="auto">
            <a:xfrm>
              <a:off x="3113" y="2909"/>
              <a:ext cx="99" cy="32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9" name="Rectangle 29"/>
            <p:cNvSpPr>
              <a:spLocks noChangeArrowheads="1"/>
            </p:cNvSpPr>
            <p:nvPr/>
          </p:nvSpPr>
          <p:spPr bwMode="auto">
            <a:xfrm>
              <a:off x="3343" y="2892"/>
              <a:ext cx="90" cy="49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0" name="Rectangle 30"/>
            <p:cNvSpPr>
              <a:spLocks noChangeArrowheads="1"/>
            </p:cNvSpPr>
            <p:nvPr/>
          </p:nvSpPr>
          <p:spPr bwMode="auto">
            <a:xfrm>
              <a:off x="3794" y="2909"/>
              <a:ext cx="98" cy="32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1" name="Rectangle 31"/>
            <p:cNvSpPr>
              <a:spLocks noChangeArrowheads="1"/>
            </p:cNvSpPr>
            <p:nvPr/>
          </p:nvSpPr>
          <p:spPr bwMode="auto">
            <a:xfrm>
              <a:off x="4245" y="2892"/>
              <a:ext cx="99" cy="49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2" name="Rectangle 32"/>
            <p:cNvSpPr>
              <a:spLocks noChangeArrowheads="1"/>
            </p:cNvSpPr>
            <p:nvPr/>
          </p:nvSpPr>
          <p:spPr bwMode="auto">
            <a:xfrm>
              <a:off x="5377" y="2925"/>
              <a:ext cx="98" cy="16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3" name="Line 33"/>
            <p:cNvSpPr>
              <a:spLocks noChangeShapeType="1"/>
            </p:cNvSpPr>
            <p:nvPr/>
          </p:nvSpPr>
          <p:spPr bwMode="auto">
            <a:xfrm>
              <a:off x="784" y="1885"/>
              <a:ext cx="0" cy="10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4" name="Line 34"/>
            <p:cNvSpPr>
              <a:spLocks noChangeShapeType="1"/>
            </p:cNvSpPr>
            <p:nvPr/>
          </p:nvSpPr>
          <p:spPr bwMode="auto">
            <a:xfrm>
              <a:off x="743" y="2941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5" name="Line 35"/>
            <p:cNvSpPr>
              <a:spLocks noChangeShapeType="1"/>
            </p:cNvSpPr>
            <p:nvPr/>
          </p:nvSpPr>
          <p:spPr bwMode="auto">
            <a:xfrm>
              <a:off x="743" y="2794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6" name="Line 36"/>
            <p:cNvSpPr>
              <a:spLocks noChangeShapeType="1"/>
            </p:cNvSpPr>
            <p:nvPr/>
          </p:nvSpPr>
          <p:spPr bwMode="auto">
            <a:xfrm>
              <a:off x="743" y="2638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7" name="Line 37"/>
            <p:cNvSpPr>
              <a:spLocks noChangeShapeType="1"/>
            </p:cNvSpPr>
            <p:nvPr/>
          </p:nvSpPr>
          <p:spPr bwMode="auto">
            <a:xfrm>
              <a:off x="743" y="2491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8" name="Line 38"/>
            <p:cNvSpPr>
              <a:spLocks noChangeShapeType="1"/>
            </p:cNvSpPr>
            <p:nvPr/>
          </p:nvSpPr>
          <p:spPr bwMode="auto">
            <a:xfrm>
              <a:off x="743" y="2335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9" name="Line 39"/>
            <p:cNvSpPr>
              <a:spLocks noChangeShapeType="1"/>
            </p:cNvSpPr>
            <p:nvPr/>
          </p:nvSpPr>
          <p:spPr bwMode="auto">
            <a:xfrm>
              <a:off x="743" y="2188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0" name="Line 40"/>
            <p:cNvSpPr>
              <a:spLocks noChangeShapeType="1"/>
            </p:cNvSpPr>
            <p:nvPr/>
          </p:nvSpPr>
          <p:spPr bwMode="auto">
            <a:xfrm>
              <a:off x="743" y="2032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1" name="Line 41"/>
            <p:cNvSpPr>
              <a:spLocks noChangeShapeType="1"/>
            </p:cNvSpPr>
            <p:nvPr/>
          </p:nvSpPr>
          <p:spPr bwMode="auto">
            <a:xfrm>
              <a:off x="743" y="1885"/>
              <a:ext cx="4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2" name="Line 42"/>
            <p:cNvSpPr>
              <a:spLocks noChangeShapeType="1"/>
            </p:cNvSpPr>
            <p:nvPr/>
          </p:nvSpPr>
          <p:spPr bwMode="auto">
            <a:xfrm>
              <a:off x="784" y="2941"/>
              <a:ext cx="475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3" name="Line 43"/>
            <p:cNvSpPr>
              <a:spLocks noChangeShapeType="1"/>
            </p:cNvSpPr>
            <p:nvPr/>
          </p:nvSpPr>
          <p:spPr bwMode="auto">
            <a:xfrm flipV="1">
              <a:off x="784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4" name="Line 44"/>
            <p:cNvSpPr>
              <a:spLocks noChangeShapeType="1"/>
            </p:cNvSpPr>
            <p:nvPr/>
          </p:nvSpPr>
          <p:spPr bwMode="auto">
            <a:xfrm flipV="1">
              <a:off x="1013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5" name="Line 45"/>
            <p:cNvSpPr>
              <a:spLocks noChangeShapeType="1"/>
            </p:cNvSpPr>
            <p:nvPr/>
          </p:nvSpPr>
          <p:spPr bwMode="auto">
            <a:xfrm flipV="1">
              <a:off x="1235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6" name="Line 46"/>
            <p:cNvSpPr>
              <a:spLocks noChangeShapeType="1"/>
            </p:cNvSpPr>
            <p:nvPr/>
          </p:nvSpPr>
          <p:spPr bwMode="auto">
            <a:xfrm flipV="1">
              <a:off x="1465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7" name="Line 47"/>
            <p:cNvSpPr>
              <a:spLocks noChangeShapeType="1"/>
            </p:cNvSpPr>
            <p:nvPr/>
          </p:nvSpPr>
          <p:spPr bwMode="auto">
            <a:xfrm flipV="1">
              <a:off x="1686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8" name="Line 48"/>
            <p:cNvSpPr>
              <a:spLocks noChangeShapeType="1"/>
            </p:cNvSpPr>
            <p:nvPr/>
          </p:nvSpPr>
          <p:spPr bwMode="auto">
            <a:xfrm flipV="1">
              <a:off x="1916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9" name="Line 49"/>
            <p:cNvSpPr>
              <a:spLocks noChangeShapeType="1"/>
            </p:cNvSpPr>
            <p:nvPr/>
          </p:nvSpPr>
          <p:spPr bwMode="auto">
            <a:xfrm flipV="1">
              <a:off x="2145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0" name="Line 50"/>
            <p:cNvSpPr>
              <a:spLocks noChangeShapeType="1"/>
            </p:cNvSpPr>
            <p:nvPr/>
          </p:nvSpPr>
          <p:spPr bwMode="auto">
            <a:xfrm flipV="1">
              <a:off x="2367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1" name="Line 51"/>
            <p:cNvSpPr>
              <a:spLocks noChangeShapeType="1"/>
            </p:cNvSpPr>
            <p:nvPr/>
          </p:nvSpPr>
          <p:spPr bwMode="auto">
            <a:xfrm flipV="1">
              <a:off x="2596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2" name="Line 52"/>
            <p:cNvSpPr>
              <a:spLocks noChangeShapeType="1"/>
            </p:cNvSpPr>
            <p:nvPr/>
          </p:nvSpPr>
          <p:spPr bwMode="auto">
            <a:xfrm flipV="1">
              <a:off x="2826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3" name="Line 53"/>
            <p:cNvSpPr>
              <a:spLocks noChangeShapeType="1"/>
            </p:cNvSpPr>
            <p:nvPr/>
          </p:nvSpPr>
          <p:spPr bwMode="auto">
            <a:xfrm flipV="1">
              <a:off x="3048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4" name="Line 54"/>
            <p:cNvSpPr>
              <a:spLocks noChangeShapeType="1"/>
            </p:cNvSpPr>
            <p:nvPr/>
          </p:nvSpPr>
          <p:spPr bwMode="auto">
            <a:xfrm flipV="1">
              <a:off x="3277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5" name="Line 55"/>
            <p:cNvSpPr>
              <a:spLocks noChangeShapeType="1"/>
            </p:cNvSpPr>
            <p:nvPr/>
          </p:nvSpPr>
          <p:spPr bwMode="auto">
            <a:xfrm flipV="1">
              <a:off x="3499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6" name="Line 56"/>
            <p:cNvSpPr>
              <a:spLocks noChangeShapeType="1"/>
            </p:cNvSpPr>
            <p:nvPr/>
          </p:nvSpPr>
          <p:spPr bwMode="auto">
            <a:xfrm flipV="1">
              <a:off x="3728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7" name="Line 57"/>
            <p:cNvSpPr>
              <a:spLocks noChangeShapeType="1"/>
            </p:cNvSpPr>
            <p:nvPr/>
          </p:nvSpPr>
          <p:spPr bwMode="auto">
            <a:xfrm flipV="1">
              <a:off x="3958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8" name="Line 58"/>
            <p:cNvSpPr>
              <a:spLocks noChangeShapeType="1"/>
            </p:cNvSpPr>
            <p:nvPr/>
          </p:nvSpPr>
          <p:spPr bwMode="auto">
            <a:xfrm flipV="1">
              <a:off x="4179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9" name="Line 59"/>
            <p:cNvSpPr>
              <a:spLocks noChangeShapeType="1"/>
            </p:cNvSpPr>
            <p:nvPr/>
          </p:nvSpPr>
          <p:spPr bwMode="auto">
            <a:xfrm flipV="1">
              <a:off x="4409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0" name="Line 60"/>
            <p:cNvSpPr>
              <a:spLocks noChangeShapeType="1"/>
            </p:cNvSpPr>
            <p:nvPr/>
          </p:nvSpPr>
          <p:spPr bwMode="auto">
            <a:xfrm flipV="1">
              <a:off x="4639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1" name="Line 61"/>
            <p:cNvSpPr>
              <a:spLocks noChangeShapeType="1"/>
            </p:cNvSpPr>
            <p:nvPr/>
          </p:nvSpPr>
          <p:spPr bwMode="auto">
            <a:xfrm flipV="1">
              <a:off x="4860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V="1">
              <a:off x="5090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 flipV="1">
              <a:off x="5311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 flipV="1">
              <a:off x="5541" y="2941"/>
              <a:ext cx="0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5" name="Rectangle 65"/>
            <p:cNvSpPr>
              <a:spLocks noChangeArrowheads="1"/>
            </p:cNvSpPr>
            <p:nvPr/>
          </p:nvSpPr>
          <p:spPr bwMode="auto">
            <a:xfrm>
              <a:off x="1530" y="1147"/>
              <a:ext cx="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1400"/>
            </a:p>
          </p:txBody>
        </p:sp>
        <p:sp>
          <p:nvSpPr>
            <p:cNvPr id="61506" name="Rectangle 66"/>
            <p:cNvSpPr>
              <a:spLocks noChangeArrowheads="1"/>
            </p:cNvSpPr>
            <p:nvPr/>
          </p:nvSpPr>
          <p:spPr bwMode="auto">
            <a:xfrm>
              <a:off x="1965" y="1377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61507" name="Rectangle 67"/>
            <p:cNvSpPr>
              <a:spLocks noChangeArrowheads="1"/>
            </p:cNvSpPr>
            <p:nvPr/>
          </p:nvSpPr>
          <p:spPr bwMode="auto">
            <a:xfrm>
              <a:off x="603" y="2868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61508" name="Rectangle 68"/>
            <p:cNvSpPr>
              <a:spLocks noChangeArrowheads="1"/>
            </p:cNvSpPr>
            <p:nvPr/>
          </p:nvSpPr>
          <p:spPr bwMode="auto">
            <a:xfrm>
              <a:off x="530" y="2720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61509" name="Rectangle 69"/>
            <p:cNvSpPr>
              <a:spLocks noChangeArrowheads="1"/>
            </p:cNvSpPr>
            <p:nvPr/>
          </p:nvSpPr>
          <p:spPr bwMode="auto">
            <a:xfrm>
              <a:off x="530" y="2565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20</a:t>
              </a:r>
              <a:endParaRPr lang="en-US"/>
            </a:p>
          </p:txBody>
        </p:sp>
        <p:sp>
          <p:nvSpPr>
            <p:cNvPr id="61510" name="Rectangle 70"/>
            <p:cNvSpPr>
              <a:spLocks noChangeArrowheads="1"/>
            </p:cNvSpPr>
            <p:nvPr/>
          </p:nvSpPr>
          <p:spPr bwMode="auto">
            <a:xfrm>
              <a:off x="530" y="2417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30</a:t>
              </a:r>
              <a:endParaRPr lang="en-US"/>
            </a:p>
          </p:txBody>
        </p:sp>
        <p:sp>
          <p:nvSpPr>
            <p:cNvPr id="61511" name="Rectangle 71"/>
            <p:cNvSpPr>
              <a:spLocks noChangeArrowheads="1"/>
            </p:cNvSpPr>
            <p:nvPr/>
          </p:nvSpPr>
          <p:spPr bwMode="auto">
            <a:xfrm>
              <a:off x="530" y="2261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40</a:t>
              </a:r>
              <a:endParaRPr lang="en-US"/>
            </a:p>
          </p:txBody>
        </p:sp>
        <p:sp>
          <p:nvSpPr>
            <p:cNvPr id="61512" name="Rectangle 72"/>
            <p:cNvSpPr>
              <a:spLocks noChangeArrowheads="1"/>
            </p:cNvSpPr>
            <p:nvPr/>
          </p:nvSpPr>
          <p:spPr bwMode="auto">
            <a:xfrm>
              <a:off x="530" y="2114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50</a:t>
              </a:r>
              <a:endParaRPr lang="en-US"/>
            </a:p>
          </p:txBody>
        </p:sp>
        <p:sp>
          <p:nvSpPr>
            <p:cNvPr id="61513" name="Rectangle 73"/>
            <p:cNvSpPr>
              <a:spLocks noChangeArrowheads="1"/>
            </p:cNvSpPr>
            <p:nvPr/>
          </p:nvSpPr>
          <p:spPr bwMode="auto">
            <a:xfrm>
              <a:off x="530" y="1958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60</a:t>
              </a:r>
              <a:endParaRPr lang="en-US"/>
            </a:p>
          </p:txBody>
        </p:sp>
        <p:sp>
          <p:nvSpPr>
            <p:cNvPr id="61514" name="Rectangle 74"/>
            <p:cNvSpPr>
              <a:spLocks noChangeArrowheads="1"/>
            </p:cNvSpPr>
            <p:nvPr/>
          </p:nvSpPr>
          <p:spPr bwMode="auto">
            <a:xfrm>
              <a:off x="530" y="1811"/>
              <a:ext cx="14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70</a:t>
              </a:r>
              <a:endParaRPr lang="en-US"/>
            </a:p>
          </p:txBody>
        </p:sp>
        <p:sp>
          <p:nvSpPr>
            <p:cNvPr id="61515" name="Rectangle 75"/>
            <p:cNvSpPr>
              <a:spLocks noChangeArrowheads="1"/>
            </p:cNvSpPr>
            <p:nvPr/>
          </p:nvSpPr>
          <p:spPr bwMode="auto">
            <a:xfrm rot="-5400000">
              <a:off x="780" y="3070"/>
              <a:ext cx="22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0-100</a:t>
              </a:r>
              <a:endParaRPr lang="en-US"/>
            </a:p>
          </p:txBody>
        </p:sp>
        <p:sp>
          <p:nvSpPr>
            <p:cNvPr id="61516" name="Rectangle 76"/>
            <p:cNvSpPr>
              <a:spLocks noChangeArrowheads="1"/>
            </p:cNvSpPr>
            <p:nvPr/>
          </p:nvSpPr>
          <p:spPr bwMode="auto">
            <a:xfrm rot="-5400000">
              <a:off x="953" y="3121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100-200</a:t>
              </a:r>
              <a:endParaRPr lang="en-US"/>
            </a:p>
          </p:txBody>
        </p:sp>
        <p:sp>
          <p:nvSpPr>
            <p:cNvPr id="61517" name="Rectangle 77"/>
            <p:cNvSpPr>
              <a:spLocks noChangeArrowheads="1"/>
            </p:cNvSpPr>
            <p:nvPr/>
          </p:nvSpPr>
          <p:spPr bwMode="auto">
            <a:xfrm rot="-5400000">
              <a:off x="1184" y="3121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200-300</a:t>
              </a:r>
              <a:endParaRPr lang="en-US"/>
            </a:p>
          </p:txBody>
        </p:sp>
        <p:sp>
          <p:nvSpPr>
            <p:cNvPr id="61518" name="Rectangle 78"/>
            <p:cNvSpPr>
              <a:spLocks noChangeArrowheads="1"/>
            </p:cNvSpPr>
            <p:nvPr/>
          </p:nvSpPr>
          <p:spPr bwMode="auto">
            <a:xfrm rot="-5400000">
              <a:off x="1414" y="3121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300-400</a:t>
              </a:r>
              <a:endParaRPr lang="en-US"/>
            </a:p>
          </p:txBody>
        </p:sp>
        <p:sp>
          <p:nvSpPr>
            <p:cNvPr id="61519" name="Rectangle 79"/>
            <p:cNvSpPr>
              <a:spLocks noChangeArrowheads="1"/>
            </p:cNvSpPr>
            <p:nvPr/>
          </p:nvSpPr>
          <p:spPr bwMode="auto">
            <a:xfrm rot="-5400000">
              <a:off x="1635" y="3121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400-500</a:t>
              </a:r>
              <a:endParaRPr lang="en-US"/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 rot="-5400000">
              <a:off x="1865" y="3121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500-600</a:t>
              </a:r>
              <a:endParaRPr lang="en-US"/>
            </a:p>
          </p:txBody>
        </p:sp>
        <p:sp>
          <p:nvSpPr>
            <p:cNvPr id="61521" name="Rectangle 81"/>
            <p:cNvSpPr>
              <a:spLocks noChangeArrowheads="1"/>
            </p:cNvSpPr>
            <p:nvPr/>
          </p:nvSpPr>
          <p:spPr bwMode="auto">
            <a:xfrm rot="-5400000">
              <a:off x="2095" y="3119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600-700</a:t>
              </a:r>
              <a:endParaRPr lang="en-US"/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 rot="-5400000">
              <a:off x="2316" y="3119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700-800</a:t>
              </a:r>
              <a:endParaRPr lang="en-US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 rot="-5400000">
              <a:off x="2546" y="3119"/>
              <a:ext cx="32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800-900</a:t>
              </a:r>
              <a:endParaRPr lang="en-US"/>
            </a:p>
          </p:txBody>
        </p:sp>
        <p:sp>
          <p:nvSpPr>
            <p:cNvPr id="61524" name="Rectangle 84"/>
            <p:cNvSpPr>
              <a:spLocks noChangeArrowheads="1"/>
            </p:cNvSpPr>
            <p:nvPr/>
          </p:nvSpPr>
          <p:spPr bwMode="auto">
            <a:xfrm rot="-5400000">
              <a:off x="2743" y="3142"/>
              <a:ext cx="37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900-1000</a:t>
              </a:r>
              <a:endParaRPr lang="en-US"/>
            </a:p>
          </p:txBody>
        </p:sp>
        <p:sp>
          <p:nvSpPr>
            <p:cNvPr id="61525" name="Rectangle 85"/>
            <p:cNvSpPr>
              <a:spLocks noChangeArrowheads="1"/>
            </p:cNvSpPr>
            <p:nvPr/>
          </p:nvSpPr>
          <p:spPr bwMode="auto">
            <a:xfrm rot="-5400000">
              <a:off x="2948" y="3167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1000-1100</a:t>
              </a:r>
              <a:endParaRPr lang="en-US"/>
            </a:p>
          </p:txBody>
        </p:sp>
        <p:sp>
          <p:nvSpPr>
            <p:cNvPr id="61526" name="Rectangle 86"/>
            <p:cNvSpPr>
              <a:spLocks noChangeArrowheads="1"/>
            </p:cNvSpPr>
            <p:nvPr/>
          </p:nvSpPr>
          <p:spPr bwMode="auto">
            <a:xfrm rot="-5400000">
              <a:off x="3178" y="3167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1100-1200</a:t>
              </a:r>
              <a:endParaRPr lang="en-US"/>
            </a:p>
          </p:txBody>
        </p:sp>
        <p:sp>
          <p:nvSpPr>
            <p:cNvPr id="61527" name="Rectangle 87"/>
            <p:cNvSpPr>
              <a:spLocks noChangeArrowheads="1"/>
            </p:cNvSpPr>
            <p:nvPr/>
          </p:nvSpPr>
          <p:spPr bwMode="auto">
            <a:xfrm rot="-5400000">
              <a:off x="3398" y="3167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1200-1300</a:t>
              </a:r>
              <a:endParaRPr lang="en-US"/>
            </a:p>
          </p:txBody>
        </p:sp>
        <p:sp>
          <p:nvSpPr>
            <p:cNvPr id="61528" name="Rectangle 88"/>
            <p:cNvSpPr>
              <a:spLocks noChangeArrowheads="1"/>
            </p:cNvSpPr>
            <p:nvPr/>
          </p:nvSpPr>
          <p:spPr bwMode="auto">
            <a:xfrm rot="-5400000">
              <a:off x="3629" y="3167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1300-1400</a:t>
              </a:r>
              <a:endParaRPr lang="en-US"/>
            </a:p>
          </p:txBody>
        </p:sp>
        <p:sp>
          <p:nvSpPr>
            <p:cNvPr id="61529" name="Rectangle 89"/>
            <p:cNvSpPr>
              <a:spLocks noChangeArrowheads="1"/>
            </p:cNvSpPr>
            <p:nvPr/>
          </p:nvSpPr>
          <p:spPr bwMode="auto">
            <a:xfrm rot="-5400000">
              <a:off x="3850" y="3167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1400-1500</a:t>
              </a:r>
              <a:endParaRPr lang="en-US"/>
            </a:p>
          </p:txBody>
        </p:sp>
        <p:sp>
          <p:nvSpPr>
            <p:cNvPr id="61530" name="Rectangle 90"/>
            <p:cNvSpPr>
              <a:spLocks noChangeArrowheads="1"/>
            </p:cNvSpPr>
            <p:nvPr/>
          </p:nvSpPr>
          <p:spPr bwMode="auto">
            <a:xfrm rot="-5400000">
              <a:off x="4080" y="3169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1500-1600</a:t>
              </a:r>
              <a:endParaRPr lang="en-US"/>
            </a:p>
          </p:txBody>
        </p:sp>
        <p:sp>
          <p:nvSpPr>
            <p:cNvPr id="61531" name="Rectangle 91"/>
            <p:cNvSpPr>
              <a:spLocks noChangeArrowheads="1"/>
            </p:cNvSpPr>
            <p:nvPr/>
          </p:nvSpPr>
          <p:spPr bwMode="auto">
            <a:xfrm rot="-5400000">
              <a:off x="4310" y="3169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1600-1700</a:t>
              </a:r>
              <a:endParaRPr lang="en-US"/>
            </a:p>
          </p:txBody>
        </p:sp>
        <p:sp>
          <p:nvSpPr>
            <p:cNvPr id="61532" name="Rectangle 92"/>
            <p:cNvSpPr>
              <a:spLocks noChangeArrowheads="1"/>
            </p:cNvSpPr>
            <p:nvPr/>
          </p:nvSpPr>
          <p:spPr bwMode="auto">
            <a:xfrm rot="-5400000">
              <a:off x="4531" y="3169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1700-1800</a:t>
              </a:r>
              <a:endParaRPr lang="en-US"/>
            </a:p>
          </p:txBody>
        </p:sp>
        <p:sp>
          <p:nvSpPr>
            <p:cNvPr id="61533" name="Rectangle 93"/>
            <p:cNvSpPr>
              <a:spLocks noChangeArrowheads="1"/>
            </p:cNvSpPr>
            <p:nvPr/>
          </p:nvSpPr>
          <p:spPr bwMode="auto">
            <a:xfrm rot="-5400000">
              <a:off x="4761" y="3168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1800-1900</a:t>
              </a:r>
              <a:endParaRPr lang="en-US"/>
            </a:p>
          </p:txBody>
        </p:sp>
        <p:sp>
          <p:nvSpPr>
            <p:cNvPr id="61534" name="Rectangle 94"/>
            <p:cNvSpPr>
              <a:spLocks noChangeArrowheads="1"/>
            </p:cNvSpPr>
            <p:nvPr/>
          </p:nvSpPr>
          <p:spPr bwMode="auto">
            <a:xfrm rot="-5400000">
              <a:off x="4990" y="3167"/>
              <a:ext cx="42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1900-2000</a:t>
              </a:r>
              <a:endParaRPr lang="en-US"/>
            </a:p>
          </p:txBody>
        </p:sp>
        <p:sp>
          <p:nvSpPr>
            <p:cNvPr id="61535" name="Rectangle 95"/>
            <p:cNvSpPr>
              <a:spLocks noChangeArrowheads="1"/>
            </p:cNvSpPr>
            <p:nvPr/>
          </p:nvSpPr>
          <p:spPr bwMode="auto">
            <a:xfrm>
              <a:off x="2309" y="3490"/>
              <a:ext cx="171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Yield classification (kg/ha)</a:t>
              </a:r>
              <a:endParaRPr lang="en-US" sz="2000"/>
            </a:p>
          </p:txBody>
        </p:sp>
        <p:sp>
          <p:nvSpPr>
            <p:cNvPr id="61536" name="Rectangle 96"/>
            <p:cNvSpPr>
              <a:spLocks noChangeArrowheads="1"/>
            </p:cNvSpPr>
            <p:nvPr/>
          </p:nvSpPr>
          <p:spPr bwMode="auto">
            <a:xfrm rot="-5400000">
              <a:off x="-451" y="2158"/>
              <a:ext cx="168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</a:rPr>
                <a:t>Number of plots surveyed</a:t>
              </a:r>
              <a:endParaRPr lang="en-US" sz="2000"/>
            </a:p>
          </p:txBody>
        </p:sp>
        <p:sp>
          <p:nvSpPr>
            <p:cNvPr id="61537" name="Rectangle 97"/>
            <p:cNvSpPr>
              <a:spLocks noChangeArrowheads="1"/>
            </p:cNvSpPr>
            <p:nvPr/>
          </p:nvSpPr>
          <p:spPr bwMode="auto">
            <a:xfrm>
              <a:off x="185" y="1049"/>
              <a:ext cx="5430" cy="272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0" name="Line 98"/>
          <p:cNvSpPr>
            <a:spLocks noChangeShapeType="1"/>
          </p:cNvSpPr>
          <p:nvPr/>
        </p:nvSpPr>
        <p:spPr bwMode="auto">
          <a:xfrm flipV="1">
            <a:off x="3048000" y="2438400"/>
            <a:ext cx="0" cy="3124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1" name="Text Box 99"/>
          <p:cNvSpPr txBox="1">
            <a:spLocks noChangeArrowheads="1"/>
          </p:cNvSpPr>
          <p:nvPr/>
        </p:nvSpPr>
        <p:spPr bwMode="auto">
          <a:xfrm>
            <a:off x="2393950" y="2057400"/>
            <a:ext cx="1339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0.5 MT/ha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004834" y="1859542"/>
            <a:ext cx="1154996" cy="1255133"/>
            <a:chOff x="7678296" y="487940"/>
            <a:chExt cx="1154996" cy="1255133"/>
          </a:xfrm>
          <a:solidFill>
            <a:schemeClr val="bg1"/>
          </a:solidFill>
        </p:grpSpPr>
        <p:sp>
          <p:nvSpPr>
            <p:cNvPr id="3" name="Oval 2"/>
            <p:cNvSpPr/>
            <p:nvPr/>
          </p:nvSpPr>
          <p:spPr>
            <a:xfrm>
              <a:off x="8006646" y="1441450"/>
              <a:ext cx="317424" cy="301623"/>
            </a:xfrm>
            <a:prstGeom prst="ellipse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678296" y="487940"/>
              <a:ext cx="115499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 station</a:t>
              </a:r>
            </a:p>
            <a:p>
              <a:r>
                <a:rPr lang="en-US" dirty="0" smtClean="0"/>
                <a:t>2500kgs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96295" y="1647557"/>
            <a:ext cx="1249381" cy="1465066"/>
            <a:chOff x="5896295" y="1647557"/>
            <a:chExt cx="1249381" cy="1465066"/>
          </a:xfrm>
        </p:grpSpPr>
        <p:grpSp>
          <p:nvGrpSpPr>
            <p:cNvPr id="101" name="Group 100"/>
            <p:cNvGrpSpPr/>
            <p:nvPr/>
          </p:nvGrpSpPr>
          <p:grpSpPr>
            <a:xfrm>
              <a:off x="5896295" y="1647557"/>
              <a:ext cx="1249381" cy="1200329"/>
              <a:chOff x="7678296" y="487940"/>
              <a:chExt cx="1249381" cy="1200329"/>
            </a:xfrm>
            <a:solidFill>
              <a:schemeClr val="bg1"/>
            </a:solidFill>
          </p:grpSpPr>
          <p:sp>
            <p:nvSpPr>
              <p:cNvPr id="102" name="Oval 101"/>
              <p:cNvSpPr/>
              <p:nvPr/>
            </p:nvSpPr>
            <p:spPr>
              <a:xfrm>
                <a:off x="7989490" y="1200225"/>
                <a:ext cx="182166" cy="211136"/>
              </a:xfrm>
              <a:prstGeom prst="ellipse">
                <a:avLst/>
              </a:prstGeom>
              <a:solidFill>
                <a:srgbClr val="00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678296" y="487940"/>
                <a:ext cx="1249381" cy="120032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Researcher</a:t>
                </a:r>
              </a:p>
              <a:p>
                <a:r>
                  <a:rPr lang="en-US" dirty="0" smtClean="0"/>
                  <a:t>Managed</a:t>
                </a:r>
              </a:p>
              <a:p>
                <a:r>
                  <a:rPr lang="en-US" dirty="0" smtClean="0"/>
                  <a:t>On farm</a:t>
                </a:r>
              </a:p>
              <a:p>
                <a:r>
                  <a:rPr lang="en-US" dirty="0" smtClean="0"/>
                  <a:t>1500kgs</a:t>
                </a:r>
                <a:endParaRPr lang="en-US" dirty="0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6235848" y="2859937"/>
              <a:ext cx="293936" cy="25268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193960" y="1991354"/>
            <a:ext cx="1387111" cy="1145194"/>
            <a:chOff x="5786553" y="1980540"/>
            <a:chExt cx="1387111" cy="1145194"/>
          </a:xfrm>
        </p:grpSpPr>
        <p:sp>
          <p:nvSpPr>
            <p:cNvPr id="110" name="TextBox 109"/>
            <p:cNvSpPr txBox="1"/>
            <p:nvPr/>
          </p:nvSpPr>
          <p:spPr>
            <a:xfrm>
              <a:off x="5786553" y="1980540"/>
              <a:ext cx="138711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New farmer </a:t>
              </a:r>
            </a:p>
            <a:p>
              <a:r>
                <a:rPr lang="en-US" dirty="0" smtClean="0"/>
                <a:t>threshold</a:t>
              </a:r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6218418" y="2849122"/>
              <a:ext cx="316063" cy="2766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173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0" grpId="0" animBg="1"/>
      <p:bldP spid="82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AASlides2012\IMG_03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762000"/>
            <a:ext cx="4649030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MARS-ICRAF-CDI Government</a:t>
            </a:r>
          </a:p>
          <a:p>
            <a:r>
              <a:rPr lang="en-US" sz="2800" b="1" dirty="0" smtClean="0"/>
              <a:t>Public Private Partnership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352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imons\AppData\Local\Microsoft\Windows\Temporary Internet Files\Content.Outlook\1LPQY13A\Map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" y="533400"/>
            <a:ext cx="9144000" cy="63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1" y="-5855"/>
            <a:ext cx="9000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  </a:t>
            </a:r>
            <a:r>
              <a:rPr lang="en-US" sz="2400" b="1" u="sng" dirty="0" smtClean="0">
                <a:solidFill>
                  <a:srgbClr val="006600"/>
                </a:solidFill>
              </a:rPr>
              <a:t>Robust </a:t>
            </a:r>
            <a:r>
              <a:rPr lang="en-US" sz="2400" b="1" u="sng" dirty="0">
                <a:solidFill>
                  <a:srgbClr val="006600"/>
                </a:solidFill>
              </a:rPr>
              <a:t>Evidence</a:t>
            </a:r>
            <a:r>
              <a:rPr lang="en-US" sz="2400" b="1" dirty="0">
                <a:solidFill>
                  <a:srgbClr val="006600"/>
                </a:solidFill>
              </a:rPr>
              <a:t> for decision-making for investments and policies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0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00200" y="457200"/>
            <a:ext cx="1436688" cy="3351213"/>
            <a:chOff x="1056" y="144"/>
            <a:chExt cx="903" cy="2452"/>
          </a:xfrm>
        </p:grpSpPr>
        <p:sp>
          <p:nvSpPr>
            <p:cNvPr id="66147" name="Freeform 3"/>
            <p:cNvSpPr>
              <a:spLocks/>
            </p:cNvSpPr>
            <p:nvPr/>
          </p:nvSpPr>
          <p:spPr bwMode="auto">
            <a:xfrm>
              <a:off x="1393" y="2099"/>
              <a:ext cx="70" cy="81"/>
            </a:xfrm>
            <a:custGeom>
              <a:avLst/>
              <a:gdLst>
                <a:gd name="T0" fmla="*/ 0 w 69"/>
                <a:gd name="T1" fmla="*/ 0 h 125"/>
                <a:gd name="T2" fmla="*/ 0 w 69"/>
                <a:gd name="T3" fmla="*/ 81 h 125"/>
                <a:gd name="T4" fmla="*/ 36 w 69"/>
                <a:gd name="T5" fmla="*/ 81 h 125"/>
                <a:gd name="T6" fmla="*/ 70 w 69"/>
                <a:gd name="T7" fmla="*/ 81 h 125"/>
                <a:gd name="T8" fmla="*/ 70 w 69"/>
                <a:gd name="T9" fmla="*/ 0 h 125"/>
                <a:gd name="T10" fmla="*/ 36 w 69"/>
                <a:gd name="T11" fmla="*/ 0 h 125"/>
                <a:gd name="T12" fmla="*/ 0 w 69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125"/>
                <a:gd name="T23" fmla="*/ 69 w 69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125">
                  <a:moveTo>
                    <a:pt x="0" y="0"/>
                  </a:moveTo>
                  <a:lnTo>
                    <a:pt x="0" y="125"/>
                  </a:lnTo>
                  <a:lnTo>
                    <a:pt x="35" y="125"/>
                  </a:lnTo>
                  <a:lnTo>
                    <a:pt x="69" y="125"/>
                  </a:lnTo>
                  <a:lnTo>
                    <a:pt x="69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148" name="Freeform 4"/>
            <p:cNvSpPr>
              <a:spLocks/>
            </p:cNvSpPr>
            <p:nvPr/>
          </p:nvSpPr>
          <p:spPr bwMode="auto">
            <a:xfrm>
              <a:off x="1393" y="1386"/>
              <a:ext cx="70" cy="36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36 h 74"/>
                <a:gd name="T4" fmla="*/ 36 w 68"/>
                <a:gd name="T5" fmla="*/ 36 h 74"/>
                <a:gd name="T6" fmla="*/ 70 w 68"/>
                <a:gd name="T7" fmla="*/ 36 h 74"/>
                <a:gd name="T8" fmla="*/ 70 w 68"/>
                <a:gd name="T9" fmla="*/ 0 h 74"/>
                <a:gd name="T10" fmla="*/ 36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149" name="Freeform 5"/>
            <p:cNvSpPr>
              <a:spLocks/>
            </p:cNvSpPr>
            <p:nvPr/>
          </p:nvSpPr>
          <p:spPr bwMode="auto">
            <a:xfrm>
              <a:off x="1397" y="1151"/>
              <a:ext cx="64" cy="241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241 h 74"/>
                <a:gd name="T4" fmla="*/ 33 w 68"/>
                <a:gd name="T5" fmla="*/ 241 h 74"/>
                <a:gd name="T6" fmla="*/ 64 w 68"/>
                <a:gd name="T7" fmla="*/ 241 h 74"/>
                <a:gd name="T8" fmla="*/ 64 w 68"/>
                <a:gd name="T9" fmla="*/ 0 h 74"/>
                <a:gd name="T10" fmla="*/ 33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150" name="Freeform 6" descr="Wide downward diagonal"/>
            <p:cNvSpPr>
              <a:spLocks/>
            </p:cNvSpPr>
            <p:nvPr/>
          </p:nvSpPr>
          <p:spPr bwMode="auto">
            <a:xfrm>
              <a:off x="1396" y="460"/>
              <a:ext cx="65" cy="390"/>
            </a:xfrm>
            <a:custGeom>
              <a:avLst/>
              <a:gdLst>
                <a:gd name="T0" fmla="*/ 0 w 68"/>
                <a:gd name="T1" fmla="*/ 0 h 96"/>
                <a:gd name="T2" fmla="*/ 0 w 68"/>
                <a:gd name="T3" fmla="*/ 390 h 96"/>
                <a:gd name="T4" fmla="*/ 33 w 68"/>
                <a:gd name="T5" fmla="*/ 390 h 96"/>
                <a:gd name="T6" fmla="*/ 65 w 68"/>
                <a:gd name="T7" fmla="*/ 390 h 96"/>
                <a:gd name="T8" fmla="*/ 65 w 68"/>
                <a:gd name="T9" fmla="*/ 0 h 96"/>
                <a:gd name="T10" fmla="*/ 33 w 68"/>
                <a:gd name="T11" fmla="*/ 0 h 96"/>
                <a:gd name="T12" fmla="*/ 0 w 6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96"/>
                <a:gd name="T23" fmla="*/ 68 w 6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96">
                  <a:moveTo>
                    <a:pt x="0" y="0"/>
                  </a:moveTo>
                  <a:lnTo>
                    <a:pt x="0" y="96"/>
                  </a:lnTo>
                  <a:lnTo>
                    <a:pt x="35" y="96"/>
                  </a:lnTo>
                  <a:lnTo>
                    <a:pt x="68" y="96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rgbClr val="66FF33"/>
              </a:bgClr>
            </a:pattFill>
            <a:ln w="6350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056" y="144"/>
              <a:ext cx="903" cy="2452"/>
              <a:chOff x="1056" y="144"/>
              <a:chExt cx="903" cy="2452"/>
            </a:xfrm>
          </p:grpSpPr>
          <p:sp>
            <p:nvSpPr>
              <p:cNvPr id="66152" name="AutoShape 8"/>
              <p:cNvSpPr>
                <a:spLocks noChangeArrowheads="1"/>
              </p:cNvSpPr>
              <p:nvPr/>
            </p:nvSpPr>
            <p:spPr bwMode="auto">
              <a:xfrm>
                <a:off x="1393" y="325"/>
                <a:ext cx="69" cy="2205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53" name="Rectangle 9"/>
              <p:cNvSpPr>
                <a:spLocks noChangeArrowheads="1"/>
              </p:cNvSpPr>
              <p:nvPr/>
            </p:nvSpPr>
            <p:spPr bwMode="auto">
              <a:xfrm>
                <a:off x="1565" y="320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cir252</a:t>
                </a:r>
                <a:endParaRPr lang="en-US" sz="800"/>
              </a:p>
            </p:txBody>
          </p:sp>
          <p:sp>
            <p:nvSpPr>
              <p:cNvPr id="66154" name="Rectangle 10"/>
              <p:cNvSpPr>
                <a:spLocks noChangeArrowheads="1"/>
              </p:cNvSpPr>
              <p:nvPr/>
            </p:nvSpPr>
            <p:spPr bwMode="auto">
              <a:xfrm>
                <a:off x="1140" y="320"/>
                <a:ext cx="10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6155" name="Freeform 11"/>
              <p:cNvSpPr>
                <a:spLocks/>
              </p:cNvSpPr>
              <p:nvPr/>
            </p:nvSpPr>
            <p:spPr bwMode="auto">
              <a:xfrm>
                <a:off x="1310" y="352"/>
                <a:ext cx="235" cy="1"/>
              </a:xfrm>
              <a:custGeom>
                <a:avLst/>
                <a:gdLst>
                  <a:gd name="T0" fmla="*/ 235 w 237"/>
                  <a:gd name="T1" fmla="*/ 0 h 1"/>
                  <a:gd name="T2" fmla="*/ 230 w 237"/>
                  <a:gd name="T3" fmla="*/ 0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56" name="Rectangle 12"/>
              <p:cNvSpPr>
                <a:spLocks noChangeArrowheads="1"/>
              </p:cNvSpPr>
              <p:nvPr/>
            </p:nvSpPr>
            <p:spPr bwMode="auto">
              <a:xfrm>
                <a:off x="1565" y="429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cir19</a:t>
                </a:r>
                <a:endParaRPr lang="en-US" sz="800"/>
              </a:p>
            </p:txBody>
          </p:sp>
          <p:sp>
            <p:nvSpPr>
              <p:cNvPr id="66157" name="Rectangle 13"/>
              <p:cNvSpPr>
                <a:spLocks noChangeArrowheads="1"/>
              </p:cNvSpPr>
              <p:nvPr/>
            </p:nvSpPr>
            <p:spPr bwMode="auto">
              <a:xfrm>
                <a:off x="1140" y="429"/>
                <a:ext cx="10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5.1</a:t>
                </a:r>
                <a:endParaRPr lang="en-US" sz="800"/>
              </a:p>
            </p:txBody>
          </p:sp>
          <p:sp>
            <p:nvSpPr>
              <p:cNvPr id="66158" name="Freeform 14"/>
              <p:cNvSpPr>
                <a:spLocks/>
              </p:cNvSpPr>
              <p:nvPr/>
            </p:nvSpPr>
            <p:spPr bwMode="auto">
              <a:xfrm>
                <a:off x="1310" y="461"/>
                <a:ext cx="235" cy="1"/>
              </a:xfrm>
              <a:custGeom>
                <a:avLst/>
                <a:gdLst>
                  <a:gd name="T0" fmla="*/ 235 w 237"/>
                  <a:gd name="T1" fmla="*/ 0 h 1"/>
                  <a:gd name="T2" fmla="*/ 230 w 237"/>
                  <a:gd name="T3" fmla="*/ 0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59" name="Rectangle 15"/>
              <p:cNvSpPr>
                <a:spLocks noChangeArrowheads="1"/>
              </p:cNvSpPr>
              <p:nvPr/>
            </p:nvSpPr>
            <p:spPr bwMode="auto">
              <a:xfrm>
                <a:off x="1565" y="517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cir240</a:t>
                </a:r>
                <a:endParaRPr lang="en-US" sz="800"/>
              </a:p>
            </p:txBody>
          </p:sp>
          <p:sp>
            <p:nvSpPr>
              <p:cNvPr id="66160" name="Rectangle 16"/>
              <p:cNvSpPr>
                <a:spLocks noChangeArrowheads="1"/>
              </p:cNvSpPr>
              <p:nvPr/>
            </p:nvSpPr>
            <p:spPr bwMode="auto">
              <a:xfrm>
                <a:off x="1140" y="517"/>
                <a:ext cx="10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9.2</a:t>
                </a:r>
                <a:endParaRPr lang="en-US" sz="800"/>
              </a:p>
            </p:txBody>
          </p:sp>
          <p:sp>
            <p:nvSpPr>
              <p:cNvPr id="66161" name="Freeform 17"/>
              <p:cNvSpPr>
                <a:spLocks/>
              </p:cNvSpPr>
              <p:nvPr/>
            </p:nvSpPr>
            <p:spPr bwMode="auto">
              <a:xfrm>
                <a:off x="1310" y="548"/>
                <a:ext cx="235" cy="1"/>
              </a:xfrm>
              <a:custGeom>
                <a:avLst/>
                <a:gdLst>
                  <a:gd name="T0" fmla="*/ 235 w 237"/>
                  <a:gd name="T1" fmla="*/ 0 h 1"/>
                  <a:gd name="T2" fmla="*/ 230 w 237"/>
                  <a:gd name="T3" fmla="*/ 0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62" name="Rectangle 18"/>
              <p:cNvSpPr>
                <a:spLocks noChangeArrowheads="1"/>
              </p:cNvSpPr>
              <p:nvPr/>
            </p:nvSpPr>
            <p:spPr bwMode="auto">
              <a:xfrm>
                <a:off x="1565" y="633"/>
                <a:ext cx="129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cir3</a:t>
                </a:r>
                <a:endParaRPr lang="en-US" sz="800"/>
              </a:p>
            </p:txBody>
          </p:sp>
          <p:sp>
            <p:nvSpPr>
              <p:cNvPr id="66163" name="Rectangle 19"/>
              <p:cNvSpPr>
                <a:spLocks noChangeArrowheads="1"/>
              </p:cNvSpPr>
              <p:nvPr/>
            </p:nvSpPr>
            <p:spPr bwMode="auto">
              <a:xfrm>
                <a:off x="1098" y="633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16.0</a:t>
                </a:r>
                <a:endParaRPr lang="en-US" sz="800"/>
              </a:p>
            </p:txBody>
          </p:sp>
          <p:sp>
            <p:nvSpPr>
              <p:cNvPr id="66164" name="Freeform 20"/>
              <p:cNvSpPr>
                <a:spLocks/>
              </p:cNvSpPr>
              <p:nvPr/>
            </p:nvSpPr>
            <p:spPr bwMode="auto">
              <a:xfrm>
                <a:off x="1310" y="665"/>
                <a:ext cx="235" cy="29"/>
              </a:xfrm>
              <a:custGeom>
                <a:avLst/>
                <a:gdLst>
                  <a:gd name="T0" fmla="*/ 235 w 237"/>
                  <a:gd name="T1" fmla="*/ 0 h 38"/>
                  <a:gd name="T2" fmla="*/ 230 w 237"/>
                  <a:gd name="T3" fmla="*/ 0 h 38"/>
                  <a:gd name="T4" fmla="*/ 153 w 237"/>
                  <a:gd name="T5" fmla="*/ 29 h 38"/>
                  <a:gd name="T6" fmla="*/ 82 w 237"/>
                  <a:gd name="T7" fmla="*/ 29 h 38"/>
                  <a:gd name="T8" fmla="*/ 5 w 237"/>
                  <a:gd name="T9" fmla="*/ 0 h 38"/>
                  <a:gd name="T10" fmla="*/ 0 w 237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8"/>
                  <a:gd name="T20" fmla="*/ 237 w 237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8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38"/>
                    </a:lnTo>
                    <a:lnTo>
                      <a:pt x="83" y="38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65" name="Rectangle 21"/>
              <p:cNvSpPr>
                <a:spLocks noChangeArrowheads="1"/>
              </p:cNvSpPr>
              <p:nvPr/>
            </p:nvSpPr>
            <p:spPr bwMode="auto">
              <a:xfrm>
                <a:off x="1529" y="697"/>
                <a:ext cx="342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Tce089</a:t>
                </a:r>
                <a:endParaRPr lang="en-US" sz="800"/>
              </a:p>
            </p:txBody>
          </p:sp>
          <p:sp>
            <p:nvSpPr>
              <p:cNvPr id="66166" name="Rectangle 22"/>
              <p:cNvSpPr>
                <a:spLocks noChangeArrowheads="1"/>
              </p:cNvSpPr>
              <p:nvPr/>
            </p:nvSpPr>
            <p:spPr bwMode="auto">
              <a:xfrm>
                <a:off x="1074" y="697"/>
                <a:ext cx="22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20.9</a:t>
                </a:r>
                <a:endParaRPr lang="en-US" sz="800"/>
              </a:p>
            </p:txBody>
          </p:sp>
          <p:sp>
            <p:nvSpPr>
              <p:cNvPr id="66167" name="Freeform 23"/>
              <p:cNvSpPr>
                <a:spLocks/>
              </p:cNvSpPr>
              <p:nvPr/>
            </p:nvSpPr>
            <p:spPr bwMode="auto">
              <a:xfrm>
                <a:off x="1310" y="730"/>
                <a:ext cx="235" cy="69"/>
              </a:xfrm>
              <a:custGeom>
                <a:avLst/>
                <a:gdLst>
                  <a:gd name="T0" fmla="*/ 235 w 237"/>
                  <a:gd name="T1" fmla="*/ 0 h 90"/>
                  <a:gd name="T2" fmla="*/ 230 w 237"/>
                  <a:gd name="T3" fmla="*/ 0 h 90"/>
                  <a:gd name="T4" fmla="*/ 153 w 237"/>
                  <a:gd name="T5" fmla="*/ 69 h 90"/>
                  <a:gd name="T6" fmla="*/ 82 w 237"/>
                  <a:gd name="T7" fmla="*/ 69 h 90"/>
                  <a:gd name="T8" fmla="*/ 5 w 237"/>
                  <a:gd name="T9" fmla="*/ 0 h 90"/>
                  <a:gd name="T10" fmla="*/ 0 w 237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90"/>
                  <a:gd name="T20" fmla="*/ 237 w 237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90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90"/>
                    </a:lnTo>
                    <a:lnTo>
                      <a:pt x="83" y="9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68" name="Rectangle 24"/>
              <p:cNvSpPr>
                <a:spLocks noChangeArrowheads="1"/>
              </p:cNvSpPr>
              <p:nvPr/>
            </p:nvSpPr>
            <p:spPr bwMode="auto">
              <a:xfrm>
                <a:off x="1565" y="762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cir129</a:t>
                </a:r>
                <a:endParaRPr lang="en-US" sz="800"/>
              </a:p>
            </p:txBody>
          </p:sp>
          <p:sp>
            <p:nvSpPr>
              <p:cNvPr id="66169" name="Rectangle 25"/>
              <p:cNvSpPr>
                <a:spLocks noChangeArrowheads="1"/>
              </p:cNvSpPr>
              <p:nvPr/>
            </p:nvSpPr>
            <p:spPr bwMode="auto">
              <a:xfrm>
                <a:off x="1098" y="762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23.4</a:t>
                </a:r>
                <a:endParaRPr lang="en-US" sz="800"/>
              </a:p>
            </p:txBody>
          </p:sp>
          <p:sp>
            <p:nvSpPr>
              <p:cNvPr id="66170" name="Freeform 26"/>
              <p:cNvSpPr>
                <a:spLocks/>
              </p:cNvSpPr>
              <p:nvPr/>
            </p:nvSpPr>
            <p:spPr bwMode="auto">
              <a:xfrm>
                <a:off x="1310" y="794"/>
                <a:ext cx="235" cy="59"/>
              </a:xfrm>
              <a:custGeom>
                <a:avLst/>
                <a:gdLst>
                  <a:gd name="T0" fmla="*/ 235 w 237"/>
                  <a:gd name="T1" fmla="*/ 0 h 76"/>
                  <a:gd name="T2" fmla="*/ 230 w 237"/>
                  <a:gd name="T3" fmla="*/ 0 h 76"/>
                  <a:gd name="T4" fmla="*/ 153 w 237"/>
                  <a:gd name="T5" fmla="*/ 59 h 76"/>
                  <a:gd name="T6" fmla="*/ 82 w 237"/>
                  <a:gd name="T7" fmla="*/ 59 h 76"/>
                  <a:gd name="T8" fmla="*/ 5 w 237"/>
                  <a:gd name="T9" fmla="*/ 0 h 76"/>
                  <a:gd name="T10" fmla="*/ 0 w 237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76"/>
                  <a:gd name="T20" fmla="*/ 237 w 237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7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76"/>
                    </a:lnTo>
                    <a:lnTo>
                      <a:pt x="83" y="7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71" name="Rectangle 27"/>
              <p:cNvSpPr>
                <a:spLocks noChangeArrowheads="1"/>
              </p:cNvSpPr>
              <p:nvPr/>
            </p:nvSpPr>
            <p:spPr bwMode="auto">
              <a:xfrm>
                <a:off x="1565" y="826"/>
                <a:ext cx="216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shrs21</a:t>
                </a:r>
                <a:endParaRPr lang="en-US" sz="800"/>
              </a:p>
            </p:txBody>
          </p:sp>
          <p:sp>
            <p:nvSpPr>
              <p:cNvPr id="66172" name="Rectangle 28"/>
              <p:cNvSpPr>
                <a:spLocks noChangeArrowheads="1"/>
              </p:cNvSpPr>
              <p:nvPr/>
            </p:nvSpPr>
            <p:spPr bwMode="auto">
              <a:xfrm>
                <a:off x="1565" y="892"/>
                <a:ext cx="17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shrs6</a:t>
                </a:r>
                <a:endParaRPr lang="en-US" sz="800"/>
              </a:p>
            </p:txBody>
          </p:sp>
          <p:sp>
            <p:nvSpPr>
              <p:cNvPr id="66173" name="Line 29"/>
              <p:cNvSpPr>
                <a:spLocks noChangeShapeType="1"/>
              </p:cNvSpPr>
              <p:nvPr/>
            </p:nvSpPr>
            <p:spPr bwMode="auto">
              <a:xfrm>
                <a:off x="1545" y="842"/>
                <a:ext cx="1" cy="1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74" name="Rectangle 30"/>
              <p:cNvSpPr>
                <a:spLocks noChangeArrowheads="1"/>
              </p:cNvSpPr>
              <p:nvPr/>
            </p:nvSpPr>
            <p:spPr bwMode="auto">
              <a:xfrm>
                <a:off x="1098" y="860"/>
                <a:ext cx="14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23.8</a:t>
                </a:r>
                <a:endParaRPr lang="en-US" sz="800"/>
              </a:p>
            </p:txBody>
          </p:sp>
          <p:sp>
            <p:nvSpPr>
              <p:cNvPr id="66175" name="Freeform 31"/>
              <p:cNvSpPr>
                <a:spLocks/>
              </p:cNvSpPr>
              <p:nvPr/>
            </p:nvSpPr>
            <p:spPr bwMode="auto">
              <a:xfrm>
                <a:off x="1310" y="861"/>
                <a:ext cx="235" cy="31"/>
              </a:xfrm>
              <a:custGeom>
                <a:avLst/>
                <a:gdLst>
                  <a:gd name="T0" fmla="*/ 235 w 237"/>
                  <a:gd name="T1" fmla="*/ 31 h 38"/>
                  <a:gd name="T2" fmla="*/ 230 w 237"/>
                  <a:gd name="T3" fmla="*/ 31 h 38"/>
                  <a:gd name="T4" fmla="*/ 153 w 237"/>
                  <a:gd name="T5" fmla="*/ 0 h 38"/>
                  <a:gd name="T6" fmla="*/ 82 w 237"/>
                  <a:gd name="T7" fmla="*/ 0 h 38"/>
                  <a:gd name="T8" fmla="*/ 5 w 237"/>
                  <a:gd name="T9" fmla="*/ 31 h 38"/>
                  <a:gd name="T10" fmla="*/ 0 w 237"/>
                  <a:gd name="T11" fmla="*/ 31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8"/>
                  <a:gd name="T20" fmla="*/ 237 w 237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8">
                    <a:moveTo>
                      <a:pt x="237" y="38"/>
                    </a:moveTo>
                    <a:lnTo>
                      <a:pt x="232" y="3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8"/>
                    </a:lnTo>
                    <a:lnTo>
                      <a:pt x="0" y="3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76" name="Rectangle 32"/>
              <p:cNvSpPr>
                <a:spLocks noChangeArrowheads="1"/>
              </p:cNvSpPr>
              <p:nvPr/>
            </p:nvSpPr>
            <p:spPr bwMode="auto">
              <a:xfrm>
                <a:off x="1529" y="968"/>
                <a:ext cx="430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ca797995</a:t>
                </a:r>
                <a:endParaRPr lang="en-US" sz="800"/>
              </a:p>
            </p:txBody>
          </p:sp>
          <p:sp>
            <p:nvSpPr>
              <p:cNvPr id="66177" name="Rectangle 33"/>
              <p:cNvSpPr>
                <a:spLocks noChangeArrowheads="1"/>
              </p:cNvSpPr>
              <p:nvPr/>
            </p:nvSpPr>
            <p:spPr bwMode="auto">
              <a:xfrm>
                <a:off x="1074" y="968"/>
                <a:ext cx="22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32.3</a:t>
                </a:r>
                <a:endParaRPr lang="en-US" sz="800"/>
              </a:p>
            </p:txBody>
          </p:sp>
          <p:sp>
            <p:nvSpPr>
              <p:cNvPr id="66178" name="Freeform 34"/>
              <p:cNvSpPr>
                <a:spLocks/>
              </p:cNvSpPr>
              <p:nvPr/>
            </p:nvSpPr>
            <p:spPr bwMode="auto">
              <a:xfrm>
                <a:off x="1310" y="1012"/>
                <a:ext cx="235" cy="31"/>
              </a:xfrm>
              <a:custGeom>
                <a:avLst/>
                <a:gdLst>
                  <a:gd name="T0" fmla="*/ 235 w 237"/>
                  <a:gd name="T1" fmla="*/ 0 h 39"/>
                  <a:gd name="T2" fmla="*/ 230 w 237"/>
                  <a:gd name="T3" fmla="*/ 0 h 39"/>
                  <a:gd name="T4" fmla="*/ 153 w 237"/>
                  <a:gd name="T5" fmla="*/ 31 h 39"/>
                  <a:gd name="T6" fmla="*/ 82 w 237"/>
                  <a:gd name="T7" fmla="*/ 31 h 39"/>
                  <a:gd name="T8" fmla="*/ 5 w 237"/>
                  <a:gd name="T9" fmla="*/ 0 h 39"/>
                  <a:gd name="T10" fmla="*/ 0 w 237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9"/>
                  <a:gd name="T20" fmla="*/ 237 w 237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9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39"/>
                    </a:lnTo>
                    <a:lnTo>
                      <a:pt x="83" y="39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79" name="Rectangle 35"/>
              <p:cNvSpPr>
                <a:spLocks noChangeArrowheads="1"/>
              </p:cNvSpPr>
              <p:nvPr/>
            </p:nvSpPr>
            <p:spPr bwMode="auto">
              <a:xfrm>
                <a:off x="1565" y="1045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cir268</a:t>
                </a:r>
                <a:endParaRPr lang="en-US" sz="800"/>
              </a:p>
            </p:txBody>
          </p:sp>
          <p:sp>
            <p:nvSpPr>
              <p:cNvPr id="66180" name="Rectangle 36"/>
              <p:cNvSpPr>
                <a:spLocks noChangeArrowheads="1"/>
              </p:cNvSpPr>
              <p:nvPr/>
            </p:nvSpPr>
            <p:spPr bwMode="auto">
              <a:xfrm>
                <a:off x="1565" y="1109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cir152</a:t>
                </a:r>
                <a:endParaRPr lang="en-US" sz="800"/>
              </a:p>
            </p:txBody>
          </p:sp>
          <p:sp>
            <p:nvSpPr>
              <p:cNvPr id="66181" name="Line 37"/>
              <p:cNvSpPr>
                <a:spLocks noChangeShapeType="1"/>
              </p:cNvSpPr>
              <p:nvPr/>
            </p:nvSpPr>
            <p:spPr bwMode="auto">
              <a:xfrm>
                <a:off x="1545" y="1061"/>
                <a:ext cx="1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82" name="Rectangle 38"/>
              <p:cNvSpPr>
                <a:spLocks noChangeArrowheads="1"/>
              </p:cNvSpPr>
              <p:nvPr/>
            </p:nvSpPr>
            <p:spPr bwMode="auto">
              <a:xfrm>
                <a:off x="1098" y="1077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37.4</a:t>
                </a:r>
                <a:endParaRPr lang="en-US" sz="800"/>
              </a:p>
            </p:txBody>
          </p:sp>
          <p:sp>
            <p:nvSpPr>
              <p:cNvPr id="66183" name="Freeform 39"/>
              <p:cNvSpPr>
                <a:spLocks/>
              </p:cNvSpPr>
              <p:nvPr/>
            </p:nvSpPr>
            <p:spPr bwMode="auto">
              <a:xfrm>
                <a:off x="1310" y="1109"/>
                <a:ext cx="235" cy="43"/>
              </a:xfrm>
              <a:custGeom>
                <a:avLst/>
                <a:gdLst>
                  <a:gd name="T0" fmla="*/ 235 w 237"/>
                  <a:gd name="T1" fmla="*/ 0 h 55"/>
                  <a:gd name="T2" fmla="*/ 230 w 237"/>
                  <a:gd name="T3" fmla="*/ 0 h 55"/>
                  <a:gd name="T4" fmla="*/ 153 w 237"/>
                  <a:gd name="T5" fmla="*/ 43 h 55"/>
                  <a:gd name="T6" fmla="*/ 82 w 237"/>
                  <a:gd name="T7" fmla="*/ 43 h 55"/>
                  <a:gd name="T8" fmla="*/ 5 w 237"/>
                  <a:gd name="T9" fmla="*/ 0 h 55"/>
                  <a:gd name="T10" fmla="*/ 0 w 237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5"/>
                  <a:gd name="T20" fmla="*/ 237 w 237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5"/>
                    </a:lnTo>
                    <a:lnTo>
                      <a:pt x="83" y="5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84" name="Rectangle 40"/>
              <p:cNvSpPr>
                <a:spLocks noChangeArrowheads="1"/>
              </p:cNvSpPr>
              <p:nvPr/>
            </p:nvSpPr>
            <p:spPr bwMode="auto">
              <a:xfrm>
                <a:off x="1565" y="1174"/>
                <a:ext cx="216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shrs13</a:t>
                </a:r>
                <a:endParaRPr lang="en-US" sz="800"/>
              </a:p>
            </p:txBody>
          </p:sp>
          <p:sp>
            <p:nvSpPr>
              <p:cNvPr id="66185" name="Rectangle 41"/>
              <p:cNvSpPr>
                <a:spLocks noChangeArrowheads="1"/>
              </p:cNvSpPr>
              <p:nvPr/>
            </p:nvSpPr>
            <p:spPr bwMode="auto">
              <a:xfrm>
                <a:off x="1098" y="1174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38.5</a:t>
                </a:r>
                <a:endParaRPr lang="en-US" sz="800"/>
              </a:p>
            </p:txBody>
          </p:sp>
          <p:sp>
            <p:nvSpPr>
              <p:cNvPr id="66186" name="Freeform 42"/>
              <p:cNvSpPr>
                <a:spLocks/>
              </p:cNvSpPr>
              <p:nvPr/>
            </p:nvSpPr>
            <p:spPr bwMode="auto">
              <a:xfrm>
                <a:off x="1310" y="1176"/>
                <a:ext cx="235" cy="30"/>
              </a:xfrm>
              <a:custGeom>
                <a:avLst/>
                <a:gdLst>
                  <a:gd name="T0" fmla="*/ 235 w 237"/>
                  <a:gd name="T1" fmla="*/ 30 h 39"/>
                  <a:gd name="T2" fmla="*/ 230 w 237"/>
                  <a:gd name="T3" fmla="*/ 30 h 39"/>
                  <a:gd name="T4" fmla="*/ 153 w 237"/>
                  <a:gd name="T5" fmla="*/ 0 h 39"/>
                  <a:gd name="T6" fmla="*/ 82 w 237"/>
                  <a:gd name="T7" fmla="*/ 0 h 39"/>
                  <a:gd name="T8" fmla="*/ 5 w 237"/>
                  <a:gd name="T9" fmla="*/ 30 h 39"/>
                  <a:gd name="T10" fmla="*/ 0 w 237"/>
                  <a:gd name="T11" fmla="*/ 3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9"/>
                  <a:gd name="T20" fmla="*/ 237 w 237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9">
                    <a:moveTo>
                      <a:pt x="237" y="39"/>
                    </a:moveTo>
                    <a:lnTo>
                      <a:pt x="232" y="39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9"/>
                    </a:lnTo>
                    <a:lnTo>
                      <a:pt x="0" y="3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87" name="Rectangle 43"/>
              <p:cNvSpPr>
                <a:spLocks noChangeArrowheads="1"/>
              </p:cNvSpPr>
              <p:nvPr/>
            </p:nvSpPr>
            <p:spPr bwMode="auto">
              <a:xfrm>
                <a:off x="1565" y="1290"/>
                <a:ext cx="170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cir60</a:t>
                </a:r>
                <a:endParaRPr lang="en-US" sz="800"/>
              </a:p>
            </p:txBody>
          </p:sp>
          <p:sp>
            <p:nvSpPr>
              <p:cNvPr id="66188" name="Rectangle 44"/>
              <p:cNvSpPr>
                <a:spLocks noChangeArrowheads="1"/>
              </p:cNvSpPr>
              <p:nvPr/>
            </p:nvSpPr>
            <p:spPr bwMode="auto">
              <a:xfrm>
                <a:off x="1098" y="1290"/>
                <a:ext cx="14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48.5</a:t>
                </a:r>
                <a:endParaRPr lang="en-US" sz="800"/>
              </a:p>
            </p:txBody>
          </p:sp>
          <p:sp>
            <p:nvSpPr>
              <p:cNvPr id="66189" name="Freeform 45"/>
              <p:cNvSpPr>
                <a:spLocks/>
              </p:cNvSpPr>
              <p:nvPr/>
            </p:nvSpPr>
            <p:spPr bwMode="auto">
              <a:xfrm>
                <a:off x="1310" y="1322"/>
                <a:ext cx="235" cy="67"/>
              </a:xfrm>
              <a:custGeom>
                <a:avLst/>
                <a:gdLst>
                  <a:gd name="T0" fmla="*/ 235 w 237"/>
                  <a:gd name="T1" fmla="*/ 0 h 87"/>
                  <a:gd name="T2" fmla="*/ 230 w 237"/>
                  <a:gd name="T3" fmla="*/ 0 h 87"/>
                  <a:gd name="T4" fmla="*/ 153 w 237"/>
                  <a:gd name="T5" fmla="*/ 67 h 87"/>
                  <a:gd name="T6" fmla="*/ 82 w 237"/>
                  <a:gd name="T7" fmla="*/ 67 h 87"/>
                  <a:gd name="T8" fmla="*/ 5 w 237"/>
                  <a:gd name="T9" fmla="*/ 0 h 87"/>
                  <a:gd name="T10" fmla="*/ 0 w 237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7"/>
                  <a:gd name="T20" fmla="*/ 237 w 237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87"/>
                    </a:lnTo>
                    <a:lnTo>
                      <a:pt x="83" y="87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90" name="Rectangle 46"/>
              <p:cNvSpPr>
                <a:spLocks noChangeArrowheads="1"/>
              </p:cNvSpPr>
              <p:nvPr/>
            </p:nvSpPr>
            <p:spPr bwMode="auto">
              <a:xfrm>
                <a:off x="1565" y="1354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cir139</a:t>
                </a:r>
                <a:endParaRPr lang="en-US" sz="800"/>
              </a:p>
            </p:txBody>
          </p:sp>
          <p:sp>
            <p:nvSpPr>
              <p:cNvPr id="66191" name="Rectangle 47"/>
              <p:cNvSpPr>
                <a:spLocks noChangeArrowheads="1"/>
              </p:cNvSpPr>
              <p:nvPr/>
            </p:nvSpPr>
            <p:spPr bwMode="auto">
              <a:xfrm>
                <a:off x="1565" y="1420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cir165</a:t>
                </a:r>
                <a:endParaRPr lang="en-US" sz="800"/>
              </a:p>
            </p:txBody>
          </p:sp>
          <p:sp>
            <p:nvSpPr>
              <p:cNvPr id="66192" name="Line 48"/>
              <p:cNvSpPr>
                <a:spLocks noChangeShapeType="1"/>
              </p:cNvSpPr>
              <p:nvPr/>
            </p:nvSpPr>
            <p:spPr bwMode="auto">
              <a:xfrm>
                <a:off x="1545" y="1370"/>
                <a:ext cx="1" cy="1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93" name="Rectangle 49"/>
              <p:cNvSpPr>
                <a:spLocks noChangeArrowheads="1"/>
              </p:cNvSpPr>
              <p:nvPr/>
            </p:nvSpPr>
            <p:spPr bwMode="auto">
              <a:xfrm>
                <a:off x="1098" y="1388"/>
                <a:ext cx="14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50.1</a:t>
                </a:r>
                <a:endParaRPr lang="en-US" sz="800"/>
              </a:p>
            </p:txBody>
          </p:sp>
          <p:sp>
            <p:nvSpPr>
              <p:cNvPr id="66194" name="Freeform 50"/>
              <p:cNvSpPr>
                <a:spLocks/>
              </p:cNvSpPr>
              <p:nvPr/>
            </p:nvSpPr>
            <p:spPr bwMode="auto">
              <a:xfrm>
                <a:off x="1310" y="1420"/>
                <a:ext cx="235" cy="4"/>
              </a:xfrm>
              <a:custGeom>
                <a:avLst/>
                <a:gdLst>
                  <a:gd name="T0" fmla="*/ 235 w 237"/>
                  <a:gd name="T1" fmla="*/ 0 h 6"/>
                  <a:gd name="T2" fmla="*/ 230 w 237"/>
                  <a:gd name="T3" fmla="*/ 0 h 6"/>
                  <a:gd name="T4" fmla="*/ 153 w 237"/>
                  <a:gd name="T5" fmla="*/ 4 h 6"/>
                  <a:gd name="T6" fmla="*/ 82 w 237"/>
                  <a:gd name="T7" fmla="*/ 4 h 6"/>
                  <a:gd name="T8" fmla="*/ 5 w 237"/>
                  <a:gd name="T9" fmla="*/ 0 h 6"/>
                  <a:gd name="T10" fmla="*/ 0 w 23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"/>
                  <a:gd name="T20" fmla="*/ 237 w 23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6"/>
                    </a:lnTo>
                    <a:lnTo>
                      <a:pt x="83" y="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95" name="Rectangle 51"/>
              <p:cNvSpPr>
                <a:spLocks noChangeArrowheads="1"/>
              </p:cNvSpPr>
              <p:nvPr/>
            </p:nvSpPr>
            <p:spPr bwMode="auto">
              <a:xfrm>
                <a:off x="1565" y="1483"/>
                <a:ext cx="17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shrs2</a:t>
                </a:r>
                <a:endParaRPr lang="en-US" sz="800"/>
              </a:p>
            </p:txBody>
          </p:sp>
          <p:sp>
            <p:nvSpPr>
              <p:cNvPr id="66196" name="Rectangle 52"/>
              <p:cNvSpPr>
                <a:spLocks noChangeArrowheads="1"/>
              </p:cNvSpPr>
              <p:nvPr/>
            </p:nvSpPr>
            <p:spPr bwMode="auto">
              <a:xfrm>
                <a:off x="1098" y="1483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51.3</a:t>
                </a:r>
                <a:endParaRPr lang="en-US" sz="800"/>
              </a:p>
            </p:txBody>
          </p:sp>
          <p:sp>
            <p:nvSpPr>
              <p:cNvPr id="66197" name="Freeform 53"/>
              <p:cNvSpPr>
                <a:spLocks/>
              </p:cNvSpPr>
              <p:nvPr/>
            </p:nvSpPr>
            <p:spPr bwMode="auto">
              <a:xfrm>
                <a:off x="1310" y="1450"/>
                <a:ext cx="235" cy="66"/>
              </a:xfrm>
              <a:custGeom>
                <a:avLst/>
                <a:gdLst>
                  <a:gd name="T0" fmla="*/ 235 w 237"/>
                  <a:gd name="T1" fmla="*/ 66 h 85"/>
                  <a:gd name="T2" fmla="*/ 230 w 237"/>
                  <a:gd name="T3" fmla="*/ 66 h 85"/>
                  <a:gd name="T4" fmla="*/ 153 w 237"/>
                  <a:gd name="T5" fmla="*/ 0 h 85"/>
                  <a:gd name="T6" fmla="*/ 82 w 237"/>
                  <a:gd name="T7" fmla="*/ 0 h 85"/>
                  <a:gd name="T8" fmla="*/ 5 w 237"/>
                  <a:gd name="T9" fmla="*/ 66 h 85"/>
                  <a:gd name="T10" fmla="*/ 0 w 237"/>
                  <a:gd name="T11" fmla="*/ 6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5"/>
                  <a:gd name="T20" fmla="*/ 237 w 23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5">
                    <a:moveTo>
                      <a:pt x="237" y="85"/>
                    </a:moveTo>
                    <a:lnTo>
                      <a:pt x="232" y="8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85"/>
                    </a:lnTo>
                    <a:lnTo>
                      <a:pt x="0" y="8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98" name="Rectangle 54"/>
              <p:cNvSpPr>
                <a:spLocks noChangeArrowheads="1"/>
              </p:cNvSpPr>
              <p:nvPr/>
            </p:nvSpPr>
            <p:spPr bwMode="auto">
              <a:xfrm>
                <a:off x="1565" y="1555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cir162</a:t>
                </a:r>
                <a:endParaRPr lang="en-US" sz="800"/>
              </a:p>
            </p:txBody>
          </p:sp>
          <p:sp>
            <p:nvSpPr>
              <p:cNvPr id="66199" name="Rectangle 55"/>
              <p:cNvSpPr>
                <a:spLocks noChangeArrowheads="1"/>
              </p:cNvSpPr>
              <p:nvPr/>
            </p:nvSpPr>
            <p:spPr bwMode="auto">
              <a:xfrm>
                <a:off x="1098" y="1555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57.7</a:t>
                </a:r>
                <a:endParaRPr lang="en-US" sz="800"/>
              </a:p>
            </p:txBody>
          </p:sp>
          <p:sp>
            <p:nvSpPr>
              <p:cNvPr id="66200" name="Freeform 56"/>
              <p:cNvSpPr>
                <a:spLocks/>
              </p:cNvSpPr>
              <p:nvPr/>
            </p:nvSpPr>
            <p:spPr bwMode="auto">
              <a:xfrm>
                <a:off x="1310" y="1587"/>
                <a:ext cx="235" cy="1"/>
              </a:xfrm>
              <a:custGeom>
                <a:avLst/>
                <a:gdLst>
                  <a:gd name="T0" fmla="*/ 235 w 237"/>
                  <a:gd name="T1" fmla="*/ 0 h 1"/>
                  <a:gd name="T2" fmla="*/ 230 w 237"/>
                  <a:gd name="T3" fmla="*/ 0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01" name="Rectangle 57"/>
              <p:cNvSpPr>
                <a:spLocks noChangeArrowheads="1"/>
              </p:cNvSpPr>
              <p:nvPr/>
            </p:nvSpPr>
            <p:spPr bwMode="auto">
              <a:xfrm>
                <a:off x="1565" y="1829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cir48</a:t>
                </a:r>
                <a:endParaRPr lang="en-US" sz="800"/>
              </a:p>
            </p:txBody>
          </p:sp>
          <p:sp>
            <p:nvSpPr>
              <p:cNvPr id="66202" name="Rectangle 58"/>
              <p:cNvSpPr>
                <a:spLocks noChangeArrowheads="1"/>
              </p:cNvSpPr>
              <p:nvPr/>
            </p:nvSpPr>
            <p:spPr bwMode="auto">
              <a:xfrm>
                <a:off x="1098" y="1829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70.5</a:t>
                </a:r>
                <a:endParaRPr lang="en-US" sz="800"/>
              </a:p>
            </p:txBody>
          </p:sp>
          <p:sp>
            <p:nvSpPr>
              <p:cNvPr id="66203" name="Freeform 59"/>
              <p:cNvSpPr>
                <a:spLocks/>
              </p:cNvSpPr>
              <p:nvPr/>
            </p:nvSpPr>
            <p:spPr bwMode="auto">
              <a:xfrm>
                <a:off x="1310" y="1860"/>
                <a:ext cx="235" cy="1"/>
              </a:xfrm>
              <a:custGeom>
                <a:avLst/>
                <a:gdLst>
                  <a:gd name="T0" fmla="*/ 235 w 237"/>
                  <a:gd name="T1" fmla="*/ 0 h 1"/>
                  <a:gd name="T2" fmla="*/ 230 w 237"/>
                  <a:gd name="T3" fmla="*/ 0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04" name="Rectangle 60"/>
              <p:cNvSpPr>
                <a:spLocks noChangeArrowheads="1"/>
              </p:cNvSpPr>
              <p:nvPr/>
            </p:nvSpPr>
            <p:spPr bwMode="auto">
              <a:xfrm>
                <a:off x="1565" y="2131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cir230</a:t>
                </a:r>
                <a:endParaRPr lang="en-US" sz="800"/>
              </a:p>
            </p:txBody>
          </p:sp>
          <p:sp>
            <p:nvSpPr>
              <p:cNvPr id="66205" name="Rectangle 61"/>
              <p:cNvSpPr>
                <a:spLocks noChangeArrowheads="1"/>
              </p:cNvSpPr>
              <p:nvPr/>
            </p:nvSpPr>
            <p:spPr bwMode="auto">
              <a:xfrm>
                <a:off x="1098" y="2131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85.4</a:t>
                </a:r>
                <a:endParaRPr lang="en-US" sz="800"/>
              </a:p>
            </p:txBody>
          </p:sp>
          <p:sp>
            <p:nvSpPr>
              <p:cNvPr id="66206" name="Freeform 62"/>
              <p:cNvSpPr>
                <a:spLocks/>
              </p:cNvSpPr>
              <p:nvPr/>
            </p:nvSpPr>
            <p:spPr bwMode="auto">
              <a:xfrm>
                <a:off x="1310" y="2162"/>
                <a:ext cx="235" cy="18"/>
              </a:xfrm>
              <a:custGeom>
                <a:avLst/>
                <a:gdLst>
                  <a:gd name="T0" fmla="*/ 235 w 237"/>
                  <a:gd name="T1" fmla="*/ 0 h 21"/>
                  <a:gd name="T2" fmla="*/ 230 w 237"/>
                  <a:gd name="T3" fmla="*/ 0 h 21"/>
                  <a:gd name="T4" fmla="*/ 153 w 237"/>
                  <a:gd name="T5" fmla="*/ 18 h 21"/>
                  <a:gd name="T6" fmla="*/ 82 w 237"/>
                  <a:gd name="T7" fmla="*/ 18 h 21"/>
                  <a:gd name="T8" fmla="*/ 5 w 237"/>
                  <a:gd name="T9" fmla="*/ 0 h 21"/>
                  <a:gd name="T10" fmla="*/ 0 w 237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"/>
                  <a:gd name="T20" fmla="*/ 237 w 237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1"/>
                    </a:lnTo>
                    <a:lnTo>
                      <a:pt x="83" y="2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07" name="Rectangle 63"/>
              <p:cNvSpPr>
                <a:spLocks noChangeArrowheads="1"/>
              </p:cNvSpPr>
              <p:nvPr/>
            </p:nvSpPr>
            <p:spPr bwMode="auto">
              <a:xfrm>
                <a:off x="1565" y="2196"/>
                <a:ext cx="212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cir228</a:t>
                </a:r>
                <a:endParaRPr lang="en-US" sz="800"/>
              </a:p>
            </p:txBody>
          </p:sp>
          <p:sp>
            <p:nvSpPr>
              <p:cNvPr id="66208" name="Rectangle 64"/>
              <p:cNvSpPr>
                <a:spLocks noChangeArrowheads="1"/>
              </p:cNvSpPr>
              <p:nvPr/>
            </p:nvSpPr>
            <p:spPr bwMode="auto">
              <a:xfrm>
                <a:off x="1098" y="2196"/>
                <a:ext cx="14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86.1</a:t>
                </a:r>
                <a:endParaRPr lang="en-US" sz="800"/>
              </a:p>
            </p:txBody>
          </p:sp>
          <p:sp>
            <p:nvSpPr>
              <p:cNvPr id="66209" name="Freeform 65"/>
              <p:cNvSpPr>
                <a:spLocks/>
              </p:cNvSpPr>
              <p:nvPr/>
            </p:nvSpPr>
            <p:spPr bwMode="auto">
              <a:xfrm>
                <a:off x="1310" y="2194"/>
                <a:ext cx="235" cy="33"/>
              </a:xfrm>
              <a:custGeom>
                <a:avLst/>
                <a:gdLst>
                  <a:gd name="T0" fmla="*/ 235 w 237"/>
                  <a:gd name="T1" fmla="*/ 33 h 43"/>
                  <a:gd name="T2" fmla="*/ 230 w 237"/>
                  <a:gd name="T3" fmla="*/ 33 h 43"/>
                  <a:gd name="T4" fmla="*/ 153 w 237"/>
                  <a:gd name="T5" fmla="*/ 0 h 43"/>
                  <a:gd name="T6" fmla="*/ 82 w 237"/>
                  <a:gd name="T7" fmla="*/ 0 h 43"/>
                  <a:gd name="T8" fmla="*/ 5 w 237"/>
                  <a:gd name="T9" fmla="*/ 33 h 43"/>
                  <a:gd name="T10" fmla="*/ 0 w 237"/>
                  <a:gd name="T11" fmla="*/ 33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3"/>
                  <a:gd name="T20" fmla="*/ 237 w 23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3">
                    <a:moveTo>
                      <a:pt x="237" y="43"/>
                    </a:moveTo>
                    <a:lnTo>
                      <a:pt x="232" y="43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43"/>
                    </a:lnTo>
                    <a:lnTo>
                      <a:pt x="0" y="4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10" name="Rectangle 66"/>
              <p:cNvSpPr>
                <a:spLocks noChangeArrowheads="1"/>
              </p:cNvSpPr>
              <p:nvPr/>
            </p:nvSpPr>
            <p:spPr bwMode="auto">
              <a:xfrm>
                <a:off x="1565" y="2260"/>
                <a:ext cx="362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WRKY-03</a:t>
                </a:r>
                <a:endParaRPr lang="en-US" sz="800"/>
              </a:p>
            </p:txBody>
          </p:sp>
          <p:sp>
            <p:nvSpPr>
              <p:cNvPr id="66211" name="Rectangle 67"/>
              <p:cNvSpPr>
                <a:spLocks noChangeArrowheads="1"/>
              </p:cNvSpPr>
              <p:nvPr/>
            </p:nvSpPr>
            <p:spPr bwMode="auto">
              <a:xfrm>
                <a:off x="1098" y="2260"/>
                <a:ext cx="14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88.0</a:t>
                </a:r>
                <a:endParaRPr lang="en-US" sz="800"/>
              </a:p>
            </p:txBody>
          </p:sp>
          <p:sp>
            <p:nvSpPr>
              <p:cNvPr id="66212" name="Freeform 68"/>
              <p:cNvSpPr>
                <a:spLocks/>
              </p:cNvSpPr>
              <p:nvPr/>
            </p:nvSpPr>
            <p:spPr bwMode="auto">
              <a:xfrm>
                <a:off x="1310" y="2235"/>
                <a:ext cx="235" cy="57"/>
              </a:xfrm>
              <a:custGeom>
                <a:avLst/>
                <a:gdLst>
                  <a:gd name="T0" fmla="*/ 235 w 237"/>
                  <a:gd name="T1" fmla="*/ 57 h 74"/>
                  <a:gd name="T2" fmla="*/ 230 w 237"/>
                  <a:gd name="T3" fmla="*/ 57 h 74"/>
                  <a:gd name="T4" fmla="*/ 153 w 237"/>
                  <a:gd name="T5" fmla="*/ 0 h 74"/>
                  <a:gd name="T6" fmla="*/ 82 w 237"/>
                  <a:gd name="T7" fmla="*/ 0 h 74"/>
                  <a:gd name="T8" fmla="*/ 5 w 237"/>
                  <a:gd name="T9" fmla="*/ 57 h 74"/>
                  <a:gd name="T10" fmla="*/ 0 w 237"/>
                  <a:gd name="T11" fmla="*/ 57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74"/>
                  <a:gd name="T20" fmla="*/ 237 w 237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74">
                    <a:moveTo>
                      <a:pt x="237" y="74"/>
                    </a:moveTo>
                    <a:lnTo>
                      <a:pt x="232" y="7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74"/>
                    </a:lnTo>
                    <a:lnTo>
                      <a:pt x="0" y="7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13" name="Rectangle 69"/>
              <p:cNvSpPr>
                <a:spLocks noChangeArrowheads="1"/>
              </p:cNvSpPr>
              <p:nvPr/>
            </p:nvSpPr>
            <p:spPr bwMode="auto">
              <a:xfrm>
                <a:off x="1565" y="2325"/>
                <a:ext cx="170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cir68</a:t>
                </a:r>
                <a:endParaRPr lang="en-US" sz="800"/>
              </a:p>
            </p:txBody>
          </p:sp>
          <p:sp>
            <p:nvSpPr>
              <p:cNvPr id="66214" name="Rectangle 70"/>
              <p:cNvSpPr>
                <a:spLocks noChangeArrowheads="1"/>
              </p:cNvSpPr>
              <p:nvPr/>
            </p:nvSpPr>
            <p:spPr bwMode="auto">
              <a:xfrm>
                <a:off x="1565" y="2389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cir261</a:t>
                </a:r>
                <a:endParaRPr lang="en-US" sz="800"/>
              </a:p>
            </p:txBody>
          </p:sp>
          <p:sp>
            <p:nvSpPr>
              <p:cNvPr id="66215" name="Line 71"/>
              <p:cNvSpPr>
                <a:spLocks noChangeShapeType="1"/>
              </p:cNvSpPr>
              <p:nvPr/>
            </p:nvSpPr>
            <p:spPr bwMode="auto">
              <a:xfrm>
                <a:off x="1545" y="2340"/>
                <a:ext cx="1" cy="1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16" name="Rectangle 72"/>
              <p:cNvSpPr>
                <a:spLocks noChangeArrowheads="1"/>
              </p:cNvSpPr>
              <p:nvPr/>
            </p:nvSpPr>
            <p:spPr bwMode="auto">
              <a:xfrm>
                <a:off x="1098" y="2357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93.5</a:t>
                </a:r>
                <a:endParaRPr lang="en-US" sz="800"/>
              </a:p>
            </p:txBody>
          </p:sp>
          <p:sp>
            <p:nvSpPr>
              <p:cNvPr id="66217" name="Freeform 73"/>
              <p:cNvSpPr>
                <a:spLocks/>
              </p:cNvSpPr>
              <p:nvPr/>
            </p:nvSpPr>
            <p:spPr bwMode="auto">
              <a:xfrm>
                <a:off x="1310" y="2352"/>
                <a:ext cx="235" cy="37"/>
              </a:xfrm>
              <a:custGeom>
                <a:avLst/>
                <a:gdLst>
                  <a:gd name="T0" fmla="*/ 235 w 237"/>
                  <a:gd name="T1" fmla="*/ 37 h 48"/>
                  <a:gd name="T2" fmla="*/ 230 w 237"/>
                  <a:gd name="T3" fmla="*/ 37 h 48"/>
                  <a:gd name="T4" fmla="*/ 153 w 237"/>
                  <a:gd name="T5" fmla="*/ 0 h 48"/>
                  <a:gd name="T6" fmla="*/ 82 w 237"/>
                  <a:gd name="T7" fmla="*/ 0 h 48"/>
                  <a:gd name="T8" fmla="*/ 5 w 237"/>
                  <a:gd name="T9" fmla="*/ 37 h 48"/>
                  <a:gd name="T10" fmla="*/ 0 w 237"/>
                  <a:gd name="T11" fmla="*/ 37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8"/>
                  <a:gd name="T20" fmla="*/ 237 w 237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8">
                    <a:moveTo>
                      <a:pt x="237" y="48"/>
                    </a:moveTo>
                    <a:lnTo>
                      <a:pt x="232" y="4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48"/>
                    </a:lnTo>
                    <a:lnTo>
                      <a:pt x="0" y="4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18" name="Rectangle 74"/>
              <p:cNvSpPr>
                <a:spLocks noChangeArrowheads="1"/>
              </p:cNvSpPr>
              <p:nvPr/>
            </p:nvSpPr>
            <p:spPr bwMode="auto">
              <a:xfrm>
                <a:off x="1565" y="2455"/>
                <a:ext cx="170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cir73</a:t>
                </a:r>
                <a:endParaRPr lang="en-US" sz="800"/>
              </a:p>
            </p:txBody>
          </p:sp>
          <p:sp>
            <p:nvSpPr>
              <p:cNvPr id="66219" name="Rectangle 75"/>
              <p:cNvSpPr>
                <a:spLocks noChangeArrowheads="1"/>
              </p:cNvSpPr>
              <p:nvPr/>
            </p:nvSpPr>
            <p:spPr bwMode="auto">
              <a:xfrm>
                <a:off x="1565" y="2518"/>
                <a:ext cx="21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cir269</a:t>
                </a:r>
                <a:endParaRPr lang="en-US" sz="800"/>
              </a:p>
            </p:txBody>
          </p:sp>
          <p:sp>
            <p:nvSpPr>
              <p:cNvPr id="66220" name="Line 76"/>
              <p:cNvSpPr>
                <a:spLocks noChangeShapeType="1"/>
              </p:cNvSpPr>
              <p:nvPr/>
            </p:nvSpPr>
            <p:spPr bwMode="auto">
              <a:xfrm>
                <a:off x="1545" y="2470"/>
                <a:ext cx="1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21" name="Rectangle 77"/>
              <p:cNvSpPr>
                <a:spLocks noChangeArrowheads="1"/>
              </p:cNvSpPr>
              <p:nvPr/>
            </p:nvSpPr>
            <p:spPr bwMode="auto">
              <a:xfrm>
                <a:off x="1056" y="2487"/>
                <a:ext cx="18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100.5</a:t>
                </a:r>
                <a:endParaRPr lang="en-US" sz="800"/>
              </a:p>
            </p:txBody>
          </p:sp>
          <p:sp>
            <p:nvSpPr>
              <p:cNvPr id="66222" name="Freeform 78"/>
              <p:cNvSpPr>
                <a:spLocks/>
              </p:cNvSpPr>
              <p:nvPr/>
            </p:nvSpPr>
            <p:spPr bwMode="auto">
              <a:xfrm>
                <a:off x="1310" y="2502"/>
                <a:ext cx="235" cy="16"/>
              </a:xfrm>
              <a:custGeom>
                <a:avLst/>
                <a:gdLst>
                  <a:gd name="T0" fmla="*/ 235 w 237"/>
                  <a:gd name="T1" fmla="*/ 16 h 21"/>
                  <a:gd name="T2" fmla="*/ 230 w 237"/>
                  <a:gd name="T3" fmla="*/ 16 h 21"/>
                  <a:gd name="T4" fmla="*/ 153 w 237"/>
                  <a:gd name="T5" fmla="*/ 0 h 21"/>
                  <a:gd name="T6" fmla="*/ 82 w 237"/>
                  <a:gd name="T7" fmla="*/ 0 h 21"/>
                  <a:gd name="T8" fmla="*/ 5 w 237"/>
                  <a:gd name="T9" fmla="*/ 16 h 21"/>
                  <a:gd name="T10" fmla="*/ 0 w 237"/>
                  <a:gd name="T11" fmla="*/ 16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"/>
                  <a:gd name="T20" fmla="*/ 237 w 237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">
                    <a:moveTo>
                      <a:pt x="237" y="21"/>
                    </a:moveTo>
                    <a:lnTo>
                      <a:pt x="232" y="2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1"/>
                    </a:lnTo>
                    <a:lnTo>
                      <a:pt x="0" y="2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223" name="Rectangle 79"/>
              <p:cNvSpPr>
                <a:spLocks noChangeArrowheads="1"/>
              </p:cNvSpPr>
              <p:nvPr/>
            </p:nvSpPr>
            <p:spPr bwMode="auto">
              <a:xfrm>
                <a:off x="1396" y="144"/>
                <a:ext cx="64" cy="1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2</a:t>
                </a:r>
                <a:endParaRPr lang="en-US" sz="1200" b="1"/>
              </a:p>
            </p:txBody>
          </p:sp>
        </p:grp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228600" y="457200"/>
            <a:ext cx="1571625" cy="3448050"/>
            <a:chOff x="192" y="144"/>
            <a:chExt cx="988" cy="2367"/>
          </a:xfrm>
        </p:grpSpPr>
        <p:sp>
          <p:nvSpPr>
            <p:cNvPr id="66073" name="Freeform 81"/>
            <p:cNvSpPr>
              <a:spLocks/>
            </p:cNvSpPr>
            <p:nvPr/>
          </p:nvSpPr>
          <p:spPr bwMode="auto">
            <a:xfrm>
              <a:off x="542" y="578"/>
              <a:ext cx="64" cy="336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336 h 74"/>
                <a:gd name="T4" fmla="*/ 33 w 68"/>
                <a:gd name="T5" fmla="*/ 336 h 74"/>
                <a:gd name="T6" fmla="*/ 64 w 68"/>
                <a:gd name="T7" fmla="*/ 336 h 74"/>
                <a:gd name="T8" fmla="*/ 64 w 68"/>
                <a:gd name="T9" fmla="*/ 0 h 74"/>
                <a:gd name="T10" fmla="*/ 33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074" name="Freeform 82"/>
            <p:cNvSpPr>
              <a:spLocks/>
            </p:cNvSpPr>
            <p:nvPr/>
          </p:nvSpPr>
          <p:spPr bwMode="auto">
            <a:xfrm>
              <a:off x="541" y="2225"/>
              <a:ext cx="65" cy="204"/>
            </a:xfrm>
            <a:custGeom>
              <a:avLst/>
              <a:gdLst>
                <a:gd name="T0" fmla="*/ 0 w 68"/>
                <a:gd name="T1" fmla="*/ 0 h 96"/>
                <a:gd name="T2" fmla="*/ 0 w 68"/>
                <a:gd name="T3" fmla="*/ 204 h 96"/>
                <a:gd name="T4" fmla="*/ 33 w 68"/>
                <a:gd name="T5" fmla="*/ 204 h 96"/>
                <a:gd name="T6" fmla="*/ 65 w 68"/>
                <a:gd name="T7" fmla="*/ 204 h 96"/>
                <a:gd name="T8" fmla="*/ 65 w 68"/>
                <a:gd name="T9" fmla="*/ 0 h 96"/>
                <a:gd name="T10" fmla="*/ 33 w 68"/>
                <a:gd name="T11" fmla="*/ 0 h 96"/>
                <a:gd name="T12" fmla="*/ 0 w 6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96"/>
                <a:gd name="T23" fmla="*/ 68 w 6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96">
                  <a:moveTo>
                    <a:pt x="0" y="0"/>
                  </a:moveTo>
                  <a:lnTo>
                    <a:pt x="0" y="96"/>
                  </a:lnTo>
                  <a:lnTo>
                    <a:pt x="35" y="96"/>
                  </a:lnTo>
                  <a:lnTo>
                    <a:pt x="68" y="96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83"/>
            <p:cNvGrpSpPr>
              <a:grpSpLocks/>
            </p:cNvGrpSpPr>
            <p:nvPr/>
          </p:nvGrpSpPr>
          <p:grpSpPr bwMode="auto">
            <a:xfrm>
              <a:off x="192" y="144"/>
              <a:ext cx="988" cy="2367"/>
              <a:chOff x="192" y="144"/>
              <a:chExt cx="988" cy="2367"/>
            </a:xfrm>
          </p:grpSpPr>
          <p:sp>
            <p:nvSpPr>
              <p:cNvPr id="66076" name="AutoShape 84"/>
              <p:cNvSpPr>
                <a:spLocks noChangeArrowheads="1"/>
              </p:cNvSpPr>
              <p:nvPr/>
            </p:nvSpPr>
            <p:spPr bwMode="auto">
              <a:xfrm>
                <a:off x="537" y="325"/>
                <a:ext cx="69" cy="2130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77" name="Rectangle 85"/>
              <p:cNvSpPr>
                <a:spLocks noChangeArrowheads="1"/>
              </p:cNvSpPr>
              <p:nvPr/>
            </p:nvSpPr>
            <p:spPr bwMode="auto">
              <a:xfrm>
                <a:off x="709" y="320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cir184</a:t>
                </a:r>
                <a:endParaRPr lang="en-US" sz="800"/>
              </a:p>
            </p:txBody>
          </p:sp>
          <p:sp>
            <p:nvSpPr>
              <p:cNvPr id="66078" name="Rectangle 86"/>
              <p:cNvSpPr>
                <a:spLocks noChangeArrowheads="1"/>
              </p:cNvSpPr>
              <p:nvPr/>
            </p:nvSpPr>
            <p:spPr bwMode="auto">
              <a:xfrm>
                <a:off x="284" y="320"/>
                <a:ext cx="141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6079" name="Freeform 87"/>
              <p:cNvSpPr>
                <a:spLocks/>
              </p:cNvSpPr>
              <p:nvPr/>
            </p:nvSpPr>
            <p:spPr bwMode="auto">
              <a:xfrm>
                <a:off x="454" y="352"/>
                <a:ext cx="234" cy="1"/>
              </a:xfrm>
              <a:custGeom>
                <a:avLst/>
                <a:gdLst>
                  <a:gd name="T0" fmla="*/ 234 w 237"/>
                  <a:gd name="T1" fmla="*/ 0 h 1"/>
                  <a:gd name="T2" fmla="*/ 229 w 237"/>
                  <a:gd name="T3" fmla="*/ 0 h 1"/>
                  <a:gd name="T4" fmla="*/ 152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80" name="Rectangle 88"/>
              <p:cNvSpPr>
                <a:spLocks noChangeArrowheads="1"/>
              </p:cNvSpPr>
              <p:nvPr/>
            </p:nvSpPr>
            <p:spPr bwMode="auto">
              <a:xfrm>
                <a:off x="709" y="531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cir161</a:t>
                </a:r>
                <a:endParaRPr lang="en-US" sz="800"/>
              </a:p>
            </p:txBody>
          </p:sp>
          <p:sp>
            <p:nvSpPr>
              <p:cNvPr id="66081" name="Rectangle 89"/>
              <p:cNvSpPr>
                <a:spLocks noChangeArrowheads="1"/>
              </p:cNvSpPr>
              <p:nvPr/>
            </p:nvSpPr>
            <p:spPr bwMode="auto">
              <a:xfrm>
                <a:off x="709" y="596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cir118</a:t>
                </a:r>
                <a:endParaRPr lang="en-US" sz="800"/>
              </a:p>
            </p:txBody>
          </p:sp>
          <p:sp>
            <p:nvSpPr>
              <p:cNvPr id="66082" name="Line 90"/>
              <p:cNvSpPr>
                <a:spLocks noChangeShapeType="1"/>
              </p:cNvSpPr>
              <p:nvPr/>
            </p:nvSpPr>
            <p:spPr bwMode="auto">
              <a:xfrm>
                <a:off x="688" y="546"/>
                <a:ext cx="1" cy="11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83" name="Rectangle 91"/>
              <p:cNvSpPr>
                <a:spLocks noChangeArrowheads="1"/>
              </p:cNvSpPr>
              <p:nvPr/>
            </p:nvSpPr>
            <p:spPr bwMode="auto">
              <a:xfrm>
                <a:off x="243" y="564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11.6</a:t>
                </a:r>
                <a:endParaRPr lang="en-US" sz="800"/>
              </a:p>
            </p:txBody>
          </p:sp>
          <p:sp>
            <p:nvSpPr>
              <p:cNvPr id="66084" name="Freeform 92"/>
              <p:cNvSpPr>
                <a:spLocks/>
              </p:cNvSpPr>
              <p:nvPr/>
            </p:nvSpPr>
            <p:spPr bwMode="auto">
              <a:xfrm>
                <a:off x="454" y="596"/>
                <a:ext cx="234" cy="3"/>
              </a:xfrm>
              <a:custGeom>
                <a:avLst/>
                <a:gdLst>
                  <a:gd name="T0" fmla="*/ 234 w 237"/>
                  <a:gd name="T1" fmla="*/ 0 h 6"/>
                  <a:gd name="T2" fmla="*/ 229 w 237"/>
                  <a:gd name="T3" fmla="*/ 0 h 6"/>
                  <a:gd name="T4" fmla="*/ 152 w 237"/>
                  <a:gd name="T5" fmla="*/ 3 h 6"/>
                  <a:gd name="T6" fmla="*/ 82 w 237"/>
                  <a:gd name="T7" fmla="*/ 3 h 6"/>
                  <a:gd name="T8" fmla="*/ 5 w 237"/>
                  <a:gd name="T9" fmla="*/ 0 h 6"/>
                  <a:gd name="T10" fmla="*/ 0 w 23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"/>
                  <a:gd name="T20" fmla="*/ 237 w 23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6"/>
                    </a:lnTo>
                    <a:lnTo>
                      <a:pt x="83" y="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85" name="Rectangle 93"/>
              <p:cNvSpPr>
                <a:spLocks noChangeArrowheads="1"/>
              </p:cNvSpPr>
              <p:nvPr/>
            </p:nvSpPr>
            <p:spPr bwMode="auto">
              <a:xfrm>
                <a:off x="680" y="659"/>
                <a:ext cx="47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cf974239</a:t>
                </a:r>
                <a:endParaRPr lang="en-US" sz="800"/>
              </a:p>
            </p:txBody>
          </p:sp>
          <p:sp>
            <p:nvSpPr>
              <p:cNvPr id="66086" name="Rectangle 94"/>
              <p:cNvSpPr>
                <a:spLocks noChangeArrowheads="1"/>
              </p:cNvSpPr>
              <p:nvPr/>
            </p:nvSpPr>
            <p:spPr bwMode="auto">
              <a:xfrm>
                <a:off x="214" y="659"/>
                <a:ext cx="25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15.7</a:t>
                </a:r>
                <a:endParaRPr lang="en-US" sz="800"/>
              </a:p>
            </p:txBody>
          </p:sp>
          <p:sp>
            <p:nvSpPr>
              <p:cNvPr id="66087" name="Freeform 95"/>
              <p:cNvSpPr>
                <a:spLocks/>
              </p:cNvSpPr>
              <p:nvPr/>
            </p:nvSpPr>
            <p:spPr bwMode="auto">
              <a:xfrm>
                <a:off x="454" y="688"/>
                <a:ext cx="234" cy="4"/>
              </a:xfrm>
              <a:custGeom>
                <a:avLst/>
                <a:gdLst>
                  <a:gd name="T0" fmla="*/ 234 w 237"/>
                  <a:gd name="T1" fmla="*/ 4 h 5"/>
                  <a:gd name="T2" fmla="*/ 229 w 237"/>
                  <a:gd name="T3" fmla="*/ 4 h 5"/>
                  <a:gd name="T4" fmla="*/ 152 w 237"/>
                  <a:gd name="T5" fmla="*/ 0 h 5"/>
                  <a:gd name="T6" fmla="*/ 82 w 237"/>
                  <a:gd name="T7" fmla="*/ 0 h 5"/>
                  <a:gd name="T8" fmla="*/ 5 w 237"/>
                  <a:gd name="T9" fmla="*/ 4 h 5"/>
                  <a:gd name="T10" fmla="*/ 0 w 237"/>
                  <a:gd name="T11" fmla="*/ 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"/>
                  <a:gd name="T20" fmla="*/ 237 w 23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">
                    <a:moveTo>
                      <a:pt x="237" y="5"/>
                    </a:moveTo>
                    <a:lnTo>
                      <a:pt x="232" y="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"/>
                    </a:lnTo>
                    <a:lnTo>
                      <a:pt x="0" y="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88" name="Rectangle 96"/>
              <p:cNvSpPr>
                <a:spLocks noChangeArrowheads="1"/>
              </p:cNvSpPr>
              <p:nvPr/>
            </p:nvSpPr>
            <p:spPr bwMode="auto">
              <a:xfrm>
                <a:off x="709" y="906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cir143</a:t>
                </a:r>
                <a:endParaRPr lang="en-US" sz="800"/>
              </a:p>
            </p:txBody>
          </p:sp>
          <p:sp>
            <p:nvSpPr>
              <p:cNvPr id="66089" name="Rectangle 97"/>
              <p:cNvSpPr>
                <a:spLocks noChangeArrowheads="1"/>
              </p:cNvSpPr>
              <p:nvPr/>
            </p:nvSpPr>
            <p:spPr bwMode="auto">
              <a:xfrm>
                <a:off x="709" y="970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cir159</a:t>
                </a:r>
                <a:endParaRPr lang="en-US" sz="800"/>
              </a:p>
            </p:txBody>
          </p:sp>
          <p:sp>
            <p:nvSpPr>
              <p:cNvPr id="66090" name="Line 98"/>
              <p:cNvSpPr>
                <a:spLocks noChangeShapeType="1"/>
              </p:cNvSpPr>
              <p:nvPr/>
            </p:nvSpPr>
            <p:spPr bwMode="auto">
              <a:xfrm>
                <a:off x="688" y="922"/>
                <a:ext cx="1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91" name="Rectangle 99"/>
              <p:cNvSpPr>
                <a:spLocks noChangeArrowheads="1"/>
              </p:cNvSpPr>
              <p:nvPr/>
            </p:nvSpPr>
            <p:spPr bwMode="auto">
              <a:xfrm>
                <a:off x="243" y="938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28.9</a:t>
                </a:r>
                <a:endParaRPr lang="en-US" sz="800"/>
              </a:p>
            </p:txBody>
          </p:sp>
          <p:sp>
            <p:nvSpPr>
              <p:cNvPr id="66092" name="Freeform 100"/>
              <p:cNvSpPr>
                <a:spLocks/>
              </p:cNvSpPr>
              <p:nvPr/>
            </p:nvSpPr>
            <p:spPr bwMode="auto">
              <a:xfrm>
                <a:off x="454" y="970"/>
                <a:ext cx="234" cy="0"/>
              </a:xfrm>
              <a:custGeom>
                <a:avLst/>
                <a:gdLst>
                  <a:gd name="T0" fmla="*/ 234 w 237"/>
                  <a:gd name="T1" fmla="*/ 229 w 237"/>
                  <a:gd name="T2" fmla="*/ 152 w 237"/>
                  <a:gd name="T3" fmla="*/ 82 w 237"/>
                  <a:gd name="T4" fmla="*/ 5 w 237"/>
                  <a:gd name="T5" fmla="*/ 0 w 23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"/>
                  <a:gd name="T13" fmla="*/ 237 w 237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3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93" name="Rectangle 101"/>
              <p:cNvSpPr>
                <a:spLocks noChangeArrowheads="1"/>
              </p:cNvSpPr>
              <p:nvPr/>
            </p:nvSpPr>
            <p:spPr bwMode="auto">
              <a:xfrm>
                <a:off x="709" y="1124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cir102</a:t>
                </a:r>
                <a:endParaRPr lang="en-US" sz="800"/>
              </a:p>
            </p:txBody>
          </p:sp>
          <p:sp>
            <p:nvSpPr>
              <p:cNvPr id="66094" name="Rectangle 102"/>
              <p:cNvSpPr>
                <a:spLocks noChangeArrowheads="1"/>
              </p:cNvSpPr>
              <p:nvPr/>
            </p:nvSpPr>
            <p:spPr bwMode="auto">
              <a:xfrm>
                <a:off x="243" y="1124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39.4</a:t>
                </a:r>
                <a:endParaRPr lang="en-US" sz="800"/>
              </a:p>
            </p:txBody>
          </p:sp>
          <p:sp>
            <p:nvSpPr>
              <p:cNvPr id="66095" name="Freeform 103"/>
              <p:cNvSpPr>
                <a:spLocks/>
              </p:cNvSpPr>
              <p:nvPr/>
            </p:nvSpPr>
            <p:spPr bwMode="auto">
              <a:xfrm>
                <a:off x="454" y="1156"/>
                <a:ext cx="234" cy="40"/>
              </a:xfrm>
              <a:custGeom>
                <a:avLst/>
                <a:gdLst>
                  <a:gd name="T0" fmla="*/ 234 w 237"/>
                  <a:gd name="T1" fmla="*/ 0 h 50"/>
                  <a:gd name="T2" fmla="*/ 229 w 237"/>
                  <a:gd name="T3" fmla="*/ 0 h 50"/>
                  <a:gd name="T4" fmla="*/ 152 w 237"/>
                  <a:gd name="T5" fmla="*/ 40 h 50"/>
                  <a:gd name="T6" fmla="*/ 82 w 237"/>
                  <a:gd name="T7" fmla="*/ 40 h 50"/>
                  <a:gd name="T8" fmla="*/ 5 w 237"/>
                  <a:gd name="T9" fmla="*/ 0 h 50"/>
                  <a:gd name="T10" fmla="*/ 0 w 237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0"/>
                  <a:gd name="T20" fmla="*/ 237 w 237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0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0"/>
                    </a:lnTo>
                    <a:lnTo>
                      <a:pt x="83" y="5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96" name="Rectangle 104"/>
              <p:cNvSpPr>
                <a:spLocks noChangeArrowheads="1"/>
              </p:cNvSpPr>
              <p:nvPr/>
            </p:nvSpPr>
            <p:spPr bwMode="auto">
              <a:xfrm>
                <a:off x="709" y="1189"/>
                <a:ext cx="451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WRKY-14</a:t>
                </a:r>
                <a:endParaRPr lang="en-US" sz="800"/>
              </a:p>
            </p:txBody>
          </p:sp>
          <p:sp>
            <p:nvSpPr>
              <p:cNvPr id="66097" name="Rectangle 105"/>
              <p:cNvSpPr>
                <a:spLocks noChangeArrowheads="1"/>
              </p:cNvSpPr>
              <p:nvPr/>
            </p:nvSpPr>
            <p:spPr bwMode="auto">
              <a:xfrm>
                <a:off x="243" y="1189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45.0</a:t>
                </a:r>
                <a:endParaRPr lang="en-US" sz="800"/>
              </a:p>
            </p:txBody>
          </p:sp>
          <p:sp>
            <p:nvSpPr>
              <p:cNvPr id="66098" name="Freeform 106"/>
              <p:cNvSpPr>
                <a:spLocks/>
              </p:cNvSpPr>
              <p:nvPr/>
            </p:nvSpPr>
            <p:spPr bwMode="auto">
              <a:xfrm>
                <a:off x="454" y="1221"/>
                <a:ext cx="234" cy="94"/>
              </a:xfrm>
              <a:custGeom>
                <a:avLst/>
                <a:gdLst>
                  <a:gd name="T0" fmla="*/ 234 w 237"/>
                  <a:gd name="T1" fmla="*/ 0 h 121"/>
                  <a:gd name="T2" fmla="*/ 229 w 237"/>
                  <a:gd name="T3" fmla="*/ 0 h 121"/>
                  <a:gd name="T4" fmla="*/ 152 w 237"/>
                  <a:gd name="T5" fmla="*/ 94 h 121"/>
                  <a:gd name="T6" fmla="*/ 82 w 237"/>
                  <a:gd name="T7" fmla="*/ 94 h 121"/>
                  <a:gd name="T8" fmla="*/ 5 w 237"/>
                  <a:gd name="T9" fmla="*/ 0 h 121"/>
                  <a:gd name="T10" fmla="*/ 0 w 237"/>
                  <a:gd name="T11" fmla="*/ 0 h 1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21"/>
                  <a:gd name="T20" fmla="*/ 237 w 237"/>
                  <a:gd name="T21" fmla="*/ 121 h 1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2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21"/>
                    </a:lnTo>
                    <a:lnTo>
                      <a:pt x="83" y="12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99" name="Rectangle 107"/>
              <p:cNvSpPr>
                <a:spLocks noChangeArrowheads="1"/>
              </p:cNvSpPr>
              <p:nvPr/>
            </p:nvSpPr>
            <p:spPr bwMode="auto">
              <a:xfrm>
                <a:off x="709" y="1253"/>
                <a:ext cx="219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cir29</a:t>
                </a:r>
                <a:endParaRPr lang="en-US" sz="800"/>
              </a:p>
            </p:txBody>
          </p:sp>
          <p:sp>
            <p:nvSpPr>
              <p:cNvPr id="66100" name="Rectangle 108"/>
              <p:cNvSpPr>
                <a:spLocks noChangeArrowheads="1"/>
              </p:cNvSpPr>
              <p:nvPr/>
            </p:nvSpPr>
            <p:spPr bwMode="auto">
              <a:xfrm>
                <a:off x="243" y="1253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46.5</a:t>
                </a:r>
                <a:endParaRPr lang="en-US" sz="800"/>
              </a:p>
            </p:txBody>
          </p:sp>
          <p:sp>
            <p:nvSpPr>
              <p:cNvPr id="66101" name="Freeform 109"/>
              <p:cNvSpPr>
                <a:spLocks/>
              </p:cNvSpPr>
              <p:nvPr/>
            </p:nvSpPr>
            <p:spPr bwMode="auto">
              <a:xfrm>
                <a:off x="454" y="1285"/>
                <a:ext cx="234" cy="61"/>
              </a:xfrm>
              <a:custGeom>
                <a:avLst/>
                <a:gdLst>
                  <a:gd name="T0" fmla="*/ 234 w 237"/>
                  <a:gd name="T1" fmla="*/ 0 h 79"/>
                  <a:gd name="T2" fmla="*/ 229 w 237"/>
                  <a:gd name="T3" fmla="*/ 0 h 79"/>
                  <a:gd name="T4" fmla="*/ 152 w 237"/>
                  <a:gd name="T5" fmla="*/ 61 h 79"/>
                  <a:gd name="T6" fmla="*/ 82 w 237"/>
                  <a:gd name="T7" fmla="*/ 61 h 79"/>
                  <a:gd name="T8" fmla="*/ 5 w 237"/>
                  <a:gd name="T9" fmla="*/ 0 h 79"/>
                  <a:gd name="T10" fmla="*/ 0 w 237"/>
                  <a:gd name="T11" fmla="*/ 0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79"/>
                  <a:gd name="T20" fmla="*/ 237 w 237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79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79"/>
                    </a:lnTo>
                    <a:lnTo>
                      <a:pt x="83" y="79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02" name="Rectangle 110"/>
              <p:cNvSpPr>
                <a:spLocks noChangeArrowheads="1"/>
              </p:cNvSpPr>
              <p:nvPr/>
            </p:nvSpPr>
            <p:spPr bwMode="auto">
              <a:xfrm>
                <a:off x="703" y="1319"/>
                <a:ext cx="47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cf972885</a:t>
                </a:r>
                <a:endParaRPr lang="en-US" sz="800"/>
              </a:p>
            </p:txBody>
          </p:sp>
          <p:sp>
            <p:nvSpPr>
              <p:cNvPr id="66103" name="Rectangle 111"/>
              <p:cNvSpPr>
                <a:spLocks noChangeArrowheads="1"/>
              </p:cNvSpPr>
              <p:nvPr/>
            </p:nvSpPr>
            <p:spPr bwMode="auto">
              <a:xfrm>
                <a:off x="192" y="1319"/>
                <a:ext cx="25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51.0</a:t>
                </a:r>
                <a:endParaRPr lang="en-US" sz="800"/>
              </a:p>
            </p:txBody>
          </p:sp>
          <p:sp>
            <p:nvSpPr>
              <p:cNvPr id="66104" name="Freeform 112"/>
              <p:cNvSpPr>
                <a:spLocks/>
              </p:cNvSpPr>
              <p:nvPr/>
            </p:nvSpPr>
            <p:spPr bwMode="auto">
              <a:xfrm>
                <a:off x="454" y="1350"/>
                <a:ext cx="234" cy="93"/>
              </a:xfrm>
              <a:custGeom>
                <a:avLst/>
                <a:gdLst>
                  <a:gd name="T0" fmla="*/ 234 w 237"/>
                  <a:gd name="T1" fmla="*/ 0 h 120"/>
                  <a:gd name="T2" fmla="*/ 229 w 237"/>
                  <a:gd name="T3" fmla="*/ 0 h 120"/>
                  <a:gd name="T4" fmla="*/ 152 w 237"/>
                  <a:gd name="T5" fmla="*/ 93 h 120"/>
                  <a:gd name="T6" fmla="*/ 82 w 237"/>
                  <a:gd name="T7" fmla="*/ 93 h 120"/>
                  <a:gd name="T8" fmla="*/ 5 w 237"/>
                  <a:gd name="T9" fmla="*/ 0 h 120"/>
                  <a:gd name="T10" fmla="*/ 0 w 237"/>
                  <a:gd name="T11" fmla="*/ 0 h 1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20"/>
                  <a:gd name="T20" fmla="*/ 237 w 237"/>
                  <a:gd name="T21" fmla="*/ 120 h 1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20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20"/>
                    </a:lnTo>
                    <a:lnTo>
                      <a:pt x="83" y="12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05" name="Rectangle 113"/>
              <p:cNvSpPr>
                <a:spLocks noChangeArrowheads="1"/>
              </p:cNvSpPr>
              <p:nvPr/>
            </p:nvSpPr>
            <p:spPr bwMode="auto">
              <a:xfrm>
                <a:off x="709" y="1382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cir249</a:t>
                </a:r>
                <a:endParaRPr lang="en-US" sz="800"/>
              </a:p>
            </p:txBody>
          </p:sp>
          <p:sp>
            <p:nvSpPr>
              <p:cNvPr id="66106" name="Rectangle 114"/>
              <p:cNvSpPr>
                <a:spLocks noChangeArrowheads="1"/>
              </p:cNvSpPr>
              <p:nvPr/>
            </p:nvSpPr>
            <p:spPr bwMode="auto">
              <a:xfrm>
                <a:off x="243" y="1382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53.3</a:t>
                </a:r>
                <a:endParaRPr lang="en-US" sz="800"/>
              </a:p>
            </p:txBody>
          </p:sp>
          <p:sp>
            <p:nvSpPr>
              <p:cNvPr id="66107" name="Freeform 115"/>
              <p:cNvSpPr>
                <a:spLocks/>
              </p:cNvSpPr>
              <p:nvPr/>
            </p:nvSpPr>
            <p:spPr bwMode="auto">
              <a:xfrm>
                <a:off x="454" y="1415"/>
                <a:ext cx="234" cy="77"/>
              </a:xfrm>
              <a:custGeom>
                <a:avLst/>
                <a:gdLst>
                  <a:gd name="T0" fmla="*/ 234 w 237"/>
                  <a:gd name="T1" fmla="*/ 0 h 100"/>
                  <a:gd name="T2" fmla="*/ 229 w 237"/>
                  <a:gd name="T3" fmla="*/ 0 h 100"/>
                  <a:gd name="T4" fmla="*/ 152 w 237"/>
                  <a:gd name="T5" fmla="*/ 77 h 100"/>
                  <a:gd name="T6" fmla="*/ 82 w 237"/>
                  <a:gd name="T7" fmla="*/ 77 h 100"/>
                  <a:gd name="T8" fmla="*/ 5 w 237"/>
                  <a:gd name="T9" fmla="*/ 0 h 100"/>
                  <a:gd name="T10" fmla="*/ 0 w 237"/>
                  <a:gd name="T11" fmla="*/ 0 h 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0"/>
                  <a:gd name="T20" fmla="*/ 237 w 237"/>
                  <a:gd name="T21" fmla="*/ 100 h 1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0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00"/>
                    </a:lnTo>
                    <a:lnTo>
                      <a:pt x="83" y="10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08" name="Rectangle 116"/>
              <p:cNvSpPr>
                <a:spLocks noChangeArrowheads="1"/>
              </p:cNvSpPr>
              <p:nvPr/>
            </p:nvSpPr>
            <p:spPr bwMode="auto">
              <a:xfrm>
                <a:off x="709" y="1447"/>
                <a:ext cx="24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shrs3</a:t>
                </a:r>
                <a:endParaRPr lang="en-US" sz="800"/>
              </a:p>
            </p:txBody>
          </p:sp>
          <p:sp>
            <p:nvSpPr>
              <p:cNvPr id="66109" name="Rectangle 117"/>
              <p:cNvSpPr>
                <a:spLocks noChangeArrowheads="1"/>
              </p:cNvSpPr>
              <p:nvPr/>
            </p:nvSpPr>
            <p:spPr bwMode="auto">
              <a:xfrm>
                <a:off x="243" y="1447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54.7</a:t>
                </a:r>
                <a:endParaRPr lang="en-US" sz="800"/>
              </a:p>
            </p:txBody>
          </p:sp>
          <p:sp>
            <p:nvSpPr>
              <p:cNvPr id="66110" name="Freeform 118"/>
              <p:cNvSpPr>
                <a:spLocks/>
              </p:cNvSpPr>
              <p:nvPr/>
            </p:nvSpPr>
            <p:spPr bwMode="auto">
              <a:xfrm>
                <a:off x="454" y="1479"/>
                <a:ext cx="234" cy="43"/>
              </a:xfrm>
              <a:custGeom>
                <a:avLst/>
                <a:gdLst>
                  <a:gd name="T0" fmla="*/ 234 w 237"/>
                  <a:gd name="T1" fmla="*/ 0 h 55"/>
                  <a:gd name="T2" fmla="*/ 229 w 237"/>
                  <a:gd name="T3" fmla="*/ 0 h 55"/>
                  <a:gd name="T4" fmla="*/ 152 w 237"/>
                  <a:gd name="T5" fmla="*/ 43 h 55"/>
                  <a:gd name="T6" fmla="*/ 82 w 237"/>
                  <a:gd name="T7" fmla="*/ 43 h 55"/>
                  <a:gd name="T8" fmla="*/ 5 w 237"/>
                  <a:gd name="T9" fmla="*/ 0 h 55"/>
                  <a:gd name="T10" fmla="*/ 0 w 237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5"/>
                  <a:gd name="T20" fmla="*/ 237 w 237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5"/>
                    </a:lnTo>
                    <a:lnTo>
                      <a:pt x="83" y="5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11" name="Rectangle 119"/>
              <p:cNvSpPr>
                <a:spLocks noChangeArrowheads="1"/>
              </p:cNvSpPr>
              <p:nvPr/>
            </p:nvSpPr>
            <p:spPr bwMode="auto">
              <a:xfrm>
                <a:off x="709" y="1513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cir244</a:t>
                </a:r>
                <a:endParaRPr lang="en-US" sz="800"/>
              </a:p>
            </p:txBody>
          </p:sp>
          <p:sp>
            <p:nvSpPr>
              <p:cNvPr id="66112" name="Rectangle 120"/>
              <p:cNvSpPr>
                <a:spLocks noChangeArrowheads="1"/>
              </p:cNvSpPr>
              <p:nvPr/>
            </p:nvSpPr>
            <p:spPr bwMode="auto">
              <a:xfrm>
                <a:off x="243" y="1513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60.4</a:t>
                </a:r>
                <a:endParaRPr lang="en-US" sz="800"/>
              </a:p>
            </p:txBody>
          </p:sp>
          <p:sp>
            <p:nvSpPr>
              <p:cNvPr id="66113" name="Freeform 121"/>
              <p:cNvSpPr>
                <a:spLocks/>
              </p:cNvSpPr>
              <p:nvPr/>
            </p:nvSpPr>
            <p:spPr bwMode="auto">
              <a:xfrm>
                <a:off x="454" y="1544"/>
                <a:ext cx="234" cy="101"/>
              </a:xfrm>
              <a:custGeom>
                <a:avLst/>
                <a:gdLst>
                  <a:gd name="T0" fmla="*/ 234 w 237"/>
                  <a:gd name="T1" fmla="*/ 0 h 129"/>
                  <a:gd name="T2" fmla="*/ 229 w 237"/>
                  <a:gd name="T3" fmla="*/ 0 h 129"/>
                  <a:gd name="T4" fmla="*/ 152 w 237"/>
                  <a:gd name="T5" fmla="*/ 101 h 129"/>
                  <a:gd name="T6" fmla="*/ 82 w 237"/>
                  <a:gd name="T7" fmla="*/ 101 h 129"/>
                  <a:gd name="T8" fmla="*/ 5 w 237"/>
                  <a:gd name="T9" fmla="*/ 0 h 129"/>
                  <a:gd name="T10" fmla="*/ 0 w 237"/>
                  <a:gd name="T11" fmla="*/ 0 h 1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29"/>
                  <a:gd name="T20" fmla="*/ 237 w 237"/>
                  <a:gd name="T21" fmla="*/ 129 h 1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29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29"/>
                    </a:lnTo>
                    <a:lnTo>
                      <a:pt x="83" y="129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14" name="Rectangle 122"/>
              <p:cNvSpPr>
                <a:spLocks noChangeArrowheads="1"/>
              </p:cNvSpPr>
              <p:nvPr/>
            </p:nvSpPr>
            <p:spPr bwMode="auto">
              <a:xfrm>
                <a:off x="709" y="1576"/>
                <a:ext cx="304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shrs23</a:t>
                </a:r>
                <a:endParaRPr lang="en-US" sz="800"/>
              </a:p>
            </p:txBody>
          </p:sp>
          <p:sp>
            <p:nvSpPr>
              <p:cNvPr id="66115" name="Rectangle 123"/>
              <p:cNvSpPr>
                <a:spLocks noChangeArrowheads="1"/>
              </p:cNvSpPr>
              <p:nvPr/>
            </p:nvSpPr>
            <p:spPr bwMode="auto">
              <a:xfrm>
                <a:off x="243" y="1576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61.1</a:t>
                </a:r>
                <a:endParaRPr lang="en-US" sz="800"/>
              </a:p>
            </p:txBody>
          </p:sp>
          <p:sp>
            <p:nvSpPr>
              <p:cNvPr id="66116" name="Freeform 124"/>
              <p:cNvSpPr>
                <a:spLocks/>
              </p:cNvSpPr>
              <p:nvPr/>
            </p:nvSpPr>
            <p:spPr bwMode="auto">
              <a:xfrm>
                <a:off x="454" y="1608"/>
                <a:ext cx="234" cy="50"/>
              </a:xfrm>
              <a:custGeom>
                <a:avLst/>
                <a:gdLst>
                  <a:gd name="T0" fmla="*/ 234 w 237"/>
                  <a:gd name="T1" fmla="*/ 0 h 65"/>
                  <a:gd name="T2" fmla="*/ 229 w 237"/>
                  <a:gd name="T3" fmla="*/ 0 h 65"/>
                  <a:gd name="T4" fmla="*/ 152 w 237"/>
                  <a:gd name="T5" fmla="*/ 50 h 65"/>
                  <a:gd name="T6" fmla="*/ 82 w 237"/>
                  <a:gd name="T7" fmla="*/ 50 h 65"/>
                  <a:gd name="T8" fmla="*/ 5 w 237"/>
                  <a:gd name="T9" fmla="*/ 0 h 65"/>
                  <a:gd name="T10" fmla="*/ 0 w 237"/>
                  <a:gd name="T11" fmla="*/ 0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5"/>
                  <a:gd name="T20" fmla="*/ 237 w 237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65"/>
                    </a:lnTo>
                    <a:lnTo>
                      <a:pt x="83" y="6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17" name="Rectangle 125"/>
              <p:cNvSpPr>
                <a:spLocks noChangeArrowheads="1"/>
              </p:cNvSpPr>
              <p:nvPr/>
            </p:nvSpPr>
            <p:spPr bwMode="auto">
              <a:xfrm>
                <a:off x="709" y="1641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cir246</a:t>
                </a:r>
                <a:endParaRPr lang="en-US" sz="800"/>
              </a:p>
            </p:txBody>
          </p:sp>
          <p:sp>
            <p:nvSpPr>
              <p:cNvPr id="66118" name="Rectangle 126"/>
              <p:cNvSpPr>
                <a:spLocks noChangeArrowheads="1"/>
              </p:cNvSpPr>
              <p:nvPr/>
            </p:nvSpPr>
            <p:spPr bwMode="auto">
              <a:xfrm>
                <a:off x="243" y="1641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62.7</a:t>
                </a:r>
                <a:endParaRPr lang="en-US" sz="800"/>
              </a:p>
            </p:txBody>
          </p:sp>
          <p:sp>
            <p:nvSpPr>
              <p:cNvPr id="66119" name="Freeform 127"/>
              <p:cNvSpPr>
                <a:spLocks/>
              </p:cNvSpPr>
              <p:nvPr/>
            </p:nvSpPr>
            <p:spPr bwMode="auto">
              <a:xfrm>
                <a:off x="454" y="1674"/>
                <a:ext cx="234" cy="19"/>
              </a:xfrm>
              <a:custGeom>
                <a:avLst/>
                <a:gdLst>
                  <a:gd name="T0" fmla="*/ 234 w 237"/>
                  <a:gd name="T1" fmla="*/ 0 h 26"/>
                  <a:gd name="T2" fmla="*/ 229 w 237"/>
                  <a:gd name="T3" fmla="*/ 0 h 26"/>
                  <a:gd name="T4" fmla="*/ 152 w 237"/>
                  <a:gd name="T5" fmla="*/ 19 h 26"/>
                  <a:gd name="T6" fmla="*/ 82 w 237"/>
                  <a:gd name="T7" fmla="*/ 19 h 26"/>
                  <a:gd name="T8" fmla="*/ 5 w 237"/>
                  <a:gd name="T9" fmla="*/ 0 h 26"/>
                  <a:gd name="T10" fmla="*/ 0 w 237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6"/>
                  <a:gd name="T20" fmla="*/ 237 w 23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6"/>
                    </a:lnTo>
                    <a:lnTo>
                      <a:pt x="83" y="2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20" name="Rectangle 128"/>
              <p:cNvSpPr>
                <a:spLocks noChangeArrowheads="1"/>
              </p:cNvSpPr>
              <p:nvPr/>
            </p:nvSpPr>
            <p:spPr bwMode="auto">
              <a:xfrm>
                <a:off x="709" y="1706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cir273</a:t>
                </a:r>
                <a:endParaRPr lang="en-US" sz="800"/>
              </a:p>
            </p:txBody>
          </p:sp>
          <p:sp>
            <p:nvSpPr>
              <p:cNvPr id="66121" name="Rectangle 129"/>
              <p:cNvSpPr>
                <a:spLocks noChangeArrowheads="1"/>
              </p:cNvSpPr>
              <p:nvPr/>
            </p:nvSpPr>
            <p:spPr bwMode="auto">
              <a:xfrm>
                <a:off x="243" y="1706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65.8</a:t>
                </a:r>
                <a:endParaRPr lang="en-US" sz="800"/>
              </a:p>
            </p:txBody>
          </p:sp>
          <p:sp>
            <p:nvSpPr>
              <p:cNvPr id="66122" name="Freeform 130"/>
              <p:cNvSpPr>
                <a:spLocks/>
              </p:cNvSpPr>
              <p:nvPr/>
            </p:nvSpPr>
            <p:spPr bwMode="auto">
              <a:xfrm>
                <a:off x="454" y="1737"/>
                <a:ext cx="234" cy="23"/>
              </a:xfrm>
              <a:custGeom>
                <a:avLst/>
                <a:gdLst>
                  <a:gd name="T0" fmla="*/ 234 w 237"/>
                  <a:gd name="T1" fmla="*/ 0 h 29"/>
                  <a:gd name="T2" fmla="*/ 229 w 237"/>
                  <a:gd name="T3" fmla="*/ 0 h 29"/>
                  <a:gd name="T4" fmla="*/ 152 w 237"/>
                  <a:gd name="T5" fmla="*/ 23 h 29"/>
                  <a:gd name="T6" fmla="*/ 82 w 237"/>
                  <a:gd name="T7" fmla="*/ 23 h 29"/>
                  <a:gd name="T8" fmla="*/ 5 w 237"/>
                  <a:gd name="T9" fmla="*/ 0 h 29"/>
                  <a:gd name="T10" fmla="*/ 0 w 237"/>
                  <a:gd name="T11" fmla="*/ 0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9"/>
                  <a:gd name="T20" fmla="*/ 237 w 237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9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9"/>
                    </a:lnTo>
                    <a:lnTo>
                      <a:pt x="83" y="29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23" name="Rectangle 131"/>
              <p:cNvSpPr>
                <a:spLocks noChangeArrowheads="1"/>
              </p:cNvSpPr>
              <p:nvPr/>
            </p:nvSpPr>
            <p:spPr bwMode="auto">
              <a:xfrm>
                <a:off x="709" y="1771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cir286</a:t>
                </a:r>
                <a:endParaRPr lang="en-US" sz="800"/>
              </a:p>
            </p:txBody>
          </p:sp>
          <p:sp>
            <p:nvSpPr>
              <p:cNvPr id="66124" name="Rectangle 132"/>
              <p:cNvSpPr>
                <a:spLocks noChangeArrowheads="1"/>
              </p:cNvSpPr>
              <p:nvPr/>
            </p:nvSpPr>
            <p:spPr bwMode="auto">
              <a:xfrm>
                <a:off x="243" y="1771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68.4</a:t>
                </a:r>
                <a:endParaRPr lang="en-US" sz="800"/>
              </a:p>
            </p:txBody>
          </p:sp>
          <p:sp>
            <p:nvSpPr>
              <p:cNvPr id="66125" name="Freeform 133"/>
              <p:cNvSpPr>
                <a:spLocks/>
              </p:cNvSpPr>
              <p:nvPr/>
            </p:nvSpPr>
            <p:spPr bwMode="auto">
              <a:xfrm>
                <a:off x="454" y="1802"/>
                <a:ext cx="234" cy="13"/>
              </a:xfrm>
              <a:custGeom>
                <a:avLst/>
                <a:gdLst>
                  <a:gd name="T0" fmla="*/ 234 w 237"/>
                  <a:gd name="T1" fmla="*/ 0 h 17"/>
                  <a:gd name="T2" fmla="*/ 229 w 237"/>
                  <a:gd name="T3" fmla="*/ 0 h 17"/>
                  <a:gd name="T4" fmla="*/ 152 w 237"/>
                  <a:gd name="T5" fmla="*/ 13 h 17"/>
                  <a:gd name="T6" fmla="*/ 82 w 237"/>
                  <a:gd name="T7" fmla="*/ 13 h 17"/>
                  <a:gd name="T8" fmla="*/ 5 w 237"/>
                  <a:gd name="T9" fmla="*/ 0 h 17"/>
                  <a:gd name="T10" fmla="*/ 0 w 237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7"/>
                  <a:gd name="T20" fmla="*/ 237 w 23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7"/>
                    </a:lnTo>
                    <a:lnTo>
                      <a:pt x="83" y="17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26" name="Rectangle 134"/>
              <p:cNvSpPr>
                <a:spLocks noChangeArrowheads="1"/>
              </p:cNvSpPr>
              <p:nvPr/>
            </p:nvSpPr>
            <p:spPr bwMode="auto">
              <a:xfrm>
                <a:off x="709" y="1834"/>
                <a:ext cx="304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shrs34</a:t>
                </a:r>
                <a:endParaRPr lang="en-US" sz="800"/>
              </a:p>
            </p:txBody>
          </p:sp>
          <p:sp>
            <p:nvSpPr>
              <p:cNvPr id="66127" name="Rectangle 135"/>
              <p:cNvSpPr>
                <a:spLocks noChangeArrowheads="1"/>
              </p:cNvSpPr>
              <p:nvPr/>
            </p:nvSpPr>
            <p:spPr bwMode="auto">
              <a:xfrm>
                <a:off x="243" y="1834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69.0</a:t>
                </a:r>
                <a:endParaRPr lang="en-US" sz="800"/>
              </a:p>
            </p:txBody>
          </p:sp>
          <p:sp>
            <p:nvSpPr>
              <p:cNvPr id="66128" name="Freeform 136"/>
              <p:cNvSpPr>
                <a:spLocks/>
              </p:cNvSpPr>
              <p:nvPr/>
            </p:nvSpPr>
            <p:spPr bwMode="auto">
              <a:xfrm>
                <a:off x="454" y="1829"/>
                <a:ext cx="234" cy="39"/>
              </a:xfrm>
              <a:custGeom>
                <a:avLst/>
                <a:gdLst>
                  <a:gd name="T0" fmla="*/ 234 w 237"/>
                  <a:gd name="T1" fmla="*/ 39 h 49"/>
                  <a:gd name="T2" fmla="*/ 229 w 237"/>
                  <a:gd name="T3" fmla="*/ 39 h 49"/>
                  <a:gd name="T4" fmla="*/ 152 w 237"/>
                  <a:gd name="T5" fmla="*/ 0 h 49"/>
                  <a:gd name="T6" fmla="*/ 82 w 237"/>
                  <a:gd name="T7" fmla="*/ 0 h 49"/>
                  <a:gd name="T8" fmla="*/ 5 w 237"/>
                  <a:gd name="T9" fmla="*/ 39 h 49"/>
                  <a:gd name="T10" fmla="*/ 0 w 237"/>
                  <a:gd name="T11" fmla="*/ 39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9"/>
                  <a:gd name="T20" fmla="*/ 237 w 237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9">
                    <a:moveTo>
                      <a:pt x="237" y="49"/>
                    </a:moveTo>
                    <a:lnTo>
                      <a:pt x="232" y="49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49"/>
                    </a:lnTo>
                    <a:lnTo>
                      <a:pt x="0" y="4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29" name="Rectangle 137"/>
              <p:cNvSpPr>
                <a:spLocks noChangeArrowheads="1"/>
              </p:cNvSpPr>
              <p:nvPr/>
            </p:nvSpPr>
            <p:spPr bwMode="auto">
              <a:xfrm>
                <a:off x="672" y="2033"/>
                <a:ext cx="399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Tce574</a:t>
                </a:r>
                <a:endParaRPr lang="en-US" sz="800"/>
              </a:p>
            </p:txBody>
          </p:sp>
          <p:sp>
            <p:nvSpPr>
              <p:cNvPr id="66130" name="Rectangle 138"/>
              <p:cNvSpPr>
                <a:spLocks noChangeArrowheads="1"/>
              </p:cNvSpPr>
              <p:nvPr/>
            </p:nvSpPr>
            <p:spPr bwMode="auto">
              <a:xfrm>
                <a:off x="222" y="2033"/>
                <a:ext cx="25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80.1</a:t>
                </a:r>
                <a:endParaRPr lang="en-US" sz="800"/>
              </a:p>
            </p:txBody>
          </p:sp>
          <p:sp>
            <p:nvSpPr>
              <p:cNvPr id="66131" name="Freeform 139"/>
              <p:cNvSpPr>
                <a:spLocks/>
              </p:cNvSpPr>
              <p:nvPr/>
            </p:nvSpPr>
            <p:spPr bwMode="auto">
              <a:xfrm>
                <a:off x="454" y="2066"/>
                <a:ext cx="234" cy="0"/>
              </a:xfrm>
              <a:custGeom>
                <a:avLst/>
                <a:gdLst>
                  <a:gd name="T0" fmla="*/ 234 w 237"/>
                  <a:gd name="T1" fmla="*/ 229 w 237"/>
                  <a:gd name="T2" fmla="*/ 152 w 237"/>
                  <a:gd name="T3" fmla="*/ 82 w 237"/>
                  <a:gd name="T4" fmla="*/ 5 w 237"/>
                  <a:gd name="T5" fmla="*/ 0 w 23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"/>
                  <a:gd name="T13" fmla="*/ 237 w 237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3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32" name="Rectangle 140"/>
              <p:cNvSpPr>
                <a:spLocks noChangeArrowheads="1"/>
              </p:cNvSpPr>
              <p:nvPr/>
            </p:nvSpPr>
            <p:spPr bwMode="auto">
              <a:xfrm>
                <a:off x="709" y="2183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cir275</a:t>
                </a:r>
                <a:endParaRPr lang="en-US" sz="800"/>
              </a:p>
            </p:txBody>
          </p:sp>
          <p:sp>
            <p:nvSpPr>
              <p:cNvPr id="66133" name="Rectangle 141"/>
              <p:cNvSpPr>
                <a:spLocks noChangeArrowheads="1"/>
              </p:cNvSpPr>
              <p:nvPr/>
            </p:nvSpPr>
            <p:spPr bwMode="auto">
              <a:xfrm>
                <a:off x="243" y="2183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87.7</a:t>
                </a:r>
                <a:endParaRPr lang="en-US" sz="800"/>
              </a:p>
            </p:txBody>
          </p:sp>
          <p:sp>
            <p:nvSpPr>
              <p:cNvPr id="66134" name="Freeform 142"/>
              <p:cNvSpPr>
                <a:spLocks/>
              </p:cNvSpPr>
              <p:nvPr/>
            </p:nvSpPr>
            <p:spPr bwMode="auto">
              <a:xfrm>
                <a:off x="454" y="2215"/>
                <a:ext cx="234" cy="13"/>
              </a:xfrm>
              <a:custGeom>
                <a:avLst/>
                <a:gdLst>
                  <a:gd name="T0" fmla="*/ 234 w 237"/>
                  <a:gd name="T1" fmla="*/ 0 h 17"/>
                  <a:gd name="T2" fmla="*/ 229 w 237"/>
                  <a:gd name="T3" fmla="*/ 0 h 17"/>
                  <a:gd name="T4" fmla="*/ 152 w 237"/>
                  <a:gd name="T5" fmla="*/ 13 h 17"/>
                  <a:gd name="T6" fmla="*/ 82 w 237"/>
                  <a:gd name="T7" fmla="*/ 13 h 17"/>
                  <a:gd name="T8" fmla="*/ 5 w 237"/>
                  <a:gd name="T9" fmla="*/ 0 h 17"/>
                  <a:gd name="T10" fmla="*/ 0 w 237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7"/>
                  <a:gd name="T20" fmla="*/ 237 w 23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7"/>
                    </a:lnTo>
                    <a:lnTo>
                      <a:pt x="83" y="17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35" name="Rectangle 143"/>
              <p:cNvSpPr>
                <a:spLocks noChangeArrowheads="1"/>
              </p:cNvSpPr>
              <p:nvPr/>
            </p:nvSpPr>
            <p:spPr bwMode="auto">
              <a:xfrm>
                <a:off x="709" y="2248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cir264</a:t>
                </a:r>
                <a:endParaRPr lang="en-US" sz="800"/>
              </a:p>
            </p:txBody>
          </p:sp>
          <p:sp>
            <p:nvSpPr>
              <p:cNvPr id="66136" name="Rectangle 144"/>
              <p:cNvSpPr>
                <a:spLocks noChangeArrowheads="1"/>
              </p:cNvSpPr>
              <p:nvPr/>
            </p:nvSpPr>
            <p:spPr bwMode="auto">
              <a:xfrm>
                <a:off x="243" y="2248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89.9</a:t>
                </a:r>
                <a:endParaRPr lang="en-US" sz="800"/>
              </a:p>
            </p:txBody>
          </p:sp>
          <p:sp>
            <p:nvSpPr>
              <p:cNvPr id="66137" name="Freeform 145"/>
              <p:cNvSpPr>
                <a:spLocks/>
              </p:cNvSpPr>
              <p:nvPr/>
            </p:nvSpPr>
            <p:spPr bwMode="auto">
              <a:xfrm>
                <a:off x="454" y="2275"/>
                <a:ext cx="234" cy="4"/>
              </a:xfrm>
              <a:custGeom>
                <a:avLst/>
                <a:gdLst>
                  <a:gd name="T0" fmla="*/ 234 w 237"/>
                  <a:gd name="T1" fmla="*/ 4 h 6"/>
                  <a:gd name="T2" fmla="*/ 229 w 237"/>
                  <a:gd name="T3" fmla="*/ 4 h 6"/>
                  <a:gd name="T4" fmla="*/ 152 w 237"/>
                  <a:gd name="T5" fmla="*/ 0 h 6"/>
                  <a:gd name="T6" fmla="*/ 82 w 237"/>
                  <a:gd name="T7" fmla="*/ 0 h 6"/>
                  <a:gd name="T8" fmla="*/ 5 w 237"/>
                  <a:gd name="T9" fmla="*/ 4 h 6"/>
                  <a:gd name="T10" fmla="*/ 0 w 237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"/>
                  <a:gd name="T20" fmla="*/ 237 w 23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">
                    <a:moveTo>
                      <a:pt x="237" y="6"/>
                    </a:moveTo>
                    <a:lnTo>
                      <a:pt x="232" y="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6"/>
                    </a:lnTo>
                    <a:lnTo>
                      <a:pt x="0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38" name="Rectangle 146"/>
              <p:cNvSpPr>
                <a:spLocks noChangeArrowheads="1"/>
              </p:cNvSpPr>
              <p:nvPr/>
            </p:nvSpPr>
            <p:spPr bwMode="auto">
              <a:xfrm>
                <a:off x="709" y="2312"/>
                <a:ext cx="219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cir22</a:t>
                </a:r>
                <a:endParaRPr lang="en-US" sz="800"/>
              </a:p>
            </p:txBody>
          </p:sp>
          <p:sp>
            <p:nvSpPr>
              <p:cNvPr id="66139" name="Rectangle 147"/>
              <p:cNvSpPr>
                <a:spLocks noChangeArrowheads="1"/>
              </p:cNvSpPr>
              <p:nvPr/>
            </p:nvSpPr>
            <p:spPr bwMode="auto">
              <a:xfrm>
                <a:off x="243" y="2312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93.5</a:t>
                </a:r>
                <a:endParaRPr lang="en-US" sz="800"/>
              </a:p>
            </p:txBody>
          </p:sp>
          <p:sp>
            <p:nvSpPr>
              <p:cNvPr id="66140" name="Freeform 148"/>
              <p:cNvSpPr>
                <a:spLocks/>
              </p:cNvSpPr>
              <p:nvPr/>
            </p:nvSpPr>
            <p:spPr bwMode="auto">
              <a:xfrm>
                <a:off x="454" y="2344"/>
                <a:ext cx="234" cy="8"/>
              </a:xfrm>
              <a:custGeom>
                <a:avLst/>
                <a:gdLst>
                  <a:gd name="T0" fmla="*/ 234 w 237"/>
                  <a:gd name="T1" fmla="*/ 0 h 10"/>
                  <a:gd name="T2" fmla="*/ 229 w 237"/>
                  <a:gd name="T3" fmla="*/ 0 h 10"/>
                  <a:gd name="T4" fmla="*/ 152 w 237"/>
                  <a:gd name="T5" fmla="*/ 8 h 10"/>
                  <a:gd name="T6" fmla="*/ 82 w 237"/>
                  <a:gd name="T7" fmla="*/ 8 h 10"/>
                  <a:gd name="T8" fmla="*/ 5 w 237"/>
                  <a:gd name="T9" fmla="*/ 0 h 10"/>
                  <a:gd name="T10" fmla="*/ 0 w 237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"/>
                  <a:gd name="T20" fmla="*/ 237 w 237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0"/>
                    </a:lnTo>
                    <a:lnTo>
                      <a:pt x="83" y="1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41" name="Rectangle 149"/>
              <p:cNvSpPr>
                <a:spLocks noChangeArrowheads="1"/>
              </p:cNvSpPr>
              <p:nvPr/>
            </p:nvSpPr>
            <p:spPr bwMode="auto">
              <a:xfrm>
                <a:off x="709" y="2377"/>
                <a:ext cx="33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RGH11</a:t>
                </a:r>
                <a:endParaRPr lang="en-US" sz="800"/>
              </a:p>
            </p:txBody>
          </p:sp>
          <p:sp>
            <p:nvSpPr>
              <p:cNvPr id="66142" name="Rectangle 150"/>
              <p:cNvSpPr>
                <a:spLocks noChangeArrowheads="1"/>
              </p:cNvSpPr>
              <p:nvPr/>
            </p:nvSpPr>
            <p:spPr bwMode="auto">
              <a:xfrm>
                <a:off x="709" y="2441"/>
                <a:ext cx="27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cir194</a:t>
                </a:r>
                <a:endParaRPr lang="en-US" sz="800"/>
              </a:p>
            </p:txBody>
          </p:sp>
          <p:sp>
            <p:nvSpPr>
              <p:cNvPr id="66143" name="Line 151"/>
              <p:cNvSpPr>
                <a:spLocks noChangeShapeType="1"/>
              </p:cNvSpPr>
              <p:nvPr/>
            </p:nvSpPr>
            <p:spPr bwMode="auto">
              <a:xfrm>
                <a:off x="688" y="2393"/>
                <a:ext cx="1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44" name="Rectangle 152"/>
              <p:cNvSpPr>
                <a:spLocks noChangeArrowheads="1"/>
              </p:cNvSpPr>
              <p:nvPr/>
            </p:nvSpPr>
            <p:spPr bwMode="auto">
              <a:xfrm>
                <a:off x="243" y="2410"/>
                <a:ext cx="197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97.0</a:t>
                </a:r>
                <a:endParaRPr lang="en-US" sz="800"/>
              </a:p>
            </p:txBody>
          </p:sp>
          <p:sp>
            <p:nvSpPr>
              <p:cNvPr id="66145" name="Freeform 153"/>
              <p:cNvSpPr>
                <a:spLocks/>
              </p:cNvSpPr>
              <p:nvPr/>
            </p:nvSpPr>
            <p:spPr bwMode="auto">
              <a:xfrm>
                <a:off x="454" y="2427"/>
                <a:ext cx="234" cy="14"/>
              </a:xfrm>
              <a:custGeom>
                <a:avLst/>
                <a:gdLst>
                  <a:gd name="T0" fmla="*/ 234 w 237"/>
                  <a:gd name="T1" fmla="*/ 14 h 18"/>
                  <a:gd name="T2" fmla="*/ 229 w 237"/>
                  <a:gd name="T3" fmla="*/ 14 h 18"/>
                  <a:gd name="T4" fmla="*/ 152 w 237"/>
                  <a:gd name="T5" fmla="*/ 0 h 18"/>
                  <a:gd name="T6" fmla="*/ 82 w 237"/>
                  <a:gd name="T7" fmla="*/ 0 h 18"/>
                  <a:gd name="T8" fmla="*/ 5 w 237"/>
                  <a:gd name="T9" fmla="*/ 14 h 18"/>
                  <a:gd name="T10" fmla="*/ 0 w 237"/>
                  <a:gd name="T11" fmla="*/ 14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8"/>
                  <a:gd name="T20" fmla="*/ 237 w 237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8">
                    <a:moveTo>
                      <a:pt x="237" y="18"/>
                    </a:moveTo>
                    <a:lnTo>
                      <a:pt x="232" y="1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8"/>
                    </a:lnTo>
                    <a:lnTo>
                      <a:pt x="0" y="1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146" name="Rectangle 154"/>
              <p:cNvSpPr>
                <a:spLocks noChangeArrowheads="1"/>
              </p:cNvSpPr>
              <p:nvPr/>
            </p:nvSpPr>
            <p:spPr bwMode="auto">
              <a:xfrm>
                <a:off x="540" y="144"/>
                <a:ext cx="66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</a:t>
                </a:r>
                <a:endParaRPr lang="en-US" sz="1200" b="1"/>
              </a:p>
            </p:txBody>
          </p:sp>
        </p:grpSp>
      </p:grpSp>
      <p:grpSp>
        <p:nvGrpSpPr>
          <p:cNvPr id="6" name="Group 155"/>
          <p:cNvGrpSpPr>
            <a:grpSpLocks/>
          </p:cNvGrpSpPr>
          <p:nvPr/>
        </p:nvGrpSpPr>
        <p:grpSpPr bwMode="auto">
          <a:xfrm>
            <a:off x="4191000" y="457200"/>
            <a:ext cx="1284288" cy="2714625"/>
            <a:chOff x="2880" y="144"/>
            <a:chExt cx="806" cy="1866"/>
          </a:xfrm>
        </p:grpSpPr>
        <p:sp>
          <p:nvSpPr>
            <p:cNvPr id="66017" name="Freeform 156" descr="Wide downward diagonal"/>
            <p:cNvSpPr>
              <a:spLocks/>
            </p:cNvSpPr>
            <p:nvPr/>
          </p:nvSpPr>
          <p:spPr bwMode="auto">
            <a:xfrm>
              <a:off x="3197" y="368"/>
              <a:ext cx="73" cy="365"/>
            </a:xfrm>
            <a:custGeom>
              <a:avLst/>
              <a:gdLst>
                <a:gd name="T0" fmla="*/ 0 w 68"/>
                <a:gd name="T1" fmla="*/ 0 h 96"/>
                <a:gd name="T2" fmla="*/ 0 w 68"/>
                <a:gd name="T3" fmla="*/ 365 h 96"/>
                <a:gd name="T4" fmla="*/ 38 w 68"/>
                <a:gd name="T5" fmla="*/ 365 h 96"/>
                <a:gd name="T6" fmla="*/ 73 w 68"/>
                <a:gd name="T7" fmla="*/ 365 h 96"/>
                <a:gd name="T8" fmla="*/ 73 w 68"/>
                <a:gd name="T9" fmla="*/ 0 h 96"/>
                <a:gd name="T10" fmla="*/ 38 w 68"/>
                <a:gd name="T11" fmla="*/ 0 h 96"/>
                <a:gd name="T12" fmla="*/ 0 w 6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96"/>
                <a:gd name="T23" fmla="*/ 68 w 6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96">
                  <a:moveTo>
                    <a:pt x="0" y="0"/>
                  </a:moveTo>
                  <a:lnTo>
                    <a:pt x="0" y="96"/>
                  </a:lnTo>
                  <a:lnTo>
                    <a:pt x="35" y="96"/>
                  </a:lnTo>
                  <a:lnTo>
                    <a:pt x="68" y="96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rgbClr val="FFFF00"/>
              </a:bgClr>
            </a:pattFill>
            <a:ln w="6350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018" name="Freeform 157" descr="Wide downward diagonal"/>
            <p:cNvSpPr>
              <a:spLocks/>
            </p:cNvSpPr>
            <p:nvPr/>
          </p:nvSpPr>
          <p:spPr bwMode="auto">
            <a:xfrm>
              <a:off x="3199" y="1476"/>
              <a:ext cx="73" cy="490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490 h 74"/>
                <a:gd name="T4" fmla="*/ 38 w 68"/>
                <a:gd name="T5" fmla="*/ 490 h 74"/>
                <a:gd name="T6" fmla="*/ 73 w 68"/>
                <a:gd name="T7" fmla="*/ 490 h 74"/>
                <a:gd name="T8" fmla="*/ 73 w 68"/>
                <a:gd name="T9" fmla="*/ 0 h 74"/>
                <a:gd name="T10" fmla="*/ 38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rgbClr val="0099FF"/>
              </a:bgClr>
            </a:patt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019" name="Freeform 158" descr="Wide downward diagonal"/>
            <p:cNvSpPr>
              <a:spLocks/>
            </p:cNvSpPr>
            <p:nvPr/>
          </p:nvSpPr>
          <p:spPr bwMode="auto">
            <a:xfrm>
              <a:off x="3198" y="1035"/>
              <a:ext cx="73" cy="55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55 h 74"/>
                <a:gd name="T4" fmla="*/ 38 w 68"/>
                <a:gd name="T5" fmla="*/ 55 h 74"/>
                <a:gd name="T6" fmla="*/ 73 w 68"/>
                <a:gd name="T7" fmla="*/ 55 h 74"/>
                <a:gd name="T8" fmla="*/ 73 w 68"/>
                <a:gd name="T9" fmla="*/ 0 h 74"/>
                <a:gd name="T10" fmla="*/ 38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rgbClr val="FF66FF"/>
              </a:bgClr>
            </a:patt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159"/>
            <p:cNvGrpSpPr>
              <a:grpSpLocks/>
            </p:cNvGrpSpPr>
            <p:nvPr/>
          </p:nvGrpSpPr>
          <p:grpSpPr bwMode="auto">
            <a:xfrm>
              <a:off x="2880" y="144"/>
              <a:ext cx="806" cy="1866"/>
              <a:chOff x="2880" y="144"/>
              <a:chExt cx="806" cy="1866"/>
            </a:xfrm>
          </p:grpSpPr>
          <p:sp>
            <p:nvSpPr>
              <p:cNvPr id="66021" name="AutoShape 160"/>
              <p:cNvSpPr>
                <a:spLocks noChangeArrowheads="1"/>
              </p:cNvSpPr>
              <p:nvPr/>
            </p:nvSpPr>
            <p:spPr bwMode="auto">
              <a:xfrm>
                <a:off x="3195" y="326"/>
                <a:ext cx="69" cy="1665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22" name="Rectangle 161"/>
              <p:cNvSpPr>
                <a:spLocks noChangeArrowheads="1"/>
              </p:cNvSpPr>
              <p:nvPr/>
            </p:nvSpPr>
            <p:spPr bwMode="auto">
              <a:xfrm>
                <a:off x="3367" y="277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cir242</a:t>
                </a:r>
                <a:endParaRPr lang="en-US" sz="800"/>
              </a:p>
            </p:txBody>
          </p:sp>
          <p:sp>
            <p:nvSpPr>
              <p:cNvPr id="66023" name="Rectangle 162"/>
              <p:cNvSpPr>
                <a:spLocks noChangeArrowheads="1"/>
              </p:cNvSpPr>
              <p:nvPr/>
            </p:nvSpPr>
            <p:spPr bwMode="auto">
              <a:xfrm>
                <a:off x="2941" y="277"/>
                <a:ext cx="10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6024" name="Freeform 163"/>
              <p:cNvSpPr>
                <a:spLocks/>
              </p:cNvSpPr>
              <p:nvPr/>
            </p:nvSpPr>
            <p:spPr bwMode="auto">
              <a:xfrm>
                <a:off x="3113" y="310"/>
                <a:ext cx="233" cy="42"/>
              </a:xfrm>
              <a:custGeom>
                <a:avLst/>
                <a:gdLst>
                  <a:gd name="T0" fmla="*/ 233 w 237"/>
                  <a:gd name="T1" fmla="*/ 0 h 55"/>
                  <a:gd name="T2" fmla="*/ 228 w 237"/>
                  <a:gd name="T3" fmla="*/ 0 h 55"/>
                  <a:gd name="T4" fmla="*/ 151 w 237"/>
                  <a:gd name="T5" fmla="*/ 42 h 55"/>
                  <a:gd name="T6" fmla="*/ 82 w 237"/>
                  <a:gd name="T7" fmla="*/ 42 h 55"/>
                  <a:gd name="T8" fmla="*/ 5 w 237"/>
                  <a:gd name="T9" fmla="*/ 0 h 55"/>
                  <a:gd name="T10" fmla="*/ 0 w 237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5"/>
                  <a:gd name="T20" fmla="*/ 237 w 237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5"/>
                    </a:lnTo>
                    <a:lnTo>
                      <a:pt x="83" y="5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25" name="Rectangle 164"/>
              <p:cNvSpPr>
                <a:spLocks noChangeArrowheads="1"/>
              </p:cNvSpPr>
              <p:nvPr/>
            </p:nvSpPr>
            <p:spPr bwMode="auto">
              <a:xfrm>
                <a:off x="3367" y="342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cir234</a:t>
                </a:r>
                <a:endParaRPr lang="en-US" sz="800"/>
              </a:p>
            </p:txBody>
          </p:sp>
          <p:sp>
            <p:nvSpPr>
              <p:cNvPr id="66026" name="Rectangle 165"/>
              <p:cNvSpPr>
                <a:spLocks noChangeArrowheads="1"/>
              </p:cNvSpPr>
              <p:nvPr/>
            </p:nvSpPr>
            <p:spPr bwMode="auto">
              <a:xfrm>
                <a:off x="2941" y="342"/>
                <a:ext cx="10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1.5</a:t>
                </a:r>
                <a:endParaRPr lang="en-US" sz="800"/>
              </a:p>
            </p:txBody>
          </p:sp>
          <p:sp>
            <p:nvSpPr>
              <p:cNvPr id="66027" name="Freeform 166"/>
              <p:cNvSpPr>
                <a:spLocks/>
              </p:cNvSpPr>
              <p:nvPr/>
            </p:nvSpPr>
            <p:spPr bwMode="auto">
              <a:xfrm>
                <a:off x="3113" y="374"/>
                <a:ext cx="233" cy="11"/>
              </a:xfrm>
              <a:custGeom>
                <a:avLst/>
                <a:gdLst>
                  <a:gd name="T0" fmla="*/ 233 w 237"/>
                  <a:gd name="T1" fmla="*/ 0 h 13"/>
                  <a:gd name="T2" fmla="*/ 228 w 237"/>
                  <a:gd name="T3" fmla="*/ 0 h 13"/>
                  <a:gd name="T4" fmla="*/ 151 w 237"/>
                  <a:gd name="T5" fmla="*/ 11 h 13"/>
                  <a:gd name="T6" fmla="*/ 82 w 237"/>
                  <a:gd name="T7" fmla="*/ 11 h 13"/>
                  <a:gd name="T8" fmla="*/ 5 w 237"/>
                  <a:gd name="T9" fmla="*/ 0 h 13"/>
                  <a:gd name="T10" fmla="*/ 0 w 237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3"/>
                  <a:gd name="T20" fmla="*/ 237 w 237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3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3"/>
                    </a:lnTo>
                    <a:lnTo>
                      <a:pt x="83" y="13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28" name="Rectangle 167"/>
              <p:cNvSpPr>
                <a:spLocks noChangeArrowheads="1"/>
              </p:cNvSpPr>
              <p:nvPr/>
            </p:nvSpPr>
            <p:spPr bwMode="auto">
              <a:xfrm>
                <a:off x="3367" y="407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cir241</a:t>
                </a:r>
                <a:endParaRPr lang="en-US" sz="800"/>
              </a:p>
            </p:txBody>
          </p:sp>
          <p:sp>
            <p:nvSpPr>
              <p:cNvPr id="66029" name="Rectangle 168"/>
              <p:cNvSpPr>
                <a:spLocks noChangeArrowheads="1"/>
              </p:cNvSpPr>
              <p:nvPr/>
            </p:nvSpPr>
            <p:spPr bwMode="auto">
              <a:xfrm>
                <a:off x="2941" y="407"/>
                <a:ext cx="10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3.8</a:t>
                </a:r>
                <a:endParaRPr lang="en-US" sz="800"/>
              </a:p>
            </p:txBody>
          </p:sp>
          <p:sp>
            <p:nvSpPr>
              <p:cNvPr id="66030" name="Freeform 169"/>
              <p:cNvSpPr>
                <a:spLocks/>
              </p:cNvSpPr>
              <p:nvPr/>
            </p:nvSpPr>
            <p:spPr bwMode="auto">
              <a:xfrm>
                <a:off x="3113" y="433"/>
                <a:ext cx="233" cy="6"/>
              </a:xfrm>
              <a:custGeom>
                <a:avLst/>
                <a:gdLst>
                  <a:gd name="T0" fmla="*/ 233 w 237"/>
                  <a:gd name="T1" fmla="*/ 6 h 6"/>
                  <a:gd name="T2" fmla="*/ 228 w 237"/>
                  <a:gd name="T3" fmla="*/ 6 h 6"/>
                  <a:gd name="T4" fmla="*/ 151 w 237"/>
                  <a:gd name="T5" fmla="*/ 0 h 6"/>
                  <a:gd name="T6" fmla="*/ 82 w 237"/>
                  <a:gd name="T7" fmla="*/ 0 h 6"/>
                  <a:gd name="T8" fmla="*/ 5 w 237"/>
                  <a:gd name="T9" fmla="*/ 6 h 6"/>
                  <a:gd name="T10" fmla="*/ 0 w 23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"/>
                  <a:gd name="T20" fmla="*/ 237 w 23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">
                    <a:moveTo>
                      <a:pt x="237" y="6"/>
                    </a:moveTo>
                    <a:lnTo>
                      <a:pt x="232" y="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6"/>
                    </a:lnTo>
                    <a:lnTo>
                      <a:pt x="0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31" name="Rectangle 170"/>
              <p:cNvSpPr>
                <a:spLocks noChangeArrowheads="1"/>
              </p:cNvSpPr>
              <p:nvPr/>
            </p:nvSpPr>
            <p:spPr bwMode="auto">
              <a:xfrm>
                <a:off x="3367" y="471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cir233</a:t>
                </a:r>
                <a:endParaRPr lang="en-US" sz="800"/>
              </a:p>
            </p:txBody>
          </p:sp>
          <p:sp>
            <p:nvSpPr>
              <p:cNvPr id="66032" name="Rectangle 171"/>
              <p:cNvSpPr>
                <a:spLocks noChangeArrowheads="1"/>
              </p:cNvSpPr>
              <p:nvPr/>
            </p:nvSpPr>
            <p:spPr bwMode="auto">
              <a:xfrm>
                <a:off x="2941" y="471"/>
                <a:ext cx="10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5.1</a:t>
                </a:r>
                <a:endParaRPr lang="en-US" sz="800"/>
              </a:p>
            </p:txBody>
          </p:sp>
          <p:sp>
            <p:nvSpPr>
              <p:cNvPr id="66033" name="Freeform 172"/>
              <p:cNvSpPr>
                <a:spLocks/>
              </p:cNvSpPr>
              <p:nvPr/>
            </p:nvSpPr>
            <p:spPr bwMode="auto">
              <a:xfrm>
                <a:off x="3113" y="461"/>
                <a:ext cx="233" cy="42"/>
              </a:xfrm>
              <a:custGeom>
                <a:avLst/>
                <a:gdLst>
                  <a:gd name="T0" fmla="*/ 233 w 237"/>
                  <a:gd name="T1" fmla="*/ 42 h 54"/>
                  <a:gd name="T2" fmla="*/ 228 w 237"/>
                  <a:gd name="T3" fmla="*/ 42 h 54"/>
                  <a:gd name="T4" fmla="*/ 151 w 237"/>
                  <a:gd name="T5" fmla="*/ 0 h 54"/>
                  <a:gd name="T6" fmla="*/ 82 w 237"/>
                  <a:gd name="T7" fmla="*/ 0 h 54"/>
                  <a:gd name="T8" fmla="*/ 5 w 237"/>
                  <a:gd name="T9" fmla="*/ 42 h 54"/>
                  <a:gd name="T10" fmla="*/ 0 w 237"/>
                  <a:gd name="T11" fmla="*/ 42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4"/>
                  <a:gd name="T20" fmla="*/ 237 w 237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4">
                    <a:moveTo>
                      <a:pt x="237" y="54"/>
                    </a:moveTo>
                    <a:lnTo>
                      <a:pt x="232" y="5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4"/>
                    </a:lnTo>
                    <a:lnTo>
                      <a:pt x="0" y="5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34" name="Rectangle 173"/>
              <p:cNvSpPr>
                <a:spLocks noChangeArrowheads="1"/>
              </p:cNvSpPr>
              <p:nvPr/>
            </p:nvSpPr>
            <p:spPr bwMode="auto">
              <a:xfrm>
                <a:off x="3344" y="536"/>
                <a:ext cx="342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Tce195</a:t>
                </a:r>
                <a:endParaRPr lang="en-US" sz="800"/>
              </a:p>
            </p:txBody>
          </p:sp>
          <p:sp>
            <p:nvSpPr>
              <p:cNvPr id="66035" name="Rectangle 174"/>
              <p:cNvSpPr>
                <a:spLocks noChangeArrowheads="1"/>
              </p:cNvSpPr>
              <p:nvPr/>
            </p:nvSpPr>
            <p:spPr bwMode="auto">
              <a:xfrm>
                <a:off x="2905" y="536"/>
                <a:ext cx="17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9.4</a:t>
                </a:r>
                <a:endParaRPr lang="en-US" sz="800"/>
              </a:p>
            </p:txBody>
          </p:sp>
          <p:sp>
            <p:nvSpPr>
              <p:cNvPr id="66036" name="Freeform 175"/>
              <p:cNvSpPr>
                <a:spLocks/>
              </p:cNvSpPr>
              <p:nvPr/>
            </p:nvSpPr>
            <p:spPr bwMode="auto">
              <a:xfrm>
                <a:off x="3113" y="555"/>
                <a:ext cx="233" cy="13"/>
              </a:xfrm>
              <a:custGeom>
                <a:avLst/>
                <a:gdLst>
                  <a:gd name="T0" fmla="*/ 233 w 237"/>
                  <a:gd name="T1" fmla="*/ 13 h 18"/>
                  <a:gd name="T2" fmla="*/ 228 w 237"/>
                  <a:gd name="T3" fmla="*/ 13 h 18"/>
                  <a:gd name="T4" fmla="*/ 151 w 237"/>
                  <a:gd name="T5" fmla="*/ 0 h 18"/>
                  <a:gd name="T6" fmla="*/ 82 w 237"/>
                  <a:gd name="T7" fmla="*/ 0 h 18"/>
                  <a:gd name="T8" fmla="*/ 5 w 237"/>
                  <a:gd name="T9" fmla="*/ 13 h 18"/>
                  <a:gd name="T10" fmla="*/ 0 w 237"/>
                  <a:gd name="T11" fmla="*/ 13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8"/>
                  <a:gd name="T20" fmla="*/ 237 w 237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8">
                    <a:moveTo>
                      <a:pt x="237" y="18"/>
                    </a:moveTo>
                    <a:lnTo>
                      <a:pt x="232" y="1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8"/>
                    </a:lnTo>
                    <a:lnTo>
                      <a:pt x="0" y="1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37" name="Rectangle 176"/>
              <p:cNvSpPr>
                <a:spLocks noChangeArrowheads="1"/>
              </p:cNvSpPr>
              <p:nvPr/>
            </p:nvSpPr>
            <p:spPr bwMode="auto">
              <a:xfrm>
                <a:off x="3367" y="600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cir117</a:t>
                </a:r>
                <a:endParaRPr lang="en-US" sz="800"/>
              </a:p>
            </p:txBody>
          </p:sp>
          <p:sp>
            <p:nvSpPr>
              <p:cNvPr id="66038" name="Rectangle 177"/>
              <p:cNvSpPr>
                <a:spLocks noChangeArrowheads="1"/>
              </p:cNvSpPr>
              <p:nvPr/>
            </p:nvSpPr>
            <p:spPr bwMode="auto">
              <a:xfrm>
                <a:off x="2900" y="600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11.2</a:t>
                </a:r>
                <a:endParaRPr lang="en-US" sz="800"/>
              </a:p>
            </p:txBody>
          </p:sp>
          <p:sp>
            <p:nvSpPr>
              <p:cNvPr id="66039" name="Freeform 178"/>
              <p:cNvSpPr>
                <a:spLocks/>
              </p:cNvSpPr>
              <p:nvPr/>
            </p:nvSpPr>
            <p:spPr bwMode="auto">
              <a:xfrm>
                <a:off x="3113" y="592"/>
                <a:ext cx="233" cy="41"/>
              </a:xfrm>
              <a:custGeom>
                <a:avLst/>
                <a:gdLst>
                  <a:gd name="T0" fmla="*/ 233 w 237"/>
                  <a:gd name="T1" fmla="*/ 41 h 52"/>
                  <a:gd name="T2" fmla="*/ 228 w 237"/>
                  <a:gd name="T3" fmla="*/ 41 h 52"/>
                  <a:gd name="T4" fmla="*/ 151 w 237"/>
                  <a:gd name="T5" fmla="*/ 0 h 52"/>
                  <a:gd name="T6" fmla="*/ 82 w 237"/>
                  <a:gd name="T7" fmla="*/ 0 h 52"/>
                  <a:gd name="T8" fmla="*/ 5 w 237"/>
                  <a:gd name="T9" fmla="*/ 41 h 52"/>
                  <a:gd name="T10" fmla="*/ 0 w 237"/>
                  <a:gd name="T11" fmla="*/ 41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2"/>
                  <a:gd name="T20" fmla="*/ 237 w 237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2">
                    <a:moveTo>
                      <a:pt x="237" y="52"/>
                    </a:moveTo>
                    <a:lnTo>
                      <a:pt x="232" y="5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2"/>
                    </a:lnTo>
                    <a:lnTo>
                      <a:pt x="0" y="5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40" name="Rectangle 179"/>
              <p:cNvSpPr>
                <a:spLocks noChangeArrowheads="1"/>
              </p:cNvSpPr>
              <p:nvPr/>
            </p:nvSpPr>
            <p:spPr bwMode="auto">
              <a:xfrm>
                <a:off x="3367" y="665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cir33</a:t>
                </a:r>
                <a:endParaRPr lang="en-US" sz="800"/>
              </a:p>
            </p:txBody>
          </p:sp>
          <p:sp>
            <p:nvSpPr>
              <p:cNvPr id="66041" name="Rectangle 180"/>
              <p:cNvSpPr>
                <a:spLocks noChangeArrowheads="1"/>
              </p:cNvSpPr>
              <p:nvPr/>
            </p:nvSpPr>
            <p:spPr bwMode="auto">
              <a:xfrm>
                <a:off x="2900" y="665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14.5</a:t>
                </a:r>
                <a:endParaRPr lang="en-US" sz="800"/>
              </a:p>
            </p:txBody>
          </p:sp>
          <p:sp>
            <p:nvSpPr>
              <p:cNvPr id="66042" name="Freeform 181"/>
              <p:cNvSpPr>
                <a:spLocks/>
              </p:cNvSpPr>
              <p:nvPr/>
            </p:nvSpPr>
            <p:spPr bwMode="auto">
              <a:xfrm>
                <a:off x="3113" y="662"/>
                <a:ext cx="233" cy="35"/>
              </a:xfrm>
              <a:custGeom>
                <a:avLst/>
                <a:gdLst>
                  <a:gd name="T0" fmla="*/ 233 w 237"/>
                  <a:gd name="T1" fmla="*/ 35 h 44"/>
                  <a:gd name="T2" fmla="*/ 228 w 237"/>
                  <a:gd name="T3" fmla="*/ 35 h 44"/>
                  <a:gd name="T4" fmla="*/ 151 w 237"/>
                  <a:gd name="T5" fmla="*/ 0 h 44"/>
                  <a:gd name="T6" fmla="*/ 82 w 237"/>
                  <a:gd name="T7" fmla="*/ 0 h 44"/>
                  <a:gd name="T8" fmla="*/ 5 w 237"/>
                  <a:gd name="T9" fmla="*/ 35 h 44"/>
                  <a:gd name="T10" fmla="*/ 0 w 237"/>
                  <a:gd name="T11" fmla="*/ 35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4"/>
                  <a:gd name="T20" fmla="*/ 237 w 2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4">
                    <a:moveTo>
                      <a:pt x="237" y="44"/>
                    </a:moveTo>
                    <a:lnTo>
                      <a:pt x="232" y="4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44"/>
                    </a:lnTo>
                    <a:lnTo>
                      <a:pt x="0" y="4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43" name="Rectangle 182"/>
              <p:cNvSpPr>
                <a:spLocks noChangeArrowheads="1"/>
              </p:cNvSpPr>
              <p:nvPr/>
            </p:nvSpPr>
            <p:spPr bwMode="auto">
              <a:xfrm>
                <a:off x="3367" y="730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cir237</a:t>
                </a:r>
                <a:endParaRPr lang="en-US" sz="800"/>
              </a:p>
            </p:txBody>
          </p:sp>
          <p:sp>
            <p:nvSpPr>
              <p:cNvPr id="66044" name="Rectangle 183"/>
              <p:cNvSpPr>
                <a:spLocks noChangeArrowheads="1"/>
              </p:cNvSpPr>
              <p:nvPr/>
            </p:nvSpPr>
            <p:spPr bwMode="auto">
              <a:xfrm>
                <a:off x="2900" y="730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14.8</a:t>
                </a:r>
                <a:endParaRPr lang="en-US" sz="800"/>
              </a:p>
            </p:txBody>
          </p:sp>
          <p:sp>
            <p:nvSpPr>
              <p:cNvPr id="66045" name="Freeform 184"/>
              <p:cNvSpPr>
                <a:spLocks/>
              </p:cNvSpPr>
              <p:nvPr/>
            </p:nvSpPr>
            <p:spPr bwMode="auto">
              <a:xfrm>
                <a:off x="3113" y="669"/>
                <a:ext cx="233" cy="92"/>
              </a:xfrm>
              <a:custGeom>
                <a:avLst/>
                <a:gdLst>
                  <a:gd name="T0" fmla="*/ 233 w 237"/>
                  <a:gd name="T1" fmla="*/ 92 h 119"/>
                  <a:gd name="T2" fmla="*/ 228 w 237"/>
                  <a:gd name="T3" fmla="*/ 92 h 119"/>
                  <a:gd name="T4" fmla="*/ 151 w 237"/>
                  <a:gd name="T5" fmla="*/ 0 h 119"/>
                  <a:gd name="T6" fmla="*/ 82 w 237"/>
                  <a:gd name="T7" fmla="*/ 0 h 119"/>
                  <a:gd name="T8" fmla="*/ 5 w 237"/>
                  <a:gd name="T9" fmla="*/ 92 h 119"/>
                  <a:gd name="T10" fmla="*/ 0 w 237"/>
                  <a:gd name="T11" fmla="*/ 92 h 1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19"/>
                  <a:gd name="T20" fmla="*/ 237 w 237"/>
                  <a:gd name="T21" fmla="*/ 119 h 1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19">
                    <a:moveTo>
                      <a:pt x="237" y="119"/>
                    </a:moveTo>
                    <a:lnTo>
                      <a:pt x="232" y="119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19"/>
                    </a:lnTo>
                    <a:lnTo>
                      <a:pt x="0" y="11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46" name="Rectangle 185"/>
              <p:cNvSpPr>
                <a:spLocks noChangeArrowheads="1"/>
              </p:cNvSpPr>
              <p:nvPr/>
            </p:nvSpPr>
            <p:spPr bwMode="auto">
              <a:xfrm>
                <a:off x="3367" y="794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cir95</a:t>
                </a:r>
                <a:endParaRPr lang="en-US" sz="800"/>
              </a:p>
            </p:txBody>
          </p:sp>
          <p:sp>
            <p:nvSpPr>
              <p:cNvPr id="66047" name="Rectangle 186"/>
              <p:cNvSpPr>
                <a:spLocks noChangeArrowheads="1"/>
              </p:cNvSpPr>
              <p:nvPr/>
            </p:nvSpPr>
            <p:spPr bwMode="auto">
              <a:xfrm>
                <a:off x="2900" y="794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20.6</a:t>
                </a:r>
                <a:endParaRPr lang="en-US" sz="800"/>
              </a:p>
            </p:txBody>
          </p:sp>
          <p:sp>
            <p:nvSpPr>
              <p:cNvPr id="66048" name="Freeform 187"/>
              <p:cNvSpPr>
                <a:spLocks/>
              </p:cNvSpPr>
              <p:nvPr/>
            </p:nvSpPr>
            <p:spPr bwMode="auto">
              <a:xfrm>
                <a:off x="3113" y="794"/>
                <a:ext cx="233" cy="33"/>
              </a:xfrm>
              <a:custGeom>
                <a:avLst/>
                <a:gdLst>
                  <a:gd name="T0" fmla="*/ 233 w 237"/>
                  <a:gd name="T1" fmla="*/ 33 h 42"/>
                  <a:gd name="T2" fmla="*/ 228 w 237"/>
                  <a:gd name="T3" fmla="*/ 33 h 42"/>
                  <a:gd name="T4" fmla="*/ 151 w 237"/>
                  <a:gd name="T5" fmla="*/ 0 h 42"/>
                  <a:gd name="T6" fmla="*/ 82 w 237"/>
                  <a:gd name="T7" fmla="*/ 0 h 42"/>
                  <a:gd name="T8" fmla="*/ 5 w 237"/>
                  <a:gd name="T9" fmla="*/ 33 h 42"/>
                  <a:gd name="T10" fmla="*/ 0 w 237"/>
                  <a:gd name="T11" fmla="*/ 33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2"/>
                  <a:gd name="T20" fmla="*/ 237 w 23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2">
                    <a:moveTo>
                      <a:pt x="237" y="42"/>
                    </a:moveTo>
                    <a:lnTo>
                      <a:pt x="232" y="4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42"/>
                    </a:lnTo>
                    <a:lnTo>
                      <a:pt x="0" y="4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49" name="Rectangle 188"/>
              <p:cNvSpPr>
                <a:spLocks noChangeArrowheads="1"/>
              </p:cNvSpPr>
              <p:nvPr/>
            </p:nvSpPr>
            <p:spPr bwMode="auto">
              <a:xfrm>
                <a:off x="3367" y="859"/>
                <a:ext cx="21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shrs33</a:t>
                </a:r>
                <a:endParaRPr lang="en-US" sz="800"/>
              </a:p>
            </p:txBody>
          </p:sp>
          <p:sp>
            <p:nvSpPr>
              <p:cNvPr id="66050" name="Rectangle 189"/>
              <p:cNvSpPr>
                <a:spLocks noChangeArrowheads="1"/>
              </p:cNvSpPr>
              <p:nvPr/>
            </p:nvSpPr>
            <p:spPr bwMode="auto">
              <a:xfrm>
                <a:off x="2900" y="859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23.3</a:t>
                </a:r>
                <a:endParaRPr lang="en-US" sz="800"/>
              </a:p>
            </p:txBody>
          </p:sp>
          <p:sp>
            <p:nvSpPr>
              <p:cNvPr id="66051" name="Freeform 190"/>
              <p:cNvSpPr>
                <a:spLocks/>
              </p:cNvSpPr>
              <p:nvPr/>
            </p:nvSpPr>
            <p:spPr bwMode="auto">
              <a:xfrm>
                <a:off x="3113" y="851"/>
                <a:ext cx="233" cy="40"/>
              </a:xfrm>
              <a:custGeom>
                <a:avLst/>
                <a:gdLst>
                  <a:gd name="T0" fmla="*/ 233 w 237"/>
                  <a:gd name="T1" fmla="*/ 40 h 51"/>
                  <a:gd name="T2" fmla="*/ 228 w 237"/>
                  <a:gd name="T3" fmla="*/ 40 h 51"/>
                  <a:gd name="T4" fmla="*/ 151 w 237"/>
                  <a:gd name="T5" fmla="*/ 0 h 51"/>
                  <a:gd name="T6" fmla="*/ 82 w 237"/>
                  <a:gd name="T7" fmla="*/ 0 h 51"/>
                  <a:gd name="T8" fmla="*/ 5 w 237"/>
                  <a:gd name="T9" fmla="*/ 40 h 51"/>
                  <a:gd name="T10" fmla="*/ 0 w 237"/>
                  <a:gd name="T11" fmla="*/ 40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1"/>
                  <a:gd name="T20" fmla="*/ 237 w 237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1">
                    <a:moveTo>
                      <a:pt x="237" y="51"/>
                    </a:moveTo>
                    <a:lnTo>
                      <a:pt x="232" y="5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1"/>
                    </a:lnTo>
                    <a:lnTo>
                      <a:pt x="0" y="5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52" name="Rectangle 191"/>
              <p:cNvSpPr>
                <a:spLocks noChangeArrowheads="1"/>
              </p:cNvSpPr>
              <p:nvPr/>
            </p:nvSpPr>
            <p:spPr bwMode="auto">
              <a:xfrm>
                <a:off x="3367" y="924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cir32</a:t>
                </a:r>
                <a:endParaRPr lang="en-US" sz="800"/>
              </a:p>
            </p:txBody>
          </p:sp>
          <p:sp>
            <p:nvSpPr>
              <p:cNvPr id="66053" name="Rectangle 192"/>
              <p:cNvSpPr>
                <a:spLocks noChangeArrowheads="1"/>
              </p:cNvSpPr>
              <p:nvPr/>
            </p:nvSpPr>
            <p:spPr bwMode="auto">
              <a:xfrm>
                <a:off x="2900" y="924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26.2</a:t>
                </a:r>
                <a:endParaRPr lang="en-US" sz="800"/>
              </a:p>
            </p:txBody>
          </p:sp>
          <p:sp>
            <p:nvSpPr>
              <p:cNvPr id="66054" name="Freeform 193"/>
              <p:cNvSpPr>
                <a:spLocks/>
              </p:cNvSpPr>
              <p:nvPr/>
            </p:nvSpPr>
            <p:spPr bwMode="auto">
              <a:xfrm>
                <a:off x="3113" y="913"/>
                <a:ext cx="233" cy="43"/>
              </a:xfrm>
              <a:custGeom>
                <a:avLst/>
                <a:gdLst>
                  <a:gd name="T0" fmla="*/ 233 w 237"/>
                  <a:gd name="T1" fmla="*/ 43 h 54"/>
                  <a:gd name="T2" fmla="*/ 228 w 237"/>
                  <a:gd name="T3" fmla="*/ 43 h 54"/>
                  <a:gd name="T4" fmla="*/ 151 w 237"/>
                  <a:gd name="T5" fmla="*/ 0 h 54"/>
                  <a:gd name="T6" fmla="*/ 82 w 237"/>
                  <a:gd name="T7" fmla="*/ 0 h 54"/>
                  <a:gd name="T8" fmla="*/ 5 w 237"/>
                  <a:gd name="T9" fmla="*/ 43 h 54"/>
                  <a:gd name="T10" fmla="*/ 0 w 237"/>
                  <a:gd name="T11" fmla="*/ 43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4"/>
                  <a:gd name="T20" fmla="*/ 237 w 237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4">
                    <a:moveTo>
                      <a:pt x="237" y="54"/>
                    </a:moveTo>
                    <a:lnTo>
                      <a:pt x="232" y="5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4"/>
                    </a:lnTo>
                    <a:lnTo>
                      <a:pt x="0" y="5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55" name="Rectangle 194"/>
              <p:cNvSpPr>
                <a:spLocks noChangeArrowheads="1"/>
              </p:cNvSpPr>
              <p:nvPr/>
            </p:nvSpPr>
            <p:spPr bwMode="auto">
              <a:xfrm>
                <a:off x="3367" y="996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cir43</a:t>
                </a:r>
                <a:endParaRPr lang="en-US" sz="800"/>
              </a:p>
            </p:txBody>
          </p:sp>
          <p:sp>
            <p:nvSpPr>
              <p:cNvPr id="66056" name="Rectangle 195"/>
              <p:cNvSpPr>
                <a:spLocks noChangeArrowheads="1"/>
              </p:cNvSpPr>
              <p:nvPr/>
            </p:nvSpPr>
            <p:spPr bwMode="auto">
              <a:xfrm>
                <a:off x="2900" y="996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32.0</a:t>
                </a:r>
                <a:endParaRPr lang="en-US" sz="800"/>
              </a:p>
            </p:txBody>
          </p:sp>
          <p:sp>
            <p:nvSpPr>
              <p:cNvPr id="66057" name="Freeform 196"/>
              <p:cNvSpPr>
                <a:spLocks/>
              </p:cNvSpPr>
              <p:nvPr/>
            </p:nvSpPr>
            <p:spPr bwMode="auto">
              <a:xfrm>
                <a:off x="3113" y="1028"/>
                <a:ext cx="233" cy="9"/>
              </a:xfrm>
              <a:custGeom>
                <a:avLst/>
                <a:gdLst>
                  <a:gd name="T0" fmla="*/ 233 w 237"/>
                  <a:gd name="T1" fmla="*/ 0 h 12"/>
                  <a:gd name="T2" fmla="*/ 228 w 237"/>
                  <a:gd name="T3" fmla="*/ 0 h 12"/>
                  <a:gd name="T4" fmla="*/ 151 w 237"/>
                  <a:gd name="T5" fmla="*/ 9 h 12"/>
                  <a:gd name="T6" fmla="*/ 82 w 237"/>
                  <a:gd name="T7" fmla="*/ 9 h 12"/>
                  <a:gd name="T8" fmla="*/ 5 w 237"/>
                  <a:gd name="T9" fmla="*/ 0 h 12"/>
                  <a:gd name="T10" fmla="*/ 0 w 237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2"/>
                  <a:gd name="T20" fmla="*/ 237 w 237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2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2"/>
                    </a:lnTo>
                    <a:lnTo>
                      <a:pt x="83" y="12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58" name="Rectangle 197"/>
              <p:cNvSpPr>
                <a:spLocks noChangeArrowheads="1"/>
              </p:cNvSpPr>
              <p:nvPr/>
            </p:nvSpPr>
            <p:spPr bwMode="auto">
              <a:xfrm>
                <a:off x="3367" y="1061"/>
                <a:ext cx="170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cir12</a:t>
                </a:r>
                <a:endParaRPr lang="en-US" sz="800"/>
              </a:p>
            </p:txBody>
          </p:sp>
          <p:sp>
            <p:nvSpPr>
              <p:cNvPr id="66059" name="Rectangle 198"/>
              <p:cNvSpPr>
                <a:spLocks noChangeArrowheads="1"/>
              </p:cNvSpPr>
              <p:nvPr/>
            </p:nvSpPr>
            <p:spPr bwMode="auto">
              <a:xfrm>
                <a:off x="2900" y="1061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34.2</a:t>
                </a:r>
                <a:endParaRPr lang="en-US" sz="800"/>
              </a:p>
            </p:txBody>
          </p:sp>
          <p:sp>
            <p:nvSpPr>
              <p:cNvPr id="66060" name="Freeform 199"/>
              <p:cNvSpPr>
                <a:spLocks/>
              </p:cNvSpPr>
              <p:nvPr/>
            </p:nvSpPr>
            <p:spPr bwMode="auto">
              <a:xfrm>
                <a:off x="3113" y="1085"/>
                <a:ext cx="233" cy="8"/>
              </a:xfrm>
              <a:custGeom>
                <a:avLst/>
                <a:gdLst>
                  <a:gd name="T0" fmla="*/ 233 w 237"/>
                  <a:gd name="T1" fmla="*/ 8 h 10"/>
                  <a:gd name="T2" fmla="*/ 228 w 237"/>
                  <a:gd name="T3" fmla="*/ 8 h 10"/>
                  <a:gd name="T4" fmla="*/ 151 w 237"/>
                  <a:gd name="T5" fmla="*/ 0 h 10"/>
                  <a:gd name="T6" fmla="*/ 82 w 237"/>
                  <a:gd name="T7" fmla="*/ 0 h 10"/>
                  <a:gd name="T8" fmla="*/ 5 w 237"/>
                  <a:gd name="T9" fmla="*/ 8 h 10"/>
                  <a:gd name="T10" fmla="*/ 0 w 237"/>
                  <a:gd name="T11" fmla="*/ 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"/>
                  <a:gd name="T20" fmla="*/ 237 w 237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">
                    <a:moveTo>
                      <a:pt x="237" y="10"/>
                    </a:moveTo>
                    <a:lnTo>
                      <a:pt x="232" y="1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61" name="Rectangle 200"/>
              <p:cNvSpPr>
                <a:spLocks noChangeArrowheads="1"/>
              </p:cNvSpPr>
              <p:nvPr/>
            </p:nvSpPr>
            <p:spPr bwMode="auto">
              <a:xfrm>
                <a:off x="3367" y="1328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cir213</a:t>
                </a:r>
                <a:endParaRPr lang="en-US" sz="800"/>
              </a:p>
            </p:txBody>
          </p:sp>
          <p:sp>
            <p:nvSpPr>
              <p:cNvPr id="66062" name="Rectangle 201"/>
              <p:cNvSpPr>
                <a:spLocks noChangeArrowheads="1"/>
              </p:cNvSpPr>
              <p:nvPr/>
            </p:nvSpPr>
            <p:spPr bwMode="auto">
              <a:xfrm>
                <a:off x="3367" y="1393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cir206</a:t>
                </a:r>
                <a:endParaRPr lang="en-US" sz="800"/>
              </a:p>
            </p:txBody>
          </p:sp>
          <p:sp>
            <p:nvSpPr>
              <p:cNvPr id="66063" name="Line 202"/>
              <p:cNvSpPr>
                <a:spLocks noChangeShapeType="1"/>
              </p:cNvSpPr>
              <p:nvPr/>
            </p:nvSpPr>
            <p:spPr bwMode="auto">
              <a:xfrm>
                <a:off x="3346" y="1344"/>
                <a:ext cx="1" cy="11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64" name="Rectangle 203"/>
              <p:cNvSpPr>
                <a:spLocks noChangeArrowheads="1"/>
              </p:cNvSpPr>
              <p:nvPr/>
            </p:nvSpPr>
            <p:spPr bwMode="auto">
              <a:xfrm>
                <a:off x="2900" y="1362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48.6</a:t>
                </a:r>
                <a:endParaRPr lang="en-US" sz="800"/>
              </a:p>
            </p:txBody>
          </p:sp>
          <p:sp>
            <p:nvSpPr>
              <p:cNvPr id="66065" name="Freeform 204"/>
              <p:cNvSpPr>
                <a:spLocks/>
              </p:cNvSpPr>
              <p:nvPr/>
            </p:nvSpPr>
            <p:spPr bwMode="auto">
              <a:xfrm>
                <a:off x="3113" y="1393"/>
                <a:ext cx="233" cy="1"/>
              </a:xfrm>
              <a:custGeom>
                <a:avLst/>
                <a:gdLst>
                  <a:gd name="T0" fmla="*/ 233 w 237"/>
                  <a:gd name="T1" fmla="*/ 0 h 1"/>
                  <a:gd name="T2" fmla="*/ 228 w 237"/>
                  <a:gd name="T3" fmla="*/ 0 h 1"/>
                  <a:gd name="T4" fmla="*/ 151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66" name="Rectangle 205"/>
              <p:cNvSpPr>
                <a:spLocks noChangeArrowheads="1"/>
              </p:cNvSpPr>
              <p:nvPr/>
            </p:nvSpPr>
            <p:spPr bwMode="auto">
              <a:xfrm>
                <a:off x="3322" y="1592"/>
                <a:ext cx="342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Tce380</a:t>
                </a:r>
                <a:endParaRPr lang="en-US" sz="800"/>
              </a:p>
            </p:txBody>
          </p:sp>
          <p:sp>
            <p:nvSpPr>
              <p:cNvPr id="66067" name="Rectangle 206"/>
              <p:cNvSpPr>
                <a:spLocks noChangeArrowheads="1"/>
              </p:cNvSpPr>
              <p:nvPr/>
            </p:nvSpPr>
            <p:spPr bwMode="auto">
              <a:xfrm>
                <a:off x="2880" y="1592"/>
                <a:ext cx="225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59.4</a:t>
                </a:r>
                <a:endParaRPr lang="en-US" sz="800"/>
              </a:p>
            </p:txBody>
          </p:sp>
          <p:sp>
            <p:nvSpPr>
              <p:cNvPr id="66068" name="Freeform 207"/>
              <p:cNvSpPr>
                <a:spLocks/>
              </p:cNvSpPr>
              <p:nvPr/>
            </p:nvSpPr>
            <p:spPr bwMode="auto">
              <a:xfrm>
                <a:off x="3113" y="1624"/>
                <a:ext cx="233" cy="1"/>
              </a:xfrm>
              <a:custGeom>
                <a:avLst/>
                <a:gdLst>
                  <a:gd name="T0" fmla="*/ 233 w 237"/>
                  <a:gd name="T1" fmla="*/ 0 h 1"/>
                  <a:gd name="T2" fmla="*/ 228 w 237"/>
                  <a:gd name="T3" fmla="*/ 0 h 1"/>
                  <a:gd name="T4" fmla="*/ 151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69" name="Rectangle 208"/>
              <p:cNvSpPr>
                <a:spLocks noChangeArrowheads="1"/>
              </p:cNvSpPr>
              <p:nvPr/>
            </p:nvSpPr>
            <p:spPr bwMode="auto">
              <a:xfrm>
                <a:off x="3367" y="1932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cir115</a:t>
                </a:r>
                <a:endParaRPr lang="en-US" sz="800"/>
              </a:p>
            </p:txBody>
          </p:sp>
          <p:sp>
            <p:nvSpPr>
              <p:cNvPr id="66070" name="Rectangle 209"/>
              <p:cNvSpPr>
                <a:spLocks noChangeArrowheads="1"/>
              </p:cNvSpPr>
              <p:nvPr/>
            </p:nvSpPr>
            <p:spPr bwMode="auto">
              <a:xfrm>
                <a:off x="2900" y="1932"/>
                <a:ext cx="145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75.3</a:t>
                </a:r>
                <a:endParaRPr lang="en-US" sz="800"/>
              </a:p>
            </p:txBody>
          </p:sp>
          <p:sp>
            <p:nvSpPr>
              <p:cNvPr id="66071" name="Freeform 210"/>
              <p:cNvSpPr>
                <a:spLocks/>
              </p:cNvSpPr>
              <p:nvPr/>
            </p:nvSpPr>
            <p:spPr bwMode="auto">
              <a:xfrm>
                <a:off x="3113" y="1965"/>
                <a:ext cx="233" cy="1"/>
              </a:xfrm>
              <a:custGeom>
                <a:avLst/>
                <a:gdLst>
                  <a:gd name="T0" fmla="*/ 233 w 237"/>
                  <a:gd name="T1" fmla="*/ 0 h 1"/>
                  <a:gd name="T2" fmla="*/ 228 w 237"/>
                  <a:gd name="T3" fmla="*/ 0 h 1"/>
                  <a:gd name="T4" fmla="*/ 151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72" name="Rectangle 211"/>
              <p:cNvSpPr>
                <a:spLocks noChangeArrowheads="1"/>
              </p:cNvSpPr>
              <p:nvPr/>
            </p:nvSpPr>
            <p:spPr bwMode="auto">
              <a:xfrm>
                <a:off x="3198" y="144"/>
                <a:ext cx="63" cy="1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4</a:t>
                </a:r>
                <a:endParaRPr lang="en-US" sz="1200" b="1"/>
              </a:p>
            </p:txBody>
          </p:sp>
        </p:grpSp>
      </p:grpSp>
      <p:grpSp>
        <p:nvGrpSpPr>
          <p:cNvPr id="8" name="Group 212"/>
          <p:cNvGrpSpPr>
            <a:grpSpLocks/>
          </p:cNvGrpSpPr>
          <p:nvPr/>
        </p:nvGrpSpPr>
        <p:grpSpPr bwMode="auto">
          <a:xfrm>
            <a:off x="2895600" y="457200"/>
            <a:ext cx="1422400" cy="3213100"/>
            <a:chOff x="2016" y="144"/>
            <a:chExt cx="895" cy="2212"/>
          </a:xfrm>
        </p:grpSpPr>
        <p:sp>
          <p:nvSpPr>
            <p:cNvPr id="65916" name="Freeform 213"/>
            <p:cNvSpPr>
              <a:spLocks/>
            </p:cNvSpPr>
            <p:nvPr/>
          </p:nvSpPr>
          <p:spPr bwMode="auto">
            <a:xfrm>
              <a:off x="2341" y="1223"/>
              <a:ext cx="70" cy="835"/>
            </a:xfrm>
            <a:custGeom>
              <a:avLst/>
              <a:gdLst>
                <a:gd name="T0" fmla="*/ 0 w 68"/>
                <a:gd name="T1" fmla="*/ 0 h 679"/>
                <a:gd name="T2" fmla="*/ 0 w 68"/>
                <a:gd name="T3" fmla="*/ 835 h 679"/>
                <a:gd name="T4" fmla="*/ 36 w 68"/>
                <a:gd name="T5" fmla="*/ 835 h 679"/>
                <a:gd name="T6" fmla="*/ 70 w 68"/>
                <a:gd name="T7" fmla="*/ 835 h 679"/>
                <a:gd name="T8" fmla="*/ 70 w 68"/>
                <a:gd name="T9" fmla="*/ 0 h 679"/>
                <a:gd name="T10" fmla="*/ 36 w 68"/>
                <a:gd name="T11" fmla="*/ 0 h 679"/>
                <a:gd name="T12" fmla="*/ 0 w 68"/>
                <a:gd name="T13" fmla="*/ 0 h 6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679"/>
                <a:gd name="T23" fmla="*/ 68 w 68"/>
                <a:gd name="T24" fmla="*/ 679 h 6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679">
                  <a:moveTo>
                    <a:pt x="0" y="0"/>
                  </a:moveTo>
                  <a:lnTo>
                    <a:pt x="0" y="679"/>
                  </a:lnTo>
                  <a:lnTo>
                    <a:pt x="35" y="679"/>
                  </a:lnTo>
                  <a:lnTo>
                    <a:pt x="68" y="679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FF"/>
            </a:solidFill>
            <a:ln w="6350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9" name="Group 214"/>
            <p:cNvGrpSpPr>
              <a:grpSpLocks/>
            </p:cNvGrpSpPr>
            <p:nvPr/>
          </p:nvGrpSpPr>
          <p:grpSpPr bwMode="auto">
            <a:xfrm>
              <a:off x="2016" y="144"/>
              <a:ext cx="895" cy="2212"/>
              <a:chOff x="2016" y="144"/>
              <a:chExt cx="895" cy="2212"/>
            </a:xfrm>
          </p:grpSpPr>
          <p:sp>
            <p:nvSpPr>
              <p:cNvPr id="65918" name="AutoShape 215"/>
              <p:cNvSpPr>
                <a:spLocks noChangeArrowheads="1"/>
              </p:cNvSpPr>
              <p:nvPr/>
            </p:nvSpPr>
            <p:spPr bwMode="auto">
              <a:xfrm>
                <a:off x="2337" y="325"/>
                <a:ext cx="69" cy="2012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19" name="Rectangle 216"/>
              <p:cNvSpPr>
                <a:spLocks noChangeArrowheads="1"/>
              </p:cNvSpPr>
              <p:nvPr/>
            </p:nvSpPr>
            <p:spPr bwMode="auto">
              <a:xfrm>
                <a:off x="2509" y="204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cir120</a:t>
                </a:r>
                <a:endParaRPr lang="en-US" sz="800"/>
              </a:p>
            </p:txBody>
          </p:sp>
          <p:sp>
            <p:nvSpPr>
              <p:cNvPr id="65920" name="Rectangle 217"/>
              <p:cNvSpPr>
                <a:spLocks noChangeArrowheads="1"/>
              </p:cNvSpPr>
              <p:nvPr/>
            </p:nvSpPr>
            <p:spPr bwMode="auto">
              <a:xfrm>
                <a:off x="2509" y="268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cir150</a:t>
                </a:r>
                <a:endParaRPr lang="en-US" sz="800"/>
              </a:p>
            </p:txBody>
          </p:sp>
          <p:sp>
            <p:nvSpPr>
              <p:cNvPr id="65921" name="Line 218"/>
              <p:cNvSpPr>
                <a:spLocks noChangeShapeType="1"/>
              </p:cNvSpPr>
              <p:nvPr/>
            </p:nvSpPr>
            <p:spPr bwMode="auto">
              <a:xfrm>
                <a:off x="2489" y="219"/>
                <a:ext cx="0" cy="1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22" name="Rectangle 219"/>
              <p:cNvSpPr>
                <a:spLocks noChangeArrowheads="1"/>
              </p:cNvSpPr>
              <p:nvPr/>
            </p:nvSpPr>
            <p:spPr bwMode="auto">
              <a:xfrm>
                <a:off x="2084" y="237"/>
                <a:ext cx="102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5923" name="Freeform 220"/>
              <p:cNvSpPr>
                <a:spLocks/>
              </p:cNvSpPr>
              <p:nvPr/>
            </p:nvSpPr>
            <p:spPr bwMode="auto">
              <a:xfrm>
                <a:off x="2254" y="268"/>
                <a:ext cx="235" cy="84"/>
              </a:xfrm>
              <a:custGeom>
                <a:avLst/>
                <a:gdLst>
                  <a:gd name="T0" fmla="*/ 235 w 237"/>
                  <a:gd name="T1" fmla="*/ 0 h 108"/>
                  <a:gd name="T2" fmla="*/ 230 w 237"/>
                  <a:gd name="T3" fmla="*/ 0 h 108"/>
                  <a:gd name="T4" fmla="*/ 153 w 237"/>
                  <a:gd name="T5" fmla="*/ 84 h 108"/>
                  <a:gd name="T6" fmla="*/ 82 w 237"/>
                  <a:gd name="T7" fmla="*/ 84 h 108"/>
                  <a:gd name="T8" fmla="*/ 5 w 237"/>
                  <a:gd name="T9" fmla="*/ 0 h 108"/>
                  <a:gd name="T10" fmla="*/ 0 w 237"/>
                  <a:gd name="T11" fmla="*/ 0 h 1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8"/>
                  <a:gd name="T20" fmla="*/ 237 w 237"/>
                  <a:gd name="T21" fmla="*/ 108 h 1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8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08"/>
                    </a:lnTo>
                    <a:lnTo>
                      <a:pt x="83" y="108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24" name="Rectangle 221"/>
              <p:cNvSpPr>
                <a:spLocks noChangeArrowheads="1"/>
              </p:cNvSpPr>
              <p:nvPr/>
            </p:nvSpPr>
            <p:spPr bwMode="auto">
              <a:xfrm>
                <a:off x="2509" y="332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cir153</a:t>
                </a:r>
                <a:endParaRPr lang="en-US" sz="800"/>
              </a:p>
            </p:txBody>
          </p:sp>
          <p:sp>
            <p:nvSpPr>
              <p:cNvPr id="65925" name="Rectangle 222"/>
              <p:cNvSpPr>
                <a:spLocks noChangeArrowheads="1"/>
              </p:cNvSpPr>
              <p:nvPr/>
            </p:nvSpPr>
            <p:spPr bwMode="auto">
              <a:xfrm>
                <a:off x="2084" y="332"/>
                <a:ext cx="10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2.1</a:t>
                </a:r>
                <a:endParaRPr lang="en-US" sz="800"/>
              </a:p>
            </p:txBody>
          </p:sp>
          <p:sp>
            <p:nvSpPr>
              <p:cNvPr id="65926" name="Freeform 223"/>
              <p:cNvSpPr>
                <a:spLocks/>
              </p:cNvSpPr>
              <p:nvPr/>
            </p:nvSpPr>
            <p:spPr bwMode="auto">
              <a:xfrm>
                <a:off x="2254" y="365"/>
                <a:ext cx="235" cy="33"/>
              </a:xfrm>
              <a:custGeom>
                <a:avLst/>
                <a:gdLst>
                  <a:gd name="T0" fmla="*/ 235 w 237"/>
                  <a:gd name="T1" fmla="*/ 0 h 42"/>
                  <a:gd name="T2" fmla="*/ 230 w 237"/>
                  <a:gd name="T3" fmla="*/ 0 h 42"/>
                  <a:gd name="T4" fmla="*/ 153 w 237"/>
                  <a:gd name="T5" fmla="*/ 33 h 42"/>
                  <a:gd name="T6" fmla="*/ 82 w 237"/>
                  <a:gd name="T7" fmla="*/ 33 h 42"/>
                  <a:gd name="T8" fmla="*/ 5 w 237"/>
                  <a:gd name="T9" fmla="*/ 0 h 42"/>
                  <a:gd name="T10" fmla="*/ 0 w 237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2"/>
                  <a:gd name="T20" fmla="*/ 237 w 237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2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42"/>
                    </a:lnTo>
                    <a:lnTo>
                      <a:pt x="83" y="42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27" name="Rectangle 224"/>
              <p:cNvSpPr>
                <a:spLocks noChangeArrowheads="1"/>
              </p:cNvSpPr>
              <p:nvPr/>
            </p:nvSpPr>
            <p:spPr bwMode="auto">
              <a:xfrm>
                <a:off x="2509" y="398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cir198</a:t>
                </a:r>
                <a:endParaRPr lang="en-US" sz="800"/>
              </a:p>
            </p:txBody>
          </p:sp>
          <p:sp>
            <p:nvSpPr>
              <p:cNvPr id="65928" name="Rectangle 225"/>
              <p:cNvSpPr>
                <a:spLocks noChangeArrowheads="1"/>
              </p:cNvSpPr>
              <p:nvPr/>
            </p:nvSpPr>
            <p:spPr bwMode="auto">
              <a:xfrm>
                <a:off x="2084" y="398"/>
                <a:ext cx="10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3.8</a:t>
                </a:r>
                <a:endParaRPr lang="en-US" sz="800"/>
              </a:p>
            </p:txBody>
          </p:sp>
          <p:sp>
            <p:nvSpPr>
              <p:cNvPr id="65929" name="Freeform 226"/>
              <p:cNvSpPr>
                <a:spLocks/>
              </p:cNvSpPr>
              <p:nvPr/>
            </p:nvSpPr>
            <p:spPr bwMode="auto">
              <a:xfrm>
                <a:off x="2254" y="429"/>
                <a:ext cx="235" cy="4"/>
              </a:xfrm>
              <a:custGeom>
                <a:avLst/>
                <a:gdLst>
                  <a:gd name="T0" fmla="*/ 235 w 237"/>
                  <a:gd name="T1" fmla="*/ 0 h 6"/>
                  <a:gd name="T2" fmla="*/ 230 w 237"/>
                  <a:gd name="T3" fmla="*/ 0 h 6"/>
                  <a:gd name="T4" fmla="*/ 153 w 237"/>
                  <a:gd name="T5" fmla="*/ 4 h 6"/>
                  <a:gd name="T6" fmla="*/ 82 w 237"/>
                  <a:gd name="T7" fmla="*/ 4 h 6"/>
                  <a:gd name="T8" fmla="*/ 5 w 237"/>
                  <a:gd name="T9" fmla="*/ 0 h 6"/>
                  <a:gd name="T10" fmla="*/ 0 w 237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"/>
                  <a:gd name="T20" fmla="*/ 237 w 23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6"/>
                    </a:lnTo>
                    <a:lnTo>
                      <a:pt x="83" y="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30" name="Rectangle 227"/>
              <p:cNvSpPr>
                <a:spLocks noChangeArrowheads="1"/>
              </p:cNvSpPr>
              <p:nvPr/>
            </p:nvSpPr>
            <p:spPr bwMode="auto">
              <a:xfrm>
                <a:off x="2509" y="462"/>
                <a:ext cx="17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TIR2</a:t>
                </a:r>
                <a:endParaRPr lang="en-US" sz="800"/>
              </a:p>
            </p:txBody>
          </p:sp>
          <p:sp>
            <p:nvSpPr>
              <p:cNvPr id="65931" name="Rectangle 228"/>
              <p:cNvSpPr>
                <a:spLocks noChangeArrowheads="1"/>
              </p:cNvSpPr>
              <p:nvPr/>
            </p:nvSpPr>
            <p:spPr bwMode="auto">
              <a:xfrm>
                <a:off x="2084" y="462"/>
                <a:ext cx="10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5.4</a:t>
                </a:r>
                <a:endParaRPr lang="en-US" sz="800"/>
              </a:p>
            </p:txBody>
          </p:sp>
          <p:sp>
            <p:nvSpPr>
              <p:cNvPr id="65932" name="Freeform 229"/>
              <p:cNvSpPr>
                <a:spLocks/>
              </p:cNvSpPr>
              <p:nvPr/>
            </p:nvSpPr>
            <p:spPr bwMode="auto">
              <a:xfrm>
                <a:off x="2254" y="467"/>
                <a:ext cx="235" cy="27"/>
              </a:xfrm>
              <a:custGeom>
                <a:avLst/>
                <a:gdLst>
                  <a:gd name="T0" fmla="*/ 235 w 237"/>
                  <a:gd name="T1" fmla="*/ 27 h 33"/>
                  <a:gd name="T2" fmla="*/ 230 w 237"/>
                  <a:gd name="T3" fmla="*/ 27 h 33"/>
                  <a:gd name="T4" fmla="*/ 153 w 237"/>
                  <a:gd name="T5" fmla="*/ 0 h 33"/>
                  <a:gd name="T6" fmla="*/ 82 w 237"/>
                  <a:gd name="T7" fmla="*/ 0 h 33"/>
                  <a:gd name="T8" fmla="*/ 5 w 237"/>
                  <a:gd name="T9" fmla="*/ 27 h 33"/>
                  <a:gd name="T10" fmla="*/ 0 w 237"/>
                  <a:gd name="T11" fmla="*/ 27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3"/>
                  <a:gd name="T20" fmla="*/ 237 w 237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3">
                    <a:moveTo>
                      <a:pt x="237" y="33"/>
                    </a:moveTo>
                    <a:lnTo>
                      <a:pt x="232" y="33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3"/>
                    </a:lnTo>
                    <a:lnTo>
                      <a:pt x="0" y="3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33" name="Rectangle 230"/>
              <p:cNvSpPr>
                <a:spLocks noChangeArrowheads="1"/>
              </p:cNvSpPr>
              <p:nvPr/>
            </p:nvSpPr>
            <p:spPr bwMode="auto">
              <a:xfrm>
                <a:off x="2509" y="526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cir146</a:t>
                </a:r>
                <a:endParaRPr lang="en-US" sz="800"/>
              </a:p>
            </p:txBody>
          </p:sp>
          <p:sp>
            <p:nvSpPr>
              <p:cNvPr id="65934" name="Rectangle 231"/>
              <p:cNvSpPr>
                <a:spLocks noChangeArrowheads="1"/>
              </p:cNvSpPr>
              <p:nvPr/>
            </p:nvSpPr>
            <p:spPr bwMode="auto">
              <a:xfrm>
                <a:off x="2084" y="526"/>
                <a:ext cx="102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9.6</a:t>
                </a:r>
                <a:endParaRPr lang="en-US" sz="800"/>
              </a:p>
            </p:txBody>
          </p:sp>
          <p:sp>
            <p:nvSpPr>
              <p:cNvPr id="65935" name="Freeform 232"/>
              <p:cNvSpPr>
                <a:spLocks/>
              </p:cNvSpPr>
              <p:nvPr/>
            </p:nvSpPr>
            <p:spPr bwMode="auto">
              <a:xfrm>
                <a:off x="2254" y="558"/>
                <a:ext cx="235" cy="1"/>
              </a:xfrm>
              <a:custGeom>
                <a:avLst/>
                <a:gdLst>
                  <a:gd name="T0" fmla="*/ 235 w 237"/>
                  <a:gd name="T1" fmla="*/ 1 h 1"/>
                  <a:gd name="T2" fmla="*/ 230 w 237"/>
                  <a:gd name="T3" fmla="*/ 1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1 h 1"/>
                  <a:gd name="T10" fmla="*/ 0 w 237"/>
                  <a:gd name="T11" fmla="*/ 1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1"/>
                    </a:moveTo>
                    <a:lnTo>
                      <a:pt x="232" y="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"/>
                    </a:lnTo>
                    <a:lnTo>
                      <a:pt x="0" y="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36" name="Rectangle 233"/>
              <p:cNvSpPr>
                <a:spLocks noChangeArrowheads="1"/>
              </p:cNvSpPr>
              <p:nvPr/>
            </p:nvSpPr>
            <p:spPr bwMode="auto">
              <a:xfrm>
                <a:off x="2509" y="591"/>
                <a:ext cx="169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cir21</a:t>
                </a:r>
                <a:endParaRPr lang="en-US" sz="800"/>
              </a:p>
            </p:txBody>
          </p:sp>
          <p:sp>
            <p:nvSpPr>
              <p:cNvPr id="65937" name="Rectangle 234"/>
              <p:cNvSpPr>
                <a:spLocks noChangeArrowheads="1"/>
              </p:cNvSpPr>
              <p:nvPr/>
            </p:nvSpPr>
            <p:spPr bwMode="auto">
              <a:xfrm>
                <a:off x="2042" y="591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10.7</a:t>
                </a:r>
                <a:endParaRPr lang="en-US" sz="800"/>
              </a:p>
            </p:txBody>
          </p:sp>
          <p:sp>
            <p:nvSpPr>
              <p:cNvPr id="65938" name="Freeform 235"/>
              <p:cNvSpPr>
                <a:spLocks/>
              </p:cNvSpPr>
              <p:nvPr/>
            </p:nvSpPr>
            <p:spPr bwMode="auto">
              <a:xfrm>
                <a:off x="2254" y="580"/>
                <a:ext cx="235" cy="43"/>
              </a:xfrm>
              <a:custGeom>
                <a:avLst/>
                <a:gdLst>
                  <a:gd name="T0" fmla="*/ 235 w 237"/>
                  <a:gd name="T1" fmla="*/ 43 h 54"/>
                  <a:gd name="T2" fmla="*/ 230 w 237"/>
                  <a:gd name="T3" fmla="*/ 43 h 54"/>
                  <a:gd name="T4" fmla="*/ 153 w 237"/>
                  <a:gd name="T5" fmla="*/ 0 h 54"/>
                  <a:gd name="T6" fmla="*/ 82 w 237"/>
                  <a:gd name="T7" fmla="*/ 0 h 54"/>
                  <a:gd name="T8" fmla="*/ 5 w 237"/>
                  <a:gd name="T9" fmla="*/ 43 h 54"/>
                  <a:gd name="T10" fmla="*/ 0 w 237"/>
                  <a:gd name="T11" fmla="*/ 43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4"/>
                  <a:gd name="T20" fmla="*/ 237 w 237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4">
                    <a:moveTo>
                      <a:pt x="237" y="54"/>
                    </a:moveTo>
                    <a:lnTo>
                      <a:pt x="232" y="5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4"/>
                    </a:lnTo>
                    <a:lnTo>
                      <a:pt x="0" y="5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39" name="Rectangle 236"/>
              <p:cNvSpPr>
                <a:spLocks noChangeArrowheads="1"/>
              </p:cNvSpPr>
              <p:nvPr/>
            </p:nvSpPr>
            <p:spPr bwMode="auto">
              <a:xfrm>
                <a:off x="2509" y="655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cir192</a:t>
                </a:r>
                <a:endParaRPr lang="en-US" sz="800"/>
              </a:p>
            </p:txBody>
          </p:sp>
          <p:sp>
            <p:nvSpPr>
              <p:cNvPr id="65940" name="Rectangle 237"/>
              <p:cNvSpPr>
                <a:spLocks noChangeArrowheads="1"/>
              </p:cNvSpPr>
              <p:nvPr/>
            </p:nvSpPr>
            <p:spPr bwMode="auto">
              <a:xfrm>
                <a:off x="2042" y="655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10.9</a:t>
                </a:r>
                <a:endParaRPr lang="en-US" sz="800"/>
              </a:p>
            </p:txBody>
          </p:sp>
          <p:sp>
            <p:nvSpPr>
              <p:cNvPr id="65941" name="Freeform 238"/>
              <p:cNvSpPr>
                <a:spLocks/>
              </p:cNvSpPr>
              <p:nvPr/>
            </p:nvSpPr>
            <p:spPr bwMode="auto">
              <a:xfrm>
                <a:off x="2254" y="586"/>
                <a:ext cx="235" cy="101"/>
              </a:xfrm>
              <a:custGeom>
                <a:avLst/>
                <a:gdLst>
                  <a:gd name="T0" fmla="*/ 235 w 237"/>
                  <a:gd name="T1" fmla="*/ 101 h 131"/>
                  <a:gd name="T2" fmla="*/ 230 w 237"/>
                  <a:gd name="T3" fmla="*/ 101 h 131"/>
                  <a:gd name="T4" fmla="*/ 153 w 237"/>
                  <a:gd name="T5" fmla="*/ 0 h 131"/>
                  <a:gd name="T6" fmla="*/ 82 w 237"/>
                  <a:gd name="T7" fmla="*/ 0 h 131"/>
                  <a:gd name="T8" fmla="*/ 5 w 237"/>
                  <a:gd name="T9" fmla="*/ 101 h 131"/>
                  <a:gd name="T10" fmla="*/ 0 w 237"/>
                  <a:gd name="T11" fmla="*/ 101 h 1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31"/>
                  <a:gd name="T20" fmla="*/ 237 w 237"/>
                  <a:gd name="T21" fmla="*/ 131 h 1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31">
                    <a:moveTo>
                      <a:pt x="237" y="131"/>
                    </a:moveTo>
                    <a:lnTo>
                      <a:pt x="232" y="13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31"/>
                    </a:lnTo>
                    <a:lnTo>
                      <a:pt x="0" y="13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42" name="Rectangle 239"/>
              <p:cNvSpPr>
                <a:spLocks noChangeArrowheads="1"/>
              </p:cNvSpPr>
              <p:nvPr/>
            </p:nvSpPr>
            <p:spPr bwMode="auto">
              <a:xfrm>
                <a:off x="2509" y="719"/>
                <a:ext cx="169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cir62</a:t>
                </a:r>
                <a:endParaRPr lang="en-US" sz="800"/>
              </a:p>
            </p:txBody>
          </p:sp>
          <p:sp>
            <p:nvSpPr>
              <p:cNvPr id="65943" name="Rectangle 240"/>
              <p:cNvSpPr>
                <a:spLocks noChangeArrowheads="1"/>
              </p:cNvSpPr>
              <p:nvPr/>
            </p:nvSpPr>
            <p:spPr bwMode="auto">
              <a:xfrm>
                <a:off x="2042" y="719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11.6</a:t>
                </a:r>
                <a:endParaRPr lang="en-US" sz="800"/>
              </a:p>
            </p:txBody>
          </p:sp>
          <p:sp>
            <p:nvSpPr>
              <p:cNvPr id="65944" name="Freeform 241"/>
              <p:cNvSpPr>
                <a:spLocks/>
              </p:cNvSpPr>
              <p:nvPr/>
            </p:nvSpPr>
            <p:spPr bwMode="auto">
              <a:xfrm>
                <a:off x="2254" y="599"/>
                <a:ext cx="235" cy="153"/>
              </a:xfrm>
              <a:custGeom>
                <a:avLst/>
                <a:gdLst>
                  <a:gd name="T0" fmla="*/ 235 w 237"/>
                  <a:gd name="T1" fmla="*/ 153 h 195"/>
                  <a:gd name="T2" fmla="*/ 230 w 237"/>
                  <a:gd name="T3" fmla="*/ 153 h 195"/>
                  <a:gd name="T4" fmla="*/ 153 w 237"/>
                  <a:gd name="T5" fmla="*/ 0 h 195"/>
                  <a:gd name="T6" fmla="*/ 82 w 237"/>
                  <a:gd name="T7" fmla="*/ 0 h 195"/>
                  <a:gd name="T8" fmla="*/ 5 w 237"/>
                  <a:gd name="T9" fmla="*/ 153 h 195"/>
                  <a:gd name="T10" fmla="*/ 0 w 237"/>
                  <a:gd name="T11" fmla="*/ 153 h 1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95"/>
                  <a:gd name="T20" fmla="*/ 237 w 237"/>
                  <a:gd name="T21" fmla="*/ 195 h 1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95">
                    <a:moveTo>
                      <a:pt x="237" y="195"/>
                    </a:moveTo>
                    <a:lnTo>
                      <a:pt x="232" y="19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95"/>
                    </a:lnTo>
                    <a:lnTo>
                      <a:pt x="0" y="19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45" name="Rectangle 242"/>
              <p:cNvSpPr>
                <a:spLocks noChangeArrowheads="1"/>
              </p:cNvSpPr>
              <p:nvPr/>
            </p:nvSpPr>
            <p:spPr bwMode="auto">
              <a:xfrm>
                <a:off x="2509" y="784"/>
                <a:ext cx="169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cir40</a:t>
                </a:r>
                <a:endParaRPr lang="en-US" sz="800"/>
              </a:p>
            </p:txBody>
          </p:sp>
          <p:sp>
            <p:nvSpPr>
              <p:cNvPr id="65946" name="Rectangle 243"/>
              <p:cNvSpPr>
                <a:spLocks noChangeArrowheads="1"/>
              </p:cNvSpPr>
              <p:nvPr/>
            </p:nvSpPr>
            <p:spPr bwMode="auto">
              <a:xfrm>
                <a:off x="2042" y="784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12.3</a:t>
                </a:r>
                <a:endParaRPr lang="en-US" sz="800"/>
              </a:p>
            </p:txBody>
          </p:sp>
          <p:sp>
            <p:nvSpPr>
              <p:cNvPr id="65947" name="Freeform 244"/>
              <p:cNvSpPr>
                <a:spLocks/>
              </p:cNvSpPr>
              <p:nvPr/>
            </p:nvSpPr>
            <p:spPr bwMode="auto">
              <a:xfrm>
                <a:off x="2254" y="615"/>
                <a:ext cx="235" cy="201"/>
              </a:xfrm>
              <a:custGeom>
                <a:avLst/>
                <a:gdLst>
                  <a:gd name="T0" fmla="*/ 235 w 237"/>
                  <a:gd name="T1" fmla="*/ 201 h 259"/>
                  <a:gd name="T2" fmla="*/ 230 w 237"/>
                  <a:gd name="T3" fmla="*/ 201 h 259"/>
                  <a:gd name="T4" fmla="*/ 153 w 237"/>
                  <a:gd name="T5" fmla="*/ 0 h 259"/>
                  <a:gd name="T6" fmla="*/ 82 w 237"/>
                  <a:gd name="T7" fmla="*/ 0 h 259"/>
                  <a:gd name="T8" fmla="*/ 5 w 237"/>
                  <a:gd name="T9" fmla="*/ 201 h 259"/>
                  <a:gd name="T10" fmla="*/ 0 w 237"/>
                  <a:gd name="T11" fmla="*/ 201 h 2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59"/>
                  <a:gd name="T20" fmla="*/ 237 w 237"/>
                  <a:gd name="T21" fmla="*/ 259 h 2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59">
                    <a:moveTo>
                      <a:pt x="237" y="259"/>
                    </a:moveTo>
                    <a:lnTo>
                      <a:pt x="232" y="259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59"/>
                    </a:lnTo>
                    <a:lnTo>
                      <a:pt x="0" y="259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48" name="Rectangle 245"/>
              <p:cNvSpPr>
                <a:spLocks noChangeArrowheads="1"/>
              </p:cNvSpPr>
              <p:nvPr/>
            </p:nvSpPr>
            <p:spPr bwMode="auto">
              <a:xfrm>
                <a:off x="2509" y="849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cir247</a:t>
                </a:r>
                <a:endParaRPr lang="en-US" sz="800"/>
              </a:p>
            </p:txBody>
          </p:sp>
          <p:sp>
            <p:nvSpPr>
              <p:cNvPr id="65949" name="Rectangle 246"/>
              <p:cNvSpPr>
                <a:spLocks noChangeArrowheads="1"/>
              </p:cNvSpPr>
              <p:nvPr/>
            </p:nvSpPr>
            <p:spPr bwMode="auto">
              <a:xfrm>
                <a:off x="2042" y="849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13.9</a:t>
                </a:r>
                <a:endParaRPr lang="en-US" sz="800"/>
              </a:p>
            </p:txBody>
          </p:sp>
          <p:sp>
            <p:nvSpPr>
              <p:cNvPr id="65950" name="Freeform 247"/>
              <p:cNvSpPr>
                <a:spLocks/>
              </p:cNvSpPr>
              <p:nvPr/>
            </p:nvSpPr>
            <p:spPr bwMode="auto">
              <a:xfrm>
                <a:off x="2254" y="649"/>
                <a:ext cx="235" cy="232"/>
              </a:xfrm>
              <a:custGeom>
                <a:avLst/>
                <a:gdLst>
                  <a:gd name="T0" fmla="*/ 235 w 237"/>
                  <a:gd name="T1" fmla="*/ 232 h 298"/>
                  <a:gd name="T2" fmla="*/ 230 w 237"/>
                  <a:gd name="T3" fmla="*/ 232 h 298"/>
                  <a:gd name="T4" fmla="*/ 153 w 237"/>
                  <a:gd name="T5" fmla="*/ 0 h 298"/>
                  <a:gd name="T6" fmla="*/ 82 w 237"/>
                  <a:gd name="T7" fmla="*/ 0 h 298"/>
                  <a:gd name="T8" fmla="*/ 5 w 237"/>
                  <a:gd name="T9" fmla="*/ 232 h 298"/>
                  <a:gd name="T10" fmla="*/ 0 w 237"/>
                  <a:gd name="T11" fmla="*/ 232 h 2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98"/>
                  <a:gd name="T20" fmla="*/ 237 w 237"/>
                  <a:gd name="T21" fmla="*/ 298 h 2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98">
                    <a:moveTo>
                      <a:pt x="237" y="298"/>
                    </a:moveTo>
                    <a:lnTo>
                      <a:pt x="232" y="29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98"/>
                    </a:lnTo>
                    <a:lnTo>
                      <a:pt x="0" y="29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51" name="Rectangle 248"/>
              <p:cNvSpPr>
                <a:spLocks noChangeArrowheads="1"/>
              </p:cNvSpPr>
              <p:nvPr/>
            </p:nvSpPr>
            <p:spPr bwMode="auto">
              <a:xfrm>
                <a:off x="2509" y="913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cir204</a:t>
                </a:r>
                <a:endParaRPr lang="en-US" sz="800"/>
              </a:p>
            </p:txBody>
          </p:sp>
          <p:sp>
            <p:nvSpPr>
              <p:cNvPr id="65952" name="Rectangle 24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17.0</a:t>
                </a:r>
                <a:endParaRPr lang="en-US" sz="800"/>
              </a:p>
            </p:txBody>
          </p:sp>
          <p:sp>
            <p:nvSpPr>
              <p:cNvPr id="65953" name="Freeform 250"/>
              <p:cNvSpPr>
                <a:spLocks/>
              </p:cNvSpPr>
              <p:nvPr/>
            </p:nvSpPr>
            <p:spPr bwMode="auto">
              <a:xfrm>
                <a:off x="2254" y="716"/>
                <a:ext cx="235" cy="229"/>
              </a:xfrm>
              <a:custGeom>
                <a:avLst/>
                <a:gdLst>
                  <a:gd name="T0" fmla="*/ 235 w 237"/>
                  <a:gd name="T1" fmla="*/ 229 h 295"/>
                  <a:gd name="T2" fmla="*/ 230 w 237"/>
                  <a:gd name="T3" fmla="*/ 229 h 295"/>
                  <a:gd name="T4" fmla="*/ 153 w 237"/>
                  <a:gd name="T5" fmla="*/ 0 h 295"/>
                  <a:gd name="T6" fmla="*/ 82 w 237"/>
                  <a:gd name="T7" fmla="*/ 0 h 295"/>
                  <a:gd name="T8" fmla="*/ 5 w 237"/>
                  <a:gd name="T9" fmla="*/ 229 h 295"/>
                  <a:gd name="T10" fmla="*/ 0 w 237"/>
                  <a:gd name="T11" fmla="*/ 229 h 2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95"/>
                  <a:gd name="T20" fmla="*/ 237 w 237"/>
                  <a:gd name="T21" fmla="*/ 295 h 2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95">
                    <a:moveTo>
                      <a:pt x="237" y="295"/>
                    </a:moveTo>
                    <a:lnTo>
                      <a:pt x="232" y="29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95"/>
                    </a:lnTo>
                    <a:lnTo>
                      <a:pt x="0" y="29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54" name="Rectangle 251"/>
              <p:cNvSpPr>
                <a:spLocks noChangeArrowheads="1"/>
              </p:cNvSpPr>
              <p:nvPr/>
            </p:nvSpPr>
            <p:spPr bwMode="auto">
              <a:xfrm>
                <a:off x="2478" y="978"/>
                <a:ext cx="398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Tce380A</a:t>
                </a:r>
                <a:endParaRPr lang="en-US" sz="800"/>
              </a:p>
            </p:txBody>
          </p:sp>
          <p:sp>
            <p:nvSpPr>
              <p:cNvPr id="65955" name="Rectangle 252"/>
              <p:cNvSpPr>
                <a:spLocks noChangeArrowheads="1"/>
              </p:cNvSpPr>
              <p:nvPr/>
            </p:nvSpPr>
            <p:spPr bwMode="auto">
              <a:xfrm>
                <a:off x="2016" y="978"/>
                <a:ext cx="224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19.5</a:t>
                </a:r>
                <a:endParaRPr lang="en-US" sz="800"/>
              </a:p>
            </p:txBody>
          </p:sp>
          <p:sp>
            <p:nvSpPr>
              <p:cNvPr id="65956" name="Freeform 253"/>
              <p:cNvSpPr>
                <a:spLocks/>
              </p:cNvSpPr>
              <p:nvPr/>
            </p:nvSpPr>
            <p:spPr bwMode="auto">
              <a:xfrm>
                <a:off x="2254" y="769"/>
                <a:ext cx="235" cy="241"/>
              </a:xfrm>
              <a:custGeom>
                <a:avLst/>
                <a:gdLst>
                  <a:gd name="T0" fmla="*/ 235 w 237"/>
                  <a:gd name="T1" fmla="*/ 241 h 310"/>
                  <a:gd name="T2" fmla="*/ 230 w 237"/>
                  <a:gd name="T3" fmla="*/ 241 h 310"/>
                  <a:gd name="T4" fmla="*/ 153 w 237"/>
                  <a:gd name="T5" fmla="*/ 0 h 310"/>
                  <a:gd name="T6" fmla="*/ 82 w 237"/>
                  <a:gd name="T7" fmla="*/ 0 h 310"/>
                  <a:gd name="T8" fmla="*/ 5 w 237"/>
                  <a:gd name="T9" fmla="*/ 241 h 310"/>
                  <a:gd name="T10" fmla="*/ 0 w 237"/>
                  <a:gd name="T11" fmla="*/ 241 h 3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10"/>
                  <a:gd name="T20" fmla="*/ 237 w 237"/>
                  <a:gd name="T21" fmla="*/ 310 h 3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10">
                    <a:moveTo>
                      <a:pt x="237" y="310"/>
                    </a:moveTo>
                    <a:lnTo>
                      <a:pt x="232" y="31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10"/>
                    </a:lnTo>
                    <a:lnTo>
                      <a:pt x="0" y="31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57" name="Rectangle 254"/>
              <p:cNvSpPr>
                <a:spLocks noChangeArrowheads="1"/>
              </p:cNvSpPr>
              <p:nvPr/>
            </p:nvSpPr>
            <p:spPr bwMode="auto">
              <a:xfrm>
                <a:off x="2509" y="1042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cir180</a:t>
                </a:r>
                <a:endParaRPr lang="en-US" sz="800"/>
              </a:p>
            </p:txBody>
          </p:sp>
          <p:sp>
            <p:nvSpPr>
              <p:cNvPr id="65958" name="Rectangle 255"/>
              <p:cNvSpPr>
                <a:spLocks noChangeArrowheads="1"/>
              </p:cNvSpPr>
              <p:nvPr/>
            </p:nvSpPr>
            <p:spPr bwMode="auto">
              <a:xfrm>
                <a:off x="2042" y="1042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21.6</a:t>
                </a:r>
                <a:endParaRPr lang="en-US" sz="800"/>
              </a:p>
            </p:txBody>
          </p:sp>
          <p:sp>
            <p:nvSpPr>
              <p:cNvPr id="65959" name="Freeform 256"/>
              <p:cNvSpPr>
                <a:spLocks/>
              </p:cNvSpPr>
              <p:nvPr/>
            </p:nvSpPr>
            <p:spPr bwMode="auto">
              <a:xfrm>
                <a:off x="2254" y="813"/>
                <a:ext cx="235" cy="261"/>
              </a:xfrm>
              <a:custGeom>
                <a:avLst/>
                <a:gdLst>
                  <a:gd name="T0" fmla="*/ 235 w 237"/>
                  <a:gd name="T1" fmla="*/ 261 h 335"/>
                  <a:gd name="T2" fmla="*/ 230 w 237"/>
                  <a:gd name="T3" fmla="*/ 261 h 335"/>
                  <a:gd name="T4" fmla="*/ 153 w 237"/>
                  <a:gd name="T5" fmla="*/ 0 h 335"/>
                  <a:gd name="T6" fmla="*/ 82 w 237"/>
                  <a:gd name="T7" fmla="*/ 0 h 335"/>
                  <a:gd name="T8" fmla="*/ 5 w 237"/>
                  <a:gd name="T9" fmla="*/ 261 h 335"/>
                  <a:gd name="T10" fmla="*/ 0 w 237"/>
                  <a:gd name="T11" fmla="*/ 261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35"/>
                  <a:gd name="T20" fmla="*/ 237 w 237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35">
                    <a:moveTo>
                      <a:pt x="237" y="335"/>
                    </a:moveTo>
                    <a:lnTo>
                      <a:pt x="232" y="33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35"/>
                    </a:lnTo>
                    <a:lnTo>
                      <a:pt x="0" y="33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60" name="Rectangle 257"/>
              <p:cNvSpPr>
                <a:spLocks noChangeArrowheads="1"/>
              </p:cNvSpPr>
              <p:nvPr/>
            </p:nvSpPr>
            <p:spPr bwMode="auto">
              <a:xfrm>
                <a:off x="2509" y="1106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cir175</a:t>
                </a:r>
                <a:endParaRPr lang="en-US" sz="800"/>
              </a:p>
            </p:txBody>
          </p:sp>
          <p:sp>
            <p:nvSpPr>
              <p:cNvPr id="65961" name="Rectangle 258"/>
              <p:cNvSpPr>
                <a:spLocks noChangeArrowheads="1"/>
              </p:cNvSpPr>
              <p:nvPr/>
            </p:nvSpPr>
            <p:spPr bwMode="auto">
              <a:xfrm>
                <a:off x="2042" y="1106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31.4</a:t>
                </a:r>
                <a:endParaRPr lang="en-US" sz="800"/>
              </a:p>
            </p:txBody>
          </p:sp>
          <p:sp>
            <p:nvSpPr>
              <p:cNvPr id="65962" name="Freeform 259"/>
              <p:cNvSpPr>
                <a:spLocks/>
              </p:cNvSpPr>
              <p:nvPr/>
            </p:nvSpPr>
            <p:spPr bwMode="auto">
              <a:xfrm>
                <a:off x="2254" y="1023"/>
                <a:ext cx="235" cy="116"/>
              </a:xfrm>
              <a:custGeom>
                <a:avLst/>
                <a:gdLst>
                  <a:gd name="T0" fmla="*/ 235 w 237"/>
                  <a:gd name="T1" fmla="*/ 116 h 148"/>
                  <a:gd name="T2" fmla="*/ 230 w 237"/>
                  <a:gd name="T3" fmla="*/ 116 h 148"/>
                  <a:gd name="T4" fmla="*/ 153 w 237"/>
                  <a:gd name="T5" fmla="*/ 0 h 148"/>
                  <a:gd name="T6" fmla="*/ 82 w 237"/>
                  <a:gd name="T7" fmla="*/ 0 h 148"/>
                  <a:gd name="T8" fmla="*/ 5 w 237"/>
                  <a:gd name="T9" fmla="*/ 116 h 148"/>
                  <a:gd name="T10" fmla="*/ 0 w 237"/>
                  <a:gd name="T11" fmla="*/ 116 h 1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48"/>
                  <a:gd name="T20" fmla="*/ 237 w 237"/>
                  <a:gd name="T21" fmla="*/ 148 h 1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48">
                    <a:moveTo>
                      <a:pt x="237" y="148"/>
                    </a:moveTo>
                    <a:lnTo>
                      <a:pt x="232" y="14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48"/>
                    </a:lnTo>
                    <a:lnTo>
                      <a:pt x="0" y="14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63" name="Rectangle 260"/>
              <p:cNvSpPr>
                <a:spLocks noChangeArrowheads="1"/>
              </p:cNvSpPr>
              <p:nvPr/>
            </p:nvSpPr>
            <p:spPr bwMode="auto">
              <a:xfrm>
                <a:off x="2509" y="1171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cir280</a:t>
                </a:r>
                <a:endParaRPr lang="en-US" sz="800"/>
              </a:p>
            </p:txBody>
          </p:sp>
          <p:sp>
            <p:nvSpPr>
              <p:cNvPr id="65964" name="Rectangle 261"/>
              <p:cNvSpPr>
                <a:spLocks noChangeArrowheads="1"/>
              </p:cNvSpPr>
              <p:nvPr/>
            </p:nvSpPr>
            <p:spPr bwMode="auto">
              <a:xfrm>
                <a:off x="2042" y="1171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39.6</a:t>
                </a:r>
                <a:endParaRPr lang="en-US" sz="800"/>
              </a:p>
            </p:txBody>
          </p:sp>
          <p:sp>
            <p:nvSpPr>
              <p:cNvPr id="65965" name="Freeform 262"/>
              <p:cNvSpPr>
                <a:spLocks/>
              </p:cNvSpPr>
              <p:nvPr/>
            </p:nvSpPr>
            <p:spPr bwMode="auto">
              <a:xfrm>
                <a:off x="2254" y="1199"/>
                <a:ext cx="235" cy="4"/>
              </a:xfrm>
              <a:custGeom>
                <a:avLst/>
                <a:gdLst>
                  <a:gd name="T0" fmla="*/ 235 w 237"/>
                  <a:gd name="T1" fmla="*/ 4 h 6"/>
                  <a:gd name="T2" fmla="*/ 230 w 237"/>
                  <a:gd name="T3" fmla="*/ 4 h 6"/>
                  <a:gd name="T4" fmla="*/ 153 w 237"/>
                  <a:gd name="T5" fmla="*/ 0 h 6"/>
                  <a:gd name="T6" fmla="*/ 82 w 237"/>
                  <a:gd name="T7" fmla="*/ 0 h 6"/>
                  <a:gd name="T8" fmla="*/ 5 w 237"/>
                  <a:gd name="T9" fmla="*/ 4 h 6"/>
                  <a:gd name="T10" fmla="*/ 0 w 237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"/>
                  <a:gd name="T20" fmla="*/ 237 w 23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">
                    <a:moveTo>
                      <a:pt x="237" y="6"/>
                    </a:moveTo>
                    <a:lnTo>
                      <a:pt x="232" y="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6"/>
                    </a:lnTo>
                    <a:lnTo>
                      <a:pt x="0" y="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66" name="Rectangle 263"/>
              <p:cNvSpPr>
                <a:spLocks noChangeArrowheads="1"/>
              </p:cNvSpPr>
              <p:nvPr/>
            </p:nvSpPr>
            <p:spPr bwMode="auto">
              <a:xfrm>
                <a:off x="2509" y="1236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cir289</a:t>
                </a:r>
                <a:endParaRPr lang="en-US" sz="800"/>
              </a:p>
            </p:txBody>
          </p:sp>
          <p:sp>
            <p:nvSpPr>
              <p:cNvPr id="65967" name="Rectangle 264"/>
              <p:cNvSpPr>
                <a:spLocks noChangeArrowheads="1"/>
              </p:cNvSpPr>
              <p:nvPr/>
            </p:nvSpPr>
            <p:spPr bwMode="auto">
              <a:xfrm>
                <a:off x="2042" y="1236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40.6</a:t>
                </a:r>
                <a:endParaRPr lang="en-US" sz="800"/>
              </a:p>
            </p:txBody>
          </p:sp>
          <p:sp>
            <p:nvSpPr>
              <p:cNvPr id="65968" name="Freeform 265"/>
              <p:cNvSpPr>
                <a:spLocks/>
              </p:cNvSpPr>
              <p:nvPr/>
            </p:nvSpPr>
            <p:spPr bwMode="auto">
              <a:xfrm>
                <a:off x="2254" y="1221"/>
                <a:ext cx="235" cy="46"/>
              </a:xfrm>
              <a:custGeom>
                <a:avLst/>
                <a:gdLst>
                  <a:gd name="T0" fmla="*/ 235 w 237"/>
                  <a:gd name="T1" fmla="*/ 46 h 61"/>
                  <a:gd name="T2" fmla="*/ 230 w 237"/>
                  <a:gd name="T3" fmla="*/ 46 h 61"/>
                  <a:gd name="T4" fmla="*/ 153 w 237"/>
                  <a:gd name="T5" fmla="*/ 0 h 61"/>
                  <a:gd name="T6" fmla="*/ 82 w 237"/>
                  <a:gd name="T7" fmla="*/ 0 h 61"/>
                  <a:gd name="T8" fmla="*/ 5 w 237"/>
                  <a:gd name="T9" fmla="*/ 46 h 61"/>
                  <a:gd name="T10" fmla="*/ 0 w 237"/>
                  <a:gd name="T11" fmla="*/ 46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1"/>
                  <a:gd name="T20" fmla="*/ 237 w 237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1">
                    <a:moveTo>
                      <a:pt x="237" y="61"/>
                    </a:moveTo>
                    <a:lnTo>
                      <a:pt x="232" y="6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61"/>
                    </a:lnTo>
                    <a:lnTo>
                      <a:pt x="0" y="6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69" name="Rectangle 266"/>
              <p:cNvSpPr>
                <a:spLocks noChangeArrowheads="1"/>
              </p:cNvSpPr>
              <p:nvPr/>
            </p:nvSpPr>
            <p:spPr bwMode="auto">
              <a:xfrm>
                <a:off x="2509" y="1301"/>
                <a:ext cx="169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cir78</a:t>
                </a:r>
                <a:endParaRPr lang="en-US" sz="800"/>
              </a:p>
            </p:txBody>
          </p:sp>
          <p:sp>
            <p:nvSpPr>
              <p:cNvPr id="65970" name="Rectangle 267"/>
              <p:cNvSpPr>
                <a:spLocks noChangeArrowheads="1"/>
              </p:cNvSpPr>
              <p:nvPr/>
            </p:nvSpPr>
            <p:spPr bwMode="auto">
              <a:xfrm>
                <a:off x="2042" y="1301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42.0</a:t>
                </a:r>
                <a:endParaRPr lang="en-US" sz="800"/>
              </a:p>
            </p:txBody>
          </p:sp>
          <p:sp>
            <p:nvSpPr>
              <p:cNvPr id="65971" name="Freeform 268"/>
              <p:cNvSpPr>
                <a:spLocks/>
              </p:cNvSpPr>
              <p:nvPr/>
            </p:nvSpPr>
            <p:spPr bwMode="auto">
              <a:xfrm>
                <a:off x="2254" y="1250"/>
                <a:ext cx="235" cy="82"/>
              </a:xfrm>
              <a:custGeom>
                <a:avLst/>
                <a:gdLst>
                  <a:gd name="T0" fmla="*/ 235 w 237"/>
                  <a:gd name="T1" fmla="*/ 82 h 106"/>
                  <a:gd name="T2" fmla="*/ 230 w 237"/>
                  <a:gd name="T3" fmla="*/ 82 h 106"/>
                  <a:gd name="T4" fmla="*/ 153 w 237"/>
                  <a:gd name="T5" fmla="*/ 0 h 106"/>
                  <a:gd name="T6" fmla="*/ 82 w 237"/>
                  <a:gd name="T7" fmla="*/ 0 h 106"/>
                  <a:gd name="T8" fmla="*/ 5 w 237"/>
                  <a:gd name="T9" fmla="*/ 82 h 106"/>
                  <a:gd name="T10" fmla="*/ 0 w 237"/>
                  <a:gd name="T11" fmla="*/ 82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6"/>
                  <a:gd name="T20" fmla="*/ 237 w 237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6">
                    <a:moveTo>
                      <a:pt x="237" y="106"/>
                    </a:moveTo>
                    <a:lnTo>
                      <a:pt x="232" y="10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06"/>
                    </a:lnTo>
                    <a:lnTo>
                      <a:pt x="0" y="10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72" name="Rectangle 269"/>
              <p:cNvSpPr>
                <a:spLocks noChangeArrowheads="1"/>
              </p:cNvSpPr>
              <p:nvPr/>
            </p:nvSpPr>
            <p:spPr bwMode="auto">
              <a:xfrm>
                <a:off x="2509" y="1365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cir263</a:t>
                </a:r>
                <a:endParaRPr lang="en-US" sz="800"/>
              </a:p>
            </p:txBody>
          </p:sp>
          <p:sp>
            <p:nvSpPr>
              <p:cNvPr id="65973" name="Rectangle 270"/>
              <p:cNvSpPr>
                <a:spLocks noChangeArrowheads="1"/>
              </p:cNvSpPr>
              <p:nvPr/>
            </p:nvSpPr>
            <p:spPr bwMode="auto">
              <a:xfrm>
                <a:off x="2042" y="1365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45.4</a:t>
                </a:r>
                <a:endParaRPr lang="en-US" sz="800"/>
              </a:p>
            </p:txBody>
          </p:sp>
          <p:sp>
            <p:nvSpPr>
              <p:cNvPr id="65974" name="Freeform 271"/>
              <p:cNvSpPr>
                <a:spLocks/>
              </p:cNvSpPr>
              <p:nvPr/>
            </p:nvSpPr>
            <p:spPr bwMode="auto">
              <a:xfrm>
                <a:off x="2254" y="1323"/>
                <a:ext cx="235" cy="74"/>
              </a:xfrm>
              <a:custGeom>
                <a:avLst/>
                <a:gdLst>
                  <a:gd name="T0" fmla="*/ 235 w 237"/>
                  <a:gd name="T1" fmla="*/ 74 h 95"/>
                  <a:gd name="T2" fmla="*/ 230 w 237"/>
                  <a:gd name="T3" fmla="*/ 74 h 95"/>
                  <a:gd name="T4" fmla="*/ 153 w 237"/>
                  <a:gd name="T5" fmla="*/ 0 h 95"/>
                  <a:gd name="T6" fmla="*/ 82 w 237"/>
                  <a:gd name="T7" fmla="*/ 0 h 95"/>
                  <a:gd name="T8" fmla="*/ 5 w 237"/>
                  <a:gd name="T9" fmla="*/ 74 h 95"/>
                  <a:gd name="T10" fmla="*/ 0 w 237"/>
                  <a:gd name="T11" fmla="*/ 74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95"/>
                  <a:gd name="T20" fmla="*/ 237 w 23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95">
                    <a:moveTo>
                      <a:pt x="237" y="95"/>
                    </a:moveTo>
                    <a:lnTo>
                      <a:pt x="232" y="9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95"/>
                    </a:lnTo>
                    <a:lnTo>
                      <a:pt x="0" y="9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75" name="Rectangle 272"/>
              <p:cNvSpPr>
                <a:spLocks noChangeArrowheads="1"/>
              </p:cNvSpPr>
              <p:nvPr/>
            </p:nvSpPr>
            <p:spPr bwMode="auto">
              <a:xfrm>
                <a:off x="2509" y="1429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cir219</a:t>
                </a:r>
                <a:endParaRPr lang="en-US" sz="800"/>
              </a:p>
            </p:txBody>
          </p:sp>
          <p:sp>
            <p:nvSpPr>
              <p:cNvPr id="65976" name="Rectangle 273"/>
              <p:cNvSpPr>
                <a:spLocks noChangeArrowheads="1"/>
              </p:cNvSpPr>
              <p:nvPr/>
            </p:nvSpPr>
            <p:spPr bwMode="auto">
              <a:xfrm>
                <a:off x="2042" y="1429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48.0</a:t>
                </a:r>
                <a:endParaRPr lang="en-US" sz="800"/>
              </a:p>
            </p:txBody>
          </p:sp>
          <p:sp>
            <p:nvSpPr>
              <p:cNvPr id="65977" name="Freeform 274"/>
              <p:cNvSpPr>
                <a:spLocks/>
              </p:cNvSpPr>
              <p:nvPr/>
            </p:nvSpPr>
            <p:spPr bwMode="auto">
              <a:xfrm>
                <a:off x="2254" y="1378"/>
                <a:ext cx="235" cy="83"/>
              </a:xfrm>
              <a:custGeom>
                <a:avLst/>
                <a:gdLst>
                  <a:gd name="T0" fmla="*/ 235 w 237"/>
                  <a:gd name="T1" fmla="*/ 83 h 107"/>
                  <a:gd name="T2" fmla="*/ 230 w 237"/>
                  <a:gd name="T3" fmla="*/ 83 h 107"/>
                  <a:gd name="T4" fmla="*/ 153 w 237"/>
                  <a:gd name="T5" fmla="*/ 0 h 107"/>
                  <a:gd name="T6" fmla="*/ 82 w 237"/>
                  <a:gd name="T7" fmla="*/ 0 h 107"/>
                  <a:gd name="T8" fmla="*/ 5 w 237"/>
                  <a:gd name="T9" fmla="*/ 83 h 107"/>
                  <a:gd name="T10" fmla="*/ 0 w 237"/>
                  <a:gd name="T11" fmla="*/ 83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7"/>
                  <a:gd name="T20" fmla="*/ 237 w 23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7">
                    <a:moveTo>
                      <a:pt x="237" y="107"/>
                    </a:moveTo>
                    <a:lnTo>
                      <a:pt x="232" y="10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07"/>
                    </a:lnTo>
                    <a:lnTo>
                      <a:pt x="0" y="10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78" name="Rectangle 275"/>
              <p:cNvSpPr>
                <a:spLocks noChangeArrowheads="1"/>
              </p:cNvSpPr>
              <p:nvPr/>
            </p:nvSpPr>
            <p:spPr bwMode="auto">
              <a:xfrm>
                <a:off x="2509" y="1495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cir254</a:t>
                </a:r>
                <a:endParaRPr lang="en-US" sz="800"/>
              </a:p>
            </p:txBody>
          </p:sp>
          <p:sp>
            <p:nvSpPr>
              <p:cNvPr id="65979" name="Rectangle 276"/>
              <p:cNvSpPr>
                <a:spLocks noChangeArrowheads="1"/>
              </p:cNvSpPr>
              <p:nvPr/>
            </p:nvSpPr>
            <p:spPr bwMode="auto">
              <a:xfrm>
                <a:off x="2042" y="1495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63.6</a:t>
                </a:r>
                <a:endParaRPr lang="en-US" sz="800"/>
              </a:p>
            </p:txBody>
          </p:sp>
          <p:sp>
            <p:nvSpPr>
              <p:cNvPr id="65980" name="Freeform 277"/>
              <p:cNvSpPr>
                <a:spLocks/>
              </p:cNvSpPr>
              <p:nvPr/>
            </p:nvSpPr>
            <p:spPr bwMode="auto">
              <a:xfrm>
                <a:off x="2254" y="1527"/>
                <a:ext cx="235" cy="184"/>
              </a:xfrm>
              <a:custGeom>
                <a:avLst/>
                <a:gdLst>
                  <a:gd name="T0" fmla="*/ 235 w 237"/>
                  <a:gd name="T1" fmla="*/ 0 h 238"/>
                  <a:gd name="T2" fmla="*/ 230 w 237"/>
                  <a:gd name="T3" fmla="*/ 0 h 238"/>
                  <a:gd name="T4" fmla="*/ 153 w 237"/>
                  <a:gd name="T5" fmla="*/ 184 h 238"/>
                  <a:gd name="T6" fmla="*/ 82 w 237"/>
                  <a:gd name="T7" fmla="*/ 184 h 238"/>
                  <a:gd name="T8" fmla="*/ 5 w 237"/>
                  <a:gd name="T9" fmla="*/ 0 h 238"/>
                  <a:gd name="T10" fmla="*/ 0 w 237"/>
                  <a:gd name="T11" fmla="*/ 0 h 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38"/>
                  <a:gd name="T20" fmla="*/ 237 w 237"/>
                  <a:gd name="T21" fmla="*/ 238 h 2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38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38"/>
                    </a:lnTo>
                    <a:lnTo>
                      <a:pt x="83" y="238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81" name="Rectangle 278"/>
              <p:cNvSpPr>
                <a:spLocks noChangeArrowheads="1"/>
              </p:cNvSpPr>
              <p:nvPr/>
            </p:nvSpPr>
            <p:spPr bwMode="auto">
              <a:xfrm>
                <a:off x="2509" y="1560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cir135</a:t>
                </a:r>
                <a:endParaRPr lang="en-US" sz="800"/>
              </a:p>
            </p:txBody>
          </p:sp>
          <p:sp>
            <p:nvSpPr>
              <p:cNvPr id="65982" name="Rectangle 279"/>
              <p:cNvSpPr>
                <a:spLocks noChangeArrowheads="1"/>
              </p:cNvSpPr>
              <p:nvPr/>
            </p:nvSpPr>
            <p:spPr bwMode="auto">
              <a:xfrm>
                <a:off x="2042" y="1560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63.9</a:t>
                </a:r>
                <a:endParaRPr lang="en-US" sz="800"/>
              </a:p>
            </p:txBody>
          </p:sp>
          <p:sp>
            <p:nvSpPr>
              <p:cNvPr id="65983" name="Freeform 280"/>
              <p:cNvSpPr>
                <a:spLocks/>
              </p:cNvSpPr>
              <p:nvPr/>
            </p:nvSpPr>
            <p:spPr bwMode="auto">
              <a:xfrm>
                <a:off x="2254" y="1592"/>
                <a:ext cx="235" cy="126"/>
              </a:xfrm>
              <a:custGeom>
                <a:avLst/>
                <a:gdLst>
                  <a:gd name="T0" fmla="*/ 235 w 237"/>
                  <a:gd name="T1" fmla="*/ 0 h 163"/>
                  <a:gd name="T2" fmla="*/ 230 w 237"/>
                  <a:gd name="T3" fmla="*/ 0 h 163"/>
                  <a:gd name="T4" fmla="*/ 153 w 237"/>
                  <a:gd name="T5" fmla="*/ 126 h 163"/>
                  <a:gd name="T6" fmla="*/ 82 w 237"/>
                  <a:gd name="T7" fmla="*/ 126 h 163"/>
                  <a:gd name="T8" fmla="*/ 5 w 237"/>
                  <a:gd name="T9" fmla="*/ 0 h 163"/>
                  <a:gd name="T10" fmla="*/ 0 w 237"/>
                  <a:gd name="T11" fmla="*/ 0 h 1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63"/>
                  <a:gd name="T20" fmla="*/ 237 w 237"/>
                  <a:gd name="T21" fmla="*/ 163 h 1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63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63"/>
                    </a:lnTo>
                    <a:lnTo>
                      <a:pt x="83" y="163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84" name="Rectangle 281"/>
              <p:cNvSpPr>
                <a:spLocks noChangeArrowheads="1"/>
              </p:cNvSpPr>
              <p:nvPr/>
            </p:nvSpPr>
            <p:spPr bwMode="auto">
              <a:xfrm>
                <a:off x="2509" y="1624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cir128</a:t>
                </a:r>
                <a:endParaRPr lang="en-US" sz="800"/>
              </a:p>
            </p:txBody>
          </p:sp>
          <p:sp>
            <p:nvSpPr>
              <p:cNvPr id="65985" name="Rectangle 282"/>
              <p:cNvSpPr>
                <a:spLocks noChangeArrowheads="1"/>
              </p:cNvSpPr>
              <p:nvPr/>
            </p:nvSpPr>
            <p:spPr bwMode="auto">
              <a:xfrm>
                <a:off x="2042" y="1624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64.1</a:t>
                </a:r>
                <a:endParaRPr lang="en-US" sz="800"/>
              </a:p>
            </p:txBody>
          </p:sp>
          <p:sp>
            <p:nvSpPr>
              <p:cNvPr id="65986" name="Freeform 283"/>
              <p:cNvSpPr>
                <a:spLocks/>
              </p:cNvSpPr>
              <p:nvPr/>
            </p:nvSpPr>
            <p:spPr bwMode="auto">
              <a:xfrm>
                <a:off x="2254" y="1655"/>
                <a:ext cx="235" cy="68"/>
              </a:xfrm>
              <a:custGeom>
                <a:avLst/>
                <a:gdLst>
                  <a:gd name="T0" fmla="*/ 235 w 237"/>
                  <a:gd name="T1" fmla="*/ 0 h 86"/>
                  <a:gd name="T2" fmla="*/ 230 w 237"/>
                  <a:gd name="T3" fmla="*/ 0 h 86"/>
                  <a:gd name="T4" fmla="*/ 153 w 237"/>
                  <a:gd name="T5" fmla="*/ 68 h 86"/>
                  <a:gd name="T6" fmla="*/ 82 w 237"/>
                  <a:gd name="T7" fmla="*/ 68 h 86"/>
                  <a:gd name="T8" fmla="*/ 5 w 237"/>
                  <a:gd name="T9" fmla="*/ 0 h 86"/>
                  <a:gd name="T10" fmla="*/ 0 w 237"/>
                  <a:gd name="T11" fmla="*/ 0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6"/>
                  <a:gd name="T20" fmla="*/ 237 w 237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86"/>
                    </a:lnTo>
                    <a:lnTo>
                      <a:pt x="83" y="8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87" name="Rectangle 284"/>
              <p:cNvSpPr>
                <a:spLocks noChangeArrowheads="1"/>
              </p:cNvSpPr>
              <p:nvPr/>
            </p:nvSpPr>
            <p:spPr bwMode="auto">
              <a:xfrm>
                <a:off x="2509" y="1689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cir140</a:t>
                </a:r>
                <a:endParaRPr lang="en-US" sz="800"/>
              </a:p>
            </p:txBody>
          </p:sp>
          <p:sp>
            <p:nvSpPr>
              <p:cNvPr id="65988" name="Rectangle 285"/>
              <p:cNvSpPr>
                <a:spLocks noChangeArrowheads="1"/>
              </p:cNvSpPr>
              <p:nvPr/>
            </p:nvSpPr>
            <p:spPr bwMode="auto">
              <a:xfrm>
                <a:off x="2042" y="1689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66.4</a:t>
                </a:r>
                <a:endParaRPr lang="en-US" sz="800"/>
              </a:p>
            </p:txBody>
          </p:sp>
          <p:sp>
            <p:nvSpPr>
              <p:cNvPr id="65989" name="Freeform 286"/>
              <p:cNvSpPr>
                <a:spLocks/>
              </p:cNvSpPr>
              <p:nvPr/>
            </p:nvSpPr>
            <p:spPr bwMode="auto">
              <a:xfrm>
                <a:off x="2254" y="1721"/>
                <a:ext cx="235" cy="51"/>
              </a:xfrm>
              <a:custGeom>
                <a:avLst/>
                <a:gdLst>
                  <a:gd name="T0" fmla="*/ 235 w 237"/>
                  <a:gd name="T1" fmla="*/ 0 h 66"/>
                  <a:gd name="T2" fmla="*/ 230 w 237"/>
                  <a:gd name="T3" fmla="*/ 0 h 66"/>
                  <a:gd name="T4" fmla="*/ 153 w 237"/>
                  <a:gd name="T5" fmla="*/ 51 h 66"/>
                  <a:gd name="T6" fmla="*/ 82 w 237"/>
                  <a:gd name="T7" fmla="*/ 51 h 66"/>
                  <a:gd name="T8" fmla="*/ 5 w 237"/>
                  <a:gd name="T9" fmla="*/ 0 h 66"/>
                  <a:gd name="T10" fmla="*/ 0 w 237"/>
                  <a:gd name="T11" fmla="*/ 0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6"/>
                  <a:gd name="T20" fmla="*/ 237 w 237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66"/>
                    </a:lnTo>
                    <a:lnTo>
                      <a:pt x="83" y="6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90" name="Rectangle 287"/>
              <p:cNvSpPr>
                <a:spLocks noChangeArrowheads="1"/>
              </p:cNvSpPr>
              <p:nvPr/>
            </p:nvSpPr>
            <p:spPr bwMode="auto">
              <a:xfrm>
                <a:off x="2509" y="1753"/>
                <a:ext cx="17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shrs7</a:t>
                </a:r>
                <a:endParaRPr lang="en-US" sz="800"/>
              </a:p>
            </p:txBody>
          </p:sp>
          <p:sp>
            <p:nvSpPr>
              <p:cNvPr id="65991" name="Rectangle 288"/>
              <p:cNvSpPr>
                <a:spLocks noChangeArrowheads="1"/>
              </p:cNvSpPr>
              <p:nvPr/>
            </p:nvSpPr>
            <p:spPr bwMode="auto">
              <a:xfrm>
                <a:off x="2042" y="1753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70.1</a:t>
                </a:r>
                <a:endParaRPr lang="en-US" sz="800"/>
              </a:p>
            </p:txBody>
          </p:sp>
          <p:sp>
            <p:nvSpPr>
              <p:cNvPr id="65992" name="Freeform 289"/>
              <p:cNvSpPr>
                <a:spLocks/>
              </p:cNvSpPr>
              <p:nvPr/>
            </p:nvSpPr>
            <p:spPr bwMode="auto">
              <a:xfrm>
                <a:off x="2254" y="1785"/>
                <a:ext cx="235" cy="65"/>
              </a:xfrm>
              <a:custGeom>
                <a:avLst/>
                <a:gdLst>
                  <a:gd name="T0" fmla="*/ 235 w 237"/>
                  <a:gd name="T1" fmla="*/ 0 h 85"/>
                  <a:gd name="T2" fmla="*/ 230 w 237"/>
                  <a:gd name="T3" fmla="*/ 0 h 85"/>
                  <a:gd name="T4" fmla="*/ 153 w 237"/>
                  <a:gd name="T5" fmla="*/ 65 h 85"/>
                  <a:gd name="T6" fmla="*/ 82 w 237"/>
                  <a:gd name="T7" fmla="*/ 65 h 85"/>
                  <a:gd name="T8" fmla="*/ 5 w 237"/>
                  <a:gd name="T9" fmla="*/ 0 h 85"/>
                  <a:gd name="T10" fmla="*/ 0 w 237"/>
                  <a:gd name="T11" fmla="*/ 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5"/>
                  <a:gd name="T20" fmla="*/ 237 w 23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85"/>
                    </a:lnTo>
                    <a:lnTo>
                      <a:pt x="83" y="8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93" name="Rectangle 290"/>
              <p:cNvSpPr>
                <a:spLocks noChangeArrowheads="1"/>
              </p:cNvSpPr>
              <p:nvPr/>
            </p:nvSpPr>
            <p:spPr bwMode="auto">
              <a:xfrm>
                <a:off x="2509" y="1818"/>
                <a:ext cx="17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shrs5</a:t>
                </a:r>
                <a:endParaRPr lang="en-US" sz="800"/>
              </a:p>
            </p:txBody>
          </p:sp>
          <p:sp>
            <p:nvSpPr>
              <p:cNvPr id="65994" name="Rectangle 291"/>
              <p:cNvSpPr>
                <a:spLocks noChangeArrowheads="1"/>
              </p:cNvSpPr>
              <p:nvPr/>
            </p:nvSpPr>
            <p:spPr bwMode="auto">
              <a:xfrm>
                <a:off x="2509" y="1882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cir226</a:t>
                </a:r>
                <a:endParaRPr lang="en-US" sz="800"/>
              </a:p>
            </p:txBody>
          </p:sp>
          <p:sp>
            <p:nvSpPr>
              <p:cNvPr id="65995" name="Line 292"/>
              <p:cNvSpPr>
                <a:spLocks noChangeShapeType="1"/>
              </p:cNvSpPr>
              <p:nvPr/>
            </p:nvSpPr>
            <p:spPr bwMode="auto">
              <a:xfrm>
                <a:off x="2489" y="1833"/>
                <a:ext cx="0" cy="1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96" name="Rectangle 293"/>
              <p:cNvSpPr>
                <a:spLocks noChangeArrowheads="1"/>
              </p:cNvSpPr>
              <p:nvPr/>
            </p:nvSpPr>
            <p:spPr bwMode="auto">
              <a:xfrm>
                <a:off x="2042" y="1850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70.4</a:t>
                </a:r>
                <a:endParaRPr lang="en-US" sz="800"/>
              </a:p>
            </p:txBody>
          </p:sp>
          <p:sp>
            <p:nvSpPr>
              <p:cNvPr id="65997" name="Freeform 294"/>
              <p:cNvSpPr>
                <a:spLocks/>
              </p:cNvSpPr>
              <p:nvPr/>
            </p:nvSpPr>
            <p:spPr bwMode="auto">
              <a:xfrm>
                <a:off x="2254" y="1857"/>
                <a:ext cx="235" cy="25"/>
              </a:xfrm>
              <a:custGeom>
                <a:avLst/>
                <a:gdLst>
                  <a:gd name="T0" fmla="*/ 235 w 237"/>
                  <a:gd name="T1" fmla="*/ 25 h 32"/>
                  <a:gd name="T2" fmla="*/ 230 w 237"/>
                  <a:gd name="T3" fmla="*/ 25 h 32"/>
                  <a:gd name="T4" fmla="*/ 153 w 237"/>
                  <a:gd name="T5" fmla="*/ 0 h 32"/>
                  <a:gd name="T6" fmla="*/ 82 w 237"/>
                  <a:gd name="T7" fmla="*/ 0 h 32"/>
                  <a:gd name="T8" fmla="*/ 5 w 237"/>
                  <a:gd name="T9" fmla="*/ 25 h 32"/>
                  <a:gd name="T10" fmla="*/ 0 w 237"/>
                  <a:gd name="T11" fmla="*/ 25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2"/>
                  <a:gd name="T20" fmla="*/ 237 w 237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2">
                    <a:moveTo>
                      <a:pt x="237" y="32"/>
                    </a:moveTo>
                    <a:lnTo>
                      <a:pt x="232" y="3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2"/>
                    </a:lnTo>
                    <a:lnTo>
                      <a:pt x="0" y="3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98" name="Rectangle 295"/>
              <p:cNvSpPr>
                <a:spLocks noChangeArrowheads="1"/>
              </p:cNvSpPr>
              <p:nvPr/>
            </p:nvSpPr>
            <p:spPr bwMode="auto">
              <a:xfrm>
                <a:off x="2509" y="1947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cir131</a:t>
                </a:r>
                <a:endParaRPr lang="en-US" sz="800"/>
              </a:p>
            </p:txBody>
          </p:sp>
          <p:sp>
            <p:nvSpPr>
              <p:cNvPr id="65999" name="Rectangle 296"/>
              <p:cNvSpPr>
                <a:spLocks noChangeArrowheads="1"/>
              </p:cNvSpPr>
              <p:nvPr/>
            </p:nvSpPr>
            <p:spPr bwMode="auto">
              <a:xfrm>
                <a:off x="2042" y="1947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70.8</a:t>
                </a:r>
                <a:endParaRPr lang="en-US" sz="800"/>
              </a:p>
            </p:txBody>
          </p:sp>
          <p:sp>
            <p:nvSpPr>
              <p:cNvPr id="66000" name="Freeform 297"/>
              <p:cNvSpPr>
                <a:spLocks/>
              </p:cNvSpPr>
              <p:nvPr/>
            </p:nvSpPr>
            <p:spPr bwMode="auto">
              <a:xfrm>
                <a:off x="2254" y="1866"/>
                <a:ext cx="235" cy="113"/>
              </a:xfrm>
              <a:custGeom>
                <a:avLst/>
                <a:gdLst>
                  <a:gd name="T0" fmla="*/ 235 w 237"/>
                  <a:gd name="T1" fmla="*/ 113 h 145"/>
                  <a:gd name="T2" fmla="*/ 230 w 237"/>
                  <a:gd name="T3" fmla="*/ 113 h 145"/>
                  <a:gd name="T4" fmla="*/ 153 w 237"/>
                  <a:gd name="T5" fmla="*/ 0 h 145"/>
                  <a:gd name="T6" fmla="*/ 82 w 237"/>
                  <a:gd name="T7" fmla="*/ 0 h 145"/>
                  <a:gd name="T8" fmla="*/ 5 w 237"/>
                  <a:gd name="T9" fmla="*/ 113 h 145"/>
                  <a:gd name="T10" fmla="*/ 0 w 237"/>
                  <a:gd name="T11" fmla="*/ 113 h 1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45"/>
                  <a:gd name="T20" fmla="*/ 237 w 237"/>
                  <a:gd name="T21" fmla="*/ 145 h 1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45">
                    <a:moveTo>
                      <a:pt x="237" y="145"/>
                    </a:moveTo>
                    <a:lnTo>
                      <a:pt x="232" y="14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45"/>
                    </a:lnTo>
                    <a:lnTo>
                      <a:pt x="0" y="14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01" name="Rectangle 298"/>
              <p:cNvSpPr>
                <a:spLocks noChangeArrowheads="1"/>
              </p:cNvSpPr>
              <p:nvPr/>
            </p:nvSpPr>
            <p:spPr bwMode="auto">
              <a:xfrm>
                <a:off x="2509" y="2011"/>
                <a:ext cx="21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cir202</a:t>
                </a:r>
                <a:endParaRPr lang="en-US" sz="800"/>
              </a:p>
            </p:txBody>
          </p:sp>
          <p:sp>
            <p:nvSpPr>
              <p:cNvPr id="66002" name="Rectangle 299"/>
              <p:cNvSpPr>
                <a:spLocks noChangeArrowheads="1"/>
              </p:cNvSpPr>
              <p:nvPr/>
            </p:nvSpPr>
            <p:spPr bwMode="auto">
              <a:xfrm>
                <a:off x="2042" y="2011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71.4</a:t>
                </a:r>
                <a:endParaRPr lang="en-US" sz="800"/>
              </a:p>
            </p:txBody>
          </p:sp>
          <p:sp>
            <p:nvSpPr>
              <p:cNvPr id="66003" name="Freeform 300"/>
              <p:cNvSpPr>
                <a:spLocks/>
              </p:cNvSpPr>
              <p:nvPr/>
            </p:nvSpPr>
            <p:spPr bwMode="auto">
              <a:xfrm>
                <a:off x="2254" y="1879"/>
                <a:ext cx="235" cy="164"/>
              </a:xfrm>
              <a:custGeom>
                <a:avLst/>
                <a:gdLst>
                  <a:gd name="T0" fmla="*/ 235 w 237"/>
                  <a:gd name="T1" fmla="*/ 164 h 211"/>
                  <a:gd name="T2" fmla="*/ 230 w 237"/>
                  <a:gd name="T3" fmla="*/ 164 h 211"/>
                  <a:gd name="T4" fmla="*/ 153 w 237"/>
                  <a:gd name="T5" fmla="*/ 0 h 211"/>
                  <a:gd name="T6" fmla="*/ 82 w 237"/>
                  <a:gd name="T7" fmla="*/ 0 h 211"/>
                  <a:gd name="T8" fmla="*/ 5 w 237"/>
                  <a:gd name="T9" fmla="*/ 164 h 211"/>
                  <a:gd name="T10" fmla="*/ 0 w 237"/>
                  <a:gd name="T11" fmla="*/ 164 h 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1"/>
                  <a:gd name="T20" fmla="*/ 237 w 237"/>
                  <a:gd name="T21" fmla="*/ 211 h 2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1">
                    <a:moveTo>
                      <a:pt x="237" y="211"/>
                    </a:moveTo>
                    <a:lnTo>
                      <a:pt x="232" y="21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11"/>
                    </a:lnTo>
                    <a:lnTo>
                      <a:pt x="0" y="21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04" name="Rectangle 301"/>
              <p:cNvSpPr>
                <a:spLocks noChangeArrowheads="1"/>
              </p:cNvSpPr>
              <p:nvPr/>
            </p:nvSpPr>
            <p:spPr bwMode="auto">
              <a:xfrm>
                <a:off x="2509" y="2076"/>
                <a:ext cx="211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cir144</a:t>
                </a:r>
                <a:endParaRPr lang="en-US" sz="800"/>
              </a:p>
            </p:txBody>
          </p:sp>
          <p:sp>
            <p:nvSpPr>
              <p:cNvPr id="66005" name="Rectangle 302"/>
              <p:cNvSpPr>
                <a:spLocks noChangeArrowheads="1"/>
              </p:cNvSpPr>
              <p:nvPr/>
            </p:nvSpPr>
            <p:spPr bwMode="auto">
              <a:xfrm>
                <a:off x="2042" y="2076"/>
                <a:ext cx="14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72.1</a:t>
                </a:r>
                <a:endParaRPr lang="en-US" sz="800"/>
              </a:p>
            </p:txBody>
          </p:sp>
          <p:sp>
            <p:nvSpPr>
              <p:cNvPr id="66006" name="Freeform 303"/>
              <p:cNvSpPr>
                <a:spLocks/>
              </p:cNvSpPr>
              <p:nvPr/>
            </p:nvSpPr>
            <p:spPr bwMode="auto">
              <a:xfrm>
                <a:off x="2254" y="1893"/>
                <a:ext cx="235" cy="215"/>
              </a:xfrm>
              <a:custGeom>
                <a:avLst/>
                <a:gdLst>
                  <a:gd name="T0" fmla="*/ 235 w 237"/>
                  <a:gd name="T1" fmla="*/ 215 h 275"/>
                  <a:gd name="T2" fmla="*/ 230 w 237"/>
                  <a:gd name="T3" fmla="*/ 215 h 275"/>
                  <a:gd name="T4" fmla="*/ 153 w 237"/>
                  <a:gd name="T5" fmla="*/ 0 h 275"/>
                  <a:gd name="T6" fmla="*/ 82 w 237"/>
                  <a:gd name="T7" fmla="*/ 0 h 275"/>
                  <a:gd name="T8" fmla="*/ 5 w 237"/>
                  <a:gd name="T9" fmla="*/ 215 h 275"/>
                  <a:gd name="T10" fmla="*/ 0 w 237"/>
                  <a:gd name="T11" fmla="*/ 215 h 2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75"/>
                  <a:gd name="T20" fmla="*/ 237 w 237"/>
                  <a:gd name="T21" fmla="*/ 275 h 2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75">
                    <a:moveTo>
                      <a:pt x="237" y="275"/>
                    </a:moveTo>
                    <a:lnTo>
                      <a:pt x="232" y="27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75"/>
                    </a:lnTo>
                    <a:lnTo>
                      <a:pt x="0" y="27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07" name="Rectangle 304"/>
              <p:cNvSpPr>
                <a:spLocks noChangeArrowheads="1"/>
              </p:cNvSpPr>
              <p:nvPr/>
            </p:nvSpPr>
            <p:spPr bwMode="auto">
              <a:xfrm>
                <a:off x="2481" y="2140"/>
                <a:ext cx="430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ca798018</a:t>
                </a:r>
                <a:endParaRPr lang="en-US" sz="800"/>
              </a:p>
            </p:txBody>
          </p:sp>
          <p:sp>
            <p:nvSpPr>
              <p:cNvPr id="66008" name="Rectangle 305"/>
              <p:cNvSpPr>
                <a:spLocks noChangeArrowheads="1"/>
              </p:cNvSpPr>
              <p:nvPr/>
            </p:nvSpPr>
            <p:spPr bwMode="auto">
              <a:xfrm>
                <a:off x="2016" y="2140"/>
                <a:ext cx="224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73.0</a:t>
                </a:r>
                <a:endParaRPr lang="en-US" sz="800"/>
              </a:p>
            </p:txBody>
          </p:sp>
          <p:sp>
            <p:nvSpPr>
              <p:cNvPr id="66009" name="Freeform 306"/>
              <p:cNvSpPr>
                <a:spLocks/>
              </p:cNvSpPr>
              <p:nvPr/>
            </p:nvSpPr>
            <p:spPr bwMode="auto">
              <a:xfrm>
                <a:off x="2254" y="1913"/>
                <a:ext cx="235" cy="259"/>
              </a:xfrm>
              <a:custGeom>
                <a:avLst/>
                <a:gdLst>
                  <a:gd name="T0" fmla="*/ 235 w 237"/>
                  <a:gd name="T1" fmla="*/ 259 h 333"/>
                  <a:gd name="T2" fmla="*/ 230 w 237"/>
                  <a:gd name="T3" fmla="*/ 259 h 333"/>
                  <a:gd name="T4" fmla="*/ 153 w 237"/>
                  <a:gd name="T5" fmla="*/ 0 h 333"/>
                  <a:gd name="T6" fmla="*/ 82 w 237"/>
                  <a:gd name="T7" fmla="*/ 0 h 333"/>
                  <a:gd name="T8" fmla="*/ 5 w 237"/>
                  <a:gd name="T9" fmla="*/ 259 h 333"/>
                  <a:gd name="T10" fmla="*/ 0 w 237"/>
                  <a:gd name="T11" fmla="*/ 259 h 3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33"/>
                  <a:gd name="T20" fmla="*/ 237 w 237"/>
                  <a:gd name="T21" fmla="*/ 333 h 3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33">
                    <a:moveTo>
                      <a:pt x="237" y="333"/>
                    </a:moveTo>
                    <a:lnTo>
                      <a:pt x="232" y="333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33"/>
                    </a:lnTo>
                    <a:lnTo>
                      <a:pt x="0" y="33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10" name="Rectangle 307"/>
              <p:cNvSpPr>
                <a:spLocks noChangeArrowheads="1"/>
              </p:cNvSpPr>
              <p:nvPr/>
            </p:nvSpPr>
            <p:spPr bwMode="auto">
              <a:xfrm>
                <a:off x="2509" y="2204"/>
                <a:ext cx="169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cir81</a:t>
                </a:r>
                <a:endParaRPr lang="en-US" sz="800"/>
              </a:p>
            </p:txBody>
          </p:sp>
          <p:sp>
            <p:nvSpPr>
              <p:cNvPr id="66011" name="Rectangle 308"/>
              <p:cNvSpPr>
                <a:spLocks noChangeArrowheads="1"/>
              </p:cNvSpPr>
              <p:nvPr/>
            </p:nvSpPr>
            <p:spPr bwMode="auto">
              <a:xfrm>
                <a:off x="2042" y="2204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79.5</a:t>
                </a:r>
                <a:endParaRPr lang="en-US" sz="800"/>
              </a:p>
            </p:txBody>
          </p:sp>
          <p:sp>
            <p:nvSpPr>
              <p:cNvPr id="66012" name="Freeform 309"/>
              <p:cNvSpPr>
                <a:spLocks/>
              </p:cNvSpPr>
              <p:nvPr/>
            </p:nvSpPr>
            <p:spPr bwMode="auto">
              <a:xfrm>
                <a:off x="2254" y="2051"/>
                <a:ext cx="235" cy="186"/>
              </a:xfrm>
              <a:custGeom>
                <a:avLst/>
                <a:gdLst>
                  <a:gd name="T0" fmla="*/ 235 w 237"/>
                  <a:gd name="T1" fmla="*/ 186 h 238"/>
                  <a:gd name="T2" fmla="*/ 230 w 237"/>
                  <a:gd name="T3" fmla="*/ 186 h 238"/>
                  <a:gd name="T4" fmla="*/ 153 w 237"/>
                  <a:gd name="T5" fmla="*/ 0 h 238"/>
                  <a:gd name="T6" fmla="*/ 82 w 237"/>
                  <a:gd name="T7" fmla="*/ 0 h 238"/>
                  <a:gd name="T8" fmla="*/ 5 w 237"/>
                  <a:gd name="T9" fmla="*/ 186 h 238"/>
                  <a:gd name="T10" fmla="*/ 0 w 237"/>
                  <a:gd name="T11" fmla="*/ 186 h 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38"/>
                  <a:gd name="T20" fmla="*/ 237 w 237"/>
                  <a:gd name="T21" fmla="*/ 238 h 2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38">
                    <a:moveTo>
                      <a:pt x="237" y="238"/>
                    </a:moveTo>
                    <a:lnTo>
                      <a:pt x="232" y="23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38"/>
                    </a:lnTo>
                    <a:lnTo>
                      <a:pt x="0" y="23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13" name="Rectangle 310"/>
              <p:cNvSpPr>
                <a:spLocks noChangeArrowheads="1"/>
              </p:cNvSpPr>
              <p:nvPr/>
            </p:nvSpPr>
            <p:spPr bwMode="auto">
              <a:xfrm>
                <a:off x="2509" y="2278"/>
                <a:ext cx="321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ca795469</a:t>
                </a:r>
                <a:endParaRPr lang="en-US" sz="800"/>
              </a:p>
            </p:txBody>
          </p:sp>
          <p:sp>
            <p:nvSpPr>
              <p:cNvPr id="66014" name="Rectangle 311"/>
              <p:cNvSpPr>
                <a:spLocks noChangeArrowheads="1"/>
              </p:cNvSpPr>
              <p:nvPr/>
            </p:nvSpPr>
            <p:spPr bwMode="auto">
              <a:xfrm>
                <a:off x="2042" y="2278"/>
                <a:ext cx="14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91.6</a:t>
                </a:r>
                <a:endParaRPr lang="en-US" sz="800"/>
              </a:p>
            </p:txBody>
          </p:sp>
          <p:sp>
            <p:nvSpPr>
              <p:cNvPr id="66015" name="Freeform 312"/>
              <p:cNvSpPr>
                <a:spLocks/>
              </p:cNvSpPr>
              <p:nvPr/>
            </p:nvSpPr>
            <p:spPr bwMode="auto">
              <a:xfrm>
                <a:off x="2254" y="2311"/>
                <a:ext cx="235" cy="1"/>
              </a:xfrm>
              <a:custGeom>
                <a:avLst/>
                <a:gdLst>
                  <a:gd name="T0" fmla="*/ 235 w 237"/>
                  <a:gd name="T1" fmla="*/ 0 h 1"/>
                  <a:gd name="T2" fmla="*/ 230 w 237"/>
                  <a:gd name="T3" fmla="*/ 0 h 1"/>
                  <a:gd name="T4" fmla="*/ 153 w 237"/>
                  <a:gd name="T5" fmla="*/ 0 h 1"/>
                  <a:gd name="T6" fmla="*/ 82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6016" name="Rectangle 313"/>
              <p:cNvSpPr>
                <a:spLocks noChangeArrowheads="1"/>
              </p:cNvSpPr>
              <p:nvPr/>
            </p:nvSpPr>
            <p:spPr bwMode="auto">
              <a:xfrm>
                <a:off x="2340" y="144"/>
                <a:ext cx="63" cy="1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3</a:t>
                </a:r>
                <a:endParaRPr lang="en-US" sz="1200" b="1"/>
              </a:p>
            </p:txBody>
          </p:sp>
        </p:grpSp>
      </p:grpSp>
      <p:grpSp>
        <p:nvGrpSpPr>
          <p:cNvPr id="10" name="Group 314"/>
          <p:cNvGrpSpPr>
            <a:grpSpLocks/>
          </p:cNvGrpSpPr>
          <p:nvPr/>
        </p:nvGrpSpPr>
        <p:grpSpPr bwMode="auto">
          <a:xfrm>
            <a:off x="5486400" y="457200"/>
            <a:ext cx="1374775" cy="3036888"/>
            <a:chOff x="3744" y="144"/>
            <a:chExt cx="864" cy="2096"/>
          </a:xfrm>
        </p:grpSpPr>
        <p:sp>
          <p:nvSpPr>
            <p:cNvPr id="65826" name="Freeform 315"/>
            <p:cNvSpPr>
              <a:spLocks/>
            </p:cNvSpPr>
            <p:nvPr/>
          </p:nvSpPr>
          <p:spPr bwMode="auto">
            <a:xfrm>
              <a:off x="4070" y="808"/>
              <a:ext cx="68" cy="106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106 h 74"/>
                <a:gd name="T4" fmla="*/ 35 w 68"/>
                <a:gd name="T5" fmla="*/ 106 h 74"/>
                <a:gd name="T6" fmla="*/ 68 w 68"/>
                <a:gd name="T7" fmla="*/ 106 h 74"/>
                <a:gd name="T8" fmla="*/ 68 w 68"/>
                <a:gd name="T9" fmla="*/ 0 h 74"/>
                <a:gd name="T10" fmla="*/ 35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  <a:ln w="8001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1" name="Group 316"/>
            <p:cNvGrpSpPr>
              <a:grpSpLocks/>
            </p:cNvGrpSpPr>
            <p:nvPr/>
          </p:nvGrpSpPr>
          <p:grpSpPr bwMode="auto">
            <a:xfrm>
              <a:off x="3744" y="144"/>
              <a:ext cx="864" cy="2096"/>
              <a:chOff x="3744" y="144"/>
              <a:chExt cx="864" cy="2096"/>
            </a:xfrm>
          </p:grpSpPr>
          <p:sp>
            <p:nvSpPr>
              <p:cNvPr id="65828" name="AutoShape 317"/>
              <p:cNvSpPr>
                <a:spLocks noChangeArrowheads="1"/>
              </p:cNvSpPr>
              <p:nvPr/>
            </p:nvSpPr>
            <p:spPr bwMode="auto">
              <a:xfrm>
                <a:off x="4069" y="322"/>
                <a:ext cx="70" cy="1856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29" name="Rectangle 318"/>
              <p:cNvSpPr>
                <a:spLocks noChangeArrowheads="1"/>
              </p:cNvSpPr>
              <p:nvPr/>
            </p:nvSpPr>
            <p:spPr bwMode="auto">
              <a:xfrm>
                <a:off x="4243" y="261"/>
                <a:ext cx="365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WRKY-10</a:t>
                </a:r>
                <a:endParaRPr lang="en-US" sz="800"/>
              </a:p>
            </p:txBody>
          </p:sp>
          <p:sp>
            <p:nvSpPr>
              <p:cNvPr id="65830" name="Rectangle 319"/>
              <p:cNvSpPr>
                <a:spLocks noChangeArrowheads="1"/>
              </p:cNvSpPr>
              <p:nvPr/>
            </p:nvSpPr>
            <p:spPr bwMode="auto">
              <a:xfrm>
                <a:off x="3814" y="261"/>
                <a:ext cx="104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5831" name="Freeform 320"/>
              <p:cNvSpPr>
                <a:spLocks/>
              </p:cNvSpPr>
              <p:nvPr/>
            </p:nvSpPr>
            <p:spPr bwMode="auto">
              <a:xfrm>
                <a:off x="3986" y="291"/>
                <a:ext cx="236" cy="58"/>
              </a:xfrm>
              <a:custGeom>
                <a:avLst/>
                <a:gdLst>
                  <a:gd name="T0" fmla="*/ 236 w 237"/>
                  <a:gd name="T1" fmla="*/ 0 h 75"/>
                  <a:gd name="T2" fmla="*/ 231 w 237"/>
                  <a:gd name="T3" fmla="*/ 0 h 75"/>
                  <a:gd name="T4" fmla="*/ 153 w 237"/>
                  <a:gd name="T5" fmla="*/ 58 h 75"/>
                  <a:gd name="T6" fmla="*/ 83 w 237"/>
                  <a:gd name="T7" fmla="*/ 58 h 75"/>
                  <a:gd name="T8" fmla="*/ 5 w 237"/>
                  <a:gd name="T9" fmla="*/ 0 h 75"/>
                  <a:gd name="T10" fmla="*/ 0 w 237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75"/>
                  <a:gd name="T20" fmla="*/ 237 w 237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7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75"/>
                    </a:lnTo>
                    <a:lnTo>
                      <a:pt x="83" y="7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32" name="Rectangle 321"/>
              <p:cNvSpPr>
                <a:spLocks noChangeArrowheads="1"/>
              </p:cNvSpPr>
              <p:nvPr/>
            </p:nvSpPr>
            <p:spPr bwMode="auto">
              <a:xfrm>
                <a:off x="4243" y="323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cir111</a:t>
                </a:r>
                <a:endParaRPr lang="en-US" sz="800"/>
              </a:p>
            </p:txBody>
          </p:sp>
          <p:sp>
            <p:nvSpPr>
              <p:cNvPr id="65833" name="Rectangle 322"/>
              <p:cNvSpPr>
                <a:spLocks noChangeArrowheads="1"/>
              </p:cNvSpPr>
              <p:nvPr/>
            </p:nvSpPr>
            <p:spPr bwMode="auto">
              <a:xfrm>
                <a:off x="3814" y="323"/>
                <a:ext cx="10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0.3</a:t>
                </a:r>
                <a:endParaRPr lang="en-US" sz="800"/>
              </a:p>
            </p:txBody>
          </p:sp>
          <p:sp>
            <p:nvSpPr>
              <p:cNvPr id="65834" name="Freeform 323"/>
              <p:cNvSpPr>
                <a:spLocks/>
              </p:cNvSpPr>
              <p:nvPr/>
            </p:nvSpPr>
            <p:spPr bwMode="auto">
              <a:xfrm>
                <a:off x="3986" y="356"/>
                <a:ext cx="236" cy="0"/>
              </a:xfrm>
              <a:custGeom>
                <a:avLst/>
                <a:gdLst>
                  <a:gd name="T0" fmla="*/ 236 w 237"/>
                  <a:gd name="T1" fmla="*/ 231 w 237"/>
                  <a:gd name="T2" fmla="*/ 153 w 237"/>
                  <a:gd name="T3" fmla="*/ 83 w 237"/>
                  <a:gd name="T4" fmla="*/ 5 w 237"/>
                  <a:gd name="T5" fmla="*/ 0 w 23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"/>
                  <a:gd name="T13" fmla="*/ 237 w 237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3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35" name="Rectangle 324"/>
              <p:cNvSpPr>
                <a:spLocks noChangeArrowheads="1"/>
              </p:cNvSpPr>
              <p:nvPr/>
            </p:nvSpPr>
            <p:spPr bwMode="auto">
              <a:xfrm>
                <a:off x="4243" y="387"/>
                <a:ext cx="21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cir232</a:t>
                </a:r>
                <a:endParaRPr lang="en-US" sz="800"/>
              </a:p>
            </p:txBody>
          </p:sp>
          <p:sp>
            <p:nvSpPr>
              <p:cNvPr id="65836" name="Rectangle 325"/>
              <p:cNvSpPr>
                <a:spLocks noChangeArrowheads="1"/>
              </p:cNvSpPr>
              <p:nvPr/>
            </p:nvSpPr>
            <p:spPr bwMode="auto">
              <a:xfrm>
                <a:off x="3814" y="387"/>
                <a:ext cx="10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1.3</a:t>
                </a:r>
                <a:endParaRPr lang="en-US" sz="800"/>
              </a:p>
            </p:txBody>
          </p:sp>
          <p:sp>
            <p:nvSpPr>
              <p:cNvPr id="65837" name="Freeform 326"/>
              <p:cNvSpPr>
                <a:spLocks/>
              </p:cNvSpPr>
              <p:nvPr/>
            </p:nvSpPr>
            <p:spPr bwMode="auto">
              <a:xfrm>
                <a:off x="3986" y="376"/>
                <a:ext cx="236" cy="43"/>
              </a:xfrm>
              <a:custGeom>
                <a:avLst/>
                <a:gdLst>
                  <a:gd name="T0" fmla="*/ 236 w 237"/>
                  <a:gd name="T1" fmla="*/ 43 h 55"/>
                  <a:gd name="T2" fmla="*/ 231 w 237"/>
                  <a:gd name="T3" fmla="*/ 43 h 55"/>
                  <a:gd name="T4" fmla="*/ 153 w 237"/>
                  <a:gd name="T5" fmla="*/ 0 h 55"/>
                  <a:gd name="T6" fmla="*/ 83 w 237"/>
                  <a:gd name="T7" fmla="*/ 0 h 55"/>
                  <a:gd name="T8" fmla="*/ 5 w 237"/>
                  <a:gd name="T9" fmla="*/ 43 h 55"/>
                  <a:gd name="T10" fmla="*/ 0 w 237"/>
                  <a:gd name="T11" fmla="*/ 43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5"/>
                  <a:gd name="T20" fmla="*/ 237 w 237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5">
                    <a:moveTo>
                      <a:pt x="237" y="55"/>
                    </a:moveTo>
                    <a:lnTo>
                      <a:pt x="232" y="5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5"/>
                    </a:lnTo>
                    <a:lnTo>
                      <a:pt x="0" y="5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38" name="Rectangle 327"/>
              <p:cNvSpPr>
                <a:spLocks noChangeArrowheads="1"/>
              </p:cNvSpPr>
              <p:nvPr/>
            </p:nvSpPr>
            <p:spPr bwMode="auto">
              <a:xfrm>
                <a:off x="4243" y="451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cir119</a:t>
                </a:r>
                <a:endParaRPr lang="en-US" sz="800"/>
              </a:p>
            </p:txBody>
          </p:sp>
          <p:sp>
            <p:nvSpPr>
              <p:cNvPr id="65839" name="Rectangle 328"/>
              <p:cNvSpPr>
                <a:spLocks noChangeArrowheads="1"/>
              </p:cNvSpPr>
              <p:nvPr/>
            </p:nvSpPr>
            <p:spPr bwMode="auto">
              <a:xfrm>
                <a:off x="3814" y="451"/>
                <a:ext cx="10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2.1</a:t>
                </a:r>
                <a:endParaRPr lang="en-US" sz="800"/>
              </a:p>
            </p:txBody>
          </p:sp>
          <p:sp>
            <p:nvSpPr>
              <p:cNvPr id="65840" name="Freeform 329"/>
              <p:cNvSpPr>
                <a:spLocks/>
              </p:cNvSpPr>
              <p:nvPr/>
            </p:nvSpPr>
            <p:spPr bwMode="auto">
              <a:xfrm>
                <a:off x="3986" y="394"/>
                <a:ext cx="236" cy="88"/>
              </a:xfrm>
              <a:custGeom>
                <a:avLst/>
                <a:gdLst>
                  <a:gd name="T0" fmla="*/ 236 w 237"/>
                  <a:gd name="T1" fmla="*/ 88 h 116"/>
                  <a:gd name="T2" fmla="*/ 231 w 237"/>
                  <a:gd name="T3" fmla="*/ 88 h 116"/>
                  <a:gd name="T4" fmla="*/ 153 w 237"/>
                  <a:gd name="T5" fmla="*/ 0 h 116"/>
                  <a:gd name="T6" fmla="*/ 83 w 237"/>
                  <a:gd name="T7" fmla="*/ 0 h 116"/>
                  <a:gd name="T8" fmla="*/ 5 w 237"/>
                  <a:gd name="T9" fmla="*/ 88 h 116"/>
                  <a:gd name="T10" fmla="*/ 0 w 237"/>
                  <a:gd name="T11" fmla="*/ 88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16"/>
                  <a:gd name="T20" fmla="*/ 237 w 237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16">
                    <a:moveTo>
                      <a:pt x="237" y="116"/>
                    </a:moveTo>
                    <a:lnTo>
                      <a:pt x="232" y="11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16"/>
                    </a:lnTo>
                    <a:lnTo>
                      <a:pt x="0" y="11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41" name="Rectangle 330"/>
              <p:cNvSpPr>
                <a:spLocks noChangeArrowheads="1"/>
              </p:cNvSpPr>
              <p:nvPr/>
            </p:nvSpPr>
            <p:spPr bwMode="auto">
              <a:xfrm>
                <a:off x="4243" y="516"/>
                <a:ext cx="217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shrs37</a:t>
                </a:r>
                <a:endParaRPr lang="en-US" sz="800"/>
              </a:p>
            </p:txBody>
          </p:sp>
          <p:sp>
            <p:nvSpPr>
              <p:cNvPr id="65842" name="Rectangle 331"/>
              <p:cNvSpPr>
                <a:spLocks noChangeArrowheads="1"/>
              </p:cNvSpPr>
              <p:nvPr/>
            </p:nvSpPr>
            <p:spPr bwMode="auto">
              <a:xfrm>
                <a:off x="3814" y="516"/>
                <a:ext cx="104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5.2</a:t>
                </a:r>
                <a:endParaRPr lang="en-US" sz="800"/>
              </a:p>
            </p:txBody>
          </p:sp>
          <p:sp>
            <p:nvSpPr>
              <p:cNvPr id="65843" name="Freeform 332"/>
              <p:cNvSpPr>
                <a:spLocks/>
              </p:cNvSpPr>
              <p:nvPr/>
            </p:nvSpPr>
            <p:spPr bwMode="auto">
              <a:xfrm>
                <a:off x="3986" y="459"/>
                <a:ext cx="236" cy="88"/>
              </a:xfrm>
              <a:custGeom>
                <a:avLst/>
                <a:gdLst>
                  <a:gd name="T0" fmla="*/ 236 w 237"/>
                  <a:gd name="T1" fmla="*/ 88 h 114"/>
                  <a:gd name="T2" fmla="*/ 231 w 237"/>
                  <a:gd name="T3" fmla="*/ 88 h 114"/>
                  <a:gd name="T4" fmla="*/ 153 w 237"/>
                  <a:gd name="T5" fmla="*/ 0 h 114"/>
                  <a:gd name="T6" fmla="*/ 83 w 237"/>
                  <a:gd name="T7" fmla="*/ 0 h 114"/>
                  <a:gd name="T8" fmla="*/ 5 w 237"/>
                  <a:gd name="T9" fmla="*/ 88 h 114"/>
                  <a:gd name="T10" fmla="*/ 0 w 237"/>
                  <a:gd name="T11" fmla="*/ 88 h 1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14"/>
                  <a:gd name="T20" fmla="*/ 237 w 237"/>
                  <a:gd name="T21" fmla="*/ 114 h 1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14">
                    <a:moveTo>
                      <a:pt x="237" y="114"/>
                    </a:moveTo>
                    <a:lnTo>
                      <a:pt x="232" y="11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14"/>
                    </a:lnTo>
                    <a:lnTo>
                      <a:pt x="0" y="1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44" name="Rectangle 333"/>
              <p:cNvSpPr>
                <a:spLocks noChangeArrowheads="1"/>
              </p:cNvSpPr>
              <p:nvPr/>
            </p:nvSpPr>
            <p:spPr bwMode="auto">
              <a:xfrm>
                <a:off x="4243" y="578"/>
                <a:ext cx="217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shrs12</a:t>
                </a:r>
                <a:endParaRPr lang="en-US" sz="800"/>
              </a:p>
            </p:txBody>
          </p:sp>
          <p:sp>
            <p:nvSpPr>
              <p:cNvPr id="65845" name="Rectangle 334"/>
              <p:cNvSpPr>
                <a:spLocks noChangeArrowheads="1"/>
              </p:cNvSpPr>
              <p:nvPr/>
            </p:nvSpPr>
            <p:spPr bwMode="auto">
              <a:xfrm>
                <a:off x="3814" y="578"/>
                <a:ext cx="104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7.4</a:t>
                </a:r>
                <a:endParaRPr lang="en-US" sz="800"/>
              </a:p>
            </p:txBody>
          </p:sp>
          <p:sp>
            <p:nvSpPr>
              <p:cNvPr id="65846" name="Freeform 335"/>
              <p:cNvSpPr>
                <a:spLocks/>
              </p:cNvSpPr>
              <p:nvPr/>
            </p:nvSpPr>
            <p:spPr bwMode="auto">
              <a:xfrm>
                <a:off x="3986" y="506"/>
                <a:ext cx="236" cy="105"/>
              </a:xfrm>
              <a:custGeom>
                <a:avLst/>
                <a:gdLst>
                  <a:gd name="T0" fmla="*/ 236 w 237"/>
                  <a:gd name="T1" fmla="*/ 105 h 136"/>
                  <a:gd name="T2" fmla="*/ 231 w 237"/>
                  <a:gd name="T3" fmla="*/ 105 h 136"/>
                  <a:gd name="T4" fmla="*/ 153 w 237"/>
                  <a:gd name="T5" fmla="*/ 0 h 136"/>
                  <a:gd name="T6" fmla="*/ 83 w 237"/>
                  <a:gd name="T7" fmla="*/ 0 h 136"/>
                  <a:gd name="T8" fmla="*/ 5 w 237"/>
                  <a:gd name="T9" fmla="*/ 105 h 136"/>
                  <a:gd name="T10" fmla="*/ 0 w 237"/>
                  <a:gd name="T11" fmla="*/ 105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36"/>
                  <a:gd name="T20" fmla="*/ 237 w 237"/>
                  <a:gd name="T21" fmla="*/ 136 h 1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36">
                    <a:moveTo>
                      <a:pt x="237" y="136"/>
                    </a:moveTo>
                    <a:lnTo>
                      <a:pt x="232" y="13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36"/>
                    </a:lnTo>
                    <a:lnTo>
                      <a:pt x="0" y="13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47" name="Rectangle 336"/>
              <p:cNvSpPr>
                <a:spLocks noChangeArrowheads="1"/>
              </p:cNvSpPr>
              <p:nvPr/>
            </p:nvSpPr>
            <p:spPr bwMode="auto">
              <a:xfrm>
                <a:off x="4243" y="642"/>
                <a:ext cx="217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shrs11</a:t>
                </a:r>
                <a:endParaRPr lang="en-US" sz="800"/>
              </a:p>
            </p:txBody>
          </p:sp>
          <p:sp>
            <p:nvSpPr>
              <p:cNvPr id="65848" name="Rectangle 337"/>
              <p:cNvSpPr>
                <a:spLocks noChangeArrowheads="1"/>
              </p:cNvSpPr>
              <p:nvPr/>
            </p:nvSpPr>
            <p:spPr bwMode="auto">
              <a:xfrm>
                <a:off x="3814" y="642"/>
                <a:ext cx="104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7.6</a:t>
                </a:r>
                <a:endParaRPr lang="en-US" sz="800"/>
              </a:p>
            </p:txBody>
          </p:sp>
          <p:sp>
            <p:nvSpPr>
              <p:cNvPr id="65849" name="Freeform 338"/>
              <p:cNvSpPr>
                <a:spLocks/>
              </p:cNvSpPr>
              <p:nvPr/>
            </p:nvSpPr>
            <p:spPr bwMode="auto">
              <a:xfrm>
                <a:off x="3986" y="510"/>
                <a:ext cx="236" cy="164"/>
              </a:xfrm>
              <a:custGeom>
                <a:avLst/>
                <a:gdLst>
                  <a:gd name="T0" fmla="*/ 236 w 237"/>
                  <a:gd name="T1" fmla="*/ 164 h 214"/>
                  <a:gd name="T2" fmla="*/ 231 w 237"/>
                  <a:gd name="T3" fmla="*/ 164 h 214"/>
                  <a:gd name="T4" fmla="*/ 153 w 237"/>
                  <a:gd name="T5" fmla="*/ 0 h 214"/>
                  <a:gd name="T6" fmla="*/ 83 w 237"/>
                  <a:gd name="T7" fmla="*/ 0 h 214"/>
                  <a:gd name="T8" fmla="*/ 5 w 237"/>
                  <a:gd name="T9" fmla="*/ 164 h 214"/>
                  <a:gd name="T10" fmla="*/ 0 w 237"/>
                  <a:gd name="T11" fmla="*/ 164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4"/>
                  <a:gd name="T20" fmla="*/ 237 w 237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4">
                    <a:moveTo>
                      <a:pt x="237" y="214"/>
                    </a:moveTo>
                    <a:lnTo>
                      <a:pt x="232" y="21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14"/>
                    </a:lnTo>
                    <a:lnTo>
                      <a:pt x="0" y="2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50" name="Rectangle 339"/>
              <p:cNvSpPr>
                <a:spLocks noChangeArrowheads="1"/>
              </p:cNvSpPr>
              <p:nvPr/>
            </p:nvSpPr>
            <p:spPr bwMode="auto">
              <a:xfrm>
                <a:off x="4243" y="707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cir148</a:t>
                </a:r>
                <a:endParaRPr lang="en-US" sz="800"/>
              </a:p>
            </p:txBody>
          </p:sp>
          <p:sp>
            <p:nvSpPr>
              <p:cNvPr id="65851" name="Rectangle 340"/>
              <p:cNvSpPr>
                <a:spLocks noChangeArrowheads="1"/>
              </p:cNvSpPr>
              <p:nvPr/>
            </p:nvSpPr>
            <p:spPr bwMode="auto">
              <a:xfrm>
                <a:off x="3772" y="707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13.5</a:t>
                </a:r>
                <a:endParaRPr lang="en-US" sz="800"/>
              </a:p>
            </p:txBody>
          </p:sp>
          <p:sp>
            <p:nvSpPr>
              <p:cNvPr id="65852" name="Freeform 341"/>
              <p:cNvSpPr>
                <a:spLocks/>
              </p:cNvSpPr>
              <p:nvPr/>
            </p:nvSpPr>
            <p:spPr bwMode="auto">
              <a:xfrm>
                <a:off x="3986" y="634"/>
                <a:ext cx="236" cy="104"/>
              </a:xfrm>
              <a:custGeom>
                <a:avLst/>
                <a:gdLst>
                  <a:gd name="T0" fmla="*/ 236 w 237"/>
                  <a:gd name="T1" fmla="*/ 104 h 135"/>
                  <a:gd name="T2" fmla="*/ 231 w 237"/>
                  <a:gd name="T3" fmla="*/ 104 h 135"/>
                  <a:gd name="T4" fmla="*/ 153 w 237"/>
                  <a:gd name="T5" fmla="*/ 0 h 135"/>
                  <a:gd name="T6" fmla="*/ 83 w 237"/>
                  <a:gd name="T7" fmla="*/ 0 h 135"/>
                  <a:gd name="T8" fmla="*/ 5 w 237"/>
                  <a:gd name="T9" fmla="*/ 104 h 135"/>
                  <a:gd name="T10" fmla="*/ 0 w 237"/>
                  <a:gd name="T11" fmla="*/ 104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35"/>
                  <a:gd name="T20" fmla="*/ 237 w 237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35">
                    <a:moveTo>
                      <a:pt x="237" y="135"/>
                    </a:moveTo>
                    <a:lnTo>
                      <a:pt x="232" y="13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35"/>
                    </a:lnTo>
                    <a:lnTo>
                      <a:pt x="0" y="13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53" name="Rectangle 342"/>
              <p:cNvSpPr>
                <a:spLocks noChangeArrowheads="1"/>
              </p:cNvSpPr>
              <p:nvPr/>
            </p:nvSpPr>
            <p:spPr bwMode="auto">
              <a:xfrm>
                <a:off x="4243" y="770"/>
                <a:ext cx="217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shrs22</a:t>
                </a:r>
                <a:endParaRPr lang="en-US" sz="800"/>
              </a:p>
            </p:txBody>
          </p:sp>
          <p:sp>
            <p:nvSpPr>
              <p:cNvPr id="65854" name="Rectangle 343"/>
              <p:cNvSpPr>
                <a:spLocks noChangeArrowheads="1"/>
              </p:cNvSpPr>
              <p:nvPr/>
            </p:nvSpPr>
            <p:spPr bwMode="auto">
              <a:xfrm>
                <a:off x="3772" y="770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18.2</a:t>
                </a:r>
                <a:endParaRPr lang="en-US" sz="800"/>
              </a:p>
            </p:txBody>
          </p:sp>
          <p:sp>
            <p:nvSpPr>
              <p:cNvPr id="65855" name="Freeform 344"/>
              <p:cNvSpPr>
                <a:spLocks/>
              </p:cNvSpPr>
              <p:nvPr/>
            </p:nvSpPr>
            <p:spPr bwMode="auto">
              <a:xfrm>
                <a:off x="3986" y="733"/>
                <a:ext cx="236" cy="69"/>
              </a:xfrm>
              <a:custGeom>
                <a:avLst/>
                <a:gdLst>
                  <a:gd name="T0" fmla="*/ 236 w 237"/>
                  <a:gd name="T1" fmla="*/ 69 h 88"/>
                  <a:gd name="T2" fmla="*/ 231 w 237"/>
                  <a:gd name="T3" fmla="*/ 69 h 88"/>
                  <a:gd name="T4" fmla="*/ 153 w 237"/>
                  <a:gd name="T5" fmla="*/ 0 h 88"/>
                  <a:gd name="T6" fmla="*/ 83 w 237"/>
                  <a:gd name="T7" fmla="*/ 0 h 88"/>
                  <a:gd name="T8" fmla="*/ 5 w 237"/>
                  <a:gd name="T9" fmla="*/ 69 h 88"/>
                  <a:gd name="T10" fmla="*/ 0 w 237"/>
                  <a:gd name="T11" fmla="*/ 69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8"/>
                  <a:gd name="T20" fmla="*/ 237 w 237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8">
                    <a:moveTo>
                      <a:pt x="237" y="88"/>
                    </a:moveTo>
                    <a:lnTo>
                      <a:pt x="232" y="8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88"/>
                    </a:lnTo>
                    <a:lnTo>
                      <a:pt x="0" y="8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56" name="Rectangle 345"/>
              <p:cNvSpPr>
                <a:spLocks noChangeArrowheads="1"/>
              </p:cNvSpPr>
              <p:nvPr/>
            </p:nvSpPr>
            <p:spPr bwMode="auto">
              <a:xfrm>
                <a:off x="4243" y="834"/>
                <a:ext cx="172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cir10</a:t>
                </a:r>
                <a:endParaRPr lang="en-US" sz="800"/>
              </a:p>
            </p:txBody>
          </p:sp>
          <p:sp>
            <p:nvSpPr>
              <p:cNvPr id="65857" name="Rectangle 346"/>
              <p:cNvSpPr>
                <a:spLocks noChangeArrowheads="1"/>
              </p:cNvSpPr>
              <p:nvPr/>
            </p:nvSpPr>
            <p:spPr bwMode="auto">
              <a:xfrm>
                <a:off x="3772" y="834"/>
                <a:ext cx="146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21.5</a:t>
                </a:r>
                <a:endParaRPr lang="en-US" sz="800"/>
              </a:p>
            </p:txBody>
          </p:sp>
          <p:sp>
            <p:nvSpPr>
              <p:cNvPr id="65858" name="Freeform 347"/>
              <p:cNvSpPr>
                <a:spLocks/>
              </p:cNvSpPr>
              <p:nvPr/>
            </p:nvSpPr>
            <p:spPr bwMode="auto">
              <a:xfrm>
                <a:off x="3986" y="803"/>
                <a:ext cx="236" cy="62"/>
              </a:xfrm>
              <a:custGeom>
                <a:avLst/>
                <a:gdLst>
                  <a:gd name="T0" fmla="*/ 236 w 237"/>
                  <a:gd name="T1" fmla="*/ 62 h 81"/>
                  <a:gd name="T2" fmla="*/ 231 w 237"/>
                  <a:gd name="T3" fmla="*/ 62 h 81"/>
                  <a:gd name="T4" fmla="*/ 153 w 237"/>
                  <a:gd name="T5" fmla="*/ 0 h 81"/>
                  <a:gd name="T6" fmla="*/ 83 w 237"/>
                  <a:gd name="T7" fmla="*/ 0 h 81"/>
                  <a:gd name="T8" fmla="*/ 5 w 237"/>
                  <a:gd name="T9" fmla="*/ 62 h 81"/>
                  <a:gd name="T10" fmla="*/ 0 w 237"/>
                  <a:gd name="T11" fmla="*/ 62 h 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1"/>
                  <a:gd name="T20" fmla="*/ 237 w 237"/>
                  <a:gd name="T21" fmla="*/ 81 h 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1">
                    <a:moveTo>
                      <a:pt x="237" y="81"/>
                    </a:moveTo>
                    <a:lnTo>
                      <a:pt x="232" y="8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81"/>
                    </a:lnTo>
                    <a:lnTo>
                      <a:pt x="0" y="8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59" name="Rectangle 348"/>
              <p:cNvSpPr>
                <a:spLocks noChangeArrowheads="1"/>
              </p:cNvSpPr>
              <p:nvPr/>
            </p:nvSpPr>
            <p:spPr bwMode="auto">
              <a:xfrm>
                <a:off x="4213" y="899"/>
                <a:ext cx="349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Tce030</a:t>
                </a:r>
                <a:endParaRPr lang="en-US" sz="800"/>
              </a:p>
            </p:txBody>
          </p:sp>
          <p:sp>
            <p:nvSpPr>
              <p:cNvPr id="65860" name="Rectangle 349"/>
              <p:cNvSpPr>
                <a:spLocks noChangeArrowheads="1"/>
              </p:cNvSpPr>
              <p:nvPr/>
            </p:nvSpPr>
            <p:spPr bwMode="auto">
              <a:xfrm>
                <a:off x="3744" y="899"/>
                <a:ext cx="229" cy="7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26.1</a:t>
                </a:r>
                <a:endParaRPr lang="en-US" sz="800"/>
              </a:p>
            </p:txBody>
          </p:sp>
          <p:sp>
            <p:nvSpPr>
              <p:cNvPr id="65861" name="Freeform 350"/>
              <p:cNvSpPr>
                <a:spLocks/>
              </p:cNvSpPr>
              <p:nvPr/>
            </p:nvSpPr>
            <p:spPr bwMode="auto">
              <a:xfrm>
                <a:off x="3986" y="901"/>
                <a:ext cx="236" cy="28"/>
              </a:xfrm>
              <a:custGeom>
                <a:avLst/>
                <a:gdLst>
                  <a:gd name="T0" fmla="*/ 236 w 237"/>
                  <a:gd name="T1" fmla="*/ 28 h 37"/>
                  <a:gd name="T2" fmla="*/ 231 w 237"/>
                  <a:gd name="T3" fmla="*/ 28 h 37"/>
                  <a:gd name="T4" fmla="*/ 153 w 237"/>
                  <a:gd name="T5" fmla="*/ 0 h 37"/>
                  <a:gd name="T6" fmla="*/ 83 w 237"/>
                  <a:gd name="T7" fmla="*/ 0 h 37"/>
                  <a:gd name="T8" fmla="*/ 5 w 237"/>
                  <a:gd name="T9" fmla="*/ 28 h 37"/>
                  <a:gd name="T10" fmla="*/ 0 w 237"/>
                  <a:gd name="T11" fmla="*/ 28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7"/>
                  <a:gd name="T20" fmla="*/ 237 w 237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7">
                    <a:moveTo>
                      <a:pt x="237" y="37"/>
                    </a:moveTo>
                    <a:lnTo>
                      <a:pt x="232" y="3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7"/>
                    </a:lnTo>
                    <a:lnTo>
                      <a:pt x="0" y="3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62" name="Rectangle 351"/>
              <p:cNvSpPr>
                <a:spLocks noChangeArrowheads="1"/>
              </p:cNvSpPr>
              <p:nvPr/>
            </p:nvSpPr>
            <p:spPr bwMode="auto">
              <a:xfrm>
                <a:off x="4243" y="961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cir196</a:t>
                </a:r>
                <a:endParaRPr lang="en-US" sz="800"/>
              </a:p>
            </p:txBody>
          </p:sp>
          <p:sp>
            <p:nvSpPr>
              <p:cNvPr id="65863" name="Rectangle 352"/>
              <p:cNvSpPr>
                <a:spLocks noChangeArrowheads="1"/>
              </p:cNvSpPr>
              <p:nvPr/>
            </p:nvSpPr>
            <p:spPr bwMode="auto">
              <a:xfrm>
                <a:off x="4243" y="1025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cir123</a:t>
                </a:r>
                <a:endParaRPr lang="en-US" sz="800"/>
              </a:p>
            </p:txBody>
          </p:sp>
          <p:sp>
            <p:nvSpPr>
              <p:cNvPr id="65864" name="Line 353"/>
              <p:cNvSpPr>
                <a:spLocks noChangeShapeType="1"/>
              </p:cNvSpPr>
              <p:nvPr/>
            </p:nvSpPr>
            <p:spPr bwMode="auto">
              <a:xfrm>
                <a:off x="4222" y="977"/>
                <a:ext cx="0" cy="11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65" name="Rectangle 354"/>
              <p:cNvSpPr>
                <a:spLocks noChangeArrowheads="1"/>
              </p:cNvSpPr>
              <p:nvPr/>
            </p:nvSpPr>
            <p:spPr bwMode="auto">
              <a:xfrm>
                <a:off x="3772" y="994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26.8</a:t>
                </a:r>
                <a:endParaRPr lang="en-US" sz="800"/>
              </a:p>
            </p:txBody>
          </p:sp>
          <p:sp>
            <p:nvSpPr>
              <p:cNvPr id="65866" name="Freeform 355"/>
              <p:cNvSpPr>
                <a:spLocks/>
              </p:cNvSpPr>
              <p:nvPr/>
            </p:nvSpPr>
            <p:spPr bwMode="auto">
              <a:xfrm>
                <a:off x="3986" y="916"/>
                <a:ext cx="236" cy="109"/>
              </a:xfrm>
              <a:custGeom>
                <a:avLst/>
                <a:gdLst>
                  <a:gd name="T0" fmla="*/ 236 w 237"/>
                  <a:gd name="T1" fmla="*/ 109 h 143"/>
                  <a:gd name="T2" fmla="*/ 231 w 237"/>
                  <a:gd name="T3" fmla="*/ 109 h 143"/>
                  <a:gd name="T4" fmla="*/ 153 w 237"/>
                  <a:gd name="T5" fmla="*/ 0 h 143"/>
                  <a:gd name="T6" fmla="*/ 83 w 237"/>
                  <a:gd name="T7" fmla="*/ 0 h 143"/>
                  <a:gd name="T8" fmla="*/ 5 w 237"/>
                  <a:gd name="T9" fmla="*/ 109 h 143"/>
                  <a:gd name="T10" fmla="*/ 0 w 237"/>
                  <a:gd name="T11" fmla="*/ 109 h 1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43"/>
                  <a:gd name="T20" fmla="*/ 237 w 237"/>
                  <a:gd name="T21" fmla="*/ 143 h 1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43">
                    <a:moveTo>
                      <a:pt x="237" y="143"/>
                    </a:moveTo>
                    <a:lnTo>
                      <a:pt x="232" y="143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43"/>
                    </a:lnTo>
                    <a:lnTo>
                      <a:pt x="0" y="14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67" name="Rectangle 356"/>
              <p:cNvSpPr>
                <a:spLocks noChangeArrowheads="1"/>
              </p:cNvSpPr>
              <p:nvPr/>
            </p:nvSpPr>
            <p:spPr bwMode="auto">
              <a:xfrm>
                <a:off x="4243" y="1090"/>
                <a:ext cx="172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cir42</a:t>
                </a:r>
                <a:endParaRPr lang="en-US" sz="800"/>
              </a:p>
            </p:txBody>
          </p:sp>
          <p:sp>
            <p:nvSpPr>
              <p:cNvPr id="65868" name="Rectangle 357"/>
              <p:cNvSpPr>
                <a:spLocks noChangeArrowheads="1"/>
              </p:cNvSpPr>
              <p:nvPr/>
            </p:nvSpPr>
            <p:spPr bwMode="auto">
              <a:xfrm>
                <a:off x="3772" y="1090"/>
                <a:ext cx="146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27.7</a:t>
                </a:r>
                <a:endParaRPr lang="en-US" sz="800"/>
              </a:p>
            </p:txBody>
          </p:sp>
          <p:sp>
            <p:nvSpPr>
              <p:cNvPr id="65869" name="Freeform 358"/>
              <p:cNvSpPr>
                <a:spLocks/>
              </p:cNvSpPr>
              <p:nvPr/>
            </p:nvSpPr>
            <p:spPr bwMode="auto">
              <a:xfrm>
                <a:off x="3986" y="934"/>
                <a:ext cx="236" cy="186"/>
              </a:xfrm>
              <a:custGeom>
                <a:avLst/>
                <a:gdLst>
                  <a:gd name="T0" fmla="*/ 236 w 237"/>
                  <a:gd name="T1" fmla="*/ 186 h 242"/>
                  <a:gd name="T2" fmla="*/ 231 w 237"/>
                  <a:gd name="T3" fmla="*/ 186 h 242"/>
                  <a:gd name="T4" fmla="*/ 153 w 237"/>
                  <a:gd name="T5" fmla="*/ 0 h 242"/>
                  <a:gd name="T6" fmla="*/ 83 w 237"/>
                  <a:gd name="T7" fmla="*/ 0 h 242"/>
                  <a:gd name="T8" fmla="*/ 5 w 237"/>
                  <a:gd name="T9" fmla="*/ 186 h 242"/>
                  <a:gd name="T10" fmla="*/ 0 w 237"/>
                  <a:gd name="T11" fmla="*/ 186 h 2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42"/>
                  <a:gd name="T20" fmla="*/ 237 w 237"/>
                  <a:gd name="T21" fmla="*/ 242 h 2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42">
                    <a:moveTo>
                      <a:pt x="237" y="242"/>
                    </a:moveTo>
                    <a:lnTo>
                      <a:pt x="232" y="24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42"/>
                    </a:lnTo>
                    <a:lnTo>
                      <a:pt x="0" y="24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70" name="Rectangle 359"/>
              <p:cNvSpPr>
                <a:spLocks noChangeArrowheads="1"/>
              </p:cNvSpPr>
              <p:nvPr/>
            </p:nvSpPr>
            <p:spPr bwMode="auto">
              <a:xfrm>
                <a:off x="4243" y="1152"/>
                <a:ext cx="213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cir169</a:t>
                </a:r>
                <a:endParaRPr lang="en-US" sz="800"/>
              </a:p>
            </p:txBody>
          </p:sp>
          <p:sp>
            <p:nvSpPr>
              <p:cNvPr id="65871" name="Rectangle 360"/>
              <p:cNvSpPr>
                <a:spLocks noChangeArrowheads="1"/>
              </p:cNvSpPr>
              <p:nvPr/>
            </p:nvSpPr>
            <p:spPr bwMode="auto">
              <a:xfrm>
                <a:off x="3772" y="1152"/>
                <a:ext cx="146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31.5</a:t>
                </a:r>
                <a:endParaRPr lang="en-US" sz="800"/>
              </a:p>
            </p:txBody>
          </p:sp>
          <p:sp>
            <p:nvSpPr>
              <p:cNvPr id="65872" name="Freeform 361"/>
              <p:cNvSpPr>
                <a:spLocks/>
              </p:cNvSpPr>
              <p:nvPr/>
            </p:nvSpPr>
            <p:spPr bwMode="auto">
              <a:xfrm>
                <a:off x="3986" y="1015"/>
                <a:ext cx="236" cy="169"/>
              </a:xfrm>
              <a:custGeom>
                <a:avLst/>
                <a:gdLst>
                  <a:gd name="T0" fmla="*/ 236 w 237"/>
                  <a:gd name="T1" fmla="*/ 169 h 221"/>
                  <a:gd name="T2" fmla="*/ 231 w 237"/>
                  <a:gd name="T3" fmla="*/ 169 h 221"/>
                  <a:gd name="T4" fmla="*/ 153 w 237"/>
                  <a:gd name="T5" fmla="*/ 0 h 221"/>
                  <a:gd name="T6" fmla="*/ 83 w 237"/>
                  <a:gd name="T7" fmla="*/ 0 h 221"/>
                  <a:gd name="T8" fmla="*/ 5 w 237"/>
                  <a:gd name="T9" fmla="*/ 169 h 221"/>
                  <a:gd name="T10" fmla="*/ 0 w 237"/>
                  <a:gd name="T11" fmla="*/ 169 h 2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21"/>
                  <a:gd name="T20" fmla="*/ 237 w 237"/>
                  <a:gd name="T21" fmla="*/ 221 h 2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21">
                    <a:moveTo>
                      <a:pt x="237" y="221"/>
                    </a:moveTo>
                    <a:lnTo>
                      <a:pt x="232" y="22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21"/>
                    </a:lnTo>
                    <a:lnTo>
                      <a:pt x="0" y="22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73" name="Rectangle 362"/>
              <p:cNvSpPr>
                <a:spLocks noChangeArrowheads="1"/>
              </p:cNvSpPr>
              <p:nvPr/>
            </p:nvSpPr>
            <p:spPr bwMode="auto">
              <a:xfrm>
                <a:off x="4243" y="1216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cir149</a:t>
                </a:r>
                <a:endParaRPr lang="en-US" sz="800"/>
              </a:p>
            </p:txBody>
          </p:sp>
          <p:sp>
            <p:nvSpPr>
              <p:cNvPr id="65874" name="Rectangle 363"/>
              <p:cNvSpPr>
                <a:spLocks noChangeArrowheads="1"/>
              </p:cNvSpPr>
              <p:nvPr/>
            </p:nvSpPr>
            <p:spPr bwMode="auto">
              <a:xfrm>
                <a:off x="4243" y="1281"/>
                <a:ext cx="213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cir256</a:t>
                </a:r>
                <a:endParaRPr lang="en-US" sz="800"/>
              </a:p>
            </p:txBody>
          </p:sp>
          <p:sp>
            <p:nvSpPr>
              <p:cNvPr id="65875" name="Line 364"/>
              <p:cNvSpPr>
                <a:spLocks noChangeShapeType="1"/>
              </p:cNvSpPr>
              <p:nvPr/>
            </p:nvSpPr>
            <p:spPr bwMode="auto">
              <a:xfrm>
                <a:off x="4222" y="1232"/>
                <a:ext cx="0" cy="11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76" name="Rectangle 365"/>
              <p:cNvSpPr>
                <a:spLocks noChangeArrowheads="1"/>
              </p:cNvSpPr>
              <p:nvPr/>
            </p:nvSpPr>
            <p:spPr bwMode="auto">
              <a:xfrm>
                <a:off x="3772" y="1249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39.8</a:t>
                </a:r>
                <a:endParaRPr lang="en-US" sz="800"/>
              </a:p>
            </p:txBody>
          </p:sp>
          <p:sp>
            <p:nvSpPr>
              <p:cNvPr id="65877" name="Freeform 366"/>
              <p:cNvSpPr>
                <a:spLocks/>
              </p:cNvSpPr>
              <p:nvPr/>
            </p:nvSpPr>
            <p:spPr bwMode="auto">
              <a:xfrm>
                <a:off x="3986" y="1191"/>
                <a:ext cx="236" cy="90"/>
              </a:xfrm>
              <a:custGeom>
                <a:avLst/>
                <a:gdLst>
                  <a:gd name="T0" fmla="*/ 236 w 237"/>
                  <a:gd name="T1" fmla="*/ 90 h 117"/>
                  <a:gd name="T2" fmla="*/ 231 w 237"/>
                  <a:gd name="T3" fmla="*/ 90 h 117"/>
                  <a:gd name="T4" fmla="*/ 153 w 237"/>
                  <a:gd name="T5" fmla="*/ 0 h 117"/>
                  <a:gd name="T6" fmla="*/ 83 w 237"/>
                  <a:gd name="T7" fmla="*/ 0 h 117"/>
                  <a:gd name="T8" fmla="*/ 5 w 237"/>
                  <a:gd name="T9" fmla="*/ 90 h 117"/>
                  <a:gd name="T10" fmla="*/ 0 w 237"/>
                  <a:gd name="T11" fmla="*/ 90 h 1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17"/>
                  <a:gd name="T20" fmla="*/ 237 w 237"/>
                  <a:gd name="T21" fmla="*/ 117 h 1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17">
                    <a:moveTo>
                      <a:pt x="237" y="117"/>
                    </a:moveTo>
                    <a:lnTo>
                      <a:pt x="232" y="11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17"/>
                    </a:lnTo>
                    <a:lnTo>
                      <a:pt x="0" y="11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78" name="Rectangle 367"/>
              <p:cNvSpPr>
                <a:spLocks noChangeArrowheads="1"/>
              </p:cNvSpPr>
              <p:nvPr/>
            </p:nvSpPr>
            <p:spPr bwMode="auto">
              <a:xfrm>
                <a:off x="4243" y="1345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cir170</a:t>
                </a:r>
                <a:endParaRPr lang="en-US" sz="800"/>
              </a:p>
            </p:txBody>
          </p:sp>
          <p:sp>
            <p:nvSpPr>
              <p:cNvPr id="65879" name="Rectangle 368"/>
              <p:cNvSpPr>
                <a:spLocks noChangeArrowheads="1"/>
              </p:cNvSpPr>
              <p:nvPr/>
            </p:nvSpPr>
            <p:spPr bwMode="auto">
              <a:xfrm>
                <a:off x="3772" y="1345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40.7</a:t>
                </a:r>
                <a:endParaRPr lang="en-US" sz="800"/>
              </a:p>
            </p:txBody>
          </p:sp>
          <p:sp>
            <p:nvSpPr>
              <p:cNvPr id="65880" name="Freeform 369"/>
              <p:cNvSpPr>
                <a:spLocks/>
              </p:cNvSpPr>
              <p:nvPr/>
            </p:nvSpPr>
            <p:spPr bwMode="auto">
              <a:xfrm>
                <a:off x="3986" y="1209"/>
                <a:ext cx="236" cy="167"/>
              </a:xfrm>
              <a:custGeom>
                <a:avLst/>
                <a:gdLst>
                  <a:gd name="T0" fmla="*/ 236 w 237"/>
                  <a:gd name="T1" fmla="*/ 167 h 217"/>
                  <a:gd name="T2" fmla="*/ 231 w 237"/>
                  <a:gd name="T3" fmla="*/ 167 h 217"/>
                  <a:gd name="T4" fmla="*/ 153 w 237"/>
                  <a:gd name="T5" fmla="*/ 0 h 217"/>
                  <a:gd name="T6" fmla="*/ 83 w 237"/>
                  <a:gd name="T7" fmla="*/ 0 h 217"/>
                  <a:gd name="T8" fmla="*/ 5 w 237"/>
                  <a:gd name="T9" fmla="*/ 167 h 217"/>
                  <a:gd name="T10" fmla="*/ 0 w 237"/>
                  <a:gd name="T11" fmla="*/ 167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7"/>
                  <a:gd name="T20" fmla="*/ 237 w 237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7">
                    <a:moveTo>
                      <a:pt x="237" y="217"/>
                    </a:moveTo>
                    <a:lnTo>
                      <a:pt x="232" y="21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17"/>
                    </a:lnTo>
                    <a:lnTo>
                      <a:pt x="0" y="21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81" name="Rectangle 370"/>
              <p:cNvSpPr>
                <a:spLocks noChangeArrowheads="1"/>
              </p:cNvSpPr>
              <p:nvPr/>
            </p:nvSpPr>
            <p:spPr bwMode="auto">
              <a:xfrm>
                <a:off x="4243" y="1407"/>
                <a:ext cx="217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shrs19</a:t>
                </a:r>
                <a:endParaRPr lang="en-US" sz="800"/>
              </a:p>
            </p:txBody>
          </p:sp>
          <p:sp>
            <p:nvSpPr>
              <p:cNvPr id="65882" name="Rectangle 371"/>
              <p:cNvSpPr>
                <a:spLocks noChangeArrowheads="1"/>
              </p:cNvSpPr>
              <p:nvPr/>
            </p:nvSpPr>
            <p:spPr bwMode="auto">
              <a:xfrm>
                <a:off x="3772" y="1407"/>
                <a:ext cx="146" cy="7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47.7</a:t>
                </a:r>
                <a:endParaRPr lang="en-US" sz="800"/>
              </a:p>
            </p:txBody>
          </p:sp>
          <p:sp>
            <p:nvSpPr>
              <p:cNvPr id="65883" name="Freeform 372"/>
              <p:cNvSpPr>
                <a:spLocks/>
              </p:cNvSpPr>
              <p:nvPr/>
            </p:nvSpPr>
            <p:spPr bwMode="auto">
              <a:xfrm>
                <a:off x="3986" y="1357"/>
                <a:ext cx="236" cy="82"/>
              </a:xfrm>
              <a:custGeom>
                <a:avLst/>
                <a:gdLst>
                  <a:gd name="T0" fmla="*/ 236 w 237"/>
                  <a:gd name="T1" fmla="*/ 82 h 107"/>
                  <a:gd name="T2" fmla="*/ 231 w 237"/>
                  <a:gd name="T3" fmla="*/ 82 h 107"/>
                  <a:gd name="T4" fmla="*/ 153 w 237"/>
                  <a:gd name="T5" fmla="*/ 0 h 107"/>
                  <a:gd name="T6" fmla="*/ 83 w 237"/>
                  <a:gd name="T7" fmla="*/ 0 h 107"/>
                  <a:gd name="T8" fmla="*/ 5 w 237"/>
                  <a:gd name="T9" fmla="*/ 82 h 107"/>
                  <a:gd name="T10" fmla="*/ 0 w 237"/>
                  <a:gd name="T11" fmla="*/ 82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7"/>
                  <a:gd name="T20" fmla="*/ 237 w 237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7">
                    <a:moveTo>
                      <a:pt x="237" y="107"/>
                    </a:moveTo>
                    <a:lnTo>
                      <a:pt x="232" y="10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07"/>
                    </a:lnTo>
                    <a:lnTo>
                      <a:pt x="0" y="10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84" name="Rectangle 373"/>
              <p:cNvSpPr>
                <a:spLocks noChangeArrowheads="1"/>
              </p:cNvSpPr>
              <p:nvPr/>
            </p:nvSpPr>
            <p:spPr bwMode="auto">
              <a:xfrm>
                <a:off x="4243" y="1472"/>
                <a:ext cx="213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cir245</a:t>
                </a:r>
                <a:endParaRPr lang="en-US" sz="800"/>
              </a:p>
            </p:txBody>
          </p:sp>
          <p:sp>
            <p:nvSpPr>
              <p:cNvPr id="65885" name="Rectangle 374"/>
              <p:cNvSpPr>
                <a:spLocks noChangeArrowheads="1"/>
              </p:cNvSpPr>
              <p:nvPr/>
            </p:nvSpPr>
            <p:spPr bwMode="auto">
              <a:xfrm>
                <a:off x="3772" y="1472"/>
                <a:ext cx="146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48.8</a:t>
                </a:r>
                <a:endParaRPr lang="en-US" sz="800"/>
              </a:p>
            </p:txBody>
          </p:sp>
          <p:sp>
            <p:nvSpPr>
              <p:cNvPr id="65886" name="Freeform 375"/>
              <p:cNvSpPr>
                <a:spLocks/>
              </p:cNvSpPr>
              <p:nvPr/>
            </p:nvSpPr>
            <p:spPr bwMode="auto">
              <a:xfrm>
                <a:off x="3986" y="1380"/>
                <a:ext cx="236" cy="123"/>
              </a:xfrm>
              <a:custGeom>
                <a:avLst/>
                <a:gdLst>
                  <a:gd name="T0" fmla="*/ 236 w 237"/>
                  <a:gd name="T1" fmla="*/ 123 h 160"/>
                  <a:gd name="T2" fmla="*/ 231 w 237"/>
                  <a:gd name="T3" fmla="*/ 123 h 160"/>
                  <a:gd name="T4" fmla="*/ 153 w 237"/>
                  <a:gd name="T5" fmla="*/ 0 h 160"/>
                  <a:gd name="T6" fmla="*/ 83 w 237"/>
                  <a:gd name="T7" fmla="*/ 0 h 160"/>
                  <a:gd name="T8" fmla="*/ 5 w 237"/>
                  <a:gd name="T9" fmla="*/ 123 h 160"/>
                  <a:gd name="T10" fmla="*/ 0 w 237"/>
                  <a:gd name="T11" fmla="*/ 123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60"/>
                  <a:gd name="T20" fmla="*/ 237 w 237"/>
                  <a:gd name="T21" fmla="*/ 160 h 1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60">
                    <a:moveTo>
                      <a:pt x="237" y="160"/>
                    </a:moveTo>
                    <a:lnTo>
                      <a:pt x="232" y="16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60"/>
                    </a:lnTo>
                    <a:lnTo>
                      <a:pt x="0" y="16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87" name="Rectangle 376"/>
              <p:cNvSpPr>
                <a:spLocks noChangeArrowheads="1"/>
              </p:cNvSpPr>
              <p:nvPr/>
            </p:nvSpPr>
            <p:spPr bwMode="auto">
              <a:xfrm>
                <a:off x="4243" y="1536"/>
                <a:ext cx="172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cir69</a:t>
                </a:r>
                <a:endParaRPr lang="en-US" sz="800"/>
              </a:p>
            </p:txBody>
          </p:sp>
          <p:sp>
            <p:nvSpPr>
              <p:cNvPr id="65888" name="Rectangle 377"/>
              <p:cNvSpPr>
                <a:spLocks noChangeArrowheads="1"/>
              </p:cNvSpPr>
              <p:nvPr/>
            </p:nvSpPr>
            <p:spPr bwMode="auto">
              <a:xfrm>
                <a:off x="4243" y="1599"/>
                <a:ext cx="365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WRKY-11</a:t>
                </a:r>
                <a:endParaRPr lang="en-US" sz="800"/>
              </a:p>
            </p:txBody>
          </p:sp>
          <p:sp>
            <p:nvSpPr>
              <p:cNvPr id="65889" name="Line 378"/>
              <p:cNvSpPr>
                <a:spLocks noChangeShapeType="1"/>
              </p:cNvSpPr>
              <p:nvPr/>
            </p:nvSpPr>
            <p:spPr bwMode="auto">
              <a:xfrm>
                <a:off x="4222" y="1551"/>
                <a:ext cx="0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90" name="Rectangle 379"/>
              <p:cNvSpPr>
                <a:spLocks noChangeArrowheads="1"/>
              </p:cNvSpPr>
              <p:nvPr/>
            </p:nvSpPr>
            <p:spPr bwMode="auto">
              <a:xfrm>
                <a:off x="3772" y="1568"/>
                <a:ext cx="146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49.1</a:t>
                </a:r>
                <a:endParaRPr lang="en-US" sz="800"/>
              </a:p>
            </p:txBody>
          </p:sp>
          <p:sp>
            <p:nvSpPr>
              <p:cNvPr id="65891" name="Freeform 380"/>
              <p:cNvSpPr>
                <a:spLocks/>
              </p:cNvSpPr>
              <p:nvPr/>
            </p:nvSpPr>
            <p:spPr bwMode="auto">
              <a:xfrm>
                <a:off x="3986" y="1386"/>
                <a:ext cx="236" cy="213"/>
              </a:xfrm>
              <a:custGeom>
                <a:avLst/>
                <a:gdLst>
                  <a:gd name="T0" fmla="*/ 236 w 237"/>
                  <a:gd name="T1" fmla="*/ 213 h 277"/>
                  <a:gd name="T2" fmla="*/ 231 w 237"/>
                  <a:gd name="T3" fmla="*/ 213 h 277"/>
                  <a:gd name="T4" fmla="*/ 153 w 237"/>
                  <a:gd name="T5" fmla="*/ 0 h 277"/>
                  <a:gd name="T6" fmla="*/ 83 w 237"/>
                  <a:gd name="T7" fmla="*/ 0 h 277"/>
                  <a:gd name="T8" fmla="*/ 5 w 237"/>
                  <a:gd name="T9" fmla="*/ 213 h 277"/>
                  <a:gd name="T10" fmla="*/ 0 w 237"/>
                  <a:gd name="T11" fmla="*/ 213 h 2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77"/>
                  <a:gd name="T20" fmla="*/ 237 w 237"/>
                  <a:gd name="T21" fmla="*/ 277 h 2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77">
                    <a:moveTo>
                      <a:pt x="237" y="277"/>
                    </a:moveTo>
                    <a:lnTo>
                      <a:pt x="232" y="27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77"/>
                    </a:lnTo>
                    <a:lnTo>
                      <a:pt x="0" y="27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92" name="Rectangle 381"/>
              <p:cNvSpPr>
                <a:spLocks noChangeArrowheads="1"/>
              </p:cNvSpPr>
              <p:nvPr/>
            </p:nvSpPr>
            <p:spPr bwMode="auto">
              <a:xfrm>
                <a:off x="4243" y="1663"/>
                <a:ext cx="175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TIR4</a:t>
                </a:r>
                <a:endParaRPr lang="en-US" sz="800"/>
              </a:p>
            </p:txBody>
          </p:sp>
          <p:sp>
            <p:nvSpPr>
              <p:cNvPr id="65893" name="Rectangle 382"/>
              <p:cNvSpPr>
                <a:spLocks noChangeArrowheads="1"/>
              </p:cNvSpPr>
              <p:nvPr/>
            </p:nvSpPr>
            <p:spPr bwMode="auto">
              <a:xfrm>
                <a:off x="3772" y="1663"/>
                <a:ext cx="146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52.3</a:t>
                </a:r>
                <a:endParaRPr lang="en-US" sz="800"/>
              </a:p>
            </p:txBody>
          </p:sp>
          <p:sp>
            <p:nvSpPr>
              <p:cNvPr id="65894" name="Freeform 383"/>
              <p:cNvSpPr>
                <a:spLocks/>
              </p:cNvSpPr>
              <p:nvPr/>
            </p:nvSpPr>
            <p:spPr bwMode="auto">
              <a:xfrm>
                <a:off x="3986" y="1454"/>
                <a:ext cx="236" cy="240"/>
              </a:xfrm>
              <a:custGeom>
                <a:avLst/>
                <a:gdLst>
                  <a:gd name="T0" fmla="*/ 236 w 237"/>
                  <a:gd name="T1" fmla="*/ 240 h 313"/>
                  <a:gd name="T2" fmla="*/ 231 w 237"/>
                  <a:gd name="T3" fmla="*/ 240 h 313"/>
                  <a:gd name="T4" fmla="*/ 153 w 237"/>
                  <a:gd name="T5" fmla="*/ 0 h 313"/>
                  <a:gd name="T6" fmla="*/ 83 w 237"/>
                  <a:gd name="T7" fmla="*/ 0 h 313"/>
                  <a:gd name="T8" fmla="*/ 5 w 237"/>
                  <a:gd name="T9" fmla="*/ 240 h 313"/>
                  <a:gd name="T10" fmla="*/ 0 w 237"/>
                  <a:gd name="T11" fmla="*/ 240 h 3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13"/>
                  <a:gd name="T20" fmla="*/ 237 w 237"/>
                  <a:gd name="T21" fmla="*/ 313 h 3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13">
                    <a:moveTo>
                      <a:pt x="237" y="313"/>
                    </a:moveTo>
                    <a:lnTo>
                      <a:pt x="232" y="313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13"/>
                    </a:lnTo>
                    <a:lnTo>
                      <a:pt x="0" y="31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95" name="Rectangle 384"/>
              <p:cNvSpPr>
                <a:spLocks noChangeArrowheads="1"/>
              </p:cNvSpPr>
              <p:nvPr/>
            </p:nvSpPr>
            <p:spPr bwMode="auto">
              <a:xfrm>
                <a:off x="4243" y="1727"/>
                <a:ext cx="17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TIR3</a:t>
                </a:r>
                <a:endParaRPr lang="en-US" sz="800"/>
              </a:p>
            </p:txBody>
          </p:sp>
          <p:sp>
            <p:nvSpPr>
              <p:cNvPr id="65896" name="Rectangle 385"/>
              <p:cNvSpPr>
                <a:spLocks noChangeArrowheads="1"/>
              </p:cNvSpPr>
              <p:nvPr/>
            </p:nvSpPr>
            <p:spPr bwMode="auto">
              <a:xfrm>
                <a:off x="3772" y="1727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52.6</a:t>
                </a:r>
                <a:endParaRPr lang="en-US" sz="800"/>
              </a:p>
            </p:txBody>
          </p:sp>
          <p:sp>
            <p:nvSpPr>
              <p:cNvPr id="65897" name="Freeform 386"/>
              <p:cNvSpPr>
                <a:spLocks/>
              </p:cNvSpPr>
              <p:nvPr/>
            </p:nvSpPr>
            <p:spPr bwMode="auto">
              <a:xfrm>
                <a:off x="3986" y="1461"/>
                <a:ext cx="236" cy="297"/>
              </a:xfrm>
              <a:custGeom>
                <a:avLst/>
                <a:gdLst>
                  <a:gd name="T0" fmla="*/ 236 w 237"/>
                  <a:gd name="T1" fmla="*/ 297 h 387"/>
                  <a:gd name="T2" fmla="*/ 231 w 237"/>
                  <a:gd name="T3" fmla="*/ 297 h 387"/>
                  <a:gd name="T4" fmla="*/ 153 w 237"/>
                  <a:gd name="T5" fmla="*/ 0 h 387"/>
                  <a:gd name="T6" fmla="*/ 83 w 237"/>
                  <a:gd name="T7" fmla="*/ 0 h 387"/>
                  <a:gd name="T8" fmla="*/ 5 w 237"/>
                  <a:gd name="T9" fmla="*/ 297 h 387"/>
                  <a:gd name="T10" fmla="*/ 0 w 237"/>
                  <a:gd name="T11" fmla="*/ 297 h 3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87"/>
                  <a:gd name="T20" fmla="*/ 237 w 237"/>
                  <a:gd name="T21" fmla="*/ 387 h 3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87">
                    <a:moveTo>
                      <a:pt x="237" y="387"/>
                    </a:moveTo>
                    <a:lnTo>
                      <a:pt x="232" y="38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87"/>
                    </a:lnTo>
                    <a:lnTo>
                      <a:pt x="0" y="38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898" name="Rectangle 387"/>
              <p:cNvSpPr>
                <a:spLocks noChangeArrowheads="1"/>
              </p:cNvSpPr>
              <p:nvPr/>
            </p:nvSpPr>
            <p:spPr bwMode="auto">
              <a:xfrm>
                <a:off x="4243" y="1790"/>
                <a:ext cx="175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shrs4</a:t>
                </a:r>
                <a:endParaRPr lang="en-US" sz="800"/>
              </a:p>
            </p:txBody>
          </p:sp>
          <p:sp>
            <p:nvSpPr>
              <p:cNvPr id="65899" name="Rectangle 388"/>
              <p:cNvSpPr>
                <a:spLocks noChangeArrowheads="1"/>
              </p:cNvSpPr>
              <p:nvPr/>
            </p:nvSpPr>
            <p:spPr bwMode="auto">
              <a:xfrm>
                <a:off x="3772" y="1790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63.7</a:t>
                </a:r>
                <a:endParaRPr lang="en-US" sz="800"/>
              </a:p>
            </p:txBody>
          </p:sp>
          <p:sp>
            <p:nvSpPr>
              <p:cNvPr id="65900" name="Freeform 389"/>
              <p:cNvSpPr>
                <a:spLocks/>
              </p:cNvSpPr>
              <p:nvPr/>
            </p:nvSpPr>
            <p:spPr bwMode="auto">
              <a:xfrm>
                <a:off x="3986" y="1695"/>
                <a:ext cx="236" cy="128"/>
              </a:xfrm>
              <a:custGeom>
                <a:avLst/>
                <a:gdLst>
                  <a:gd name="T0" fmla="*/ 236 w 237"/>
                  <a:gd name="T1" fmla="*/ 128 h 165"/>
                  <a:gd name="T2" fmla="*/ 231 w 237"/>
                  <a:gd name="T3" fmla="*/ 128 h 165"/>
                  <a:gd name="T4" fmla="*/ 153 w 237"/>
                  <a:gd name="T5" fmla="*/ 0 h 165"/>
                  <a:gd name="T6" fmla="*/ 83 w 237"/>
                  <a:gd name="T7" fmla="*/ 0 h 165"/>
                  <a:gd name="T8" fmla="*/ 5 w 237"/>
                  <a:gd name="T9" fmla="*/ 128 h 165"/>
                  <a:gd name="T10" fmla="*/ 0 w 237"/>
                  <a:gd name="T11" fmla="*/ 128 h 1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65"/>
                  <a:gd name="T20" fmla="*/ 237 w 237"/>
                  <a:gd name="T21" fmla="*/ 165 h 1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65">
                    <a:moveTo>
                      <a:pt x="237" y="165"/>
                    </a:moveTo>
                    <a:lnTo>
                      <a:pt x="232" y="16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65"/>
                    </a:lnTo>
                    <a:lnTo>
                      <a:pt x="0" y="16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01" name="Rectangle 390"/>
              <p:cNvSpPr>
                <a:spLocks noChangeArrowheads="1"/>
              </p:cNvSpPr>
              <p:nvPr/>
            </p:nvSpPr>
            <p:spPr bwMode="auto">
              <a:xfrm>
                <a:off x="4243" y="1855"/>
                <a:ext cx="172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cir87</a:t>
                </a:r>
                <a:endParaRPr lang="en-US" sz="800"/>
              </a:p>
            </p:txBody>
          </p:sp>
          <p:sp>
            <p:nvSpPr>
              <p:cNvPr id="65902" name="Rectangle 391"/>
              <p:cNvSpPr>
                <a:spLocks noChangeArrowheads="1"/>
              </p:cNvSpPr>
              <p:nvPr/>
            </p:nvSpPr>
            <p:spPr bwMode="auto">
              <a:xfrm>
                <a:off x="3772" y="1855"/>
                <a:ext cx="146" cy="7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67.6</a:t>
                </a:r>
                <a:endParaRPr lang="en-US" sz="800"/>
              </a:p>
            </p:txBody>
          </p:sp>
          <p:sp>
            <p:nvSpPr>
              <p:cNvPr id="65903" name="Freeform 392"/>
              <p:cNvSpPr>
                <a:spLocks/>
              </p:cNvSpPr>
              <p:nvPr/>
            </p:nvSpPr>
            <p:spPr bwMode="auto">
              <a:xfrm>
                <a:off x="3986" y="1777"/>
                <a:ext cx="236" cy="109"/>
              </a:xfrm>
              <a:custGeom>
                <a:avLst/>
                <a:gdLst>
                  <a:gd name="T0" fmla="*/ 236 w 237"/>
                  <a:gd name="T1" fmla="*/ 109 h 141"/>
                  <a:gd name="T2" fmla="*/ 231 w 237"/>
                  <a:gd name="T3" fmla="*/ 109 h 141"/>
                  <a:gd name="T4" fmla="*/ 153 w 237"/>
                  <a:gd name="T5" fmla="*/ 0 h 141"/>
                  <a:gd name="T6" fmla="*/ 83 w 237"/>
                  <a:gd name="T7" fmla="*/ 0 h 141"/>
                  <a:gd name="T8" fmla="*/ 5 w 237"/>
                  <a:gd name="T9" fmla="*/ 109 h 141"/>
                  <a:gd name="T10" fmla="*/ 0 w 237"/>
                  <a:gd name="T11" fmla="*/ 109 h 1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41"/>
                  <a:gd name="T20" fmla="*/ 237 w 237"/>
                  <a:gd name="T21" fmla="*/ 141 h 1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41">
                    <a:moveTo>
                      <a:pt x="237" y="141"/>
                    </a:moveTo>
                    <a:lnTo>
                      <a:pt x="232" y="14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41"/>
                    </a:lnTo>
                    <a:lnTo>
                      <a:pt x="0" y="14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04" name="Rectangle 393"/>
              <p:cNvSpPr>
                <a:spLocks noChangeArrowheads="1"/>
              </p:cNvSpPr>
              <p:nvPr/>
            </p:nvSpPr>
            <p:spPr bwMode="auto">
              <a:xfrm>
                <a:off x="4243" y="1918"/>
                <a:ext cx="172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cir80</a:t>
                </a:r>
                <a:endParaRPr lang="en-US" sz="800"/>
              </a:p>
            </p:txBody>
          </p:sp>
          <p:sp>
            <p:nvSpPr>
              <p:cNvPr id="65905" name="Rectangle 394"/>
              <p:cNvSpPr>
                <a:spLocks noChangeArrowheads="1"/>
              </p:cNvSpPr>
              <p:nvPr/>
            </p:nvSpPr>
            <p:spPr bwMode="auto">
              <a:xfrm>
                <a:off x="3772" y="1918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73.0</a:t>
                </a:r>
                <a:endParaRPr lang="en-US" sz="800"/>
              </a:p>
            </p:txBody>
          </p:sp>
          <p:sp>
            <p:nvSpPr>
              <p:cNvPr id="65906" name="Freeform 395"/>
              <p:cNvSpPr>
                <a:spLocks/>
              </p:cNvSpPr>
              <p:nvPr/>
            </p:nvSpPr>
            <p:spPr bwMode="auto">
              <a:xfrm>
                <a:off x="3986" y="1892"/>
                <a:ext cx="236" cy="58"/>
              </a:xfrm>
              <a:custGeom>
                <a:avLst/>
                <a:gdLst>
                  <a:gd name="T0" fmla="*/ 236 w 237"/>
                  <a:gd name="T1" fmla="*/ 58 h 75"/>
                  <a:gd name="T2" fmla="*/ 231 w 237"/>
                  <a:gd name="T3" fmla="*/ 58 h 75"/>
                  <a:gd name="T4" fmla="*/ 153 w 237"/>
                  <a:gd name="T5" fmla="*/ 0 h 75"/>
                  <a:gd name="T6" fmla="*/ 83 w 237"/>
                  <a:gd name="T7" fmla="*/ 0 h 75"/>
                  <a:gd name="T8" fmla="*/ 5 w 237"/>
                  <a:gd name="T9" fmla="*/ 58 h 75"/>
                  <a:gd name="T10" fmla="*/ 0 w 237"/>
                  <a:gd name="T11" fmla="*/ 58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75"/>
                  <a:gd name="T20" fmla="*/ 237 w 237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75">
                    <a:moveTo>
                      <a:pt x="237" y="75"/>
                    </a:moveTo>
                    <a:lnTo>
                      <a:pt x="232" y="7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75"/>
                    </a:lnTo>
                    <a:lnTo>
                      <a:pt x="0" y="7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07" name="Rectangle 396"/>
              <p:cNvSpPr>
                <a:spLocks noChangeArrowheads="1"/>
              </p:cNvSpPr>
              <p:nvPr/>
            </p:nvSpPr>
            <p:spPr bwMode="auto">
              <a:xfrm>
                <a:off x="4243" y="2036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cir109</a:t>
                </a:r>
                <a:endParaRPr lang="en-US" sz="800"/>
              </a:p>
            </p:txBody>
          </p:sp>
          <p:sp>
            <p:nvSpPr>
              <p:cNvPr id="65908" name="Rectangle 397"/>
              <p:cNvSpPr>
                <a:spLocks noChangeArrowheads="1"/>
              </p:cNvSpPr>
              <p:nvPr/>
            </p:nvSpPr>
            <p:spPr bwMode="auto">
              <a:xfrm>
                <a:off x="4243" y="2099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cir101</a:t>
                </a:r>
                <a:endParaRPr lang="en-US" sz="800"/>
              </a:p>
            </p:txBody>
          </p:sp>
          <p:sp>
            <p:nvSpPr>
              <p:cNvPr id="65909" name="Line 398"/>
              <p:cNvSpPr>
                <a:spLocks noChangeShapeType="1"/>
              </p:cNvSpPr>
              <p:nvPr/>
            </p:nvSpPr>
            <p:spPr bwMode="auto">
              <a:xfrm>
                <a:off x="4222" y="2051"/>
                <a:ext cx="0" cy="11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10" name="Rectangle 399"/>
              <p:cNvSpPr>
                <a:spLocks noChangeArrowheads="1"/>
              </p:cNvSpPr>
              <p:nvPr/>
            </p:nvSpPr>
            <p:spPr bwMode="auto">
              <a:xfrm>
                <a:off x="3772" y="2068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84.9</a:t>
                </a:r>
                <a:endParaRPr lang="en-US" sz="800"/>
              </a:p>
            </p:txBody>
          </p:sp>
          <p:sp>
            <p:nvSpPr>
              <p:cNvPr id="65911" name="Freeform 400"/>
              <p:cNvSpPr>
                <a:spLocks/>
              </p:cNvSpPr>
              <p:nvPr/>
            </p:nvSpPr>
            <p:spPr bwMode="auto">
              <a:xfrm>
                <a:off x="3986" y="2099"/>
                <a:ext cx="236" cy="44"/>
              </a:xfrm>
              <a:custGeom>
                <a:avLst/>
                <a:gdLst>
                  <a:gd name="T0" fmla="*/ 236 w 237"/>
                  <a:gd name="T1" fmla="*/ 0 h 57"/>
                  <a:gd name="T2" fmla="*/ 231 w 237"/>
                  <a:gd name="T3" fmla="*/ 0 h 57"/>
                  <a:gd name="T4" fmla="*/ 153 w 237"/>
                  <a:gd name="T5" fmla="*/ 44 h 57"/>
                  <a:gd name="T6" fmla="*/ 83 w 237"/>
                  <a:gd name="T7" fmla="*/ 44 h 57"/>
                  <a:gd name="T8" fmla="*/ 5 w 237"/>
                  <a:gd name="T9" fmla="*/ 0 h 57"/>
                  <a:gd name="T10" fmla="*/ 0 w 237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7"/>
                  <a:gd name="T20" fmla="*/ 237 w 237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7"/>
                    </a:lnTo>
                    <a:lnTo>
                      <a:pt x="83" y="57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12" name="Rectangle 401"/>
              <p:cNvSpPr>
                <a:spLocks noChangeArrowheads="1"/>
              </p:cNvSpPr>
              <p:nvPr/>
            </p:nvSpPr>
            <p:spPr bwMode="auto">
              <a:xfrm>
                <a:off x="4243" y="2163"/>
                <a:ext cx="213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cir274</a:t>
                </a:r>
                <a:endParaRPr lang="en-US" sz="800"/>
              </a:p>
            </p:txBody>
          </p:sp>
          <p:sp>
            <p:nvSpPr>
              <p:cNvPr id="65913" name="Rectangle 402"/>
              <p:cNvSpPr>
                <a:spLocks noChangeArrowheads="1"/>
              </p:cNvSpPr>
              <p:nvPr/>
            </p:nvSpPr>
            <p:spPr bwMode="auto">
              <a:xfrm>
                <a:off x="3772" y="2163"/>
                <a:ext cx="146" cy="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85.3</a:t>
                </a:r>
                <a:endParaRPr lang="en-US" sz="800"/>
              </a:p>
            </p:txBody>
          </p:sp>
          <p:sp>
            <p:nvSpPr>
              <p:cNvPr id="65914" name="Freeform 403"/>
              <p:cNvSpPr>
                <a:spLocks/>
              </p:cNvSpPr>
              <p:nvPr/>
            </p:nvSpPr>
            <p:spPr bwMode="auto">
              <a:xfrm>
                <a:off x="3986" y="2152"/>
                <a:ext cx="236" cy="42"/>
              </a:xfrm>
              <a:custGeom>
                <a:avLst/>
                <a:gdLst>
                  <a:gd name="T0" fmla="*/ 236 w 237"/>
                  <a:gd name="T1" fmla="*/ 42 h 56"/>
                  <a:gd name="T2" fmla="*/ 231 w 237"/>
                  <a:gd name="T3" fmla="*/ 42 h 56"/>
                  <a:gd name="T4" fmla="*/ 153 w 237"/>
                  <a:gd name="T5" fmla="*/ 0 h 56"/>
                  <a:gd name="T6" fmla="*/ 83 w 237"/>
                  <a:gd name="T7" fmla="*/ 0 h 56"/>
                  <a:gd name="T8" fmla="*/ 5 w 237"/>
                  <a:gd name="T9" fmla="*/ 42 h 56"/>
                  <a:gd name="T10" fmla="*/ 0 w 237"/>
                  <a:gd name="T11" fmla="*/ 42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6"/>
                  <a:gd name="T20" fmla="*/ 237 w 237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6">
                    <a:moveTo>
                      <a:pt x="237" y="56"/>
                    </a:moveTo>
                    <a:lnTo>
                      <a:pt x="232" y="5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6"/>
                    </a:lnTo>
                    <a:lnTo>
                      <a:pt x="0" y="5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915" name="Rectangle 404"/>
              <p:cNvSpPr>
                <a:spLocks noChangeArrowheads="1"/>
              </p:cNvSpPr>
              <p:nvPr/>
            </p:nvSpPr>
            <p:spPr bwMode="auto">
              <a:xfrm>
                <a:off x="4072" y="144"/>
                <a:ext cx="64" cy="10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5</a:t>
                </a:r>
                <a:endParaRPr lang="en-US" sz="1200" b="1"/>
              </a:p>
            </p:txBody>
          </p:sp>
        </p:grpSp>
      </p:grpSp>
      <p:grpSp>
        <p:nvGrpSpPr>
          <p:cNvPr id="12" name="Group 405"/>
          <p:cNvGrpSpPr>
            <a:grpSpLocks/>
          </p:cNvGrpSpPr>
          <p:nvPr/>
        </p:nvGrpSpPr>
        <p:grpSpPr bwMode="auto">
          <a:xfrm>
            <a:off x="2787650" y="4191000"/>
            <a:ext cx="1165225" cy="1952625"/>
            <a:chOff x="1968" y="2544"/>
            <a:chExt cx="823" cy="1536"/>
          </a:xfrm>
        </p:grpSpPr>
        <p:sp>
          <p:nvSpPr>
            <p:cNvPr id="65790" name="Freeform 406"/>
            <p:cNvSpPr>
              <a:spLocks/>
            </p:cNvSpPr>
            <p:nvPr/>
          </p:nvSpPr>
          <p:spPr bwMode="auto">
            <a:xfrm>
              <a:off x="2337" y="2789"/>
              <a:ext cx="73" cy="864"/>
            </a:xfrm>
            <a:custGeom>
              <a:avLst/>
              <a:gdLst>
                <a:gd name="T0" fmla="*/ 0 w 68"/>
                <a:gd name="T1" fmla="*/ 0 h 96"/>
                <a:gd name="T2" fmla="*/ 0 w 68"/>
                <a:gd name="T3" fmla="*/ 864 h 96"/>
                <a:gd name="T4" fmla="*/ 38 w 68"/>
                <a:gd name="T5" fmla="*/ 864 h 96"/>
                <a:gd name="T6" fmla="*/ 73 w 68"/>
                <a:gd name="T7" fmla="*/ 864 h 96"/>
                <a:gd name="T8" fmla="*/ 73 w 68"/>
                <a:gd name="T9" fmla="*/ 0 h 96"/>
                <a:gd name="T10" fmla="*/ 38 w 68"/>
                <a:gd name="T11" fmla="*/ 0 h 96"/>
                <a:gd name="T12" fmla="*/ 0 w 6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96"/>
                <a:gd name="T23" fmla="*/ 68 w 6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96">
                  <a:moveTo>
                    <a:pt x="0" y="0"/>
                  </a:moveTo>
                  <a:lnTo>
                    <a:pt x="0" y="96"/>
                  </a:lnTo>
                  <a:lnTo>
                    <a:pt x="35" y="96"/>
                  </a:lnTo>
                  <a:lnTo>
                    <a:pt x="68" y="96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407"/>
            <p:cNvGrpSpPr>
              <a:grpSpLocks/>
            </p:cNvGrpSpPr>
            <p:nvPr/>
          </p:nvGrpSpPr>
          <p:grpSpPr bwMode="auto">
            <a:xfrm>
              <a:off x="1968" y="2544"/>
              <a:ext cx="823" cy="1536"/>
              <a:chOff x="1968" y="2544"/>
              <a:chExt cx="823" cy="1536"/>
            </a:xfrm>
          </p:grpSpPr>
          <p:sp>
            <p:nvSpPr>
              <p:cNvPr id="65792" name="AutoShape 408"/>
              <p:cNvSpPr>
                <a:spLocks noChangeArrowheads="1"/>
              </p:cNvSpPr>
              <p:nvPr/>
            </p:nvSpPr>
            <p:spPr bwMode="auto">
              <a:xfrm>
                <a:off x="2333" y="2762"/>
                <a:ext cx="78" cy="1297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3" name="Rectangle 409"/>
              <p:cNvSpPr>
                <a:spLocks noChangeArrowheads="1"/>
              </p:cNvSpPr>
              <p:nvPr/>
            </p:nvSpPr>
            <p:spPr bwMode="auto">
              <a:xfrm>
                <a:off x="2528" y="2748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cir103</a:t>
                </a:r>
                <a:endParaRPr lang="en-US" sz="800"/>
              </a:p>
            </p:txBody>
          </p:sp>
          <p:sp>
            <p:nvSpPr>
              <p:cNvPr id="65794" name="Rectangle 410"/>
              <p:cNvSpPr>
                <a:spLocks noChangeArrowheads="1"/>
              </p:cNvSpPr>
              <p:nvPr/>
            </p:nvSpPr>
            <p:spPr bwMode="auto">
              <a:xfrm>
                <a:off x="2046" y="2748"/>
                <a:ext cx="117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5795" name="Freeform 411"/>
              <p:cNvSpPr>
                <a:spLocks/>
              </p:cNvSpPr>
              <p:nvPr/>
            </p:nvSpPr>
            <p:spPr bwMode="auto">
              <a:xfrm>
                <a:off x="2240" y="2784"/>
                <a:ext cx="264" cy="8"/>
              </a:xfrm>
              <a:custGeom>
                <a:avLst/>
                <a:gdLst>
                  <a:gd name="T0" fmla="*/ 264 w 237"/>
                  <a:gd name="T1" fmla="*/ 0 h 9"/>
                  <a:gd name="T2" fmla="*/ 258 w 237"/>
                  <a:gd name="T3" fmla="*/ 0 h 9"/>
                  <a:gd name="T4" fmla="*/ 172 w 237"/>
                  <a:gd name="T5" fmla="*/ 8 h 9"/>
                  <a:gd name="T6" fmla="*/ 92 w 237"/>
                  <a:gd name="T7" fmla="*/ 8 h 9"/>
                  <a:gd name="T8" fmla="*/ 6 w 237"/>
                  <a:gd name="T9" fmla="*/ 0 h 9"/>
                  <a:gd name="T10" fmla="*/ 0 w 237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9"/>
                  <a:gd name="T20" fmla="*/ 237 w 23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9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9"/>
                    </a:lnTo>
                    <a:lnTo>
                      <a:pt x="83" y="9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6" name="Rectangle 412"/>
              <p:cNvSpPr>
                <a:spLocks noChangeArrowheads="1"/>
              </p:cNvSpPr>
              <p:nvPr/>
            </p:nvSpPr>
            <p:spPr bwMode="auto">
              <a:xfrm>
                <a:off x="2528" y="2821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cir134</a:t>
                </a:r>
                <a:endParaRPr lang="en-US" sz="800"/>
              </a:p>
            </p:txBody>
          </p:sp>
          <p:sp>
            <p:nvSpPr>
              <p:cNvPr id="65797" name="Rectangle 413"/>
              <p:cNvSpPr>
                <a:spLocks noChangeArrowheads="1"/>
              </p:cNvSpPr>
              <p:nvPr/>
            </p:nvSpPr>
            <p:spPr bwMode="auto">
              <a:xfrm>
                <a:off x="2046" y="2821"/>
                <a:ext cx="117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3.0</a:t>
                </a:r>
                <a:endParaRPr lang="en-US" sz="800"/>
              </a:p>
            </p:txBody>
          </p:sp>
          <p:sp>
            <p:nvSpPr>
              <p:cNvPr id="65798" name="Freeform 414"/>
              <p:cNvSpPr>
                <a:spLocks/>
              </p:cNvSpPr>
              <p:nvPr/>
            </p:nvSpPr>
            <p:spPr bwMode="auto">
              <a:xfrm>
                <a:off x="2240" y="2857"/>
                <a:ext cx="264" cy="8"/>
              </a:xfrm>
              <a:custGeom>
                <a:avLst/>
                <a:gdLst>
                  <a:gd name="T0" fmla="*/ 264 w 237"/>
                  <a:gd name="T1" fmla="*/ 0 h 9"/>
                  <a:gd name="T2" fmla="*/ 258 w 237"/>
                  <a:gd name="T3" fmla="*/ 0 h 9"/>
                  <a:gd name="T4" fmla="*/ 172 w 237"/>
                  <a:gd name="T5" fmla="*/ 8 h 9"/>
                  <a:gd name="T6" fmla="*/ 92 w 237"/>
                  <a:gd name="T7" fmla="*/ 8 h 9"/>
                  <a:gd name="T8" fmla="*/ 6 w 237"/>
                  <a:gd name="T9" fmla="*/ 0 h 9"/>
                  <a:gd name="T10" fmla="*/ 0 w 237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9"/>
                  <a:gd name="T20" fmla="*/ 237 w 23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9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9"/>
                    </a:lnTo>
                    <a:lnTo>
                      <a:pt x="83" y="9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99" name="Rectangle 415"/>
              <p:cNvSpPr>
                <a:spLocks noChangeArrowheads="1"/>
              </p:cNvSpPr>
              <p:nvPr/>
            </p:nvSpPr>
            <p:spPr bwMode="auto">
              <a:xfrm>
                <a:off x="2528" y="2894"/>
                <a:ext cx="238" cy="8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cir189</a:t>
                </a:r>
                <a:endParaRPr lang="en-US" sz="800"/>
              </a:p>
            </p:txBody>
          </p:sp>
          <p:sp>
            <p:nvSpPr>
              <p:cNvPr id="65800" name="Rectangle 416"/>
              <p:cNvSpPr>
                <a:spLocks noChangeArrowheads="1"/>
              </p:cNvSpPr>
              <p:nvPr/>
            </p:nvSpPr>
            <p:spPr bwMode="auto">
              <a:xfrm>
                <a:off x="2046" y="2894"/>
                <a:ext cx="117" cy="8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5.4</a:t>
                </a:r>
                <a:endParaRPr lang="en-US" sz="800"/>
              </a:p>
            </p:txBody>
          </p:sp>
          <p:sp>
            <p:nvSpPr>
              <p:cNvPr id="65801" name="Freeform 417"/>
              <p:cNvSpPr>
                <a:spLocks/>
              </p:cNvSpPr>
              <p:nvPr/>
            </p:nvSpPr>
            <p:spPr bwMode="auto">
              <a:xfrm>
                <a:off x="2240" y="2923"/>
                <a:ext cx="264" cy="7"/>
              </a:xfrm>
              <a:custGeom>
                <a:avLst/>
                <a:gdLst>
                  <a:gd name="T0" fmla="*/ 264 w 237"/>
                  <a:gd name="T1" fmla="*/ 7 h 8"/>
                  <a:gd name="T2" fmla="*/ 258 w 237"/>
                  <a:gd name="T3" fmla="*/ 7 h 8"/>
                  <a:gd name="T4" fmla="*/ 172 w 237"/>
                  <a:gd name="T5" fmla="*/ 0 h 8"/>
                  <a:gd name="T6" fmla="*/ 92 w 237"/>
                  <a:gd name="T7" fmla="*/ 0 h 8"/>
                  <a:gd name="T8" fmla="*/ 6 w 237"/>
                  <a:gd name="T9" fmla="*/ 7 h 8"/>
                  <a:gd name="T10" fmla="*/ 0 w 237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8"/>
                  <a:gd name="T20" fmla="*/ 237 w 23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8">
                    <a:moveTo>
                      <a:pt x="237" y="8"/>
                    </a:moveTo>
                    <a:lnTo>
                      <a:pt x="232" y="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8"/>
                    </a:lnTo>
                    <a:lnTo>
                      <a:pt x="0" y="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2" name="Rectangle 418"/>
              <p:cNvSpPr>
                <a:spLocks noChangeArrowheads="1"/>
              </p:cNvSpPr>
              <p:nvPr/>
            </p:nvSpPr>
            <p:spPr bwMode="auto">
              <a:xfrm>
                <a:off x="2485" y="3083"/>
                <a:ext cx="306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Tce487</a:t>
                </a:r>
                <a:endParaRPr lang="en-US" sz="800"/>
              </a:p>
            </p:txBody>
          </p:sp>
          <p:sp>
            <p:nvSpPr>
              <p:cNvPr id="65803" name="Rectangle 419"/>
              <p:cNvSpPr>
                <a:spLocks noChangeArrowheads="1"/>
              </p:cNvSpPr>
              <p:nvPr/>
            </p:nvSpPr>
            <p:spPr bwMode="auto">
              <a:xfrm>
                <a:off x="1968" y="3083"/>
                <a:ext cx="206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13.5</a:t>
                </a:r>
                <a:endParaRPr lang="en-US" sz="800"/>
              </a:p>
            </p:txBody>
          </p:sp>
          <p:sp>
            <p:nvSpPr>
              <p:cNvPr id="65804" name="Freeform 420"/>
              <p:cNvSpPr>
                <a:spLocks/>
              </p:cNvSpPr>
              <p:nvPr/>
            </p:nvSpPr>
            <p:spPr bwMode="auto">
              <a:xfrm>
                <a:off x="2240" y="3118"/>
                <a:ext cx="264" cy="1"/>
              </a:xfrm>
              <a:custGeom>
                <a:avLst/>
                <a:gdLst>
                  <a:gd name="T0" fmla="*/ 264 w 237"/>
                  <a:gd name="T1" fmla="*/ 0 h 1"/>
                  <a:gd name="T2" fmla="*/ 258 w 237"/>
                  <a:gd name="T3" fmla="*/ 0 h 1"/>
                  <a:gd name="T4" fmla="*/ 172 w 237"/>
                  <a:gd name="T5" fmla="*/ 0 h 1"/>
                  <a:gd name="T6" fmla="*/ 92 w 237"/>
                  <a:gd name="T7" fmla="*/ 0 h 1"/>
                  <a:gd name="T8" fmla="*/ 6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5" name="Rectangle 421"/>
              <p:cNvSpPr>
                <a:spLocks noChangeArrowheads="1"/>
              </p:cNvSpPr>
              <p:nvPr/>
            </p:nvSpPr>
            <p:spPr bwMode="auto">
              <a:xfrm>
                <a:off x="2528" y="3162"/>
                <a:ext cx="191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cir26</a:t>
                </a:r>
                <a:endParaRPr lang="en-US" sz="800"/>
              </a:p>
            </p:txBody>
          </p:sp>
          <p:sp>
            <p:nvSpPr>
              <p:cNvPr id="65806" name="Rectangle 422"/>
              <p:cNvSpPr>
                <a:spLocks noChangeArrowheads="1"/>
              </p:cNvSpPr>
              <p:nvPr/>
            </p:nvSpPr>
            <p:spPr bwMode="auto">
              <a:xfrm>
                <a:off x="2000" y="3162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16.8</a:t>
                </a:r>
                <a:endParaRPr lang="en-US" sz="800"/>
              </a:p>
            </p:txBody>
          </p:sp>
          <p:sp>
            <p:nvSpPr>
              <p:cNvPr id="65807" name="Freeform 423"/>
              <p:cNvSpPr>
                <a:spLocks/>
              </p:cNvSpPr>
              <p:nvPr/>
            </p:nvSpPr>
            <p:spPr bwMode="auto">
              <a:xfrm>
                <a:off x="2240" y="3198"/>
                <a:ext cx="264" cy="2"/>
              </a:xfrm>
              <a:custGeom>
                <a:avLst/>
                <a:gdLst>
                  <a:gd name="T0" fmla="*/ 264 w 237"/>
                  <a:gd name="T1" fmla="*/ 0 h 2"/>
                  <a:gd name="T2" fmla="*/ 258 w 237"/>
                  <a:gd name="T3" fmla="*/ 0 h 2"/>
                  <a:gd name="T4" fmla="*/ 172 w 237"/>
                  <a:gd name="T5" fmla="*/ 0 h 2"/>
                  <a:gd name="T6" fmla="*/ 92 w 237"/>
                  <a:gd name="T7" fmla="*/ 0 h 2"/>
                  <a:gd name="T8" fmla="*/ 6 w 237"/>
                  <a:gd name="T9" fmla="*/ 0 h 2"/>
                  <a:gd name="T10" fmla="*/ 0 w 237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"/>
                  <a:gd name="T20" fmla="*/ 237 w 237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08" name="Rectangle 424"/>
              <p:cNvSpPr>
                <a:spLocks noChangeArrowheads="1"/>
              </p:cNvSpPr>
              <p:nvPr/>
            </p:nvSpPr>
            <p:spPr bwMode="auto">
              <a:xfrm>
                <a:off x="2528" y="3313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cir200</a:t>
                </a:r>
                <a:endParaRPr lang="en-US" sz="800"/>
              </a:p>
            </p:txBody>
          </p:sp>
          <p:sp>
            <p:nvSpPr>
              <p:cNvPr id="65809" name="Rectangle 425"/>
              <p:cNvSpPr>
                <a:spLocks noChangeArrowheads="1"/>
              </p:cNvSpPr>
              <p:nvPr/>
            </p:nvSpPr>
            <p:spPr bwMode="auto">
              <a:xfrm>
                <a:off x="2000" y="3313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23.0</a:t>
                </a:r>
                <a:endParaRPr lang="en-US" sz="800"/>
              </a:p>
            </p:txBody>
          </p:sp>
          <p:sp>
            <p:nvSpPr>
              <p:cNvPr id="65810" name="Freeform 426"/>
              <p:cNvSpPr>
                <a:spLocks/>
              </p:cNvSpPr>
              <p:nvPr/>
            </p:nvSpPr>
            <p:spPr bwMode="auto">
              <a:xfrm>
                <a:off x="2240" y="3349"/>
                <a:ext cx="264" cy="1"/>
              </a:xfrm>
              <a:custGeom>
                <a:avLst/>
                <a:gdLst>
                  <a:gd name="T0" fmla="*/ 264 w 237"/>
                  <a:gd name="T1" fmla="*/ 0 h 1"/>
                  <a:gd name="T2" fmla="*/ 258 w 237"/>
                  <a:gd name="T3" fmla="*/ 0 h 1"/>
                  <a:gd name="T4" fmla="*/ 172 w 237"/>
                  <a:gd name="T5" fmla="*/ 0 h 1"/>
                  <a:gd name="T6" fmla="*/ 92 w 237"/>
                  <a:gd name="T7" fmla="*/ 0 h 1"/>
                  <a:gd name="T8" fmla="*/ 6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1" name="Rectangle 427"/>
              <p:cNvSpPr>
                <a:spLocks noChangeArrowheads="1"/>
              </p:cNvSpPr>
              <p:nvPr/>
            </p:nvSpPr>
            <p:spPr bwMode="auto">
              <a:xfrm>
                <a:off x="2528" y="3493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cir211</a:t>
                </a:r>
                <a:endParaRPr lang="en-US" sz="800"/>
              </a:p>
            </p:txBody>
          </p:sp>
          <p:sp>
            <p:nvSpPr>
              <p:cNvPr id="65812" name="Rectangle 428"/>
              <p:cNvSpPr>
                <a:spLocks noChangeArrowheads="1"/>
              </p:cNvSpPr>
              <p:nvPr/>
            </p:nvSpPr>
            <p:spPr bwMode="auto">
              <a:xfrm>
                <a:off x="2528" y="3566"/>
                <a:ext cx="242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shrs20</a:t>
                </a:r>
                <a:endParaRPr lang="en-US" sz="800"/>
              </a:p>
            </p:txBody>
          </p:sp>
          <p:sp>
            <p:nvSpPr>
              <p:cNvPr id="65813" name="Line 429"/>
              <p:cNvSpPr>
                <a:spLocks noChangeShapeType="1"/>
              </p:cNvSpPr>
              <p:nvPr/>
            </p:nvSpPr>
            <p:spPr bwMode="auto">
              <a:xfrm>
                <a:off x="2504" y="3511"/>
                <a:ext cx="1" cy="12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4" name="Rectangle 430"/>
              <p:cNvSpPr>
                <a:spLocks noChangeArrowheads="1"/>
              </p:cNvSpPr>
              <p:nvPr/>
            </p:nvSpPr>
            <p:spPr bwMode="auto">
              <a:xfrm>
                <a:off x="2000" y="3531"/>
                <a:ext cx="163" cy="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33.3</a:t>
                </a:r>
                <a:endParaRPr lang="en-US" sz="800"/>
              </a:p>
            </p:txBody>
          </p:sp>
          <p:sp>
            <p:nvSpPr>
              <p:cNvPr id="65815" name="Freeform 431"/>
              <p:cNvSpPr>
                <a:spLocks/>
              </p:cNvSpPr>
              <p:nvPr/>
            </p:nvSpPr>
            <p:spPr bwMode="auto">
              <a:xfrm>
                <a:off x="2240" y="3566"/>
                <a:ext cx="264" cy="32"/>
              </a:xfrm>
              <a:custGeom>
                <a:avLst/>
                <a:gdLst>
                  <a:gd name="T0" fmla="*/ 264 w 237"/>
                  <a:gd name="T1" fmla="*/ 0 h 36"/>
                  <a:gd name="T2" fmla="*/ 258 w 237"/>
                  <a:gd name="T3" fmla="*/ 0 h 36"/>
                  <a:gd name="T4" fmla="*/ 172 w 237"/>
                  <a:gd name="T5" fmla="*/ 32 h 36"/>
                  <a:gd name="T6" fmla="*/ 92 w 237"/>
                  <a:gd name="T7" fmla="*/ 32 h 36"/>
                  <a:gd name="T8" fmla="*/ 6 w 237"/>
                  <a:gd name="T9" fmla="*/ 0 h 36"/>
                  <a:gd name="T10" fmla="*/ 0 w 237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6"/>
                  <a:gd name="T20" fmla="*/ 237 w 237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6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36"/>
                    </a:lnTo>
                    <a:lnTo>
                      <a:pt x="83" y="3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6" name="Rectangle 432"/>
              <p:cNvSpPr>
                <a:spLocks noChangeArrowheads="1"/>
              </p:cNvSpPr>
              <p:nvPr/>
            </p:nvSpPr>
            <p:spPr bwMode="auto">
              <a:xfrm>
                <a:off x="2528" y="3639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cir225</a:t>
                </a:r>
                <a:endParaRPr lang="en-US" sz="800"/>
              </a:p>
            </p:txBody>
          </p:sp>
          <p:sp>
            <p:nvSpPr>
              <p:cNvPr id="65817" name="Rectangle 433"/>
              <p:cNvSpPr>
                <a:spLocks noChangeArrowheads="1"/>
              </p:cNvSpPr>
              <p:nvPr/>
            </p:nvSpPr>
            <p:spPr bwMode="auto">
              <a:xfrm>
                <a:off x="2000" y="3639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35.2</a:t>
                </a:r>
                <a:endParaRPr lang="en-US" sz="800"/>
              </a:p>
            </p:txBody>
          </p:sp>
          <p:sp>
            <p:nvSpPr>
              <p:cNvPr id="65818" name="Freeform 434"/>
              <p:cNvSpPr>
                <a:spLocks/>
              </p:cNvSpPr>
              <p:nvPr/>
            </p:nvSpPr>
            <p:spPr bwMode="auto">
              <a:xfrm>
                <a:off x="2240" y="3644"/>
                <a:ext cx="264" cy="31"/>
              </a:xfrm>
              <a:custGeom>
                <a:avLst/>
                <a:gdLst>
                  <a:gd name="T0" fmla="*/ 264 w 237"/>
                  <a:gd name="T1" fmla="*/ 31 h 36"/>
                  <a:gd name="T2" fmla="*/ 258 w 237"/>
                  <a:gd name="T3" fmla="*/ 31 h 36"/>
                  <a:gd name="T4" fmla="*/ 172 w 237"/>
                  <a:gd name="T5" fmla="*/ 0 h 36"/>
                  <a:gd name="T6" fmla="*/ 92 w 237"/>
                  <a:gd name="T7" fmla="*/ 0 h 36"/>
                  <a:gd name="T8" fmla="*/ 6 w 237"/>
                  <a:gd name="T9" fmla="*/ 31 h 36"/>
                  <a:gd name="T10" fmla="*/ 0 w 237"/>
                  <a:gd name="T11" fmla="*/ 3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6"/>
                  <a:gd name="T20" fmla="*/ 237 w 237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6">
                    <a:moveTo>
                      <a:pt x="237" y="36"/>
                    </a:moveTo>
                    <a:lnTo>
                      <a:pt x="232" y="36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6"/>
                    </a:lnTo>
                    <a:lnTo>
                      <a:pt x="0" y="36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19" name="Rectangle 435"/>
              <p:cNvSpPr>
                <a:spLocks noChangeArrowheads="1"/>
              </p:cNvSpPr>
              <p:nvPr/>
            </p:nvSpPr>
            <p:spPr bwMode="auto">
              <a:xfrm>
                <a:off x="2528" y="3846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cir282</a:t>
                </a:r>
                <a:endParaRPr lang="en-US" sz="800"/>
              </a:p>
            </p:txBody>
          </p:sp>
          <p:sp>
            <p:nvSpPr>
              <p:cNvPr id="65820" name="Rectangle 436"/>
              <p:cNvSpPr>
                <a:spLocks noChangeArrowheads="1"/>
              </p:cNvSpPr>
              <p:nvPr/>
            </p:nvSpPr>
            <p:spPr bwMode="auto">
              <a:xfrm>
                <a:off x="2000" y="3846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45.1</a:t>
                </a:r>
                <a:endParaRPr lang="en-US" sz="800"/>
              </a:p>
            </p:txBody>
          </p:sp>
          <p:sp>
            <p:nvSpPr>
              <p:cNvPr id="65821" name="Freeform 437"/>
              <p:cNvSpPr>
                <a:spLocks/>
              </p:cNvSpPr>
              <p:nvPr/>
            </p:nvSpPr>
            <p:spPr bwMode="auto">
              <a:xfrm>
                <a:off x="2240" y="3883"/>
                <a:ext cx="264" cy="1"/>
              </a:xfrm>
              <a:custGeom>
                <a:avLst/>
                <a:gdLst>
                  <a:gd name="T0" fmla="*/ 264 w 237"/>
                  <a:gd name="T1" fmla="*/ 0 h 1"/>
                  <a:gd name="T2" fmla="*/ 258 w 237"/>
                  <a:gd name="T3" fmla="*/ 0 h 1"/>
                  <a:gd name="T4" fmla="*/ 172 w 237"/>
                  <a:gd name="T5" fmla="*/ 0 h 1"/>
                  <a:gd name="T6" fmla="*/ 92 w 237"/>
                  <a:gd name="T7" fmla="*/ 0 h 1"/>
                  <a:gd name="T8" fmla="*/ 6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2" name="Rectangle 438"/>
              <p:cNvSpPr>
                <a:spLocks noChangeArrowheads="1"/>
              </p:cNvSpPr>
              <p:nvPr/>
            </p:nvSpPr>
            <p:spPr bwMode="auto">
              <a:xfrm>
                <a:off x="2528" y="3992"/>
                <a:ext cx="145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</a:t>
                </a:r>
                <a:endParaRPr lang="en-US" sz="800"/>
              </a:p>
            </p:txBody>
          </p:sp>
          <p:sp>
            <p:nvSpPr>
              <p:cNvPr id="65823" name="Rectangle 439"/>
              <p:cNvSpPr>
                <a:spLocks noChangeArrowheads="1"/>
              </p:cNvSpPr>
              <p:nvPr/>
            </p:nvSpPr>
            <p:spPr bwMode="auto">
              <a:xfrm>
                <a:off x="2000" y="3992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51.1</a:t>
                </a:r>
                <a:endParaRPr lang="en-US" sz="800"/>
              </a:p>
            </p:txBody>
          </p:sp>
          <p:sp>
            <p:nvSpPr>
              <p:cNvPr id="65824" name="Freeform 440"/>
              <p:cNvSpPr>
                <a:spLocks/>
              </p:cNvSpPr>
              <p:nvPr/>
            </p:nvSpPr>
            <p:spPr bwMode="auto">
              <a:xfrm>
                <a:off x="2240" y="4028"/>
                <a:ext cx="264" cy="1"/>
              </a:xfrm>
              <a:custGeom>
                <a:avLst/>
                <a:gdLst>
                  <a:gd name="T0" fmla="*/ 264 w 237"/>
                  <a:gd name="T1" fmla="*/ 0 h 1"/>
                  <a:gd name="T2" fmla="*/ 258 w 237"/>
                  <a:gd name="T3" fmla="*/ 0 h 1"/>
                  <a:gd name="T4" fmla="*/ 172 w 237"/>
                  <a:gd name="T5" fmla="*/ 0 h 1"/>
                  <a:gd name="T6" fmla="*/ 92 w 237"/>
                  <a:gd name="T7" fmla="*/ 0 h 1"/>
                  <a:gd name="T8" fmla="*/ 6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25" name="Rectangle 441"/>
              <p:cNvSpPr>
                <a:spLocks noChangeArrowheads="1"/>
              </p:cNvSpPr>
              <p:nvPr/>
            </p:nvSpPr>
            <p:spPr bwMode="auto">
              <a:xfrm>
                <a:off x="2336" y="2544"/>
                <a:ext cx="72" cy="12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8</a:t>
                </a:r>
                <a:endParaRPr lang="en-US" sz="1200" b="1"/>
              </a:p>
            </p:txBody>
          </p:sp>
        </p:grpSp>
      </p:grpSp>
      <p:grpSp>
        <p:nvGrpSpPr>
          <p:cNvPr id="14" name="Group 442"/>
          <p:cNvGrpSpPr>
            <a:grpSpLocks/>
          </p:cNvGrpSpPr>
          <p:nvPr/>
        </p:nvGrpSpPr>
        <p:grpSpPr bwMode="auto">
          <a:xfrm>
            <a:off x="1457325" y="4191000"/>
            <a:ext cx="1231900" cy="2009775"/>
            <a:chOff x="912" y="2688"/>
            <a:chExt cx="882" cy="1417"/>
          </a:xfrm>
        </p:grpSpPr>
        <p:sp>
          <p:nvSpPr>
            <p:cNvPr id="65737" name="Freeform 443"/>
            <p:cNvSpPr>
              <a:spLocks/>
            </p:cNvSpPr>
            <p:nvPr/>
          </p:nvSpPr>
          <p:spPr bwMode="auto">
            <a:xfrm>
              <a:off x="1253" y="3011"/>
              <a:ext cx="73" cy="328"/>
            </a:xfrm>
            <a:custGeom>
              <a:avLst/>
              <a:gdLst>
                <a:gd name="T0" fmla="*/ 0 w 68"/>
                <a:gd name="T1" fmla="*/ 0 h 96"/>
                <a:gd name="T2" fmla="*/ 0 w 68"/>
                <a:gd name="T3" fmla="*/ 328 h 96"/>
                <a:gd name="T4" fmla="*/ 38 w 68"/>
                <a:gd name="T5" fmla="*/ 328 h 96"/>
                <a:gd name="T6" fmla="*/ 73 w 68"/>
                <a:gd name="T7" fmla="*/ 328 h 96"/>
                <a:gd name="T8" fmla="*/ 73 w 68"/>
                <a:gd name="T9" fmla="*/ 0 h 96"/>
                <a:gd name="T10" fmla="*/ 38 w 68"/>
                <a:gd name="T11" fmla="*/ 0 h 96"/>
                <a:gd name="T12" fmla="*/ 0 w 6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96"/>
                <a:gd name="T23" fmla="*/ 68 w 6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96">
                  <a:moveTo>
                    <a:pt x="0" y="0"/>
                  </a:moveTo>
                  <a:lnTo>
                    <a:pt x="0" y="96"/>
                  </a:lnTo>
                  <a:lnTo>
                    <a:pt x="35" y="96"/>
                  </a:lnTo>
                  <a:lnTo>
                    <a:pt x="68" y="96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444"/>
            <p:cNvGrpSpPr>
              <a:grpSpLocks/>
            </p:cNvGrpSpPr>
            <p:nvPr/>
          </p:nvGrpSpPr>
          <p:grpSpPr bwMode="auto">
            <a:xfrm>
              <a:off x="912" y="2688"/>
              <a:ext cx="882" cy="1417"/>
              <a:chOff x="912" y="2688"/>
              <a:chExt cx="882" cy="1417"/>
            </a:xfrm>
          </p:grpSpPr>
          <p:sp>
            <p:nvSpPr>
              <p:cNvPr id="65739" name="AutoShape 445"/>
              <p:cNvSpPr>
                <a:spLocks noChangeArrowheads="1"/>
              </p:cNvSpPr>
              <p:nvPr/>
            </p:nvSpPr>
            <p:spPr bwMode="auto">
              <a:xfrm>
                <a:off x="1246" y="2906"/>
                <a:ext cx="79" cy="1128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0" name="Rectangle 446"/>
              <p:cNvSpPr>
                <a:spLocks noChangeArrowheads="1"/>
              </p:cNvSpPr>
              <p:nvPr/>
            </p:nvSpPr>
            <p:spPr bwMode="auto">
              <a:xfrm>
                <a:off x="1406" y="2835"/>
                <a:ext cx="388" cy="8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ca972846</a:t>
                </a:r>
                <a:endParaRPr lang="en-US" sz="800"/>
              </a:p>
            </p:txBody>
          </p:sp>
          <p:sp>
            <p:nvSpPr>
              <p:cNvPr id="65741" name="Rectangle 447"/>
              <p:cNvSpPr>
                <a:spLocks noChangeArrowheads="1"/>
              </p:cNvSpPr>
              <p:nvPr/>
            </p:nvSpPr>
            <p:spPr bwMode="auto">
              <a:xfrm>
                <a:off x="932" y="2835"/>
                <a:ext cx="169" cy="8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45720" tIns="0" rIns="4572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5742" name="Freeform 448"/>
              <p:cNvSpPr>
                <a:spLocks/>
              </p:cNvSpPr>
              <p:nvPr/>
            </p:nvSpPr>
            <p:spPr bwMode="auto">
              <a:xfrm>
                <a:off x="1154" y="2885"/>
                <a:ext cx="264" cy="51"/>
              </a:xfrm>
              <a:custGeom>
                <a:avLst/>
                <a:gdLst>
                  <a:gd name="T0" fmla="*/ 264 w 237"/>
                  <a:gd name="T1" fmla="*/ 0 h 58"/>
                  <a:gd name="T2" fmla="*/ 258 w 237"/>
                  <a:gd name="T3" fmla="*/ 0 h 58"/>
                  <a:gd name="T4" fmla="*/ 172 w 237"/>
                  <a:gd name="T5" fmla="*/ 51 h 58"/>
                  <a:gd name="T6" fmla="*/ 92 w 237"/>
                  <a:gd name="T7" fmla="*/ 51 h 58"/>
                  <a:gd name="T8" fmla="*/ 6 w 237"/>
                  <a:gd name="T9" fmla="*/ 0 h 58"/>
                  <a:gd name="T10" fmla="*/ 0 w 237"/>
                  <a:gd name="T11" fmla="*/ 0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8"/>
                  <a:gd name="T20" fmla="*/ 237 w 237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8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8"/>
                    </a:lnTo>
                    <a:lnTo>
                      <a:pt x="83" y="58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3" name="Rectangle 449"/>
              <p:cNvSpPr>
                <a:spLocks noChangeArrowheads="1"/>
              </p:cNvSpPr>
              <p:nvPr/>
            </p:nvSpPr>
            <p:spPr bwMode="auto">
              <a:xfrm>
                <a:off x="1441" y="2922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cir186</a:t>
                </a:r>
                <a:endParaRPr lang="en-US" sz="800"/>
              </a:p>
            </p:txBody>
          </p:sp>
          <p:sp>
            <p:nvSpPr>
              <p:cNvPr id="65744" name="Rectangle 450"/>
              <p:cNvSpPr>
                <a:spLocks noChangeArrowheads="1"/>
              </p:cNvSpPr>
              <p:nvPr/>
            </p:nvSpPr>
            <p:spPr bwMode="auto">
              <a:xfrm>
                <a:off x="960" y="2922"/>
                <a:ext cx="116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1.7</a:t>
                </a:r>
                <a:endParaRPr lang="en-US" sz="800"/>
              </a:p>
            </p:txBody>
          </p:sp>
          <p:sp>
            <p:nvSpPr>
              <p:cNvPr id="65745" name="Freeform 451"/>
              <p:cNvSpPr>
                <a:spLocks/>
              </p:cNvSpPr>
              <p:nvPr/>
            </p:nvSpPr>
            <p:spPr bwMode="auto">
              <a:xfrm>
                <a:off x="1154" y="2958"/>
                <a:ext cx="264" cy="19"/>
              </a:xfrm>
              <a:custGeom>
                <a:avLst/>
                <a:gdLst>
                  <a:gd name="T0" fmla="*/ 264 w 237"/>
                  <a:gd name="T1" fmla="*/ 0 h 22"/>
                  <a:gd name="T2" fmla="*/ 258 w 237"/>
                  <a:gd name="T3" fmla="*/ 0 h 22"/>
                  <a:gd name="T4" fmla="*/ 172 w 237"/>
                  <a:gd name="T5" fmla="*/ 19 h 22"/>
                  <a:gd name="T6" fmla="*/ 92 w 237"/>
                  <a:gd name="T7" fmla="*/ 19 h 22"/>
                  <a:gd name="T8" fmla="*/ 6 w 237"/>
                  <a:gd name="T9" fmla="*/ 0 h 22"/>
                  <a:gd name="T10" fmla="*/ 0 w 237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2"/>
                  <a:gd name="T20" fmla="*/ 237 w 237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2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2"/>
                    </a:lnTo>
                    <a:lnTo>
                      <a:pt x="83" y="22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6" name="Rectangle 452"/>
              <p:cNvSpPr>
                <a:spLocks noChangeArrowheads="1"/>
              </p:cNvSpPr>
              <p:nvPr/>
            </p:nvSpPr>
            <p:spPr bwMode="auto">
              <a:xfrm>
                <a:off x="1441" y="2995"/>
                <a:ext cx="238" cy="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cir277</a:t>
                </a:r>
                <a:endParaRPr lang="en-US" sz="800"/>
              </a:p>
            </p:txBody>
          </p:sp>
          <p:sp>
            <p:nvSpPr>
              <p:cNvPr id="65747" name="Rectangle 453"/>
              <p:cNvSpPr>
                <a:spLocks noChangeArrowheads="1"/>
              </p:cNvSpPr>
              <p:nvPr/>
            </p:nvSpPr>
            <p:spPr bwMode="auto">
              <a:xfrm>
                <a:off x="1441" y="3068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cir116</a:t>
                </a:r>
                <a:endParaRPr lang="en-US" sz="800"/>
              </a:p>
            </p:txBody>
          </p:sp>
          <p:sp>
            <p:nvSpPr>
              <p:cNvPr id="65748" name="Line 454"/>
              <p:cNvSpPr>
                <a:spLocks noChangeShapeType="1"/>
              </p:cNvSpPr>
              <p:nvPr/>
            </p:nvSpPr>
            <p:spPr bwMode="auto">
              <a:xfrm>
                <a:off x="1418" y="3013"/>
                <a:ext cx="1" cy="12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49" name="Rectangle 455"/>
              <p:cNvSpPr>
                <a:spLocks noChangeArrowheads="1"/>
              </p:cNvSpPr>
              <p:nvPr/>
            </p:nvSpPr>
            <p:spPr bwMode="auto">
              <a:xfrm>
                <a:off x="960" y="3032"/>
                <a:ext cx="116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3.2</a:t>
                </a:r>
                <a:endParaRPr lang="en-US" sz="800"/>
              </a:p>
            </p:txBody>
          </p:sp>
          <p:sp>
            <p:nvSpPr>
              <p:cNvPr id="65750" name="Freeform 456"/>
              <p:cNvSpPr>
                <a:spLocks/>
              </p:cNvSpPr>
              <p:nvPr/>
            </p:nvSpPr>
            <p:spPr bwMode="auto">
              <a:xfrm>
                <a:off x="1154" y="3014"/>
                <a:ext cx="264" cy="54"/>
              </a:xfrm>
              <a:custGeom>
                <a:avLst/>
                <a:gdLst>
                  <a:gd name="T0" fmla="*/ 264 w 237"/>
                  <a:gd name="T1" fmla="*/ 54 h 62"/>
                  <a:gd name="T2" fmla="*/ 258 w 237"/>
                  <a:gd name="T3" fmla="*/ 54 h 62"/>
                  <a:gd name="T4" fmla="*/ 172 w 237"/>
                  <a:gd name="T5" fmla="*/ 0 h 62"/>
                  <a:gd name="T6" fmla="*/ 92 w 237"/>
                  <a:gd name="T7" fmla="*/ 0 h 62"/>
                  <a:gd name="T8" fmla="*/ 6 w 237"/>
                  <a:gd name="T9" fmla="*/ 54 h 62"/>
                  <a:gd name="T10" fmla="*/ 0 w 237"/>
                  <a:gd name="T11" fmla="*/ 5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62"/>
                  <a:gd name="T20" fmla="*/ 237 w 237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62">
                    <a:moveTo>
                      <a:pt x="237" y="62"/>
                    </a:moveTo>
                    <a:lnTo>
                      <a:pt x="232" y="6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62"/>
                    </a:lnTo>
                    <a:lnTo>
                      <a:pt x="0" y="6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1" name="Rectangle 457"/>
              <p:cNvSpPr>
                <a:spLocks noChangeArrowheads="1"/>
              </p:cNvSpPr>
              <p:nvPr/>
            </p:nvSpPr>
            <p:spPr bwMode="auto">
              <a:xfrm>
                <a:off x="1441" y="3141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cir179</a:t>
                </a:r>
                <a:endParaRPr lang="en-US" sz="800"/>
              </a:p>
            </p:txBody>
          </p:sp>
          <p:sp>
            <p:nvSpPr>
              <p:cNvPr id="65752" name="Rectangle 458"/>
              <p:cNvSpPr>
                <a:spLocks noChangeArrowheads="1"/>
              </p:cNvSpPr>
              <p:nvPr/>
            </p:nvSpPr>
            <p:spPr bwMode="auto">
              <a:xfrm>
                <a:off x="960" y="3141"/>
                <a:ext cx="116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4.4</a:t>
                </a:r>
                <a:endParaRPr lang="en-US" sz="800"/>
              </a:p>
            </p:txBody>
          </p:sp>
          <p:sp>
            <p:nvSpPr>
              <p:cNvPr id="65753" name="Freeform 459"/>
              <p:cNvSpPr>
                <a:spLocks/>
              </p:cNvSpPr>
              <p:nvPr/>
            </p:nvSpPr>
            <p:spPr bwMode="auto">
              <a:xfrm>
                <a:off x="1154" y="3042"/>
                <a:ext cx="264" cy="135"/>
              </a:xfrm>
              <a:custGeom>
                <a:avLst/>
                <a:gdLst>
                  <a:gd name="T0" fmla="*/ 264 w 237"/>
                  <a:gd name="T1" fmla="*/ 135 h 153"/>
                  <a:gd name="T2" fmla="*/ 258 w 237"/>
                  <a:gd name="T3" fmla="*/ 135 h 153"/>
                  <a:gd name="T4" fmla="*/ 172 w 237"/>
                  <a:gd name="T5" fmla="*/ 0 h 153"/>
                  <a:gd name="T6" fmla="*/ 92 w 237"/>
                  <a:gd name="T7" fmla="*/ 0 h 153"/>
                  <a:gd name="T8" fmla="*/ 6 w 237"/>
                  <a:gd name="T9" fmla="*/ 135 h 153"/>
                  <a:gd name="T10" fmla="*/ 0 w 237"/>
                  <a:gd name="T11" fmla="*/ 135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53"/>
                  <a:gd name="T20" fmla="*/ 237 w 237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53">
                    <a:moveTo>
                      <a:pt x="237" y="153"/>
                    </a:moveTo>
                    <a:lnTo>
                      <a:pt x="232" y="153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53"/>
                    </a:lnTo>
                    <a:lnTo>
                      <a:pt x="0" y="153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4" name="Rectangle 460"/>
              <p:cNvSpPr>
                <a:spLocks noChangeArrowheads="1"/>
              </p:cNvSpPr>
              <p:nvPr/>
            </p:nvSpPr>
            <p:spPr bwMode="auto">
              <a:xfrm>
                <a:off x="1441" y="3215"/>
                <a:ext cx="238" cy="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cir177</a:t>
                </a:r>
                <a:endParaRPr lang="en-US" sz="800"/>
              </a:p>
            </p:txBody>
          </p:sp>
          <p:sp>
            <p:nvSpPr>
              <p:cNvPr id="65755" name="Rectangle 461"/>
              <p:cNvSpPr>
                <a:spLocks noChangeArrowheads="1"/>
              </p:cNvSpPr>
              <p:nvPr/>
            </p:nvSpPr>
            <p:spPr bwMode="auto">
              <a:xfrm>
                <a:off x="960" y="3215"/>
                <a:ext cx="116" cy="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5.7</a:t>
                </a:r>
                <a:endParaRPr lang="en-US" sz="800"/>
              </a:p>
            </p:txBody>
          </p:sp>
          <p:sp>
            <p:nvSpPr>
              <p:cNvPr id="65756" name="Freeform 462"/>
              <p:cNvSpPr>
                <a:spLocks/>
              </p:cNvSpPr>
              <p:nvPr/>
            </p:nvSpPr>
            <p:spPr bwMode="auto">
              <a:xfrm>
                <a:off x="1154" y="3074"/>
                <a:ext cx="264" cy="176"/>
              </a:xfrm>
              <a:custGeom>
                <a:avLst/>
                <a:gdLst>
                  <a:gd name="T0" fmla="*/ 264 w 237"/>
                  <a:gd name="T1" fmla="*/ 176 h 200"/>
                  <a:gd name="T2" fmla="*/ 258 w 237"/>
                  <a:gd name="T3" fmla="*/ 176 h 200"/>
                  <a:gd name="T4" fmla="*/ 172 w 237"/>
                  <a:gd name="T5" fmla="*/ 0 h 200"/>
                  <a:gd name="T6" fmla="*/ 92 w 237"/>
                  <a:gd name="T7" fmla="*/ 0 h 200"/>
                  <a:gd name="T8" fmla="*/ 6 w 237"/>
                  <a:gd name="T9" fmla="*/ 176 h 200"/>
                  <a:gd name="T10" fmla="*/ 0 w 237"/>
                  <a:gd name="T11" fmla="*/ 176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00"/>
                  <a:gd name="T20" fmla="*/ 237 w 237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00">
                    <a:moveTo>
                      <a:pt x="237" y="200"/>
                    </a:moveTo>
                    <a:lnTo>
                      <a:pt x="232" y="20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00"/>
                    </a:lnTo>
                    <a:lnTo>
                      <a:pt x="0" y="20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57" name="Rectangle 463"/>
              <p:cNvSpPr>
                <a:spLocks noChangeArrowheads="1"/>
              </p:cNvSpPr>
              <p:nvPr/>
            </p:nvSpPr>
            <p:spPr bwMode="auto">
              <a:xfrm>
                <a:off x="1441" y="3287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cir147</a:t>
                </a:r>
                <a:endParaRPr lang="en-US" sz="800"/>
              </a:p>
            </p:txBody>
          </p:sp>
          <p:sp>
            <p:nvSpPr>
              <p:cNvPr id="65758" name="Rectangle 464"/>
              <p:cNvSpPr>
                <a:spLocks noChangeArrowheads="1"/>
              </p:cNvSpPr>
              <p:nvPr/>
            </p:nvSpPr>
            <p:spPr bwMode="auto">
              <a:xfrm>
                <a:off x="960" y="3287"/>
                <a:ext cx="116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8.0</a:t>
                </a:r>
                <a:endParaRPr lang="en-US" sz="800"/>
              </a:p>
            </p:txBody>
          </p:sp>
          <p:sp>
            <p:nvSpPr>
              <p:cNvPr id="65759" name="Freeform 465"/>
              <p:cNvSpPr>
                <a:spLocks/>
              </p:cNvSpPr>
              <p:nvPr/>
            </p:nvSpPr>
            <p:spPr bwMode="auto">
              <a:xfrm>
                <a:off x="1154" y="3129"/>
                <a:ext cx="264" cy="194"/>
              </a:xfrm>
              <a:custGeom>
                <a:avLst/>
                <a:gdLst>
                  <a:gd name="T0" fmla="*/ 264 w 237"/>
                  <a:gd name="T1" fmla="*/ 194 h 220"/>
                  <a:gd name="T2" fmla="*/ 258 w 237"/>
                  <a:gd name="T3" fmla="*/ 194 h 220"/>
                  <a:gd name="T4" fmla="*/ 172 w 237"/>
                  <a:gd name="T5" fmla="*/ 0 h 220"/>
                  <a:gd name="T6" fmla="*/ 92 w 237"/>
                  <a:gd name="T7" fmla="*/ 0 h 220"/>
                  <a:gd name="T8" fmla="*/ 6 w 237"/>
                  <a:gd name="T9" fmla="*/ 194 h 220"/>
                  <a:gd name="T10" fmla="*/ 0 w 237"/>
                  <a:gd name="T11" fmla="*/ 194 h 2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20"/>
                  <a:gd name="T20" fmla="*/ 237 w 237"/>
                  <a:gd name="T21" fmla="*/ 220 h 2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20">
                    <a:moveTo>
                      <a:pt x="237" y="220"/>
                    </a:moveTo>
                    <a:lnTo>
                      <a:pt x="232" y="22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20"/>
                    </a:lnTo>
                    <a:lnTo>
                      <a:pt x="0" y="22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0" name="Rectangle 466"/>
              <p:cNvSpPr>
                <a:spLocks noChangeArrowheads="1"/>
              </p:cNvSpPr>
              <p:nvPr/>
            </p:nvSpPr>
            <p:spPr bwMode="auto">
              <a:xfrm>
                <a:off x="1441" y="3360"/>
                <a:ext cx="192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cir55</a:t>
                </a:r>
                <a:endParaRPr lang="en-US" sz="800"/>
              </a:p>
            </p:txBody>
          </p:sp>
          <p:sp>
            <p:nvSpPr>
              <p:cNvPr id="65761" name="Rectangle 467"/>
              <p:cNvSpPr>
                <a:spLocks noChangeArrowheads="1"/>
              </p:cNvSpPr>
              <p:nvPr/>
            </p:nvSpPr>
            <p:spPr bwMode="auto">
              <a:xfrm>
                <a:off x="912" y="3360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10.2</a:t>
                </a:r>
                <a:endParaRPr lang="en-US" sz="800"/>
              </a:p>
            </p:txBody>
          </p:sp>
          <p:sp>
            <p:nvSpPr>
              <p:cNvPr id="65762" name="Freeform 468"/>
              <p:cNvSpPr>
                <a:spLocks/>
              </p:cNvSpPr>
              <p:nvPr/>
            </p:nvSpPr>
            <p:spPr bwMode="auto">
              <a:xfrm>
                <a:off x="1154" y="3183"/>
                <a:ext cx="264" cy="213"/>
              </a:xfrm>
              <a:custGeom>
                <a:avLst/>
                <a:gdLst>
                  <a:gd name="T0" fmla="*/ 264 w 237"/>
                  <a:gd name="T1" fmla="*/ 213 h 242"/>
                  <a:gd name="T2" fmla="*/ 258 w 237"/>
                  <a:gd name="T3" fmla="*/ 213 h 242"/>
                  <a:gd name="T4" fmla="*/ 172 w 237"/>
                  <a:gd name="T5" fmla="*/ 0 h 242"/>
                  <a:gd name="T6" fmla="*/ 92 w 237"/>
                  <a:gd name="T7" fmla="*/ 0 h 242"/>
                  <a:gd name="T8" fmla="*/ 6 w 237"/>
                  <a:gd name="T9" fmla="*/ 213 h 242"/>
                  <a:gd name="T10" fmla="*/ 0 w 237"/>
                  <a:gd name="T11" fmla="*/ 213 h 2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42"/>
                  <a:gd name="T20" fmla="*/ 237 w 237"/>
                  <a:gd name="T21" fmla="*/ 242 h 2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42">
                    <a:moveTo>
                      <a:pt x="237" y="242"/>
                    </a:moveTo>
                    <a:lnTo>
                      <a:pt x="232" y="24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42"/>
                    </a:lnTo>
                    <a:lnTo>
                      <a:pt x="0" y="24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3" name="Rectangle 469"/>
              <p:cNvSpPr>
                <a:spLocks noChangeArrowheads="1"/>
              </p:cNvSpPr>
              <p:nvPr/>
            </p:nvSpPr>
            <p:spPr bwMode="auto">
              <a:xfrm>
                <a:off x="1441" y="3433"/>
                <a:ext cx="192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cir56</a:t>
                </a:r>
                <a:endParaRPr lang="en-US" sz="800"/>
              </a:p>
            </p:txBody>
          </p:sp>
          <p:sp>
            <p:nvSpPr>
              <p:cNvPr id="65764" name="Rectangle 470"/>
              <p:cNvSpPr>
                <a:spLocks noChangeArrowheads="1"/>
              </p:cNvSpPr>
              <p:nvPr/>
            </p:nvSpPr>
            <p:spPr bwMode="auto">
              <a:xfrm>
                <a:off x="912" y="3433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12.4</a:t>
                </a:r>
                <a:endParaRPr lang="en-US" sz="800"/>
              </a:p>
            </p:txBody>
          </p:sp>
          <p:sp>
            <p:nvSpPr>
              <p:cNvPr id="65765" name="Freeform 471"/>
              <p:cNvSpPr>
                <a:spLocks/>
              </p:cNvSpPr>
              <p:nvPr/>
            </p:nvSpPr>
            <p:spPr bwMode="auto">
              <a:xfrm>
                <a:off x="1154" y="3237"/>
                <a:ext cx="264" cy="232"/>
              </a:xfrm>
              <a:custGeom>
                <a:avLst/>
                <a:gdLst>
                  <a:gd name="T0" fmla="*/ 264 w 237"/>
                  <a:gd name="T1" fmla="*/ 232 h 265"/>
                  <a:gd name="T2" fmla="*/ 258 w 237"/>
                  <a:gd name="T3" fmla="*/ 232 h 265"/>
                  <a:gd name="T4" fmla="*/ 172 w 237"/>
                  <a:gd name="T5" fmla="*/ 0 h 265"/>
                  <a:gd name="T6" fmla="*/ 92 w 237"/>
                  <a:gd name="T7" fmla="*/ 0 h 265"/>
                  <a:gd name="T8" fmla="*/ 6 w 237"/>
                  <a:gd name="T9" fmla="*/ 232 h 265"/>
                  <a:gd name="T10" fmla="*/ 0 w 237"/>
                  <a:gd name="T11" fmla="*/ 232 h 2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65"/>
                  <a:gd name="T20" fmla="*/ 237 w 237"/>
                  <a:gd name="T21" fmla="*/ 265 h 2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65">
                    <a:moveTo>
                      <a:pt x="237" y="265"/>
                    </a:moveTo>
                    <a:lnTo>
                      <a:pt x="232" y="26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65"/>
                    </a:lnTo>
                    <a:lnTo>
                      <a:pt x="0" y="26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6" name="Rectangle 472"/>
              <p:cNvSpPr>
                <a:spLocks noChangeArrowheads="1"/>
              </p:cNvSpPr>
              <p:nvPr/>
            </p:nvSpPr>
            <p:spPr bwMode="auto">
              <a:xfrm>
                <a:off x="1441" y="3506"/>
                <a:ext cx="192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cir46</a:t>
                </a:r>
                <a:endParaRPr lang="en-US" sz="800"/>
              </a:p>
            </p:txBody>
          </p:sp>
          <p:sp>
            <p:nvSpPr>
              <p:cNvPr id="65767" name="Rectangle 473"/>
              <p:cNvSpPr>
                <a:spLocks noChangeArrowheads="1"/>
              </p:cNvSpPr>
              <p:nvPr/>
            </p:nvSpPr>
            <p:spPr bwMode="auto">
              <a:xfrm>
                <a:off x="1441" y="3579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cir181</a:t>
                </a:r>
                <a:endParaRPr lang="en-US" sz="800"/>
              </a:p>
            </p:txBody>
          </p:sp>
          <p:sp>
            <p:nvSpPr>
              <p:cNvPr id="65768" name="Line 474"/>
              <p:cNvSpPr>
                <a:spLocks noChangeShapeType="1"/>
              </p:cNvSpPr>
              <p:nvPr/>
            </p:nvSpPr>
            <p:spPr bwMode="auto">
              <a:xfrm>
                <a:off x="1418" y="3524"/>
                <a:ext cx="1" cy="12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69" name="Rectangle 475"/>
              <p:cNvSpPr>
                <a:spLocks noChangeArrowheads="1"/>
              </p:cNvSpPr>
              <p:nvPr/>
            </p:nvSpPr>
            <p:spPr bwMode="auto">
              <a:xfrm>
                <a:off x="912" y="3543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16.6</a:t>
                </a:r>
                <a:endParaRPr lang="en-US" sz="800"/>
              </a:p>
            </p:txBody>
          </p:sp>
          <p:sp>
            <p:nvSpPr>
              <p:cNvPr id="65770" name="Freeform 476"/>
              <p:cNvSpPr>
                <a:spLocks/>
              </p:cNvSpPr>
              <p:nvPr/>
            </p:nvSpPr>
            <p:spPr bwMode="auto">
              <a:xfrm>
                <a:off x="1154" y="3338"/>
                <a:ext cx="264" cy="241"/>
              </a:xfrm>
              <a:custGeom>
                <a:avLst/>
                <a:gdLst>
                  <a:gd name="T0" fmla="*/ 264 w 237"/>
                  <a:gd name="T1" fmla="*/ 241 h 274"/>
                  <a:gd name="T2" fmla="*/ 258 w 237"/>
                  <a:gd name="T3" fmla="*/ 241 h 274"/>
                  <a:gd name="T4" fmla="*/ 172 w 237"/>
                  <a:gd name="T5" fmla="*/ 0 h 274"/>
                  <a:gd name="T6" fmla="*/ 92 w 237"/>
                  <a:gd name="T7" fmla="*/ 0 h 274"/>
                  <a:gd name="T8" fmla="*/ 6 w 237"/>
                  <a:gd name="T9" fmla="*/ 241 h 274"/>
                  <a:gd name="T10" fmla="*/ 0 w 237"/>
                  <a:gd name="T11" fmla="*/ 241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74"/>
                  <a:gd name="T20" fmla="*/ 237 w 237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74">
                    <a:moveTo>
                      <a:pt x="237" y="274"/>
                    </a:moveTo>
                    <a:lnTo>
                      <a:pt x="232" y="27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74"/>
                    </a:lnTo>
                    <a:lnTo>
                      <a:pt x="0" y="27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1" name="Rectangle 477"/>
              <p:cNvSpPr>
                <a:spLocks noChangeArrowheads="1"/>
              </p:cNvSpPr>
              <p:nvPr/>
            </p:nvSpPr>
            <p:spPr bwMode="auto">
              <a:xfrm>
                <a:off x="1441" y="3653"/>
                <a:ext cx="244" cy="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RGH4</a:t>
                </a:r>
                <a:endParaRPr lang="en-US" sz="800"/>
              </a:p>
            </p:txBody>
          </p:sp>
          <p:sp>
            <p:nvSpPr>
              <p:cNvPr id="65772" name="Rectangle 478"/>
              <p:cNvSpPr>
                <a:spLocks noChangeArrowheads="1"/>
              </p:cNvSpPr>
              <p:nvPr/>
            </p:nvSpPr>
            <p:spPr bwMode="auto">
              <a:xfrm>
                <a:off x="912" y="3653"/>
                <a:ext cx="163" cy="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22.8</a:t>
                </a:r>
                <a:endParaRPr lang="en-US" sz="800"/>
              </a:p>
            </p:txBody>
          </p:sp>
          <p:sp>
            <p:nvSpPr>
              <p:cNvPr id="65773" name="Freeform 479"/>
              <p:cNvSpPr>
                <a:spLocks/>
              </p:cNvSpPr>
              <p:nvPr/>
            </p:nvSpPr>
            <p:spPr bwMode="auto">
              <a:xfrm>
                <a:off x="1154" y="3487"/>
                <a:ext cx="264" cy="201"/>
              </a:xfrm>
              <a:custGeom>
                <a:avLst/>
                <a:gdLst>
                  <a:gd name="T0" fmla="*/ 264 w 237"/>
                  <a:gd name="T1" fmla="*/ 201 h 228"/>
                  <a:gd name="T2" fmla="*/ 258 w 237"/>
                  <a:gd name="T3" fmla="*/ 201 h 228"/>
                  <a:gd name="T4" fmla="*/ 172 w 237"/>
                  <a:gd name="T5" fmla="*/ 0 h 228"/>
                  <a:gd name="T6" fmla="*/ 92 w 237"/>
                  <a:gd name="T7" fmla="*/ 0 h 228"/>
                  <a:gd name="T8" fmla="*/ 6 w 237"/>
                  <a:gd name="T9" fmla="*/ 201 h 228"/>
                  <a:gd name="T10" fmla="*/ 0 w 237"/>
                  <a:gd name="T11" fmla="*/ 201 h 2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28"/>
                  <a:gd name="T20" fmla="*/ 237 w 237"/>
                  <a:gd name="T21" fmla="*/ 228 h 2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28">
                    <a:moveTo>
                      <a:pt x="237" y="228"/>
                    </a:moveTo>
                    <a:lnTo>
                      <a:pt x="232" y="228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28"/>
                    </a:lnTo>
                    <a:lnTo>
                      <a:pt x="0" y="228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4" name="Rectangle 480"/>
              <p:cNvSpPr>
                <a:spLocks noChangeArrowheads="1"/>
              </p:cNvSpPr>
              <p:nvPr/>
            </p:nvSpPr>
            <p:spPr bwMode="auto">
              <a:xfrm>
                <a:off x="1441" y="3725"/>
                <a:ext cx="244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RGH5</a:t>
                </a:r>
                <a:endParaRPr lang="en-US" sz="800"/>
              </a:p>
            </p:txBody>
          </p:sp>
          <p:sp>
            <p:nvSpPr>
              <p:cNvPr id="65775" name="Rectangle 481"/>
              <p:cNvSpPr>
                <a:spLocks noChangeArrowheads="1"/>
              </p:cNvSpPr>
              <p:nvPr/>
            </p:nvSpPr>
            <p:spPr bwMode="auto">
              <a:xfrm>
                <a:off x="912" y="3725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26.1</a:t>
                </a:r>
                <a:endParaRPr lang="en-US" sz="800"/>
              </a:p>
            </p:txBody>
          </p:sp>
          <p:sp>
            <p:nvSpPr>
              <p:cNvPr id="65776" name="Freeform 482"/>
              <p:cNvSpPr>
                <a:spLocks/>
              </p:cNvSpPr>
              <p:nvPr/>
            </p:nvSpPr>
            <p:spPr bwMode="auto">
              <a:xfrm>
                <a:off x="1154" y="3568"/>
                <a:ext cx="264" cy="193"/>
              </a:xfrm>
              <a:custGeom>
                <a:avLst/>
                <a:gdLst>
                  <a:gd name="T0" fmla="*/ 264 w 237"/>
                  <a:gd name="T1" fmla="*/ 193 h 220"/>
                  <a:gd name="T2" fmla="*/ 258 w 237"/>
                  <a:gd name="T3" fmla="*/ 193 h 220"/>
                  <a:gd name="T4" fmla="*/ 172 w 237"/>
                  <a:gd name="T5" fmla="*/ 0 h 220"/>
                  <a:gd name="T6" fmla="*/ 92 w 237"/>
                  <a:gd name="T7" fmla="*/ 0 h 220"/>
                  <a:gd name="T8" fmla="*/ 6 w 237"/>
                  <a:gd name="T9" fmla="*/ 193 h 220"/>
                  <a:gd name="T10" fmla="*/ 0 w 237"/>
                  <a:gd name="T11" fmla="*/ 193 h 2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20"/>
                  <a:gd name="T20" fmla="*/ 237 w 237"/>
                  <a:gd name="T21" fmla="*/ 220 h 2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20">
                    <a:moveTo>
                      <a:pt x="237" y="220"/>
                    </a:moveTo>
                    <a:lnTo>
                      <a:pt x="232" y="22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20"/>
                    </a:lnTo>
                    <a:lnTo>
                      <a:pt x="0" y="22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77" name="Rectangle 483"/>
              <p:cNvSpPr>
                <a:spLocks noChangeArrowheads="1"/>
              </p:cNvSpPr>
              <p:nvPr/>
            </p:nvSpPr>
            <p:spPr bwMode="auto">
              <a:xfrm>
                <a:off x="1441" y="3798"/>
                <a:ext cx="192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cir13</a:t>
                </a:r>
                <a:endParaRPr lang="en-US" sz="800"/>
              </a:p>
            </p:txBody>
          </p:sp>
          <p:sp>
            <p:nvSpPr>
              <p:cNvPr id="65778" name="Rectangle 484"/>
              <p:cNvSpPr>
                <a:spLocks noChangeArrowheads="1"/>
              </p:cNvSpPr>
              <p:nvPr/>
            </p:nvSpPr>
            <p:spPr bwMode="auto">
              <a:xfrm>
                <a:off x="912" y="3798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33.1</a:t>
                </a:r>
                <a:endParaRPr lang="en-US" sz="800"/>
              </a:p>
            </p:txBody>
          </p:sp>
          <p:sp>
            <p:nvSpPr>
              <p:cNvPr id="65779" name="Freeform 485"/>
              <p:cNvSpPr>
                <a:spLocks/>
              </p:cNvSpPr>
              <p:nvPr/>
            </p:nvSpPr>
            <p:spPr bwMode="auto">
              <a:xfrm>
                <a:off x="1154" y="3736"/>
                <a:ext cx="264" cy="98"/>
              </a:xfrm>
              <a:custGeom>
                <a:avLst/>
                <a:gdLst>
                  <a:gd name="T0" fmla="*/ 264 w 237"/>
                  <a:gd name="T1" fmla="*/ 98 h 111"/>
                  <a:gd name="T2" fmla="*/ 258 w 237"/>
                  <a:gd name="T3" fmla="*/ 98 h 111"/>
                  <a:gd name="T4" fmla="*/ 172 w 237"/>
                  <a:gd name="T5" fmla="*/ 0 h 111"/>
                  <a:gd name="T6" fmla="*/ 92 w 237"/>
                  <a:gd name="T7" fmla="*/ 0 h 111"/>
                  <a:gd name="T8" fmla="*/ 6 w 237"/>
                  <a:gd name="T9" fmla="*/ 98 h 111"/>
                  <a:gd name="T10" fmla="*/ 0 w 237"/>
                  <a:gd name="T11" fmla="*/ 98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11"/>
                  <a:gd name="T20" fmla="*/ 237 w 23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11">
                    <a:moveTo>
                      <a:pt x="237" y="111"/>
                    </a:moveTo>
                    <a:lnTo>
                      <a:pt x="232" y="11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11"/>
                    </a:lnTo>
                    <a:lnTo>
                      <a:pt x="0" y="11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0" name="Rectangle 486"/>
              <p:cNvSpPr>
                <a:spLocks noChangeArrowheads="1"/>
              </p:cNvSpPr>
              <p:nvPr/>
            </p:nvSpPr>
            <p:spPr bwMode="auto">
              <a:xfrm>
                <a:off x="1441" y="3871"/>
                <a:ext cx="244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RGH1</a:t>
                </a:r>
                <a:endParaRPr lang="en-US" sz="800"/>
              </a:p>
            </p:txBody>
          </p:sp>
          <p:sp>
            <p:nvSpPr>
              <p:cNvPr id="65781" name="Rectangle 487"/>
              <p:cNvSpPr>
                <a:spLocks noChangeArrowheads="1"/>
              </p:cNvSpPr>
              <p:nvPr/>
            </p:nvSpPr>
            <p:spPr bwMode="auto">
              <a:xfrm>
                <a:off x="912" y="3871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37.4</a:t>
                </a:r>
                <a:endParaRPr lang="en-US" sz="800"/>
              </a:p>
            </p:txBody>
          </p:sp>
          <p:sp>
            <p:nvSpPr>
              <p:cNvPr id="65782" name="Freeform 488"/>
              <p:cNvSpPr>
                <a:spLocks/>
              </p:cNvSpPr>
              <p:nvPr/>
            </p:nvSpPr>
            <p:spPr bwMode="auto">
              <a:xfrm>
                <a:off x="1154" y="3841"/>
                <a:ext cx="264" cy="66"/>
              </a:xfrm>
              <a:custGeom>
                <a:avLst/>
                <a:gdLst>
                  <a:gd name="T0" fmla="*/ 264 w 237"/>
                  <a:gd name="T1" fmla="*/ 66 h 75"/>
                  <a:gd name="T2" fmla="*/ 258 w 237"/>
                  <a:gd name="T3" fmla="*/ 66 h 75"/>
                  <a:gd name="T4" fmla="*/ 172 w 237"/>
                  <a:gd name="T5" fmla="*/ 0 h 75"/>
                  <a:gd name="T6" fmla="*/ 92 w 237"/>
                  <a:gd name="T7" fmla="*/ 0 h 75"/>
                  <a:gd name="T8" fmla="*/ 6 w 237"/>
                  <a:gd name="T9" fmla="*/ 66 h 75"/>
                  <a:gd name="T10" fmla="*/ 0 w 237"/>
                  <a:gd name="T11" fmla="*/ 66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75"/>
                  <a:gd name="T20" fmla="*/ 237 w 237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75">
                    <a:moveTo>
                      <a:pt x="237" y="75"/>
                    </a:moveTo>
                    <a:lnTo>
                      <a:pt x="232" y="75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75"/>
                    </a:lnTo>
                    <a:lnTo>
                      <a:pt x="0" y="75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3" name="Rectangle 489"/>
              <p:cNvSpPr>
                <a:spLocks noChangeArrowheads="1"/>
              </p:cNvSpPr>
              <p:nvPr/>
            </p:nvSpPr>
            <p:spPr bwMode="auto">
              <a:xfrm>
                <a:off x="1441" y="3945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cir190</a:t>
                </a:r>
                <a:endParaRPr lang="en-US" sz="800"/>
              </a:p>
            </p:txBody>
          </p:sp>
          <p:sp>
            <p:nvSpPr>
              <p:cNvPr id="65784" name="Rectangle 490"/>
              <p:cNvSpPr>
                <a:spLocks noChangeArrowheads="1"/>
              </p:cNvSpPr>
              <p:nvPr/>
            </p:nvSpPr>
            <p:spPr bwMode="auto">
              <a:xfrm>
                <a:off x="912" y="3945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43.7</a:t>
                </a:r>
                <a:endParaRPr lang="en-US" sz="800"/>
              </a:p>
            </p:txBody>
          </p:sp>
          <p:sp>
            <p:nvSpPr>
              <p:cNvPr id="65785" name="Freeform 491"/>
              <p:cNvSpPr>
                <a:spLocks/>
              </p:cNvSpPr>
              <p:nvPr/>
            </p:nvSpPr>
            <p:spPr bwMode="auto">
              <a:xfrm>
                <a:off x="1154" y="3980"/>
                <a:ext cx="264" cy="14"/>
              </a:xfrm>
              <a:custGeom>
                <a:avLst/>
                <a:gdLst>
                  <a:gd name="T0" fmla="*/ 264 w 237"/>
                  <a:gd name="T1" fmla="*/ 0 h 15"/>
                  <a:gd name="T2" fmla="*/ 258 w 237"/>
                  <a:gd name="T3" fmla="*/ 0 h 15"/>
                  <a:gd name="T4" fmla="*/ 172 w 237"/>
                  <a:gd name="T5" fmla="*/ 14 h 15"/>
                  <a:gd name="T6" fmla="*/ 92 w 237"/>
                  <a:gd name="T7" fmla="*/ 14 h 15"/>
                  <a:gd name="T8" fmla="*/ 6 w 237"/>
                  <a:gd name="T9" fmla="*/ 0 h 15"/>
                  <a:gd name="T10" fmla="*/ 0 w 237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5"/>
                  <a:gd name="T20" fmla="*/ 237 w 23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5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5"/>
                    </a:lnTo>
                    <a:lnTo>
                      <a:pt x="83" y="1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6" name="Rectangle 492"/>
              <p:cNvSpPr>
                <a:spLocks noChangeArrowheads="1"/>
              </p:cNvSpPr>
              <p:nvPr/>
            </p:nvSpPr>
            <p:spPr bwMode="auto">
              <a:xfrm>
                <a:off x="1441" y="4017"/>
                <a:ext cx="238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cir141</a:t>
                </a:r>
                <a:endParaRPr lang="en-US" sz="800"/>
              </a:p>
            </p:txBody>
          </p:sp>
          <p:sp>
            <p:nvSpPr>
              <p:cNvPr id="65787" name="Rectangle 493"/>
              <p:cNvSpPr>
                <a:spLocks noChangeArrowheads="1"/>
              </p:cNvSpPr>
              <p:nvPr/>
            </p:nvSpPr>
            <p:spPr bwMode="auto">
              <a:xfrm>
                <a:off x="912" y="4017"/>
                <a:ext cx="163" cy="8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44.1</a:t>
                </a:r>
                <a:endParaRPr lang="en-US" sz="800"/>
              </a:p>
            </p:txBody>
          </p:sp>
          <p:sp>
            <p:nvSpPr>
              <p:cNvPr id="65788" name="Freeform 494"/>
              <p:cNvSpPr>
                <a:spLocks/>
              </p:cNvSpPr>
              <p:nvPr/>
            </p:nvSpPr>
            <p:spPr bwMode="auto">
              <a:xfrm>
                <a:off x="1154" y="4003"/>
                <a:ext cx="264" cy="51"/>
              </a:xfrm>
              <a:custGeom>
                <a:avLst/>
                <a:gdLst>
                  <a:gd name="T0" fmla="*/ 264 w 237"/>
                  <a:gd name="T1" fmla="*/ 51 h 57"/>
                  <a:gd name="T2" fmla="*/ 258 w 237"/>
                  <a:gd name="T3" fmla="*/ 51 h 57"/>
                  <a:gd name="T4" fmla="*/ 172 w 237"/>
                  <a:gd name="T5" fmla="*/ 0 h 57"/>
                  <a:gd name="T6" fmla="*/ 92 w 237"/>
                  <a:gd name="T7" fmla="*/ 0 h 57"/>
                  <a:gd name="T8" fmla="*/ 6 w 237"/>
                  <a:gd name="T9" fmla="*/ 51 h 57"/>
                  <a:gd name="T10" fmla="*/ 0 w 237"/>
                  <a:gd name="T11" fmla="*/ 51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7"/>
                  <a:gd name="T20" fmla="*/ 237 w 237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7">
                    <a:moveTo>
                      <a:pt x="237" y="57"/>
                    </a:moveTo>
                    <a:lnTo>
                      <a:pt x="232" y="57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7"/>
                    </a:lnTo>
                    <a:lnTo>
                      <a:pt x="0" y="5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9" name="Rectangle 495"/>
              <p:cNvSpPr>
                <a:spLocks noChangeArrowheads="1"/>
              </p:cNvSpPr>
              <p:nvPr/>
            </p:nvSpPr>
            <p:spPr bwMode="auto">
              <a:xfrm>
                <a:off x="1249" y="2688"/>
                <a:ext cx="72" cy="12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/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7</a:t>
                </a:r>
                <a:endParaRPr lang="en-US" sz="1200" b="1"/>
              </a:p>
            </p:txBody>
          </p:sp>
        </p:grpSp>
      </p:grpSp>
      <p:grpSp>
        <p:nvGrpSpPr>
          <p:cNvPr id="16" name="Group 496"/>
          <p:cNvGrpSpPr>
            <a:grpSpLocks/>
          </p:cNvGrpSpPr>
          <p:nvPr/>
        </p:nvGrpSpPr>
        <p:grpSpPr bwMode="auto">
          <a:xfrm>
            <a:off x="4049713" y="3429000"/>
            <a:ext cx="1185862" cy="3200400"/>
            <a:chOff x="4704" y="125"/>
            <a:chExt cx="745" cy="2617"/>
          </a:xfrm>
        </p:grpSpPr>
        <p:sp>
          <p:nvSpPr>
            <p:cNvPr id="65661" name="Freeform 497"/>
            <p:cNvSpPr>
              <a:spLocks/>
            </p:cNvSpPr>
            <p:nvPr/>
          </p:nvSpPr>
          <p:spPr bwMode="auto">
            <a:xfrm>
              <a:off x="4996" y="1665"/>
              <a:ext cx="57" cy="315"/>
            </a:xfrm>
            <a:custGeom>
              <a:avLst/>
              <a:gdLst>
                <a:gd name="T0" fmla="*/ 0 w 68"/>
                <a:gd name="T1" fmla="*/ 0 h 96"/>
                <a:gd name="T2" fmla="*/ 0 w 68"/>
                <a:gd name="T3" fmla="*/ 315 h 96"/>
                <a:gd name="T4" fmla="*/ 29 w 68"/>
                <a:gd name="T5" fmla="*/ 315 h 96"/>
                <a:gd name="T6" fmla="*/ 57 w 68"/>
                <a:gd name="T7" fmla="*/ 315 h 96"/>
                <a:gd name="T8" fmla="*/ 57 w 68"/>
                <a:gd name="T9" fmla="*/ 0 h 96"/>
                <a:gd name="T10" fmla="*/ 29 w 68"/>
                <a:gd name="T11" fmla="*/ 0 h 96"/>
                <a:gd name="T12" fmla="*/ 0 w 6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96"/>
                <a:gd name="T23" fmla="*/ 68 w 68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96">
                  <a:moveTo>
                    <a:pt x="0" y="0"/>
                  </a:moveTo>
                  <a:lnTo>
                    <a:pt x="0" y="96"/>
                  </a:lnTo>
                  <a:lnTo>
                    <a:pt x="35" y="96"/>
                  </a:lnTo>
                  <a:lnTo>
                    <a:pt x="68" y="96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62" name="Freeform 498" descr="Wide downward diagonal"/>
            <p:cNvSpPr>
              <a:spLocks/>
            </p:cNvSpPr>
            <p:nvPr/>
          </p:nvSpPr>
          <p:spPr bwMode="auto">
            <a:xfrm>
              <a:off x="4996" y="1117"/>
              <a:ext cx="62" cy="63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63 h 74"/>
                <a:gd name="T4" fmla="*/ 32 w 68"/>
                <a:gd name="T5" fmla="*/ 63 h 74"/>
                <a:gd name="T6" fmla="*/ 62 w 68"/>
                <a:gd name="T7" fmla="*/ 63 h 74"/>
                <a:gd name="T8" fmla="*/ 62 w 68"/>
                <a:gd name="T9" fmla="*/ 0 h 74"/>
                <a:gd name="T10" fmla="*/ 32 w 68"/>
                <a:gd name="T11" fmla="*/ 0 h 74"/>
                <a:gd name="T12" fmla="*/ 0 w 68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74"/>
                <a:gd name="T23" fmla="*/ 68 w 68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74">
                  <a:moveTo>
                    <a:pt x="0" y="0"/>
                  </a:moveTo>
                  <a:lnTo>
                    <a:pt x="0" y="74"/>
                  </a:lnTo>
                  <a:lnTo>
                    <a:pt x="35" y="74"/>
                  </a:lnTo>
                  <a:lnTo>
                    <a:pt x="68" y="74"/>
                  </a:lnTo>
                  <a:lnTo>
                    <a:pt x="68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rgbClr val="FF66FF"/>
              </a:bgClr>
            </a:pattFill>
            <a:ln w="8001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63" name="AutoShape 499"/>
            <p:cNvSpPr>
              <a:spLocks noChangeArrowheads="1"/>
            </p:cNvSpPr>
            <p:nvPr/>
          </p:nvSpPr>
          <p:spPr bwMode="auto">
            <a:xfrm>
              <a:off x="4993" y="293"/>
              <a:ext cx="63" cy="2370"/>
            </a:xfrm>
            <a:prstGeom prst="roundRect">
              <a:avLst>
                <a:gd name="adj" fmla="val 50000"/>
              </a:avLst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64" name="Rectangle 500"/>
            <p:cNvSpPr>
              <a:spLocks noChangeArrowheads="1"/>
            </p:cNvSpPr>
            <p:nvPr/>
          </p:nvSpPr>
          <p:spPr bwMode="auto">
            <a:xfrm>
              <a:off x="5149" y="287"/>
              <a:ext cx="151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cir79</a:t>
              </a:r>
              <a:endParaRPr lang="en-US" sz="800"/>
            </a:p>
          </p:txBody>
        </p:sp>
        <p:sp>
          <p:nvSpPr>
            <p:cNvPr id="65665" name="Rectangle 501"/>
            <p:cNvSpPr>
              <a:spLocks noChangeArrowheads="1"/>
            </p:cNvSpPr>
            <p:nvPr/>
          </p:nvSpPr>
          <p:spPr bwMode="auto">
            <a:xfrm>
              <a:off x="4766" y="287"/>
              <a:ext cx="92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0.0</a:t>
              </a:r>
              <a:endParaRPr lang="en-US" sz="800"/>
            </a:p>
          </p:txBody>
        </p:sp>
        <p:sp>
          <p:nvSpPr>
            <p:cNvPr id="65666" name="Freeform 502"/>
            <p:cNvSpPr>
              <a:spLocks/>
            </p:cNvSpPr>
            <p:nvPr/>
          </p:nvSpPr>
          <p:spPr bwMode="auto">
            <a:xfrm>
              <a:off x="4919" y="323"/>
              <a:ext cx="211" cy="1"/>
            </a:xfrm>
            <a:custGeom>
              <a:avLst/>
              <a:gdLst>
                <a:gd name="T0" fmla="*/ 211 w 237"/>
                <a:gd name="T1" fmla="*/ 0 h 1"/>
                <a:gd name="T2" fmla="*/ 207 w 237"/>
                <a:gd name="T3" fmla="*/ 0 h 1"/>
                <a:gd name="T4" fmla="*/ 137 w 237"/>
                <a:gd name="T5" fmla="*/ 0 h 1"/>
                <a:gd name="T6" fmla="*/ 74 w 237"/>
                <a:gd name="T7" fmla="*/ 0 h 1"/>
                <a:gd name="T8" fmla="*/ 4 w 237"/>
                <a:gd name="T9" fmla="*/ 0 h 1"/>
                <a:gd name="T10" fmla="*/ 0 w 237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1"/>
                <a:gd name="T20" fmla="*/ 237 w 237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1">
                  <a:moveTo>
                    <a:pt x="237" y="0"/>
                  </a:moveTo>
                  <a:lnTo>
                    <a:pt x="232" y="0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67" name="Rectangle 503"/>
            <p:cNvSpPr>
              <a:spLocks noChangeArrowheads="1"/>
            </p:cNvSpPr>
            <p:nvPr/>
          </p:nvSpPr>
          <p:spPr bwMode="auto">
            <a:xfrm>
              <a:off x="5149" y="369"/>
              <a:ext cx="151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cir85</a:t>
              </a:r>
              <a:endParaRPr lang="en-US" sz="800"/>
            </a:p>
          </p:txBody>
        </p:sp>
        <p:sp>
          <p:nvSpPr>
            <p:cNvPr id="65668" name="Rectangle 504"/>
            <p:cNvSpPr>
              <a:spLocks noChangeArrowheads="1"/>
            </p:cNvSpPr>
            <p:nvPr/>
          </p:nvSpPr>
          <p:spPr bwMode="auto">
            <a:xfrm>
              <a:off x="4766" y="369"/>
              <a:ext cx="92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3.4</a:t>
              </a:r>
              <a:endParaRPr lang="en-US" sz="800"/>
            </a:p>
          </p:txBody>
        </p:sp>
        <p:sp>
          <p:nvSpPr>
            <p:cNvPr id="65669" name="Freeform 505"/>
            <p:cNvSpPr>
              <a:spLocks/>
            </p:cNvSpPr>
            <p:nvPr/>
          </p:nvSpPr>
          <p:spPr bwMode="auto">
            <a:xfrm>
              <a:off x="4919" y="405"/>
              <a:ext cx="211" cy="2"/>
            </a:xfrm>
            <a:custGeom>
              <a:avLst/>
              <a:gdLst>
                <a:gd name="T0" fmla="*/ 211 w 237"/>
                <a:gd name="T1" fmla="*/ 0 h 2"/>
                <a:gd name="T2" fmla="*/ 207 w 237"/>
                <a:gd name="T3" fmla="*/ 0 h 2"/>
                <a:gd name="T4" fmla="*/ 137 w 237"/>
                <a:gd name="T5" fmla="*/ 0 h 2"/>
                <a:gd name="T6" fmla="*/ 74 w 237"/>
                <a:gd name="T7" fmla="*/ 0 h 2"/>
                <a:gd name="T8" fmla="*/ 4 w 237"/>
                <a:gd name="T9" fmla="*/ 0 h 2"/>
                <a:gd name="T10" fmla="*/ 0 w 237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2"/>
                <a:gd name="T20" fmla="*/ 237 w 237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2">
                  <a:moveTo>
                    <a:pt x="237" y="0"/>
                  </a:moveTo>
                  <a:lnTo>
                    <a:pt x="232" y="0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70" name="Rectangle 506"/>
            <p:cNvSpPr>
              <a:spLocks noChangeArrowheads="1"/>
            </p:cNvSpPr>
            <p:nvPr/>
          </p:nvSpPr>
          <p:spPr bwMode="auto">
            <a:xfrm>
              <a:off x="5149" y="786"/>
              <a:ext cx="151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cir64</a:t>
              </a:r>
              <a:endParaRPr lang="en-US" sz="800"/>
            </a:p>
          </p:txBody>
        </p:sp>
        <p:sp>
          <p:nvSpPr>
            <p:cNvPr id="65671" name="Rectangle 507"/>
            <p:cNvSpPr>
              <a:spLocks noChangeArrowheads="1"/>
            </p:cNvSpPr>
            <p:nvPr/>
          </p:nvSpPr>
          <p:spPr bwMode="auto">
            <a:xfrm>
              <a:off x="5149" y="859"/>
              <a:ext cx="151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cir98</a:t>
              </a:r>
              <a:endParaRPr lang="en-US" sz="800"/>
            </a:p>
          </p:txBody>
        </p:sp>
        <p:sp>
          <p:nvSpPr>
            <p:cNvPr id="65672" name="Line 508"/>
            <p:cNvSpPr>
              <a:spLocks noChangeShapeType="1"/>
            </p:cNvSpPr>
            <p:nvPr/>
          </p:nvSpPr>
          <p:spPr bwMode="auto">
            <a:xfrm>
              <a:off x="5130" y="803"/>
              <a:ext cx="1" cy="12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73" name="Rectangle 509"/>
            <p:cNvSpPr>
              <a:spLocks noChangeArrowheads="1"/>
            </p:cNvSpPr>
            <p:nvPr/>
          </p:nvSpPr>
          <p:spPr bwMode="auto">
            <a:xfrm>
              <a:off x="4729" y="824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24.0</a:t>
              </a:r>
              <a:endParaRPr lang="en-US" sz="800"/>
            </a:p>
          </p:txBody>
        </p:sp>
        <p:sp>
          <p:nvSpPr>
            <p:cNvPr id="65674" name="Freeform 510"/>
            <p:cNvSpPr>
              <a:spLocks/>
            </p:cNvSpPr>
            <p:nvPr/>
          </p:nvSpPr>
          <p:spPr bwMode="auto">
            <a:xfrm>
              <a:off x="4919" y="859"/>
              <a:ext cx="211" cy="45"/>
            </a:xfrm>
            <a:custGeom>
              <a:avLst/>
              <a:gdLst>
                <a:gd name="T0" fmla="*/ 211 w 237"/>
                <a:gd name="T1" fmla="*/ 0 h 51"/>
                <a:gd name="T2" fmla="*/ 207 w 237"/>
                <a:gd name="T3" fmla="*/ 0 h 51"/>
                <a:gd name="T4" fmla="*/ 137 w 237"/>
                <a:gd name="T5" fmla="*/ 45 h 51"/>
                <a:gd name="T6" fmla="*/ 74 w 237"/>
                <a:gd name="T7" fmla="*/ 45 h 51"/>
                <a:gd name="T8" fmla="*/ 4 w 237"/>
                <a:gd name="T9" fmla="*/ 0 h 51"/>
                <a:gd name="T10" fmla="*/ 0 w 237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51"/>
                <a:gd name="T20" fmla="*/ 237 w 237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51">
                  <a:moveTo>
                    <a:pt x="237" y="0"/>
                  </a:moveTo>
                  <a:lnTo>
                    <a:pt x="232" y="0"/>
                  </a:lnTo>
                  <a:lnTo>
                    <a:pt x="154" y="51"/>
                  </a:lnTo>
                  <a:lnTo>
                    <a:pt x="83" y="5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75" name="Rectangle 511"/>
            <p:cNvSpPr>
              <a:spLocks noChangeArrowheads="1"/>
            </p:cNvSpPr>
            <p:nvPr/>
          </p:nvSpPr>
          <p:spPr bwMode="auto">
            <a:xfrm>
              <a:off x="5149" y="933"/>
              <a:ext cx="188" cy="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cir283</a:t>
              </a:r>
              <a:endParaRPr lang="en-US" sz="800"/>
            </a:p>
          </p:txBody>
        </p:sp>
        <p:sp>
          <p:nvSpPr>
            <p:cNvPr id="65676" name="Rectangle 512"/>
            <p:cNvSpPr>
              <a:spLocks noChangeArrowheads="1"/>
            </p:cNvSpPr>
            <p:nvPr/>
          </p:nvSpPr>
          <p:spPr bwMode="auto">
            <a:xfrm>
              <a:off x="4729" y="933"/>
              <a:ext cx="129" cy="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24.8</a:t>
              </a:r>
              <a:endParaRPr lang="en-US" sz="800"/>
            </a:p>
          </p:txBody>
        </p:sp>
        <p:sp>
          <p:nvSpPr>
            <p:cNvPr id="65677" name="Freeform 513"/>
            <p:cNvSpPr>
              <a:spLocks/>
            </p:cNvSpPr>
            <p:nvPr/>
          </p:nvSpPr>
          <p:spPr bwMode="auto">
            <a:xfrm>
              <a:off x="4919" y="923"/>
              <a:ext cx="211" cy="46"/>
            </a:xfrm>
            <a:custGeom>
              <a:avLst/>
              <a:gdLst>
                <a:gd name="T0" fmla="*/ 211 w 237"/>
                <a:gd name="T1" fmla="*/ 46 h 51"/>
                <a:gd name="T2" fmla="*/ 207 w 237"/>
                <a:gd name="T3" fmla="*/ 46 h 51"/>
                <a:gd name="T4" fmla="*/ 137 w 237"/>
                <a:gd name="T5" fmla="*/ 0 h 51"/>
                <a:gd name="T6" fmla="*/ 74 w 237"/>
                <a:gd name="T7" fmla="*/ 0 h 51"/>
                <a:gd name="T8" fmla="*/ 4 w 237"/>
                <a:gd name="T9" fmla="*/ 46 h 51"/>
                <a:gd name="T10" fmla="*/ 0 w 237"/>
                <a:gd name="T11" fmla="*/ 46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51"/>
                <a:gd name="T20" fmla="*/ 237 w 237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51">
                  <a:moveTo>
                    <a:pt x="237" y="51"/>
                  </a:moveTo>
                  <a:lnTo>
                    <a:pt x="232" y="51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51"/>
                  </a:lnTo>
                  <a:lnTo>
                    <a:pt x="0" y="51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78" name="Rectangle 514"/>
            <p:cNvSpPr>
              <a:spLocks noChangeArrowheads="1"/>
            </p:cNvSpPr>
            <p:nvPr/>
          </p:nvSpPr>
          <p:spPr bwMode="auto">
            <a:xfrm>
              <a:off x="5149" y="1070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cir212</a:t>
              </a:r>
              <a:endParaRPr lang="en-US" sz="800"/>
            </a:p>
          </p:txBody>
        </p:sp>
        <p:sp>
          <p:nvSpPr>
            <p:cNvPr id="65679" name="Rectangle 515"/>
            <p:cNvSpPr>
              <a:spLocks noChangeArrowheads="1"/>
            </p:cNvSpPr>
            <p:nvPr/>
          </p:nvSpPr>
          <p:spPr bwMode="auto">
            <a:xfrm>
              <a:off x="4729" y="1070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32.8</a:t>
              </a:r>
              <a:endParaRPr lang="en-US" sz="800"/>
            </a:p>
          </p:txBody>
        </p:sp>
        <p:sp>
          <p:nvSpPr>
            <p:cNvPr id="65680" name="Freeform 516"/>
            <p:cNvSpPr>
              <a:spLocks/>
            </p:cNvSpPr>
            <p:nvPr/>
          </p:nvSpPr>
          <p:spPr bwMode="auto">
            <a:xfrm>
              <a:off x="4919" y="1106"/>
              <a:ext cx="211" cy="11"/>
            </a:xfrm>
            <a:custGeom>
              <a:avLst/>
              <a:gdLst>
                <a:gd name="T0" fmla="*/ 211 w 237"/>
                <a:gd name="T1" fmla="*/ 0 h 12"/>
                <a:gd name="T2" fmla="*/ 207 w 237"/>
                <a:gd name="T3" fmla="*/ 0 h 12"/>
                <a:gd name="T4" fmla="*/ 137 w 237"/>
                <a:gd name="T5" fmla="*/ 11 h 12"/>
                <a:gd name="T6" fmla="*/ 74 w 237"/>
                <a:gd name="T7" fmla="*/ 11 h 12"/>
                <a:gd name="T8" fmla="*/ 4 w 237"/>
                <a:gd name="T9" fmla="*/ 0 h 12"/>
                <a:gd name="T10" fmla="*/ 0 w 237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12"/>
                <a:gd name="T20" fmla="*/ 237 w 23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12">
                  <a:moveTo>
                    <a:pt x="237" y="0"/>
                  </a:moveTo>
                  <a:lnTo>
                    <a:pt x="232" y="0"/>
                  </a:lnTo>
                  <a:lnTo>
                    <a:pt x="154" y="12"/>
                  </a:lnTo>
                  <a:lnTo>
                    <a:pt x="83" y="1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81" name="Rectangle 517"/>
            <p:cNvSpPr>
              <a:spLocks noChangeArrowheads="1"/>
            </p:cNvSpPr>
            <p:nvPr/>
          </p:nvSpPr>
          <p:spPr bwMode="auto">
            <a:xfrm>
              <a:off x="5149" y="1144"/>
              <a:ext cx="193" cy="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RGH2</a:t>
              </a:r>
              <a:endParaRPr lang="en-US" sz="800"/>
            </a:p>
          </p:txBody>
        </p:sp>
        <p:sp>
          <p:nvSpPr>
            <p:cNvPr id="65682" name="Rectangle 518"/>
            <p:cNvSpPr>
              <a:spLocks noChangeArrowheads="1"/>
            </p:cNvSpPr>
            <p:nvPr/>
          </p:nvSpPr>
          <p:spPr bwMode="auto">
            <a:xfrm>
              <a:off x="5149" y="1216"/>
              <a:ext cx="151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cir58</a:t>
              </a:r>
              <a:endParaRPr lang="en-US" sz="800"/>
            </a:p>
          </p:txBody>
        </p:sp>
        <p:sp>
          <p:nvSpPr>
            <p:cNvPr id="65683" name="Line 519"/>
            <p:cNvSpPr>
              <a:spLocks noChangeShapeType="1"/>
            </p:cNvSpPr>
            <p:nvPr/>
          </p:nvSpPr>
          <p:spPr bwMode="auto">
            <a:xfrm>
              <a:off x="5130" y="1161"/>
              <a:ext cx="1" cy="12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84" name="Rectangle 520"/>
            <p:cNvSpPr>
              <a:spLocks noChangeArrowheads="1"/>
            </p:cNvSpPr>
            <p:nvPr/>
          </p:nvSpPr>
          <p:spPr bwMode="auto">
            <a:xfrm>
              <a:off x="4729" y="1180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36.4</a:t>
              </a:r>
              <a:endParaRPr lang="en-US" sz="800"/>
            </a:p>
          </p:txBody>
        </p:sp>
        <p:sp>
          <p:nvSpPr>
            <p:cNvPr id="65685" name="Freeform 521"/>
            <p:cNvSpPr>
              <a:spLocks/>
            </p:cNvSpPr>
            <p:nvPr/>
          </p:nvSpPr>
          <p:spPr bwMode="auto">
            <a:xfrm>
              <a:off x="4919" y="1204"/>
              <a:ext cx="211" cy="12"/>
            </a:xfrm>
            <a:custGeom>
              <a:avLst/>
              <a:gdLst>
                <a:gd name="T0" fmla="*/ 211 w 237"/>
                <a:gd name="T1" fmla="*/ 12 h 14"/>
                <a:gd name="T2" fmla="*/ 207 w 237"/>
                <a:gd name="T3" fmla="*/ 12 h 14"/>
                <a:gd name="T4" fmla="*/ 137 w 237"/>
                <a:gd name="T5" fmla="*/ 0 h 14"/>
                <a:gd name="T6" fmla="*/ 74 w 237"/>
                <a:gd name="T7" fmla="*/ 0 h 14"/>
                <a:gd name="T8" fmla="*/ 4 w 237"/>
                <a:gd name="T9" fmla="*/ 12 h 14"/>
                <a:gd name="T10" fmla="*/ 0 w 237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14"/>
                <a:gd name="T20" fmla="*/ 237 w 237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14">
                  <a:moveTo>
                    <a:pt x="237" y="14"/>
                  </a:moveTo>
                  <a:lnTo>
                    <a:pt x="232" y="14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14"/>
                  </a:lnTo>
                  <a:lnTo>
                    <a:pt x="0" y="1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86" name="Rectangle 522"/>
            <p:cNvSpPr>
              <a:spLocks noChangeArrowheads="1"/>
            </p:cNvSpPr>
            <p:nvPr/>
          </p:nvSpPr>
          <p:spPr bwMode="auto">
            <a:xfrm>
              <a:off x="5149" y="1370"/>
              <a:ext cx="114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cir8</a:t>
              </a:r>
              <a:endParaRPr lang="en-US" sz="800"/>
            </a:p>
          </p:txBody>
        </p:sp>
        <p:sp>
          <p:nvSpPr>
            <p:cNvPr id="65687" name="Rectangle 523"/>
            <p:cNvSpPr>
              <a:spLocks noChangeArrowheads="1"/>
            </p:cNvSpPr>
            <p:nvPr/>
          </p:nvSpPr>
          <p:spPr bwMode="auto">
            <a:xfrm>
              <a:off x="4729" y="1370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45.0</a:t>
              </a:r>
              <a:endParaRPr lang="en-US" sz="800"/>
            </a:p>
          </p:txBody>
        </p:sp>
        <p:sp>
          <p:nvSpPr>
            <p:cNvPr id="65688" name="Freeform 524"/>
            <p:cNvSpPr>
              <a:spLocks/>
            </p:cNvSpPr>
            <p:nvPr/>
          </p:nvSpPr>
          <p:spPr bwMode="auto">
            <a:xfrm>
              <a:off x="4919" y="1405"/>
              <a:ext cx="211" cy="8"/>
            </a:xfrm>
            <a:custGeom>
              <a:avLst/>
              <a:gdLst>
                <a:gd name="T0" fmla="*/ 211 w 237"/>
                <a:gd name="T1" fmla="*/ 0 h 8"/>
                <a:gd name="T2" fmla="*/ 207 w 237"/>
                <a:gd name="T3" fmla="*/ 0 h 8"/>
                <a:gd name="T4" fmla="*/ 137 w 237"/>
                <a:gd name="T5" fmla="*/ 8 h 8"/>
                <a:gd name="T6" fmla="*/ 74 w 237"/>
                <a:gd name="T7" fmla="*/ 8 h 8"/>
                <a:gd name="T8" fmla="*/ 4 w 237"/>
                <a:gd name="T9" fmla="*/ 0 h 8"/>
                <a:gd name="T10" fmla="*/ 0 w 237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8"/>
                <a:gd name="T20" fmla="*/ 237 w 23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8">
                  <a:moveTo>
                    <a:pt x="237" y="0"/>
                  </a:moveTo>
                  <a:lnTo>
                    <a:pt x="232" y="0"/>
                  </a:lnTo>
                  <a:lnTo>
                    <a:pt x="154" y="8"/>
                  </a:lnTo>
                  <a:lnTo>
                    <a:pt x="83" y="8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89" name="Rectangle 525"/>
            <p:cNvSpPr>
              <a:spLocks noChangeArrowheads="1"/>
            </p:cNvSpPr>
            <p:nvPr/>
          </p:nvSpPr>
          <p:spPr bwMode="auto">
            <a:xfrm>
              <a:off x="5149" y="1442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cir178</a:t>
              </a:r>
              <a:endParaRPr lang="en-US" sz="800"/>
            </a:p>
          </p:txBody>
        </p:sp>
        <p:sp>
          <p:nvSpPr>
            <p:cNvPr id="65690" name="Rectangle 526"/>
            <p:cNvSpPr>
              <a:spLocks noChangeArrowheads="1"/>
            </p:cNvSpPr>
            <p:nvPr/>
          </p:nvSpPr>
          <p:spPr bwMode="auto">
            <a:xfrm>
              <a:off x="4729" y="1442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47.5</a:t>
              </a:r>
              <a:endParaRPr lang="en-US" sz="800"/>
            </a:p>
          </p:txBody>
        </p:sp>
        <p:sp>
          <p:nvSpPr>
            <p:cNvPr id="65691" name="Freeform 527"/>
            <p:cNvSpPr>
              <a:spLocks/>
            </p:cNvSpPr>
            <p:nvPr/>
          </p:nvSpPr>
          <p:spPr bwMode="auto">
            <a:xfrm>
              <a:off x="4919" y="1472"/>
              <a:ext cx="211" cy="7"/>
            </a:xfrm>
            <a:custGeom>
              <a:avLst/>
              <a:gdLst>
                <a:gd name="T0" fmla="*/ 211 w 237"/>
                <a:gd name="T1" fmla="*/ 7 h 7"/>
                <a:gd name="T2" fmla="*/ 207 w 237"/>
                <a:gd name="T3" fmla="*/ 7 h 7"/>
                <a:gd name="T4" fmla="*/ 137 w 237"/>
                <a:gd name="T5" fmla="*/ 0 h 7"/>
                <a:gd name="T6" fmla="*/ 74 w 237"/>
                <a:gd name="T7" fmla="*/ 0 h 7"/>
                <a:gd name="T8" fmla="*/ 4 w 237"/>
                <a:gd name="T9" fmla="*/ 7 h 7"/>
                <a:gd name="T10" fmla="*/ 0 w 237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7"/>
                <a:gd name="T20" fmla="*/ 237 w 23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7">
                  <a:moveTo>
                    <a:pt x="237" y="7"/>
                  </a:moveTo>
                  <a:lnTo>
                    <a:pt x="232" y="7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7"/>
                  </a:lnTo>
                  <a:lnTo>
                    <a:pt x="0" y="7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92" name="Rectangle 528"/>
            <p:cNvSpPr>
              <a:spLocks noChangeArrowheads="1"/>
            </p:cNvSpPr>
            <p:nvPr/>
          </p:nvSpPr>
          <p:spPr bwMode="auto">
            <a:xfrm>
              <a:off x="5149" y="1614"/>
              <a:ext cx="188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cir160</a:t>
              </a:r>
              <a:endParaRPr lang="en-US" sz="800"/>
            </a:p>
          </p:txBody>
        </p:sp>
        <p:sp>
          <p:nvSpPr>
            <p:cNvPr id="65693" name="Rectangle 529"/>
            <p:cNvSpPr>
              <a:spLocks noChangeArrowheads="1"/>
            </p:cNvSpPr>
            <p:nvPr/>
          </p:nvSpPr>
          <p:spPr bwMode="auto">
            <a:xfrm>
              <a:off x="4729" y="1614"/>
              <a:ext cx="129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55.2</a:t>
              </a:r>
              <a:endParaRPr lang="en-US" sz="800"/>
            </a:p>
          </p:txBody>
        </p:sp>
        <p:sp>
          <p:nvSpPr>
            <p:cNvPr id="65694" name="Freeform 530"/>
            <p:cNvSpPr>
              <a:spLocks/>
            </p:cNvSpPr>
            <p:nvPr/>
          </p:nvSpPr>
          <p:spPr bwMode="auto">
            <a:xfrm>
              <a:off x="4919" y="1650"/>
              <a:ext cx="211" cy="10"/>
            </a:xfrm>
            <a:custGeom>
              <a:avLst/>
              <a:gdLst>
                <a:gd name="T0" fmla="*/ 211 w 237"/>
                <a:gd name="T1" fmla="*/ 0 h 10"/>
                <a:gd name="T2" fmla="*/ 207 w 237"/>
                <a:gd name="T3" fmla="*/ 0 h 10"/>
                <a:gd name="T4" fmla="*/ 137 w 237"/>
                <a:gd name="T5" fmla="*/ 10 h 10"/>
                <a:gd name="T6" fmla="*/ 74 w 237"/>
                <a:gd name="T7" fmla="*/ 10 h 10"/>
                <a:gd name="T8" fmla="*/ 4 w 237"/>
                <a:gd name="T9" fmla="*/ 0 h 10"/>
                <a:gd name="T10" fmla="*/ 0 w 23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10"/>
                <a:gd name="T20" fmla="*/ 237 w 23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10">
                  <a:moveTo>
                    <a:pt x="237" y="0"/>
                  </a:moveTo>
                  <a:lnTo>
                    <a:pt x="232" y="0"/>
                  </a:lnTo>
                  <a:lnTo>
                    <a:pt x="154" y="10"/>
                  </a:lnTo>
                  <a:lnTo>
                    <a:pt x="83" y="1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95" name="Rectangle 531"/>
            <p:cNvSpPr>
              <a:spLocks noChangeArrowheads="1"/>
            </p:cNvSpPr>
            <p:nvPr/>
          </p:nvSpPr>
          <p:spPr bwMode="auto">
            <a:xfrm>
              <a:off x="5149" y="1687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cir157</a:t>
              </a:r>
              <a:endParaRPr lang="en-US" sz="800"/>
            </a:p>
          </p:txBody>
        </p:sp>
        <p:sp>
          <p:nvSpPr>
            <p:cNvPr id="65696" name="Rectangle 532"/>
            <p:cNvSpPr>
              <a:spLocks noChangeArrowheads="1"/>
            </p:cNvSpPr>
            <p:nvPr/>
          </p:nvSpPr>
          <p:spPr bwMode="auto">
            <a:xfrm>
              <a:off x="4729" y="1687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58.0</a:t>
              </a:r>
              <a:endParaRPr lang="en-US" sz="800"/>
            </a:p>
          </p:txBody>
        </p:sp>
        <p:sp>
          <p:nvSpPr>
            <p:cNvPr id="65697" name="Freeform 533"/>
            <p:cNvSpPr>
              <a:spLocks/>
            </p:cNvSpPr>
            <p:nvPr/>
          </p:nvSpPr>
          <p:spPr bwMode="auto">
            <a:xfrm>
              <a:off x="4919" y="1724"/>
              <a:ext cx="211" cy="3"/>
            </a:xfrm>
            <a:custGeom>
              <a:avLst/>
              <a:gdLst>
                <a:gd name="T0" fmla="*/ 211 w 237"/>
                <a:gd name="T1" fmla="*/ 0 h 4"/>
                <a:gd name="T2" fmla="*/ 207 w 237"/>
                <a:gd name="T3" fmla="*/ 0 h 4"/>
                <a:gd name="T4" fmla="*/ 137 w 237"/>
                <a:gd name="T5" fmla="*/ 3 h 4"/>
                <a:gd name="T6" fmla="*/ 74 w 237"/>
                <a:gd name="T7" fmla="*/ 3 h 4"/>
                <a:gd name="T8" fmla="*/ 4 w 237"/>
                <a:gd name="T9" fmla="*/ 0 h 4"/>
                <a:gd name="T10" fmla="*/ 0 w 237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4"/>
                <a:gd name="T20" fmla="*/ 237 w 23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4">
                  <a:moveTo>
                    <a:pt x="237" y="0"/>
                  </a:moveTo>
                  <a:lnTo>
                    <a:pt x="232" y="0"/>
                  </a:lnTo>
                  <a:lnTo>
                    <a:pt x="154" y="4"/>
                  </a:lnTo>
                  <a:lnTo>
                    <a:pt x="83" y="4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98" name="Rectangle 534"/>
            <p:cNvSpPr>
              <a:spLocks noChangeArrowheads="1"/>
            </p:cNvSpPr>
            <p:nvPr/>
          </p:nvSpPr>
          <p:spPr bwMode="auto">
            <a:xfrm>
              <a:off x="5149" y="1760"/>
              <a:ext cx="151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cir35</a:t>
              </a:r>
              <a:endParaRPr lang="en-US" sz="800"/>
            </a:p>
          </p:txBody>
        </p:sp>
        <p:sp>
          <p:nvSpPr>
            <p:cNvPr id="65699" name="Rectangle 535"/>
            <p:cNvSpPr>
              <a:spLocks noChangeArrowheads="1"/>
            </p:cNvSpPr>
            <p:nvPr/>
          </p:nvSpPr>
          <p:spPr bwMode="auto">
            <a:xfrm>
              <a:off x="4729" y="1760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60.5</a:t>
              </a:r>
              <a:endParaRPr lang="en-US" sz="800"/>
            </a:p>
          </p:txBody>
        </p:sp>
        <p:sp>
          <p:nvSpPr>
            <p:cNvPr id="65700" name="Freeform 536"/>
            <p:cNvSpPr>
              <a:spLocks/>
            </p:cNvSpPr>
            <p:nvPr/>
          </p:nvSpPr>
          <p:spPr bwMode="auto">
            <a:xfrm>
              <a:off x="4919" y="1788"/>
              <a:ext cx="211" cy="8"/>
            </a:xfrm>
            <a:custGeom>
              <a:avLst/>
              <a:gdLst>
                <a:gd name="T0" fmla="*/ 211 w 237"/>
                <a:gd name="T1" fmla="*/ 8 h 10"/>
                <a:gd name="T2" fmla="*/ 207 w 237"/>
                <a:gd name="T3" fmla="*/ 8 h 10"/>
                <a:gd name="T4" fmla="*/ 137 w 237"/>
                <a:gd name="T5" fmla="*/ 0 h 10"/>
                <a:gd name="T6" fmla="*/ 74 w 237"/>
                <a:gd name="T7" fmla="*/ 0 h 10"/>
                <a:gd name="T8" fmla="*/ 4 w 237"/>
                <a:gd name="T9" fmla="*/ 8 h 10"/>
                <a:gd name="T10" fmla="*/ 0 w 237"/>
                <a:gd name="T11" fmla="*/ 8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10"/>
                <a:gd name="T20" fmla="*/ 237 w 23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10">
                  <a:moveTo>
                    <a:pt x="237" y="10"/>
                  </a:moveTo>
                  <a:lnTo>
                    <a:pt x="232" y="10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10"/>
                  </a:lnTo>
                  <a:lnTo>
                    <a:pt x="0" y="1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01" name="Rectangle 537"/>
            <p:cNvSpPr>
              <a:spLocks noChangeArrowheads="1"/>
            </p:cNvSpPr>
            <p:nvPr/>
          </p:nvSpPr>
          <p:spPr bwMode="auto">
            <a:xfrm>
              <a:off x="5126" y="1851"/>
              <a:ext cx="323" cy="1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cf972909</a:t>
              </a:r>
              <a:endParaRPr lang="en-US" sz="800"/>
            </a:p>
          </p:txBody>
        </p:sp>
        <p:sp>
          <p:nvSpPr>
            <p:cNvPr id="65702" name="Rectangle 538"/>
            <p:cNvSpPr>
              <a:spLocks noChangeArrowheads="1"/>
            </p:cNvSpPr>
            <p:nvPr/>
          </p:nvSpPr>
          <p:spPr bwMode="auto">
            <a:xfrm>
              <a:off x="4704" y="1851"/>
              <a:ext cx="184" cy="1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45720" tIns="0" rIns="45720" bIns="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67.0</a:t>
              </a:r>
              <a:endParaRPr lang="en-US" sz="800"/>
            </a:p>
          </p:txBody>
        </p:sp>
        <p:sp>
          <p:nvSpPr>
            <p:cNvPr id="65703" name="Freeform 539"/>
            <p:cNvSpPr>
              <a:spLocks/>
            </p:cNvSpPr>
            <p:nvPr/>
          </p:nvSpPr>
          <p:spPr bwMode="auto">
            <a:xfrm>
              <a:off x="4919" y="1886"/>
              <a:ext cx="211" cy="59"/>
            </a:xfrm>
            <a:custGeom>
              <a:avLst/>
              <a:gdLst>
                <a:gd name="T0" fmla="*/ 211 w 237"/>
                <a:gd name="T1" fmla="*/ 0 h 67"/>
                <a:gd name="T2" fmla="*/ 207 w 237"/>
                <a:gd name="T3" fmla="*/ 0 h 67"/>
                <a:gd name="T4" fmla="*/ 137 w 237"/>
                <a:gd name="T5" fmla="*/ 59 h 67"/>
                <a:gd name="T6" fmla="*/ 74 w 237"/>
                <a:gd name="T7" fmla="*/ 59 h 67"/>
                <a:gd name="T8" fmla="*/ 4 w 237"/>
                <a:gd name="T9" fmla="*/ 0 h 67"/>
                <a:gd name="T10" fmla="*/ 0 w 237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67"/>
                <a:gd name="T20" fmla="*/ 237 w 237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67">
                  <a:moveTo>
                    <a:pt x="237" y="0"/>
                  </a:moveTo>
                  <a:lnTo>
                    <a:pt x="232" y="0"/>
                  </a:lnTo>
                  <a:lnTo>
                    <a:pt x="154" y="67"/>
                  </a:lnTo>
                  <a:lnTo>
                    <a:pt x="83" y="67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04" name="Rectangle 540"/>
            <p:cNvSpPr>
              <a:spLocks noChangeArrowheads="1"/>
            </p:cNvSpPr>
            <p:nvPr/>
          </p:nvSpPr>
          <p:spPr bwMode="auto">
            <a:xfrm>
              <a:off x="5149" y="1923"/>
              <a:ext cx="151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cir24</a:t>
              </a:r>
              <a:endParaRPr lang="en-US" sz="800"/>
            </a:p>
          </p:txBody>
        </p:sp>
        <p:sp>
          <p:nvSpPr>
            <p:cNvPr id="65705" name="Rectangle 541"/>
            <p:cNvSpPr>
              <a:spLocks noChangeArrowheads="1"/>
            </p:cNvSpPr>
            <p:nvPr/>
          </p:nvSpPr>
          <p:spPr bwMode="auto">
            <a:xfrm>
              <a:off x="4729" y="1923"/>
              <a:ext cx="129" cy="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68.5</a:t>
              </a:r>
              <a:endParaRPr lang="en-US" sz="800"/>
            </a:p>
          </p:txBody>
        </p:sp>
        <p:sp>
          <p:nvSpPr>
            <p:cNvPr id="65706" name="Freeform 542"/>
            <p:cNvSpPr>
              <a:spLocks/>
            </p:cNvSpPr>
            <p:nvPr/>
          </p:nvSpPr>
          <p:spPr bwMode="auto">
            <a:xfrm>
              <a:off x="4919" y="1959"/>
              <a:ext cx="211" cy="22"/>
            </a:xfrm>
            <a:custGeom>
              <a:avLst/>
              <a:gdLst>
                <a:gd name="T0" fmla="*/ 211 w 237"/>
                <a:gd name="T1" fmla="*/ 0 h 25"/>
                <a:gd name="T2" fmla="*/ 207 w 237"/>
                <a:gd name="T3" fmla="*/ 0 h 25"/>
                <a:gd name="T4" fmla="*/ 137 w 237"/>
                <a:gd name="T5" fmla="*/ 22 h 25"/>
                <a:gd name="T6" fmla="*/ 74 w 237"/>
                <a:gd name="T7" fmla="*/ 22 h 25"/>
                <a:gd name="T8" fmla="*/ 4 w 237"/>
                <a:gd name="T9" fmla="*/ 0 h 25"/>
                <a:gd name="T10" fmla="*/ 0 w 237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25"/>
                <a:gd name="T20" fmla="*/ 237 w 23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25">
                  <a:moveTo>
                    <a:pt x="237" y="0"/>
                  </a:moveTo>
                  <a:lnTo>
                    <a:pt x="232" y="0"/>
                  </a:lnTo>
                  <a:lnTo>
                    <a:pt x="154" y="25"/>
                  </a:lnTo>
                  <a:lnTo>
                    <a:pt x="83" y="25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07" name="Rectangle 543"/>
            <p:cNvSpPr>
              <a:spLocks noChangeArrowheads="1"/>
            </p:cNvSpPr>
            <p:nvPr/>
          </p:nvSpPr>
          <p:spPr bwMode="auto">
            <a:xfrm>
              <a:off x="5149" y="1996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cir251</a:t>
              </a:r>
              <a:endParaRPr lang="en-US" sz="800"/>
            </a:p>
          </p:txBody>
        </p:sp>
        <p:sp>
          <p:nvSpPr>
            <p:cNvPr id="65708" name="Rectangle 544"/>
            <p:cNvSpPr>
              <a:spLocks noChangeArrowheads="1"/>
            </p:cNvSpPr>
            <p:nvPr/>
          </p:nvSpPr>
          <p:spPr bwMode="auto">
            <a:xfrm>
              <a:off x="4729" y="1996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73.3</a:t>
              </a:r>
              <a:endParaRPr lang="en-US" sz="800"/>
            </a:p>
          </p:txBody>
        </p:sp>
        <p:sp>
          <p:nvSpPr>
            <p:cNvPr id="65709" name="Freeform 545"/>
            <p:cNvSpPr>
              <a:spLocks/>
            </p:cNvSpPr>
            <p:nvPr/>
          </p:nvSpPr>
          <p:spPr bwMode="auto">
            <a:xfrm>
              <a:off x="4919" y="2033"/>
              <a:ext cx="211" cy="65"/>
            </a:xfrm>
            <a:custGeom>
              <a:avLst/>
              <a:gdLst>
                <a:gd name="T0" fmla="*/ 211 w 237"/>
                <a:gd name="T1" fmla="*/ 0 h 74"/>
                <a:gd name="T2" fmla="*/ 207 w 237"/>
                <a:gd name="T3" fmla="*/ 0 h 74"/>
                <a:gd name="T4" fmla="*/ 137 w 237"/>
                <a:gd name="T5" fmla="*/ 65 h 74"/>
                <a:gd name="T6" fmla="*/ 74 w 237"/>
                <a:gd name="T7" fmla="*/ 65 h 74"/>
                <a:gd name="T8" fmla="*/ 4 w 237"/>
                <a:gd name="T9" fmla="*/ 0 h 74"/>
                <a:gd name="T10" fmla="*/ 0 w 237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74"/>
                <a:gd name="T20" fmla="*/ 237 w 237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74">
                  <a:moveTo>
                    <a:pt x="237" y="0"/>
                  </a:moveTo>
                  <a:lnTo>
                    <a:pt x="232" y="0"/>
                  </a:lnTo>
                  <a:lnTo>
                    <a:pt x="154" y="74"/>
                  </a:lnTo>
                  <a:lnTo>
                    <a:pt x="83" y="74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10" name="Rectangle 546"/>
            <p:cNvSpPr>
              <a:spLocks noChangeArrowheads="1"/>
            </p:cNvSpPr>
            <p:nvPr/>
          </p:nvSpPr>
          <p:spPr bwMode="auto">
            <a:xfrm>
              <a:off x="5149" y="2069"/>
              <a:ext cx="151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cir30</a:t>
              </a:r>
              <a:endParaRPr lang="en-US" sz="800"/>
            </a:p>
          </p:txBody>
        </p:sp>
        <p:sp>
          <p:nvSpPr>
            <p:cNvPr id="65711" name="Rectangle 547"/>
            <p:cNvSpPr>
              <a:spLocks noChangeArrowheads="1"/>
            </p:cNvSpPr>
            <p:nvPr/>
          </p:nvSpPr>
          <p:spPr bwMode="auto">
            <a:xfrm>
              <a:off x="4729" y="2069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74.1</a:t>
              </a:r>
              <a:endParaRPr lang="en-US" sz="800"/>
            </a:p>
          </p:txBody>
        </p:sp>
        <p:sp>
          <p:nvSpPr>
            <p:cNvPr id="65712" name="Freeform 548"/>
            <p:cNvSpPr>
              <a:spLocks/>
            </p:cNvSpPr>
            <p:nvPr/>
          </p:nvSpPr>
          <p:spPr bwMode="auto">
            <a:xfrm>
              <a:off x="4919" y="2106"/>
              <a:ext cx="211" cy="11"/>
            </a:xfrm>
            <a:custGeom>
              <a:avLst/>
              <a:gdLst>
                <a:gd name="T0" fmla="*/ 211 w 237"/>
                <a:gd name="T1" fmla="*/ 0 h 13"/>
                <a:gd name="T2" fmla="*/ 207 w 237"/>
                <a:gd name="T3" fmla="*/ 0 h 13"/>
                <a:gd name="T4" fmla="*/ 137 w 237"/>
                <a:gd name="T5" fmla="*/ 11 h 13"/>
                <a:gd name="T6" fmla="*/ 74 w 237"/>
                <a:gd name="T7" fmla="*/ 11 h 13"/>
                <a:gd name="T8" fmla="*/ 4 w 237"/>
                <a:gd name="T9" fmla="*/ 0 h 13"/>
                <a:gd name="T10" fmla="*/ 0 w 23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13"/>
                <a:gd name="T20" fmla="*/ 237 w 23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13">
                  <a:moveTo>
                    <a:pt x="237" y="0"/>
                  </a:moveTo>
                  <a:lnTo>
                    <a:pt x="232" y="0"/>
                  </a:lnTo>
                  <a:lnTo>
                    <a:pt x="154" y="13"/>
                  </a:lnTo>
                  <a:lnTo>
                    <a:pt x="83" y="13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13" name="Rectangle 549"/>
            <p:cNvSpPr>
              <a:spLocks noChangeArrowheads="1"/>
            </p:cNvSpPr>
            <p:nvPr/>
          </p:nvSpPr>
          <p:spPr bwMode="auto">
            <a:xfrm>
              <a:off x="5149" y="2143"/>
              <a:ext cx="188" cy="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cir166</a:t>
              </a:r>
              <a:endParaRPr lang="en-US" sz="800"/>
            </a:p>
          </p:txBody>
        </p:sp>
        <p:sp>
          <p:nvSpPr>
            <p:cNvPr id="65714" name="Rectangle 550"/>
            <p:cNvSpPr>
              <a:spLocks noChangeArrowheads="1"/>
            </p:cNvSpPr>
            <p:nvPr/>
          </p:nvSpPr>
          <p:spPr bwMode="auto">
            <a:xfrm>
              <a:off x="4729" y="2143"/>
              <a:ext cx="129" cy="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79.5</a:t>
              </a:r>
              <a:endParaRPr lang="en-US" sz="800"/>
            </a:p>
          </p:txBody>
        </p:sp>
        <p:sp>
          <p:nvSpPr>
            <p:cNvPr id="65715" name="Freeform 551"/>
            <p:cNvSpPr>
              <a:spLocks/>
            </p:cNvSpPr>
            <p:nvPr/>
          </p:nvSpPr>
          <p:spPr bwMode="auto">
            <a:xfrm>
              <a:off x="4919" y="2179"/>
              <a:ext cx="211" cy="68"/>
            </a:xfrm>
            <a:custGeom>
              <a:avLst/>
              <a:gdLst>
                <a:gd name="T0" fmla="*/ 211 w 237"/>
                <a:gd name="T1" fmla="*/ 0 h 78"/>
                <a:gd name="T2" fmla="*/ 207 w 237"/>
                <a:gd name="T3" fmla="*/ 0 h 78"/>
                <a:gd name="T4" fmla="*/ 137 w 237"/>
                <a:gd name="T5" fmla="*/ 68 h 78"/>
                <a:gd name="T6" fmla="*/ 74 w 237"/>
                <a:gd name="T7" fmla="*/ 68 h 78"/>
                <a:gd name="T8" fmla="*/ 4 w 237"/>
                <a:gd name="T9" fmla="*/ 0 h 78"/>
                <a:gd name="T10" fmla="*/ 0 w 237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78"/>
                <a:gd name="T20" fmla="*/ 237 w 237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78">
                  <a:moveTo>
                    <a:pt x="237" y="0"/>
                  </a:moveTo>
                  <a:lnTo>
                    <a:pt x="232" y="0"/>
                  </a:lnTo>
                  <a:lnTo>
                    <a:pt x="154" y="78"/>
                  </a:lnTo>
                  <a:lnTo>
                    <a:pt x="83" y="78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16" name="Rectangle 552"/>
            <p:cNvSpPr>
              <a:spLocks noChangeArrowheads="1"/>
            </p:cNvSpPr>
            <p:nvPr/>
          </p:nvSpPr>
          <p:spPr bwMode="auto">
            <a:xfrm>
              <a:off x="5149" y="2216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cir250</a:t>
              </a:r>
              <a:endParaRPr lang="en-US" sz="800"/>
            </a:p>
          </p:txBody>
        </p:sp>
        <p:sp>
          <p:nvSpPr>
            <p:cNvPr id="65717" name="Rectangle 553"/>
            <p:cNvSpPr>
              <a:spLocks noChangeArrowheads="1"/>
            </p:cNvSpPr>
            <p:nvPr/>
          </p:nvSpPr>
          <p:spPr bwMode="auto">
            <a:xfrm>
              <a:off x="4729" y="2216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83.2</a:t>
              </a:r>
              <a:endParaRPr lang="en-US" sz="800"/>
            </a:p>
          </p:txBody>
        </p:sp>
        <p:sp>
          <p:nvSpPr>
            <p:cNvPr id="65718" name="Freeform 554"/>
            <p:cNvSpPr>
              <a:spLocks/>
            </p:cNvSpPr>
            <p:nvPr/>
          </p:nvSpPr>
          <p:spPr bwMode="auto">
            <a:xfrm>
              <a:off x="4919" y="2251"/>
              <a:ext cx="211" cy="86"/>
            </a:xfrm>
            <a:custGeom>
              <a:avLst/>
              <a:gdLst>
                <a:gd name="T0" fmla="*/ 211 w 237"/>
                <a:gd name="T1" fmla="*/ 0 h 97"/>
                <a:gd name="T2" fmla="*/ 207 w 237"/>
                <a:gd name="T3" fmla="*/ 0 h 97"/>
                <a:gd name="T4" fmla="*/ 137 w 237"/>
                <a:gd name="T5" fmla="*/ 86 h 97"/>
                <a:gd name="T6" fmla="*/ 74 w 237"/>
                <a:gd name="T7" fmla="*/ 86 h 97"/>
                <a:gd name="T8" fmla="*/ 4 w 237"/>
                <a:gd name="T9" fmla="*/ 0 h 97"/>
                <a:gd name="T10" fmla="*/ 0 w 237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97"/>
                <a:gd name="T20" fmla="*/ 237 w 237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97">
                  <a:moveTo>
                    <a:pt x="237" y="0"/>
                  </a:moveTo>
                  <a:lnTo>
                    <a:pt x="232" y="0"/>
                  </a:lnTo>
                  <a:lnTo>
                    <a:pt x="154" y="97"/>
                  </a:lnTo>
                  <a:lnTo>
                    <a:pt x="83" y="97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19" name="Rectangle 555"/>
            <p:cNvSpPr>
              <a:spLocks noChangeArrowheads="1"/>
            </p:cNvSpPr>
            <p:nvPr/>
          </p:nvSpPr>
          <p:spPr bwMode="auto">
            <a:xfrm>
              <a:off x="5149" y="2288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cir126</a:t>
              </a:r>
              <a:endParaRPr lang="en-US" sz="800"/>
            </a:p>
          </p:txBody>
        </p:sp>
        <p:sp>
          <p:nvSpPr>
            <p:cNvPr id="65720" name="Rectangle 556"/>
            <p:cNvSpPr>
              <a:spLocks noChangeArrowheads="1"/>
            </p:cNvSpPr>
            <p:nvPr/>
          </p:nvSpPr>
          <p:spPr bwMode="auto">
            <a:xfrm>
              <a:off x="4729" y="2288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86.0</a:t>
              </a:r>
              <a:endParaRPr lang="en-US" sz="800"/>
            </a:p>
          </p:txBody>
        </p:sp>
        <p:sp>
          <p:nvSpPr>
            <p:cNvPr id="65721" name="Freeform 557"/>
            <p:cNvSpPr>
              <a:spLocks/>
            </p:cNvSpPr>
            <p:nvPr/>
          </p:nvSpPr>
          <p:spPr bwMode="auto">
            <a:xfrm>
              <a:off x="4919" y="2325"/>
              <a:ext cx="211" cy="80"/>
            </a:xfrm>
            <a:custGeom>
              <a:avLst/>
              <a:gdLst>
                <a:gd name="T0" fmla="*/ 211 w 237"/>
                <a:gd name="T1" fmla="*/ 0 h 91"/>
                <a:gd name="T2" fmla="*/ 207 w 237"/>
                <a:gd name="T3" fmla="*/ 0 h 91"/>
                <a:gd name="T4" fmla="*/ 137 w 237"/>
                <a:gd name="T5" fmla="*/ 80 h 91"/>
                <a:gd name="T6" fmla="*/ 74 w 237"/>
                <a:gd name="T7" fmla="*/ 80 h 91"/>
                <a:gd name="T8" fmla="*/ 4 w 237"/>
                <a:gd name="T9" fmla="*/ 0 h 91"/>
                <a:gd name="T10" fmla="*/ 0 w 237"/>
                <a:gd name="T11" fmla="*/ 0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91"/>
                <a:gd name="T20" fmla="*/ 237 w 237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91">
                  <a:moveTo>
                    <a:pt x="237" y="0"/>
                  </a:moveTo>
                  <a:lnTo>
                    <a:pt x="232" y="0"/>
                  </a:lnTo>
                  <a:lnTo>
                    <a:pt x="154" y="91"/>
                  </a:lnTo>
                  <a:lnTo>
                    <a:pt x="83" y="9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22" name="Rectangle 558"/>
            <p:cNvSpPr>
              <a:spLocks noChangeArrowheads="1"/>
            </p:cNvSpPr>
            <p:nvPr/>
          </p:nvSpPr>
          <p:spPr bwMode="auto">
            <a:xfrm>
              <a:off x="5149" y="2362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cir108</a:t>
              </a:r>
              <a:endParaRPr lang="en-US" sz="800"/>
            </a:p>
          </p:txBody>
        </p:sp>
        <p:sp>
          <p:nvSpPr>
            <p:cNvPr id="65723" name="Rectangle 559"/>
            <p:cNvSpPr>
              <a:spLocks noChangeArrowheads="1"/>
            </p:cNvSpPr>
            <p:nvPr/>
          </p:nvSpPr>
          <p:spPr bwMode="auto">
            <a:xfrm>
              <a:off x="4729" y="2362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88.1</a:t>
              </a:r>
              <a:endParaRPr lang="en-US" sz="800"/>
            </a:p>
          </p:txBody>
        </p:sp>
        <p:sp>
          <p:nvSpPr>
            <p:cNvPr id="65724" name="Freeform 560"/>
            <p:cNvSpPr>
              <a:spLocks/>
            </p:cNvSpPr>
            <p:nvPr/>
          </p:nvSpPr>
          <p:spPr bwMode="auto">
            <a:xfrm>
              <a:off x="4919" y="2397"/>
              <a:ext cx="211" cy="59"/>
            </a:xfrm>
            <a:custGeom>
              <a:avLst/>
              <a:gdLst>
                <a:gd name="T0" fmla="*/ 211 w 237"/>
                <a:gd name="T1" fmla="*/ 0 h 66"/>
                <a:gd name="T2" fmla="*/ 207 w 237"/>
                <a:gd name="T3" fmla="*/ 0 h 66"/>
                <a:gd name="T4" fmla="*/ 137 w 237"/>
                <a:gd name="T5" fmla="*/ 59 h 66"/>
                <a:gd name="T6" fmla="*/ 74 w 237"/>
                <a:gd name="T7" fmla="*/ 59 h 66"/>
                <a:gd name="T8" fmla="*/ 4 w 237"/>
                <a:gd name="T9" fmla="*/ 0 h 66"/>
                <a:gd name="T10" fmla="*/ 0 w 237"/>
                <a:gd name="T11" fmla="*/ 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66"/>
                <a:gd name="T20" fmla="*/ 237 w 237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66">
                  <a:moveTo>
                    <a:pt x="237" y="0"/>
                  </a:moveTo>
                  <a:lnTo>
                    <a:pt x="232" y="0"/>
                  </a:lnTo>
                  <a:lnTo>
                    <a:pt x="154" y="66"/>
                  </a:lnTo>
                  <a:lnTo>
                    <a:pt x="83" y="66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25" name="Rectangle 561"/>
            <p:cNvSpPr>
              <a:spLocks noChangeArrowheads="1"/>
            </p:cNvSpPr>
            <p:nvPr/>
          </p:nvSpPr>
          <p:spPr bwMode="auto">
            <a:xfrm>
              <a:off x="5149" y="2435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cir266</a:t>
              </a:r>
              <a:endParaRPr lang="en-US" sz="800"/>
            </a:p>
          </p:txBody>
        </p:sp>
        <p:sp>
          <p:nvSpPr>
            <p:cNvPr id="65726" name="Rectangle 562"/>
            <p:cNvSpPr>
              <a:spLocks noChangeArrowheads="1"/>
            </p:cNvSpPr>
            <p:nvPr/>
          </p:nvSpPr>
          <p:spPr bwMode="auto">
            <a:xfrm>
              <a:off x="4729" y="2435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88.6</a:t>
              </a:r>
              <a:endParaRPr lang="en-US" sz="800"/>
            </a:p>
          </p:txBody>
        </p:sp>
        <p:sp>
          <p:nvSpPr>
            <p:cNvPr id="65727" name="Freeform 563"/>
            <p:cNvSpPr>
              <a:spLocks/>
            </p:cNvSpPr>
            <p:nvPr/>
          </p:nvSpPr>
          <p:spPr bwMode="auto">
            <a:xfrm>
              <a:off x="4919" y="2468"/>
              <a:ext cx="211" cy="3"/>
            </a:xfrm>
            <a:custGeom>
              <a:avLst/>
              <a:gdLst>
                <a:gd name="T0" fmla="*/ 211 w 237"/>
                <a:gd name="T1" fmla="*/ 3 h 3"/>
                <a:gd name="T2" fmla="*/ 207 w 237"/>
                <a:gd name="T3" fmla="*/ 3 h 3"/>
                <a:gd name="T4" fmla="*/ 137 w 237"/>
                <a:gd name="T5" fmla="*/ 0 h 3"/>
                <a:gd name="T6" fmla="*/ 74 w 237"/>
                <a:gd name="T7" fmla="*/ 0 h 3"/>
                <a:gd name="T8" fmla="*/ 4 w 237"/>
                <a:gd name="T9" fmla="*/ 3 h 3"/>
                <a:gd name="T10" fmla="*/ 0 w 237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3"/>
                <a:gd name="T20" fmla="*/ 237 w 237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3">
                  <a:moveTo>
                    <a:pt x="237" y="3"/>
                  </a:moveTo>
                  <a:lnTo>
                    <a:pt x="232" y="3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3"/>
                  </a:lnTo>
                  <a:lnTo>
                    <a:pt x="0" y="3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28" name="Rectangle 564"/>
            <p:cNvSpPr>
              <a:spLocks noChangeArrowheads="1"/>
            </p:cNvSpPr>
            <p:nvPr/>
          </p:nvSpPr>
          <p:spPr bwMode="auto">
            <a:xfrm>
              <a:off x="5149" y="2507"/>
              <a:ext cx="151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cir72</a:t>
              </a:r>
              <a:endParaRPr lang="en-US" sz="800"/>
            </a:p>
          </p:txBody>
        </p:sp>
        <p:sp>
          <p:nvSpPr>
            <p:cNvPr id="65729" name="Rectangle 565"/>
            <p:cNvSpPr>
              <a:spLocks noChangeArrowheads="1"/>
            </p:cNvSpPr>
            <p:nvPr/>
          </p:nvSpPr>
          <p:spPr bwMode="auto">
            <a:xfrm>
              <a:off x="5149" y="2581"/>
              <a:ext cx="188" cy="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cir287</a:t>
              </a:r>
              <a:endParaRPr lang="en-US" sz="800"/>
            </a:p>
          </p:txBody>
        </p:sp>
        <p:sp>
          <p:nvSpPr>
            <p:cNvPr id="65730" name="Line 566"/>
            <p:cNvSpPr>
              <a:spLocks noChangeShapeType="1"/>
            </p:cNvSpPr>
            <p:nvPr/>
          </p:nvSpPr>
          <p:spPr bwMode="auto">
            <a:xfrm>
              <a:off x="5130" y="2526"/>
              <a:ext cx="1" cy="12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31" name="Rectangle 567"/>
            <p:cNvSpPr>
              <a:spLocks noChangeArrowheads="1"/>
            </p:cNvSpPr>
            <p:nvPr/>
          </p:nvSpPr>
          <p:spPr bwMode="auto">
            <a:xfrm>
              <a:off x="4729" y="2545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94.6</a:t>
              </a:r>
              <a:endParaRPr lang="en-US" sz="800"/>
            </a:p>
          </p:txBody>
        </p:sp>
        <p:sp>
          <p:nvSpPr>
            <p:cNvPr id="65732" name="Freeform 568"/>
            <p:cNvSpPr>
              <a:spLocks/>
            </p:cNvSpPr>
            <p:nvPr/>
          </p:nvSpPr>
          <p:spPr bwMode="auto">
            <a:xfrm>
              <a:off x="4919" y="2581"/>
              <a:ext cx="211" cy="33"/>
            </a:xfrm>
            <a:custGeom>
              <a:avLst/>
              <a:gdLst>
                <a:gd name="T0" fmla="*/ 211 w 237"/>
                <a:gd name="T1" fmla="*/ 0 h 37"/>
                <a:gd name="T2" fmla="*/ 207 w 237"/>
                <a:gd name="T3" fmla="*/ 0 h 37"/>
                <a:gd name="T4" fmla="*/ 137 w 237"/>
                <a:gd name="T5" fmla="*/ 33 h 37"/>
                <a:gd name="T6" fmla="*/ 74 w 237"/>
                <a:gd name="T7" fmla="*/ 33 h 37"/>
                <a:gd name="T8" fmla="*/ 4 w 237"/>
                <a:gd name="T9" fmla="*/ 0 h 37"/>
                <a:gd name="T10" fmla="*/ 0 w 237"/>
                <a:gd name="T11" fmla="*/ 0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37"/>
                <a:gd name="T20" fmla="*/ 237 w 23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37">
                  <a:moveTo>
                    <a:pt x="237" y="0"/>
                  </a:moveTo>
                  <a:lnTo>
                    <a:pt x="232" y="0"/>
                  </a:lnTo>
                  <a:lnTo>
                    <a:pt x="154" y="37"/>
                  </a:lnTo>
                  <a:lnTo>
                    <a:pt x="83" y="37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33" name="Rectangle 569"/>
            <p:cNvSpPr>
              <a:spLocks noChangeArrowheads="1"/>
            </p:cNvSpPr>
            <p:nvPr/>
          </p:nvSpPr>
          <p:spPr bwMode="auto">
            <a:xfrm>
              <a:off x="5149" y="2654"/>
              <a:ext cx="188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cir243</a:t>
              </a:r>
              <a:endParaRPr lang="en-US" sz="800"/>
            </a:p>
          </p:txBody>
        </p:sp>
        <p:sp>
          <p:nvSpPr>
            <p:cNvPr id="65734" name="Rectangle 570"/>
            <p:cNvSpPr>
              <a:spLocks noChangeArrowheads="1"/>
            </p:cNvSpPr>
            <p:nvPr/>
          </p:nvSpPr>
          <p:spPr bwMode="auto">
            <a:xfrm>
              <a:off x="4729" y="2654"/>
              <a:ext cx="129" cy="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800">
                  <a:solidFill>
                    <a:srgbClr val="000000"/>
                  </a:solidFill>
                </a:rPr>
                <a:t>95.4</a:t>
              </a:r>
              <a:endParaRPr lang="en-US" sz="800"/>
            </a:p>
          </p:txBody>
        </p:sp>
        <p:sp>
          <p:nvSpPr>
            <p:cNvPr id="65735" name="Freeform 571"/>
            <p:cNvSpPr>
              <a:spLocks/>
            </p:cNvSpPr>
            <p:nvPr/>
          </p:nvSpPr>
          <p:spPr bwMode="auto">
            <a:xfrm>
              <a:off x="4919" y="2633"/>
              <a:ext cx="211" cy="57"/>
            </a:xfrm>
            <a:custGeom>
              <a:avLst/>
              <a:gdLst>
                <a:gd name="T0" fmla="*/ 211 w 237"/>
                <a:gd name="T1" fmla="*/ 57 h 65"/>
                <a:gd name="T2" fmla="*/ 207 w 237"/>
                <a:gd name="T3" fmla="*/ 57 h 65"/>
                <a:gd name="T4" fmla="*/ 137 w 237"/>
                <a:gd name="T5" fmla="*/ 0 h 65"/>
                <a:gd name="T6" fmla="*/ 74 w 237"/>
                <a:gd name="T7" fmla="*/ 0 h 65"/>
                <a:gd name="T8" fmla="*/ 4 w 237"/>
                <a:gd name="T9" fmla="*/ 57 h 65"/>
                <a:gd name="T10" fmla="*/ 0 w 237"/>
                <a:gd name="T11" fmla="*/ 57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65"/>
                <a:gd name="T20" fmla="*/ 237 w 237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65">
                  <a:moveTo>
                    <a:pt x="237" y="65"/>
                  </a:moveTo>
                  <a:lnTo>
                    <a:pt x="232" y="65"/>
                  </a:lnTo>
                  <a:lnTo>
                    <a:pt x="154" y="0"/>
                  </a:lnTo>
                  <a:lnTo>
                    <a:pt x="83" y="0"/>
                  </a:lnTo>
                  <a:lnTo>
                    <a:pt x="5" y="65"/>
                  </a:lnTo>
                  <a:lnTo>
                    <a:pt x="0" y="65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36" name="Rectangle 572"/>
            <p:cNvSpPr>
              <a:spLocks noChangeArrowheads="1"/>
            </p:cNvSpPr>
            <p:nvPr/>
          </p:nvSpPr>
          <p:spPr bwMode="auto">
            <a:xfrm>
              <a:off x="5009" y="125"/>
              <a:ext cx="57" cy="12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r>
                <a:rPr lang="en-US" sz="1200" b="1">
                  <a:solidFill>
                    <a:srgbClr val="000000"/>
                  </a:solidFill>
                </a:rPr>
                <a:t>9</a:t>
              </a:r>
              <a:endParaRPr lang="en-US" sz="1200" b="1"/>
            </a:p>
          </p:txBody>
        </p:sp>
      </p:grpSp>
      <p:grpSp>
        <p:nvGrpSpPr>
          <p:cNvPr id="17" name="Group 573"/>
          <p:cNvGrpSpPr>
            <a:grpSpLocks/>
          </p:cNvGrpSpPr>
          <p:nvPr/>
        </p:nvGrpSpPr>
        <p:grpSpPr bwMode="auto">
          <a:xfrm>
            <a:off x="381000" y="4191000"/>
            <a:ext cx="979488" cy="1931988"/>
            <a:chOff x="192" y="2592"/>
            <a:chExt cx="671" cy="1469"/>
          </a:xfrm>
        </p:grpSpPr>
        <p:grpSp>
          <p:nvGrpSpPr>
            <p:cNvPr id="18" name="Group 574"/>
            <p:cNvGrpSpPr>
              <a:grpSpLocks/>
            </p:cNvGrpSpPr>
            <p:nvPr/>
          </p:nvGrpSpPr>
          <p:grpSpPr bwMode="auto">
            <a:xfrm>
              <a:off x="192" y="2766"/>
              <a:ext cx="671" cy="1295"/>
              <a:chOff x="192" y="2766"/>
              <a:chExt cx="671" cy="1295"/>
            </a:xfrm>
          </p:grpSpPr>
          <p:sp>
            <p:nvSpPr>
              <p:cNvPr id="65628" name="Freeform 575"/>
              <p:cNvSpPr>
                <a:spLocks/>
              </p:cNvSpPr>
              <p:nvPr/>
            </p:nvSpPr>
            <p:spPr bwMode="auto">
              <a:xfrm>
                <a:off x="486" y="3674"/>
                <a:ext cx="80" cy="315"/>
              </a:xfrm>
              <a:custGeom>
                <a:avLst/>
                <a:gdLst>
                  <a:gd name="T0" fmla="*/ 0 w 68"/>
                  <a:gd name="T1" fmla="*/ 0 h 96"/>
                  <a:gd name="T2" fmla="*/ 0 w 68"/>
                  <a:gd name="T3" fmla="*/ 315 h 96"/>
                  <a:gd name="T4" fmla="*/ 41 w 68"/>
                  <a:gd name="T5" fmla="*/ 315 h 96"/>
                  <a:gd name="T6" fmla="*/ 80 w 68"/>
                  <a:gd name="T7" fmla="*/ 315 h 96"/>
                  <a:gd name="T8" fmla="*/ 80 w 68"/>
                  <a:gd name="T9" fmla="*/ 0 h 96"/>
                  <a:gd name="T10" fmla="*/ 41 w 68"/>
                  <a:gd name="T11" fmla="*/ 0 h 96"/>
                  <a:gd name="T12" fmla="*/ 0 w 68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96"/>
                  <a:gd name="T23" fmla="*/ 68 w 68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96">
                    <a:moveTo>
                      <a:pt x="0" y="0"/>
                    </a:moveTo>
                    <a:lnTo>
                      <a:pt x="0" y="96"/>
                    </a:lnTo>
                    <a:lnTo>
                      <a:pt x="35" y="96"/>
                    </a:lnTo>
                    <a:lnTo>
                      <a:pt x="68" y="96"/>
                    </a:lnTo>
                    <a:lnTo>
                      <a:pt x="68" y="0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29" name="AutoShape 576"/>
              <p:cNvSpPr>
                <a:spLocks noChangeArrowheads="1"/>
              </p:cNvSpPr>
              <p:nvPr/>
            </p:nvSpPr>
            <p:spPr bwMode="auto">
              <a:xfrm>
                <a:off x="492" y="2808"/>
                <a:ext cx="72" cy="1201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30" name="Rectangle 577"/>
              <p:cNvSpPr>
                <a:spLocks noChangeArrowheads="1"/>
              </p:cNvSpPr>
              <p:nvPr/>
            </p:nvSpPr>
            <p:spPr bwMode="auto">
              <a:xfrm>
                <a:off x="672" y="2768"/>
                <a:ext cx="112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cir6</a:t>
                </a:r>
                <a:endParaRPr lang="en-US" sz="800"/>
              </a:p>
            </p:txBody>
          </p:sp>
          <p:sp>
            <p:nvSpPr>
              <p:cNvPr id="65631" name="Rectangle 578"/>
              <p:cNvSpPr>
                <a:spLocks noChangeArrowheads="1"/>
              </p:cNvSpPr>
              <p:nvPr/>
            </p:nvSpPr>
            <p:spPr bwMode="auto">
              <a:xfrm>
                <a:off x="237" y="2766"/>
                <a:ext cx="9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5632" name="Freeform 579"/>
              <p:cNvSpPr>
                <a:spLocks/>
              </p:cNvSpPr>
              <p:nvPr/>
            </p:nvSpPr>
            <p:spPr bwMode="auto">
              <a:xfrm>
                <a:off x="408" y="2817"/>
                <a:ext cx="241" cy="15"/>
              </a:xfrm>
              <a:custGeom>
                <a:avLst/>
                <a:gdLst>
                  <a:gd name="T0" fmla="*/ 241 w 237"/>
                  <a:gd name="T1" fmla="*/ 0 h 21"/>
                  <a:gd name="T2" fmla="*/ 236 w 237"/>
                  <a:gd name="T3" fmla="*/ 0 h 21"/>
                  <a:gd name="T4" fmla="*/ 157 w 237"/>
                  <a:gd name="T5" fmla="*/ 15 h 21"/>
                  <a:gd name="T6" fmla="*/ 84 w 237"/>
                  <a:gd name="T7" fmla="*/ 15 h 21"/>
                  <a:gd name="T8" fmla="*/ 5 w 237"/>
                  <a:gd name="T9" fmla="*/ 0 h 21"/>
                  <a:gd name="T10" fmla="*/ 0 w 237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"/>
                  <a:gd name="T20" fmla="*/ 237 w 237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1"/>
                    </a:lnTo>
                    <a:lnTo>
                      <a:pt x="83" y="21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33" name="Rectangle 580"/>
              <p:cNvSpPr>
                <a:spLocks noChangeArrowheads="1"/>
              </p:cNvSpPr>
              <p:nvPr/>
            </p:nvSpPr>
            <p:spPr bwMode="auto">
              <a:xfrm>
                <a:off x="672" y="2849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cir136</a:t>
                </a:r>
                <a:endParaRPr lang="en-US" sz="800"/>
              </a:p>
            </p:txBody>
          </p:sp>
          <p:sp>
            <p:nvSpPr>
              <p:cNvPr id="65634" name="Rectangle 581"/>
              <p:cNvSpPr>
                <a:spLocks noChangeArrowheads="1"/>
              </p:cNvSpPr>
              <p:nvPr/>
            </p:nvSpPr>
            <p:spPr bwMode="auto">
              <a:xfrm>
                <a:off x="237" y="2849"/>
                <a:ext cx="9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1.5</a:t>
                </a:r>
                <a:endParaRPr lang="en-US" sz="800"/>
              </a:p>
            </p:txBody>
          </p:sp>
          <p:sp>
            <p:nvSpPr>
              <p:cNvPr id="65635" name="Freeform 582"/>
              <p:cNvSpPr>
                <a:spLocks/>
              </p:cNvSpPr>
              <p:nvPr/>
            </p:nvSpPr>
            <p:spPr bwMode="auto">
              <a:xfrm>
                <a:off x="408" y="2861"/>
                <a:ext cx="241" cy="14"/>
              </a:xfrm>
              <a:custGeom>
                <a:avLst/>
                <a:gdLst>
                  <a:gd name="T0" fmla="*/ 241 w 237"/>
                  <a:gd name="T1" fmla="*/ 14 h 21"/>
                  <a:gd name="T2" fmla="*/ 236 w 237"/>
                  <a:gd name="T3" fmla="*/ 14 h 21"/>
                  <a:gd name="T4" fmla="*/ 157 w 237"/>
                  <a:gd name="T5" fmla="*/ 0 h 21"/>
                  <a:gd name="T6" fmla="*/ 84 w 237"/>
                  <a:gd name="T7" fmla="*/ 0 h 21"/>
                  <a:gd name="T8" fmla="*/ 5 w 237"/>
                  <a:gd name="T9" fmla="*/ 14 h 21"/>
                  <a:gd name="T10" fmla="*/ 0 w 237"/>
                  <a:gd name="T11" fmla="*/ 14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1"/>
                  <a:gd name="T20" fmla="*/ 237 w 237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1">
                    <a:moveTo>
                      <a:pt x="237" y="21"/>
                    </a:moveTo>
                    <a:lnTo>
                      <a:pt x="232" y="2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21"/>
                    </a:lnTo>
                    <a:lnTo>
                      <a:pt x="0" y="2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36" name="Rectangle 583"/>
              <p:cNvSpPr>
                <a:spLocks noChangeArrowheads="1"/>
              </p:cNvSpPr>
              <p:nvPr/>
            </p:nvSpPr>
            <p:spPr bwMode="auto">
              <a:xfrm>
                <a:off x="237" y="2908"/>
                <a:ext cx="9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5.4</a:t>
                </a:r>
                <a:endParaRPr lang="en-US" sz="800"/>
              </a:p>
            </p:txBody>
          </p:sp>
          <p:sp>
            <p:nvSpPr>
              <p:cNvPr id="65637" name="Freeform 584"/>
              <p:cNvSpPr>
                <a:spLocks/>
              </p:cNvSpPr>
              <p:nvPr/>
            </p:nvSpPr>
            <p:spPr bwMode="auto">
              <a:xfrm>
                <a:off x="408" y="2936"/>
                <a:ext cx="241" cy="1"/>
              </a:xfrm>
              <a:custGeom>
                <a:avLst/>
                <a:gdLst>
                  <a:gd name="T0" fmla="*/ 241 w 237"/>
                  <a:gd name="T1" fmla="*/ 0 h 1"/>
                  <a:gd name="T2" fmla="*/ 236 w 237"/>
                  <a:gd name="T3" fmla="*/ 0 h 1"/>
                  <a:gd name="T4" fmla="*/ 157 w 237"/>
                  <a:gd name="T5" fmla="*/ 0 h 1"/>
                  <a:gd name="T6" fmla="*/ 84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38" name="Rectangle 585"/>
              <p:cNvSpPr>
                <a:spLocks noChangeArrowheads="1"/>
              </p:cNvSpPr>
              <p:nvPr/>
            </p:nvSpPr>
            <p:spPr bwMode="auto">
              <a:xfrm>
                <a:off x="672" y="3010"/>
                <a:ext cx="151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cir53</a:t>
                </a:r>
                <a:endParaRPr lang="en-US" sz="800"/>
              </a:p>
            </p:txBody>
          </p:sp>
          <p:sp>
            <p:nvSpPr>
              <p:cNvPr id="65639" name="Rectangle 586"/>
              <p:cNvSpPr>
                <a:spLocks noChangeArrowheads="1"/>
              </p:cNvSpPr>
              <p:nvPr/>
            </p:nvSpPr>
            <p:spPr bwMode="auto">
              <a:xfrm>
                <a:off x="192" y="3010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10.5</a:t>
                </a:r>
                <a:endParaRPr lang="en-US" sz="800"/>
              </a:p>
            </p:txBody>
          </p:sp>
          <p:sp>
            <p:nvSpPr>
              <p:cNvPr id="65640" name="Freeform 587"/>
              <p:cNvSpPr>
                <a:spLocks/>
              </p:cNvSpPr>
              <p:nvPr/>
            </p:nvSpPr>
            <p:spPr bwMode="auto">
              <a:xfrm>
                <a:off x="408" y="3034"/>
                <a:ext cx="241" cy="1"/>
              </a:xfrm>
              <a:custGeom>
                <a:avLst/>
                <a:gdLst>
                  <a:gd name="T0" fmla="*/ 241 w 237"/>
                  <a:gd name="T1" fmla="*/ 0 h 1"/>
                  <a:gd name="T2" fmla="*/ 236 w 237"/>
                  <a:gd name="T3" fmla="*/ 0 h 1"/>
                  <a:gd name="T4" fmla="*/ 157 w 237"/>
                  <a:gd name="T5" fmla="*/ 0 h 1"/>
                  <a:gd name="T6" fmla="*/ 84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41" name="Rectangle 588"/>
              <p:cNvSpPr>
                <a:spLocks noChangeArrowheads="1"/>
              </p:cNvSpPr>
              <p:nvPr/>
            </p:nvSpPr>
            <p:spPr bwMode="auto">
              <a:xfrm>
                <a:off x="672" y="3366"/>
                <a:ext cx="151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cir71</a:t>
                </a:r>
                <a:endParaRPr lang="en-US" sz="800"/>
              </a:p>
            </p:txBody>
          </p:sp>
          <p:sp>
            <p:nvSpPr>
              <p:cNvPr id="65642" name="Rectangle 589"/>
              <p:cNvSpPr>
                <a:spLocks noChangeArrowheads="1"/>
              </p:cNvSpPr>
              <p:nvPr/>
            </p:nvSpPr>
            <p:spPr bwMode="auto">
              <a:xfrm>
                <a:off x="192" y="3366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32.2</a:t>
                </a:r>
                <a:endParaRPr lang="en-US" sz="800"/>
              </a:p>
            </p:txBody>
          </p:sp>
          <p:sp>
            <p:nvSpPr>
              <p:cNvPr id="65643" name="Freeform 590"/>
              <p:cNvSpPr>
                <a:spLocks/>
              </p:cNvSpPr>
              <p:nvPr/>
            </p:nvSpPr>
            <p:spPr bwMode="auto">
              <a:xfrm>
                <a:off x="408" y="3414"/>
                <a:ext cx="241" cy="38"/>
              </a:xfrm>
              <a:custGeom>
                <a:avLst/>
                <a:gdLst>
                  <a:gd name="T0" fmla="*/ 241 w 237"/>
                  <a:gd name="T1" fmla="*/ 0 h 54"/>
                  <a:gd name="T2" fmla="*/ 236 w 237"/>
                  <a:gd name="T3" fmla="*/ 0 h 54"/>
                  <a:gd name="T4" fmla="*/ 157 w 237"/>
                  <a:gd name="T5" fmla="*/ 38 h 54"/>
                  <a:gd name="T6" fmla="*/ 84 w 237"/>
                  <a:gd name="T7" fmla="*/ 38 h 54"/>
                  <a:gd name="T8" fmla="*/ 5 w 237"/>
                  <a:gd name="T9" fmla="*/ 0 h 54"/>
                  <a:gd name="T10" fmla="*/ 0 w 237"/>
                  <a:gd name="T11" fmla="*/ 0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4"/>
                  <a:gd name="T20" fmla="*/ 237 w 237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4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54"/>
                    </a:lnTo>
                    <a:lnTo>
                      <a:pt x="83" y="54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44" name="Rectangle 591"/>
              <p:cNvSpPr>
                <a:spLocks noChangeArrowheads="1"/>
              </p:cNvSpPr>
              <p:nvPr/>
            </p:nvSpPr>
            <p:spPr bwMode="auto">
              <a:xfrm>
                <a:off x="672" y="3435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cir276</a:t>
                </a:r>
                <a:endParaRPr lang="en-US" sz="800"/>
              </a:p>
            </p:txBody>
          </p:sp>
          <p:sp>
            <p:nvSpPr>
              <p:cNvPr id="65645" name="Rectangle 592"/>
              <p:cNvSpPr>
                <a:spLocks noChangeArrowheads="1"/>
              </p:cNvSpPr>
              <p:nvPr/>
            </p:nvSpPr>
            <p:spPr bwMode="auto">
              <a:xfrm>
                <a:off x="192" y="3435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34.3</a:t>
                </a:r>
                <a:endParaRPr lang="en-US" sz="800"/>
              </a:p>
            </p:txBody>
          </p:sp>
          <p:sp>
            <p:nvSpPr>
              <p:cNvPr id="65646" name="Freeform 593"/>
              <p:cNvSpPr>
                <a:spLocks/>
              </p:cNvSpPr>
              <p:nvPr/>
            </p:nvSpPr>
            <p:spPr bwMode="auto">
              <a:xfrm>
                <a:off x="408" y="3473"/>
                <a:ext cx="241" cy="19"/>
              </a:xfrm>
              <a:custGeom>
                <a:avLst/>
                <a:gdLst>
                  <a:gd name="T0" fmla="*/ 241 w 237"/>
                  <a:gd name="T1" fmla="*/ 0 h 28"/>
                  <a:gd name="T2" fmla="*/ 236 w 237"/>
                  <a:gd name="T3" fmla="*/ 0 h 28"/>
                  <a:gd name="T4" fmla="*/ 157 w 237"/>
                  <a:gd name="T5" fmla="*/ 19 h 28"/>
                  <a:gd name="T6" fmla="*/ 84 w 237"/>
                  <a:gd name="T7" fmla="*/ 19 h 28"/>
                  <a:gd name="T8" fmla="*/ 5 w 237"/>
                  <a:gd name="T9" fmla="*/ 0 h 28"/>
                  <a:gd name="T10" fmla="*/ 0 w 23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28"/>
                  <a:gd name="T20" fmla="*/ 237 w 23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28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28"/>
                    </a:lnTo>
                    <a:lnTo>
                      <a:pt x="83" y="28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47" name="Rectangle 594"/>
              <p:cNvSpPr>
                <a:spLocks noChangeArrowheads="1"/>
              </p:cNvSpPr>
              <p:nvPr/>
            </p:nvSpPr>
            <p:spPr bwMode="auto">
              <a:xfrm>
                <a:off x="192" y="3503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34.7</a:t>
                </a:r>
                <a:endParaRPr lang="en-US" sz="800"/>
              </a:p>
            </p:txBody>
          </p:sp>
          <p:sp>
            <p:nvSpPr>
              <p:cNvPr id="65648" name="Freeform 595"/>
              <p:cNvSpPr>
                <a:spLocks/>
              </p:cNvSpPr>
              <p:nvPr/>
            </p:nvSpPr>
            <p:spPr bwMode="auto">
              <a:xfrm>
                <a:off x="408" y="3500"/>
                <a:ext cx="241" cy="30"/>
              </a:xfrm>
              <a:custGeom>
                <a:avLst/>
                <a:gdLst>
                  <a:gd name="T0" fmla="*/ 241 w 237"/>
                  <a:gd name="T1" fmla="*/ 30 h 44"/>
                  <a:gd name="T2" fmla="*/ 236 w 237"/>
                  <a:gd name="T3" fmla="*/ 30 h 44"/>
                  <a:gd name="T4" fmla="*/ 157 w 237"/>
                  <a:gd name="T5" fmla="*/ 0 h 44"/>
                  <a:gd name="T6" fmla="*/ 84 w 237"/>
                  <a:gd name="T7" fmla="*/ 0 h 44"/>
                  <a:gd name="T8" fmla="*/ 5 w 237"/>
                  <a:gd name="T9" fmla="*/ 30 h 44"/>
                  <a:gd name="T10" fmla="*/ 0 w 237"/>
                  <a:gd name="T11" fmla="*/ 3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44"/>
                  <a:gd name="T20" fmla="*/ 237 w 2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44">
                    <a:moveTo>
                      <a:pt x="237" y="44"/>
                    </a:moveTo>
                    <a:lnTo>
                      <a:pt x="232" y="4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44"/>
                    </a:lnTo>
                    <a:lnTo>
                      <a:pt x="0" y="4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49" name="Rectangle 596"/>
              <p:cNvSpPr>
                <a:spLocks noChangeArrowheads="1"/>
              </p:cNvSpPr>
              <p:nvPr/>
            </p:nvSpPr>
            <p:spPr bwMode="auto">
              <a:xfrm>
                <a:off x="672" y="3565"/>
                <a:ext cx="151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cir25</a:t>
                </a:r>
                <a:endParaRPr lang="en-US" sz="800"/>
              </a:p>
            </p:txBody>
          </p:sp>
          <p:sp>
            <p:nvSpPr>
              <p:cNvPr id="65650" name="Rectangle 597"/>
              <p:cNvSpPr>
                <a:spLocks noChangeArrowheads="1"/>
              </p:cNvSpPr>
              <p:nvPr/>
            </p:nvSpPr>
            <p:spPr bwMode="auto">
              <a:xfrm>
                <a:off x="192" y="3565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37.4</a:t>
                </a:r>
                <a:endParaRPr lang="en-US" sz="800"/>
              </a:p>
            </p:txBody>
          </p:sp>
          <p:sp>
            <p:nvSpPr>
              <p:cNvPr id="65651" name="Freeform 598"/>
              <p:cNvSpPr>
                <a:spLocks/>
              </p:cNvSpPr>
              <p:nvPr/>
            </p:nvSpPr>
            <p:spPr bwMode="auto">
              <a:xfrm>
                <a:off x="408" y="3552"/>
                <a:ext cx="241" cy="37"/>
              </a:xfrm>
              <a:custGeom>
                <a:avLst/>
                <a:gdLst>
                  <a:gd name="T0" fmla="*/ 241 w 237"/>
                  <a:gd name="T1" fmla="*/ 37 h 52"/>
                  <a:gd name="T2" fmla="*/ 236 w 237"/>
                  <a:gd name="T3" fmla="*/ 37 h 52"/>
                  <a:gd name="T4" fmla="*/ 157 w 237"/>
                  <a:gd name="T5" fmla="*/ 0 h 52"/>
                  <a:gd name="T6" fmla="*/ 84 w 237"/>
                  <a:gd name="T7" fmla="*/ 0 h 52"/>
                  <a:gd name="T8" fmla="*/ 5 w 237"/>
                  <a:gd name="T9" fmla="*/ 37 h 52"/>
                  <a:gd name="T10" fmla="*/ 0 w 237"/>
                  <a:gd name="T11" fmla="*/ 3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52"/>
                  <a:gd name="T20" fmla="*/ 237 w 237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52">
                    <a:moveTo>
                      <a:pt x="237" y="52"/>
                    </a:moveTo>
                    <a:lnTo>
                      <a:pt x="232" y="52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52"/>
                    </a:lnTo>
                    <a:lnTo>
                      <a:pt x="0" y="52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52" name="Rectangle 599"/>
              <p:cNvSpPr>
                <a:spLocks noChangeArrowheads="1"/>
              </p:cNvSpPr>
              <p:nvPr/>
            </p:nvSpPr>
            <p:spPr bwMode="auto">
              <a:xfrm>
                <a:off x="673" y="3818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cir209</a:t>
                </a:r>
                <a:endParaRPr lang="en-US" sz="800"/>
              </a:p>
            </p:txBody>
          </p:sp>
          <p:sp>
            <p:nvSpPr>
              <p:cNvPr id="65653" name="Rectangle 600"/>
              <p:cNvSpPr>
                <a:spLocks noChangeArrowheads="1"/>
              </p:cNvSpPr>
              <p:nvPr/>
            </p:nvSpPr>
            <p:spPr bwMode="auto">
              <a:xfrm>
                <a:off x="192" y="3818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54.3</a:t>
                </a:r>
                <a:endParaRPr lang="en-US" sz="800"/>
              </a:p>
            </p:txBody>
          </p:sp>
          <p:sp>
            <p:nvSpPr>
              <p:cNvPr id="65654" name="Freeform 601"/>
              <p:cNvSpPr>
                <a:spLocks/>
              </p:cNvSpPr>
              <p:nvPr/>
            </p:nvSpPr>
            <p:spPr bwMode="auto">
              <a:xfrm>
                <a:off x="408" y="3877"/>
                <a:ext cx="241" cy="1"/>
              </a:xfrm>
              <a:custGeom>
                <a:avLst/>
                <a:gdLst>
                  <a:gd name="T0" fmla="*/ 241 w 237"/>
                  <a:gd name="T1" fmla="*/ 0 h 1"/>
                  <a:gd name="T2" fmla="*/ 236 w 237"/>
                  <a:gd name="T3" fmla="*/ 0 h 1"/>
                  <a:gd name="T4" fmla="*/ 157 w 237"/>
                  <a:gd name="T5" fmla="*/ 0 h 1"/>
                  <a:gd name="T6" fmla="*/ 84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55" name="Rectangle 602"/>
              <p:cNvSpPr>
                <a:spLocks noChangeArrowheads="1"/>
              </p:cNvSpPr>
              <p:nvPr/>
            </p:nvSpPr>
            <p:spPr bwMode="auto">
              <a:xfrm>
                <a:off x="673" y="3887"/>
                <a:ext cx="112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cir9</a:t>
                </a:r>
                <a:endParaRPr lang="en-US" sz="800"/>
              </a:p>
            </p:txBody>
          </p:sp>
          <p:sp>
            <p:nvSpPr>
              <p:cNvPr id="65656" name="Rectangle 603"/>
              <p:cNvSpPr>
                <a:spLocks noChangeArrowheads="1"/>
              </p:cNvSpPr>
              <p:nvPr/>
            </p:nvSpPr>
            <p:spPr bwMode="auto">
              <a:xfrm>
                <a:off x="192" y="3887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57.9</a:t>
                </a:r>
                <a:endParaRPr lang="en-US" sz="800"/>
              </a:p>
            </p:txBody>
          </p:sp>
          <p:sp>
            <p:nvSpPr>
              <p:cNvPr id="65657" name="Freeform 604"/>
              <p:cNvSpPr>
                <a:spLocks/>
              </p:cNvSpPr>
              <p:nvPr/>
            </p:nvSpPr>
            <p:spPr bwMode="auto">
              <a:xfrm>
                <a:off x="408" y="3936"/>
                <a:ext cx="241" cy="11"/>
              </a:xfrm>
              <a:custGeom>
                <a:avLst/>
                <a:gdLst>
                  <a:gd name="T0" fmla="*/ 241 w 237"/>
                  <a:gd name="T1" fmla="*/ 0 h 14"/>
                  <a:gd name="T2" fmla="*/ 236 w 237"/>
                  <a:gd name="T3" fmla="*/ 0 h 14"/>
                  <a:gd name="T4" fmla="*/ 157 w 237"/>
                  <a:gd name="T5" fmla="*/ 11 h 14"/>
                  <a:gd name="T6" fmla="*/ 84 w 237"/>
                  <a:gd name="T7" fmla="*/ 11 h 14"/>
                  <a:gd name="T8" fmla="*/ 5 w 237"/>
                  <a:gd name="T9" fmla="*/ 0 h 14"/>
                  <a:gd name="T10" fmla="*/ 0 w 237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4"/>
                  <a:gd name="T20" fmla="*/ 237 w 237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4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4"/>
                    </a:lnTo>
                    <a:lnTo>
                      <a:pt x="83" y="14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58" name="Rectangle 605"/>
              <p:cNvSpPr>
                <a:spLocks noChangeArrowheads="1"/>
              </p:cNvSpPr>
              <p:nvPr/>
            </p:nvSpPr>
            <p:spPr bwMode="auto">
              <a:xfrm>
                <a:off x="670" y="3968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cir291</a:t>
                </a:r>
                <a:endParaRPr lang="en-US" sz="800"/>
              </a:p>
            </p:txBody>
          </p:sp>
          <p:sp>
            <p:nvSpPr>
              <p:cNvPr id="65659" name="Rectangle 606"/>
              <p:cNvSpPr>
                <a:spLocks noChangeArrowheads="1"/>
              </p:cNvSpPr>
              <p:nvPr/>
            </p:nvSpPr>
            <p:spPr bwMode="auto">
              <a:xfrm>
                <a:off x="192" y="3968"/>
                <a:ext cx="137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59.9</a:t>
                </a:r>
                <a:endParaRPr lang="en-US" sz="800"/>
              </a:p>
            </p:txBody>
          </p:sp>
          <p:sp>
            <p:nvSpPr>
              <p:cNvPr id="65660" name="Freeform 607"/>
              <p:cNvSpPr>
                <a:spLocks/>
              </p:cNvSpPr>
              <p:nvPr/>
            </p:nvSpPr>
            <p:spPr bwMode="auto">
              <a:xfrm>
                <a:off x="408" y="3985"/>
                <a:ext cx="241" cy="10"/>
              </a:xfrm>
              <a:custGeom>
                <a:avLst/>
                <a:gdLst>
                  <a:gd name="T0" fmla="*/ 241 w 237"/>
                  <a:gd name="T1" fmla="*/ 10 h 14"/>
                  <a:gd name="T2" fmla="*/ 236 w 237"/>
                  <a:gd name="T3" fmla="*/ 10 h 14"/>
                  <a:gd name="T4" fmla="*/ 157 w 237"/>
                  <a:gd name="T5" fmla="*/ 0 h 14"/>
                  <a:gd name="T6" fmla="*/ 84 w 237"/>
                  <a:gd name="T7" fmla="*/ 0 h 14"/>
                  <a:gd name="T8" fmla="*/ 5 w 237"/>
                  <a:gd name="T9" fmla="*/ 10 h 14"/>
                  <a:gd name="T10" fmla="*/ 0 w 237"/>
                  <a:gd name="T11" fmla="*/ 1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4"/>
                  <a:gd name="T20" fmla="*/ 237 w 237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4">
                    <a:moveTo>
                      <a:pt x="237" y="14"/>
                    </a:moveTo>
                    <a:lnTo>
                      <a:pt x="232" y="14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627" name="Rectangle 608"/>
            <p:cNvSpPr>
              <a:spLocks noChangeArrowheads="1"/>
            </p:cNvSpPr>
            <p:nvPr/>
          </p:nvSpPr>
          <p:spPr bwMode="auto">
            <a:xfrm>
              <a:off x="495" y="2592"/>
              <a:ext cx="5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6</a:t>
              </a:r>
              <a:endParaRPr lang="en-US" sz="1200" b="1"/>
            </a:p>
          </p:txBody>
        </p:sp>
      </p:grpSp>
      <p:grpSp>
        <p:nvGrpSpPr>
          <p:cNvPr id="19" name="Group 609"/>
          <p:cNvGrpSpPr>
            <a:grpSpLocks/>
          </p:cNvGrpSpPr>
          <p:nvPr/>
        </p:nvGrpSpPr>
        <p:grpSpPr bwMode="auto">
          <a:xfrm>
            <a:off x="5257800" y="3657600"/>
            <a:ext cx="989013" cy="1792288"/>
            <a:chOff x="2976" y="2592"/>
            <a:chExt cx="677" cy="1420"/>
          </a:xfrm>
        </p:grpSpPr>
        <p:sp>
          <p:nvSpPr>
            <p:cNvPr id="65598" name="Rectangle 610" descr="Wide downward diagonal"/>
            <p:cNvSpPr>
              <a:spLocks noChangeArrowheads="1"/>
            </p:cNvSpPr>
            <p:nvPr/>
          </p:nvSpPr>
          <p:spPr bwMode="auto">
            <a:xfrm>
              <a:off x="3281" y="2898"/>
              <a:ext cx="73" cy="70"/>
            </a:xfrm>
            <a:prstGeom prst="rect">
              <a:avLst/>
            </a:prstGeom>
            <a:pattFill prst="wdDnDiag">
              <a:fgClr>
                <a:schemeClr val="tx2"/>
              </a:fgClr>
              <a:bgClr>
                <a:srgbClr val="FFCC66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" name="Group 611"/>
            <p:cNvGrpSpPr>
              <a:grpSpLocks/>
            </p:cNvGrpSpPr>
            <p:nvPr/>
          </p:nvGrpSpPr>
          <p:grpSpPr bwMode="auto">
            <a:xfrm>
              <a:off x="2976" y="2592"/>
              <a:ext cx="677" cy="1420"/>
              <a:chOff x="2976" y="2592"/>
              <a:chExt cx="677" cy="1420"/>
            </a:xfrm>
          </p:grpSpPr>
          <p:sp>
            <p:nvSpPr>
              <p:cNvPr id="65600" name="AutoShape 612"/>
              <p:cNvSpPr>
                <a:spLocks noChangeArrowheads="1"/>
              </p:cNvSpPr>
              <p:nvPr/>
            </p:nvSpPr>
            <p:spPr bwMode="auto">
              <a:xfrm>
                <a:off x="3282" y="2822"/>
                <a:ext cx="72" cy="1161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01" name="Rectangle 613"/>
              <p:cNvSpPr>
                <a:spLocks noChangeArrowheads="1"/>
              </p:cNvSpPr>
              <p:nvPr/>
            </p:nvSpPr>
            <p:spPr bwMode="auto">
              <a:xfrm>
                <a:off x="3458" y="2793"/>
                <a:ext cx="152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cir37</a:t>
                </a:r>
                <a:endParaRPr lang="en-US" sz="800"/>
              </a:p>
            </p:txBody>
          </p:sp>
          <p:sp>
            <p:nvSpPr>
              <p:cNvPr id="65602" name="Rectangle 614"/>
              <p:cNvSpPr>
                <a:spLocks noChangeArrowheads="1"/>
              </p:cNvSpPr>
              <p:nvPr/>
            </p:nvSpPr>
            <p:spPr bwMode="auto">
              <a:xfrm>
                <a:off x="3018" y="2793"/>
                <a:ext cx="98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0.0</a:t>
                </a:r>
                <a:endParaRPr lang="en-US" sz="800"/>
              </a:p>
            </p:txBody>
          </p:sp>
          <p:sp>
            <p:nvSpPr>
              <p:cNvPr id="65603" name="Freeform 615"/>
              <p:cNvSpPr>
                <a:spLocks/>
              </p:cNvSpPr>
              <p:nvPr/>
            </p:nvSpPr>
            <p:spPr bwMode="auto">
              <a:xfrm>
                <a:off x="3198" y="2846"/>
                <a:ext cx="241" cy="0"/>
              </a:xfrm>
              <a:custGeom>
                <a:avLst/>
                <a:gdLst>
                  <a:gd name="T0" fmla="*/ 241 w 237"/>
                  <a:gd name="T1" fmla="*/ 236 w 237"/>
                  <a:gd name="T2" fmla="*/ 157 w 237"/>
                  <a:gd name="T3" fmla="*/ 84 w 237"/>
                  <a:gd name="T4" fmla="*/ 5 w 237"/>
                  <a:gd name="T5" fmla="*/ 0 w 23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"/>
                  <a:gd name="T13" fmla="*/ 237 w 237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3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04" name="Rectangle 616"/>
              <p:cNvSpPr>
                <a:spLocks noChangeArrowheads="1"/>
              </p:cNvSpPr>
              <p:nvPr/>
            </p:nvSpPr>
            <p:spPr bwMode="auto">
              <a:xfrm>
                <a:off x="3458" y="2895"/>
                <a:ext cx="191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cir223</a:t>
                </a:r>
                <a:endParaRPr lang="en-US" sz="800"/>
              </a:p>
            </p:txBody>
          </p:sp>
          <p:sp>
            <p:nvSpPr>
              <p:cNvPr id="65605" name="Rectangle 617"/>
              <p:cNvSpPr>
                <a:spLocks noChangeArrowheads="1"/>
              </p:cNvSpPr>
              <p:nvPr/>
            </p:nvSpPr>
            <p:spPr bwMode="auto">
              <a:xfrm>
                <a:off x="3018" y="2895"/>
                <a:ext cx="98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4.7</a:t>
                </a:r>
                <a:endParaRPr lang="en-US" sz="800"/>
              </a:p>
            </p:txBody>
          </p:sp>
          <p:sp>
            <p:nvSpPr>
              <p:cNvPr id="65606" name="Freeform 618"/>
              <p:cNvSpPr>
                <a:spLocks/>
              </p:cNvSpPr>
              <p:nvPr/>
            </p:nvSpPr>
            <p:spPr bwMode="auto">
              <a:xfrm>
                <a:off x="3198" y="2936"/>
                <a:ext cx="241" cy="1"/>
              </a:xfrm>
              <a:custGeom>
                <a:avLst/>
                <a:gdLst>
                  <a:gd name="T0" fmla="*/ 241 w 237"/>
                  <a:gd name="T1" fmla="*/ 0 h 1"/>
                  <a:gd name="T2" fmla="*/ 236 w 237"/>
                  <a:gd name="T3" fmla="*/ 0 h 1"/>
                  <a:gd name="T4" fmla="*/ 157 w 237"/>
                  <a:gd name="T5" fmla="*/ 0 h 1"/>
                  <a:gd name="T6" fmla="*/ 84 w 237"/>
                  <a:gd name="T7" fmla="*/ 0 h 1"/>
                  <a:gd name="T8" fmla="*/ 5 w 237"/>
                  <a:gd name="T9" fmla="*/ 0 h 1"/>
                  <a:gd name="T10" fmla="*/ 0 w 23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"/>
                  <a:gd name="T20" fmla="*/ 237 w 23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07" name="Rectangle 619"/>
              <p:cNvSpPr>
                <a:spLocks noChangeArrowheads="1"/>
              </p:cNvSpPr>
              <p:nvPr/>
            </p:nvSpPr>
            <p:spPr bwMode="auto">
              <a:xfrm>
                <a:off x="3460" y="3006"/>
                <a:ext cx="193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RGH7</a:t>
                </a:r>
                <a:endParaRPr lang="en-US" sz="800"/>
              </a:p>
            </p:txBody>
          </p:sp>
          <p:sp>
            <p:nvSpPr>
              <p:cNvPr id="65608" name="Rectangle 620"/>
              <p:cNvSpPr>
                <a:spLocks noChangeArrowheads="1"/>
              </p:cNvSpPr>
              <p:nvPr/>
            </p:nvSpPr>
            <p:spPr bwMode="auto">
              <a:xfrm>
                <a:off x="2976" y="3000"/>
                <a:ext cx="137" cy="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11.2</a:t>
                </a:r>
                <a:endParaRPr lang="en-US" sz="800"/>
              </a:p>
            </p:txBody>
          </p:sp>
          <p:sp>
            <p:nvSpPr>
              <p:cNvPr id="65609" name="Freeform 621"/>
              <p:cNvSpPr>
                <a:spLocks/>
              </p:cNvSpPr>
              <p:nvPr/>
            </p:nvSpPr>
            <p:spPr bwMode="auto">
              <a:xfrm>
                <a:off x="3198" y="3053"/>
                <a:ext cx="241" cy="8"/>
              </a:xfrm>
              <a:custGeom>
                <a:avLst/>
                <a:gdLst>
                  <a:gd name="T0" fmla="*/ 241 w 237"/>
                  <a:gd name="T1" fmla="*/ 0 h 12"/>
                  <a:gd name="T2" fmla="*/ 236 w 237"/>
                  <a:gd name="T3" fmla="*/ 0 h 12"/>
                  <a:gd name="T4" fmla="*/ 157 w 237"/>
                  <a:gd name="T5" fmla="*/ 8 h 12"/>
                  <a:gd name="T6" fmla="*/ 84 w 237"/>
                  <a:gd name="T7" fmla="*/ 8 h 12"/>
                  <a:gd name="T8" fmla="*/ 5 w 237"/>
                  <a:gd name="T9" fmla="*/ 0 h 12"/>
                  <a:gd name="T10" fmla="*/ 0 w 237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2"/>
                  <a:gd name="T20" fmla="*/ 237 w 237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2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12"/>
                    </a:lnTo>
                    <a:lnTo>
                      <a:pt x="83" y="12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10" name="Rectangle 622"/>
              <p:cNvSpPr>
                <a:spLocks noChangeArrowheads="1"/>
              </p:cNvSpPr>
              <p:nvPr/>
            </p:nvSpPr>
            <p:spPr bwMode="auto">
              <a:xfrm>
                <a:off x="3458" y="3093"/>
                <a:ext cx="194" cy="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RGH8</a:t>
                </a:r>
                <a:endParaRPr lang="en-US" sz="800"/>
              </a:p>
            </p:txBody>
          </p:sp>
          <p:sp>
            <p:nvSpPr>
              <p:cNvPr id="65611" name="Rectangle 623"/>
              <p:cNvSpPr>
                <a:spLocks noChangeArrowheads="1"/>
              </p:cNvSpPr>
              <p:nvPr/>
            </p:nvSpPr>
            <p:spPr bwMode="auto">
              <a:xfrm>
                <a:off x="2976" y="3093"/>
                <a:ext cx="137" cy="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13.4</a:t>
                </a:r>
                <a:endParaRPr lang="en-US" sz="800"/>
              </a:p>
            </p:txBody>
          </p:sp>
          <p:sp>
            <p:nvSpPr>
              <p:cNvPr id="65612" name="Freeform 624"/>
              <p:cNvSpPr>
                <a:spLocks/>
              </p:cNvSpPr>
              <p:nvPr/>
            </p:nvSpPr>
            <p:spPr bwMode="auto">
              <a:xfrm>
                <a:off x="3198" y="3104"/>
                <a:ext cx="241" cy="7"/>
              </a:xfrm>
              <a:custGeom>
                <a:avLst/>
                <a:gdLst>
                  <a:gd name="T0" fmla="*/ 241 w 237"/>
                  <a:gd name="T1" fmla="*/ 7 h 10"/>
                  <a:gd name="T2" fmla="*/ 236 w 237"/>
                  <a:gd name="T3" fmla="*/ 7 h 10"/>
                  <a:gd name="T4" fmla="*/ 157 w 237"/>
                  <a:gd name="T5" fmla="*/ 0 h 10"/>
                  <a:gd name="T6" fmla="*/ 84 w 237"/>
                  <a:gd name="T7" fmla="*/ 0 h 10"/>
                  <a:gd name="T8" fmla="*/ 5 w 237"/>
                  <a:gd name="T9" fmla="*/ 7 h 10"/>
                  <a:gd name="T10" fmla="*/ 0 w 237"/>
                  <a:gd name="T11" fmla="*/ 7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10"/>
                  <a:gd name="T20" fmla="*/ 237 w 237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10">
                    <a:moveTo>
                      <a:pt x="237" y="10"/>
                    </a:moveTo>
                    <a:lnTo>
                      <a:pt x="232" y="1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13" name="Rectangle 625"/>
              <p:cNvSpPr>
                <a:spLocks noChangeArrowheads="1"/>
              </p:cNvSpPr>
              <p:nvPr/>
            </p:nvSpPr>
            <p:spPr bwMode="auto">
              <a:xfrm>
                <a:off x="3458" y="3267"/>
                <a:ext cx="152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cir61</a:t>
                </a:r>
                <a:endParaRPr lang="en-US" sz="800"/>
              </a:p>
            </p:txBody>
          </p:sp>
          <p:sp>
            <p:nvSpPr>
              <p:cNvPr id="65614" name="Rectangle 626"/>
              <p:cNvSpPr>
                <a:spLocks noChangeArrowheads="1"/>
              </p:cNvSpPr>
              <p:nvPr/>
            </p:nvSpPr>
            <p:spPr bwMode="auto">
              <a:xfrm>
                <a:off x="2976" y="3267"/>
                <a:ext cx="137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23.3</a:t>
                </a:r>
                <a:endParaRPr lang="en-US" sz="800"/>
              </a:p>
            </p:txBody>
          </p:sp>
          <p:sp>
            <p:nvSpPr>
              <p:cNvPr id="65615" name="Freeform 627"/>
              <p:cNvSpPr>
                <a:spLocks/>
              </p:cNvSpPr>
              <p:nvPr/>
            </p:nvSpPr>
            <p:spPr bwMode="auto">
              <a:xfrm>
                <a:off x="3198" y="3295"/>
                <a:ext cx="241" cy="0"/>
              </a:xfrm>
              <a:custGeom>
                <a:avLst/>
                <a:gdLst>
                  <a:gd name="T0" fmla="*/ 241 w 237"/>
                  <a:gd name="T1" fmla="*/ 236 w 237"/>
                  <a:gd name="T2" fmla="*/ 157 w 237"/>
                  <a:gd name="T3" fmla="*/ 84 w 237"/>
                  <a:gd name="T4" fmla="*/ 5 w 237"/>
                  <a:gd name="T5" fmla="*/ 0 w 23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"/>
                  <a:gd name="T13" fmla="*/ 237 w 237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3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16" name="Rectangle 628"/>
              <p:cNvSpPr>
                <a:spLocks noChangeArrowheads="1"/>
              </p:cNvSpPr>
              <p:nvPr/>
            </p:nvSpPr>
            <p:spPr bwMode="auto">
              <a:xfrm>
                <a:off x="3458" y="3550"/>
                <a:ext cx="191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cir104</a:t>
                </a:r>
                <a:endParaRPr lang="en-US" sz="800"/>
              </a:p>
            </p:txBody>
          </p:sp>
          <p:sp>
            <p:nvSpPr>
              <p:cNvPr id="65617" name="Rectangle 629"/>
              <p:cNvSpPr>
                <a:spLocks noChangeArrowheads="1"/>
              </p:cNvSpPr>
              <p:nvPr/>
            </p:nvSpPr>
            <p:spPr bwMode="auto">
              <a:xfrm>
                <a:off x="2976" y="3550"/>
                <a:ext cx="137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40.6</a:t>
                </a:r>
                <a:endParaRPr lang="en-US" sz="800"/>
              </a:p>
            </p:txBody>
          </p:sp>
          <p:sp>
            <p:nvSpPr>
              <p:cNvPr id="65618" name="Freeform 630"/>
              <p:cNvSpPr>
                <a:spLocks/>
              </p:cNvSpPr>
              <p:nvPr/>
            </p:nvSpPr>
            <p:spPr bwMode="auto">
              <a:xfrm>
                <a:off x="3198" y="3604"/>
                <a:ext cx="241" cy="24"/>
              </a:xfrm>
              <a:custGeom>
                <a:avLst/>
                <a:gdLst>
                  <a:gd name="T0" fmla="*/ 241 w 237"/>
                  <a:gd name="T1" fmla="*/ 0 h 33"/>
                  <a:gd name="T2" fmla="*/ 236 w 237"/>
                  <a:gd name="T3" fmla="*/ 0 h 33"/>
                  <a:gd name="T4" fmla="*/ 157 w 237"/>
                  <a:gd name="T5" fmla="*/ 24 h 33"/>
                  <a:gd name="T6" fmla="*/ 84 w 237"/>
                  <a:gd name="T7" fmla="*/ 24 h 33"/>
                  <a:gd name="T8" fmla="*/ 5 w 237"/>
                  <a:gd name="T9" fmla="*/ 0 h 33"/>
                  <a:gd name="T10" fmla="*/ 0 w 237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3"/>
                  <a:gd name="T20" fmla="*/ 237 w 237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3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33"/>
                    </a:lnTo>
                    <a:lnTo>
                      <a:pt x="83" y="33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19" name="Rectangle 631"/>
              <p:cNvSpPr>
                <a:spLocks noChangeArrowheads="1"/>
              </p:cNvSpPr>
              <p:nvPr/>
            </p:nvSpPr>
            <p:spPr bwMode="auto">
              <a:xfrm>
                <a:off x="3458" y="3632"/>
                <a:ext cx="191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cir155</a:t>
                </a:r>
                <a:endParaRPr lang="en-US" sz="800"/>
              </a:p>
            </p:txBody>
          </p:sp>
          <p:sp>
            <p:nvSpPr>
              <p:cNvPr id="65620" name="Rectangle 632"/>
              <p:cNvSpPr>
                <a:spLocks noChangeArrowheads="1"/>
              </p:cNvSpPr>
              <p:nvPr/>
            </p:nvSpPr>
            <p:spPr bwMode="auto">
              <a:xfrm>
                <a:off x="2976" y="3632"/>
                <a:ext cx="137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41.3</a:t>
                </a:r>
                <a:endParaRPr lang="en-US" sz="800"/>
              </a:p>
            </p:txBody>
          </p:sp>
          <p:sp>
            <p:nvSpPr>
              <p:cNvPr id="65621" name="Freeform 633"/>
              <p:cNvSpPr>
                <a:spLocks/>
              </p:cNvSpPr>
              <p:nvPr/>
            </p:nvSpPr>
            <p:spPr bwMode="auto">
              <a:xfrm>
                <a:off x="3198" y="3641"/>
                <a:ext cx="241" cy="22"/>
              </a:xfrm>
              <a:custGeom>
                <a:avLst/>
                <a:gdLst>
                  <a:gd name="T0" fmla="*/ 241 w 237"/>
                  <a:gd name="T1" fmla="*/ 22 h 31"/>
                  <a:gd name="T2" fmla="*/ 236 w 237"/>
                  <a:gd name="T3" fmla="*/ 22 h 31"/>
                  <a:gd name="T4" fmla="*/ 157 w 237"/>
                  <a:gd name="T5" fmla="*/ 0 h 31"/>
                  <a:gd name="T6" fmla="*/ 84 w 237"/>
                  <a:gd name="T7" fmla="*/ 0 h 31"/>
                  <a:gd name="T8" fmla="*/ 5 w 237"/>
                  <a:gd name="T9" fmla="*/ 22 h 31"/>
                  <a:gd name="T10" fmla="*/ 0 w 237"/>
                  <a:gd name="T11" fmla="*/ 22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7"/>
                  <a:gd name="T19" fmla="*/ 0 h 31"/>
                  <a:gd name="T20" fmla="*/ 237 w 237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7" h="31">
                    <a:moveTo>
                      <a:pt x="237" y="31"/>
                    </a:moveTo>
                    <a:lnTo>
                      <a:pt x="232" y="31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31"/>
                    </a:lnTo>
                    <a:lnTo>
                      <a:pt x="0" y="3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22" name="Rectangle 634"/>
              <p:cNvSpPr>
                <a:spLocks noChangeArrowheads="1"/>
              </p:cNvSpPr>
              <p:nvPr/>
            </p:nvSpPr>
            <p:spPr bwMode="auto">
              <a:xfrm>
                <a:off x="3458" y="3915"/>
                <a:ext cx="191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cir229</a:t>
                </a:r>
                <a:endParaRPr lang="en-US" sz="800"/>
              </a:p>
            </p:txBody>
          </p:sp>
          <p:sp>
            <p:nvSpPr>
              <p:cNvPr id="65623" name="Rectangle 635"/>
              <p:cNvSpPr>
                <a:spLocks noChangeArrowheads="1"/>
              </p:cNvSpPr>
              <p:nvPr/>
            </p:nvSpPr>
            <p:spPr bwMode="auto">
              <a:xfrm>
                <a:off x="2976" y="3914"/>
                <a:ext cx="137" cy="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57.8</a:t>
                </a:r>
                <a:endParaRPr lang="en-US" sz="800"/>
              </a:p>
            </p:txBody>
          </p:sp>
          <p:sp>
            <p:nvSpPr>
              <p:cNvPr id="65624" name="Freeform 636"/>
              <p:cNvSpPr>
                <a:spLocks/>
              </p:cNvSpPr>
              <p:nvPr/>
            </p:nvSpPr>
            <p:spPr bwMode="auto">
              <a:xfrm>
                <a:off x="3198" y="3959"/>
                <a:ext cx="241" cy="0"/>
              </a:xfrm>
              <a:custGeom>
                <a:avLst/>
                <a:gdLst>
                  <a:gd name="T0" fmla="*/ 241 w 237"/>
                  <a:gd name="T1" fmla="*/ 236 w 237"/>
                  <a:gd name="T2" fmla="*/ 157 w 237"/>
                  <a:gd name="T3" fmla="*/ 84 w 237"/>
                  <a:gd name="T4" fmla="*/ 5 w 237"/>
                  <a:gd name="T5" fmla="*/ 0 w 23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7"/>
                  <a:gd name="T13" fmla="*/ 237 w 237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T12" t="0" r="T13" b="0"/>
                <a:pathLst>
                  <a:path w="237">
                    <a:moveTo>
                      <a:pt x="237" y="0"/>
                    </a:moveTo>
                    <a:lnTo>
                      <a:pt x="232" y="0"/>
                    </a:lnTo>
                    <a:lnTo>
                      <a:pt x="154" y="0"/>
                    </a:lnTo>
                    <a:lnTo>
                      <a:pt x="83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25" name="Rectangle 637"/>
              <p:cNvSpPr>
                <a:spLocks noChangeArrowheads="1"/>
              </p:cNvSpPr>
              <p:nvPr/>
            </p:nvSpPr>
            <p:spPr bwMode="auto">
              <a:xfrm>
                <a:off x="3230" y="2592"/>
                <a:ext cx="115" cy="1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10</a:t>
                </a:r>
                <a:endParaRPr lang="en-US" sz="1200" b="1"/>
              </a:p>
            </p:txBody>
          </p:sp>
        </p:grpSp>
      </p:grpSp>
      <p:grpSp>
        <p:nvGrpSpPr>
          <p:cNvPr id="21" name="Group 638"/>
          <p:cNvGrpSpPr>
            <a:grpSpLocks/>
          </p:cNvGrpSpPr>
          <p:nvPr/>
        </p:nvGrpSpPr>
        <p:grpSpPr bwMode="auto">
          <a:xfrm>
            <a:off x="6477000" y="1487488"/>
            <a:ext cx="2441575" cy="4989512"/>
            <a:chOff x="4126" y="887"/>
            <a:chExt cx="1538" cy="3143"/>
          </a:xfrm>
        </p:grpSpPr>
        <p:grpSp>
          <p:nvGrpSpPr>
            <p:cNvPr id="22" name="Group 639"/>
            <p:cNvGrpSpPr>
              <a:grpSpLocks/>
            </p:cNvGrpSpPr>
            <p:nvPr/>
          </p:nvGrpSpPr>
          <p:grpSpPr bwMode="auto">
            <a:xfrm>
              <a:off x="4414" y="887"/>
              <a:ext cx="1202" cy="2185"/>
              <a:chOff x="4414" y="887"/>
              <a:chExt cx="1202" cy="2185"/>
            </a:xfrm>
          </p:grpSpPr>
          <p:grpSp>
            <p:nvGrpSpPr>
              <p:cNvPr id="23" name="Group 640"/>
              <p:cNvGrpSpPr>
                <a:grpSpLocks/>
              </p:cNvGrpSpPr>
              <p:nvPr/>
            </p:nvGrpSpPr>
            <p:grpSpPr bwMode="auto">
              <a:xfrm>
                <a:off x="4414" y="1682"/>
                <a:ext cx="688" cy="115"/>
                <a:chOff x="4510" y="1431"/>
                <a:chExt cx="688" cy="115"/>
              </a:xfrm>
            </p:grpSpPr>
            <p:sp>
              <p:nvSpPr>
                <p:cNvPr id="65596" name="Freeform 641"/>
                <p:cNvSpPr>
                  <a:spLocks/>
                </p:cNvSpPr>
                <p:nvPr/>
              </p:nvSpPr>
              <p:spPr bwMode="auto">
                <a:xfrm rot="-5400000">
                  <a:off x="4510" y="1431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97" name="Rectangle 642"/>
                <p:cNvSpPr>
                  <a:spLocks noChangeArrowheads="1"/>
                </p:cNvSpPr>
                <p:nvPr/>
              </p:nvSpPr>
              <p:spPr bwMode="auto">
                <a:xfrm>
                  <a:off x="4704" y="1435"/>
                  <a:ext cx="494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1100"/>
                    <a:t>Pod Number</a:t>
                  </a:r>
                </a:p>
              </p:txBody>
            </p:sp>
          </p:grpSp>
          <p:grpSp>
            <p:nvGrpSpPr>
              <p:cNvPr id="24" name="Group 643"/>
              <p:cNvGrpSpPr>
                <a:grpSpLocks/>
              </p:cNvGrpSpPr>
              <p:nvPr/>
            </p:nvGrpSpPr>
            <p:grpSpPr bwMode="auto">
              <a:xfrm>
                <a:off x="4414" y="1922"/>
                <a:ext cx="1015" cy="115"/>
                <a:chOff x="4510" y="1707"/>
                <a:chExt cx="1015" cy="115"/>
              </a:xfrm>
            </p:grpSpPr>
            <p:sp>
              <p:nvSpPr>
                <p:cNvPr id="65594" name="Freeform 644"/>
                <p:cNvSpPr>
                  <a:spLocks/>
                </p:cNvSpPr>
                <p:nvPr/>
              </p:nvSpPr>
              <p:spPr bwMode="auto">
                <a:xfrm rot="-5400000">
                  <a:off x="4510" y="1707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95" name="Rectangle 645"/>
                <p:cNvSpPr>
                  <a:spLocks noChangeArrowheads="1"/>
                </p:cNvSpPr>
                <p:nvPr/>
              </p:nvSpPr>
              <p:spPr bwMode="auto">
                <a:xfrm>
                  <a:off x="4704" y="1711"/>
                  <a:ext cx="821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1100"/>
                    <a:t>Trunk Circumference</a:t>
                  </a:r>
                </a:p>
              </p:txBody>
            </p:sp>
          </p:grpSp>
          <p:grpSp>
            <p:nvGrpSpPr>
              <p:cNvPr id="25" name="Group 646"/>
              <p:cNvGrpSpPr>
                <a:grpSpLocks/>
              </p:cNvGrpSpPr>
              <p:nvPr/>
            </p:nvGrpSpPr>
            <p:grpSpPr bwMode="auto">
              <a:xfrm>
                <a:off x="4414" y="2594"/>
                <a:ext cx="1058" cy="190"/>
                <a:chOff x="4510" y="2505"/>
                <a:chExt cx="1058" cy="190"/>
              </a:xfrm>
            </p:grpSpPr>
            <p:sp>
              <p:nvSpPr>
                <p:cNvPr id="65592" name="Freeform 647" descr="Wide downward diagonal"/>
                <p:cNvSpPr>
                  <a:spLocks/>
                </p:cNvSpPr>
                <p:nvPr/>
              </p:nvSpPr>
              <p:spPr bwMode="auto">
                <a:xfrm rot="-5400000">
                  <a:off x="4510" y="2543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tx1"/>
                  </a:fgClr>
                  <a:bgClr>
                    <a:srgbClr val="FF66FF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93" name="Rectangle 648"/>
                <p:cNvSpPr>
                  <a:spLocks noChangeArrowheads="1"/>
                </p:cNvSpPr>
                <p:nvPr/>
              </p:nvSpPr>
              <p:spPr bwMode="auto">
                <a:xfrm>
                  <a:off x="4704" y="2505"/>
                  <a:ext cx="864" cy="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Pod Number &amp; Wet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 Bean Weight</a:t>
                  </a:r>
                </a:p>
              </p:txBody>
            </p:sp>
          </p:grpSp>
          <p:grpSp>
            <p:nvGrpSpPr>
              <p:cNvPr id="26" name="Group 649"/>
              <p:cNvGrpSpPr>
                <a:grpSpLocks/>
              </p:cNvGrpSpPr>
              <p:nvPr/>
            </p:nvGrpSpPr>
            <p:grpSpPr bwMode="auto">
              <a:xfrm>
                <a:off x="4414" y="887"/>
                <a:ext cx="866" cy="212"/>
                <a:chOff x="4510" y="405"/>
                <a:chExt cx="866" cy="212"/>
              </a:xfrm>
            </p:grpSpPr>
            <p:sp>
              <p:nvSpPr>
                <p:cNvPr id="65590" name="Rectangle 650"/>
                <p:cNvSpPr>
                  <a:spLocks noChangeArrowheads="1"/>
                </p:cNvSpPr>
                <p:nvPr/>
              </p:nvSpPr>
              <p:spPr bwMode="auto">
                <a:xfrm>
                  <a:off x="4704" y="405"/>
                  <a:ext cx="67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r>
                    <a:rPr lang="en-US" sz="1100"/>
                    <a:t>Witches’ Broom </a:t>
                  </a:r>
                </a:p>
                <a:p>
                  <a:r>
                    <a:rPr lang="en-US" sz="1100"/>
                    <a:t> Resistance</a:t>
                  </a:r>
                </a:p>
              </p:txBody>
            </p:sp>
            <p:sp>
              <p:nvSpPr>
                <p:cNvPr id="65591" name="Freeform 651"/>
                <p:cNvSpPr>
                  <a:spLocks/>
                </p:cNvSpPr>
                <p:nvPr/>
              </p:nvSpPr>
              <p:spPr bwMode="auto">
                <a:xfrm rot="-5400000">
                  <a:off x="4510" y="453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652"/>
              <p:cNvGrpSpPr>
                <a:grpSpLocks/>
              </p:cNvGrpSpPr>
              <p:nvPr/>
            </p:nvGrpSpPr>
            <p:grpSpPr bwMode="auto">
              <a:xfrm>
                <a:off x="4414" y="1442"/>
                <a:ext cx="649" cy="115"/>
                <a:chOff x="4510" y="1154"/>
                <a:chExt cx="649" cy="115"/>
              </a:xfrm>
            </p:grpSpPr>
            <p:sp>
              <p:nvSpPr>
                <p:cNvPr id="65588" name="Freeform 653"/>
                <p:cNvSpPr>
                  <a:spLocks/>
                </p:cNvSpPr>
                <p:nvPr/>
              </p:nvSpPr>
              <p:spPr bwMode="auto">
                <a:xfrm rot="-5400000">
                  <a:off x="4510" y="1154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99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89" name="Rectangle 654"/>
                <p:cNvSpPr>
                  <a:spLocks noChangeArrowheads="1"/>
                </p:cNvSpPr>
                <p:nvPr/>
              </p:nvSpPr>
              <p:spPr bwMode="auto">
                <a:xfrm>
                  <a:off x="4704" y="1158"/>
                  <a:ext cx="455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1100"/>
                    <a:t>Pod Weight</a:t>
                  </a:r>
                </a:p>
              </p:txBody>
            </p:sp>
          </p:grpSp>
          <p:grpSp>
            <p:nvGrpSpPr>
              <p:cNvPr id="28" name="Group 655"/>
              <p:cNvGrpSpPr>
                <a:grpSpLocks/>
              </p:cNvGrpSpPr>
              <p:nvPr/>
            </p:nvGrpSpPr>
            <p:grpSpPr bwMode="auto">
              <a:xfrm>
                <a:off x="4414" y="2882"/>
                <a:ext cx="1202" cy="190"/>
                <a:chOff x="4510" y="2832"/>
                <a:chExt cx="1202" cy="190"/>
              </a:xfrm>
            </p:grpSpPr>
            <p:sp>
              <p:nvSpPr>
                <p:cNvPr id="65586" name="Freeform 656" descr="Wide downward diagonal"/>
                <p:cNvSpPr>
                  <a:spLocks/>
                </p:cNvSpPr>
                <p:nvPr/>
              </p:nvSpPr>
              <p:spPr bwMode="auto">
                <a:xfrm rot="-5400000">
                  <a:off x="4510" y="2870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tx1"/>
                  </a:fgClr>
                  <a:bgClr>
                    <a:srgbClr val="66FF33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87" name="Rectangle 657"/>
                <p:cNvSpPr>
                  <a:spLocks noChangeArrowheads="1"/>
                </p:cNvSpPr>
                <p:nvPr/>
              </p:nvSpPr>
              <p:spPr bwMode="auto">
                <a:xfrm>
                  <a:off x="4704" y="2832"/>
                  <a:ext cx="1008" cy="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Frosty Pod Resistance     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 &amp; Wet Bean Weight</a:t>
                  </a:r>
                </a:p>
              </p:txBody>
            </p:sp>
          </p:grpSp>
          <p:grpSp>
            <p:nvGrpSpPr>
              <p:cNvPr id="29" name="Group 658"/>
              <p:cNvGrpSpPr>
                <a:grpSpLocks/>
              </p:cNvGrpSpPr>
              <p:nvPr/>
            </p:nvGrpSpPr>
            <p:grpSpPr bwMode="auto">
              <a:xfrm>
                <a:off x="4414" y="2402"/>
                <a:ext cx="693" cy="115"/>
                <a:chOff x="4510" y="2264"/>
                <a:chExt cx="693" cy="115"/>
              </a:xfrm>
            </p:grpSpPr>
            <p:sp>
              <p:nvSpPr>
                <p:cNvPr id="65584" name="Freeform 659"/>
                <p:cNvSpPr>
                  <a:spLocks/>
                </p:cNvSpPr>
                <p:nvPr/>
              </p:nvSpPr>
              <p:spPr bwMode="auto">
                <a:xfrm rot="-5400000">
                  <a:off x="4510" y="2264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85" name="Rectangle 660"/>
                <p:cNvSpPr>
                  <a:spLocks noChangeArrowheads="1"/>
                </p:cNvSpPr>
                <p:nvPr/>
              </p:nvSpPr>
              <p:spPr bwMode="auto">
                <a:xfrm>
                  <a:off x="4704" y="2273"/>
                  <a:ext cx="499" cy="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Bean Length</a:t>
                  </a:r>
                </a:p>
              </p:txBody>
            </p:sp>
          </p:grpSp>
          <p:grpSp>
            <p:nvGrpSpPr>
              <p:cNvPr id="30" name="Group 661"/>
              <p:cNvGrpSpPr>
                <a:grpSpLocks/>
              </p:cNvGrpSpPr>
              <p:nvPr/>
            </p:nvGrpSpPr>
            <p:grpSpPr bwMode="auto">
              <a:xfrm>
                <a:off x="4414" y="2162"/>
                <a:ext cx="839" cy="115"/>
                <a:chOff x="4510" y="1983"/>
                <a:chExt cx="839" cy="115"/>
              </a:xfrm>
            </p:grpSpPr>
            <p:sp>
              <p:nvSpPr>
                <p:cNvPr id="65582" name="Freeform 662"/>
                <p:cNvSpPr>
                  <a:spLocks/>
                </p:cNvSpPr>
                <p:nvPr/>
              </p:nvSpPr>
              <p:spPr bwMode="auto">
                <a:xfrm rot="-5400000">
                  <a:off x="4510" y="1983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83" name="Rectangle 663"/>
                <p:cNvSpPr>
                  <a:spLocks noChangeArrowheads="1"/>
                </p:cNvSpPr>
                <p:nvPr/>
              </p:nvSpPr>
              <p:spPr bwMode="auto">
                <a:xfrm>
                  <a:off x="4704" y="1987"/>
                  <a:ext cx="645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eaLnBrk="0" hangingPunct="0"/>
                  <a:r>
                    <a:rPr lang="en-US" sz="1100"/>
                    <a:t>Jorquette Height</a:t>
                  </a:r>
                </a:p>
              </p:txBody>
            </p:sp>
          </p:grpSp>
          <p:grpSp>
            <p:nvGrpSpPr>
              <p:cNvPr id="31" name="Group 664"/>
              <p:cNvGrpSpPr>
                <a:grpSpLocks/>
              </p:cNvGrpSpPr>
              <p:nvPr/>
            </p:nvGrpSpPr>
            <p:grpSpPr bwMode="auto">
              <a:xfrm>
                <a:off x="4414" y="1154"/>
                <a:ext cx="654" cy="212"/>
                <a:chOff x="4510" y="775"/>
                <a:chExt cx="654" cy="212"/>
              </a:xfrm>
            </p:grpSpPr>
            <p:sp>
              <p:nvSpPr>
                <p:cNvPr id="65580" name="Freeform 665"/>
                <p:cNvSpPr>
                  <a:spLocks/>
                </p:cNvSpPr>
                <p:nvPr/>
              </p:nvSpPr>
              <p:spPr bwMode="auto">
                <a:xfrm rot="-5400000">
                  <a:off x="4510" y="823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81" name="Rectangle 666"/>
                <p:cNvSpPr>
                  <a:spLocks noChangeArrowheads="1"/>
                </p:cNvSpPr>
                <p:nvPr/>
              </p:nvSpPr>
              <p:spPr bwMode="auto">
                <a:xfrm>
                  <a:off x="4704" y="775"/>
                  <a:ext cx="46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eaLnBrk="0" hangingPunct="0"/>
                  <a:r>
                    <a:rPr lang="en-US" sz="1100"/>
                    <a:t>Frosty Pod </a:t>
                  </a:r>
                </a:p>
                <a:p>
                  <a:pPr eaLnBrk="0" hangingPunct="0"/>
                  <a:r>
                    <a:rPr lang="en-US" sz="1100"/>
                    <a:t> Resistance</a:t>
                  </a:r>
                </a:p>
              </p:txBody>
            </p:sp>
          </p:grpSp>
        </p:grpSp>
        <p:grpSp>
          <p:nvGrpSpPr>
            <p:cNvPr id="65536" name="Group 667"/>
            <p:cNvGrpSpPr>
              <a:grpSpLocks/>
            </p:cNvGrpSpPr>
            <p:nvPr/>
          </p:nvGrpSpPr>
          <p:grpSpPr bwMode="auto">
            <a:xfrm>
              <a:off x="4126" y="3264"/>
              <a:ext cx="1538" cy="766"/>
              <a:chOff x="4126" y="3264"/>
              <a:chExt cx="1538" cy="766"/>
            </a:xfrm>
          </p:grpSpPr>
          <p:grpSp>
            <p:nvGrpSpPr>
              <p:cNvPr id="65537" name="Group 668"/>
              <p:cNvGrpSpPr>
                <a:grpSpLocks/>
              </p:cNvGrpSpPr>
              <p:nvPr/>
            </p:nvGrpSpPr>
            <p:grpSpPr bwMode="auto">
              <a:xfrm>
                <a:off x="4126" y="3840"/>
                <a:ext cx="1538" cy="190"/>
                <a:chOff x="4126" y="3890"/>
                <a:chExt cx="1538" cy="190"/>
              </a:xfrm>
            </p:grpSpPr>
            <p:sp>
              <p:nvSpPr>
                <p:cNvPr id="65569" name="Freeform 669" descr="Wide downward diagonal"/>
                <p:cNvSpPr>
                  <a:spLocks/>
                </p:cNvSpPr>
                <p:nvPr/>
              </p:nvSpPr>
              <p:spPr bwMode="auto">
                <a:xfrm rot="-5400000">
                  <a:off x="4126" y="3928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tx1"/>
                  </a:fgClr>
                  <a:bgClr>
                    <a:srgbClr val="FFFF00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70" name="Rectangle 670"/>
                <p:cNvSpPr>
                  <a:spLocks noChangeArrowheads="1"/>
                </p:cNvSpPr>
                <p:nvPr/>
              </p:nvSpPr>
              <p:spPr bwMode="auto">
                <a:xfrm>
                  <a:off x="4320" y="3890"/>
                  <a:ext cx="1344" cy="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Bean Length, Seed Weight,Ovule 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Number, &amp; Trunk Circumference</a:t>
                  </a:r>
                </a:p>
              </p:txBody>
            </p:sp>
          </p:grpSp>
          <p:grpSp>
            <p:nvGrpSpPr>
              <p:cNvPr id="65538" name="Group 671"/>
              <p:cNvGrpSpPr>
                <a:grpSpLocks/>
              </p:cNvGrpSpPr>
              <p:nvPr/>
            </p:nvGrpSpPr>
            <p:grpSpPr bwMode="auto">
              <a:xfrm>
                <a:off x="4126" y="3264"/>
                <a:ext cx="1298" cy="153"/>
                <a:chOff x="4126" y="3314"/>
                <a:chExt cx="1298" cy="153"/>
              </a:xfrm>
            </p:grpSpPr>
            <p:sp>
              <p:nvSpPr>
                <p:cNvPr id="65567" name="Freeform 672" descr="Wide downward diagonal"/>
                <p:cNvSpPr>
                  <a:spLocks/>
                </p:cNvSpPr>
                <p:nvPr/>
              </p:nvSpPr>
              <p:spPr bwMode="auto">
                <a:xfrm rot="-5400000">
                  <a:off x="4126" y="3352"/>
                  <a:ext cx="115" cy="115"/>
                </a:xfrm>
                <a:custGeom>
                  <a:avLst/>
                  <a:gdLst>
                    <a:gd name="T0" fmla="*/ 0 w 68"/>
                    <a:gd name="T1" fmla="*/ 0 h 96"/>
                    <a:gd name="T2" fmla="*/ 0 w 68"/>
                    <a:gd name="T3" fmla="*/ 115 h 96"/>
                    <a:gd name="T4" fmla="*/ 59 w 68"/>
                    <a:gd name="T5" fmla="*/ 115 h 96"/>
                    <a:gd name="T6" fmla="*/ 115 w 68"/>
                    <a:gd name="T7" fmla="*/ 115 h 96"/>
                    <a:gd name="T8" fmla="*/ 115 w 68"/>
                    <a:gd name="T9" fmla="*/ 0 h 96"/>
                    <a:gd name="T10" fmla="*/ 59 w 68"/>
                    <a:gd name="T11" fmla="*/ 0 h 96"/>
                    <a:gd name="T12" fmla="*/ 0 w 68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6"/>
                    <a:gd name="T23" fmla="*/ 68 w 68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6">
                      <a:moveTo>
                        <a:pt x="0" y="0"/>
                      </a:moveTo>
                      <a:lnTo>
                        <a:pt x="0" y="96"/>
                      </a:lnTo>
                      <a:lnTo>
                        <a:pt x="35" y="96"/>
                      </a:lnTo>
                      <a:lnTo>
                        <a:pt x="68" y="96"/>
                      </a:lnTo>
                      <a:lnTo>
                        <a:pt x="68" y="0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tx1"/>
                  </a:fgClr>
                  <a:bgClr>
                    <a:srgbClr val="0099FF"/>
                  </a:bgClr>
                </a:patt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68" name="Rectangle 673"/>
                <p:cNvSpPr>
                  <a:spLocks noChangeArrowheads="1"/>
                </p:cNvSpPr>
                <p:nvPr/>
              </p:nvSpPr>
              <p:spPr bwMode="auto">
                <a:xfrm>
                  <a:off x="4320" y="3314"/>
                  <a:ext cx="1104" cy="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100"/>
                    <a:t>Black Pod </a:t>
                  </a:r>
                </a:p>
              </p:txBody>
            </p:sp>
          </p:grpSp>
          <p:grpSp>
            <p:nvGrpSpPr>
              <p:cNvPr id="65539" name="Group 674"/>
              <p:cNvGrpSpPr>
                <a:grpSpLocks/>
              </p:cNvGrpSpPr>
              <p:nvPr/>
            </p:nvGrpSpPr>
            <p:grpSpPr bwMode="auto">
              <a:xfrm>
                <a:off x="4126" y="3541"/>
                <a:ext cx="1421" cy="212"/>
                <a:chOff x="4126" y="3591"/>
                <a:chExt cx="1421" cy="212"/>
              </a:xfrm>
            </p:grpSpPr>
            <p:sp>
              <p:nvSpPr>
                <p:cNvPr id="65565" name="Rectangle 675" descr="Wide downward diagonal"/>
                <p:cNvSpPr>
                  <a:spLocks noChangeArrowheads="1"/>
                </p:cNvSpPr>
                <p:nvPr/>
              </p:nvSpPr>
              <p:spPr bwMode="auto">
                <a:xfrm>
                  <a:off x="4126" y="3639"/>
                  <a:ext cx="115" cy="115"/>
                </a:xfrm>
                <a:prstGeom prst="rect">
                  <a:avLst/>
                </a:prstGeom>
                <a:pattFill prst="wdDnDiag">
                  <a:fgClr>
                    <a:schemeClr val="tx2"/>
                  </a:fgClr>
                  <a:bgClr>
                    <a:srgbClr val="FFCC66"/>
                  </a:bgClr>
                </a:patt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66" name="Rectangle 676"/>
                <p:cNvSpPr>
                  <a:spLocks noChangeArrowheads="1"/>
                </p:cNvSpPr>
                <p:nvPr/>
              </p:nvSpPr>
              <p:spPr bwMode="auto">
                <a:xfrm>
                  <a:off x="4320" y="3591"/>
                  <a:ext cx="122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100"/>
                    <a:t>Bean Weight, Bean Thickness, </a:t>
                  </a:r>
                </a:p>
                <a:p>
                  <a:pPr eaLnBrk="0" hangingPunct="0"/>
                  <a:r>
                    <a:rPr lang="en-US" sz="1100"/>
                    <a:t>Pod Weight &amp; Pod Length</a:t>
                  </a:r>
                </a:p>
              </p:txBody>
            </p:sp>
          </p:grpSp>
        </p:grpSp>
      </p:grpSp>
      <p:sp>
        <p:nvSpPr>
          <p:cNvPr id="65549" name="Text Box 677"/>
          <p:cNvSpPr txBox="1">
            <a:spLocks noChangeArrowheads="1"/>
          </p:cNvSpPr>
          <p:nvPr/>
        </p:nvSpPr>
        <p:spPr bwMode="auto">
          <a:xfrm>
            <a:off x="6665913" y="228600"/>
            <a:ext cx="2455862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~40 identified QTLs</a:t>
            </a:r>
          </a:p>
          <a:p>
            <a:pPr algn="ctr"/>
            <a:r>
              <a:rPr lang="en-US" b="1">
                <a:solidFill>
                  <a:schemeClr val="tx2"/>
                </a:solidFill>
              </a:rPr>
              <a:t>in cacao </a:t>
            </a:r>
            <a:endParaRPr lang="en-US">
              <a:solidFill>
                <a:schemeClr val="tx2"/>
              </a:solidFill>
            </a:endParaRPr>
          </a:p>
          <a:p>
            <a:pPr algn="ctr"/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65550" name="Oval 679"/>
          <p:cNvSpPr>
            <a:spLocks noChangeArrowheads="1"/>
          </p:cNvSpPr>
          <p:nvPr/>
        </p:nvSpPr>
        <p:spPr bwMode="auto">
          <a:xfrm>
            <a:off x="3886200" y="5257800"/>
            <a:ext cx="1295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65551" name="Oval 680"/>
          <p:cNvSpPr>
            <a:spLocks noChangeArrowheads="1"/>
          </p:cNvSpPr>
          <p:nvPr/>
        </p:nvSpPr>
        <p:spPr bwMode="auto">
          <a:xfrm>
            <a:off x="457200" y="3429000"/>
            <a:ext cx="7620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Oval 681"/>
          <p:cNvSpPr>
            <a:spLocks noChangeArrowheads="1"/>
          </p:cNvSpPr>
          <p:nvPr/>
        </p:nvSpPr>
        <p:spPr bwMode="auto">
          <a:xfrm>
            <a:off x="1752600" y="990600"/>
            <a:ext cx="914400" cy="457200"/>
          </a:xfrm>
          <a:prstGeom prst="ellips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CC00"/>
              </a:solidFill>
            </a:endParaRPr>
          </a:p>
        </p:txBody>
      </p:sp>
      <p:sp>
        <p:nvSpPr>
          <p:cNvPr id="65553" name="Oval 682"/>
          <p:cNvSpPr>
            <a:spLocks noChangeArrowheads="1"/>
          </p:cNvSpPr>
          <p:nvPr/>
        </p:nvSpPr>
        <p:spPr bwMode="auto">
          <a:xfrm>
            <a:off x="1676400" y="4724400"/>
            <a:ext cx="685800" cy="457200"/>
          </a:xfrm>
          <a:prstGeom prst="ellips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Oval 683"/>
          <p:cNvSpPr>
            <a:spLocks noChangeArrowheads="1"/>
          </p:cNvSpPr>
          <p:nvPr/>
        </p:nvSpPr>
        <p:spPr bwMode="auto">
          <a:xfrm>
            <a:off x="2895600" y="4648200"/>
            <a:ext cx="990600" cy="609600"/>
          </a:xfrm>
          <a:prstGeom prst="ellips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Oval 684"/>
          <p:cNvSpPr>
            <a:spLocks noChangeArrowheads="1"/>
          </p:cNvSpPr>
          <p:nvPr/>
        </p:nvSpPr>
        <p:spPr bwMode="auto">
          <a:xfrm>
            <a:off x="4343400" y="2590800"/>
            <a:ext cx="838200" cy="533400"/>
          </a:xfrm>
          <a:prstGeom prst="ellipse">
            <a:avLst/>
          </a:prstGeom>
          <a:noFill/>
          <a:ln w="3810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6" name="Rectangle 685" descr="Wide downward diagonal"/>
          <p:cNvSpPr>
            <a:spLocks noChangeArrowheads="1"/>
          </p:cNvSpPr>
          <p:nvPr/>
        </p:nvSpPr>
        <p:spPr bwMode="auto">
          <a:xfrm flipV="1">
            <a:off x="5715000" y="4114800"/>
            <a:ext cx="76200" cy="304800"/>
          </a:xfrm>
          <a:prstGeom prst="rect">
            <a:avLst/>
          </a:prstGeom>
          <a:pattFill prst="wdDnDiag">
            <a:fgClr>
              <a:schemeClr val="tx1"/>
            </a:fgClr>
            <a:bgClr>
              <a:srgbClr val="0066CC"/>
            </a:bgClr>
          </a:pattFill>
          <a:ln w="9525">
            <a:pattFill prst="wdDn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7" name="Oval 767"/>
          <p:cNvSpPr>
            <a:spLocks noChangeArrowheads="1"/>
          </p:cNvSpPr>
          <p:nvPr/>
        </p:nvSpPr>
        <p:spPr bwMode="auto">
          <a:xfrm>
            <a:off x="5562600" y="4114800"/>
            <a:ext cx="381000" cy="304800"/>
          </a:xfrm>
          <a:prstGeom prst="ellipse">
            <a:avLst/>
          </a:prstGeom>
          <a:noFill/>
          <a:ln w="3810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Rectangle 768" descr="Wide downward diagonal"/>
          <p:cNvSpPr>
            <a:spLocks noChangeArrowheads="1"/>
          </p:cNvSpPr>
          <p:nvPr/>
        </p:nvSpPr>
        <p:spPr bwMode="auto">
          <a:xfrm flipV="1">
            <a:off x="3276600" y="4495800"/>
            <a:ext cx="152400" cy="304800"/>
          </a:xfrm>
          <a:prstGeom prst="rect">
            <a:avLst/>
          </a:prstGeom>
          <a:pattFill prst="wdDnDiag">
            <a:fgClr>
              <a:schemeClr val="tx1"/>
            </a:fgClr>
            <a:bgClr>
              <a:srgbClr val="0066CC"/>
            </a:bgClr>
          </a:pattFill>
          <a:ln w="9525">
            <a:pattFill prst="wdDnDiag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Oval 769"/>
          <p:cNvSpPr>
            <a:spLocks noChangeArrowheads="1"/>
          </p:cNvSpPr>
          <p:nvPr/>
        </p:nvSpPr>
        <p:spPr bwMode="auto">
          <a:xfrm>
            <a:off x="2971800" y="4343400"/>
            <a:ext cx="762000" cy="457200"/>
          </a:xfrm>
          <a:prstGeom prst="ellipse">
            <a:avLst/>
          </a:prstGeom>
          <a:noFill/>
          <a:ln w="3810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800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Project </a:t>
            </a:r>
            <a:r>
              <a:rPr lang="fr-FR" sz="2800" i="1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Vision for Change</a:t>
            </a:r>
            <a:r>
              <a:rPr lang="fr-FR" sz="2800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  <a:r>
              <a:rPr lang="fr-FR" sz="2800" i="1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(V4C)</a:t>
            </a:r>
            <a:br>
              <a:rPr lang="fr-FR" sz="2800" i="1" dirty="0" smtClean="0">
                <a:solidFill>
                  <a:srgbClr val="C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7411" name="Picture 2" descr="C:\Users\Christophe Kouame\Documents\ICRAF\Map\P10209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143000"/>
            <a:ext cx="33940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C:\Documents and Settings\CKouameCM\Local Settings\Temporary Internet Files\Content.Word\DSC001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71563"/>
            <a:ext cx="339407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785813" y="571500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/>
              <a:t>First flowers  after 5 months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4929188" y="5857875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/>
              <a:t>First pod at 9 months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066800" y="3810000"/>
            <a:ext cx="1447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648200" y="48768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-l1EJPvKiIY/UmjrnUG3_NI/AAAAAAAAAcc/SZx-Qz-1Iyk/s1600/Investments+to+End+Poverty+Fig+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34"/>
          <a:stretch/>
        </p:blipFill>
        <p:spPr bwMode="auto">
          <a:xfrm>
            <a:off x="650224" y="748145"/>
            <a:ext cx="7494532" cy="59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8233320" y="5368636"/>
            <a:ext cx="535686" cy="0"/>
          </a:xfrm>
          <a:prstGeom prst="straightConnector1">
            <a:avLst/>
          </a:prstGeom>
          <a:ln w="508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26188" y="0"/>
            <a:ext cx="5246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1. Why the Private Sector?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233320" y="6186054"/>
            <a:ext cx="53568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7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simons\AppData\Local\Microsoft\Windows\Temporary Internet Files\Content.Outlook\1LPQY13A\Grafted cocoa tre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221" y="6248400"/>
            <a:ext cx="877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22 months after side grafting,  from 4-5 pods to </a:t>
            </a:r>
            <a:r>
              <a:rPr lang="en-US" sz="2400" b="1" dirty="0" smtClean="0"/>
              <a:t>20-30 </a:t>
            </a:r>
            <a:r>
              <a:rPr lang="en-US" sz="2400" b="1" dirty="0" smtClean="0"/>
              <a:t>pods per tree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16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AAslides2011\CDI Aug 2011\DSC0038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5" y="13855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680364"/>
            <a:ext cx="498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National Partner Offices, August 2011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8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17" y="152400"/>
            <a:ext cx="8229600" cy="563562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V4C </a:t>
            </a:r>
            <a:r>
              <a:rPr lang="fr-FR" sz="2000" b="1" dirty="0" err="1" smtClean="0"/>
              <a:t>project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implementation</a:t>
            </a:r>
            <a:r>
              <a:rPr lang="fr-FR" sz="2000" b="1" dirty="0" smtClean="0"/>
              <a:t> area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the 16 </a:t>
            </a:r>
            <a:r>
              <a:rPr lang="fr-FR" sz="2000" b="1" dirty="0" err="1" smtClean="0"/>
              <a:t>Cocoa</a:t>
            </a:r>
            <a:r>
              <a:rPr lang="fr-FR" sz="2000" b="1" dirty="0" smtClean="0"/>
              <a:t> Development Centre (CDC) and 47 </a:t>
            </a:r>
            <a:r>
              <a:rPr lang="fr-FR" sz="2000" b="1" dirty="0" err="1" smtClean="0"/>
              <a:t>Cocoa</a:t>
            </a:r>
            <a:r>
              <a:rPr lang="fr-FR" sz="2000" b="1" dirty="0" smtClean="0"/>
              <a:t> Village </a:t>
            </a:r>
            <a:r>
              <a:rPr lang="fr-FR" sz="2000" b="1" dirty="0"/>
              <a:t>C</a:t>
            </a:r>
            <a:r>
              <a:rPr lang="fr-FR" sz="2000" b="1" dirty="0" smtClean="0"/>
              <a:t>entre (CVC)</a:t>
            </a:r>
            <a:endParaRPr lang="co-FR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7" y="838201"/>
            <a:ext cx="8235683" cy="58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6769"/>
            <a:ext cx="4038600" cy="268235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96769"/>
            <a:ext cx="4038600" cy="2682353"/>
          </a:xfrm>
        </p:spPr>
      </p:pic>
      <p:sp>
        <p:nvSpPr>
          <p:cNvPr id="7" name="TextBox 6"/>
          <p:cNvSpPr txBox="1"/>
          <p:nvPr/>
        </p:nvSpPr>
        <p:spPr>
          <a:xfrm>
            <a:off x="4876800" y="446116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Newly</a:t>
            </a:r>
            <a:r>
              <a:rPr lang="fr-FR" dirty="0" smtClean="0"/>
              <a:t> </a:t>
            </a:r>
            <a:r>
              <a:rPr lang="fr-FR" dirty="0" err="1" smtClean="0"/>
              <a:t>grafted</a:t>
            </a:r>
            <a:r>
              <a:rPr lang="fr-FR" dirty="0" smtClean="0"/>
              <a:t> </a:t>
            </a:r>
            <a:r>
              <a:rPr lang="fr-FR" dirty="0" err="1" smtClean="0"/>
              <a:t>seedlings</a:t>
            </a:r>
            <a:r>
              <a:rPr lang="fr-FR" dirty="0" smtClean="0"/>
              <a:t> for the establishment of clonal </a:t>
            </a:r>
            <a:r>
              <a:rPr lang="fr-FR" dirty="0" err="1" smtClean="0"/>
              <a:t>gardens</a:t>
            </a:r>
            <a:endParaRPr lang="co-FR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46116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Seedlings</a:t>
            </a:r>
            <a:r>
              <a:rPr lang="fr-FR" dirty="0" smtClean="0"/>
              <a:t> of </a:t>
            </a:r>
            <a:r>
              <a:rPr lang="fr-FR" dirty="0" err="1" smtClean="0"/>
              <a:t>improved</a:t>
            </a:r>
            <a:r>
              <a:rPr lang="fr-FR" dirty="0" smtClean="0"/>
              <a:t> </a:t>
            </a:r>
            <a:r>
              <a:rPr lang="fr-FR" dirty="0" err="1" smtClean="0"/>
              <a:t>cocoa</a:t>
            </a:r>
            <a:r>
              <a:rPr lang="fr-FR" dirty="0" smtClean="0"/>
              <a:t> </a:t>
            </a:r>
            <a:r>
              <a:rPr lang="fr-FR" dirty="0" err="1" smtClean="0"/>
              <a:t>varieties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in V4C nursery at Soubre</a:t>
            </a:r>
            <a:endParaRPr lang="co-FR" dirty="0"/>
          </a:p>
        </p:txBody>
      </p:sp>
      <p:sp>
        <p:nvSpPr>
          <p:cNvPr id="3" name="TextBox 2"/>
          <p:cNvSpPr txBox="1"/>
          <p:nvPr/>
        </p:nvSpPr>
        <p:spPr>
          <a:xfrm>
            <a:off x="2066901" y="332509"/>
            <a:ext cx="541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Use of clones and hybrid seeds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365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" y="2286000"/>
            <a:ext cx="4474395" cy="2971799"/>
          </a:xfrm>
        </p:spPr>
      </p:pic>
      <p:pic>
        <p:nvPicPr>
          <p:cNvPr id="5" name="Content Placeholder 4" descr="C:\Users\Administrator\AppData\Local\Microsoft\Windows\Temporary Internet Files\Content.Word\20141030_151038 (2)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3434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724400" y="586083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2 </a:t>
            </a:r>
            <a:r>
              <a:rPr lang="fr-FR" dirty="0" err="1" smtClean="0"/>
              <a:t>yr</a:t>
            </a:r>
            <a:r>
              <a:rPr lang="fr-FR" dirty="0" smtClean="0"/>
              <a:t> </a:t>
            </a:r>
            <a:r>
              <a:rPr lang="fr-FR" dirty="0" err="1" smtClean="0"/>
              <a:t>old</a:t>
            </a:r>
            <a:r>
              <a:rPr lang="fr-FR" dirty="0" smtClean="0"/>
              <a:t> </a:t>
            </a:r>
            <a:r>
              <a:rPr lang="fr-FR" dirty="0" err="1" smtClean="0"/>
              <a:t>grafted</a:t>
            </a:r>
            <a:r>
              <a:rPr lang="fr-FR" dirty="0" smtClean="0"/>
              <a:t> </a:t>
            </a:r>
            <a:r>
              <a:rPr lang="fr-FR" dirty="0" err="1" smtClean="0"/>
              <a:t>cocoa</a:t>
            </a:r>
            <a:r>
              <a:rPr lang="fr-FR" dirty="0" smtClean="0"/>
              <a:t> </a:t>
            </a:r>
            <a:r>
              <a:rPr lang="fr-FR" dirty="0" err="1" smtClean="0"/>
              <a:t>tree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2 high </a:t>
            </a:r>
            <a:r>
              <a:rPr lang="fr-FR" dirty="0" err="1" smtClean="0"/>
              <a:t>yielding</a:t>
            </a:r>
            <a:r>
              <a:rPr lang="fr-FR" dirty="0" smtClean="0"/>
              <a:t> clones</a:t>
            </a:r>
            <a:endParaRPr lang="co-FR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410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farmer</a:t>
            </a:r>
            <a:r>
              <a:rPr lang="fr-FR" dirty="0" smtClean="0"/>
              <a:t> </a:t>
            </a:r>
            <a:r>
              <a:rPr lang="fr-FR" dirty="0" err="1" smtClean="0"/>
              <a:t>delighted</a:t>
            </a:r>
            <a:r>
              <a:rPr lang="fr-FR" dirty="0" smtClean="0"/>
              <a:t> at the </a:t>
            </a:r>
            <a:r>
              <a:rPr lang="fr-FR" dirty="0" err="1" smtClean="0"/>
              <a:t>sight</a:t>
            </a:r>
            <a:r>
              <a:rPr lang="fr-FR" dirty="0" smtClean="0"/>
              <a:t> of the </a:t>
            </a:r>
            <a:r>
              <a:rPr lang="fr-FR" dirty="0" err="1" smtClean="0"/>
              <a:t>pods</a:t>
            </a:r>
            <a:r>
              <a:rPr lang="fr-FR" dirty="0" smtClean="0"/>
              <a:t> on one </a:t>
            </a:r>
            <a:r>
              <a:rPr lang="fr-FR" dirty="0" err="1" smtClean="0"/>
              <a:t>yr</a:t>
            </a:r>
            <a:r>
              <a:rPr lang="fr-FR" dirty="0" smtClean="0"/>
              <a:t> </a:t>
            </a:r>
            <a:r>
              <a:rPr lang="fr-FR" dirty="0" err="1" smtClean="0"/>
              <a:t>old</a:t>
            </a:r>
            <a:r>
              <a:rPr lang="fr-FR" dirty="0" smtClean="0"/>
              <a:t> </a:t>
            </a:r>
            <a:r>
              <a:rPr lang="fr-FR" dirty="0" err="1" smtClean="0"/>
              <a:t>grafted</a:t>
            </a:r>
            <a:r>
              <a:rPr lang="fr-FR" dirty="0" smtClean="0"/>
              <a:t> </a:t>
            </a:r>
            <a:r>
              <a:rPr lang="fr-FR" dirty="0" err="1" smtClean="0"/>
              <a:t>cocoa</a:t>
            </a:r>
            <a:r>
              <a:rPr lang="fr-FR" dirty="0" smtClean="0"/>
              <a:t> </a:t>
            </a:r>
            <a:r>
              <a:rPr lang="fr-FR" dirty="0" err="1" smtClean="0"/>
              <a:t>tree</a:t>
            </a:r>
            <a:endParaRPr lang="co-FR" dirty="0"/>
          </a:p>
        </p:txBody>
      </p:sp>
    </p:spTree>
    <p:extLst>
      <p:ext uri="{BB962C8B-B14F-4D97-AF65-F5344CB8AC3E}">
        <p14:creationId xmlns:p14="http://schemas.microsoft.com/office/powerpoint/2010/main" val="19766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419600" cy="5029200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8000" b="1" dirty="0"/>
              <a:t>18-19 Sept 2014: Gender </a:t>
            </a:r>
            <a:r>
              <a:rPr lang="en-US" sz="8000" b="1" dirty="0" smtClean="0"/>
              <a:t>awareness Training</a:t>
            </a:r>
            <a:r>
              <a:rPr lang="en-US" sz="8000" dirty="0" smtClean="0"/>
              <a:t>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8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8000" dirty="0" smtClean="0"/>
              <a:t>Gender </a:t>
            </a:r>
            <a:r>
              <a:rPr lang="en-US" sz="8000" dirty="0"/>
              <a:t>concept is more  a social value that  biological </a:t>
            </a:r>
            <a:r>
              <a:rPr lang="en-US" sz="8000" dirty="0" smtClean="0"/>
              <a:t>aspect… is </a:t>
            </a:r>
            <a:r>
              <a:rPr lang="en-US" sz="8000" dirty="0"/>
              <a:t>the  process to attend </a:t>
            </a:r>
            <a:r>
              <a:rPr lang="en-US" sz="8000" dirty="0" smtClean="0"/>
              <a:t>equity … gender </a:t>
            </a:r>
            <a:r>
              <a:rPr lang="en-US" sz="8000" dirty="0"/>
              <a:t>assessment:</a:t>
            </a:r>
          </a:p>
          <a:p>
            <a:pPr>
              <a:buFont typeface="Arial" charset="0"/>
              <a:buChar char="•"/>
              <a:defRPr/>
            </a:pPr>
            <a:r>
              <a:rPr lang="en-US" sz="8000" dirty="0"/>
              <a:t>How men and women be affected in the project?</a:t>
            </a:r>
          </a:p>
          <a:p>
            <a:pPr>
              <a:buFont typeface="Arial" charset="0"/>
              <a:buChar char="•"/>
              <a:defRPr/>
            </a:pPr>
            <a:r>
              <a:rPr lang="en-US" sz="8000" dirty="0"/>
              <a:t>Will there be gender issues in the project will encounter?</a:t>
            </a:r>
          </a:p>
          <a:p>
            <a:pPr>
              <a:buFont typeface="Arial" charset="0"/>
              <a:buChar char="•"/>
              <a:defRPr/>
            </a:pPr>
            <a:r>
              <a:rPr lang="en-US" sz="8000" dirty="0"/>
              <a:t>Can my project address gender concerns</a:t>
            </a:r>
            <a:r>
              <a:rPr lang="en-US" sz="8000" dirty="0" smtClean="0"/>
              <a:t>?</a:t>
            </a:r>
          </a:p>
          <a:p>
            <a:pPr>
              <a:buFont typeface="Arial" charset="0"/>
              <a:buChar char="•"/>
              <a:defRPr/>
            </a:pPr>
            <a:r>
              <a:rPr lang="en-US" sz="8000" dirty="0" smtClean="0"/>
              <a:t>Research question for gender investigation</a:t>
            </a:r>
            <a:endParaRPr lang="en-US" sz="8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None/>
              <a:defRPr/>
            </a:pPr>
            <a:r>
              <a:rPr lang="en-US" sz="8000" b="1" dirty="0" smtClean="0"/>
              <a:t>A </a:t>
            </a:r>
            <a:r>
              <a:rPr lang="en-US" sz="8000" b="1" dirty="0"/>
              <a:t>model package of gender-focused </a:t>
            </a:r>
            <a:r>
              <a:rPr lang="en-US" sz="8000" b="1" dirty="0" smtClean="0"/>
              <a:t>interventions proposed</a:t>
            </a:r>
            <a:endParaRPr lang="en-US" sz="8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8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8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8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200" dirty="0"/>
              <a:t>								        </a:t>
            </a:r>
          </a:p>
          <a:p>
            <a:pPr>
              <a:buFont typeface="Arial" charset="0"/>
              <a:buChar char="•"/>
              <a:defRPr/>
            </a:pPr>
            <a:endParaRPr lang="fr-FR" sz="1200" dirty="0"/>
          </a:p>
        </p:txBody>
      </p:sp>
      <p:pic>
        <p:nvPicPr>
          <p:cNvPr id="13315" name="Picture 6" descr="C:\Users\ictservice\Desktop\Prog rep oct 24 images\20140918_141503 k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622425"/>
            <a:ext cx="412115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286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Integrating </a:t>
            </a:r>
            <a:r>
              <a:rPr lang="en-US" sz="3200" dirty="0"/>
              <a:t>women empowerment and gender equality into the </a:t>
            </a:r>
            <a:r>
              <a:rPr lang="en-US" sz="3200" dirty="0" smtClean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2441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/>
          <a:stretch/>
        </p:blipFill>
        <p:spPr>
          <a:xfrm>
            <a:off x="2204765" y="1900885"/>
            <a:ext cx="4850499" cy="300039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4765" y="672448"/>
            <a:ext cx="4831131" cy="1155040"/>
          </a:xfrm>
          <a:solidFill>
            <a:srgbClr val="9900CC"/>
          </a:solidFill>
        </p:spPr>
        <p:txBody>
          <a:bodyPr>
            <a:noAutofit/>
          </a:bodyPr>
          <a:lstStyle/>
          <a:p>
            <a:r>
              <a:rPr lang="en-US" sz="1812" b="1" dirty="0">
                <a:solidFill>
                  <a:schemeClr val="bg1"/>
                </a:solidFill>
              </a:rPr>
              <a:t>A winning public-private partnership (PPP) to empower smallholders cocoa farmers </a:t>
            </a:r>
            <a:br>
              <a:rPr lang="en-US" sz="1812" b="1" dirty="0">
                <a:solidFill>
                  <a:schemeClr val="bg1"/>
                </a:solidFill>
              </a:rPr>
            </a:br>
            <a:r>
              <a:rPr lang="en-US" sz="1812" b="1" dirty="0">
                <a:solidFill>
                  <a:schemeClr val="bg1"/>
                </a:solidFill>
              </a:rPr>
              <a:t>in Cote d’Ivoire!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592" y="27618"/>
            <a:ext cx="508772" cy="561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0957" y="4942702"/>
            <a:ext cx="4844939" cy="168950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97" dirty="0">
                <a:solidFill>
                  <a:schemeClr val="bg1"/>
                </a:solidFill>
              </a:rPr>
              <a:t>A planning workshop for the second phase (2014-2017) was organized in </a:t>
            </a:r>
            <a:r>
              <a:rPr lang="en-US" sz="997" dirty="0" err="1">
                <a:solidFill>
                  <a:schemeClr val="bg1"/>
                </a:solidFill>
              </a:rPr>
              <a:t>Assinie</a:t>
            </a:r>
            <a:r>
              <a:rPr lang="en-US" sz="997" dirty="0">
                <a:solidFill>
                  <a:schemeClr val="bg1"/>
                </a:solidFill>
              </a:rPr>
              <a:t>, Cote d’Ivoire from 14 to 17 November 2013. Highlights of the activities for this second phase include:</a:t>
            </a:r>
            <a:endParaRPr lang="co-FR" sz="997" dirty="0">
              <a:solidFill>
                <a:schemeClr val="bg1"/>
              </a:solidFill>
            </a:endParaRPr>
          </a:p>
          <a:p>
            <a:pPr marL="129445" indent="-129445">
              <a:buFont typeface="Arial" panose="020B0604020202020204" pitchFamily="34" charset="0"/>
              <a:buChar char="•"/>
            </a:pPr>
            <a:r>
              <a:rPr lang="en-US" sz="997" dirty="0">
                <a:solidFill>
                  <a:schemeClr val="bg1"/>
                </a:solidFill>
              </a:rPr>
              <a:t>Scale up of the project intervention through partners</a:t>
            </a:r>
            <a:endParaRPr lang="co-FR" sz="997" dirty="0">
              <a:solidFill>
                <a:schemeClr val="bg1"/>
              </a:solidFill>
            </a:endParaRPr>
          </a:p>
          <a:p>
            <a:pPr marL="129445" indent="-129445">
              <a:buFont typeface="Arial" panose="020B0604020202020204" pitchFamily="34" charset="0"/>
              <a:buChar char="•"/>
            </a:pPr>
            <a:r>
              <a:rPr lang="en-US" sz="997" dirty="0">
                <a:solidFill>
                  <a:schemeClr val="bg1"/>
                </a:solidFill>
              </a:rPr>
              <a:t>Increase access and development of improved planting materials</a:t>
            </a:r>
            <a:endParaRPr lang="co-FR" sz="997" dirty="0">
              <a:solidFill>
                <a:schemeClr val="bg1"/>
              </a:solidFill>
            </a:endParaRPr>
          </a:p>
          <a:p>
            <a:pPr marL="129445" indent="-129445">
              <a:buFont typeface="Arial" panose="020B0604020202020204" pitchFamily="34" charset="0"/>
              <a:buChar char="•"/>
            </a:pPr>
            <a:r>
              <a:rPr lang="en-US" sz="997" dirty="0">
                <a:solidFill>
                  <a:schemeClr val="bg1"/>
                </a:solidFill>
              </a:rPr>
              <a:t>Develop rural entrepreneurship to deliver the productivity package</a:t>
            </a:r>
            <a:endParaRPr lang="co-FR" sz="997" dirty="0">
              <a:solidFill>
                <a:schemeClr val="bg1"/>
              </a:solidFill>
            </a:endParaRPr>
          </a:p>
          <a:p>
            <a:pPr marL="129445" indent="-129445">
              <a:buFont typeface="Arial" panose="020B0604020202020204" pitchFamily="34" charset="0"/>
              <a:buChar char="•"/>
            </a:pPr>
            <a:r>
              <a:rPr lang="en-US" sz="997" dirty="0">
                <a:solidFill>
                  <a:schemeClr val="bg1"/>
                </a:solidFill>
              </a:rPr>
              <a:t>Provide smallholders with sustainable agroforestry options to enhance human diets, health and income  </a:t>
            </a:r>
            <a:endParaRPr lang="co-FR" sz="997" dirty="0">
              <a:solidFill>
                <a:schemeClr val="bg1"/>
              </a:solidFill>
            </a:endParaRPr>
          </a:p>
          <a:p>
            <a:pPr marL="129445" indent="-129445">
              <a:buFont typeface="Arial" panose="020B0604020202020204" pitchFamily="34" charset="0"/>
              <a:buChar char="•"/>
            </a:pPr>
            <a:r>
              <a:rPr lang="en-US" sz="997" dirty="0">
                <a:solidFill>
                  <a:schemeClr val="bg1"/>
                </a:solidFill>
              </a:rPr>
              <a:t>Involve women in decision-making and increase their income</a:t>
            </a:r>
            <a:endParaRPr lang="co-FR" sz="997" dirty="0">
              <a:solidFill>
                <a:schemeClr val="bg1"/>
              </a:solidFill>
            </a:endParaRPr>
          </a:p>
          <a:p>
            <a:pPr marL="129445" indent="-129445">
              <a:buFont typeface="Arial" panose="020B0604020202020204" pitchFamily="34" charset="0"/>
              <a:buChar char="•"/>
            </a:pPr>
            <a:r>
              <a:rPr lang="co-FR" sz="997" dirty="0">
                <a:solidFill>
                  <a:schemeClr val="bg1"/>
                </a:solidFill>
              </a:rPr>
              <a:t>Promote best practices for education, child protection, and nutrition </a:t>
            </a:r>
          </a:p>
          <a:p>
            <a:endParaRPr lang="co-FR" sz="408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07" y="110471"/>
            <a:ext cx="1989112" cy="31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7618"/>
            <a:ext cx="5105400" cy="6677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/>
          </p:cNvGraphicFramePr>
          <p:nvPr>
            <p:extLst/>
          </p:nvPr>
        </p:nvGraphicFramePr>
        <p:xfrm>
          <a:off x="1143000" y="1499175"/>
          <a:ext cx="6934200" cy="47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r:id="rId4" imgW="4427364" imgH="3098361" progId="">
                  <p:embed/>
                </p:oleObj>
              </mc:Choice>
              <mc:Fallback>
                <p:oleObj r:id="rId4" imgW="4427364" imgH="3098361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499175"/>
                        <a:ext cx="6934200" cy="47492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6811" y="24319"/>
            <a:ext cx="8559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4. The </a:t>
            </a:r>
            <a:r>
              <a:rPr lang="en-US" sz="4000" b="1" dirty="0" smtClean="0">
                <a:solidFill>
                  <a:srgbClr val="C00000"/>
                </a:solidFill>
              </a:rPr>
              <a:t>African Orphan Crop Consortium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811" y="707886"/>
            <a:ext cx="8385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6600"/>
                </a:solidFill>
              </a:rPr>
              <a:t>Growing Africa out of poverty, stunting, hunger and malnutrition</a:t>
            </a:r>
            <a:endParaRPr lang="en-US" sz="24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868"/>
            <a:ext cx="9144000" cy="46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1600" y="414576"/>
            <a:ext cx="736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Options available for more nutritious food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04" y="1545595"/>
            <a:ext cx="664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1.  Transgenic plants – possible but several barriers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04" y="2496235"/>
            <a:ext cx="7699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2.  Chemically add to foods – rural? nutritional complexity?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04" y="3446875"/>
            <a:ext cx="899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3.  Dietary diversity – homogeneous supply chains, under-investment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585" y="4403761"/>
            <a:ext cx="568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4.  Physiologically fortify food plants- AOCC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1491" y="1080655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6600"/>
                </a:solidFill>
              </a:rPr>
              <a:t>Public Goods</a:t>
            </a:r>
            <a:endParaRPr lang="en-US" sz="48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2982" y="2036618"/>
            <a:ext cx="3380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rgbClr val="C00000"/>
                </a:solidFill>
              </a:rPr>
              <a:t>Private </a:t>
            </a:r>
            <a:r>
              <a:rPr lang="en-US" sz="4800" b="1" i="1" dirty="0" err="1" smtClean="0">
                <a:solidFill>
                  <a:srgbClr val="C00000"/>
                </a:solidFill>
              </a:rPr>
              <a:t>Bads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67963" y="3560618"/>
            <a:ext cx="4409136" cy="1786960"/>
            <a:chOff x="1067963" y="3560618"/>
            <a:chExt cx="4409136" cy="1786960"/>
          </a:xfrm>
        </p:grpSpPr>
        <p:sp>
          <p:nvSpPr>
            <p:cNvPr id="5" name="TextBox 4"/>
            <p:cNvSpPr txBox="1"/>
            <p:nvPr/>
          </p:nvSpPr>
          <p:spPr>
            <a:xfrm>
              <a:off x="1067963" y="3560618"/>
              <a:ext cx="3746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C00000"/>
                  </a:solidFill>
                </a:rPr>
                <a:t>Private Goods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82982" y="4516581"/>
              <a:ext cx="30941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i="1" dirty="0" smtClean="0">
                  <a:solidFill>
                    <a:srgbClr val="C00000"/>
                  </a:solidFill>
                </a:rPr>
                <a:t>Public </a:t>
              </a:r>
              <a:r>
                <a:rPr lang="en-US" sz="4800" b="1" i="1" dirty="0" err="1" smtClean="0">
                  <a:solidFill>
                    <a:srgbClr val="C00000"/>
                  </a:solidFill>
                </a:rPr>
                <a:t>Bads</a:t>
              </a:r>
              <a:endParaRPr lang="en-US" sz="4800" b="1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7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5698" y="1"/>
            <a:ext cx="9136257" cy="6858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4" tIns="32132" rIns="64264" bIns="32132" rtlCol="0" anchor="ctr"/>
          <a:lstStyle/>
          <a:p>
            <a:pPr algn="ctr"/>
            <a:endParaRPr lang="en-US" sz="1265"/>
          </a:p>
        </p:txBody>
      </p:sp>
      <p:sp>
        <p:nvSpPr>
          <p:cNvPr id="35" name="Round Single Corner Rectangle 34"/>
          <p:cNvSpPr/>
          <p:nvPr/>
        </p:nvSpPr>
        <p:spPr>
          <a:xfrm flipV="1">
            <a:off x="351343" y="4478854"/>
            <a:ext cx="8406388" cy="1956102"/>
          </a:xfrm>
          <a:prstGeom prst="round1Rect">
            <a:avLst>
              <a:gd name="adj" fmla="val 18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4" tIns="32132" rIns="64264" bIns="32132" rtlCol="0" anchor="ctr"/>
          <a:lstStyle/>
          <a:p>
            <a:pPr algn="ctr"/>
            <a:endParaRPr lang="en-US" sz="1265"/>
          </a:p>
        </p:txBody>
      </p:sp>
      <p:pic>
        <p:nvPicPr>
          <p:cNvPr id="4" name="Picture 3" descr="AOCC_Africa Approv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97" y="1306287"/>
            <a:ext cx="2215123" cy="2733556"/>
          </a:xfrm>
          <a:prstGeom prst="rect">
            <a:avLst/>
          </a:prstGeom>
        </p:spPr>
      </p:pic>
      <p:pic>
        <p:nvPicPr>
          <p:cNvPr id="5" name="Picture 4" descr="AOCC_Funding Progr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26" y="1300335"/>
            <a:ext cx="5908422" cy="2733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28" y="5531249"/>
            <a:ext cx="1510049" cy="629553"/>
          </a:xfrm>
          <a:prstGeom prst="rect">
            <a:avLst/>
          </a:prstGeom>
        </p:spPr>
      </p:pic>
      <p:pic>
        <p:nvPicPr>
          <p:cNvPr id="11" name="Picture 10" descr="AOCC_Logo BGI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57" y="4862728"/>
            <a:ext cx="1025613" cy="461348"/>
          </a:xfrm>
          <a:prstGeom prst="rect">
            <a:avLst/>
          </a:prstGeom>
        </p:spPr>
      </p:pic>
      <p:pic>
        <p:nvPicPr>
          <p:cNvPr id="13" name="Picture 12" descr="AOCC_Logo Life Technologi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67" y="4742107"/>
            <a:ext cx="1082679" cy="634436"/>
          </a:xfrm>
          <a:prstGeom prst="rect">
            <a:avLst/>
          </a:prstGeom>
        </p:spPr>
      </p:pic>
      <p:pic>
        <p:nvPicPr>
          <p:cNvPr id="16" name="Picture 15" descr="AOCC_Logo World Agroforestry Centr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04" y="5420131"/>
            <a:ext cx="720922" cy="776378"/>
          </a:xfrm>
          <a:prstGeom prst="rect">
            <a:avLst/>
          </a:prstGeom>
        </p:spPr>
      </p:pic>
      <p:pic>
        <p:nvPicPr>
          <p:cNvPr id="18" name="Picture 17" descr="AOCC_Logo Mar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69" y="5632493"/>
            <a:ext cx="1042505" cy="437852"/>
          </a:xfrm>
          <a:prstGeom prst="rect">
            <a:avLst/>
          </a:prstGeom>
        </p:spPr>
      </p:pic>
      <p:pic>
        <p:nvPicPr>
          <p:cNvPr id="20" name="Picture 19" descr="AOCC_Logo UC Davi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60" y="5632494"/>
            <a:ext cx="908633" cy="432030"/>
          </a:xfrm>
          <a:prstGeom prst="rect">
            <a:avLst/>
          </a:prstGeom>
        </p:spPr>
      </p:pic>
      <p:pic>
        <p:nvPicPr>
          <p:cNvPr id="44" name="Picture 43" descr="AOCC_Logo iPlan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56" y="4858264"/>
            <a:ext cx="1157376" cy="394870"/>
          </a:xfrm>
          <a:prstGeom prst="rect">
            <a:avLst/>
          </a:prstGeom>
        </p:spPr>
      </p:pic>
      <p:pic>
        <p:nvPicPr>
          <p:cNvPr id="45" name="Picture 44" descr="AOCC_Logo Bioscience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93" y="4885044"/>
            <a:ext cx="1127885" cy="434568"/>
          </a:xfrm>
          <a:prstGeom prst="rect">
            <a:avLst/>
          </a:prstGeom>
        </p:spPr>
      </p:pic>
      <p:pic>
        <p:nvPicPr>
          <p:cNvPr id="46" name="Picture 45" descr="AOCC_Logo WWF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4" y="5451321"/>
            <a:ext cx="548043" cy="7094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149" y="217347"/>
            <a:ext cx="5413540" cy="735588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r>
              <a:rPr lang="en-US" sz="2179" b="1" cap="all" spc="120" dirty="0">
                <a:solidFill>
                  <a:srgbClr val="C00000"/>
                </a:solidFill>
                <a:latin typeface="Marsfont-Medium"/>
                <a:cs typeface="Marsfont-Medium"/>
              </a:rPr>
              <a:t>African Orphan Crops Consortium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9197" y="990475"/>
            <a:ext cx="8502868" cy="0"/>
          </a:xfrm>
          <a:prstGeom prst="line">
            <a:avLst/>
          </a:prstGeom>
          <a:ln>
            <a:solidFill>
              <a:srgbClr val="B8B8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3439" y="1626248"/>
            <a:ext cx="1179844" cy="1731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Dr. Ibrahim Mayaki presented AOCC to African heads of state at an African Union Assembly, and they voted to endorse the initiative.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2313" y="4849337"/>
            <a:ext cx="1663672" cy="519118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r>
              <a:rPr lang="en-US" sz="1476" cap="all" spc="120" dirty="0">
                <a:solidFill>
                  <a:srgbClr val="12213A"/>
                </a:solidFill>
                <a:latin typeface="Marsfont-Medium"/>
                <a:cs typeface="Marsfont-Medium"/>
              </a:rPr>
              <a:t>Key Partners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16623" y="1531725"/>
            <a:ext cx="2525268" cy="367731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r>
              <a:rPr lang="en-US" sz="1968" spc="35" dirty="0">
                <a:solidFill>
                  <a:srgbClr val="12213A"/>
                </a:solidFill>
                <a:latin typeface="MarsfontLight"/>
                <a:cs typeface="MarsfontLight"/>
              </a:rPr>
              <a:t>Investment so far: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10272" y="1962966"/>
            <a:ext cx="2802387" cy="876204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r>
              <a:rPr lang="en-US" sz="4428" dirty="0">
                <a:solidFill>
                  <a:srgbClr val="E74619"/>
                </a:solidFill>
                <a:latin typeface="Marsfont-Regular"/>
                <a:cs typeface="Marsfont-Regular"/>
              </a:rPr>
              <a:t>$</a:t>
            </a:r>
            <a:r>
              <a:rPr lang="en-US" sz="5272" dirty="0" smtClean="0">
                <a:solidFill>
                  <a:srgbClr val="E74619"/>
                </a:solidFill>
                <a:latin typeface="Marsfont-Regular"/>
                <a:cs typeface="Marsfont-Regular"/>
              </a:rPr>
              <a:t>32</a:t>
            </a:r>
            <a:r>
              <a:rPr lang="en-US" sz="4428" dirty="0" smtClean="0">
                <a:solidFill>
                  <a:srgbClr val="E74619"/>
                </a:solidFill>
                <a:latin typeface="Marsfont-Regular"/>
                <a:cs typeface="Marsfont-Regular"/>
              </a:rPr>
              <a:t>million</a:t>
            </a:r>
            <a:endParaRPr lang="en-US" sz="4428" dirty="0">
              <a:solidFill>
                <a:srgbClr val="E74619"/>
              </a:solidFill>
              <a:latin typeface="Marsfont-Regular"/>
              <a:cs typeface="Marsfont-Regular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29237" y="2040587"/>
            <a:ext cx="2696035" cy="680445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pPr>
              <a:lnSpc>
                <a:spcPts val="2375"/>
              </a:lnSpc>
            </a:pPr>
            <a:r>
              <a:rPr lang="en-US" sz="2109" dirty="0">
                <a:solidFill>
                  <a:srgbClr val="12213A"/>
                </a:solidFill>
                <a:latin typeface="Marsfont-Medium"/>
                <a:cs typeface="Marsfont-Medium"/>
              </a:rPr>
              <a:t>$</a:t>
            </a:r>
            <a:r>
              <a:rPr lang="en-US" sz="2390" dirty="0" smtClean="0">
                <a:solidFill>
                  <a:srgbClr val="12213A"/>
                </a:solidFill>
                <a:latin typeface="Marsfont-Medium"/>
                <a:cs typeface="Marsfont-Medium"/>
              </a:rPr>
              <a:t>23 </a:t>
            </a:r>
            <a:r>
              <a:rPr lang="en-US" sz="2109" dirty="0">
                <a:solidFill>
                  <a:srgbClr val="12213A"/>
                </a:solidFill>
                <a:latin typeface="Marsfont-Medium"/>
                <a:cs typeface="Marsfont-Medium"/>
              </a:rPr>
              <a:t>million</a:t>
            </a:r>
          </a:p>
          <a:p>
            <a:pPr>
              <a:lnSpc>
                <a:spcPts val="2375"/>
              </a:lnSpc>
            </a:pPr>
            <a:r>
              <a:rPr lang="en-US" sz="2109" dirty="0">
                <a:solidFill>
                  <a:srgbClr val="12213A"/>
                </a:solidFill>
                <a:latin typeface="Marsfont-Regular"/>
                <a:cs typeface="Marsfont-Regular"/>
              </a:rPr>
              <a:t>  is still needed</a:t>
            </a:r>
          </a:p>
        </p:txBody>
      </p:sp>
      <p:pic>
        <p:nvPicPr>
          <p:cNvPr id="3" name="Picture 2" descr="AOCC_Logo LGC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2" y="5558587"/>
            <a:ext cx="497011" cy="497010"/>
          </a:xfrm>
          <a:prstGeom prst="rect">
            <a:avLst/>
          </a:prstGeom>
        </p:spPr>
      </p:pic>
      <p:pic>
        <p:nvPicPr>
          <p:cNvPr id="6" name="Picture 5" descr="AOCC_Logo Googl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49" y="4914921"/>
            <a:ext cx="998304" cy="355619"/>
          </a:xfrm>
          <a:prstGeom prst="rect">
            <a:avLst/>
          </a:prstGeom>
        </p:spPr>
      </p:pic>
      <p:pic>
        <p:nvPicPr>
          <p:cNvPr id="7" name="Picture 6" descr="AOCC_Logo CGIAR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28" y="4772259"/>
            <a:ext cx="492725" cy="574133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33" y="5531249"/>
            <a:ext cx="980915" cy="56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7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" y="1066800"/>
            <a:ext cx="8325555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656" y="6019800"/>
            <a:ext cx="4377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96 well sequencing plate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41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8222" y="152400"/>
            <a:ext cx="421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Changing Technology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4673600" cy="3505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62400"/>
            <a:ext cx="2619375" cy="1743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04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698" y="1"/>
            <a:ext cx="9136257" cy="6858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4" tIns="32132" rIns="64264" bIns="32132" rtlCol="0" anchor="ctr"/>
          <a:lstStyle/>
          <a:p>
            <a:pPr algn="ctr"/>
            <a:endParaRPr lang="en-US" sz="1265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72" y="4753481"/>
            <a:ext cx="3911812" cy="1675267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 flipV="1">
            <a:off x="351343" y="4742766"/>
            <a:ext cx="4890724" cy="1692183"/>
          </a:xfrm>
          <a:prstGeom prst="round1Rect">
            <a:avLst>
              <a:gd name="adj" fmla="val 18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4" tIns="32132" rIns="64264" bIns="32132" rtlCol="0" anchor="ctr"/>
          <a:lstStyle/>
          <a:p>
            <a:pPr algn="ctr"/>
            <a:r>
              <a:rPr lang="en-US" sz="1265" dirty="0"/>
              <a:t> </a:t>
            </a:r>
          </a:p>
        </p:txBody>
      </p:sp>
      <p:pic>
        <p:nvPicPr>
          <p:cNvPr id="24" name="Picture 23" descr="AOCC_Dotted Arr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71" y="2677697"/>
            <a:ext cx="719808" cy="531287"/>
          </a:xfrm>
          <a:prstGeom prst="rect">
            <a:avLst/>
          </a:prstGeom>
        </p:spPr>
      </p:pic>
      <p:pic>
        <p:nvPicPr>
          <p:cNvPr id="25" name="Picture 24" descr="AOCC_Dotted Arr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85" y="2677697"/>
            <a:ext cx="719808" cy="531287"/>
          </a:xfrm>
          <a:prstGeom prst="rect">
            <a:avLst/>
          </a:prstGeom>
        </p:spPr>
      </p:pic>
      <p:pic>
        <p:nvPicPr>
          <p:cNvPr id="3" name="Picture 2" descr="AOCC_D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0" y="1847918"/>
            <a:ext cx="2437920" cy="2686425"/>
          </a:xfrm>
          <a:prstGeom prst="rect">
            <a:avLst/>
          </a:prstGeom>
        </p:spPr>
      </p:pic>
      <p:pic>
        <p:nvPicPr>
          <p:cNvPr id="4" name="Picture 3" descr="AOCC_Resequec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847918"/>
            <a:ext cx="3234850" cy="2686425"/>
          </a:xfrm>
          <a:prstGeom prst="rect">
            <a:avLst/>
          </a:prstGeom>
        </p:spPr>
      </p:pic>
      <p:pic>
        <p:nvPicPr>
          <p:cNvPr id="27" name="Picture 26" descr="AOCC_Superior Crop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97" y="1841966"/>
            <a:ext cx="2437920" cy="2686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149" y="217346"/>
            <a:ext cx="5413540" cy="400240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r>
              <a:rPr lang="de-DE" sz="2179" b="1" cap="all" spc="120" dirty="0">
                <a:solidFill>
                  <a:srgbClr val="CC0000"/>
                </a:solidFill>
                <a:latin typeface="Marsfont-Medium"/>
                <a:cs typeface="Marsfont-Medium"/>
              </a:rPr>
              <a:t>Our Process</a:t>
            </a:r>
            <a:endParaRPr lang="en-US" sz="2179" b="1" cap="all" spc="120" dirty="0">
              <a:solidFill>
                <a:srgbClr val="CC0000"/>
              </a:solidFill>
              <a:latin typeface="Marsfont-Medium"/>
              <a:cs typeface="Marsfont-Medium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9197" y="776231"/>
            <a:ext cx="8502868" cy="0"/>
          </a:xfrm>
          <a:prstGeom prst="line">
            <a:avLst/>
          </a:prstGeom>
          <a:ln>
            <a:solidFill>
              <a:srgbClr val="B8B8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362" y="1013027"/>
            <a:ext cx="229796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BGI sequence, assemble and annotate the reference genomes.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36" y="1013027"/>
            <a:ext cx="229796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The Academy then re-sequences 100s of varieties of each plant.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8294" y="1059600"/>
            <a:ext cx="2297964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The breeding program uses this information to produce superior crop varieties.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343" y="1013027"/>
            <a:ext cx="336930" cy="336930"/>
            <a:chOff x="496939" y="1441217"/>
            <a:chExt cx="479346" cy="479346"/>
          </a:xfrm>
        </p:grpSpPr>
        <p:pic>
          <p:nvPicPr>
            <p:cNvPr id="12" name="Picture 11" descr="AOCC_Blue Rounde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9" y="1441217"/>
              <a:ext cx="479346" cy="47934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2153" y="1479815"/>
              <a:ext cx="386506" cy="40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5" dirty="0">
                  <a:solidFill>
                    <a:schemeClr val="bg1"/>
                  </a:solidFill>
                  <a:latin typeface="Marsfont-Regular"/>
                  <a:cs typeface="Marsfont-Regular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49454" y="1013027"/>
            <a:ext cx="336930" cy="336930"/>
            <a:chOff x="496939" y="1441217"/>
            <a:chExt cx="479346" cy="479346"/>
          </a:xfrm>
        </p:grpSpPr>
        <p:pic>
          <p:nvPicPr>
            <p:cNvPr id="15" name="Picture 14" descr="AOCC_Blue Rounde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9" y="1441217"/>
              <a:ext cx="479346" cy="47934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2153" y="1479815"/>
              <a:ext cx="386506" cy="40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5" dirty="0">
                  <a:solidFill>
                    <a:schemeClr val="bg1"/>
                  </a:solidFill>
                  <a:latin typeface="Marsfont-Regular"/>
                  <a:cs typeface="Marsfont-Regular"/>
                </a:rPr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71368" y="1013027"/>
            <a:ext cx="336930" cy="336930"/>
            <a:chOff x="496939" y="1441217"/>
            <a:chExt cx="479346" cy="479346"/>
          </a:xfrm>
        </p:grpSpPr>
        <p:pic>
          <p:nvPicPr>
            <p:cNvPr id="19" name="Picture 18" descr="AOCC_Blue Rounde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9" y="1441217"/>
              <a:ext cx="479346" cy="47934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52153" y="1479815"/>
              <a:ext cx="386506" cy="40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5" dirty="0">
                  <a:solidFill>
                    <a:schemeClr val="bg1"/>
                  </a:solidFill>
                  <a:latin typeface="Marsfont-Regular"/>
                  <a:cs typeface="Marsfont-Regular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5513" y="4893202"/>
            <a:ext cx="336930" cy="336930"/>
            <a:chOff x="496939" y="1441217"/>
            <a:chExt cx="479346" cy="479346"/>
          </a:xfrm>
        </p:grpSpPr>
        <p:pic>
          <p:nvPicPr>
            <p:cNvPr id="22" name="Picture 21" descr="AOCC_Blue Rounde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9" y="1441217"/>
              <a:ext cx="479346" cy="47934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52153" y="1479815"/>
              <a:ext cx="386506" cy="40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5" dirty="0">
                  <a:solidFill>
                    <a:schemeClr val="bg1"/>
                  </a:solidFill>
                  <a:latin typeface="Marsfont-Regular"/>
                  <a:cs typeface="Marsfont-Regular"/>
                </a:rPr>
                <a:t>4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38307" y="4874044"/>
            <a:ext cx="4105357" cy="1026693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pPr>
              <a:lnSpc>
                <a:spcPts val="2502"/>
              </a:lnSpc>
            </a:pPr>
            <a:r>
              <a:rPr lang="en-US" sz="1265" spc="70" dirty="0">
                <a:solidFill>
                  <a:srgbClr val="12213A"/>
                </a:solidFill>
                <a:latin typeface="MarsfontLight"/>
                <a:cs typeface="MarsfontLight"/>
              </a:rPr>
              <a:t>The IP is made available unrestricted to scientists, plant breeders and seed companies to translate their work to the smallholders fields</a:t>
            </a:r>
          </a:p>
        </p:txBody>
      </p:sp>
    </p:spTree>
    <p:extLst>
      <p:ext uri="{BB962C8B-B14F-4D97-AF65-F5344CB8AC3E}">
        <p14:creationId xmlns:p14="http://schemas.microsoft.com/office/powerpoint/2010/main" val="261852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2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2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698" y="1"/>
            <a:ext cx="9136257" cy="6858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4" tIns="32132" rIns="64264" bIns="32132" rtlCol="0" anchor="ctr"/>
          <a:lstStyle/>
          <a:p>
            <a:pPr algn="ctr"/>
            <a:endParaRPr lang="en-US" sz="1265"/>
          </a:p>
        </p:txBody>
      </p:sp>
      <p:pic>
        <p:nvPicPr>
          <p:cNvPr id="3" name="Picture 2" descr="AOCC_Afri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1" y="3359445"/>
            <a:ext cx="1101135" cy="1289656"/>
          </a:xfrm>
          <a:prstGeom prst="rect">
            <a:avLst/>
          </a:prstGeom>
        </p:spPr>
      </p:pic>
      <p:pic>
        <p:nvPicPr>
          <p:cNvPr id="4" name="Picture 3" descr="AOCC_4 Banan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6" y="3359445"/>
            <a:ext cx="1101135" cy="1289656"/>
          </a:xfrm>
          <a:prstGeom prst="rect">
            <a:avLst/>
          </a:prstGeom>
        </p:spPr>
      </p:pic>
      <p:pic>
        <p:nvPicPr>
          <p:cNvPr id="5" name="Picture 4" descr="AOCC_10 Oran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00" y="3359445"/>
            <a:ext cx="1233955" cy="1289656"/>
          </a:xfrm>
          <a:prstGeom prst="rect">
            <a:avLst/>
          </a:prstGeom>
        </p:spPr>
      </p:pic>
      <p:pic>
        <p:nvPicPr>
          <p:cNvPr id="15" name="Picture 14" descr="AOCC_Spina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35" y="3359445"/>
            <a:ext cx="736946" cy="12896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60" y="1728819"/>
            <a:ext cx="3723292" cy="43017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148" y="217347"/>
            <a:ext cx="2449432" cy="735588"/>
          </a:xfrm>
          <a:prstGeom prst="rect">
            <a:avLst/>
          </a:prstGeom>
          <a:noFill/>
        </p:spPr>
        <p:txBody>
          <a:bodyPr wrap="square" lIns="64264" tIns="32132" rIns="64264" bIns="32132" rtlCol="0">
            <a:spAutoFit/>
          </a:bodyPr>
          <a:lstStyle/>
          <a:p>
            <a:r>
              <a:rPr lang="en-US" sz="2179" b="1" cap="all" spc="120" dirty="0">
                <a:solidFill>
                  <a:srgbClr val="FF0000"/>
                </a:solidFill>
                <a:latin typeface="Marsfont-Medium"/>
                <a:cs typeface="Marsfont-Medium"/>
              </a:rPr>
              <a:t>Meet the Crops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9197" y="1032142"/>
            <a:ext cx="8502868" cy="0"/>
          </a:xfrm>
          <a:prstGeom prst="line">
            <a:avLst/>
          </a:prstGeom>
          <a:ln>
            <a:solidFill>
              <a:srgbClr val="B8B8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502" y="4726569"/>
            <a:ext cx="113803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Known as the ‘Wonder Tree’ it is the iconic tree of Africa.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0461" y="4827742"/>
            <a:ext cx="1138035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2179" spc="21" dirty="0">
                <a:solidFill>
                  <a:srgbClr val="324F61"/>
                </a:solidFill>
                <a:latin typeface="Marsfont-Regular"/>
                <a:cs typeface="Marsfont-Regular"/>
              </a:rPr>
              <a:t>4x</a:t>
            </a:r>
          </a:p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the potassium of bananas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6357" y="4827742"/>
            <a:ext cx="1138035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2179" spc="21" dirty="0">
                <a:solidFill>
                  <a:srgbClr val="324F61"/>
                </a:solidFill>
                <a:latin typeface="Marsfont-Regular"/>
                <a:cs typeface="Marsfont-Regular"/>
              </a:rPr>
              <a:t>10x</a:t>
            </a:r>
          </a:p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the antioxidants of oranges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7957" y="4827742"/>
            <a:ext cx="1138035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2179" spc="21" dirty="0">
                <a:solidFill>
                  <a:srgbClr val="324F61"/>
                </a:solidFill>
                <a:latin typeface="Marsfont-Regular"/>
                <a:cs typeface="Marsfont-Regular"/>
              </a:rPr>
              <a:t>2x</a:t>
            </a:r>
          </a:p>
          <a:p>
            <a:pPr>
              <a:lnSpc>
                <a:spcPts val="1489"/>
              </a:lnSpc>
            </a:pPr>
            <a:r>
              <a:rPr lang="en-US" sz="1125" spc="21" dirty="0">
                <a:solidFill>
                  <a:srgbClr val="324F61"/>
                </a:solidFill>
                <a:latin typeface="Arial"/>
                <a:cs typeface="Arial"/>
              </a:rPr>
              <a:t>the calcium of spinach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899" y="2215174"/>
            <a:ext cx="3034978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2179" cap="all" spc="120" dirty="0">
                <a:solidFill>
                  <a:srgbClr val="324F61"/>
                </a:solidFill>
                <a:latin typeface="Marsfont-Regular"/>
                <a:cs typeface="Marsfont-Regular"/>
              </a:rPr>
              <a:t>The Baobab Tree</a:t>
            </a:r>
            <a:endParaRPr lang="en-US" sz="1125" cap="all" spc="120" dirty="0">
              <a:solidFill>
                <a:srgbClr val="324F6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703" y="2560342"/>
            <a:ext cx="422152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89"/>
              </a:lnSpc>
            </a:pPr>
            <a:r>
              <a:rPr lang="en-US" sz="1406" spc="91" dirty="0">
                <a:solidFill>
                  <a:srgbClr val="324F61"/>
                </a:solidFill>
                <a:latin typeface="Marsfont-Regular"/>
                <a:cs typeface="Marsfont-Regular"/>
              </a:rPr>
              <a:t>The first crop to be sequenced – it is used as a dried fruit powder in a range of products.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79878" y="187589"/>
            <a:ext cx="5661654" cy="589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63"/>
              </a:lnSpc>
            </a:pPr>
            <a:r>
              <a:rPr lang="en-US" sz="1265" spc="35" dirty="0">
                <a:solidFill>
                  <a:srgbClr val="12213A"/>
                </a:solidFill>
                <a:latin typeface="MarsfontLight"/>
                <a:cs typeface="MarsfontLight"/>
              </a:rPr>
              <a:t>The </a:t>
            </a:r>
            <a:r>
              <a:rPr lang="en-US" sz="1265" spc="35" dirty="0">
                <a:solidFill>
                  <a:srgbClr val="12213A"/>
                </a:solidFill>
                <a:latin typeface="Marsfont-Medium"/>
                <a:cs typeface="Marsfont-Medium"/>
              </a:rPr>
              <a:t>101 targeted crops </a:t>
            </a:r>
            <a:r>
              <a:rPr lang="en-US" sz="1265" spc="35" dirty="0">
                <a:solidFill>
                  <a:srgbClr val="12213A"/>
                </a:solidFill>
                <a:latin typeface="MarsfontLight"/>
                <a:cs typeface="MarsfontLight"/>
              </a:rPr>
              <a:t>are the ‘home garden’ crops </a:t>
            </a:r>
            <a:br>
              <a:rPr lang="en-US" sz="1265" spc="35" dirty="0">
                <a:solidFill>
                  <a:srgbClr val="12213A"/>
                </a:solidFill>
                <a:latin typeface="MarsfontLight"/>
                <a:cs typeface="MarsfontLight"/>
              </a:rPr>
            </a:br>
            <a:r>
              <a:rPr lang="en-US" sz="1265" spc="35" dirty="0">
                <a:solidFill>
                  <a:srgbClr val="12213A"/>
                </a:solidFill>
                <a:latin typeface="MarsfontLight"/>
                <a:cs typeface="MarsfontLight"/>
              </a:rPr>
              <a:t>of rural Africa, home to more than 600 million people.</a:t>
            </a:r>
          </a:p>
        </p:txBody>
      </p:sp>
    </p:spTree>
    <p:extLst>
      <p:ext uri="{BB962C8B-B14F-4D97-AF65-F5344CB8AC3E}">
        <p14:creationId xmlns:p14="http://schemas.microsoft.com/office/powerpoint/2010/main" val="33356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9320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6600"/>
                </a:solidFill>
              </a:rPr>
              <a:t>2050</a:t>
            </a:r>
            <a:r>
              <a:rPr lang="en-US" sz="2800" b="1" dirty="0" smtClean="0">
                <a:solidFill>
                  <a:srgbClr val="006600"/>
                </a:solidFill>
              </a:rPr>
              <a:t> 	- two billion people</a:t>
            </a:r>
          </a:p>
          <a:p>
            <a:r>
              <a:rPr lang="en-US" sz="2800" b="1" dirty="0" smtClean="0">
                <a:solidFill>
                  <a:srgbClr val="006600"/>
                </a:solidFill>
              </a:rPr>
              <a:t>	- for 1 billion rural people AOC make up 20% diet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	</a:t>
            </a:r>
            <a:r>
              <a:rPr lang="en-US" sz="2800" b="1" dirty="0" smtClean="0">
                <a:solidFill>
                  <a:srgbClr val="006600"/>
                </a:solidFill>
              </a:rPr>
              <a:t>- for 1 billion urban people AOC make up 10% of diet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	</a:t>
            </a:r>
            <a:r>
              <a:rPr lang="en-US" sz="2800" b="1" dirty="0" smtClean="0">
                <a:solidFill>
                  <a:srgbClr val="006600"/>
                </a:solidFill>
              </a:rPr>
              <a:t>- 75% utilization of what is grown (50% wastage) 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920" y="2128177"/>
            <a:ext cx="871732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28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cereals</a:t>
            </a:r>
          </a:p>
          <a:p>
            <a:endParaRPr lang="en-US" sz="2800" b="1" dirty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6600"/>
                </a:solidFill>
              </a:rPr>
              <a:t>22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vegetables</a:t>
            </a:r>
          </a:p>
          <a:p>
            <a:endParaRPr lang="en-US" sz="2800" b="1" dirty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6600"/>
                </a:solidFill>
              </a:rPr>
              <a:t>22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fruit</a:t>
            </a:r>
          </a:p>
          <a:p>
            <a:endParaRPr lang="en-US" sz="2800" b="1" dirty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6600"/>
                </a:solidFill>
              </a:rPr>
              <a:t>8.2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protein (25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soy </a:t>
            </a:r>
            <a:r>
              <a:rPr lang="en-US" sz="2800" b="1" dirty="0" err="1" smtClean="0">
                <a:solidFill>
                  <a:srgbClr val="006600"/>
                </a:solidFill>
              </a:rPr>
              <a:t>equiv</a:t>
            </a:r>
            <a:r>
              <a:rPr lang="en-US" sz="2800" b="1" dirty="0" smtClean="0">
                <a:solidFill>
                  <a:srgbClr val="006600"/>
                </a:solidFill>
              </a:rPr>
              <a:t>)</a:t>
            </a:r>
          </a:p>
          <a:p>
            <a:endParaRPr lang="en-US" sz="2800" b="1" dirty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6600"/>
                </a:solidFill>
              </a:rPr>
              <a:t>7.7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fat (25 million </a:t>
            </a:r>
            <a:r>
              <a:rPr lang="en-US" sz="2800" b="1" dirty="0" err="1" smtClean="0">
                <a:solidFill>
                  <a:srgbClr val="006600"/>
                </a:solidFill>
              </a:rPr>
              <a:t>tonnes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oilpalm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equiv</a:t>
            </a:r>
            <a:r>
              <a:rPr lang="en-US" sz="2800" b="1" dirty="0" smtClean="0">
                <a:solidFill>
                  <a:srgbClr val="006600"/>
                </a:solidFill>
              </a:rPr>
              <a:t>)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6248400"/>
            <a:ext cx="57149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120 million </a:t>
            </a:r>
            <a:r>
              <a:rPr lang="en-US" sz="2400" b="1" i="1" dirty="0" err="1" smtClean="0"/>
              <a:t>tonnes</a:t>
            </a:r>
            <a:r>
              <a:rPr lang="en-US" sz="2400" b="1" i="1" dirty="0" smtClean="0"/>
              <a:t> = US$60 billion per year 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08495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143000"/>
          <a:ext cx="6457950" cy="3795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371600"/>
                <a:gridCol w="2800350"/>
              </a:tblGrid>
              <a:tr h="4349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ELEMENT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LEAD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Highly Involved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Governance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NEPAD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MARS,</a:t>
                      </a:r>
                      <a:r>
                        <a:rPr lang="en-US" sz="1800" baseline="0" dirty="0" smtClean="0"/>
                        <a:t> UCD, ICRAF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Materials, Facilities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ICRAF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BGI, NARS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dirty="0" err="1" smtClean="0"/>
                        <a:t>BecA</a:t>
                      </a:r>
                      <a:r>
                        <a:rPr lang="en-US" sz="1800" dirty="0" smtClean="0"/>
                        <a:t>, NEPAD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APB Academy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UCD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MARS, NEPAD, </a:t>
                      </a:r>
                      <a:r>
                        <a:rPr lang="en-US" sz="1800" dirty="0" err="1" smtClean="0"/>
                        <a:t>BecA</a:t>
                      </a:r>
                      <a:r>
                        <a:rPr lang="en-US" sz="1800" dirty="0" smtClean="0"/>
                        <a:t>, ICRAF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Sequencing, </a:t>
                      </a:r>
                      <a:r>
                        <a:rPr lang="en-US" sz="1800" dirty="0" err="1" smtClean="0"/>
                        <a:t>Bioinform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MARS/BGI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NEPAD, UCD, </a:t>
                      </a:r>
                      <a:r>
                        <a:rPr lang="en-US" sz="1800" dirty="0" err="1" smtClean="0"/>
                        <a:t>iPlant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BecA</a:t>
                      </a:r>
                      <a:r>
                        <a:rPr lang="en-US" sz="1800" dirty="0" smtClean="0"/>
                        <a:t>, ICRAF, Google,</a:t>
                      </a:r>
                      <a:r>
                        <a:rPr lang="en-US" sz="1800" baseline="0" dirty="0" smtClean="0"/>
                        <a:t> LGC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Application, Networks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ICRAF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BecA</a:t>
                      </a:r>
                      <a:r>
                        <a:rPr lang="en-US" sz="1800" dirty="0" smtClean="0"/>
                        <a:t>, MARS, UCD, GCP/IBP, NEPAD</a:t>
                      </a:r>
                    </a:p>
                    <a:p>
                      <a:endParaRPr lang="en-US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0" y="381000"/>
            <a:ext cx="4461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Responsibilities </a:t>
            </a:r>
            <a:r>
              <a:rPr lang="en-US" sz="2400" b="1" dirty="0" smtClean="0">
                <a:solidFill>
                  <a:srgbClr val="C00000"/>
                </a:solidFill>
              </a:rPr>
              <a:t>(from Dec </a:t>
            </a:r>
            <a:r>
              <a:rPr lang="en-US" sz="2400" b="1" dirty="0">
                <a:solidFill>
                  <a:srgbClr val="C00000"/>
                </a:solidFill>
              </a:rPr>
              <a:t>2013)</a:t>
            </a:r>
          </a:p>
        </p:txBody>
      </p:sp>
    </p:spTree>
    <p:extLst>
      <p:ext uri="{BB962C8B-B14F-4D97-AF65-F5344CB8AC3E}">
        <p14:creationId xmlns:p14="http://schemas.microsoft.com/office/powerpoint/2010/main" val="21527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49836" y="304800"/>
          <a:ext cx="5165426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3860"/>
                <a:gridCol w="2511566"/>
              </a:tblGrid>
              <a:tr h="411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Scientific name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Common name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Adansonia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</a:rPr>
                        <a:t>digitata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Baobab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Adansonia kilima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Baobab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Carica papaya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Papaya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Citrullus lanatus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Watermelon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Phaseolus vulgaris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Green bean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Amaranthus tricolor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Vegetable amaranth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Solanum nigrum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African nightshade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Lens culinaris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Lentil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Brassica carinata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Ethiopia mustard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Ipomoea batatas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Sweet potato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Eleusine coracana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Finger millet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Sclerocarya birrea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Marula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Psidium guajava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Guava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Mangifera indica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Mango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Cucurbita maxima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Pumpkin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Vigna radiata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Mung bean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Morus alba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Mulberry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Persea americana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Avocado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Syzygium guineense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Water berry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Momordica charantia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Bitter gourd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Passiflora edulis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Passion fruit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Colocasia esculenta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Taro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Xanthosoma sagittifolium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Arrow root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150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Lablab purpureus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Lab lab bean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  <a:tr h="3017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Diospyros mespiliformis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African persimmon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718" marR="61718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562600" y="609600"/>
            <a:ext cx="33393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 25 of 101 orphan crops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Africa being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sequenced in 2014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066800"/>
            <a:ext cx="1219200" cy="403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>
            <a:off x="2971800" y="1066800"/>
            <a:ext cx="2667000" cy="4038600"/>
          </a:xfrm>
          <a:prstGeom prst="rt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0" y="1066800"/>
            <a:ext cx="1981200" cy="40386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 flipV="1">
            <a:off x="2971800" y="1066800"/>
            <a:ext cx="2667000" cy="4038600"/>
          </a:xfrm>
          <a:prstGeom prst="rtTriangl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5943600"/>
            <a:ext cx="63246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3733800" y="6172200"/>
            <a:ext cx="163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Time  (years)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3657600"/>
            <a:ext cx="3210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Research</a:t>
            </a:r>
          </a:p>
          <a:p>
            <a:r>
              <a:rPr lang="en-US" sz="2400" b="1" dirty="0" smtClean="0"/>
              <a:t>(building of knowledge)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67217" y="5142931"/>
            <a:ext cx="4742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</a:rPr>
              <a:t>Impact Pathway Paradigm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1219200"/>
            <a:ext cx="3600088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 smtClean="0"/>
              <a:t>Development</a:t>
            </a:r>
          </a:p>
          <a:p>
            <a:pPr>
              <a:lnSpc>
                <a:spcPts val="4000"/>
              </a:lnSpc>
            </a:pPr>
            <a:r>
              <a:rPr lang="en-US" sz="2400" b="1" dirty="0" smtClean="0"/>
              <a:t>(application of knowledge)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87782" y="114340"/>
            <a:ext cx="3486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5. Closing Thoughts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4849" y="4682285"/>
            <a:ext cx="384220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Profitable small-holder agriculture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37636" y="2518371"/>
            <a:ext cx="404925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Subsistence agriculture + safety nets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12735" y="3599892"/>
            <a:ext cx="306737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Pre-commercial agriculture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17597" y="1460704"/>
            <a:ext cx="2647904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Subsistence agriculture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47758" y="5752726"/>
            <a:ext cx="402199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Sustainable small-holder agriculture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45147" y="1974018"/>
            <a:ext cx="0" cy="438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45147" y="3071298"/>
            <a:ext cx="0" cy="438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45147" y="4146208"/>
            <a:ext cx="0" cy="438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45147" y="5226036"/>
            <a:ext cx="0" cy="4389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/>
          <p:cNvSpPr/>
          <p:nvPr/>
        </p:nvSpPr>
        <p:spPr>
          <a:xfrm>
            <a:off x="1491588" y="1983816"/>
            <a:ext cx="261012" cy="350486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874881" y="3481410"/>
            <a:ext cx="14970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Use of AF</a:t>
            </a:r>
          </a:p>
          <a:p>
            <a:pPr algn="ctr"/>
            <a:r>
              <a:rPr lang="en-US" u="sng" dirty="0" smtClean="0"/>
              <a:t>Interventions</a:t>
            </a:r>
            <a:r>
              <a:rPr lang="en-US" dirty="0" smtClean="0"/>
              <a:t>:</a:t>
            </a:r>
            <a:endParaRPr lang="en-US" sz="400" dirty="0"/>
          </a:p>
        </p:txBody>
      </p:sp>
      <p:sp>
        <p:nvSpPr>
          <p:cNvPr id="22" name="Rectangle 21"/>
          <p:cNvSpPr/>
          <p:nvPr/>
        </p:nvSpPr>
        <p:spPr>
          <a:xfrm>
            <a:off x="722509" y="1096194"/>
            <a:ext cx="7591252" cy="548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3" name="TextBox 22"/>
          <p:cNvSpPr txBox="1"/>
          <p:nvPr/>
        </p:nvSpPr>
        <p:spPr>
          <a:xfrm>
            <a:off x="722509" y="272532"/>
            <a:ext cx="8073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Five stage framework for small holder agriculture livelihoods</a:t>
            </a:r>
            <a:endParaRPr lang="en-US" sz="2400" b="1" dirty="0"/>
          </a:p>
        </p:txBody>
      </p:sp>
      <p:sp>
        <p:nvSpPr>
          <p:cNvPr id="24" name="5-Point Star 23"/>
          <p:cNvSpPr/>
          <p:nvPr/>
        </p:nvSpPr>
        <p:spPr>
          <a:xfrm>
            <a:off x="8909276" y="6673334"/>
            <a:ext cx="82323" cy="108466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800" y="1230083"/>
            <a:ext cx="7713927" cy="3428999"/>
            <a:chOff x="673163" y="2119565"/>
            <a:chExt cx="5499037" cy="1614235"/>
          </a:xfrm>
        </p:grpSpPr>
        <p:grpSp>
          <p:nvGrpSpPr>
            <p:cNvPr id="3" name="Group 2"/>
            <p:cNvGrpSpPr/>
            <p:nvPr/>
          </p:nvGrpSpPr>
          <p:grpSpPr>
            <a:xfrm>
              <a:off x="673163" y="2119565"/>
              <a:ext cx="1625472" cy="547435"/>
              <a:chOff x="673163" y="2119565"/>
              <a:chExt cx="1625472" cy="547435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73164" y="2119565"/>
                <a:ext cx="1612837" cy="54743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3163" y="2249840"/>
                <a:ext cx="1625472" cy="304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Production/validation </a:t>
                </a:r>
              </a:p>
              <a:p>
                <a:pPr algn="ctr"/>
                <a:r>
                  <a:rPr lang="en-US" dirty="0" smtClean="0"/>
                  <a:t>of knowledge</a:t>
                </a:r>
                <a:endParaRPr lang="en-US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955365" y="2742431"/>
              <a:ext cx="1600200" cy="533400"/>
              <a:chOff x="2179828" y="2652965"/>
              <a:chExt cx="1600200" cy="53340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349002" y="2704221"/>
                <a:ext cx="1261853" cy="304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Proof of Concept</a:t>
                </a:r>
              </a:p>
              <a:p>
                <a:pPr algn="ctr"/>
                <a:r>
                  <a:rPr lang="en-US" dirty="0" smtClean="0"/>
                  <a:t>studies</a:t>
                </a: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79828" y="2652965"/>
                <a:ext cx="1600200" cy="5334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311426" y="2119565"/>
              <a:ext cx="1600200" cy="533400"/>
              <a:chOff x="3780028" y="3247520"/>
              <a:chExt cx="1600200" cy="53340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108818" y="3383415"/>
                <a:ext cx="942620" cy="173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Pilot Project</a:t>
                </a: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780028" y="3247520"/>
                <a:ext cx="1600200" cy="5334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72000" y="2756612"/>
              <a:ext cx="1600200" cy="533400"/>
              <a:chOff x="5029200" y="3917765"/>
              <a:chExt cx="1600200" cy="53340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327937" y="3969021"/>
                <a:ext cx="1072754" cy="304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Development </a:t>
                </a:r>
              </a:p>
              <a:p>
                <a:pPr algn="ctr"/>
                <a:r>
                  <a:rPr lang="en-US" dirty="0" smtClean="0"/>
                  <a:t>Programme</a:t>
                </a:r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029200" y="3917765"/>
                <a:ext cx="1600200" cy="5334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1288111" y="2735249"/>
              <a:ext cx="556592" cy="238539"/>
            </a:xfrm>
            <a:custGeom>
              <a:avLst/>
              <a:gdLst>
                <a:gd name="connsiteX0" fmla="*/ 0 w 556592"/>
                <a:gd name="connsiteY0" fmla="*/ 0 h 238539"/>
                <a:gd name="connsiteX1" fmla="*/ 71562 w 556592"/>
                <a:gd name="connsiteY1" fmla="*/ 63610 h 238539"/>
                <a:gd name="connsiteX2" fmla="*/ 174929 w 556592"/>
                <a:gd name="connsiteY2" fmla="*/ 143123 h 238539"/>
                <a:gd name="connsiteX3" fmla="*/ 326004 w 556592"/>
                <a:gd name="connsiteY3" fmla="*/ 214685 h 238539"/>
                <a:gd name="connsiteX4" fmla="*/ 556592 w 556592"/>
                <a:gd name="connsiteY4" fmla="*/ 238539 h 23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592" h="238539">
                  <a:moveTo>
                    <a:pt x="0" y="0"/>
                  </a:moveTo>
                  <a:cubicBezTo>
                    <a:pt x="21203" y="19878"/>
                    <a:pt x="42407" y="39756"/>
                    <a:pt x="71562" y="63610"/>
                  </a:cubicBezTo>
                  <a:cubicBezTo>
                    <a:pt x="100717" y="87464"/>
                    <a:pt x="132522" y="117944"/>
                    <a:pt x="174929" y="143123"/>
                  </a:cubicBezTo>
                  <a:cubicBezTo>
                    <a:pt x="217336" y="168302"/>
                    <a:pt x="262394" y="198782"/>
                    <a:pt x="326004" y="214685"/>
                  </a:cubicBezTo>
                  <a:cubicBezTo>
                    <a:pt x="389614" y="230588"/>
                    <a:pt x="473103" y="234563"/>
                    <a:pt x="556592" y="23853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95492" y="2361537"/>
              <a:ext cx="508884" cy="286247"/>
            </a:xfrm>
            <a:custGeom>
              <a:avLst/>
              <a:gdLst>
                <a:gd name="connsiteX0" fmla="*/ 0 w 508884"/>
                <a:gd name="connsiteY0" fmla="*/ 286247 h 286247"/>
                <a:gd name="connsiteX1" fmla="*/ 111318 w 508884"/>
                <a:gd name="connsiteY1" fmla="*/ 159026 h 286247"/>
                <a:gd name="connsiteX2" fmla="*/ 222637 w 508884"/>
                <a:gd name="connsiteY2" fmla="*/ 63611 h 286247"/>
                <a:gd name="connsiteX3" fmla="*/ 373711 w 508884"/>
                <a:gd name="connsiteY3" fmla="*/ 7952 h 286247"/>
                <a:gd name="connsiteX4" fmla="*/ 508884 w 508884"/>
                <a:gd name="connsiteY4" fmla="*/ 0 h 28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884" h="286247">
                  <a:moveTo>
                    <a:pt x="0" y="286247"/>
                  </a:moveTo>
                  <a:cubicBezTo>
                    <a:pt x="37106" y="241189"/>
                    <a:pt x="74212" y="196132"/>
                    <a:pt x="111318" y="159026"/>
                  </a:cubicBezTo>
                  <a:cubicBezTo>
                    <a:pt x="148424" y="121920"/>
                    <a:pt x="178905" y="88790"/>
                    <a:pt x="222637" y="63611"/>
                  </a:cubicBezTo>
                  <a:cubicBezTo>
                    <a:pt x="266369" y="38432"/>
                    <a:pt x="326003" y="18554"/>
                    <a:pt x="373711" y="7952"/>
                  </a:cubicBezTo>
                  <a:cubicBezTo>
                    <a:pt x="421419" y="-2650"/>
                    <a:pt x="487680" y="2651"/>
                    <a:pt x="5088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Freeform 8"/>
            <p:cNvSpPr/>
            <p:nvPr/>
          </p:nvSpPr>
          <p:spPr>
            <a:xfrm flipH="1">
              <a:off x="4993419" y="2386265"/>
              <a:ext cx="508884" cy="286247"/>
            </a:xfrm>
            <a:custGeom>
              <a:avLst/>
              <a:gdLst>
                <a:gd name="connsiteX0" fmla="*/ 0 w 508884"/>
                <a:gd name="connsiteY0" fmla="*/ 286247 h 286247"/>
                <a:gd name="connsiteX1" fmla="*/ 111318 w 508884"/>
                <a:gd name="connsiteY1" fmla="*/ 159026 h 286247"/>
                <a:gd name="connsiteX2" fmla="*/ 222637 w 508884"/>
                <a:gd name="connsiteY2" fmla="*/ 63611 h 286247"/>
                <a:gd name="connsiteX3" fmla="*/ 373711 w 508884"/>
                <a:gd name="connsiteY3" fmla="*/ 7952 h 286247"/>
                <a:gd name="connsiteX4" fmla="*/ 508884 w 508884"/>
                <a:gd name="connsiteY4" fmla="*/ 0 h 28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884" h="286247">
                  <a:moveTo>
                    <a:pt x="0" y="286247"/>
                  </a:moveTo>
                  <a:cubicBezTo>
                    <a:pt x="37106" y="241189"/>
                    <a:pt x="74212" y="196132"/>
                    <a:pt x="111318" y="159026"/>
                  </a:cubicBezTo>
                  <a:cubicBezTo>
                    <a:pt x="148424" y="121920"/>
                    <a:pt x="178905" y="88790"/>
                    <a:pt x="222637" y="63611"/>
                  </a:cubicBezTo>
                  <a:cubicBezTo>
                    <a:pt x="266369" y="38432"/>
                    <a:pt x="326003" y="18554"/>
                    <a:pt x="373711" y="7952"/>
                  </a:cubicBezTo>
                  <a:cubicBezTo>
                    <a:pt x="421419" y="-2650"/>
                    <a:pt x="487680" y="2651"/>
                    <a:pt x="5088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4955" y="3436288"/>
              <a:ext cx="2645302" cy="2975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60257" y="3436288"/>
              <a:ext cx="2645302" cy="2975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3291" y="3456801"/>
              <a:ext cx="920496" cy="188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RESEARCH</a:t>
              </a:r>
              <a:endParaRPr lang="en-US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86453" y="3456801"/>
              <a:ext cx="1288320" cy="188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DEVELOPMENT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22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066800"/>
            <a:ext cx="1219200" cy="403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>
            <a:off x="2971800" y="1066800"/>
            <a:ext cx="2667000" cy="4038600"/>
          </a:xfrm>
          <a:prstGeom prst="rt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0" y="1066800"/>
            <a:ext cx="1981200" cy="40386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 flipV="1">
            <a:off x="2971800" y="1066800"/>
            <a:ext cx="2667000" cy="4038600"/>
          </a:xfrm>
          <a:prstGeom prst="rtTriangl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5943600"/>
            <a:ext cx="63246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3733800" y="6172200"/>
            <a:ext cx="163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Time  (years)</a:t>
            </a:r>
            <a:endParaRPr lang="en-US" sz="2000" b="1" dirty="0"/>
          </a:p>
        </p:txBody>
      </p:sp>
      <p:sp>
        <p:nvSpPr>
          <p:cNvPr id="11" name="Oval 10"/>
          <p:cNvSpPr/>
          <p:nvPr/>
        </p:nvSpPr>
        <p:spPr>
          <a:xfrm>
            <a:off x="36576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148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292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864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436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008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152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576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148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20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0292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4864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436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8580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152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576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148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720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292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4864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436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4008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8580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3152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6576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1148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720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292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4864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9436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008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8580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3152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6576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1148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5720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0292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4864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9436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4008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8580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6576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1148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5720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0292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4864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9436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8580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152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36576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1148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5720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0292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4864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9436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4008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8580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152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6576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1148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5720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0292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4864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9436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4008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8580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3152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2004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1981200" y="3657600"/>
            <a:ext cx="3210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Research</a:t>
            </a:r>
          </a:p>
          <a:p>
            <a:r>
              <a:rPr lang="en-US" sz="2400" b="1" dirty="0" smtClean="0"/>
              <a:t>(building of knowledge)</a:t>
            </a:r>
            <a:endParaRPr lang="en-US" sz="24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4038600" y="1219200"/>
            <a:ext cx="3503908" cy="1584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 smtClean="0"/>
              <a:t>Development</a:t>
            </a:r>
          </a:p>
          <a:p>
            <a:pPr>
              <a:lnSpc>
                <a:spcPts val="4000"/>
              </a:lnSpc>
            </a:pPr>
            <a:r>
              <a:rPr lang="en-US" sz="2400" b="1" dirty="0" smtClean="0"/>
              <a:t>(proof of application &amp; </a:t>
            </a:r>
          </a:p>
          <a:p>
            <a:pPr>
              <a:lnSpc>
                <a:spcPts val="4000"/>
              </a:lnSpc>
            </a:pPr>
            <a:r>
              <a:rPr lang="en-US" sz="2400" b="1" dirty="0" smtClean="0"/>
              <a:t>application of knowledge)</a:t>
            </a:r>
            <a:endParaRPr lang="en-US" sz="24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1888123" y="5142931"/>
            <a:ext cx="5479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New Impact Pathway Paradigm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066800"/>
            <a:ext cx="1219200" cy="4038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>
            <a:off x="2971800" y="1066800"/>
            <a:ext cx="2667000" cy="4038600"/>
          </a:xfrm>
          <a:prstGeom prst="rt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0" y="1066800"/>
            <a:ext cx="1981200" cy="40386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 flipV="1">
            <a:off x="2971800" y="1066800"/>
            <a:ext cx="2667000" cy="4038600"/>
          </a:xfrm>
          <a:prstGeom prst="rtTriangl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5943600"/>
            <a:ext cx="63246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3733800" y="6172200"/>
            <a:ext cx="1630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Time  (years)</a:t>
            </a:r>
            <a:endParaRPr lang="en-US" sz="2000" b="1" dirty="0"/>
          </a:p>
        </p:txBody>
      </p:sp>
      <p:sp>
        <p:nvSpPr>
          <p:cNvPr id="11" name="Oval 10"/>
          <p:cNvSpPr/>
          <p:nvPr/>
        </p:nvSpPr>
        <p:spPr>
          <a:xfrm>
            <a:off x="36576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148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292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864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436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008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152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576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148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20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0292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4864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436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8580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15200" y="1676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576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148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720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292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4864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436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4008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8580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315200" y="2209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6576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1148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720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292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4864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9436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008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8580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315200" y="26670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6576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1148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5720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0292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4864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9436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4008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8580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6576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1148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5720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0292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4864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9436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8580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15200" y="35814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36576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1148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5720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0292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4864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9436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4008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8580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15200" y="40386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6576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1148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5720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0292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4864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9436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4008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8580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315200" y="44958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200400" y="121920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1888123" y="5142931"/>
            <a:ext cx="5479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New Impact Pathway Paradigm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1828800" y="1242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286000" y="1242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743200" y="1242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3200400" y="12423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657600" y="12423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114800" y="12423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572000" y="12423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828800" y="1699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2286000" y="1699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743200" y="1699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3200400" y="1699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3657600" y="16995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114800" y="16995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572000" y="16995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828800" y="2232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286000" y="2232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2743200" y="2232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200400" y="2232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657600" y="2232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114800" y="22329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4572000" y="22329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1828800" y="26901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286000" y="26901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2743200" y="26901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200400" y="26901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657600" y="26901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4114800" y="26901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4572000" y="26901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828800" y="3147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2286000" y="3147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2743200" y="3147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200400" y="3147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657600" y="3147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4114800" y="31473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4572000" y="3147310"/>
            <a:ext cx="228600" cy="228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18288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22860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27432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32004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36576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41148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4572000" y="36045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18288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22860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27432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32004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36576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1148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4572000" y="40617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8288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22860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27432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32004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36576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41148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4572000" y="451891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5029200" y="4506686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/>
          <p:cNvSpPr txBox="1"/>
          <p:nvPr/>
        </p:nvSpPr>
        <p:spPr>
          <a:xfrm>
            <a:off x="4163786" y="1229513"/>
            <a:ext cx="3503908" cy="1584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 smtClean="0"/>
              <a:t>Development</a:t>
            </a:r>
          </a:p>
          <a:p>
            <a:pPr>
              <a:lnSpc>
                <a:spcPts val="4000"/>
              </a:lnSpc>
            </a:pPr>
            <a:r>
              <a:rPr lang="en-US" sz="2400" b="1" dirty="0" smtClean="0"/>
              <a:t>(proof of application &amp; </a:t>
            </a:r>
          </a:p>
          <a:p>
            <a:pPr>
              <a:lnSpc>
                <a:spcPts val="4000"/>
              </a:lnSpc>
            </a:pPr>
            <a:r>
              <a:rPr lang="en-US" sz="2400" b="1" dirty="0" smtClean="0"/>
              <a:t>application of knowledge)</a:t>
            </a:r>
            <a:endParaRPr lang="en-US" sz="2400" b="1" dirty="0"/>
          </a:p>
        </p:txBody>
      </p:sp>
      <p:sp>
        <p:nvSpPr>
          <p:cNvPr id="182" name="TextBox 181"/>
          <p:cNvSpPr txBox="1"/>
          <p:nvPr/>
        </p:nvSpPr>
        <p:spPr>
          <a:xfrm>
            <a:off x="1805407" y="3612469"/>
            <a:ext cx="33995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Research</a:t>
            </a:r>
          </a:p>
          <a:p>
            <a:r>
              <a:rPr lang="en-US" sz="2400" b="1" dirty="0" smtClean="0"/>
              <a:t>(building of knowledge &amp;</a:t>
            </a:r>
          </a:p>
          <a:p>
            <a:r>
              <a:rPr lang="en-US" sz="2400" b="1" dirty="0" smtClean="0"/>
              <a:t>Development discovery)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479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98309" y="1066800"/>
            <a:ext cx="4549" cy="4863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802859" y="5949995"/>
            <a:ext cx="69439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" y="2128122"/>
            <a:ext cx="12000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Benefit </a:t>
            </a:r>
          </a:p>
          <a:p>
            <a:pPr algn="ctr"/>
            <a:r>
              <a:rPr lang="en-US" sz="2400" b="1" dirty="0" smtClean="0"/>
              <a:t>per</a:t>
            </a:r>
          </a:p>
          <a:p>
            <a:pPr algn="ctr"/>
            <a:r>
              <a:rPr lang="en-US" sz="2400" b="1" dirty="0"/>
              <a:t>c</a:t>
            </a:r>
            <a:r>
              <a:rPr lang="en-US" sz="2400" b="1" dirty="0" smtClean="0"/>
              <a:t>ontact </a:t>
            </a:r>
          </a:p>
          <a:p>
            <a:pPr algn="ctr"/>
            <a:r>
              <a:rPr lang="en-US" sz="2400" b="1" dirty="0" smtClean="0"/>
              <a:t>farmer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21917" y="6016190"/>
            <a:ext cx="326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Cost per contact farmer 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52564" y="1417789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(y = x)</a:t>
            </a:r>
            <a:endParaRPr lang="en-US" sz="2400" dirty="0"/>
          </a:p>
        </p:txBody>
      </p:sp>
      <p:sp>
        <p:nvSpPr>
          <p:cNvPr id="28" name="Oval 27"/>
          <p:cNvSpPr/>
          <p:nvPr/>
        </p:nvSpPr>
        <p:spPr>
          <a:xfrm rot="-360000">
            <a:off x="2093793" y="4713094"/>
            <a:ext cx="5029633" cy="101924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6200000">
            <a:off x="790544" y="3517013"/>
            <a:ext cx="3428269" cy="108468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-480000">
            <a:off x="3606557" y="4991886"/>
            <a:ext cx="164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1. Research</a:t>
            </a:r>
            <a:endParaRPr lang="en-US" sz="2400" b="1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825238" y="914400"/>
            <a:ext cx="5794762" cy="501626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1343673" y="3729395"/>
            <a:ext cx="2218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 Development</a:t>
            </a:r>
            <a:endParaRPr lang="en-US" sz="2400" b="1" dirty="0"/>
          </a:p>
        </p:txBody>
      </p:sp>
      <p:sp>
        <p:nvSpPr>
          <p:cNvPr id="3" name="Freeform 2"/>
          <p:cNvSpPr/>
          <p:nvPr/>
        </p:nvSpPr>
        <p:spPr>
          <a:xfrm>
            <a:off x="2819400" y="4076334"/>
            <a:ext cx="861791" cy="1004066"/>
          </a:xfrm>
          <a:custGeom>
            <a:avLst/>
            <a:gdLst>
              <a:gd name="connsiteX0" fmla="*/ 536027 w 545128"/>
              <a:gd name="connsiteY0" fmla="*/ 725214 h 725214"/>
              <a:gd name="connsiteX1" fmla="*/ 536027 w 545128"/>
              <a:gd name="connsiteY1" fmla="*/ 504496 h 725214"/>
              <a:gd name="connsiteX2" fmla="*/ 441434 w 545128"/>
              <a:gd name="connsiteY2" fmla="*/ 299545 h 725214"/>
              <a:gd name="connsiteX3" fmla="*/ 204951 w 545128"/>
              <a:gd name="connsiteY3" fmla="*/ 63062 h 725214"/>
              <a:gd name="connsiteX4" fmla="*/ 0 w 545128"/>
              <a:gd name="connsiteY4" fmla="*/ 0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128" h="725214">
                <a:moveTo>
                  <a:pt x="536027" y="725214"/>
                </a:moveTo>
                <a:cubicBezTo>
                  <a:pt x="543909" y="650327"/>
                  <a:pt x="551792" y="575441"/>
                  <a:pt x="536027" y="504496"/>
                </a:cubicBezTo>
                <a:cubicBezTo>
                  <a:pt x="520262" y="433551"/>
                  <a:pt x="496613" y="373117"/>
                  <a:pt x="441434" y="299545"/>
                </a:cubicBezTo>
                <a:cubicBezTo>
                  <a:pt x="386255" y="225973"/>
                  <a:pt x="278523" y="112986"/>
                  <a:pt x="204951" y="63062"/>
                </a:cubicBezTo>
                <a:cubicBezTo>
                  <a:pt x="131379" y="13138"/>
                  <a:pt x="65689" y="6569"/>
                  <a:pt x="0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98309" y="1066800"/>
            <a:ext cx="4549" cy="4863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802859" y="5949995"/>
            <a:ext cx="69439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" y="2128122"/>
            <a:ext cx="12000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Benefit </a:t>
            </a:r>
          </a:p>
          <a:p>
            <a:pPr algn="ctr"/>
            <a:r>
              <a:rPr lang="en-US" sz="2400" b="1" dirty="0" smtClean="0"/>
              <a:t>per</a:t>
            </a:r>
          </a:p>
          <a:p>
            <a:pPr algn="ctr"/>
            <a:r>
              <a:rPr lang="en-US" sz="2400" b="1" dirty="0"/>
              <a:t>c</a:t>
            </a:r>
            <a:r>
              <a:rPr lang="en-US" sz="2400" b="1" dirty="0" smtClean="0"/>
              <a:t>ontact </a:t>
            </a:r>
          </a:p>
          <a:p>
            <a:pPr algn="ctr"/>
            <a:r>
              <a:rPr lang="en-US" sz="2400" b="1" dirty="0" smtClean="0"/>
              <a:t>farmer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21917" y="6016190"/>
            <a:ext cx="326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Cost per contact farmer 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52564" y="1417789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(y = x)</a:t>
            </a:r>
            <a:endParaRPr lang="en-US" sz="2400" dirty="0"/>
          </a:p>
        </p:txBody>
      </p:sp>
      <p:sp>
        <p:nvSpPr>
          <p:cNvPr id="28" name="Oval 27"/>
          <p:cNvSpPr/>
          <p:nvPr/>
        </p:nvSpPr>
        <p:spPr>
          <a:xfrm rot="-360000">
            <a:off x="2093793" y="4713094"/>
            <a:ext cx="5029633" cy="101924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6200000">
            <a:off x="790544" y="3517013"/>
            <a:ext cx="3428269" cy="108468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-480000">
            <a:off x="3606557" y="4991886"/>
            <a:ext cx="164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1. Research</a:t>
            </a:r>
            <a:endParaRPr lang="en-US" sz="2400" b="1" dirty="0"/>
          </a:p>
        </p:txBody>
      </p:sp>
      <p:sp>
        <p:nvSpPr>
          <p:cNvPr id="33" name="Oval 32"/>
          <p:cNvSpPr/>
          <p:nvPr/>
        </p:nvSpPr>
        <p:spPr>
          <a:xfrm rot="18900000">
            <a:off x="3051157" y="2738237"/>
            <a:ext cx="2590522" cy="10847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3. Proof of Application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825238" y="914400"/>
            <a:ext cx="5794762" cy="501626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20400000">
            <a:off x="2128411" y="771252"/>
            <a:ext cx="2374483" cy="103686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1343673" y="3729395"/>
            <a:ext cx="2218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 Development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 rot="-1200000">
            <a:off x="2503379" y="935740"/>
            <a:ext cx="1624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4. Enhanced </a:t>
            </a:r>
          </a:p>
          <a:p>
            <a:r>
              <a:rPr lang="en-US" sz="2000" b="1" dirty="0" smtClean="0"/>
              <a:t>Development</a:t>
            </a:r>
          </a:p>
        </p:txBody>
      </p:sp>
      <p:sp>
        <p:nvSpPr>
          <p:cNvPr id="3" name="Freeform 2"/>
          <p:cNvSpPr/>
          <p:nvPr/>
        </p:nvSpPr>
        <p:spPr>
          <a:xfrm>
            <a:off x="2819400" y="4076334"/>
            <a:ext cx="861791" cy="1004066"/>
          </a:xfrm>
          <a:custGeom>
            <a:avLst/>
            <a:gdLst>
              <a:gd name="connsiteX0" fmla="*/ 536027 w 545128"/>
              <a:gd name="connsiteY0" fmla="*/ 725214 h 725214"/>
              <a:gd name="connsiteX1" fmla="*/ 536027 w 545128"/>
              <a:gd name="connsiteY1" fmla="*/ 504496 h 725214"/>
              <a:gd name="connsiteX2" fmla="*/ 441434 w 545128"/>
              <a:gd name="connsiteY2" fmla="*/ 299545 h 725214"/>
              <a:gd name="connsiteX3" fmla="*/ 204951 w 545128"/>
              <a:gd name="connsiteY3" fmla="*/ 63062 h 725214"/>
              <a:gd name="connsiteX4" fmla="*/ 0 w 545128"/>
              <a:gd name="connsiteY4" fmla="*/ 0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128" h="725214">
                <a:moveTo>
                  <a:pt x="536027" y="725214"/>
                </a:moveTo>
                <a:cubicBezTo>
                  <a:pt x="543909" y="650327"/>
                  <a:pt x="551792" y="575441"/>
                  <a:pt x="536027" y="504496"/>
                </a:cubicBezTo>
                <a:cubicBezTo>
                  <a:pt x="520262" y="433551"/>
                  <a:pt x="496613" y="373117"/>
                  <a:pt x="441434" y="299545"/>
                </a:cubicBezTo>
                <a:cubicBezTo>
                  <a:pt x="386255" y="225973"/>
                  <a:pt x="278523" y="112986"/>
                  <a:pt x="204951" y="63062"/>
                </a:cubicBezTo>
                <a:cubicBezTo>
                  <a:pt x="131379" y="13138"/>
                  <a:pt x="65689" y="6569"/>
                  <a:pt x="0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-2160000">
            <a:off x="4307228" y="1405675"/>
            <a:ext cx="412882" cy="1397583"/>
          </a:xfrm>
          <a:custGeom>
            <a:avLst/>
            <a:gdLst>
              <a:gd name="connsiteX0" fmla="*/ 409903 w 412882"/>
              <a:gd name="connsiteY0" fmla="*/ 851338 h 851338"/>
              <a:gd name="connsiteX1" fmla="*/ 394138 w 412882"/>
              <a:gd name="connsiteY1" fmla="*/ 504496 h 851338"/>
              <a:gd name="connsiteX2" fmla="*/ 268013 w 412882"/>
              <a:gd name="connsiteY2" fmla="*/ 268014 h 851338"/>
              <a:gd name="connsiteX3" fmla="*/ 0 w 412882"/>
              <a:gd name="connsiteY3" fmla="*/ 0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" h="851338">
                <a:moveTo>
                  <a:pt x="409903" y="851338"/>
                </a:moveTo>
                <a:cubicBezTo>
                  <a:pt x="413844" y="726527"/>
                  <a:pt x="417786" y="601717"/>
                  <a:pt x="394138" y="504496"/>
                </a:cubicBezTo>
                <a:cubicBezTo>
                  <a:pt x="370490" y="407275"/>
                  <a:pt x="333703" y="352097"/>
                  <a:pt x="268013" y="268014"/>
                </a:cubicBezTo>
                <a:cubicBezTo>
                  <a:pt x="202323" y="183931"/>
                  <a:pt x="101161" y="91965"/>
                  <a:pt x="0" y="0"/>
                </a:cubicBezTo>
              </a:path>
            </a:pathLst>
          </a:custGeom>
          <a:noFill/>
          <a:ln w="76200">
            <a:solidFill>
              <a:srgbClr val="0066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74852" y="3048000"/>
            <a:ext cx="771786" cy="1803271"/>
          </a:xfrm>
          <a:custGeom>
            <a:avLst/>
            <a:gdLst>
              <a:gd name="connsiteX0" fmla="*/ 409903 w 412882"/>
              <a:gd name="connsiteY0" fmla="*/ 851338 h 851338"/>
              <a:gd name="connsiteX1" fmla="*/ 394138 w 412882"/>
              <a:gd name="connsiteY1" fmla="*/ 504496 h 851338"/>
              <a:gd name="connsiteX2" fmla="*/ 268013 w 412882"/>
              <a:gd name="connsiteY2" fmla="*/ 268014 h 851338"/>
              <a:gd name="connsiteX3" fmla="*/ 0 w 412882"/>
              <a:gd name="connsiteY3" fmla="*/ 0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" h="851338">
                <a:moveTo>
                  <a:pt x="409903" y="851338"/>
                </a:moveTo>
                <a:cubicBezTo>
                  <a:pt x="413844" y="726527"/>
                  <a:pt x="417786" y="601717"/>
                  <a:pt x="394138" y="504496"/>
                </a:cubicBezTo>
                <a:cubicBezTo>
                  <a:pt x="370490" y="407275"/>
                  <a:pt x="333703" y="352097"/>
                  <a:pt x="268013" y="268014"/>
                </a:cubicBezTo>
                <a:cubicBezTo>
                  <a:pt x="202323" y="183931"/>
                  <a:pt x="101161" y="91965"/>
                  <a:pt x="0" y="0"/>
                </a:cubicBezTo>
              </a:path>
            </a:pathLst>
          </a:custGeom>
          <a:noFill/>
          <a:ln w="76200">
            <a:solidFill>
              <a:srgbClr val="0066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57201" y="1066802"/>
          <a:ext cx="8229600" cy="4648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0537"/>
                <a:gridCol w="1778955"/>
                <a:gridCol w="1521707"/>
                <a:gridCol w="1317745"/>
                <a:gridCol w="1120656"/>
              </a:tblGrid>
              <a:tr h="9371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Donor Project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Countries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Grant Total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(USD)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Number of beneficiaries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 per  beneficiary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5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DGIS – Food and Water Security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Burkina, Ethiopia, Kenya, Mali, Niger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$49,000,000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$99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5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Cocoa – Vision for Change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Cote d’Ivoire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$50,000,000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$167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5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Finland – Biocarbon and Rural Development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East Africa, Guinea, Mali, Sierra Leone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$13,000,000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$130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5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CIDA – Sulawesi integrated agroforestry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Indonesia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$9,300,000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5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Irish Aid – Agroforestry FS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Malawi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$5,200,000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5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ACIAR – Evergreen Agriculture in East Africa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Burundi, Ethiopia, Rwanda, Uganda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$5,200,000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$65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28800" y="228600"/>
            <a:ext cx="642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Proof of Application Projects underway at ICRAF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Criteria </a:t>
            </a:r>
            <a:r>
              <a:rPr lang="en-US" sz="2800" b="1" dirty="0">
                <a:solidFill>
                  <a:srgbClr val="C00000"/>
                </a:solidFill>
              </a:rPr>
              <a:t>for </a:t>
            </a:r>
            <a:r>
              <a:rPr lang="en-US" sz="2800" b="1" dirty="0" smtClean="0">
                <a:solidFill>
                  <a:srgbClr val="C00000"/>
                </a:solidFill>
              </a:rPr>
              <a:t>Assessing Effectiveness of  </a:t>
            </a:r>
            <a:r>
              <a:rPr lang="en-US" sz="2800" b="1" dirty="0">
                <a:solidFill>
                  <a:srgbClr val="C00000"/>
                </a:solidFill>
              </a:rPr>
              <a:t>Extension Approaches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>
                <a:solidFill>
                  <a:srgbClr val="006600"/>
                </a:solidFill>
              </a:rPr>
              <a:t>The degree to which they: </a:t>
            </a:r>
          </a:p>
          <a:p>
            <a:pPr lvl="0"/>
            <a:r>
              <a:rPr lang="fi-FI" b="1" dirty="0" smtClean="0">
                <a:solidFill>
                  <a:srgbClr val="006600"/>
                </a:solidFill>
              </a:rPr>
              <a:t>facilitate </a:t>
            </a:r>
            <a:r>
              <a:rPr lang="fi-FI" b="1" dirty="0">
                <a:solidFill>
                  <a:srgbClr val="006600"/>
                </a:solidFill>
              </a:rPr>
              <a:t>the flow of information, innovation and materials (e.g., seed) among farmers leading to improved livelihoods</a:t>
            </a:r>
            <a:endParaRPr lang="en-US" dirty="0">
              <a:solidFill>
                <a:srgbClr val="006600"/>
              </a:solidFill>
            </a:endParaRPr>
          </a:p>
          <a:p>
            <a:pPr lvl="0"/>
            <a:r>
              <a:rPr lang="fi-FI" b="1" dirty="0">
                <a:solidFill>
                  <a:srgbClr val="006600"/>
                </a:solidFill>
              </a:rPr>
              <a:t>benefit women and the poor  </a:t>
            </a:r>
            <a:endParaRPr lang="en-US" dirty="0">
              <a:solidFill>
                <a:srgbClr val="006600"/>
              </a:solidFill>
            </a:endParaRPr>
          </a:p>
          <a:p>
            <a:pPr lvl="0"/>
            <a:r>
              <a:rPr lang="fi-FI" b="1" dirty="0">
                <a:solidFill>
                  <a:srgbClr val="006600"/>
                </a:solidFill>
              </a:rPr>
              <a:t>are cost-effective; high benefits </a:t>
            </a:r>
            <a:r>
              <a:rPr lang="fi-FI" b="1" dirty="0" smtClean="0">
                <a:solidFill>
                  <a:srgbClr val="006600"/>
                </a:solidFill>
              </a:rPr>
              <a:t>relative </a:t>
            </a:r>
            <a:r>
              <a:rPr lang="fi-FI" b="1" dirty="0">
                <a:solidFill>
                  <a:srgbClr val="006600"/>
                </a:solidFill>
              </a:rPr>
              <a:t>to costs</a:t>
            </a:r>
            <a:endParaRPr lang="en-US" dirty="0">
              <a:solidFill>
                <a:srgbClr val="006600"/>
              </a:solidFill>
            </a:endParaRPr>
          </a:p>
          <a:p>
            <a:pPr lvl="0"/>
            <a:r>
              <a:rPr lang="fi-FI" b="1" dirty="0">
                <a:solidFill>
                  <a:srgbClr val="006600"/>
                </a:solidFill>
              </a:rPr>
              <a:t>are sustainable </a:t>
            </a:r>
            <a:endParaRPr lang="en-US" dirty="0">
              <a:solidFill>
                <a:srgbClr val="006600"/>
              </a:solidFill>
            </a:endParaRPr>
          </a:p>
          <a:p>
            <a:pPr lvl="0"/>
            <a:r>
              <a:rPr lang="fi-FI" b="1" dirty="0">
                <a:solidFill>
                  <a:srgbClr val="006600"/>
                </a:solidFill>
              </a:rPr>
              <a:t>strengthen local capacities </a:t>
            </a:r>
            <a:endParaRPr lang="en-US" dirty="0">
              <a:solidFill>
                <a:srgbClr val="006600"/>
              </a:solidFill>
            </a:endParaRPr>
          </a:p>
          <a:p>
            <a:pPr lvl="0"/>
            <a:r>
              <a:rPr lang="fi-FI" b="1" dirty="0">
                <a:solidFill>
                  <a:srgbClr val="006600"/>
                </a:solidFill>
              </a:rPr>
              <a:t>are accountable to their clients</a:t>
            </a:r>
            <a:endParaRPr lang="en-US" dirty="0">
              <a:solidFill>
                <a:srgbClr val="006600"/>
              </a:solidFill>
            </a:endParaRPr>
          </a:p>
          <a:p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609600"/>
          <a:ext cx="8915399" cy="5135702"/>
        </p:xfrm>
        <a:graphic>
          <a:graphicData uri="http://schemas.openxmlformats.org/drawingml/2006/table">
            <a:tbl>
              <a:tblPr/>
              <a:tblGrid>
                <a:gridCol w="609600"/>
                <a:gridCol w="2333346"/>
                <a:gridCol w="3305454"/>
                <a:gridCol w="2666999"/>
              </a:tblGrid>
              <a:tr h="243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Stakeholders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3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Item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Project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Farmer Trainers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Trainees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Bene</a:t>
                      </a: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-fits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Benefits to farmers acquiring dairy goats or improving </a:t>
                      </a: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management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Empowerment, knowledge, which helps them increase economic benefits from their own enterprises.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Increased benefits from dairy goat enterprise in terms of increased herd  size and value, goat sales, milk and manure</a:t>
                      </a:r>
                      <a:r>
                        <a:rPr lang="en-U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0210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Benefits to economy of increased income and employment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Higher social status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Empowerment, knowledge that farmers use in improving other enterprises</a:t>
                      </a: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972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Lessons learned, knowledge generated </a:t>
                      </a: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international </a:t>
                      </a: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public </a:t>
                      </a: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goods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Economic benefits from extension activities (e.g.,  Sale of seed) 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 Enhanced social capital provides benefits to group members in other enterprises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1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Enhanced food and nutritional security and health of beneficiaries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Economic benefits to members of their groups(from sale of group-owned seed</a:t>
                      </a: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 New contacts with other institutions</a:t>
                      </a: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46" name="Rectangle 1"/>
          <p:cNvSpPr>
            <a:spLocks noChangeArrowheads="1"/>
          </p:cNvSpPr>
          <p:nvPr/>
        </p:nvSpPr>
        <p:spPr bwMode="auto">
          <a:xfrm>
            <a:off x="0" y="0"/>
            <a:ext cx="73755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600" b="1">
                <a:cs typeface="Times New Roman" pitchFamily="18" charset="0"/>
              </a:rPr>
              <a:t>Analytical framework: Benefits and costs of a Farmer Trainer Programme </a:t>
            </a:r>
          </a:p>
          <a:p>
            <a:r>
              <a:rPr lang="en-US" sz="1600" b="1">
                <a:cs typeface="Times New Roman" pitchFamily="18" charset="0"/>
              </a:rPr>
              <a:t>from the perspective of different stakeholders</a:t>
            </a:r>
            <a:endParaRPr lang="en-US" sz="1100"/>
          </a:p>
          <a:p>
            <a:pPr eaLnBrk="0" hangingPunct="0"/>
            <a:endParaRPr lang="en-US"/>
          </a:p>
        </p:txBody>
      </p:sp>
      <p:sp>
        <p:nvSpPr>
          <p:cNvPr id="17447" name="TextBox 4"/>
          <p:cNvSpPr txBox="1">
            <a:spLocks noChangeArrowheads="1"/>
          </p:cNvSpPr>
          <p:nvPr/>
        </p:nvSpPr>
        <p:spPr bwMode="auto">
          <a:xfrm>
            <a:off x="333375" y="6019800"/>
            <a:ext cx="88106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cs typeface="Times New Roman" pitchFamily="18" charset="0"/>
              </a:rPr>
              <a:t>* denotes the benefits and costs that were measured in monetary terms in this study.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381000" y="6324600"/>
            <a:ext cx="6262688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** denotes the non-monetary aspects assessed in the study</a:t>
            </a:r>
          </a:p>
        </p:txBody>
      </p:sp>
    </p:spTree>
    <p:extLst>
      <p:ext uri="{BB962C8B-B14F-4D97-AF65-F5344CB8AC3E}">
        <p14:creationId xmlns:p14="http://schemas.microsoft.com/office/powerpoint/2010/main" val="42327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2399" y="249379"/>
          <a:ext cx="8839200" cy="6497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3564"/>
                <a:gridCol w="1947504"/>
                <a:gridCol w="1063090"/>
                <a:gridCol w="998266"/>
                <a:gridCol w="1011233"/>
                <a:gridCol w="985301"/>
                <a:gridCol w="1127913"/>
                <a:gridCol w="902329"/>
              </a:tblGrid>
              <a:tr h="501349">
                <a:tc rowSpan="2"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 smtClean="0">
                          <a:effectLst/>
                        </a:rPr>
                        <a:t>Research Institution Needs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436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 A</a:t>
                      </a:r>
                      <a:r>
                        <a:rPr lang="en-US" sz="1050" u="none" strike="noStrike" dirty="0">
                          <a:effectLst/>
                        </a:rPr>
                        <a:t>. Awareness of business </a:t>
                      </a:r>
                      <a:r>
                        <a:rPr lang="en-US" sz="1050" u="none" strike="noStrike" dirty="0" smtClean="0">
                          <a:effectLst/>
                        </a:rPr>
                        <a:t>orientation/</a:t>
                      </a:r>
                      <a:r>
                        <a:rPr lang="en-US" sz="1050" u="none" strike="noStrike" dirty="0" err="1" smtClean="0">
                          <a:effectLst/>
                        </a:rPr>
                        <a:t>effic</a:t>
                      </a:r>
                      <a:r>
                        <a:rPr lang="en-US" sz="1050" u="none" strike="noStrike" baseline="0" dirty="0" smtClean="0">
                          <a:effectLst/>
                        </a:rPr>
                        <a:t> (seek to replicate)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 B</a:t>
                      </a:r>
                      <a:r>
                        <a:rPr lang="en-US" sz="1050" u="none" strike="noStrike" dirty="0">
                          <a:effectLst/>
                        </a:rPr>
                        <a:t>. Funds through Public Private Partnership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 C</a:t>
                      </a:r>
                      <a:r>
                        <a:rPr lang="en-US" sz="1050" u="none" strike="noStrike" dirty="0">
                          <a:effectLst/>
                        </a:rPr>
                        <a:t>. Funds direct </a:t>
                      </a:r>
                      <a:endParaRPr lang="en-US" sz="105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from </a:t>
                      </a:r>
                      <a:r>
                        <a:rPr lang="en-US" sz="1050" u="none" strike="noStrike" dirty="0">
                          <a:effectLst/>
                        </a:rPr>
                        <a:t>private sector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 D</a:t>
                      </a:r>
                      <a:r>
                        <a:rPr lang="en-US" sz="1050" u="none" strike="noStrike" dirty="0">
                          <a:effectLst/>
                        </a:rPr>
                        <a:t>. Understand market demand side </a:t>
                      </a:r>
                      <a:r>
                        <a:rPr lang="en-US" sz="1050" u="none" strike="noStrike" dirty="0" smtClean="0">
                          <a:effectLst/>
                        </a:rPr>
                        <a:t>priorities/</a:t>
                      </a:r>
                    </a:p>
                    <a:p>
                      <a:pPr algn="l" fontAlgn="t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opportunities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  E</a:t>
                      </a:r>
                      <a:r>
                        <a:rPr lang="en-US" sz="1050" u="none" strike="noStrike" dirty="0">
                          <a:effectLst/>
                        </a:rPr>
                        <a:t>. Greater impact and scaling up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 smtClean="0">
                          <a:effectLst/>
                        </a:rPr>
                        <a:t> F</a:t>
                      </a:r>
                      <a:r>
                        <a:rPr lang="en-US" sz="1050" u="none" strike="noStrike" dirty="0">
                          <a:effectLst/>
                        </a:rPr>
                        <a:t>. Increased visibility/communication of our work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>
                          <a:effectLst/>
                        </a:rPr>
                        <a:t>Private </a:t>
                      </a:r>
                      <a:endParaRPr lang="en-US" sz="15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500" b="1" u="none" strike="noStrike" dirty="0" smtClean="0">
                          <a:effectLst/>
                        </a:rPr>
                        <a:t>Sector</a:t>
                      </a:r>
                    </a:p>
                    <a:p>
                      <a:pPr algn="ctr" fontAlgn="ctr"/>
                      <a:r>
                        <a:rPr lang="en-US" sz="1500" b="1" u="none" strike="noStrike" dirty="0" smtClean="0">
                          <a:effectLst/>
                        </a:rPr>
                        <a:t> </a:t>
                      </a:r>
                      <a:r>
                        <a:rPr lang="en-US" sz="1500" b="1" u="none" strike="noStrike" dirty="0">
                          <a:effectLst/>
                        </a:rPr>
                        <a:t>Needs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1</a:t>
                      </a:r>
                      <a:r>
                        <a:rPr lang="en-US" sz="1050" u="none" strike="noStrike" dirty="0">
                          <a:effectLst/>
                        </a:rPr>
                        <a:t>. Identify/manage supply chain risks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2</a:t>
                      </a:r>
                      <a:r>
                        <a:rPr lang="en-US" sz="1050" u="none" strike="noStrike" dirty="0">
                          <a:effectLst/>
                        </a:rPr>
                        <a:t>. Technical inputs to </a:t>
                      </a:r>
                      <a:r>
                        <a:rPr lang="en-US" sz="1050" u="none" strike="noStrike" dirty="0" smtClean="0">
                          <a:effectLst/>
                        </a:rPr>
                        <a:t>initiatives, and instrumentation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3</a:t>
                      </a:r>
                      <a:r>
                        <a:rPr lang="en-US" sz="1050" u="none" strike="noStrike" dirty="0">
                          <a:effectLst/>
                        </a:rPr>
                        <a:t>. Ease of operation in </a:t>
                      </a:r>
                      <a:r>
                        <a:rPr lang="en-US" sz="1050" u="none" strike="noStrike" dirty="0" smtClean="0">
                          <a:effectLst/>
                        </a:rPr>
                        <a:t>countries, set up business hubs/incubators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4</a:t>
                      </a:r>
                      <a:r>
                        <a:rPr lang="en-US" sz="1050" u="none" strike="noStrike" dirty="0">
                          <a:effectLst/>
                        </a:rPr>
                        <a:t>. Investment </a:t>
                      </a:r>
                      <a:r>
                        <a:rPr lang="en-US" sz="1050" u="none" strike="noStrike" dirty="0" smtClean="0">
                          <a:effectLst/>
                        </a:rPr>
                        <a:t>validation, pulling</a:t>
                      </a:r>
                      <a:r>
                        <a:rPr lang="en-US" sz="1050" u="none" strike="noStrike" baseline="0" dirty="0" smtClean="0">
                          <a:effectLst/>
                        </a:rPr>
                        <a:t> in other finance (e.g. leasing)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2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5</a:t>
                      </a:r>
                      <a:r>
                        <a:rPr lang="en-US" sz="1050" u="none" strike="noStrike" dirty="0">
                          <a:effectLst/>
                        </a:rPr>
                        <a:t>. Policy change, advocacy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6</a:t>
                      </a:r>
                      <a:r>
                        <a:rPr lang="en-US" sz="1050" u="none" strike="noStrike" dirty="0">
                          <a:effectLst/>
                        </a:rPr>
                        <a:t>. Credibility by associating with us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7</a:t>
                      </a:r>
                      <a:r>
                        <a:rPr lang="en-US" sz="1050" u="none" strike="noStrike" dirty="0">
                          <a:effectLst/>
                        </a:rPr>
                        <a:t>. Internal review/audit of ventures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8</a:t>
                      </a:r>
                      <a:r>
                        <a:rPr lang="en-US" sz="1050" u="none" strike="noStrike" dirty="0">
                          <a:effectLst/>
                        </a:rPr>
                        <a:t>. Contract research for </a:t>
                      </a:r>
                      <a:r>
                        <a:rPr lang="en-US" sz="1050" u="none" strike="noStrike" dirty="0" err="1">
                          <a:effectLst/>
                        </a:rPr>
                        <a:t>delievrables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9</a:t>
                      </a:r>
                      <a:r>
                        <a:rPr lang="en-US" sz="1050" u="none" strike="noStrike" dirty="0">
                          <a:effectLst/>
                        </a:rPr>
                        <a:t>. Retained advisers for rapid response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10</a:t>
                      </a:r>
                      <a:r>
                        <a:rPr lang="en-US" sz="1050" u="none" strike="noStrike" dirty="0">
                          <a:effectLst/>
                        </a:rPr>
                        <a:t>. Justify to their staff need for changes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9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11</a:t>
                      </a:r>
                      <a:r>
                        <a:rPr lang="en-US" sz="1050" u="none" strike="noStrike" dirty="0">
                          <a:effectLst/>
                        </a:rPr>
                        <a:t>. </a:t>
                      </a:r>
                      <a:r>
                        <a:rPr lang="en-US" sz="1050" u="none" strike="noStrike" dirty="0" err="1">
                          <a:effectLst/>
                        </a:rPr>
                        <a:t>Germplasm</a:t>
                      </a:r>
                      <a:r>
                        <a:rPr lang="en-US" sz="1050" u="none" strike="noStrike" dirty="0">
                          <a:effectLst/>
                        </a:rPr>
                        <a:t> access, multiplication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3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effectLst/>
                        </a:rPr>
                        <a:t> 12</a:t>
                      </a:r>
                      <a:r>
                        <a:rPr lang="en-US" sz="1050" u="none" strike="noStrike" dirty="0">
                          <a:effectLst/>
                        </a:rPr>
                        <a:t>. </a:t>
                      </a:r>
                      <a:r>
                        <a:rPr lang="en-US" sz="1050" u="none" strike="noStrike" dirty="0" smtClean="0">
                          <a:effectLst/>
                        </a:rPr>
                        <a:t>Interfacing/convening and aligning </a:t>
                      </a:r>
                      <a:r>
                        <a:rPr lang="en-US" sz="1050" u="none" strike="noStrike" dirty="0">
                          <a:effectLst/>
                        </a:rPr>
                        <a:t>role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9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Training </a:t>
                      </a:r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Programmes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38" marR="5838" marT="58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3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62" y="5165127"/>
            <a:ext cx="1563851" cy="156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76" y="2478519"/>
            <a:ext cx="1885950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86" y="1682354"/>
            <a:ext cx="2388178" cy="1364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1" y="4050088"/>
            <a:ext cx="1834881" cy="938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6" y="5533158"/>
            <a:ext cx="1266825" cy="1047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3969550"/>
            <a:ext cx="1018795" cy="101879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71" y="2658824"/>
            <a:ext cx="1397115" cy="10478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65970" y="314835"/>
            <a:ext cx="7064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Engaging with the Private Sector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5132326"/>
            <a:ext cx="1857171" cy="1692873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66" y="4845265"/>
            <a:ext cx="3209401" cy="159429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Oval 13"/>
          <p:cNvSpPr/>
          <p:nvPr/>
        </p:nvSpPr>
        <p:spPr>
          <a:xfrm>
            <a:off x="6689551" y="3648129"/>
            <a:ext cx="1857171" cy="1692873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60" t="11490" r="7125" b="6692"/>
          <a:stretch/>
        </p:blipFill>
        <p:spPr>
          <a:xfrm>
            <a:off x="-1" y="-1"/>
            <a:ext cx="9125401" cy="4807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6622473" y="4389872"/>
            <a:ext cx="2341418" cy="4849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5219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2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rig nurser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029200" y="5562600"/>
            <a:ext cx="3808413" cy="9445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State of world’s research</a:t>
            </a:r>
          </a:p>
          <a:p>
            <a:pPr eaLnBrk="1" hangingPunct="1"/>
            <a:endParaRPr lang="en-US" altLang="en-US" sz="1200" b="1"/>
          </a:p>
          <a:p>
            <a:pPr eaLnBrk="1" hangingPunct="1"/>
            <a:r>
              <a:rPr lang="en-US" altLang="en-US" sz="2000" b="1"/>
              <a:t>December 2003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3491" y="124691"/>
            <a:ext cx="516679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2. Allanblackia Case Study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603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ruit from TAFORI compound, Lus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1534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2057400" y="4953000"/>
            <a:ext cx="414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Allanblackia stuhlmanii</a:t>
            </a:r>
          </a:p>
        </p:txBody>
      </p:sp>
      <p:sp>
        <p:nvSpPr>
          <p:cNvPr id="117765" name="AutoShape 5" descr="patien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6" name="AutoShape 6" descr="patien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6638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24691" y="838200"/>
            <a:ext cx="890847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rgbClr val="006600"/>
                </a:solidFill>
              </a:rPr>
              <a:t>1.   </a:t>
            </a:r>
            <a:r>
              <a:rPr lang="en-GB" altLang="en-US" sz="2400" b="1" dirty="0">
                <a:solidFill>
                  <a:srgbClr val="006600"/>
                </a:solidFill>
              </a:rPr>
              <a:t>Low seed germination </a:t>
            </a:r>
            <a:r>
              <a:rPr lang="en-GB" altLang="en-US" sz="2400" dirty="0">
                <a:solidFill>
                  <a:srgbClr val="006600"/>
                </a:solidFill>
              </a:rPr>
              <a:t>– </a:t>
            </a:r>
            <a:r>
              <a:rPr lang="en-GB" altLang="en-US" sz="2400" dirty="0" smtClean="0">
                <a:solidFill>
                  <a:srgbClr val="006600"/>
                </a:solidFill>
              </a:rPr>
              <a:t>&lt;1%, take up to 24 months.</a:t>
            </a:r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/>
            <a:r>
              <a:rPr lang="en-GB" altLang="en-US" sz="2400" dirty="0">
                <a:solidFill>
                  <a:srgbClr val="006600"/>
                </a:solidFill>
              </a:rPr>
              <a:t> </a:t>
            </a:r>
          </a:p>
          <a:p>
            <a:pPr eaLnBrk="1" hangingPunct="1">
              <a:buFontTx/>
              <a:buAutoNum type="arabicPeriod" startAt="2"/>
            </a:pPr>
            <a:r>
              <a:rPr lang="en-GB" altLang="en-US" sz="2400" b="1" dirty="0" smtClean="0">
                <a:solidFill>
                  <a:srgbClr val="006600"/>
                </a:solidFill>
              </a:rPr>
              <a:t> Uncertain </a:t>
            </a:r>
            <a:r>
              <a:rPr lang="en-GB" altLang="en-US" sz="2400" b="1" dirty="0">
                <a:solidFill>
                  <a:srgbClr val="006600"/>
                </a:solidFill>
              </a:rPr>
              <a:t>sexuality of the species</a:t>
            </a:r>
            <a:r>
              <a:rPr lang="en-GB" altLang="en-US" sz="2400" dirty="0">
                <a:solidFill>
                  <a:srgbClr val="006600"/>
                </a:solidFill>
              </a:rPr>
              <a:t> – </a:t>
            </a:r>
            <a:r>
              <a:rPr lang="en-GB" altLang="en-US" sz="2400" dirty="0" smtClean="0">
                <a:solidFill>
                  <a:srgbClr val="006600"/>
                </a:solidFill>
              </a:rPr>
              <a:t>male and female trees</a:t>
            </a:r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>
              <a:buFontTx/>
              <a:buAutoNum type="arabicPeriod" startAt="2"/>
            </a:pPr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>
              <a:buFontTx/>
              <a:buAutoNum type="arabicPeriod" startAt="3"/>
            </a:pPr>
            <a:r>
              <a:rPr lang="en-GB" altLang="en-US" sz="2400" b="1" dirty="0" smtClean="0">
                <a:solidFill>
                  <a:srgbClr val="006600"/>
                </a:solidFill>
              </a:rPr>
              <a:t> Long </a:t>
            </a:r>
            <a:r>
              <a:rPr lang="en-GB" altLang="en-US" sz="2400" b="1" dirty="0">
                <a:solidFill>
                  <a:srgbClr val="006600"/>
                </a:solidFill>
              </a:rPr>
              <a:t>time to fruiting</a:t>
            </a:r>
            <a:r>
              <a:rPr lang="en-GB" altLang="en-US" sz="2400" dirty="0">
                <a:solidFill>
                  <a:srgbClr val="006600"/>
                </a:solidFill>
              </a:rPr>
              <a:t> – </a:t>
            </a:r>
            <a:r>
              <a:rPr lang="en-GB" altLang="en-US" sz="2400" dirty="0" smtClean="0">
                <a:solidFill>
                  <a:srgbClr val="006600"/>
                </a:solidFill>
              </a:rPr>
              <a:t>first fruiting takes 12-15 years</a:t>
            </a:r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>
              <a:buFontTx/>
              <a:buAutoNum type="arabicPeriod" startAt="3"/>
            </a:pPr>
            <a:endParaRPr lang="en-GB" altLang="en-US" sz="2400" dirty="0">
              <a:solidFill>
                <a:srgbClr val="006600"/>
              </a:solidFill>
            </a:endParaRPr>
          </a:p>
          <a:p>
            <a:pPr marL="457200" indent="-457200" eaLnBrk="1" hangingPunct="1">
              <a:buAutoNum type="arabicPeriod" startAt="4"/>
            </a:pPr>
            <a:r>
              <a:rPr lang="en-GB" altLang="en-US" sz="2400" b="1" dirty="0" smtClean="0">
                <a:solidFill>
                  <a:srgbClr val="006600"/>
                </a:solidFill>
              </a:rPr>
              <a:t>Dwindling </a:t>
            </a:r>
            <a:r>
              <a:rPr lang="en-GB" altLang="en-US" sz="2400" b="1" dirty="0">
                <a:solidFill>
                  <a:srgbClr val="006600"/>
                </a:solidFill>
              </a:rPr>
              <a:t>natural populations</a:t>
            </a:r>
            <a:r>
              <a:rPr lang="en-GB" altLang="en-US" sz="2400" dirty="0">
                <a:solidFill>
                  <a:srgbClr val="006600"/>
                </a:solidFill>
              </a:rPr>
              <a:t> – </a:t>
            </a:r>
            <a:r>
              <a:rPr lang="en-GB" altLang="en-US" sz="2400" dirty="0" smtClean="0">
                <a:solidFill>
                  <a:srgbClr val="006600"/>
                </a:solidFill>
              </a:rPr>
              <a:t>wild fruit collection threatens the species</a:t>
            </a:r>
          </a:p>
          <a:p>
            <a:pPr marL="0" indent="0" eaLnBrk="1" hangingPunct="1"/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/>
            <a:r>
              <a:rPr lang="en-GB" altLang="en-US" sz="2400" dirty="0">
                <a:solidFill>
                  <a:srgbClr val="006600"/>
                </a:solidFill>
              </a:rPr>
              <a:t>5.  </a:t>
            </a:r>
            <a:r>
              <a:rPr lang="en-GB" altLang="en-US" sz="2400" b="1" dirty="0" smtClean="0">
                <a:solidFill>
                  <a:srgbClr val="006600"/>
                </a:solidFill>
              </a:rPr>
              <a:t>Uncertainty </a:t>
            </a:r>
            <a:r>
              <a:rPr lang="en-GB" altLang="en-US" sz="2400" b="1" dirty="0">
                <a:solidFill>
                  <a:srgbClr val="006600"/>
                </a:solidFill>
              </a:rPr>
              <a:t>on </a:t>
            </a:r>
            <a:r>
              <a:rPr lang="en-GB" altLang="en-US" sz="2400" b="1" dirty="0" smtClean="0">
                <a:solidFill>
                  <a:srgbClr val="006600"/>
                </a:solidFill>
              </a:rPr>
              <a:t>tree management practices - </a:t>
            </a:r>
            <a:r>
              <a:rPr lang="en-GB" altLang="en-US" sz="2400" dirty="0" smtClean="0">
                <a:solidFill>
                  <a:srgbClr val="006600"/>
                </a:solidFill>
              </a:rPr>
              <a:t>uncultivated  </a:t>
            </a:r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/>
            <a:endParaRPr lang="en-GB" altLang="en-US" sz="2400" dirty="0">
              <a:solidFill>
                <a:srgbClr val="006600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06600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00200" y="152400"/>
            <a:ext cx="51422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dirty="0" smtClean="0">
                <a:solidFill>
                  <a:srgbClr val="CC3300"/>
                </a:solidFill>
              </a:rPr>
              <a:t>Problems with AB </a:t>
            </a:r>
            <a:r>
              <a:rPr lang="en-GB" altLang="en-US" sz="2800" b="1" dirty="0">
                <a:solidFill>
                  <a:srgbClr val="CC3300"/>
                </a:solidFill>
              </a:rPr>
              <a:t>cultivation</a:t>
            </a:r>
            <a:endParaRPr lang="en-US" altLang="en-US" sz="2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9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890</TotalTime>
  <Words>2529</Words>
  <Application>Microsoft Office PowerPoint</Application>
  <PresentationFormat>On-screen Show (4:3)</PresentationFormat>
  <Paragraphs>1043</Paragraphs>
  <Slides>60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MarsfontLight</vt:lpstr>
      <vt:lpstr>Marsfont-Medium</vt:lpstr>
      <vt:lpstr>Marsfont-Regular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Proportion of A. parviflora trees that fruited per accession at 7 year</vt:lpstr>
      <vt:lpstr>PowerPoint Presentation</vt:lpstr>
      <vt:lpstr>PowerPoint Presentation</vt:lpstr>
      <vt:lpstr>Allanblackia margarine launched in Sept 2014</vt:lpstr>
      <vt:lpstr>PowerPoint Presentation</vt:lpstr>
      <vt:lpstr>Cocoa Yields are too low</vt:lpstr>
      <vt:lpstr>PowerPoint Presentation</vt:lpstr>
      <vt:lpstr>PowerPoint Presentation</vt:lpstr>
      <vt:lpstr>PowerPoint Presentation</vt:lpstr>
      <vt:lpstr>Project Vision for Change (V4C) </vt:lpstr>
      <vt:lpstr>PowerPoint Presentation</vt:lpstr>
      <vt:lpstr>PowerPoint Presentation</vt:lpstr>
      <vt:lpstr>V4C project implementation area with the 16 Cocoa Development Centre (CDC) and 47 Cocoa Village Centre (CVC)</vt:lpstr>
      <vt:lpstr>PowerPoint Presentation</vt:lpstr>
      <vt:lpstr>PowerPoint Presentation</vt:lpstr>
      <vt:lpstr>PowerPoint Presentation</vt:lpstr>
      <vt:lpstr>A winning public-private partnership (PPP) to empower smallholders cocoa farmers  in Cote d’Ivoire!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Criteria for Assessing Effectiveness of  Extension Approaches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Simons, Tony (ICRAF)</dc:creator>
  <cp:lastModifiedBy>Simons, Tony (ICRAF)</cp:lastModifiedBy>
  <cp:revision>48</cp:revision>
  <dcterms:created xsi:type="dcterms:W3CDTF">2014-11-04T04:41:20Z</dcterms:created>
  <dcterms:modified xsi:type="dcterms:W3CDTF">2014-11-07T10:48:35Z</dcterms:modified>
</cp:coreProperties>
</file>