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77" r:id="rId9"/>
    <p:sldId id="266" r:id="rId10"/>
    <p:sldId id="263" r:id="rId11"/>
    <p:sldId id="269" r:id="rId12"/>
    <p:sldId id="270" r:id="rId13"/>
    <p:sldId id="275" r:id="rId14"/>
    <p:sldId id="271" r:id="rId15"/>
    <p:sldId id="27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4" d="100"/>
          <a:sy n="94" d="100"/>
        </p:scale>
        <p:origin x="-176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15479509868078"/>
          <c:y val="0.0357512367695123"/>
          <c:w val="0.911890654489241"/>
          <c:h val="0.601395138539832"/>
        </c:manualLayout>
      </c:layout>
      <c:barChart>
        <c:barDir val="col"/>
        <c:grouping val="stacked"/>
        <c:varyColors val="0"/>
        <c:ser>
          <c:idx val="0"/>
          <c:order val="0"/>
          <c:tx>
            <c:strRef>
              <c:f>Sheet1!$B$1</c:f>
              <c:strCache>
                <c:ptCount val="1"/>
                <c:pt idx="0">
                  <c:v>Strongly Agree</c:v>
                </c:pt>
              </c:strCache>
            </c:strRef>
          </c:tx>
          <c:invertIfNegative val="0"/>
          <c:dLbls>
            <c:numFmt formatCode="0.0%" sourceLinked="0"/>
            <c:txPr>
              <a:bodyPr/>
              <a:lstStyle/>
              <a:p>
                <a:pPr>
                  <a:defRPr sz="1400"/>
                </a:pPr>
                <a:endParaRPr lang="en-US"/>
              </a:p>
            </c:txPr>
            <c:showLegendKey val="0"/>
            <c:showVal val="1"/>
            <c:showCatName val="0"/>
            <c:showSerName val="0"/>
            <c:showPercent val="0"/>
            <c:showBubbleSize val="0"/>
            <c:showLeaderLines val="0"/>
          </c:dLbls>
          <c:cat>
            <c:strRef>
              <c:f>Sheet1!$A$2:$A$9</c:f>
              <c:strCache>
                <c:ptCount val="8"/>
                <c:pt idx="0">
                  <c:v>Relevance</c:v>
                </c:pt>
                <c:pt idx="1">
                  <c:v>Effectivenss</c:v>
                </c:pt>
                <c:pt idx="2">
                  <c:v>Products/Outputs</c:v>
                </c:pt>
                <c:pt idx="3">
                  <c:v>Efficiency</c:v>
                </c:pt>
                <c:pt idx="4">
                  <c:v>Outcomes &amp; Impact</c:v>
                </c:pt>
                <c:pt idx="5">
                  <c:v>Partnership</c:v>
                </c:pt>
                <c:pt idx="6">
                  <c:v>Sustainability</c:v>
                </c:pt>
                <c:pt idx="7">
                  <c:v>Management</c:v>
                </c:pt>
              </c:strCache>
            </c:strRef>
          </c:cat>
          <c:val>
            <c:numRef>
              <c:f>Sheet1!$B$2:$B$9</c:f>
              <c:numCache>
                <c:formatCode>General</c:formatCode>
                <c:ptCount val="8"/>
                <c:pt idx="0">
                  <c:v>0.563</c:v>
                </c:pt>
                <c:pt idx="1">
                  <c:v>0.617</c:v>
                </c:pt>
                <c:pt idx="2">
                  <c:v>0.664000000000001</c:v>
                </c:pt>
                <c:pt idx="3">
                  <c:v>0.647</c:v>
                </c:pt>
                <c:pt idx="4">
                  <c:v>0.575</c:v>
                </c:pt>
                <c:pt idx="5">
                  <c:v>0.613</c:v>
                </c:pt>
                <c:pt idx="6">
                  <c:v>0.574</c:v>
                </c:pt>
                <c:pt idx="7">
                  <c:v>0.657</c:v>
                </c:pt>
              </c:numCache>
            </c:numRef>
          </c:val>
        </c:ser>
        <c:ser>
          <c:idx val="1"/>
          <c:order val="1"/>
          <c:tx>
            <c:strRef>
              <c:f>Sheet1!$C$1</c:f>
              <c:strCache>
                <c:ptCount val="1"/>
                <c:pt idx="0">
                  <c:v>Agree</c:v>
                </c:pt>
              </c:strCache>
            </c:strRef>
          </c:tx>
          <c:invertIfNegative val="0"/>
          <c:dLbls>
            <c:numFmt formatCode="0.0%" sourceLinked="0"/>
            <c:txPr>
              <a:bodyPr/>
              <a:lstStyle/>
              <a:p>
                <a:pPr>
                  <a:defRPr sz="1400">
                    <a:solidFill>
                      <a:schemeClr val="bg1"/>
                    </a:solidFill>
                  </a:defRPr>
                </a:pPr>
                <a:endParaRPr lang="en-US"/>
              </a:p>
            </c:txPr>
            <c:showLegendKey val="0"/>
            <c:showVal val="1"/>
            <c:showCatName val="0"/>
            <c:showSerName val="0"/>
            <c:showPercent val="0"/>
            <c:showBubbleSize val="0"/>
            <c:showLeaderLines val="0"/>
          </c:dLbls>
          <c:cat>
            <c:strRef>
              <c:f>Sheet1!$A$2:$A$9</c:f>
              <c:strCache>
                <c:ptCount val="8"/>
                <c:pt idx="0">
                  <c:v>Relevance</c:v>
                </c:pt>
                <c:pt idx="1">
                  <c:v>Effectivenss</c:v>
                </c:pt>
                <c:pt idx="2">
                  <c:v>Products/Outputs</c:v>
                </c:pt>
                <c:pt idx="3">
                  <c:v>Efficiency</c:v>
                </c:pt>
                <c:pt idx="4">
                  <c:v>Outcomes &amp; Impact</c:v>
                </c:pt>
                <c:pt idx="5">
                  <c:v>Partnership</c:v>
                </c:pt>
                <c:pt idx="6">
                  <c:v>Sustainability</c:v>
                </c:pt>
                <c:pt idx="7">
                  <c:v>Management</c:v>
                </c:pt>
              </c:strCache>
            </c:strRef>
          </c:cat>
          <c:val>
            <c:numRef>
              <c:f>Sheet1!$C$2:$C$9</c:f>
              <c:numCache>
                <c:formatCode>General</c:formatCode>
                <c:ptCount val="8"/>
                <c:pt idx="0">
                  <c:v>0.373</c:v>
                </c:pt>
                <c:pt idx="1">
                  <c:v>0.311</c:v>
                </c:pt>
                <c:pt idx="2">
                  <c:v>0.287</c:v>
                </c:pt>
                <c:pt idx="3">
                  <c:v>0.275</c:v>
                </c:pt>
                <c:pt idx="4">
                  <c:v>0.388</c:v>
                </c:pt>
                <c:pt idx="5">
                  <c:v>0.301</c:v>
                </c:pt>
                <c:pt idx="6">
                  <c:v>0.341</c:v>
                </c:pt>
                <c:pt idx="7">
                  <c:v>0.243</c:v>
                </c:pt>
              </c:numCache>
            </c:numRef>
          </c:val>
        </c:ser>
        <c:dLbls>
          <c:showLegendKey val="0"/>
          <c:showVal val="0"/>
          <c:showCatName val="0"/>
          <c:showSerName val="0"/>
          <c:showPercent val="0"/>
          <c:showBubbleSize val="0"/>
        </c:dLbls>
        <c:gapWidth val="55"/>
        <c:overlap val="100"/>
        <c:axId val="-2119935336"/>
        <c:axId val="-2119932392"/>
      </c:barChart>
      <c:catAx>
        <c:axId val="-2119935336"/>
        <c:scaling>
          <c:orientation val="minMax"/>
        </c:scaling>
        <c:delete val="0"/>
        <c:axPos val="b"/>
        <c:majorTickMark val="out"/>
        <c:minorTickMark val="none"/>
        <c:tickLblPos val="nextTo"/>
        <c:txPr>
          <a:bodyPr/>
          <a:lstStyle/>
          <a:p>
            <a:pPr>
              <a:defRPr sz="1100"/>
            </a:pPr>
            <a:endParaRPr lang="en-US"/>
          </a:p>
        </c:txPr>
        <c:crossAx val="-2119932392"/>
        <c:crosses val="autoZero"/>
        <c:auto val="1"/>
        <c:lblAlgn val="ctr"/>
        <c:lblOffset val="100"/>
        <c:noMultiLvlLbl val="0"/>
      </c:catAx>
      <c:valAx>
        <c:axId val="-2119932392"/>
        <c:scaling>
          <c:orientation val="minMax"/>
          <c:max val="1.0"/>
          <c:min val="0.0"/>
        </c:scaling>
        <c:delete val="0"/>
        <c:axPos val="l"/>
        <c:numFmt formatCode="0%" sourceLinked="0"/>
        <c:majorTickMark val="out"/>
        <c:minorTickMark val="none"/>
        <c:tickLblPos val="nextTo"/>
        <c:txPr>
          <a:bodyPr/>
          <a:lstStyle/>
          <a:p>
            <a:pPr>
              <a:defRPr sz="1200"/>
            </a:pPr>
            <a:endParaRPr lang="en-US"/>
          </a:p>
        </c:txPr>
        <c:crossAx val="-2119935336"/>
        <c:crosses val="autoZero"/>
        <c:crossBetween val="between"/>
        <c:majorUnit val="0.2"/>
        <c:minorUnit val="0.2"/>
      </c:valAx>
    </c:plotArea>
    <c:legend>
      <c:legendPos val="b"/>
      <c:layout>
        <c:manualLayout>
          <c:xMode val="edge"/>
          <c:yMode val="edge"/>
          <c:x val="0.0149685581074796"/>
          <c:y val="0.889573873512262"/>
          <c:w val="0.28044119460172"/>
          <c:h val="0.079134730315704"/>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BB0273-FC28-454B-A79A-4C76B67A3F48}" type="datetimeFigureOut">
              <a:rPr lang="en-US" smtClean="0"/>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5E7451-61C2-0347-962C-650EA0936DD4}" type="slidenum">
              <a:rPr lang="en-US" smtClean="0"/>
              <a:t>‹#›</a:t>
            </a:fld>
            <a:endParaRPr lang="en-US"/>
          </a:p>
        </p:txBody>
      </p:sp>
    </p:spTree>
    <p:extLst>
      <p:ext uri="{BB962C8B-B14F-4D97-AF65-F5344CB8AC3E}">
        <p14:creationId xmlns:p14="http://schemas.microsoft.com/office/powerpoint/2010/main" val="22866458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3EA823A1-DE34-474B-B22B-14391DE4EB71}" type="slidenum">
              <a:rPr lang="en-US"/>
              <a:pPr/>
              <a:t>11</a:t>
            </a:fld>
            <a:endParaRPr lang="en-US"/>
          </a:p>
        </p:txBody>
      </p:sp>
      <p:sp>
        <p:nvSpPr>
          <p:cNvPr id="55299" name="Rectangle 2"/>
          <p:cNvSpPr>
            <a:spLocks noGrp="1" noRot="1" noChangeAspect="1" noChangeArrowheads="1"/>
          </p:cNvSpPr>
          <p:nvPr>
            <p:ph type="sldImg"/>
          </p:nvPr>
        </p:nvSpPr>
        <p:spPr>
          <a:xfrm>
            <a:off x="1152525" y="692150"/>
            <a:ext cx="4554538" cy="3416300"/>
          </a:xfrm>
          <a:solidFill>
            <a:srgbClr val="FFFFFF"/>
          </a:solidFill>
          <a:ln/>
        </p:spPr>
      </p:sp>
      <p:sp>
        <p:nvSpPr>
          <p:cNvPr id="55300" name="Rectangle 3"/>
          <p:cNvSpPr>
            <a:spLocks noGrp="1" noChangeArrowheads="1"/>
          </p:cNvSpPr>
          <p:nvPr>
            <p:ph type="body" idx="1"/>
          </p:nvPr>
        </p:nvSpPr>
        <p:spPr>
          <a:xfrm>
            <a:off x="913669" y="4343717"/>
            <a:ext cx="5030663" cy="4113855"/>
          </a:xfrm>
          <a:solidFill>
            <a:srgbClr val="FFFFFF"/>
          </a:solidFill>
          <a:ln>
            <a:solidFill>
              <a:srgbClr val="000000"/>
            </a:solidFill>
          </a:ln>
        </p:spPr>
        <p:txBody>
          <a:bodyPr lIns="90090" tIns="45045" rIns="90090" bIns="45045"/>
          <a:lstStyle/>
          <a:p>
            <a:pPr eaLnBrk="1" hangingPunct="1"/>
            <a:endParaRPr lang="es-ES_tradnl" smtClean="0">
              <a:latin typeface="Arial" charset="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16A3126-2836-42EE-979A-89D40BD0E223}" type="slidenum">
              <a:rPr lang="en-US"/>
              <a:pPr/>
              <a:t>15</a:t>
            </a:fld>
            <a:endParaRPr lang="en-US" dirty="0"/>
          </a:p>
        </p:txBody>
      </p:sp>
      <p:sp>
        <p:nvSpPr>
          <p:cNvPr id="37891" name="Rectangle 2"/>
          <p:cNvSpPr>
            <a:spLocks noGrp="1" noRot="1" noChangeAspect="1" noChangeArrowheads="1"/>
          </p:cNvSpPr>
          <p:nvPr>
            <p:ph type="sldImg"/>
          </p:nvPr>
        </p:nvSpPr>
        <p:spPr>
          <a:xfrm>
            <a:off x="1152525" y="692150"/>
            <a:ext cx="4554538" cy="3416300"/>
          </a:xfrm>
          <a:solidFill>
            <a:srgbClr val="FFFFFF"/>
          </a:solidFill>
          <a:ln/>
        </p:spPr>
      </p:sp>
      <p:sp>
        <p:nvSpPr>
          <p:cNvPr id="37892" name="Rectangle 3"/>
          <p:cNvSpPr>
            <a:spLocks noGrp="1" noChangeArrowheads="1"/>
          </p:cNvSpPr>
          <p:nvPr>
            <p:ph type="body" idx="1"/>
          </p:nvPr>
        </p:nvSpPr>
        <p:spPr>
          <a:xfrm>
            <a:off x="913669" y="4343717"/>
            <a:ext cx="5030663" cy="4113855"/>
          </a:xfrm>
          <a:solidFill>
            <a:srgbClr val="FFFFFF"/>
          </a:solidFill>
          <a:ln>
            <a:solidFill>
              <a:srgbClr val="000000"/>
            </a:solidFill>
          </a:ln>
        </p:spPr>
        <p:txBody>
          <a:bodyPr lIns="90090" tIns="45045" rIns="90090" bIns="45045"/>
          <a:lstStyle/>
          <a:p>
            <a:pPr eaLnBrk="1" hangingPunct="1"/>
            <a:endParaRPr lang="en-US" dirty="0" smtClean="0">
              <a:latin typeface="Arial" charset="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i-FI"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Click to edit Master subtitle style</a:t>
            </a:r>
            <a:endParaRPr lang="en-US"/>
          </a:p>
        </p:txBody>
      </p:sp>
      <p:sp>
        <p:nvSpPr>
          <p:cNvPr id="4" name="Date Placeholder 3"/>
          <p:cNvSpPr>
            <a:spLocks noGrp="1"/>
          </p:cNvSpPr>
          <p:nvPr>
            <p:ph type="dt" sz="half" idx="10"/>
          </p:nvPr>
        </p:nvSpPr>
        <p:spPr/>
        <p:txBody>
          <a:bodyPr/>
          <a:lstStyle/>
          <a:p>
            <a:fld id="{1AA9073C-70F2-4A42-9796-97D9FCC0E3AB}" type="datetimeFigureOut">
              <a:rPr lang="en-US" smtClean="0"/>
              <a:t>11/5/14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534971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Date Placeholder 3"/>
          <p:cNvSpPr>
            <a:spLocks noGrp="1"/>
          </p:cNvSpPr>
          <p:nvPr>
            <p:ph type="dt" sz="half" idx="10"/>
          </p:nvPr>
        </p:nvSpPr>
        <p:spPr/>
        <p:txBody>
          <a:bodyPr/>
          <a:lstStyle/>
          <a:p>
            <a:fld id="{1AA9073C-70F2-4A42-9796-97D9FCC0E3AB}" type="datetimeFigureOut">
              <a:rPr lang="en-US" smtClean="0"/>
              <a:t>11/5/14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811844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i-FI"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Date Placeholder 3"/>
          <p:cNvSpPr>
            <a:spLocks noGrp="1"/>
          </p:cNvSpPr>
          <p:nvPr>
            <p:ph type="dt" sz="half" idx="10"/>
          </p:nvPr>
        </p:nvSpPr>
        <p:spPr/>
        <p:txBody>
          <a:bodyPr/>
          <a:lstStyle/>
          <a:p>
            <a:fld id="{1AA9073C-70F2-4A42-9796-97D9FCC0E3AB}" type="datetimeFigureOut">
              <a:rPr lang="en-US" smtClean="0"/>
              <a:t>11/5/14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641731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Content Placeholder 2"/>
          <p:cNvSpPr>
            <a:spLocks noGrp="1"/>
          </p:cNvSpPr>
          <p:nvPr>
            <p:ph idx="1"/>
          </p:nvPr>
        </p:nvSpPr>
        <p:spPr/>
        <p:txBody>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Date Placeholder 3"/>
          <p:cNvSpPr>
            <a:spLocks noGrp="1"/>
          </p:cNvSpPr>
          <p:nvPr>
            <p:ph type="dt" sz="half" idx="10"/>
          </p:nvPr>
        </p:nvSpPr>
        <p:spPr/>
        <p:txBody>
          <a:bodyPr/>
          <a:lstStyle/>
          <a:p>
            <a:fld id="{1AA9073C-70F2-4A42-9796-97D9FCC0E3AB}" type="datetimeFigureOut">
              <a:rPr lang="en-US" smtClean="0"/>
              <a:t>11/5/14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176130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i-FI"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Click to edit Master text styles</a:t>
            </a:r>
          </a:p>
        </p:txBody>
      </p:sp>
      <p:sp>
        <p:nvSpPr>
          <p:cNvPr id="4" name="Date Placeholder 3"/>
          <p:cNvSpPr>
            <a:spLocks noGrp="1"/>
          </p:cNvSpPr>
          <p:nvPr>
            <p:ph type="dt" sz="half" idx="10"/>
          </p:nvPr>
        </p:nvSpPr>
        <p:spPr/>
        <p:txBody>
          <a:bodyPr/>
          <a:lstStyle/>
          <a:p>
            <a:fld id="{1AA9073C-70F2-4A42-9796-97D9FCC0E3AB}" type="datetimeFigureOut">
              <a:rPr lang="en-US" smtClean="0"/>
              <a:t>11/5/14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2630868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5" name="Date Placeholder 4"/>
          <p:cNvSpPr>
            <a:spLocks noGrp="1"/>
          </p:cNvSpPr>
          <p:nvPr>
            <p:ph type="dt" sz="half" idx="10"/>
          </p:nvPr>
        </p:nvSpPr>
        <p:spPr/>
        <p:txBody>
          <a:bodyPr/>
          <a:lstStyle/>
          <a:p>
            <a:fld id="{1AA9073C-70F2-4A42-9796-97D9FCC0E3AB}" type="datetimeFigureOut">
              <a:rPr lang="en-US" smtClean="0"/>
              <a:t>11/5/14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1588833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7" name="Date Placeholder 6"/>
          <p:cNvSpPr>
            <a:spLocks noGrp="1"/>
          </p:cNvSpPr>
          <p:nvPr>
            <p:ph type="dt" sz="half" idx="10"/>
          </p:nvPr>
        </p:nvSpPr>
        <p:spPr/>
        <p:txBody>
          <a:bodyPr/>
          <a:lstStyle/>
          <a:p>
            <a:fld id="{1AA9073C-70F2-4A42-9796-97D9FCC0E3AB}" type="datetimeFigureOut">
              <a:rPr lang="en-US" smtClean="0"/>
              <a:t>11/5/14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1259353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Date Placeholder 2"/>
          <p:cNvSpPr>
            <a:spLocks noGrp="1"/>
          </p:cNvSpPr>
          <p:nvPr>
            <p:ph type="dt" sz="half" idx="10"/>
          </p:nvPr>
        </p:nvSpPr>
        <p:spPr/>
        <p:txBody>
          <a:bodyPr/>
          <a:lstStyle/>
          <a:p>
            <a:fld id="{1AA9073C-70F2-4A42-9796-97D9FCC0E3AB}" type="datetimeFigureOut">
              <a:rPr lang="en-US" smtClean="0"/>
              <a:t>11/5/14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328298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9073C-70F2-4A42-9796-97D9FCC0E3AB}" type="datetimeFigureOut">
              <a:rPr lang="en-US" smtClean="0"/>
              <a:t>11/5/14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416621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Click to edit Master text styles</a:t>
            </a:r>
          </a:p>
        </p:txBody>
      </p:sp>
      <p:sp>
        <p:nvSpPr>
          <p:cNvPr id="5" name="Date Placeholder 4"/>
          <p:cNvSpPr>
            <a:spLocks noGrp="1"/>
          </p:cNvSpPr>
          <p:nvPr>
            <p:ph type="dt" sz="half" idx="10"/>
          </p:nvPr>
        </p:nvSpPr>
        <p:spPr/>
        <p:txBody>
          <a:bodyPr/>
          <a:lstStyle/>
          <a:p>
            <a:fld id="{1AA9073C-70F2-4A42-9796-97D9FCC0E3AB}" type="datetimeFigureOut">
              <a:rPr lang="en-US" smtClean="0"/>
              <a:t>11/5/14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98300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Click to edit Master text styles</a:t>
            </a:r>
          </a:p>
        </p:txBody>
      </p:sp>
      <p:sp>
        <p:nvSpPr>
          <p:cNvPr id="5" name="Date Placeholder 4"/>
          <p:cNvSpPr>
            <a:spLocks noGrp="1"/>
          </p:cNvSpPr>
          <p:nvPr>
            <p:ph type="dt" sz="half" idx="10"/>
          </p:nvPr>
        </p:nvSpPr>
        <p:spPr/>
        <p:txBody>
          <a:bodyPr/>
          <a:lstStyle/>
          <a:p>
            <a:fld id="{1AA9073C-70F2-4A42-9796-97D9FCC0E3AB}" type="datetimeFigureOut">
              <a:rPr lang="en-US" smtClean="0"/>
              <a:t>11/5/14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7B11C-D11A-A541-842E-3FB0E1F6A921}" type="slidenum">
              <a:rPr lang="en-US" smtClean="0"/>
              <a:t>‹#›</a:t>
            </a:fld>
            <a:endParaRPr lang="en-US"/>
          </a:p>
        </p:txBody>
      </p:sp>
    </p:spTree>
    <p:extLst>
      <p:ext uri="{BB962C8B-B14F-4D97-AF65-F5344CB8AC3E}">
        <p14:creationId xmlns:p14="http://schemas.microsoft.com/office/powerpoint/2010/main" val="7032573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9073C-70F2-4A42-9796-97D9FCC0E3AB}" type="datetimeFigureOut">
              <a:rPr lang="en-US" smtClean="0"/>
              <a:t>11/5/14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7B11C-D11A-A541-842E-3FB0E1F6A921}" type="slidenum">
              <a:rPr lang="en-US" smtClean="0"/>
              <a:t>‹#›</a:t>
            </a:fld>
            <a:endParaRPr lang="en-US"/>
          </a:p>
        </p:txBody>
      </p:sp>
    </p:spTree>
    <p:extLst>
      <p:ext uri="{BB962C8B-B14F-4D97-AF65-F5344CB8AC3E}">
        <p14:creationId xmlns:p14="http://schemas.microsoft.com/office/powerpoint/2010/main" val="3633394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FF00"/>
                </a:solidFill>
              </a:rPr>
              <a:t>GENERATION</a:t>
            </a:r>
            <a:r>
              <a:rPr lang="en-US" b="1" dirty="0" smtClean="0"/>
              <a:t> </a:t>
            </a:r>
            <a:r>
              <a:rPr lang="en-US" b="1" dirty="0" smtClean="0">
                <a:solidFill>
                  <a:srgbClr val="FFFF00"/>
                </a:solidFill>
              </a:rPr>
              <a:t>CHALLENGE PROGRAMME </a:t>
            </a:r>
            <a:r>
              <a:rPr lang="en-US" b="1" smtClean="0">
                <a:solidFill>
                  <a:srgbClr val="FFFF00"/>
                </a:solidFill>
              </a:rPr>
              <a:t>(GCP)</a:t>
            </a:r>
            <a:endParaRPr lang="en-US" b="1" dirty="0">
              <a:solidFill>
                <a:srgbClr val="FFFF00"/>
              </a:solidFill>
            </a:endParaRPr>
          </a:p>
        </p:txBody>
      </p:sp>
      <p:sp>
        <p:nvSpPr>
          <p:cNvPr id="3" name="Subtitle 2"/>
          <p:cNvSpPr>
            <a:spLocks noGrp="1"/>
          </p:cNvSpPr>
          <p:nvPr>
            <p:ph type="subTitle" idx="1"/>
          </p:nvPr>
        </p:nvSpPr>
        <p:spPr/>
        <p:txBody>
          <a:bodyPr/>
          <a:lstStyle/>
          <a:p>
            <a:r>
              <a:rPr lang="en-US" dirty="0" smtClean="0">
                <a:solidFill>
                  <a:srgbClr val="FFFF00"/>
                </a:solidFill>
              </a:rPr>
              <a:t>EXTERNAL REVIEW</a:t>
            </a:r>
          </a:p>
          <a:p>
            <a:r>
              <a:rPr lang="en-US" sz="3000" dirty="0" smtClean="0">
                <a:solidFill>
                  <a:srgbClr val="FFFF00"/>
                </a:solidFill>
              </a:rPr>
              <a:t>INDEPENDENT EVALUATION ARRANGEMENT (IEA) OF THE CGIAR</a:t>
            </a:r>
            <a:endParaRPr lang="en-US" sz="3000" dirty="0">
              <a:solidFill>
                <a:srgbClr val="FFFF00"/>
              </a:solidFill>
            </a:endParaRPr>
          </a:p>
        </p:txBody>
      </p:sp>
    </p:spTree>
    <p:extLst>
      <p:ext uri="{BB962C8B-B14F-4D97-AF65-F5344CB8AC3E}">
        <p14:creationId xmlns:p14="http://schemas.microsoft.com/office/powerpoint/2010/main" val="259897071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KEY AREAS OF SUCCESS</a:t>
            </a:r>
            <a:endParaRPr lang="en-US" b="1"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Partnership and collaboration – the GCP spirit</a:t>
            </a:r>
          </a:p>
          <a:p>
            <a:r>
              <a:rPr lang="en-US" dirty="0" smtClean="0">
                <a:solidFill>
                  <a:srgbClr val="FFFF00"/>
                </a:solidFill>
              </a:rPr>
              <a:t>Research management</a:t>
            </a:r>
          </a:p>
          <a:p>
            <a:r>
              <a:rPr lang="en-US" dirty="0" smtClean="0">
                <a:solidFill>
                  <a:srgbClr val="FFFF00"/>
                </a:solidFill>
              </a:rPr>
              <a:t>Capacity building</a:t>
            </a:r>
          </a:p>
          <a:p>
            <a:r>
              <a:rPr lang="en-US" dirty="0" smtClean="0">
                <a:solidFill>
                  <a:srgbClr val="FFFF00"/>
                </a:solidFill>
              </a:rPr>
              <a:t>Leveraging the GCP legacy</a:t>
            </a:r>
            <a:endParaRPr lang="en-US" dirty="0">
              <a:solidFill>
                <a:srgbClr val="FFFF00"/>
              </a:solidFill>
            </a:endParaRPr>
          </a:p>
        </p:txBody>
      </p:sp>
    </p:spTree>
    <p:extLst>
      <p:ext uri="{BB962C8B-B14F-4D97-AF65-F5344CB8AC3E}">
        <p14:creationId xmlns:p14="http://schemas.microsoft.com/office/powerpoint/2010/main" val="3982330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Grp="1" noChangeArrowheads="1"/>
          </p:cNvSpPr>
          <p:nvPr>
            <p:ph type="body" idx="1"/>
          </p:nvPr>
        </p:nvSpPr>
        <p:spPr>
          <a:xfrm>
            <a:off x="228600" y="908720"/>
            <a:ext cx="8496944" cy="5586145"/>
          </a:xfrm>
        </p:spPr>
        <p:txBody>
          <a:bodyPr/>
          <a:lstStyle/>
          <a:p>
            <a:pPr eaLnBrk="1" hangingPunct="1">
              <a:spcBef>
                <a:spcPts val="600"/>
              </a:spcBef>
              <a:buSzTx/>
              <a:buFont typeface="Symbol" charset="2"/>
              <a:buChar char=""/>
            </a:pPr>
            <a:r>
              <a:rPr lang="en-US" sz="2200" b="1" dirty="0" smtClean="0">
                <a:solidFill>
                  <a:srgbClr val="FFFF00"/>
                </a:solidFill>
                <a:effectLst/>
                <a:ea typeface="ＭＳ Ｐゴシック" charset="-128"/>
              </a:rPr>
              <a:t>Be strategic in partnership development</a:t>
            </a:r>
          </a:p>
          <a:p>
            <a:pPr>
              <a:spcBef>
                <a:spcPts val="600"/>
              </a:spcBef>
              <a:buSzTx/>
              <a:buFont typeface="Symbol" charset="2"/>
              <a:buChar char=""/>
            </a:pPr>
            <a:r>
              <a:rPr lang="en-US" sz="2200" b="1" dirty="0">
                <a:solidFill>
                  <a:srgbClr val="FFFF00"/>
                </a:solidFill>
                <a:ea typeface="ＭＳ Ｐゴシック" charset="-128"/>
              </a:rPr>
              <a:t>The importance of </a:t>
            </a:r>
            <a:r>
              <a:rPr lang="en-US" sz="2200" b="1" dirty="0" smtClean="0">
                <a:solidFill>
                  <a:srgbClr val="FFFF00"/>
                </a:solidFill>
                <a:ea typeface="ＭＳ Ｐゴシック" charset="-128"/>
              </a:rPr>
              <a:t>people</a:t>
            </a:r>
            <a:r>
              <a:rPr lang="en-US" sz="2000" dirty="0" smtClean="0">
                <a:solidFill>
                  <a:srgbClr val="FFFF00"/>
                </a:solidFill>
                <a:ea typeface="ＭＳ Ｐゴシック" charset="-128"/>
              </a:rPr>
              <a:t> </a:t>
            </a:r>
          </a:p>
          <a:p>
            <a:pPr lvl="1">
              <a:spcBef>
                <a:spcPts val="600"/>
              </a:spcBef>
              <a:buSzTx/>
              <a:buFont typeface="Symbol" charset="2"/>
              <a:buChar char=""/>
            </a:pPr>
            <a:r>
              <a:rPr lang="en-US" sz="2000" dirty="0" smtClean="0">
                <a:solidFill>
                  <a:srgbClr val="FFFF00"/>
                </a:solidFill>
                <a:ea typeface="ＭＳ Ｐゴシック" charset="-128"/>
              </a:rPr>
              <a:t>People are first, and institutions are second</a:t>
            </a:r>
          </a:p>
          <a:p>
            <a:pPr lvl="1">
              <a:spcBef>
                <a:spcPts val="600"/>
              </a:spcBef>
              <a:buSzTx/>
              <a:buFont typeface="Symbol" charset="2"/>
              <a:buChar char=""/>
            </a:pPr>
            <a:r>
              <a:rPr lang="en-US" sz="2000" dirty="0" smtClean="0">
                <a:solidFill>
                  <a:srgbClr val="FFFF00"/>
                </a:solidFill>
                <a:ea typeface="ＭＳ Ｐゴシック" charset="-128"/>
              </a:rPr>
              <a:t>Building </a:t>
            </a:r>
            <a:r>
              <a:rPr lang="en-US" sz="2000" dirty="0">
                <a:solidFill>
                  <a:srgbClr val="FFFF00"/>
                </a:solidFill>
                <a:ea typeface="ＭＳ Ｐゴシック" charset="-128"/>
              </a:rPr>
              <a:t>on existing partnerships, </a:t>
            </a:r>
            <a:r>
              <a:rPr lang="en-US" sz="2000" dirty="0" smtClean="0">
                <a:solidFill>
                  <a:srgbClr val="FFFF00"/>
                </a:solidFill>
                <a:ea typeface="ＭＳ Ｐゴシック" charset="-128"/>
              </a:rPr>
              <a:t>maximizing on personal </a:t>
            </a:r>
            <a:r>
              <a:rPr lang="en-US" sz="2000" dirty="0">
                <a:solidFill>
                  <a:srgbClr val="FFFF00"/>
                </a:solidFill>
                <a:ea typeface="ＭＳ Ｐゴシック" charset="-128"/>
              </a:rPr>
              <a:t>relations </a:t>
            </a:r>
            <a:endParaRPr lang="en-US" sz="2000" b="1" dirty="0" smtClean="0">
              <a:solidFill>
                <a:srgbClr val="FFFF00"/>
              </a:solidFill>
              <a:effectLst/>
              <a:ea typeface="ＭＳ Ｐゴシック" charset="-128"/>
            </a:endParaRPr>
          </a:p>
          <a:p>
            <a:pPr eaLnBrk="1" hangingPunct="1">
              <a:spcBef>
                <a:spcPts val="600"/>
              </a:spcBef>
              <a:buSzTx/>
              <a:buFont typeface="Symbol" charset="2"/>
              <a:buChar char=""/>
            </a:pPr>
            <a:r>
              <a:rPr lang="en-US" sz="2200" b="1" dirty="0" smtClean="0">
                <a:solidFill>
                  <a:srgbClr val="FFFF00"/>
                </a:solidFill>
                <a:effectLst/>
                <a:ea typeface="ＭＳ Ｐゴシック" charset="-128"/>
              </a:rPr>
              <a:t>Be selective, and also cautious</a:t>
            </a:r>
            <a:endParaRPr lang="en-US" sz="2200" b="1" dirty="0">
              <a:solidFill>
                <a:srgbClr val="FFFF00"/>
              </a:solidFill>
              <a:effectLst/>
              <a:ea typeface="ＭＳ Ｐゴシック" charset="-128"/>
            </a:endParaRPr>
          </a:p>
          <a:p>
            <a:pPr lvl="1" eaLnBrk="1" hangingPunct="1">
              <a:spcBef>
                <a:spcPts val="600"/>
              </a:spcBef>
              <a:buSzTx/>
              <a:buFont typeface="Symbol" charset="2"/>
              <a:buChar char=""/>
            </a:pPr>
            <a:r>
              <a:rPr lang="en-US" sz="2000" dirty="0" smtClean="0">
                <a:solidFill>
                  <a:srgbClr val="FFFF00"/>
                </a:solidFill>
                <a:effectLst/>
                <a:ea typeface="ＭＳ Ｐゴシック" charset="-128"/>
              </a:rPr>
              <a:t>Can easily get out of hand, can be a distraction</a:t>
            </a:r>
          </a:p>
          <a:p>
            <a:pPr eaLnBrk="1" hangingPunct="1">
              <a:spcBef>
                <a:spcPts val="600"/>
              </a:spcBef>
              <a:buSzTx/>
              <a:buFont typeface="Symbol" charset="2"/>
              <a:buChar char=""/>
            </a:pPr>
            <a:r>
              <a:rPr lang="en-US" sz="2200" b="1" dirty="0" smtClean="0">
                <a:solidFill>
                  <a:srgbClr val="FFFF00"/>
                </a:solidFill>
                <a:effectLst/>
                <a:ea typeface="ＭＳ Ｐゴシック" charset="-128"/>
              </a:rPr>
              <a:t>Plan for it, and do not underestimate effort needed</a:t>
            </a:r>
          </a:p>
          <a:p>
            <a:pPr lvl="1" eaLnBrk="1" hangingPunct="1">
              <a:spcBef>
                <a:spcPts val="600"/>
              </a:spcBef>
              <a:buSzTx/>
              <a:buFont typeface="Symbol" charset="2"/>
              <a:buChar char=""/>
            </a:pPr>
            <a:r>
              <a:rPr lang="en-US" sz="2000" dirty="0">
                <a:solidFill>
                  <a:srgbClr val="FFFF00"/>
                </a:solidFill>
                <a:ea typeface="ＭＳ Ｐゴシック" charset="-128"/>
              </a:rPr>
              <a:t>M</a:t>
            </a:r>
            <a:r>
              <a:rPr lang="en-US" sz="2000" dirty="0" smtClean="0">
                <a:solidFill>
                  <a:srgbClr val="FFFF00"/>
                </a:solidFill>
                <a:effectLst/>
                <a:ea typeface="ＭＳ Ｐゴシック" charset="-128"/>
              </a:rPr>
              <a:t>anaging </a:t>
            </a:r>
            <a:r>
              <a:rPr lang="en-US" sz="2000" dirty="0">
                <a:solidFill>
                  <a:srgbClr val="FFFF00"/>
                </a:solidFill>
                <a:effectLst/>
                <a:ea typeface="ＭＳ Ｐゴシック" charset="-128"/>
              </a:rPr>
              <a:t>true </a:t>
            </a:r>
            <a:r>
              <a:rPr lang="en-US" sz="2000" dirty="0" smtClean="0">
                <a:solidFill>
                  <a:srgbClr val="FFFF00"/>
                </a:solidFill>
                <a:effectLst/>
                <a:ea typeface="ＭＳ Ｐゴシック" charset="-128"/>
              </a:rPr>
              <a:t>partnerships </a:t>
            </a:r>
            <a:r>
              <a:rPr lang="en-US" sz="2000" dirty="0">
                <a:solidFill>
                  <a:srgbClr val="FFFF00"/>
                </a:solidFill>
                <a:effectLst/>
                <a:ea typeface="ＭＳ Ｐゴシック" charset="-128"/>
              </a:rPr>
              <a:t>takes time and resources!!!</a:t>
            </a:r>
          </a:p>
          <a:p>
            <a:pPr eaLnBrk="1" hangingPunct="1">
              <a:spcBef>
                <a:spcPts val="600"/>
              </a:spcBef>
              <a:buSzTx/>
              <a:buFont typeface="Symbol" charset="2"/>
              <a:buChar char=""/>
            </a:pPr>
            <a:r>
              <a:rPr lang="en-US" sz="2200" b="1" dirty="0">
                <a:solidFill>
                  <a:srgbClr val="FFFF00"/>
                </a:solidFill>
                <a:effectLst/>
                <a:ea typeface="ＭＳ Ｐゴシック" charset="-128"/>
              </a:rPr>
              <a:t>But, if managed </a:t>
            </a:r>
            <a:r>
              <a:rPr lang="en-US" sz="2200" b="1" dirty="0" smtClean="0">
                <a:solidFill>
                  <a:srgbClr val="FFFF00"/>
                </a:solidFill>
                <a:effectLst/>
                <a:ea typeface="ＭＳ Ｐゴシック" charset="-128"/>
              </a:rPr>
              <a:t>well…</a:t>
            </a:r>
            <a:endParaRPr lang="en-US" sz="2200" b="1" dirty="0">
              <a:solidFill>
                <a:srgbClr val="FFFF00"/>
              </a:solidFill>
              <a:effectLst/>
              <a:ea typeface="ＭＳ Ｐゴシック" charset="-128"/>
            </a:endParaRPr>
          </a:p>
          <a:p>
            <a:pPr lvl="1" eaLnBrk="1" hangingPunct="1">
              <a:spcBef>
                <a:spcPts val="600"/>
              </a:spcBef>
              <a:buSzTx/>
              <a:buFont typeface="Symbol" charset="2"/>
              <a:buChar char=""/>
            </a:pPr>
            <a:r>
              <a:rPr lang="en-US" sz="2000" dirty="0" smtClean="0">
                <a:solidFill>
                  <a:srgbClr val="FFFF00"/>
                </a:solidFill>
                <a:effectLst/>
                <a:ea typeface="ＭＳ Ｐゴシック" charset="-128"/>
              </a:rPr>
              <a:t>One of the most efficient and effective ways to do business</a:t>
            </a:r>
          </a:p>
          <a:p>
            <a:pPr lvl="1" eaLnBrk="1" hangingPunct="1">
              <a:spcBef>
                <a:spcPts val="600"/>
              </a:spcBef>
              <a:buSzTx/>
              <a:buFont typeface="Symbol" charset="2"/>
              <a:buChar char=""/>
            </a:pPr>
            <a:r>
              <a:rPr lang="en-US" sz="2000" dirty="0" smtClean="0">
                <a:solidFill>
                  <a:srgbClr val="FFFF00"/>
                </a:solidFill>
                <a:effectLst/>
                <a:ea typeface="ＭＳ Ｐゴシック" charset="-128"/>
              </a:rPr>
              <a:t>One of the most rewarding components of the work</a:t>
            </a:r>
          </a:p>
          <a:p>
            <a:pPr lvl="1" eaLnBrk="1" hangingPunct="1">
              <a:spcBef>
                <a:spcPts val="600"/>
              </a:spcBef>
              <a:buSzTx/>
              <a:buFont typeface="Symbol" charset="2"/>
              <a:buChar char=""/>
            </a:pPr>
            <a:r>
              <a:rPr lang="en-US" sz="2000" dirty="0" smtClean="0">
                <a:solidFill>
                  <a:srgbClr val="FFFF00"/>
                </a:solidFill>
                <a:effectLst/>
                <a:ea typeface="ＭＳ Ｐゴシック" charset="-128"/>
              </a:rPr>
              <a:t>Creates a special group dynamic and brings in new ideas</a:t>
            </a:r>
          </a:p>
          <a:p>
            <a:pPr lvl="1" eaLnBrk="1" hangingPunct="1">
              <a:spcBef>
                <a:spcPts val="600"/>
              </a:spcBef>
              <a:buSzTx/>
              <a:buFont typeface="Symbol" charset="2"/>
              <a:buChar char=""/>
            </a:pPr>
            <a:r>
              <a:rPr lang="en-US" sz="2000" dirty="0">
                <a:solidFill>
                  <a:srgbClr val="FFFF00"/>
                </a:solidFill>
                <a:ea typeface="ＭＳ Ｐゴシック" charset="-128"/>
              </a:rPr>
              <a:t>C</a:t>
            </a:r>
            <a:r>
              <a:rPr lang="en-US" sz="2000" dirty="0" smtClean="0">
                <a:solidFill>
                  <a:srgbClr val="FFFF00"/>
                </a:solidFill>
                <a:ea typeface="ＭＳ Ｐゴシック" charset="-128"/>
              </a:rPr>
              <a:t>ultivates public trust, with the resultant positive public image</a:t>
            </a:r>
          </a:p>
          <a:p>
            <a:pPr lvl="1" eaLnBrk="1" hangingPunct="1">
              <a:spcBef>
                <a:spcPts val="600"/>
              </a:spcBef>
              <a:buSzTx/>
              <a:buNone/>
            </a:pPr>
            <a:r>
              <a:rPr lang="en-US" sz="1700" b="1" dirty="0" smtClean="0">
                <a:solidFill>
                  <a:srgbClr val="FFFF00"/>
                </a:solidFill>
                <a:effectLst/>
                <a:ea typeface="ＭＳ Ｐゴシック" charset="-128"/>
              </a:rPr>
              <a:t>Not every project is most efficiently implemented through partnership</a:t>
            </a:r>
            <a:endParaRPr lang="en-US" sz="1700" b="1" dirty="0">
              <a:solidFill>
                <a:srgbClr val="FFFF00"/>
              </a:solidFill>
              <a:effectLst/>
              <a:ea typeface="ＭＳ Ｐゴシック" charset="-128"/>
            </a:endParaRPr>
          </a:p>
        </p:txBody>
      </p:sp>
      <p:sp>
        <p:nvSpPr>
          <p:cNvPr id="5" name="Rectangle 2"/>
          <p:cNvSpPr>
            <a:spLocks noGrp="1" noChangeArrowheads="1"/>
          </p:cNvSpPr>
          <p:nvPr>
            <p:ph type="title"/>
          </p:nvPr>
        </p:nvSpPr>
        <p:spPr>
          <a:xfrm>
            <a:off x="179512" y="260648"/>
            <a:ext cx="8839200" cy="584776"/>
          </a:xfrm>
        </p:spPr>
        <p:txBody>
          <a:bodyPr/>
          <a:lstStyle/>
          <a:p>
            <a:pPr marL="533400" indent="-533400">
              <a:spcBef>
                <a:spcPct val="30000"/>
              </a:spcBef>
              <a:tabLst>
                <a:tab pos="1092200" algn="l"/>
              </a:tabLst>
              <a:defRPr/>
            </a:pPr>
            <a:r>
              <a:rPr lang="en-US" sz="3200" kern="1200" dirty="0" smtClean="0">
                <a:solidFill>
                  <a:srgbClr val="FFFF00"/>
                </a:solidFill>
                <a:ea typeface="ＭＳ Ｐゴシック" charset="-128"/>
              </a:rPr>
              <a:t>Partnership</a:t>
            </a:r>
            <a:r>
              <a:rPr lang="en-US" sz="3200" dirty="0">
                <a:solidFill>
                  <a:srgbClr val="FFFF00"/>
                </a:solidFill>
                <a:ea typeface="ＭＳ Ｐゴシック" charset="-128"/>
              </a:rPr>
              <a:t>s</a:t>
            </a:r>
            <a:endParaRPr lang="en-US" sz="3200" kern="1200" dirty="0">
              <a:solidFill>
                <a:srgbClr val="FFFF00"/>
              </a:solidFill>
              <a:ea typeface="ＭＳ Ｐゴシック" charset="-128"/>
            </a:endParaRPr>
          </a:p>
        </p:txBody>
      </p:sp>
    </p:spTree>
    <p:extLst>
      <p:ext uri="{BB962C8B-B14F-4D97-AF65-F5344CB8AC3E}">
        <p14:creationId xmlns:p14="http://schemas.microsoft.com/office/powerpoint/2010/main" val="239279913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a:xfrm>
            <a:off x="304800" y="37073"/>
            <a:ext cx="8458200" cy="572527"/>
          </a:xfrm>
        </p:spPr>
        <p:txBody>
          <a:bodyPr/>
          <a:lstStyle/>
          <a:p>
            <a:pPr eaLnBrk="1" hangingPunct="1"/>
            <a:r>
              <a:rPr lang="en-US" sz="2800" dirty="0" smtClean="0">
                <a:solidFill>
                  <a:srgbClr val="FFFF00"/>
                </a:solidFill>
                <a:effectLst/>
                <a:ea typeface="ＭＳ Ｐゴシック" pitchFamily="-111" charset="-128"/>
              </a:rPr>
              <a:t>Research activities: integration into CRPs</a:t>
            </a:r>
          </a:p>
        </p:txBody>
      </p:sp>
      <p:graphicFrame>
        <p:nvGraphicFramePr>
          <p:cNvPr id="4" name="Table 3"/>
          <p:cNvGraphicFramePr>
            <a:graphicFrameLocks noGrp="1"/>
          </p:cNvGraphicFramePr>
          <p:nvPr>
            <p:extLst>
              <p:ext uri="{D42A27DB-BD31-4B8C-83A1-F6EECF244321}">
                <p14:modId xmlns:p14="http://schemas.microsoft.com/office/powerpoint/2010/main" val="994031755"/>
              </p:ext>
            </p:extLst>
          </p:nvPr>
        </p:nvGraphicFramePr>
        <p:xfrm>
          <a:off x="899592" y="609600"/>
          <a:ext cx="7088832" cy="4591481"/>
        </p:xfrm>
        <a:graphic>
          <a:graphicData uri="http://schemas.openxmlformats.org/drawingml/2006/table">
            <a:tbl>
              <a:tblPr firstRow="1" firstCol="1" bandRow="1">
                <a:tableStyleId>{5C22544A-7EE6-4342-B048-85BDC9FD1C3A}</a:tableStyleId>
              </a:tblPr>
              <a:tblGrid>
                <a:gridCol w="3544416"/>
                <a:gridCol w="3544416"/>
              </a:tblGrid>
              <a:tr h="515262">
                <a:tc>
                  <a:txBody>
                    <a:bodyPr/>
                    <a:lstStyle/>
                    <a:p>
                      <a:pPr marL="0" marR="0" algn="l">
                        <a:lnSpc>
                          <a:spcPct val="115000"/>
                        </a:lnSpc>
                        <a:spcBef>
                          <a:spcPts val="0"/>
                        </a:spcBef>
                        <a:spcAft>
                          <a:spcPts val="0"/>
                        </a:spcAft>
                      </a:pPr>
                      <a:r>
                        <a:rPr lang="en-GB" sz="1600" dirty="0">
                          <a:effectLst/>
                        </a:rPr>
                        <a:t>GCP Research Initiative</a:t>
                      </a:r>
                      <a:endParaRPr lang="en-US" sz="1600" dirty="0">
                        <a:effectLst/>
                        <a:latin typeface="Calibri"/>
                        <a:ea typeface="Calibri"/>
                        <a:cs typeface="Times New Roman"/>
                      </a:endParaRPr>
                    </a:p>
                  </a:txBody>
                  <a:tcPr marL="57689" marR="57689" marT="0" marB="0"/>
                </a:tc>
                <a:tc>
                  <a:txBody>
                    <a:bodyPr/>
                    <a:lstStyle/>
                    <a:p>
                      <a:pPr marL="0" marR="0" algn="l">
                        <a:lnSpc>
                          <a:spcPct val="115000"/>
                        </a:lnSpc>
                        <a:spcBef>
                          <a:spcPts val="0"/>
                        </a:spcBef>
                        <a:spcAft>
                          <a:spcPts val="0"/>
                        </a:spcAft>
                      </a:pPr>
                      <a:r>
                        <a:rPr lang="en-GB" sz="1600" dirty="0">
                          <a:effectLst/>
                        </a:rPr>
                        <a:t>CRP in which </a:t>
                      </a:r>
                      <a:r>
                        <a:rPr lang="en-GB" sz="1600" dirty="0" smtClean="0">
                          <a:effectLst/>
                        </a:rPr>
                        <a:t>embedded</a:t>
                      </a:r>
                      <a:r>
                        <a:rPr lang="en-GB" sz="1600" baseline="0" dirty="0" smtClean="0">
                          <a:effectLst/>
                        </a:rPr>
                        <a:t> </a:t>
                      </a:r>
                      <a:r>
                        <a:rPr lang="en-GB" sz="1600" i="1" baseline="0" dirty="0" smtClean="0">
                          <a:effectLst/>
                        </a:rPr>
                        <a:t>(</a:t>
                      </a:r>
                      <a:r>
                        <a:rPr lang="en-GB" sz="1600" i="1" dirty="0" smtClean="0">
                          <a:effectLst/>
                        </a:rPr>
                        <a:t>Director)</a:t>
                      </a:r>
                      <a:endParaRPr lang="en-US" sz="1600" i="1" dirty="0">
                        <a:effectLst/>
                        <a:latin typeface="Calibri"/>
                        <a:ea typeface="Calibri"/>
                        <a:cs typeface="Times New Roman"/>
                      </a:endParaRPr>
                    </a:p>
                  </a:txBody>
                  <a:tcPr marL="57689" marR="57689" marT="0" marB="0"/>
                </a:tc>
              </a:tr>
              <a:tr h="301048">
                <a:tc>
                  <a:txBody>
                    <a:bodyPr/>
                    <a:lstStyle/>
                    <a:p>
                      <a:pPr marL="0" marR="0" lvl="0" indent="0" algn="l">
                        <a:spcBef>
                          <a:spcPts val="0"/>
                        </a:spcBef>
                        <a:spcAft>
                          <a:spcPts val="0"/>
                        </a:spcAft>
                        <a:buFont typeface="+mj-lt"/>
                        <a:buNone/>
                      </a:pPr>
                      <a:r>
                        <a:rPr lang="en-GB" sz="1600" b="0" dirty="0" smtClean="0">
                          <a:solidFill>
                            <a:schemeClr val="tx1"/>
                          </a:solidFill>
                          <a:effectLst/>
                        </a:rPr>
                        <a:t>1.  Cassava</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algn="l">
                        <a:lnSpc>
                          <a:spcPct val="115000"/>
                        </a:lnSpc>
                        <a:spcBef>
                          <a:spcPts val="0"/>
                        </a:spcBef>
                        <a:spcAft>
                          <a:spcPts val="0"/>
                        </a:spcAft>
                      </a:pPr>
                      <a:r>
                        <a:rPr lang="en-US" sz="1600" kern="1200" dirty="0" smtClean="0">
                          <a:solidFill>
                            <a:schemeClr val="dk1"/>
                          </a:solidFill>
                          <a:effectLst/>
                          <a:latin typeface="+mn-lt"/>
                          <a:ea typeface="+mn-ea"/>
                          <a:cs typeface="+mn-cs"/>
                        </a:rPr>
                        <a:t>RTB </a:t>
                      </a:r>
                      <a:r>
                        <a:rPr lang="en-US" sz="1600" i="1" kern="1200" dirty="0" smtClean="0">
                          <a:solidFill>
                            <a:schemeClr val="dk1"/>
                          </a:solidFill>
                          <a:effectLst/>
                          <a:latin typeface="+mn-lt"/>
                          <a:ea typeface="+mn-ea"/>
                          <a:cs typeface="+mn-cs"/>
                        </a:rPr>
                        <a:t>(Graham Thiele)</a:t>
                      </a:r>
                      <a:endParaRPr lang="en-US" sz="1600" i="1" kern="1200" dirty="0">
                        <a:solidFill>
                          <a:schemeClr val="dk1"/>
                        </a:solidFill>
                        <a:effectLst/>
                        <a:latin typeface="+mn-lt"/>
                        <a:ea typeface="+mn-ea"/>
                        <a:cs typeface="+mn-cs"/>
                      </a:endParaRPr>
                    </a:p>
                  </a:txBody>
                  <a:tcPr marL="57689" marR="57689" marT="0" marB="0" anchor="ctr"/>
                </a:tc>
              </a:tr>
              <a:tr h="525538">
                <a:tc>
                  <a:txBody>
                    <a:bodyPr/>
                    <a:lstStyle/>
                    <a:p>
                      <a:pPr marL="0" marR="0" lvl="0" indent="0" algn="l">
                        <a:spcBef>
                          <a:spcPts val="0"/>
                        </a:spcBef>
                        <a:spcAft>
                          <a:spcPts val="0"/>
                        </a:spcAft>
                        <a:buFont typeface="+mj-lt"/>
                        <a:buNone/>
                      </a:pPr>
                      <a:r>
                        <a:rPr lang="en-GB" sz="1600" b="0" dirty="0" smtClean="0">
                          <a:solidFill>
                            <a:schemeClr val="tx1"/>
                          </a:solidFill>
                          <a:effectLst/>
                        </a:rPr>
                        <a:t>2.  Rice</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algn="l">
                        <a:lnSpc>
                          <a:spcPct val="115000"/>
                        </a:lnSpc>
                        <a:spcBef>
                          <a:spcPts val="0"/>
                        </a:spcBef>
                        <a:spcAft>
                          <a:spcPts val="0"/>
                        </a:spcAft>
                      </a:pPr>
                      <a:r>
                        <a:rPr lang="en-GB" sz="1600" dirty="0" err="1" smtClean="0">
                          <a:effectLst/>
                        </a:rPr>
                        <a:t>GRisP</a:t>
                      </a:r>
                      <a:r>
                        <a:rPr lang="en-GB" sz="1600" dirty="0" smtClean="0">
                          <a:effectLst/>
                        </a:rPr>
                        <a:t> </a:t>
                      </a:r>
                      <a:r>
                        <a:rPr lang="en-GB" sz="1600" i="1" dirty="0" smtClean="0">
                          <a:effectLst/>
                        </a:rPr>
                        <a:t>(</a:t>
                      </a:r>
                      <a:r>
                        <a:rPr lang="en-GB" sz="1600" i="1" dirty="0" err="1" smtClean="0">
                          <a:effectLst/>
                        </a:rPr>
                        <a:t>Bouman</a:t>
                      </a:r>
                      <a:r>
                        <a:rPr lang="en-GB" sz="1600" i="1" dirty="0" smtClean="0">
                          <a:effectLst/>
                        </a:rPr>
                        <a:t> Bas)</a:t>
                      </a:r>
                      <a:endParaRPr lang="en-US" sz="1600" i="1" dirty="0">
                        <a:effectLst/>
                        <a:latin typeface="Calibri"/>
                        <a:ea typeface="Calibri"/>
                        <a:cs typeface="Times New Roman"/>
                      </a:endParaRPr>
                    </a:p>
                  </a:txBody>
                  <a:tcPr marL="57689" marR="57689" marT="0" marB="0" anchor="ctr"/>
                </a:tc>
              </a:tr>
              <a:tr h="301048">
                <a:tc>
                  <a:txBody>
                    <a:bodyPr/>
                    <a:lstStyle/>
                    <a:p>
                      <a:pPr marL="0" marR="0" lvl="0" indent="0" algn="l">
                        <a:spcBef>
                          <a:spcPts val="0"/>
                        </a:spcBef>
                        <a:spcAft>
                          <a:spcPts val="0"/>
                        </a:spcAft>
                        <a:buFont typeface="+mj-lt"/>
                        <a:buNone/>
                      </a:pPr>
                      <a:r>
                        <a:rPr lang="en-GB" sz="1600" b="0" dirty="0" smtClean="0">
                          <a:solidFill>
                            <a:schemeClr val="tx1"/>
                          </a:solidFill>
                          <a:effectLst/>
                        </a:rPr>
                        <a:t>3.  Sorghum</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algn="l">
                        <a:lnSpc>
                          <a:spcPct val="115000"/>
                        </a:lnSpc>
                        <a:spcBef>
                          <a:spcPts val="0"/>
                        </a:spcBef>
                        <a:spcAft>
                          <a:spcPts val="0"/>
                        </a:spcAft>
                      </a:pPr>
                      <a:r>
                        <a:rPr lang="en-GB" sz="1600" dirty="0" err="1" smtClean="0">
                          <a:effectLst/>
                        </a:rPr>
                        <a:t>Dryland</a:t>
                      </a:r>
                      <a:r>
                        <a:rPr lang="en-GB" sz="1600" dirty="0" smtClean="0">
                          <a:effectLst/>
                        </a:rPr>
                        <a:t> Cereals</a:t>
                      </a:r>
                      <a:r>
                        <a:rPr lang="en-GB" sz="1600" baseline="0" dirty="0" smtClean="0">
                          <a:effectLst/>
                        </a:rPr>
                        <a:t> </a:t>
                      </a:r>
                      <a:r>
                        <a:rPr lang="en-GB" sz="1600" i="1" baseline="0" dirty="0" smtClean="0">
                          <a:effectLst/>
                        </a:rPr>
                        <a:t>(</a:t>
                      </a:r>
                      <a:r>
                        <a:rPr lang="en-GB" sz="1600" i="1" dirty="0" smtClean="0">
                          <a:effectLst/>
                        </a:rPr>
                        <a:t>Shoba Sivasankar) </a:t>
                      </a:r>
                      <a:endParaRPr lang="en-US" sz="1600" i="1" dirty="0">
                        <a:effectLst/>
                        <a:latin typeface="Calibri"/>
                        <a:ea typeface="Calibri"/>
                        <a:cs typeface="Times New Roman"/>
                      </a:endParaRPr>
                    </a:p>
                  </a:txBody>
                  <a:tcPr marL="57689" marR="57689" marT="0" marB="0" anchor="ctr"/>
                </a:tc>
              </a:tr>
              <a:tr h="301048">
                <a:tc>
                  <a:txBody>
                    <a:bodyPr/>
                    <a:lstStyle/>
                    <a:p>
                      <a:pPr marL="0" marR="0" lvl="0" indent="0" algn="l">
                        <a:spcBef>
                          <a:spcPts val="0"/>
                        </a:spcBef>
                        <a:spcAft>
                          <a:spcPts val="0"/>
                        </a:spcAft>
                        <a:buFont typeface="+mj-lt"/>
                        <a:buNone/>
                      </a:pPr>
                      <a:r>
                        <a:rPr lang="en-GB" sz="1600" b="0" dirty="0" smtClean="0">
                          <a:solidFill>
                            <a:schemeClr val="tx1"/>
                          </a:solidFill>
                          <a:effectLst/>
                        </a:rPr>
                        <a:t>4.</a:t>
                      </a:r>
                      <a:r>
                        <a:rPr lang="en-GB" sz="1600" b="0" baseline="0" dirty="0" smtClean="0">
                          <a:solidFill>
                            <a:schemeClr val="tx1"/>
                          </a:solidFill>
                          <a:effectLst/>
                        </a:rPr>
                        <a:t>  </a:t>
                      </a:r>
                      <a:r>
                        <a:rPr lang="en-GB" sz="1600" b="0" dirty="0" smtClean="0">
                          <a:solidFill>
                            <a:schemeClr val="tx1"/>
                          </a:solidFill>
                          <a:effectLst/>
                        </a:rPr>
                        <a:t>Legumes</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algn="l">
                        <a:lnSpc>
                          <a:spcPct val="115000"/>
                        </a:lnSpc>
                        <a:spcBef>
                          <a:spcPts val="0"/>
                        </a:spcBef>
                        <a:spcAft>
                          <a:spcPts val="0"/>
                        </a:spcAft>
                      </a:pPr>
                      <a:r>
                        <a:rPr lang="en-GB" sz="1600" dirty="0" smtClean="0">
                          <a:effectLst/>
                        </a:rPr>
                        <a:t>Grain Legumes</a:t>
                      </a:r>
                      <a:r>
                        <a:rPr lang="en-GB" sz="1600" baseline="0" dirty="0" smtClean="0">
                          <a:effectLst/>
                        </a:rPr>
                        <a:t> </a:t>
                      </a:r>
                      <a:r>
                        <a:rPr lang="en-GB" sz="1600" i="1" baseline="0" dirty="0" smtClean="0">
                          <a:effectLst/>
                        </a:rPr>
                        <a:t>(</a:t>
                      </a:r>
                      <a:r>
                        <a:rPr lang="en-GB" sz="1600" i="1" dirty="0" smtClean="0">
                          <a:effectLst/>
                        </a:rPr>
                        <a:t>Noel Ellis)</a:t>
                      </a:r>
                      <a:endParaRPr lang="en-US" sz="1600" i="1" dirty="0">
                        <a:effectLst/>
                        <a:latin typeface="Calibri"/>
                        <a:ea typeface="Calibri"/>
                        <a:cs typeface="Times New Roman"/>
                      </a:endParaRPr>
                    </a:p>
                  </a:txBody>
                  <a:tcPr marL="57689" marR="57689" marT="0" marB="0" anchor="ctr"/>
                </a:tc>
              </a:tr>
              <a:tr h="301048">
                <a:tc>
                  <a:txBody>
                    <a:bodyPr/>
                    <a:lstStyle/>
                    <a:p>
                      <a:pPr marL="0" marR="0" lvl="0" indent="0" algn="l">
                        <a:spcBef>
                          <a:spcPts val="0"/>
                        </a:spcBef>
                        <a:spcAft>
                          <a:spcPts val="0"/>
                        </a:spcAft>
                        <a:buFont typeface="+mj-lt"/>
                        <a:buNone/>
                      </a:pPr>
                      <a:r>
                        <a:rPr lang="en-GB" sz="1600" b="0" dirty="0" smtClean="0">
                          <a:solidFill>
                            <a:schemeClr val="tx1"/>
                          </a:solidFill>
                          <a:effectLst/>
                        </a:rPr>
                        <a:t>5.  Maize</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indent="0" algn="l" defTabSz="457200" rtl="0" eaLnBrk="1" fontAlgn="auto" latinLnBrk="0" hangingPunct="1">
                        <a:lnSpc>
                          <a:spcPct val="115000"/>
                        </a:lnSpc>
                        <a:spcBef>
                          <a:spcPts val="0"/>
                        </a:spcBef>
                        <a:spcAft>
                          <a:spcPts val="0"/>
                        </a:spcAft>
                        <a:buClrTx/>
                        <a:buSzTx/>
                        <a:buFontTx/>
                        <a:buNone/>
                        <a:tabLst/>
                        <a:defRPr/>
                      </a:pPr>
                      <a:r>
                        <a:rPr lang="en-GB" sz="1600" i="0" dirty="0" smtClean="0">
                          <a:effectLst/>
                        </a:rPr>
                        <a:t>Maize</a:t>
                      </a:r>
                      <a:r>
                        <a:rPr lang="en-GB" sz="1600" i="1" baseline="0" dirty="0" smtClean="0">
                          <a:effectLst/>
                        </a:rPr>
                        <a:t> </a:t>
                      </a:r>
                      <a:r>
                        <a:rPr lang="en-GB" sz="1600" i="1" dirty="0" smtClean="0">
                          <a:effectLst/>
                        </a:rPr>
                        <a:t> (Dave Watson)</a:t>
                      </a:r>
                      <a:endParaRPr lang="en-US" sz="1600" i="1" dirty="0">
                        <a:effectLst/>
                        <a:latin typeface="Calibri"/>
                        <a:ea typeface="Calibri"/>
                        <a:cs typeface="Times New Roman"/>
                      </a:endParaRPr>
                    </a:p>
                  </a:txBody>
                  <a:tcPr marL="57689" marR="57689" marT="0" marB="0" anchor="ctr"/>
                </a:tc>
              </a:tr>
              <a:tr h="301048">
                <a:tc>
                  <a:txBody>
                    <a:bodyPr/>
                    <a:lstStyle/>
                    <a:p>
                      <a:pPr marL="0" marR="0" lvl="0" indent="0" algn="l">
                        <a:spcBef>
                          <a:spcPts val="0"/>
                        </a:spcBef>
                        <a:spcAft>
                          <a:spcPts val="0"/>
                        </a:spcAft>
                        <a:buFont typeface="+mj-lt"/>
                        <a:buNone/>
                      </a:pPr>
                      <a:r>
                        <a:rPr lang="en-GB" sz="1600" b="0" dirty="0" smtClean="0">
                          <a:solidFill>
                            <a:schemeClr val="tx1"/>
                          </a:solidFill>
                          <a:effectLst/>
                        </a:rPr>
                        <a:t>6.  Wheat</a:t>
                      </a:r>
                      <a:endParaRPr lang="en-US" sz="1600" b="0" dirty="0">
                        <a:solidFill>
                          <a:schemeClr val="tx1"/>
                        </a:solidFill>
                        <a:effectLst/>
                        <a:latin typeface="Calibri"/>
                        <a:ea typeface="Times New Roman"/>
                        <a:cs typeface="Times New Roman"/>
                      </a:endParaRPr>
                    </a:p>
                  </a:txBody>
                  <a:tcPr marL="57689" marR="57689" marT="0" marB="0" anchor="ctr">
                    <a:solidFill>
                      <a:srgbClr val="ECECCE"/>
                    </a:solidFill>
                  </a:tcPr>
                </a:tc>
                <a:tc>
                  <a:txBody>
                    <a:bodyPr/>
                    <a:lstStyle/>
                    <a:p>
                      <a:pPr marL="0" marR="0" indent="0" algn="l" defTabSz="457200" rtl="0" eaLnBrk="1" fontAlgn="auto" latinLnBrk="0" hangingPunct="1">
                        <a:lnSpc>
                          <a:spcPct val="115000"/>
                        </a:lnSpc>
                        <a:spcBef>
                          <a:spcPts val="0"/>
                        </a:spcBef>
                        <a:spcAft>
                          <a:spcPts val="0"/>
                        </a:spcAft>
                        <a:buClrTx/>
                        <a:buSzTx/>
                        <a:buFontTx/>
                        <a:buNone/>
                        <a:tabLst/>
                        <a:defRPr/>
                      </a:pPr>
                      <a:r>
                        <a:rPr lang="en-GB" sz="1600" dirty="0" smtClean="0">
                          <a:effectLst/>
                        </a:rPr>
                        <a:t>Wheat </a:t>
                      </a:r>
                      <a:r>
                        <a:rPr lang="en-GB" sz="1600" i="1" dirty="0" smtClean="0">
                          <a:effectLst/>
                        </a:rPr>
                        <a:t>(Victor </a:t>
                      </a:r>
                      <a:r>
                        <a:rPr lang="en-GB" sz="1600" i="1" dirty="0" err="1" smtClean="0">
                          <a:effectLst/>
                        </a:rPr>
                        <a:t>Kommerell</a:t>
                      </a:r>
                      <a:r>
                        <a:rPr lang="en-GB" sz="1600" i="1" dirty="0" smtClean="0">
                          <a:effectLst/>
                        </a:rPr>
                        <a:t>)</a:t>
                      </a:r>
                      <a:endParaRPr lang="en-US" sz="1600" i="1" dirty="0">
                        <a:effectLst/>
                        <a:latin typeface="Calibri"/>
                        <a:ea typeface="Calibri"/>
                        <a:cs typeface="Times New Roman"/>
                      </a:endParaRPr>
                    </a:p>
                  </a:txBody>
                  <a:tcPr marL="57689" marR="57689" marT="0" marB="0" anchor="ctr"/>
                </a:tc>
              </a:tr>
              <a:tr h="602097">
                <a:tc rowSpan="3">
                  <a:txBody>
                    <a:bodyPr/>
                    <a:lstStyle/>
                    <a:p>
                      <a:pPr marL="0" marR="0" lvl="0" indent="0" algn="l">
                        <a:spcBef>
                          <a:spcPts val="0"/>
                        </a:spcBef>
                        <a:spcAft>
                          <a:spcPts val="0"/>
                        </a:spcAft>
                        <a:buFont typeface="+mj-lt"/>
                        <a:buNone/>
                      </a:pPr>
                      <a:r>
                        <a:rPr lang="en-GB" sz="1600" b="0" dirty="0" smtClean="0">
                          <a:solidFill>
                            <a:schemeClr val="tx1"/>
                          </a:solidFill>
                          <a:effectLst/>
                        </a:rPr>
                        <a:t>7.  Comparative </a:t>
                      </a:r>
                      <a:r>
                        <a:rPr lang="en-GB" sz="1600" b="0" dirty="0">
                          <a:solidFill>
                            <a:schemeClr val="tx1"/>
                          </a:solidFill>
                          <a:effectLst/>
                        </a:rPr>
                        <a:t>genomics (sorghum, rice, maize)</a:t>
                      </a:r>
                      <a:endParaRPr lang="en-US" sz="1600" b="0" dirty="0">
                        <a:solidFill>
                          <a:schemeClr val="tx1"/>
                        </a:solidFill>
                        <a:effectLst/>
                        <a:latin typeface="Calibri"/>
                        <a:ea typeface="Times New Roman"/>
                        <a:cs typeface="Times New Roman"/>
                      </a:endParaRPr>
                    </a:p>
                  </a:txBody>
                  <a:tcPr marL="57689" marR="57689" marT="0" marB="0">
                    <a:solidFill>
                      <a:srgbClr val="ECECCE"/>
                    </a:solidFill>
                  </a:tcPr>
                </a:tc>
                <a:tc>
                  <a:txBody>
                    <a:bodyPr/>
                    <a:lstStyle/>
                    <a:p>
                      <a:pPr marL="0" marR="0" algn="l">
                        <a:lnSpc>
                          <a:spcPct val="115000"/>
                        </a:lnSpc>
                        <a:spcBef>
                          <a:spcPts val="0"/>
                        </a:spcBef>
                        <a:spcAft>
                          <a:spcPts val="0"/>
                        </a:spcAft>
                      </a:pPr>
                      <a:r>
                        <a:rPr lang="en-GB" sz="1600" i="0" dirty="0">
                          <a:effectLst/>
                        </a:rPr>
                        <a:t>Sorghum</a:t>
                      </a:r>
                      <a:r>
                        <a:rPr lang="en-GB" sz="1600" i="1" dirty="0">
                          <a:effectLst/>
                        </a:rPr>
                        <a:t>: </a:t>
                      </a:r>
                      <a:r>
                        <a:rPr lang="en-GB" sz="1600" dirty="0">
                          <a:effectLst/>
                        </a:rPr>
                        <a:t>Al tolerance in sorghum embedded in Dryland Cereals CRP</a:t>
                      </a:r>
                      <a:endParaRPr lang="en-US" sz="1600" dirty="0">
                        <a:effectLst/>
                        <a:latin typeface="Calibri"/>
                        <a:ea typeface="Calibri"/>
                        <a:cs typeface="Times New Roman"/>
                      </a:endParaRPr>
                    </a:p>
                  </a:txBody>
                  <a:tcPr marL="57689" marR="57689" marT="0" marB="0" anchor="ctr"/>
                </a:tc>
              </a:tr>
              <a:tr h="788307">
                <a:tc vMerge="1">
                  <a:txBody>
                    <a:bodyPr/>
                    <a:lstStyle/>
                    <a:p>
                      <a:endParaRPr lang="en-US"/>
                    </a:p>
                  </a:txBody>
                  <a:tcPr/>
                </a:tc>
                <a:tc>
                  <a:txBody>
                    <a:bodyPr/>
                    <a:lstStyle/>
                    <a:p>
                      <a:pPr marL="0" marR="0" algn="l">
                        <a:lnSpc>
                          <a:spcPct val="115000"/>
                        </a:lnSpc>
                        <a:spcBef>
                          <a:spcPts val="0"/>
                        </a:spcBef>
                        <a:spcAft>
                          <a:spcPts val="0"/>
                        </a:spcAft>
                      </a:pPr>
                      <a:r>
                        <a:rPr lang="en-GB" sz="1600" i="0" dirty="0">
                          <a:effectLst/>
                        </a:rPr>
                        <a:t>Rice</a:t>
                      </a:r>
                      <a:r>
                        <a:rPr lang="en-GB" sz="1600" i="1" dirty="0">
                          <a:effectLst/>
                        </a:rPr>
                        <a:t>: </a:t>
                      </a:r>
                      <a:r>
                        <a:rPr lang="en-GB" sz="1600" dirty="0">
                          <a:effectLst/>
                        </a:rPr>
                        <a:t>Al tolerance in rice embedded in Global Rice Science Partnership (</a:t>
                      </a:r>
                      <a:r>
                        <a:rPr lang="en-GB" sz="1600" dirty="0" err="1">
                          <a:effectLst/>
                        </a:rPr>
                        <a:t>GRiSP</a:t>
                      </a:r>
                      <a:r>
                        <a:rPr lang="en-GB" sz="1600" dirty="0">
                          <a:effectLst/>
                        </a:rPr>
                        <a:t>) CRP</a:t>
                      </a:r>
                      <a:endParaRPr lang="en-US" sz="1600" dirty="0">
                        <a:effectLst/>
                        <a:latin typeface="Calibri"/>
                        <a:ea typeface="Calibri"/>
                        <a:cs typeface="Times New Roman"/>
                      </a:endParaRPr>
                    </a:p>
                  </a:txBody>
                  <a:tcPr marL="57689" marR="57689" marT="0" marB="0" anchor="ctr"/>
                </a:tc>
              </a:tr>
              <a:tr h="602097">
                <a:tc vMerge="1">
                  <a:txBody>
                    <a:bodyPr/>
                    <a:lstStyle/>
                    <a:p>
                      <a:endParaRPr lang="en-US"/>
                    </a:p>
                  </a:txBody>
                  <a:tcPr/>
                </a:tc>
                <a:tc>
                  <a:txBody>
                    <a:bodyPr/>
                    <a:lstStyle/>
                    <a:p>
                      <a:pPr marL="0" marR="0" algn="l">
                        <a:lnSpc>
                          <a:spcPct val="115000"/>
                        </a:lnSpc>
                        <a:spcBef>
                          <a:spcPts val="0"/>
                        </a:spcBef>
                        <a:spcAft>
                          <a:spcPts val="0"/>
                        </a:spcAft>
                      </a:pPr>
                      <a:r>
                        <a:rPr lang="en-GB" sz="1600" i="0" dirty="0">
                          <a:effectLst/>
                        </a:rPr>
                        <a:t>Maize</a:t>
                      </a:r>
                      <a:r>
                        <a:rPr lang="en-GB" sz="1600" i="1" dirty="0">
                          <a:effectLst/>
                        </a:rPr>
                        <a:t>: </a:t>
                      </a:r>
                      <a:r>
                        <a:rPr lang="en-GB" sz="1600" dirty="0">
                          <a:effectLst/>
                        </a:rPr>
                        <a:t>Al tolerance in maize embedded in </a:t>
                      </a:r>
                      <a:r>
                        <a:rPr lang="en-GB" sz="1600" dirty="0" smtClean="0">
                          <a:effectLst/>
                        </a:rPr>
                        <a:t>Maize </a:t>
                      </a:r>
                      <a:r>
                        <a:rPr lang="en-GB" sz="1600" dirty="0">
                          <a:effectLst/>
                        </a:rPr>
                        <a:t>CRP</a:t>
                      </a:r>
                      <a:endParaRPr lang="en-US" sz="1600" dirty="0">
                        <a:effectLst/>
                        <a:latin typeface="Calibri"/>
                        <a:ea typeface="Calibri"/>
                        <a:cs typeface="Times New Roman"/>
                      </a:endParaRPr>
                    </a:p>
                  </a:txBody>
                  <a:tcPr marL="57689" marR="57689" marT="0" marB="0" anchor="ctr">
                    <a:solidFill>
                      <a:srgbClr val="ECECCB"/>
                    </a:solidFill>
                  </a:tcPr>
                </a:tc>
              </a:tr>
            </a:tbl>
          </a:graphicData>
        </a:graphic>
      </p:graphicFrame>
      <p:sp>
        <p:nvSpPr>
          <p:cNvPr id="5" name="Rectangle 3"/>
          <p:cNvSpPr txBox="1">
            <a:spLocks noChangeArrowheads="1"/>
          </p:cNvSpPr>
          <p:nvPr/>
        </p:nvSpPr>
        <p:spPr bwMode="auto">
          <a:xfrm>
            <a:off x="381000" y="5289248"/>
            <a:ext cx="8610600" cy="9746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accent1"/>
              </a:buClr>
              <a:buSzPct val="70000"/>
              <a:buFont typeface="Wingdings" pitchFamily="-111" charset="2"/>
              <a:buChar char="l"/>
              <a:defRPr sz="2800">
                <a:solidFill>
                  <a:schemeClr val="tx1"/>
                </a:solidFill>
                <a:effectLst>
                  <a:outerShdw blurRad="38100" dist="38100" dir="2700000" algn="tl">
                    <a:srgbClr val="DDDDDD"/>
                  </a:outerShdw>
                </a:effectLst>
                <a:latin typeface="+mn-lt"/>
                <a:ea typeface="ＭＳ Ｐゴシック" charset="-128"/>
                <a:cs typeface="ＭＳ Ｐゴシック" charset="-128"/>
              </a:defRPr>
            </a:lvl1pPr>
            <a:lvl2pPr marL="692150" indent="-347663" algn="l" rtl="0" eaLnBrk="0" fontAlgn="base" hangingPunct="0">
              <a:spcBef>
                <a:spcPct val="20000"/>
              </a:spcBef>
              <a:spcAft>
                <a:spcPct val="0"/>
              </a:spcAft>
              <a:buClr>
                <a:schemeClr val="accent2"/>
              </a:buClr>
              <a:buSzPct val="70000"/>
              <a:buFont typeface="Wingdings" pitchFamily="-111" charset="2"/>
              <a:buChar char="l"/>
              <a:defRPr sz="2400">
                <a:solidFill>
                  <a:schemeClr val="tx1"/>
                </a:solidFill>
                <a:effectLst>
                  <a:outerShdw blurRad="38100" dist="38100" dir="2700000" algn="tl">
                    <a:srgbClr val="DDDDDD"/>
                  </a:outerShdw>
                </a:effectLst>
                <a:latin typeface="+mn-lt"/>
                <a:ea typeface="ＭＳ Ｐゴシック" charset="-128"/>
              </a:defRPr>
            </a:lvl2pPr>
            <a:lvl3pPr marL="987425" indent="-293688" algn="l" rtl="0" eaLnBrk="0" fontAlgn="base" hangingPunct="0">
              <a:spcBef>
                <a:spcPct val="20000"/>
              </a:spcBef>
              <a:spcAft>
                <a:spcPct val="0"/>
              </a:spcAft>
              <a:buClr>
                <a:schemeClr val="accent1"/>
              </a:buClr>
              <a:buSzPct val="70000"/>
              <a:buFont typeface="Wingdings" pitchFamily="-111" charset="2"/>
              <a:buChar char="l"/>
              <a:defRPr sz="2300">
                <a:solidFill>
                  <a:schemeClr val="tx1"/>
                </a:solidFill>
                <a:latin typeface="+mn-lt"/>
                <a:ea typeface="ＭＳ Ｐゴシック" charset="-128"/>
              </a:defRPr>
            </a:lvl3pPr>
            <a:lvl4pPr marL="1281113" indent="-292100" algn="l" rtl="0" eaLnBrk="0" fontAlgn="base" hangingPunct="0">
              <a:spcBef>
                <a:spcPct val="20000"/>
              </a:spcBef>
              <a:spcAft>
                <a:spcPct val="0"/>
              </a:spcAft>
              <a:buClr>
                <a:schemeClr val="tx2"/>
              </a:buClr>
              <a:buSzPct val="75000"/>
              <a:buFont typeface="Wingdings" pitchFamily="-111" charset="2"/>
              <a:buChar char="§"/>
              <a:defRPr sz="2000">
                <a:solidFill>
                  <a:schemeClr val="tx1"/>
                </a:solidFill>
                <a:latin typeface="+mn-lt"/>
                <a:ea typeface="ＭＳ Ｐゴシック" charset="-128"/>
              </a:defRPr>
            </a:lvl4pPr>
            <a:lvl5pPr marL="1598613" indent="-315913" algn="l" rtl="0" eaLnBrk="0" fontAlgn="base" hangingPunct="0">
              <a:spcBef>
                <a:spcPct val="20000"/>
              </a:spcBef>
              <a:spcAft>
                <a:spcPct val="0"/>
              </a:spcAft>
              <a:buClr>
                <a:schemeClr val="folHlink"/>
              </a:buClr>
              <a:buSzPct val="80000"/>
              <a:buFont typeface="Wingdings" pitchFamily="-111" charset="2"/>
              <a:buChar char="§"/>
              <a:defRPr sz="2000">
                <a:solidFill>
                  <a:schemeClr val="tx1"/>
                </a:solidFill>
                <a:latin typeface="+mn-lt"/>
                <a:ea typeface="ＭＳ Ｐゴシック" charset="-128"/>
              </a:defRPr>
            </a:lvl5pPr>
            <a:lvl6pPr marL="2055813" indent="-315913" algn="l" rtl="0" fontAlgn="base">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6pPr>
            <a:lvl7pPr marL="2513013" indent="-315913" algn="l" rtl="0" fontAlgn="base">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7pPr>
            <a:lvl8pPr marL="2970213" indent="-315913" algn="l" rtl="0" fontAlgn="base">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8pPr>
            <a:lvl9pPr marL="3427413" indent="-315913" algn="l" rtl="0" fontAlgn="base">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9pPr>
          </a:lstStyle>
          <a:p>
            <a:pPr marL="339725" indent="-339725" eaLnBrk="1" hangingPunct="1">
              <a:spcBef>
                <a:spcPts val="200"/>
              </a:spcBef>
              <a:buClr>
                <a:srgbClr val="FFFF00"/>
              </a:buClr>
              <a:buSzPct val="100000"/>
              <a:buFont typeface="Lucida Grande" pitchFamily="-111" charset="0"/>
              <a:buChar char="♦"/>
            </a:pPr>
            <a:r>
              <a:rPr lang="en-US" sz="1800" dirty="0" smtClean="0">
                <a:solidFill>
                  <a:srgbClr val="FFFF00"/>
                </a:solidFill>
                <a:effectLst/>
                <a:ea typeface="ＭＳ Ｐゴシック" pitchFamily="-111" charset="-128"/>
              </a:rPr>
              <a:t>All extended projects now embedded into respective CRP</a:t>
            </a:r>
            <a:endParaRPr lang="en-US" sz="1800" dirty="0">
              <a:solidFill>
                <a:srgbClr val="FFFF00"/>
              </a:solidFill>
              <a:effectLst/>
              <a:ea typeface="ＭＳ Ｐゴシック" pitchFamily="-111" charset="-128"/>
            </a:endParaRPr>
          </a:p>
          <a:p>
            <a:pPr marL="339725" indent="-339725" eaLnBrk="1" hangingPunct="1">
              <a:spcBef>
                <a:spcPts val="200"/>
              </a:spcBef>
              <a:buClr>
                <a:srgbClr val="FFFF00"/>
              </a:buClr>
              <a:buSzPct val="100000"/>
              <a:buFont typeface="Lucida Grande" pitchFamily="-111" charset="0"/>
              <a:buChar char="♦"/>
            </a:pPr>
            <a:r>
              <a:rPr lang="en-US" sz="1800" dirty="0" smtClean="0">
                <a:solidFill>
                  <a:srgbClr val="FFFF00"/>
                </a:solidFill>
                <a:effectLst/>
                <a:ea typeface="ＭＳ Ｐゴシック" pitchFamily="-111" charset="-128"/>
              </a:rPr>
              <a:t>Highlight of finished projects with valuable intermediate products</a:t>
            </a:r>
          </a:p>
          <a:p>
            <a:pPr marL="339725" indent="-339725" eaLnBrk="1" hangingPunct="1">
              <a:spcBef>
                <a:spcPts val="200"/>
              </a:spcBef>
              <a:buClr>
                <a:srgbClr val="FFFF00"/>
              </a:buClr>
              <a:buSzPct val="100000"/>
              <a:buFont typeface="Lucida Grande" pitchFamily="-111" charset="0"/>
              <a:buChar char="♦"/>
            </a:pPr>
            <a:r>
              <a:rPr lang="en-US" sz="1800" dirty="0" smtClean="0">
                <a:solidFill>
                  <a:srgbClr val="FFFF00"/>
                </a:solidFill>
                <a:effectLst/>
                <a:ea typeface="ＭＳ Ｐゴシック" pitchFamily="-111" charset="-128"/>
              </a:rPr>
              <a:t>CRP Directors deeply involved in the transition process</a:t>
            </a:r>
          </a:p>
        </p:txBody>
      </p:sp>
    </p:spTree>
    <p:extLst>
      <p:ext uri="{BB962C8B-B14F-4D97-AF65-F5344CB8AC3E}">
        <p14:creationId xmlns:p14="http://schemas.microsoft.com/office/powerpoint/2010/main" val="224221328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1" y="0"/>
            <a:ext cx="8784975" cy="1162000"/>
          </a:xfrm>
        </p:spPr>
        <p:txBody>
          <a:bodyPr>
            <a:noAutofit/>
          </a:bodyPr>
          <a:lstStyle/>
          <a:p>
            <a:pPr algn="ctr"/>
            <a:r>
              <a:rPr lang="en-US" sz="2800" b="1" dirty="0" smtClean="0"/>
              <a:t>Integrated </a:t>
            </a:r>
            <a:r>
              <a:rPr lang="en-US" sz="2800" b="1" dirty="0"/>
              <a:t>Breeding </a:t>
            </a:r>
            <a:r>
              <a:rPr lang="en-US" sz="2800" b="1" dirty="0" smtClean="0"/>
              <a:t>Platform</a:t>
            </a:r>
            <a:br>
              <a:rPr lang="en-US" sz="2800" b="1" dirty="0" smtClean="0"/>
            </a:br>
            <a:r>
              <a:rPr lang="en-US" sz="2400" b="1" dirty="0" smtClean="0">
                <a:solidFill>
                  <a:srgbClr val="0000FF"/>
                </a:solidFill>
              </a:rPr>
              <a:t>www.integratedbreeding.net</a:t>
            </a:r>
            <a:r>
              <a:rPr lang="en-US" sz="2800" b="1" dirty="0" smtClean="0">
                <a:solidFill>
                  <a:srgbClr val="0000FF"/>
                </a:solidFill>
              </a:rPr>
              <a:t> </a:t>
            </a:r>
            <a:r>
              <a:rPr lang="en-US" sz="2800" i="1" dirty="0" smtClean="0"/>
              <a:t> </a:t>
            </a:r>
            <a:r>
              <a:rPr lang="en-US" sz="1800" b="1" dirty="0" smtClean="0"/>
              <a:t/>
            </a:r>
            <a:br>
              <a:rPr lang="en-US" sz="1800" b="1" dirty="0" smtClean="0"/>
            </a:br>
            <a:r>
              <a:rPr lang="en-US" sz="1800" i="1" dirty="0" smtClean="0"/>
              <a:t>Providing </a:t>
            </a:r>
            <a:r>
              <a:rPr lang="en-US" sz="1800" i="1" dirty="0"/>
              <a:t>resources and building </a:t>
            </a:r>
            <a:r>
              <a:rPr lang="en-US" sz="1800" i="1" dirty="0" smtClean="0"/>
              <a:t>professional networks for </a:t>
            </a:r>
            <a:r>
              <a:rPr lang="en-US" sz="1800" i="1" dirty="0"/>
              <a:t>plant </a:t>
            </a:r>
            <a:r>
              <a:rPr lang="en-US" sz="1800" i="1" dirty="0" smtClean="0"/>
              <a:t>breeding</a:t>
            </a:r>
            <a:endParaRPr lang="en-US" sz="1800" dirty="0"/>
          </a:p>
        </p:txBody>
      </p:sp>
      <p:sp>
        <p:nvSpPr>
          <p:cNvPr id="5" name="TextBox 4"/>
          <p:cNvSpPr txBox="1"/>
          <p:nvPr/>
        </p:nvSpPr>
        <p:spPr>
          <a:xfrm>
            <a:off x="2438400" y="4876800"/>
            <a:ext cx="2362200" cy="1046440"/>
          </a:xfrm>
          <a:prstGeom prst="rect">
            <a:avLst/>
          </a:prstGeom>
          <a:noFill/>
        </p:spPr>
        <p:txBody>
          <a:bodyPr wrap="square" rtlCol="0">
            <a:spAutoFit/>
          </a:bodyPr>
          <a:lstStyle/>
          <a:p>
            <a:pPr algn="ctr"/>
            <a:r>
              <a:rPr lang="en-US" sz="2000" b="1" dirty="0" smtClean="0">
                <a:solidFill>
                  <a:srgbClr val="D8AD32"/>
                </a:solidFill>
              </a:rPr>
              <a:t>Crop Information</a:t>
            </a:r>
          </a:p>
          <a:p>
            <a:pPr marL="115888" indent="-115888">
              <a:buFont typeface="Arial" pitchFamily="34" charset="0"/>
              <a:buChar char="•"/>
            </a:pPr>
            <a:r>
              <a:rPr lang="en-US" sz="1400" b="1" dirty="0" smtClean="0">
                <a:solidFill>
                  <a:schemeClr val="accent2">
                    <a:lumMod val="50000"/>
                  </a:schemeClr>
                </a:solidFill>
              </a:rPr>
              <a:t>Crop databases</a:t>
            </a:r>
          </a:p>
          <a:p>
            <a:pPr marL="115888" indent="-115888">
              <a:buFont typeface="Arial" pitchFamily="34" charset="0"/>
              <a:buChar char="•"/>
            </a:pPr>
            <a:r>
              <a:rPr lang="en-US" sz="1400" b="1" dirty="0" smtClean="0">
                <a:solidFill>
                  <a:schemeClr val="accent2">
                    <a:lumMod val="50000"/>
                  </a:schemeClr>
                </a:solidFill>
              </a:rPr>
              <a:t>Trait Dictionaries</a:t>
            </a:r>
          </a:p>
          <a:p>
            <a:pPr marL="115888" indent="-115888">
              <a:buFont typeface="Arial" pitchFamily="34" charset="0"/>
              <a:buChar char="•"/>
            </a:pPr>
            <a:r>
              <a:rPr lang="en-US" sz="1400" b="1" dirty="0" smtClean="0">
                <a:solidFill>
                  <a:schemeClr val="accent2">
                    <a:lumMod val="50000"/>
                  </a:schemeClr>
                </a:solidFill>
              </a:rPr>
              <a:t>Marker information</a:t>
            </a:r>
            <a:endParaRPr lang="en-US" sz="1400" b="1" dirty="0">
              <a:solidFill>
                <a:schemeClr val="accent2">
                  <a:lumMod val="50000"/>
                </a:schemeClr>
              </a:solidFill>
            </a:endParaRPr>
          </a:p>
        </p:txBody>
      </p:sp>
      <p:sp>
        <p:nvSpPr>
          <p:cNvPr id="6" name="TextBox 5"/>
          <p:cNvSpPr txBox="1"/>
          <p:nvPr/>
        </p:nvSpPr>
        <p:spPr>
          <a:xfrm>
            <a:off x="179511" y="4910316"/>
            <a:ext cx="2487489" cy="1800493"/>
          </a:xfrm>
          <a:prstGeom prst="rect">
            <a:avLst/>
          </a:prstGeom>
          <a:noFill/>
        </p:spPr>
        <p:txBody>
          <a:bodyPr wrap="square" rtlCol="0">
            <a:spAutoFit/>
          </a:bodyPr>
          <a:lstStyle/>
          <a:p>
            <a:pPr algn="ctr"/>
            <a:r>
              <a:rPr lang="en-US" sz="2000" b="1" dirty="0" smtClean="0">
                <a:solidFill>
                  <a:srgbClr val="0070C0"/>
                </a:solidFill>
              </a:rPr>
              <a:t>Breeding</a:t>
            </a:r>
          </a:p>
          <a:p>
            <a:pPr marL="115888" indent="-115888">
              <a:buFont typeface="Arial" pitchFamily="34" charset="0"/>
              <a:buChar char="•"/>
            </a:pPr>
            <a:r>
              <a:rPr lang="en-US" sz="1300" b="1" dirty="0" smtClean="0">
                <a:solidFill>
                  <a:schemeClr val="accent2">
                    <a:lumMod val="50000"/>
                  </a:schemeClr>
                </a:solidFill>
              </a:rPr>
              <a:t>Data mgt tools</a:t>
            </a:r>
          </a:p>
          <a:p>
            <a:pPr marL="115888" indent="-115888">
              <a:buFont typeface="Arial" pitchFamily="34" charset="0"/>
              <a:buChar char="•"/>
            </a:pPr>
            <a:r>
              <a:rPr lang="en-US" sz="1300" b="1" dirty="0" smtClean="0">
                <a:solidFill>
                  <a:schemeClr val="accent2">
                    <a:lumMod val="50000"/>
                  </a:schemeClr>
                </a:solidFill>
              </a:rPr>
              <a:t>Trial Mgt Tools</a:t>
            </a:r>
          </a:p>
          <a:p>
            <a:pPr marL="115888" indent="-115888">
              <a:buFont typeface="Arial" pitchFamily="34" charset="0"/>
              <a:buChar char="•"/>
            </a:pPr>
            <a:r>
              <a:rPr lang="en-US" sz="1300" b="1" dirty="0" smtClean="0">
                <a:solidFill>
                  <a:schemeClr val="accent2">
                    <a:lumMod val="50000"/>
                  </a:schemeClr>
                </a:solidFill>
              </a:rPr>
              <a:t>Data analysis tools</a:t>
            </a:r>
          </a:p>
          <a:p>
            <a:pPr marL="115888" indent="-115888">
              <a:buFont typeface="Arial" pitchFamily="34" charset="0"/>
              <a:buChar char="•"/>
            </a:pPr>
            <a:r>
              <a:rPr lang="en-US" sz="1300" b="1" dirty="0" smtClean="0">
                <a:solidFill>
                  <a:schemeClr val="accent2">
                    <a:lumMod val="50000"/>
                  </a:schemeClr>
                </a:solidFill>
              </a:rPr>
              <a:t>Molecular analysis tools</a:t>
            </a:r>
          </a:p>
          <a:p>
            <a:pPr marL="115888" indent="-115888">
              <a:buFont typeface="Arial" pitchFamily="34" charset="0"/>
              <a:buChar char="•"/>
            </a:pPr>
            <a:r>
              <a:rPr lang="en-US" sz="1300" b="1" dirty="0" smtClean="0">
                <a:solidFill>
                  <a:schemeClr val="accent2">
                    <a:lumMod val="50000"/>
                  </a:schemeClr>
                </a:solidFill>
              </a:rPr>
              <a:t>Breeding decision tools</a:t>
            </a:r>
          </a:p>
          <a:p>
            <a:pPr marL="115888" indent="-115888">
              <a:buFont typeface="Arial" pitchFamily="34" charset="0"/>
              <a:buChar char="•"/>
            </a:pPr>
            <a:r>
              <a:rPr lang="en-US" sz="1300" b="1" dirty="0" smtClean="0">
                <a:solidFill>
                  <a:schemeClr val="accent2">
                    <a:lumMod val="50000"/>
                  </a:schemeClr>
                </a:solidFill>
              </a:rPr>
              <a:t>Protocols</a:t>
            </a:r>
          </a:p>
          <a:p>
            <a:pPr marL="115888" indent="-115888">
              <a:buFont typeface="Arial" pitchFamily="34" charset="0"/>
              <a:buChar char="•"/>
            </a:pPr>
            <a:r>
              <a:rPr lang="en-US" sz="1300" b="1" dirty="0" smtClean="0">
                <a:solidFill>
                  <a:schemeClr val="accent2">
                    <a:lumMod val="50000"/>
                  </a:schemeClr>
                </a:solidFill>
              </a:rPr>
              <a:t>Breeding support services</a:t>
            </a:r>
          </a:p>
        </p:txBody>
      </p:sp>
      <p:sp>
        <p:nvSpPr>
          <p:cNvPr id="7" name="TextBox 6"/>
          <p:cNvSpPr txBox="1"/>
          <p:nvPr/>
        </p:nvSpPr>
        <p:spPr>
          <a:xfrm>
            <a:off x="4648201" y="4847272"/>
            <a:ext cx="2438399" cy="1477328"/>
          </a:xfrm>
          <a:prstGeom prst="rect">
            <a:avLst/>
          </a:prstGeom>
          <a:noFill/>
        </p:spPr>
        <p:txBody>
          <a:bodyPr wrap="square" rtlCol="0">
            <a:spAutoFit/>
          </a:bodyPr>
          <a:lstStyle/>
          <a:p>
            <a:pPr algn="ctr"/>
            <a:r>
              <a:rPr lang="en-US" sz="2000" b="1" dirty="0" smtClean="0">
                <a:solidFill>
                  <a:srgbClr val="D3492D"/>
                </a:solidFill>
              </a:rPr>
              <a:t>Capacity building</a:t>
            </a:r>
          </a:p>
          <a:p>
            <a:pPr marL="115888" indent="-115888">
              <a:buFont typeface="Arial" pitchFamily="34" charset="0"/>
              <a:buChar char="•"/>
            </a:pPr>
            <a:r>
              <a:rPr lang="en-US" sz="1400" b="1" dirty="0" smtClean="0">
                <a:solidFill>
                  <a:schemeClr val="accent2">
                    <a:lumMod val="50000"/>
                  </a:schemeClr>
                </a:solidFill>
              </a:rPr>
              <a:t>IBMYC &amp; other training courses</a:t>
            </a:r>
          </a:p>
          <a:p>
            <a:pPr marL="115888" indent="-115888">
              <a:buFont typeface="Arial" pitchFamily="34" charset="0"/>
              <a:buChar char="•"/>
            </a:pPr>
            <a:r>
              <a:rPr lang="en-US" sz="1400" b="1" dirty="0" smtClean="0">
                <a:solidFill>
                  <a:schemeClr val="accent2">
                    <a:lumMod val="50000"/>
                  </a:schemeClr>
                </a:solidFill>
              </a:rPr>
              <a:t>Learning resources</a:t>
            </a:r>
          </a:p>
          <a:p>
            <a:pPr marL="115888" indent="-115888">
              <a:buFont typeface="Arial" pitchFamily="34" charset="0"/>
              <a:buChar char="•"/>
            </a:pPr>
            <a:r>
              <a:rPr lang="en-US" sz="1400" b="1" dirty="0" smtClean="0">
                <a:solidFill>
                  <a:schemeClr val="accent2">
                    <a:lumMod val="50000"/>
                  </a:schemeClr>
                </a:solidFill>
              </a:rPr>
              <a:t>Infrastructure support</a:t>
            </a:r>
          </a:p>
          <a:p>
            <a:pPr marL="115888" indent="-115888">
              <a:buFont typeface="Arial" pitchFamily="34" charset="0"/>
              <a:buChar char="•"/>
            </a:pPr>
            <a:r>
              <a:rPr lang="en-US" sz="1400" b="1" dirty="0" smtClean="0">
                <a:solidFill>
                  <a:schemeClr val="accent2">
                    <a:lumMod val="50000"/>
                  </a:schemeClr>
                </a:solidFill>
              </a:rPr>
              <a:t>Support Services</a:t>
            </a:r>
            <a:endParaRPr lang="en-US" sz="1400" b="1" dirty="0">
              <a:solidFill>
                <a:schemeClr val="accent2">
                  <a:lumMod val="50000"/>
                </a:schemeClr>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 y="1412776"/>
            <a:ext cx="8290123" cy="34866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6961313" y="4876800"/>
            <a:ext cx="1954087" cy="1261884"/>
          </a:xfrm>
          <a:prstGeom prst="rect">
            <a:avLst/>
          </a:prstGeom>
          <a:noFill/>
        </p:spPr>
        <p:txBody>
          <a:bodyPr wrap="square" rtlCol="0">
            <a:spAutoFit/>
          </a:bodyPr>
          <a:lstStyle/>
          <a:p>
            <a:pPr algn="ctr"/>
            <a:r>
              <a:rPr lang="en-US" sz="2000" b="1" dirty="0" smtClean="0">
                <a:solidFill>
                  <a:srgbClr val="92D050"/>
                </a:solidFill>
              </a:rPr>
              <a:t>Communities</a:t>
            </a:r>
          </a:p>
          <a:p>
            <a:pPr marL="115888" indent="-115888">
              <a:buFont typeface="Arial" pitchFamily="34" charset="0"/>
              <a:buChar char="•"/>
            </a:pPr>
            <a:r>
              <a:rPr lang="en-US" sz="1400" b="1" dirty="0" smtClean="0">
                <a:solidFill>
                  <a:schemeClr val="accent2">
                    <a:lumMod val="50000"/>
                  </a:schemeClr>
                </a:solidFill>
              </a:rPr>
              <a:t>Blogs &amp; Forums</a:t>
            </a:r>
          </a:p>
          <a:p>
            <a:pPr marL="115888" indent="-115888">
              <a:buFont typeface="Arial" pitchFamily="34" charset="0"/>
              <a:buChar char="•"/>
            </a:pPr>
            <a:r>
              <a:rPr lang="en-US" sz="1400" b="1" dirty="0" smtClean="0">
                <a:solidFill>
                  <a:schemeClr val="accent2">
                    <a:lumMod val="50000"/>
                  </a:schemeClr>
                </a:solidFill>
              </a:rPr>
              <a:t>News</a:t>
            </a:r>
          </a:p>
          <a:p>
            <a:pPr marL="115888" indent="-115888">
              <a:buFont typeface="Arial" pitchFamily="34" charset="0"/>
              <a:buChar char="•"/>
            </a:pPr>
            <a:r>
              <a:rPr lang="en-US" sz="1400" b="1" dirty="0" smtClean="0">
                <a:solidFill>
                  <a:schemeClr val="accent2">
                    <a:lumMod val="50000"/>
                  </a:schemeClr>
                </a:solidFill>
              </a:rPr>
              <a:t>Publications</a:t>
            </a:r>
          </a:p>
          <a:p>
            <a:pPr marL="115888" indent="-115888">
              <a:buFont typeface="Arial" pitchFamily="34" charset="0"/>
              <a:buChar char="•"/>
            </a:pPr>
            <a:r>
              <a:rPr lang="en-US" sz="1400" b="1" dirty="0" smtClean="0">
                <a:solidFill>
                  <a:schemeClr val="accent2">
                    <a:lumMod val="50000"/>
                  </a:schemeClr>
                </a:solidFill>
              </a:rPr>
              <a:t>Live chat</a:t>
            </a:r>
            <a:endParaRPr lang="en-US" sz="1400" b="1" dirty="0">
              <a:solidFill>
                <a:schemeClr val="accent2">
                  <a:lumMod val="50000"/>
                </a:schemeClr>
              </a:solidFill>
            </a:endParaRPr>
          </a:p>
        </p:txBody>
      </p:sp>
      <p:sp>
        <p:nvSpPr>
          <p:cNvPr id="4" name="Down Arrow 3"/>
          <p:cNvSpPr/>
          <p:nvPr/>
        </p:nvSpPr>
        <p:spPr>
          <a:xfrm>
            <a:off x="3314700" y="4724400"/>
            <a:ext cx="266700" cy="254881"/>
          </a:xfrm>
          <a:prstGeom prst="downArrow">
            <a:avLst/>
          </a:prstGeom>
          <a:solidFill>
            <a:srgbClr val="D8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a:off x="1333500" y="4725862"/>
            <a:ext cx="266700" cy="22713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5410200" y="4750207"/>
            <a:ext cx="266700" cy="202793"/>
          </a:xfrm>
          <a:prstGeom prst="downArrow">
            <a:avLst/>
          </a:prstGeom>
          <a:solidFill>
            <a:srgbClr val="D349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7467600" y="4748512"/>
            <a:ext cx="266700" cy="256576"/>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544488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5112568"/>
          </a:xfrm>
        </p:spPr>
        <p:txBody>
          <a:bodyPr>
            <a:normAutofit/>
          </a:bodyPr>
          <a:lstStyle/>
          <a:p>
            <a:pPr marL="0" indent="0">
              <a:lnSpc>
                <a:spcPct val="120000"/>
              </a:lnSpc>
              <a:spcBef>
                <a:spcPts val="600"/>
              </a:spcBef>
              <a:buSzTx/>
              <a:buNone/>
            </a:pPr>
            <a:r>
              <a:rPr lang="en-GB" sz="2800" b="1" kern="1200" dirty="0" smtClean="0">
                <a:solidFill>
                  <a:srgbClr val="FFFF00"/>
                </a:solidFill>
                <a:ea typeface="ＭＳ Ｐゴシック" charset="-128"/>
              </a:rPr>
              <a:t>IBP </a:t>
            </a:r>
            <a:r>
              <a:rPr lang="en-GB" sz="2800" b="1" kern="1200" dirty="0">
                <a:solidFill>
                  <a:srgbClr val="FFFF00"/>
                </a:solidFill>
                <a:ea typeface="ＭＳ Ｐゴシック" charset="-128"/>
              </a:rPr>
              <a:t>will survive </a:t>
            </a:r>
            <a:r>
              <a:rPr lang="en-GB" sz="2800" b="1" kern="1200" dirty="0" smtClean="0">
                <a:solidFill>
                  <a:srgbClr val="FFFF00"/>
                </a:solidFill>
                <a:ea typeface="ＭＳ Ｐゴシック" charset="-128"/>
              </a:rPr>
              <a:t>the GCP</a:t>
            </a:r>
            <a:endParaRPr lang="en-GB" sz="2800" b="1" kern="1200" dirty="0">
              <a:solidFill>
                <a:srgbClr val="FFFF00"/>
              </a:solidFill>
              <a:ea typeface="ＭＳ Ｐゴシック" charset="-128"/>
            </a:endParaRPr>
          </a:p>
          <a:p>
            <a:pPr>
              <a:lnSpc>
                <a:spcPct val="120000"/>
              </a:lnSpc>
              <a:spcBef>
                <a:spcPts val="600"/>
              </a:spcBef>
              <a:buSzTx/>
              <a:buFont typeface="Symbol" charset="2"/>
              <a:buChar char=""/>
            </a:pPr>
            <a:r>
              <a:rPr lang="en-GB" sz="2200" kern="1200" dirty="0">
                <a:solidFill>
                  <a:srgbClr val="FFFF00"/>
                </a:solidFill>
                <a:ea typeface="ＭＳ Ｐゴシック" charset="-128"/>
              </a:rPr>
              <a:t>A proposal currently under development to be submitted to the </a:t>
            </a:r>
            <a:r>
              <a:rPr lang="en-GB" sz="2200" kern="1200" dirty="0" smtClean="0">
                <a:solidFill>
                  <a:srgbClr val="FFFF00"/>
                </a:solidFill>
                <a:ea typeface="ＭＳ Ｐゴシック" charset="-128"/>
              </a:rPr>
              <a:t>Bill &amp; Melinda Gates Foundation </a:t>
            </a:r>
            <a:r>
              <a:rPr lang="en-GB" sz="2200" kern="1200" dirty="0">
                <a:solidFill>
                  <a:srgbClr val="FFFF00"/>
                </a:solidFill>
                <a:ea typeface="ＭＳ Ｐゴシック" charset="-128"/>
              </a:rPr>
              <a:t>in a couple of </a:t>
            </a:r>
            <a:r>
              <a:rPr lang="en-GB" sz="2200" kern="1200" dirty="0" smtClean="0">
                <a:solidFill>
                  <a:srgbClr val="FFFF00"/>
                </a:solidFill>
                <a:ea typeface="ＭＳ Ｐゴシック" charset="-128"/>
              </a:rPr>
              <a:t>months</a:t>
            </a:r>
          </a:p>
          <a:p>
            <a:pPr>
              <a:lnSpc>
                <a:spcPct val="120000"/>
              </a:lnSpc>
              <a:spcBef>
                <a:spcPts val="600"/>
              </a:spcBef>
              <a:buSzTx/>
              <a:buFont typeface="Symbol" charset="2"/>
              <a:buChar char=""/>
            </a:pPr>
            <a:r>
              <a:rPr lang="en-GB" sz="2200" kern="1200" dirty="0" smtClean="0">
                <a:solidFill>
                  <a:srgbClr val="FFFF00"/>
                </a:solidFill>
                <a:ea typeface="ＭＳ Ｐゴシック" charset="-128"/>
              </a:rPr>
              <a:t>Proposed project duration: 5 years (2014</a:t>
            </a:r>
            <a:r>
              <a:rPr lang="en-GB" sz="2200" kern="1200" dirty="0" smtClean="0">
                <a:solidFill>
                  <a:srgbClr val="FFFF00"/>
                </a:solidFill>
                <a:latin typeface="Arial"/>
                <a:cs typeface="Arial"/>
              </a:rPr>
              <a:t>‒</a:t>
            </a:r>
            <a:r>
              <a:rPr lang="en-GB" sz="2200" kern="1200" dirty="0" smtClean="0">
                <a:solidFill>
                  <a:srgbClr val="FFFF00"/>
                </a:solidFill>
                <a:ea typeface="ＭＳ Ｐゴシック" charset="-128"/>
              </a:rPr>
              <a:t>2019), </a:t>
            </a:r>
            <a:r>
              <a:rPr lang="en-GB" sz="2200" dirty="0">
                <a:solidFill>
                  <a:srgbClr val="FFFF00"/>
                </a:solidFill>
                <a:ea typeface="ＭＳ Ｐゴシック" charset="-128"/>
              </a:rPr>
              <a:t>US$</a:t>
            </a:r>
            <a:r>
              <a:rPr lang="en-GB" sz="2200" dirty="0" smtClean="0">
                <a:solidFill>
                  <a:srgbClr val="FFFF00"/>
                </a:solidFill>
                <a:ea typeface="ＭＳ Ｐゴシック" charset="-128"/>
              </a:rPr>
              <a:t>12m</a:t>
            </a:r>
            <a:endParaRPr lang="en-GB" sz="2200" kern="1200" dirty="0">
              <a:solidFill>
                <a:srgbClr val="FFFF00"/>
              </a:solidFill>
              <a:ea typeface="ＭＳ Ｐゴシック" charset="-128"/>
            </a:endParaRPr>
          </a:p>
          <a:p>
            <a:pPr>
              <a:lnSpc>
                <a:spcPct val="120000"/>
              </a:lnSpc>
              <a:spcBef>
                <a:spcPts val="600"/>
              </a:spcBef>
              <a:buSzTx/>
              <a:buFont typeface="Symbol" charset="2"/>
              <a:buChar char=""/>
            </a:pPr>
            <a:r>
              <a:rPr lang="en-GB" sz="2200" kern="1200" dirty="0" smtClean="0">
                <a:solidFill>
                  <a:srgbClr val="FFFF00"/>
                </a:solidFill>
                <a:ea typeface="ＭＳ Ｐゴシック" charset="-128"/>
              </a:rPr>
              <a:t>Overarching objective</a:t>
            </a:r>
            <a:r>
              <a:rPr lang="en-GB" sz="2200" kern="1200" dirty="0">
                <a:solidFill>
                  <a:srgbClr val="FFFF00"/>
                </a:solidFill>
                <a:ea typeface="ＭＳ Ｐゴシック" charset="-128"/>
              </a:rPr>
              <a:t>:</a:t>
            </a:r>
          </a:p>
          <a:p>
            <a:pPr marL="644525" lvl="2" indent="0">
              <a:lnSpc>
                <a:spcPct val="120000"/>
              </a:lnSpc>
              <a:buNone/>
            </a:pPr>
            <a:r>
              <a:rPr lang="en-GB" sz="2100" dirty="0" smtClean="0">
                <a:solidFill>
                  <a:srgbClr val="FFFF00"/>
                </a:solidFill>
              </a:rPr>
              <a:t>To </a:t>
            </a:r>
            <a:r>
              <a:rPr lang="en-GB" sz="2100" dirty="0">
                <a:solidFill>
                  <a:srgbClr val="FFFF00"/>
                </a:solidFill>
              </a:rPr>
              <a:t>improve the efficiency of </a:t>
            </a:r>
            <a:r>
              <a:rPr lang="en-GB" sz="2100" dirty="0" smtClean="0">
                <a:solidFill>
                  <a:srgbClr val="FFFF00"/>
                </a:solidFill>
              </a:rPr>
              <a:t>plant-breeding </a:t>
            </a:r>
            <a:r>
              <a:rPr lang="en-GB" sz="2100" dirty="0">
                <a:solidFill>
                  <a:srgbClr val="FFFF00"/>
                </a:solidFill>
              </a:rPr>
              <a:t>programmes in developing countries by enabling plant breeders to access modern breeding technologies, breeding materials and related information in a centralised, integrated and practical </a:t>
            </a:r>
            <a:r>
              <a:rPr lang="en-GB" sz="2100" dirty="0" smtClean="0">
                <a:solidFill>
                  <a:srgbClr val="FFFF00"/>
                </a:solidFill>
              </a:rPr>
              <a:t>manner </a:t>
            </a:r>
          </a:p>
        </p:txBody>
      </p:sp>
      <p:sp>
        <p:nvSpPr>
          <p:cNvPr id="4" name="Title 1"/>
          <p:cNvSpPr txBox="1">
            <a:spLocks/>
          </p:cNvSpPr>
          <p:nvPr/>
        </p:nvSpPr>
        <p:spPr bwMode="auto">
          <a:xfrm>
            <a:off x="323528" y="-24482"/>
            <a:ext cx="770485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1" fontAlgn="base" hangingPunct="1">
              <a:spcBef>
                <a:spcPct val="0"/>
              </a:spcBef>
              <a:spcAft>
                <a:spcPct val="0"/>
              </a:spcAft>
              <a:defRPr sz="3000" b="1">
                <a:solidFill>
                  <a:schemeClr val="tx2"/>
                </a:solidFill>
                <a:latin typeface="+mj-lt"/>
                <a:ea typeface="ＭＳ Ｐゴシック" pitchFamily="-108" charset="-128"/>
                <a:cs typeface="ＭＳ Ｐゴシック" pitchFamily="-108" charset="-128"/>
              </a:defRPr>
            </a:lvl1pPr>
            <a:lvl2pPr algn="l" rtl="0" eaLnBrk="1" fontAlgn="base" hangingPunct="1">
              <a:spcBef>
                <a:spcPct val="0"/>
              </a:spcBef>
              <a:spcAft>
                <a:spcPct val="0"/>
              </a:spcAft>
              <a:defRPr sz="3000" b="1">
                <a:solidFill>
                  <a:schemeClr val="tx2"/>
                </a:solidFill>
                <a:effectLst>
                  <a:outerShdw blurRad="38100" dist="38100" dir="2700000" algn="tl">
                    <a:srgbClr val="DDDDDD"/>
                  </a:outerShdw>
                </a:effectLst>
                <a:latin typeface="Arial Black" pitchFamily="-108" charset="0"/>
                <a:ea typeface="ＭＳ Ｐゴシック" pitchFamily="-108" charset="-128"/>
                <a:cs typeface="ＭＳ Ｐゴシック" pitchFamily="-108" charset="-128"/>
              </a:defRPr>
            </a:lvl2pPr>
            <a:lvl3pPr algn="l" rtl="0" eaLnBrk="1" fontAlgn="base" hangingPunct="1">
              <a:spcBef>
                <a:spcPct val="0"/>
              </a:spcBef>
              <a:spcAft>
                <a:spcPct val="0"/>
              </a:spcAft>
              <a:defRPr sz="3000" b="1">
                <a:solidFill>
                  <a:schemeClr val="tx2"/>
                </a:solidFill>
                <a:effectLst>
                  <a:outerShdw blurRad="38100" dist="38100" dir="2700000" algn="tl">
                    <a:srgbClr val="DDDDDD"/>
                  </a:outerShdw>
                </a:effectLst>
                <a:latin typeface="Arial Black" pitchFamily="-108" charset="0"/>
                <a:ea typeface="ＭＳ Ｐゴシック" pitchFamily="-108" charset="-128"/>
                <a:cs typeface="ＭＳ Ｐゴシック" pitchFamily="-108" charset="-128"/>
              </a:defRPr>
            </a:lvl3pPr>
            <a:lvl4pPr algn="l" rtl="0" eaLnBrk="1" fontAlgn="base" hangingPunct="1">
              <a:spcBef>
                <a:spcPct val="0"/>
              </a:spcBef>
              <a:spcAft>
                <a:spcPct val="0"/>
              </a:spcAft>
              <a:defRPr sz="3000" b="1">
                <a:solidFill>
                  <a:schemeClr val="tx2"/>
                </a:solidFill>
                <a:effectLst>
                  <a:outerShdw blurRad="38100" dist="38100" dir="2700000" algn="tl">
                    <a:srgbClr val="DDDDDD"/>
                  </a:outerShdw>
                </a:effectLst>
                <a:latin typeface="Arial Black" pitchFamily="-108" charset="0"/>
                <a:ea typeface="ＭＳ Ｐゴシック" pitchFamily="-108" charset="-128"/>
                <a:cs typeface="ＭＳ Ｐゴシック" pitchFamily="-108" charset="-128"/>
              </a:defRPr>
            </a:lvl4pPr>
            <a:lvl5pPr algn="l" rtl="0" eaLnBrk="1" fontAlgn="base" hangingPunct="1">
              <a:spcBef>
                <a:spcPct val="0"/>
              </a:spcBef>
              <a:spcAft>
                <a:spcPct val="0"/>
              </a:spcAft>
              <a:defRPr sz="3000" b="1">
                <a:solidFill>
                  <a:schemeClr val="tx2"/>
                </a:solidFill>
                <a:effectLst>
                  <a:outerShdw blurRad="38100" dist="38100" dir="2700000" algn="tl">
                    <a:srgbClr val="DDDDDD"/>
                  </a:outerShdw>
                </a:effectLst>
                <a:latin typeface="Arial Black" pitchFamily="-108" charset="0"/>
                <a:ea typeface="ＭＳ Ｐゴシック" pitchFamily="-108" charset="-128"/>
                <a:cs typeface="ＭＳ Ｐゴシック" pitchFamily="-108" charset="-128"/>
              </a:defRPr>
            </a:lvl5pPr>
            <a:lvl6pPr marL="457200" algn="l" rtl="0" eaLnBrk="1" fontAlgn="base" hangingPunct="1">
              <a:spcBef>
                <a:spcPct val="0"/>
              </a:spcBef>
              <a:spcAft>
                <a:spcPct val="0"/>
              </a:spcAft>
              <a:defRPr sz="3400" b="1">
                <a:solidFill>
                  <a:schemeClr val="tx2"/>
                </a:solidFill>
                <a:effectLst>
                  <a:outerShdw blurRad="38100" dist="38100" dir="2700000" algn="tl">
                    <a:srgbClr val="DDDDDD"/>
                  </a:outerShdw>
                </a:effectLst>
                <a:latin typeface="Arial Black" pitchFamily="-108" charset="0"/>
              </a:defRPr>
            </a:lvl6pPr>
            <a:lvl7pPr marL="914400" algn="l" rtl="0" eaLnBrk="1" fontAlgn="base" hangingPunct="1">
              <a:spcBef>
                <a:spcPct val="0"/>
              </a:spcBef>
              <a:spcAft>
                <a:spcPct val="0"/>
              </a:spcAft>
              <a:defRPr sz="3400" b="1">
                <a:solidFill>
                  <a:schemeClr val="tx2"/>
                </a:solidFill>
                <a:effectLst>
                  <a:outerShdw blurRad="38100" dist="38100" dir="2700000" algn="tl">
                    <a:srgbClr val="DDDDDD"/>
                  </a:outerShdw>
                </a:effectLst>
                <a:latin typeface="Arial Black" pitchFamily="-108" charset="0"/>
              </a:defRPr>
            </a:lvl7pPr>
            <a:lvl8pPr marL="1371600" algn="l" rtl="0" eaLnBrk="1" fontAlgn="base" hangingPunct="1">
              <a:spcBef>
                <a:spcPct val="0"/>
              </a:spcBef>
              <a:spcAft>
                <a:spcPct val="0"/>
              </a:spcAft>
              <a:defRPr sz="3400" b="1">
                <a:solidFill>
                  <a:schemeClr val="tx2"/>
                </a:solidFill>
                <a:effectLst>
                  <a:outerShdw blurRad="38100" dist="38100" dir="2700000" algn="tl">
                    <a:srgbClr val="DDDDDD"/>
                  </a:outerShdw>
                </a:effectLst>
                <a:latin typeface="Arial Black" pitchFamily="-108" charset="0"/>
              </a:defRPr>
            </a:lvl8pPr>
            <a:lvl9pPr marL="1828800" algn="l" rtl="0" eaLnBrk="1" fontAlgn="base" hangingPunct="1">
              <a:spcBef>
                <a:spcPct val="0"/>
              </a:spcBef>
              <a:spcAft>
                <a:spcPct val="0"/>
              </a:spcAft>
              <a:defRPr sz="3400" b="1">
                <a:solidFill>
                  <a:schemeClr val="tx2"/>
                </a:solidFill>
                <a:effectLst>
                  <a:outerShdw blurRad="38100" dist="38100" dir="2700000" algn="tl">
                    <a:srgbClr val="DDDDDD"/>
                  </a:outerShdw>
                </a:effectLst>
                <a:latin typeface="Arial Black" pitchFamily="-108" charset="0"/>
              </a:defRPr>
            </a:lvl9pPr>
          </a:lstStyle>
          <a:p>
            <a:pPr algn="ctr"/>
            <a:r>
              <a:rPr lang="en-US" sz="3200" dirty="0" smtClean="0">
                <a:solidFill>
                  <a:srgbClr val="FFFF00"/>
                </a:solidFill>
              </a:rPr>
              <a:t>The Integrated Breeding Platform:</a:t>
            </a:r>
          </a:p>
          <a:p>
            <a:pPr algn="ctr"/>
            <a:r>
              <a:rPr lang="en-US" sz="3200" dirty="0">
                <a:solidFill>
                  <a:srgbClr val="FFFF00"/>
                </a:solidFill>
              </a:rPr>
              <a:t>m</a:t>
            </a:r>
            <a:r>
              <a:rPr lang="en-US" sz="3200" dirty="0" smtClean="0">
                <a:solidFill>
                  <a:srgbClr val="FFFF00"/>
                </a:solidFill>
              </a:rPr>
              <a:t>oving into the future</a:t>
            </a:r>
            <a:endParaRPr lang="en-US" sz="3200" dirty="0">
              <a:solidFill>
                <a:srgbClr val="FFFF00"/>
              </a:solidFill>
            </a:endParaRPr>
          </a:p>
        </p:txBody>
      </p:sp>
    </p:spTree>
    <p:extLst>
      <p:ext uri="{BB962C8B-B14F-4D97-AF65-F5344CB8AC3E}">
        <p14:creationId xmlns:p14="http://schemas.microsoft.com/office/powerpoint/2010/main" val="761144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body" idx="1"/>
          </p:nvPr>
        </p:nvSpPr>
        <p:spPr>
          <a:xfrm>
            <a:off x="323528" y="685800"/>
            <a:ext cx="7144072" cy="6019800"/>
          </a:xfrm>
        </p:spPr>
        <p:txBody>
          <a:bodyPr lIns="0"/>
          <a:lstStyle/>
          <a:p>
            <a:pPr>
              <a:buClr>
                <a:srgbClr val="FFFF00"/>
              </a:buClr>
              <a:buSzPct val="100000"/>
              <a:buFont typeface="Symbol" charset="0"/>
              <a:buChar char=""/>
              <a:tabLst>
                <a:tab pos="1092200" algn="l"/>
              </a:tabLst>
            </a:pPr>
            <a:r>
              <a:rPr lang="en-GB" sz="2000" dirty="0" smtClean="0">
                <a:solidFill>
                  <a:srgbClr val="FFFF00"/>
                </a:solidFill>
                <a:effectLst/>
              </a:rPr>
              <a:t>EPMR panel (2008) noted that the GCP community is one of the Programme’s most crucial assets. In their words:</a:t>
            </a:r>
            <a:r>
              <a:rPr lang="en-US" sz="2000" dirty="0" smtClean="0">
                <a:solidFill>
                  <a:srgbClr val="FFFF00"/>
                </a:solidFill>
                <a:effectLst/>
              </a:rPr>
              <a:t> </a:t>
            </a:r>
          </a:p>
          <a:p>
            <a:pPr marL="638175" lvl="2" indent="0">
              <a:buClr>
                <a:srgbClr val="FFFF00"/>
              </a:buClr>
              <a:buSzPct val="100000"/>
              <a:buNone/>
              <a:tabLst>
                <a:tab pos="1092200" algn="l"/>
              </a:tabLst>
            </a:pPr>
            <a:r>
              <a:rPr lang="en-GB" sz="1800" i="1" dirty="0" smtClean="0">
                <a:solidFill>
                  <a:srgbClr val="FFFF00"/>
                </a:solidFill>
                <a:effectLst/>
              </a:rPr>
              <a:t>“Perhaps the most important value of GCP thus far, is the opportunities it has provided for people of diverse backgrounds to think collectively about solutions to complex problems, and, in the process, to learn from one another.”</a:t>
            </a:r>
            <a:endParaRPr lang="en-US" sz="1800" dirty="0" smtClean="0">
              <a:solidFill>
                <a:srgbClr val="FFFF00"/>
              </a:solidFill>
            </a:endParaRPr>
          </a:p>
          <a:p>
            <a:pPr>
              <a:buClr>
                <a:srgbClr val="FFFF00"/>
              </a:buClr>
              <a:buSzPct val="100000"/>
              <a:buFont typeface="Symbol" charset="0"/>
              <a:buChar char=""/>
              <a:tabLst>
                <a:tab pos="1092200" algn="l"/>
              </a:tabLst>
            </a:pPr>
            <a:r>
              <a:rPr lang="en-US" sz="2000" dirty="0" smtClean="0">
                <a:solidFill>
                  <a:srgbClr val="FFFF00"/>
                </a:solidFill>
              </a:rPr>
              <a:t>Linking </a:t>
            </a:r>
            <a:r>
              <a:rPr lang="en-US" sz="2000" dirty="0">
                <a:solidFill>
                  <a:srgbClr val="FFFF00"/>
                </a:solidFill>
              </a:rPr>
              <a:t>upstream </a:t>
            </a:r>
            <a:r>
              <a:rPr lang="en-US" sz="2000" dirty="0" smtClean="0">
                <a:solidFill>
                  <a:srgbClr val="FFFF00"/>
                </a:solidFill>
              </a:rPr>
              <a:t>research with </a:t>
            </a:r>
            <a:r>
              <a:rPr lang="en-US" sz="2000" dirty="0">
                <a:solidFill>
                  <a:srgbClr val="FFFF00"/>
                </a:solidFill>
              </a:rPr>
              <a:t>applied </a:t>
            </a:r>
            <a:r>
              <a:rPr lang="en-US" sz="2000" dirty="0" smtClean="0">
                <a:solidFill>
                  <a:srgbClr val="FFFF00"/>
                </a:solidFill>
              </a:rPr>
              <a:t>science</a:t>
            </a:r>
            <a:endParaRPr lang="en-GB" sz="2000" dirty="0" smtClean="0">
              <a:solidFill>
                <a:srgbClr val="FFFF00"/>
              </a:solidFill>
            </a:endParaRPr>
          </a:p>
          <a:p>
            <a:pPr>
              <a:buClr>
                <a:srgbClr val="FFFF00"/>
              </a:buClr>
              <a:buSzPct val="100000"/>
              <a:buFont typeface="Symbol" charset="0"/>
              <a:buChar char=""/>
              <a:tabLst>
                <a:tab pos="1092200" algn="l"/>
              </a:tabLst>
            </a:pPr>
            <a:r>
              <a:rPr lang="en-GB" sz="2000" dirty="0" smtClean="0">
                <a:solidFill>
                  <a:srgbClr val="FFFF00"/>
                </a:solidFill>
              </a:rPr>
              <a:t>True partnership</a:t>
            </a:r>
          </a:p>
          <a:p>
            <a:pPr lvl="1">
              <a:buClr>
                <a:srgbClr val="FFFF00"/>
              </a:buClr>
              <a:buSzPct val="100000"/>
              <a:buFont typeface="Symbol" charset="0"/>
              <a:buChar char=""/>
              <a:tabLst>
                <a:tab pos="1092200" algn="l"/>
              </a:tabLst>
            </a:pPr>
            <a:r>
              <a:rPr lang="en-GB" sz="1800" dirty="0" smtClean="0">
                <a:solidFill>
                  <a:srgbClr val="FFFF00"/>
                </a:solidFill>
              </a:rPr>
              <a:t>Shared resources</a:t>
            </a:r>
          </a:p>
          <a:p>
            <a:pPr lvl="1">
              <a:buClr>
                <a:srgbClr val="FFFF00"/>
              </a:buClr>
              <a:buSzPct val="100000"/>
              <a:buFont typeface="Symbol" charset="0"/>
              <a:buChar char=""/>
              <a:tabLst>
                <a:tab pos="1092200" algn="l"/>
              </a:tabLst>
            </a:pPr>
            <a:r>
              <a:rPr lang="en-GB" sz="1800" dirty="0" smtClean="0">
                <a:solidFill>
                  <a:srgbClr val="FFFF00"/>
                </a:solidFill>
              </a:rPr>
              <a:t>In-kind contribution from most of our partners</a:t>
            </a:r>
          </a:p>
          <a:p>
            <a:pPr lvl="1">
              <a:buClr>
                <a:srgbClr val="FFFF00"/>
              </a:buClr>
              <a:buSzPct val="100000"/>
              <a:buFont typeface="Symbol" charset="0"/>
              <a:buChar char=""/>
              <a:tabLst>
                <a:tab pos="1092200" algn="l"/>
              </a:tabLst>
            </a:pPr>
            <a:r>
              <a:rPr lang="en-GB" sz="1800" dirty="0" smtClean="0">
                <a:solidFill>
                  <a:srgbClr val="FFFF00"/>
                </a:solidFill>
              </a:rPr>
              <a:t>Work as a team to find </a:t>
            </a:r>
            <a:r>
              <a:rPr lang="en-GB" sz="1800" dirty="0" smtClean="0">
                <a:solidFill>
                  <a:srgbClr val="FFFF00"/>
                </a:solidFill>
              </a:rPr>
              <a:t>funds</a:t>
            </a:r>
            <a:endParaRPr lang="en-US" sz="1800" dirty="0">
              <a:solidFill>
                <a:srgbClr val="FFFF00"/>
              </a:solidFill>
              <a:effectLst/>
              <a:ea typeface="ＭＳ Ｐゴシック" charset="-128"/>
            </a:endParaRPr>
          </a:p>
          <a:p>
            <a:pPr>
              <a:buClr>
                <a:srgbClr val="FFFF00"/>
              </a:buClr>
              <a:buSzPct val="100000"/>
              <a:buFont typeface="Symbol" charset="0"/>
              <a:buChar char=""/>
              <a:tabLst>
                <a:tab pos="1092200" algn="l"/>
              </a:tabLst>
            </a:pPr>
            <a:r>
              <a:rPr lang="en-US" sz="2000" dirty="0" smtClean="0">
                <a:solidFill>
                  <a:srgbClr val="FFFF00"/>
                </a:solidFill>
              </a:rPr>
              <a:t>Evolution </a:t>
            </a:r>
            <a:r>
              <a:rPr lang="en-US" sz="2000" dirty="0">
                <a:solidFill>
                  <a:srgbClr val="FFFF00"/>
                </a:solidFill>
              </a:rPr>
              <a:t>of roles and responsibilities</a:t>
            </a:r>
          </a:p>
          <a:p>
            <a:pPr lvl="1">
              <a:spcBef>
                <a:spcPts val="600"/>
              </a:spcBef>
              <a:buClr>
                <a:srgbClr val="FFFF00"/>
              </a:buClr>
              <a:buSzTx/>
              <a:buFont typeface="Symbol" charset="2"/>
              <a:buChar char=""/>
              <a:tabLst>
                <a:tab pos="1092200" algn="l"/>
              </a:tabLst>
            </a:pPr>
            <a:r>
              <a:rPr lang="en-US" sz="1800" dirty="0" smtClean="0">
                <a:solidFill>
                  <a:srgbClr val="FFFF00"/>
                </a:solidFill>
                <a:ea typeface="ＭＳ Ｐゴシック" charset="-128"/>
              </a:rPr>
              <a:t>Leaders became </a:t>
            </a:r>
            <a:r>
              <a:rPr lang="en-US" sz="1800" dirty="0">
                <a:solidFill>
                  <a:srgbClr val="FFFF00"/>
                </a:solidFill>
                <a:ea typeface="ＭＳ Ｐゴシック" charset="-128"/>
              </a:rPr>
              <a:t>mentors </a:t>
            </a:r>
          </a:p>
          <a:p>
            <a:pPr lvl="1">
              <a:spcBef>
                <a:spcPts val="600"/>
              </a:spcBef>
              <a:buClr>
                <a:srgbClr val="FFFF00"/>
              </a:buClr>
              <a:buSzTx/>
              <a:buFont typeface="Symbol" charset="2"/>
              <a:buChar char=""/>
              <a:tabLst>
                <a:tab pos="1092200" algn="l"/>
              </a:tabLst>
            </a:pPr>
            <a:r>
              <a:rPr lang="en-US" sz="1800" dirty="0">
                <a:solidFill>
                  <a:srgbClr val="FFFF00"/>
                </a:solidFill>
                <a:ea typeface="ＭＳ Ｐゴシック" charset="-128"/>
              </a:rPr>
              <a:t>Trainees become doers and </a:t>
            </a:r>
            <a:r>
              <a:rPr lang="en-US" sz="1800" dirty="0" smtClean="0">
                <a:solidFill>
                  <a:srgbClr val="FFFF00"/>
                </a:solidFill>
                <a:ea typeface="ＭＳ Ｐゴシック" charset="-128"/>
              </a:rPr>
              <a:t>leaders</a:t>
            </a:r>
          </a:p>
          <a:p>
            <a:pPr lvl="1">
              <a:spcBef>
                <a:spcPts val="600"/>
              </a:spcBef>
              <a:buClr>
                <a:srgbClr val="FFFF00"/>
              </a:buClr>
              <a:buSzTx/>
              <a:buFont typeface="Symbol" charset="2"/>
              <a:buChar char=""/>
              <a:tabLst>
                <a:tab pos="1092200" algn="l"/>
              </a:tabLst>
            </a:pPr>
            <a:r>
              <a:rPr lang="en-US" sz="1800" dirty="0" smtClean="0">
                <a:solidFill>
                  <a:srgbClr val="FFFF00"/>
                </a:solidFill>
                <a:ea typeface="ＭＳ Ｐゴシック" charset="-128"/>
              </a:rPr>
              <a:t>In 2013/14, about half of the PIs are from developing countries</a:t>
            </a:r>
            <a:endParaRPr lang="en-US" sz="1800" dirty="0">
              <a:solidFill>
                <a:srgbClr val="FFFF00"/>
              </a:solidFill>
              <a:ea typeface="ＭＳ Ｐゴシック" charset="-128"/>
            </a:endParaRPr>
          </a:p>
          <a:p>
            <a:pPr marL="342900" lvl="1" indent="-342900">
              <a:buClr>
                <a:srgbClr val="FFFF00"/>
              </a:buClr>
              <a:buSzPct val="100000"/>
              <a:buFont typeface="Symbol" charset="0"/>
              <a:buChar char=""/>
              <a:tabLst>
                <a:tab pos="1092200" algn="l"/>
              </a:tabLst>
            </a:pPr>
            <a:r>
              <a:rPr lang="en-US" sz="2000" dirty="0">
                <a:solidFill>
                  <a:srgbClr val="FFFF00"/>
                </a:solidFill>
                <a:cs typeface="ＭＳ Ｐゴシック" pitchFamily="-108" charset="-128"/>
              </a:rPr>
              <a:t>There is </a:t>
            </a:r>
            <a:r>
              <a:rPr lang="en-US" sz="2000" dirty="0" smtClean="0">
                <a:solidFill>
                  <a:srgbClr val="FFFF00"/>
                </a:solidFill>
                <a:cs typeface="ＭＳ Ｐゴシック" pitchFamily="-108" charset="-128"/>
              </a:rPr>
              <a:t>no doubt </a:t>
            </a:r>
            <a:r>
              <a:rPr lang="en-US" sz="2000" dirty="0">
                <a:solidFill>
                  <a:srgbClr val="FFFF00"/>
                </a:solidFill>
                <a:cs typeface="ＭＳ Ｐゴシック" pitchFamily="-108" charset="-128"/>
              </a:rPr>
              <a:t>a </a:t>
            </a:r>
            <a:r>
              <a:rPr lang="en-US" sz="2000" dirty="0" smtClean="0">
                <a:solidFill>
                  <a:srgbClr val="FFFF00"/>
                </a:solidFill>
                <a:cs typeface="ＭＳ Ｐゴシック" pitchFamily="-108" charset="-128"/>
              </a:rPr>
              <a:t>unique and tangible ‘GCP spirit’ observable in the camaraderie at GCP meetings</a:t>
            </a:r>
            <a:endParaRPr lang="en-US" sz="2000" dirty="0">
              <a:solidFill>
                <a:srgbClr val="FFFF00"/>
              </a:solidFill>
              <a:cs typeface="ＭＳ Ｐゴシック" pitchFamily="-108" charset="-128"/>
            </a:endParaRPr>
          </a:p>
        </p:txBody>
      </p:sp>
      <p:sp>
        <p:nvSpPr>
          <p:cNvPr id="505859" name="Rectangle 3"/>
          <p:cNvSpPr>
            <a:spLocks noGrp="1" noChangeArrowheads="1"/>
          </p:cNvSpPr>
          <p:nvPr>
            <p:ph type="title"/>
          </p:nvPr>
        </p:nvSpPr>
        <p:spPr>
          <a:xfrm>
            <a:off x="168176" y="76200"/>
            <a:ext cx="8868320" cy="420960"/>
          </a:xfrm>
        </p:spPr>
        <p:txBody>
          <a:bodyPr>
            <a:normAutofit fontScale="90000"/>
          </a:bodyPr>
          <a:lstStyle/>
          <a:p>
            <a:pPr eaLnBrk="1" hangingPunct="1">
              <a:defRPr/>
            </a:pPr>
            <a:r>
              <a:rPr lang="en-US" sz="3000" dirty="0" smtClean="0">
                <a:solidFill>
                  <a:srgbClr val="FFFF00"/>
                </a:solidFill>
                <a:ea typeface="ＭＳ Ｐゴシック" charset="-128"/>
                <a:cs typeface="ＭＳ Ｐゴシック" charset="-128"/>
              </a:rPr>
              <a:t>Major achievement: the GCP community</a:t>
            </a:r>
          </a:p>
        </p:txBody>
      </p:sp>
    </p:spTree>
    <p:extLst>
      <p:ext uri="{BB962C8B-B14F-4D97-AF65-F5344CB8AC3E}">
        <p14:creationId xmlns:p14="http://schemas.microsoft.com/office/powerpoint/2010/main" val="264798838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solidFill>
                  <a:srgbClr val="FFFF00"/>
                </a:solidFill>
              </a:rPr>
              <a:t>RELEVANCE</a:t>
            </a:r>
          </a:p>
          <a:p>
            <a:r>
              <a:rPr lang="en-US" b="1" dirty="0" smtClean="0">
                <a:solidFill>
                  <a:srgbClr val="FFFF00"/>
                </a:solidFill>
              </a:rPr>
              <a:t>EFFECTIVENESS</a:t>
            </a:r>
          </a:p>
          <a:p>
            <a:r>
              <a:rPr lang="en-US" b="1" dirty="0" smtClean="0">
                <a:solidFill>
                  <a:srgbClr val="FFFF00"/>
                </a:solidFill>
              </a:rPr>
              <a:t>EFFICIENCY</a:t>
            </a:r>
          </a:p>
          <a:p>
            <a:r>
              <a:rPr lang="en-US" b="1" dirty="0" smtClean="0">
                <a:solidFill>
                  <a:srgbClr val="FFFF00"/>
                </a:solidFill>
              </a:rPr>
              <a:t>IMPACT</a:t>
            </a:r>
          </a:p>
          <a:p>
            <a:r>
              <a:rPr lang="en-US" b="1" dirty="0" smtClean="0">
                <a:solidFill>
                  <a:srgbClr val="FFFF00"/>
                </a:solidFill>
              </a:rPr>
              <a:t>SUSTAINABILITY</a:t>
            </a:r>
          </a:p>
          <a:p>
            <a:r>
              <a:rPr lang="en-US" b="1" dirty="0" smtClean="0">
                <a:solidFill>
                  <a:srgbClr val="FFFF00"/>
                </a:solidFill>
              </a:rPr>
              <a:t>QUALITY OF SCIENCE</a:t>
            </a:r>
          </a:p>
          <a:p>
            <a:pPr marL="0" indent="0">
              <a:buNone/>
            </a:pPr>
            <a:r>
              <a:rPr lang="en-US" dirty="0" smtClean="0">
                <a:solidFill>
                  <a:srgbClr val="FFFF00"/>
                </a:solidFill>
              </a:rPr>
              <a:t>Two surveys -  (1) programme (2) governance and management</a:t>
            </a:r>
            <a:endParaRPr lang="en-US" dirty="0">
              <a:solidFill>
                <a:srgbClr val="FFFF00"/>
              </a:solidFill>
            </a:endParaRPr>
          </a:p>
        </p:txBody>
      </p:sp>
    </p:spTree>
    <p:extLst>
      <p:ext uri="{BB962C8B-B14F-4D97-AF65-F5344CB8AC3E}">
        <p14:creationId xmlns:p14="http://schemas.microsoft.com/office/powerpoint/2010/main" val="16682440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GCP PURPOSE</a:t>
            </a:r>
            <a:endParaRPr lang="en-US" b="1" dirty="0">
              <a:solidFill>
                <a:srgbClr val="FFFF00"/>
              </a:solidFill>
            </a:endParaRPr>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sz="4800" dirty="0" smtClean="0">
                <a:solidFill>
                  <a:srgbClr val="FFFF00"/>
                </a:solidFill>
              </a:rPr>
              <a:t>To use genetic diversity and advanced plant science to improve crops for greater food security in the developing world</a:t>
            </a:r>
            <a:endParaRPr lang="en-US" sz="4800" dirty="0">
              <a:solidFill>
                <a:srgbClr val="FFFF00"/>
              </a:solidFill>
            </a:endParaRPr>
          </a:p>
        </p:txBody>
      </p:sp>
    </p:spTree>
    <p:extLst>
      <p:ext uri="{BB962C8B-B14F-4D97-AF65-F5344CB8AC3E}">
        <p14:creationId xmlns:p14="http://schemas.microsoft.com/office/powerpoint/2010/main" val="209233231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BACKGROUND</a:t>
            </a:r>
            <a:endParaRPr lang="en-US" b="1" dirty="0">
              <a:solidFill>
                <a:srgbClr val="FFFF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FFFF00"/>
                </a:solidFill>
              </a:rPr>
              <a:t>August 2003</a:t>
            </a:r>
          </a:p>
          <a:p>
            <a:r>
              <a:rPr lang="en-US" dirty="0" smtClean="0">
                <a:solidFill>
                  <a:srgbClr val="FFFF00"/>
                </a:solidFill>
              </a:rPr>
              <a:t>CIMMYT</a:t>
            </a:r>
          </a:p>
          <a:p>
            <a:r>
              <a:rPr lang="en-US" dirty="0" smtClean="0">
                <a:solidFill>
                  <a:srgbClr val="FFFF00"/>
                </a:solidFill>
              </a:rPr>
              <a:t>10 years (two phases – close in 2014)</a:t>
            </a:r>
          </a:p>
          <a:p>
            <a:r>
              <a:rPr lang="en-US" dirty="0" smtClean="0">
                <a:solidFill>
                  <a:srgbClr val="FFFF00"/>
                </a:solidFill>
              </a:rPr>
              <a:t>Annual budget USD15-17 million pa</a:t>
            </a:r>
          </a:p>
          <a:p>
            <a:r>
              <a:rPr lang="en-US" dirty="0" smtClean="0">
                <a:solidFill>
                  <a:srgbClr val="FFFF00"/>
                </a:solidFill>
              </a:rPr>
              <a:t>Drought-prone areas</a:t>
            </a:r>
          </a:p>
          <a:p>
            <a:r>
              <a:rPr lang="en-US" dirty="0" smtClean="0">
                <a:solidFill>
                  <a:srgbClr val="FFFF00"/>
                </a:solidFill>
              </a:rPr>
              <a:t>18 CGIAR mandate crops in Phase I</a:t>
            </a:r>
          </a:p>
          <a:p>
            <a:r>
              <a:rPr lang="en-US" dirty="0" smtClean="0">
                <a:solidFill>
                  <a:srgbClr val="FFFF00"/>
                </a:solidFill>
              </a:rPr>
              <a:t>9 CGIAR mandate crops in Phase II</a:t>
            </a:r>
          </a:p>
          <a:p>
            <a:r>
              <a:rPr lang="en-US" dirty="0" smtClean="0">
                <a:solidFill>
                  <a:srgbClr val="FFFF00"/>
                </a:solidFill>
              </a:rPr>
              <a:t>&gt;180 organizations in the global network</a:t>
            </a:r>
            <a:endParaRPr lang="en-US" dirty="0">
              <a:solidFill>
                <a:srgbClr val="FFFF00"/>
              </a:solidFill>
            </a:endParaRPr>
          </a:p>
        </p:txBody>
      </p:sp>
    </p:spTree>
    <p:extLst>
      <p:ext uri="{BB962C8B-B14F-4D97-AF65-F5344CB8AC3E}">
        <p14:creationId xmlns:p14="http://schemas.microsoft.com/office/powerpoint/2010/main" val="197683848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p>
          <a:p>
            <a:pPr marL="0" indent="0" algn="ctr">
              <a:buNone/>
            </a:pPr>
            <a:r>
              <a:rPr lang="en-US" sz="4800" dirty="0" smtClean="0">
                <a:solidFill>
                  <a:srgbClr val="FFFF00"/>
                </a:solidFill>
              </a:rPr>
              <a:t>EC provided largest share of funding – USD57 million from a total of USD168 million</a:t>
            </a:r>
            <a:endParaRPr lang="en-US" sz="4800" dirty="0">
              <a:solidFill>
                <a:srgbClr val="FFFF00"/>
              </a:solidFill>
            </a:endParaRPr>
          </a:p>
        </p:txBody>
      </p:sp>
    </p:spTree>
    <p:extLst>
      <p:ext uri="{BB962C8B-B14F-4D97-AF65-F5344CB8AC3E}">
        <p14:creationId xmlns:p14="http://schemas.microsoft.com/office/powerpoint/2010/main" val="70397738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OUTPUTS</a:t>
            </a:r>
            <a:endParaRPr lang="en-US" b="1"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FFFF00"/>
                </a:solidFill>
              </a:rPr>
              <a:t>Genetic resources</a:t>
            </a:r>
          </a:p>
          <a:p>
            <a:r>
              <a:rPr lang="en-US" dirty="0" smtClean="0">
                <a:solidFill>
                  <a:srgbClr val="FFFF00"/>
                </a:solidFill>
              </a:rPr>
              <a:t>Genomic resources</a:t>
            </a:r>
          </a:p>
          <a:p>
            <a:r>
              <a:rPr lang="en-US" dirty="0" smtClean="0">
                <a:solidFill>
                  <a:srgbClr val="FFFF00"/>
                </a:solidFill>
              </a:rPr>
              <a:t>Informative markers</a:t>
            </a:r>
          </a:p>
          <a:p>
            <a:r>
              <a:rPr lang="en-US" dirty="0" smtClean="0">
                <a:solidFill>
                  <a:srgbClr val="FFFF00"/>
                </a:solidFill>
              </a:rPr>
              <a:t>Genes</a:t>
            </a:r>
          </a:p>
          <a:p>
            <a:r>
              <a:rPr lang="en-US" dirty="0" smtClean="0">
                <a:solidFill>
                  <a:srgbClr val="FFFF00"/>
                </a:solidFill>
              </a:rPr>
              <a:t>Germplasm</a:t>
            </a:r>
          </a:p>
          <a:p>
            <a:r>
              <a:rPr lang="en-US" dirty="0" smtClean="0">
                <a:solidFill>
                  <a:srgbClr val="FFFF00"/>
                </a:solidFill>
              </a:rPr>
              <a:t>Tools</a:t>
            </a:r>
          </a:p>
          <a:p>
            <a:r>
              <a:rPr lang="en-US" dirty="0" smtClean="0">
                <a:solidFill>
                  <a:srgbClr val="FFFF00"/>
                </a:solidFill>
              </a:rPr>
              <a:t>Capacities</a:t>
            </a:r>
          </a:p>
          <a:p>
            <a:r>
              <a:rPr lang="en-US" dirty="0" smtClean="0">
                <a:solidFill>
                  <a:srgbClr val="FFFF00"/>
                </a:solidFill>
              </a:rPr>
              <a:t>Knowledge – the Integrated Breeding Platform (IBP)</a:t>
            </a:r>
          </a:p>
          <a:p>
            <a:endParaRPr lang="en-US" dirty="0"/>
          </a:p>
        </p:txBody>
      </p:sp>
    </p:spTree>
    <p:extLst>
      <p:ext uri="{BB962C8B-B14F-4D97-AF65-F5344CB8AC3E}">
        <p14:creationId xmlns:p14="http://schemas.microsoft.com/office/powerpoint/2010/main" val="3619575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Conclusion of the review team</a:t>
            </a:r>
            <a:endParaRPr lang="en-US" b="1" dirty="0">
              <a:solidFill>
                <a:srgbClr val="FFFF0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solidFill>
                  <a:srgbClr val="FFFF00"/>
                </a:solidFill>
              </a:rPr>
              <a:t>“… GCP has performed well, has met the majority of its genetic enhancement goals and surpassed others, and will leave a formidable legacy of useful and accessible products and information”</a:t>
            </a:r>
            <a:endParaRPr lang="en-US" dirty="0">
              <a:solidFill>
                <a:srgbClr val="FFFF00"/>
              </a:solidFill>
            </a:endParaRPr>
          </a:p>
        </p:txBody>
      </p:sp>
    </p:spTree>
    <p:extLst>
      <p:ext uri="{BB962C8B-B14F-4D97-AF65-F5344CB8AC3E}">
        <p14:creationId xmlns:p14="http://schemas.microsoft.com/office/powerpoint/2010/main" val="3525546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504" y="152400"/>
            <a:ext cx="8784976" cy="972344"/>
          </a:xfrm>
        </p:spPr>
        <p:txBody>
          <a:bodyPr>
            <a:normAutofit fontScale="90000"/>
          </a:bodyPr>
          <a:lstStyle/>
          <a:p>
            <a:r>
              <a:rPr lang="en-US" sz="2900" b="1" dirty="0" smtClean="0"/>
              <a:t>Assessment of GCP’s overall performance from stakeholder survey </a:t>
            </a:r>
            <a:endParaRPr lang="en-US" sz="29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3684576"/>
              </p:ext>
            </p:extLst>
          </p:nvPr>
        </p:nvGraphicFramePr>
        <p:xfrm>
          <a:off x="395536" y="2440633"/>
          <a:ext cx="8496944"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467544" y="1916832"/>
            <a:ext cx="864096" cy="261610"/>
          </a:xfrm>
          <a:prstGeom prst="rect">
            <a:avLst/>
          </a:prstGeom>
          <a:noFill/>
        </p:spPr>
        <p:txBody>
          <a:bodyPr wrap="square" rtlCol="0">
            <a:spAutoFit/>
          </a:bodyPr>
          <a:lstStyle/>
          <a:p>
            <a:r>
              <a:rPr lang="en-US" sz="1100" dirty="0" smtClean="0">
                <a:solidFill>
                  <a:srgbClr val="000000"/>
                </a:solidFill>
              </a:rPr>
              <a:t>% Agree</a:t>
            </a:r>
            <a:endParaRPr lang="en-US" sz="1100" dirty="0">
              <a:solidFill>
                <a:srgbClr val="000000"/>
              </a:solidFill>
            </a:endParaRPr>
          </a:p>
        </p:txBody>
      </p:sp>
      <p:sp>
        <p:nvSpPr>
          <p:cNvPr id="6" name="TextBox 5"/>
          <p:cNvSpPr txBox="1"/>
          <p:nvPr/>
        </p:nvSpPr>
        <p:spPr>
          <a:xfrm>
            <a:off x="1115616" y="2435423"/>
            <a:ext cx="864096" cy="307777"/>
          </a:xfrm>
          <a:prstGeom prst="rect">
            <a:avLst/>
          </a:prstGeom>
          <a:noFill/>
        </p:spPr>
        <p:txBody>
          <a:bodyPr wrap="square" rtlCol="0">
            <a:spAutoFit/>
          </a:bodyPr>
          <a:lstStyle/>
          <a:p>
            <a:pPr algn="ctr"/>
            <a:r>
              <a:rPr lang="en-US" sz="1400" dirty="0" smtClean="0">
                <a:solidFill>
                  <a:srgbClr val="000000"/>
                </a:solidFill>
              </a:rPr>
              <a:t>93.6%</a:t>
            </a:r>
            <a:endParaRPr lang="en-US" sz="1400" dirty="0">
              <a:solidFill>
                <a:srgbClr val="000000"/>
              </a:solidFill>
            </a:endParaRPr>
          </a:p>
        </p:txBody>
      </p:sp>
      <p:sp>
        <p:nvSpPr>
          <p:cNvPr id="8" name="TextBox 7"/>
          <p:cNvSpPr txBox="1"/>
          <p:nvPr/>
        </p:nvSpPr>
        <p:spPr>
          <a:xfrm>
            <a:off x="1981200" y="2435423"/>
            <a:ext cx="864096" cy="307777"/>
          </a:xfrm>
          <a:prstGeom prst="rect">
            <a:avLst/>
          </a:prstGeom>
          <a:noFill/>
        </p:spPr>
        <p:txBody>
          <a:bodyPr wrap="square" rtlCol="0">
            <a:spAutoFit/>
          </a:bodyPr>
          <a:lstStyle/>
          <a:p>
            <a:pPr algn="ctr"/>
            <a:r>
              <a:rPr lang="en-US" sz="1400" dirty="0" smtClean="0">
                <a:solidFill>
                  <a:srgbClr val="000000"/>
                </a:solidFill>
              </a:rPr>
              <a:t>92.8%</a:t>
            </a:r>
            <a:endParaRPr lang="en-US" sz="1400" dirty="0">
              <a:solidFill>
                <a:srgbClr val="000000"/>
              </a:solidFill>
            </a:endParaRPr>
          </a:p>
        </p:txBody>
      </p:sp>
      <p:sp>
        <p:nvSpPr>
          <p:cNvPr id="10" name="TextBox 9"/>
          <p:cNvSpPr txBox="1"/>
          <p:nvPr/>
        </p:nvSpPr>
        <p:spPr>
          <a:xfrm>
            <a:off x="2971800" y="2362200"/>
            <a:ext cx="864096" cy="307777"/>
          </a:xfrm>
          <a:prstGeom prst="rect">
            <a:avLst/>
          </a:prstGeom>
          <a:noFill/>
        </p:spPr>
        <p:txBody>
          <a:bodyPr wrap="square" rtlCol="0">
            <a:spAutoFit/>
          </a:bodyPr>
          <a:lstStyle/>
          <a:p>
            <a:pPr algn="ctr"/>
            <a:r>
              <a:rPr lang="en-US" sz="1400" dirty="0" smtClean="0">
                <a:solidFill>
                  <a:srgbClr val="000000"/>
                </a:solidFill>
              </a:rPr>
              <a:t>95.1%</a:t>
            </a:r>
            <a:endParaRPr lang="en-US" sz="1400" dirty="0">
              <a:solidFill>
                <a:srgbClr val="000000"/>
              </a:solidFill>
            </a:endParaRPr>
          </a:p>
        </p:txBody>
      </p:sp>
      <p:sp>
        <p:nvSpPr>
          <p:cNvPr id="9" name="TextBox 8"/>
          <p:cNvSpPr txBox="1"/>
          <p:nvPr/>
        </p:nvSpPr>
        <p:spPr>
          <a:xfrm>
            <a:off x="3962400" y="2511623"/>
            <a:ext cx="864096" cy="307777"/>
          </a:xfrm>
          <a:prstGeom prst="rect">
            <a:avLst/>
          </a:prstGeom>
          <a:noFill/>
        </p:spPr>
        <p:txBody>
          <a:bodyPr wrap="square" rtlCol="0">
            <a:spAutoFit/>
          </a:bodyPr>
          <a:lstStyle/>
          <a:p>
            <a:pPr algn="ctr"/>
            <a:r>
              <a:rPr lang="en-US" sz="1400" dirty="0" smtClean="0">
                <a:solidFill>
                  <a:srgbClr val="000000"/>
                </a:solidFill>
              </a:rPr>
              <a:t>92.2%</a:t>
            </a:r>
            <a:endParaRPr lang="en-US" sz="1400" dirty="0">
              <a:solidFill>
                <a:srgbClr val="000000"/>
              </a:solidFill>
            </a:endParaRPr>
          </a:p>
        </p:txBody>
      </p:sp>
      <p:sp>
        <p:nvSpPr>
          <p:cNvPr id="11" name="TextBox 10"/>
          <p:cNvSpPr txBox="1"/>
          <p:nvPr/>
        </p:nvSpPr>
        <p:spPr>
          <a:xfrm>
            <a:off x="4927104" y="2359223"/>
            <a:ext cx="864096" cy="307777"/>
          </a:xfrm>
          <a:prstGeom prst="rect">
            <a:avLst/>
          </a:prstGeom>
          <a:noFill/>
        </p:spPr>
        <p:txBody>
          <a:bodyPr wrap="square" rtlCol="0">
            <a:spAutoFit/>
          </a:bodyPr>
          <a:lstStyle/>
          <a:p>
            <a:pPr algn="ctr"/>
            <a:r>
              <a:rPr lang="en-US" sz="1400" dirty="0" smtClean="0">
                <a:solidFill>
                  <a:srgbClr val="000000"/>
                </a:solidFill>
              </a:rPr>
              <a:t>96.3%</a:t>
            </a:r>
            <a:endParaRPr lang="en-US" sz="1400" dirty="0">
              <a:solidFill>
                <a:srgbClr val="000000"/>
              </a:solidFill>
            </a:endParaRPr>
          </a:p>
        </p:txBody>
      </p:sp>
      <p:sp>
        <p:nvSpPr>
          <p:cNvPr id="12" name="TextBox 11"/>
          <p:cNvSpPr txBox="1"/>
          <p:nvPr/>
        </p:nvSpPr>
        <p:spPr>
          <a:xfrm>
            <a:off x="5940152" y="2511623"/>
            <a:ext cx="864096" cy="307777"/>
          </a:xfrm>
          <a:prstGeom prst="rect">
            <a:avLst/>
          </a:prstGeom>
          <a:noFill/>
        </p:spPr>
        <p:txBody>
          <a:bodyPr wrap="square" rtlCol="0">
            <a:spAutoFit/>
          </a:bodyPr>
          <a:lstStyle/>
          <a:p>
            <a:pPr algn="ctr"/>
            <a:r>
              <a:rPr lang="en-US" sz="1400" dirty="0" smtClean="0">
                <a:solidFill>
                  <a:srgbClr val="000000"/>
                </a:solidFill>
              </a:rPr>
              <a:t>91.4%</a:t>
            </a:r>
            <a:endParaRPr lang="en-US" sz="1400" dirty="0">
              <a:solidFill>
                <a:srgbClr val="000000"/>
              </a:solidFill>
            </a:endParaRPr>
          </a:p>
        </p:txBody>
      </p:sp>
      <p:sp>
        <p:nvSpPr>
          <p:cNvPr id="14" name="TextBox 13"/>
          <p:cNvSpPr txBox="1"/>
          <p:nvPr/>
        </p:nvSpPr>
        <p:spPr>
          <a:xfrm>
            <a:off x="6876256" y="2511623"/>
            <a:ext cx="864096" cy="307777"/>
          </a:xfrm>
          <a:prstGeom prst="rect">
            <a:avLst/>
          </a:prstGeom>
          <a:noFill/>
        </p:spPr>
        <p:txBody>
          <a:bodyPr wrap="square" rtlCol="0">
            <a:spAutoFit/>
          </a:bodyPr>
          <a:lstStyle/>
          <a:p>
            <a:pPr algn="ctr"/>
            <a:r>
              <a:rPr lang="en-US" sz="1400" dirty="0" smtClean="0">
                <a:solidFill>
                  <a:srgbClr val="000000"/>
                </a:solidFill>
              </a:rPr>
              <a:t>91.5%</a:t>
            </a:r>
            <a:endParaRPr lang="en-US" sz="1400" dirty="0">
              <a:solidFill>
                <a:srgbClr val="000000"/>
              </a:solidFill>
            </a:endParaRPr>
          </a:p>
        </p:txBody>
      </p:sp>
      <p:sp>
        <p:nvSpPr>
          <p:cNvPr id="15" name="TextBox 14"/>
          <p:cNvSpPr txBox="1"/>
          <p:nvPr/>
        </p:nvSpPr>
        <p:spPr>
          <a:xfrm>
            <a:off x="7848600" y="2587823"/>
            <a:ext cx="864096" cy="307777"/>
          </a:xfrm>
          <a:prstGeom prst="rect">
            <a:avLst/>
          </a:prstGeom>
          <a:noFill/>
        </p:spPr>
        <p:txBody>
          <a:bodyPr wrap="square" rtlCol="0">
            <a:spAutoFit/>
          </a:bodyPr>
          <a:lstStyle/>
          <a:p>
            <a:pPr algn="ctr"/>
            <a:r>
              <a:rPr lang="en-US" sz="1400" dirty="0" smtClean="0">
                <a:solidFill>
                  <a:srgbClr val="000000"/>
                </a:solidFill>
              </a:rPr>
              <a:t>90.0%</a:t>
            </a:r>
            <a:endParaRPr lang="en-US" sz="1400" dirty="0">
              <a:solidFill>
                <a:srgbClr val="000000"/>
              </a:solidFill>
            </a:endParaRPr>
          </a:p>
        </p:txBody>
      </p:sp>
      <p:sp>
        <p:nvSpPr>
          <p:cNvPr id="5" name="TextBox 4"/>
          <p:cNvSpPr txBox="1"/>
          <p:nvPr/>
        </p:nvSpPr>
        <p:spPr>
          <a:xfrm>
            <a:off x="539552" y="1124744"/>
            <a:ext cx="8313494" cy="677108"/>
          </a:xfrm>
          <a:prstGeom prst="rect">
            <a:avLst/>
          </a:prstGeom>
          <a:noFill/>
        </p:spPr>
        <p:txBody>
          <a:bodyPr wrap="none" rtlCol="0">
            <a:spAutoFit/>
          </a:bodyPr>
          <a:lstStyle/>
          <a:p>
            <a:r>
              <a:rPr lang="en-US" sz="1900" b="1" dirty="0" smtClean="0"/>
              <a:t>Possible choices: Strongly agree; agree; disagree; strongly disagree; </a:t>
            </a:r>
          </a:p>
          <a:p>
            <a:r>
              <a:rPr lang="en-US" sz="1900" b="1" dirty="0" smtClean="0"/>
              <a:t>don’t know/not applicable  </a:t>
            </a:r>
            <a:endParaRPr lang="en-US" sz="1900" b="1" dirty="0"/>
          </a:p>
        </p:txBody>
      </p:sp>
    </p:spTree>
    <p:extLst>
      <p:ext uri="{BB962C8B-B14F-4D97-AF65-F5344CB8AC3E}">
        <p14:creationId xmlns:p14="http://schemas.microsoft.com/office/powerpoint/2010/main" val="41101467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323528" y="260648"/>
            <a:ext cx="8280920" cy="576064"/>
          </a:xfrm>
          <a:prstGeom prst="rect">
            <a:avLst/>
          </a:prstGeom>
        </p:spPr>
        <p:txBody>
          <a:bodyPr/>
          <a:lstStyle>
            <a:defPPr>
              <a:defRPr lang="en-US"/>
            </a:defPPr>
            <a:lvl1pPr eaLnBrk="1" hangingPunct="1">
              <a:defRPr sz="3200" b="0">
                <a:solidFill>
                  <a:srgbClr val="000082"/>
                </a:solidFill>
                <a:effectLst/>
                <a:latin typeface="+mj-lt"/>
                <a:ea typeface="ＭＳ Ｐゴシック" pitchFamily="-106" charset="-128"/>
                <a:cs typeface="+mj-cs"/>
              </a:defRPr>
            </a:lvl1pPr>
            <a:lvl2pPr eaLnBrk="1" hangingPunct="1">
              <a:defRPr sz="3400" b="1">
                <a:solidFill>
                  <a:schemeClr val="tx2"/>
                </a:solidFill>
                <a:effectLst>
                  <a:outerShdw blurRad="38100" dist="38100" dir="2700000" algn="tl">
                    <a:srgbClr val="C0C0C0"/>
                  </a:outerShdw>
                </a:effectLst>
                <a:latin typeface="Arial Black" pitchFamily="34" charset="0"/>
              </a:defRPr>
            </a:lvl2pPr>
            <a:lvl3pPr eaLnBrk="1" hangingPunct="1">
              <a:defRPr sz="3400" b="1">
                <a:solidFill>
                  <a:schemeClr val="tx2"/>
                </a:solidFill>
                <a:effectLst>
                  <a:outerShdw blurRad="38100" dist="38100" dir="2700000" algn="tl">
                    <a:srgbClr val="C0C0C0"/>
                  </a:outerShdw>
                </a:effectLst>
                <a:latin typeface="Arial Black" pitchFamily="34" charset="0"/>
              </a:defRPr>
            </a:lvl3pPr>
            <a:lvl4pPr eaLnBrk="1" hangingPunct="1">
              <a:defRPr sz="3400" b="1">
                <a:solidFill>
                  <a:schemeClr val="tx2"/>
                </a:solidFill>
                <a:effectLst>
                  <a:outerShdw blurRad="38100" dist="38100" dir="2700000" algn="tl">
                    <a:srgbClr val="C0C0C0"/>
                  </a:outerShdw>
                </a:effectLst>
                <a:latin typeface="Arial Black" pitchFamily="34" charset="0"/>
              </a:defRPr>
            </a:lvl4pPr>
            <a:lvl5pPr eaLnBrk="1" hangingPunct="1">
              <a:defRPr sz="3400" b="1">
                <a:solidFill>
                  <a:schemeClr val="tx2"/>
                </a:solidFill>
                <a:effectLst>
                  <a:outerShdw blurRad="38100" dist="38100" dir="2700000" algn="tl">
                    <a:srgbClr val="C0C0C0"/>
                  </a:outerShdw>
                </a:effectLst>
                <a:latin typeface="Arial Black" pitchFamily="34" charset="0"/>
              </a:defRPr>
            </a:lvl5pPr>
            <a:lvl6pPr marL="457200" fontAlgn="base">
              <a:spcBef>
                <a:spcPct val="0"/>
              </a:spcBef>
              <a:spcAft>
                <a:spcPct val="0"/>
              </a:spcAft>
              <a:defRPr sz="3400" b="1">
                <a:solidFill>
                  <a:schemeClr val="tx2"/>
                </a:solidFill>
                <a:effectLst>
                  <a:outerShdw blurRad="38100" dist="38100" dir="2700000" algn="tl">
                    <a:srgbClr val="C0C0C0"/>
                  </a:outerShdw>
                </a:effectLst>
                <a:latin typeface="Arial Black" pitchFamily="34" charset="0"/>
              </a:defRPr>
            </a:lvl6pPr>
            <a:lvl7pPr marL="914400" fontAlgn="base">
              <a:spcBef>
                <a:spcPct val="0"/>
              </a:spcBef>
              <a:spcAft>
                <a:spcPct val="0"/>
              </a:spcAft>
              <a:defRPr sz="3400" b="1">
                <a:solidFill>
                  <a:schemeClr val="tx2"/>
                </a:solidFill>
                <a:effectLst>
                  <a:outerShdw blurRad="38100" dist="38100" dir="2700000" algn="tl">
                    <a:srgbClr val="C0C0C0"/>
                  </a:outerShdw>
                </a:effectLst>
                <a:latin typeface="Arial Black" pitchFamily="34" charset="0"/>
              </a:defRPr>
            </a:lvl7pPr>
            <a:lvl8pPr marL="1371600" fontAlgn="base">
              <a:spcBef>
                <a:spcPct val="0"/>
              </a:spcBef>
              <a:spcAft>
                <a:spcPct val="0"/>
              </a:spcAft>
              <a:defRPr sz="3400" b="1">
                <a:solidFill>
                  <a:schemeClr val="tx2"/>
                </a:solidFill>
                <a:effectLst>
                  <a:outerShdw blurRad="38100" dist="38100" dir="2700000" algn="tl">
                    <a:srgbClr val="C0C0C0"/>
                  </a:outerShdw>
                </a:effectLst>
                <a:latin typeface="Arial Black" pitchFamily="34" charset="0"/>
              </a:defRPr>
            </a:lvl8pPr>
            <a:lvl9pPr marL="1828800" fontAlgn="base">
              <a:spcBef>
                <a:spcPct val="0"/>
              </a:spcBef>
              <a:spcAft>
                <a:spcPct val="0"/>
              </a:spcAft>
              <a:defRPr sz="3400" b="1">
                <a:solidFill>
                  <a:schemeClr val="tx2"/>
                </a:solidFill>
                <a:effectLst>
                  <a:outerShdw blurRad="38100" dist="38100" dir="2700000" algn="tl">
                    <a:srgbClr val="C0C0C0"/>
                  </a:outerShdw>
                </a:effectLst>
                <a:latin typeface="Arial Black" pitchFamily="34" charset="0"/>
              </a:defRPr>
            </a:lvl9pPr>
          </a:lstStyle>
          <a:p>
            <a:r>
              <a:rPr lang="en-US" b="1" dirty="0" smtClean="0">
                <a:solidFill>
                  <a:srgbClr val="FFFF00"/>
                </a:solidFill>
                <a:ea typeface="ＭＳ Ｐゴシック" pitchFamily="-108" charset="-128"/>
                <a:cs typeface="ＭＳ Ｐゴシック" pitchFamily="-108" charset="-128"/>
              </a:rPr>
              <a:t>Key learning </a:t>
            </a:r>
            <a:r>
              <a:rPr lang="en-US" b="1" dirty="0">
                <a:solidFill>
                  <a:srgbClr val="FFFF00"/>
                </a:solidFill>
                <a:ea typeface="ＭＳ Ｐゴシック" pitchFamily="-108" charset="-128"/>
                <a:cs typeface="ＭＳ Ｐゴシック" pitchFamily="-108" charset="-128"/>
              </a:rPr>
              <a:t>a</a:t>
            </a:r>
            <a:r>
              <a:rPr lang="en-US" b="1" dirty="0" smtClean="0">
                <a:solidFill>
                  <a:srgbClr val="FFFF00"/>
                </a:solidFill>
                <a:ea typeface="ＭＳ Ｐゴシック" pitchFamily="-108" charset="-128"/>
                <a:cs typeface="ＭＳ Ｐゴシック" pitchFamily="-108" charset="-128"/>
              </a:rPr>
              <a:t>reas</a:t>
            </a:r>
          </a:p>
          <a:p>
            <a:pPr algn="ctr"/>
            <a:endParaRPr lang="en-US" sz="2800" b="1" dirty="0">
              <a:solidFill>
                <a:srgbClr val="FFFF00"/>
              </a:solidFill>
              <a:ea typeface="ＭＳ Ｐゴシック" pitchFamily="-108" charset="-128"/>
              <a:cs typeface="ＭＳ Ｐゴシック" pitchFamily="-108" charset="-128"/>
            </a:endParaRPr>
          </a:p>
        </p:txBody>
      </p:sp>
      <p:sp>
        <p:nvSpPr>
          <p:cNvPr id="3" name="Rectangle 3"/>
          <p:cNvSpPr txBox="1">
            <a:spLocks noChangeArrowheads="1"/>
          </p:cNvSpPr>
          <p:nvPr/>
        </p:nvSpPr>
        <p:spPr>
          <a:xfrm>
            <a:off x="395536" y="908720"/>
            <a:ext cx="5319464" cy="5644480"/>
          </a:xfrm>
          <a:prstGeom prst="rect">
            <a:avLst/>
          </a:prstGeom>
        </p:spPr>
        <p:txBody>
          <a:bodyPr/>
          <a:lstStyle>
            <a:lvl1pPr marL="342900" indent="-342900" algn="l" rtl="0" eaLnBrk="1" fontAlgn="base" hangingPunct="1">
              <a:spcBef>
                <a:spcPct val="20000"/>
              </a:spcBef>
              <a:spcAft>
                <a:spcPct val="0"/>
              </a:spcAft>
              <a:buClr>
                <a:schemeClr val="accent1"/>
              </a:buClr>
              <a:buSzPct val="70000"/>
              <a:buFont typeface="Wingdings" pitchFamily="2" charset="2"/>
              <a:buChar char="l"/>
              <a:defRPr sz="2800">
                <a:solidFill>
                  <a:schemeClr val="tx1"/>
                </a:solidFill>
                <a:latin typeface="+mn-lt"/>
                <a:ea typeface="ＭＳ Ｐゴシック" pitchFamily="-108" charset="-128"/>
                <a:cs typeface="ＭＳ Ｐゴシック" pitchFamily="-108" charset="-128"/>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400">
                <a:solidFill>
                  <a:schemeClr val="tx1"/>
                </a:solidFill>
                <a:latin typeface="+mn-lt"/>
                <a:ea typeface="ＭＳ Ｐゴシック" pitchFamily="-108" charset="-128"/>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ea typeface="ＭＳ Ｐゴシック" pitchFamily="-108" charset="-128"/>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ea typeface="ＭＳ Ｐゴシック" pitchFamily="-108" charset="-128"/>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ea typeface="ＭＳ Ｐゴシック" pitchFamily="-108" charset="-128"/>
              </a:defRPr>
            </a:lvl5pPr>
            <a:lvl6pPr marL="2055813" indent="-315913" algn="l" rtl="0" eaLnBrk="1" fontAlgn="base" hangingPunct="1">
              <a:spcBef>
                <a:spcPct val="20000"/>
              </a:spcBef>
              <a:spcAft>
                <a:spcPct val="0"/>
              </a:spcAft>
              <a:buClr>
                <a:schemeClr val="folHlink"/>
              </a:buClr>
              <a:buSzPct val="80000"/>
              <a:buFont typeface="Wingdings" pitchFamily="-108" charset="2"/>
              <a:buChar char="§"/>
              <a:defRPr sz="2000">
                <a:solidFill>
                  <a:schemeClr val="tx1"/>
                </a:solidFill>
                <a:latin typeface="+mn-lt"/>
                <a:ea typeface="ＭＳ Ｐゴシック" pitchFamily="-108" charset="-128"/>
              </a:defRPr>
            </a:lvl6pPr>
            <a:lvl7pPr marL="2513013" indent="-315913" algn="l" rtl="0" eaLnBrk="1" fontAlgn="base" hangingPunct="1">
              <a:spcBef>
                <a:spcPct val="20000"/>
              </a:spcBef>
              <a:spcAft>
                <a:spcPct val="0"/>
              </a:spcAft>
              <a:buClr>
                <a:schemeClr val="folHlink"/>
              </a:buClr>
              <a:buSzPct val="80000"/>
              <a:buFont typeface="Wingdings" pitchFamily="-108" charset="2"/>
              <a:buChar char="§"/>
              <a:defRPr sz="2000">
                <a:solidFill>
                  <a:schemeClr val="tx1"/>
                </a:solidFill>
                <a:latin typeface="+mn-lt"/>
                <a:ea typeface="ＭＳ Ｐゴシック" pitchFamily="-108" charset="-128"/>
              </a:defRPr>
            </a:lvl7pPr>
            <a:lvl8pPr marL="2970213" indent="-315913" algn="l" rtl="0" eaLnBrk="1" fontAlgn="base" hangingPunct="1">
              <a:spcBef>
                <a:spcPct val="20000"/>
              </a:spcBef>
              <a:spcAft>
                <a:spcPct val="0"/>
              </a:spcAft>
              <a:buClr>
                <a:schemeClr val="folHlink"/>
              </a:buClr>
              <a:buSzPct val="80000"/>
              <a:buFont typeface="Wingdings" pitchFamily="-108" charset="2"/>
              <a:buChar char="§"/>
              <a:defRPr sz="2000">
                <a:solidFill>
                  <a:schemeClr val="tx1"/>
                </a:solidFill>
                <a:latin typeface="+mn-lt"/>
                <a:ea typeface="ＭＳ Ｐゴシック" pitchFamily="-108" charset="-128"/>
              </a:defRPr>
            </a:lvl8pPr>
            <a:lvl9pPr marL="3427413" indent="-315913" algn="l" rtl="0" eaLnBrk="1" fontAlgn="base" hangingPunct="1">
              <a:spcBef>
                <a:spcPct val="20000"/>
              </a:spcBef>
              <a:spcAft>
                <a:spcPct val="0"/>
              </a:spcAft>
              <a:buClr>
                <a:schemeClr val="folHlink"/>
              </a:buClr>
              <a:buSzPct val="80000"/>
              <a:buFont typeface="Wingdings" pitchFamily="-108" charset="2"/>
              <a:buChar char="§"/>
              <a:defRPr sz="2000">
                <a:solidFill>
                  <a:schemeClr val="tx1"/>
                </a:solidFill>
                <a:latin typeface="+mn-lt"/>
                <a:ea typeface="ＭＳ Ｐゴシック" pitchFamily="-108" charset="-128"/>
              </a:defRPr>
            </a:lvl9pPr>
          </a:lstStyle>
          <a:p>
            <a:pPr marL="0" indent="0">
              <a:spcBef>
                <a:spcPts val="600"/>
              </a:spcBef>
              <a:buSzTx/>
              <a:buFont typeface="Wingdings" pitchFamily="2" charset="2"/>
              <a:buNone/>
            </a:pPr>
            <a:endParaRPr lang="en-US" sz="400" b="1" dirty="0" smtClean="0">
              <a:ea typeface="ＭＳ Ｐゴシック" charset="-128"/>
            </a:endParaRPr>
          </a:p>
          <a:p>
            <a:pPr>
              <a:spcBef>
                <a:spcPts val="600"/>
              </a:spcBef>
              <a:buClrTx/>
              <a:buSzTx/>
              <a:buFont typeface="Symbol" charset="2"/>
              <a:buChar char=""/>
            </a:pPr>
            <a:r>
              <a:rPr lang="en-GB" sz="2400" u="sng" dirty="0" smtClean="0">
                <a:solidFill>
                  <a:srgbClr val="FFFF00"/>
                </a:solidFill>
                <a:ea typeface="ＭＳ Ｐゴシック" charset="-128"/>
              </a:rPr>
              <a:t>Governance</a:t>
            </a:r>
            <a:endParaRPr lang="en-GB" u="sng" dirty="0" smtClean="0">
              <a:solidFill>
                <a:srgbClr val="FFFF00"/>
              </a:solidFill>
            </a:endParaRPr>
          </a:p>
          <a:p>
            <a:pPr>
              <a:spcBef>
                <a:spcPts val="600"/>
              </a:spcBef>
              <a:buClrTx/>
              <a:buSzTx/>
              <a:buFont typeface="Symbol" charset="2"/>
              <a:buChar char=""/>
            </a:pPr>
            <a:r>
              <a:rPr lang="en-US" sz="2400" dirty="0" smtClean="0">
                <a:solidFill>
                  <a:srgbClr val="FFFF00"/>
                </a:solidFill>
                <a:ea typeface="ＭＳ Ｐゴシック" charset="-128"/>
              </a:rPr>
              <a:t>Science management</a:t>
            </a:r>
          </a:p>
          <a:p>
            <a:pPr>
              <a:spcBef>
                <a:spcPts val="600"/>
              </a:spcBef>
              <a:buClrTx/>
              <a:buSzTx/>
              <a:buFont typeface="Symbol" charset="2"/>
              <a:buChar char=""/>
            </a:pPr>
            <a:r>
              <a:rPr lang="en-US" sz="2400" u="sng" dirty="0" smtClean="0">
                <a:solidFill>
                  <a:srgbClr val="FFFF00"/>
                </a:solidFill>
                <a:ea typeface="ＭＳ Ｐゴシック" charset="-128"/>
              </a:rPr>
              <a:t>Monitoring and evaluation</a:t>
            </a:r>
            <a:endParaRPr lang="en-US" sz="2400" u="sng" dirty="0">
              <a:solidFill>
                <a:srgbClr val="FFFF00"/>
              </a:solidFill>
              <a:ea typeface="ＭＳ Ｐゴシック" charset="-128"/>
            </a:endParaRPr>
          </a:p>
          <a:p>
            <a:pPr>
              <a:spcBef>
                <a:spcPts val="600"/>
              </a:spcBef>
              <a:buClrTx/>
              <a:buSzTx/>
              <a:buFont typeface="Symbol" charset="2"/>
              <a:buChar char=""/>
            </a:pPr>
            <a:r>
              <a:rPr lang="en-US" sz="2400" u="sng" dirty="0" smtClean="0">
                <a:solidFill>
                  <a:srgbClr val="FFFF00"/>
                </a:solidFill>
                <a:ea typeface="ＭＳ Ｐゴシック" charset="-128"/>
              </a:rPr>
              <a:t>Selecting research projects</a:t>
            </a:r>
          </a:p>
          <a:p>
            <a:pPr>
              <a:spcBef>
                <a:spcPts val="600"/>
              </a:spcBef>
              <a:buClrTx/>
              <a:buSzTx/>
              <a:buFont typeface="Symbol" charset="2"/>
              <a:buChar char=""/>
            </a:pPr>
            <a:r>
              <a:rPr lang="en-US" sz="2400" dirty="0" smtClean="0">
                <a:solidFill>
                  <a:srgbClr val="FFFF00"/>
                </a:solidFill>
                <a:ea typeface="ＭＳ Ｐゴシック" charset="-128"/>
              </a:rPr>
              <a:t>Linking upstream research with applied science</a:t>
            </a:r>
          </a:p>
          <a:p>
            <a:pPr>
              <a:spcBef>
                <a:spcPts val="600"/>
              </a:spcBef>
              <a:buClrTx/>
              <a:buSzTx/>
              <a:buFont typeface="Symbol" charset="2"/>
              <a:buChar char=""/>
            </a:pPr>
            <a:r>
              <a:rPr lang="en-US" sz="2400" dirty="0" smtClean="0">
                <a:solidFill>
                  <a:srgbClr val="FFFF00"/>
                </a:solidFill>
                <a:ea typeface="ＭＳ Ｐゴシック" charset="-128"/>
              </a:rPr>
              <a:t>Partnership</a:t>
            </a:r>
          </a:p>
          <a:p>
            <a:pPr>
              <a:spcBef>
                <a:spcPts val="600"/>
              </a:spcBef>
              <a:buClrTx/>
              <a:buSzTx/>
              <a:buFont typeface="Symbol" charset="2"/>
              <a:buChar char=""/>
            </a:pPr>
            <a:r>
              <a:rPr lang="en-US" sz="2400" dirty="0" smtClean="0">
                <a:solidFill>
                  <a:srgbClr val="FFFF00"/>
                </a:solidFill>
                <a:ea typeface="ＭＳ Ｐゴシック" charset="-128"/>
              </a:rPr>
              <a:t>Adoption and behaviour change</a:t>
            </a:r>
          </a:p>
          <a:p>
            <a:pPr>
              <a:spcBef>
                <a:spcPts val="600"/>
              </a:spcBef>
              <a:buClrTx/>
              <a:buSzTx/>
              <a:buFont typeface="Symbol" charset="2"/>
              <a:buChar char=""/>
            </a:pPr>
            <a:r>
              <a:rPr lang="en-US" sz="2400" dirty="0" smtClean="0">
                <a:solidFill>
                  <a:srgbClr val="FFFF00"/>
                </a:solidFill>
                <a:ea typeface="ＭＳ Ｐゴシック" charset="-128"/>
              </a:rPr>
              <a:t>Research leadership</a:t>
            </a:r>
          </a:p>
          <a:p>
            <a:pPr>
              <a:spcBef>
                <a:spcPts val="600"/>
              </a:spcBef>
              <a:buClrTx/>
              <a:buSzTx/>
              <a:buFont typeface="Symbol" charset="2"/>
              <a:buChar char=""/>
            </a:pPr>
            <a:r>
              <a:rPr lang="en-US" sz="2400" dirty="0" smtClean="0">
                <a:solidFill>
                  <a:srgbClr val="FFFF00"/>
                </a:solidFill>
                <a:ea typeface="ＭＳ Ｐゴシック" charset="-128"/>
              </a:rPr>
              <a:t>Product delivery</a:t>
            </a:r>
          </a:p>
          <a:p>
            <a:pPr>
              <a:spcBef>
                <a:spcPts val="600"/>
              </a:spcBef>
              <a:buClrTx/>
              <a:buSzTx/>
              <a:buFont typeface="Symbol" charset="2"/>
              <a:buChar char=""/>
            </a:pPr>
            <a:r>
              <a:rPr lang="en-US" sz="2400" dirty="0" smtClean="0">
                <a:solidFill>
                  <a:srgbClr val="FFFF00"/>
                </a:solidFill>
                <a:ea typeface="ＭＳ Ｐゴシック" charset="-128"/>
              </a:rPr>
              <a:t>Programme closure and transition</a:t>
            </a:r>
            <a:endParaRPr lang="en-US" sz="2000" dirty="0" smtClean="0">
              <a:solidFill>
                <a:srgbClr val="FFFF00"/>
              </a:solidFill>
              <a:ea typeface="ＭＳ Ｐゴシック" charset="-128"/>
            </a:endParaRPr>
          </a:p>
          <a:p>
            <a:pPr marL="0" indent="0">
              <a:spcBef>
                <a:spcPts val="600"/>
              </a:spcBef>
              <a:buSzTx/>
              <a:buNone/>
              <a:tabLst>
                <a:tab pos="1092200" algn="l"/>
              </a:tabLst>
            </a:pPr>
            <a:endParaRPr lang="en-US" sz="2000" dirty="0" smtClean="0">
              <a:ea typeface="ＭＳ Ｐゴシック" charset="-128"/>
            </a:endParaRPr>
          </a:p>
        </p:txBody>
      </p:sp>
    </p:spTree>
    <p:extLst>
      <p:ext uri="{BB962C8B-B14F-4D97-AF65-F5344CB8AC3E}">
        <p14:creationId xmlns:p14="http://schemas.microsoft.com/office/powerpoint/2010/main" val="41086705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4">
      <a:dk1>
        <a:srgbClr val="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96</TotalTime>
  <Words>816</Words>
  <Application>Microsoft Macintosh PowerPoint</Application>
  <PresentationFormat>On-screen Show (4:3)</PresentationFormat>
  <Paragraphs>147</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GENERATION CHALLENGE PROGRAMME (GCP)</vt:lpstr>
      <vt:lpstr>PowerPoint Presentation</vt:lpstr>
      <vt:lpstr>GCP PURPOSE</vt:lpstr>
      <vt:lpstr>BACKGROUND</vt:lpstr>
      <vt:lpstr>PowerPoint Presentation</vt:lpstr>
      <vt:lpstr>OUTPUTS</vt:lpstr>
      <vt:lpstr>Conclusion of the review team</vt:lpstr>
      <vt:lpstr>Assessment of GCP’s overall performance from stakeholder survey </vt:lpstr>
      <vt:lpstr>PowerPoint Presentation</vt:lpstr>
      <vt:lpstr>KEY AREAS OF SUCCESS</vt:lpstr>
      <vt:lpstr>Partnerships</vt:lpstr>
      <vt:lpstr>Research activities: integration into CRPs</vt:lpstr>
      <vt:lpstr>Integrated Breeding Platform www.integratedbreeding.net   Providing resources and building professional networks for plant breeding</vt:lpstr>
      <vt:lpstr>PowerPoint Presentation</vt:lpstr>
      <vt:lpstr>Major achievement: the GCP community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 CHALLENGE PROGRAMME (GPA)</dc:title>
  <dc:creator>ROBINSON</dc:creator>
  <cp:lastModifiedBy>ROBINSON</cp:lastModifiedBy>
  <cp:revision>22</cp:revision>
  <dcterms:created xsi:type="dcterms:W3CDTF">2014-11-01T11:25:20Z</dcterms:created>
  <dcterms:modified xsi:type="dcterms:W3CDTF">2014-11-05T10:15:13Z</dcterms:modified>
</cp:coreProperties>
</file>