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72" r:id="rId2"/>
    <p:sldId id="507" r:id="rId3"/>
    <p:sldId id="479" r:id="rId4"/>
    <p:sldId id="392" r:id="rId5"/>
    <p:sldId id="322" r:id="rId6"/>
    <p:sldId id="476" r:id="rId7"/>
    <p:sldId id="524" r:id="rId8"/>
    <p:sldId id="477" r:id="rId9"/>
    <p:sldId id="533" r:id="rId10"/>
    <p:sldId id="496" r:id="rId11"/>
    <p:sldId id="523" r:id="rId12"/>
    <p:sldId id="529" r:id="rId13"/>
    <p:sldId id="530" r:id="rId14"/>
    <p:sldId id="526" r:id="rId15"/>
    <p:sldId id="482" r:id="rId16"/>
    <p:sldId id="531" r:id="rId17"/>
    <p:sldId id="527" r:id="rId18"/>
    <p:sldId id="528" r:id="rId19"/>
    <p:sldId id="53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E14"/>
    <a:srgbClr val="760282"/>
    <a:srgbClr val="132D69"/>
    <a:srgbClr val="CC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94660"/>
  </p:normalViewPr>
  <p:slideViewPr>
    <p:cSldViewPr snapToGrid="0" snapToObjects="1">
      <p:cViewPr>
        <p:scale>
          <a:sx n="70" d="100"/>
          <a:sy n="70" d="100"/>
        </p:scale>
        <p:origin x="-9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40"/>
    </p:cViewPr>
  </p:sorterViewPr>
  <p:notesViewPr>
    <p:cSldViewPr snapToGrid="0" snapToObjects="1">
      <p:cViewPr>
        <p:scale>
          <a:sx n="82" d="100"/>
          <a:sy n="82" d="100"/>
        </p:scale>
        <p:origin x="-1920" y="2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0F010-5869-4BAF-A8A6-CF151DE2700E}" type="datetimeFigureOut">
              <a:rPr lang="en-US" smtClean="0"/>
              <a:pPr/>
              <a:t>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0AA577-9D1A-4CBB-B074-FE87374E4227}" type="slidenum">
              <a:rPr lang="en-US" smtClean="0"/>
              <a:pPr/>
              <a:t>‹#›</a:t>
            </a:fld>
            <a:endParaRPr lang="en-US"/>
          </a:p>
        </p:txBody>
      </p:sp>
    </p:spTree>
    <p:extLst>
      <p:ext uri="{BB962C8B-B14F-4D97-AF65-F5344CB8AC3E}">
        <p14:creationId xmlns="" xmlns:p14="http://schemas.microsoft.com/office/powerpoint/2010/main" val="16854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CA7791-73EA-44AA-8CEF-32A714BB5DDF}" type="slidenum">
              <a:rPr lang="en-GB" smtClean="0"/>
              <a:pPr>
                <a:defRPr/>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E69B245-C176-4D0C-9FD3-F95CBF187A23}" type="slidenum">
              <a:rPr lang="en-US" altLang="en-US" smtClean="0"/>
              <a:pPr fontAlgn="base">
                <a:spcBef>
                  <a:spcPct val="0"/>
                </a:spcBef>
                <a:spcAft>
                  <a:spcPct val="0"/>
                </a:spcAft>
                <a:defRPr/>
              </a:pPr>
              <a:t>18</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0AA577-9D1A-4CBB-B074-FE87374E422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means in effect that to reach desired development outcomes it is no longer good enough to think of a technology pipeline with ‘someone else’s job’ to turn innovations into field impacts and an outcome of take up by those with best advantages that can further disadvantage the poorest.  We must consider how the complex actions and interactions that enable innovations to be generated, accessed and used can be brought together with the enabling environments and inputs required (credit, crop inputs etc) and with innovation policies that promote agricultural development for smallholders. </a:t>
            </a:r>
            <a:endParaRPr lang="en-US" dirty="0"/>
          </a:p>
        </p:txBody>
      </p:sp>
      <p:sp>
        <p:nvSpPr>
          <p:cNvPr id="4" name="Slide Number Placeholder 3"/>
          <p:cNvSpPr>
            <a:spLocks noGrp="1"/>
          </p:cNvSpPr>
          <p:nvPr>
            <p:ph type="sldNum" sz="quarter" idx="10"/>
          </p:nvPr>
        </p:nvSpPr>
        <p:spPr/>
        <p:txBody>
          <a:bodyPr/>
          <a:lstStyle/>
          <a:p>
            <a:fld id="{EC0AA577-9D1A-4CBB-B074-FE87374E4227}"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Determining what it will take to produce capacity builders who are fit for purpose in 21</a:t>
            </a:r>
            <a:r>
              <a:rPr lang="en-GB" baseline="30000" dirty="0" smtClean="0"/>
              <a:t>st</a:t>
            </a:r>
            <a:r>
              <a:rPr lang="en-GB" dirty="0" smtClean="0"/>
              <a:t> century agricultural industry </a:t>
            </a:r>
          </a:p>
          <a:p>
            <a:pPr>
              <a:spcBef>
                <a:spcPct val="0"/>
              </a:spcBef>
            </a:pPr>
            <a:r>
              <a:rPr lang="en-GB" dirty="0" smtClean="0"/>
              <a:t>Identifying the building blocks of successful approaches and best practices in capacity strengthening from technical and vocational to tertiary education</a:t>
            </a:r>
          </a:p>
          <a:p>
            <a:pPr>
              <a:spcBef>
                <a:spcPct val="0"/>
              </a:spcBef>
            </a:pPr>
            <a:r>
              <a:rPr lang="en-GB" dirty="0" smtClean="0"/>
              <a:t>Enumerating the resources that are required to; first assemble the pyramid so that Africa will have a truly functional capacity strengthening system that will be able to drive agricultural development effectively and sustainably and second to start the process of reckoning what it would take to build the pyramid to the size that Africa needs to be assured of having sufficient human and institutional capacity to achieve the African Vision for Agriculture, i.e., the 6% per annum growth in agricultural production that is far higher than the continent has ever achieved and yet is the minimum for meeting the needs of the expanding populations while making real inroads into relieving extreme poverty and hunger.</a:t>
            </a:r>
          </a:p>
          <a:p>
            <a:pPr>
              <a:spcBef>
                <a:spcPct val="0"/>
              </a:spcBef>
            </a:pPr>
            <a:endParaRPr lang="en-GB"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319802-76D4-46FF-ABC0-69FF0E90D888}" type="slidenum">
              <a:rPr lang="en-GB" smtClean="0"/>
              <a:pPr/>
              <a:t>7</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spcAft>
                <a:spcPct val="35000"/>
              </a:spcAft>
              <a:buClr>
                <a:schemeClr val="tx1"/>
              </a:buClr>
            </a:pPr>
            <a:r>
              <a:rPr lang="en-US" b="1" dirty="0" smtClean="0"/>
              <a:t>A fundamental need is to break down the institutional divides, the walls that prevent effective collaboration and partnership towards shared goals. Doing so will require:</a:t>
            </a:r>
          </a:p>
          <a:p>
            <a:pPr marL="166665" indent="-166665">
              <a:lnSpc>
                <a:spcPct val="90000"/>
              </a:lnSpc>
              <a:spcAft>
                <a:spcPct val="35000"/>
              </a:spcAft>
              <a:buClr>
                <a:schemeClr val="tx1"/>
              </a:buClr>
              <a:buFont typeface="Arial" pitchFamily="34" charset="0"/>
              <a:buChar char="•"/>
            </a:pPr>
            <a:r>
              <a:rPr lang="en-US" b="1" dirty="0" smtClean="0"/>
              <a:t>Development-</a:t>
            </a:r>
            <a:r>
              <a:rPr lang="en-US" b="1" dirty="0" err="1" smtClean="0"/>
              <a:t>centred</a:t>
            </a:r>
            <a:r>
              <a:rPr lang="en-US" b="1" dirty="0" smtClean="0"/>
              <a:t> thinking  with the needs of poor farmers and consumers at the centre of the process</a:t>
            </a:r>
          </a:p>
          <a:p>
            <a:pPr marL="166665" indent="-166665">
              <a:lnSpc>
                <a:spcPct val="90000"/>
              </a:lnSpc>
              <a:spcAft>
                <a:spcPct val="35000"/>
              </a:spcAft>
              <a:buFont typeface="Arial" pitchFamily="34" charset="0"/>
              <a:buChar char="•"/>
            </a:pPr>
            <a:r>
              <a:rPr lang="en-GB" b="1" dirty="0" smtClean="0"/>
              <a:t>Innovative knowledge access &amp; transformation systems</a:t>
            </a:r>
            <a:r>
              <a:rPr lang="en-US" b="1" dirty="0" smtClean="0"/>
              <a:t> </a:t>
            </a:r>
          </a:p>
          <a:p>
            <a:pPr marL="166665" indent="-166665">
              <a:lnSpc>
                <a:spcPct val="90000"/>
              </a:lnSpc>
              <a:spcAft>
                <a:spcPct val="35000"/>
              </a:spcAft>
              <a:buFont typeface="Arial" pitchFamily="34" charset="0"/>
              <a:buChar char="•"/>
            </a:pPr>
            <a:r>
              <a:rPr lang="en-US" b="1" dirty="0" smtClean="0"/>
              <a:t>Stakeholders learning &amp; innovating together, managing benefits &amp; risks</a:t>
            </a:r>
          </a:p>
          <a:p>
            <a:pPr marL="166665" indent="-166665">
              <a:lnSpc>
                <a:spcPct val="90000"/>
              </a:lnSpc>
              <a:spcAft>
                <a:spcPct val="35000"/>
              </a:spcAft>
              <a:buFont typeface="Arial" pitchFamily="34" charset="0"/>
              <a:buChar char="•"/>
            </a:pPr>
            <a:r>
              <a:rPr lang="en-US" b="1" dirty="0" smtClean="0"/>
              <a:t>Institutional reorientation &amp; changed attitudes/values</a:t>
            </a:r>
          </a:p>
          <a:p>
            <a:pPr marL="166665" indent="-166665">
              <a:lnSpc>
                <a:spcPct val="90000"/>
              </a:lnSpc>
              <a:spcAft>
                <a:spcPct val="35000"/>
              </a:spcAft>
              <a:buFont typeface="Arial" pitchFamily="34" charset="0"/>
              <a:buChar char="•"/>
            </a:pPr>
            <a:r>
              <a:rPr lang="en-US" b="1" dirty="0" smtClean="0"/>
              <a:t>Convergence of R&amp;D, education and business policies and resources</a:t>
            </a:r>
            <a:endParaRPr lang="en-GB" b="1" dirty="0" smtClean="0"/>
          </a:p>
          <a:p>
            <a:pPr marL="166665" indent="-166665"/>
            <a:endParaRPr lang="en-US" dirty="0"/>
          </a:p>
        </p:txBody>
      </p:sp>
      <p:sp>
        <p:nvSpPr>
          <p:cNvPr id="4" name="Slide Number Placeholder 3"/>
          <p:cNvSpPr>
            <a:spLocks noGrp="1"/>
          </p:cNvSpPr>
          <p:nvPr>
            <p:ph type="sldNum" sz="quarter" idx="10"/>
          </p:nvPr>
        </p:nvSpPr>
        <p:spPr/>
        <p:txBody>
          <a:bodyPr/>
          <a:lstStyle/>
          <a:p>
            <a:fld id="{EC0AA577-9D1A-4CBB-B074-FE87374E4227}"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Global Conference on Agricultural Research for Development , a process organized jointly by the Global Forum on Agricultural Research and the CGIAR, sets out to combine the processes of GFAR in catalyzing </a:t>
            </a:r>
            <a:r>
              <a:rPr lang="en-US" dirty="0" err="1" smtClean="0"/>
              <a:t>programmes</a:t>
            </a:r>
            <a:r>
              <a:rPr lang="en-US" dirty="0" smtClean="0"/>
              <a:t> and partnerships for action and the reform of the CGIAR towards an outcome-focused basis that requires partnership, consultation and  shared accountability for outcomes. The GCARD  establishes an outcome focused process and milestone conferences tor transforming and strengthening agricultural research for development around the world.</a:t>
            </a:r>
            <a:endParaRPr lang="en-US" dirty="0"/>
          </a:p>
        </p:txBody>
      </p:sp>
      <p:sp>
        <p:nvSpPr>
          <p:cNvPr id="4" name="Slide Number Placeholder 3"/>
          <p:cNvSpPr>
            <a:spLocks noGrp="1"/>
          </p:cNvSpPr>
          <p:nvPr>
            <p:ph type="sldNum" sz="quarter" idx="10"/>
          </p:nvPr>
        </p:nvSpPr>
        <p:spPr/>
        <p:txBody>
          <a:bodyPr/>
          <a:lstStyle/>
          <a:p>
            <a:fld id="{EC0AA577-9D1A-4CBB-B074-FE87374E4227}"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CA7791-73EA-44AA-8CEF-32A714BB5DDF}" type="slidenum">
              <a:rPr lang="en-GB" smtClean="0"/>
              <a:pPr>
                <a:defRPr/>
              </a:pPr>
              <a:t>11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CA7791-73EA-44AA-8CEF-32A714BB5DDF}" type="slidenum">
              <a:rPr lang="en-GB" smtClean="0"/>
              <a:pPr>
                <a:defRPr/>
              </a:pPr>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0AA577-9D1A-4CBB-B074-FE87374E4227}"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EEFB05-322F-41DF-A73D-C4577F394E81}" type="slidenum">
              <a:rPr lang="en-GB" smtClean="0"/>
              <a:pPr>
                <a:defRPr/>
              </a:pPr>
              <a:t>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GCARD PPT Template-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538586"/>
          </a:xfrm>
          <a:prstGeom prst="rect">
            <a:avLst/>
          </a:prstGeom>
        </p:spPr>
      </p:pic>
    </p:spTree>
    <p:extLst>
      <p:ext uri="{BB962C8B-B14F-4D97-AF65-F5344CB8AC3E}">
        <p14:creationId xmlns="" xmlns:p14="http://schemas.microsoft.com/office/powerpoint/2010/main" val="33922691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31714449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7631759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a:prstGeom prst="rect">
            <a:avLst/>
          </a:prstGeo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11455324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476250"/>
            <a:ext cx="8064500" cy="1371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981200"/>
            <a:ext cx="3997325"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9475" y="1981200"/>
            <a:ext cx="3997325" cy="1866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9475" y="4000500"/>
            <a:ext cx="3997325" cy="1866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A5EF3CDD-D190-423E-AC51-8F938FCAEB14}" type="slidenum">
              <a:rPr lang="en-US"/>
              <a:pPr>
                <a:defRPr/>
              </a:pPr>
              <a:t>‹#›</a:t>
            </a:fld>
            <a:endParaRPr lang="en-US"/>
          </a:p>
        </p:txBody>
      </p:sp>
      <p:sp>
        <p:nvSpPr>
          <p:cNvPr id="8" name="Rectangle 16"/>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2540309-44C1-4B6F-AC5F-841557DC99EB}" type="datetimeFigureOut">
              <a:rPr lang="en-US" smtClean="0"/>
              <a:pPr/>
              <a:t>11/7/2014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0C72AF9-47DA-41D0-B0FE-FD90E8B0DFE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476251"/>
            <a:ext cx="8064500" cy="1371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2" y="1981200"/>
            <a:ext cx="3997325"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9477" y="1981200"/>
            <a:ext cx="3997325"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E9A55E2F-6923-49D7-AC8E-CA703B19D714}" type="slidenum">
              <a:rPr lang="en-US"/>
              <a:pPr>
                <a:defRPr/>
              </a:pPr>
              <a:t>‹#›</a:t>
            </a:fld>
            <a:endParaRPr lang="en-US"/>
          </a:p>
        </p:txBody>
      </p:sp>
      <p:sp>
        <p:nvSpPr>
          <p:cNvPr id="7" name="Rectangle 16"/>
          <p:cNvSpPr>
            <a:spLocks noGrp="1" noChangeArrowheads="1"/>
          </p:cNvSpPr>
          <p:nvPr>
            <p:ph type="dt" sz="half" idx="12"/>
          </p:nvPr>
        </p:nvSpPr>
        <p:spPr>
          <a:xfrm>
            <a:off x="457200" y="6245225"/>
            <a:ext cx="2133600" cy="476251"/>
          </a:xfrm>
          <a:prstGeom prst="rect">
            <a:avLst/>
          </a:prstGeom>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457200" y="1417559"/>
            <a:ext cx="8229600" cy="523920"/>
          </a:xfrm>
          <a:prstGeom prst="rect">
            <a:avLst/>
          </a:prstGeom>
        </p:spPr>
        <p:txBody>
          <a:bodyPr lIns="0" tIns="0" rIns="0" bIns="0"/>
          <a:lstStyle>
            <a:lvl1pPr algn="l">
              <a:defRPr sz="1800" b="1" i="0">
                <a:solidFill>
                  <a:srgbClr val="132D69"/>
                </a:solidFill>
                <a:latin typeface="Arial"/>
                <a:cs typeface="Arial"/>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10" name="Content Placeholder 2"/>
          <p:cNvSpPr>
            <a:spLocks noGrp="1"/>
          </p:cNvSpPr>
          <p:nvPr>
            <p:ph sz="half" idx="1" hasCustomPrompt="1"/>
          </p:nvPr>
        </p:nvSpPr>
        <p:spPr>
          <a:xfrm>
            <a:off x="457200" y="2176167"/>
            <a:ext cx="8229600" cy="4190127"/>
          </a:xfrm>
          <a:prstGeom prst="rect">
            <a:avLst/>
          </a:prstGeom>
        </p:spPr>
        <p:txBody>
          <a:bodyPr lIns="0" tIns="0" rIns="0" bIns="0"/>
          <a:lstStyle>
            <a:lvl1pPr marL="0" indent="0">
              <a:spcBef>
                <a:spcPts val="600"/>
              </a:spcBef>
              <a:buFontTx/>
              <a:buNone/>
              <a:defRPr sz="1500">
                <a:latin typeface="Arial"/>
                <a:cs typeface="Arial"/>
              </a:defRPr>
            </a:lvl1pPr>
            <a:lvl2pPr marL="457200" indent="0">
              <a:spcBef>
                <a:spcPts val="600"/>
              </a:spcBef>
              <a:buFontTx/>
              <a:buNone/>
              <a:defRPr sz="1200">
                <a:latin typeface="Arial"/>
                <a:cs typeface="Arial"/>
              </a:defRPr>
            </a:lvl2pPr>
            <a:lvl3pPr marL="914400" indent="0">
              <a:spcBef>
                <a:spcPts val="600"/>
              </a:spcBef>
              <a:buFontTx/>
              <a:buNone/>
              <a:defRPr sz="1200">
                <a:latin typeface="Arial"/>
                <a:cs typeface="Arial"/>
              </a:defRPr>
            </a:lvl3pPr>
            <a:lvl4pPr marL="1371600" indent="0">
              <a:spcBef>
                <a:spcPts val="600"/>
              </a:spcBef>
              <a:buFontTx/>
              <a:buNone/>
              <a:defRPr sz="1200">
                <a:latin typeface="Arial"/>
                <a:cs typeface="Arial"/>
              </a:defRPr>
            </a:lvl4pPr>
            <a:lvl5pPr marL="1828800" indent="0">
              <a:spcBef>
                <a:spcPts val="600"/>
              </a:spcBef>
              <a:buFontTx/>
              <a:buNone/>
              <a:defRPr sz="1200">
                <a:latin typeface="Arial"/>
                <a:cs typeface="Arial"/>
              </a:defRPr>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text</a:t>
            </a:r>
          </a:p>
        </p:txBody>
      </p:sp>
    </p:spTree>
    <p:extLst>
      <p:ext uri="{BB962C8B-B14F-4D97-AF65-F5344CB8AC3E}">
        <p14:creationId xmlns="" xmlns:p14="http://schemas.microsoft.com/office/powerpoint/2010/main" val="28645928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2540309-44C1-4B6F-AC5F-841557DC99EB}" type="datetimeFigureOut">
              <a:rPr lang="en-US" smtClean="0"/>
              <a:pPr/>
              <a:t>11/7/2014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0C72AF9-47DA-41D0-B0FE-FD90E8B0DFE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Content Placeholder 2"/>
          <p:cNvSpPr>
            <a:spLocks noGrp="1"/>
          </p:cNvSpPr>
          <p:nvPr>
            <p:ph sz="half" idx="1" hasCustomPrompt="1"/>
          </p:nvPr>
        </p:nvSpPr>
        <p:spPr>
          <a:xfrm>
            <a:off x="457200" y="2176167"/>
            <a:ext cx="8229600" cy="4190127"/>
          </a:xfrm>
          <a:prstGeom prst="rect">
            <a:avLst/>
          </a:prstGeom>
        </p:spPr>
        <p:txBody>
          <a:bodyPr lIns="0" tIns="0" rIns="0" bIns="0"/>
          <a:lstStyle>
            <a:lvl1pPr marL="0" indent="0">
              <a:spcBef>
                <a:spcPts val="600"/>
              </a:spcBef>
              <a:buFontTx/>
              <a:buNone/>
              <a:defRPr sz="1500">
                <a:latin typeface="Arial"/>
                <a:cs typeface="Arial"/>
              </a:defRPr>
            </a:lvl1pPr>
            <a:lvl2pPr marL="457200" indent="0">
              <a:spcBef>
                <a:spcPts val="600"/>
              </a:spcBef>
              <a:buFontTx/>
              <a:buNone/>
              <a:defRPr sz="1200">
                <a:latin typeface="Arial"/>
                <a:cs typeface="Arial"/>
              </a:defRPr>
            </a:lvl2pPr>
            <a:lvl3pPr marL="914400" indent="0">
              <a:spcBef>
                <a:spcPts val="600"/>
              </a:spcBef>
              <a:buFontTx/>
              <a:buNone/>
              <a:defRPr sz="1200">
                <a:latin typeface="Arial"/>
                <a:cs typeface="Arial"/>
              </a:defRPr>
            </a:lvl3pPr>
            <a:lvl4pPr marL="1371600" indent="0">
              <a:spcBef>
                <a:spcPts val="600"/>
              </a:spcBef>
              <a:buFontTx/>
              <a:buNone/>
              <a:defRPr sz="1200">
                <a:latin typeface="Arial"/>
                <a:cs typeface="Arial"/>
              </a:defRPr>
            </a:lvl4pPr>
            <a:lvl5pPr marL="1828800" indent="0">
              <a:spcBef>
                <a:spcPts val="600"/>
              </a:spcBef>
              <a:buFontTx/>
              <a:buNone/>
              <a:defRPr sz="1200">
                <a:latin typeface="Arial"/>
                <a:cs typeface="Arial"/>
              </a:defRPr>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text</a:t>
            </a:r>
          </a:p>
        </p:txBody>
      </p:sp>
    </p:spTree>
    <p:extLst>
      <p:ext uri="{BB962C8B-B14F-4D97-AF65-F5344CB8AC3E}">
        <p14:creationId xmlns="" xmlns:p14="http://schemas.microsoft.com/office/powerpoint/2010/main" val="28645928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457200" y="1417559"/>
            <a:ext cx="8229600" cy="523920"/>
          </a:xfrm>
          <a:prstGeom prst="rect">
            <a:avLst/>
          </a:prstGeom>
        </p:spPr>
        <p:txBody>
          <a:bodyPr lIns="0" tIns="0" rIns="0" bIns="0"/>
          <a:lstStyle>
            <a:lvl1pPr algn="l">
              <a:defRPr sz="1800" b="1" i="0">
                <a:solidFill>
                  <a:srgbClr val="132D69"/>
                </a:solidFill>
                <a:latin typeface="Arial"/>
                <a:cs typeface="Arial"/>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10" name="Content Placeholder 2"/>
          <p:cNvSpPr>
            <a:spLocks noGrp="1"/>
          </p:cNvSpPr>
          <p:nvPr>
            <p:ph sz="half" idx="1"/>
          </p:nvPr>
        </p:nvSpPr>
        <p:spPr>
          <a:xfrm>
            <a:off x="457200" y="2176167"/>
            <a:ext cx="8229600" cy="4190127"/>
          </a:xfrm>
          <a:prstGeom prst="rect">
            <a:avLst/>
          </a:prstGeom>
        </p:spPr>
        <p:txBody>
          <a:bodyPr lIns="0" tIns="0" rIns="0" bIns="0"/>
          <a:lstStyle>
            <a:lvl1pPr>
              <a:defRPr sz="1500">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Tree>
    <p:extLst>
      <p:ext uri="{BB962C8B-B14F-4D97-AF65-F5344CB8AC3E}">
        <p14:creationId xmlns="" xmlns:p14="http://schemas.microsoft.com/office/powerpoint/2010/main" val="9891936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3379434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200151"/>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200151"/>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38883778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25446460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it-IT"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32185544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9467468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026BD97-7B10-9F4D-A783-AAE731D28741}" type="datetimeFigureOut">
              <a:rPr lang="en-US" smtClean="0"/>
              <a:pPr/>
              <a:t>11/7/2014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82439BD8-64CB-8640-AAB4-E530B930031B}" type="slidenum">
              <a:rPr lang="en-US" smtClean="0"/>
              <a:pPr/>
              <a:t>‹#›</a:t>
            </a:fld>
            <a:endParaRPr lang="en-US"/>
          </a:p>
        </p:txBody>
      </p:sp>
    </p:spTree>
    <p:extLst>
      <p:ext uri="{BB962C8B-B14F-4D97-AF65-F5344CB8AC3E}">
        <p14:creationId xmlns="" xmlns:p14="http://schemas.microsoft.com/office/powerpoint/2010/main" val="21861975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CARD PPT Template-04.png"/>
          <p:cNvPicPr>
            <a:picLocks noChangeAspect="1"/>
          </p:cNvPicPr>
          <p:nvPr userDrawn="1"/>
        </p:nvPicPr>
        <p:blipFill>
          <a:blip r:embed="rId19">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52597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4" r:id="rId14"/>
    <p:sldLayoutId id="2147483665" r:id="rId15"/>
    <p:sldLayoutId id="2147483674" r:id="rId16"/>
    <p:sldLayoutId id="2147483675" r:id="rId17"/>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hyperlink" Target="http://www.google.com.co/url?sa=i&amp;rct=j&amp;q=teocintle&amp;source=images&amp;cd=&amp;docid=CVtzNaGHa7mxUM&amp;tbnid=uVfAjV_KgZ2mjM:&amp;ved=0CAUQjRw&amp;url=http://manantlan.conanp.gob.mx/historia.php&amp;ei=Z8vbU77VJo7l8gG5qIHIAg&amp;bvm=bv.72197243,d.cWc&amp;psig=AFQjCNHo3OOyR4ZGrs83PGb9H9OAUfLo7g&amp;ust=1406999758297477"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youtube.com/watch?v=No4dMfArOHw&amp;feature=youtu.be"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uj.png"/>
          <p:cNvPicPr>
            <a:picLocks noChangeAspect="1"/>
          </p:cNvPicPr>
          <p:nvPr/>
        </p:nvPicPr>
        <p:blipFill>
          <a:blip r:embed="rId2" cstate="print"/>
          <a:stretch>
            <a:fillRect/>
          </a:stretch>
        </p:blipFill>
        <p:spPr>
          <a:xfrm>
            <a:off x="0" y="40944"/>
            <a:ext cx="9144000" cy="6858000"/>
          </a:xfrm>
          <a:prstGeom prst="rect">
            <a:avLst/>
          </a:prstGeom>
        </p:spPr>
      </p:pic>
      <p:sp>
        <p:nvSpPr>
          <p:cNvPr id="5" name="TextBox 4"/>
          <p:cNvSpPr txBox="1"/>
          <p:nvPr/>
        </p:nvSpPr>
        <p:spPr>
          <a:xfrm>
            <a:off x="0" y="6180892"/>
            <a:ext cx="2688609" cy="677108"/>
          </a:xfrm>
          <a:prstGeom prst="rect">
            <a:avLst/>
          </a:prstGeom>
          <a:noFill/>
        </p:spPr>
        <p:txBody>
          <a:bodyPr wrap="square" rtlCol="0">
            <a:spAutoFit/>
          </a:bodyPr>
          <a:lstStyle/>
          <a:p>
            <a:r>
              <a:rPr lang="en-US" sz="2000" dirty="0" smtClean="0">
                <a:solidFill>
                  <a:schemeClr val="bg1"/>
                </a:solidFill>
              </a:rPr>
              <a:t>Mark Holderness, GFAR</a:t>
            </a:r>
          </a:p>
          <a:p>
            <a:endParaRPr lang="en-US" dirty="0" smtClean="0">
              <a:solidFill>
                <a:schemeClr val="bg1"/>
              </a:solidFill>
            </a:endParaRPr>
          </a:p>
        </p:txBody>
      </p:sp>
      <p:sp>
        <p:nvSpPr>
          <p:cNvPr id="7" name="Rectangle 6"/>
          <p:cNvSpPr/>
          <p:nvPr/>
        </p:nvSpPr>
        <p:spPr>
          <a:xfrm>
            <a:off x="3193576" y="2415654"/>
            <a:ext cx="5950424" cy="1077218"/>
          </a:xfrm>
          <a:prstGeom prst="rect">
            <a:avLst/>
          </a:prstGeom>
        </p:spPr>
        <p:txBody>
          <a:bodyPr wrap="square">
            <a:spAutoFit/>
          </a:bodyPr>
          <a:lstStyle/>
          <a:p>
            <a:r>
              <a:rPr lang="en-US" sz="3200" dirty="0" smtClean="0">
                <a:solidFill>
                  <a:schemeClr val="bg1"/>
                </a:solidFill>
              </a:rPr>
              <a:t>GFAR: the Global Forum - Shaping </a:t>
            </a:r>
            <a:r>
              <a:rPr lang="en-US" sz="3200" dirty="0" smtClean="0">
                <a:solidFill>
                  <a:schemeClr val="bg1"/>
                </a:solidFill>
              </a:rPr>
              <a:t>the future of agriculture together</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261938" y="1331912"/>
            <a:ext cx="8882062" cy="5526088"/>
          </a:xfrm>
          <a:prstGeom prst="rect">
            <a:avLst/>
          </a:prstGeom>
        </p:spPr>
        <p:txBody>
          <a:bodyPr/>
          <a:lstStyle/>
          <a:p>
            <a:pPr marL="457200" indent="-457200">
              <a:spcAft>
                <a:spcPts val="600"/>
              </a:spcAft>
              <a:buClr>
                <a:srgbClr val="760282"/>
              </a:buClr>
              <a:buFont typeface="+mj-lt"/>
              <a:buAutoNum type="arabicPeriod"/>
            </a:pPr>
            <a:r>
              <a:rPr lang="en-US" sz="2400" b="1" dirty="0" smtClean="0"/>
              <a:t>Improving foresight and collective focus on future needs and key priorities as determined and shaped by science &amp; society</a:t>
            </a:r>
          </a:p>
          <a:p>
            <a:pPr marL="457200" indent="-457200">
              <a:spcAft>
                <a:spcPts val="600"/>
              </a:spcAft>
              <a:buClr>
                <a:srgbClr val="760282"/>
              </a:buClr>
              <a:buFont typeface="+mj-lt"/>
              <a:buAutoNum type="arabicPeriod"/>
            </a:pPr>
            <a:r>
              <a:rPr lang="en-US" sz="2400" b="1" dirty="0" smtClean="0"/>
              <a:t>True and effective partnership between research and those it serves</a:t>
            </a:r>
          </a:p>
          <a:p>
            <a:pPr marL="457200" indent="-457200">
              <a:spcAft>
                <a:spcPts val="600"/>
              </a:spcAft>
              <a:buClr>
                <a:srgbClr val="760282"/>
              </a:buClr>
              <a:buFont typeface="+mj-lt"/>
              <a:buAutoNum type="arabicPeriod"/>
            </a:pPr>
            <a:r>
              <a:rPr lang="en-US" sz="2400" b="1" dirty="0" smtClean="0"/>
              <a:t>Increased investments to meet the huge challenges ahead and ensure required development returns from AR4D</a:t>
            </a:r>
          </a:p>
          <a:p>
            <a:pPr marL="457200" indent="-457200">
              <a:spcAft>
                <a:spcPts val="600"/>
              </a:spcAft>
              <a:buClr>
                <a:srgbClr val="760282"/>
              </a:buClr>
              <a:buFont typeface="+mj-lt"/>
              <a:buAutoNum type="arabicPeriod"/>
            </a:pPr>
            <a:r>
              <a:rPr lang="en-US" sz="2400" b="1" dirty="0" smtClean="0"/>
              <a:t>Greater capacities to generate, share and make use of agricultural knowledge for development change among all actors</a:t>
            </a:r>
          </a:p>
          <a:p>
            <a:pPr marL="457200" indent="-457200">
              <a:spcAft>
                <a:spcPts val="600"/>
              </a:spcAft>
              <a:buClr>
                <a:srgbClr val="760282"/>
              </a:buClr>
              <a:buFont typeface="+mj-lt"/>
              <a:buAutoNum type="arabicPeriod"/>
            </a:pPr>
            <a:r>
              <a:rPr lang="en-US" sz="2400" b="1" dirty="0" smtClean="0"/>
              <a:t>Effective linkages that embed research in the wider development context and actions enabling change</a:t>
            </a:r>
          </a:p>
          <a:p>
            <a:pPr marL="457200" indent="-457200">
              <a:spcAft>
                <a:spcPts val="600"/>
              </a:spcAft>
              <a:buClr>
                <a:srgbClr val="760282"/>
              </a:buClr>
              <a:buFont typeface="+mj-lt"/>
              <a:buAutoNum type="arabicPeriod"/>
            </a:pPr>
            <a:r>
              <a:rPr lang="en-US" sz="2400" b="1" dirty="0" smtClean="0"/>
              <a:t>Better demonstration  and awareness of development impact and returns from agricultural innovation</a:t>
            </a:r>
          </a:p>
          <a:p>
            <a:pPr>
              <a:spcAft>
                <a:spcPts val="600"/>
              </a:spcAft>
              <a:buClr>
                <a:srgbClr val="760282"/>
              </a:buClr>
              <a:buFont typeface="Wingdings" pitchFamily="2" charset="2"/>
              <a:buChar char="q"/>
            </a:pPr>
            <a:endParaRPr lang="en-US" sz="2400" dirty="0"/>
          </a:p>
        </p:txBody>
      </p:sp>
      <p:pic>
        <p:nvPicPr>
          <p:cNvPr id="4" name="Picture 3" descr="ppt banner ok.png"/>
          <p:cNvPicPr>
            <a:picLocks noChangeAspect="1"/>
          </p:cNvPicPr>
          <p:nvPr/>
        </p:nvPicPr>
        <p:blipFill>
          <a:blip r:embed="rId2" cstate="print"/>
          <a:stretch>
            <a:fillRect/>
          </a:stretch>
        </p:blipFill>
        <p:spPr>
          <a:xfrm>
            <a:off x="0" y="332656"/>
            <a:ext cx="9144000" cy="829056"/>
          </a:xfrm>
          <a:prstGeom prst="rect">
            <a:avLst/>
          </a:prstGeom>
          <a:noFill/>
        </p:spPr>
      </p:pic>
      <p:sp>
        <p:nvSpPr>
          <p:cNvPr id="5" name="TextBox 4"/>
          <p:cNvSpPr txBox="1"/>
          <p:nvPr/>
        </p:nvSpPr>
        <p:spPr>
          <a:xfrm>
            <a:off x="1405719" y="332656"/>
            <a:ext cx="7738281" cy="892552"/>
          </a:xfrm>
          <a:prstGeom prst="rect">
            <a:avLst/>
          </a:prstGeom>
          <a:noFill/>
        </p:spPr>
        <p:txBody>
          <a:bodyPr wrap="square" rtlCol="0">
            <a:spAutoFit/>
          </a:bodyPr>
          <a:lstStyle/>
          <a:p>
            <a:r>
              <a:rPr lang="en-US" sz="3200" dirty="0" smtClean="0">
                <a:solidFill>
                  <a:srgbClr val="FFFF00"/>
                </a:solidFill>
              </a:rPr>
              <a:t>The GCARD Roadmap – GFAR &amp; CGIAR</a:t>
            </a:r>
          </a:p>
          <a:p>
            <a:r>
              <a:rPr lang="en-US" sz="2000" b="1" dirty="0" smtClean="0">
                <a:solidFill>
                  <a:srgbClr val="FFFF00"/>
                </a:solidFill>
                <a:latin typeface="Calibri" pitchFamily="34" charset="0"/>
              </a:rPr>
              <a:t>endorsed by all GFAR Stakeholders 2011, reaffirmed in 2013 survey</a:t>
            </a:r>
            <a:endParaRPr lang="en-US" sz="3200"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9828"/>
            <a:ext cx="8454788" cy="5167085"/>
          </a:xfrm>
        </p:spPr>
        <p:txBody>
          <a:bodyPr/>
          <a:lstStyle/>
          <a:p>
            <a:pPr marL="534988" indent="-442913">
              <a:spcBef>
                <a:spcPts val="1200"/>
              </a:spcBef>
              <a:buFont typeface="Wingdings" pitchFamily="2" charset="2"/>
              <a:buChar char="q"/>
            </a:pPr>
            <a:r>
              <a:rPr lang="en-US" sz="2800" b="1" dirty="0" smtClean="0">
                <a:solidFill>
                  <a:schemeClr val="tx2">
                    <a:lumMod val="75000"/>
                  </a:schemeClr>
                </a:solidFill>
                <a:latin typeface="Calibri" pitchFamily="34" charset="0"/>
              </a:rPr>
              <a:t>Trends are products of our </a:t>
            </a:r>
            <a:r>
              <a:rPr lang="en-US" sz="2800" b="1" dirty="0" err="1" smtClean="0">
                <a:solidFill>
                  <a:schemeClr val="tx2">
                    <a:lumMod val="75000"/>
                  </a:schemeClr>
                </a:solidFill>
                <a:latin typeface="Calibri" pitchFamily="34" charset="0"/>
              </a:rPr>
              <a:t>behaviours</a:t>
            </a:r>
            <a:r>
              <a:rPr lang="en-US" sz="2800" b="1" dirty="0" smtClean="0">
                <a:solidFill>
                  <a:schemeClr val="tx2">
                    <a:lumMod val="75000"/>
                  </a:schemeClr>
                </a:solidFill>
                <a:latin typeface="Calibri" pitchFamily="34" charset="0"/>
              </a:rPr>
              <a:t> – and can be changed</a:t>
            </a:r>
          </a:p>
          <a:p>
            <a:pPr marL="534988" indent="-442913">
              <a:spcBef>
                <a:spcPts val="1200"/>
              </a:spcBef>
              <a:buFont typeface="Wingdings" pitchFamily="2" charset="2"/>
              <a:buChar char="q"/>
            </a:pPr>
            <a:r>
              <a:rPr lang="en-US" sz="2800" dirty="0" smtClean="0">
                <a:solidFill>
                  <a:schemeClr val="tx2">
                    <a:lumMod val="75000"/>
                  </a:schemeClr>
                </a:solidFill>
                <a:latin typeface="Calibri" pitchFamily="34" charset="0"/>
              </a:rPr>
              <a:t>Not just </a:t>
            </a:r>
            <a:r>
              <a:rPr lang="en-US" sz="2800" b="1" i="1" dirty="0" smtClean="0">
                <a:solidFill>
                  <a:schemeClr val="tx2">
                    <a:lumMod val="75000"/>
                  </a:schemeClr>
                </a:solidFill>
                <a:latin typeface="Calibri" pitchFamily="34" charset="0"/>
              </a:rPr>
              <a:t>projecting</a:t>
            </a:r>
            <a:r>
              <a:rPr lang="en-US" sz="2800" dirty="0" smtClean="0">
                <a:solidFill>
                  <a:schemeClr val="tx2">
                    <a:lumMod val="75000"/>
                  </a:schemeClr>
                </a:solidFill>
                <a:latin typeface="Calibri" pitchFamily="34" charset="0"/>
              </a:rPr>
              <a:t> what the world may become but deciding</a:t>
            </a:r>
            <a:r>
              <a:rPr lang="en-US" sz="2800" b="1" i="1" dirty="0" smtClean="0">
                <a:solidFill>
                  <a:schemeClr val="tx2">
                    <a:lumMod val="75000"/>
                  </a:schemeClr>
                </a:solidFill>
                <a:latin typeface="Calibri" pitchFamily="34" charset="0"/>
              </a:rPr>
              <a:t> what kind of world</a:t>
            </a:r>
            <a:r>
              <a:rPr lang="en-US" sz="2800" dirty="0" smtClean="0">
                <a:solidFill>
                  <a:schemeClr val="tx2">
                    <a:lumMod val="75000"/>
                  </a:schemeClr>
                </a:solidFill>
                <a:latin typeface="Calibri" pitchFamily="34" charset="0"/>
              </a:rPr>
              <a:t> we would like to see in future </a:t>
            </a:r>
            <a:endParaRPr lang="en-US" sz="2800" b="1" dirty="0" smtClean="0">
              <a:solidFill>
                <a:schemeClr val="tx2">
                  <a:lumMod val="75000"/>
                </a:schemeClr>
              </a:solidFill>
              <a:latin typeface="Calibri" pitchFamily="34" charset="0"/>
            </a:endParaRPr>
          </a:p>
          <a:p>
            <a:pPr marL="534988" indent="-442913">
              <a:spcBef>
                <a:spcPts val="1200"/>
              </a:spcBef>
              <a:buFont typeface="Wingdings" pitchFamily="2" charset="2"/>
              <a:buChar char="q"/>
            </a:pPr>
            <a:r>
              <a:rPr lang="en-US" sz="2800" b="1" dirty="0" smtClean="0">
                <a:solidFill>
                  <a:schemeClr val="tx2">
                    <a:lumMod val="75000"/>
                  </a:schemeClr>
                </a:solidFill>
                <a:latin typeface="Calibri" pitchFamily="34" charset="0"/>
              </a:rPr>
              <a:t>And what innovations we need to get to desired scenarios</a:t>
            </a:r>
          </a:p>
          <a:p>
            <a:pPr marL="534988" indent="-442913">
              <a:spcBef>
                <a:spcPts val="1200"/>
              </a:spcBef>
              <a:buFont typeface="Wingdings" pitchFamily="2" charset="2"/>
              <a:buChar char="q"/>
            </a:pPr>
            <a:r>
              <a:rPr lang="en-US" sz="2800" b="1" dirty="0" smtClean="0">
                <a:solidFill>
                  <a:schemeClr val="tx2">
                    <a:lumMod val="75000"/>
                  </a:schemeClr>
                </a:solidFill>
                <a:latin typeface="Calibri" pitchFamily="34" charset="0"/>
              </a:rPr>
              <a:t>Grassroots Foresight: </a:t>
            </a:r>
            <a:r>
              <a:rPr lang="en-US" sz="2800" dirty="0" smtClean="0">
                <a:solidFill>
                  <a:schemeClr val="tx2">
                    <a:lumMod val="75000"/>
                  </a:schemeClr>
                </a:solidFill>
                <a:latin typeface="Calibri" pitchFamily="34" charset="0"/>
              </a:rPr>
              <a:t>Smallholders envisioning </a:t>
            </a:r>
            <a:r>
              <a:rPr lang="en-US" sz="2800" dirty="0" smtClean="0">
                <a:solidFill>
                  <a:schemeClr val="tx2">
                    <a:lumMod val="75000"/>
                  </a:schemeClr>
                </a:solidFill>
                <a:latin typeface="Calibri" pitchFamily="34" charset="0"/>
              </a:rPr>
              <a:t>their own </a:t>
            </a:r>
            <a:r>
              <a:rPr lang="en-US" sz="2800" dirty="0" smtClean="0">
                <a:solidFill>
                  <a:schemeClr val="tx2">
                    <a:lumMod val="75000"/>
                  </a:schemeClr>
                </a:solidFill>
                <a:latin typeface="Calibri" pitchFamily="34" charset="0"/>
              </a:rPr>
              <a:t>futures</a:t>
            </a:r>
            <a:endParaRPr lang="en-US" sz="2800" dirty="0" smtClean="0">
              <a:solidFill>
                <a:schemeClr val="tx2">
                  <a:lumMod val="75000"/>
                </a:schemeClr>
              </a:solidFill>
              <a:latin typeface="Calibri" pitchFamily="34" charset="0"/>
            </a:endParaRPr>
          </a:p>
          <a:p>
            <a:pPr marL="534988" indent="-442913">
              <a:spcBef>
                <a:spcPts val="1200"/>
              </a:spcBef>
              <a:buFont typeface="Wingdings" pitchFamily="2" charset="2"/>
              <a:buChar char="q"/>
            </a:pPr>
            <a:r>
              <a:rPr lang="en-US" sz="2800" dirty="0" smtClean="0">
                <a:solidFill>
                  <a:schemeClr val="tx2">
                    <a:lumMod val="75000"/>
                  </a:schemeClr>
                </a:solidFill>
                <a:latin typeface="Calibri" pitchFamily="34" charset="0"/>
              </a:rPr>
              <a:t>Societies decide for themselves, </a:t>
            </a:r>
            <a:r>
              <a:rPr lang="en-US" sz="2800" b="1" dirty="0" smtClean="0">
                <a:solidFill>
                  <a:schemeClr val="tx2">
                    <a:lumMod val="75000"/>
                  </a:schemeClr>
                </a:solidFill>
                <a:latin typeface="Calibri" pitchFamily="34" charset="0"/>
              </a:rPr>
              <a:t>on their own </a:t>
            </a:r>
            <a:r>
              <a:rPr lang="en-US" sz="2800" b="1" dirty="0" smtClean="0">
                <a:solidFill>
                  <a:schemeClr val="tx2">
                    <a:lumMod val="75000"/>
                  </a:schemeClr>
                </a:solidFill>
                <a:latin typeface="Calibri" pitchFamily="34" charset="0"/>
              </a:rPr>
              <a:t>terms – e.g. Mediterranean dialogues </a:t>
            </a:r>
            <a:endParaRPr lang="en-US" sz="1400" b="1" i="1" dirty="0" smtClean="0">
              <a:solidFill>
                <a:schemeClr val="accent4"/>
              </a:solidFill>
              <a:latin typeface="Calibri" pitchFamily="34" charset="0"/>
            </a:endParaRPr>
          </a:p>
        </p:txBody>
      </p:sp>
      <p:pic>
        <p:nvPicPr>
          <p:cNvPr id="5" name="Picture 4" descr="ppt banner ok.png"/>
          <p:cNvPicPr>
            <a:picLocks noChangeAspect="1"/>
          </p:cNvPicPr>
          <p:nvPr/>
        </p:nvPicPr>
        <p:blipFill>
          <a:blip r:embed="rId3" cstate="print"/>
          <a:stretch>
            <a:fillRect/>
          </a:stretch>
        </p:blipFill>
        <p:spPr>
          <a:xfrm>
            <a:off x="0" y="332656"/>
            <a:ext cx="9144000" cy="829056"/>
          </a:xfrm>
          <a:prstGeom prst="rect">
            <a:avLst/>
          </a:prstGeom>
          <a:noFill/>
        </p:spPr>
      </p:pic>
      <p:sp>
        <p:nvSpPr>
          <p:cNvPr id="6" name="TextBox 5"/>
          <p:cNvSpPr txBox="1"/>
          <p:nvPr/>
        </p:nvSpPr>
        <p:spPr>
          <a:xfrm>
            <a:off x="1405719" y="332657"/>
            <a:ext cx="7738281" cy="954107"/>
          </a:xfrm>
          <a:prstGeom prst="rect">
            <a:avLst/>
          </a:prstGeom>
          <a:noFill/>
        </p:spPr>
        <p:txBody>
          <a:bodyPr wrap="square" rtlCol="0">
            <a:spAutoFit/>
          </a:bodyPr>
          <a:lstStyle/>
          <a:p>
            <a:r>
              <a:rPr lang="en-US" sz="2800" b="1" dirty="0" smtClean="0">
                <a:solidFill>
                  <a:schemeClr val="bg1"/>
                </a:solidFill>
              </a:rPr>
              <a:t>The Global Foresight Hub</a:t>
            </a:r>
            <a:r>
              <a:rPr lang="en-US" sz="2800" dirty="0" smtClean="0">
                <a:solidFill>
                  <a:schemeClr val="bg1"/>
                </a:solidFill>
              </a:rPr>
              <a:t>: </a:t>
            </a:r>
            <a:r>
              <a:rPr lang="en-US" sz="2800" dirty="0" smtClean="0">
                <a:solidFill>
                  <a:schemeClr val="bg1"/>
                </a:solidFill>
              </a:rPr>
              <a:t>Linking science and society</a:t>
            </a:r>
            <a:endParaRPr lang="en-US" sz="28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9780" y="1378424"/>
            <a:ext cx="8454788" cy="5167085"/>
          </a:xfrm>
        </p:spPr>
        <p:txBody>
          <a:bodyPr/>
          <a:lstStyle/>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CGIAR and GCARD: bringing the voice of partners to shape international </a:t>
            </a:r>
            <a:r>
              <a:rPr lang="en-US" sz="2400" b="1" dirty="0" smtClean="0">
                <a:solidFill>
                  <a:schemeClr val="tx2">
                    <a:lumMod val="75000"/>
                  </a:schemeClr>
                </a:solidFill>
                <a:latin typeface="Calibri" pitchFamily="34" charset="0"/>
              </a:rPr>
              <a:t>research</a:t>
            </a:r>
          </a:p>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UN Agencies: connecting innovation to international policies</a:t>
            </a:r>
            <a:endParaRPr lang="en-US" sz="2400" b="1" dirty="0" smtClean="0">
              <a:solidFill>
                <a:schemeClr val="tx2">
                  <a:lumMod val="75000"/>
                </a:schemeClr>
              </a:solidFill>
              <a:latin typeface="Calibri" pitchFamily="34" charset="0"/>
            </a:endParaRPr>
          </a:p>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Regional &amp; National </a:t>
            </a:r>
            <a:r>
              <a:rPr lang="en-US" sz="2400" b="1" dirty="0" err="1" smtClean="0">
                <a:solidFill>
                  <a:schemeClr val="tx2">
                    <a:lumMod val="75000"/>
                  </a:schemeClr>
                </a:solidFill>
                <a:latin typeface="Calibri" pitchFamily="34" charset="0"/>
              </a:rPr>
              <a:t>Fora</a:t>
            </a:r>
            <a:r>
              <a:rPr lang="en-US" sz="2400" b="1" dirty="0" smtClean="0">
                <a:solidFill>
                  <a:schemeClr val="tx2">
                    <a:lumMod val="75000"/>
                  </a:schemeClr>
                </a:solidFill>
                <a:latin typeface="Calibri" pitchFamily="34" charset="0"/>
              </a:rPr>
              <a:t>: </a:t>
            </a:r>
            <a:r>
              <a:rPr lang="en-US" sz="2400" b="1" dirty="0" smtClean="0">
                <a:solidFill>
                  <a:schemeClr val="tx2">
                    <a:lumMod val="75000"/>
                  </a:schemeClr>
                </a:solidFill>
                <a:latin typeface="Calibri" pitchFamily="34" charset="0"/>
              </a:rPr>
              <a:t> fostering </a:t>
            </a:r>
            <a:r>
              <a:rPr lang="en-US" sz="2400" b="1" dirty="0" smtClean="0">
                <a:solidFill>
                  <a:schemeClr val="tx2">
                    <a:lumMod val="75000"/>
                  </a:schemeClr>
                </a:solidFill>
                <a:latin typeface="Calibri" pitchFamily="34" charset="0"/>
              </a:rPr>
              <a:t>multi-stakeholder dialogue &amp; action</a:t>
            </a:r>
          </a:p>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Global </a:t>
            </a:r>
            <a:r>
              <a:rPr lang="en-US" sz="2400" b="1" dirty="0" smtClean="0">
                <a:solidFill>
                  <a:schemeClr val="tx2">
                    <a:lumMod val="75000"/>
                  </a:schemeClr>
                </a:solidFill>
                <a:latin typeface="Calibri" pitchFamily="34" charset="0"/>
              </a:rPr>
              <a:t>Alliance for Climate Smart Agriculture: enabling civil society involvement</a:t>
            </a:r>
          </a:p>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EAT </a:t>
            </a:r>
            <a:r>
              <a:rPr lang="en-US" sz="2400" b="1" dirty="0" smtClean="0">
                <a:solidFill>
                  <a:schemeClr val="tx2">
                    <a:lumMod val="75000"/>
                  </a:schemeClr>
                </a:solidFill>
                <a:latin typeface="Calibri" pitchFamily="34" charset="0"/>
              </a:rPr>
              <a:t>Forum: New metrics </a:t>
            </a:r>
            <a:r>
              <a:rPr lang="en-US" sz="2400" b="1" dirty="0" smtClean="0">
                <a:solidFill>
                  <a:schemeClr val="tx2">
                    <a:lumMod val="75000"/>
                  </a:schemeClr>
                </a:solidFill>
                <a:latin typeface="Calibri" pitchFamily="34" charset="0"/>
              </a:rPr>
              <a:t>to reshape production values s</a:t>
            </a:r>
            <a:r>
              <a:rPr lang="en-US" sz="2400" b="1" dirty="0" smtClean="0">
                <a:solidFill>
                  <a:schemeClr val="tx2">
                    <a:lumMod val="75000"/>
                  </a:schemeClr>
                </a:solidFill>
                <a:latin typeface="Calibri" pitchFamily="34" charset="0"/>
              </a:rPr>
              <a:t>and </a:t>
            </a:r>
            <a:r>
              <a:rPr lang="en-US" sz="2400" b="1" dirty="0" smtClean="0">
                <a:solidFill>
                  <a:schemeClr val="tx2">
                    <a:lumMod val="75000"/>
                  </a:schemeClr>
                </a:solidFill>
                <a:latin typeface="Calibri" pitchFamily="34" charset="0"/>
              </a:rPr>
              <a:t>access to nutrition</a:t>
            </a:r>
            <a:endParaRPr lang="en-US" sz="2400" b="1" dirty="0" smtClean="0">
              <a:solidFill>
                <a:schemeClr val="tx2">
                  <a:lumMod val="75000"/>
                </a:schemeClr>
              </a:solidFill>
              <a:latin typeface="Calibri" pitchFamily="34" charset="0"/>
            </a:endParaRPr>
          </a:p>
          <a:p>
            <a:pPr marL="534988" indent="-442913">
              <a:spcBef>
                <a:spcPts val="1200"/>
              </a:spcBef>
              <a:buFont typeface="Wingdings" pitchFamily="2" charset="2"/>
              <a:buChar char="q"/>
            </a:pPr>
            <a:r>
              <a:rPr lang="en-US" sz="2400" b="1" dirty="0" err="1" smtClean="0">
                <a:solidFill>
                  <a:schemeClr val="tx2">
                    <a:lumMod val="75000"/>
                  </a:schemeClr>
                </a:solidFill>
                <a:latin typeface="Calibri" pitchFamily="34" charset="0"/>
              </a:rPr>
              <a:t>Prolinnova</a:t>
            </a:r>
            <a:r>
              <a:rPr lang="en-US" sz="2400" b="1" dirty="0" smtClean="0">
                <a:solidFill>
                  <a:schemeClr val="tx2">
                    <a:lumMod val="75000"/>
                  </a:schemeClr>
                </a:solidFill>
                <a:latin typeface="Calibri" pitchFamily="34" charset="0"/>
              </a:rPr>
              <a:t>: Promoting Local </a:t>
            </a:r>
            <a:r>
              <a:rPr lang="en-US" sz="2400" b="1" dirty="0" smtClean="0">
                <a:solidFill>
                  <a:schemeClr val="tx2">
                    <a:lumMod val="75000"/>
                  </a:schemeClr>
                </a:solidFill>
                <a:latin typeface="Calibri" pitchFamily="34" charset="0"/>
              </a:rPr>
              <a:t>Innovation</a:t>
            </a:r>
          </a:p>
          <a:p>
            <a:pPr marL="534988" indent="-442913">
              <a:spcBef>
                <a:spcPts val="1200"/>
              </a:spcBef>
              <a:buFont typeface="Wingdings" pitchFamily="2" charset="2"/>
              <a:buChar char="q"/>
            </a:pPr>
            <a:r>
              <a:rPr lang="en-US" sz="2400" b="1" dirty="0" smtClean="0">
                <a:solidFill>
                  <a:schemeClr val="tx2">
                    <a:lumMod val="75000"/>
                  </a:schemeClr>
                </a:solidFill>
                <a:latin typeface="Calibri" pitchFamily="34" charset="0"/>
              </a:rPr>
              <a:t>Kigali Movement: innovation in protracted crises</a:t>
            </a:r>
            <a:endParaRPr lang="en-US" sz="2400" b="1" dirty="0" smtClean="0">
              <a:solidFill>
                <a:schemeClr val="tx2">
                  <a:lumMod val="75000"/>
                </a:schemeClr>
              </a:solidFill>
              <a:latin typeface="Calibri" pitchFamily="34" charset="0"/>
            </a:endParaRPr>
          </a:p>
          <a:p>
            <a:pPr marL="534988" indent="-442913">
              <a:spcBef>
                <a:spcPts val="1200"/>
              </a:spcBef>
            </a:pPr>
            <a:endParaRPr lang="en-US" sz="1400" b="1" dirty="0" smtClean="0">
              <a:solidFill>
                <a:schemeClr val="accent4"/>
              </a:solidFill>
              <a:latin typeface="Calibri" pitchFamily="34" charset="0"/>
            </a:endParaRPr>
          </a:p>
        </p:txBody>
      </p:sp>
      <p:pic>
        <p:nvPicPr>
          <p:cNvPr id="5" name="Picture 4" descr="ppt banner ok.png"/>
          <p:cNvPicPr>
            <a:picLocks noChangeAspect="1"/>
          </p:cNvPicPr>
          <p:nvPr/>
        </p:nvPicPr>
        <p:blipFill>
          <a:blip r:embed="rId3" cstate="print"/>
          <a:stretch>
            <a:fillRect/>
          </a:stretch>
        </p:blipFill>
        <p:spPr>
          <a:xfrm>
            <a:off x="0" y="332656"/>
            <a:ext cx="9144000" cy="829056"/>
          </a:xfrm>
          <a:prstGeom prst="rect">
            <a:avLst/>
          </a:prstGeom>
          <a:noFill/>
        </p:spPr>
      </p:pic>
      <p:sp>
        <p:nvSpPr>
          <p:cNvPr id="6" name="TextBox 5"/>
          <p:cNvSpPr txBox="1"/>
          <p:nvPr/>
        </p:nvSpPr>
        <p:spPr>
          <a:xfrm>
            <a:off x="1405719" y="332657"/>
            <a:ext cx="7506269" cy="584775"/>
          </a:xfrm>
          <a:prstGeom prst="rect">
            <a:avLst/>
          </a:prstGeom>
          <a:noFill/>
        </p:spPr>
        <p:txBody>
          <a:bodyPr wrap="square" rtlCol="0">
            <a:spAutoFit/>
          </a:bodyPr>
          <a:lstStyle/>
          <a:p>
            <a:r>
              <a:rPr lang="en-US" sz="3200" dirty="0" smtClean="0">
                <a:solidFill>
                  <a:schemeClr val="bg1"/>
                </a:solidFill>
              </a:rPr>
              <a:t>Catalyzing Global Partnerships for Change</a:t>
            </a:r>
            <a:endParaRPr lang="en-US" sz="32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endParaRPr lang="en-US" dirty="0" smtClean="0"/>
          </a:p>
        </p:txBody>
      </p:sp>
      <p:sp>
        <p:nvSpPr>
          <p:cNvPr id="5" name="Content Placeholder 4"/>
          <p:cNvSpPr>
            <a:spLocks noGrp="1"/>
          </p:cNvSpPr>
          <p:nvPr>
            <p:ph idx="1"/>
          </p:nvPr>
        </p:nvSpPr>
        <p:spPr>
          <a:xfrm>
            <a:off x="304799" y="1417638"/>
            <a:ext cx="4309661" cy="5065049"/>
          </a:xfrm>
        </p:spPr>
        <p:txBody>
          <a:bodyPr rtlCol="0">
            <a:noAutofit/>
          </a:bodyPr>
          <a:lstStyle/>
          <a:p>
            <a:pPr marL="355600" indent="-355600">
              <a:spcBef>
                <a:spcPts val="1200"/>
              </a:spcBef>
              <a:buFont typeface="Wingdings" pitchFamily="2" charset="2"/>
              <a:buChar char="q"/>
              <a:defRPr/>
            </a:pPr>
            <a:r>
              <a:rPr lang="en-US" sz="2400" dirty="0" smtClean="0"/>
              <a:t>GODAN &amp; CIARD: opening access to agricultural Knowledge</a:t>
            </a:r>
          </a:p>
          <a:p>
            <a:pPr marL="355600" indent="-355600" fontAlgn="auto">
              <a:spcBef>
                <a:spcPts val="1200"/>
              </a:spcBef>
              <a:spcAft>
                <a:spcPts val="0"/>
              </a:spcAft>
              <a:buFont typeface="Wingdings" pitchFamily="2" charset="2"/>
              <a:buChar char="q"/>
              <a:defRPr/>
            </a:pPr>
            <a:r>
              <a:rPr lang="en-US" sz="2400" dirty="0" smtClean="0"/>
              <a:t>New Technologies applied individually and together</a:t>
            </a:r>
          </a:p>
          <a:p>
            <a:pPr marL="355600" indent="-355600" fontAlgn="auto">
              <a:spcBef>
                <a:spcPts val="1200"/>
              </a:spcBef>
              <a:spcAft>
                <a:spcPts val="0"/>
              </a:spcAft>
              <a:buFont typeface="Wingdings" pitchFamily="2" charset="2"/>
              <a:buChar char="q"/>
              <a:defRPr/>
            </a:pPr>
            <a:r>
              <a:rPr lang="en-US" sz="2400" dirty="0" smtClean="0"/>
              <a:t>Bringing new opportunities in agricultural services, agro-industries and agribusiness, risk management, investment</a:t>
            </a:r>
          </a:p>
          <a:p>
            <a:pPr marL="355600" indent="-355600" fontAlgn="auto">
              <a:spcAft>
                <a:spcPts val="0"/>
              </a:spcAft>
              <a:buFont typeface="Wingdings" pitchFamily="2" charset="2"/>
              <a:buChar char="q"/>
              <a:defRPr/>
            </a:pPr>
            <a:r>
              <a:rPr lang="en-US" sz="2400" dirty="0" smtClean="0"/>
              <a:t>DG Connect: helping to shape the European agenda in </a:t>
            </a:r>
            <a:r>
              <a:rPr lang="en-US" sz="2400" dirty="0" err="1" smtClean="0"/>
              <a:t>agri</a:t>
            </a:r>
            <a:r>
              <a:rPr lang="en-US" sz="2400" dirty="0" smtClean="0"/>
              <a:t>-food chains</a:t>
            </a:r>
          </a:p>
        </p:txBody>
      </p:sp>
      <p:pic>
        <p:nvPicPr>
          <p:cNvPr id="4100" name="Picture 5" descr="weather-gadget-4.jpg"/>
          <p:cNvPicPr>
            <a:picLocks noChangeAspect="1"/>
          </p:cNvPicPr>
          <p:nvPr/>
        </p:nvPicPr>
        <p:blipFill>
          <a:blip r:embed="rId2"/>
          <a:srcRect/>
          <a:stretch>
            <a:fillRect/>
          </a:stretch>
        </p:blipFill>
        <p:spPr bwMode="auto">
          <a:xfrm>
            <a:off x="4984749" y="1417638"/>
            <a:ext cx="3956051" cy="2967038"/>
          </a:xfrm>
          <a:prstGeom prst="rect">
            <a:avLst/>
          </a:prstGeom>
          <a:noFill/>
          <a:ln w="9525">
            <a:noFill/>
            <a:miter lim="800000"/>
            <a:headEnd/>
            <a:tailEnd/>
          </a:ln>
        </p:spPr>
      </p:pic>
      <p:pic>
        <p:nvPicPr>
          <p:cNvPr id="6" name="Picture 5" descr="ppt banner ok.png"/>
          <p:cNvPicPr>
            <a:picLocks noChangeAspect="1"/>
          </p:cNvPicPr>
          <p:nvPr/>
        </p:nvPicPr>
        <p:blipFill>
          <a:blip r:embed="rId3" cstate="print"/>
          <a:stretch>
            <a:fillRect/>
          </a:stretch>
        </p:blipFill>
        <p:spPr>
          <a:xfrm>
            <a:off x="0" y="332656"/>
            <a:ext cx="9144000" cy="829056"/>
          </a:xfrm>
          <a:prstGeom prst="rect">
            <a:avLst/>
          </a:prstGeom>
          <a:noFill/>
        </p:spPr>
      </p:pic>
      <p:sp>
        <p:nvSpPr>
          <p:cNvPr id="7" name="TextBox 6"/>
          <p:cNvSpPr txBox="1"/>
          <p:nvPr/>
        </p:nvSpPr>
        <p:spPr>
          <a:xfrm>
            <a:off x="1323833" y="332656"/>
            <a:ext cx="7616967" cy="584775"/>
          </a:xfrm>
          <a:prstGeom prst="rect">
            <a:avLst/>
          </a:prstGeom>
          <a:noFill/>
        </p:spPr>
        <p:txBody>
          <a:bodyPr wrap="square" rtlCol="0">
            <a:spAutoFit/>
          </a:bodyPr>
          <a:lstStyle/>
          <a:p>
            <a:r>
              <a:rPr lang="en-US" sz="3200" dirty="0" smtClean="0">
                <a:solidFill>
                  <a:schemeClr val="bg1"/>
                </a:solidFill>
              </a:rPr>
              <a:t>Agricultural Knowledge for All</a:t>
            </a:r>
            <a:endParaRPr lang="en-US" sz="3200" dirty="0">
              <a:solidFill>
                <a:schemeClr val="bg1"/>
              </a:solidFill>
            </a:endParaRPr>
          </a:p>
        </p:txBody>
      </p:sp>
      <p:pic>
        <p:nvPicPr>
          <p:cNvPr id="8" name="Picture 7" descr="wingis-dkm-1scr.jpg"/>
          <p:cNvPicPr>
            <a:picLocks noChangeAspect="1"/>
          </p:cNvPicPr>
          <p:nvPr/>
        </p:nvPicPr>
        <p:blipFill>
          <a:blip r:embed="rId4"/>
          <a:srcRect/>
          <a:stretch>
            <a:fillRect/>
          </a:stretch>
        </p:blipFill>
        <p:spPr bwMode="auto">
          <a:xfrm>
            <a:off x="4614460" y="3976973"/>
            <a:ext cx="4326340" cy="270360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5500" y="1562100"/>
            <a:ext cx="5880100" cy="369332"/>
          </a:xfrm>
          <a:prstGeom prst="rect">
            <a:avLst/>
          </a:prstGeom>
          <a:noFill/>
        </p:spPr>
        <p:txBody>
          <a:bodyPr wrap="square" rtlCol="0">
            <a:spAutoFit/>
          </a:bodyPr>
          <a:lstStyle/>
          <a:p>
            <a:endParaRPr lang="en-US" dirty="0" smtClean="0"/>
          </a:p>
        </p:txBody>
      </p:sp>
      <p:sp>
        <p:nvSpPr>
          <p:cNvPr id="4" name="Content Placeholder 3"/>
          <p:cNvSpPr>
            <a:spLocks noGrp="1"/>
          </p:cNvSpPr>
          <p:nvPr>
            <p:ph sz="half" idx="1"/>
          </p:nvPr>
        </p:nvSpPr>
        <p:spPr>
          <a:xfrm>
            <a:off x="190500" y="1333936"/>
            <a:ext cx="8597900" cy="4190127"/>
          </a:xfrm>
        </p:spPr>
        <p:txBody>
          <a:bodyPr/>
          <a:lstStyle/>
          <a:p>
            <a:pPr marL="363538" indent="-363538">
              <a:buFont typeface="Wingdings" pitchFamily="2" charset="2"/>
              <a:buChar char="q"/>
            </a:pPr>
            <a:r>
              <a:rPr lang="en-US" sz="2400" b="1" dirty="0" smtClean="0">
                <a:latin typeface="+mj-lt"/>
              </a:rPr>
              <a:t>Almost 50% of farmers are women, yet receive 10% of income and 5% of technical assistance in agriculture </a:t>
            </a:r>
          </a:p>
          <a:p>
            <a:pPr marL="363538" indent="-363538">
              <a:buFont typeface="Wingdings" pitchFamily="2" charset="2"/>
              <a:buChar char="q"/>
            </a:pPr>
            <a:r>
              <a:rPr lang="en-US" sz="2400" b="1" dirty="0" smtClean="0">
                <a:latin typeface="+mj-lt"/>
              </a:rPr>
              <a:t>Women farmers, given equal access to inputs, are as productive as men </a:t>
            </a:r>
            <a:endParaRPr lang="en-US" sz="2400" b="1" dirty="0" smtClean="0">
              <a:latin typeface="+mj-lt"/>
            </a:endParaRPr>
          </a:p>
          <a:p>
            <a:pPr marL="363538" indent="-363538">
              <a:buFont typeface="Wingdings" pitchFamily="2" charset="2"/>
              <a:buChar char="q"/>
            </a:pPr>
            <a:r>
              <a:rPr lang="en-US" sz="2400" b="1" dirty="0" smtClean="0">
                <a:latin typeface="+mj-lt"/>
              </a:rPr>
              <a:t>Gender in Agriculture Partnership, &gt;220 institutions working together, innovation into enterprise</a:t>
            </a:r>
            <a:endParaRPr lang="en-US" sz="2800" b="1" dirty="0" smtClean="0">
              <a:latin typeface="+mj-lt"/>
            </a:endParaRPr>
          </a:p>
          <a:p>
            <a:pPr marL="363538" indent="-363538"/>
            <a:r>
              <a:rPr lang="en-US" sz="2800" b="1" dirty="0" smtClean="0">
                <a:latin typeface="+mj-lt"/>
              </a:rPr>
              <a:t>YPARD</a:t>
            </a:r>
          </a:p>
          <a:p>
            <a:pPr marL="363538" indent="-363538">
              <a:buFont typeface="Wingdings" pitchFamily="2" charset="2"/>
              <a:buChar char="q"/>
            </a:pPr>
            <a:r>
              <a:rPr lang="en-US" sz="2400" b="1" dirty="0" smtClean="0">
                <a:latin typeface="+mj-lt"/>
              </a:rPr>
              <a:t>Worldwide</a:t>
            </a:r>
            <a:r>
              <a:rPr lang="en-US" sz="2400" b="1" dirty="0" smtClean="0">
                <a:latin typeface="+mj-lt"/>
              </a:rPr>
              <a:t>, average farmer age is </a:t>
            </a:r>
            <a:r>
              <a:rPr lang="en-US" sz="2400" b="1" i="1" dirty="0" smtClean="0">
                <a:latin typeface="+mj-lt"/>
              </a:rPr>
              <a:t>ca</a:t>
            </a:r>
            <a:r>
              <a:rPr lang="en-US" sz="2400" b="1" dirty="0" smtClean="0">
                <a:latin typeface="+mj-lt"/>
              </a:rPr>
              <a:t> 60</a:t>
            </a:r>
            <a:endParaRPr lang="en-US" sz="2400" b="1" dirty="0" smtClean="0">
              <a:latin typeface="+mj-lt"/>
            </a:endParaRPr>
          </a:p>
          <a:p>
            <a:pPr marL="363538" indent="-363538">
              <a:buFont typeface="Wingdings" pitchFamily="2" charset="2"/>
              <a:buChar char="q"/>
            </a:pPr>
            <a:r>
              <a:rPr lang="en-US" sz="2400" b="1" dirty="0" smtClean="0">
                <a:latin typeface="+mj-lt"/>
              </a:rPr>
              <a:t>Young farmers need access to credit,</a:t>
            </a:r>
            <a:br>
              <a:rPr lang="en-US" sz="2400" b="1" dirty="0" smtClean="0">
                <a:latin typeface="+mj-lt"/>
              </a:rPr>
            </a:br>
            <a:r>
              <a:rPr lang="en-US" sz="2400" b="1" dirty="0" smtClean="0">
                <a:latin typeface="+mj-lt"/>
              </a:rPr>
              <a:t> land, inputs, knowledge</a:t>
            </a:r>
          </a:p>
          <a:p>
            <a:pPr marL="363538" indent="-363538">
              <a:buFont typeface="Wingdings" pitchFamily="2" charset="2"/>
              <a:buChar char="q"/>
            </a:pPr>
            <a:r>
              <a:rPr lang="en-US" sz="2400" b="1" dirty="0" smtClean="0">
                <a:latin typeface="+mj-lt"/>
              </a:rPr>
              <a:t>ICTs revolutionize opportunities</a:t>
            </a:r>
          </a:p>
          <a:p>
            <a:pPr marL="363538" indent="-363538">
              <a:buFont typeface="Wingdings" pitchFamily="2" charset="2"/>
              <a:buChar char="q"/>
            </a:pPr>
            <a:r>
              <a:rPr lang="en-US" sz="2400" b="1" dirty="0" smtClean="0">
                <a:latin typeface="+mj-lt"/>
              </a:rPr>
              <a:t>Training curricula need urgent </a:t>
            </a:r>
            <a:br>
              <a:rPr lang="en-US" sz="2400" b="1" dirty="0" smtClean="0">
                <a:latin typeface="+mj-lt"/>
              </a:rPr>
            </a:br>
            <a:r>
              <a:rPr lang="en-US" sz="2400" b="1" dirty="0" smtClean="0">
                <a:latin typeface="+mj-lt"/>
              </a:rPr>
              <a:t>reform with entrepreneurial </a:t>
            </a:r>
            <a:r>
              <a:rPr lang="en-US" sz="2400" b="1" dirty="0" smtClean="0">
                <a:latin typeface="+mj-lt"/>
              </a:rPr>
              <a:t>skills</a:t>
            </a:r>
            <a:endParaRPr lang="en-US" sz="2400" b="1" dirty="0" smtClean="0">
              <a:latin typeface="+mj-lt"/>
            </a:endParaRPr>
          </a:p>
          <a:p>
            <a:pPr marL="363538" indent="-363538">
              <a:buFont typeface="Wingdings" pitchFamily="2" charset="2"/>
              <a:buChar char="q"/>
            </a:pPr>
            <a:endParaRPr lang="en-US" sz="2400" b="1" dirty="0" smtClean="0">
              <a:latin typeface="+mj-lt"/>
            </a:endParaRPr>
          </a:p>
        </p:txBody>
      </p:sp>
      <p:pic>
        <p:nvPicPr>
          <p:cNvPr id="5" name="Picture 4" descr="ppt banner ok.png"/>
          <p:cNvPicPr>
            <a:picLocks noChangeAspect="1"/>
          </p:cNvPicPr>
          <p:nvPr/>
        </p:nvPicPr>
        <p:blipFill>
          <a:blip r:embed="rId2" cstate="print"/>
          <a:stretch>
            <a:fillRect/>
          </a:stretch>
        </p:blipFill>
        <p:spPr>
          <a:xfrm>
            <a:off x="0" y="355099"/>
            <a:ext cx="9144000" cy="829056"/>
          </a:xfrm>
          <a:prstGeom prst="rect">
            <a:avLst/>
          </a:prstGeom>
          <a:noFill/>
        </p:spPr>
      </p:pic>
      <p:sp>
        <p:nvSpPr>
          <p:cNvPr id="6" name="TextBox 5"/>
          <p:cNvSpPr txBox="1"/>
          <p:nvPr/>
        </p:nvSpPr>
        <p:spPr>
          <a:xfrm>
            <a:off x="1397000" y="355099"/>
            <a:ext cx="7747000" cy="523220"/>
          </a:xfrm>
          <a:prstGeom prst="rect">
            <a:avLst/>
          </a:prstGeom>
          <a:noFill/>
        </p:spPr>
        <p:txBody>
          <a:bodyPr wrap="square" rtlCol="0">
            <a:spAutoFit/>
          </a:bodyPr>
          <a:lstStyle/>
          <a:p>
            <a:r>
              <a:rPr lang="en-US" sz="2800" dirty="0" smtClean="0">
                <a:solidFill>
                  <a:schemeClr val="bg1"/>
                </a:solidFill>
              </a:rPr>
              <a:t>Economic </a:t>
            </a:r>
            <a:r>
              <a:rPr lang="en-US" sz="2800" dirty="0" smtClean="0">
                <a:solidFill>
                  <a:schemeClr val="bg1"/>
                </a:solidFill>
              </a:rPr>
              <a:t>E</a:t>
            </a:r>
            <a:r>
              <a:rPr lang="en-US" sz="2800" dirty="0" smtClean="0">
                <a:solidFill>
                  <a:schemeClr val="bg1"/>
                </a:solidFill>
              </a:rPr>
              <a:t>mpowerment </a:t>
            </a:r>
            <a:r>
              <a:rPr lang="en-US" sz="2800" dirty="0" smtClean="0">
                <a:solidFill>
                  <a:schemeClr val="bg1"/>
                </a:solidFill>
              </a:rPr>
              <a:t>of Rural </a:t>
            </a:r>
            <a:r>
              <a:rPr lang="en-US" sz="2800" dirty="0" smtClean="0">
                <a:solidFill>
                  <a:schemeClr val="bg1"/>
                </a:solidFill>
              </a:rPr>
              <a:t>Women &amp; Youth</a:t>
            </a:r>
            <a:endParaRPr lang="en-US" sz="2800" dirty="0">
              <a:solidFill>
                <a:schemeClr val="bg1"/>
              </a:solidFill>
            </a:endParaRPr>
          </a:p>
        </p:txBody>
      </p:sp>
      <p:pic>
        <p:nvPicPr>
          <p:cNvPr id="28673" name="Picture 1" descr="C:\Users\holderness\Pictures\cfao_filipe_branquinho_2.jpg"/>
          <p:cNvPicPr>
            <a:picLocks noChangeAspect="1" noChangeArrowheads="1"/>
          </p:cNvPicPr>
          <p:nvPr/>
        </p:nvPicPr>
        <p:blipFill>
          <a:blip r:embed="rId3" cstate="print"/>
          <a:srcRect l="11252" r="14299"/>
          <a:stretch>
            <a:fillRect/>
          </a:stretch>
        </p:blipFill>
        <p:spPr bwMode="auto">
          <a:xfrm>
            <a:off x="5577548" y="3444645"/>
            <a:ext cx="3566452" cy="318908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03200" y="1321406"/>
            <a:ext cx="5446973" cy="5411319"/>
          </a:xfrm>
        </p:spPr>
        <p:txBody>
          <a:bodyPr/>
          <a:lstStyle/>
          <a:p>
            <a:pPr marL="449263" indent="-449263">
              <a:buClr>
                <a:srgbClr val="660033"/>
              </a:buClr>
              <a:buSzPct val="95000"/>
              <a:buFont typeface="Wingdings" pitchFamily="2" charset="2"/>
              <a:buChar char="q"/>
            </a:pPr>
            <a:r>
              <a:rPr lang="en-US" sz="1800" dirty="0" smtClean="0"/>
              <a:t>Private sector: services are paid for by the client, rather than being paid for from public funds. </a:t>
            </a:r>
          </a:p>
          <a:p>
            <a:pPr marL="449263" indent="-449263">
              <a:buClr>
                <a:srgbClr val="660033"/>
              </a:buClr>
              <a:buSzPct val="95000"/>
              <a:buFont typeface="Wingdings" pitchFamily="2" charset="2"/>
              <a:buChar char="q"/>
            </a:pPr>
            <a:r>
              <a:rPr lang="en-US" sz="1800" dirty="0" smtClean="0"/>
              <a:t>Balanced by social and environmental considerations: agriculture &amp; entrepreneurship are products of cultures and societies. </a:t>
            </a:r>
          </a:p>
          <a:p>
            <a:pPr marL="449263" indent="-449263">
              <a:buClr>
                <a:srgbClr val="660033"/>
              </a:buClr>
              <a:buSzPct val="95000"/>
              <a:buFont typeface="Wingdings" pitchFamily="2" charset="2"/>
              <a:buChar char="q"/>
            </a:pPr>
            <a:r>
              <a:rPr lang="en-US" sz="1800" dirty="0" smtClean="0"/>
              <a:t>Research into enterprise: Global market share, top 5 seed companies: </a:t>
            </a:r>
            <a:r>
              <a:rPr lang="en-US" sz="1800" b="1" dirty="0" smtClean="0"/>
              <a:t>1995: 9.4%  2011: 45.9%</a:t>
            </a:r>
          </a:p>
          <a:p>
            <a:pPr marL="449263" indent="-449263">
              <a:spcBef>
                <a:spcPts val="1200"/>
              </a:spcBef>
              <a:buClr>
                <a:srgbClr val="760282"/>
              </a:buClr>
              <a:buFont typeface="Wingdings" pitchFamily="2" charset="2"/>
              <a:buChar char="q"/>
            </a:pPr>
            <a:r>
              <a:rPr lang="en-GB" sz="1800" dirty="0" smtClean="0"/>
              <a:t>Small farmers and traders under-represented and vulnerable: lack of productivity and market gain, high cost of inputs and transport</a:t>
            </a:r>
            <a:endParaRPr lang="en-US" sz="1800" dirty="0" smtClean="0"/>
          </a:p>
          <a:p>
            <a:pPr marL="449263" lvl="0" indent="-449263">
              <a:spcBef>
                <a:spcPts val="1200"/>
              </a:spcBef>
              <a:buClr>
                <a:srgbClr val="760282"/>
              </a:buClr>
              <a:buFont typeface="Wingdings" pitchFamily="2" charset="2"/>
              <a:buChar char="q"/>
            </a:pPr>
            <a:r>
              <a:rPr lang="en-GB" sz="1800" dirty="0" smtClean="0"/>
              <a:t>Need more participation of youth and women</a:t>
            </a:r>
            <a:endParaRPr lang="en-US" sz="1800" dirty="0" smtClean="0"/>
          </a:p>
          <a:p>
            <a:pPr marL="449263" indent="-449263">
              <a:spcBef>
                <a:spcPts val="1200"/>
              </a:spcBef>
              <a:buClr>
                <a:srgbClr val="760282"/>
              </a:buClr>
              <a:buFont typeface="Wingdings" pitchFamily="2" charset="2"/>
              <a:buChar char="q"/>
            </a:pPr>
            <a:r>
              <a:rPr lang="en-GB" sz="1800" dirty="0" smtClean="0"/>
              <a:t>Need enabling business environment, Business Development Services, financing </a:t>
            </a:r>
          </a:p>
          <a:p>
            <a:pPr marL="449263" indent="-449263">
              <a:spcBef>
                <a:spcPts val="1200"/>
              </a:spcBef>
              <a:buClr>
                <a:srgbClr val="760282"/>
              </a:buClr>
              <a:buFont typeface="Wingdings" pitchFamily="2" charset="2"/>
              <a:buChar char="q"/>
            </a:pPr>
            <a:r>
              <a:rPr lang="en-GB" sz="2000" b="1" dirty="0" smtClean="0"/>
              <a:t>Need innovation platforms, e</a:t>
            </a:r>
            <a:r>
              <a:rPr lang="en-US" sz="2000" b="1" dirty="0" err="1" smtClean="0"/>
              <a:t>ffective</a:t>
            </a:r>
            <a:r>
              <a:rPr lang="en-US" sz="2000" b="1" dirty="0" smtClean="0"/>
              <a:t> cooperatives/producer companies and enabling environment</a:t>
            </a:r>
          </a:p>
        </p:txBody>
      </p:sp>
      <p:pic>
        <p:nvPicPr>
          <p:cNvPr id="3" name="Picture 2" descr="ppt banner ok.png"/>
          <p:cNvPicPr>
            <a:picLocks noChangeAspect="1"/>
          </p:cNvPicPr>
          <p:nvPr/>
        </p:nvPicPr>
        <p:blipFill>
          <a:blip r:embed="rId3" cstate="print"/>
          <a:stretch>
            <a:fillRect/>
          </a:stretch>
        </p:blipFill>
        <p:spPr>
          <a:xfrm>
            <a:off x="0" y="332656"/>
            <a:ext cx="9144000" cy="829056"/>
          </a:xfrm>
          <a:prstGeom prst="rect">
            <a:avLst/>
          </a:prstGeom>
          <a:noFill/>
        </p:spPr>
      </p:pic>
      <p:sp>
        <p:nvSpPr>
          <p:cNvPr id="4" name="TextBox 3"/>
          <p:cNvSpPr txBox="1"/>
          <p:nvPr/>
        </p:nvSpPr>
        <p:spPr>
          <a:xfrm>
            <a:off x="1378424" y="332656"/>
            <a:ext cx="7588155" cy="830997"/>
          </a:xfrm>
          <a:prstGeom prst="rect">
            <a:avLst/>
          </a:prstGeom>
          <a:noFill/>
        </p:spPr>
        <p:txBody>
          <a:bodyPr wrap="square" rtlCol="0">
            <a:spAutoFit/>
          </a:bodyPr>
          <a:lstStyle/>
          <a:p>
            <a:r>
              <a:rPr lang="en-US" sz="2400" b="1" dirty="0" smtClean="0">
                <a:solidFill>
                  <a:schemeClr val="bg1"/>
                </a:solidFill>
              </a:rPr>
              <a:t>For resource-poor family farms, turning innovation into enterprise requires </a:t>
            </a:r>
            <a:r>
              <a:rPr lang="en-GB" sz="2400" b="1" dirty="0" smtClean="0">
                <a:solidFill>
                  <a:schemeClr val="bg1"/>
                </a:solidFill>
              </a:rPr>
              <a:t>policy change &amp; investment: </a:t>
            </a:r>
            <a:endParaRPr lang="en-US" sz="2400" b="1" dirty="0">
              <a:solidFill>
                <a:schemeClr val="bg1"/>
              </a:solidFill>
            </a:endParaRPr>
          </a:p>
        </p:txBody>
      </p:sp>
      <p:pic>
        <p:nvPicPr>
          <p:cNvPr id="5" name="Picture 4" descr="women_selling_maize_cobs.jpeg"/>
          <p:cNvPicPr>
            <a:picLocks noChangeAspect="1"/>
          </p:cNvPicPr>
          <p:nvPr/>
        </p:nvPicPr>
        <p:blipFill>
          <a:blip r:embed="rId4"/>
          <a:stretch>
            <a:fillRect/>
          </a:stretch>
        </p:blipFill>
        <p:spPr>
          <a:xfrm>
            <a:off x="5650173" y="1321406"/>
            <a:ext cx="3493827" cy="525356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61294" y="0"/>
            <a:ext cx="4528455" cy="2094702"/>
          </a:xfrm>
          <a:prstGeom prst="rect">
            <a:avLst/>
          </a:prstGeom>
          <a:noFill/>
          <a:ln>
            <a:noFill/>
          </a:ln>
        </p:spPr>
      </p:pic>
      <p:pic>
        <p:nvPicPr>
          <p:cNvPr id="5" name="Imagen 1"/>
          <p:cNvPicPr/>
          <p:nvPr/>
        </p:nvPicPr>
        <p:blipFill>
          <a:blip r:embed="rId3" cstate="print">
            <a:extLst>
              <a:ext uri="{28A0092B-C50C-407E-A947-70E740481C1C}">
                <a14:useLocalDpi xmlns="" xmlns:a14="http://schemas.microsoft.com/office/drawing/2010/main" val="0"/>
              </a:ext>
            </a:extLst>
          </a:blip>
          <a:srcRect r="22905"/>
          <a:stretch>
            <a:fillRect/>
          </a:stretch>
        </p:blipFill>
        <p:spPr bwMode="auto">
          <a:xfrm>
            <a:off x="2975212" y="0"/>
            <a:ext cx="6168788" cy="3862316"/>
          </a:xfrm>
          <a:prstGeom prst="rect">
            <a:avLst/>
          </a:prstGeom>
          <a:noFill/>
          <a:ln>
            <a:noFill/>
          </a:ln>
        </p:spPr>
      </p:pic>
      <p:pic>
        <p:nvPicPr>
          <p:cNvPr id="1026" name="Picture 2" descr="C:\Users\holderness\Downloads\Documents\Farmers rights\la foto.JPG"/>
          <p:cNvPicPr>
            <a:picLocks noChangeAspect="1" noChangeArrowheads="1"/>
          </p:cNvPicPr>
          <p:nvPr/>
        </p:nvPicPr>
        <p:blipFill>
          <a:blip r:embed="rId4" cstate="print"/>
          <a:srcRect l="4191" r="4191"/>
          <a:stretch>
            <a:fillRect/>
          </a:stretch>
        </p:blipFill>
        <p:spPr bwMode="auto">
          <a:xfrm>
            <a:off x="0" y="3862316"/>
            <a:ext cx="4446536" cy="2995684"/>
          </a:xfrm>
          <a:prstGeom prst="rect">
            <a:avLst/>
          </a:prstGeom>
          <a:noFill/>
        </p:spPr>
      </p:pic>
      <p:pic>
        <p:nvPicPr>
          <p:cNvPr id="9" name="Picture 2" descr="C:\Users\Holderness\AppData\Local\Microsoft\Windows\Temporary Internet Files\Content.Outlook\6M0KQ9Z7\photo (4).JPG"/>
          <p:cNvPicPr>
            <a:picLocks noChangeAspect="1" noChangeArrowheads="1"/>
          </p:cNvPicPr>
          <p:nvPr/>
        </p:nvPicPr>
        <p:blipFill>
          <a:blip r:embed="rId5">
            <a:extLst>
              <a:ext uri="{28A0092B-C50C-407E-A947-70E740481C1C}">
                <a14:useLocalDpi xmlns="" xmlns:a14="http://schemas.microsoft.com/office/drawing/2010/main" val="0"/>
              </a:ext>
            </a:extLst>
          </a:blip>
          <a:srcRect b="12041"/>
          <a:stretch>
            <a:fillRect/>
          </a:stretch>
        </p:blipFill>
        <p:spPr bwMode="auto">
          <a:xfrm>
            <a:off x="4065078" y="3507475"/>
            <a:ext cx="5078922" cy="335052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Marcador de contenido 3">
            <a:hlinkClick r:id="rId6"/>
          </p:cNvPr>
          <p:cNvPicPr>
            <a:picLocks/>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1"/>
            <a:ext cx="2975212" cy="3862317"/>
          </a:xfrm>
          <a:prstGeom prst="rect">
            <a:avLst/>
          </a:prstGeom>
          <a:noFill/>
          <a:ln>
            <a:noFill/>
          </a:ln>
        </p:spPr>
      </p:pic>
      <p:sp>
        <p:nvSpPr>
          <p:cNvPr id="7" name="TextBox 6"/>
          <p:cNvSpPr txBox="1"/>
          <p:nvPr/>
        </p:nvSpPr>
        <p:spPr>
          <a:xfrm>
            <a:off x="2226317" y="2831265"/>
            <a:ext cx="5716679" cy="1031051"/>
          </a:xfrm>
          <a:prstGeom prst="rect">
            <a:avLst/>
          </a:prstGeom>
          <a:solidFill>
            <a:srgbClr val="760282"/>
          </a:solidFill>
          <a:ln w="28575">
            <a:solidFill>
              <a:srgbClr val="FFFF00"/>
            </a:solidFill>
          </a:ln>
          <a:effectLst/>
        </p:spPr>
        <p:txBody>
          <a:bodyPr wrap="square" rtlCol="0">
            <a:spAutoFit/>
          </a:bodyPr>
          <a:lstStyle/>
          <a:p>
            <a:pPr algn="ctr"/>
            <a:r>
              <a:rPr lang="en-US" sz="2800" b="1" dirty="0" smtClean="0">
                <a:solidFill>
                  <a:srgbClr val="FFFF00"/>
                </a:solidFill>
              </a:rPr>
              <a:t>Reconciling </a:t>
            </a:r>
          </a:p>
          <a:p>
            <a:pPr algn="ctr">
              <a:spcBef>
                <a:spcPts val="600"/>
              </a:spcBef>
              <a:spcAft>
                <a:spcPts val="600"/>
              </a:spcAft>
            </a:pPr>
            <a:r>
              <a:rPr lang="en-US" sz="2800" b="1" dirty="0" smtClean="0">
                <a:solidFill>
                  <a:srgbClr val="FFFF00"/>
                </a:solidFill>
              </a:rPr>
              <a:t>Farmers’ rights and Breeders rights</a:t>
            </a:r>
            <a:endParaRPr lang="en-US" sz="2800" b="1"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64457" y="267155"/>
            <a:ext cx="8229600" cy="937532"/>
          </a:xfrm>
          <a:prstGeom prst="rect">
            <a:avLst/>
          </a:prstGeom>
          <a:solidFill>
            <a:srgbClr val="800080"/>
          </a:solidFill>
        </p:spPr>
        <p:txBody>
          <a:bodyPr>
            <a:noAutofit/>
          </a:bodyPr>
          <a:lstStyle/>
          <a:p>
            <a:pPr eaLnBrk="1" hangingPunct="1"/>
            <a:r>
              <a:rPr lang="en-US" sz="2800" b="1" dirty="0" smtClean="0">
                <a:solidFill>
                  <a:srgbClr val="FFFF00"/>
                </a:solidFill>
                <a:latin typeface="Calibri" pitchFamily="34" charset="0"/>
              </a:rPr>
              <a:t>The Investment &amp; Capacity Challenge</a:t>
            </a:r>
          </a:p>
        </p:txBody>
      </p:sp>
      <p:sp>
        <p:nvSpPr>
          <p:cNvPr id="5" name="TextBox 4"/>
          <p:cNvSpPr txBox="1"/>
          <p:nvPr/>
        </p:nvSpPr>
        <p:spPr>
          <a:xfrm>
            <a:off x="217714" y="4504807"/>
            <a:ext cx="8708572"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50"/>
            </a:solidFill>
          </a:ln>
        </p:spPr>
        <p:txBody>
          <a:bodyPr wrap="square" rtlCol="0">
            <a:spAutoFit/>
          </a:bodyPr>
          <a:lstStyle/>
          <a:p>
            <a:pPr marL="355600" indent="-355600">
              <a:buFont typeface="Wingdings" pitchFamily="2" charset="2"/>
              <a:buChar char="q"/>
            </a:pPr>
            <a:r>
              <a:rPr lang="en-US" sz="2100" dirty="0" smtClean="0"/>
              <a:t>G20 is &gt;75% of all public AR4D investments</a:t>
            </a:r>
          </a:p>
          <a:p>
            <a:pPr marL="355600" indent="-355600">
              <a:buFont typeface="Wingdings" pitchFamily="2" charset="2"/>
              <a:buChar char="q"/>
            </a:pPr>
            <a:r>
              <a:rPr lang="en-US" sz="2100" dirty="0" smtClean="0"/>
              <a:t>Africa under-invests in agricultural R&amp;D, constrained budgets &amp; aid project dependent. NEPAD target: at least 1% of GDP to R&amp;D</a:t>
            </a:r>
          </a:p>
          <a:p>
            <a:pPr marL="355600" indent="-355600">
              <a:buFont typeface="Wingdings" pitchFamily="2" charset="2"/>
              <a:buChar char="q"/>
            </a:pPr>
            <a:r>
              <a:rPr lang="en-US" sz="2100" dirty="0" smtClean="0"/>
              <a:t>22% global increase ($5.6 billion) in last decade, but $3.2 billion was China, India &amp; USA</a:t>
            </a:r>
          </a:p>
          <a:p>
            <a:pPr marL="355600" indent="-355600">
              <a:buFont typeface="Wingdings" pitchFamily="2" charset="2"/>
              <a:buChar char="q"/>
            </a:pPr>
            <a:r>
              <a:rPr lang="en-US" sz="2100" dirty="0" smtClean="0"/>
              <a:t>Private sector is 21% of total $40 billion, 54% on food, 46% agriculture</a:t>
            </a:r>
          </a:p>
        </p:txBody>
      </p:sp>
      <p:pic>
        <p:nvPicPr>
          <p:cNvPr id="6" name="Picture 5" descr="SSA Fig 1a.png"/>
          <p:cNvPicPr>
            <a:picLocks noChangeAspect="1"/>
          </p:cNvPicPr>
          <p:nvPr/>
        </p:nvPicPr>
        <p:blipFill>
          <a:blip r:embed="rId3" cstate="print"/>
          <a:srcRect t="13880"/>
          <a:stretch>
            <a:fillRect/>
          </a:stretch>
        </p:blipFill>
        <p:spPr>
          <a:xfrm>
            <a:off x="683568" y="1204687"/>
            <a:ext cx="7603299" cy="3300120"/>
          </a:xfrm>
          <a:prstGeom prst="rect">
            <a:avLst/>
          </a:prstGeom>
        </p:spPr>
      </p:pic>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ppt banner ok.png"/>
          <p:cNvPicPr>
            <a:picLocks noChangeAspect="1"/>
          </p:cNvPicPr>
          <p:nvPr/>
        </p:nvPicPr>
        <p:blipFill>
          <a:blip r:embed="rId3"/>
          <a:srcRect/>
          <a:stretch>
            <a:fillRect/>
          </a:stretch>
        </p:blipFill>
        <p:spPr bwMode="auto">
          <a:xfrm>
            <a:off x="0" y="333375"/>
            <a:ext cx="9144000" cy="828675"/>
          </a:xfrm>
          <a:prstGeom prst="rect">
            <a:avLst/>
          </a:prstGeom>
          <a:noFill/>
          <a:ln w="9525">
            <a:noFill/>
            <a:miter lim="800000"/>
            <a:headEnd/>
            <a:tailEnd/>
          </a:ln>
        </p:spPr>
      </p:pic>
      <p:sp>
        <p:nvSpPr>
          <p:cNvPr id="3075" name="TextBox 6"/>
          <p:cNvSpPr txBox="1">
            <a:spLocks noChangeArrowheads="1"/>
          </p:cNvSpPr>
          <p:nvPr/>
        </p:nvSpPr>
        <p:spPr bwMode="auto">
          <a:xfrm>
            <a:off x="846138" y="1419225"/>
            <a:ext cx="7591425" cy="461963"/>
          </a:xfrm>
          <a:prstGeom prst="rect">
            <a:avLst/>
          </a:prstGeom>
          <a:noFill/>
          <a:ln w="9525">
            <a:noFill/>
            <a:miter lim="800000"/>
            <a:headEnd/>
            <a:tailEnd/>
          </a:ln>
        </p:spPr>
        <p:txBody>
          <a:bodyPr>
            <a:spAutoFit/>
          </a:bodyPr>
          <a:lstStyle/>
          <a:p>
            <a:pPr>
              <a:spcBef>
                <a:spcPts val="600"/>
              </a:spcBef>
            </a:pPr>
            <a:endParaRPr lang="en-US" altLang="en-US" sz="2400">
              <a:solidFill>
                <a:schemeClr val="bg1"/>
              </a:solidFill>
              <a:latin typeface="Calibri" pitchFamily="34" charset="0"/>
            </a:endParaRPr>
          </a:p>
        </p:txBody>
      </p:sp>
      <p:sp>
        <p:nvSpPr>
          <p:cNvPr id="3076" name="TextBox 4"/>
          <p:cNvSpPr txBox="1">
            <a:spLocks noChangeArrowheads="1"/>
          </p:cNvSpPr>
          <p:nvPr/>
        </p:nvSpPr>
        <p:spPr bwMode="auto">
          <a:xfrm>
            <a:off x="1365250" y="333375"/>
            <a:ext cx="7600950" cy="830997"/>
          </a:xfrm>
          <a:prstGeom prst="rect">
            <a:avLst/>
          </a:prstGeom>
          <a:noFill/>
          <a:ln w="9525">
            <a:noFill/>
            <a:miter lim="800000"/>
            <a:headEnd/>
            <a:tailEnd/>
          </a:ln>
        </p:spPr>
        <p:txBody>
          <a:bodyPr>
            <a:spAutoFit/>
          </a:bodyPr>
          <a:lstStyle/>
          <a:p>
            <a:r>
              <a:rPr lang="en-US" altLang="en-US" sz="2400" dirty="0" smtClean="0">
                <a:solidFill>
                  <a:schemeClr val="bg1"/>
                </a:solidFill>
                <a:latin typeface="Calibri" pitchFamily="34" charset="0"/>
              </a:rPr>
              <a:t>An Integrated </a:t>
            </a:r>
            <a:r>
              <a:rPr lang="en-US" altLang="en-US" sz="2400" dirty="0">
                <a:solidFill>
                  <a:schemeClr val="bg1"/>
                </a:solidFill>
                <a:latin typeface="Calibri" pitchFamily="34" charset="0"/>
              </a:rPr>
              <a:t>Investment and </a:t>
            </a:r>
            <a:r>
              <a:rPr lang="en-US" altLang="en-US" sz="2400" dirty="0" smtClean="0">
                <a:solidFill>
                  <a:schemeClr val="bg1"/>
                </a:solidFill>
                <a:latin typeface="Calibri" pitchFamily="34" charset="0"/>
              </a:rPr>
              <a:t>Innovation Facility </a:t>
            </a:r>
            <a:r>
              <a:rPr lang="en-US" altLang="en-US" sz="2400" dirty="0">
                <a:solidFill>
                  <a:schemeClr val="bg1"/>
                </a:solidFill>
                <a:latin typeface="Calibri" pitchFamily="34" charset="0"/>
              </a:rPr>
              <a:t>for </a:t>
            </a:r>
            <a:r>
              <a:rPr lang="en-US" altLang="en-US" sz="2400" dirty="0" smtClean="0">
                <a:solidFill>
                  <a:schemeClr val="bg1"/>
                </a:solidFill>
                <a:latin typeface="Calibri" pitchFamily="34" charset="0"/>
              </a:rPr>
              <a:t>Innovation &amp; Growth </a:t>
            </a:r>
            <a:endParaRPr lang="en-US" altLang="en-US" sz="2400" dirty="0">
              <a:solidFill>
                <a:schemeClr val="bg1"/>
              </a:solidFill>
              <a:latin typeface="Calibri" pitchFamily="34" charset="0"/>
            </a:endParaRPr>
          </a:p>
        </p:txBody>
      </p:sp>
      <p:sp>
        <p:nvSpPr>
          <p:cNvPr id="3077" name="Rectangle 8"/>
          <p:cNvSpPr>
            <a:spLocks noChangeArrowheads="1"/>
          </p:cNvSpPr>
          <p:nvPr/>
        </p:nvSpPr>
        <p:spPr bwMode="auto">
          <a:xfrm>
            <a:off x="655638" y="1162050"/>
            <a:ext cx="8120062" cy="368300"/>
          </a:xfrm>
          <a:prstGeom prst="rect">
            <a:avLst/>
          </a:prstGeom>
          <a:noFill/>
          <a:ln w="9525">
            <a:noFill/>
            <a:miter lim="800000"/>
            <a:headEnd/>
            <a:tailEnd/>
          </a:ln>
        </p:spPr>
        <p:txBody>
          <a:bodyPr>
            <a:spAutoFit/>
          </a:bodyPr>
          <a:lstStyle/>
          <a:p>
            <a:pPr marL="355600" indent="-355600">
              <a:buFont typeface="Wingdings" pitchFamily="2" charset="2"/>
              <a:buChar char="q"/>
            </a:pPr>
            <a:endParaRPr lang="en-US" altLang="en-US">
              <a:latin typeface="Calibri" pitchFamily="34" charset="0"/>
            </a:endParaRPr>
          </a:p>
        </p:txBody>
      </p:sp>
      <p:sp>
        <p:nvSpPr>
          <p:cNvPr id="3078" name="TextBox 9"/>
          <p:cNvSpPr txBox="1">
            <a:spLocks noChangeArrowheads="1"/>
          </p:cNvSpPr>
          <p:nvPr/>
        </p:nvSpPr>
        <p:spPr bwMode="auto">
          <a:xfrm>
            <a:off x="0" y="1419225"/>
            <a:ext cx="8966200" cy="369888"/>
          </a:xfrm>
          <a:prstGeom prst="rect">
            <a:avLst/>
          </a:prstGeom>
          <a:noFill/>
          <a:ln w="9525">
            <a:noFill/>
            <a:miter lim="800000"/>
            <a:headEnd/>
            <a:tailEnd/>
          </a:ln>
        </p:spPr>
        <p:txBody>
          <a:bodyPr>
            <a:spAutoFit/>
          </a:bodyPr>
          <a:lstStyle/>
          <a:p>
            <a:endParaRPr lang="en-US" altLang="en-US">
              <a:latin typeface="Calibri" pitchFamily="34" charset="0"/>
            </a:endParaRPr>
          </a:p>
        </p:txBody>
      </p:sp>
      <p:sp>
        <p:nvSpPr>
          <p:cNvPr id="12" name="Oval 11"/>
          <p:cNvSpPr/>
          <p:nvPr/>
        </p:nvSpPr>
        <p:spPr>
          <a:xfrm>
            <a:off x="1187450" y="3548063"/>
            <a:ext cx="3452813" cy="3121025"/>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876675" y="3548063"/>
            <a:ext cx="3503613" cy="31210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2484438" y="1412875"/>
            <a:ext cx="3452812" cy="3136900"/>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82" name="TextBox 14"/>
          <p:cNvSpPr txBox="1">
            <a:spLocks noChangeArrowheads="1"/>
          </p:cNvSpPr>
          <p:nvPr/>
        </p:nvSpPr>
        <p:spPr bwMode="auto">
          <a:xfrm>
            <a:off x="2888343" y="1844675"/>
            <a:ext cx="2612571" cy="1631216"/>
          </a:xfrm>
          <a:prstGeom prst="rect">
            <a:avLst/>
          </a:prstGeom>
          <a:noFill/>
          <a:ln w="9525">
            <a:noFill/>
            <a:miter lim="800000"/>
            <a:headEnd/>
            <a:tailEnd/>
          </a:ln>
        </p:spPr>
        <p:txBody>
          <a:bodyPr wrap="square">
            <a:spAutoFit/>
          </a:bodyPr>
          <a:lstStyle/>
          <a:p>
            <a:pPr algn="ctr"/>
            <a:r>
              <a:rPr lang="en-US" altLang="en-US" sz="2000" b="1" dirty="0">
                <a:latin typeface="Calibri" pitchFamily="34" charset="0"/>
              </a:rPr>
              <a:t>National delivery via Innovation Platforms</a:t>
            </a:r>
            <a:r>
              <a:rPr lang="en-US" altLang="en-US" sz="2000" dirty="0">
                <a:latin typeface="Calibri" pitchFamily="34" charset="0"/>
              </a:rPr>
              <a:t> of PP&amp;C partners &amp; </a:t>
            </a:r>
            <a:r>
              <a:rPr lang="en-US" altLang="en-US" sz="2000" dirty="0" err="1">
                <a:latin typeface="Calibri" pitchFamily="34" charset="0"/>
              </a:rPr>
              <a:t>programmes</a:t>
            </a:r>
            <a:r>
              <a:rPr lang="en-US" altLang="en-US" sz="2000" dirty="0">
                <a:latin typeface="Calibri" pitchFamily="34" charset="0"/>
              </a:rPr>
              <a:t>, with </a:t>
            </a:r>
          </a:p>
          <a:p>
            <a:pPr algn="ctr"/>
            <a:r>
              <a:rPr lang="en-US" altLang="en-US" sz="2000" dirty="0">
                <a:latin typeface="Calibri" pitchFamily="34" charset="0"/>
              </a:rPr>
              <a:t>client </a:t>
            </a:r>
            <a:r>
              <a:rPr lang="en-US" altLang="en-US" sz="2000" dirty="0" err="1">
                <a:latin typeface="Calibri" pitchFamily="34" charset="0"/>
              </a:rPr>
              <a:t>accountablity</a:t>
            </a:r>
            <a:endParaRPr lang="en-US" altLang="en-US" sz="2000" dirty="0">
              <a:latin typeface="Calibri" pitchFamily="34" charset="0"/>
            </a:endParaRPr>
          </a:p>
        </p:txBody>
      </p:sp>
      <p:sp>
        <p:nvSpPr>
          <p:cNvPr id="3083" name="TextBox 15"/>
          <p:cNvSpPr txBox="1">
            <a:spLocks noChangeArrowheads="1"/>
          </p:cNvSpPr>
          <p:nvPr/>
        </p:nvSpPr>
        <p:spPr bwMode="auto">
          <a:xfrm>
            <a:off x="1531938" y="4437063"/>
            <a:ext cx="2619375" cy="1754326"/>
          </a:xfrm>
          <a:prstGeom prst="rect">
            <a:avLst/>
          </a:prstGeom>
          <a:noFill/>
          <a:ln w="9525">
            <a:noFill/>
            <a:miter lim="800000"/>
            <a:headEnd/>
            <a:tailEnd/>
          </a:ln>
        </p:spPr>
        <p:txBody>
          <a:bodyPr>
            <a:spAutoFit/>
          </a:bodyPr>
          <a:lstStyle/>
          <a:p>
            <a:r>
              <a:rPr lang="en-US" altLang="en-US" b="1" dirty="0">
                <a:latin typeface="Calibri" pitchFamily="34" charset="0"/>
              </a:rPr>
              <a:t>IFAD multi-donor Investment Fund, </a:t>
            </a:r>
            <a:br>
              <a:rPr lang="en-US" altLang="en-US" b="1" dirty="0">
                <a:latin typeface="Calibri" pitchFamily="34" charset="0"/>
              </a:rPr>
            </a:br>
            <a:r>
              <a:rPr lang="en-US" altLang="en-US" dirty="0">
                <a:latin typeface="Calibri" pitchFamily="34" charset="0"/>
              </a:rPr>
              <a:t>grants &amp; loans, national  multi-stakeholder priorities with </a:t>
            </a:r>
            <a:r>
              <a:rPr lang="en-US" altLang="en-US" dirty="0" smtClean="0">
                <a:latin typeface="Calibri" pitchFamily="34" charset="0"/>
              </a:rPr>
              <a:t>oversight </a:t>
            </a:r>
            <a:r>
              <a:rPr lang="en-US" altLang="en-US" dirty="0">
                <a:latin typeface="Calibri" pitchFamily="34" charset="0"/>
              </a:rPr>
              <a:t>via </a:t>
            </a:r>
            <a:r>
              <a:rPr lang="en-US" altLang="en-US" dirty="0" smtClean="0">
                <a:latin typeface="Calibri" pitchFamily="34" charset="0"/>
              </a:rPr>
              <a:t>GFAR </a:t>
            </a:r>
            <a:r>
              <a:rPr lang="en-US" altLang="en-US" dirty="0">
                <a:latin typeface="Calibri" pitchFamily="34" charset="0"/>
              </a:rPr>
              <a:t>SC</a:t>
            </a:r>
          </a:p>
        </p:txBody>
      </p:sp>
      <p:sp>
        <p:nvSpPr>
          <p:cNvPr id="3084" name="TextBox 16"/>
          <p:cNvSpPr txBox="1">
            <a:spLocks noChangeArrowheads="1"/>
          </p:cNvSpPr>
          <p:nvPr/>
        </p:nvSpPr>
        <p:spPr bwMode="auto">
          <a:xfrm>
            <a:off x="4727575" y="4437063"/>
            <a:ext cx="2592388" cy="1754326"/>
          </a:xfrm>
          <a:prstGeom prst="rect">
            <a:avLst/>
          </a:prstGeom>
          <a:noFill/>
          <a:ln w="9525">
            <a:noFill/>
            <a:miter lim="800000"/>
            <a:headEnd/>
            <a:tailEnd/>
          </a:ln>
        </p:spPr>
        <p:txBody>
          <a:bodyPr>
            <a:spAutoFit/>
          </a:bodyPr>
          <a:lstStyle/>
          <a:p>
            <a:r>
              <a:rPr lang="en-US" altLang="en-US" b="1" dirty="0">
                <a:latin typeface="Calibri" pitchFamily="34" charset="0"/>
              </a:rPr>
              <a:t>Coordinated Capacity Development support </a:t>
            </a:r>
            <a:r>
              <a:rPr lang="en-US" altLang="en-US" b="1" dirty="0" smtClean="0">
                <a:latin typeface="Calibri" pitchFamily="34" charset="0"/>
              </a:rPr>
              <a:t> </a:t>
            </a:r>
            <a:r>
              <a:rPr lang="en-US" altLang="en-US" dirty="0">
                <a:latin typeface="Calibri" pitchFamily="34" charset="0"/>
              </a:rPr>
              <a:t>based on </a:t>
            </a:r>
            <a:r>
              <a:rPr lang="en-US" altLang="en-US" dirty="0" smtClean="0">
                <a:latin typeface="Calibri" pitchFamily="34" charset="0"/>
              </a:rPr>
              <a:t>coherent TAP </a:t>
            </a:r>
            <a:r>
              <a:rPr lang="en-US" altLang="en-US" dirty="0">
                <a:latin typeface="Calibri" pitchFamily="34" charset="0"/>
              </a:rPr>
              <a:t>framework for CD in AIS and mobilizing specific external skills </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9" name="Text Box 19"/>
          <p:cNvSpPr txBox="1">
            <a:spLocks noChangeArrowheads="1"/>
          </p:cNvSpPr>
          <p:nvPr/>
        </p:nvSpPr>
        <p:spPr bwMode="auto">
          <a:xfrm>
            <a:off x="1665027" y="4271749"/>
            <a:ext cx="5664461" cy="1311275"/>
          </a:xfrm>
          <a:prstGeom prst="rect">
            <a:avLst/>
          </a:prstGeom>
          <a:noFill/>
          <a:ln w="9525">
            <a:noFill/>
            <a:miter lim="800000"/>
            <a:headEnd/>
            <a:tailEnd/>
          </a:ln>
          <a:effectLst/>
        </p:spPr>
        <p:txBody>
          <a:bodyPr wrap="square">
            <a:spAutoFit/>
          </a:bodyPr>
          <a:lstStyle/>
          <a:p>
            <a:pPr algn="l">
              <a:defRPr/>
            </a:pPr>
            <a:r>
              <a:rPr lang="en-US" sz="8000" b="1" dirty="0">
                <a:solidFill>
                  <a:srgbClr val="006600"/>
                </a:solidFill>
                <a:effectLst>
                  <a:outerShdw blurRad="38100" dist="38100" dir="2700000" algn="tl">
                    <a:srgbClr val="C0C0C0"/>
                  </a:outerShdw>
                </a:effectLst>
                <a:latin typeface="Maiandra GD" pitchFamily="34" charset="0"/>
              </a:rPr>
              <a:t>Thank You</a:t>
            </a:r>
            <a:endParaRPr lang="en-GB" sz="8000" b="1" dirty="0">
              <a:solidFill>
                <a:srgbClr val="006600"/>
              </a:solidFill>
              <a:effectLst>
                <a:outerShdw blurRad="38100" dist="38100" dir="2700000" algn="tl">
                  <a:srgbClr val="C0C0C0"/>
                </a:outerShdw>
              </a:effectLst>
              <a:latin typeface="Maiandra GD" pitchFamily="34" charset="0"/>
            </a:endParaRPr>
          </a:p>
        </p:txBody>
      </p:sp>
      <p:sp>
        <p:nvSpPr>
          <p:cNvPr id="337940" name="Text Box 20"/>
          <p:cNvSpPr txBox="1">
            <a:spLocks noChangeArrowheads="1"/>
          </p:cNvSpPr>
          <p:nvPr/>
        </p:nvSpPr>
        <p:spPr bwMode="auto">
          <a:xfrm>
            <a:off x="2074460" y="6143625"/>
            <a:ext cx="4213837" cy="457200"/>
          </a:xfrm>
          <a:prstGeom prst="rect">
            <a:avLst/>
          </a:prstGeom>
          <a:noFill/>
          <a:ln w="9525">
            <a:noFill/>
            <a:miter lim="800000"/>
            <a:headEnd/>
            <a:tailEnd/>
          </a:ln>
          <a:effectLst/>
        </p:spPr>
        <p:txBody>
          <a:bodyPr wrap="square">
            <a:spAutoFit/>
          </a:bodyPr>
          <a:lstStyle/>
          <a:p>
            <a:pPr algn="ctr">
              <a:defRPr/>
            </a:pPr>
            <a:r>
              <a:rPr lang="en-US" sz="2400" b="1" dirty="0">
                <a:solidFill>
                  <a:srgbClr val="006600"/>
                </a:solidFill>
                <a:effectLst>
                  <a:outerShdw blurRad="38100" dist="38100" dir="2700000" algn="tl">
                    <a:srgbClr val="C0C0C0"/>
                  </a:outerShdw>
                </a:effectLst>
              </a:rPr>
              <a:t>www.egfar.org</a:t>
            </a:r>
            <a:endParaRPr lang="en-GB" sz="2400" b="1" dirty="0">
              <a:solidFill>
                <a:srgbClr val="006600"/>
              </a:solidFill>
              <a:effectLst>
                <a:outerShdw blurRad="38100" dist="38100" dir="2700000" algn="tl">
                  <a:srgbClr val="C0C0C0"/>
                </a:outerShdw>
              </a:effectLst>
            </a:endParaRPr>
          </a:p>
        </p:txBody>
      </p:sp>
      <p:pic>
        <p:nvPicPr>
          <p:cNvPr id="31748" name="Picture 5"/>
          <p:cNvPicPr>
            <a:picLocks noChangeAspect="1" noChangeArrowheads="1"/>
          </p:cNvPicPr>
          <p:nvPr/>
        </p:nvPicPr>
        <p:blipFill>
          <a:blip r:embed="rId3" cstate="print"/>
          <a:srcRect/>
          <a:stretch>
            <a:fillRect/>
          </a:stretch>
        </p:blipFill>
        <p:spPr bwMode="auto">
          <a:xfrm>
            <a:off x="2706883" y="1610436"/>
            <a:ext cx="3581414" cy="2273135"/>
          </a:xfrm>
          <a:prstGeom prst="rect">
            <a:avLst/>
          </a:prstGeom>
          <a:noFill/>
          <a:ln w="9525" algn="ctr">
            <a:noFill/>
            <a:miter lim="800000"/>
            <a:headEnd/>
            <a:tailEnd/>
          </a:ln>
        </p:spPr>
      </p:pic>
      <p:pic>
        <p:nvPicPr>
          <p:cNvPr id="6" name="Picture 5" descr="ppt banner ok.png"/>
          <p:cNvPicPr>
            <a:picLocks noChangeAspect="1"/>
          </p:cNvPicPr>
          <p:nvPr/>
        </p:nvPicPr>
        <p:blipFill>
          <a:blip r:embed="rId4" cstate="print"/>
          <a:stretch>
            <a:fillRect/>
          </a:stretch>
        </p:blipFill>
        <p:spPr>
          <a:xfrm>
            <a:off x="0" y="332656"/>
            <a:ext cx="9144000" cy="829056"/>
          </a:xfrm>
          <a:prstGeom prst="rect">
            <a:avLst/>
          </a:prstGeom>
          <a:noFill/>
        </p:spPr>
      </p:pic>
      <p:sp>
        <p:nvSpPr>
          <p:cNvPr id="7" name="Rectangle 6"/>
          <p:cNvSpPr/>
          <p:nvPr/>
        </p:nvSpPr>
        <p:spPr>
          <a:xfrm>
            <a:off x="2286000" y="5583024"/>
            <a:ext cx="4572000" cy="646331"/>
          </a:xfrm>
          <a:prstGeom prst="rect">
            <a:avLst/>
          </a:prstGeom>
        </p:spPr>
        <p:txBody>
          <a:bodyPr>
            <a:spAutoFit/>
          </a:bodyPr>
          <a:lstStyle/>
          <a:p>
            <a:r>
              <a:rPr lang="en-US" dirty="0" smtClean="0">
                <a:hlinkClick r:id="rId5"/>
              </a:rPr>
              <a:t>https://www.youtube.com/watch?v=No4dMfArOHw&amp;feature=youtu.be</a:t>
            </a:r>
            <a:endParaRPr lang="en-US" dirty="0" smtClean="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4776" y="332656"/>
            <a:ext cx="7779224" cy="584775"/>
          </a:xfrm>
          <a:prstGeom prst="rect">
            <a:avLst/>
          </a:prstGeom>
          <a:noFill/>
        </p:spPr>
        <p:txBody>
          <a:bodyPr wrap="square" rtlCol="0">
            <a:spAutoFit/>
          </a:bodyPr>
          <a:lstStyle/>
          <a:p>
            <a:r>
              <a:rPr lang="en-US" sz="3200" dirty="0" smtClean="0">
                <a:solidFill>
                  <a:schemeClr val="bg1"/>
                </a:solidFill>
              </a:rPr>
              <a:t>From national to global</a:t>
            </a:r>
            <a:endParaRPr lang="en-US" sz="3200" dirty="0">
              <a:solidFill>
                <a:schemeClr val="bg1"/>
              </a:solidFill>
            </a:endParaRPr>
          </a:p>
        </p:txBody>
      </p:sp>
      <p:pic>
        <p:nvPicPr>
          <p:cNvPr id="53250" name="Picture 2"/>
          <p:cNvPicPr>
            <a:picLocks noGrp="1" noChangeAspect="1" noChangeArrowheads="1"/>
          </p:cNvPicPr>
          <p:nvPr>
            <p:ph sz="half" idx="4294967295"/>
          </p:nvPr>
        </p:nvPicPr>
        <p:blipFill>
          <a:blip r:embed="rId2"/>
          <a:srcRect/>
          <a:stretch>
            <a:fillRect/>
          </a:stretch>
        </p:blipFill>
        <p:spPr bwMode="auto">
          <a:xfrm>
            <a:off x="-1" y="0"/>
            <a:ext cx="9189873" cy="6858000"/>
          </a:xfrm>
          <a:prstGeom prst="rect">
            <a:avLst/>
          </a:prstGeom>
          <a:noFill/>
          <a:ln w="9525">
            <a:noFill/>
            <a:miter lim="800000"/>
            <a:headEnd/>
            <a:tailEnd/>
          </a:ln>
        </p:spPr>
      </p:pic>
      <p:sp>
        <p:nvSpPr>
          <p:cNvPr id="6" name="TextBox 5"/>
          <p:cNvSpPr txBox="1"/>
          <p:nvPr/>
        </p:nvSpPr>
        <p:spPr>
          <a:xfrm>
            <a:off x="5312229" y="6550223"/>
            <a:ext cx="3294742" cy="307777"/>
          </a:xfrm>
          <a:prstGeom prst="rect">
            <a:avLst/>
          </a:prstGeom>
          <a:noFill/>
        </p:spPr>
        <p:txBody>
          <a:bodyPr wrap="square" rtlCol="0">
            <a:spAutoFit/>
          </a:bodyPr>
          <a:lstStyle/>
          <a:p>
            <a:r>
              <a:rPr lang="en-US" sz="1400" dirty="0" smtClean="0"/>
              <a:t>Source: Pierre-Marie </a:t>
            </a:r>
            <a:r>
              <a:rPr lang="en-US" sz="1400" dirty="0" err="1" smtClean="0"/>
              <a:t>Bosc</a:t>
            </a:r>
            <a:r>
              <a:rPr lang="en-US" sz="1400" dirty="0" smtClean="0"/>
              <a:t> for HLPE, 2013</a:t>
            </a:r>
            <a:endParaRPr lang="en-US"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59596"/>
            <a:ext cx="5781411" cy="5498404"/>
          </a:xfrm>
        </p:spPr>
        <p:txBody>
          <a:bodyPr/>
          <a:lstStyle/>
          <a:p>
            <a:pPr marL="534988" indent="-442913">
              <a:buFont typeface="Wingdings" pitchFamily="2" charset="2"/>
              <a:buChar char="q"/>
            </a:pPr>
            <a:r>
              <a:rPr lang="en-US" sz="2400" b="1" dirty="0" smtClean="0">
                <a:solidFill>
                  <a:schemeClr val="tx2">
                    <a:lumMod val="75000"/>
                  </a:schemeClr>
                </a:solidFill>
                <a:latin typeface="Calibri" pitchFamily="34" charset="0"/>
              </a:rPr>
              <a:t>Productivity ‘yield gap’ </a:t>
            </a:r>
            <a:r>
              <a:rPr lang="en-US" sz="2400" dirty="0" smtClean="0">
                <a:solidFill>
                  <a:schemeClr val="tx2">
                    <a:lumMod val="75000"/>
                  </a:schemeClr>
                </a:solidFill>
                <a:latin typeface="Calibri" pitchFamily="34" charset="0"/>
              </a:rPr>
              <a:t>– more than a </a:t>
            </a:r>
            <a:br>
              <a:rPr lang="en-US" sz="2400" dirty="0" smtClean="0">
                <a:solidFill>
                  <a:schemeClr val="tx2">
                    <a:lumMod val="75000"/>
                  </a:schemeClr>
                </a:solidFill>
                <a:latin typeface="Calibri" pitchFamily="34" charset="0"/>
              </a:rPr>
            </a:br>
            <a:r>
              <a:rPr lang="en-US" sz="2400" dirty="0" smtClean="0">
                <a:solidFill>
                  <a:schemeClr val="tx2">
                    <a:lumMod val="75000"/>
                  </a:schemeClr>
                </a:solidFill>
                <a:latin typeface="Calibri" pitchFamily="34" charset="0"/>
              </a:rPr>
              <a:t>constraint of technology… of inputs </a:t>
            </a:r>
            <a:r>
              <a:rPr lang="en-US" sz="2400" dirty="0" err="1" smtClean="0">
                <a:solidFill>
                  <a:schemeClr val="tx2">
                    <a:lumMod val="75000"/>
                  </a:schemeClr>
                </a:solidFill>
                <a:latin typeface="Calibri" pitchFamily="34" charset="0"/>
              </a:rPr>
              <a:t>vs</a:t>
            </a:r>
            <a:r>
              <a:rPr lang="en-US" sz="2400" dirty="0" smtClean="0">
                <a:solidFill>
                  <a:schemeClr val="tx2">
                    <a:lumMod val="75000"/>
                  </a:schemeClr>
                </a:solidFill>
                <a:latin typeface="Calibri" pitchFamily="34" charset="0"/>
              </a:rPr>
              <a:t> returns and risk aversion</a:t>
            </a:r>
          </a:p>
          <a:p>
            <a:pPr marL="534988" indent="-442913">
              <a:buFont typeface="Wingdings" pitchFamily="2" charset="2"/>
              <a:buChar char="q"/>
            </a:pPr>
            <a:r>
              <a:rPr lang="en-US" sz="2400" b="1" dirty="0" smtClean="0">
                <a:solidFill>
                  <a:schemeClr val="tx2">
                    <a:lumMod val="75000"/>
                  </a:schemeClr>
                </a:solidFill>
                <a:latin typeface="Calibri" pitchFamily="34" charset="0"/>
              </a:rPr>
              <a:t>Consumers shaping demand </a:t>
            </a:r>
            <a:r>
              <a:rPr lang="en-US" sz="2400" dirty="0" smtClean="0">
                <a:solidFill>
                  <a:schemeClr val="tx2">
                    <a:lumMod val="75000"/>
                  </a:schemeClr>
                </a:solidFill>
                <a:latin typeface="Calibri" pitchFamily="34" charset="0"/>
              </a:rPr>
              <a:t>&amp; production - nutrition: health nexus</a:t>
            </a:r>
          </a:p>
          <a:p>
            <a:pPr marL="534988" indent="-442913">
              <a:buFont typeface="Wingdings" pitchFamily="2" charset="2"/>
              <a:buChar char="q"/>
            </a:pPr>
            <a:r>
              <a:rPr lang="en-US" sz="2400" dirty="0" smtClean="0">
                <a:solidFill>
                  <a:schemeClr val="tx2">
                    <a:lumMod val="75000"/>
                  </a:schemeClr>
                </a:solidFill>
                <a:latin typeface="Calibri" pitchFamily="34" charset="0"/>
              </a:rPr>
              <a:t>Rethinking agriculture from an </a:t>
            </a:r>
            <a:br>
              <a:rPr lang="en-US" sz="2400" dirty="0" smtClean="0">
                <a:solidFill>
                  <a:schemeClr val="tx2">
                    <a:lumMod val="75000"/>
                  </a:schemeClr>
                </a:solidFill>
                <a:latin typeface="Calibri" pitchFamily="34" charset="0"/>
              </a:rPr>
            </a:br>
            <a:r>
              <a:rPr lang="en-US" sz="2400" b="1" dirty="0" smtClean="0">
                <a:solidFill>
                  <a:schemeClr val="tx2">
                    <a:lumMod val="75000"/>
                  </a:schemeClr>
                </a:solidFill>
                <a:latin typeface="Calibri" pitchFamily="34" charset="0"/>
              </a:rPr>
              <a:t>engendered perspective</a:t>
            </a:r>
            <a:r>
              <a:rPr lang="en-US" sz="2400" dirty="0" smtClean="0">
                <a:solidFill>
                  <a:schemeClr val="tx2">
                    <a:lumMod val="75000"/>
                  </a:schemeClr>
                </a:solidFill>
                <a:latin typeface="Calibri" pitchFamily="34" charset="0"/>
              </a:rPr>
              <a:t>…</a:t>
            </a:r>
          </a:p>
          <a:p>
            <a:pPr marL="534988" indent="-442913">
              <a:buFont typeface="Wingdings" pitchFamily="2" charset="2"/>
              <a:buChar char="q"/>
            </a:pPr>
            <a:r>
              <a:rPr lang="en-US" sz="2400" dirty="0" smtClean="0">
                <a:solidFill>
                  <a:schemeClr val="tx2">
                    <a:lumMod val="75000"/>
                  </a:schemeClr>
                </a:solidFill>
                <a:latin typeface="Calibri" pitchFamily="34" charset="0"/>
              </a:rPr>
              <a:t>Who benefits from innovations?  Who </a:t>
            </a:r>
            <a:br>
              <a:rPr lang="en-US" sz="2400" dirty="0" smtClean="0">
                <a:solidFill>
                  <a:schemeClr val="tx2">
                    <a:lumMod val="75000"/>
                  </a:schemeClr>
                </a:solidFill>
                <a:latin typeface="Calibri" pitchFamily="34" charset="0"/>
              </a:rPr>
            </a:br>
            <a:r>
              <a:rPr lang="en-US" sz="2400" dirty="0" smtClean="0">
                <a:solidFill>
                  <a:schemeClr val="tx2">
                    <a:lumMod val="75000"/>
                  </a:schemeClr>
                </a:solidFill>
                <a:latin typeface="Calibri" pitchFamily="34" charset="0"/>
              </a:rPr>
              <a:t>can be disadvantaged?</a:t>
            </a:r>
            <a:endParaRPr lang="en-US" sz="2400" b="1" dirty="0" smtClean="0">
              <a:solidFill>
                <a:schemeClr val="tx2">
                  <a:lumMod val="75000"/>
                </a:schemeClr>
              </a:solidFill>
              <a:latin typeface="Calibri" pitchFamily="34" charset="0"/>
            </a:endParaRPr>
          </a:p>
          <a:p>
            <a:pPr marL="534988" indent="-442913">
              <a:buFont typeface="Wingdings" pitchFamily="2" charset="2"/>
              <a:buChar char="q"/>
            </a:pPr>
            <a:r>
              <a:rPr lang="en-US" sz="2400" dirty="0" smtClean="0">
                <a:solidFill>
                  <a:schemeClr val="tx2">
                    <a:lumMod val="75000"/>
                  </a:schemeClr>
                </a:solidFill>
                <a:latin typeface="Calibri" pitchFamily="34" charset="0"/>
              </a:rPr>
              <a:t>Poverty-hunger nexus: Future challenges will be in </a:t>
            </a:r>
            <a:r>
              <a:rPr lang="en-US" sz="2400" b="1" dirty="0" smtClean="0">
                <a:solidFill>
                  <a:schemeClr val="tx2">
                    <a:lumMod val="75000"/>
                  </a:schemeClr>
                </a:solidFill>
                <a:latin typeface="Calibri" pitchFamily="34" charset="0"/>
              </a:rPr>
              <a:t>reaching the poorest sector, </a:t>
            </a:r>
            <a:r>
              <a:rPr lang="en-US" sz="2400" dirty="0" smtClean="0">
                <a:solidFill>
                  <a:schemeClr val="tx2">
                    <a:lumMod val="75000"/>
                  </a:schemeClr>
                </a:solidFill>
                <a:latin typeface="Calibri" pitchFamily="34" charset="0"/>
              </a:rPr>
              <a:t>usually rural</a:t>
            </a:r>
          </a:p>
          <a:p>
            <a:pPr marL="534988" indent="-442913">
              <a:buFont typeface="Wingdings" pitchFamily="2" charset="2"/>
              <a:buChar char="q"/>
            </a:pPr>
            <a:r>
              <a:rPr lang="en-US" sz="2400" dirty="0" smtClean="0">
                <a:solidFill>
                  <a:schemeClr val="tx2">
                    <a:lumMod val="75000"/>
                  </a:schemeClr>
                </a:solidFill>
                <a:latin typeface="Calibri" pitchFamily="34" charset="0"/>
              </a:rPr>
              <a:t>Impacts of </a:t>
            </a:r>
            <a:r>
              <a:rPr lang="en-US" sz="2400" b="1" dirty="0" smtClean="0">
                <a:solidFill>
                  <a:schemeClr val="tx2">
                    <a:lumMod val="75000"/>
                  </a:schemeClr>
                </a:solidFill>
                <a:latin typeface="Calibri" pitchFamily="34" charset="0"/>
              </a:rPr>
              <a:t>disrupted systems: </a:t>
            </a:r>
            <a:br>
              <a:rPr lang="en-US" sz="2400" b="1" dirty="0" smtClean="0">
                <a:solidFill>
                  <a:schemeClr val="tx2">
                    <a:lumMod val="75000"/>
                  </a:schemeClr>
                </a:solidFill>
                <a:latin typeface="Calibri" pitchFamily="34" charset="0"/>
              </a:rPr>
            </a:br>
            <a:r>
              <a:rPr lang="en-US" sz="2400" b="1" dirty="0" smtClean="0">
                <a:solidFill>
                  <a:schemeClr val="tx2">
                    <a:lumMod val="75000"/>
                  </a:schemeClr>
                </a:solidFill>
                <a:latin typeface="Calibri" pitchFamily="34" charset="0"/>
              </a:rPr>
              <a:t>22 countries in protracted crises</a:t>
            </a:r>
            <a:endParaRPr lang="en-US" sz="2400" dirty="0" smtClean="0">
              <a:solidFill>
                <a:schemeClr val="tx2">
                  <a:lumMod val="75000"/>
                </a:schemeClr>
              </a:solidFill>
              <a:latin typeface="Calibri" pitchFamily="34" charset="0"/>
            </a:endParaRPr>
          </a:p>
          <a:p>
            <a:pPr marL="534988" indent="-442913">
              <a:buFont typeface="Wingdings" pitchFamily="2" charset="2"/>
              <a:buChar char="q"/>
            </a:pPr>
            <a:endParaRPr lang="en-US" sz="2400" b="1" i="1" dirty="0" smtClean="0">
              <a:solidFill>
                <a:schemeClr val="tx2">
                  <a:lumMod val="75000"/>
                </a:schemeClr>
              </a:solidFill>
              <a:latin typeface="Calibri" pitchFamily="34" charset="0"/>
            </a:endParaRPr>
          </a:p>
        </p:txBody>
      </p:sp>
      <p:pic>
        <p:nvPicPr>
          <p:cNvPr id="5" name="Picture 4" descr="ppt banner ok.png"/>
          <p:cNvPicPr>
            <a:picLocks noChangeAspect="1"/>
          </p:cNvPicPr>
          <p:nvPr/>
        </p:nvPicPr>
        <p:blipFill>
          <a:blip r:embed="rId3" cstate="print"/>
          <a:stretch>
            <a:fillRect/>
          </a:stretch>
        </p:blipFill>
        <p:spPr>
          <a:xfrm>
            <a:off x="0" y="332656"/>
            <a:ext cx="9144000" cy="829056"/>
          </a:xfrm>
          <a:prstGeom prst="rect">
            <a:avLst/>
          </a:prstGeom>
          <a:noFill/>
        </p:spPr>
      </p:pic>
      <p:sp>
        <p:nvSpPr>
          <p:cNvPr id="7" name="TextBox 6"/>
          <p:cNvSpPr txBox="1"/>
          <p:nvPr/>
        </p:nvSpPr>
        <p:spPr>
          <a:xfrm>
            <a:off x="1351128" y="332656"/>
            <a:ext cx="7768526" cy="1200329"/>
          </a:xfrm>
          <a:prstGeom prst="rect">
            <a:avLst/>
          </a:prstGeom>
          <a:noFill/>
        </p:spPr>
        <p:txBody>
          <a:bodyPr wrap="square" rtlCol="0">
            <a:spAutoFit/>
          </a:bodyPr>
          <a:lstStyle/>
          <a:p>
            <a:r>
              <a:rPr lang="en-US" sz="2400" dirty="0" smtClean="0">
                <a:solidFill>
                  <a:schemeClr val="bg1"/>
                </a:solidFill>
              </a:rPr>
              <a:t>Re-imagining agricultural innovation needs in a changing world – requires new capacities beyond technological solutions</a:t>
            </a:r>
            <a:endParaRPr lang="en-US" sz="2400" dirty="0">
              <a:solidFill>
                <a:schemeClr val="bg1"/>
              </a:solidFill>
            </a:endParaRPr>
          </a:p>
        </p:txBody>
      </p:sp>
      <p:pic>
        <p:nvPicPr>
          <p:cNvPr id="6" name="Picture 5" descr="P1010349.JPG"/>
          <p:cNvPicPr>
            <a:picLocks noChangeAspect="1"/>
          </p:cNvPicPr>
          <p:nvPr/>
        </p:nvPicPr>
        <p:blipFill>
          <a:blip r:embed="rId4"/>
          <a:srcRect l="14087" t="5979" r="4008" b="7672"/>
          <a:stretch>
            <a:fillRect/>
          </a:stretch>
        </p:blipFill>
        <p:spPr>
          <a:xfrm rot="5400000">
            <a:off x="5336363" y="2190662"/>
            <a:ext cx="4252685" cy="3362589"/>
          </a:xfrm>
          <a:prstGeom prst="rect">
            <a:avLst/>
          </a:prstGeom>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0" y="315075"/>
            <a:ext cx="5085708" cy="2032340"/>
          </a:xfrm>
          <a:solidFill>
            <a:srgbClr val="760282"/>
          </a:solidFill>
        </p:spPr>
        <p:txBody>
          <a:bodyPr/>
          <a:lstStyle/>
          <a:p>
            <a:r>
              <a:rPr lang="en-US" sz="4000" dirty="0" smtClean="0">
                <a:solidFill>
                  <a:srgbClr val="FFFF00"/>
                </a:solidFill>
              </a:rPr>
              <a:t>Partnership in innovation: all knowledge has value</a:t>
            </a:r>
            <a:endParaRPr lang="en-US" sz="4000" dirty="0">
              <a:solidFill>
                <a:srgbClr val="FFFF00"/>
              </a:solidFill>
            </a:endParaRPr>
          </a:p>
        </p:txBody>
      </p:sp>
      <p:sp>
        <p:nvSpPr>
          <p:cNvPr id="321539" name="Rectangle 3"/>
          <p:cNvSpPr>
            <a:spLocks noGrp="1" noChangeArrowheads="1"/>
          </p:cNvSpPr>
          <p:nvPr>
            <p:ph type="body" sz="half" idx="1"/>
          </p:nvPr>
        </p:nvSpPr>
        <p:spPr>
          <a:xfrm>
            <a:off x="277402" y="2511188"/>
            <a:ext cx="4808306" cy="4067033"/>
          </a:xfrm>
        </p:spPr>
        <p:txBody>
          <a:bodyPr/>
          <a:lstStyle/>
          <a:p>
            <a:pPr>
              <a:lnSpc>
                <a:spcPct val="90000"/>
              </a:lnSpc>
              <a:spcAft>
                <a:spcPct val="25000"/>
              </a:spcAft>
            </a:pPr>
            <a:r>
              <a:rPr lang="en-US" sz="2400" b="1" dirty="0">
                <a:solidFill>
                  <a:srgbClr val="990000"/>
                </a:solidFill>
              </a:rPr>
              <a:t>Scientific knowledge is reductionist, trusted &amp; validated by its method</a:t>
            </a:r>
          </a:p>
          <a:p>
            <a:pPr>
              <a:lnSpc>
                <a:spcPct val="90000"/>
              </a:lnSpc>
              <a:spcAft>
                <a:spcPct val="25000"/>
              </a:spcAft>
            </a:pPr>
            <a:r>
              <a:rPr lang="en-US" sz="2400" b="1" dirty="0">
                <a:solidFill>
                  <a:srgbClr val="990000"/>
                </a:solidFill>
              </a:rPr>
              <a:t>Local knowledge is holistic, </a:t>
            </a:r>
            <a:r>
              <a:rPr lang="en-US" sz="2400" b="1" dirty="0" smtClean="0">
                <a:solidFill>
                  <a:srgbClr val="990000"/>
                </a:solidFill>
              </a:rPr>
              <a:t>risk-aware, trusted </a:t>
            </a:r>
            <a:r>
              <a:rPr lang="en-US" sz="2400" b="1" dirty="0">
                <a:solidFill>
                  <a:srgbClr val="990000"/>
                </a:solidFill>
              </a:rPr>
              <a:t>&amp; validated by experience </a:t>
            </a:r>
          </a:p>
          <a:p>
            <a:pPr>
              <a:lnSpc>
                <a:spcPct val="90000"/>
              </a:lnSpc>
              <a:spcAft>
                <a:spcPct val="25000"/>
              </a:spcAft>
            </a:pPr>
            <a:r>
              <a:rPr lang="en-US" sz="2400" b="1" dirty="0">
                <a:solidFill>
                  <a:srgbClr val="990000"/>
                </a:solidFill>
              </a:rPr>
              <a:t>Need to link &amp; reconcile these knowledge &amp; trust bases </a:t>
            </a:r>
          </a:p>
          <a:p>
            <a:pPr>
              <a:lnSpc>
                <a:spcPct val="90000"/>
              </a:lnSpc>
              <a:spcAft>
                <a:spcPct val="25000"/>
              </a:spcAft>
            </a:pPr>
            <a:r>
              <a:rPr lang="en-US" sz="2400" b="1" dirty="0">
                <a:solidFill>
                  <a:srgbClr val="990000"/>
                </a:solidFill>
              </a:rPr>
              <a:t>Sustainable development </a:t>
            </a:r>
            <a:br>
              <a:rPr lang="en-US" sz="2400" b="1" dirty="0">
                <a:solidFill>
                  <a:srgbClr val="990000"/>
                </a:solidFill>
              </a:rPr>
            </a:br>
            <a:r>
              <a:rPr lang="en-US" sz="2400" b="1" dirty="0">
                <a:solidFill>
                  <a:srgbClr val="990000"/>
                </a:solidFill>
              </a:rPr>
              <a:t>must value &amp; capitalize on both</a:t>
            </a:r>
          </a:p>
          <a:p>
            <a:pPr>
              <a:lnSpc>
                <a:spcPct val="90000"/>
              </a:lnSpc>
              <a:spcAft>
                <a:spcPct val="25000"/>
              </a:spcAft>
            </a:pPr>
            <a:endParaRPr lang="en-US" sz="2400" dirty="0">
              <a:solidFill>
                <a:srgbClr val="990000"/>
              </a:solidFill>
            </a:endParaRPr>
          </a:p>
        </p:txBody>
      </p:sp>
      <p:pic>
        <p:nvPicPr>
          <p:cNvPr id="321540" name="Picture 4" descr="vote woman with child bites grain"/>
          <p:cNvPicPr>
            <a:picLocks noGrp="1" noChangeAspect="1" noChangeArrowheads="1"/>
          </p:cNvPicPr>
          <p:nvPr>
            <p:ph sz="half" idx="2"/>
          </p:nvPr>
        </p:nvPicPr>
        <p:blipFill>
          <a:blip r:embed="rId2" cstate="print"/>
          <a:srcRect l="27328" r="28125"/>
          <a:stretch>
            <a:fillRect/>
          </a:stretch>
        </p:blipFill>
        <p:spPr>
          <a:xfrm>
            <a:off x="5085708" y="0"/>
            <a:ext cx="4058292" cy="6858000"/>
          </a:xfrm>
        </p:spPr>
      </p:pic>
      <p:sp>
        <p:nvSpPr>
          <p:cNvPr id="321541" name="Text Box 5"/>
          <p:cNvSpPr txBox="1">
            <a:spLocks noChangeArrowheads="1"/>
          </p:cNvSpPr>
          <p:nvPr/>
        </p:nvSpPr>
        <p:spPr bwMode="auto">
          <a:xfrm rot="16200000">
            <a:off x="8544719" y="6258719"/>
            <a:ext cx="984251" cy="214312"/>
          </a:xfrm>
          <a:prstGeom prst="rect">
            <a:avLst/>
          </a:prstGeom>
          <a:noFill/>
          <a:ln w="9525">
            <a:noFill/>
            <a:miter lim="800000"/>
            <a:headEnd/>
            <a:tailEnd/>
          </a:ln>
          <a:effectLst/>
        </p:spPr>
        <p:txBody>
          <a:bodyPr>
            <a:spAutoFit/>
          </a:bodyPr>
          <a:lstStyle/>
          <a:p>
            <a:pPr>
              <a:spcBef>
                <a:spcPct val="50000"/>
              </a:spcBef>
            </a:pPr>
            <a:r>
              <a:rPr lang="en-US" sz="800">
                <a:solidFill>
                  <a:srgbClr val="FFFF00"/>
                </a:solidFill>
              </a:rPr>
              <a:t>P. Van Mele</a:t>
            </a:r>
            <a:endParaRPr lang="en-GB" sz="800">
              <a:solidFill>
                <a:srgbClr val="FFFF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327547" y="1419367"/>
            <a:ext cx="8441804" cy="5160820"/>
            <a:chOff x="61" y="482"/>
            <a:chExt cx="5171" cy="3079"/>
          </a:xfrm>
        </p:grpSpPr>
        <p:sp>
          <p:nvSpPr>
            <p:cNvPr id="3" name="AutoShape 3"/>
            <p:cNvSpPr>
              <a:spLocks noChangeAspect="1" noChangeArrowheads="1" noTextEdit="1"/>
            </p:cNvSpPr>
            <p:nvPr/>
          </p:nvSpPr>
          <p:spPr bwMode="auto">
            <a:xfrm>
              <a:off x="61" y="482"/>
              <a:ext cx="5171" cy="3079"/>
            </a:xfrm>
            <a:prstGeom prst="rect">
              <a:avLst/>
            </a:prstGeom>
            <a:solidFill>
              <a:schemeClr val="accent1"/>
            </a:solidFill>
          </p:spPr>
          <p:txBody>
            <a:bodyPr vert="horz" wrap="square" lIns="91440" tIns="45720" rIns="91440" bIns="45720" numCol="1" anchor="t" anchorCtr="0" compatLnSpc="1">
              <a:prstTxWarp prst="textNoShape">
                <a:avLst/>
              </a:prstTxWarp>
            </a:bodyPr>
            <a:lstStyle/>
            <a:p>
              <a:endParaRPr lang="en-GB"/>
            </a:p>
          </p:txBody>
        </p:sp>
        <p:sp>
          <p:nvSpPr>
            <p:cNvPr id="4" name="_s2052"/>
            <p:cNvSpPr>
              <a:spLocks noChangeArrowheads="1" noTextEdit="1"/>
            </p:cNvSpPr>
            <p:nvPr/>
          </p:nvSpPr>
          <p:spPr bwMode="auto">
            <a:xfrm>
              <a:off x="2102" y="935"/>
              <a:ext cx="1238" cy="1215"/>
            </a:xfrm>
            <a:prstGeom prst="ellipse">
              <a:avLst/>
            </a:prstGeom>
            <a:solidFill>
              <a:srgbClr val="00FF00">
                <a:alpha val="82001"/>
              </a:srgbClr>
            </a:solidFill>
            <a:ln w="4699">
              <a:solidFill>
                <a:schemeClr val="accent2"/>
              </a:solidFill>
              <a:round/>
              <a:headEnd/>
              <a:tailEnd/>
            </a:ln>
          </p:spPr>
          <p:txBody>
            <a:bodyPr vert="horz" wrap="square" lIns="91440" tIns="45720" rIns="91440" bIns="45720" numCol="1" anchor="ctr" anchorCtr="0" compatLnSpc="1">
              <a:prstTxWarp prst="textNoShape">
                <a:avLst/>
              </a:prstTxWarp>
            </a:bodyPr>
            <a:lstStyle/>
            <a:p>
              <a:endParaRPr lang="en-GB"/>
            </a:p>
          </p:txBody>
        </p:sp>
        <p:sp>
          <p:nvSpPr>
            <p:cNvPr id="5" name="_s2053"/>
            <p:cNvSpPr>
              <a:spLocks noChangeArrowheads="1"/>
            </p:cNvSpPr>
            <p:nvPr/>
          </p:nvSpPr>
          <p:spPr bwMode="auto">
            <a:xfrm>
              <a:off x="2193" y="981"/>
              <a:ext cx="1072"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133137" tIns="66568" rIns="133137" bIns="6656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Arial" charset="0"/>
                  <a:cs typeface="Arial" charset="0"/>
                </a:rPr>
                <a:t>Innovation pathways</a:t>
              </a:r>
              <a:endParaRPr kumimoji="0" lang="en-GB" altLang="en-US" sz="2400" b="1" i="0" u="none" strike="noStrike" cap="none" normalizeH="0" baseline="0" smtClean="0">
                <a:ln>
                  <a:noFill/>
                </a:ln>
                <a:solidFill>
                  <a:schemeClr val="tx1"/>
                </a:solidFill>
                <a:effectLst/>
                <a:latin typeface="Arial" charset="0"/>
                <a:cs typeface="Arial" charset="0"/>
              </a:endParaRPr>
            </a:p>
          </p:txBody>
        </p:sp>
        <p:sp>
          <p:nvSpPr>
            <p:cNvPr id="6" name="_s2054"/>
            <p:cNvSpPr>
              <a:spLocks noChangeArrowheads="1" noTextEdit="1"/>
            </p:cNvSpPr>
            <p:nvPr/>
          </p:nvSpPr>
          <p:spPr bwMode="auto">
            <a:xfrm>
              <a:off x="2440" y="1690"/>
              <a:ext cx="1250" cy="1196"/>
            </a:xfrm>
            <a:prstGeom prst="ellipse">
              <a:avLst/>
            </a:prstGeom>
            <a:solidFill>
              <a:srgbClr val="FF0000">
                <a:alpha val="82001"/>
              </a:srgbClr>
            </a:solidFill>
            <a:ln w="4699">
              <a:solidFill>
                <a:schemeClr val="hlink"/>
              </a:solidFill>
              <a:round/>
              <a:headEnd/>
              <a:tailEnd/>
            </a:ln>
          </p:spPr>
          <p:txBody>
            <a:bodyPr vert="horz" wrap="square" lIns="91440" tIns="45720" rIns="91440" bIns="45720" numCol="1" anchor="ctr" anchorCtr="0" compatLnSpc="1">
              <a:prstTxWarp prst="textNoShape">
                <a:avLst/>
              </a:prstTxWarp>
            </a:bodyPr>
            <a:lstStyle/>
            <a:p>
              <a:endParaRPr lang="en-GB"/>
            </a:p>
          </p:txBody>
        </p:sp>
        <p:sp>
          <p:nvSpPr>
            <p:cNvPr id="7" name="_s2055"/>
            <p:cNvSpPr>
              <a:spLocks noChangeArrowheads="1"/>
            </p:cNvSpPr>
            <p:nvPr/>
          </p:nvSpPr>
          <p:spPr bwMode="auto">
            <a:xfrm>
              <a:off x="3780" y="2568"/>
              <a:ext cx="1072"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133137" tIns="66568" rIns="133137" bIns="66568" numCol="1" anchor="ctr" anchorCtr="0" compatLnSpc="1">
              <a:prstTxWarp prst="textNoShape">
                <a:avLst/>
              </a:prstTxWarp>
            </a:bodyPr>
            <a:lstStyle/>
            <a:p>
              <a:endParaRPr lang="en-GB"/>
            </a:p>
          </p:txBody>
        </p:sp>
        <p:sp>
          <p:nvSpPr>
            <p:cNvPr id="8" name="_s2056"/>
            <p:cNvSpPr>
              <a:spLocks noChangeArrowheads="1" noTextEdit="1"/>
            </p:cNvSpPr>
            <p:nvPr/>
          </p:nvSpPr>
          <p:spPr bwMode="auto">
            <a:xfrm>
              <a:off x="1558" y="1689"/>
              <a:ext cx="1247" cy="1151"/>
            </a:xfrm>
            <a:prstGeom prst="ellipse">
              <a:avLst/>
            </a:prstGeom>
            <a:solidFill>
              <a:srgbClr val="0000FF">
                <a:alpha val="82001"/>
              </a:srgbClr>
            </a:solidFill>
            <a:ln w="4699">
              <a:solidFill>
                <a:schemeClr val="folHlink"/>
              </a:solidFill>
              <a:round/>
              <a:headEnd/>
              <a:tailEnd/>
            </a:ln>
          </p:spPr>
          <p:txBody>
            <a:bodyPr vert="horz" wrap="square" lIns="91440" tIns="45720" rIns="91440" bIns="45720" numCol="1" anchor="ctr" anchorCtr="0" compatLnSpc="1">
              <a:prstTxWarp prst="textNoShape">
                <a:avLst/>
              </a:prstTxWarp>
            </a:bodyPr>
            <a:lstStyle/>
            <a:p>
              <a:endParaRPr lang="en-GB"/>
            </a:p>
          </p:txBody>
        </p:sp>
        <p:sp>
          <p:nvSpPr>
            <p:cNvPr id="9" name="_s2057"/>
            <p:cNvSpPr>
              <a:spLocks noChangeArrowheads="1"/>
            </p:cNvSpPr>
            <p:nvPr/>
          </p:nvSpPr>
          <p:spPr bwMode="auto">
            <a:xfrm>
              <a:off x="641" y="2547"/>
              <a:ext cx="1072"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133137" tIns="66568" rIns="133137" bIns="6656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Arial" charset="0"/>
                  <a:cs typeface="Arial" charset="0"/>
                </a:rPr>
                <a:t>Enabling environment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Arial" charset="0"/>
                  <a:cs typeface="Arial" charset="0"/>
                </a:rPr>
                <a:t>&amp; inputs</a:t>
              </a:r>
              <a:endParaRPr kumimoji="0" lang="en-GB" altLang="en-US" sz="2400" b="1" i="0" u="none" strike="noStrike" cap="none" normalizeH="0" baseline="0" smtClean="0">
                <a:ln>
                  <a:noFill/>
                </a:ln>
                <a:solidFill>
                  <a:schemeClr val="tx1"/>
                </a:solidFill>
                <a:effectLst/>
                <a:latin typeface="Arial" charset="0"/>
                <a:cs typeface="Arial" charset="0"/>
              </a:endParaRPr>
            </a:p>
          </p:txBody>
        </p:sp>
      </p:grpSp>
      <p:sp>
        <p:nvSpPr>
          <p:cNvPr id="335882" name="Text Box 10"/>
          <p:cNvSpPr txBox="1">
            <a:spLocks noChangeArrowheads="1"/>
          </p:cNvSpPr>
          <p:nvPr/>
        </p:nvSpPr>
        <p:spPr bwMode="auto">
          <a:xfrm>
            <a:off x="3492500" y="2781300"/>
            <a:ext cx="1439863" cy="366713"/>
          </a:xfrm>
          <a:prstGeom prst="rect">
            <a:avLst/>
          </a:prstGeom>
          <a:noFill/>
          <a:ln w="9525">
            <a:noFill/>
            <a:miter lim="800000"/>
            <a:headEnd/>
            <a:tailEnd/>
          </a:ln>
          <a:effectLst/>
        </p:spPr>
        <p:txBody>
          <a:bodyPr>
            <a:spAutoFit/>
          </a:bodyPr>
          <a:lstStyle/>
          <a:p>
            <a:pPr eaLnBrk="1" hangingPunct="1">
              <a:spcBef>
                <a:spcPct val="50000"/>
              </a:spcBef>
            </a:pPr>
            <a:endParaRPr lang="en-US"/>
          </a:p>
        </p:txBody>
      </p:sp>
      <p:sp>
        <p:nvSpPr>
          <p:cNvPr id="335883" name="Text Box 11"/>
          <p:cNvSpPr txBox="1">
            <a:spLocks noChangeArrowheads="1"/>
          </p:cNvSpPr>
          <p:nvPr/>
        </p:nvSpPr>
        <p:spPr bwMode="auto">
          <a:xfrm>
            <a:off x="3635375" y="3536950"/>
            <a:ext cx="2087563" cy="1187450"/>
          </a:xfrm>
          <a:prstGeom prst="rect">
            <a:avLst/>
          </a:prstGeom>
          <a:noFill/>
          <a:ln w="9525">
            <a:noFill/>
            <a:miter lim="800000"/>
            <a:headEnd/>
            <a:tailEnd/>
          </a:ln>
          <a:effectLst/>
        </p:spPr>
        <p:txBody>
          <a:bodyPr>
            <a:spAutoFit/>
          </a:bodyPr>
          <a:lstStyle/>
          <a:p>
            <a:pPr algn="ctr" eaLnBrk="1" hangingPunct="1">
              <a:spcBef>
                <a:spcPct val="50000"/>
              </a:spcBef>
            </a:pPr>
            <a:r>
              <a:rPr lang="en-US" sz="2400" b="1" dirty="0">
                <a:solidFill>
                  <a:schemeClr val="bg1"/>
                </a:solidFill>
              </a:rPr>
              <a:t>Desired development outcome</a:t>
            </a:r>
            <a:endParaRPr lang="en-GB" sz="2400" b="1" dirty="0">
              <a:solidFill>
                <a:schemeClr val="bg1"/>
              </a:solidFill>
            </a:endParaRPr>
          </a:p>
        </p:txBody>
      </p:sp>
      <p:sp>
        <p:nvSpPr>
          <p:cNvPr id="335884" name="Rectangle 12"/>
          <p:cNvSpPr>
            <a:spLocks noGrp="1" noChangeArrowheads="1"/>
          </p:cNvSpPr>
          <p:nvPr>
            <p:ph type="title"/>
          </p:nvPr>
        </p:nvSpPr>
        <p:spPr>
          <a:xfrm>
            <a:off x="0" y="0"/>
            <a:ext cx="9144000" cy="1143000"/>
          </a:xfrm>
          <a:solidFill>
            <a:srgbClr val="760282"/>
          </a:solidFill>
        </p:spPr>
        <p:txBody>
          <a:bodyPr/>
          <a:lstStyle/>
          <a:p>
            <a:pPr algn="ctr"/>
            <a:r>
              <a:rPr lang="en-US" sz="2800" b="1" dirty="0" smtClean="0">
                <a:solidFill>
                  <a:srgbClr val="FFFF00"/>
                </a:solidFill>
                <a:effectLst>
                  <a:outerShdw blurRad="38100" dist="38100" dir="2700000" algn="tl">
                    <a:srgbClr val="000000"/>
                  </a:outerShdw>
                </a:effectLst>
              </a:rPr>
              <a:t>GCARD Roadmap: </a:t>
            </a:r>
            <a:r>
              <a:rPr lang="en-US" sz="2800" b="1" dirty="0">
                <a:solidFill>
                  <a:srgbClr val="FFFF00"/>
                </a:solidFill>
                <a:effectLst>
                  <a:outerShdw blurRad="38100" dist="38100" dir="2700000" algn="tl">
                    <a:srgbClr val="000000"/>
                  </a:outerShdw>
                </a:effectLst>
              </a:rPr>
              <a:t>Knowledge </a:t>
            </a:r>
            <a:r>
              <a:rPr lang="en-US" sz="2800" b="1" dirty="0" smtClean="0">
                <a:solidFill>
                  <a:srgbClr val="FFFF00"/>
                </a:solidFill>
                <a:effectLst>
                  <a:outerShdw blurRad="38100" dist="38100" dir="2700000" algn="tl">
                    <a:srgbClr val="000000"/>
                  </a:outerShdw>
                </a:effectLst>
              </a:rPr>
              <a:t>&amp; innovation are </a:t>
            </a:r>
            <a:r>
              <a:rPr lang="en-US" sz="2800" b="1" i="1" dirty="0" smtClean="0">
                <a:solidFill>
                  <a:srgbClr val="FFFF00"/>
                </a:solidFill>
                <a:effectLst>
                  <a:outerShdw blurRad="38100" dist="38100" dir="2700000" algn="tl">
                    <a:srgbClr val="000000"/>
                  </a:outerShdw>
                </a:effectLst>
              </a:rPr>
              <a:t>essential</a:t>
            </a:r>
            <a:r>
              <a:rPr lang="en-US" sz="2800" b="1" dirty="0" smtClean="0">
                <a:solidFill>
                  <a:srgbClr val="FFFF00"/>
                </a:solidFill>
                <a:effectLst>
                  <a:outerShdw blurRad="38100" dist="38100" dir="2700000" algn="tl">
                    <a:srgbClr val="000000"/>
                  </a:outerShdw>
                </a:effectLst>
              </a:rPr>
              <a:t>,  </a:t>
            </a:r>
            <a:br>
              <a:rPr lang="en-US" sz="2800" b="1" dirty="0" smtClean="0">
                <a:solidFill>
                  <a:srgbClr val="FFFF00"/>
                </a:solidFill>
                <a:effectLst>
                  <a:outerShdw blurRad="38100" dist="38100" dir="2700000" algn="tl">
                    <a:srgbClr val="000000"/>
                  </a:outerShdw>
                </a:effectLst>
              </a:rPr>
            </a:br>
            <a:r>
              <a:rPr lang="en-US" sz="2800" b="1" dirty="0" smtClean="0">
                <a:solidFill>
                  <a:srgbClr val="FFFF00"/>
                </a:solidFill>
                <a:effectLst>
                  <a:outerShdw blurRad="38100" dist="38100" dir="2700000" algn="tl">
                    <a:srgbClr val="000000"/>
                  </a:outerShdw>
                </a:effectLst>
              </a:rPr>
              <a:t>but are not themselves </a:t>
            </a:r>
            <a:r>
              <a:rPr lang="en-US" sz="2800" b="1" i="1" dirty="0" smtClean="0">
                <a:solidFill>
                  <a:srgbClr val="FFFF00"/>
                </a:solidFill>
                <a:effectLst>
                  <a:outerShdw blurRad="38100" dist="38100" dir="2700000" algn="tl">
                    <a:srgbClr val="000000"/>
                  </a:outerShdw>
                </a:effectLst>
              </a:rPr>
              <a:t>sufficient</a:t>
            </a:r>
            <a:r>
              <a:rPr lang="en-US" sz="2800" b="1" dirty="0" smtClean="0">
                <a:solidFill>
                  <a:srgbClr val="FFFF00"/>
                </a:solidFill>
                <a:effectLst>
                  <a:outerShdw blurRad="38100" dist="38100" dir="2700000" algn="tl">
                    <a:srgbClr val="000000"/>
                  </a:outerShdw>
                </a:effectLst>
              </a:rPr>
              <a:t> </a:t>
            </a:r>
            <a:r>
              <a:rPr lang="en-US" sz="2800" b="1" dirty="0">
                <a:solidFill>
                  <a:srgbClr val="FFFF00"/>
                </a:solidFill>
                <a:effectLst>
                  <a:outerShdw blurRad="38100" dist="38100" dir="2700000" algn="tl">
                    <a:srgbClr val="000000"/>
                  </a:outerShdw>
                </a:effectLst>
              </a:rPr>
              <a:t>for </a:t>
            </a:r>
            <a:r>
              <a:rPr lang="en-US" sz="2800" b="1" dirty="0" smtClean="0">
                <a:solidFill>
                  <a:srgbClr val="FFFF00"/>
                </a:solidFill>
                <a:effectLst>
                  <a:outerShdw blurRad="38100" dist="38100" dir="2700000" algn="tl">
                    <a:srgbClr val="000000"/>
                  </a:outerShdw>
                </a:effectLst>
              </a:rPr>
              <a:t>development</a:t>
            </a:r>
            <a:endParaRPr lang="en-GB" sz="2800" b="1" dirty="0">
              <a:solidFill>
                <a:srgbClr val="FFFF00"/>
              </a:solidFill>
              <a:effectLst>
                <a:outerShdw blurRad="38100" dist="38100" dir="2700000" algn="tl">
                  <a:srgbClr val="000000"/>
                </a:outerShdw>
              </a:effectLst>
            </a:endParaRPr>
          </a:p>
        </p:txBody>
      </p:sp>
      <p:sp>
        <p:nvSpPr>
          <p:cNvPr id="335885" name="Rectangle 13"/>
          <p:cNvSpPr>
            <a:spLocks noChangeArrowheads="1"/>
          </p:cNvSpPr>
          <p:nvPr/>
        </p:nvSpPr>
        <p:spPr bwMode="auto">
          <a:xfrm>
            <a:off x="5508625" y="4724400"/>
            <a:ext cx="3260726" cy="1569660"/>
          </a:xfrm>
          <a:prstGeom prst="rect">
            <a:avLst/>
          </a:prstGeom>
          <a:noFill/>
          <a:ln w="9525">
            <a:noFill/>
            <a:miter lim="800000"/>
            <a:headEnd/>
            <a:tailEnd/>
          </a:ln>
          <a:effectLst/>
        </p:spPr>
        <p:txBody>
          <a:bodyPr wrap="square">
            <a:spAutoFit/>
          </a:bodyPr>
          <a:lstStyle/>
          <a:p>
            <a:r>
              <a:rPr lang="en-US" sz="2400" b="1" dirty="0" smtClean="0"/>
              <a:t>Institutions &amp; capacities supporting agricultural</a:t>
            </a:r>
            <a:endParaRPr lang="en-US" sz="2400" b="1" dirty="0"/>
          </a:p>
          <a:p>
            <a:r>
              <a:rPr lang="en-US" sz="2400" b="1" dirty="0"/>
              <a:t>development &amp; </a:t>
            </a:r>
            <a:br>
              <a:rPr lang="en-US" sz="2400" b="1" dirty="0"/>
            </a:br>
            <a:r>
              <a:rPr lang="en-US" sz="2400" b="1" dirty="0"/>
              <a:t>innovation</a:t>
            </a:r>
            <a:endParaRPr lang="en-GB" sz="2400" b="1"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pt banner ok.png"/>
          <p:cNvPicPr>
            <a:picLocks noChangeAspect="1"/>
          </p:cNvPicPr>
          <p:nvPr/>
        </p:nvPicPr>
        <p:blipFill>
          <a:blip r:embed="rId2" cstate="print"/>
          <a:stretch>
            <a:fillRect/>
          </a:stretch>
        </p:blipFill>
        <p:spPr>
          <a:xfrm>
            <a:off x="0" y="332656"/>
            <a:ext cx="9144000" cy="829056"/>
          </a:xfrm>
          <a:prstGeom prst="rect">
            <a:avLst/>
          </a:prstGeom>
          <a:noFill/>
        </p:spPr>
      </p:pic>
      <p:sp>
        <p:nvSpPr>
          <p:cNvPr id="7" name="TextBox 6"/>
          <p:cNvSpPr txBox="1"/>
          <p:nvPr/>
        </p:nvSpPr>
        <p:spPr>
          <a:xfrm>
            <a:off x="1419367" y="332656"/>
            <a:ext cx="7724633" cy="830997"/>
          </a:xfrm>
          <a:prstGeom prst="rect">
            <a:avLst/>
          </a:prstGeom>
          <a:noFill/>
        </p:spPr>
        <p:txBody>
          <a:bodyPr wrap="square" rtlCol="0">
            <a:spAutoFit/>
          </a:bodyPr>
          <a:lstStyle/>
          <a:p>
            <a:r>
              <a:rPr lang="en-US" sz="2400" dirty="0" smtClean="0">
                <a:solidFill>
                  <a:schemeClr val="bg1"/>
                </a:solidFill>
              </a:rPr>
              <a:t>Our Unique Global Forum: </a:t>
            </a:r>
            <a:endParaRPr lang="en-US" sz="2400" dirty="0" smtClean="0">
              <a:solidFill>
                <a:schemeClr val="bg1"/>
              </a:solidFill>
            </a:endParaRPr>
          </a:p>
          <a:p>
            <a:r>
              <a:rPr lang="en-US" sz="2400" dirty="0" smtClean="0">
                <a:solidFill>
                  <a:schemeClr val="bg1"/>
                </a:solidFill>
              </a:rPr>
              <a:t>Catalyzing &amp; Enabling Change and Action</a:t>
            </a:r>
            <a:endParaRPr lang="en-US" sz="2400" dirty="0">
              <a:solidFill>
                <a:schemeClr val="bg1"/>
              </a:solidFill>
            </a:endParaRPr>
          </a:p>
        </p:txBody>
      </p:sp>
      <p:pic>
        <p:nvPicPr>
          <p:cNvPr id="6" name="Picture 5" descr="images.jpg"/>
          <p:cNvPicPr>
            <a:picLocks noChangeAspect="1"/>
          </p:cNvPicPr>
          <p:nvPr/>
        </p:nvPicPr>
        <p:blipFill>
          <a:blip r:embed="rId3">
            <a:lum bright="-25000"/>
          </a:blip>
          <a:stretch>
            <a:fillRect/>
          </a:stretch>
        </p:blipFill>
        <p:spPr>
          <a:xfrm>
            <a:off x="0" y="1337481"/>
            <a:ext cx="9144000" cy="6086901"/>
          </a:xfrm>
          <a:prstGeom prst="rect">
            <a:avLst/>
          </a:prstGeom>
        </p:spPr>
      </p:pic>
      <p:sp>
        <p:nvSpPr>
          <p:cNvPr id="4" name="Content Placeholder 3"/>
          <p:cNvSpPr>
            <a:spLocks noGrp="1"/>
          </p:cNvSpPr>
          <p:nvPr>
            <p:ph sz="half" idx="1"/>
          </p:nvPr>
        </p:nvSpPr>
        <p:spPr>
          <a:xfrm>
            <a:off x="408374" y="1473693"/>
            <a:ext cx="8489968" cy="4684760"/>
          </a:xfrm>
        </p:spPr>
        <p:txBody>
          <a:bodyPr/>
          <a:lstStyle/>
          <a:p>
            <a:pPr marL="0" indent="0">
              <a:buClr>
                <a:schemeClr val="accent6">
                  <a:lumMod val="75000"/>
                </a:schemeClr>
              </a:buClr>
              <a:buNone/>
            </a:pPr>
            <a:r>
              <a:rPr lang="en-US" sz="2400" b="1" i="1" dirty="0" smtClean="0">
                <a:solidFill>
                  <a:srgbClr val="FFFF00"/>
                </a:solidFill>
                <a:effectLst>
                  <a:outerShdw blurRad="38100" dist="38100" dir="2700000" algn="tl">
                    <a:srgbClr val="000000">
                      <a:alpha val="43137"/>
                    </a:srgbClr>
                  </a:outerShdw>
                </a:effectLst>
              </a:rPr>
              <a:t>Transforming agricultural research, extension, education and enterprise for development:</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IFAD &amp; FAO</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CGIAR </a:t>
            </a:r>
            <a:r>
              <a:rPr lang="en-US" sz="2000" b="1" dirty="0">
                <a:solidFill>
                  <a:srgbClr val="FFFF00"/>
                </a:solidFill>
                <a:effectLst>
                  <a:outerShdw blurRad="38100" dist="38100" dir="2700000" algn="tl">
                    <a:srgbClr val="000000">
                      <a:alpha val="43137"/>
                    </a:srgbClr>
                  </a:outerShdw>
                </a:effectLst>
              </a:rPr>
              <a:t>&amp; </a:t>
            </a:r>
            <a:r>
              <a:rPr lang="en-US" sz="2000" b="1" dirty="0" smtClean="0">
                <a:solidFill>
                  <a:srgbClr val="FFFF00"/>
                </a:solidFill>
                <a:effectLst>
                  <a:outerShdw blurRad="38100" dist="38100" dir="2700000" algn="tl">
                    <a:srgbClr val="000000">
                      <a:alpha val="43137"/>
                    </a:srgbClr>
                  </a:outerShdw>
                </a:effectLst>
              </a:rPr>
              <a:t>AIRCA – the international agricultural research </a:t>
            </a:r>
            <a:r>
              <a:rPr lang="en-US" sz="2000" b="1" dirty="0" err="1" smtClean="0">
                <a:solidFill>
                  <a:srgbClr val="FFFF00"/>
                </a:solidFill>
                <a:effectLst>
                  <a:outerShdw blurRad="38100" dist="38100" dir="2700000" algn="tl">
                    <a:srgbClr val="000000">
                      <a:alpha val="43137"/>
                    </a:srgbClr>
                  </a:outerShdw>
                </a:effectLst>
              </a:rPr>
              <a:t>centres</a:t>
            </a:r>
            <a:endParaRPr lang="en-US" sz="2000" b="1" dirty="0">
              <a:solidFill>
                <a:srgbClr val="FFFF00"/>
              </a:solidFill>
              <a:effectLst>
                <a:outerShdw blurRad="38100" dist="38100" dir="2700000" algn="tl">
                  <a:srgbClr val="000000">
                    <a:alpha val="43137"/>
                  </a:srgbClr>
                </a:outerShdw>
              </a:effectLst>
            </a:endParaRP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Farmers organizations: 285 linked, &gt;200 M farmers</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Regional </a:t>
            </a:r>
            <a:r>
              <a:rPr lang="en-US" sz="2000" b="1" dirty="0" err="1" smtClean="0">
                <a:solidFill>
                  <a:srgbClr val="FFFF00"/>
                </a:solidFill>
                <a:effectLst>
                  <a:outerShdw blurRad="38100" dist="38100" dir="2700000" algn="tl">
                    <a:srgbClr val="000000">
                      <a:alpha val="43137"/>
                    </a:srgbClr>
                  </a:outerShdw>
                </a:effectLst>
              </a:rPr>
              <a:t>Fora</a:t>
            </a:r>
            <a:r>
              <a:rPr lang="en-US" sz="2000" b="1" dirty="0" smtClean="0">
                <a:solidFill>
                  <a:srgbClr val="FFFF00"/>
                </a:solidFill>
                <a:effectLst>
                  <a:outerShdw blurRad="38100" dist="38100" dir="2700000" algn="tl">
                    <a:srgbClr val="000000">
                      <a:alpha val="43137"/>
                    </a:srgbClr>
                  </a:outerShdw>
                </a:effectLst>
              </a:rPr>
              <a:t> : AARINENA, APAARI, CACAARI, EFARD, FARA, FORAGRO</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Private sector: SAI - 55 major food companies; </a:t>
            </a:r>
            <a:r>
              <a:rPr lang="en-US" sz="2000" b="1" dirty="0" err="1" smtClean="0">
                <a:solidFill>
                  <a:srgbClr val="FFFF00"/>
                </a:solidFill>
                <a:effectLst>
                  <a:outerShdw blurRad="38100" dist="38100" dir="2700000" algn="tl">
                    <a:srgbClr val="000000">
                      <a:alpha val="43137"/>
                    </a:srgbClr>
                  </a:outerShdw>
                </a:effectLst>
              </a:rPr>
              <a:t>PanAAC</a:t>
            </a:r>
            <a:r>
              <a:rPr lang="en-US" sz="2000" b="1" dirty="0" smtClean="0">
                <a:solidFill>
                  <a:srgbClr val="FFFF00"/>
                </a:solidFill>
                <a:effectLst>
                  <a:outerShdw blurRad="38100" dist="38100" dir="2700000" algn="tl">
                    <a:srgbClr val="000000">
                      <a:alpha val="43137"/>
                    </a:srgbClr>
                  </a:outerShdw>
                </a:effectLst>
              </a:rPr>
              <a:t> SMEs - 35 </a:t>
            </a:r>
            <a:r>
              <a:rPr lang="en-US" sz="2000" b="1" dirty="0" smtClean="0">
                <a:solidFill>
                  <a:srgbClr val="FFFF00"/>
                </a:solidFill>
                <a:effectLst>
                  <a:outerShdw blurRad="38100" dist="38100" dir="2700000" algn="tl">
                    <a:srgbClr val="000000">
                      <a:alpha val="43137"/>
                    </a:srgbClr>
                  </a:outerShdw>
                </a:effectLst>
              </a:rPr>
              <a:t>countries, Input sector networks</a:t>
            </a:r>
            <a:endParaRPr lang="en-US" sz="2000" b="1" dirty="0">
              <a:solidFill>
                <a:srgbClr val="FFFF00"/>
              </a:solidFill>
              <a:effectLst>
                <a:outerShdw blurRad="38100" dist="38100" dir="2700000" algn="tl">
                  <a:srgbClr val="000000">
                    <a:alpha val="43137"/>
                  </a:srgbClr>
                </a:outerShdw>
              </a:effectLst>
            </a:endParaRP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CSOs: </a:t>
            </a:r>
            <a:r>
              <a:rPr lang="en-US" sz="2000" b="1" dirty="0" err="1" smtClean="0">
                <a:solidFill>
                  <a:srgbClr val="FFFF00"/>
                </a:solidFill>
                <a:effectLst>
                  <a:outerShdw blurRad="38100" dist="38100" dir="2700000" algn="tl">
                    <a:srgbClr val="000000">
                      <a:alpha val="43137"/>
                    </a:srgbClr>
                  </a:outerShdw>
                </a:effectLst>
              </a:rPr>
              <a:t>Prolinnova</a:t>
            </a:r>
            <a:r>
              <a:rPr lang="en-US" sz="2000" b="1" dirty="0" smtClean="0">
                <a:solidFill>
                  <a:srgbClr val="FFFF00"/>
                </a:solidFill>
                <a:effectLst>
                  <a:outerShdw blurRad="38100" dist="38100" dir="2700000" algn="tl">
                    <a:srgbClr val="000000">
                      <a:alpha val="43137"/>
                    </a:srgbClr>
                  </a:outerShdw>
                </a:effectLst>
              </a:rPr>
              <a:t> NGOs in 17 countries, CSO-GARD &gt;70 members </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Advanced research : G20 MACS &amp; BRICS: 70% of world investment</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Advisory Services – GFRAS, networks around the world</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Higher Education  – GCHERA : &gt;600 universities, &gt;1 million students</a:t>
            </a:r>
          </a:p>
          <a:p>
            <a:pPr>
              <a:buClr>
                <a:schemeClr val="accent6">
                  <a:lumMod val="75000"/>
                </a:schemeClr>
              </a:buClr>
              <a:buFont typeface="Wingdings" pitchFamily="2" charset="2"/>
              <a:buChar char="q"/>
            </a:pPr>
            <a:r>
              <a:rPr lang="en-US" sz="2000" b="1" dirty="0" smtClean="0">
                <a:solidFill>
                  <a:srgbClr val="FFFF00"/>
                </a:solidFill>
                <a:effectLst>
                  <a:outerShdw blurRad="38100" dist="38100" dir="2700000" algn="tl">
                    <a:srgbClr val="000000">
                      <a:alpha val="43137"/>
                    </a:srgbClr>
                  </a:outerShdw>
                </a:effectLst>
              </a:rPr>
              <a:t>Youth  - YPARD - 6,600 youth members</a:t>
            </a:r>
          </a:p>
        </p:txBody>
      </p:sp>
    </p:spTree>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rcRect/>
          <a:stretch>
            <a:fillRect/>
          </a:stretch>
        </p:blipFill>
        <p:spPr bwMode="auto">
          <a:xfrm>
            <a:off x="-215901" y="752475"/>
            <a:ext cx="6107113" cy="6105525"/>
          </a:xfrm>
          <a:prstGeom prst="rect">
            <a:avLst/>
          </a:prstGeom>
          <a:noFill/>
          <a:ln w="9525">
            <a:noFill/>
            <a:miter lim="800000"/>
            <a:headEnd/>
            <a:tailEnd/>
          </a:ln>
        </p:spPr>
      </p:pic>
      <p:sp>
        <p:nvSpPr>
          <p:cNvPr id="10" name="TextBox 9"/>
          <p:cNvSpPr txBox="1">
            <a:spLocks noChangeArrowheads="1"/>
          </p:cNvSpPr>
          <p:nvPr/>
        </p:nvSpPr>
        <p:spPr bwMode="auto">
          <a:xfrm>
            <a:off x="5451475" y="4791075"/>
            <a:ext cx="3429000" cy="4001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dirty="0" smtClean="0">
                <a:solidFill>
                  <a:srgbClr val="0000CC"/>
                </a:solidFill>
                <a:latin typeface="+mn-lt"/>
              </a:rPr>
              <a:t>S</a:t>
            </a:r>
            <a:r>
              <a:rPr lang="en-GB" sz="2000" dirty="0" smtClean="0">
                <a:solidFill>
                  <a:srgbClr val="0000CC"/>
                </a:solidFill>
                <a:latin typeface="+mn-lt"/>
              </a:rPr>
              <a:t>mall-holder producers</a:t>
            </a:r>
            <a:endParaRPr lang="en-GB" sz="2000" b="1" dirty="0" smtClean="0">
              <a:solidFill>
                <a:srgbClr val="FF0000"/>
              </a:solidFill>
              <a:latin typeface="+mn-lt"/>
            </a:endParaRPr>
          </a:p>
        </p:txBody>
      </p:sp>
      <p:sp>
        <p:nvSpPr>
          <p:cNvPr id="11" name="TextBox 10"/>
          <p:cNvSpPr txBox="1">
            <a:spLocks noChangeArrowheads="1"/>
          </p:cNvSpPr>
          <p:nvPr/>
        </p:nvSpPr>
        <p:spPr bwMode="auto">
          <a:xfrm>
            <a:off x="5029200" y="3596310"/>
            <a:ext cx="3546475" cy="4001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dirty="0" smtClean="0">
                <a:solidFill>
                  <a:srgbClr val="C00000"/>
                </a:solidFill>
                <a:latin typeface="+mn-lt"/>
              </a:rPr>
              <a:t>Rural technicians and artisans</a:t>
            </a:r>
            <a:endParaRPr lang="en-US" sz="2000" b="1" dirty="0" smtClean="0">
              <a:solidFill>
                <a:srgbClr val="C00000"/>
              </a:solidFill>
              <a:latin typeface="+mn-lt"/>
            </a:endParaRPr>
          </a:p>
        </p:txBody>
      </p:sp>
      <p:sp>
        <p:nvSpPr>
          <p:cNvPr id="12" name="TextBox 11"/>
          <p:cNvSpPr txBox="1">
            <a:spLocks noChangeArrowheads="1"/>
          </p:cNvSpPr>
          <p:nvPr/>
        </p:nvSpPr>
        <p:spPr bwMode="auto">
          <a:xfrm>
            <a:off x="4079875" y="2773363"/>
            <a:ext cx="4495800" cy="4001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dirty="0" smtClean="0">
                <a:solidFill>
                  <a:srgbClr val="0000CC"/>
                </a:solidFill>
                <a:latin typeface="+mn-lt"/>
              </a:rPr>
              <a:t>Advisory workers/change agents</a:t>
            </a:r>
            <a:endParaRPr lang="en-GB" sz="2000" b="1" dirty="0" smtClean="0">
              <a:solidFill>
                <a:srgbClr val="0000CC"/>
              </a:solidFill>
              <a:latin typeface="+mn-lt"/>
            </a:endParaRPr>
          </a:p>
        </p:txBody>
      </p:sp>
      <p:sp>
        <p:nvSpPr>
          <p:cNvPr id="13" name="TextBox 12"/>
          <p:cNvSpPr txBox="1">
            <a:spLocks noChangeArrowheads="1"/>
          </p:cNvSpPr>
          <p:nvPr/>
        </p:nvSpPr>
        <p:spPr bwMode="auto">
          <a:xfrm>
            <a:off x="3636963" y="1895475"/>
            <a:ext cx="5243512" cy="4001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dirty="0" smtClean="0">
                <a:solidFill>
                  <a:srgbClr val="C00000"/>
                </a:solidFill>
                <a:latin typeface="+mn-lt"/>
              </a:rPr>
              <a:t>Entrepreneurs, traders, processors, wholesalers </a:t>
            </a:r>
            <a:endParaRPr lang="en-GB" sz="2000" b="1" dirty="0" smtClean="0">
              <a:solidFill>
                <a:srgbClr val="C00000"/>
              </a:solidFill>
              <a:latin typeface="+mn-lt"/>
            </a:endParaRPr>
          </a:p>
        </p:txBody>
      </p:sp>
      <p:sp>
        <p:nvSpPr>
          <p:cNvPr id="2" name="Title 1"/>
          <p:cNvSpPr>
            <a:spLocks noGrp="1"/>
          </p:cNvSpPr>
          <p:nvPr>
            <p:ph type="title"/>
          </p:nvPr>
        </p:nvSpPr>
        <p:spPr>
          <a:xfrm>
            <a:off x="0" y="0"/>
            <a:ext cx="9144000" cy="609600"/>
          </a:xfrm>
          <a:solidFill>
            <a:srgbClr val="7030A0"/>
          </a:solidFill>
        </p:spPr>
        <p:txBody>
          <a:bodyPr rtlCol="0">
            <a:noAutofit/>
          </a:bodyPr>
          <a:lstStyle/>
          <a:p>
            <a:pPr fontAlgn="auto">
              <a:spcAft>
                <a:spcPts val="0"/>
              </a:spcAft>
              <a:defRPr/>
            </a:pPr>
            <a:r>
              <a:rPr lang="en-US" sz="2800" b="1" dirty="0" smtClean="0">
                <a:solidFill>
                  <a:schemeClr val="bg1"/>
                </a:solidFill>
                <a:latin typeface="+mn-lt"/>
              </a:rPr>
              <a:t>Building the Human Capacity Pyramid</a:t>
            </a:r>
            <a:endParaRPr lang="en-US" sz="3600" dirty="0" smtClean="0">
              <a:solidFill>
                <a:schemeClr val="bg1"/>
              </a:solidFill>
              <a:latin typeface="+mn-lt"/>
            </a:endParaRPr>
          </a:p>
        </p:txBody>
      </p:sp>
      <p:sp>
        <p:nvSpPr>
          <p:cNvPr id="14" name="TextBox 13"/>
          <p:cNvSpPr txBox="1">
            <a:spLocks noChangeArrowheads="1"/>
          </p:cNvSpPr>
          <p:nvPr/>
        </p:nvSpPr>
        <p:spPr bwMode="auto">
          <a:xfrm>
            <a:off x="3155951" y="1182618"/>
            <a:ext cx="5867400" cy="4001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dirty="0" smtClean="0">
                <a:solidFill>
                  <a:srgbClr val="0000CC"/>
                </a:solidFill>
                <a:latin typeface="+mn-lt"/>
              </a:rPr>
              <a:t>Policy makers, scientists, researchers – client linkage </a:t>
            </a:r>
          </a:p>
        </p:txBody>
      </p:sp>
      <p:pic>
        <p:nvPicPr>
          <p:cNvPr id="18" name="Picture 1" descr="C:\Users\r.vonkaufmann\Downloads\farmer_hoeing_plants_1600_clr.png"/>
          <p:cNvPicPr>
            <a:picLocks noChangeAspect="1" noChangeArrowheads="1"/>
          </p:cNvPicPr>
          <p:nvPr/>
        </p:nvPicPr>
        <p:blipFill>
          <a:blip r:embed="rId4"/>
          <a:srcRect/>
          <a:stretch>
            <a:fillRect/>
          </a:stretch>
        </p:blipFill>
        <p:spPr bwMode="auto">
          <a:xfrm>
            <a:off x="3155951" y="3996420"/>
            <a:ext cx="2671423" cy="2006842"/>
          </a:xfrm>
          <a:prstGeom prst="rect">
            <a:avLst/>
          </a:prstGeom>
          <a:noFill/>
          <a:ln w="9525">
            <a:noFill/>
            <a:miter lim="800000"/>
            <a:headEnd/>
            <a:tailEnd/>
          </a:ln>
        </p:spPr>
      </p:pic>
      <p:pic>
        <p:nvPicPr>
          <p:cNvPr id="30721" name="Picture 1" descr="C:\Users\r.vonkaufmann\Downloads\mechanic_fix_van_1600_clr.png"/>
          <p:cNvPicPr>
            <a:picLocks noChangeAspect="1" noChangeArrowheads="1"/>
          </p:cNvPicPr>
          <p:nvPr/>
        </p:nvPicPr>
        <p:blipFill>
          <a:blip r:embed="rId5"/>
          <a:srcRect/>
          <a:stretch>
            <a:fillRect/>
          </a:stretch>
        </p:blipFill>
        <p:spPr bwMode="auto">
          <a:xfrm>
            <a:off x="2899910" y="3508375"/>
            <a:ext cx="1474106" cy="1104227"/>
          </a:xfrm>
          <a:prstGeom prst="rect">
            <a:avLst/>
          </a:prstGeom>
          <a:noFill/>
          <a:ln w="9525">
            <a:noFill/>
            <a:miter lim="800000"/>
            <a:headEnd/>
            <a:tailEnd/>
          </a:ln>
        </p:spPr>
      </p:pic>
      <p:pic>
        <p:nvPicPr>
          <p:cNvPr id="30722" name="Picture 2" descr="C:\Users\r.vonkaufmann\Downloads\scientist_microscope_1600_clr.png"/>
          <p:cNvPicPr>
            <a:picLocks noChangeAspect="1" noChangeArrowheads="1"/>
          </p:cNvPicPr>
          <p:nvPr/>
        </p:nvPicPr>
        <p:blipFill>
          <a:blip r:embed="rId6"/>
          <a:srcRect/>
          <a:stretch>
            <a:fillRect/>
          </a:stretch>
        </p:blipFill>
        <p:spPr bwMode="auto">
          <a:xfrm>
            <a:off x="2222979" y="1092200"/>
            <a:ext cx="676931" cy="903288"/>
          </a:xfrm>
          <a:prstGeom prst="rect">
            <a:avLst/>
          </a:prstGeom>
          <a:noFill/>
          <a:ln w="9525">
            <a:noFill/>
            <a:miter lim="800000"/>
            <a:headEnd/>
            <a:tailEnd/>
          </a:ln>
        </p:spPr>
      </p:pic>
      <p:pic>
        <p:nvPicPr>
          <p:cNvPr id="30724" name="Picture 4" descr="C:\Users\r.vonkaufmann\Downloads\online_computer_classroom_500_clr.gif"/>
          <p:cNvPicPr>
            <a:picLocks noChangeAspect="1" noChangeArrowheads="1" noCrop="1"/>
          </p:cNvPicPr>
          <p:nvPr/>
        </p:nvPicPr>
        <p:blipFill>
          <a:blip r:embed="rId7"/>
          <a:srcRect/>
          <a:stretch>
            <a:fillRect/>
          </a:stretch>
        </p:blipFill>
        <p:spPr bwMode="auto">
          <a:xfrm>
            <a:off x="2723161" y="2511028"/>
            <a:ext cx="1356714" cy="1019330"/>
          </a:xfrm>
          <a:prstGeom prst="rect">
            <a:avLst/>
          </a:prstGeom>
          <a:noFill/>
          <a:ln w="9525">
            <a:noFill/>
            <a:miter lim="800000"/>
            <a:headEnd/>
            <a:tailEnd/>
          </a:ln>
        </p:spPr>
      </p:pic>
      <p:pic>
        <p:nvPicPr>
          <p:cNvPr id="30726" name="Picture 6" descr="C:\Users\r.vonkaufmann\Downloads\business_line_PA_500_clr.gif"/>
          <p:cNvPicPr>
            <a:picLocks noChangeAspect="1" noChangeArrowheads="1" noCrop="1"/>
          </p:cNvPicPr>
          <p:nvPr/>
        </p:nvPicPr>
        <p:blipFill>
          <a:blip r:embed="rId8"/>
          <a:srcRect/>
          <a:stretch>
            <a:fillRect/>
          </a:stretch>
        </p:blipFill>
        <p:spPr bwMode="auto">
          <a:xfrm>
            <a:off x="2370737" y="1995488"/>
            <a:ext cx="785214" cy="7778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1"/>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 presetClass="entr" presetSubtype="0" fill="hold" nodeType="withEffect">
                                  <p:stCondLst>
                                    <p:cond delay="0"/>
                                  </p:stCondLst>
                                  <p:childTnLst>
                                    <p:set>
                                      <p:cBhvr>
                                        <p:cTn id="19" dur="1" fill="hold">
                                          <p:stCondLst>
                                            <p:cond delay="0"/>
                                          </p:stCondLst>
                                        </p:cTn>
                                        <p:tgtEl>
                                          <p:spTgt spid="30724"/>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ntr" presetSubtype="0" fill="hold" nodeType="withEffect">
                                  <p:stCondLst>
                                    <p:cond delay="0"/>
                                  </p:stCondLst>
                                  <p:childTnLst>
                                    <p:set>
                                      <p:cBhvr>
                                        <p:cTn id="24" dur="1" fill="hold">
                                          <p:stCondLst>
                                            <p:cond delay="0"/>
                                          </p:stCondLst>
                                        </p:cTn>
                                        <p:tgtEl>
                                          <p:spTgt spid="30726"/>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500"/>
                                        <p:tgtEl>
                                          <p:spTgt spid="15"/>
                                        </p:tgtEl>
                                      </p:cBhvr>
                                    </p:animEffect>
                                  </p:childTnLst>
                                </p:cTn>
                              </p:par>
                              <p:par>
                                <p:cTn id="33" presetID="1" presetClass="entr" presetSubtype="0" fill="hold" nodeType="withEffect">
                                  <p:stCondLst>
                                    <p:cond delay="0"/>
                                  </p:stCondLst>
                                  <p:childTnLst>
                                    <p:set>
                                      <p:cBhvr>
                                        <p:cTn id="34" dur="1" fill="hold">
                                          <p:stCondLst>
                                            <p:cond delay="0"/>
                                          </p:stCondLst>
                                        </p:cTn>
                                        <p:tgtEl>
                                          <p:spTgt spid="30722"/>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1009934" y="272955"/>
            <a:ext cx="7410735" cy="1208087"/>
          </a:xfrm>
          <a:solidFill>
            <a:srgbClr val="760282"/>
          </a:solidFill>
        </p:spPr>
        <p:txBody>
          <a:bodyPr/>
          <a:lstStyle/>
          <a:p>
            <a:pPr algn="ctr"/>
            <a:r>
              <a:rPr lang="en-US" sz="3600" b="1" dirty="0" smtClean="0">
                <a:solidFill>
                  <a:srgbClr val="FFFF00"/>
                </a:solidFill>
                <a:effectLst>
                  <a:outerShdw blurRad="38100" dist="38100" dir="2700000" algn="tl">
                    <a:srgbClr val="000000"/>
                  </a:outerShdw>
                </a:effectLst>
              </a:rPr>
              <a:t>The Global Forum: </a:t>
            </a:r>
            <a:br>
              <a:rPr lang="en-US" sz="3600" b="1" dirty="0" smtClean="0">
                <a:solidFill>
                  <a:srgbClr val="FFFF00"/>
                </a:solidFill>
                <a:effectLst>
                  <a:outerShdw blurRad="38100" dist="38100" dir="2700000" algn="tl">
                    <a:srgbClr val="000000"/>
                  </a:outerShdw>
                </a:effectLst>
              </a:rPr>
            </a:br>
            <a:r>
              <a:rPr lang="en-US" sz="3600" b="1" dirty="0" smtClean="0">
                <a:solidFill>
                  <a:srgbClr val="FFFF00"/>
                </a:solidFill>
                <a:effectLst>
                  <a:outerShdw blurRad="38100" dist="38100" dir="2700000" algn="tl">
                    <a:srgbClr val="000000"/>
                  </a:outerShdw>
                </a:effectLst>
              </a:rPr>
              <a:t>Breaking </a:t>
            </a:r>
            <a:r>
              <a:rPr lang="en-US" sz="3600" b="1" dirty="0">
                <a:solidFill>
                  <a:srgbClr val="FFFF00"/>
                </a:solidFill>
                <a:effectLst>
                  <a:outerShdw blurRad="38100" dist="38100" dir="2700000" algn="tl">
                    <a:srgbClr val="000000"/>
                  </a:outerShdw>
                </a:effectLst>
              </a:rPr>
              <a:t>down </a:t>
            </a:r>
            <a:r>
              <a:rPr lang="en-US" sz="3600" b="1" dirty="0" smtClean="0">
                <a:solidFill>
                  <a:srgbClr val="FFFF00"/>
                </a:solidFill>
                <a:effectLst>
                  <a:outerShdw blurRad="38100" dist="38100" dir="2700000" algn="tl">
                    <a:srgbClr val="000000"/>
                  </a:outerShdw>
                </a:effectLst>
              </a:rPr>
              <a:t>the </a:t>
            </a:r>
            <a:r>
              <a:rPr lang="en-US" sz="3600" b="1" dirty="0" err="1" smtClean="0">
                <a:solidFill>
                  <a:srgbClr val="FFFF00"/>
                </a:solidFill>
                <a:effectLst>
                  <a:outerShdw blurRad="38100" dist="38100" dir="2700000" algn="tl">
                    <a:srgbClr val="000000"/>
                  </a:outerShdw>
                </a:effectLst>
              </a:rPr>
              <a:t>sectoral</a:t>
            </a:r>
            <a:r>
              <a:rPr lang="en-US" sz="3600" b="1" dirty="0" smtClean="0">
                <a:solidFill>
                  <a:srgbClr val="FFFF00"/>
                </a:solidFill>
                <a:effectLst>
                  <a:outerShdw blurRad="38100" dist="38100" dir="2700000" algn="tl">
                    <a:srgbClr val="000000"/>
                  </a:outerShdw>
                </a:effectLst>
              </a:rPr>
              <a:t> walls</a:t>
            </a:r>
            <a:endParaRPr lang="en-US" sz="3600" b="1" dirty="0">
              <a:solidFill>
                <a:srgbClr val="FFFF00"/>
              </a:solidFill>
              <a:effectLst>
                <a:outerShdw blurRad="38100" dist="38100" dir="2700000" algn="tl">
                  <a:srgbClr val="000000"/>
                </a:outerShdw>
              </a:effectLst>
            </a:endParaRPr>
          </a:p>
        </p:txBody>
      </p:sp>
      <p:sp>
        <p:nvSpPr>
          <p:cNvPr id="325635" name="Rectangle 3"/>
          <p:cNvSpPr>
            <a:spLocks noGrp="1" noChangeArrowheads="1"/>
          </p:cNvSpPr>
          <p:nvPr>
            <p:ph type="body" sz="half" idx="1"/>
          </p:nvPr>
        </p:nvSpPr>
        <p:spPr>
          <a:xfrm>
            <a:off x="395288" y="1481042"/>
            <a:ext cx="8257393" cy="5029200"/>
          </a:xfrm>
        </p:spPr>
        <p:txBody>
          <a:bodyPr/>
          <a:lstStyle/>
          <a:p>
            <a:pPr>
              <a:lnSpc>
                <a:spcPct val="90000"/>
              </a:lnSpc>
              <a:spcAft>
                <a:spcPct val="35000"/>
              </a:spcAft>
              <a:buClr>
                <a:schemeClr val="tx1"/>
              </a:buClr>
            </a:pPr>
            <a:r>
              <a:rPr lang="en-US" sz="2400" b="1" dirty="0" smtClean="0"/>
              <a:t>Farmer-</a:t>
            </a:r>
            <a:r>
              <a:rPr lang="en-US" sz="2400" b="1" dirty="0" err="1" smtClean="0"/>
              <a:t>centred</a:t>
            </a:r>
            <a:r>
              <a:rPr lang="en-US" sz="2400" b="1" dirty="0" smtClean="0"/>
              <a:t> thinking</a:t>
            </a:r>
          </a:p>
          <a:p>
            <a:pPr>
              <a:lnSpc>
                <a:spcPct val="90000"/>
              </a:lnSpc>
              <a:spcAft>
                <a:spcPct val="35000"/>
              </a:spcAft>
            </a:pPr>
            <a:r>
              <a:rPr lang="en-US" sz="2400" b="1" dirty="0" smtClean="0"/>
              <a:t>Stakeholders learning </a:t>
            </a:r>
            <a:br>
              <a:rPr lang="en-US" sz="2400" b="1" dirty="0" smtClean="0"/>
            </a:br>
            <a:r>
              <a:rPr lang="en-US" sz="2400" b="1" dirty="0" smtClean="0"/>
              <a:t>&amp; innovating together, </a:t>
            </a:r>
            <a:br>
              <a:rPr lang="en-US" sz="2400" b="1" dirty="0" smtClean="0"/>
            </a:br>
            <a:r>
              <a:rPr lang="en-US" sz="2400" b="1" dirty="0" smtClean="0"/>
              <a:t>managing benefits &amp; risks</a:t>
            </a:r>
          </a:p>
          <a:p>
            <a:pPr>
              <a:lnSpc>
                <a:spcPct val="90000"/>
              </a:lnSpc>
              <a:spcAft>
                <a:spcPct val="35000"/>
              </a:spcAft>
            </a:pPr>
            <a:r>
              <a:rPr lang="en-GB" sz="2400" b="1" dirty="0" smtClean="0"/>
              <a:t>Catalyzing Global Partnerships</a:t>
            </a:r>
          </a:p>
          <a:p>
            <a:pPr>
              <a:lnSpc>
                <a:spcPct val="90000"/>
              </a:lnSpc>
              <a:spcAft>
                <a:spcPct val="35000"/>
              </a:spcAft>
            </a:pPr>
            <a:r>
              <a:rPr lang="en-GB" sz="2400" b="1" dirty="0" smtClean="0"/>
              <a:t>Measures of success beyond </a:t>
            </a:r>
            <a:br>
              <a:rPr lang="en-GB" sz="2400" b="1" dirty="0" smtClean="0"/>
            </a:br>
            <a:r>
              <a:rPr lang="en-GB" sz="2400" b="1" dirty="0" smtClean="0"/>
              <a:t>productivity alone</a:t>
            </a:r>
          </a:p>
          <a:p>
            <a:pPr>
              <a:lnSpc>
                <a:spcPct val="90000"/>
              </a:lnSpc>
              <a:spcAft>
                <a:spcPct val="35000"/>
              </a:spcAft>
            </a:pPr>
            <a:r>
              <a:rPr lang="en-GB" sz="2400" b="1" dirty="0" smtClean="0"/>
              <a:t>Mobilizing agricultural innovation </a:t>
            </a:r>
            <a:br>
              <a:rPr lang="en-GB" sz="2400" b="1" dirty="0" smtClean="0"/>
            </a:br>
            <a:r>
              <a:rPr lang="en-GB" sz="2400" b="1" dirty="0" smtClean="0"/>
              <a:t>&amp; enterprise, engaging all sectors</a:t>
            </a:r>
            <a:r>
              <a:rPr lang="en-US" sz="2400" b="1" dirty="0" smtClean="0"/>
              <a:t> </a:t>
            </a:r>
            <a:endParaRPr lang="en-US" sz="2400" b="1" dirty="0"/>
          </a:p>
          <a:p>
            <a:pPr>
              <a:lnSpc>
                <a:spcPct val="90000"/>
              </a:lnSpc>
              <a:spcAft>
                <a:spcPct val="35000"/>
              </a:spcAft>
            </a:pPr>
            <a:r>
              <a:rPr lang="en-US" sz="2400" b="1" dirty="0" smtClean="0"/>
              <a:t>Institutional </a:t>
            </a:r>
            <a:r>
              <a:rPr lang="en-US" sz="2400" b="1" dirty="0"/>
              <a:t>reorientation </a:t>
            </a:r>
            <a:r>
              <a:rPr lang="en-US" sz="2400" b="1" dirty="0" smtClean="0"/>
              <a:t>&amp; </a:t>
            </a:r>
            <a:r>
              <a:rPr lang="en-US" sz="2400" b="1" dirty="0"/>
              <a:t>changed attitudes/values</a:t>
            </a:r>
          </a:p>
          <a:p>
            <a:pPr algn="ctr">
              <a:lnSpc>
                <a:spcPct val="90000"/>
              </a:lnSpc>
              <a:spcAft>
                <a:spcPct val="35000"/>
              </a:spcAft>
              <a:buNone/>
            </a:pPr>
            <a:r>
              <a:rPr lang="en-US" sz="2800" b="1" dirty="0" smtClean="0">
                <a:solidFill>
                  <a:srgbClr val="760282"/>
                </a:solidFill>
              </a:rPr>
              <a:t>Convergence of Research, Extension, Education and Enterprise, Policies &amp; Resources</a:t>
            </a:r>
            <a:endParaRPr lang="en-GB" sz="2800" b="1" dirty="0">
              <a:solidFill>
                <a:srgbClr val="760282"/>
              </a:solidFill>
            </a:endParaRPr>
          </a:p>
        </p:txBody>
      </p:sp>
      <p:pic>
        <p:nvPicPr>
          <p:cNvPr id="325637" name="Picture 5" descr="6a00e54ee8552c883300e54f2480fb8834-800wi"/>
          <p:cNvPicPr>
            <a:picLocks noGrp="1" noChangeAspect="1" noChangeArrowheads="1" noCrop="1"/>
          </p:cNvPicPr>
          <p:nvPr>
            <p:ph sz="quarter" idx="3"/>
          </p:nvPr>
        </p:nvPicPr>
        <p:blipFill>
          <a:blip r:embed="rId3" cstate="print"/>
          <a:srcRect/>
          <a:stretch>
            <a:fillRect/>
          </a:stretch>
        </p:blipFill>
        <p:spPr>
          <a:xfrm>
            <a:off x="5083175" y="1811337"/>
            <a:ext cx="3816350" cy="3271838"/>
          </a:xfrm>
          <a:noFill/>
          <a:ln/>
        </p:spPr>
      </p:pic>
      <p:sp>
        <p:nvSpPr>
          <p:cNvPr id="325640" name="Text Box 8"/>
          <p:cNvSpPr txBox="1">
            <a:spLocks noChangeArrowheads="1"/>
          </p:cNvSpPr>
          <p:nvPr/>
        </p:nvSpPr>
        <p:spPr bwMode="auto">
          <a:xfrm rot="16200000">
            <a:off x="8214519" y="4183856"/>
            <a:ext cx="1584325" cy="214313"/>
          </a:xfrm>
          <a:prstGeom prst="rect">
            <a:avLst/>
          </a:prstGeom>
          <a:noFill/>
          <a:ln w="9525">
            <a:noFill/>
            <a:miter lim="800000"/>
            <a:headEnd/>
            <a:tailEnd/>
          </a:ln>
          <a:effectLst/>
        </p:spPr>
        <p:txBody>
          <a:bodyPr>
            <a:spAutoFit/>
          </a:bodyPr>
          <a:lstStyle/>
          <a:p>
            <a:pPr>
              <a:spcBef>
                <a:spcPct val="50000"/>
              </a:spcBef>
            </a:pPr>
            <a:r>
              <a:rPr lang="en-GB" sz="800"/>
              <a:t>joedale.typepad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7"/>
            <a:ext cx="8363272" cy="1138139"/>
          </a:xfrm>
          <a:prstGeom prst="rect">
            <a:avLst/>
          </a:prstGeom>
          <a:solidFill>
            <a:srgbClr val="760282"/>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b="1" dirty="0" smtClean="0"/>
              <a:t>The Global Conference on Agricultural Research for Development – a process for change</a:t>
            </a:r>
            <a:endParaRPr lang="en-US" sz="3200" b="1" dirty="0"/>
          </a:p>
        </p:txBody>
      </p:sp>
      <p:sp>
        <p:nvSpPr>
          <p:cNvPr id="3" name="Content Placeholder 2"/>
          <p:cNvSpPr>
            <a:spLocks noGrp="1"/>
          </p:cNvSpPr>
          <p:nvPr>
            <p:ph idx="1"/>
          </p:nvPr>
        </p:nvSpPr>
        <p:spPr>
          <a:xfrm>
            <a:off x="395536" y="1596788"/>
            <a:ext cx="8435280" cy="5001780"/>
          </a:xfrm>
        </p:spPr>
        <p:txBody>
          <a:bodyPr>
            <a:noAutofit/>
          </a:bodyPr>
          <a:lstStyle/>
          <a:p>
            <a:r>
              <a:rPr lang="en-US" sz="2400" b="1" dirty="0" smtClean="0"/>
              <a:t>GFAR</a:t>
            </a:r>
            <a:r>
              <a:rPr lang="en-US" sz="2400" dirty="0" smtClean="0"/>
              <a:t> – Catalyzing </a:t>
            </a:r>
            <a:r>
              <a:rPr lang="en-US" sz="2400" b="1" dirty="0" smtClean="0"/>
              <a:t>partnerships &amp; </a:t>
            </a:r>
            <a:r>
              <a:rPr lang="en-US" sz="2400" b="1" dirty="0" err="1" smtClean="0"/>
              <a:t>programmes</a:t>
            </a:r>
            <a:r>
              <a:rPr lang="en-US" sz="2400" b="1" dirty="0" smtClean="0"/>
              <a:t> for action </a:t>
            </a:r>
            <a:r>
              <a:rPr lang="en-US" sz="2400" dirty="0" smtClean="0"/>
              <a:t>among all those generating, accessing, adapting &amp; using agricultural knowledge &amp; technologies</a:t>
            </a:r>
          </a:p>
          <a:p>
            <a:pPr algn="ctr">
              <a:buNone/>
            </a:pPr>
            <a:endParaRPr lang="en-US" sz="1400" b="1" dirty="0" smtClean="0">
              <a:solidFill>
                <a:schemeClr val="tx2">
                  <a:lumMod val="75000"/>
                </a:schemeClr>
              </a:solidFill>
            </a:endParaRPr>
          </a:p>
          <a:p>
            <a:endParaRPr lang="en-US" sz="2400" dirty="0" smtClean="0"/>
          </a:p>
          <a:p>
            <a:r>
              <a:rPr lang="en-US" sz="2400" b="1" dirty="0" smtClean="0"/>
              <a:t>CGIAR</a:t>
            </a:r>
            <a:r>
              <a:rPr lang="en-US" sz="2400" dirty="0" smtClean="0"/>
              <a:t> Evolving Strategy and New </a:t>
            </a:r>
            <a:r>
              <a:rPr lang="en-US" sz="2400" dirty="0" err="1" smtClean="0"/>
              <a:t>Programmes</a:t>
            </a:r>
            <a:r>
              <a:rPr lang="en-US" sz="2400" dirty="0" smtClean="0"/>
              <a:t> of International agricultural research system require partnership, consultation &amp; accountability </a:t>
            </a:r>
            <a:br>
              <a:rPr lang="en-US" sz="2400" dirty="0" smtClean="0"/>
            </a:br>
            <a:endParaRPr lang="en-US" sz="2400" dirty="0" smtClean="0"/>
          </a:p>
          <a:p>
            <a:endParaRPr lang="en-US" sz="2400" b="1" dirty="0" smtClean="0"/>
          </a:p>
          <a:p>
            <a:r>
              <a:rPr lang="en-US" sz="2400" b="1" dirty="0" smtClean="0"/>
              <a:t>GCARD</a:t>
            </a:r>
            <a:r>
              <a:rPr lang="en-US" sz="2400" dirty="0" smtClean="0"/>
              <a:t> – Unique multi-stakeholder process of dialogue, with milestone conferences, for transforming and strengthening agricultural innovation systems around the world </a:t>
            </a:r>
          </a:p>
        </p:txBody>
      </p:sp>
      <p:sp>
        <p:nvSpPr>
          <p:cNvPr id="7" name="Down Arrow 6"/>
          <p:cNvSpPr/>
          <p:nvPr/>
        </p:nvSpPr>
        <p:spPr>
          <a:xfrm flipH="1">
            <a:off x="4427984" y="4668159"/>
            <a:ext cx="288032" cy="432048"/>
          </a:xfrm>
          <a:prstGeom prst="down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Plus 4"/>
          <p:cNvSpPr/>
          <p:nvPr/>
        </p:nvSpPr>
        <p:spPr bwMode="auto">
          <a:xfrm>
            <a:off x="4247964" y="2719772"/>
            <a:ext cx="648072" cy="698376"/>
          </a:xfrm>
          <a:prstGeom prst="mathPlus">
            <a:avLst/>
          </a:prstGeom>
          <a:solidFill>
            <a:srgbClr val="99000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20128</TotalTime>
  <Words>1406</Words>
  <Application>Microsoft Office PowerPoint</Application>
  <PresentationFormat>On-screen Show (4:3)</PresentationFormat>
  <Paragraphs>140</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Slide 2</vt:lpstr>
      <vt:lpstr>Slide 3</vt:lpstr>
      <vt:lpstr>Partnership in innovation: all knowledge has value</vt:lpstr>
      <vt:lpstr>GCARD Roadmap: Knowledge &amp; innovation are essential,   but are not themselves sufficient for development</vt:lpstr>
      <vt:lpstr>Slide 6</vt:lpstr>
      <vt:lpstr>Building the Human Capacity Pyramid</vt:lpstr>
      <vt:lpstr>The Global Forum:  Breaking down the sectoral walls</vt:lpstr>
      <vt:lpstr>The Global Conference on Agricultural Research for Development – a process for change</vt:lpstr>
      <vt:lpstr>Slide 10</vt:lpstr>
      <vt:lpstr>Slide 11</vt:lpstr>
      <vt:lpstr>Slide 12</vt:lpstr>
      <vt:lpstr>Slide 13</vt:lpstr>
      <vt:lpstr>Slide 14</vt:lpstr>
      <vt:lpstr>Slide 15</vt:lpstr>
      <vt:lpstr>Slide 16</vt:lpstr>
      <vt:lpstr>The Investment &amp; Capacity Challenge</vt:lpstr>
      <vt:lpstr>Slide 18</vt:lpstr>
      <vt:lpstr>Slide 19</vt:lpstr>
    </vt:vector>
  </TitlesOfParts>
  <Company>Demo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Demo</dc:creator>
  <cp:lastModifiedBy>Mark Holderness (NRD)</cp:lastModifiedBy>
  <cp:revision>1175</cp:revision>
  <dcterms:created xsi:type="dcterms:W3CDTF">2012-09-24T08:06:21Z</dcterms:created>
  <dcterms:modified xsi:type="dcterms:W3CDTF">2014-11-07T09:25:07Z</dcterms:modified>
</cp:coreProperties>
</file>