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69" r:id="rId3"/>
    <p:sldId id="268" r:id="rId4"/>
    <p:sldId id="271" r:id="rId5"/>
    <p:sldId id="265" r:id="rId6"/>
    <p:sldId id="272" r:id="rId7"/>
    <p:sldId id="274" r:id="rId8"/>
    <p:sldId id="266" r:id="rId9"/>
    <p:sldId id="275" r:id="rId10"/>
    <p:sldId id="267" r:id="rId11"/>
    <p:sldId id="279" r:id="rId12"/>
    <p:sldId id="281" r:id="rId13"/>
    <p:sldId id="280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C1"/>
    <a:srgbClr val="19356D"/>
    <a:srgbClr val="FF6600"/>
    <a:srgbClr val="007434"/>
    <a:srgbClr val="BDDEFF"/>
    <a:srgbClr val="FF3300"/>
    <a:srgbClr val="3166CF"/>
    <a:srgbClr val="3E6FD2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154189F-A4AF-4B5C-B71F-51DD8E3824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839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92B2EE59-28FF-430A-B3DF-670FE3CA5C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96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CC5CAF5-FF7B-43B7-95A8-5BC17473AC8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067944" y="6237312"/>
            <a:ext cx="808856" cy="638151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numCol="1" anchor="t"/>
          <a:lstStyle/>
          <a:p>
            <a:pPr marL="0" indent="0" algn="l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Development</a:t>
            </a:r>
          </a:p>
          <a:p>
            <a:pPr marL="0" indent="0" algn="l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and</a:t>
            </a:r>
            <a:r>
              <a:rPr lang="en-US" sz="850" i="1" baseline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Cooperation</a:t>
            </a:r>
          </a:p>
          <a:p>
            <a:pPr marL="0" indent="0" algn="l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i="1" baseline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- EuropeAid</a:t>
            </a:r>
            <a:endParaRPr lang="en-US" sz="850" i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AA375-E57D-403C-B5E3-1708B188EF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944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2EC0E-078E-42E3-B7C6-838F560605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768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49375"/>
            <a:ext cx="9144000" cy="550862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77825"/>
            <a:ext cx="19431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62425" y="6642100"/>
            <a:ext cx="8397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 marL="3175"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20F7A5C-7E0D-41CE-A11A-2C5D94853F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1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5EB843B-3C7C-4520-B514-4518F0190C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3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C257A54-0C73-4A5B-85F7-DBCF636658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9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AF357A-1D60-4873-B594-0D1DB0CEF9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1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E27179-871A-4452-8208-9F9C99A3C2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AF2E2E-F97E-4CFF-A1B0-B188CFB22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670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133F2C-9AAF-4133-AD83-43F831C1A4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91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FC8A9B-3501-42DC-A307-DB63C06E7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F0CE-E919-47F2-8C3D-DE6EA5D280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517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C21D5F-B66F-4381-BE97-37F7EF64BD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1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FE38712-B14C-4664-B282-B3357E24D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2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55BC8A-8743-491F-9E33-4D57376C1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838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387600"/>
            <a:ext cx="8229600" cy="3633788"/>
          </a:xfrm>
        </p:spPr>
        <p:txBody>
          <a:bodyPr/>
          <a:lstStyle/>
          <a:p>
            <a:pPr lvl="0"/>
            <a:endParaRPr lang="fr-B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3FA479-F168-41BB-9D55-0A7FD0384E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0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C90D-5A4A-4FBB-A1D4-3C91C33638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97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F6C0E-D813-42F6-8E9A-45B27CFD3F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04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90900-8CD9-4BB3-B191-59253B24B4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74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ED8CB-4F16-422B-9F99-393C33ADC0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648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11E74-6FF9-4897-854B-006BA2225A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44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E38DD-9E08-45EF-ACED-298D4756A2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013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2643A-47E1-433F-B631-963C13BC04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809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4A10969-325F-4845-9BFB-14CF7B90D34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04C9E78-76C0-4C87-B874-369050B550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2" name="Picture 5" descr="LOGO CE-EN-NEG-quadri.ai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62438" y="6659563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61618"/>
              </a:clrFrom>
              <a:clrTo>
                <a:srgbClr val="16161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14721" r="7533" b="13848"/>
          <a:stretch/>
        </p:blipFill>
        <p:spPr>
          <a:xfrm>
            <a:off x="-174525" y="1205840"/>
            <a:ext cx="9433048" cy="280831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98108"/>
            <a:ext cx="9144000" cy="1512168"/>
          </a:xfrm>
        </p:spPr>
        <p:txBody>
          <a:bodyPr>
            <a:noAutofit/>
          </a:bodyPr>
          <a:lstStyle/>
          <a:p>
            <a:pPr marL="0" algn="ctr" fontAlgn="auto">
              <a:spcAft>
                <a:spcPts val="0"/>
              </a:spcAft>
              <a:defRPr/>
            </a:pPr>
            <a:r>
              <a:rPr lang="en-GB" sz="32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Research to I</a:t>
            </a:r>
            <a:r>
              <a:rPr lang="en-GB" sz="3200" b="0" dirty="0" smtClean="0">
                <a:solidFill>
                  <a:schemeClr val="bg1"/>
                </a:solidFill>
                <a:latin typeface="EC Square Sans Pro Medium" panose="020B0500000000020004" pitchFamily="34" charset="0"/>
              </a:rPr>
              <a:t>ncrease Food Security </a:t>
            </a:r>
            <a:r>
              <a:rPr lang="en-GB" sz="32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and </a:t>
            </a:r>
            <a:r>
              <a:rPr lang="en-GB" sz="3200" b="0" dirty="0" smtClean="0">
                <a:solidFill>
                  <a:schemeClr val="bg1"/>
                </a:solidFill>
                <a:latin typeface="EC Square Sans Pro Medium" panose="020B0500000000020004" pitchFamily="34" charset="0"/>
              </a:rPr>
              <a:t>Resilience </a:t>
            </a:r>
            <a:r>
              <a:rPr lang="en-GB" sz="32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to </a:t>
            </a:r>
            <a:r>
              <a:rPr lang="en-GB" sz="3200" b="0" dirty="0" smtClean="0">
                <a:solidFill>
                  <a:schemeClr val="bg1"/>
                </a:solidFill>
                <a:latin typeface="EC Square Sans Pro Medium" panose="020B0500000000020004" pitchFamily="34" charset="0"/>
              </a:rPr>
              <a:t>Drought </a:t>
            </a:r>
            <a:r>
              <a:rPr lang="en-GB" sz="32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in Kenya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5272" y="566124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kern="0" dirty="0" smtClean="0">
                <a:solidFill>
                  <a:srgbClr val="FFFFFF"/>
                </a:solidFill>
                <a:latin typeface="EC Square Sans Pro Medium" panose="020B0500000000020004" pitchFamily="34" charset="0"/>
              </a:rPr>
              <a:t>Dominique </a:t>
            </a:r>
            <a:r>
              <a:rPr lang="en-GB" sz="1600" i="1" kern="0" dirty="0" err="1" smtClean="0">
                <a:solidFill>
                  <a:srgbClr val="FFFFFF"/>
                </a:solidFill>
                <a:latin typeface="EC Square Sans Pro Medium" panose="020B0500000000020004" pitchFamily="34" charset="0"/>
              </a:rPr>
              <a:t>Davoux</a:t>
            </a:r>
            <a:r>
              <a:rPr lang="en-GB" sz="1600" i="1" kern="0" dirty="0" smtClean="0">
                <a:solidFill>
                  <a:srgbClr val="FFFFFF"/>
                </a:solidFill>
                <a:latin typeface="EC Square Sans Pro Medium" panose="020B0500000000020004" pitchFamily="34" charset="0"/>
              </a:rPr>
              <a:t>, </a:t>
            </a:r>
          </a:p>
          <a:p>
            <a:pPr algn="r"/>
            <a:r>
              <a:rPr lang="fr-BE" sz="1600" i="1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Head of Rural </a:t>
            </a:r>
            <a:r>
              <a:rPr lang="fr-BE" sz="1600" i="1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Development</a:t>
            </a:r>
            <a:r>
              <a:rPr lang="fr-BE" sz="1600" i="1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Section; EU </a:t>
            </a:r>
            <a:r>
              <a:rPr lang="fr-BE" sz="1600" i="1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Delegation</a:t>
            </a:r>
            <a:r>
              <a:rPr lang="fr-BE" sz="1600" i="1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to Kenya </a:t>
            </a:r>
            <a:endParaRPr lang="fr-BE" sz="1600" i="1" dirty="0" smtClean="0">
              <a:solidFill>
                <a:schemeClr val="bg1"/>
              </a:solidFill>
              <a:latin typeface="EC Square Sans Pro Medium" panose="020B0500000000020004" pitchFamily="34" charset="0"/>
            </a:endParaRPr>
          </a:p>
          <a:p>
            <a:pPr algn="r"/>
            <a:r>
              <a:rPr lang="fr-BE" sz="1600" i="1" kern="0" dirty="0" smtClean="0">
                <a:solidFill>
                  <a:srgbClr val="FFFFFF"/>
                </a:solidFill>
                <a:latin typeface="EC Square Sans Pro Medium" panose="020B0500000000020004" pitchFamily="34" charset="0"/>
              </a:rPr>
              <a:t>7 </a:t>
            </a:r>
            <a:r>
              <a:rPr lang="fr-BE" sz="1600" i="1" kern="0" dirty="0" err="1" smtClean="0">
                <a:solidFill>
                  <a:srgbClr val="FFFFFF"/>
                </a:solidFill>
                <a:latin typeface="EC Square Sans Pro Medium" panose="020B0500000000020004" pitchFamily="34" charset="0"/>
              </a:rPr>
              <a:t>November</a:t>
            </a:r>
            <a:r>
              <a:rPr lang="fr-BE" sz="1600" i="1" kern="0" dirty="0" smtClean="0">
                <a:solidFill>
                  <a:srgbClr val="FFFFFF"/>
                </a:solidFill>
                <a:latin typeface="EC Square Sans Pro Medium" panose="020B0500000000020004" pitchFamily="34" charset="0"/>
              </a:rPr>
              <a:t> 2014</a:t>
            </a:r>
            <a:endParaRPr lang="en-GB" sz="800" i="1" dirty="0"/>
          </a:p>
        </p:txBody>
      </p:sp>
    </p:spTree>
    <p:extLst>
      <p:ext uri="{BB962C8B-B14F-4D97-AF65-F5344CB8AC3E}">
        <p14:creationId xmlns:p14="http://schemas.microsoft.com/office/powerpoint/2010/main" val="6529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1412776"/>
            <a:ext cx="9143999" cy="720080"/>
          </a:xfrm>
        </p:spPr>
        <p:txBody>
          <a:bodyPr/>
          <a:lstStyle/>
          <a:p>
            <a:pPr algn="ctr"/>
            <a:r>
              <a:rPr lang="en-GB" sz="2800" b="1" spc="200" dirty="0">
                <a:solidFill>
                  <a:srgbClr val="FF6600"/>
                </a:solidFill>
                <a:latin typeface="EC Square Sans Pro Medium" panose="020B0500000000020004" pitchFamily="34" charset="0"/>
              </a:rPr>
              <a:t>Development of "Operational guidelines for EU funded research and innovation contracts".</a:t>
            </a:r>
            <a:endParaRPr lang="fr-FR" sz="2800" b="1" spc="200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4" cy="4248472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800" b="1" dirty="0">
                <a:solidFill>
                  <a:srgbClr val="007434"/>
                </a:solidFill>
                <a:latin typeface="EC Square Sans Pro Medium" panose="020B0500000000020004" pitchFamily="34" charset="0"/>
              </a:rPr>
              <a:t> </a:t>
            </a:r>
            <a:r>
              <a:rPr lang="en-GB" sz="2800" b="1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 </a:t>
            </a:r>
            <a:r>
              <a:rPr lang="en-GB" sz="3800" b="1" dirty="0">
                <a:solidFill>
                  <a:srgbClr val="00B050"/>
                </a:solidFill>
                <a:latin typeface="EC Square Sans Pro Medium" panose="020B0500000000020004" pitchFamily="34" charset="0"/>
              </a:rPr>
              <a:t>Content </a:t>
            </a:r>
            <a:endParaRPr lang="en-GB" sz="3800" b="1" dirty="0" smtClean="0">
              <a:solidFill>
                <a:srgbClr val="00B050"/>
              </a:solidFill>
              <a:latin typeface="EC Square Sans Pro Medium" panose="020B0500000000020004" pitchFamily="34" charset="0"/>
            </a:endParaRPr>
          </a:p>
          <a:p>
            <a:pPr marL="639763" lvl="1" indent="-45720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FF3300"/>
              </a:buClr>
              <a:buSzPct val="126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 institutions must adopt measures to ensure exploitation of research results during and four years after the research period. </a:t>
            </a:r>
          </a:p>
          <a:p>
            <a:pPr marL="639763" lvl="1" indent="-45720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FF3300"/>
              </a:buClr>
              <a:buSzPct val="126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 institutions must disseminate to the public and to targeted audience its research result by appropriate means and ensure open access to publications.</a:t>
            </a:r>
          </a:p>
          <a:p>
            <a:pPr marL="639763" lvl="1" indent="-45720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FF3300"/>
              </a:buClr>
              <a:buSzPct val="126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Scientific result licencing and transfer of usage rights.</a:t>
            </a:r>
          </a:p>
          <a:p>
            <a:pPr marL="639763" lvl="1" indent="-45720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FF3300"/>
              </a:buClr>
              <a:buSzPct val="126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Reference to  European Charter for researchers and code of conduct in order to promote ethical behaviour in EU funded contracts</a:t>
            </a:r>
            <a:r>
              <a:rPr lang="en-GB" sz="26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.</a:t>
            </a:r>
          </a:p>
          <a:p>
            <a:pPr marL="182563" lvl="1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FF3300"/>
              </a:buClr>
              <a:buSzPct val="126000"/>
              <a:buNone/>
            </a:pPr>
            <a:r>
              <a:rPr lang="fr-FR" sz="3900" b="1" spc="100" dirty="0" err="1" smtClean="0">
                <a:solidFill>
                  <a:srgbClr val="00B050"/>
                </a:solidFill>
                <a:latin typeface="EC Square Sans Pro Medium" panose="020B0500000000020004" pitchFamily="34" charset="0"/>
                <a:ea typeface="+mn-ea"/>
                <a:cs typeface="+mn-cs"/>
              </a:rPr>
              <a:t>Included</a:t>
            </a:r>
            <a:r>
              <a:rPr lang="fr-FR" sz="3900" b="1" spc="100" dirty="0" smtClean="0">
                <a:solidFill>
                  <a:srgbClr val="00B050"/>
                </a:solidFill>
                <a:latin typeface="EC Square Sans Pro Medium" panose="020B0500000000020004" pitchFamily="34" charset="0"/>
                <a:ea typeface="+mn-ea"/>
                <a:cs typeface="+mn-cs"/>
              </a:rPr>
              <a:t> in the </a:t>
            </a:r>
            <a:r>
              <a:rPr lang="fr-FR" sz="3900" b="1" spc="100" dirty="0" err="1" smtClean="0">
                <a:solidFill>
                  <a:srgbClr val="00B050"/>
                </a:solidFill>
                <a:latin typeface="EC Square Sans Pro Medium" panose="020B0500000000020004" pitchFamily="34" charset="0"/>
                <a:ea typeface="+mn-ea"/>
                <a:cs typeface="+mn-cs"/>
              </a:rPr>
              <a:t>contract</a:t>
            </a:r>
            <a:r>
              <a:rPr lang="fr-FR" sz="3900" b="1" spc="100" dirty="0" smtClean="0">
                <a:solidFill>
                  <a:srgbClr val="00B050"/>
                </a:solidFill>
                <a:latin typeface="EC Square Sans Pro Medium" panose="020B0500000000020004" pitchFamily="34" charset="0"/>
                <a:ea typeface="+mn-ea"/>
                <a:cs typeface="+mn-cs"/>
              </a:rPr>
              <a:t> as "</a:t>
            </a:r>
            <a:r>
              <a:rPr lang="fr-FR" sz="3900" b="1" spc="100" dirty="0" err="1" smtClean="0">
                <a:solidFill>
                  <a:srgbClr val="00B050"/>
                </a:solidFill>
                <a:latin typeface="EC Square Sans Pro Medium" panose="020B0500000000020004" pitchFamily="34" charset="0"/>
                <a:ea typeface="+mn-ea"/>
                <a:cs typeface="+mn-cs"/>
              </a:rPr>
              <a:t>Compliance</a:t>
            </a:r>
            <a:r>
              <a:rPr lang="fr-FR" sz="3900" b="1" spc="100" dirty="0" smtClean="0">
                <a:solidFill>
                  <a:srgbClr val="00B050"/>
                </a:solidFill>
                <a:latin typeface="EC Square Sans Pro Medium" panose="020B0500000000020004" pitchFamily="34" charset="0"/>
                <a:ea typeface="+mn-ea"/>
                <a:cs typeface="+mn-cs"/>
              </a:rPr>
              <a:t> plan"</a:t>
            </a:r>
            <a:endParaRPr lang="fr-FR" sz="3900" b="1" spc="100" dirty="0">
              <a:solidFill>
                <a:srgbClr val="00B050"/>
              </a:solidFill>
              <a:latin typeface="EC Square Sans Pro Medium" panose="020B050000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504055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LESSONS FOR FUTURE FUNDING Of RESEARCH</a:t>
            </a:r>
            <a:endParaRPr lang="fr-FR" sz="2800" b="1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752528"/>
          </a:xfrm>
        </p:spPr>
        <p:txBody>
          <a:bodyPr>
            <a:normAutofit/>
          </a:bodyPr>
          <a:lstStyle/>
          <a:p>
            <a:pPr marL="514350" lvl="0" indent="-514350" algn="just" eaLnBrk="1" fontAlgn="auto" hangingPunct="1"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GB" sz="2200" kern="12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Focus </a:t>
            </a:r>
            <a:r>
              <a:rPr lang="en-GB" sz="2200" kern="12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on developing adaptive solutions for arid and semi-arid areas </a:t>
            </a:r>
          </a:p>
          <a:p>
            <a:pPr marL="514350" lvl="0" indent="-514350" algn="just" eaLnBrk="1" fontAlgn="auto" hangingPunct="1"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GB" sz="2200" kern="12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Ensuring that scientific evidence is obtained first before </a:t>
            </a:r>
            <a:r>
              <a:rPr lang="en-GB" sz="2200" kern="12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upscaling</a:t>
            </a:r>
            <a:r>
              <a:rPr lang="en-GB" sz="2200" kern="12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 </a:t>
            </a:r>
          </a:p>
          <a:p>
            <a:pPr marL="514350" lvl="0" indent="-514350" algn="just" eaLnBrk="1" fontAlgn="auto" hangingPunct="1"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GB" sz="2200" kern="12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Adopt a value chain approach with clear mechanisms to upscale research</a:t>
            </a:r>
          </a:p>
          <a:p>
            <a:pPr marL="514350" lvl="0" indent="-514350" algn="just" eaLnBrk="1" fontAlgn="auto" hangingPunct="1"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GB" sz="2200" kern="12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Improve farmers knowledge and farmers linkage to commercial services</a:t>
            </a:r>
          </a:p>
          <a:p>
            <a:pPr marL="514350" lvl="0" indent="-514350" algn="just" eaLnBrk="1" fontAlgn="auto" hangingPunct="1"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GB" sz="2200" kern="12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Integrating cohesion between research institutions and implementers in order to ensure a broad base diffusion (consortium approach)</a:t>
            </a:r>
          </a:p>
          <a:p>
            <a:pPr marL="514350" lvl="0" indent="-514350" algn="just" eaLnBrk="1" fontAlgn="auto" hangingPunct="1"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GB" sz="2200" kern="12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Be programmatic along other funding </a:t>
            </a:r>
            <a:r>
              <a:rPr lang="en-GB" sz="2200" kern="12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partners.</a:t>
            </a:r>
            <a:endParaRPr lang="en-GB" sz="2200" kern="1200" dirty="0">
              <a:solidFill>
                <a:srgbClr val="19356D"/>
              </a:solidFill>
              <a:latin typeface="EC Square Sans Pro Medium" panose="020B0500000000020004" pitchFamily="34" charset="0"/>
            </a:endParaRPr>
          </a:p>
          <a:p>
            <a:pPr algn="ctr"/>
            <a:endParaRPr lang="fr-FR" sz="2200" b="1" i="1" dirty="0" smtClean="0">
              <a:solidFill>
                <a:srgbClr val="1935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459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GB" sz="3200" b="1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We </a:t>
            </a:r>
            <a:r>
              <a:rPr lang="en-GB" sz="3200" b="1" dirty="0">
                <a:solidFill>
                  <a:srgbClr val="FF6600"/>
                </a:solidFill>
                <a:latin typeface="EC Square Sans Pro Medium" panose="020B0500000000020004" pitchFamily="34" charset="0"/>
              </a:rPr>
              <a:t>look forward </a:t>
            </a:r>
            <a:endParaRPr lang="en-GB" sz="3200" b="1" dirty="0" smtClean="0">
              <a:solidFill>
                <a:srgbClr val="FF6600"/>
              </a:solidFill>
              <a:latin typeface="EC Square Sans Pro Medium" panose="020B0500000000020004" pitchFamily="34" charset="0"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en-GB" sz="3200" b="1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to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GB" sz="3200" b="1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your feedback </a:t>
            </a:r>
            <a:endParaRPr lang="en-GB" sz="3200" b="1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en-GB" sz="2600" b="1" dirty="0">
              <a:solidFill>
                <a:srgbClr val="007434"/>
              </a:solidFill>
              <a:latin typeface="EC Square Sans Pro Medium" panose="020B0500000000020004" pitchFamily="34" charset="0"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en-GB" sz="3200" b="1" dirty="0" err="1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Karibu</a:t>
            </a:r>
            <a:r>
              <a:rPr lang="en-GB" sz="3200" b="1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 </a:t>
            </a:r>
            <a:r>
              <a:rPr lang="en-GB" sz="3200" b="1" dirty="0">
                <a:solidFill>
                  <a:srgbClr val="007434"/>
                </a:solidFill>
                <a:latin typeface="EC Square Sans Pro Medium" panose="020B0500000000020004" pitchFamily="34" charset="0"/>
              </a:rPr>
              <a:t>/ </a:t>
            </a:r>
            <a:r>
              <a:rPr lang="en-GB" sz="3200" b="1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Thank </a:t>
            </a:r>
            <a:r>
              <a:rPr lang="en-GB" sz="3200" b="1" dirty="0">
                <a:solidFill>
                  <a:srgbClr val="007434"/>
                </a:solidFill>
                <a:latin typeface="EC Square Sans Pro Medium" panose="020B0500000000020004" pitchFamily="34" charset="0"/>
              </a:rPr>
              <a:t>You </a:t>
            </a:r>
            <a:endParaRPr lang="en-GB" sz="3200" b="1" dirty="0" smtClean="0">
              <a:solidFill>
                <a:srgbClr val="007434"/>
              </a:solidFill>
              <a:latin typeface="EC Square Sans Pro Medium" panose="020B05000000000200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en-GB" sz="1900" b="1" dirty="0">
              <a:solidFill>
                <a:srgbClr val="2D5EC1"/>
              </a:solidFill>
              <a:latin typeface="EC Square Sans Pro Medium" panose="020B05000000000200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443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48472"/>
          </a:xfrm>
        </p:spPr>
        <p:txBody>
          <a:bodyPr/>
          <a:lstStyle/>
          <a:p>
            <a:pPr marL="457200" lvl="1" indent="0" algn="just">
              <a:spcAft>
                <a:spcPts val="600"/>
              </a:spcAft>
              <a:buClr>
                <a:srgbClr val="FF3300"/>
              </a:buClr>
              <a:buSzPct val="104000"/>
              <a:buNone/>
            </a:pPr>
            <a:r>
              <a:rPr lang="fr-FR" sz="2400" b="1" dirty="0">
                <a:solidFill>
                  <a:srgbClr val="00B050"/>
                </a:solidFill>
                <a:latin typeface="EC Square Sans Pro Medium" panose="020B0500000000020004" pitchFamily="34" charset="0"/>
              </a:rPr>
              <a:t>Kenya </a:t>
            </a:r>
            <a:r>
              <a:rPr lang="fr-FR" sz="2400" b="1" dirty="0" err="1">
                <a:solidFill>
                  <a:srgbClr val="00B050"/>
                </a:solidFill>
                <a:latin typeface="EC Square Sans Pro Medium" panose="020B0500000000020004" pitchFamily="34" charset="0"/>
              </a:rPr>
              <a:t>Research</a:t>
            </a:r>
            <a:r>
              <a:rPr lang="fr-FR" sz="2400" b="1" dirty="0">
                <a:solidFill>
                  <a:srgbClr val="00B050"/>
                </a:solidFill>
                <a:latin typeface="EC Square Sans Pro Medium" panose="020B0500000000020004" pitchFamily="34" charset="0"/>
              </a:rPr>
              <a:t> Institutions </a:t>
            </a:r>
            <a:r>
              <a:rPr lang="fr-FR" sz="2400" b="1" dirty="0" err="1">
                <a:solidFill>
                  <a:srgbClr val="00B050"/>
                </a:solidFill>
                <a:latin typeface="EC Square Sans Pro Medium" panose="020B0500000000020004" pitchFamily="34" charset="0"/>
              </a:rPr>
              <a:t>with</a:t>
            </a:r>
            <a:r>
              <a:rPr lang="fr-FR" sz="2400" b="1" dirty="0">
                <a:solidFill>
                  <a:srgbClr val="00B050"/>
                </a:solidFill>
                <a:latin typeface="EC Square Sans Pro Medium" panose="020B0500000000020004" pitchFamily="34" charset="0"/>
              </a:rPr>
              <a:t> EU </a:t>
            </a:r>
            <a:r>
              <a:rPr lang="fr-FR" sz="2400" b="1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support</a:t>
            </a:r>
            <a:r>
              <a:rPr lang="fr-FR" sz="2400" b="1" dirty="0" smtClean="0">
                <a:latin typeface="EC Square Sans Pro Medium" panose="020B0500000000020004" pitchFamily="34" charset="0"/>
              </a:rPr>
              <a:t>:</a:t>
            </a:r>
            <a:endParaRPr lang="fr-FR" sz="2400" b="1" dirty="0">
              <a:latin typeface="EC Square Sans Pro Medium" panose="020B0500000000020004" pitchFamily="34" charset="0"/>
            </a:endParaRPr>
          </a:p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Kenya Agricultural Research Institute</a:t>
            </a:r>
          </a:p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Kenya Sugar Research Institute</a:t>
            </a:r>
          </a:p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Kenya Coffee research  </a:t>
            </a:r>
          </a:p>
          <a:p>
            <a:pPr marL="1371600" lvl="3" indent="0" algn="just">
              <a:spcAft>
                <a:spcPts val="600"/>
              </a:spcAft>
              <a:buClr>
                <a:srgbClr val="FF3300"/>
              </a:buClr>
              <a:buSzPct val="104000"/>
              <a:buNone/>
            </a:pP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  <a:sym typeface="Wingdings" panose="05000000000000000000" pitchFamily="2" charset="2"/>
              </a:rPr>
              <a:t> merged in a Single Entity with EU support </a:t>
            </a:r>
            <a:endParaRPr lang="fr-BE" sz="2400" dirty="0">
              <a:solidFill>
                <a:srgbClr val="19356D"/>
              </a:solidFill>
              <a:latin typeface="EC Square Sans Pro Medium" panose="020B0500000000020004" pitchFamily="34" charset="0"/>
            </a:endParaRPr>
          </a:p>
          <a:p>
            <a:pPr marL="457200" lvl="1" indent="0" algn="just">
              <a:spcAft>
                <a:spcPts val="600"/>
              </a:spcAft>
              <a:buClr>
                <a:srgbClr val="FF3300"/>
              </a:buClr>
              <a:buSzPct val="104000"/>
              <a:buNone/>
            </a:pPr>
            <a:r>
              <a:rPr lang="fr-BE" sz="2400" b="1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An EU </a:t>
            </a:r>
            <a:r>
              <a:rPr lang="fr-BE" sz="2400" b="1" dirty="0" err="1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Development</a:t>
            </a:r>
            <a:r>
              <a:rPr lang="fr-BE" sz="2400" b="1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 Program </a:t>
            </a:r>
            <a:r>
              <a:rPr lang="fr-BE" sz="2400" b="1" dirty="0" err="1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with</a:t>
            </a:r>
            <a:r>
              <a:rPr lang="fr-BE" sz="2400" b="1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 a focus on</a:t>
            </a:r>
          </a:p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</a:pPr>
            <a:r>
              <a:rPr lang="fr-BE" sz="2400" dirty="0" err="1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Boosting</a:t>
            </a:r>
            <a:r>
              <a:rPr lang="fr-BE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 </a:t>
            </a:r>
            <a:r>
              <a:rPr lang="fr-BE" sz="2400" dirty="0" err="1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resilience</a:t>
            </a:r>
            <a:r>
              <a:rPr lang="fr-BE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 in </a:t>
            </a:r>
            <a:r>
              <a:rPr lang="fr-BE" sz="2400" dirty="0" err="1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Arid</a:t>
            </a:r>
            <a:r>
              <a:rPr lang="fr-BE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 and semi </a:t>
            </a:r>
            <a:r>
              <a:rPr lang="fr-BE" sz="2400" dirty="0" err="1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arid</a:t>
            </a:r>
            <a:r>
              <a:rPr lang="fr-BE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 lands</a:t>
            </a:r>
          </a:p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</a:pPr>
            <a:r>
              <a:rPr lang="fr-BE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Adaptation of the </a:t>
            </a:r>
            <a:r>
              <a:rPr lang="fr-BE" sz="2400" dirty="0" err="1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Sugar</a:t>
            </a:r>
            <a:r>
              <a:rPr lang="fr-BE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 </a:t>
            </a:r>
            <a:r>
              <a:rPr lang="fr-BE" sz="2400" dirty="0" err="1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sector</a:t>
            </a:r>
            <a:r>
              <a:rPr lang="fr-BE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 to international </a:t>
            </a:r>
            <a:r>
              <a:rPr lang="fr-BE" sz="2400" dirty="0" err="1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reforms</a:t>
            </a:r>
            <a:endParaRPr lang="fr-BE" sz="2400" dirty="0" smtClean="0">
              <a:solidFill>
                <a:srgbClr val="19356D"/>
              </a:solidFill>
              <a:latin typeface="EC Square Sans Pro Medium" panose="020B0500000000020004" pitchFamily="34" charset="0"/>
            </a:endParaRPr>
          </a:p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</a:pPr>
            <a:endParaRPr lang="en-GB" sz="2800" dirty="0">
              <a:solidFill>
                <a:srgbClr val="19356D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Research</a:t>
            </a:r>
            <a:r>
              <a:rPr lang="fr-FR" b="1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 for </a:t>
            </a:r>
            <a:r>
              <a:rPr lang="fr-FR" b="1" dirty="0" err="1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development</a:t>
            </a:r>
            <a:endParaRPr lang="fr-FR" b="1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950"/>
            <a:ext cx="9143999" cy="936625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RESEARCH SUPPORTED ALONG VALUE CHAINS</a:t>
            </a:r>
            <a:endParaRPr lang="fr-FR" sz="2800" b="1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424936" cy="4392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1. Camel and camel milk</a:t>
            </a:r>
            <a:endParaRPr lang="en-US" dirty="0" smtClean="0">
              <a:solidFill>
                <a:srgbClr val="00B050"/>
              </a:solidFill>
              <a:latin typeface="EC Square Sans Pro Medium" panose="020B0500000000020004" pitchFamily="34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  <a:tabLst>
                <a:tab pos="2149475" algn="l"/>
              </a:tabLst>
            </a:pPr>
            <a:r>
              <a:rPr lang="en-GB" sz="18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Reseach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1 : 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	Camel 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milk 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valorisation 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and distribution with 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producers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120000"/>
              <a:buNone/>
              <a:tabLst>
                <a:tab pos="2149475" algn="l"/>
              </a:tabLst>
            </a:pP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	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cooperatives 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-- Kenya Research 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Institute 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(KARI)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  <a:tabLst>
                <a:tab pos="2149475" algn="l"/>
              </a:tabLst>
            </a:pP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 2.: 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	Development 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of 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mastitis 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vaccine (KARI)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  <a:tabLst>
                <a:tab pos="2149475" algn="l"/>
              </a:tabLst>
            </a:pP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 3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 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:  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	Definition 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of social product to improve  Camel 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resistance to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Clr>
                <a:srgbClr val="FF3300"/>
              </a:buClr>
              <a:buSzPct val="120000"/>
              <a:buNone/>
              <a:tabLst>
                <a:tab pos="2149475" algn="l"/>
              </a:tabLst>
            </a:pP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	</a:t>
            </a:r>
            <a:r>
              <a:rPr lang="en-GB" sz="1800" dirty="0" err="1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sura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 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disease – </a:t>
            </a:r>
            <a:r>
              <a:rPr lang="en-GB" sz="18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icipe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2. Beef</a:t>
            </a:r>
            <a:r>
              <a:rPr lang="en-US" b="1" dirty="0">
                <a:solidFill>
                  <a:srgbClr val="00B050"/>
                </a:solidFill>
                <a:latin typeface="EC Square Sans Pro Medium" panose="020B0500000000020004" pitchFamily="34" charset="0"/>
              </a:rPr>
              <a:t>, goat, sheep</a:t>
            </a:r>
          </a:p>
          <a:p>
            <a:pPr lvl="1"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  <a:tabLst>
                <a:tab pos="2149475" algn="l"/>
              </a:tabLst>
            </a:pPr>
            <a:r>
              <a:rPr lang="en-US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 1 </a:t>
            </a:r>
            <a:r>
              <a:rPr lang="en-US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:	New </a:t>
            </a:r>
            <a:r>
              <a:rPr lang="en-US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drought tolerant type of fodder -- Kenya </a:t>
            </a:r>
            <a:r>
              <a:rPr lang="en-US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</a:t>
            </a:r>
            <a:br>
              <a:rPr lang="en-US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</a:br>
            <a:r>
              <a:rPr lang="en-US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	Institute</a:t>
            </a:r>
            <a:endParaRPr lang="en-US" sz="1800" dirty="0">
              <a:solidFill>
                <a:srgbClr val="19356D"/>
              </a:solidFill>
              <a:latin typeface="EC Square Sans Pro Medium" panose="020B0500000000020004" pitchFamily="34" charset="0"/>
            </a:endParaRPr>
          </a:p>
          <a:p>
            <a:pPr lvl="1"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  <a:tabLst>
                <a:tab pos="2149475" algn="l"/>
              </a:tabLst>
            </a:pPr>
            <a:r>
              <a:rPr lang="en-US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 2: </a:t>
            </a:r>
            <a:r>
              <a:rPr lang="en-US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	Index </a:t>
            </a:r>
            <a:r>
              <a:rPr lang="en-US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Based livestock insurance for pastoralist – ILRI  </a:t>
            </a:r>
          </a:p>
          <a:p>
            <a:pPr lvl="1"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  <a:tabLst>
                <a:tab pos="2149475" algn="l"/>
              </a:tabLst>
            </a:pPr>
            <a:r>
              <a:rPr lang="en-US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 3: </a:t>
            </a:r>
            <a:r>
              <a:rPr lang="en-US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	Thermo </a:t>
            </a:r>
            <a:r>
              <a:rPr lang="en-US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stable vaccine – KARI in collaboration with </a:t>
            </a:r>
            <a:r>
              <a:rPr lang="en-US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Kenya</a:t>
            </a:r>
            <a:br>
              <a:rPr lang="en-US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</a:br>
            <a:r>
              <a:rPr lang="en-US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	Vaccine Institute</a:t>
            </a:r>
            <a:endParaRPr lang="en-US" sz="1800" dirty="0">
              <a:solidFill>
                <a:srgbClr val="19356D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950"/>
            <a:ext cx="9143999" cy="936625"/>
          </a:xfrm>
        </p:spPr>
        <p:txBody>
          <a:bodyPr/>
          <a:lstStyle/>
          <a:p>
            <a:pPr algn="ctr"/>
            <a:r>
              <a:rPr lang="en-GB" sz="2800" b="1" spc="70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RESEARCH SUPPORTED ALONG VALUE CHAINS</a:t>
            </a:r>
            <a:endParaRPr lang="fr-FR" sz="2800" b="1" spc="70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424936" cy="439248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EC Square Sans Pro Medium" panose="020B0500000000020004" pitchFamily="34" charset="0"/>
              </a:rPr>
              <a:t>3</a:t>
            </a:r>
            <a:r>
              <a:rPr lang="en-US" b="1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. Indigenous chicken</a:t>
            </a:r>
          </a:p>
          <a:p>
            <a:pPr marL="1798638" lvl="1" indent="-1341438">
              <a:spcBef>
                <a:spcPts val="0"/>
              </a:spcBef>
              <a:buClr>
                <a:srgbClr val="FF3300"/>
              </a:buClr>
              <a:buSzPct val="120000"/>
              <a:buNone/>
            </a:pPr>
            <a:r>
              <a:rPr lang="en-US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 </a:t>
            </a:r>
            <a:r>
              <a:rPr lang="en-US" sz="1800" b="1" dirty="0">
                <a:solidFill>
                  <a:srgbClr val="FF6600"/>
                </a:solidFill>
                <a:latin typeface="EC Square Sans Pro Medium" panose="020B0500000000020004" pitchFamily="34" charset="0"/>
              </a:rPr>
              <a:t>1</a:t>
            </a:r>
            <a:r>
              <a:rPr lang="en-US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:  </a:t>
            </a:r>
            <a:r>
              <a:rPr lang="en-US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	Improved </a:t>
            </a:r>
            <a:r>
              <a:rPr lang="en-US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breed of chicken (more yielding but able to feed traditionally), thermo stable vaccine for new Castle disease and adaptive measures – KARI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4. </a:t>
            </a:r>
            <a:r>
              <a:rPr lang="en-US" b="1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Food Crops</a:t>
            </a:r>
          </a:p>
          <a:p>
            <a:pPr marL="1798638" lvl="1" indent="-1341438">
              <a:buClr>
                <a:srgbClr val="FF3300"/>
              </a:buClr>
              <a:buSzPct val="120000"/>
              <a:buNone/>
            </a:pP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</a:t>
            </a:r>
            <a:r>
              <a:rPr lang="en-GB" sz="1800" dirty="0">
                <a:latin typeface="EC Square Sans Pro Medium" panose="020B0500000000020004" pitchFamily="34" charset="0"/>
              </a:rPr>
              <a:t> </a:t>
            </a:r>
            <a:r>
              <a:rPr lang="en-GB" sz="1800" b="1" dirty="0">
                <a:solidFill>
                  <a:srgbClr val="FF6600"/>
                </a:solidFill>
                <a:latin typeface="EC Square Sans Pro Medium" panose="020B0500000000020004" pitchFamily="34" charset="0"/>
              </a:rPr>
              <a:t>1</a:t>
            </a:r>
            <a:r>
              <a:rPr lang="en-GB" sz="1800" dirty="0">
                <a:latin typeface="EC Square Sans Pro Medium" panose="020B0500000000020004" pitchFamily="34" charset="0"/>
              </a:rPr>
              <a:t> : </a:t>
            </a:r>
            <a:r>
              <a:rPr lang="en-GB" sz="1800" dirty="0" smtClean="0">
                <a:latin typeface="EC Square Sans Pro Medium" panose="020B0500000000020004" pitchFamily="34" charset="0"/>
              </a:rPr>
              <a:t>	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Definition 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of the new </a:t>
            </a:r>
            <a:r>
              <a:rPr lang="en-GB" sz="18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Gadam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sorghum variety and </a:t>
            </a:r>
            <a:r>
              <a:rPr lang="en-GB" sz="18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upscaling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with commercial partners along value chain (KARI)</a:t>
            </a:r>
          </a:p>
          <a:p>
            <a:pPr marL="1798638" lvl="1" indent="-1341438">
              <a:buClr>
                <a:srgbClr val="FF3300"/>
              </a:buClr>
              <a:buSzPct val="120000"/>
              <a:buNone/>
            </a:pP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</a:t>
            </a:r>
            <a:r>
              <a:rPr lang="en-GB" sz="1800" dirty="0" smtClean="0">
                <a:latin typeface="EC Square Sans Pro Medium" panose="020B0500000000020004" pitchFamily="34" charset="0"/>
              </a:rPr>
              <a:t> </a:t>
            </a:r>
            <a:r>
              <a:rPr lang="en-GB" sz="1800" b="1" dirty="0">
                <a:solidFill>
                  <a:srgbClr val="FF6600"/>
                </a:solidFill>
                <a:latin typeface="EC Square Sans Pro Medium" panose="020B0500000000020004" pitchFamily="34" charset="0"/>
              </a:rPr>
              <a:t>2</a:t>
            </a:r>
            <a:r>
              <a:rPr lang="en-GB" sz="1800" dirty="0" smtClean="0">
                <a:latin typeface="EC Square Sans Pro Medium" panose="020B0500000000020004" pitchFamily="34" charset="0"/>
              </a:rPr>
              <a:t> </a:t>
            </a:r>
            <a:r>
              <a:rPr lang="en-GB" sz="1800" dirty="0">
                <a:latin typeface="EC Square Sans Pro Medium" panose="020B0500000000020004" pitchFamily="34" charset="0"/>
              </a:rPr>
              <a:t>: </a:t>
            </a:r>
            <a:r>
              <a:rPr lang="en-GB" sz="1800" dirty="0" smtClean="0">
                <a:latin typeface="EC Square Sans Pro Medium" panose="020B0500000000020004" pitchFamily="34" charset="0"/>
              </a:rPr>
              <a:t>	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Definition 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of the high protein amaranth and beginning of </a:t>
            </a:r>
            <a:r>
              <a:rPr lang="en-GB" sz="18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upscaling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with development partners along value chain (KARI)</a:t>
            </a:r>
          </a:p>
          <a:p>
            <a:pPr marL="1798638" lvl="1" indent="-1341438">
              <a:buClr>
                <a:srgbClr val="FF3300"/>
              </a:buClr>
              <a:buSzPct val="120000"/>
              <a:buNone/>
            </a:pP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</a:t>
            </a:r>
            <a:r>
              <a:rPr lang="en-GB" sz="1800" dirty="0">
                <a:latin typeface="EC Square Sans Pro Medium" panose="020B0500000000020004" pitchFamily="34" charset="0"/>
              </a:rPr>
              <a:t> </a:t>
            </a:r>
            <a:r>
              <a:rPr lang="en-GB" sz="1800" b="1" dirty="0">
                <a:solidFill>
                  <a:srgbClr val="FF6600"/>
                </a:solidFill>
                <a:latin typeface="EC Square Sans Pro Medium" panose="020B0500000000020004" pitchFamily="34" charset="0"/>
              </a:rPr>
              <a:t>3</a:t>
            </a:r>
            <a:r>
              <a:rPr lang="en-GB" sz="1800" dirty="0" smtClean="0">
                <a:latin typeface="EC Square Sans Pro Medium" panose="020B0500000000020004" pitchFamily="34" charset="0"/>
              </a:rPr>
              <a:t>.:	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Index 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Based Crop Insurance   - support the definition of the insurance product and </a:t>
            </a:r>
            <a:r>
              <a:rPr lang="en-GB" sz="18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upscaling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with commercial partners (</a:t>
            </a:r>
            <a:r>
              <a:rPr lang="en-GB" sz="18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Syngeta</a:t>
            </a:r>
            <a:r>
              <a:rPr lang="en-GB" sz="1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foundation</a:t>
            </a:r>
            <a:r>
              <a:rPr lang="en-GB" sz="1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)</a:t>
            </a:r>
            <a:endParaRPr lang="en-GB" sz="1800" dirty="0">
              <a:solidFill>
                <a:srgbClr val="19356D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23950"/>
            <a:ext cx="9143999" cy="936625"/>
          </a:xfrm>
        </p:spPr>
        <p:txBody>
          <a:bodyPr/>
          <a:lstStyle/>
          <a:p>
            <a:pPr algn="ctr"/>
            <a:r>
              <a:rPr lang="en-GB" sz="2800" b="1" spc="70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RESEARCH SUPPORTED ALONG VALUE CHAINS</a:t>
            </a:r>
            <a:endParaRPr lang="fr-FR" sz="2800" b="1" spc="70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280920" cy="417646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EC Square Sans Pro Medium" panose="020B0500000000020004" pitchFamily="34" charset="0"/>
              </a:rPr>
              <a:t>5</a:t>
            </a:r>
            <a:r>
              <a:rPr lang="en-US" b="1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. Smallholders' Commercial Crops</a:t>
            </a:r>
          </a:p>
          <a:p>
            <a:pPr marL="1798638" lvl="1" indent="-1433513" algn="just">
              <a:spcBef>
                <a:spcPts val="0"/>
              </a:spcBef>
              <a:buClr>
                <a:srgbClr val="FF3300"/>
              </a:buClr>
              <a:buSzPct val="120000"/>
              <a:buNone/>
            </a:pPr>
            <a:endParaRPr lang="en-GB" sz="2000" dirty="0" smtClean="0">
              <a:latin typeface="EC Square Sans Pro Medium" panose="020B0500000000020004" pitchFamily="34" charset="0"/>
            </a:endParaRPr>
          </a:p>
          <a:p>
            <a:pPr marL="1798638" lvl="1" indent="-1433513" algn="just">
              <a:spcBef>
                <a:spcPts val="0"/>
              </a:spcBef>
              <a:buClr>
                <a:srgbClr val="FF3300"/>
              </a:buClr>
              <a:buSzPct val="120000"/>
              <a:buNone/>
            </a:pPr>
            <a:r>
              <a:rPr lang="en-GB" sz="20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</a:t>
            </a:r>
            <a:r>
              <a:rPr lang="en-GB" sz="2000" dirty="0" smtClean="0">
                <a:latin typeface="EC Square Sans Pro Medium" panose="020B0500000000020004" pitchFamily="34" charset="0"/>
              </a:rPr>
              <a:t> </a:t>
            </a:r>
            <a:r>
              <a:rPr lang="en-GB" sz="2000" b="1" dirty="0">
                <a:solidFill>
                  <a:srgbClr val="FF6600"/>
                </a:solidFill>
                <a:latin typeface="EC Square Sans Pro Medium" panose="020B0500000000020004" pitchFamily="34" charset="0"/>
              </a:rPr>
              <a:t>1</a:t>
            </a:r>
            <a:r>
              <a:rPr lang="en-GB" sz="2000" dirty="0">
                <a:latin typeface="EC Square Sans Pro Medium" panose="020B0500000000020004" pitchFamily="34" charset="0"/>
              </a:rPr>
              <a:t> : </a:t>
            </a:r>
            <a:r>
              <a:rPr lang="en-GB" sz="2000" dirty="0" smtClean="0">
                <a:latin typeface="EC Square Sans Pro Medium" panose="020B0500000000020004" pitchFamily="34" charset="0"/>
              </a:rPr>
              <a:t>		</a:t>
            </a:r>
            <a:r>
              <a:rPr lang="en-GB" sz="20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Definition </a:t>
            </a:r>
            <a:r>
              <a:rPr lang="en-GB" sz="20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of two new climate smart coffee varieties (able to withstand broad variation of weather and high yielding): </a:t>
            </a:r>
            <a:r>
              <a:rPr lang="en-GB" sz="20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Ruiru</a:t>
            </a:r>
            <a:r>
              <a:rPr lang="en-GB" sz="20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11 and </a:t>
            </a:r>
            <a:r>
              <a:rPr lang="en-GB" sz="20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Batian</a:t>
            </a:r>
            <a:r>
              <a:rPr lang="en-GB" sz="20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coffee.  </a:t>
            </a:r>
            <a:r>
              <a:rPr lang="en-GB" sz="20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Upscaling</a:t>
            </a:r>
            <a:r>
              <a:rPr lang="en-GB" sz="20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with 58 coffee cooperatives – Coffee Research Institute. </a:t>
            </a:r>
            <a:endParaRPr lang="en-GB" sz="2000" dirty="0" smtClean="0">
              <a:solidFill>
                <a:srgbClr val="19356D"/>
              </a:solidFill>
              <a:latin typeface="EC Square Sans Pro Medium" panose="020B0500000000020004" pitchFamily="34" charset="0"/>
            </a:endParaRPr>
          </a:p>
          <a:p>
            <a:pPr marL="1798638" lvl="1" indent="-1341438" algn="just">
              <a:spcBef>
                <a:spcPts val="0"/>
              </a:spcBef>
              <a:buClr>
                <a:srgbClr val="FF3300"/>
              </a:buClr>
              <a:buSzPct val="120000"/>
              <a:buNone/>
            </a:pPr>
            <a:endParaRPr lang="en-GB" sz="2000" dirty="0">
              <a:latin typeface="EC Square Sans Pro Medium" panose="020B0500000000020004" pitchFamily="34" charset="0"/>
            </a:endParaRPr>
          </a:p>
          <a:p>
            <a:pPr marL="1798638" lvl="1" indent="-1433513" algn="just">
              <a:spcBef>
                <a:spcPts val="0"/>
              </a:spcBef>
              <a:buClr>
                <a:srgbClr val="FF3300"/>
              </a:buClr>
              <a:buSzPct val="120000"/>
              <a:buNone/>
            </a:pPr>
            <a:r>
              <a:rPr lang="en-GB" sz="20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Research</a:t>
            </a:r>
            <a:r>
              <a:rPr lang="en-GB" sz="2000" dirty="0">
                <a:latin typeface="EC Square Sans Pro Medium" panose="020B0500000000020004" pitchFamily="34" charset="0"/>
              </a:rPr>
              <a:t> </a:t>
            </a:r>
            <a:r>
              <a:rPr lang="en-GB" sz="2000" b="1" dirty="0">
                <a:solidFill>
                  <a:srgbClr val="FF6600"/>
                </a:solidFill>
                <a:latin typeface="EC Square Sans Pro Medium" panose="020B0500000000020004" pitchFamily="34" charset="0"/>
              </a:rPr>
              <a:t>2</a:t>
            </a:r>
            <a:r>
              <a:rPr lang="en-GB" sz="2000" dirty="0">
                <a:latin typeface="EC Square Sans Pro Medium" panose="020B0500000000020004" pitchFamily="34" charset="0"/>
              </a:rPr>
              <a:t> </a:t>
            </a:r>
            <a:r>
              <a:rPr lang="en-GB" sz="20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: </a:t>
            </a:r>
            <a:r>
              <a:rPr lang="en-GB" sz="20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	Adaptation </a:t>
            </a:r>
            <a:r>
              <a:rPr lang="en-GB" sz="20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in Kenya of fast maturing – high sucrose content cane variety and </a:t>
            </a:r>
            <a:r>
              <a:rPr lang="en-GB" sz="20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upscaling</a:t>
            </a:r>
            <a:r>
              <a:rPr lang="en-GB" sz="20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with the sugar industry – Kenya Sugar Research </a:t>
            </a:r>
            <a:r>
              <a:rPr lang="en-GB" sz="20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Foundation</a:t>
            </a:r>
            <a:endParaRPr lang="en-US" sz="2000" dirty="0" smtClean="0">
              <a:solidFill>
                <a:srgbClr val="19356D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04456"/>
          </a:xfrm>
        </p:spPr>
        <p:txBody>
          <a:bodyPr>
            <a:normAutofit fontScale="85000" lnSpcReduction="20000"/>
          </a:bodyPr>
          <a:lstStyle/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Prevent funding duplication as well as ensure security of funding throughout the research period</a:t>
            </a:r>
          </a:p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Make a clear distinction  between a) funding the research and b) funding the scaling up measures</a:t>
            </a:r>
          </a:p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Oblige research institute to dialogue with and to partner with potential implementers from the start </a:t>
            </a:r>
          </a:p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Oblige research institution to develop future quality control services to implementers after the </a:t>
            </a:r>
            <a:r>
              <a:rPr lang="en-GB" sz="28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upscaling</a:t>
            </a: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 phase (when funding goes to implementers). </a:t>
            </a:r>
          </a:p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Oblige research institutions to better communicate on research result.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20874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PROGRAMMATIC APPROACH TO RESEARCH</a:t>
            </a:r>
            <a:endParaRPr lang="fr-FR" b="1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448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FFFFFF"/>
              </a:buClr>
              <a:buFontTx/>
              <a:buChar char="•"/>
            </a:pPr>
            <a:r>
              <a:rPr lang="fr-FR" sz="2400" b="1" kern="0" dirty="0" err="1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Why</a:t>
            </a:r>
            <a:r>
              <a:rPr lang="fr-FR" sz="2400" b="1" kern="0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 a </a:t>
            </a:r>
            <a:r>
              <a:rPr lang="fr-FR" sz="2400" b="1" kern="0" dirty="0" err="1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programmatic</a:t>
            </a:r>
            <a:r>
              <a:rPr lang="fr-FR" sz="2400" b="1" kern="0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 </a:t>
            </a:r>
            <a:r>
              <a:rPr lang="fr-FR" sz="2400" b="1" kern="0" dirty="0" err="1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approach</a:t>
            </a:r>
            <a:r>
              <a:rPr lang="fr-FR" sz="2400" b="1" kern="0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 ?</a:t>
            </a:r>
            <a:endParaRPr lang="fr-FR" sz="2400" b="1" kern="0" dirty="0">
              <a:solidFill>
                <a:srgbClr val="00B050"/>
              </a:solidFill>
              <a:latin typeface="EC Square Sans Pro Medium" panose="020B05000000000200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7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648073"/>
          </a:xfrm>
        </p:spPr>
        <p:txBody>
          <a:bodyPr/>
          <a:lstStyle/>
          <a:p>
            <a:pPr algn="ctr"/>
            <a:r>
              <a:rPr lang="fr-BE" sz="2800" b="1" spc="90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PROGRAMMATIC APPROACH  TO RESEARCH : EXAMPLE</a:t>
            </a:r>
            <a:endParaRPr lang="fr-FR" sz="2800" b="1" spc="90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048" y="1772816"/>
            <a:ext cx="9144000" cy="50405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b="1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The International Centre for Insect  Physiology and Ecology</a:t>
            </a:r>
            <a:endParaRPr lang="en-GB" b="1" dirty="0">
              <a:solidFill>
                <a:srgbClr val="00B050"/>
              </a:solidFill>
              <a:latin typeface="EC Square Sans Pro Medium" panose="020B0500000000020004" pitchFamily="34" charset="0"/>
            </a:endParaRPr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354610"/>
            <a:ext cx="8686640" cy="397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 eaLnBrk="0" hangingPunct="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Three protocols of research under one contract (</a:t>
            </a:r>
            <a:r>
              <a:rPr lang="en-GB" sz="2400" dirty="0" err="1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Tse-tse</a:t>
            </a: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 + push-pull + camel </a:t>
            </a:r>
            <a:r>
              <a:rPr lang="en-GB" sz="2400" dirty="0" err="1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sura</a:t>
            </a: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 disease) </a:t>
            </a:r>
          </a:p>
          <a:p>
            <a:pPr marL="742950" lvl="1" indent="-285750" algn="just" eaLnBrk="0" hangingPunct="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A clear distinction between funding the scientific evidence (100% funding coverage) and funding scaling up (max 40% funding coverage)</a:t>
            </a:r>
          </a:p>
          <a:p>
            <a:pPr marL="742950" lvl="1" indent="-285750" algn="just" eaLnBrk="0" hangingPunct="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Co-funding from a mix of funding partners, other donors, private foundation or private company </a:t>
            </a:r>
          </a:p>
          <a:p>
            <a:pPr marL="742950" lvl="1" indent="-285750" algn="just" eaLnBrk="0" hangingPunct="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A consolidated steering committee integrating the funding partners, the associated implementing partners, the associated research partners</a:t>
            </a:r>
            <a:endParaRPr lang="en-GB" sz="2400" dirty="0">
              <a:solidFill>
                <a:srgbClr val="19356D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648073"/>
          </a:xfrm>
        </p:spPr>
        <p:txBody>
          <a:bodyPr/>
          <a:lstStyle/>
          <a:p>
            <a:pPr algn="ctr"/>
            <a:r>
              <a:rPr lang="fr-BE" sz="2800" b="1" spc="90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PROGRAMMATIC APPROACH  TO RESEARCH : EXAMPLE</a:t>
            </a:r>
            <a:endParaRPr lang="fr-FR" sz="2800" b="1" spc="90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405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b="1" spc="90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The </a:t>
            </a:r>
            <a:r>
              <a:rPr lang="en-GB" b="1" spc="90" dirty="0" err="1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Icipe</a:t>
            </a:r>
            <a:r>
              <a:rPr lang="en-GB" b="1" spc="90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 Support (Cont'd)</a:t>
            </a:r>
            <a:endParaRPr lang="en-GB" b="1" spc="90" dirty="0">
              <a:solidFill>
                <a:srgbClr val="00B050"/>
              </a:solidFill>
              <a:latin typeface="EC Square Sans Pro Medium" panose="020B0500000000020004" pitchFamily="34" charset="0"/>
            </a:endParaRPr>
          </a:p>
          <a:p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304106" y="2527848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 eaLnBrk="0" hangingPunct="0">
              <a:spcBef>
                <a:spcPts val="1200"/>
              </a:spcBef>
              <a:spcAft>
                <a:spcPts val="18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An obligation to result in term of proven scientific evidence and handing over tested </a:t>
            </a: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adaptive </a:t>
            </a:r>
            <a:r>
              <a:rPr lang="en-GB" sz="24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solution to implementers </a:t>
            </a:r>
          </a:p>
          <a:p>
            <a:pPr marL="742950" lvl="1" indent="-285750" algn="just" eaLnBrk="0" hangingPunct="0">
              <a:spcBef>
                <a:spcPts val="1200"/>
              </a:spcBef>
              <a:spcAft>
                <a:spcPts val="18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In total 14.5 M€ over 4 years --  EU contribution 12 M€ (8M€ to scientific research + 4 M€ to </a:t>
            </a: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adaptive </a:t>
            </a:r>
            <a:r>
              <a:rPr lang="en-GB" sz="24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solution) </a:t>
            </a:r>
          </a:p>
          <a:p>
            <a:pPr marL="742950" lvl="1" indent="-285750" algn="just" eaLnBrk="0" hangingPunct="0">
              <a:spcBef>
                <a:spcPts val="1200"/>
              </a:spcBef>
              <a:spcAft>
                <a:spcPts val="18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May be missing: A </a:t>
            </a: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contingency </a:t>
            </a:r>
            <a:r>
              <a:rPr lang="en-GB" sz="24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envelop to react to upcoming emergencies such as the fruit flies recently affecting import of mangos and other fruits to the EU</a:t>
            </a:r>
            <a:r>
              <a:rPr lang="en-GB" sz="24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3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23" y="1412776"/>
            <a:ext cx="9143999" cy="575791"/>
          </a:xfrm>
        </p:spPr>
        <p:txBody>
          <a:bodyPr/>
          <a:lstStyle/>
          <a:p>
            <a:pPr algn="ctr"/>
            <a:r>
              <a:rPr lang="en-GB" sz="2800" b="1" spc="200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COMMUNICATING ON RESEARCH </a:t>
            </a:r>
            <a:endParaRPr lang="fr-FR" sz="2800" b="1" spc="200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496944" cy="4248472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800" b="1" dirty="0">
                <a:solidFill>
                  <a:srgbClr val="007434"/>
                </a:solidFill>
                <a:latin typeface="EC Square Sans Pro Medium" panose="020B0500000000020004" pitchFamily="34" charset="0"/>
              </a:rPr>
              <a:t> </a:t>
            </a:r>
            <a:r>
              <a:rPr lang="en-GB" sz="2800" b="1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 </a:t>
            </a:r>
            <a:r>
              <a:rPr lang="en-GB" sz="2800" b="1" dirty="0" smtClean="0">
                <a:solidFill>
                  <a:srgbClr val="00B050"/>
                </a:solidFill>
                <a:latin typeface="EC Square Sans Pro Medium" panose="020B0500000000020004" pitchFamily="34" charset="0"/>
              </a:rPr>
              <a:t>The Issue </a:t>
            </a:r>
          </a:p>
          <a:p>
            <a:pPr marL="182563" lvl="1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3300"/>
              </a:buClr>
              <a:buSzPct val="120000"/>
              <a:buNone/>
            </a:pPr>
            <a:r>
              <a:rPr lang="en-GB" sz="26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"Based on our experience, we have found that communication of research results is often left to the appreciation of  each research agency. Communication is often not adapted  (un-targeted, edited in language not accessible to users, not shared in scientific </a:t>
            </a:r>
            <a:r>
              <a:rPr lang="en-GB" sz="26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fora</a:t>
            </a:r>
            <a:r>
              <a:rPr lang="en-GB" sz="26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, </a:t>
            </a:r>
            <a:r>
              <a:rPr lang="en-GB" sz="2600" dirty="0" err="1">
                <a:solidFill>
                  <a:srgbClr val="19356D"/>
                </a:solidFill>
                <a:latin typeface="EC Square Sans Pro Medium" panose="020B0500000000020004" pitchFamily="34" charset="0"/>
              </a:rPr>
              <a:t>etc</a:t>
            </a:r>
            <a:r>
              <a:rPr lang="en-GB" sz="26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).  As a </a:t>
            </a:r>
            <a:r>
              <a:rPr lang="en-GB" sz="26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result, </a:t>
            </a:r>
            <a:r>
              <a:rPr lang="en-GB" sz="26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diffusion of research </a:t>
            </a:r>
            <a:r>
              <a:rPr lang="en-GB" sz="26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results become </a:t>
            </a:r>
            <a:r>
              <a:rPr lang="en-GB" sz="26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empirical and often forgotten after </a:t>
            </a:r>
            <a:r>
              <a:rPr lang="en-GB" sz="26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sometime"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340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332</TotalTime>
  <Words>591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</vt:lpstr>
      <vt:lpstr>Default Design</vt:lpstr>
      <vt:lpstr>Research to Increase Food Security and Resilience to Drought in Kenya</vt:lpstr>
      <vt:lpstr>Research for development</vt:lpstr>
      <vt:lpstr>RESEARCH SUPPORTED ALONG VALUE CHAINS</vt:lpstr>
      <vt:lpstr>RESEARCH SUPPORTED ALONG VALUE CHAINS</vt:lpstr>
      <vt:lpstr>RESEARCH SUPPORTED ALONG VALUE CHAINS</vt:lpstr>
      <vt:lpstr>PROGRAMMATIC APPROACH TO RESEARCH</vt:lpstr>
      <vt:lpstr>PROGRAMMATIC APPROACH  TO RESEARCH : EXAMPLE</vt:lpstr>
      <vt:lpstr>PROGRAMMATIC APPROACH  TO RESEARCH : EXAMPLE</vt:lpstr>
      <vt:lpstr>COMMUNICATING ON RESEARCH </vt:lpstr>
      <vt:lpstr>Development of "Operational guidelines for EU funded research and innovation contracts".</vt:lpstr>
      <vt:lpstr>LESSONS FOR FUTURE FUNDING Of RESEARCH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RADCLIFFE David (DEVCO)</dc:creator>
  <cp:lastModifiedBy>laptop</cp:lastModifiedBy>
  <cp:revision>29</cp:revision>
  <dcterms:created xsi:type="dcterms:W3CDTF">2014-10-27T14:22:12Z</dcterms:created>
  <dcterms:modified xsi:type="dcterms:W3CDTF">2014-11-06T18:02:09Z</dcterms:modified>
</cp:coreProperties>
</file>