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1" r:id="rId1"/>
    <p:sldMasterId id="2147484304" r:id="rId2"/>
  </p:sldMasterIdLst>
  <p:notesMasterIdLst>
    <p:notesMasterId r:id="rId40"/>
  </p:notesMasterIdLst>
  <p:handoutMasterIdLst>
    <p:handoutMasterId r:id="rId41"/>
  </p:handoutMasterIdLst>
  <p:sldIdLst>
    <p:sldId id="256" r:id="rId3"/>
    <p:sldId id="557" r:id="rId4"/>
    <p:sldId id="559" r:id="rId5"/>
    <p:sldId id="558" r:id="rId6"/>
    <p:sldId id="560" r:id="rId7"/>
    <p:sldId id="562" r:id="rId8"/>
    <p:sldId id="540" r:id="rId9"/>
    <p:sldId id="565" r:id="rId10"/>
    <p:sldId id="599" r:id="rId11"/>
    <p:sldId id="567" r:id="rId12"/>
    <p:sldId id="568" r:id="rId13"/>
    <p:sldId id="592" r:id="rId14"/>
    <p:sldId id="499" r:id="rId15"/>
    <p:sldId id="570" r:id="rId16"/>
    <p:sldId id="591" r:id="rId17"/>
    <p:sldId id="572" r:id="rId18"/>
    <p:sldId id="576" r:id="rId19"/>
    <p:sldId id="578" r:id="rId20"/>
    <p:sldId id="579" r:id="rId21"/>
    <p:sldId id="583" r:id="rId22"/>
    <p:sldId id="585" r:id="rId23"/>
    <p:sldId id="586" r:id="rId24"/>
    <p:sldId id="589" r:id="rId25"/>
    <p:sldId id="590" r:id="rId26"/>
    <p:sldId id="541" r:id="rId27"/>
    <p:sldId id="543" r:id="rId28"/>
    <p:sldId id="545" r:id="rId29"/>
    <p:sldId id="546" r:id="rId30"/>
    <p:sldId id="547" r:id="rId31"/>
    <p:sldId id="596" r:id="rId32"/>
    <p:sldId id="552" r:id="rId33"/>
    <p:sldId id="593" r:id="rId34"/>
    <p:sldId id="594" r:id="rId35"/>
    <p:sldId id="595" r:id="rId36"/>
    <p:sldId id="539" r:id="rId37"/>
    <p:sldId id="597" r:id="rId38"/>
    <p:sldId id="424" r:id="rId39"/>
  </p:sldIdLst>
  <p:sldSz cx="9144000" cy="6858000" type="screen4x3"/>
  <p:notesSz cx="6797675" cy="9928225"/>
  <p:custShowLst>
    <p:custShow name="Custom Show 1" id="0">
      <p:sldLst>
        <p:sld r:id="rId3"/>
        <p:sld r:id="rId39"/>
      </p:sldLst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00"/>
    <a:srgbClr val="FF0000"/>
    <a:srgbClr val="EAEAEA"/>
    <a:srgbClr val="F8F8F8"/>
    <a:srgbClr val="006600"/>
    <a:srgbClr val="800000"/>
    <a:srgbClr val="AFDBEB"/>
    <a:srgbClr val="003300"/>
    <a:srgbClr val="ED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9" autoAdjust="0"/>
    <p:restoredTop sz="91597" autoAdjust="0"/>
  </p:normalViewPr>
  <p:slideViewPr>
    <p:cSldViewPr>
      <p:cViewPr>
        <p:scale>
          <a:sx n="65" d="100"/>
          <a:sy n="65" d="100"/>
        </p:scale>
        <p:origin x="-14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493" y="-77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174A67-F4BC-4244-B8F7-1045CB5EBC73}" type="doc">
      <dgm:prSet loTypeId="urn:microsoft.com/office/officeart/2005/8/layout/arrow2" loCatId="process" qsTypeId="urn:microsoft.com/office/officeart/2005/8/quickstyle/simple2" qsCatId="simple" csTypeId="urn:microsoft.com/office/officeart/2005/8/colors/accent1_2" csCatId="accent1" phldr="1"/>
      <dgm:spPr/>
    </dgm:pt>
    <dgm:pt modelId="{81EBCF8F-2147-D346-8888-75476E26AD29}">
      <dgm:prSet phldrT="[Tekst]" custT="1"/>
      <dgm:spPr/>
      <dgm:t>
        <a:bodyPr/>
        <a:lstStyle/>
        <a:p>
          <a:r>
            <a:rPr lang="en-GB" sz="1500" b="1" noProof="0" smtClean="0"/>
            <a:t>Inception Phase </a:t>
          </a:r>
        </a:p>
        <a:p>
          <a:r>
            <a:rPr lang="en-GB" sz="1600" b="1" noProof="0" smtClean="0"/>
            <a:t>2005-06</a:t>
          </a:r>
          <a:endParaRPr lang="en-GB" sz="1600" b="1" noProof="0" dirty="0"/>
        </a:p>
      </dgm:t>
    </dgm:pt>
    <dgm:pt modelId="{2AC9BA2F-2378-EB40-986A-D086899D3011}" type="parTrans" cxnId="{9C108FED-5429-B444-AA72-96CF57DFC122}">
      <dgm:prSet/>
      <dgm:spPr/>
      <dgm:t>
        <a:bodyPr/>
        <a:lstStyle/>
        <a:p>
          <a:endParaRPr lang="nl-NL"/>
        </a:p>
      </dgm:t>
    </dgm:pt>
    <dgm:pt modelId="{7C2960F8-C5C7-0C48-8DE7-FF914AA19D08}" type="sibTrans" cxnId="{9C108FED-5429-B444-AA72-96CF57DFC122}">
      <dgm:prSet/>
      <dgm:spPr/>
      <dgm:t>
        <a:bodyPr/>
        <a:lstStyle/>
        <a:p>
          <a:endParaRPr lang="nl-NL"/>
        </a:p>
      </dgm:t>
    </dgm:pt>
    <dgm:pt modelId="{F945A737-DFF7-5043-B2E0-F852E3718787}">
      <dgm:prSet phldrT="[Tekst]" custT="1"/>
      <dgm:spPr/>
      <dgm:t>
        <a:bodyPr/>
        <a:lstStyle/>
        <a:p>
          <a:pPr algn="l"/>
          <a:r>
            <a:rPr lang="en-GB" sz="1400" b="1" noProof="0" smtClean="0"/>
            <a:t>Development</a:t>
          </a:r>
        </a:p>
        <a:p>
          <a:pPr algn="l"/>
          <a:r>
            <a:rPr lang="en-GB" sz="1400" b="1" noProof="0" smtClean="0"/>
            <a:t> of a research methodology</a:t>
          </a:r>
        </a:p>
        <a:p>
          <a:pPr algn="l"/>
          <a:r>
            <a:rPr lang="en-GB" sz="1400" b="1" noProof="0" smtClean="0"/>
            <a:t>Setting up IPs</a:t>
          </a:r>
          <a:endParaRPr lang="en-GB" sz="1200" b="1" noProof="0" smtClean="0"/>
        </a:p>
        <a:p>
          <a:pPr algn="l"/>
          <a:endParaRPr lang="en-GB" sz="1000" b="1" noProof="0" smtClean="0"/>
        </a:p>
        <a:p>
          <a:pPr algn="ctr"/>
          <a:r>
            <a:rPr lang="en-GB" sz="1600" b="1" noProof="0" smtClean="0"/>
            <a:t>2007</a:t>
          </a:r>
        </a:p>
        <a:p>
          <a:pPr algn="l"/>
          <a:endParaRPr lang="en-GB" sz="1000" b="1" noProof="0" smtClean="0"/>
        </a:p>
        <a:p>
          <a:pPr algn="l"/>
          <a:endParaRPr lang="en-GB" sz="1000" b="1" noProof="0" smtClean="0"/>
        </a:p>
        <a:p>
          <a:pPr algn="l"/>
          <a:endParaRPr lang="en-GB" sz="1000" noProof="0" dirty="0"/>
        </a:p>
      </dgm:t>
    </dgm:pt>
    <dgm:pt modelId="{0C2DE4F0-F682-354D-8C0A-E52EBA3C0400}" type="parTrans" cxnId="{2F426E40-9383-A449-BBC0-C6FF4E1BA705}">
      <dgm:prSet/>
      <dgm:spPr/>
      <dgm:t>
        <a:bodyPr/>
        <a:lstStyle/>
        <a:p>
          <a:endParaRPr lang="nl-NL"/>
        </a:p>
      </dgm:t>
    </dgm:pt>
    <dgm:pt modelId="{4ADF1C93-78C3-A644-B766-AEFB562587A2}" type="sibTrans" cxnId="{2F426E40-9383-A449-BBC0-C6FF4E1BA705}">
      <dgm:prSet/>
      <dgm:spPr/>
      <dgm:t>
        <a:bodyPr/>
        <a:lstStyle/>
        <a:p>
          <a:endParaRPr lang="nl-NL"/>
        </a:p>
      </dgm:t>
    </dgm:pt>
    <dgm:pt modelId="{A8795F5C-A1F0-8245-BB23-AD5A76AC1123}">
      <dgm:prSet phldrT="[Tekst]" custT="1"/>
      <dgm:spPr/>
      <dgm:t>
        <a:bodyPr/>
        <a:lstStyle/>
        <a:p>
          <a:r>
            <a:rPr lang="en-GB" sz="1600" b="1" noProof="0" dirty="0" smtClean="0"/>
            <a:t>Experimental Action</a:t>
          </a:r>
        </a:p>
        <a:p>
          <a:r>
            <a:rPr lang="en-GB" sz="1600" b="0" noProof="0" dirty="0" smtClean="0"/>
            <a:t>Monitored through   </a:t>
          </a:r>
        </a:p>
        <a:p>
          <a:r>
            <a:rPr lang="en-GB" sz="1600" b="0" noProof="0" dirty="0" smtClean="0"/>
            <a:t>PM&amp;E </a:t>
          </a:r>
        </a:p>
        <a:p>
          <a:endParaRPr lang="en-GB" sz="600" b="0" noProof="0" dirty="0" smtClean="0"/>
        </a:p>
        <a:p>
          <a:endParaRPr lang="en-GB" sz="1600" b="1" noProof="0" dirty="0" smtClean="0"/>
        </a:p>
        <a:p>
          <a:endParaRPr lang="en-GB" sz="1600" b="1" noProof="0" dirty="0" smtClean="0"/>
        </a:p>
        <a:p>
          <a:endParaRPr lang="en-GB" sz="1600" b="1" noProof="0" dirty="0" smtClean="0"/>
        </a:p>
        <a:p>
          <a:r>
            <a:rPr lang="en-GB" sz="1600" b="1" noProof="0" dirty="0" smtClean="0"/>
            <a:t>2008  - 2012</a:t>
          </a:r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 smtClean="0"/>
        </a:p>
        <a:p>
          <a:endParaRPr lang="en-GB" sz="700" b="1" noProof="0" dirty="0"/>
        </a:p>
      </dgm:t>
    </dgm:pt>
    <dgm:pt modelId="{406CCC36-48B9-F54F-906C-429C10BB0E6C}" type="parTrans" cxnId="{40D5AC2F-590D-2148-A471-FE05F8C78BDE}">
      <dgm:prSet/>
      <dgm:spPr/>
      <dgm:t>
        <a:bodyPr/>
        <a:lstStyle/>
        <a:p>
          <a:endParaRPr lang="nl-NL"/>
        </a:p>
      </dgm:t>
    </dgm:pt>
    <dgm:pt modelId="{1DD77550-B4A5-6348-9258-EEB16BFD1EE8}" type="sibTrans" cxnId="{40D5AC2F-590D-2148-A471-FE05F8C78BDE}">
      <dgm:prSet/>
      <dgm:spPr/>
      <dgm:t>
        <a:bodyPr/>
        <a:lstStyle/>
        <a:p>
          <a:endParaRPr lang="nl-NL"/>
        </a:p>
      </dgm:t>
    </dgm:pt>
    <dgm:pt modelId="{6AF05E0F-23DA-A24E-BC4D-2F92B67A55EE}">
      <dgm:prSet phldrT="[Tekst]" custT="1"/>
      <dgm:spPr/>
      <dgm:t>
        <a:bodyPr/>
        <a:lstStyle/>
        <a:p>
          <a:pPr marL="0" indent="0" algn="ctr">
            <a:lnSpc>
              <a:spcPct val="100000"/>
            </a:lnSpc>
            <a:spcAft>
              <a:spcPts val="0"/>
            </a:spcAft>
          </a:pPr>
          <a:r>
            <a:rPr lang="en-GB" sz="1800" b="1" noProof="0" dirty="0" smtClean="0"/>
            <a:t>Proof of Concept</a:t>
          </a:r>
        </a:p>
        <a:p>
          <a:pPr marL="0" indent="0" algn="ctr">
            <a:lnSpc>
              <a:spcPct val="100000"/>
            </a:lnSpc>
            <a:spcAft>
              <a:spcPts val="0"/>
            </a:spcAft>
          </a:pPr>
          <a:r>
            <a:rPr lang="en-GB" sz="1800" b="1" noProof="0" dirty="0" smtClean="0"/>
            <a:t>&amp;</a:t>
          </a:r>
        </a:p>
        <a:p>
          <a:pPr marL="0" indent="0" algn="ctr">
            <a:lnSpc>
              <a:spcPct val="100000"/>
            </a:lnSpc>
            <a:spcAft>
              <a:spcPts val="0"/>
            </a:spcAft>
          </a:pPr>
          <a:r>
            <a:rPr lang="en-GB" sz="1600" b="1" noProof="0" dirty="0" smtClean="0"/>
            <a:t>Documentation</a:t>
          </a:r>
        </a:p>
        <a:p>
          <a:pPr marL="0" indent="0" algn="ctr">
            <a:lnSpc>
              <a:spcPct val="100000"/>
            </a:lnSpc>
            <a:spcAft>
              <a:spcPts val="0"/>
            </a:spcAft>
          </a:pPr>
          <a:endParaRPr lang="en-GB" sz="1600" b="1" noProof="0" dirty="0" smtClean="0"/>
        </a:p>
        <a:p>
          <a:pPr marL="0" indent="0" algn="ctr">
            <a:lnSpc>
              <a:spcPct val="100000"/>
            </a:lnSpc>
            <a:spcAft>
              <a:spcPts val="0"/>
            </a:spcAft>
          </a:pPr>
          <a:r>
            <a:rPr lang="en-GB" sz="1600" b="1" noProof="0" dirty="0" smtClean="0"/>
            <a:t>Dissemination</a:t>
          </a:r>
          <a:r>
            <a:rPr lang="en-GB" sz="2000" b="1" noProof="0" dirty="0" smtClean="0"/>
            <a:t> 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en-GB" sz="1300" b="1" noProof="0" dirty="0" smtClean="0"/>
            <a:t>       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endParaRPr lang="en-GB" sz="1300" b="1" noProof="0" dirty="0" smtClean="0"/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en-GB" sz="1300" b="1" noProof="0" dirty="0" smtClean="0"/>
            <a:t>    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endParaRPr lang="en-GB" sz="1300" b="1" noProof="0" dirty="0" smtClean="0"/>
        </a:p>
        <a:p>
          <a:pPr algn="ctr">
            <a:lnSpc>
              <a:spcPct val="90000"/>
            </a:lnSpc>
            <a:spcAft>
              <a:spcPct val="35000"/>
            </a:spcAft>
          </a:pPr>
          <a:endParaRPr lang="en-GB" sz="1600" b="1" noProof="0" dirty="0" smtClean="0"/>
        </a:p>
        <a:p>
          <a:pPr algn="ctr">
            <a:lnSpc>
              <a:spcPct val="90000"/>
            </a:lnSpc>
            <a:spcAft>
              <a:spcPct val="35000"/>
            </a:spcAft>
          </a:pPr>
          <a:endParaRPr lang="en-GB" sz="1600" b="1" noProof="0" dirty="0" smtClean="0"/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en-GB" sz="1600" b="1" noProof="0" dirty="0" smtClean="0"/>
            <a:t>2013 to 2014</a:t>
          </a:r>
          <a:endParaRPr lang="en-GB" sz="1600" b="1" noProof="0" dirty="0"/>
        </a:p>
      </dgm:t>
    </dgm:pt>
    <dgm:pt modelId="{67A398AA-78CB-0E44-A1A0-F725E7B11C50}" type="parTrans" cxnId="{DC6E6C12-D9F4-8C4C-8C96-11D80CB5F8F1}">
      <dgm:prSet/>
      <dgm:spPr/>
      <dgm:t>
        <a:bodyPr/>
        <a:lstStyle/>
        <a:p>
          <a:endParaRPr lang="nl-NL"/>
        </a:p>
      </dgm:t>
    </dgm:pt>
    <dgm:pt modelId="{C8AE8078-3AAF-5B43-8564-1AB3AA93B042}" type="sibTrans" cxnId="{DC6E6C12-D9F4-8C4C-8C96-11D80CB5F8F1}">
      <dgm:prSet/>
      <dgm:spPr/>
      <dgm:t>
        <a:bodyPr/>
        <a:lstStyle/>
        <a:p>
          <a:endParaRPr lang="nl-NL"/>
        </a:p>
      </dgm:t>
    </dgm:pt>
    <dgm:pt modelId="{98CAC806-0ABD-9A47-BF98-E4C42425082A}">
      <dgm:prSet phldrT="[Tekst]" custT="1"/>
      <dgm:spPr/>
      <dgm:t>
        <a:bodyPr/>
        <a:lstStyle/>
        <a:p>
          <a:pPr algn="l"/>
          <a:r>
            <a:rPr lang="en-GB" sz="1400" b="1" noProof="0" dirty="0" smtClean="0"/>
            <a:t>Baseline Study</a:t>
          </a:r>
        </a:p>
        <a:p>
          <a:pPr algn="l"/>
          <a:endParaRPr lang="en-GB" sz="1200" b="1" noProof="0" dirty="0" smtClean="0"/>
        </a:p>
        <a:p>
          <a:pPr algn="l"/>
          <a:endParaRPr lang="en-GB" sz="1200" b="1" noProof="0" dirty="0" smtClean="0"/>
        </a:p>
        <a:p>
          <a:pPr algn="l"/>
          <a:endParaRPr lang="en-GB" sz="1200" b="1" noProof="0" dirty="0" smtClean="0"/>
        </a:p>
        <a:p>
          <a:pPr algn="l"/>
          <a:endParaRPr lang="en-GB" sz="1200" b="1" noProof="0" dirty="0" smtClean="0"/>
        </a:p>
        <a:p>
          <a:pPr algn="l"/>
          <a:endParaRPr lang="en-GB" sz="1200" b="1" noProof="0" dirty="0" smtClean="0"/>
        </a:p>
        <a:p>
          <a:pPr algn="l"/>
          <a:r>
            <a:rPr lang="en-GB" sz="1600" b="1" noProof="0" dirty="0" smtClean="0"/>
            <a:t>2008</a:t>
          </a:r>
          <a:endParaRPr lang="en-GB" sz="1600" b="0" noProof="0" dirty="0" smtClean="0"/>
        </a:p>
        <a:p>
          <a:pPr algn="l"/>
          <a:r>
            <a:rPr lang="en-GB" sz="1200" noProof="0" dirty="0" smtClean="0"/>
            <a:t> </a:t>
          </a:r>
          <a:endParaRPr lang="en-GB" sz="1200" noProof="0" dirty="0"/>
        </a:p>
      </dgm:t>
    </dgm:pt>
    <dgm:pt modelId="{FCC13731-63F7-8440-ACEB-37C1C62B15CB}" type="sibTrans" cxnId="{59C52EB5-929F-1740-AF91-ABF384B95BDA}">
      <dgm:prSet/>
      <dgm:spPr/>
      <dgm:t>
        <a:bodyPr/>
        <a:lstStyle/>
        <a:p>
          <a:endParaRPr lang="nl-NL"/>
        </a:p>
      </dgm:t>
    </dgm:pt>
    <dgm:pt modelId="{26180AE3-2E2E-994A-98F0-01C116BD3FC8}" type="parTrans" cxnId="{59C52EB5-929F-1740-AF91-ABF384B95BDA}">
      <dgm:prSet/>
      <dgm:spPr/>
      <dgm:t>
        <a:bodyPr/>
        <a:lstStyle/>
        <a:p>
          <a:endParaRPr lang="nl-NL"/>
        </a:p>
      </dgm:t>
    </dgm:pt>
    <dgm:pt modelId="{36A6B011-CC70-0C47-8DAB-020617FA5D13}" type="pres">
      <dgm:prSet presAssocID="{08174A67-F4BC-4244-B8F7-1045CB5EBC73}" presName="arrowDiagram" presStyleCnt="0">
        <dgm:presLayoutVars>
          <dgm:chMax val="5"/>
          <dgm:dir/>
          <dgm:resizeHandles val="exact"/>
        </dgm:presLayoutVars>
      </dgm:prSet>
      <dgm:spPr/>
    </dgm:pt>
    <dgm:pt modelId="{2D392EBE-6E0A-7044-8660-542E34CBAE29}" type="pres">
      <dgm:prSet presAssocID="{08174A67-F4BC-4244-B8F7-1045CB5EBC73}" presName="arrow" presStyleLbl="bgShp" presStyleIdx="0" presStyleCnt="1" custScaleX="107015" custLinFactNeighborX="-1052"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47BC115D-886A-CE41-B1FF-019C4E02C373}" type="pres">
      <dgm:prSet presAssocID="{08174A67-F4BC-4244-B8F7-1045CB5EBC73}" presName="arrowDiagram5" presStyleCnt="0"/>
      <dgm:spPr/>
    </dgm:pt>
    <dgm:pt modelId="{06D102D9-A5B4-FD4F-BAE4-611600552461}" type="pres">
      <dgm:prSet presAssocID="{81EBCF8F-2147-D346-8888-75476E26AD29}" presName="bullet5a" presStyleLbl="node1" presStyleIdx="0" presStyleCnt="5" custLinFactNeighborX="-39932" custLinFactNeighborY="-84248"/>
      <dgm:spPr>
        <a:solidFill>
          <a:schemeClr val="tx1"/>
        </a:solidFill>
      </dgm:spPr>
    </dgm:pt>
    <dgm:pt modelId="{19DDDB5F-E994-2E41-9EF9-F2CB691459CF}" type="pres">
      <dgm:prSet presAssocID="{81EBCF8F-2147-D346-8888-75476E26AD29}" presName="textBox5a" presStyleLbl="revTx" presStyleIdx="0" presStyleCnt="5" custLinFactNeighborX="-41957" custLinFactNeighborY="246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42673FA-522F-634A-B99A-1AD4FDA99FB1}" type="pres">
      <dgm:prSet presAssocID="{F945A737-DFF7-5043-B2E0-F852E3718787}" presName="bullet5b" presStyleLbl="node1" presStyleIdx="1" presStyleCnt="5" custLinFactNeighborX="25397" custLinFactNeighborY="-59623"/>
      <dgm:spPr>
        <a:solidFill>
          <a:srgbClr val="FFFF00"/>
        </a:solidFill>
        <a:ln>
          <a:solidFill>
            <a:srgbClr val="FFFF00"/>
          </a:solidFill>
        </a:ln>
      </dgm:spPr>
    </dgm:pt>
    <dgm:pt modelId="{77E95AF1-2BF3-C542-9174-2F4488636EDA}" type="pres">
      <dgm:prSet presAssocID="{F945A737-DFF7-5043-B2E0-F852E3718787}" presName="textBox5b" presStyleLbl="revTx" presStyleIdx="1" presStyleCnt="5" custScaleX="116402" custLinFactNeighborX="-19410" custLinFactNeighborY="1978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2BEAFB0-A4A3-4C43-8AB9-985F5ED86652}" type="pres">
      <dgm:prSet presAssocID="{98CAC806-0ABD-9A47-BF98-E4C42425082A}" presName="bullet5c" presStyleLbl="node1" presStyleIdx="2" presStyleCnt="5" custLinFactX="4241" custLinFactNeighborX="100000" custLinFactNeighborY="-32031"/>
      <dgm:spPr/>
    </dgm:pt>
    <dgm:pt modelId="{B5ECF0E4-D45F-6E43-A1C4-9ED626AB4B16}" type="pres">
      <dgm:prSet presAssocID="{98CAC806-0ABD-9A47-BF98-E4C42425082A}" presName="textBox5c" presStyleLbl="revTx" presStyleIdx="2" presStyleCnt="5" custScaleX="73482" custScaleY="87653" custLinFactNeighborX="-22900" custLinFactNeighborY="168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10C871E-C305-3441-B82E-14CF3A004381}" type="pres">
      <dgm:prSet presAssocID="{A8795F5C-A1F0-8245-BB23-AD5A76AC1123}" presName="bullet5d" presStyleLbl="node1" presStyleIdx="3" presStyleCnt="5" custLinFactX="-100000" custLinFactNeighborX="-137298" custLinFactNeighborY="86681"/>
      <dgm:spPr>
        <a:solidFill>
          <a:srgbClr val="FF0000"/>
        </a:solidFill>
      </dgm:spPr>
    </dgm:pt>
    <dgm:pt modelId="{054DD956-DBB6-F646-B451-6C79B02741F6}" type="pres">
      <dgm:prSet presAssocID="{A8795F5C-A1F0-8245-BB23-AD5A76AC1123}" presName="textBox5d" presStyleLbl="revTx" presStyleIdx="3" presStyleCnt="5" custScaleX="126342" custScaleY="94472" custLinFactNeighborX="-21077" custLinFactNeighborY="395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9BE0B74-3355-5A42-881A-933CE3EC33A3}" type="pres">
      <dgm:prSet presAssocID="{6AF05E0F-23DA-A24E-BC4D-2F92B67A55EE}" presName="bullet5e" presStyleLbl="node1" presStyleIdx="4" presStyleCnt="5" custLinFactX="-100000" custLinFactNeighborX="-129943" custLinFactNeighborY="34296"/>
      <dgm:spPr/>
    </dgm:pt>
    <dgm:pt modelId="{8C27E8DE-57B2-AD48-A695-2317B1441D83}" type="pres">
      <dgm:prSet presAssocID="{6AF05E0F-23DA-A24E-BC4D-2F92B67A55EE}" presName="textBox5e" presStyleLbl="revTx" presStyleIdx="4" presStyleCnt="5" custScaleX="133130" custLinFactNeighborX="-21414" custLinFactNeighborY="-1039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6DC7A85A-66C0-4C77-B9BF-96E8461B74D5}" type="presOf" srcId="{6AF05E0F-23DA-A24E-BC4D-2F92B67A55EE}" destId="{8C27E8DE-57B2-AD48-A695-2317B1441D83}" srcOrd="0" destOrd="0" presId="urn:microsoft.com/office/officeart/2005/8/layout/arrow2"/>
    <dgm:cxn modelId="{DC6E6C12-D9F4-8C4C-8C96-11D80CB5F8F1}" srcId="{08174A67-F4BC-4244-B8F7-1045CB5EBC73}" destId="{6AF05E0F-23DA-A24E-BC4D-2F92B67A55EE}" srcOrd="4" destOrd="0" parTransId="{67A398AA-78CB-0E44-A1A0-F725E7B11C50}" sibTransId="{C8AE8078-3AAF-5B43-8564-1AB3AA93B042}"/>
    <dgm:cxn modelId="{3ADB7432-5827-44BA-B840-D888904AF4DC}" type="presOf" srcId="{F945A737-DFF7-5043-B2E0-F852E3718787}" destId="{77E95AF1-2BF3-C542-9174-2F4488636EDA}" srcOrd="0" destOrd="0" presId="urn:microsoft.com/office/officeart/2005/8/layout/arrow2"/>
    <dgm:cxn modelId="{D8EF5444-7714-4494-B936-0C5B3D8EB49C}" type="presOf" srcId="{81EBCF8F-2147-D346-8888-75476E26AD29}" destId="{19DDDB5F-E994-2E41-9EF9-F2CB691459CF}" srcOrd="0" destOrd="0" presId="urn:microsoft.com/office/officeart/2005/8/layout/arrow2"/>
    <dgm:cxn modelId="{A1CC2A08-A63B-4918-9244-89165E812501}" type="presOf" srcId="{08174A67-F4BC-4244-B8F7-1045CB5EBC73}" destId="{36A6B011-CC70-0C47-8DAB-020617FA5D13}" srcOrd="0" destOrd="0" presId="urn:microsoft.com/office/officeart/2005/8/layout/arrow2"/>
    <dgm:cxn modelId="{59C52EB5-929F-1740-AF91-ABF384B95BDA}" srcId="{08174A67-F4BC-4244-B8F7-1045CB5EBC73}" destId="{98CAC806-0ABD-9A47-BF98-E4C42425082A}" srcOrd="2" destOrd="0" parTransId="{26180AE3-2E2E-994A-98F0-01C116BD3FC8}" sibTransId="{FCC13731-63F7-8440-ACEB-37C1C62B15CB}"/>
    <dgm:cxn modelId="{95ABC00D-A775-4FC7-BDB9-3214275C8896}" type="presOf" srcId="{A8795F5C-A1F0-8245-BB23-AD5A76AC1123}" destId="{054DD956-DBB6-F646-B451-6C79B02741F6}" srcOrd="0" destOrd="0" presId="urn:microsoft.com/office/officeart/2005/8/layout/arrow2"/>
    <dgm:cxn modelId="{40D5AC2F-590D-2148-A471-FE05F8C78BDE}" srcId="{08174A67-F4BC-4244-B8F7-1045CB5EBC73}" destId="{A8795F5C-A1F0-8245-BB23-AD5A76AC1123}" srcOrd="3" destOrd="0" parTransId="{406CCC36-48B9-F54F-906C-429C10BB0E6C}" sibTransId="{1DD77550-B4A5-6348-9258-EEB16BFD1EE8}"/>
    <dgm:cxn modelId="{9C108FED-5429-B444-AA72-96CF57DFC122}" srcId="{08174A67-F4BC-4244-B8F7-1045CB5EBC73}" destId="{81EBCF8F-2147-D346-8888-75476E26AD29}" srcOrd="0" destOrd="0" parTransId="{2AC9BA2F-2378-EB40-986A-D086899D3011}" sibTransId="{7C2960F8-C5C7-0C48-8DE7-FF914AA19D08}"/>
    <dgm:cxn modelId="{2F426E40-9383-A449-BBC0-C6FF4E1BA705}" srcId="{08174A67-F4BC-4244-B8F7-1045CB5EBC73}" destId="{F945A737-DFF7-5043-B2E0-F852E3718787}" srcOrd="1" destOrd="0" parTransId="{0C2DE4F0-F682-354D-8C0A-E52EBA3C0400}" sibTransId="{4ADF1C93-78C3-A644-B766-AEFB562587A2}"/>
    <dgm:cxn modelId="{8AC47A0D-B672-41EA-8359-6A9821AAF323}" type="presOf" srcId="{98CAC806-0ABD-9A47-BF98-E4C42425082A}" destId="{B5ECF0E4-D45F-6E43-A1C4-9ED626AB4B16}" srcOrd="0" destOrd="0" presId="urn:microsoft.com/office/officeart/2005/8/layout/arrow2"/>
    <dgm:cxn modelId="{EC80D5C3-B292-4E11-BD8C-C76487499287}" type="presParOf" srcId="{36A6B011-CC70-0C47-8DAB-020617FA5D13}" destId="{2D392EBE-6E0A-7044-8660-542E34CBAE29}" srcOrd="0" destOrd="0" presId="urn:microsoft.com/office/officeart/2005/8/layout/arrow2"/>
    <dgm:cxn modelId="{5E0CB5C9-9785-4482-BB29-A86FC238C7EA}" type="presParOf" srcId="{36A6B011-CC70-0C47-8DAB-020617FA5D13}" destId="{47BC115D-886A-CE41-B1FF-019C4E02C373}" srcOrd="1" destOrd="0" presId="urn:microsoft.com/office/officeart/2005/8/layout/arrow2"/>
    <dgm:cxn modelId="{E27EDD31-5F2E-4B41-AE83-BA3C0DB05CCB}" type="presParOf" srcId="{47BC115D-886A-CE41-B1FF-019C4E02C373}" destId="{06D102D9-A5B4-FD4F-BAE4-611600552461}" srcOrd="0" destOrd="0" presId="urn:microsoft.com/office/officeart/2005/8/layout/arrow2"/>
    <dgm:cxn modelId="{AB9EE93D-66A7-4D64-985B-0A288673F7DD}" type="presParOf" srcId="{47BC115D-886A-CE41-B1FF-019C4E02C373}" destId="{19DDDB5F-E994-2E41-9EF9-F2CB691459CF}" srcOrd="1" destOrd="0" presId="urn:microsoft.com/office/officeart/2005/8/layout/arrow2"/>
    <dgm:cxn modelId="{40007DD7-601B-4E1D-92F6-FF80C557FAFE}" type="presParOf" srcId="{47BC115D-886A-CE41-B1FF-019C4E02C373}" destId="{F42673FA-522F-634A-B99A-1AD4FDA99FB1}" srcOrd="2" destOrd="0" presId="urn:microsoft.com/office/officeart/2005/8/layout/arrow2"/>
    <dgm:cxn modelId="{DD7A5C13-2814-4730-81DC-12B2FEE58807}" type="presParOf" srcId="{47BC115D-886A-CE41-B1FF-019C4E02C373}" destId="{77E95AF1-2BF3-C542-9174-2F4488636EDA}" srcOrd="3" destOrd="0" presId="urn:microsoft.com/office/officeart/2005/8/layout/arrow2"/>
    <dgm:cxn modelId="{E19CDB91-0885-4048-9D47-D9FB5B68DEAD}" type="presParOf" srcId="{47BC115D-886A-CE41-B1FF-019C4E02C373}" destId="{C2BEAFB0-A4A3-4C43-8AB9-985F5ED86652}" srcOrd="4" destOrd="0" presId="urn:microsoft.com/office/officeart/2005/8/layout/arrow2"/>
    <dgm:cxn modelId="{043D42EA-D396-423B-9A50-9C8B5B0042FF}" type="presParOf" srcId="{47BC115D-886A-CE41-B1FF-019C4E02C373}" destId="{B5ECF0E4-D45F-6E43-A1C4-9ED626AB4B16}" srcOrd="5" destOrd="0" presId="urn:microsoft.com/office/officeart/2005/8/layout/arrow2"/>
    <dgm:cxn modelId="{039D563D-9723-430A-A729-FC58A99DCA24}" type="presParOf" srcId="{47BC115D-886A-CE41-B1FF-019C4E02C373}" destId="{210C871E-C305-3441-B82E-14CF3A004381}" srcOrd="6" destOrd="0" presId="urn:microsoft.com/office/officeart/2005/8/layout/arrow2"/>
    <dgm:cxn modelId="{2EA33FB8-5E07-41D5-8BBD-DDD14B21011A}" type="presParOf" srcId="{47BC115D-886A-CE41-B1FF-019C4E02C373}" destId="{054DD956-DBB6-F646-B451-6C79B02741F6}" srcOrd="7" destOrd="0" presId="urn:microsoft.com/office/officeart/2005/8/layout/arrow2"/>
    <dgm:cxn modelId="{03B33A14-D064-406A-BBEC-26E485F65ED4}" type="presParOf" srcId="{47BC115D-886A-CE41-B1FF-019C4E02C373}" destId="{B9BE0B74-3355-5A42-881A-933CE3EC33A3}" srcOrd="8" destOrd="0" presId="urn:microsoft.com/office/officeart/2005/8/layout/arrow2"/>
    <dgm:cxn modelId="{E09EB873-89B9-46AA-BB16-994ACED6CA28}" type="presParOf" srcId="{47BC115D-886A-CE41-B1FF-019C4E02C373}" destId="{8C27E8DE-57B2-AD48-A695-2317B1441D83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92EBE-6E0A-7044-8660-542E34CBAE29}">
      <dsp:nvSpPr>
        <dsp:cNvPr id="0" name=""/>
        <dsp:cNvSpPr/>
      </dsp:nvSpPr>
      <dsp:spPr>
        <a:xfrm>
          <a:off x="0" y="0"/>
          <a:ext cx="8140952" cy="4754563"/>
        </a:xfrm>
        <a:prstGeom prst="swooshArrow">
          <a:avLst>
            <a:gd name="adj1" fmla="val 25000"/>
            <a:gd name="adj2" fmla="val 25000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102D9-A5B4-FD4F-BAE4-611600552461}">
      <dsp:nvSpPr>
        <dsp:cNvPr id="0" name=""/>
        <dsp:cNvSpPr/>
      </dsp:nvSpPr>
      <dsp:spPr>
        <a:xfrm>
          <a:off x="990600" y="3388086"/>
          <a:ext cx="174967" cy="174967"/>
        </a:xfrm>
        <a:prstGeom prst="ellipse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DDDB5F-E994-2E41-9EF9-F2CB691459CF}">
      <dsp:nvSpPr>
        <dsp:cNvPr id="0" name=""/>
        <dsp:cNvSpPr/>
      </dsp:nvSpPr>
      <dsp:spPr>
        <a:xfrm>
          <a:off x="729827" y="3622977"/>
          <a:ext cx="996556" cy="1131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712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noProof="0" smtClean="0"/>
            <a:t>Inception Phase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smtClean="0"/>
            <a:t>2005-06</a:t>
          </a:r>
          <a:endParaRPr lang="en-GB" sz="1600" b="1" kern="1200" noProof="0" dirty="0"/>
        </a:p>
      </dsp:txBody>
      <dsp:txXfrm>
        <a:off x="729827" y="3622977"/>
        <a:ext cx="996556" cy="1131585"/>
      </dsp:txXfrm>
    </dsp:sp>
    <dsp:sp modelId="{F42673FA-522F-634A-B99A-1AD4FDA99FB1}">
      <dsp:nvSpPr>
        <dsp:cNvPr id="0" name=""/>
        <dsp:cNvSpPr/>
      </dsp:nvSpPr>
      <dsp:spPr>
        <a:xfrm>
          <a:off x="2077130" y="2462184"/>
          <a:ext cx="273862" cy="273862"/>
        </a:xfrm>
        <a:prstGeom prst="ellipse">
          <a:avLst/>
        </a:prstGeom>
        <a:solidFill>
          <a:srgbClr val="FFFF00"/>
        </a:solidFill>
        <a:ln w="38100" cap="flat" cmpd="sng" algn="ctr">
          <a:solidFill>
            <a:srgbClr val="FFFF00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E95AF1-2BF3-C542-9174-2F4488636EDA}">
      <dsp:nvSpPr>
        <dsp:cNvPr id="0" name=""/>
        <dsp:cNvSpPr/>
      </dsp:nvSpPr>
      <dsp:spPr>
        <a:xfrm>
          <a:off x="1795834" y="2762401"/>
          <a:ext cx="1469938" cy="1992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14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Development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 of a research methodology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smtClean="0"/>
            <a:t>Setting up IPs</a:t>
          </a:r>
          <a:endParaRPr lang="en-GB" sz="1200" b="1" kern="1200" noProof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b="1" kern="1200" noProof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smtClean="0"/>
            <a:t>2007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b="1" kern="1200" noProof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b="1" kern="1200" noProof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000" kern="1200" noProof="0" dirty="0"/>
        </a:p>
      </dsp:txBody>
      <dsp:txXfrm>
        <a:off x="1795834" y="2762401"/>
        <a:ext cx="1469938" cy="1992161"/>
      </dsp:txXfrm>
    </dsp:sp>
    <dsp:sp modelId="{C2BEAFB0-A4A3-4C43-8AB9-985F5ED86652}">
      <dsp:nvSpPr>
        <dsp:cNvPr id="0" name=""/>
        <dsp:cNvSpPr/>
      </dsp:nvSpPr>
      <dsp:spPr>
        <a:xfrm>
          <a:off x="3605382" y="1782962"/>
          <a:ext cx="365150" cy="365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5ECF0E4-D45F-6E43-A1C4-9ED626AB4B16}">
      <dsp:nvSpPr>
        <dsp:cNvPr id="0" name=""/>
        <dsp:cNvSpPr/>
      </dsp:nvSpPr>
      <dsp:spPr>
        <a:xfrm>
          <a:off x="3265770" y="2292375"/>
          <a:ext cx="1078869" cy="2342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48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b="1" kern="1200" noProof="0" dirty="0" smtClean="0"/>
            <a:t>Baseline Study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b="1" kern="1200" noProof="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b="1" kern="1200" noProof="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b="1" kern="1200" noProof="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b="1" kern="1200" noProof="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200" b="1" kern="1200" noProof="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dirty="0" smtClean="0"/>
            <a:t>2008</a:t>
          </a:r>
          <a:endParaRPr lang="en-GB" sz="1600" b="0" kern="1200" noProof="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noProof="0" dirty="0" smtClean="0"/>
            <a:t> </a:t>
          </a:r>
          <a:endParaRPr lang="en-GB" sz="1200" kern="1200" noProof="0" dirty="0"/>
        </a:p>
      </dsp:txBody>
      <dsp:txXfrm>
        <a:off x="3265770" y="2292375"/>
        <a:ext cx="1078869" cy="2342144"/>
      </dsp:txXfrm>
    </dsp:sp>
    <dsp:sp modelId="{210C871E-C305-3441-B82E-14CF3A004381}">
      <dsp:nvSpPr>
        <dsp:cNvPr id="0" name=""/>
        <dsp:cNvSpPr/>
      </dsp:nvSpPr>
      <dsp:spPr>
        <a:xfrm>
          <a:off x="3520481" y="1742012"/>
          <a:ext cx="471652" cy="471652"/>
        </a:xfrm>
        <a:prstGeom prst="ellipse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54DD956-DBB6-F646-B451-6C79B02741F6}">
      <dsp:nvSpPr>
        <dsp:cNvPr id="0" name=""/>
        <dsp:cNvSpPr/>
      </dsp:nvSpPr>
      <dsp:spPr>
        <a:xfrm>
          <a:off x="4354460" y="1745103"/>
          <a:ext cx="1922243" cy="3009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91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dirty="0" smtClean="0"/>
            <a:t>Experimental Action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noProof="0" dirty="0" smtClean="0"/>
            <a:t>Monitored through 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0" kern="1200" noProof="0" dirty="0" smtClean="0"/>
            <a:t>PM&amp;E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00" b="0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dirty="0" smtClean="0"/>
            <a:t>2008  - 2012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b="1" kern="1200" noProof="0" dirty="0"/>
        </a:p>
      </dsp:txBody>
      <dsp:txXfrm>
        <a:off x="4354460" y="1745103"/>
        <a:ext cx="1922243" cy="3009459"/>
      </dsp:txXfrm>
    </dsp:sp>
    <dsp:sp modelId="{B9BE0B74-3355-5A42-881A-933CE3EC33A3}">
      <dsp:nvSpPr>
        <dsp:cNvPr id="0" name=""/>
        <dsp:cNvSpPr/>
      </dsp:nvSpPr>
      <dsp:spPr>
        <a:xfrm>
          <a:off x="4714597" y="1160827"/>
          <a:ext cx="600976" cy="6009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27E8DE-57B2-AD48-A695-2317B1441D83}">
      <dsp:nvSpPr>
        <dsp:cNvPr id="0" name=""/>
        <dsp:cNvSpPr/>
      </dsp:nvSpPr>
      <dsp:spPr>
        <a:xfrm>
          <a:off x="5819154" y="891481"/>
          <a:ext cx="2025519" cy="3499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445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800" b="1" kern="1200" noProof="0" dirty="0" smtClean="0"/>
            <a:t>Proof of Concept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800" b="1" kern="1200" noProof="0" dirty="0" smtClean="0"/>
            <a:t>&amp;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1" kern="1200" noProof="0" dirty="0" smtClean="0"/>
            <a:t>Documentation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GB" sz="1600" b="1" kern="1200" noProof="0" dirty="0" smtClean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600" b="1" kern="1200" noProof="0" dirty="0" smtClean="0"/>
            <a:t>Dissemination</a:t>
          </a:r>
          <a:r>
            <a:rPr lang="en-GB" sz="2000" b="1" kern="1200" noProof="0" dirty="0" smtClean="0"/>
            <a:t>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noProof="0" dirty="0" smtClean="0"/>
            <a:t>     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300" b="1" kern="1200" noProof="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noProof="0" dirty="0" smtClean="0"/>
            <a:t>  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300" b="1" kern="1200" noProof="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b="1" kern="1200" noProof="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b="1" kern="1200" noProof="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dirty="0" smtClean="0"/>
            <a:t>2013 to 2014</a:t>
          </a:r>
          <a:endParaRPr lang="en-GB" sz="1600" b="1" kern="1200" noProof="0" dirty="0"/>
        </a:p>
      </dsp:txBody>
      <dsp:txXfrm>
        <a:off x="5819154" y="891481"/>
        <a:ext cx="2025519" cy="3499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86" tIns="46543" rIns="93086" bIns="4654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1"/>
            <a:ext cx="2945659" cy="49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86" tIns="46543" rIns="93086" bIns="4654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0DC8FEE-EDCF-4BDC-9475-C78AAE1474DB}" type="datetimeFigureOut">
              <a:rPr lang="en-US"/>
              <a:pPr>
                <a:defRPr/>
              </a:pPr>
              <a:t>11/7/2014</a:t>
            </a:fld>
            <a:endParaRPr lang="en-US" dirty="0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0345"/>
            <a:ext cx="2945659" cy="49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86" tIns="46543" rIns="93086" bIns="4654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30345"/>
            <a:ext cx="2945659" cy="49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86" tIns="46543" rIns="93086" bIns="4654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6D343F9-7A1E-44E0-BABE-DC231CB762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59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152"/>
          </a:xfrm>
          <a:prstGeom prst="rect">
            <a:avLst/>
          </a:prstGeom>
        </p:spPr>
        <p:txBody>
          <a:bodyPr vert="horz" lIns="93086" tIns="46543" rIns="93086" bIns="46543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152"/>
          </a:xfrm>
          <a:prstGeom prst="rect">
            <a:avLst/>
          </a:prstGeom>
        </p:spPr>
        <p:txBody>
          <a:bodyPr vert="horz" lIns="93086" tIns="46543" rIns="93086" bIns="46543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5E61020-9FFA-4443-9494-A6BA0DB771C1}" type="datetimeFigureOut">
              <a:rPr lang="en-US"/>
              <a:pPr>
                <a:defRPr/>
              </a:pPr>
              <a:t>11/7/2014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86" tIns="46543" rIns="93086" bIns="46543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6037"/>
            <a:ext cx="5438140" cy="4467095"/>
          </a:xfrm>
          <a:prstGeom prst="rect">
            <a:avLst/>
          </a:prstGeom>
        </p:spPr>
        <p:txBody>
          <a:bodyPr vert="horz" lIns="93086" tIns="46543" rIns="93086" bIns="46543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345"/>
            <a:ext cx="2945659" cy="496151"/>
          </a:xfrm>
          <a:prstGeom prst="rect">
            <a:avLst/>
          </a:prstGeom>
        </p:spPr>
        <p:txBody>
          <a:bodyPr vert="horz" lIns="93086" tIns="46543" rIns="93086" bIns="46543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345"/>
            <a:ext cx="2945659" cy="496151"/>
          </a:xfrm>
          <a:prstGeom prst="rect">
            <a:avLst/>
          </a:prstGeom>
        </p:spPr>
        <p:txBody>
          <a:bodyPr vert="horz" lIns="93086" tIns="46543" rIns="93086" bIns="46543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7E6B009-2FDF-4692-B308-1D6D332DB1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24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724346-4CEA-443B-956C-BBE021CA1342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Reform of the systems</a:t>
            </a:r>
            <a:r>
              <a:rPr lang="en-GB" baseline="0" dirty="0" smtClean="0"/>
              <a:t> to make them more integrated (research, extension, education) and response to demand across the value-chain</a:t>
            </a:r>
          </a:p>
          <a:p>
            <a:endParaRPr lang="en-GB" baseline="0" dirty="0" smtClean="0"/>
          </a:p>
          <a:p>
            <a:r>
              <a:rPr lang="en-GB" baseline="0" dirty="0" smtClean="0"/>
              <a:t>Along with this was the advocacy for research to be given a priority in agriculture and food security investment plans</a:t>
            </a:r>
          </a:p>
          <a:p>
            <a:endParaRPr lang="en-GB" baseline="0" dirty="0" smtClean="0"/>
          </a:p>
          <a:p>
            <a:r>
              <a:rPr lang="en-GB" baseline="0" dirty="0" smtClean="0"/>
              <a:t> 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0FD7C-67F0-D147-ADEA-3AF2A71FE3C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37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E6B009-2FDF-4692-B308-1D6D332DB1A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Soybean yields increased from 0.9 t/ha to 2.0 t/ha in northern Nigeria – a 120% increase for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150,000 farmers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– an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additional income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USD 500 per ha per season for each farmer!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630-7A7C-4C05-84D0-14A23821A13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8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Mamera drink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was developed from sorghum at Makerere University. Through Mamera drink,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5000 farmers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increased their income due to sorghum production by an average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80% in Uganda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630-7A7C-4C05-84D0-14A23821A13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80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Kasiksi drink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was developed from banana at the University of Goma in DRC. Kasiksi increased the income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2500 banana farmers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by an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average of 200% as a result of banana drink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production in DRC.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630-7A7C-4C05-84D0-14A23821A13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25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Participation of input dealers on the platforms in Zimbabwe led to mobilization of additional business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USD 3.2 million, giving USD 640,000 additional profits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to input dealers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9B6630-7A7C-4C05-84D0-14A23821A13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19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E6B009-2FDF-4692-B308-1D6D332DB1A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9CE750-0443-4F14-B759-9A0EB911604E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6002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5800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16800000" scaled="0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FARA 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13208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371600"/>
            <a:ext cx="9144000" cy="228600"/>
          </a:xfrm>
          <a:prstGeom prst="rect">
            <a:avLst/>
          </a:prstGeom>
          <a:solidFill>
            <a:srgbClr val="FFCC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0" y="152400"/>
            <a:ext cx="1295400" cy="11223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19800" y="152400"/>
            <a:ext cx="1473200" cy="11049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E736F-AA5F-4C22-AA86-D58C692026B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16002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58000"/>
                </a:srgbClr>
              </a:gs>
              <a:gs pos="50000">
                <a:srgbClr val="9CB86E"/>
              </a:gs>
              <a:gs pos="100000">
                <a:srgbClr val="156B13"/>
              </a:gs>
            </a:gsLst>
            <a:lin ang="16800000" scaled="0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4" name="Picture 7" descr="FARA logo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132080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>
          <a:xfrm>
            <a:off x="0" y="1371600"/>
            <a:ext cx="9144000" cy="228600"/>
          </a:xfrm>
          <a:prstGeom prst="rect">
            <a:avLst/>
          </a:prstGeom>
          <a:solidFill>
            <a:srgbClr val="FFCC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20000" y="152400"/>
            <a:ext cx="1295400" cy="11223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19800" y="152400"/>
            <a:ext cx="1473200" cy="11049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419600" y="152400"/>
            <a:ext cx="1447800" cy="10874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E7077-4A5C-451F-9D4F-7BE2F92D59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5808A-1E71-4299-8F96-9CC6560457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D2C93-3B67-4531-8D5C-C8574F49FB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134301"/>
      </p:ext>
    </p:extLst>
  </p:cSld>
  <p:clrMapOvr>
    <a:masterClrMapping/>
  </p:clrMapOvr>
  <p:transition spd="slow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423178"/>
          </a:xfrm>
          <a:prstGeom prst="rect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7" descr="FARA logo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1666"/>
            <a:ext cx="1368152" cy="111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7107" y="1423178"/>
            <a:ext cx="9144000" cy="391179"/>
          </a:xfrm>
          <a:prstGeom prst="rect">
            <a:avLst/>
          </a:prstGeom>
          <a:solidFill>
            <a:srgbClr val="FFC000">
              <a:alpha val="7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ea typeface="ＭＳ Ｐゴシック" charset="0"/>
                <a:cs typeface="Arial" charset="0"/>
              </a:rPr>
              <a:t>Forum for Agricultural Research in Africa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41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1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Arial" charset="0"/>
              </a:rPr>
              <a:t>Forum for Agricultural Research in Africa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457200" y="95250"/>
            <a:ext cx="8229600" cy="66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endParaRPr lang="en-US" altLang="en-US" sz="4400" dirty="0" smtClean="0">
              <a:ea typeface="+mn-ea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 bwMode="auto">
          <a:xfrm>
            <a:off x="5715000" y="6477000"/>
            <a:ext cx="381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fld id="{B3A1B491-75D7-2342-99F1-01E04F10B278}" type="slidenum">
              <a:rPr lang="en-US" sz="1200" b="1">
                <a:solidFill>
                  <a:schemeClr val="bg1"/>
                </a:solidFill>
              </a:rPr>
              <a:pPr algn="r" eaLnBrk="1" hangingPunct="1"/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pic>
        <p:nvPicPr>
          <p:cNvPr id="8" name="Picture 10" descr="FARA logo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 userDrawn="1"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idx="13"/>
          </p:nvPr>
        </p:nvSpPr>
        <p:spPr>
          <a:xfrm>
            <a:off x="323528" y="1556792"/>
            <a:ext cx="8439472" cy="4691608"/>
          </a:xfrm>
        </p:spPr>
        <p:txBody>
          <a:bodyPr/>
          <a:lstStyle>
            <a:lvl1pPr>
              <a:defRPr sz="2800" b="1">
                <a:solidFill>
                  <a:srgbClr val="800000"/>
                </a:solidFill>
                <a:latin typeface="+mn-lt"/>
                <a:cs typeface="Arial" pitchFamily="34" charset="0"/>
              </a:defRPr>
            </a:lvl1pPr>
            <a:lvl2pPr marL="914400" indent="-457200">
              <a:defRPr sz="2000" b="1">
                <a:solidFill>
                  <a:srgbClr val="0000CC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0" y="95250"/>
            <a:ext cx="8229600" cy="11430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682685"/>
      </p:ext>
    </p:extLst>
  </p:cSld>
  <p:clrMapOvr>
    <a:masterClrMapping/>
  </p:clrMapOvr>
  <p:transition spd="med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1892A-9B5B-4338-B641-4959D0F7FC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05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BD303-1BE7-4FFE-BF59-B83605F2E4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09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A9D88-6B15-4066-A1B6-9C323997E3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51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390650"/>
            <a:ext cx="4257675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1525" y="1390650"/>
            <a:ext cx="4257675" cy="5162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44595-3734-4C35-82C3-A41A39D222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0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6" name="Picture 7" descr="FARA 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080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10" name="Picture 7" descr="FARA logo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080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37591-EAA7-48E9-9F7C-048F0D7CEA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60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30698-8183-4D58-B378-4177274A51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521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BBA4E-F9A5-41AC-9127-9CDFA5EB7A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40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86897-1332-4868-817C-6CC2A60935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77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802BF-AA80-496B-B375-15E100055B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12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9FC4E-2758-447C-B917-09EFECFDE1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838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0375" y="209550"/>
            <a:ext cx="2219325" cy="6343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09550"/>
            <a:ext cx="6505575" cy="6343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1CAA3-EE9A-4B27-8F64-B74F6EBC6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23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550"/>
            <a:ext cx="88773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" y="1390650"/>
            <a:ext cx="8667750" cy="51625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A64A8-5468-4FBF-BB25-0C95B95D78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18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209550"/>
            <a:ext cx="8877300" cy="6343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7A1FE-F53E-40D1-98E6-CA23D7AF43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2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5" name="Picture 7" descr="FARA 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833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12314-40BE-49BC-98E2-F682E6B58F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11" name="Picture 7" descr="FARA logo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833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 userDrawn="1"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7" name="Picture 7" descr="FARA 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71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D2C93-3B67-4531-8D5C-C8574F49FB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Date Placeholder 4"/>
          <p:cNvSpPr txBox="1">
            <a:spLocks/>
          </p:cNvSpPr>
          <p:nvPr/>
        </p:nvSpPr>
        <p:spPr>
          <a:xfrm>
            <a:off x="457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9" name="Slide Number Placeholder 6"/>
          <p:cNvSpPr txBox="1">
            <a:spLocks/>
          </p:cNvSpPr>
          <p:nvPr/>
        </p:nvSpPr>
        <p:spPr>
          <a:xfrm>
            <a:off x="6553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AB4A781-511F-4CCA-9077-53880460D68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11" name="Picture 7" descr="FARA 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71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>
            <a:off x="0" y="6808788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>
          <a:xfrm>
            <a:off x="-76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90800" y="6492875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0198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D2C93-3B67-4531-8D5C-C8574F49FB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6"/>
          <p:cNvSpPr txBox="1">
            <a:spLocks/>
          </p:cNvSpPr>
          <p:nvPr/>
        </p:nvSpPr>
        <p:spPr>
          <a:xfrm>
            <a:off x="-762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6019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E748353-0DFD-43AC-93F6-F1FB014C7432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7" name="Date Placeholder 4"/>
          <p:cNvSpPr txBox="1">
            <a:spLocks/>
          </p:cNvSpPr>
          <p:nvPr/>
        </p:nvSpPr>
        <p:spPr>
          <a:xfrm>
            <a:off x="457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6553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8F7FC55-A165-4D80-8EB9-476F6E44B8E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10" name="Picture 7" descr="FARA 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71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808788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D2C93-3B67-4531-8D5C-C8574F49FB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7" name="Picture 7" descr="FARA 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71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0" y="6808788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 descr="FARA logo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71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6"/>
          <p:cNvSpPr txBox="1">
            <a:spLocks/>
          </p:cNvSpPr>
          <p:nvPr/>
        </p:nvSpPr>
        <p:spPr>
          <a:xfrm>
            <a:off x="-762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6019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B6972A1-0D58-4C23-A85D-5972D576F5C8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7" name="Date Placeholder 4"/>
          <p:cNvSpPr txBox="1">
            <a:spLocks/>
          </p:cNvSpPr>
          <p:nvPr/>
        </p:nvSpPr>
        <p:spPr>
          <a:xfrm>
            <a:off x="457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6553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ABD6B20-A4DD-446B-B66E-A1D135543CA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10" name="Picture 7" descr="FARA 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71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808788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403BA-9FDF-4B97-9844-32FD67D2A7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Date Placeholder 6"/>
          <p:cNvSpPr txBox="1">
            <a:spLocks/>
          </p:cNvSpPr>
          <p:nvPr userDrawn="1"/>
        </p:nvSpPr>
        <p:spPr>
          <a:xfrm>
            <a:off x="-762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6" name="Slide Number Placeholder 8"/>
          <p:cNvSpPr txBox="1">
            <a:spLocks/>
          </p:cNvSpPr>
          <p:nvPr userDrawn="1"/>
        </p:nvSpPr>
        <p:spPr>
          <a:xfrm>
            <a:off x="6019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454CAD4-D000-40B7-919E-304167FFA024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7" name="Date Placeholder 4"/>
          <p:cNvSpPr txBox="1">
            <a:spLocks/>
          </p:cNvSpPr>
          <p:nvPr userDrawn="1"/>
        </p:nvSpPr>
        <p:spPr>
          <a:xfrm>
            <a:off x="457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8" name="Slide Number Placeholder 6"/>
          <p:cNvSpPr txBox="1">
            <a:spLocks/>
          </p:cNvSpPr>
          <p:nvPr userDrawn="1"/>
        </p:nvSpPr>
        <p:spPr>
          <a:xfrm>
            <a:off x="6553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900C9C9-052D-401B-8CED-CC528F19C744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20" name="Picture 7" descr="FARA logo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71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/>
          <p:cNvCxnSpPr/>
          <p:nvPr userDrawn="1"/>
        </p:nvCxnSpPr>
        <p:spPr>
          <a:xfrm>
            <a:off x="0" y="6808788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6"/>
          <p:cNvSpPr txBox="1">
            <a:spLocks/>
          </p:cNvSpPr>
          <p:nvPr/>
        </p:nvSpPr>
        <p:spPr>
          <a:xfrm>
            <a:off x="-762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" name="Slide Number Placeholder 8"/>
          <p:cNvSpPr txBox="1">
            <a:spLocks/>
          </p:cNvSpPr>
          <p:nvPr/>
        </p:nvSpPr>
        <p:spPr>
          <a:xfrm>
            <a:off x="6019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E71C533-585F-4E6B-951F-E36718CC14D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7" name="Date Placeholder 4"/>
          <p:cNvSpPr txBox="1">
            <a:spLocks/>
          </p:cNvSpPr>
          <p:nvPr/>
        </p:nvSpPr>
        <p:spPr>
          <a:xfrm>
            <a:off x="457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" name="Slide Number Placeholder 6"/>
          <p:cNvSpPr txBox="1">
            <a:spLocks/>
          </p:cNvSpPr>
          <p:nvPr/>
        </p:nvSpPr>
        <p:spPr>
          <a:xfrm>
            <a:off x="6553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BE01102-36CB-4A21-A562-EEC39F03536C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10" name="Picture 7" descr="FARA 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71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0" y="6808788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67B4C-6CA0-49EE-95EF-D0374E1FAA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Date Placeholder 6"/>
          <p:cNvSpPr txBox="1">
            <a:spLocks/>
          </p:cNvSpPr>
          <p:nvPr userDrawn="1"/>
        </p:nvSpPr>
        <p:spPr>
          <a:xfrm>
            <a:off x="-762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6" name="Slide Number Placeholder 8"/>
          <p:cNvSpPr txBox="1">
            <a:spLocks/>
          </p:cNvSpPr>
          <p:nvPr userDrawn="1"/>
        </p:nvSpPr>
        <p:spPr>
          <a:xfrm>
            <a:off x="6019800" y="649287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952116C-7504-4883-ABEC-58A76159BA93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7" name="Date Placeholder 4"/>
          <p:cNvSpPr txBox="1">
            <a:spLocks/>
          </p:cNvSpPr>
          <p:nvPr userDrawn="1"/>
        </p:nvSpPr>
        <p:spPr>
          <a:xfrm>
            <a:off x="457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7FDA30D-4F7B-4302-BCE9-520DF0BC08EB}" type="datetimeFigureOut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11/7/2014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8" name="Slide Number Placeholder 6"/>
          <p:cNvSpPr txBox="1">
            <a:spLocks/>
          </p:cNvSpPr>
          <p:nvPr userDrawn="1"/>
        </p:nvSpPr>
        <p:spPr>
          <a:xfrm>
            <a:off x="6553200" y="6308725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9F28D15-DE46-43FD-98D3-9714D8513BA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6400800"/>
            <a:ext cx="9144000" cy="381000"/>
          </a:xfrm>
          <a:prstGeom prst="rect">
            <a:avLst/>
          </a:prstGeom>
          <a:solidFill>
            <a:srgbClr val="FFC000">
              <a:alpha val="73000"/>
            </a:srgbClr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 for Agricultural Research in Africa</a:t>
            </a:r>
          </a:p>
        </p:txBody>
      </p:sp>
      <p:pic>
        <p:nvPicPr>
          <p:cNvPr id="20" name="Picture 7" descr="FARA logo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6407150"/>
            <a:ext cx="45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Connector 20"/>
          <p:cNvCxnSpPr/>
          <p:nvPr userDrawn="1"/>
        </p:nvCxnSpPr>
        <p:spPr>
          <a:xfrm>
            <a:off x="0" y="6808788"/>
            <a:ext cx="9144000" cy="1587"/>
          </a:xfrm>
          <a:prstGeom prst="line">
            <a:avLst/>
          </a:prstGeom>
          <a:ln w="1016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7.w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ED2C93-3B67-4531-8D5C-C8574F49FB0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18" r:id="rId13"/>
    <p:sldLayoutId id="2147484319" r:id="rId14"/>
    <p:sldLayoutId id="2147484320" r:id="rId15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82" name="Rectangle 10"/>
          <p:cNvSpPr>
            <a:spLocks noChangeArrowheads="1"/>
          </p:cNvSpPr>
          <p:nvPr/>
        </p:nvSpPr>
        <p:spPr bwMode="auto">
          <a:xfrm>
            <a:off x="8610600" y="6400800"/>
            <a:ext cx="5334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2679" name="Rectangle 7"/>
          <p:cNvSpPr>
            <a:spLocks noChangeArrowheads="1"/>
          </p:cNvSpPr>
          <p:nvPr/>
        </p:nvSpPr>
        <p:spPr bwMode="auto">
          <a:xfrm>
            <a:off x="-19050" y="19050"/>
            <a:ext cx="9144000" cy="121920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09550"/>
            <a:ext cx="8877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0" y="1390650"/>
            <a:ext cx="86677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52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5E4AB98-9621-4D52-A300-43723087D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52680" name="Line 8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58" name="Picture 9" descr="FARA logo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10600" y="6397625"/>
            <a:ext cx="533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968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  <p:sldLayoutId id="214748431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 Rounded MT Bold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a-africa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4267200"/>
            <a:ext cx="9144000" cy="1588"/>
          </a:xfrm>
          <a:prstGeom prst="line">
            <a:avLst/>
          </a:prstGeom>
          <a:ln w="635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886200" y="1676400"/>
            <a:ext cx="5105400" cy="1143000"/>
          </a:xfr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en-GB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en-GB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/>
            </a:r>
            <a:br>
              <a:rPr lang="en-GB" sz="1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endParaRPr lang="en-US" sz="4000" b="1" dirty="0" smtClean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7210" y="20574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latin typeface="Cambria" panose="02040503050406030204" pitchFamily="18" charset="0"/>
              </a:rPr>
              <a:t>Shaping the Strategic Path for Putting </a:t>
            </a:r>
            <a:r>
              <a:rPr lang="en-GB" sz="3600" b="1" dirty="0">
                <a:latin typeface="Cambria" panose="02040503050406030204" pitchFamily="18" charset="0"/>
              </a:rPr>
              <a:t>R</a:t>
            </a:r>
            <a:r>
              <a:rPr lang="en-GB" sz="3600" b="1" dirty="0" smtClean="0">
                <a:latin typeface="Cambria" panose="02040503050406030204" pitchFamily="18" charset="0"/>
              </a:rPr>
              <a:t>esearch </a:t>
            </a:r>
            <a:r>
              <a:rPr lang="en-GB" sz="3600" b="1" dirty="0">
                <a:latin typeface="Cambria" panose="02040503050406030204" pitchFamily="18" charset="0"/>
              </a:rPr>
              <a:t>I</a:t>
            </a:r>
            <a:r>
              <a:rPr lang="en-GB" sz="3600" b="1" dirty="0" smtClean="0">
                <a:latin typeface="Cambria" panose="02040503050406030204" pitchFamily="18" charset="0"/>
              </a:rPr>
              <a:t>nto </a:t>
            </a:r>
            <a:r>
              <a:rPr lang="en-GB" sz="3600" b="1" dirty="0">
                <a:latin typeface="Cambria" panose="02040503050406030204" pitchFamily="18" charset="0"/>
              </a:rPr>
              <a:t>U</a:t>
            </a:r>
            <a:r>
              <a:rPr lang="en-GB" sz="3600" b="1" dirty="0" smtClean="0">
                <a:latin typeface="Cambria" panose="02040503050406030204" pitchFamily="18" charset="0"/>
              </a:rPr>
              <a:t>se : The </a:t>
            </a:r>
            <a:r>
              <a:rPr lang="en-US" sz="3600" b="1" dirty="0" smtClean="0">
                <a:latin typeface="Cambria" panose="02040503050406030204" pitchFamily="18" charset="0"/>
                <a:cs typeface="Arial" pitchFamily="34" charset="0"/>
              </a:rPr>
              <a:t>SSA CP Story</a:t>
            </a:r>
          </a:p>
        </p:txBody>
      </p:sp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400" y="4501487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mbria" pitchFamily="18" charset="0"/>
                <a:cs typeface="Arial" pitchFamily="34" charset="0"/>
              </a:rPr>
              <a:t>‘Yemi Akinbamijo (PhD)</a:t>
            </a:r>
          </a:p>
          <a:p>
            <a:pPr algn="ctr"/>
            <a:r>
              <a:rPr lang="en-US" b="1" dirty="0" smtClean="0">
                <a:latin typeface="Cambria" pitchFamily="18" charset="0"/>
                <a:cs typeface="Arial" pitchFamily="34" charset="0"/>
              </a:rPr>
              <a:t>Executive Director FARA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534400" cy="762000"/>
          </a:xfrm>
        </p:spPr>
        <p:txBody>
          <a:bodyPr/>
          <a:lstStyle/>
          <a:p>
            <a:r>
              <a:rPr lang="en-GB" sz="4000" b="1" smtClean="0"/>
              <a:t>IAR4D offers Iterative Learning </a:t>
            </a:r>
            <a:endParaRPr lang="en-US" sz="4000" b="1" smtClean="0"/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057400"/>
            <a:ext cx="65325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Oval 7"/>
          <p:cNvSpPr>
            <a:spLocks noChangeArrowheads="1"/>
          </p:cNvSpPr>
          <p:nvPr/>
        </p:nvSpPr>
        <p:spPr bwMode="auto">
          <a:xfrm>
            <a:off x="4876800" y="-1447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81" name="Line 11"/>
          <p:cNvSpPr>
            <a:spLocks noChangeShapeType="1"/>
          </p:cNvSpPr>
          <p:nvPr/>
        </p:nvSpPr>
        <p:spPr bwMode="auto">
          <a:xfrm>
            <a:off x="0" y="990600"/>
            <a:ext cx="9296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438400"/>
            <a:ext cx="80708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40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670"/>
            <a:ext cx="8686800" cy="971598"/>
          </a:xfrm>
        </p:spPr>
        <p:txBody>
          <a:bodyPr/>
          <a:lstStyle/>
          <a:p>
            <a:r>
              <a:rPr lang="en-US" sz="2800" dirty="0" smtClean="0">
                <a:effectLst/>
              </a:rPr>
              <a:t/>
            </a:r>
            <a:br>
              <a:rPr lang="en-US" sz="2800" dirty="0" smtClean="0">
                <a:effectLst/>
              </a:rPr>
            </a:br>
            <a:r>
              <a:rPr lang="en-US" sz="2800" dirty="0">
                <a:effectLst/>
              </a:rPr>
              <a:t/>
            </a:r>
            <a:br>
              <a:rPr lang="en-US" sz="2800" dirty="0">
                <a:effectLst/>
              </a:rPr>
            </a:br>
            <a:r>
              <a:rPr lang="en-US" sz="3200" dirty="0" smtClean="0"/>
              <a:t>How </a:t>
            </a:r>
            <a:r>
              <a:rPr lang="en-US" sz="3200" dirty="0"/>
              <a:t>the IP </a:t>
            </a:r>
            <a:r>
              <a:rPr lang="en-US" sz="3200" dirty="0" smtClean="0"/>
              <a:t>Turns </a:t>
            </a:r>
            <a:r>
              <a:rPr lang="en-US" sz="3200" dirty="0"/>
              <a:t>K</a:t>
            </a:r>
            <a:r>
              <a:rPr lang="en-US" sz="3200" dirty="0" smtClean="0"/>
              <a:t>nowledge</a:t>
            </a:r>
            <a:r>
              <a:rPr lang="en-US" sz="3200" dirty="0"/>
              <a:t>, </a:t>
            </a:r>
            <a:r>
              <a:rPr lang="en-US" sz="3200" dirty="0" smtClean="0"/>
              <a:t>Information </a:t>
            </a:r>
            <a:r>
              <a:rPr lang="en-US" sz="3200" dirty="0"/>
              <a:t>and </a:t>
            </a:r>
            <a:r>
              <a:rPr lang="en-US" sz="3200" dirty="0" smtClean="0"/>
              <a:t>Skills </a:t>
            </a:r>
            <a:r>
              <a:rPr lang="en-US" sz="3200" dirty="0"/>
              <a:t>I</a:t>
            </a:r>
            <a:r>
              <a:rPr lang="en-US" sz="3200" dirty="0" smtClean="0"/>
              <a:t>nto </a:t>
            </a:r>
            <a:r>
              <a:rPr lang="en-US" sz="3200" dirty="0"/>
              <a:t>S</a:t>
            </a:r>
            <a:r>
              <a:rPr lang="en-US" sz="3200" dirty="0" smtClean="0"/>
              <a:t>ocio- </a:t>
            </a:r>
            <a:r>
              <a:rPr lang="en-US" sz="3200" dirty="0"/>
              <a:t>economic </a:t>
            </a:r>
            <a:r>
              <a:rPr lang="en-US" sz="3200" dirty="0" smtClean="0"/>
              <a:t>Benefits</a:t>
            </a:r>
            <a:r>
              <a:rPr lang="en-GB" dirty="0">
                <a:effectLst/>
              </a:rPr>
              <a:t/>
            </a:r>
            <a:br>
              <a:rPr lang="en-GB" dirty="0">
                <a:effectLst/>
              </a:rPr>
            </a:b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066800" y="1295400"/>
            <a:ext cx="6934200" cy="4962525"/>
            <a:chOff x="1600200" y="1585913"/>
            <a:chExt cx="5456237" cy="467201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2819400"/>
              <a:ext cx="5456237" cy="3438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85913"/>
              <a:ext cx="4067175" cy="1228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765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685800"/>
          </a:xfrm>
        </p:spPr>
        <p:txBody>
          <a:bodyPr/>
          <a:lstStyle/>
          <a:p>
            <a:r>
              <a:rPr lang="en-US" sz="4000" dirty="0" smtClean="0"/>
              <a:t>Developing the Capacity to Innovate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305800" cy="5181600"/>
          </a:xfrm>
          <a:prstGeom prst="rect">
            <a:avLst/>
          </a:prstGeom>
          <a:noFill/>
          <a:ln w="9525" cmpd="sng">
            <a:solidFill>
              <a:srgbClr val="4F81BD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6908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 smtClean="0"/>
              <a:t>The Goal of SSA 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3810000" cy="4953000"/>
          </a:xfrm>
          <a:solidFill>
            <a:srgbClr val="FFC000"/>
          </a:solidFill>
        </p:spPr>
        <p:txBody>
          <a:bodyPr/>
          <a:lstStyle/>
          <a:p>
            <a:pPr marL="0" indent="0" algn="ctr">
              <a:buFontTx/>
              <a:buNone/>
              <a:defRPr/>
            </a:pPr>
            <a:endParaRPr lang="en-US" sz="1000" b="1" dirty="0" smtClean="0">
              <a:effectLst/>
              <a:cs typeface="Arial" pitchFamily="34" charset="0"/>
            </a:endParaRPr>
          </a:p>
          <a:p>
            <a:pPr marL="0" indent="0" algn="ctr">
              <a:buFontTx/>
              <a:buNone/>
              <a:defRPr/>
            </a:pPr>
            <a:r>
              <a:rPr lang="en-US" sz="2650" b="1" dirty="0" smtClean="0">
                <a:effectLst/>
                <a:cs typeface="Arial" pitchFamily="34" charset="0"/>
              </a:rPr>
              <a:t>SSA CP was established to </a:t>
            </a:r>
            <a:r>
              <a:rPr lang="en-US" sz="2650" b="1" dirty="0" smtClean="0">
                <a:effectLst/>
              </a:rPr>
              <a:t>facilitate high impact </a:t>
            </a:r>
            <a:r>
              <a:rPr lang="en-US" sz="2650" b="1" dirty="0">
                <a:effectLst/>
              </a:rPr>
              <a:t>from agricultural research for development (AR4D) </a:t>
            </a:r>
            <a:r>
              <a:rPr lang="en-US" sz="2650" b="1" dirty="0" smtClean="0">
                <a:effectLst/>
              </a:rPr>
              <a:t>, leading </a:t>
            </a:r>
            <a:r>
              <a:rPr lang="en-US" sz="2650" b="1" dirty="0">
                <a:effectLst/>
              </a:rPr>
              <a:t>to improved rural livelihoods, increased food security and sustainable natural resource management throughout </a:t>
            </a:r>
            <a:r>
              <a:rPr lang="en-US" sz="2650" b="1" dirty="0" smtClean="0">
                <a:effectLst/>
              </a:rPr>
              <a:t>Africa.</a:t>
            </a:r>
            <a:endParaRPr lang="en-US" sz="2650" b="1" dirty="0">
              <a:effectLst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48200" y="1371600"/>
            <a:ext cx="4114800" cy="4953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70000"/>
              </a:spcBef>
              <a:buFont typeface="Wingdings" pitchFamily="2" charset="2"/>
              <a:buNone/>
              <a:defRPr/>
            </a:pPr>
            <a:r>
              <a:rPr lang="en-GB" sz="2800" b="1" u="sng" dirty="0" smtClean="0">
                <a:latin typeface="Arial Rounded MT Bold" pitchFamily="34" charset="0"/>
              </a:rPr>
              <a:t>Method:</a:t>
            </a:r>
          </a:p>
          <a:p>
            <a:pPr algn="ctr">
              <a:buFont typeface="Arial" charset="0"/>
              <a:buNone/>
            </a:pPr>
            <a:r>
              <a:rPr lang="en-US" sz="2800" dirty="0" smtClean="0"/>
              <a:t>	</a:t>
            </a:r>
            <a:r>
              <a:rPr lang="en-US" sz="2800" b="1" dirty="0" smtClean="0"/>
              <a:t>The SSA-CP bridged up the research-to-development gap by introducing, testing, refining and scaling up. “Integrated Agricultural Research for Development” (IAR4D) based on the innovation systems approach</a:t>
            </a:r>
            <a:endParaRPr lang="en-US" sz="2800" b="1" dirty="0" smtClean="0">
              <a:solidFill>
                <a:srgbClr val="0000CC"/>
              </a:solidFill>
              <a:effectLst/>
              <a:cs typeface="Arial" pitchFamily="34" charset="0"/>
            </a:endParaRPr>
          </a:p>
          <a:p>
            <a:endParaRPr lang="en-GB" sz="2800" dirty="0" smtClean="0">
              <a:effectLst/>
              <a:latin typeface="Arial" pitchFamily="34" charset="0"/>
              <a:cs typeface="Arial" pitchFamily="34" charset="0"/>
            </a:endParaRPr>
          </a:p>
          <a:p>
            <a:endParaRPr lang="en-US" sz="2800" dirty="0" smtClean="0">
              <a:effectLst/>
              <a:latin typeface="Arial" pitchFamily="34" charset="0"/>
              <a:cs typeface="Arial" pitchFamily="34" charset="0"/>
            </a:endParaRPr>
          </a:p>
          <a:p>
            <a:endParaRPr lang="en-US" sz="2800" dirty="0"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792162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Research Questions for the Proof of IAR4D Concept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676400"/>
            <a:ext cx="8305800" cy="431810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57200" indent="-457200">
              <a:spcBef>
                <a:spcPct val="65000"/>
              </a:spcBef>
              <a:defRPr/>
            </a:pPr>
            <a:r>
              <a:rPr lang="en-GB" sz="2800" b="1" dirty="0">
                <a:solidFill>
                  <a:srgbClr val="CC0000"/>
                </a:solidFill>
                <a:latin typeface="Arial" pitchFamily="34" charset="0"/>
              </a:rPr>
              <a:t>Principal Research Questions</a:t>
            </a:r>
            <a:endParaRPr lang="en-US" sz="2800" b="1" dirty="0">
              <a:solidFill>
                <a:srgbClr val="CC0000"/>
              </a:solidFill>
              <a:latin typeface="Arial" pitchFamily="34" charset="0"/>
            </a:endParaRPr>
          </a:p>
          <a:p>
            <a:pPr marL="457200" indent="-457200">
              <a:spcBef>
                <a:spcPct val="65000"/>
              </a:spcBef>
              <a:buFont typeface="Wingdings" pitchFamily="2" charset="2"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Does the IAR4D concept work?</a:t>
            </a:r>
          </a:p>
          <a:p>
            <a:pPr marL="457200" indent="-457200">
              <a:spcBef>
                <a:spcPct val="65000"/>
              </a:spcBef>
              <a:buFont typeface="Wingdings" pitchFamily="2" charset="2"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Does the IAR4D framework deliver more benefits to end users than conventional approaches?</a:t>
            </a:r>
          </a:p>
          <a:p>
            <a:pPr marL="457200" indent="-457200">
              <a:spcBef>
                <a:spcPct val="65000"/>
              </a:spcBef>
              <a:buFont typeface="Wingdings" pitchFamily="2" charset="2"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How sustainable and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useable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is the IAR4D approach outside the test environment ?</a:t>
            </a:r>
          </a:p>
          <a:p>
            <a:pPr>
              <a:defRPr/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6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SSA CP  Research Methodology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562600" cy="50292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Established  </a:t>
            </a:r>
          </a:p>
          <a:p>
            <a:r>
              <a:rPr lang="en-GB" dirty="0" smtClean="0"/>
              <a:t>3 pilot learning sites</a:t>
            </a:r>
          </a:p>
          <a:p>
            <a:r>
              <a:rPr lang="en-GB" dirty="0" smtClean="0"/>
              <a:t>36 Innovation platforms</a:t>
            </a:r>
          </a:p>
          <a:p>
            <a:r>
              <a:rPr lang="en-GB" dirty="0" smtClean="0"/>
              <a:t>3 treatments (IP, Conventional and Clean)</a:t>
            </a:r>
          </a:p>
          <a:p>
            <a:r>
              <a:rPr lang="en-GB" dirty="0" smtClean="0"/>
              <a:t>Worked in 5,400 households.</a:t>
            </a:r>
          </a:p>
          <a:p>
            <a:r>
              <a:rPr lang="en-GB" dirty="0" smtClean="0"/>
              <a:t>Worked with 80 institutions.</a:t>
            </a:r>
          </a:p>
          <a:p>
            <a:r>
              <a:rPr lang="en-GB" dirty="0" smtClean="0"/>
              <a:t>Collected baseline data &amp; Endline data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774">
            <a:off x="5516610" y="1595741"/>
            <a:ext cx="4134051" cy="462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57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53400" cy="1143000"/>
          </a:xfrm>
        </p:spPr>
        <p:txBody>
          <a:bodyPr/>
          <a:lstStyle/>
          <a:p>
            <a:pPr algn="l">
              <a:defRPr/>
            </a:pPr>
            <a:r>
              <a:rPr lang="en-US" b="1" dirty="0" smtClean="0">
                <a:solidFill>
                  <a:schemeClr val="bg1"/>
                </a:solidFill>
              </a:rPr>
              <a:t>Success Story: Productivity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447800"/>
            <a:ext cx="5486400" cy="51054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500" b="1" kern="0" dirty="0">
                <a:effectLst/>
                <a:latin typeface="+mn-lt"/>
              </a:rPr>
              <a:t>Two of the </a:t>
            </a: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improved maize </a:t>
            </a:r>
            <a:r>
              <a:rPr lang="en-GB" sz="2500" b="1" kern="0" dirty="0">
                <a:effectLst/>
                <a:latin typeface="+mn-lt"/>
              </a:rPr>
              <a:t>varieties outperformed the locals by </a:t>
            </a: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13-62%</a:t>
            </a:r>
            <a:r>
              <a:rPr lang="en-GB" sz="2500" b="1" kern="0" dirty="0">
                <a:effectLst/>
                <a:latin typeface="+mn-lt"/>
              </a:rPr>
              <a:t> on farmers’ plot in both States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500" b="1" kern="0" dirty="0">
                <a:effectLst/>
                <a:latin typeface="+mn-lt"/>
              </a:rPr>
              <a:t>Two of the </a:t>
            </a: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improved sorghum</a:t>
            </a:r>
            <a:r>
              <a:rPr lang="en-GB" sz="2500" b="1" kern="0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en-GB" sz="2500" b="1" kern="0" dirty="0">
                <a:effectLst/>
                <a:latin typeface="+mn-lt"/>
              </a:rPr>
              <a:t>varieties out-performed the locals by </a:t>
            </a: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18-46%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NERICA4 and NERICA3 rice </a:t>
            </a:r>
            <a:r>
              <a:rPr lang="en-GB" sz="2500" b="1" kern="0" dirty="0">
                <a:effectLst/>
                <a:latin typeface="+mn-lt"/>
              </a:rPr>
              <a:t>varieties outperformed the local checks by </a:t>
            </a: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71 and 86%, </a:t>
            </a:r>
            <a:r>
              <a:rPr lang="en-GB" sz="2500" b="1" kern="0" dirty="0">
                <a:effectLst/>
                <a:latin typeface="+mn-lt"/>
              </a:rPr>
              <a:t>respectively.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500" b="1" kern="0" dirty="0">
                <a:effectLst/>
                <a:latin typeface="+mn-lt"/>
              </a:rPr>
              <a:t>Improved </a:t>
            </a: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soybean varieties </a:t>
            </a:r>
            <a:r>
              <a:rPr lang="en-GB" sz="2500" b="1" kern="0" dirty="0">
                <a:effectLst/>
                <a:latin typeface="+mn-lt"/>
              </a:rPr>
              <a:t>out-performed the late varieties by </a:t>
            </a:r>
            <a:r>
              <a:rPr lang="en-GB" sz="2500" b="1" kern="0" dirty="0" smtClean="0">
                <a:solidFill>
                  <a:srgbClr val="FF0000"/>
                </a:solidFill>
                <a:latin typeface="+mn-lt"/>
              </a:rPr>
              <a:t>100-681</a:t>
            </a: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%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GB" sz="2500" b="1" kern="0" dirty="0">
                <a:effectLst/>
                <a:latin typeface="+mn-lt"/>
              </a:rPr>
              <a:t>Two improved </a:t>
            </a: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cowpea varieties </a:t>
            </a:r>
            <a:r>
              <a:rPr lang="en-GB" sz="2500" b="1" kern="0" dirty="0">
                <a:effectLst/>
                <a:latin typeface="+mn-lt"/>
              </a:rPr>
              <a:t>outperformed the locals by </a:t>
            </a:r>
            <a:r>
              <a:rPr lang="en-GB" sz="2500" b="1" kern="0" dirty="0">
                <a:solidFill>
                  <a:srgbClr val="FF0000"/>
                </a:solidFill>
                <a:latin typeface="+mn-lt"/>
              </a:rPr>
              <a:t>27 to 107%</a:t>
            </a:r>
            <a:endParaRPr lang="en-US" sz="2500" b="1" kern="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5638800" y="1447799"/>
            <a:ext cx="3505200" cy="4918587"/>
            <a:chOff x="4419600" y="1371600"/>
            <a:chExt cx="4191000" cy="5029200"/>
          </a:xfrm>
        </p:grpSpPr>
        <p:pic>
          <p:nvPicPr>
            <p:cNvPr id="22533" name="Picture 7" descr="DSC000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1371600"/>
              <a:ext cx="41910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4" name="Picture 8" descr="IMG_227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600" y="3810000"/>
              <a:ext cx="41910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165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10600" cy="10668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4000" b="1" dirty="0" smtClean="0">
                <a:solidFill>
                  <a:schemeClr val="bg1"/>
                </a:solidFill>
              </a:rPr>
              <a:t>Success Story: Engagement of policy makers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26627" name="Group 2"/>
          <p:cNvGrpSpPr>
            <a:grpSpLocks/>
          </p:cNvGrpSpPr>
          <p:nvPr/>
        </p:nvGrpSpPr>
        <p:grpSpPr bwMode="auto">
          <a:xfrm>
            <a:off x="228600" y="1905000"/>
            <a:ext cx="8382000" cy="4419600"/>
            <a:chOff x="228600" y="1905000"/>
            <a:chExt cx="8382000" cy="4419600"/>
          </a:xfrm>
        </p:grpSpPr>
        <p:pic>
          <p:nvPicPr>
            <p:cNvPr id="26628" name="Picture 4" descr="Com mob09 0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1905000"/>
              <a:ext cx="4017963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29" name="Picture 12" descr="DSC008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19600" y="1905000"/>
              <a:ext cx="419100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438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1346"/>
            <a:ext cx="7162800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Success story…. Uganda 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833938" y="6910388"/>
            <a:ext cx="63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>
              <a:latin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218363" y="7213600"/>
            <a:ext cx="460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300" b="1">
                <a:solidFill>
                  <a:srgbClr val="FFFFFF"/>
                </a:solidFill>
              </a:rPr>
              <a:t> </a:t>
            </a:r>
            <a:endParaRPr lang="en-US">
              <a:latin typeface="Arial" pitchFamily="34" charset="0"/>
            </a:endParaRPr>
          </a:p>
        </p:txBody>
      </p:sp>
      <p:grpSp>
        <p:nvGrpSpPr>
          <p:cNvPr id="28677" name="Group 10"/>
          <p:cNvGrpSpPr>
            <a:grpSpLocks/>
          </p:cNvGrpSpPr>
          <p:nvPr/>
        </p:nvGrpSpPr>
        <p:grpSpPr bwMode="auto">
          <a:xfrm>
            <a:off x="3657600" y="1373407"/>
            <a:ext cx="4727575" cy="4921250"/>
            <a:chOff x="2496" y="1056"/>
            <a:chExt cx="2978" cy="2428"/>
          </a:xfrm>
        </p:grpSpPr>
        <p:sp>
          <p:nvSpPr>
            <p:cNvPr id="496651" name="AutoShape 11"/>
            <p:cNvSpPr>
              <a:spLocks noChangeArrowheads="1"/>
            </p:cNvSpPr>
            <p:nvPr/>
          </p:nvSpPr>
          <p:spPr bwMode="auto">
            <a:xfrm rot="-1059153">
              <a:off x="3408" y="1056"/>
              <a:ext cx="2066" cy="2428"/>
            </a:xfrm>
            <a:prstGeom prst="foldedCorner">
              <a:avLst>
                <a:gd name="adj" fmla="val 12500"/>
              </a:avLst>
            </a:prstGeom>
            <a:gradFill rotWithShape="1">
              <a:gsLst>
                <a:gs pos="0">
                  <a:srgbClr val="FFFFFF"/>
                </a:gs>
                <a:gs pos="50000">
                  <a:srgbClr val="009A96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r>
                <a:rPr lang="en-GB" sz="4400" b="1" dirty="0">
                  <a:solidFill>
                    <a:srgbClr val="800080"/>
                  </a:solidFill>
                  <a:latin typeface="Garamond" pitchFamily="18" charset="0"/>
                </a:rPr>
                <a:t>  </a:t>
              </a:r>
              <a:r>
                <a:rPr lang="en-GB" sz="3200" b="1" dirty="0">
                  <a:solidFill>
                    <a:srgbClr val="FFFFFF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/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999999"/>
                      </a:outerShdw>
                    </a:cont>
                    <a:effect ref="fillLine"/>
                  </a:effectDag>
                </a:rPr>
                <a:t> </a:t>
              </a:r>
              <a:r>
                <a:rPr lang="en-GB" sz="3200" b="1" dirty="0">
                  <a:solidFill>
                    <a:srgbClr val="003366"/>
                  </a:solidFill>
                </a:rPr>
                <a:t> </a:t>
              </a:r>
              <a:r>
                <a:rPr lang="en-GB" sz="3200" b="1" dirty="0" err="1">
                  <a:solidFill>
                    <a:srgbClr val="003366"/>
                  </a:solidFill>
                </a:rPr>
                <a:t>Mamera</a:t>
              </a:r>
              <a:r>
                <a:rPr lang="en-GB" sz="3200" b="1" dirty="0">
                  <a:solidFill>
                    <a:srgbClr val="003366"/>
                  </a:solidFill>
                </a:rPr>
                <a:t> </a:t>
              </a:r>
              <a:endParaRPr lang="pt-PT" b="1" dirty="0">
                <a:latin typeface="Arial" pitchFamily="34" charset="0"/>
              </a:endParaRPr>
            </a:p>
          </p:txBody>
        </p:sp>
        <p:pic>
          <p:nvPicPr>
            <p:cNvPr id="28684" name="Picture 12" descr="ist2_1294610_push_pin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915743">
              <a:off x="2496" y="1104"/>
              <a:ext cx="905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9"/>
          <p:cNvSpPr/>
          <p:nvPr/>
        </p:nvSpPr>
        <p:spPr>
          <a:xfrm>
            <a:off x="5486400" y="2438400"/>
            <a:ext cx="2590800" cy="354012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/>
              <a:t> Product of indigenous knowledge  strengthened with modern science and contributions from the University of Makerere 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 willing entrepreneurs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/>
              <a:t> Producers looking for market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Input dealers looking for market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/>
              <a:t>  Cooperation of Policy makers and extension 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err="1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Stanbic</a:t>
            </a:r>
            <a:r>
              <a:rPr lang="en-US" sz="1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Bank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FF0066"/>
                </a:solidFill>
              </a:rPr>
              <a:t>Win-Win Partnerships</a:t>
            </a:r>
            <a:endParaRPr lang="en-US" sz="1600" b="1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3429000"/>
            <a:ext cx="27384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Mamera now in the supermarket </a:t>
            </a:r>
            <a:endParaRPr lang="en-US" sz="1800" i="1" dirty="0">
              <a:solidFill>
                <a:schemeClr val="tx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dirty="0">
              <a:latin typeface="Arial" pitchFamily="34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917160"/>
            <a:ext cx="2895600" cy="287755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5" name="Picture 14" descr="Image061.jpg"/>
          <p:cNvPicPr>
            <a:picLocks noChangeAspect="1"/>
          </p:cNvPicPr>
          <p:nvPr/>
        </p:nvPicPr>
        <p:blipFill>
          <a:blip r:embed="rId5" cstate="print"/>
          <a:srcRect t="22222" b="23333"/>
          <a:stretch>
            <a:fillRect/>
          </a:stretch>
        </p:blipFill>
        <p:spPr>
          <a:xfrm>
            <a:off x="0" y="4114800"/>
            <a:ext cx="3149082" cy="2286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7701"/>
            <a:ext cx="3733800" cy="2489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73572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1346"/>
            <a:ext cx="7162800" cy="4572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Success Story…. DRC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833938" y="6910388"/>
            <a:ext cx="63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>
              <a:latin typeface="Arial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218363" y="7213600"/>
            <a:ext cx="46037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300" b="1">
                <a:solidFill>
                  <a:srgbClr val="FFFFFF"/>
                </a:solidFill>
              </a:rPr>
              <a:t> </a:t>
            </a:r>
            <a:endParaRPr lang="en-US">
              <a:latin typeface="Arial" pitchFamily="34" charset="0"/>
            </a:endParaRPr>
          </a:p>
        </p:txBody>
      </p:sp>
      <p:sp>
        <p:nvSpPr>
          <p:cNvPr id="496651" name="AutoShape 11"/>
          <p:cNvSpPr>
            <a:spLocks noChangeArrowheads="1"/>
          </p:cNvSpPr>
          <p:nvPr/>
        </p:nvSpPr>
        <p:spPr bwMode="auto">
          <a:xfrm>
            <a:off x="5715000" y="1295400"/>
            <a:ext cx="3279775" cy="4921250"/>
          </a:xfrm>
          <a:prstGeom prst="foldedCorner">
            <a:avLst>
              <a:gd name="adj" fmla="val 12500"/>
            </a:avLst>
          </a:prstGeom>
          <a:solidFill>
            <a:srgbClr val="FFC000"/>
          </a:solidFill>
          <a:ln w="9525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GB" sz="4400" b="1" dirty="0">
                <a:solidFill>
                  <a:srgbClr val="800080"/>
                </a:solidFill>
                <a:latin typeface="Garamond" pitchFamily="18" charset="0"/>
              </a:rPr>
              <a:t>  </a:t>
            </a:r>
            <a:r>
              <a:rPr lang="en-GB" b="1" dirty="0" err="1" smtClean="0">
                <a:solidFill>
                  <a:srgbClr val="003366"/>
                </a:solidFill>
              </a:rPr>
              <a:t>Kasiksi</a:t>
            </a:r>
            <a:r>
              <a:rPr lang="en-GB" b="1" dirty="0" smtClean="0">
                <a:solidFill>
                  <a:srgbClr val="003366"/>
                </a:solidFill>
              </a:rPr>
              <a:t> &amp; </a:t>
            </a:r>
            <a:r>
              <a:rPr lang="en-GB" b="1" dirty="0" err="1" smtClean="0">
                <a:solidFill>
                  <a:srgbClr val="003366"/>
                </a:solidFill>
              </a:rPr>
              <a:t>Mutobe</a:t>
            </a:r>
            <a:r>
              <a:rPr lang="en-GB" b="1" dirty="0" smtClean="0">
                <a:solidFill>
                  <a:srgbClr val="003366"/>
                </a:solidFill>
              </a:rPr>
              <a:t>  </a:t>
            </a:r>
            <a:endParaRPr lang="pt-PT" b="1" dirty="0"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1200" y="2209800"/>
            <a:ext cx="2590800" cy="354012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AU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/>
              <a:t> Product of indigenous knowledge  strengthened with modern science and contributions from the University of </a:t>
            </a:r>
            <a:r>
              <a:rPr lang="en-US" sz="1600" b="1" dirty="0" err="1" smtClean="0"/>
              <a:t>Goma</a:t>
            </a:r>
            <a:r>
              <a:rPr lang="en-US" sz="1600" b="1" dirty="0" smtClean="0"/>
              <a:t>, DRC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 willing entrepreneurs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/>
              <a:t> Producers looking for market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Input dealers looking for market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/>
              <a:t>  Cooperation of Policy makers and extension </a:t>
            </a: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err="1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Mecrego</a:t>
            </a:r>
            <a:r>
              <a:rPr lang="en-US" sz="16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Microf-innance</a:t>
            </a:r>
            <a:endParaRPr lang="en-US" sz="1600" b="1" dirty="0" smtClean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 algn="l">
              <a:buFont typeface="Wingdings" pitchFamily="2" charset="2"/>
              <a:buChar char="§"/>
              <a:defRPr/>
            </a:pPr>
            <a:r>
              <a:rPr lang="en-US" sz="1600" b="1" dirty="0" smtClean="0">
                <a:solidFill>
                  <a:srgbClr val="FF0066"/>
                </a:solidFill>
              </a:rPr>
              <a:t>Win-Win Partnerships</a:t>
            </a:r>
            <a:endParaRPr lang="en-US" sz="1600" b="1" dirty="0">
              <a:solidFill>
                <a:srgbClr val="FF0066"/>
              </a:solidFill>
            </a:endParaRP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3200" dirty="0"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50334" y="2683934"/>
            <a:ext cx="460586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1295400"/>
            <a:ext cx="3429000" cy="504155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7366876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62" y="274638"/>
            <a:ext cx="8699938" cy="868362"/>
          </a:xfrm>
        </p:spPr>
        <p:txBody>
          <a:bodyPr/>
          <a:lstStyle/>
          <a:p>
            <a:r>
              <a:rPr lang="en-GB" sz="3600" dirty="0" smtClean="0"/>
              <a:t>State of Africa Agriculture [a decade ago..]</a:t>
            </a:r>
            <a:endParaRPr lang="en-GB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4954610" y="1392662"/>
            <a:ext cx="3975537" cy="4832092"/>
          </a:xfrm>
          <a:prstGeom prst="rect">
            <a:avLst/>
          </a:prstGeom>
          <a:solidFill>
            <a:srgbClr val="FFC000"/>
          </a:solidFill>
          <a:ln w="152400">
            <a:solidFill>
              <a:schemeClr val="bg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defRPr/>
            </a:pPr>
            <a:r>
              <a:rPr lang="en-GB" sz="23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Some Data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GB" sz="2300" b="1" dirty="0" smtClean="0">
                <a:latin typeface="+mn-lt"/>
                <a:cs typeface="+mn-cs"/>
              </a:rPr>
              <a:t>&lt;</a:t>
            </a:r>
            <a:r>
              <a:rPr lang="en-GB" sz="2300" b="1" dirty="0">
                <a:latin typeface="+mn-lt"/>
                <a:cs typeface="+mn-cs"/>
              </a:rPr>
              <a:t>5% suitable agricultural land in production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endParaRPr lang="en-GB" sz="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GB" sz="2300" b="1" dirty="0">
                <a:latin typeface="+mn-lt"/>
                <a:cs typeface="+mn-cs"/>
              </a:rPr>
              <a:t>Only 4% land in production irrigated (30% in S Asia)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endParaRPr lang="en-GB" sz="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GB" sz="2300" b="1" dirty="0">
                <a:latin typeface="+mn-lt"/>
                <a:cs typeface="+mn-cs"/>
              </a:rPr>
              <a:t>Low fertiliser use/high depletion of soil nutrients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endParaRPr lang="en-GB" sz="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GB" sz="2300" b="1" dirty="0">
                <a:latin typeface="+mn-lt"/>
                <a:cs typeface="+mn-cs"/>
              </a:rPr>
              <a:t>Agricultural productivity </a:t>
            </a:r>
            <a:r>
              <a:rPr lang="en-GB" sz="2300" b="1" dirty="0" smtClean="0">
                <a:latin typeface="+mn-lt"/>
                <a:cs typeface="+mn-cs"/>
              </a:rPr>
              <a:t> was 25</a:t>
            </a:r>
            <a:r>
              <a:rPr lang="en-GB" sz="2300" b="1" dirty="0">
                <a:latin typeface="+mn-lt"/>
                <a:cs typeface="+mn-cs"/>
              </a:rPr>
              <a:t>% of global average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defRPr/>
            </a:pPr>
            <a:endParaRPr lang="en-GB" sz="800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Wingdings" pitchFamily="2" charset="2"/>
              <a:buChar char="§"/>
              <a:defRPr/>
            </a:pPr>
            <a:r>
              <a:rPr lang="en-GB" sz="2300" b="1" kern="0" dirty="0">
                <a:latin typeface="+mn-lt"/>
                <a:cs typeface="+mn-cs"/>
              </a:rPr>
              <a:t>Only 1% of commercial lending in Africa goes to </a:t>
            </a:r>
            <a:r>
              <a:rPr lang="en-GB" sz="2300" b="1" kern="0" dirty="0" smtClean="0">
                <a:latin typeface="+mn-lt"/>
                <a:cs typeface="+mn-cs"/>
              </a:rPr>
              <a:t>agriculture</a:t>
            </a:r>
            <a:endParaRPr lang="en-GB" dirty="0">
              <a:latin typeface="+mn-lt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9262" y="1311166"/>
            <a:ext cx="4800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70000"/>
              </a:spcBef>
            </a:pPr>
            <a:r>
              <a:rPr lang="en-US" altLang="en-US" sz="2200" dirty="0" smtClean="0"/>
              <a:t> </a:t>
            </a:r>
            <a:r>
              <a:rPr lang="en-US" altLang="en-US" sz="2800" b="1" dirty="0" smtClean="0">
                <a:effectLst/>
              </a:rPr>
              <a:t>Agricultural productivity was low.. reflecting the failure to find, adopt and use of more productive farming  technologies and poor market linkages.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b="1" dirty="0" smtClean="0">
                <a:solidFill>
                  <a:schemeClr val="accent2"/>
                </a:solidFill>
                <a:effectLst/>
              </a:rPr>
              <a:t>Inadequate </a:t>
            </a:r>
            <a:r>
              <a:rPr lang="en-US" altLang="en-US" b="1" dirty="0">
                <a:solidFill>
                  <a:schemeClr val="accent2"/>
                </a:solidFill>
                <a:effectLst/>
              </a:rPr>
              <a:t>infrastructure and </a:t>
            </a:r>
            <a:r>
              <a:rPr lang="en-US" altLang="en-US" b="1" dirty="0" smtClean="0">
                <a:solidFill>
                  <a:schemeClr val="accent2"/>
                </a:solidFill>
                <a:effectLst/>
              </a:rPr>
              <a:t>poor land </a:t>
            </a:r>
            <a:r>
              <a:rPr lang="en-US" altLang="en-US" b="1" dirty="0">
                <a:solidFill>
                  <a:schemeClr val="accent2"/>
                </a:solidFill>
                <a:effectLst/>
              </a:rPr>
              <a:t>tenure </a:t>
            </a:r>
            <a:r>
              <a:rPr lang="en-US" altLang="en-US" b="1" dirty="0" smtClean="0">
                <a:solidFill>
                  <a:schemeClr val="accent2"/>
                </a:solidFill>
                <a:effectLst/>
              </a:rPr>
              <a:t>arrangements</a:t>
            </a:r>
            <a:endParaRPr lang="en-US" altLang="en-US" b="1" dirty="0">
              <a:solidFill>
                <a:schemeClr val="accent2"/>
              </a:solidFill>
              <a:effectLst/>
            </a:endParaRPr>
          </a:p>
          <a:p>
            <a:pPr>
              <a:spcBef>
                <a:spcPct val="70000"/>
              </a:spcBef>
            </a:pPr>
            <a:r>
              <a:rPr lang="en-US" altLang="en-US" sz="2800" b="1" dirty="0" smtClean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39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algn="l"/>
            <a:r>
              <a:rPr lang="en-US" dirty="0" smtClean="0"/>
              <a:t>Success story: Innovation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895600"/>
            <a:ext cx="2895600" cy="685800"/>
          </a:xfrm>
        </p:spPr>
        <p:txBody>
          <a:bodyPr/>
          <a:lstStyle/>
          <a:p>
            <a:r>
              <a:rPr lang="en-US" dirty="0" smtClean="0"/>
              <a:t>Innovation platform pix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236" y="1295400"/>
            <a:ext cx="42668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14400" y="6019800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Innovation platform is a fundamental institutional innovation</a:t>
            </a:r>
            <a:endParaRPr lang="en-US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4419806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1110" y="4615190"/>
            <a:ext cx="3276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Zimbabwe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13764" y="2372380"/>
            <a:ext cx="32766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Kabale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Uganda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036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715962"/>
          </a:xfrm>
        </p:spPr>
        <p:txBody>
          <a:bodyPr/>
          <a:lstStyle/>
          <a:p>
            <a:r>
              <a:rPr lang="en-GB" dirty="0" smtClean="0"/>
              <a:t>Success story: Market Innovation</a:t>
            </a:r>
            <a:endParaRPr lang="en-GB" dirty="0"/>
          </a:p>
        </p:txBody>
      </p:sp>
      <p:pic>
        <p:nvPicPr>
          <p:cNvPr id="5122" name="Picture 2" descr="C:\Users\foluwole\Desktop\Ongoing Assignments\SSA CP\SSA CP 2013 Task force Documents\Lake Kivu 2013\Gatarage Potato photo-SSACP\DSC_15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/>
          <a:stretch/>
        </p:blipFill>
        <p:spPr bwMode="auto">
          <a:xfrm>
            <a:off x="5491058" y="3969836"/>
            <a:ext cx="310615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foluwole\Desktop\Ongoing Assignments\SSA CP\SSA CP 2013 Task force Documents\Lake Kivu 2013\Gatarage Potato photo-SSACP\DSC_1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7" y="3885718"/>
            <a:ext cx="243959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foluwole\Desktop\Ongoing Assignments\SSA CP\SSA CP 2013 Task force Documents\Lake Kivu 2013\Gatarage Potato photo-SSACP\DSC_1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63824"/>
            <a:ext cx="3174470" cy="259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foluwole\Desktop\Ongoing Assignments\SSA CP\SSA CP 2013 Task force Documents\Lake Kivu 2013\Gatarage Potato photo-SSACP\DSC_16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/>
          <a:stretch/>
        </p:blipFill>
        <p:spPr bwMode="auto">
          <a:xfrm>
            <a:off x="2611816" y="4078589"/>
            <a:ext cx="2849745" cy="222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foluwole\Desktop\Ongoing Assignments\SSA CP\SSA CP 2013 Task force Documents\Lake Kivu 2013\Gatarage Potato photo-SSACP\DSC_16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7" y="1403153"/>
            <a:ext cx="3308838" cy="23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16993" y="1225598"/>
            <a:ext cx="2050026" cy="27161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GB" sz="1050" b="1" dirty="0" smtClean="0"/>
          </a:p>
          <a:p>
            <a:pPr algn="ctr"/>
            <a:r>
              <a:rPr lang="en-GB" sz="2800" b="1" dirty="0" smtClean="0"/>
              <a:t>Washing and packaging Irish Potato</a:t>
            </a:r>
          </a:p>
          <a:p>
            <a:pPr algn="ctr"/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9296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487362"/>
          </a:xfrm>
        </p:spPr>
        <p:txBody>
          <a:bodyPr/>
          <a:lstStyle/>
          <a:p>
            <a:pPr algn="l">
              <a:defRPr/>
            </a:pPr>
            <a:r>
              <a:rPr lang="en-US" sz="3600" dirty="0" smtClean="0"/>
              <a:t>Success </a:t>
            </a:r>
            <a:r>
              <a:rPr lang="en-US" sz="3600" dirty="0"/>
              <a:t>S</a:t>
            </a:r>
            <a:r>
              <a:rPr lang="en-US" sz="3600" dirty="0" smtClean="0"/>
              <a:t>tory: Vegetable Box in Malawi</a:t>
            </a:r>
            <a:endParaRPr lang="en-US" sz="3600" dirty="0"/>
          </a:p>
        </p:txBody>
      </p:sp>
      <p:pic>
        <p:nvPicPr>
          <p:cNvPr id="1026" name="Picture 2" descr="C:\Documents and Settings\foluwole\My Documents\FARA\SSSA CP documents\SSA CP pix\Vegetable box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429000"/>
            <a:ext cx="358140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 descr="C:\Documents and Settings\foluwole\My Documents\FARA\SSSA CP documents\SSA CP pix\Vegatable box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371600"/>
            <a:ext cx="4949825" cy="37123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04800" y="51054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Increasing farmers access to inputs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3133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839200" cy="563562"/>
          </a:xfrm>
        </p:spPr>
        <p:txBody>
          <a:bodyPr/>
          <a:lstStyle/>
          <a:p>
            <a:pPr algn="l"/>
            <a:r>
              <a:rPr lang="en-US" sz="3600" dirty="0" smtClean="0"/>
              <a:t>Outcome and Impact (Numerical analysis)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4114800" cy="5029200"/>
          </a:xfrm>
          <a:solidFill>
            <a:srgbClr val="FFFF66"/>
          </a:solidFill>
        </p:spPr>
        <p:txBody>
          <a:bodyPr/>
          <a:lstStyle/>
          <a:p>
            <a:r>
              <a:rPr lang="en-US" sz="2500" b="1" dirty="0">
                <a:effectLst/>
              </a:rPr>
              <a:t>Farmers increased productivity of soybeans from an average of 900 kg/ha to an average of 2 tons/ha in northern Nigeria. </a:t>
            </a:r>
            <a:r>
              <a:rPr lang="en-US" sz="2500" b="1" dirty="0" smtClean="0">
                <a:effectLst/>
              </a:rPr>
              <a:t>     		</a:t>
            </a:r>
            <a:r>
              <a:rPr lang="en-US" sz="2500" b="1" dirty="0" smtClean="0">
                <a:solidFill>
                  <a:srgbClr val="FF0000"/>
                </a:solidFill>
                <a:effectLst/>
              </a:rPr>
              <a:t>-120</a:t>
            </a:r>
            <a:r>
              <a:rPr lang="en-US" sz="2500" b="1" dirty="0">
                <a:solidFill>
                  <a:srgbClr val="FF0000"/>
                </a:solidFill>
                <a:effectLst/>
              </a:rPr>
              <a:t>% increase </a:t>
            </a:r>
            <a:r>
              <a:rPr lang="en-US" sz="2500" b="1" dirty="0">
                <a:effectLst/>
              </a:rPr>
              <a:t>for a total of </a:t>
            </a:r>
            <a:r>
              <a:rPr lang="en-US" sz="2500" b="1" dirty="0">
                <a:solidFill>
                  <a:srgbClr val="FF0000"/>
                </a:solidFill>
                <a:effectLst/>
              </a:rPr>
              <a:t>150,000 farmers</a:t>
            </a:r>
            <a:r>
              <a:rPr lang="en-US" sz="2500" b="1" dirty="0">
                <a:effectLst/>
              </a:rPr>
              <a:t>. </a:t>
            </a:r>
            <a:r>
              <a:rPr lang="en-US" sz="2500" b="1" dirty="0" smtClean="0">
                <a:effectLst/>
              </a:rPr>
              <a:t>	-an </a:t>
            </a:r>
            <a:r>
              <a:rPr lang="en-US" sz="2500" b="1" dirty="0">
                <a:effectLst/>
              </a:rPr>
              <a:t>additional income of </a:t>
            </a:r>
            <a:r>
              <a:rPr lang="en-US" sz="2500" b="1" dirty="0">
                <a:solidFill>
                  <a:srgbClr val="FF0000"/>
                </a:solidFill>
                <a:effectLst/>
              </a:rPr>
              <a:t>USD </a:t>
            </a:r>
            <a:r>
              <a:rPr lang="en-US" sz="2500" b="1" dirty="0" smtClean="0">
                <a:solidFill>
                  <a:srgbClr val="FF0000"/>
                </a:solidFill>
                <a:effectLst/>
              </a:rPr>
              <a:t>500/ha</a:t>
            </a:r>
            <a:r>
              <a:rPr lang="en-US" sz="2500" b="1" dirty="0" smtClean="0">
                <a:effectLst/>
              </a:rPr>
              <a:t>/ season </a:t>
            </a:r>
            <a:r>
              <a:rPr lang="en-US" sz="2500" b="1" dirty="0">
                <a:effectLst/>
              </a:rPr>
              <a:t>for each farmer</a:t>
            </a:r>
            <a:r>
              <a:rPr lang="en-US" sz="2500" b="1" dirty="0" smtClean="0">
                <a:effectLst/>
              </a:rPr>
              <a:t>.</a:t>
            </a:r>
            <a:endParaRPr lang="en-US" sz="2500" b="1" dirty="0">
              <a:effectLst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0" y="1295400"/>
            <a:ext cx="365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0" y="1295400"/>
            <a:ext cx="3962400" cy="5029200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003366"/>
              </a:buClr>
            </a:pPr>
            <a:r>
              <a:rPr lang="en-US" b="1" dirty="0">
                <a:solidFill>
                  <a:srgbClr val="000000"/>
                </a:solidFill>
                <a:effectLst/>
              </a:rPr>
              <a:t>Engagement of banks on the IPs in southern Niger mobilized an additional </a:t>
            </a:r>
            <a:r>
              <a:rPr lang="en-US" b="1" dirty="0">
                <a:solidFill>
                  <a:srgbClr val="FF0000"/>
                </a:solidFill>
                <a:effectLst/>
              </a:rPr>
              <a:t>USD 6 million for </a:t>
            </a:r>
            <a:r>
              <a:rPr lang="en-US" b="1" dirty="0">
                <a:solidFill>
                  <a:schemeClr val="tx1"/>
                </a:solidFill>
                <a:effectLst/>
              </a:rPr>
              <a:t>a</a:t>
            </a:r>
            <a:r>
              <a:rPr lang="en-US" b="1" dirty="0">
                <a:solidFill>
                  <a:srgbClr val="000000"/>
                </a:solidFill>
                <a:effectLst/>
              </a:rPr>
              <a:t>gricultural production and yielded a </a:t>
            </a:r>
            <a:r>
              <a:rPr lang="en-US" b="1" dirty="0">
                <a:solidFill>
                  <a:srgbClr val="FF0000"/>
                </a:solidFill>
                <a:effectLst/>
              </a:rPr>
              <a:t>profit of USD 960,000 </a:t>
            </a:r>
            <a:r>
              <a:rPr lang="en-US" b="1" dirty="0">
                <a:solidFill>
                  <a:srgbClr val="000000"/>
                </a:solidFill>
                <a:effectLst/>
              </a:rPr>
              <a:t>to the financing agenci</a:t>
            </a:r>
            <a:r>
              <a:rPr lang="en-US" sz="2600" b="1" dirty="0">
                <a:solidFill>
                  <a:srgbClr val="000000"/>
                </a:solidFill>
                <a:effectLst/>
              </a:rPr>
              <a:t>es</a:t>
            </a:r>
          </a:p>
          <a:p>
            <a:pPr lvl="0">
              <a:buClr>
                <a:srgbClr val="003366"/>
              </a:buClr>
            </a:pP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3876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algn="l"/>
            <a:r>
              <a:rPr lang="en-US" dirty="0" smtClean="0"/>
              <a:t>Outcome and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3962400" cy="5029200"/>
          </a:xfrm>
          <a:solidFill>
            <a:srgbClr val="FFC000"/>
          </a:solidFill>
        </p:spPr>
        <p:txBody>
          <a:bodyPr/>
          <a:lstStyle/>
          <a:p>
            <a:pPr lvl="0"/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Mamera drink, </a:t>
            </a:r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5000 farmers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their income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average of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 in Uganda</a:t>
            </a:r>
          </a:p>
          <a:p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Kasiksi </a:t>
            </a: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drink </a:t>
            </a: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 at </a:t>
            </a: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University of Goma in </a:t>
            </a: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DRC increased </a:t>
            </a: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income of 2500 banana farmers </a:t>
            </a: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an average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200% </a:t>
            </a: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DRC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0" y="1295400"/>
            <a:ext cx="3657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0" y="1295400"/>
            <a:ext cx="3962400" cy="503829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8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>
              <a:buClr>
                <a:srgbClr val="003366"/>
              </a:buClr>
            </a:pPr>
            <a:r>
              <a:rPr lang="en-US" sz="2600" b="1" dirty="0">
                <a:solidFill>
                  <a:schemeClr val="bg1"/>
                </a:solidFill>
                <a:effectLst/>
              </a:rPr>
              <a:t>Introduction of new packaging of potatoes </a:t>
            </a:r>
            <a:r>
              <a:rPr lang="en-US" sz="2600" b="1" dirty="0" smtClean="0">
                <a:solidFill>
                  <a:schemeClr val="bg1"/>
                </a:solidFill>
                <a:effectLst/>
              </a:rPr>
              <a:t>doubled </a:t>
            </a:r>
            <a:r>
              <a:rPr lang="en-US" sz="2600" b="1" dirty="0">
                <a:solidFill>
                  <a:schemeClr val="bg1"/>
                </a:solidFill>
                <a:effectLst/>
              </a:rPr>
              <a:t>the income </a:t>
            </a:r>
            <a:r>
              <a:rPr lang="en-US" sz="2600" b="1" dirty="0">
                <a:solidFill>
                  <a:srgbClr val="FFC000"/>
                </a:solidFill>
                <a:effectLst/>
              </a:rPr>
              <a:t>of 2000 farmers from USD 0.2/kg </a:t>
            </a:r>
            <a:r>
              <a:rPr lang="en-US" sz="2600" b="1" dirty="0">
                <a:solidFill>
                  <a:schemeClr val="bg1"/>
                </a:solidFill>
                <a:effectLst/>
              </a:rPr>
              <a:t>to </a:t>
            </a:r>
            <a:r>
              <a:rPr lang="en-US" sz="2600" b="1" dirty="0">
                <a:solidFill>
                  <a:srgbClr val="FFC000"/>
                </a:solidFill>
                <a:effectLst/>
              </a:rPr>
              <a:t>USD 0.4/kg </a:t>
            </a:r>
            <a:r>
              <a:rPr lang="en-US" sz="2600" b="1" dirty="0">
                <a:solidFill>
                  <a:schemeClr val="bg1"/>
                </a:solidFill>
                <a:effectLst/>
              </a:rPr>
              <a:t>per farmer, with each farmer making an additional average profit of </a:t>
            </a:r>
            <a:r>
              <a:rPr lang="en-US" sz="2600" b="1" dirty="0">
                <a:solidFill>
                  <a:srgbClr val="FFC000"/>
                </a:solidFill>
                <a:effectLst/>
              </a:rPr>
              <a:t>USD 1,600 </a:t>
            </a:r>
            <a:r>
              <a:rPr lang="en-US" sz="2600" b="1" dirty="0">
                <a:solidFill>
                  <a:schemeClr val="bg1"/>
                </a:solidFill>
                <a:effectLst/>
              </a:rPr>
              <a:t>per season from potato production</a:t>
            </a:r>
            <a:r>
              <a:rPr lang="en-US" sz="2600" b="1" dirty="0" smtClean="0">
                <a:solidFill>
                  <a:schemeClr val="bg1"/>
                </a:solidFill>
                <a:effectLst/>
              </a:rPr>
              <a:t>.</a:t>
            </a:r>
          </a:p>
          <a:p>
            <a:pPr>
              <a:buClr>
                <a:srgbClr val="003366"/>
              </a:buClr>
            </a:pPr>
            <a:endParaRPr lang="en-US" sz="2400" b="1" dirty="0">
              <a:solidFill>
                <a:schemeClr val="bg1"/>
              </a:solidFill>
              <a:effectLst/>
            </a:endParaRPr>
          </a:p>
          <a:p>
            <a:pPr lvl="0">
              <a:buClr>
                <a:srgbClr val="003366"/>
              </a:buClr>
            </a:pP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404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phases of SSA CP</a:t>
            </a:r>
            <a:endParaRPr lang="en-GB" dirty="0"/>
          </a:p>
        </p:txBody>
      </p:sp>
      <p:graphicFrame>
        <p:nvGraphicFramePr>
          <p:cNvPr id="4" name="Tijdelijke aanduiding voor inhou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718773"/>
              </p:ext>
            </p:extLst>
          </p:nvPr>
        </p:nvGraphicFramePr>
        <p:xfrm>
          <a:off x="-457200" y="1918620"/>
          <a:ext cx="8229600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53827" y="296341"/>
            <a:ext cx="8893792" cy="2967341"/>
            <a:chOff x="304800" y="296341"/>
            <a:chExt cx="8893792" cy="2967341"/>
          </a:xfrm>
        </p:grpSpPr>
        <p:sp>
          <p:nvSpPr>
            <p:cNvPr id="5" name="Rectangle 4"/>
            <p:cNvSpPr/>
            <p:nvPr/>
          </p:nvSpPr>
          <p:spPr>
            <a:xfrm>
              <a:off x="304800" y="1447800"/>
              <a:ext cx="33528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rgbClr val="000000"/>
                  </a:solidFill>
                  <a:latin typeface="Arial"/>
                </a:rPr>
                <a:t>SSA CP has completed the proof of IAR4D Concept</a:t>
              </a:r>
            </a:p>
          </p:txBody>
        </p:sp>
        <p:grpSp>
          <p:nvGrpSpPr>
            <p:cNvPr id="6" name="Group 7"/>
            <p:cNvGrpSpPr/>
            <p:nvPr/>
          </p:nvGrpSpPr>
          <p:grpSpPr>
            <a:xfrm>
              <a:off x="4834909" y="1326881"/>
              <a:ext cx="3502167" cy="1284157"/>
              <a:chOff x="4126243" y="1143000"/>
              <a:chExt cx="3502167" cy="1284157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410200" y="1143000"/>
                <a:ext cx="1143000" cy="1257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126243" y="1965492"/>
                <a:ext cx="14087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70C0"/>
                    </a:solidFill>
                    <a:latin typeface="Pristina" pitchFamily="66" charset="0"/>
                  </a:rPr>
                  <a:t>We are here</a:t>
                </a:r>
                <a:endParaRPr lang="en-US" sz="2400" b="1" dirty="0">
                  <a:solidFill>
                    <a:srgbClr val="0070C0"/>
                  </a:solidFill>
                  <a:latin typeface="Pristina" pitchFamily="66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998596" y="1780826"/>
                <a:ext cx="16298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  <a:latin typeface="Pristina" pitchFamily="66" charset="0"/>
                  </a:rPr>
                  <a:t>We going there</a:t>
                </a:r>
                <a:endParaRPr lang="en-US" sz="2000" b="1" dirty="0">
                  <a:solidFill>
                    <a:srgbClr val="FF0000"/>
                  </a:solidFill>
                  <a:latin typeface="Pristina" pitchFamily="66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391400" y="296341"/>
              <a:ext cx="1807192" cy="1746141"/>
              <a:chOff x="7391400" y="296341"/>
              <a:chExt cx="1807192" cy="1746141"/>
            </a:xfrm>
          </p:grpSpPr>
          <p:sp>
            <p:nvSpPr>
              <p:cNvPr id="9" name="Diamond 8"/>
              <p:cNvSpPr/>
              <p:nvPr/>
            </p:nvSpPr>
            <p:spPr>
              <a:xfrm>
                <a:off x="7391400" y="296341"/>
                <a:ext cx="1752600" cy="1746141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475560" y="928781"/>
                <a:ext cx="17230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solidFill>
                      <a:schemeClr val="bg1"/>
                    </a:solidFill>
                  </a:rPr>
                  <a:t>Scaling-out</a:t>
                </a:r>
                <a:endParaRPr lang="en-GB" sz="20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275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P</a:t>
            </a:r>
            <a:r>
              <a:rPr lang="en-GB" dirty="0" smtClean="0"/>
              <a:t>roof IAR4D Concept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126" y="5410200"/>
            <a:ext cx="6781800" cy="806491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IAR4D Proof of Concept Documents</a:t>
            </a:r>
            <a:endParaRPr lang="en-GB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97427" y="1676400"/>
            <a:ext cx="8839199" cy="3420089"/>
            <a:chOff x="159224" y="1266967"/>
            <a:chExt cx="8839199" cy="342008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24" y="1266967"/>
              <a:ext cx="8839199" cy="342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 descr="C:\Users\foluwole\Desktop\IAR4D 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3973">
              <a:off x="428076" y="1809620"/>
              <a:ext cx="1961747" cy="2749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339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563562"/>
          </a:xfrm>
        </p:spPr>
        <p:txBody>
          <a:bodyPr/>
          <a:lstStyle/>
          <a:p>
            <a:r>
              <a:rPr lang="en-GB" sz="3800" dirty="0" smtClean="0"/>
              <a:t>Excerpts  from Proof of Concept </a:t>
            </a:r>
            <a:r>
              <a:rPr lang="en-GB" sz="3800" dirty="0"/>
              <a:t>A</a:t>
            </a:r>
            <a:r>
              <a:rPr lang="en-GB" sz="3800" dirty="0" smtClean="0"/>
              <a:t>nalysis</a:t>
            </a:r>
            <a:endParaRPr lang="en-GB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5029200" cy="51054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effectLst/>
              </a:rPr>
              <a:t>Does IAR4D Works</a:t>
            </a:r>
          </a:p>
          <a:p>
            <a:pPr marL="0" indent="0">
              <a:buNone/>
            </a:pPr>
            <a:r>
              <a:rPr lang="en-GB" sz="2800" b="1" dirty="0" smtClean="0">
                <a:solidFill>
                  <a:srgbClr val="000000"/>
                </a:solidFill>
              </a:rPr>
              <a:t>Average income of individuals participating  is  $1,362.72 an average of  </a:t>
            </a:r>
            <a:r>
              <a:rPr lang="en-GB" sz="2800" b="1" u="sng" dirty="0" smtClean="0">
                <a:solidFill>
                  <a:srgbClr val="000000"/>
                </a:solidFill>
              </a:rPr>
              <a:t>$3.73 / day</a:t>
            </a:r>
          </a:p>
          <a:p>
            <a:pPr marL="0" indent="0">
              <a:buNone/>
            </a:pPr>
            <a:endParaRPr lang="en-GB" sz="28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800" b="1" dirty="0" smtClean="0">
                <a:solidFill>
                  <a:srgbClr val="000000"/>
                </a:solidFill>
              </a:rPr>
              <a:t>Compared to the baseline income of  $588.44 which translate to </a:t>
            </a:r>
            <a:r>
              <a:rPr lang="en-GB" sz="2800" b="1" u="sng" dirty="0" smtClean="0">
                <a:solidFill>
                  <a:srgbClr val="000000"/>
                </a:solidFill>
              </a:rPr>
              <a:t>$1.61</a:t>
            </a:r>
          </a:p>
          <a:p>
            <a:pPr marL="0" indent="0">
              <a:buNone/>
            </a:pPr>
            <a:endParaRPr lang="en-GB" sz="2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800" b="1" dirty="0" smtClean="0">
                <a:solidFill>
                  <a:srgbClr val="FF0000"/>
                </a:solidFill>
                <a:effectLst/>
              </a:rPr>
              <a:t>Percentage effect = </a:t>
            </a:r>
            <a:r>
              <a:rPr lang="en-GB" sz="2800" b="1" u="sng" dirty="0" smtClean="0">
                <a:solidFill>
                  <a:srgbClr val="FF0000"/>
                </a:solidFill>
                <a:effectLst/>
              </a:rPr>
              <a:t>$ 231%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755" y="1247632"/>
            <a:ext cx="3486245" cy="522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3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563562"/>
          </a:xfrm>
        </p:spPr>
        <p:txBody>
          <a:bodyPr/>
          <a:lstStyle/>
          <a:p>
            <a:r>
              <a:rPr lang="en-GB" sz="3800" dirty="0" smtClean="0"/>
              <a:t>Excerpt from Proof of Concept </a:t>
            </a:r>
            <a:r>
              <a:rPr lang="en-GB" sz="3800" dirty="0"/>
              <a:t>A</a:t>
            </a:r>
            <a:r>
              <a:rPr lang="en-GB" sz="3800" dirty="0" smtClean="0"/>
              <a:t>nalysis</a:t>
            </a:r>
            <a:endParaRPr lang="en-GB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685072" cy="5182987"/>
          </a:xfrm>
        </p:spPr>
        <p:txBody>
          <a:bodyPr/>
          <a:lstStyle/>
          <a:p>
            <a:pPr marL="0" indent="0">
              <a:buNone/>
            </a:pPr>
            <a:r>
              <a:rPr lang="en-GB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IAR4D deliver more than the conventional approaches.</a:t>
            </a:r>
          </a:p>
          <a:p>
            <a:endParaRPr lang="en-GB" sz="1400" b="1" dirty="0" smtClean="0">
              <a:solidFill>
                <a:srgbClr val="000000"/>
              </a:solidFill>
              <a:effectLst/>
            </a:endParaRPr>
          </a:p>
          <a:p>
            <a:r>
              <a:rPr lang="en-GB" sz="2700" b="1" dirty="0" smtClean="0">
                <a:solidFill>
                  <a:srgbClr val="000000"/>
                </a:solidFill>
                <a:effectLst/>
              </a:rPr>
              <a:t>Income of women increase by 326%</a:t>
            </a:r>
          </a:p>
          <a:p>
            <a:r>
              <a:rPr lang="en-GB" sz="2700" b="1" dirty="0" smtClean="0">
                <a:solidFill>
                  <a:srgbClr val="000000"/>
                </a:solidFill>
                <a:effectLst/>
              </a:rPr>
              <a:t>Food security improved by 324%</a:t>
            </a:r>
          </a:p>
          <a:p>
            <a:r>
              <a:rPr lang="en-GB" sz="2700" b="1" dirty="0" smtClean="0">
                <a:solidFill>
                  <a:srgbClr val="000000"/>
                </a:solidFill>
                <a:effectLst/>
              </a:rPr>
              <a:t>Wealth distribution   5%</a:t>
            </a:r>
          </a:p>
          <a:p>
            <a:r>
              <a:rPr lang="en-GB" sz="2700" b="1" dirty="0" smtClean="0">
                <a:solidFill>
                  <a:srgbClr val="000000"/>
                </a:solidFill>
                <a:effectLst/>
              </a:rPr>
              <a:t>Household income increased by 232%</a:t>
            </a:r>
          </a:p>
          <a:p>
            <a:r>
              <a:rPr lang="en-GB" sz="2700" b="1" dirty="0" smtClean="0">
                <a:solidFill>
                  <a:srgbClr val="000000"/>
                </a:solidFill>
                <a:effectLst/>
              </a:rPr>
              <a:t>Income inequalities  decreased by 6% (</a:t>
            </a:r>
            <a:r>
              <a:rPr lang="en-GB" sz="2700" b="1" dirty="0" err="1" smtClean="0">
                <a:solidFill>
                  <a:srgbClr val="000000"/>
                </a:solidFill>
                <a:effectLst/>
              </a:rPr>
              <a:t>Gini</a:t>
            </a:r>
            <a:r>
              <a:rPr lang="en-GB" sz="2700" b="1" dirty="0" smtClean="0">
                <a:solidFill>
                  <a:srgbClr val="000000"/>
                </a:solidFill>
                <a:effectLst/>
              </a:rPr>
              <a:t> Coefficient)</a:t>
            </a:r>
          </a:p>
          <a:p>
            <a:r>
              <a:rPr lang="en-GB" sz="2700" b="1" dirty="0" smtClean="0">
                <a:solidFill>
                  <a:srgbClr val="000000"/>
                </a:solidFill>
                <a:effectLst/>
              </a:rPr>
              <a:t>Productive assets value increased</a:t>
            </a:r>
          </a:p>
          <a:p>
            <a:endParaRPr lang="en-GB" b="1" dirty="0" smtClean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GB" b="1" dirty="0" smtClean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GB" sz="1600" b="1" dirty="0">
              <a:solidFill>
                <a:srgbClr val="000000"/>
              </a:solidFill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7"/>
          <a:stretch/>
        </p:blipFill>
        <p:spPr bwMode="auto">
          <a:xfrm>
            <a:off x="5989872" y="1219200"/>
            <a:ext cx="3147304" cy="518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8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563562"/>
          </a:xfrm>
        </p:spPr>
        <p:txBody>
          <a:bodyPr/>
          <a:lstStyle/>
          <a:p>
            <a:r>
              <a:rPr lang="en-GB" sz="3800" dirty="0" smtClean="0"/>
              <a:t>Excerpt from Proof of Concept </a:t>
            </a:r>
            <a:r>
              <a:rPr lang="en-GB" sz="3800" dirty="0"/>
              <a:t>A</a:t>
            </a:r>
            <a:r>
              <a:rPr lang="en-GB" sz="3800" dirty="0" smtClean="0"/>
              <a:t>nalysis</a:t>
            </a:r>
            <a:endParaRPr lang="en-GB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50292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How sustainable and useable is the IAR4D approach outside the test environment ?</a:t>
            </a:r>
          </a:p>
          <a:p>
            <a:endParaRPr lang="en-GB" sz="2300" b="1" dirty="0" smtClean="0">
              <a:solidFill>
                <a:srgbClr val="000000"/>
              </a:solidFill>
              <a:effectLst/>
            </a:endParaRPr>
          </a:p>
          <a:p>
            <a:r>
              <a:rPr lang="en-GB" sz="2800" b="1" dirty="0" smtClean="0">
                <a:solidFill>
                  <a:srgbClr val="000000"/>
                </a:solidFill>
                <a:effectLst/>
              </a:rPr>
              <a:t>Spread / beneficiary estimation (Economic surplus Model) indicated a reach in the excess of 10 million ARD stakeholders across the continent</a:t>
            </a:r>
            <a:r>
              <a:rPr lang="en-GB" sz="2300" b="1" dirty="0" smtClean="0">
                <a:solidFill>
                  <a:srgbClr val="000000"/>
                </a:solidFill>
                <a:effectLst/>
              </a:rPr>
              <a:t>.</a:t>
            </a:r>
          </a:p>
          <a:p>
            <a:endParaRPr lang="en-GB" b="1" dirty="0" smtClean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GB" b="1" dirty="0" smtClean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en-GB" sz="1600" b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62" y="3733800"/>
            <a:ext cx="3655437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6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868362"/>
          </a:xfrm>
        </p:spPr>
        <p:txBody>
          <a:bodyPr/>
          <a:lstStyle/>
          <a:p>
            <a:r>
              <a:rPr lang="en-GB" sz="3600" dirty="0"/>
              <a:t>State of Africa agriculture [a decade ago..]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" y="1309534"/>
            <a:ext cx="42672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50000"/>
              </a:spcBef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50000"/>
              </a:spcBef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50000"/>
              </a:spcBef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50000"/>
              </a:spcBef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50000"/>
              </a:spcBef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40000"/>
              </a:spcBef>
              <a:buSzPct val="80000"/>
              <a:buFontTx/>
              <a:buBlip>
                <a:blip r:embed="rId2"/>
              </a:buBlip>
            </a:pPr>
            <a:r>
              <a:rPr lang="en-US" altLang="en-US" sz="2800" dirty="0">
                <a:latin typeface="+mn-lt"/>
              </a:rPr>
              <a:t>Weak private sector </a:t>
            </a:r>
            <a:endParaRPr lang="en-US" altLang="en-US" sz="2800" dirty="0" smtClean="0">
              <a:latin typeface="+mn-lt"/>
            </a:endParaRPr>
          </a:p>
          <a:p>
            <a:pPr>
              <a:spcBef>
                <a:spcPct val="40000"/>
              </a:spcBef>
              <a:buSzPct val="80000"/>
              <a:buFontTx/>
              <a:buBlip>
                <a:blip r:embed="rId2"/>
              </a:buBlip>
            </a:pPr>
            <a:r>
              <a:rPr lang="en-US" altLang="en-US" sz="2800" dirty="0" smtClean="0">
                <a:latin typeface="+mn-lt"/>
              </a:rPr>
              <a:t>Underinvestment </a:t>
            </a:r>
            <a:r>
              <a:rPr lang="en-US" altLang="en-US" sz="2800" dirty="0">
                <a:latin typeface="+mn-lt"/>
              </a:rPr>
              <a:t>in  </a:t>
            </a:r>
            <a:r>
              <a:rPr lang="en-US" altLang="en-US" sz="2800" dirty="0" smtClean="0">
                <a:latin typeface="+mn-lt"/>
              </a:rPr>
              <a:t>research</a:t>
            </a:r>
            <a:r>
              <a:rPr lang="en-US" altLang="en-US" sz="2800" dirty="0">
                <a:latin typeface="+mn-lt"/>
              </a:rPr>
              <a:t>; </a:t>
            </a:r>
            <a:r>
              <a:rPr lang="en-US" altLang="en-US" sz="2800" dirty="0" smtClean="0">
                <a:latin typeface="+mn-lt"/>
              </a:rPr>
              <a:t>leading to ineffective </a:t>
            </a:r>
            <a:r>
              <a:rPr lang="en-US" altLang="en-US" sz="2800" dirty="0">
                <a:latin typeface="+mn-lt"/>
              </a:rPr>
              <a:t>R&amp;D models; weak and unaccountable institutions</a:t>
            </a:r>
          </a:p>
          <a:p>
            <a:pPr>
              <a:buSzPct val="80000"/>
              <a:buFontTx/>
              <a:buBlip>
                <a:blip r:embed="rId2"/>
              </a:buBlip>
            </a:pPr>
            <a:r>
              <a:rPr lang="en-US" altLang="en-US" sz="2800" dirty="0" smtClean="0">
                <a:latin typeface="+mn-lt"/>
              </a:rPr>
              <a:t>In appropriate </a:t>
            </a:r>
            <a:r>
              <a:rPr lang="en-US" altLang="en-US" sz="2800" dirty="0">
                <a:latin typeface="+mn-lt"/>
              </a:rPr>
              <a:t>policies </a:t>
            </a:r>
            <a:endParaRPr lang="en-US" altLang="en-US" sz="2800" dirty="0" smtClean="0">
              <a:latin typeface="+mn-lt"/>
            </a:endParaRPr>
          </a:p>
          <a:p>
            <a:pPr>
              <a:buSzPct val="80000"/>
              <a:buFontTx/>
              <a:buBlip>
                <a:blip r:embed="rId2"/>
              </a:buBlip>
            </a:pPr>
            <a:r>
              <a:rPr lang="en-US" altLang="en-US" sz="2800" dirty="0" smtClean="0">
                <a:latin typeface="+mn-lt"/>
              </a:rPr>
              <a:t>External influences [ globalization etc</a:t>
            </a:r>
            <a:r>
              <a:rPr lang="en-US" altLang="en-US" sz="2800" dirty="0">
                <a:latin typeface="+mn-lt"/>
              </a:rPr>
              <a:t>.</a:t>
            </a:r>
            <a:r>
              <a:rPr lang="en-US" altLang="en-US" sz="2800" dirty="0" smtClean="0">
                <a:latin typeface="+mn-lt"/>
              </a:rPr>
              <a:t>]</a:t>
            </a:r>
            <a:endParaRPr lang="fr-FR" altLang="en-US" sz="2800" dirty="0">
              <a:latin typeface="+mn-lt"/>
            </a:endParaRPr>
          </a:p>
        </p:txBody>
      </p:sp>
      <p:pic>
        <p:nvPicPr>
          <p:cNvPr id="1026" name="Picture 2" descr="C:\Users\foluwole\Pictures\Bukavu DRC Training pictures\IMG_26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4"/>
          <a:stretch/>
        </p:blipFill>
        <p:spPr bwMode="auto">
          <a:xfrm>
            <a:off x="3679723" y="1193698"/>
            <a:ext cx="6162368" cy="562466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1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Proposed Future of IAR4D Concept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GB" b="1" dirty="0" smtClean="0">
                <a:effectLst/>
              </a:rPr>
              <a:t>FARA wishes to scale out the IAR4D concept and the Innovation Platforms to facilitate sustainable broad based impact from agricultural research and development.</a:t>
            </a:r>
          </a:p>
          <a:p>
            <a:pPr marL="0" indent="0">
              <a:buNone/>
            </a:pPr>
            <a:endParaRPr lang="en-GB" b="1" dirty="0" smtClean="0">
              <a:effectLst/>
            </a:endParaRPr>
          </a:p>
          <a:p>
            <a:r>
              <a:rPr lang="en-GB" b="1" dirty="0" smtClean="0">
                <a:effectLst/>
              </a:rPr>
              <a:t>FARA wishes to package the scaling out of IAR4D concept  this into a new program, tagged  SSA CP</a:t>
            </a:r>
            <a:r>
              <a:rPr lang="en-GB" sz="4800" b="1" baseline="10000" dirty="0" smtClean="0">
                <a:effectLst/>
              </a:rPr>
              <a:t>+.</a:t>
            </a:r>
          </a:p>
          <a:p>
            <a:endParaRPr lang="en-GB" b="1" dirty="0" smtClean="0">
              <a:effectLst/>
            </a:endParaRPr>
          </a:p>
          <a:p>
            <a:endParaRPr lang="en-GB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923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Proposed Future of IAR4D </a:t>
            </a:r>
            <a:r>
              <a:rPr lang="en-GB" sz="3600" dirty="0" smtClean="0"/>
              <a:t>Concept [2]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04" y="1295400"/>
            <a:ext cx="4572000" cy="5029200"/>
          </a:xfrm>
          <a:solidFill>
            <a:srgbClr val="FFFF00"/>
          </a:solidFill>
        </p:spPr>
        <p:txBody>
          <a:bodyPr/>
          <a:lstStyle/>
          <a:p>
            <a:pPr marL="88900" indent="-88900"/>
            <a:r>
              <a:rPr lang="en-GB" sz="2800" b="1" dirty="0" smtClean="0"/>
              <a:t>The </a:t>
            </a:r>
            <a:r>
              <a:rPr lang="en-GB" sz="2800" b="1" u="sng" dirty="0">
                <a:solidFill>
                  <a:srgbClr val="FF0000"/>
                </a:solidFill>
              </a:rPr>
              <a:t>O</a:t>
            </a:r>
            <a:r>
              <a:rPr lang="en-GB" sz="2800" b="1" u="sng" dirty="0" smtClean="0">
                <a:solidFill>
                  <a:srgbClr val="FF0000"/>
                </a:solidFill>
              </a:rPr>
              <a:t>bjectives</a:t>
            </a:r>
            <a:r>
              <a:rPr lang="en-GB" sz="2800" b="1" dirty="0" smtClean="0"/>
              <a:t> of  </a:t>
            </a:r>
            <a:r>
              <a:rPr lang="en-GB" sz="2800" b="1" dirty="0"/>
              <a:t>SSA CP</a:t>
            </a:r>
            <a:r>
              <a:rPr lang="en-GB" sz="5400" b="1" baseline="10000" dirty="0">
                <a:effectLst/>
              </a:rPr>
              <a:t>+</a:t>
            </a:r>
            <a:r>
              <a:rPr lang="en-GB" sz="6600" b="1" baseline="10000" dirty="0">
                <a:effectLst/>
              </a:rPr>
              <a:t> </a:t>
            </a:r>
            <a:r>
              <a:rPr lang="en-US" sz="2800" b="1" dirty="0" smtClean="0"/>
              <a:t> is to facilitate </a:t>
            </a:r>
            <a:r>
              <a:rPr lang="en-US" sz="2800" b="1" dirty="0"/>
              <a:t>substantially greater impact from agricultural research for development (AR4D) leading to improved </a:t>
            </a:r>
            <a:r>
              <a:rPr lang="en-US" sz="2800" b="1" dirty="0" smtClean="0"/>
              <a:t>agricultural livelihoods</a:t>
            </a:r>
            <a:r>
              <a:rPr lang="en-US" sz="2800" b="1" dirty="0"/>
              <a:t>, </a:t>
            </a:r>
            <a:r>
              <a:rPr lang="en-US" sz="2800" b="1" dirty="0" smtClean="0"/>
              <a:t>wealth generation, food </a:t>
            </a:r>
            <a:r>
              <a:rPr lang="en-US" sz="2800" b="1" dirty="0"/>
              <a:t>security and sustainable natural resource management throughout </a:t>
            </a:r>
            <a:r>
              <a:rPr lang="en-US" sz="2800" b="1" dirty="0" smtClean="0"/>
              <a:t>Africa</a:t>
            </a:r>
            <a:endParaRPr lang="en-GB" sz="2800" b="1" dirty="0" smtClean="0"/>
          </a:p>
          <a:p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889088" y="1371600"/>
            <a:ext cx="4114800" cy="49530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/>
            <a:r>
              <a:rPr lang="en-GB" b="1" dirty="0" smtClean="0">
                <a:effectLst/>
              </a:rPr>
              <a:t>SSA CP</a:t>
            </a:r>
            <a:r>
              <a:rPr lang="en-GB" sz="4800" b="1" baseline="10000" dirty="0" smtClean="0">
                <a:effectLst/>
              </a:rPr>
              <a:t>+</a:t>
            </a:r>
            <a:r>
              <a:rPr lang="en-GB" b="1" baseline="10000" dirty="0" smtClean="0">
                <a:effectLst/>
              </a:rPr>
              <a:t> </a:t>
            </a:r>
            <a:r>
              <a:rPr lang="en-GB" b="1" dirty="0" smtClean="0">
                <a:effectLst/>
              </a:rPr>
              <a:t>aims to fully integrate the IAR4D concept  and the IP into the existing structure for conducting agricultural research and development activities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IAR4D is Spreading in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sz="2600" dirty="0" smtClean="0"/>
              <a:t>Governments are adopting the structure (Sierra Leone, </a:t>
            </a:r>
            <a:r>
              <a:rPr lang="en-US" sz="2600" dirty="0" smtClean="0"/>
              <a:t>Liberia, Mozambique</a:t>
            </a:r>
            <a:r>
              <a:rPr lang="en-US" sz="2600" dirty="0" smtClean="0"/>
              <a:t>, Uganda, </a:t>
            </a:r>
            <a:r>
              <a:rPr lang="en-US" sz="2600" dirty="0" smtClean="0"/>
              <a:t>Nigeria, Gambia…).</a:t>
            </a:r>
            <a:endParaRPr lang="en-US" sz="2600" dirty="0" smtClean="0"/>
          </a:p>
          <a:p>
            <a:r>
              <a:rPr lang="en-US" sz="2600" b="1" dirty="0" smtClean="0">
                <a:solidFill>
                  <a:srgbClr val="FF0000"/>
                </a:solidFill>
              </a:rPr>
              <a:t>Research institutes – </a:t>
            </a:r>
            <a:r>
              <a:rPr lang="en-GB" sz="2600" b="1" dirty="0">
                <a:solidFill>
                  <a:srgbClr val="FF0000"/>
                </a:solidFill>
                <a:effectLst/>
              </a:rPr>
              <a:t>Kenya Agricultural and Livestock Research Organisation - </a:t>
            </a:r>
            <a:r>
              <a:rPr lang="en-GB" sz="2600" b="1" dirty="0" smtClean="0">
                <a:solidFill>
                  <a:srgbClr val="FF0000"/>
                </a:solidFill>
                <a:effectLst/>
              </a:rPr>
              <a:t>KALRO</a:t>
            </a:r>
            <a:endParaRPr lang="en-US" sz="2600" b="1" dirty="0" smtClean="0">
              <a:solidFill>
                <a:srgbClr val="FF0000"/>
              </a:solidFill>
            </a:endParaRPr>
          </a:p>
          <a:p>
            <a:r>
              <a:rPr lang="en-US" sz="2600" dirty="0" smtClean="0"/>
              <a:t>International NGOs – EU CORD operating in 12 African countries.</a:t>
            </a:r>
          </a:p>
          <a:p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Donor financed projects -  USAID MARKETS, RIU, Ireland financed project in Mozambique….</a:t>
            </a:r>
          </a:p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Consortium programs  (Mega programs) of the CGIAR.</a:t>
            </a:r>
          </a:p>
          <a:p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Private sector – 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Olam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GADCO, 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SinaGerald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38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6450" y="159544"/>
            <a:ext cx="7067550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Oval 29"/>
          <p:cNvSpPr>
            <a:spLocks noChangeArrowheads="1"/>
          </p:cNvSpPr>
          <p:nvPr/>
        </p:nvSpPr>
        <p:spPr bwMode="auto">
          <a:xfrm>
            <a:off x="4495800" y="2057400"/>
            <a:ext cx="9906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Niger</a:t>
            </a:r>
          </a:p>
        </p:txBody>
      </p:sp>
      <p:sp>
        <p:nvSpPr>
          <p:cNvPr id="26629" name="Oval 56"/>
          <p:cNvSpPr>
            <a:spLocks noChangeArrowheads="1"/>
          </p:cNvSpPr>
          <p:nvPr/>
        </p:nvSpPr>
        <p:spPr bwMode="auto">
          <a:xfrm>
            <a:off x="6858000" y="4648200"/>
            <a:ext cx="9906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Malawi</a:t>
            </a:r>
          </a:p>
        </p:txBody>
      </p:sp>
      <p:sp>
        <p:nvSpPr>
          <p:cNvPr id="26630" name="Oval 58"/>
          <p:cNvSpPr>
            <a:spLocks noChangeArrowheads="1"/>
          </p:cNvSpPr>
          <p:nvPr/>
        </p:nvSpPr>
        <p:spPr bwMode="auto">
          <a:xfrm>
            <a:off x="6324600" y="4876800"/>
            <a:ext cx="9906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 err="1">
                <a:solidFill>
                  <a:srgbClr val="000000"/>
                </a:solidFill>
                <a:effectLst/>
                <a:latin typeface="Times New Roman" pitchFamily="18" charset="0"/>
              </a:rPr>
              <a:t>Zimb</a:t>
            </a:r>
            <a:r>
              <a:rPr lang="en-US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 </a:t>
            </a:r>
          </a:p>
        </p:txBody>
      </p:sp>
      <p:sp>
        <p:nvSpPr>
          <p:cNvPr id="26631" name="Oval 59"/>
          <p:cNvSpPr>
            <a:spLocks noChangeArrowheads="1"/>
          </p:cNvSpPr>
          <p:nvPr/>
        </p:nvSpPr>
        <p:spPr bwMode="auto">
          <a:xfrm>
            <a:off x="6400800" y="3581400"/>
            <a:ext cx="9906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DR C</a:t>
            </a:r>
          </a:p>
        </p:txBody>
      </p:sp>
      <p:sp>
        <p:nvSpPr>
          <p:cNvPr id="26632" name="Oval 60"/>
          <p:cNvSpPr>
            <a:spLocks noChangeArrowheads="1"/>
          </p:cNvSpPr>
          <p:nvPr/>
        </p:nvSpPr>
        <p:spPr bwMode="auto">
          <a:xfrm>
            <a:off x="6858000" y="3429000"/>
            <a:ext cx="9906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Rwanda</a:t>
            </a:r>
          </a:p>
        </p:txBody>
      </p:sp>
      <p:sp>
        <p:nvSpPr>
          <p:cNvPr id="26633" name="Oval 61"/>
          <p:cNvSpPr>
            <a:spLocks noChangeArrowheads="1"/>
          </p:cNvSpPr>
          <p:nvPr/>
        </p:nvSpPr>
        <p:spPr bwMode="auto">
          <a:xfrm>
            <a:off x="6629400" y="3124200"/>
            <a:ext cx="9906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Uganda</a:t>
            </a:r>
          </a:p>
        </p:txBody>
      </p:sp>
      <p:sp>
        <p:nvSpPr>
          <p:cNvPr id="26634" name="Oval 55"/>
          <p:cNvSpPr>
            <a:spLocks noChangeArrowheads="1"/>
          </p:cNvSpPr>
          <p:nvPr/>
        </p:nvSpPr>
        <p:spPr bwMode="auto">
          <a:xfrm>
            <a:off x="4495800" y="2362200"/>
            <a:ext cx="9906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effectLst/>
                <a:latin typeface="Times New Roman" pitchFamily="18" charset="0"/>
              </a:rPr>
              <a:t>Nigeria</a:t>
            </a:r>
          </a:p>
        </p:txBody>
      </p:sp>
      <p:sp>
        <p:nvSpPr>
          <p:cNvPr id="26635" name="Rectangle 4"/>
          <p:cNvSpPr>
            <a:spLocks noChangeArrowheads="1"/>
          </p:cNvSpPr>
          <p:nvPr/>
        </p:nvSpPr>
        <p:spPr bwMode="auto">
          <a:xfrm>
            <a:off x="0" y="0"/>
            <a:ext cx="2514600" cy="6858000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/>
                <a:latin typeface="Times New Roman" pitchFamily="18" charset="0"/>
              </a:rPr>
              <a:t>		  </a:t>
            </a:r>
          </a:p>
          <a:p>
            <a:pPr>
              <a:defRPr/>
            </a:pPr>
            <a:r>
              <a:rPr lang="en-US" sz="3600" b="1" i="1" dirty="0">
                <a:solidFill>
                  <a:srgbClr val="FFFF00"/>
                </a:solidFill>
                <a:effectLst/>
                <a:latin typeface="Calibri" pitchFamily="34" charset="0"/>
              </a:rPr>
              <a:t>IAR4D is spreading </a:t>
            </a:r>
          </a:p>
          <a:p>
            <a:pPr>
              <a:defRPr/>
            </a:pPr>
            <a:r>
              <a:rPr lang="en-US" sz="3200" b="1" i="1" dirty="0" smtClean="0">
                <a:solidFill>
                  <a:srgbClr val="FFFF00"/>
                </a:solidFill>
                <a:effectLst/>
                <a:latin typeface="Calibri" pitchFamily="34" charset="0"/>
              </a:rPr>
              <a:t>In  various</a:t>
            </a:r>
            <a:endParaRPr lang="en-US" sz="3200" b="1" i="1" dirty="0">
              <a:solidFill>
                <a:srgbClr val="FFFF00"/>
              </a:solidFill>
              <a:effectLst/>
              <a:latin typeface="Calibri" pitchFamily="34" charset="0"/>
            </a:endParaRPr>
          </a:p>
          <a:p>
            <a:pPr>
              <a:defRPr/>
            </a:pPr>
            <a:r>
              <a:rPr lang="en-US" sz="3200" b="1" i="1" dirty="0" smtClean="0">
                <a:solidFill>
                  <a:srgbClr val="FFFF00"/>
                </a:solidFill>
                <a:effectLst/>
                <a:latin typeface="Calibri" pitchFamily="34" charset="0"/>
              </a:rPr>
              <a:t>Countries</a:t>
            </a:r>
          </a:p>
          <a:p>
            <a:pPr>
              <a:defRPr/>
            </a:pPr>
            <a:endParaRPr lang="en-US" sz="3200" b="1" dirty="0"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56"/>
          <p:cNvSpPr>
            <a:spLocks noChangeArrowheads="1"/>
          </p:cNvSpPr>
          <p:nvPr/>
        </p:nvSpPr>
        <p:spPr bwMode="auto">
          <a:xfrm>
            <a:off x="6324600" y="5257800"/>
            <a:ext cx="1447800" cy="4572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/>
                <a:latin typeface="Times New Roman" pitchFamily="18" charset="0"/>
              </a:rPr>
              <a:t>Mozambique</a:t>
            </a:r>
          </a:p>
        </p:txBody>
      </p:sp>
      <p:sp>
        <p:nvSpPr>
          <p:cNvPr id="13" name="Explosion 1 12"/>
          <p:cNvSpPr/>
          <p:nvPr/>
        </p:nvSpPr>
        <p:spPr bwMode="auto">
          <a:xfrm>
            <a:off x="6324600" y="41148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14" name="Explosion 1 13"/>
          <p:cNvSpPr/>
          <p:nvPr/>
        </p:nvSpPr>
        <p:spPr bwMode="auto">
          <a:xfrm>
            <a:off x="6019800" y="32766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15" name="Explosion 1 14"/>
          <p:cNvSpPr/>
          <p:nvPr/>
        </p:nvSpPr>
        <p:spPr bwMode="auto">
          <a:xfrm>
            <a:off x="2743200" y="25146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16" name="Explosion 1 15"/>
          <p:cNvSpPr/>
          <p:nvPr/>
        </p:nvSpPr>
        <p:spPr bwMode="auto">
          <a:xfrm>
            <a:off x="3657600" y="17526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17" name="Explosion 1 16"/>
          <p:cNvSpPr/>
          <p:nvPr/>
        </p:nvSpPr>
        <p:spPr bwMode="auto">
          <a:xfrm>
            <a:off x="3810000" y="21336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18" name="Explosion 1 17"/>
          <p:cNvSpPr/>
          <p:nvPr/>
        </p:nvSpPr>
        <p:spPr bwMode="auto">
          <a:xfrm>
            <a:off x="4419600" y="27432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19" name="Explosion 1 18"/>
          <p:cNvSpPr/>
          <p:nvPr/>
        </p:nvSpPr>
        <p:spPr bwMode="auto">
          <a:xfrm>
            <a:off x="3733800" y="26670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0" name="Explosion 1 19"/>
          <p:cNvSpPr/>
          <p:nvPr/>
        </p:nvSpPr>
        <p:spPr bwMode="auto">
          <a:xfrm>
            <a:off x="5943600" y="63246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1" name="Explosion 1 20"/>
          <p:cNvSpPr/>
          <p:nvPr/>
        </p:nvSpPr>
        <p:spPr bwMode="auto">
          <a:xfrm>
            <a:off x="7848600" y="31242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2" name="Explosion 1 21"/>
          <p:cNvSpPr/>
          <p:nvPr/>
        </p:nvSpPr>
        <p:spPr bwMode="auto">
          <a:xfrm>
            <a:off x="2710355" y="1841938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3" name="Explosion 1 22"/>
          <p:cNvSpPr/>
          <p:nvPr/>
        </p:nvSpPr>
        <p:spPr bwMode="auto">
          <a:xfrm>
            <a:off x="5610225" y="1581807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4" name="Explosion 1 23"/>
          <p:cNvSpPr/>
          <p:nvPr/>
        </p:nvSpPr>
        <p:spPr bwMode="auto">
          <a:xfrm>
            <a:off x="4662980" y="1671145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5" name="Explosion 1 24"/>
          <p:cNvSpPr/>
          <p:nvPr/>
        </p:nvSpPr>
        <p:spPr bwMode="auto">
          <a:xfrm>
            <a:off x="6819900" y="2146738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6" name="Explosion 1 25"/>
          <p:cNvSpPr/>
          <p:nvPr/>
        </p:nvSpPr>
        <p:spPr bwMode="auto">
          <a:xfrm>
            <a:off x="7556938" y="2698531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7" name="Explosion 1 26"/>
          <p:cNvSpPr/>
          <p:nvPr/>
        </p:nvSpPr>
        <p:spPr bwMode="auto">
          <a:xfrm>
            <a:off x="6630714" y="2130973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8" name="Explosion 1 27"/>
          <p:cNvSpPr/>
          <p:nvPr/>
        </p:nvSpPr>
        <p:spPr bwMode="auto">
          <a:xfrm>
            <a:off x="6519042" y="26670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29" name="Explosion 1 28"/>
          <p:cNvSpPr/>
          <p:nvPr/>
        </p:nvSpPr>
        <p:spPr bwMode="auto">
          <a:xfrm>
            <a:off x="5943600" y="57150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30" name="Explosion 1 29"/>
          <p:cNvSpPr/>
          <p:nvPr/>
        </p:nvSpPr>
        <p:spPr bwMode="auto">
          <a:xfrm>
            <a:off x="5486400" y="55626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31" name="Explosion 1 30"/>
          <p:cNvSpPr/>
          <p:nvPr/>
        </p:nvSpPr>
        <p:spPr bwMode="auto">
          <a:xfrm>
            <a:off x="6630714" y="58674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32" name="Explosion 1 31"/>
          <p:cNvSpPr/>
          <p:nvPr/>
        </p:nvSpPr>
        <p:spPr bwMode="auto">
          <a:xfrm>
            <a:off x="7164114" y="4080641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33" name="Explosion 1 32"/>
          <p:cNvSpPr/>
          <p:nvPr/>
        </p:nvSpPr>
        <p:spPr bwMode="auto">
          <a:xfrm>
            <a:off x="3083472" y="2971800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34" name="Explosion 1 33"/>
          <p:cNvSpPr/>
          <p:nvPr/>
        </p:nvSpPr>
        <p:spPr bwMode="auto">
          <a:xfrm>
            <a:off x="6513786" y="4385441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  <p:sp>
        <p:nvSpPr>
          <p:cNvPr id="35" name="Explosion 1 34"/>
          <p:cNvSpPr/>
          <p:nvPr/>
        </p:nvSpPr>
        <p:spPr bwMode="auto">
          <a:xfrm>
            <a:off x="4942818" y="2879834"/>
            <a:ext cx="533400" cy="304800"/>
          </a:xfrm>
          <a:prstGeom prst="irregularSeal1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b="1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66317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SSA CP Award (2011)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27975" t="15238" r="21964" b="13095"/>
          <a:stretch/>
        </p:blipFill>
        <p:spPr bwMode="auto">
          <a:xfrm>
            <a:off x="278524" y="1234965"/>
            <a:ext cx="5065986" cy="4419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44510" y="1250731"/>
            <a:ext cx="3310759" cy="4464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Africa College 1</a:t>
            </a:r>
            <a:r>
              <a:rPr lang="en-US" sz="3200" baseline="30000" dirty="0" smtClean="0"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st 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price for best practice 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on translating 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research results into 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rPr>
              <a:t>impact on food security and human health in sub-Saharan Africa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8525" y="6097494"/>
            <a:ext cx="8376744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effectLst/>
              </a:rPr>
              <a:t>http://www.africacollege.leeds.ac.uk/conf2011/prize.php</a:t>
            </a:r>
          </a:p>
        </p:txBody>
      </p:sp>
    </p:spTree>
    <p:extLst>
      <p:ext uri="{BB962C8B-B14F-4D97-AF65-F5344CB8AC3E}">
        <p14:creationId xmlns:p14="http://schemas.microsoft.com/office/powerpoint/2010/main" val="22666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 smtClean="0"/>
              <a:t>Conclusions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181600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 smtClean="0"/>
              <a:t>FARA </a:t>
            </a:r>
            <a:r>
              <a:rPr lang="en-US" sz="2800" b="1" dirty="0"/>
              <a:t>developed the IAR4D  </a:t>
            </a:r>
            <a:r>
              <a:rPr lang="en-US" sz="2800" b="1" dirty="0" smtClean="0"/>
              <a:t>and has successfully completed the proof of concept.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SSA CP has registered  considerable amount of innovations within the proof of concept </a:t>
            </a:r>
            <a:r>
              <a:rPr lang="en-US" sz="2800" b="1" dirty="0" smtClean="0">
                <a:solidFill>
                  <a:srgbClr val="FF0000"/>
                </a:solidFill>
              </a:rPr>
              <a:t>phase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The </a:t>
            </a:r>
            <a:r>
              <a:rPr lang="en-US" sz="2800" b="1" dirty="0">
                <a:solidFill>
                  <a:srgbClr val="000000"/>
                </a:solidFill>
              </a:rPr>
              <a:t>IAR4D and the IP concept has secured substantial acceptance by the ARD stakeholders in Africa.</a:t>
            </a:r>
          </a:p>
          <a:p>
            <a:r>
              <a:rPr lang="en-US" sz="2800" b="1" dirty="0" smtClean="0">
                <a:solidFill>
                  <a:srgbClr val="0000CC"/>
                </a:solidFill>
              </a:rPr>
              <a:t>The scaling-up and Scaling-out of the concept is required to maximize benefits from the efforts and investment into the concept</a:t>
            </a:r>
            <a:endParaRPr lang="en-GB" sz="2800" b="1" dirty="0">
              <a:solidFill>
                <a:srgbClr val="0000CC"/>
              </a:solidFill>
              <a:effectLst/>
              <a:cs typeface="Arial" pitchFamily="34" charset="0"/>
            </a:endParaRPr>
          </a:p>
          <a:p>
            <a:r>
              <a:rPr lang="en-US" sz="2800" b="1" dirty="0" smtClean="0"/>
              <a:t>FARA has develop </a:t>
            </a:r>
            <a:r>
              <a:rPr lang="en-GB" sz="2800" b="1" dirty="0">
                <a:effectLst/>
              </a:rPr>
              <a:t>SSA CP</a:t>
            </a:r>
            <a:r>
              <a:rPr lang="en-GB" sz="4400" b="1" baseline="10000" dirty="0">
                <a:effectLst/>
              </a:rPr>
              <a:t>+</a:t>
            </a:r>
            <a:r>
              <a:rPr lang="en-US" sz="2800" b="1" dirty="0" smtClean="0"/>
              <a:t>  to move the process forward</a:t>
            </a:r>
            <a:endParaRPr lang="en-GB" sz="2800" b="1" dirty="0" smtClean="0"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aafrica.alder-consulting.com/wp-content/uploads/2014/07/banner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57036"/>
            <a:ext cx="7632848" cy="29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02024" y="2116988"/>
            <a:ext cx="4572000" cy="14619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b="1" dirty="0">
                <a:solidFill>
                  <a:srgbClr val="800000"/>
                </a:solidFill>
                <a:latin typeface="Gill Sans MT" panose="020B0502020104020203" pitchFamily="34" charset="0"/>
              </a:rPr>
              <a:t>Please join us </a:t>
            </a:r>
            <a:r>
              <a:rPr lang="en-US" b="1" dirty="0" smtClean="0">
                <a:solidFill>
                  <a:srgbClr val="800000"/>
                </a:solidFill>
                <a:latin typeface="Gill Sans MT" panose="020B0502020104020203" pitchFamily="34" charset="0"/>
              </a:rPr>
              <a:t>in</a:t>
            </a:r>
          </a:p>
          <a:p>
            <a:pPr algn="ctr">
              <a:spcBef>
                <a:spcPts val="1800"/>
              </a:spcBef>
            </a:pPr>
            <a:r>
              <a:rPr lang="en-US" sz="2000" b="1" dirty="0" smtClean="0">
                <a:solidFill>
                  <a:srgbClr val="800000"/>
                </a:solidFill>
                <a:latin typeface="Lucida Calligraphy" panose="03010101010101010101" pitchFamily="66" charset="0"/>
              </a:rPr>
              <a:t>Celebrating </a:t>
            </a:r>
            <a:r>
              <a:rPr lang="en-US" sz="2000" b="1" dirty="0">
                <a:solidFill>
                  <a:srgbClr val="800000"/>
                </a:solidFill>
                <a:latin typeface="Lucida Calligraphy" panose="03010101010101010101" pitchFamily="66" charset="0"/>
              </a:rPr>
              <a:t>FARA </a:t>
            </a:r>
          </a:p>
          <a:p>
            <a:pPr algn="ctr">
              <a:spcBef>
                <a:spcPts val="0"/>
              </a:spcBef>
            </a:pPr>
            <a:r>
              <a:rPr lang="en-US" b="1" dirty="0">
                <a:solidFill>
                  <a:srgbClr val="800000"/>
                </a:solidFill>
                <a:latin typeface="Gill Sans MT" panose="020B0502020104020203" pitchFamily="34" charset="0"/>
              </a:rPr>
              <a:t>26-28 November 2014</a:t>
            </a:r>
          </a:p>
          <a:p>
            <a:pPr algn="ctr">
              <a:spcBef>
                <a:spcPts val="0"/>
              </a:spcBef>
            </a:pPr>
            <a:r>
              <a:rPr lang="en-US" b="1" dirty="0" smtClean="0">
                <a:solidFill>
                  <a:srgbClr val="800000"/>
                </a:solidFill>
                <a:latin typeface="Gill Sans MT" panose="020B0502020104020203" pitchFamily="34" charset="0"/>
              </a:rPr>
              <a:t>Johannesburg, South Africa</a:t>
            </a:r>
            <a:endParaRPr lang="en-US" b="1" dirty="0">
              <a:solidFill>
                <a:srgbClr val="800000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1752600"/>
            <a:ext cx="7772400" cy="1676400"/>
          </a:xfrm>
        </p:spPr>
        <p:txBody>
          <a:bodyPr/>
          <a:lstStyle/>
          <a:p>
            <a:pPr>
              <a:defRPr/>
            </a:pP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b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attention</a:t>
            </a:r>
            <a:endParaRPr lang="en-US" sz="6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66800" y="3962400"/>
            <a:ext cx="6858000" cy="1752600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get bi-monthly news on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African agriculture research for development visit</a:t>
            </a:r>
            <a:r>
              <a:rPr lang="en-US" sz="2800" dirty="0" smtClean="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hlinkClick r:id="rId3"/>
              </a:rPr>
              <a:t>www.fara-africa.org</a:t>
            </a:r>
            <a:endParaRPr lang="en-US" sz="2800" dirty="0" smtClean="0"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pitchFamily="34" charset="0"/>
              <a:buNone/>
              <a:defRPr/>
            </a:pPr>
            <a:endParaRPr lang="en-US" sz="2800" dirty="0" smtClean="0"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610" y="228600"/>
            <a:ext cx="8466891" cy="762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</a:rPr>
              <a:t/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/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/>
              <a:t>The Root Problem…</a:t>
            </a:r>
            <a:r>
              <a:rPr lang="en-US" altLang="en-US" dirty="0">
                <a:solidFill>
                  <a:srgbClr val="FF0000"/>
                </a:solidFill>
              </a:rPr>
              <a:t/>
            </a:r>
            <a:br>
              <a:rPr lang="en-US" altLang="en-US" dirty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/>
            </a:r>
            <a:br>
              <a:rPr lang="en-US" altLang="en-US" dirty="0" smtClean="0">
                <a:solidFill>
                  <a:srgbClr val="FF0000"/>
                </a:solidFill>
              </a:rPr>
            </a:b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1309787"/>
            <a:ext cx="868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convert 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outcomes into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socio-economic benefits / real impact / development outcomes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950" y="2140784"/>
            <a:ext cx="8581940" cy="4191000"/>
            <a:chOff x="40950" y="2140784"/>
            <a:chExt cx="8581940" cy="4191000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28" t="35351" r="26895" b="15739"/>
            <a:stretch/>
          </p:blipFill>
          <p:spPr bwMode="auto">
            <a:xfrm>
              <a:off x="2057400" y="2802335"/>
              <a:ext cx="5175333" cy="3235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8875" y="2536481"/>
              <a:ext cx="2404015" cy="3693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7" name="Group 16"/>
            <p:cNvGrpSpPr/>
            <p:nvPr/>
          </p:nvGrpSpPr>
          <p:grpSpPr>
            <a:xfrm>
              <a:off x="40950" y="2140784"/>
              <a:ext cx="3200400" cy="4191000"/>
              <a:chOff x="0" y="2286000"/>
              <a:chExt cx="3200400" cy="4191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0" y="2286000"/>
                <a:ext cx="3200400" cy="4191000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429911" y="2439975"/>
                <a:ext cx="2343661" cy="3790336"/>
                <a:chOff x="144473" y="1600200"/>
                <a:chExt cx="2485105" cy="4191000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144473" y="1600200"/>
                  <a:ext cx="2485105" cy="4191000"/>
                </a:xfrm>
                <a:prstGeom prst="rect">
                  <a:avLst/>
                </a:prstGeom>
                <a:solidFill>
                  <a:srgbClr val="FFFF00"/>
                </a:solidFill>
                <a:ln w="762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8" name="Group 7"/>
                <p:cNvGrpSpPr/>
                <p:nvPr/>
              </p:nvGrpSpPr>
              <p:grpSpPr>
                <a:xfrm>
                  <a:off x="144474" y="2515791"/>
                  <a:ext cx="2485104" cy="2702718"/>
                  <a:chOff x="-14071" y="2191290"/>
                  <a:chExt cx="2485104" cy="2702718"/>
                </a:xfrm>
              </p:grpSpPr>
              <p:sp>
                <p:nvSpPr>
                  <p:cNvPr id="6" name="Oval 5"/>
                  <p:cNvSpPr/>
                  <p:nvPr/>
                </p:nvSpPr>
                <p:spPr>
                  <a:xfrm>
                    <a:off x="241567" y="3428999"/>
                    <a:ext cx="2057401" cy="876300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3200" b="1" dirty="0" smtClean="0"/>
                      <a:t>NRM</a:t>
                    </a:r>
                    <a:endParaRPr lang="en-GB" sz="3200" b="1" dirty="0"/>
                  </a:p>
                </p:txBody>
              </p:sp>
              <p:sp>
                <p:nvSpPr>
                  <p:cNvPr id="10" name="Oval 9"/>
                  <p:cNvSpPr/>
                  <p:nvPr/>
                </p:nvSpPr>
                <p:spPr>
                  <a:xfrm>
                    <a:off x="-14071" y="2699569"/>
                    <a:ext cx="2485104" cy="970321"/>
                  </a:xfrm>
                  <a:prstGeom prst="ellipse">
                    <a:avLst/>
                  </a:prstGeom>
                  <a:solidFill>
                    <a:srgbClr val="0099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300" b="1" dirty="0" smtClean="0"/>
                      <a:t>Productivity</a:t>
                    </a:r>
                    <a:endParaRPr lang="en-GB" sz="2300" b="1" dirty="0"/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>
                  <a:xfrm>
                    <a:off x="182575" y="2191290"/>
                    <a:ext cx="2057401" cy="818678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800" b="1" dirty="0" smtClean="0"/>
                      <a:t>Market</a:t>
                    </a:r>
                    <a:endParaRPr lang="en-GB" sz="2800" b="1" dirty="0"/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199781" y="4066868"/>
                    <a:ext cx="2057401" cy="82714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3200" b="1" dirty="0" smtClean="0"/>
                      <a:t>Policy</a:t>
                    </a:r>
                    <a:endParaRPr lang="en-GB" sz="3200" b="1" dirty="0"/>
                  </a:p>
                </p:txBody>
              </p:sp>
            </p:grpSp>
            <p:sp>
              <p:nvSpPr>
                <p:cNvPr id="9" name="Rectangle 8"/>
                <p:cNvSpPr/>
                <p:nvPr/>
              </p:nvSpPr>
              <p:spPr>
                <a:xfrm>
                  <a:off x="316538" y="1708477"/>
                  <a:ext cx="2029722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 dirty="0" smtClean="0">
                      <a:ln w="12700">
                        <a:solidFill>
                          <a:sysClr val="windowText" lastClr="000000"/>
                        </a:solidFill>
                        <a:prstDash val="solid"/>
                      </a:ln>
                      <a:solidFill>
                        <a:sysClr val="windowText" lastClr="000000"/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rPr>
                    <a:t>Research</a:t>
                  </a:r>
                  <a:endParaRPr lang="en-US" sz="3200" b="1" cap="none" spc="0" dirty="0">
                    <a:ln w="12700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ysClr val="windowText" lastClr="0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003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0"/>
          <a:stretch/>
        </p:blipFill>
        <p:spPr bwMode="auto">
          <a:xfrm>
            <a:off x="2590800" y="2707208"/>
            <a:ext cx="3323303" cy="367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868362"/>
          </a:xfrm>
        </p:spPr>
        <p:txBody>
          <a:bodyPr/>
          <a:lstStyle/>
          <a:p>
            <a:r>
              <a:rPr lang="en-GB" sz="3600" dirty="0" smtClean="0"/>
              <a:t>Technological and Institutional Barriers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01097"/>
            <a:ext cx="3429000" cy="3191234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 smtClean="0">
                <a:effectLst/>
              </a:rPr>
              <a:t>Often untamed Institutional issues  will prevent socio-economic benefits from the best-bet technologies</a:t>
            </a:r>
            <a:endParaRPr lang="en-GB" b="1" dirty="0">
              <a:effectLst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486400" y="1219200"/>
            <a:ext cx="3594919" cy="51348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 smtClean="0">
                <a:solidFill>
                  <a:srgbClr val="0000CC"/>
                </a:solidFill>
                <a:effectLst/>
              </a:rPr>
              <a:t>Common institutional barriers</a:t>
            </a:r>
          </a:p>
          <a:p>
            <a:r>
              <a:rPr lang="en-GB" sz="2400" b="1" dirty="0" smtClean="0">
                <a:effectLst/>
              </a:rPr>
              <a:t>Land tenure</a:t>
            </a:r>
          </a:p>
          <a:p>
            <a:r>
              <a:rPr lang="en-GB" sz="2400" b="1" dirty="0" smtClean="0">
                <a:effectLst/>
              </a:rPr>
              <a:t>Access to credit</a:t>
            </a:r>
          </a:p>
          <a:p>
            <a:r>
              <a:rPr lang="en-GB" sz="2400" b="1" dirty="0" smtClean="0">
                <a:effectLst/>
              </a:rPr>
              <a:t>Access to information</a:t>
            </a:r>
          </a:p>
          <a:p>
            <a:r>
              <a:rPr lang="en-GB" sz="2400" b="1" dirty="0" smtClean="0">
                <a:effectLst/>
              </a:rPr>
              <a:t>Availability of seeds</a:t>
            </a:r>
          </a:p>
          <a:p>
            <a:r>
              <a:rPr lang="en-GB" sz="2400" b="1" dirty="0" smtClean="0">
                <a:effectLst/>
              </a:rPr>
              <a:t>Access to inputs</a:t>
            </a:r>
          </a:p>
          <a:p>
            <a:r>
              <a:rPr lang="en-GB" sz="2400" b="1" dirty="0" smtClean="0">
                <a:effectLst/>
              </a:rPr>
              <a:t>Availability of fertilizer</a:t>
            </a:r>
          </a:p>
          <a:p>
            <a:r>
              <a:rPr lang="en-GB" sz="2400" b="1" dirty="0" smtClean="0">
                <a:effectLst/>
              </a:rPr>
              <a:t>Market access</a:t>
            </a:r>
          </a:p>
          <a:p>
            <a:r>
              <a:rPr lang="en-GB" sz="2400" b="1" dirty="0" smtClean="0">
                <a:effectLst/>
              </a:rPr>
              <a:t>Trade policies</a:t>
            </a:r>
          </a:p>
          <a:p>
            <a:r>
              <a:rPr lang="en-GB" sz="2400" b="1" dirty="0" smtClean="0">
                <a:effectLst/>
              </a:rPr>
              <a:t>Product regulations </a:t>
            </a:r>
          </a:p>
          <a:p>
            <a:r>
              <a:rPr lang="en-GB" sz="2400" b="1" dirty="0" smtClean="0">
                <a:effectLst/>
              </a:rPr>
              <a:t>infrastructure etc.</a:t>
            </a:r>
          </a:p>
          <a:p>
            <a:endParaRPr lang="en-GB" sz="2400" b="1" dirty="0" smtClean="0">
              <a:effectLst/>
            </a:endParaRPr>
          </a:p>
          <a:p>
            <a:endParaRPr lang="en-GB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907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 smtClean="0"/>
              <a:t>About IAR4D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  <a:defRPr/>
            </a:pPr>
            <a:r>
              <a:rPr lang="en-US" sz="3200" b="1" dirty="0" smtClean="0"/>
              <a:t>IAR4D was designed to overcome the shortcomings of the traditional R&amp;D systems.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895600"/>
            <a:ext cx="8153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</a:rPr>
              <a:t> </a:t>
            </a:r>
          </a:p>
          <a:p>
            <a:pPr algn="ctr">
              <a:defRPr/>
            </a:pPr>
            <a:r>
              <a:rPr lang="en-US" dirty="0">
                <a:latin typeface="+mn-lt"/>
              </a:rPr>
              <a:t>. </a:t>
            </a:r>
          </a:p>
        </p:txBody>
      </p:sp>
      <p:sp>
        <p:nvSpPr>
          <p:cNvPr id="6" name="Oval Callout 5"/>
          <p:cNvSpPr/>
          <p:nvPr/>
        </p:nvSpPr>
        <p:spPr bwMode="auto">
          <a:xfrm>
            <a:off x="457200" y="990600"/>
            <a:ext cx="8229600" cy="3429000"/>
          </a:xfrm>
          <a:prstGeom prst="wedgeEllipseCallout">
            <a:avLst>
              <a:gd name="adj1" fmla="val -18987"/>
              <a:gd name="adj2" fmla="val 45926"/>
            </a:avLst>
          </a:prstGeom>
          <a:solidFill>
            <a:srgbClr val="0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IAR4D concept entails a multi-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sectorial</a:t>
            </a:r>
            <a:r>
              <a:rPr lang="en-US" sz="2400" b="1" dirty="0">
                <a:solidFill>
                  <a:schemeClr val="bg1"/>
                </a:solidFill>
                <a:latin typeface="+mn-lt"/>
              </a:rPr>
              <a:t>,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</a:rPr>
              <a:t>multistakeholder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orientation to agricultural problem diagnosis, and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draws on integrated approaches using ‘hard’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and ‘soft’ sciences to provide solutions,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while maximizing the available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resources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676400" y="4191000"/>
            <a:ext cx="5715000" cy="2057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/>
          <a:lstStyle/>
          <a:p>
            <a:pPr algn="ctr">
              <a:spcBef>
                <a:spcPts val="300"/>
              </a:spcBef>
              <a:defRPr/>
            </a:pPr>
            <a:r>
              <a:rPr lang="en-GB" sz="2400" b="1" dirty="0">
                <a:latin typeface="+mj-lt"/>
              </a:rPr>
              <a:t>IAR4D is premised on the innovation </a:t>
            </a:r>
          </a:p>
          <a:p>
            <a:pPr algn="ctr">
              <a:spcBef>
                <a:spcPts val="300"/>
              </a:spcBef>
              <a:defRPr/>
            </a:pPr>
            <a:r>
              <a:rPr lang="en-GB" sz="2400" b="1" dirty="0">
                <a:latin typeface="+mj-lt"/>
              </a:rPr>
              <a:t>systems approach </a:t>
            </a:r>
            <a:r>
              <a:rPr lang="en-US" sz="2400" b="1" dirty="0">
                <a:latin typeface="+mj-lt"/>
              </a:rPr>
              <a:t>and requires systemic </a:t>
            </a:r>
          </a:p>
          <a:p>
            <a:pPr algn="ctr">
              <a:spcBef>
                <a:spcPts val="300"/>
              </a:spcBef>
              <a:defRPr/>
            </a:pPr>
            <a:r>
              <a:rPr lang="en-US" sz="2400" b="1" dirty="0">
                <a:latin typeface="+mj-lt"/>
              </a:rPr>
              <a:t>interaction among all stakeholders </a:t>
            </a:r>
          </a:p>
          <a:p>
            <a:pPr algn="ctr">
              <a:spcBef>
                <a:spcPts val="300"/>
              </a:spcBef>
              <a:defRPr/>
            </a:pPr>
            <a:r>
              <a:rPr lang="en-US" sz="2400" b="1" dirty="0">
                <a:latin typeface="+mj-lt"/>
              </a:rPr>
              <a:t>around specific commodity or </a:t>
            </a:r>
          </a:p>
          <a:p>
            <a:pPr algn="ctr">
              <a:spcBef>
                <a:spcPts val="300"/>
              </a:spcBef>
              <a:defRPr/>
            </a:pPr>
            <a:r>
              <a:rPr lang="en-US" sz="2400" b="1" dirty="0">
                <a:latin typeface="+mj-lt"/>
              </a:rPr>
              <a:t>production system</a:t>
            </a:r>
            <a:r>
              <a:rPr lang="en-US" sz="2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15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68362"/>
          </a:xfrm>
        </p:spPr>
        <p:txBody>
          <a:bodyPr/>
          <a:lstStyle/>
          <a:p>
            <a:r>
              <a:rPr lang="en-GB" sz="4000" dirty="0" smtClean="0"/>
              <a:t>Peculiarities of the IAR4D Approach 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181600"/>
          </a:xfrm>
        </p:spPr>
        <p:txBody>
          <a:bodyPr/>
          <a:lstStyle/>
          <a:p>
            <a:r>
              <a:rPr lang="en-US" sz="2700" b="1" dirty="0">
                <a:solidFill>
                  <a:srgbClr val="FF0000"/>
                </a:solidFill>
              </a:rPr>
              <a:t>IAR4D </a:t>
            </a:r>
            <a:r>
              <a:rPr lang="en-US" sz="2700" b="1" dirty="0" smtClean="0">
                <a:solidFill>
                  <a:srgbClr val="FF0000"/>
                </a:solidFill>
              </a:rPr>
              <a:t>is based on the </a:t>
            </a:r>
            <a:r>
              <a:rPr lang="en-US" sz="2700" b="1" dirty="0">
                <a:solidFill>
                  <a:srgbClr val="FF0000"/>
                </a:solidFill>
              </a:rPr>
              <a:t>innovation systems approach.</a:t>
            </a:r>
          </a:p>
          <a:p>
            <a:r>
              <a:rPr lang="en-US" sz="2700" b="1" dirty="0" smtClean="0">
                <a:effectLst/>
              </a:rPr>
              <a:t>IAR4D </a:t>
            </a:r>
            <a:r>
              <a:rPr lang="en-US" sz="2700" b="1" dirty="0">
                <a:effectLst/>
              </a:rPr>
              <a:t>simultaneously addresses research and development as a fused </a:t>
            </a:r>
            <a:r>
              <a:rPr lang="en-US" sz="2700" b="1" dirty="0" smtClean="0">
                <a:effectLst/>
              </a:rPr>
              <a:t>continuum.</a:t>
            </a:r>
          </a:p>
          <a:p>
            <a:r>
              <a:rPr lang="en-US" sz="2700" b="1" dirty="0">
                <a:solidFill>
                  <a:srgbClr val="0000CC"/>
                </a:solidFill>
                <a:effectLst/>
              </a:rPr>
              <a:t>IAR4D proposes to carry out research in a demand driven </a:t>
            </a:r>
            <a:r>
              <a:rPr lang="en-US" sz="2700" b="1" dirty="0" smtClean="0">
                <a:solidFill>
                  <a:srgbClr val="0000CC"/>
                </a:solidFill>
                <a:effectLst/>
              </a:rPr>
              <a:t>mode.</a:t>
            </a:r>
          </a:p>
          <a:p>
            <a:r>
              <a:rPr lang="en-GB" sz="2700" b="1" dirty="0" smtClean="0">
                <a:solidFill>
                  <a:srgbClr val="000000"/>
                </a:solidFill>
              </a:rPr>
              <a:t>Research </a:t>
            </a:r>
            <a:r>
              <a:rPr lang="en-GB" sz="2700" b="1" dirty="0">
                <a:solidFill>
                  <a:srgbClr val="000000"/>
                </a:solidFill>
              </a:rPr>
              <a:t>activities </a:t>
            </a:r>
            <a:r>
              <a:rPr lang="en-GB" sz="2700" b="1" dirty="0" smtClean="0">
                <a:solidFill>
                  <a:srgbClr val="000000"/>
                </a:solidFill>
              </a:rPr>
              <a:t>in IAR4D mode are all-encompassing.</a:t>
            </a:r>
          </a:p>
          <a:p>
            <a:r>
              <a:rPr lang="en-US" sz="2700" b="1" dirty="0">
                <a:solidFill>
                  <a:srgbClr val="FF0000"/>
                </a:solidFill>
              </a:rPr>
              <a:t>IAR4D engages the policy makers at different </a:t>
            </a:r>
            <a:r>
              <a:rPr lang="en-US" sz="2700" b="1" dirty="0" smtClean="0">
                <a:solidFill>
                  <a:srgbClr val="FF0000"/>
                </a:solidFill>
              </a:rPr>
              <a:t>levels.</a:t>
            </a:r>
          </a:p>
          <a:p>
            <a:r>
              <a:rPr lang="en-US" sz="2700" b="1" dirty="0" smtClean="0">
                <a:solidFill>
                  <a:srgbClr val="000000"/>
                </a:solidFill>
                <a:effectLst/>
              </a:rPr>
              <a:t>The IAR4D IPs </a:t>
            </a:r>
            <a:r>
              <a:rPr lang="en-US" sz="2700" b="1" dirty="0">
                <a:solidFill>
                  <a:srgbClr val="000000"/>
                </a:solidFill>
                <a:effectLst/>
              </a:rPr>
              <a:t>operates in a business </a:t>
            </a:r>
            <a:r>
              <a:rPr lang="en-US" sz="2700" b="1" dirty="0" smtClean="0">
                <a:solidFill>
                  <a:srgbClr val="000000"/>
                </a:solidFill>
                <a:effectLst/>
              </a:rPr>
              <a:t>mode for measurable </a:t>
            </a:r>
            <a:r>
              <a:rPr lang="en-US" sz="2700" b="1" dirty="0">
                <a:solidFill>
                  <a:srgbClr val="000000"/>
                </a:solidFill>
                <a:effectLst/>
              </a:rPr>
              <a:t>socio-economic benefits </a:t>
            </a:r>
            <a:r>
              <a:rPr lang="en-US" sz="2700" b="1" dirty="0" smtClean="0">
                <a:solidFill>
                  <a:srgbClr val="000000"/>
                </a:solidFill>
                <a:effectLst/>
              </a:rPr>
              <a:t>and </a:t>
            </a:r>
            <a:r>
              <a:rPr lang="en-US" sz="2700" b="1" dirty="0">
                <a:solidFill>
                  <a:srgbClr val="000000"/>
                </a:solidFill>
                <a:effectLst/>
              </a:rPr>
              <a:t>smooth </a:t>
            </a:r>
            <a:r>
              <a:rPr lang="en-GB" sz="2700" b="1" dirty="0" smtClean="0">
                <a:solidFill>
                  <a:srgbClr val="000000"/>
                </a:solidFill>
                <a:effectLst/>
              </a:rPr>
              <a:t>P-P-P.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endParaRPr lang="en-US" sz="2700" b="1" dirty="0" smtClean="0">
              <a:solidFill>
                <a:srgbClr val="FF0000"/>
              </a:solidFill>
            </a:endParaRPr>
          </a:p>
          <a:p>
            <a:r>
              <a:rPr lang="en-US" sz="2700" b="1" dirty="0" smtClean="0">
                <a:solidFill>
                  <a:srgbClr val="FF0000"/>
                </a:solidFill>
              </a:rPr>
              <a:t>IAR4D </a:t>
            </a:r>
            <a:r>
              <a:rPr lang="en-US" sz="2700" b="1" dirty="0">
                <a:solidFill>
                  <a:srgbClr val="FF0000"/>
                </a:solidFill>
              </a:rPr>
              <a:t>uses the Innovation Platform as its operational frame.</a:t>
            </a:r>
          </a:p>
          <a:p>
            <a:pPr lvl="0"/>
            <a:endParaRPr lang="en-GB" sz="2700" b="1" dirty="0" smtClean="0">
              <a:solidFill>
                <a:srgbClr val="000000"/>
              </a:solidFill>
              <a:effectLst/>
            </a:endParaRPr>
          </a:p>
          <a:p>
            <a:pPr lvl="0"/>
            <a:endParaRPr lang="en-GB" sz="2800" b="1" dirty="0" smtClean="0">
              <a:solidFill>
                <a:srgbClr val="000000"/>
              </a:solidFill>
              <a:effectLst/>
            </a:endParaRPr>
          </a:p>
          <a:p>
            <a:pPr lvl="0"/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902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…the </a:t>
            </a:r>
            <a:r>
              <a:rPr lang="en-US" dirty="0"/>
              <a:t>Innovation </a:t>
            </a:r>
            <a:r>
              <a:rPr lang="en-US" dirty="0" smtClean="0"/>
              <a:t>Platform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1"/>
            <a:ext cx="5029200" cy="4980420"/>
          </a:xfrm>
        </p:spPr>
        <p:txBody>
          <a:bodyPr/>
          <a:lstStyle/>
          <a:p>
            <a:pPr marL="0" indent="0">
              <a:buNone/>
            </a:pPr>
            <a:r>
              <a:rPr lang="en-US" sz="2500" b="1" dirty="0" smtClean="0">
                <a:effectLst/>
              </a:rPr>
              <a:t>An </a:t>
            </a:r>
            <a:r>
              <a:rPr lang="en-US" sz="2500" b="1" dirty="0">
                <a:effectLst/>
              </a:rPr>
              <a:t>Innovation Platform is a physical or virtual forum established </a:t>
            </a:r>
            <a:r>
              <a:rPr lang="en-GB" sz="2500" b="1" dirty="0">
                <a:effectLst/>
              </a:rPr>
              <a:t>to facilitate interactions, and learning among stakeholders selected from a commodity chain analysis</a:t>
            </a:r>
            <a:r>
              <a:rPr lang="en-GB" sz="2500" b="1" dirty="0" smtClean="0">
                <a:effectLst/>
              </a:rPr>
              <a:t>.</a:t>
            </a:r>
          </a:p>
          <a:p>
            <a:endParaRPr lang="en-US" sz="1200" b="1" dirty="0" smtClean="0">
              <a:effectLst/>
            </a:endParaRPr>
          </a:p>
          <a:p>
            <a:pPr marL="0" indent="0">
              <a:buNone/>
            </a:pPr>
            <a:r>
              <a:rPr lang="en-GB" sz="2500" b="1" dirty="0" smtClean="0">
                <a:effectLst/>
              </a:rPr>
              <a:t>Their </a:t>
            </a:r>
            <a:r>
              <a:rPr lang="en-GB" sz="2500" b="1" dirty="0">
                <a:effectLst/>
              </a:rPr>
              <a:t>interaction leads to participatory diagnosis of problems; joint exploration of opportunities and investigation of solutions leading to the generation of agricultural innovation along the targeted commodity chain</a:t>
            </a:r>
            <a:endParaRPr lang="en-US" sz="2500" b="1" dirty="0">
              <a:effectLst/>
            </a:endParaRP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2992" y="4023158"/>
            <a:ext cx="358140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3496" y="1273557"/>
            <a:ext cx="3549444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1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7" r="6451"/>
          <a:stretch>
            <a:fillRect/>
          </a:stretch>
        </p:blipFill>
        <p:spPr bwMode="auto">
          <a:xfrm>
            <a:off x="4743676" y="2977685"/>
            <a:ext cx="4400324" cy="388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r="60368"/>
          <a:stretch>
            <a:fillRect/>
          </a:stretch>
        </p:blipFill>
        <p:spPr bwMode="auto">
          <a:xfrm>
            <a:off x="15280" y="980728"/>
            <a:ext cx="4044592" cy="369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80" y="-67"/>
            <a:ext cx="9144000" cy="764704"/>
          </a:xfrm>
          <a:solidFill>
            <a:srgbClr val="99FF99"/>
          </a:solidFill>
        </p:spPr>
        <p:txBody>
          <a:bodyPr/>
          <a:lstStyle/>
          <a:p>
            <a:r>
              <a:rPr lang="en-US" sz="3600" dirty="0" smtClean="0">
                <a:latin typeface="Gill Sans MT" panose="020B0502020104020203" pitchFamily="34" charset="0"/>
              </a:rPr>
              <a:t>Linear </a:t>
            </a:r>
            <a:r>
              <a:rPr lang="en-US" sz="3600" dirty="0" err="1" smtClean="0">
                <a:latin typeface="Gill Sans MT" panose="020B0502020104020203" pitchFamily="34" charset="0"/>
              </a:rPr>
              <a:t>vs</a:t>
            </a:r>
            <a:r>
              <a:rPr lang="en-US" sz="3600" dirty="0" smtClean="0">
                <a:latin typeface="Gill Sans MT" panose="020B0502020104020203" pitchFamily="34" charset="0"/>
              </a:rPr>
              <a:t> Innovation system approaches</a:t>
            </a:r>
            <a:endParaRPr lang="en-US" sz="1800" dirty="0">
              <a:latin typeface="Gill Sans MT" panose="020B0502020104020203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618841" y="4561026"/>
            <a:ext cx="2075079" cy="1260653"/>
          </a:xfrm>
          <a:custGeom>
            <a:avLst/>
            <a:gdLst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04800 w 2499360"/>
              <a:gd name="connsiteY3" fmla="*/ 381000 h 1160358"/>
              <a:gd name="connsiteX4" fmla="*/ 335280 w 2499360"/>
              <a:gd name="connsiteY4" fmla="*/ 426720 h 1160358"/>
              <a:gd name="connsiteX5" fmla="*/ 426720 w 2499360"/>
              <a:gd name="connsiteY5" fmla="*/ 518160 h 1160358"/>
              <a:gd name="connsiteX6" fmla="*/ 533400 w 2499360"/>
              <a:gd name="connsiteY6" fmla="*/ 594360 h 1160358"/>
              <a:gd name="connsiteX7" fmla="*/ 563880 w 2499360"/>
              <a:gd name="connsiteY7" fmla="*/ 640080 h 1160358"/>
              <a:gd name="connsiteX8" fmla="*/ 670560 w 2499360"/>
              <a:gd name="connsiteY8" fmla="*/ 716280 h 1160358"/>
              <a:gd name="connsiteX9" fmla="*/ 777240 w 2499360"/>
              <a:gd name="connsiteY9" fmla="*/ 762000 h 1160358"/>
              <a:gd name="connsiteX10" fmla="*/ 868680 w 2499360"/>
              <a:gd name="connsiteY10" fmla="*/ 822960 h 1160358"/>
              <a:gd name="connsiteX11" fmla="*/ 914400 w 2499360"/>
              <a:gd name="connsiteY11" fmla="*/ 868680 h 1160358"/>
              <a:gd name="connsiteX12" fmla="*/ 960120 w 2499360"/>
              <a:gd name="connsiteY12" fmla="*/ 883920 h 1160358"/>
              <a:gd name="connsiteX13" fmla="*/ 1021080 w 2499360"/>
              <a:gd name="connsiteY13" fmla="*/ 914400 h 1160358"/>
              <a:gd name="connsiteX14" fmla="*/ 1066800 w 2499360"/>
              <a:gd name="connsiteY14" fmla="*/ 929640 h 1160358"/>
              <a:gd name="connsiteX15" fmla="*/ 1188720 w 2499360"/>
              <a:gd name="connsiteY15" fmla="*/ 975360 h 1160358"/>
              <a:gd name="connsiteX16" fmla="*/ 1280160 w 2499360"/>
              <a:gd name="connsiteY16" fmla="*/ 990600 h 1160358"/>
              <a:gd name="connsiteX17" fmla="*/ 1371600 w 2499360"/>
              <a:gd name="connsiteY17" fmla="*/ 1021080 h 1160358"/>
              <a:gd name="connsiteX18" fmla="*/ 1417320 w 2499360"/>
              <a:gd name="connsiteY18" fmla="*/ 1066800 h 1160358"/>
              <a:gd name="connsiteX19" fmla="*/ 1508760 w 2499360"/>
              <a:gd name="connsiteY19" fmla="*/ 1097280 h 1160358"/>
              <a:gd name="connsiteX20" fmla="*/ 1554480 w 2499360"/>
              <a:gd name="connsiteY20" fmla="*/ 1112520 h 1160358"/>
              <a:gd name="connsiteX21" fmla="*/ 1844040 w 2499360"/>
              <a:gd name="connsiteY21" fmla="*/ 1143000 h 1160358"/>
              <a:gd name="connsiteX22" fmla="*/ 2499360 w 2499360"/>
              <a:gd name="connsiteY22" fmla="*/ 1158240 h 1160358"/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35280 w 2499360"/>
              <a:gd name="connsiteY3" fmla="*/ 426720 h 1160358"/>
              <a:gd name="connsiteX4" fmla="*/ 426720 w 2499360"/>
              <a:gd name="connsiteY4" fmla="*/ 518160 h 1160358"/>
              <a:gd name="connsiteX5" fmla="*/ 533400 w 2499360"/>
              <a:gd name="connsiteY5" fmla="*/ 594360 h 1160358"/>
              <a:gd name="connsiteX6" fmla="*/ 563880 w 2499360"/>
              <a:gd name="connsiteY6" fmla="*/ 640080 h 1160358"/>
              <a:gd name="connsiteX7" fmla="*/ 670560 w 2499360"/>
              <a:gd name="connsiteY7" fmla="*/ 716280 h 1160358"/>
              <a:gd name="connsiteX8" fmla="*/ 777240 w 2499360"/>
              <a:gd name="connsiteY8" fmla="*/ 762000 h 1160358"/>
              <a:gd name="connsiteX9" fmla="*/ 868680 w 2499360"/>
              <a:gd name="connsiteY9" fmla="*/ 822960 h 1160358"/>
              <a:gd name="connsiteX10" fmla="*/ 914400 w 2499360"/>
              <a:gd name="connsiteY10" fmla="*/ 868680 h 1160358"/>
              <a:gd name="connsiteX11" fmla="*/ 960120 w 2499360"/>
              <a:gd name="connsiteY11" fmla="*/ 883920 h 1160358"/>
              <a:gd name="connsiteX12" fmla="*/ 1021080 w 2499360"/>
              <a:gd name="connsiteY12" fmla="*/ 914400 h 1160358"/>
              <a:gd name="connsiteX13" fmla="*/ 1066800 w 2499360"/>
              <a:gd name="connsiteY13" fmla="*/ 929640 h 1160358"/>
              <a:gd name="connsiteX14" fmla="*/ 1188720 w 2499360"/>
              <a:gd name="connsiteY14" fmla="*/ 975360 h 1160358"/>
              <a:gd name="connsiteX15" fmla="*/ 1280160 w 2499360"/>
              <a:gd name="connsiteY15" fmla="*/ 990600 h 1160358"/>
              <a:gd name="connsiteX16" fmla="*/ 1371600 w 2499360"/>
              <a:gd name="connsiteY16" fmla="*/ 1021080 h 1160358"/>
              <a:gd name="connsiteX17" fmla="*/ 1417320 w 2499360"/>
              <a:gd name="connsiteY17" fmla="*/ 1066800 h 1160358"/>
              <a:gd name="connsiteX18" fmla="*/ 1508760 w 2499360"/>
              <a:gd name="connsiteY18" fmla="*/ 1097280 h 1160358"/>
              <a:gd name="connsiteX19" fmla="*/ 1554480 w 2499360"/>
              <a:gd name="connsiteY19" fmla="*/ 1112520 h 1160358"/>
              <a:gd name="connsiteX20" fmla="*/ 1844040 w 2499360"/>
              <a:gd name="connsiteY20" fmla="*/ 1143000 h 1160358"/>
              <a:gd name="connsiteX21" fmla="*/ 2499360 w 2499360"/>
              <a:gd name="connsiteY21" fmla="*/ 1158240 h 1160358"/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35280 w 2499360"/>
              <a:gd name="connsiteY3" fmla="*/ 426720 h 1160358"/>
              <a:gd name="connsiteX4" fmla="*/ 426720 w 2499360"/>
              <a:gd name="connsiteY4" fmla="*/ 518160 h 1160358"/>
              <a:gd name="connsiteX5" fmla="*/ 563880 w 2499360"/>
              <a:gd name="connsiteY5" fmla="*/ 640080 h 1160358"/>
              <a:gd name="connsiteX6" fmla="*/ 670560 w 2499360"/>
              <a:gd name="connsiteY6" fmla="*/ 716280 h 1160358"/>
              <a:gd name="connsiteX7" fmla="*/ 777240 w 2499360"/>
              <a:gd name="connsiteY7" fmla="*/ 762000 h 1160358"/>
              <a:gd name="connsiteX8" fmla="*/ 868680 w 2499360"/>
              <a:gd name="connsiteY8" fmla="*/ 822960 h 1160358"/>
              <a:gd name="connsiteX9" fmla="*/ 914400 w 2499360"/>
              <a:gd name="connsiteY9" fmla="*/ 868680 h 1160358"/>
              <a:gd name="connsiteX10" fmla="*/ 960120 w 2499360"/>
              <a:gd name="connsiteY10" fmla="*/ 883920 h 1160358"/>
              <a:gd name="connsiteX11" fmla="*/ 1021080 w 2499360"/>
              <a:gd name="connsiteY11" fmla="*/ 914400 h 1160358"/>
              <a:gd name="connsiteX12" fmla="*/ 1066800 w 2499360"/>
              <a:gd name="connsiteY12" fmla="*/ 929640 h 1160358"/>
              <a:gd name="connsiteX13" fmla="*/ 1188720 w 2499360"/>
              <a:gd name="connsiteY13" fmla="*/ 975360 h 1160358"/>
              <a:gd name="connsiteX14" fmla="*/ 1280160 w 2499360"/>
              <a:gd name="connsiteY14" fmla="*/ 990600 h 1160358"/>
              <a:gd name="connsiteX15" fmla="*/ 1371600 w 2499360"/>
              <a:gd name="connsiteY15" fmla="*/ 1021080 h 1160358"/>
              <a:gd name="connsiteX16" fmla="*/ 1417320 w 2499360"/>
              <a:gd name="connsiteY16" fmla="*/ 1066800 h 1160358"/>
              <a:gd name="connsiteX17" fmla="*/ 1508760 w 2499360"/>
              <a:gd name="connsiteY17" fmla="*/ 1097280 h 1160358"/>
              <a:gd name="connsiteX18" fmla="*/ 1554480 w 2499360"/>
              <a:gd name="connsiteY18" fmla="*/ 1112520 h 1160358"/>
              <a:gd name="connsiteX19" fmla="*/ 1844040 w 2499360"/>
              <a:gd name="connsiteY19" fmla="*/ 1143000 h 1160358"/>
              <a:gd name="connsiteX20" fmla="*/ 2499360 w 2499360"/>
              <a:gd name="connsiteY20" fmla="*/ 1158240 h 1160358"/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35280 w 2499360"/>
              <a:gd name="connsiteY3" fmla="*/ 426720 h 1160358"/>
              <a:gd name="connsiteX4" fmla="*/ 426720 w 2499360"/>
              <a:gd name="connsiteY4" fmla="*/ 518160 h 1160358"/>
              <a:gd name="connsiteX5" fmla="*/ 563880 w 2499360"/>
              <a:gd name="connsiteY5" fmla="*/ 640080 h 1160358"/>
              <a:gd name="connsiteX6" fmla="*/ 670560 w 2499360"/>
              <a:gd name="connsiteY6" fmla="*/ 716280 h 1160358"/>
              <a:gd name="connsiteX7" fmla="*/ 777240 w 2499360"/>
              <a:gd name="connsiteY7" fmla="*/ 762000 h 1160358"/>
              <a:gd name="connsiteX8" fmla="*/ 914400 w 2499360"/>
              <a:gd name="connsiteY8" fmla="*/ 868680 h 1160358"/>
              <a:gd name="connsiteX9" fmla="*/ 960120 w 2499360"/>
              <a:gd name="connsiteY9" fmla="*/ 883920 h 1160358"/>
              <a:gd name="connsiteX10" fmla="*/ 1021080 w 2499360"/>
              <a:gd name="connsiteY10" fmla="*/ 914400 h 1160358"/>
              <a:gd name="connsiteX11" fmla="*/ 1066800 w 2499360"/>
              <a:gd name="connsiteY11" fmla="*/ 929640 h 1160358"/>
              <a:gd name="connsiteX12" fmla="*/ 1188720 w 2499360"/>
              <a:gd name="connsiteY12" fmla="*/ 975360 h 1160358"/>
              <a:gd name="connsiteX13" fmla="*/ 1280160 w 2499360"/>
              <a:gd name="connsiteY13" fmla="*/ 990600 h 1160358"/>
              <a:gd name="connsiteX14" fmla="*/ 1371600 w 2499360"/>
              <a:gd name="connsiteY14" fmla="*/ 1021080 h 1160358"/>
              <a:gd name="connsiteX15" fmla="*/ 1417320 w 2499360"/>
              <a:gd name="connsiteY15" fmla="*/ 1066800 h 1160358"/>
              <a:gd name="connsiteX16" fmla="*/ 1508760 w 2499360"/>
              <a:gd name="connsiteY16" fmla="*/ 1097280 h 1160358"/>
              <a:gd name="connsiteX17" fmla="*/ 1554480 w 2499360"/>
              <a:gd name="connsiteY17" fmla="*/ 1112520 h 1160358"/>
              <a:gd name="connsiteX18" fmla="*/ 1844040 w 2499360"/>
              <a:gd name="connsiteY18" fmla="*/ 1143000 h 1160358"/>
              <a:gd name="connsiteX19" fmla="*/ 2499360 w 2499360"/>
              <a:gd name="connsiteY19" fmla="*/ 1158240 h 1160358"/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35280 w 2499360"/>
              <a:gd name="connsiteY3" fmla="*/ 426720 h 1160358"/>
              <a:gd name="connsiteX4" fmla="*/ 426720 w 2499360"/>
              <a:gd name="connsiteY4" fmla="*/ 518160 h 1160358"/>
              <a:gd name="connsiteX5" fmla="*/ 563880 w 2499360"/>
              <a:gd name="connsiteY5" fmla="*/ 640080 h 1160358"/>
              <a:gd name="connsiteX6" fmla="*/ 670560 w 2499360"/>
              <a:gd name="connsiteY6" fmla="*/ 716280 h 1160358"/>
              <a:gd name="connsiteX7" fmla="*/ 777240 w 2499360"/>
              <a:gd name="connsiteY7" fmla="*/ 762000 h 1160358"/>
              <a:gd name="connsiteX8" fmla="*/ 960120 w 2499360"/>
              <a:gd name="connsiteY8" fmla="*/ 883920 h 1160358"/>
              <a:gd name="connsiteX9" fmla="*/ 1021080 w 2499360"/>
              <a:gd name="connsiteY9" fmla="*/ 914400 h 1160358"/>
              <a:gd name="connsiteX10" fmla="*/ 1066800 w 2499360"/>
              <a:gd name="connsiteY10" fmla="*/ 929640 h 1160358"/>
              <a:gd name="connsiteX11" fmla="*/ 1188720 w 2499360"/>
              <a:gd name="connsiteY11" fmla="*/ 975360 h 1160358"/>
              <a:gd name="connsiteX12" fmla="*/ 1280160 w 2499360"/>
              <a:gd name="connsiteY12" fmla="*/ 990600 h 1160358"/>
              <a:gd name="connsiteX13" fmla="*/ 1371600 w 2499360"/>
              <a:gd name="connsiteY13" fmla="*/ 1021080 h 1160358"/>
              <a:gd name="connsiteX14" fmla="*/ 1417320 w 2499360"/>
              <a:gd name="connsiteY14" fmla="*/ 1066800 h 1160358"/>
              <a:gd name="connsiteX15" fmla="*/ 1508760 w 2499360"/>
              <a:gd name="connsiteY15" fmla="*/ 1097280 h 1160358"/>
              <a:gd name="connsiteX16" fmla="*/ 1554480 w 2499360"/>
              <a:gd name="connsiteY16" fmla="*/ 1112520 h 1160358"/>
              <a:gd name="connsiteX17" fmla="*/ 1844040 w 2499360"/>
              <a:gd name="connsiteY17" fmla="*/ 1143000 h 1160358"/>
              <a:gd name="connsiteX18" fmla="*/ 2499360 w 2499360"/>
              <a:gd name="connsiteY18" fmla="*/ 1158240 h 1160358"/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35280 w 2499360"/>
              <a:gd name="connsiteY3" fmla="*/ 426720 h 1160358"/>
              <a:gd name="connsiteX4" fmla="*/ 426720 w 2499360"/>
              <a:gd name="connsiteY4" fmla="*/ 518160 h 1160358"/>
              <a:gd name="connsiteX5" fmla="*/ 563880 w 2499360"/>
              <a:gd name="connsiteY5" fmla="*/ 640080 h 1160358"/>
              <a:gd name="connsiteX6" fmla="*/ 670560 w 2499360"/>
              <a:gd name="connsiteY6" fmla="*/ 716280 h 1160358"/>
              <a:gd name="connsiteX7" fmla="*/ 777240 w 2499360"/>
              <a:gd name="connsiteY7" fmla="*/ 762000 h 1160358"/>
              <a:gd name="connsiteX8" fmla="*/ 960120 w 2499360"/>
              <a:gd name="connsiteY8" fmla="*/ 883920 h 1160358"/>
              <a:gd name="connsiteX9" fmla="*/ 1021080 w 2499360"/>
              <a:gd name="connsiteY9" fmla="*/ 914400 h 1160358"/>
              <a:gd name="connsiteX10" fmla="*/ 1066800 w 2499360"/>
              <a:gd name="connsiteY10" fmla="*/ 929640 h 1160358"/>
              <a:gd name="connsiteX11" fmla="*/ 1188720 w 2499360"/>
              <a:gd name="connsiteY11" fmla="*/ 975360 h 1160358"/>
              <a:gd name="connsiteX12" fmla="*/ 1280160 w 2499360"/>
              <a:gd name="connsiteY12" fmla="*/ 990600 h 1160358"/>
              <a:gd name="connsiteX13" fmla="*/ 1371600 w 2499360"/>
              <a:gd name="connsiteY13" fmla="*/ 1021080 h 1160358"/>
              <a:gd name="connsiteX14" fmla="*/ 1417320 w 2499360"/>
              <a:gd name="connsiteY14" fmla="*/ 1066800 h 1160358"/>
              <a:gd name="connsiteX15" fmla="*/ 1508760 w 2499360"/>
              <a:gd name="connsiteY15" fmla="*/ 1097280 h 1160358"/>
              <a:gd name="connsiteX16" fmla="*/ 1554480 w 2499360"/>
              <a:gd name="connsiteY16" fmla="*/ 1112520 h 1160358"/>
              <a:gd name="connsiteX17" fmla="*/ 1844040 w 2499360"/>
              <a:gd name="connsiteY17" fmla="*/ 1143000 h 1160358"/>
              <a:gd name="connsiteX18" fmla="*/ 2499360 w 2499360"/>
              <a:gd name="connsiteY18" fmla="*/ 1158240 h 1160358"/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35280 w 2499360"/>
              <a:gd name="connsiteY3" fmla="*/ 426720 h 1160358"/>
              <a:gd name="connsiteX4" fmla="*/ 426720 w 2499360"/>
              <a:gd name="connsiteY4" fmla="*/ 518160 h 1160358"/>
              <a:gd name="connsiteX5" fmla="*/ 563880 w 2499360"/>
              <a:gd name="connsiteY5" fmla="*/ 640080 h 1160358"/>
              <a:gd name="connsiteX6" fmla="*/ 670560 w 2499360"/>
              <a:gd name="connsiteY6" fmla="*/ 716280 h 1160358"/>
              <a:gd name="connsiteX7" fmla="*/ 777240 w 2499360"/>
              <a:gd name="connsiteY7" fmla="*/ 762000 h 1160358"/>
              <a:gd name="connsiteX8" fmla="*/ 960120 w 2499360"/>
              <a:gd name="connsiteY8" fmla="*/ 883920 h 1160358"/>
              <a:gd name="connsiteX9" fmla="*/ 1021080 w 2499360"/>
              <a:gd name="connsiteY9" fmla="*/ 914400 h 1160358"/>
              <a:gd name="connsiteX10" fmla="*/ 1066800 w 2499360"/>
              <a:gd name="connsiteY10" fmla="*/ 929640 h 1160358"/>
              <a:gd name="connsiteX11" fmla="*/ 1188720 w 2499360"/>
              <a:gd name="connsiteY11" fmla="*/ 975360 h 1160358"/>
              <a:gd name="connsiteX12" fmla="*/ 1280160 w 2499360"/>
              <a:gd name="connsiteY12" fmla="*/ 990600 h 1160358"/>
              <a:gd name="connsiteX13" fmla="*/ 1371600 w 2499360"/>
              <a:gd name="connsiteY13" fmla="*/ 1021080 h 1160358"/>
              <a:gd name="connsiteX14" fmla="*/ 1417320 w 2499360"/>
              <a:gd name="connsiteY14" fmla="*/ 1066800 h 1160358"/>
              <a:gd name="connsiteX15" fmla="*/ 1508760 w 2499360"/>
              <a:gd name="connsiteY15" fmla="*/ 1097280 h 1160358"/>
              <a:gd name="connsiteX16" fmla="*/ 1554480 w 2499360"/>
              <a:gd name="connsiteY16" fmla="*/ 1112520 h 1160358"/>
              <a:gd name="connsiteX17" fmla="*/ 1844040 w 2499360"/>
              <a:gd name="connsiteY17" fmla="*/ 1143000 h 1160358"/>
              <a:gd name="connsiteX18" fmla="*/ 2499360 w 2499360"/>
              <a:gd name="connsiteY18" fmla="*/ 1158240 h 1160358"/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35280 w 2499360"/>
              <a:gd name="connsiteY3" fmla="*/ 426720 h 1160358"/>
              <a:gd name="connsiteX4" fmla="*/ 426720 w 2499360"/>
              <a:gd name="connsiteY4" fmla="*/ 518160 h 1160358"/>
              <a:gd name="connsiteX5" fmla="*/ 563880 w 2499360"/>
              <a:gd name="connsiteY5" fmla="*/ 640080 h 1160358"/>
              <a:gd name="connsiteX6" fmla="*/ 670560 w 2499360"/>
              <a:gd name="connsiteY6" fmla="*/ 716280 h 1160358"/>
              <a:gd name="connsiteX7" fmla="*/ 777240 w 2499360"/>
              <a:gd name="connsiteY7" fmla="*/ 762000 h 1160358"/>
              <a:gd name="connsiteX8" fmla="*/ 960120 w 2499360"/>
              <a:gd name="connsiteY8" fmla="*/ 883920 h 1160358"/>
              <a:gd name="connsiteX9" fmla="*/ 1021080 w 2499360"/>
              <a:gd name="connsiteY9" fmla="*/ 914400 h 1160358"/>
              <a:gd name="connsiteX10" fmla="*/ 1066800 w 2499360"/>
              <a:gd name="connsiteY10" fmla="*/ 929640 h 1160358"/>
              <a:gd name="connsiteX11" fmla="*/ 1188720 w 2499360"/>
              <a:gd name="connsiteY11" fmla="*/ 975360 h 1160358"/>
              <a:gd name="connsiteX12" fmla="*/ 1280160 w 2499360"/>
              <a:gd name="connsiteY12" fmla="*/ 990600 h 1160358"/>
              <a:gd name="connsiteX13" fmla="*/ 1417320 w 2499360"/>
              <a:gd name="connsiteY13" fmla="*/ 1066800 h 1160358"/>
              <a:gd name="connsiteX14" fmla="*/ 1508760 w 2499360"/>
              <a:gd name="connsiteY14" fmla="*/ 1097280 h 1160358"/>
              <a:gd name="connsiteX15" fmla="*/ 1554480 w 2499360"/>
              <a:gd name="connsiteY15" fmla="*/ 1112520 h 1160358"/>
              <a:gd name="connsiteX16" fmla="*/ 1844040 w 2499360"/>
              <a:gd name="connsiteY16" fmla="*/ 1143000 h 1160358"/>
              <a:gd name="connsiteX17" fmla="*/ 2499360 w 2499360"/>
              <a:gd name="connsiteY17" fmla="*/ 1158240 h 1160358"/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35280 w 2499360"/>
              <a:gd name="connsiteY3" fmla="*/ 426720 h 1160358"/>
              <a:gd name="connsiteX4" fmla="*/ 426720 w 2499360"/>
              <a:gd name="connsiteY4" fmla="*/ 518160 h 1160358"/>
              <a:gd name="connsiteX5" fmla="*/ 563880 w 2499360"/>
              <a:gd name="connsiteY5" fmla="*/ 640080 h 1160358"/>
              <a:gd name="connsiteX6" fmla="*/ 670560 w 2499360"/>
              <a:gd name="connsiteY6" fmla="*/ 716280 h 1160358"/>
              <a:gd name="connsiteX7" fmla="*/ 777240 w 2499360"/>
              <a:gd name="connsiteY7" fmla="*/ 762000 h 1160358"/>
              <a:gd name="connsiteX8" fmla="*/ 960120 w 2499360"/>
              <a:gd name="connsiteY8" fmla="*/ 883920 h 1160358"/>
              <a:gd name="connsiteX9" fmla="*/ 1021080 w 2499360"/>
              <a:gd name="connsiteY9" fmla="*/ 914400 h 1160358"/>
              <a:gd name="connsiteX10" fmla="*/ 1066800 w 2499360"/>
              <a:gd name="connsiteY10" fmla="*/ 929640 h 1160358"/>
              <a:gd name="connsiteX11" fmla="*/ 1188720 w 2499360"/>
              <a:gd name="connsiteY11" fmla="*/ 975360 h 1160358"/>
              <a:gd name="connsiteX12" fmla="*/ 1417320 w 2499360"/>
              <a:gd name="connsiteY12" fmla="*/ 1066800 h 1160358"/>
              <a:gd name="connsiteX13" fmla="*/ 1508760 w 2499360"/>
              <a:gd name="connsiteY13" fmla="*/ 1097280 h 1160358"/>
              <a:gd name="connsiteX14" fmla="*/ 1554480 w 2499360"/>
              <a:gd name="connsiteY14" fmla="*/ 1112520 h 1160358"/>
              <a:gd name="connsiteX15" fmla="*/ 1844040 w 2499360"/>
              <a:gd name="connsiteY15" fmla="*/ 1143000 h 1160358"/>
              <a:gd name="connsiteX16" fmla="*/ 2499360 w 2499360"/>
              <a:gd name="connsiteY16" fmla="*/ 1158240 h 1160358"/>
              <a:gd name="connsiteX0" fmla="*/ 0 w 2499360"/>
              <a:gd name="connsiteY0" fmla="*/ 0 h 1160358"/>
              <a:gd name="connsiteX1" fmla="*/ 15240 w 2499360"/>
              <a:gd name="connsiteY1" fmla="*/ 76200 h 1160358"/>
              <a:gd name="connsiteX2" fmla="*/ 228600 w 2499360"/>
              <a:gd name="connsiteY2" fmla="*/ 304800 h 1160358"/>
              <a:gd name="connsiteX3" fmla="*/ 335280 w 2499360"/>
              <a:gd name="connsiteY3" fmla="*/ 426720 h 1160358"/>
              <a:gd name="connsiteX4" fmla="*/ 426720 w 2499360"/>
              <a:gd name="connsiteY4" fmla="*/ 518160 h 1160358"/>
              <a:gd name="connsiteX5" fmla="*/ 563880 w 2499360"/>
              <a:gd name="connsiteY5" fmla="*/ 640080 h 1160358"/>
              <a:gd name="connsiteX6" fmla="*/ 670560 w 2499360"/>
              <a:gd name="connsiteY6" fmla="*/ 716280 h 1160358"/>
              <a:gd name="connsiteX7" fmla="*/ 777240 w 2499360"/>
              <a:gd name="connsiteY7" fmla="*/ 762000 h 1160358"/>
              <a:gd name="connsiteX8" fmla="*/ 960120 w 2499360"/>
              <a:gd name="connsiteY8" fmla="*/ 883920 h 1160358"/>
              <a:gd name="connsiteX9" fmla="*/ 1021080 w 2499360"/>
              <a:gd name="connsiteY9" fmla="*/ 914400 h 1160358"/>
              <a:gd name="connsiteX10" fmla="*/ 1066800 w 2499360"/>
              <a:gd name="connsiteY10" fmla="*/ 929640 h 1160358"/>
              <a:gd name="connsiteX11" fmla="*/ 1188720 w 2499360"/>
              <a:gd name="connsiteY11" fmla="*/ 975360 h 1160358"/>
              <a:gd name="connsiteX12" fmla="*/ 1417320 w 2499360"/>
              <a:gd name="connsiteY12" fmla="*/ 1066800 h 1160358"/>
              <a:gd name="connsiteX13" fmla="*/ 1508760 w 2499360"/>
              <a:gd name="connsiteY13" fmla="*/ 1097280 h 1160358"/>
              <a:gd name="connsiteX14" fmla="*/ 1844040 w 2499360"/>
              <a:gd name="connsiteY14" fmla="*/ 1143000 h 1160358"/>
              <a:gd name="connsiteX15" fmla="*/ 2499360 w 2499360"/>
              <a:gd name="connsiteY15" fmla="*/ 1158240 h 1160358"/>
              <a:gd name="connsiteX0" fmla="*/ 12820 w 2512180"/>
              <a:gd name="connsiteY0" fmla="*/ 0 h 1160358"/>
              <a:gd name="connsiteX1" fmla="*/ 28060 w 2512180"/>
              <a:gd name="connsiteY1" fmla="*/ 76200 h 1160358"/>
              <a:gd name="connsiteX2" fmla="*/ 348100 w 2512180"/>
              <a:gd name="connsiteY2" fmla="*/ 426720 h 1160358"/>
              <a:gd name="connsiteX3" fmla="*/ 439540 w 2512180"/>
              <a:gd name="connsiteY3" fmla="*/ 518160 h 1160358"/>
              <a:gd name="connsiteX4" fmla="*/ 576700 w 2512180"/>
              <a:gd name="connsiteY4" fmla="*/ 640080 h 1160358"/>
              <a:gd name="connsiteX5" fmla="*/ 683380 w 2512180"/>
              <a:gd name="connsiteY5" fmla="*/ 716280 h 1160358"/>
              <a:gd name="connsiteX6" fmla="*/ 790060 w 2512180"/>
              <a:gd name="connsiteY6" fmla="*/ 762000 h 1160358"/>
              <a:gd name="connsiteX7" fmla="*/ 972940 w 2512180"/>
              <a:gd name="connsiteY7" fmla="*/ 883920 h 1160358"/>
              <a:gd name="connsiteX8" fmla="*/ 1033900 w 2512180"/>
              <a:gd name="connsiteY8" fmla="*/ 914400 h 1160358"/>
              <a:gd name="connsiteX9" fmla="*/ 1079620 w 2512180"/>
              <a:gd name="connsiteY9" fmla="*/ 929640 h 1160358"/>
              <a:gd name="connsiteX10" fmla="*/ 1201540 w 2512180"/>
              <a:gd name="connsiteY10" fmla="*/ 975360 h 1160358"/>
              <a:gd name="connsiteX11" fmla="*/ 1430140 w 2512180"/>
              <a:gd name="connsiteY11" fmla="*/ 1066800 h 1160358"/>
              <a:gd name="connsiteX12" fmla="*/ 1521580 w 2512180"/>
              <a:gd name="connsiteY12" fmla="*/ 1097280 h 1160358"/>
              <a:gd name="connsiteX13" fmla="*/ 1856860 w 2512180"/>
              <a:gd name="connsiteY13" fmla="*/ 1143000 h 1160358"/>
              <a:gd name="connsiteX14" fmla="*/ 2512180 w 2512180"/>
              <a:gd name="connsiteY14" fmla="*/ 1158240 h 1160358"/>
              <a:gd name="connsiteX0" fmla="*/ 12820 w 2512180"/>
              <a:gd name="connsiteY0" fmla="*/ 0 h 1160358"/>
              <a:gd name="connsiteX1" fmla="*/ 28060 w 2512180"/>
              <a:gd name="connsiteY1" fmla="*/ 76200 h 1160358"/>
              <a:gd name="connsiteX2" fmla="*/ 348100 w 2512180"/>
              <a:gd name="connsiteY2" fmla="*/ 426720 h 1160358"/>
              <a:gd name="connsiteX3" fmla="*/ 439540 w 2512180"/>
              <a:gd name="connsiteY3" fmla="*/ 518160 h 1160358"/>
              <a:gd name="connsiteX4" fmla="*/ 576700 w 2512180"/>
              <a:gd name="connsiteY4" fmla="*/ 640080 h 1160358"/>
              <a:gd name="connsiteX5" fmla="*/ 683380 w 2512180"/>
              <a:gd name="connsiteY5" fmla="*/ 716280 h 1160358"/>
              <a:gd name="connsiteX6" fmla="*/ 790060 w 2512180"/>
              <a:gd name="connsiteY6" fmla="*/ 762000 h 1160358"/>
              <a:gd name="connsiteX7" fmla="*/ 972940 w 2512180"/>
              <a:gd name="connsiteY7" fmla="*/ 883920 h 1160358"/>
              <a:gd name="connsiteX8" fmla="*/ 1033900 w 2512180"/>
              <a:gd name="connsiteY8" fmla="*/ 914400 h 1160358"/>
              <a:gd name="connsiteX9" fmla="*/ 1079620 w 2512180"/>
              <a:gd name="connsiteY9" fmla="*/ 929640 h 1160358"/>
              <a:gd name="connsiteX10" fmla="*/ 1201540 w 2512180"/>
              <a:gd name="connsiteY10" fmla="*/ 975360 h 1160358"/>
              <a:gd name="connsiteX11" fmla="*/ 1430140 w 2512180"/>
              <a:gd name="connsiteY11" fmla="*/ 1066800 h 1160358"/>
              <a:gd name="connsiteX12" fmla="*/ 1521580 w 2512180"/>
              <a:gd name="connsiteY12" fmla="*/ 1097280 h 1160358"/>
              <a:gd name="connsiteX13" fmla="*/ 1856860 w 2512180"/>
              <a:gd name="connsiteY13" fmla="*/ 1143000 h 1160358"/>
              <a:gd name="connsiteX14" fmla="*/ 2512180 w 2512180"/>
              <a:gd name="connsiteY14" fmla="*/ 1158240 h 1160358"/>
              <a:gd name="connsiteX0" fmla="*/ 12820 w 2512180"/>
              <a:gd name="connsiteY0" fmla="*/ 0 h 1160358"/>
              <a:gd name="connsiteX1" fmla="*/ 28060 w 2512180"/>
              <a:gd name="connsiteY1" fmla="*/ 76200 h 1160358"/>
              <a:gd name="connsiteX2" fmla="*/ 348100 w 2512180"/>
              <a:gd name="connsiteY2" fmla="*/ 426720 h 1160358"/>
              <a:gd name="connsiteX3" fmla="*/ 439540 w 2512180"/>
              <a:gd name="connsiteY3" fmla="*/ 518160 h 1160358"/>
              <a:gd name="connsiteX4" fmla="*/ 576700 w 2512180"/>
              <a:gd name="connsiteY4" fmla="*/ 640080 h 1160358"/>
              <a:gd name="connsiteX5" fmla="*/ 683380 w 2512180"/>
              <a:gd name="connsiteY5" fmla="*/ 716280 h 1160358"/>
              <a:gd name="connsiteX6" fmla="*/ 972940 w 2512180"/>
              <a:gd name="connsiteY6" fmla="*/ 883920 h 1160358"/>
              <a:gd name="connsiteX7" fmla="*/ 1033900 w 2512180"/>
              <a:gd name="connsiteY7" fmla="*/ 914400 h 1160358"/>
              <a:gd name="connsiteX8" fmla="*/ 1079620 w 2512180"/>
              <a:gd name="connsiteY8" fmla="*/ 929640 h 1160358"/>
              <a:gd name="connsiteX9" fmla="*/ 1201540 w 2512180"/>
              <a:gd name="connsiteY9" fmla="*/ 975360 h 1160358"/>
              <a:gd name="connsiteX10" fmla="*/ 1430140 w 2512180"/>
              <a:gd name="connsiteY10" fmla="*/ 1066800 h 1160358"/>
              <a:gd name="connsiteX11" fmla="*/ 1521580 w 2512180"/>
              <a:gd name="connsiteY11" fmla="*/ 1097280 h 1160358"/>
              <a:gd name="connsiteX12" fmla="*/ 1856860 w 2512180"/>
              <a:gd name="connsiteY12" fmla="*/ 1143000 h 1160358"/>
              <a:gd name="connsiteX13" fmla="*/ 2512180 w 2512180"/>
              <a:gd name="connsiteY13" fmla="*/ 1158240 h 1160358"/>
              <a:gd name="connsiteX0" fmla="*/ 12820 w 2512180"/>
              <a:gd name="connsiteY0" fmla="*/ 0 h 1160358"/>
              <a:gd name="connsiteX1" fmla="*/ 28060 w 2512180"/>
              <a:gd name="connsiteY1" fmla="*/ 76200 h 1160358"/>
              <a:gd name="connsiteX2" fmla="*/ 348100 w 2512180"/>
              <a:gd name="connsiteY2" fmla="*/ 426720 h 1160358"/>
              <a:gd name="connsiteX3" fmla="*/ 439540 w 2512180"/>
              <a:gd name="connsiteY3" fmla="*/ 518160 h 1160358"/>
              <a:gd name="connsiteX4" fmla="*/ 576700 w 2512180"/>
              <a:gd name="connsiteY4" fmla="*/ 640080 h 1160358"/>
              <a:gd name="connsiteX5" fmla="*/ 683380 w 2512180"/>
              <a:gd name="connsiteY5" fmla="*/ 716280 h 1160358"/>
              <a:gd name="connsiteX6" fmla="*/ 972940 w 2512180"/>
              <a:gd name="connsiteY6" fmla="*/ 883920 h 1160358"/>
              <a:gd name="connsiteX7" fmla="*/ 1033900 w 2512180"/>
              <a:gd name="connsiteY7" fmla="*/ 914400 h 1160358"/>
              <a:gd name="connsiteX8" fmla="*/ 1079620 w 2512180"/>
              <a:gd name="connsiteY8" fmla="*/ 929640 h 1160358"/>
              <a:gd name="connsiteX9" fmla="*/ 1430140 w 2512180"/>
              <a:gd name="connsiteY9" fmla="*/ 1066800 h 1160358"/>
              <a:gd name="connsiteX10" fmla="*/ 1521580 w 2512180"/>
              <a:gd name="connsiteY10" fmla="*/ 1097280 h 1160358"/>
              <a:gd name="connsiteX11" fmla="*/ 1856860 w 2512180"/>
              <a:gd name="connsiteY11" fmla="*/ 1143000 h 1160358"/>
              <a:gd name="connsiteX12" fmla="*/ 2512180 w 2512180"/>
              <a:gd name="connsiteY12" fmla="*/ 1158240 h 1160358"/>
              <a:gd name="connsiteX0" fmla="*/ 12820 w 2512180"/>
              <a:gd name="connsiteY0" fmla="*/ 0 h 1158240"/>
              <a:gd name="connsiteX1" fmla="*/ 28060 w 2512180"/>
              <a:gd name="connsiteY1" fmla="*/ 76200 h 1158240"/>
              <a:gd name="connsiteX2" fmla="*/ 348100 w 2512180"/>
              <a:gd name="connsiteY2" fmla="*/ 426720 h 1158240"/>
              <a:gd name="connsiteX3" fmla="*/ 439540 w 2512180"/>
              <a:gd name="connsiteY3" fmla="*/ 518160 h 1158240"/>
              <a:gd name="connsiteX4" fmla="*/ 576700 w 2512180"/>
              <a:gd name="connsiteY4" fmla="*/ 640080 h 1158240"/>
              <a:gd name="connsiteX5" fmla="*/ 683380 w 2512180"/>
              <a:gd name="connsiteY5" fmla="*/ 716280 h 1158240"/>
              <a:gd name="connsiteX6" fmla="*/ 972940 w 2512180"/>
              <a:gd name="connsiteY6" fmla="*/ 883920 h 1158240"/>
              <a:gd name="connsiteX7" fmla="*/ 1033900 w 2512180"/>
              <a:gd name="connsiteY7" fmla="*/ 914400 h 1158240"/>
              <a:gd name="connsiteX8" fmla="*/ 1079620 w 2512180"/>
              <a:gd name="connsiteY8" fmla="*/ 929640 h 1158240"/>
              <a:gd name="connsiteX9" fmla="*/ 1430140 w 2512180"/>
              <a:gd name="connsiteY9" fmla="*/ 1066800 h 1158240"/>
              <a:gd name="connsiteX10" fmla="*/ 1856860 w 2512180"/>
              <a:gd name="connsiteY10" fmla="*/ 1143000 h 1158240"/>
              <a:gd name="connsiteX11" fmla="*/ 2512180 w 2512180"/>
              <a:gd name="connsiteY11" fmla="*/ 1158240 h 1158240"/>
              <a:gd name="connsiteX0" fmla="*/ 12820 w 2512180"/>
              <a:gd name="connsiteY0" fmla="*/ 0 h 1158240"/>
              <a:gd name="connsiteX1" fmla="*/ 28060 w 2512180"/>
              <a:gd name="connsiteY1" fmla="*/ 76200 h 1158240"/>
              <a:gd name="connsiteX2" fmla="*/ 348100 w 2512180"/>
              <a:gd name="connsiteY2" fmla="*/ 426720 h 1158240"/>
              <a:gd name="connsiteX3" fmla="*/ 439540 w 2512180"/>
              <a:gd name="connsiteY3" fmla="*/ 518160 h 1158240"/>
              <a:gd name="connsiteX4" fmla="*/ 576700 w 2512180"/>
              <a:gd name="connsiteY4" fmla="*/ 640080 h 1158240"/>
              <a:gd name="connsiteX5" fmla="*/ 683380 w 2512180"/>
              <a:gd name="connsiteY5" fmla="*/ 716280 h 1158240"/>
              <a:gd name="connsiteX6" fmla="*/ 972940 w 2512180"/>
              <a:gd name="connsiteY6" fmla="*/ 883920 h 1158240"/>
              <a:gd name="connsiteX7" fmla="*/ 1079620 w 2512180"/>
              <a:gd name="connsiteY7" fmla="*/ 929640 h 1158240"/>
              <a:gd name="connsiteX8" fmla="*/ 1430140 w 2512180"/>
              <a:gd name="connsiteY8" fmla="*/ 1066800 h 1158240"/>
              <a:gd name="connsiteX9" fmla="*/ 1856860 w 2512180"/>
              <a:gd name="connsiteY9" fmla="*/ 1143000 h 1158240"/>
              <a:gd name="connsiteX10" fmla="*/ 2512180 w 2512180"/>
              <a:gd name="connsiteY10" fmla="*/ 1158240 h 1158240"/>
              <a:gd name="connsiteX0" fmla="*/ 0 w 2499360"/>
              <a:gd name="connsiteY0" fmla="*/ 0 h 1158240"/>
              <a:gd name="connsiteX1" fmla="*/ 335280 w 2499360"/>
              <a:gd name="connsiteY1" fmla="*/ 426720 h 1158240"/>
              <a:gd name="connsiteX2" fmla="*/ 426720 w 2499360"/>
              <a:gd name="connsiteY2" fmla="*/ 518160 h 1158240"/>
              <a:gd name="connsiteX3" fmla="*/ 563880 w 2499360"/>
              <a:gd name="connsiteY3" fmla="*/ 640080 h 1158240"/>
              <a:gd name="connsiteX4" fmla="*/ 670560 w 2499360"/>
              <a:gd name="connsiteY4" fmla="*/ 716280 h 1158240"/>
              <a:gd name="connsiteX5" fmla="*/ 960120 w 2499360"/>
              <a:gd name="connsiteY5" fmla="*/ 883920 h 1158240"/>
              <a:gd name="connsiteX6" fmla="*/ 1066800 w 2499360"/>
              <a:gd name="connsiteY6" fmla="*/ 929640 h 1158240"/>
              <a:gd name="connsiteX7" fmla="*/ 1417320 w 2499360"/>
              <a:gd name="connsiteY7" fmla="*/ 1066800 h 1158240"/>
              <a:gd name="connsiteX8" fmla="*/ 1844040 w 2499360"/>
              <a:gd name="connsiteY8" fmla="*/ 1143000 h 1158240"/>
              <a:gd name="connsiteX9" fmla="*/ 2499360 w 2499360"/>
              <a:gd name="connsiteY9" fmla="*/ 1158240 h 1158240"/>
              <a:gd name="connsiteX0" fmla="*/ 0 w 2499360"/>
              <a:gd name="connsiteY0" fmla="*/ 0 h 1158240"/>
              <a:gd name="connsiteX1" fmla="*/ 426720 w 2499360"/>
              <a:gd name="connsiteY1" fmla="*/ 518160 h 1158240"/>
              <a:gd name="connsiteX2" fmla="*/ 563880 w 2499360"/>
              <a:gd name="connsiteY2" fmla="*/ 640080 h 1158240"/>
              <a:gd name="connsiteX3" fmla="*/ 670560 w 2499360"/>
              <a:gd name="connsiteY3" fmla="*/ 716280 h 1158240"/>
              <a:gd name="connsiteX4" fmla="*/ 960120 w 2499360"/>
              <a:gd name="connsiteY4" fmla="*/ 883920 h 1158240"/>
              <a:gd name="connsiteX5" fmla="*/ 1066800 w 2499360"/>
              <a:gd name="connsiteY5" fmla="*/ 929640 h 1158240"/>
              <a:gd name="connsiteX6" fmla="*/ 1417320 w 2499360"/>
              <a:gd name="connsiteY6" fmla="*/ 1066800 h 1158240"/>
              <a:gd name="connsiteX7" fmla="*/ 1844040 w 2499360"/>
              <a:gd name="connsiteY7" fmla="*/ 1143000 h 1158240"/>
              <a:gd name="connsiteX8" fmla="*/ 2499360 w 2499360"/>
              <a:gd name="connsiteY8" fmla="*/ 1158240 h 1158240"/>
              <a:gd name="connsiteX0" fmla="*/ 0 w 2499360"/>
              <a:gd name="connsiteY0" fmla="*/ 0 h 1158240"/>
              <a:gd name="connsiteX1" fmla="*/ 563880 w 2499360"/>
              <a:gd name="connsiteY1" fmla="*/ 640080 h 1158240"/>
              <a:gd name="connsiteX2" fmla="*/ 670560 w 2499360"/>
              <a:gd name="connsiteY2" fmla="*/ 716280 h 1158240"/>
              <a:gd name="connsiteX3" fmla="*/ 960120 w 2499360"/>
              <a:gd name="connsiteY3" fmla="*/ 883920 h 1158240"/>
              <a:gd name="connsiteX4" fmla="*/ 1066800 w 2499360"/>
              <a:gd name="connsiteY4" fmla="*/ 929640 h 1158240"/>
              <a:gd name="connsiteX5" fmla="*/ 1417320 w 2499360"/>
              <a:gd name="connsiteY5" fmla="*/ 1066800 h 1158240"/>
              <a:gd name="connsiteX6" fmla="*/ 1844040 w 2499360"/>
              <a:gd name="connsiteY6" fmla="*/ 1143000 h 1158240"/>
              <a:gd name="connsiteX7" fmla="*/ 2499360 w 2499360"/>
              <a:gd name="connsiteY7" fmla="*/ 1158240 h 1158240"/>
              <a:gd name="connsiteX0" fmla="*/ 0 w 2499360"/>
              <a:gd name="connsiteY0" fmla="*/ 0 h 1158240"/>
              <a:gd name="connsiteX1" fmla="*/ 563880 w 2499360"/>
              <a:gd name="connsiteY1" fmla="*/ 640080 h 1158240"/>
              <a:gd name="connsiteX2" fmla="*/ 960120 w 2499360"/>
              <a:gd name="connsiteY2" fmla="*/ 883920 h 1158240"/>
              <a:gd name="connsiteX3" fmla="*/ 1066800 w 2499360"/>
              <a:gd name="connsiteY3" fmla="*/ 929640 h 1158240"/>
              <a:gd name="connsiteX4" fmla="*/ 1417320 w 2499360"/>
              <a:gd name="connsiteY4" fmla="*/ 1066800 h 1158240"/>
              <a:gd name="connsiteX5" fmla="*/ 1844040 w 2499360"/>
              <a:gd name="connsiteY5" fmla="*/ 1143000 h 1158240"/>
              <a:gd name="connsiteX6" fmla="*/ 2499360 w 2499360"/>
              <a:gd name="connsiteY6" fmla="*/ 1158240 h 1158240"/>
              <a:gd name="connsiteX0" fmla="*/ 0 w 2499360"/>
              <a:gd name="connsiteY0" fmla="*/ 0 h 1158240"/>
              <a:gd name="connsiteX1" fmla="*/ 563880 w 2499360"/>
              <a:gd name="connsiteY1" fmla="*/ 640080 h 1158240"/>
              <a:gd name="connsiteX2" fmla="*/ 960120 w 2499360"/>
              <a:gd name="connsiteY2" fmla="*/ 883920 h 1158240"/>
              <a:gd name="connsiteX3" fmla="*/ 1417320 w 2499360"/>
              <a:gd name="connsiteY3" fmla="*/ 1066800 h 1158240"/>
              <a:gd name="connsiteX4" fmla="*/ 1844040 w 2499360"/>
              <a:gd name="connsiteY4" fmla="*/ 1143000 h 1158240"/>
              <a:gd name="connsiteX5" fmla="*/ 2499360 w 2499360"/>
              <a:gd name="connsiteY5" fmla="*/ 1158240 h 1158240"/>
              <a:gd name="connsiteX0" fmla="*/ 0 w 2214068"/>
              <a:gd name="connsiteY0" fmla="*/ 0 h 1253338"/>
              <a:gd name="connsiteX1" fmla="*/ 278588 w 2214068"/>
              <a:gd name="connsiteY1" fmla="*/ 735178 h 1253338"/>
              <a:gd name="connsiteX2" fmla="*/ 674828 w 2214068"/>
              <a:gd name="connsiteY2" fmla="*/ 979018 h 1253338"/>
              <a:gd name="connsiteX3" fmla="*/ 1132028 w 2214068"/>
              <a:gd name="connsiteY3" fmla="*/ 1161898 h 1253338"/>
              <a:gd name="connsiteX4" fmla="*/ 1558748 w 2214068"/>
              <a:gd name="connsiteY4" fmla="*/ 1238098 h 1253338"/>
              <a:gd name="connsiteX5" fmla="*/ 2214068 w 2214068"/>
              <a:gd name="connsiteY5" fmla="*/ 1253338 h 1253338"/>
              <a:gd name="connsiteX0" fmla="*/ 0 w 2075079"/>
              <a:gd name="connsiteY0" fmla="*/ 0 h 1260653"/>
              <a:gd name="connsiteX1" fmla="*/ 139599 w 2075079"/>
              <a:gd name="connsiteY1" fmla="*/ 742493 h 1260653"/>
              <a:gd name="connsiteX2" fmla="*/ 535839 w 2075079"/>
              <a:gd name="connsiteY2" fmla="*/ 986333 h 1260653"/>
              <a:gd name="connsiteX3" fmla="*/ 993039 w 2075079"/>
              <a:gd name="connsiteY3" fmla="*/ 1169213 h 1260653"/>
              <a:gd name="connsiteX4" fmla="*/ 1419759 w 2075079"/>
              <a:gd name="connsiteY4" fmla="*/ 1245413 h 1260653"/>
              <a:gd name="connsiteX5" fmla="*/ 2075079 w 2075079"/>
              <a:gd name="connsiteY5" fmla="*/ 1260653 h 1260653"/>
              <a:gd name="connsiteX0" fmla="*/ 0 w 2075079"/>
              <a:gd name="connsiteY0" fmla="*/ 0 h 1260653"/>
              <a:gd name="connsiteX1" fmla="*/ 139599 w 2075079"/>
              <a:gd name="connsiteY1" fmla="*/ 742493 h 1260653"/>
              <a:gd name="connsiteX2" fmla="*/ 535839 w 2075079"/>
              <a:gd name="connsiteY2" fmla="*/ 986333 h 1260653"/>
              <a:gd name="connsiteX3" fmla="*/ 993039 w 2075079"/>
              <a:gd name="connsiteY3" fmla="*/ 1169213 h 1260653"/>
              <a:gd name="connsiteX4" fmla="*/ 1419759 w 2075079"/>
              <a:gd name="connsiteY4" fmla="*/ 1245413 h 1260653"/>
              <a:gd name="connsiteX5" fmla="*/ 2075079 w 2075079"/>
              <a:gd name="connsiteY5" fmla="*/ 1260653 h 1260653"/>
              <a:gd name="connsiteX0" fmla="*/ 0 w 2075079"/>
              <a:gd name="connsiteY0" fmla="*/ 0 h 1260653"/>
              <a:gd name="connsiteX1" fmla="*/ 139599 w 2075079"/>
              <a:gd name="connsiteY1" fmla="*/ 742493 h 1260653"/>
              <a:gd name="connsiteX2" fmla="*/ 535839 w 2075079"/>
              <a:gd name="connsiteY2" fmla="*/ 1052170 h 1260653"/>
              <a:gd name="connsiteX3" fmla="*/ 993039 w 2075079"/>
              <a:gd name="connsiteY3" fmla="*/ 1169213 h 1260653"/>
              <a:gd name="connsiteX4" fmla="*/ 1419759 w 2075079"/>
              <a:gd name="connsiteY4" fmla="*/ 1245413 h 1260653"/>
              <a:gd name="connsiteX5" fmla="*/ 2075079 w 2075079"/>
              <a:gd name="connsiteY5" fmla="*/ 1260653 h 1260653"/>
              <a:gd name="connsiteX0" fmla="*/ 0 w 2075079"/>
              <a:gd name="connsiteY0" fmla="*/ 0 h 1260653"/>
              <a:gd name="connsiteX1" fmla="*/ 139599 w 2075079"/>
              <a:gd name="connsiteY1" fmla="*/ 742493 h 1260653"/>
              <a:gd name="connsiteX2" fmla="*/ 535839 w 2075079"/>
              <a:gd name="connsiteY2" fmla="*/ 1052170 h 1260653"/>
              <a:gd name="connsiteX3" fmla="*/ 978408 w 2075079"/>
              <a:gd name="connsiteY3" fmla="*/ 1220419 h 1260653"/>
              <a:gd name="connsiteX4" fmla="*/ 1419759 w 2075079"/>
              <a:gd name="connsiteY4" fmla="*/ 1245413 h 1260653"/>
              <a:gd name="connsiteX5" fmla="*/ 2075079 w 2075079"/>
              <a:gd name="connsiteY5" fmla="*/ 1260653 h 1260653"/>
              <a:gd name="connsiteX0" fmla="*/ 0 w 2075079"/>
              <a:gd name="connsiteY0" fmla="*/ 0 h 1260653"/>
              <a:gd name="connsiteX1" fmla="*/ 139599 w 2075079"/>
              <a:gd name="connsiteY1" fmla="*/ 742493 h 1260653"/>
              <a:gd name="connsiteX2" fmla="*/ 521209 w 2075079"/>
              <a:gd name="connsiteY2" fmla="*/ 1103376 h 1260653"/>
              <a:gd name="connsiteX3" fmla="*/ 978408 w 2075079"/>
              <a:gd name="connsiteY3" fmla="*/ 1220419 h 1260653"/>
              <a:gd name="connsiteX4" fmla="*/ 1419759 w 2075079"/>
              <a:gd name="connsiteY4" fmla="*/ 1245413 h 1260653"/>
              <a:gd name="connsiteX5" fmla="*/ 2075079 w 2075079"/>
              <a:gd name="connsiteY5" fmla="*/ 1260653 h 126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5079" h="1260653">
                <a:moveTo>
                  <a:pt x="0" y="0"/>
                </a:moveTo>
                <a:cubicBezTo>
                  <a:pt x="7747" y="169926"/>
                  <a:pt x="52731" y="558597"/>
                  <a:pt x="139599" y="742493"/>
                </a:cubicBezTo>
                <a:cubicBezTo>
                  <a:pt x="226467" y="926389"/>
                  <a:pt x="381408" y="1023722"/>
                  <a:pt x="521209" y="1103376"/>
                </a:cubicBezTo>
                <a:cubicBezTo>
                  <a:pt x="661010" y="1183030"/>
                  <a:pt x="828650" y="1196746"/>
                  <a:pt x="978408" y="1220419"/>
                </a:cubicBezTo>
                <a:cubicBezTo>
                  <a:pt x="1128166" y="1244092"/>
                  <a:pt x="1236981" y="1238707"/>
                  <a:pt x="1419759" y="1245413"/>
                </a:cubicBezTo>
                <a:cubicBezTo>
                  <a:pt x="1602537" y="1252119"/>
                  <a:pt x="1508643" y="1260653"/>
                  <a:pt x="2075079" y="1260653"/>
                </a:cubicBezTo>
              </a:path>
            </a:pathLst>
          </a:custGeom>
          <a:noFill/>
          <a:ln w="120650">
            <a:solidFill>
              <a:schemeClr val="tx1">
                <a:lumMod val="50000"/>
                <a:lumOff val="50000"/>
              </a:schemeClr>
            </a:solidFill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933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RA template 0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 template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RAILS in IsDB</Template>
  <TotalTime>29354</TotalTime>
  <Words>1661</Words>
  <Application>Microsoft Office PowerPoint</Application>
  <PresentationFormat>On-screen Show (4:3)</PresentationFormat>
  <Paragraphs>281</Paragraphs>
  <Slides>37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  <vt:variant>
        <vt:lpstr>Custom Shows</vt:lpstr>
      </vt:variant>
      <vt:variant>
        <vt:i4>1</vt:i4>
      </vt:variant>
    </vt:vector>
  </HeadingPairs>
  <TitlesOfParts>
    <vt:vector size="40" baseType="lpstr">
      <vt:lpstr>FARA template 08</vt:lpstr>
      <vt:lpstr>PPT template</vt:lpstr>
      <vt:lpstr>  </vt:lpstr>
      <vt:lpstr>State of Africa Agriculture [a decade ago..]</vt:lpstr>
      <vt:lpstr>State of Africa agriculture [a decade ago..]</vt:lpstr>
      <vt:lpstr>  The Root Problem…  </vt:lpstr>
      <vt:lpstr>Technological and Institutional Barriers</vt:lpstr>
      <vt:lpstr>About IAR4D</vt:lpstr>
      <vt:lpstr>Peculiarities of the IAR4D Approach </vt:lpstr>
      <vt:lpstr> …the Innovation Platform </vt:lpstr>
      <vt:lpstr>Linear vs Innovation system approaches</vt:lpstr>
      <vt:lpstr>IAR4D offers Iterative Learning </vt:lpstr>
      <vt:lpstr>  How the IP Turns Knowledge, Information and Skills Into Socio- economic Benefits </vt:lpstr>
      <vt:lpstr>Developing the Capacity to Innovate</vt:lpstr>
      <vt:lpstr>The Goal of SSA CP</vt:lpstr>
      <vt:lpstr>Research Questions for the Proof of IAR4D Concept</vt:lpstr>
      <vt:lpstr>SSA CP  Research Methodology</vt:lpstr>
      <vt:lpstr>Success Story: Productivity</vt:lpstr>
      <vt:lpstr>Success Story: Engagement of policy makers</vt:lpstr>
      <vt:lpstr>Success story…. Uganda </vt:lpstr>
      <vt:lpstr>Success Story…. DRC</vt:lpstr>
      <vt:lpstr>Success story: Innovation Platform</vt:lpstr>
      <vt:lpstr>Success story: Market Innovation</vt:lpstr>
      <vt:lpstr>Success Story: Vegetable Box in Malawi</vt:lpstr>
      <vt:lpstr>Outcome and Impact (Numerical analysis)</vt:lpstr>
      <vt:lpstr>Outcome and Impact</vt:lpstr>
      <vt:lpstr>The phases of SSA CP</vt:lpstr>
      <vt:lpstr>The Proof IAR4D Concept</vt:lpstr>
      <vt:lpstr>Excerpts  from Proof of Concept Analysis</vt:lpstr>
      <vt:lpstr>Excerpt from Proof of Concept Analysis</vt:lpstr>
      <vt:lpstr>Excerpt from Proof of Concept Analysis</vt:lpstr>
      <vt:lpstr>Proposed Future of IAR4D Concept</vt:lpstr>
      <vt:lpstr>Proposed Future of IAR4D Concept [2]</vt:lpstr>
      <vt:lpstr>IAR4D is Spreading in Africa</vt:lpstr>
      <vt:lpstr>PowerPoint Presentation</vt:lpstr>
      <vt:lpstr>SSA CP Award (2011)</vt:lpstr>
      <vt:lpstr>Conclusions</vt:lpstr>
      <vt:lpstr>PowerPoint Presentation</vt:lpstr>
      <vt:lpstr>Thank you for the attention</vt:lpstr>
      <vt:lpstr>Custom Show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Evolving Context of Agricultural Research and Development in Sub-Saharan Africa</dc:title>
  <dc:creator>Monty Jones</dc:creator>
  <cp:lastModifiedBy>Fatunbi Oluwole</cp:lastModifiedBy>
  <cp:revision>869</cp:revision>
  <cp:lastPrinted>2013-08-27T08:33:53Z</cp:lastPrinted>
  <dcterms:created xsi:type="dcterms:W3CDTF">2008-10-28T11:53:44Z</dcterms:created>
  <dcterms:modified xsi:type="dcterms:W3CDTF">2014-11-07T11:09:31Z</dcterms:modified>
</cp:coreProperties>
</file>