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handoutMasterIdLst>
    <p:handoutMasterId r:id="rId36"/>
  </p:handoutMasterIdLst>
  <p:sldIdLst>
    <p:sldId id="390" r:id="rId2"/>
    <p:sldId id="493" r:id="rId3"/>
    <p:sldId id="515" r:id="rId4"/>
    <p:sldId id="509" r:id="rId5"/>
    <p:sldId id="524" r:id="rId6"/>
    <p:sldId id="452" r:id="rId7"/>
    <p:sldId id="510" r:id="rId8"/>
    <p:sldId id="485" r:id="rId9"/>
    <p:sldId id="518" r:id="rId10"/>
    <p:sldId id="519" r:id="rId11"/>
    <p:sldId id="520" r:id="rId12"/>
    <p:sldId id="528" r:id="rId13"/>
    <p:sldId id="533" r:id="rId14"/>
    <p:sldId id="505" r:id="rId15"/>
    <p:sldId id="521" r:id="rId16"/>
    <p:sldId id="523" r:id="rId17"/>
    <p:sldId id="464" r:id="rId18"/>
    <p:sldId id="466" r:id="rId19"/>
    <p:sldId id="481" r:id="rId20"/>
    <p:sldId id="450" r:id="rId21"/>
    <p:sldId id="531" r:id="rId22"/>
    <p:sldId id="501" r:id="rId23"/>
    <p:sldId id="512" r:id="rId24"/>
    <p:sldId id="513" r:id="rId25"/>
    <p:sldId id="499" r:id="rId26"/>
    <p:sldId id="500" r:id="rId27"/>
    <p:sldId id="467" r:id="rId28"/>
    <p:sldId id="469" r:id="rId29"/>
    <p:sldId id="472" r:id="rId30"/>
    <p:sldId id="473" r:id="rId31"/>
    <p:sldId id="474" r:id="rId32"/>
    <p:sldId id="475" r:id="rId33"/>
    <p:sldId id="507" r:id="rId34"/>
  </p:sldIdLst>
  <p:sldSz cx="9144000" cy="6858000" type="screen4x3"/>
  <p:notesSz cx="6797675" cy="9926638"/>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extLst>
    <p:ext uri="{EFAFB233-063F-42B5-8137-9DF3F51BA10A}">
      <p15:sldGuideLst xmlns:p15="http://schemas.microsoft.com/office/powerpoint/2012/main">
        <p15:guide id="1" orient="horz" pos="1488">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E CONINCK Sophie (DEVCO)" initials="DCS(" lastIdx="46"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E99"/>
    <a:srgbClr val="1259AE"/>
    <a:srgbClr val="FFFFFF"/>
    <a:srgbClr val="E7F9DD"/>
    <a:srgbClr val="2D5EC1"/>
    <a:srgbClr val="FF9966"/>
    <a:srgbClr val="FFD624"/>
    <a:srgbClr val="3166CF"/>
    <a:srgbClr val="FF99FF"/>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6613" autoAdjust="0"/>
    <p:restoredTop sz="62950" autoAdjust="0"/>
  </p:normalViewPr>
  <p:slideViewPr>
    <p:cSldViewPr>
      <p:cViewPr varScale="1">
        <p:scale>
          <a:sx n="47" d="100"/>
          <a:sy n="47" d="100"/>
        </p:scale>
        <p:origin x="534" y="36"/>
      </p:cViewPr>
      <p:guideLst>
        <p:guide orient="horz" pos="1488"/>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pPr>
              <a:defRPr/>
            </a:pPr>
            <a:endParaRPr lang="en-GB" dirty="0"/>
          </a:p>
        </p:txBody>
      </p:sp>
      <p:sp>
        <p:nvSpPr>
          <p:cNvPr id="3789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pPr>
              <a:defRPr/>
            </a:pPr>
            <a:endParaRPr lang="en-GB" dirty="0"/>
          </a:p>
        </p:txBody>
      </p:sp>
      <p:sp>
        <p:nvSpPr>
          <p:cNvPr id="37892" name="Rectangle 4"/>
          <p:cNvSpPr>
            <a:spLocks noGrp="1" noChangeArrowheads="1"/>
          </p:cNvSpPr>
          <p:nvPr>
            <p:ph type="ftr" sz="quarter" idx="2"/>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pPr>
              <a:defRPr/>
            </a:pPr>
            <a:endParaRPr lang="en-GB" dirty="0"/>
          </a:p>
        </p:txBody>
      </p:sp>
      <p:sp>
        <p:nvSpPr>
          <p:cNvPr id="37893" name="Rectangle 5"/>
          <p:cNvSpPr>
            <a:spLocks noGrp="1" noChangeArrowheads="1"/>
          </p:cNvSpPr>
          <p:nvPr>
            <p:ph type="sldNum" sz="quarter" idx="3"/>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pPr>
              <a:defRPr/>
            </a:pPr>
            <a:fld id="{70BB322A-FB35-4AC3-B5B2-0E60FF545DD7}" type="slidenum">
              <a:rPr lang="en-GB"/>
              <a:pPr>
                <a:defRPr/>
              </a:pPr>
              <a:t>‹#›</a:t>
            </a:fld>
            <a:endParaRPr lang="en-GB" dirty="0"/>
          </a:p>
        </p:txBody>
      </p:sp>
    </p:spTree>
    <p:extLst>
      <p:ext uri="{BB962C8B-B14F-4D97-AF65-F5344CB8AC3E}">
        <p14:creationId xmlns:p14="http://schemas.microsoft.com/office/powerpoint/2010/main" val="19161731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pPr>
              <a:defRPr/>
            </a:pPr>
            <a:endParaRPr lang="en-GB" dirty="0"/>
          </a:p>
        </p:txBody>
      </p:sp>
      <p:sp>
        <p:nvSpPr>
          <p:cNvPr id="36867"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pPr>
              <a:defRPr/>
            </a:pPr>
            <a:endParaRPr lang="en-GB" dirty="0"/>
          </a:p>
        </p:txBody>
      </p:sp>
      <p:sp>
        <p:nvSpPr>
          <p:cNvPr id="44036" name="Rectangle 4"/>
          <p:cNvSpPr>
            <a:spLocks noGrp="1" noRot="1" noChangeAspec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p:spPr>
      </p:sp>
      <p:sp>
        <p:nvSpPr>
          <p:cNvPr id="36869" name="Rectangle 5"/>
          <p:cNvSpPr>
            <a:spLocks noGrp="1" noChangeArrowheads="1"/>
          </p:cNvSpPr>
          <p:nvPr>
            <p:ph type="body" sz="quarter" idx="3"/>
          </p:nvPr>
        </p:nvSpPr>
        <p:spPr bwMode="auto">
          <a:xfrm>
            <a:off x="679450" y="4714875"/>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6870" name="Rectangle 6"/>
          <p:cNvSpPr>
            <a:spLocks noGrp="1" noChangeArrowheads="1"/>
          </p:cNvSpPr>
          <p:nvPr>
            <p:ph type="ftr" sz="quarter" idx="4"/>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pPr>
              <a:defRPr/>
            </a:pPr>
            <a:endParaRPr lang="en-GB" dirty="0"/>
          </a:p>
        </p:txBody>
      </p:sp>
      <p:sp>
        <p:nvSpPr>
          <p:cNvPr id="36871" name="Rectangle 7"/>
          <p:cNvSpPr>
            <a:spLocks noGrp="1" noChangeArrowheads="1"/>
          </p:cNvSpPr>
          <p:nvPr>
            <p:ph type="sldNum" sz="quarter" idx="5"/>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pPr>
              <a:defRPr/>
            </a:pPr>
            <a:fld id="{CED4CB77-A853-4F37-A193-A9CB58291CBA}" type="slidenum">
              <a:rPr lang="en-GB"/>
              <a:pPr>
                <a:defRPr/>
              </a:pPr>
              <a:t>‹#›</a:t>
            </a:fld>
            <a:endParaRPr lang="en-GB" dirty="0"/>
          </a:p>
        </p:txBody>
      </p:sp>
    </p:spTree>
    <p:extLst>
      <p:ext uri="{BB962C8B-B14F-4D97-AF65-F5344CB8AC3E}">
        <p14:creationId xmlns:p14="http://schemas.microsoft.com/office/powerpoint/2010/main" val="37523906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dirty="0"/>
          </a:p>
        </p:txBody>
      </p:sp>
      <p:sp>
        <p:nvSpPr>
          <p:cNvPr id="4" name="Espace réservé du numéro de diapositive 3"/>
          <p:cNvSpPr>
            <a:spLocks noGrp="1"/>
          </p:cNvSpPr>
          <p:nvPr>
            <p:ph type="sldNum" sz="quarter" idx="10"/>
          </p:nvPr>
        </p:nvSpPr>
        <p:spPr/>
        <p:txBody>
          <a:bodyPr/>
          <a:lstStyle/>
          <a:p>
            <a:pPr>
              <a:defRPr/>
            </a:pPr>
            <a:fld id="{CED4CB77-A853-4F37-A193-A9CB58291CBA}" type="slidenum">
              <a:rPr lang="en-GB" smtClean="0"/>
              <a:pPr>
                <a:defRPr/>
              </a:pPr>
              <a:t>1</a:t>
            </a:fld>
            <a:endParaRPr lang="en-GB" dirty="0"/>
          </a:p>
        </p:txBody>
      </p:sp>
    </p:spTree>
    <p:extLst>
      <p:ext uri="{BB962C8B-B14F-4D97-AF65-F5344CB8AC3E}">
        <p14:creationId xmlns:p14="http://schemas.microsoft.com/office/powerpoint/2010/main" val="21773027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7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1873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bg2"/>
                </a:solidFill>
                <a:latin typeface="Arial" charset="0"/>
                <a:ea typeface="ＭＳ Ｐゴシック" charset="-128"/>
              </a:defRPr>
            </a:lvl1pPr>
            <a:lvl2pPr marL="742950" indent="-285750" eaLnBrk="0" hangingPunct="0">
              <a:defRPr>
                <a:solidFill>
                  <a:schemeClr val="bg2"/>
                </a:solidFill>
                <a:latin typeface="Arial" charset="0"/>
                <a:ea typeface="ＭＳ Ｐゴシック" charset="-128"/>
              </a:defRPr>
            </a:lvl2pPr>
            <a:lvl3pPr marL="1143000" indent="-228600" eaLnBrk="0" hangingPunct="0">
              <a:defRPr>
                <a:solidFill>
                  <a:schemeClr val="bg2"/>
                </a:solidFill>
                <a:latin typeface="Arial" charset="0"/>
                <a:ea typeface="ＭＳ Ｐゴシック" charset="-128"/>
              </a:defRPr>
            </a:lvl3pPr>
            <a:lvl4pPr marL="1600200" indent="-228600" eaLnBrk="0" hangingPunct="0">
              <a:defRPr>
                <a:solidFill>
                  <a:schemeClr val="bg2"/>
                </a:solidFill>
                <a:latin typeface="Arial" charset="0"/>
                <a:ea typeface="ＭＳ Ｐゴシック" charset="-128"/>
              </a:defRPr>
            </a:lvl4pPr>
            <a:lvl5pPr marL="2057400" indent="-228600" eaLnBrk="0" hangingPunct="0">
              <a:defRPr>
                <a:solidFill>
                  <a:schemeClr val="bg2"/>
                </a:solidFill>
                <a:latin typeface="Arial" charset="0"/>
                <a:ea typeface="ＭＳ Ｐゴシック" charset="-128"/>
              </a:defRPr>
            </a:lvl5pPr>
            <a:lvl6pPr marL="2514600" indent="-228600" algn="ctr" eaLnBrk="0" fontAlgn="base" hangingPunct="0">
              <a:spcBef>
                <a:spcPct val="0"/>
              </a:spcBef>
              <a:spcAft>
                <a:spcPct val="0"/>
              </a:spcAft>
              <a:defRPr>
                <a:solidFill>
                  <a:schemeClr val="bg2"/>
                </a:solidFill>
                <a:latin typeface="Arial" charset="0"/>
                <a:ea typeface="ＭＳ Ｐゴシック" charset="-128"/>
              </a:defRPr>
            </a:lvl6pPr>
            <a:lvl7pPr marL="2971800" indent="-228600" algn="ctr" eaLnBrk="0" fontAlgn="base" hangingPunct="0">
              <a:spcBef>
                <a:spcPct val="0"/>
              </a:spcBef>
              <a:spcAft>
                <a:spcPct val="0"/>
              </a:spcAft>
              <a:defRPr>
                <a:solidFill>
                  <a:schemeClr val="bg2"/>
                </a:solidFill>
                <a:latin typeface="Arial" charset="0"/>
                <a:ea typeface="ＭＳ Ｐゴシック" charset="-128"/>
              </a:defRPr>
            </a:lvl7pPr>
            <a:lvl8pPr marL="3429000" indent="-228600" algn="ctr" eaLnBrk="0" fontAlgn="base" hangingPunct="0">
              <a:spcBef>
                <a:spcPct val="0"/>
              </a:spcBef>
              <a:spcAft>
                <a:spcPct val="0"/>
              </a:spcAft>
              <a:defRPr>
                <a:solidFill>
                  <a:schemeClr val="bg2"/>
                </a:solidFill>
                <a:latin typeface="Arial" charset="0"/>
                <a:ea typeface="ＭＳ Ｐゴシック" charset="-128"/>
              </a:defRPr>
            </a:lvl8pPr>
            <a:lvl9pPr marL="3886200" indent="-228600" algn="ctr" eaLnBrk="0" fontAlgn="base" hangingPunct="0">
              <a:spcBef>
                <a:spcPct val="0"/>
              </a:spcBef>
              <a:spcAft>
                <a:spcPct val="0"/>
              </a:spcAft>
              <a:defRPr>
                <a:solidFill>
                  <a:schemeClr val="bg2"/>
                </a:solidFill>
                <a:latin typeface="Arial" charset="0"/>
                <a:ea typeface="ＭＳ Ｐゴシック" charset="-128"/>
              </a:defRPr>
            </a:lvl9pPr>
          </a:lstStyle>
          <a:p>
            <a:pPr eaLnBrk="1" hangingPunct="1"/>
            <a:fld id="{9D56BC71-593C-41CE-B536-730B789C633C}" type="slidenum">
              <a:rPr lang="fr-BE" smtClean="0"/>
              <a:pPr eaLnBrk="1" hangingPunct="1"/>
              <a:t>12</a:t>
            </a:fld>
            <a:endParaRPr lang="fr-BE" smtClean="0"/>
          </a:p>
        </p:txBody>
      </p:sp>
    </p:spTree>
    <p:extLst>
      <p:ext uri="{BB962C8B-B14F-4D97-AF65-F5344CB8AC3E}">
        <p14:creationId xmlns:p14="http://schemas.microsoft.com/office/powerpoint/2010/main" val="22366288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bwMode="auto">
          <a:noFill/>
          <a:ln>
            <a:miter lim="800000"/>
            <a:headEnd/>
            <a:tailEnd/>
          </a:ln>
        </p:spPr>
        <p:txBody>
          <a:bodyPr/>
          <a:lstStyle/>
          <a:p>
            <a:fld id="{E4C5A0BF-CB09-468C-A4C1-83818804D187}" type="slidenum">
              <a:rPr lang="fr-FR"/>
              <a:pPr/>
              <a:t>15</a:t>
            </a:fld>
            <a:endParaRPr lang="fr-FR"/>
          </a:p>
        </p:txBody>
      </p:sp>
      <p:sp>
        <p:nvSpPr>
          <p:cNvPr id="36867"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36868" name="Rectangle 3"/>
          <p:cNvSpPr>
            <a:spLocks noGrp="1" noChangeArrowheads="1"/>
          </p:cNvSpPr>
          <p:nvPr>
            <p:ph type="body" idx="1"/>
          </p:nvPr>
        </p:nvSpPr>
        <p:spPr bwMode="auto">
          <a:xfrm>
            <a:off x="906357" y="4715153"/>
            <a:ext cx="4984962" cy="4466987"/>
          </a:xfrm>
          <a:noFill/>
        </p:spPr>
        <p:txBody>
          <a:bodyPr/>
          <a:lstStyle/>
          <a:p>
            <a:pPr eaLnBrk="1" hangingPunct="1">
              <a:spcBef>
                <a:spcPct val="0"/>
              </a:spcBef>
            </a:pPr>
            <a:r>
              <a:rPr lang="en-GB" sz="1200" kern="1200" dirty="0" smtClean="0">
                <a:solidFill>
                  <a:schemeClr val="tx1"/>
                </a:solidFill>
                <a:effectLst/>
                <a:latin typeface="Arial" pitchFamily="34" charset="0"/>
                <a:ea typeface="+mn-ea"/>
                <a:cs typeface="+mn-cs"/>
              </a:rPr>
              <a:t> ASK HOW MANY PEOPLE HAVE FINISHED PROGRAMMING. THEN WE WILL ASK HOW MANY PEOPLE HAVE GOT A CEP? </a:t>
            </a:r>
            <a:r>
              <a:rPr lang="en-GB" sz="1200" kern="1200" smtClean="0">
                <a:solidFill>
                  <a:schemeClr val="tx1"/>
                </a:solidFill>
                <a:effectLst/>
                <a:latin typeface="Arial" pitchFamily="34" charset="0"/>
                <a:ea typeface="+mn-ea"/>
                <a:cs typeface="+mn-cs"/>
              </a:rPr>
              <a:t>FROM THERE WE CAN HAVE A DISCUSSION ABOUT WHETHER TO GO FOR THE OPTIONAL SLIDES OR NOT. </a:t>
            </a:r>
            <a:endParaRPr lang="en-US" dirty="0" smtClean="0"/>
          </a:p>
        </p:txBody>
      </p:sp>
    </p:spTree>
    <p:extLst>
      <p:ext uri="{BB962C8B-B14F-4D97-AF65-F5344CB8AC3E}">
        <p14:creationId xmlns:p14="http://schemas.microsoft.com/office/powerpoint/2010/main" val="8136264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bwMode="auto">
          <a:noFill/>
          <a:ln>
            <a:miter lim="800000"/>
            <a:headEnd/>
            <a:tailEnd/>
          </a:ln>
        </p:spPr>
        <p:txBody>
          <a:bodyPr/>
          <a:lstStyle/>
          <a:p>
            <a:fld id="{77DFD115-C139-43B9-A353-82BA2D7EA5FA}" type="slidenum">
              <a:rPr lang="fr-FR" smtClean="0">
                <a:latin typeface="Arial" pitchFamily="34" charset="0"/>
                <a:ea typeface="ＭＳ Ｐゴシック" pitchFamily="34" charset="-128"/>
              </a:rPr>
              <a:pPr/>
              <a:t>16</a:t>
            </a:fld>
            <a:endParaRPr lang="fr-FR" smtClean="0">
              <a:latin typeface="Arial" pitchFamily="34" charset="0"/>
              <a:ea typeface="ＭＳ Ｐゴシック" pitchFamily="34" charset="-128"/>
            </a:endParaRPr>
          </a:p>
        </p:txBody>
      </p:sp>
      <p:sp>
        <p:nvSpPr>
          <p:cNvPr id="43011"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43012" name="Rectangle 3"/>
          <p:cNvSpPr>
            <a:spLocks noGrp="1" noChangeArrowheads="1"/>
          </p:cNvSpPr>
          <p:nvPr>
            <p:ph type="body" idx="1"/>
          </p:nvPr>
        </p:nvSpPr>
        <p:spPr bwMode="auto">
          <a:noFill/>
        </p:spPr>
        <p:txBody>
          <a:bodyPr/>
          <a:lstStyle/>
          <a:p>
            <a:pPr eaLnBrk="1" hangingPunct="1">
              <a:spcBef>
                <a:spcPct val="0"/>
              </a:spcBef>
            </a:pPr>
            <a:endParaRPr lang="en-US" smtClean="0">
              <a:ea typeface="ＭＳ Ｐゴシック" pitchFamily="34" charset="-128"/>
            </a:endParaRPr>
          </a:p>
        </p:txBody>
      </p:sp>
    </p:spTree>
    <p:extLst>
      <p:ext uri="{BB962C8B-B14F-4D97-AF65-F5344CB8AC3E}">
        <p14:creationId xmlns:p14="http://schemas.microsoft.com/office/powerpoint/2010/main" val="18857453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49155" name="Espace réservé des commentaires 2"/>
          <p:cNvSpPr>
            <a:spLocks noGrp="1"/>
          </p:cNvSpPr>
          <p:nvPr>
            <p:ph type="body" idx="1"/>
          </p:nvPr>
        </p:nvSpPr>
        <p:spPr bwMode="auto">
          <a:noFill/>
        </p:spPr>
        <p:txBody>
          <a:bodyPr/>
          <a:lstStyle/>
          <a:p>
            <a:pPr rtl="0" eaLnBrk="0" fontAlgn="base" hangingPunct="0"/>
            <a:r>
              <a:rPr lang="da-DK" sz="1200" b="1" kern="1200" dirty="0" smtClean="0">
                <a:solidFill>
                  <a:schemeClr val="tx1"/>
                </a:solidFill>
                <a:effectLst/>
                <a:latin typeface="Arial" pitchFamily="34" charset="0"/>
                <a:ea typeface="+mn-ea"/>
                <a:cs typeface="+mn-cs"/>
              </a:rPr>
              <a:t>Expansion </a:t>
            </a:r>
            <a:endParaRPr lang="da-DK" dirty="0" smtClean="0">
              <a:effectLst/>
            </a:endParaRPr>
          </a:p>
          <a:p>
            <a:pPr rtl="0" eaLnBrk="0" fontAlgn="base" hangingPunct="0"/>
            <a:r>
              <a:rPr lang="da-DK" sz="1200" b="1" kern="1200" dirty="0" smtClean="0">
                <a:solidFill>
                  <a:schemeClr val="tx1"/>
                </a:solidFill>
                <a:effectLst/>
                <a:latin typeface="Arial" pitchFamily="34" charset="0"/>
                <a:ea typeface="+mn-ea"/>
                <a:cs typeface="+mn-cs"/>
              </a:rPr>
              <a:t>Examples:</a:t>
            </a:r>
            <a:endParaRPr lang="da-DK" dirty="0" smtClean="0">
              <a:effectLst/>
            </a:endParaRPr>
          </a:p>
          <a:p>
            <a:pPr rtl="0" eaLnBrk="0" fontAlgn="base" hangingPunct="0"/>
            <a:r>
              <a:rPr lang="da-DK" sz="1200" b="1" kern="1200" dirty="0" smtClean="0">
                <a:solidFill>
                  <a:schemeClr val="tx1"/>
                </a:solidFill>
                <a:effectLst/>
                <a:latin typeface="Arial" pitchFamily="34" charset="0"/>
                <a:ea typeface="+mn-ea"/>
                <a:cs typeface="+mn-cs"/>
              </a:rPr>
              <a:t>Groupwork</a:t>
            </a:r>
            <a:r>
              <a:rPr lang="da-DK" sz="1200" b="1" kern="1200" baseline="0" dirty="0" smtClean="0">
                <a:solidFill>
                  <a:schemeClr val="tx1"/>
                </a:solidFill>
                <a:effectLst/>
                <a:latin typeface="Arial" pitchFamily="34" charset="0"/>
                <a:ea typeface="+mn-ea"/>
                <a:cs typeface="+mn-cs"/>
              </a:rPr>
              <a:t> / </a:t>
            </a:r>
            <a:r>
              <a:rPr lang="da-DK" sz="1200" b="1" kern="1200" baseline="0" dirty="0" err="1" smtClean="0">
                <a:solidFill>
                  <a:schemeClr val="tx1"/>
                </a:solidFill>
                <a:effectLst/>
                <a:latin typeface="Arial" pitchFamily="34" charset="0"/>
                <a:ea typeface="+mn-ea"/>
                <a:cs typeface="+mn-cs"/>
              </a:rPr>
              <a:t>discussion</a:t>
            </a:r>
            <a:endParaRPr lang="da-DK" sz="1200" b="1" kern="1200" baseline="0" dirty="0" smtClean="0">
              <a:solidFill>
                <a:schemeClr val="tx1"/>
              </a:solidFill>
              <a:effectLst/>
              <a:latin typeface="Arial" pitchFamily="34" charset="0"/>
              <a:ea typeface="+mn-ea"/>
              <a:cs typeface="+mn-cs"/>
            </a:endParaRPr>
          </a:p>
          <a:p>
            <a:pPr rtl="0" eaLnBrk="0" fontAlgn="base" hangingPunct="0"/>
            <a:endParaRPr lang="da-DK" sz="1200" b="1" kern="1200" baseline="0" dirty="0" smtClean="0">
              <a:solidFill>
                <a:schemeClr val="tx1"/>
              </a:solidFill>
              <a:effectLst/>
              <a:latin typeface="Arial" pitchFamily="34" charset="0"/>
              <a:ea typeface="+mn-ea"/>
              <a:cs typeface="+mn-cs"/>
            </a:endParaRPr>
          </a:p>
          <a:p>
            <a:pPr marL="355600" indent="-355600">
              <a:spcBef>
                <a:spcPts val="600"/>
              </a:spcBef>
              <a:buFont typeface="Arial"/>
              <a:buChar char="•"/>
            </a:pPr>
            <a:r>
              <a:rPr lang="en-GB" sz="1200" dirty="0" smtClean="0">
                <a:solidFill>
                  <a:srgbClr val="006E99"/>
                </a:solidFill>
              </a:rPr>
              <a:t>Theme to be raised in the </a:t>
            </a:r>
            <a:r>
              <a:rPr lang="en-GB" sz="1200" b="1" dirty="0" smtClean="0">
                <a:solidFill>
                  <a:srgbClr val="006E99"/>
                </a:solidFill>
              </a:rPr>
              <a:t>policy dialogue</a:t>
            </a:r>
          </a:p>
          <a:p>
            <a:pPr marL="355600" indent="-355600">
              <a:spcBef>
                <a:spcPts val="600"/>
              </a:spcBef>
              <a:buFont typeface="Arial"/>
              <a:buChar char="•"/>
            </a:pPr>
            <a:r>
              <a:rPr lang="en-GB" sz="1200" dirty="0" smtClean="0">
                <a:solidFill>
                  <a:srgbClr val="006E99"/>
                </a:solidFill>
              </a:rPr>
              <a:t>‘Environmental and natural resource management’ chosen as a </a:t>
            </a:r>
            <a:r>
              <a:rPr lang="en-GB" sz="1200" b="1" dirty="0" smtClean="0">
                <a:solidFill>
                  <a:srgbClr val="006E99"/>
                </a:solidFill>
              </a:rPr>
              <a:t>focal sector </a:t>
            </a:r>
            <a:r>
              <a:rPr lang="en-GB" sz="1200" dirty="0" smtClean="0">
                <a:solidFill>
                  <a:srgbClr val="006E99"/>
                </a:solidFill>
              </a:rPr>
              <a:t>and/or </a:t>
            </a:r>
          </a:p>
          <a:p>
            <a:pPr marL="355600" indent="-355600">
              <a:spcBef>
                <a:spcPts val="600"/>
              </a:spcBef>
              <a:buFont typeface="Arial"/>
              <a:buChar char="•"/>
            </a:pPr>
            <a:r>
              <a:rPr lang="en-GB" sz="1200" b="1" dirty="0" smtClean="0">
                <a:solidFill>
                  <a:srgbClr val="006E99"/>
                </a:solidFill>
              </a:rPr>
              <a:t>Objectives, approaches and strategies </a:t>
            </a:r>
            <a:r>
              <a:rPr lang="en-GB" sz="1200" dirty="0" smtClean="0">
                <a:solidFill>
                  <a:srgbClr val="006E99"/>
                </a:solidFill>
              </a:rPr>
              <a:t>of other sectors reflecting </a:t>
            </a:r>
            <a:r>
              <a:rPr lang="en-GB" sz="1200" b="1" dirty="0" smtClean="0">
                <a:solidFill>
                  <a:srgbClr val="006E99"/>
                </a:solidFill>
              </a:rPr>
              <a:t>adequate consideration for environmental /climate change issues </a:t>
            </a:r>
            <a:r>
              <a:rPr lang="en-GB" sz="1200" dirty="0" smtClean="0">
                <a:solidFill>
                  <a:srgbClr val="006E99"/>
                </a:solidFill>
              </a:rPr>
              <a:t>(incl. commitment to undertake SEA/EIAs)</a:t>
            </a:r>
          </a:p>
          <a:p>
            <a:pPr marL="355600" indent="-355600">
              <a:spcBef>
                <a:spcPts val="600"/>
              </a:spcBef>
              <a:buFont typeface="Arial"/>
              <a:buChar char="•"/>
            </a:pPr>
            <a:r>
              <a:rPr lang="en-GB" sz="1200" b="1" dirty="0" smtClean="0">
                <a:solidFill>
                  <a:srgbClr val="006E99"/>
                </a:solidFill>
              </a:rPr>
              <a:t>Actions</a:t>
            </a:r>
            <a:r>
              <a:rPr lang="en-GB" sz="1200" dirty="0" smtClean="0">
                <a:solidFill>
                  <a:srgbClr val="006E99"/>
                </a:solidFill>
              </a:rPr>
              <a:t> related to environmental and climate change in the framework of non-focal sectors</a:t>
            </a:r>
          </a:p>
          <a:p>
            <a:pPr marL="355600" indent="-355600">
              <a:spcBef>
                <a:spcPts val="600"/>
              </a:spcBef>
              <a:buFont typeface="Arial"/>
              <a:buChar char="•"/>
            </a:pPr>
            <a:r>
              <a:rPr lang="en-GB" sz="1200" dirty="0" smtClean="0">
                <a:solidFill>
                  <a:srgbClr val="006E99"/>
                </a:solidFill>
              </a:rPr>
              <a:t>Indicative </a:t>
            </a:r>
            <a:r>
              <a:rPr lang="en-GB" sz="1200" b="1" dirty="0" smtClean="0">
                <a:solidFill>
                  <a:srgbClr val="006E99"/>
                </a:solidFill>
              </a:rPr>
              <a:t>budgets</a:t>
            </a:r>
            <a:r>
              <a:rPr lang="en-GB" sz="1200" dirty="0" smtClean="0">
                <a:solidFill>
                  <a:srgbClr val="006E99"/>
                </a:solidFill>
              </a:rPr>
              <a:t> for the actions identified</a:t>
            </a:r>
          </a:p>
          <a:p>
            <a:pPr marL="355600" indent="-355600">
              <a:spcBef>
                <a:spcPts val="600"/>
              </a:spcBef>
              <a:buFont typeface="Arial"/>
              <a:buChar char="•"/>
            </a:pPr>
            <a:r>
              <a:rPr lang="en-GB" sz="1200" dirty="0" smtClean="0">
                <a:solidFill>
                  <a:srgbClr val="006E99"/>
                </a:solidFill>
              </a:rPr>
              <a:t>Concern for environmental sustainability reflected in </a:t>
            </a:r>
            <a:r>
              <a:rPr lang="en-GB" sz="1200" b="1" dirty="0" smtClean="0">
                <a:solidFill>
                  <a:srgbClr val="006E99"/>
                </a:solidFill>
              </a:rPr>
              <a:t>intervention objectives and associated indicators </a:t>
            </a:r>
          </a:p>
          <a:p>
            <a:pPr marL="355600" indent="-355600">
              <a:spcBef>
                <a:spcPts val="600"/>
              </a:spcBef>
              <a:buFont typeface="Arial"/>
              <a:buChar char="•"/>
            </a:pPr>
            <a:r>
              <a:rPr lang="en-GB" sz="1200" b="1" dirty="0" smtClean="0">
                <a:solidFill>
                  <a:srgbClr val="006E99"/>
                </a:solidFill>
              </a:rPr>
              <a:t>Alignment and harmonisation</a:t>
            </a:r>
          </a:p>
          <a:p>
            <a:pPr rtl="0" eaLnBrk="0" fontAlgn="base" hangingPunct="0"/>
            <a:endParaRPr lang="da-DK" dirty="0" smtClean="0">
              <a:effectLst/>
            </a:endParaRPr>
          </a:p>
          <a:p>
            <a:pPr eaLnBrk="1" hangingPunct="1">
              <a:spcBef>
                <a:spcPct val="0"/>
              </a:spcBef>
            </a:pPr>
            <a:endParaRPr lang="fr-BE" dirty="0" smtClean="0"/>
          </a:p>
        </p:txBody>
      </p:sp>
      <p:sp>
        <p:nvSpPr>
          <p:cNvPr id="49156" name="Espace réservé du numéro de diapositive 3"/>
          <p:cNvSpPr>
            <a:spLocks noGrp="1"/>
          </p:cNvSpPr>
          <p:nvPr>
            <p:ph type="sldNum" sz="quarter" idx="5"/>
          </p:nvPr>
        </p:nvSpPr>
        <p:spPr bwMode="auto">
          <a:noFill/>
          <a:ln>
            <a:miter lim="800000"/>
            <a:headEnd/>
            <a:tailEnd/>
          </a:ln>
        </p:spPr>
        <p:txBody>
          <a:bodyPr/>
          <a:lstStyle/>
          <a:p>
            <a:fld id="{C96EE96A-99AC-43F3-9ED2-B3DF0186BDDE}" type="slidenum">
              <a:rPr lang="fr-BE"/>
              <a:pPr/>
              <a:t>17</a:t>
            </a:fld>
            <a:endParaRPr lang="fr-BE"/>
          </a:p>
        </p:txBody>
      </p:sp>
    </p:spTree>
    <p:extLst>
      <p:ext uri="{BB962C8B-B14F-4D97-AF65-F5344CB8AC3E}">
        <p14:creationId xmlns:p14="http://schemas.microsoft.com/office/powerpoint/2010/main" val="17596509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53251" name="Espace réservé des commentaires 2"/>
          <p:cNvSpPr>
            <a:spLocks noGrp="1"/>
          </p:cNvSpPr>
          <p:nvPr>
            <p:ph type="body" idx="1"/>
          </p:nvPr>
        </p:nvSpPr>
        <p:spPr bwMode="auto">
          <a:noFill/>
        </p:spPr>
        <p:txBody>
          <a:bodyPr/>
          <a:lstStyle/>
          <a:p>
            <a:pPr rtl="0" eaLnBrk="0" fontAlgn="base" hangingPunct="0"/>
            <a:r>
              <a:rPr lang="da-DK" sz="1200" b="1" kern="1200" dirty="0" smtClean="0">
                <a:solidFill>
                  <a:schemeClr val="tx1"/>
                </a:solidFill>
                <a:effectLst/>
                <a:latin typeface="Arial" pitchFamily="34" charset="0"/>
                <a:ea typeface="+mn-ea"/>
                <a:cs typeface="+mn-cs"/>
              </a:rPr>
              <a:t>Expansion </a:t>
            </a:r>
          </a:p>
          <a:p>
            <a:pPr rtl="0" eaLnBrk="0" fontAlgn="base" hangingPunct="0"/>
            <a:endParaRPr lang="da-DK" sz="1200" b="1" kern="1200" dirty="0" smtClean="0">
              <a:solidFill>
                <a:schemeClr val="tx1"/>
              </a:solidFill>
              <a:effectLst/>
              <a:latin typeface="Arial" pitchFamily="34" charset="0"/>
              <a:ea typeface="+mn-ea"/>
              <a:cs typeface="+mn-cs"/>
            </a:endParaRPr>
          </a:p>
          <a:p>
            <a:pPr marL="342900" indent="-342900" eaLnBrk="1" hangingPunct="1">
              <a:buFont typeface="Arial" panose="020B0604020202020204" pitchFamily="34" charset="0"/>
              <a:buChar char="•"/>
            </a:pPr>
            <a:r>
              <a:rPr lang="en-GB" sz="2000" dirty="0" smtClean="0">
                <a:solidFill>
                  <a:srgbClr val="006E99"/>
                </a:solidFill>
              </a:rPr>
              <a:t>Critical assessment of environmental integration in programming documents </a:t>
            </a:r>
            <a:r>
              <a:rPr lang="en-GB" sz="2000" b="1" dirty="0" smtClean="0">
                <a:solidFill>
                  <a:srgbClr val="006E99"/>
                </a:solidFill>
              </a:rPr>
              <a:t>may reveal some weaknesses or missing issues</a:t>
            </a:r>
          </a:p>
          <a:p>
            <a:pPr marL="723900" lvl="1" indent="-266700">
              <a:buFont typeface="Arial"/>
              <a:buChar char="•"/>
            </a:pPr>
            <a:r>
              <a:rPr lang="en-GB" sz="2000" dirty="0" smtClean="0">
                <a:solidFill>
                  <a:srgbClr val="006E99"/>
                </a:solidFill>
              </a:rPr>
              <a:t>e.g. failure to consider the implications of increasing water scarcity</a:t>
            </a:r>
          </a:p>
          <a:p>
            <a:pPr marL="342900" indent="-342900" eaLnBrk="1" hangingPunct="1">
              <a:buFont typeface="Arial" panose="020B0604020202020204" pitchFamily="34" charset="0"/>
              <a:buChar char="•"/>
            </a:pPr>
            <a:r>
              <a:rPr lang="en-GB" sz="2000" dirty="0" smtClean="0">
                <a:solidFill>
                  <a:srgbClr val="006E99"/>
                </a:solidFill>
              </a:rPr>
              <a:t>The mid-term review of programming documents provides and opportunity to address these weaknesses</a:t>
            </a:r>
          </a:p>
          <a:p>
            <a:pPr marL="342900" indent="-342900" eaLnBrk="1" hangingPunct="1">
              <a:buFont typeface="Arial" panose="020B0604020202020204" pitchFamily="34" charset="0"/>
              <a:buChar char="•"/>
            </a:pPr>
            <a:r>
              <a:rPr lang="en-GB" sz="2000" dirty="0" smtClean="0">
                <a:solidFill>
                  <a:srgbClr val="006E99"/>
                </a:solidFill>
              </a:rPr>
              <a:t>It also provides an </a:t>
            </a:r>
            <a:r>
              <a:rPr lang="en-GB" sz="2000" b="1" dirty="0" smtClean="0">
                <a:solidFill>
                  <a:srgbClr val="006E99"/>
                </a:solidFill>
              </a:rPr>
              <a:t>opportunity to consider new issues </a:t>
            </a:r>
            <a:r>
              <a:rPr lang="en-GB" sz="2000" dirty="0" smtClean="0">
                <a:solidFill>
                  <a:srgbClr val="006E99"/>
                </a:solidFill>
              </a:rPr>
              <a:t>e.g. climate change</a:t>
            </a:r>
          </a:p>
          <a:p>
            <a:pPr marL="342900" indent="-342900" eaLnBrk="1" hangingPunct="1">
              <a:buFont typeface="Arial" panose="020B0604020202020204" pitchFamily="34" charset="0"/>
              <a:buChar char="•"/>
            </a:pPr>
            <a:r>
              <a:rPr lang="en-GB" sz="2000" dirty="0" smtClean="0">
                <a:solidFill>
                  <a:srgbClr val="006E99"/>
                </a:solidFill>
              </a:rPr>
              <a:t>a series of “s</a:t>
            </a:r>
            <a:r>
              <a:rPr lang="en-GB" sz="2000" b="1" dirty="0" smtClean="0">
                <a:solidFill>
                  <a:srgbClr val="006E99"/>
                </a:solidFill>
              </a:rPr>
              <a:t>ector scripts” on climate change</a:t>
            </a:r>
            <a:r>
              <a:rPr lang="en-GB" sz="2000" dirty="0" smtClean="0">
                <a:solidFill>
                  <a:srgbClr val="006E99"/>
                </a:solidFill>
              </a:rPr>
              <a:t> were prepared to support thinking on climate change adaptation and mitigation in a variety of sectors – these can be used to help</a:t>
            </a:r>
            <a:r>
              <a:rPr lang="en-GB" sz="2000" baseline="0" dirty="0" smtClean="0">
                <a:solidFill>
                  <a:srgbClr val="006E99"/>
                </a:solidFill>
              </a:rPr>
              <a:t> identify issues</a:t>
            </a:r>
            <a:endParaRPr lang="en-GB" sz="2000" dirty="0" smtClean="0">
              <a:solidFill>
                <a:srgbClr val="006E99"/>
              </a:solidFill>
            </a:endParaRPr>
          </a:p>
          <a:p>
            <a:pPr rtl="0" eaLnBrk="0" fontAlgn="base" hangingPunct="0"/>
            <a:endParaRPr lang="da-DK" dirty="0" smtClean="0">
              <a:effectLst/>
            </a:endParaRPr>
          </a:p>
          <a:p>
            <a:pPr rtl="0" eaLnBrk="0" fontAlgn="base" hangingPunct="0"/>
            <a:r>
              <a:rPr lang="da-DK" sz="1200" b="1" kern="1200" dirty="0" smtClean="0">
                <a:solidFill>
                  <a:schemeClr val="tx1"/>
                </a:solidFill>
                <a:effectLst/>
                <a:latin typeface="Arial" pitchFamily="34" charset="0"/>
                <a:ea typeface="+mn-ea"/>
                <a:cs typeface="+mn-cs"/>
              </a:rPr>
              <a:t>Examples:</a:t>
            </a:r>
            <a:endParaRPr lang="da-DK" dirty="0" smtClean="0">
              <a:effectLst/>
            </a:endParaRPr>
          </a:p>
          <a:p>
            <a:pPr rtl="0" eaLnBrk="0" fontAlgn="base" hangingPunct="0"/>
            <a:r>
              <a:rPr lang="da-DK" sz="1200" b="1" kern="1200" dirty="0" smtClean="0">
                <a:solidFill>
                  <a:schemeClr val="tx1"/>
                </a:solidFill>
                <a:effectLst/>
                <a:latin typeface="Arial" pitchFamily="34" charset="0"/>
                <a:ea typeface="+mn-ea"/>
                <a:cs typeface="+mn-cs"/>
              </a:rPr>
              <a:t>Groupwork</a:t>
            </a:r>
            <a:r>
              <a:rPr lang="da-DK" sz="1200" b="1" kern="1200" baseline="0" dirty="0" smtClean="0">
                <a:solidFill>
                  <a:schemeClr val="tx1"/>
                </a:solidFill>
                <a:effectLst/>
                <a:latin typeface="Arial" pitchFamily="34" charset="0"/>
                <a:ea typeface="+mn-ea"/>
                <a:cs typeface="+mn-cs"/>
              </a:rPr>
              <a:t> / discussion</a:t>
            </a:r>
            <a:endParaRPr lang="da-DK" dirty="0" smtClean="0">
              <a:effectLst/>
            </a:endParaRPr>
          </a:p>
          <a:p>
            <a:pPr eaLnBrk="1" hangingPunct="1">
              <a:spcBef>
                <a:spcPct val="0"/>
              </a:spcBef>
            </a:pPr>
            <a:endParaRPr lang="fr-BE" dirty="0" smtClean="0"/>
          </a:p>
        </p:txBody>
      </p:sp>
      <p:sp>
        <p:nvSpPr>
          <p:cNvPr id="53252" name="Espace réservé du numéro de diapositive 3"/>
          <p:cNvSpPr>
            <a:spLocks noGrp="1"/>
          </p:cNvSpPr>
          <p:nvPr>
            <p:ph type="sldNum" sz="quarter" idx="5"/>
          </p:nvPr>
        </p:nvSpPr>
        <p:spPr bwMode="auto">
          <a:noFill/>
          <a:ln>
            <a:miter lim="800000"/>
            <a:headEnd/>
            <a:tailEnd/>
          </a:ln>
        </p:spPr>
        <p:txBody>
          <a:bodyPr/>
          <a:lstStyle/>
          <a:p>
            <a:fld id="{153EEDAD-54C7-44A7-9785-798AC08E89BC}" type="slidenum">
              <a:rPr lang="fr-BE"/>
              <a:pPr/>
              <a:t>18</a:t>
            </a:fld>
            <a:endParaRPr lang="fr-BE"/>
          </a:p>
        </p:txBody>
      </p:sp>
    </p:spTree>
    <p:extLst>
      <p:ext uri="{BB962C8B-B14F-4D97-AF65-F5344CB8AC3E}">
        <p14:creationId xmlns:p14="http://schemas.microsoft.com/office/powerpoint/2010/main" val="20657101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itchFamily="34" charset="0"/>
              <a:buNone/>
            </a:pPr>
            <a:r>
              <a:rPr lang="da-DK" sz="1200" dirty="0" smtClean="0"/>
              <a:t>Recap</a:t>
            </a:r>
            <a:r>
              <a:rPr lang="da-DK" sz="1200" baseline="0" dirty="0" smtClean="0"/>
              <a:t> of structure: </a:t>
            </a:r>
            <a:endParaRPr lang="da-DK" sz="1200" dirty="0" smtClean="0"/>
          </a:p>
          <a:p>
            <a:pPr marL="285750" indent="-285750">
              <a:buFont typeface="Arial" pitchFamily="34" charset="0"/>
              <a:buChar char="•"/>
            </a:pPr>
            <a:r>
              <a:rPr lang="da-DK" sz="1200" dirty="0" smtClean="0"/>
              <a:t>Operations cycle</a:t>
            </a:r>
          </a:p>
          <a:p>
            <a:pPr marL="285750" indent="-285750">
              <a:buFont typeface="Arial" pitchFamily="34" charset="0"/>
              <a:buChar char="•"/>
            </a:pPr>
            <a:r>
              <a:rPr lang="da-DK" sz="1200" dirty="0" smtClean="0"/>
              <a:t>Tools and approaches</a:t>
            </a:r>
          </a:p>
          <a:p>
            <a:pPr marL="285750" indent="-285750">
              <a:buFont typeface="Arial" pitchFamily="34" charset="0"/>
              <a:buChar char="•"/>
            </a:pPr>
            <a:r>
              <a:rPr lang="da-DK" sz="1200" dirty="0" smtClean="0"/>
              <a:t>Environmental integration in the programme cycle</a:t>
            </a:r>
          </a:p>
          <a:p>
            <a:pPr marL="285750" indent="-285750">
              <a:buFont typeface="Arial" pitchFamily="34" charset="0"/>
              <a:buChar char="•"/>
            </a:pPr>
            <a:r>
              <a:rPr lang="da-DK" sz="1200" dirty="0" smtClean="0"/>
              <a:t>Environmental integration at programming stage</a:t>
            </a:r>
          </a:p>
          <a:p>
            <a:pPr marL="285750" indent="-285750">
              <a:buFont typeface="Arial" pitchFamily="34" charset="0"/>
              <a:buChar char="•"/>
            </a:pPr>
            <a:r>
              <a:rPr lang="da-DK" sz="1200" dirty="0" smtClean="0"/>
              <a:t>Programming documents – CEP – NIP/MIP – SDA</a:t>
            </a:r>
          </a:p>
          <a:p>
            <a:pPr marL="285750" indent="-285750">
              <a:buFont typeface="Arial" pitchFamily="34" charset="0"/>
              <a:buChar char="•"/>
            </a:pPr>
            <a:r>
              <a:rPr lang="da-DK" sz="1200" dirty="0" smtClean="0"/>
              <a:t>Aid delivery methods - blending</a:t>
            </a:r>
          </a:p>
          <a:p>
            <a:endParaRPr lang="da-DK" sz="1200" dirty="0" smtClean="0"/>
          </a:p>
          <a:p>
            <a:r>
              <a:rPr lang="da-DK" sz="1200" dirty="0" smtClean="0"/>
              <a:t>Optional – details on CEP and SDA</a:t>
            </a:r>
          </a:p>
          <a:p>
            <a:endParaRPr lang="da-DK" dirty="0"/>
          </a:p>
        </p:txBody>
      </p:sp>
      <p:sp>
        <p:nvSpPr>
          <p:cNvPr id="4" name="Slide Number Placeholder 3"/>
          <p:cNvSpPr>
            <a:spLocks noGrp="1"/>
          </p:cNvSpPr>
          <p:nvPr>
            <p:ph type="sldNum" sz="quarter" idx="10"/>
          </p:nvPr>
        </p:nvSpPr>
        <p:spPr/>
        <p:txBody>
          <a:bodyPr/>
          <a:lstStyle/>
          <a:p>
            <a:pPr>
              <a:defRPr/>
            </a:pPr>
            <a:fld id="{CED4CB77-A853-4F37-A193-A9CB58291CBA}" type="slidenum">
              <a:rPr lang="en-GB" smtClean="0"/>
              <a:pPr>
                <a:defRPr/>
              </a:pPr>
              <a:t>19</a:t>
            </a:fld>
            <a:endParaRPr lang="en-GB" dirty="0"/>
          </a:p>
        </p:txBody>
      </p:sp>
    </p:spTree>
    <p:extLst>
      <p:ext uri="{BB962C8B-B14F-4D97-AF65-F5344CB8AC3E}">
        <p14:creationId xmlns:p14="http://schemas.microsoft.com/office/powerpoint/2010/main" val="2443125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a:ln/>
        </p:spPr>
      </p:sp>
      <p:sp>
        <p:nvSpPr>
          <p:cNvPr id="98307"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sz="1200" kern="1200" dirty="0" smtClean="0">
                <a:solidFill>
                  <a:schemeClr val="tx1"/>
                </a:solidFill>
                <a:latin typeface="Arial" pitchFamily="34" charset="0"/>
                <a:ea typeface="+mn-ea"/>
                <a:cs typeface="+mn-cs"/>
              </a:rPr>
              <a:t>56. We affirm that there are different approaches, visions, models and tools available to each country, in accordance with its national circumstances and priorities, to achieve sustainable development in its three dimensions which is our overarching goal. In this regard, we consider green economy in the context of sustainable development and poverty eradication as one of the important tools available for achieving sustainable development and that it could provide options for policy making but should not be a rigid set of rules. We emphasize that it should contribute to eradicating poverty as well as sustained economic growth, enhancing social inclusion, improving human welfare and creating opportunities for employment and decent work for all, while maintaining the healthy functioning of the Earth’s ecosystems.</a:t>
            </a:r>
            <a:endParaRPr lang="en-US" sz="1200" kern="1200" dirty="0" smtClean="0">
              <a:solidFill>
                <a:schemeClr val="tx1"/>
              </a:solidFill>
              <a:latin typeface="Arial" pitchFamily="34" charset="0"/>
              <a:ea typeface="+mn-ea"/>
              <a:cs typeface="+mn-cs"/>
            </a:endParaRPr>
          </a:p>
          <a:p>
            <a:endParaRPr lang="en-US" dirty="0" smtClean="0"/>
          </a:p>
        </p:txBody>
      </p:sp>
      <p:sp>
        <p:nvSpPr>
          <p:cNvPr id="4" name="Slide Number Placeholder 3"/>
          <p:cNvSpPr>
            <a:spLocks noGrp="1"/>
          </p:cNvSpPr>
          <p:nvPr>
            <p:ph type="sldNum" sz="quarter" idx="5"/>
          </p:nvPr>
        </p:nvSpPr>
        <p:spPr/>
        <p:txBody>
          <a:bodyPr/>
          <a:lstStyle/>
          <a:p>
            <a:pPr>
              <a:defRPr/>
            </a:pPr>
            <a:fld id="{89E18E01-2511-48F6-8E7B-B9279C8DF43A}" type="slidenum">
              <a:rPr lang="en-GB" smtClean="0"/>
              <a:pPr>
                <a:defRPr/>
              </a:pPr>
              <a:t>20</a:t>
            </a:fld>
            <a:endParaRPr lang="en-GB" dirty="0"/>
          </a:p>
        </p:txBody>
      </p:sp>
    </p:spTree>
    <p:extLst>
      <p:ext uri="{BB962C8B-B14F-4D97-AF65-F5344CB8AC3E}">
        <p14:creationId xmlns:p14="http://schemas.microsoft.com/office/powerpoint/2010/main" val="40468836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a:ln/>
        </p:spPr>
      </p:sp>
      <p:sp>
        <p:nvSpPr>
          <p:cNvPr id="98307"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sz="1200" kern="1200" dirty="0" smtClean="0">
                <a:solidFill>
                  <a:schemeClr val="tx1"/>
                </a:solidFill>
                <a:latin typeface="Arial" pitchFamily="34" charset="0"/>
                <a:ea typeface="+mn-ea"/>
                <a:cs typeface="+mn-cs"/>
              </a:rPr>
              <a:t>56. We affirm that there are different approaches, visions, models and tools available to each country, in accordance with its national circumstances and priorities, to achieve sustainable development in its three dimensions which is our overarching goal. In this regard, we consider green economy in the context of sustainable development and poverty eradication as one of the important tools available for achieving sustainable development and that it could provide options for policy making but should not be a rigid set of rules. We emphasize that it should contribute to eradicating poverty as well as sustained economic growth, enhancing social inclusion, improving human welfare and creating opportunities for employment and decent work for all, while maintaining the healthy functioning of the Earth’s ecosystems.</a:t>
            </a:r>
            <a:endParaRPr lang="en-US" sz="1200" kern="1200" dirty="0" smtClean="0">
              <a:solidFill>
                <a:schemeClr val="tx1"/>
              </a:solidFill>
              <a:latin typeface="Arial" pitchFamily="34" charset="0"/>
              <a:ea typeface="+mn-ea"/>
              <a:cs typeface="+mn-cs"/>
            </a:endParaRPr>
          </a:p>
          <a:p>
            <a:endParaRPr lang="en-US" dirty="0" smtClean="0"/>
          </a:p>
        </p:txBody>
      </p:sp>
      <p:sp>
        <p:nvSpPr>
          <p:cNvPr id="4" name="Slide Number Placeholder 3"/>
          <p:cNvSpPr>
            <a:spLocks noGrp="1"/>
          </p:cNvSpPr>
          <p:nvPr>
            <p:ph type="sldNum" sz="quarter" idx="5"/>
          </p:nvPr>
        </p:nvSpPr>
        <p:spPr/>
        <p:txBody>
          <a:bodyPr/>
          <a:lstStyle/>
          <a:p>
            <a:pPr>
              <a:defRPr/>
            </a:pPr>
            <a:fld id="{89E18E01-2511-48F6-8E7B-B9279C8DF43A}" type="slidenum">
              <a:rPr lang="en-GB" smtClean="0"/>
              <a:pPr>
                <a:defRPr/>
              </a:pPr>
              <a:t>21</a:t>
            </a:fld>
            <a:endParaRPr lang="en-GB" dirty="0"/>
          </a:p>
        </p:txBody>
      </p:sp>
    </p:spTree>
    <p:extLst>
      <p:ext uri="{BB962C8B-B14F-4D97-AF65-F5344CB8AC3E}">
        <p14:creationId xmlns:p14="http://schemas.microsoft.com/office/powerpoint/2010/main" val="11220248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CED4CB77-A853-4F37-A193-A9CB58291CBA}" type="slidenum">
              <a:rPr lang="en-GB" smtClean="0"/>
              <a:pPr>
                <a:defRPr/>
              </a:pPr>
              <a:t>22</a:t>
            </a:fld>
            <a:endParaRPr lang="en-GB" dirty="0"/>
          </a:p>
        </p:txBody>
      </p:sp>
    </p:spTree>
    <p:extLst>
      <p:ext uri="{BB962C8B-B14F-4D97-AF65-F5344CB8AC3E}">
        <p14:creationId xmlns:p14="http://schemas.microsoft.com/office/powerpoint/2010/main" val="25183110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rtl="0" eaLnBrk="0" fontAlgn="base" hangingPunct="0"/>
            <a:r>
              <a:rPr lang="da-DK" sz="1200" b="1" kern="1200" dirty="0" smtClean="0">
                <a:solidFill>
                  <a:schemeClr val="tx1"/>
                </a:solidFill>
                <a:effectLst/>
                <a:latin typeface="Arial" pitchFamily="34" charset="0"/>
                <a:ea typeface="ＭＳ Ｐゴシック" charset="-128"/>
                <a:cs typeface="ＭＳ Ｐゴシック" charset="-128"/>
              </a:rPr>
              <a:t>Expansion </a:t>
            </a:r>
          </a:p>
          <a:p>
            <a:pPr rtl="0" eaLnBrk="0" fontAlgn="base" hangingPunct="0"/>
            <a:endParaRPr lang="da-DK" dirty="0" smtClean="0">
              <a:effectLst/>
            </a:endParaRPr>
          </a:p>
          <a:p>
            <a:pPr rtl="0" eaLnBrk="0" fontAlgn="base" hangingPunct="0"/>
            <a:r>
              <a:rPr lang="da-DK" dirty="0" smtClean="0">
                <a:effectLst/>
              </a:rPr>
              <a:t>This</a:t>
            </a:r>
            <a:r>
              <a:rPr lang="da-DK" baseline="0" dirty="0" smtClean="0">
                <a:effectLst/>
              </a:rPr>
              <a:t> a group of tools and approaches that can be used in different ways, in different parts of the programme cycle and in different sectors</a:t>
            </a:r>
            <a:endParaRPr lang="da-DK" dirty="0" smtClean="0">
              <a:effectLst/>
            </a:endParaRPr>
          </a:p>
          <a:p>
            <a:pPr rtl="0" eaLnBrk="0" fontAlgn="base" hangingPunct="0"/>
            <a:endParaRPr lang="da-DK" dirty="0" smtClean="0">
              <a:effectLst/>
            </a:endParaRPr>
          </a:p>
          <a:p>
            <a:pPr rtl="0" eaLnBrk="0" fontAlgn="base" hangingPunct="0"/>
            <a:r>
              <a:rPr lang="da-DK" sz="1200" b="1" kern="1200" dirty="0" smtClean="0">
                <a:solidFill>
                  <a:schemeClr val="tx1"/>
                </a:solidFill>
                <a:effectLst/>
                <a:latin typeface="Arial" pitchFamily="34" charset="0"/>
                <a:ea typeface="ＭＳ Ｐゴシック" charset="-128"/>
                <a:cs typeface="ＭＳ Ｐゴシック" charset="-128"/>
              </a:rPr>
              <a:t>Examples:</a:t>
            </a:r>
            <a:endParaRPr lang="da-DK" dirty="0" smtClean="0">
              <a:effectLst/>
            </a:endParaRPr>
          </a:p>
          <a:p>
            <a:pPr rtl="0" eaLnBrk="0" fontAlgn="base" hangingPunct="0"/>
            <a:endParaRPr lang="da-DK" sz="1200" b="1" kern="1200" dirty="0" smtClean="0">
              <a:solidFill>
                <a:schemeClr val="tx1"/>
              </a:solidFill>
              <a:effectLst/>
              <a:latin typeface="Arial" pitchFamily="34" charset="0"/>
              <a:ea typeface="ＭＳ Ｐゴシック" charset="-128"/>
              <a:cs typeface="ＭＳ Ｐゴシック" charset="-128"/>
            </a:endParaRPr>
          </a:p>
          <a:p>
            <a:pPr rtl="0" eaLnBrk="0" fontAlgn="base" hangingPunct="0"/>
            <a:r>
              <a:rPr lang="da-DK" sz="1200" b="1" kern="1200" dirty="0" smtClean="0">
                <a:solidFill>
                  <a:schemeClr val="tx1"/>
                </a:solidFill>
                <a:effectLst/>
                <a:latin typeface="Arial" pitchFamily="34" charset="0"/>
                <a:ea typeface="ＭＳ Ｐゴシック" charset="-128"/>
                <a:cs typeface="ＭＳ Ｐゴシック" charset="-128"/>
              </a:rPr>
              <a:t>Groupwork</a:t>
            </a:r>
            <a:r>
              <a:rPr lang="da-DK" sz="1200" b="1" kern="1200" baseline="0" dirty="0" smtClean="0">
                <a:solidFill>
                  <a:schemeClr val="tx1"/>
                </a:solidFill>
                <a:effectLst/>
                <a:latin typeface="Arial" pitchFamily="34" charset="0"/>
                <a:ea typeface="ＭＳ Ｐゴシック" charset="-128"/>
                <a:cs typeface="ＭＳ Ｐゴシック" charset="-128"/>
              </a:rPr>
              <a:t> / discussion</a:t>
            </a:r>
            <a:endParaRPr lang="da-DK" dirty="0" smtClean="0">
              <a:effectLst/>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kumimoji="0" lang="en-US" sz="1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Adapted from  A Toolkit of Policy Options to Support Inclusive Green Growth  2012</a:t>
            </a:r>
            <a:endParaRPr kumimoji="0" lang="en-US" sz="2800" b="0" i="0" u="none" strike="noStrike" cap="none" normalizeH="0" baseline="0" dirty="0" smtClean="0">
              <a:ln>
                <a:noFill/>
              </a:ln>
              <a:solidFill>
                <a:schemeClr val="tx1"/>
              </a:solidFill>
              <a:effectLst/>
              <a:latin typeface="Arial" pitchFamily="34" charset="0"/>
            </a:endParaRPr>
          </a:p>
          <a:p>
            <a:endParaRPr lang="en-US" dirty="0"/>
          </a:p>
        </p:txBody>
      </p:sp>
      <p:sp>
        <p:nvSpPr>
          <p:cNvPr id="4" name="Slide Number Placeholder 3"/>
          <p:cNvSpPr>
            <a:spLocks noGrp="1"/>
          </p:cNvSpPr>
          <p:nvPr>
            <p:ph type="sldNum" sz="quarter" idx="10"/>
          </p:nvPr>
        </p:nvSpPr>
        <p:spPr/>
        <p:txBody>
          <a:bodyPr/>
          <a:lstStyle/>
          <a:p>
            <a:pPr>
              <a:defRPr/>
            </a:pPr>
            <a:fld id="{CED4CB77-A853-4F37-A193-A9CB58291CBA}" type="slidenum">
              <a:rPr lang="en-GB" smtClean="0"/>
              <a:pPr>
                <a:defRPr/>
              </a:pPr>
              <a:t>23</a:t>
            </a:fld>
            <a:endParaRPr lang="en-GB" dirty="0"/>
          </a:p>
        </p:txBody>
      </p:sp>
    </p:spTree>
    <p:extLst>
      <p:ext uri="{BB962C8B-B14F-4D97-AF65-F5344CB8AC3E}">
        <p14:creationId xmlns:p14="http://schemas.microsoft.com/office/powerpoint/2010/main" val="13733356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rtl="0" eaLnBrk="0" fontAlgn="base" hangingPunct="0"/>
            <a:r>
              <a:rPr lang="da-DK" sz="1200" b="1" kern="1200" dirty="0" smtClean="0">
                <a:solidFill>
                  <a:schemeClr val="tx1"/>
                </a:solidFill>
                <a:effectLst/>
                <a:latin typeface="Arial" pitchFamily="34" charset="0"/>
                <a:ea typeface="ＭＳ Ｐゴシック" charset="-128"/>
                <a:cs typeface="ＭＳ Ｐゴシック" charset="-128"/>
              </a:rPr>
              <a:t>Expansion </a:t>
            </a:r>
          </a:p>
          <a:p>
            <a:pPr rtl="0" eaLnBrk="0" fontAlgn="base" hangingPunct="0"/>
            <a:endParaRPr lang="da-DK" dirty="0" smtClean="0">
              <a:effectLst/>
            </a:endParaRPr>
          </a:p>
          <a:p>
            <a:pPr rtl="0" eaLnBrk="0" fontAlgn="base" hangingPunct="0"/>
            <a:r>
              <a:rPr lang="da-DK" sz="1200" b="1" kern="1200" dirty="0" smtClean="0">
                <a:solidFill>
                  <a:schemeClr val="tx1"/>
                </a:solidFill>
                <a:effectLst/>
                <a:latin typeface="Arial" pitchFamily="34" charset="0"/>
                <a:ea typeface="ＭＳ Ｐゴシック" charset="-128"/>
                <a:cs typeface="ＭＳ Ｐゴシック" charset="-128"/>
              </a:rPr>
              <a:t>Examples:</a:t>
            </a:r>
            <a:endParaRPr lang="da-DK" dirty="0" smtClean="0">
              <a:effectLst/>
            </a:endParaRPr>
          </a:p>
          <a:p>
            <a:pPr rtl="0" eaLnBrk="0" fontAlgn="base" hangingPunct="0"/>
            <a:endParaRPr lang="da-DK" sz="1200" b="1" kern="1200" dirty="0" smtClean="0">
              <a:solidFill>
                <a:schemeClr val="tx1"/>
              </a:solidFill>
              <a:effectLst/>
              <a:latin typeface="Arial" pitchFamily="34" charset="0"/>
              <a:ea typeface="ＭＳ Ｐゴシック" charset="-128"/>
              <a:cs typeface="ＭＳ Ｐゴシック" charset="-128"/>
            </a:endParaRPr>
          </a:p>
          <a:p>
            <a:pPr rtl="0" eaLnBrk="0" fontAlgn="base" hangingPunct="0"/>
            <a:r>
              <a:rPr lang="da-DK" sz="1200" b="1" kern="1200" dirty="0" smtClean="0">
                <a:solidFill>
                  <a:schemeClr val="tx1"/>
                </a:solidFill>
                <a:effectLst/>
                <a:latin typeface="Arial" pitchFamily="34" charset="0"/>
                <a:ea typeface="ＭＳ Ｐゴシック" charset="-128"/>
                <a:cs typeface="ＭＳ Ｐゴシック" charset="-128"/>
              </a:rPr>
              <a:t>Groupwork</a:t>
            </a:r>
            <a:r>
              <a:rPr lang="da-DK" sz="1200" b="1" kern="1200" baseline="0" dirty="0" smtClean="0">
                <a:solidFill>
                  <a:schemeClr val="tx1"/>
                </a:solidFill>
                <a:effectLst/>
                <a:latin typeface="Arial" pitchFamily="34" charset="0"/>
                <a:ea typeface="ＭＳ Ｐゴシック" charset="-128"/>
                <a:cs typeface="ＭＳ Ｐゴシック" charset="-128"/>
              </a:rPr>
              <a:t> / discussion</a:t>
            </a:r>
            <a:endParaRPr lang="da-DK" dirty="0" smtClean="0">
              <a:effectLst/>
            </a:endParaRPr>
          </a:p>
          <a:p>
            <a:r>
              <a:rPr lang="da-DK" baseline="0" dirty="0" smtClean="0"/>
              <a:t>Separate for Project and Budget Support</a:t>
            </a:r>
          </a:p>
          <a:p>
            <a:r>
              <a:rPr lang="da-DK" baseline="0" dirty="0" smtClean="0"/>
              <a:t>Note the need to integrate with the country cycle and the cycle of other donors</a:t>
            </a:r>
          </a:p>
          <a:p>
            <a:r>
              <a:rPr lang="da-DK" baseline="0" dirty="0" smtClean="0"/>
              <a:t>Use the white card – put up the first one</a:t>
            </a:r>
          </a:p>
          <a:p>
            <a:r>
              <a:rPr lang="da-DK" baseline="0" dirty="0" smtClean="0"/>
              <a:t>Ask small groups to put up the white cards </a:t>
            </a:r>
          </a:p>
          <a:p>
            <a:r>
              <a:rPr lang="da-DK" baseline="0" dirty="0" smtClean="0"/>
              <a:t> more on questions than answers ....later de-construct the green cards... And then rebuild at project </a:t>
            </a:r>
            <a:endParaRPr lang="en-US" dirty="0"/>
          </a:p>
        </p:txBody>
      </p:sp>
      <p:sp>
        <p:nvSpPr>
          <p:cNvPr id="4" name="Slide Number Placeholder 3"/>
          <p:cNvSpPr>
            <a:spLocks noGrp="1"/>
          </p:cNvSpPr>
          <p:nvPr>
            <p:ph type="sldNum" sz="quarter" idx="10"/>
          </p:nvPr>
        </p:nvSpPr>
        <p:spPr/>
        <p:txBody>
          <a:bodyPr/>
          <a:lstStyle/>
          <a:p>
            <a:pPr>
              <a:defRPr/>
            </a:pPr>
            <a:fld id="{CED4CB77-A853-4F37-A193-A9CB58291CBA}" type="slidenum">
              <a:rPr lang="en-GB" smtClean="0"/>
              <a:pPr>
                <a:defRPr/>
              </a:pPr>
              <a:t>3</a:t>
            </a:fld>
            <a:endParaRPr lang="en-GB" dirty="0"/>
          </a:p>
        </p:txBody>
      </p:sp>
    </p:spTree>
    <p:extLst>
      <p:ext uri="{BB962C8B-B14F-4D97-AF65-F5344CB8AC3E}">
        <p14:creationId xmlns:p14="http://schemas.microsoft.com/office/powerpoint/2010/main" val="115127872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rtl="0" eaLnBrk="0" fontAlgn="base" hangingPunct="0"/>
            <a:r>
              <a:rPr lang="da-DK" sz="1200" b="1" kern="1200" dirty="0" smtClean="0">
                <a:solidFill>
                  <a:schemeClr val="tx1"/>
                </a:solidFill>
                <a:effectLst/>
                <a:latin typeface="Arial" pitchFamily="34" charset="0"/>
                <a:ea typeface="ＭＳ Ｐゴシック" charset="-128"/>
                <a:cs typeface="ＭＳ Ｐゴシック" charset="-128"/>
              </a:rPr>
              <a:t>Expansion </a:t>
            </a:r>
          </a:p>
          <a:p>
            <a:pPr rtl="0" eaLnBrk="0" fontAlgn="base" hangingPunct="0"/>
            <a:endParaRPr lang="da-DK" dirty="0" smtClean="0">
              <a:effectLst/>
            </a:endParaRPr>
          </a:p>
          <a:p>
            <a:pPr rtl="0" eaLnBrk="0" fontAlgn="base" hangingPunct="0"/>
            <a:r>
              <a:rPr lang="da-DK" sz="1200" b="1" kern="1200" dirty="0" smtClean="0">
                <a:solidFill>
                  <a:schemeClr val="tx1"/>
                </a:solidFill>
                <a:effectLst/>
                <a:latin typeface="Arial" pitchFamily="34" charset="0"/>
                <a:ea typeface="ＭＳ Ｐゴシック" charset="-128"/>
                <a:cs typeface="ＭＳ Ｐゴシック" charset="-128"/>
              </a:rPr>
              <a:t>Examples:</a:t>
            </a:r>
            <a:endParaRPr lang="da-DK" dirty="0" smtClean="0">
              <a:effectLst/>
            </a:endParaRPr>
          </a:p>
          <a:p>
            <a:pPr rtl="0" eaLnBrk="0" fontAlgn="base" hangingPunct="0"/>
            <a:endParaRPr lang="da-DK" sz="1200" b="1" kern="1200" dirty="0" smtClean="0">
              <a:solidFill>
                <a:schemeClr val="tx1"/>
              </a:solidFill>
              <a:effectLst/>
              <a:latin typeface="Arial" pitchFamily="34" charset="0"/>
              <a:ea typeface="ＭＳ Ｐゴシック" charset="-128"/>
              <a:cs typeface="ＭＳ Ｐゴシック" charset="-128"/>
            </a:endParaRPr>
          </a:p>
          <a:p>
            <a:pPr rtl="0" eaLnBrk="0" fontAlgn="base" hangingPunct="0"/>
            <a:r>
              <a:rPr lang="da-DK" sz="1200" b="1" kern="1200" dirty="0" smtClean="0">
                <a:solidFill>
                  <a:schemeClr val="tx1"/>
                </a:solidFill>
                <a:effectLst/>
                <a:latin typeface="Arial" pitchFamily="34" charset="0"/>
                <a:ea typeface="ＭＳ Ｐゴシック" charset="-128"/>
                <a:cs typeface="ＭＳ Ｐゴシック" charset="-128"/>
              </a:rPr>
              <a:t>Groupwork</a:t>
            </a:r>
            <a:r>
              <a:rPr lang="da-DK" sz="1200" b="1" kern="1200" baseline="0" dirty="0" smtClean="0">
                <a:solidFill>
                  <a:schemeClr val="tx1"/>
                </a:solidFill>
                <a:effectLst/>
                <a:latin typeface="Arial" pitchFamily="34" charset="0"/>
                <a:ea typeface="ＭＳ Ｐゴシック" charset="-128"/>
                <a:cs typeface="ＭＳ Ｐゴシック" charset="-128"/>
              </a:rPr>
              <a:t> / discussion</a:t>
            </a:r>
            <a:endParaRPr lang="da-DK" dirty="0" smtClean="0">
              <a:effectLst/>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kumimoji="0" lang="en-US" sz="1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Adapted from  A Toolkit of Policy Options to Support Inclusive Green Growth  2012</a:t>
            </a:r>
            <a:endParaRPr kumimoji="0" lang="en-US" sz="2800" b="0" i="0" u="none" strike="noStrike" cap="none" normalizeH="0" baseline="0" dirty="0" smtClean="0">
              <a:ln>
                <a:noFill/>
              </a:ln>
              <a:solidFill>
                <a:schemeClr val="tx1"/>
              </a:solidFill>
              <a:effectLst/>
              <a:latin typeface="Arial" pitchFamily="34" charset="0"/>
            </a:endParaRPr>
          </a:p>
          <a:p>
            <a:endParaRPr lang="en-GB" dirty="0"/>
          </a:p>
        </p:txBody>
      </p:sp>
      <p:sp>
        <p:nvSpPr>
          <p:cNvPr id="4" name="Espace réservé du numéro de diapositive 3"/>
          <p:cNvSpPr>
            <a:spLocks noGrp="1"/>
          </p:cNvSpPr>
          <p:nvPr>
            <p:ph type="sldNum" sz="quarter" idx="10"/>
          </p:nvPr>
        </p:nvSpPr>
        <p:spPr/>
        <p:txBody>
          <a:bodyPr/>
          <a:lstStyle/>
          <a:p>
            <a:pPr>
              <a:defRPr/>
            </a:pPr>
            <a:fld id="{CED4CB77-A853-4F37-A193-A9CB58291CBA}" type="slidenum">
              <a:rPr lang="en-GB" smtClean="0"/>
              <a:pPr>
                <a:defRPr/>
              </a:pPr>
              <a:t>24</a:t>
            </a:fld>
            <a:endParaRPr lang="en-GB" dirty="0"/>
          </a:p>
        </p:txBody>
      </p:sp>
    </p:spTree>
    <p:extLst>
      <p:ext uri="{BB962C8B-B14F-4D97-AF65-F5344CB8AC3E}">
        <p14:creationId xmlns:p14="http://schemas.microsoft.com/office/powerpoint/2010/main" val="153283110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Add a column to the left where relevant sectors would be highlighted so that colleagues can relate.</a:t>
            </a:r>
          </a:p>
          <a:p>
            <a:endParaRPr lang="en-US" dirty="0" smtClean="0"/>
          </a:p>
          <a:p>
            <a:r>
              <a:rPr lang="en-US" dirty="0" smtClean="0"/>
              <a:t>For ex. </a:t>
            </a:r>
          </a:p>
          <a:p>
            <a:r>
              <a:rPr lang="en-US" dirty="0" smtClean="0"/>
              <a:t>Economic governance &lt;&gt; Environmental fiscal reform and charges</a:t>
            </a:r>
          </a:p>
          <a:p>
            <a:r>
              <a:rPr lang="en-US" dirty="0" smtClean="0"/>
              <a:t>Public financial management &lt;&gt; PEER</a:t>
            </a:r>
          </a:p>
          <a:p>
            <a:r>
              <a:rPr lang="en-US" dirty="0" smtClean="0"/>
              <a:t>Public sector reform &lt;&gt; Sustainable public procurement</a:t>
            </a:r>
          </a:p>
          <a:p>
            <a:r>
              <a:rPr lang="en-US" dirty="0" smtClean="0"/>
              <a:t>All &lt;&gt; SEA</a:t>
            </a:r>
          </a:p>
          <a:p>
            <a:r>
              <a:rPr lang="en-US" dirty="0" smtClean="0"/>
              <a:t>Not sure about social protection instruments for our purpose here (if not clear delete this row)</a:t>
            </a:r>
          </a:p>
          <a:p>
            <a:r>
              <a:rPr lang="en-US" dirty="0" smtClean="0"/>
              <a:t>NR based sector (water, forestry, mining) &lt;&gt; PES</a:t>
            </a:r>
          </a:p>
          <a:p>
            <a:r>
              <a:rPr lang="en-US" dirty="0" smtClean="0"/>
              <a:t>Private sector development &lt;&gt; CSP</a:t>
            </a:r>
          </a:p>
          <a:p>
            <a:r>
              <a:rPr lang="en-US" dirty="0" smtClean="0"/>
              <a:t>Not sure about the communication and nudging here, may be put at the bottom together with SEA, decision-making under uncertainty, EAI, as cross-cutting tools</a:t>
            </a:r>
          </a:p>
          <a:p>
            <a:r>
              <a:rPr lang="en-US" dirty="0" smtClean="0"/>
              <a:t>Private sector development &lt;&gt; Green innovation...</a:t>
            </a:r>
          </a:p>
          <a:p>
            <a:r>
              <a:rPr lang="en-US" dirty="0" smtClean="0"/>
              <a:t>Private sector development &lt;&gt; Analysis of </a:t>
            </a:r>
            <a:r>
              <a:rPr lang="en-US" dirty="0" err="1" smtClean="0"/>
              <a:t>Labour</a:t>
            </a:r>
            <a:r>
              <a:rPr lang="en-US" dirty="0" smtClean="0"/>
              <a:t> Markers and Income Effects</a:t>
            </a:r>
          </a:p>
          <a:p>
            <a:r>
              <a:rPr lang="en-US" dirty="0" smtClean="0"/>
              <a:t>Agriculture &lt;&gt; SLM</a:t>
            </a:r>
          </a:p>
          <a:p>
            <a:r>
              <a:rPr lang="en-US" dirty="0" smtClean="0"/>
              <a:t>Water &lt;&gt; IWRM</a:t>
            </a:r>
          </a:p>
          <a:p>
            <a:r>
              <a:rPr lang="en-US" dirty="0" smtClean="0"/>
              <a:t>Economic governance &lt;&gt; Green accounting</a:t>
            </a:r>
          </a:p>
          <a:p>
            <a:endParaRPr lang="en-US" dirty="0" smtClean="0"/>
          </a:p>
          <a:p>
            <a:r>
              <a:rPr lang="en-US" dirty="0" smtClean="0"/>
              <a:t>Not sure if the </a:t>
            </a:r>
            <a:r>
              <a:rPr lang="en-US" dirty="0" err="1" smtClean="0"/>
              <a:t>categorisation</a:t>
            </a:r>
            <a:r>
              <a:rPr lang="en-US" dirty="0" smtClean="0"/>
              <a:t> of the tools is useful here (</a:t>
            </a:r>
            <a:r>
              <a:rPr lang="en-US" dirty="0" err="1" smtClean="0"/>
              <a:t>incentivise</a:t>
            </a:r>
            <a:r>
              <a:rPr lang="en-US" dirty="0" smtClean="0"/>
              <a:t>, etc...)</a:t>
            </a:r>
          </a:p>
          <a:p>
            <a:endParaRPr lang="da-DK" dirty="0"/>
          </a:p>
        </p:txBody>
      </p:sp>
      <p:sp>
        <p:nvSpPr>
          <p:cNvPr id="4" name="Slide Number Placeholder 3"/>
          <p:cNvSpPr>
            <a:spLocks noGrp="1"/>
          </p:cNvSpPr>
          <p:nvPr>
            <p:ph type="sldNum" sz="quarter" idx="10"/>
          </p:nvPr>
        </p:nvSpPr>
        <p:spPr/>
        <p:txBody>
          <a:bodyPr/>
          <a:lstStyle/>
          <a:p>
            <a:pPr>
              <a:defRPr/>
            </a:pPr>
            <a:fld id="{F72DA950-D101-47F4-825E-A80F6D2BE7D0}" type="slidenum">
              <a:rPr lang="en-GB" smtClean="0"/>
              <a:pPr>
                <a:defRPr/>
              </a:pPr>
              <a:t>25</a:t>
            </a:fld>
            <a:endParaRPr lang="en-GB" dirty="0"/>
          </a:p>
        </p:txBody>
      </p:sp>
    </p:spTree>
    <p:extLst>
      <p:ext uri="{BB962C8B-B14F-4D97-AF65-F5344CB8AC3E}">
        <p14:creationId xmlns:p14="http://schemas.microsoft.com/office/powerpoint/2010/main" val="20372645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bwMode="auto">
          <a:noFill/>
          <a:ln>
            <a:miter lim="800000"/>
            <a:headEnd/>
            <a:tailEnd/>
          </a:ln>
        </p:spPr>
        <p:txBody>
          <a:bodyPr/>
          <a:lstStyle/>
          <a:p>
            <a:fld id="{11A1ACB7-CD19-4A70-ADD7-01658976DB18}" type="slidenum">
              <a:rPr lang="fr-FR"/>
              <a:pPr/>
              <a:t>27</a:t>
            </a:fld>
            <a:endParaRPr lang="fr-FR"/>
          </a:p>
        </p:txBody>
      </p:sp>
      <p:sp>
        <p:nvSpPr>
          <p:cNvPr id="55299"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55300" name="Rectangle 3"/>
          <p:cNvSpPr>
            <a:spLocks noGrp="1" noChangeArrowheads="1"/>
          </p:cNvSpPr>
          <p:nvPr>
            <p:ph type="body" idx="1"/>
          </p:nvPr>
        </p:nvSpPr>
        <p:spPr bwMode="auto">
          <a:noFill/>
        </p:spPr>
        <p:txBody>
          <a:bodyPr/>
          <a:lstStyle/>
          <a:p>
            <a:pPr rtl="0" eaLnBrk="0" fontAlgn="base" hangingPunct="0"/>
            <a:r>
              <a:rPr lang="da-DK" sz="1200" b="1" kern="1200" dirty="0" smtClean="0">
                <a:solidFill>
                  <a:schemeClr val="tx1"/>
                </a:solidFill>
                <a:effectLst/>
                <a:latin typeface="Arial" pitchFamily="34" charset="0"/>
                <a:ea typeface="+mn-ea"/>
                <a:cs typeface="+mn-cs"/>
              </a:rPr>
              <a:t>Expansion </a:t>
            </a:r>
            <a:endParaRPr lang="da-DK" dirty="0" smtClean="0">
              <a:effectLst/>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Slide is an optional</a:t>
            </a:r>
            <a:r>
              <a:rPr lang="en-US" baseline="0" dirty="0" smtClean="0"/>
              <a:t> one depending on the needs</a:t>
            </a:r>
          </a:p>
          <a:p>
            <a:pPr rtl="0" eaLnBrk="0" fontAlgn="base" hangingPunct="0"/>
            <a:endParaRPr lang="da-DK" sz="1200" b="1" kern="1200" dirty="0" smtClean="0">
              <a:solidFill>
                <a:schemeClr val="tx1"/>
              </a:solidFill>
              <a:effectLst/>
              <a:latin typeface="Arial" pitchFamily="34" charset="0"/>
              <a:ea typeface="+mn-ea"/>
              <a:cs typeface="+mn-cs"/>
            </a:endParaRPr>
          </a:p>
          <a:p>
            <a:pPr rtl="0" eaLnBrk="0" fontAlgn="base" hangingPunct="0"/>
            <a:r>
              <a:rPr lang="da-DK" sz="1200" b="1" kern="1200" dirty="0" smtClean="0">
                <a:solidFill>
                  <a:schemeClr val="tx1"/>
                </a:solidFill>
                <a:effectLst/>
                <a:latin typeface="Arial" pitchFamily="34" charset="0"/>
                <a:ea typeface="+mn-ea"/>
                <a:cs typeface="+mn-cs"/>
              </a:rPr>
              <a:t>Examples:</a:t>
            </a:r>
            <a:endParaRPr lang="da-DK" dirty="0" smtClean="0">
              <a:effectLst/>
            </a:endParaRPr>
          </a:p>
          <a:p>
            <a:pPr rtl="0" eaLnBrk="0" fontAlgn="base" hangingPunct="0"/>
            <a:r>
              <a:rPr lang="da-DK" sz="1200" b="1" kern="1200" dirty="0" smtClean="0">
                <a:solidFill>
                  <a:schemeClr val="tx1"/>
                </a:solidFill>
                <a:effectLst/>
                <a:latin typeface="Arial" pitchFamily="34" charset="0"/>
                <a:ea typeface="+mn-ea"/>
                <a:cs typeface="+mn-cs"/>
              </a:rPr>
              <a:t>Groupwork</a:t>
            </a:r>
            <a:r>
              <a:rPr lang="da-DK" sz="1200" b="1" kern="1200" baseline="0" dirty="0" smtClean="0">
                <a:solidFill>
                  <a:schemeClr val="tx1"/>
                </a:solidFill>
                <a:effectLst/>
                <a:latin typeface="Arial" pitchFamily="34" charset="0"/>
                <a:ea typeface="+mn-ea"/>
                <a:cs typeface="+mn-cs"/>
              </a:rPr>
              <a:t> / discussion</a:t>
            </a:r>
            <a:endParaRPr lang="da-DK" dirty="0" smtClean="0">
              <a:effectLst/>
            </a:endParaRPr>
          </a:p>
          <a:p>
            <a:pPr eaLnBrk="1" hangingPunct="1">
              <a:spcBef>
                <a:spcPct val="0"/>
              </a:spcBef>
            </a:pPr>
            <a:endParaRPr lang="en-US" dirty="0" smtClean="0"/>
          </a:p>
        </p:txBody>
      </p:sp>
    </p:spTree>
    <p:extLst>
      <p:ext uri="{BB962C8B-B14F-4D97-AF65-F5344CB8AC3E}">
        <p14:creationId xmlns:p14="http://schemas.microsoft.com/office/powerpoint/2010/main" val="333865389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bwMode="auto">
          <a:noFill/>
          <a:ln>
            <a:miter lim="800000"/>
            <a:headEnd/>
            <a:tailEnd/>
          </a:ln>
        </p:spPr>
        <p:txBody>
          <a:bodyPr/>
          <a:lstStyle/>
          <a:p>
            <a:fld id="{B870E994-8188-422E-A3BB-91FE316FDEE5}" type="slidenum">
              <a:rPr lang="fr-FR"/>
              <a:pPr/>
              <a:t>28</a:t>
            </a:fld>
            <a:endParaRPr lang="fr-FR"/>
          </a:p>
        </p:txBody>
      </p:sp>
      <p:sp>
        <p:nvSpPr>
          <p:cNvPr id="33795"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33796" name="Rectangle 3"/>
          <p:cNvSpPr>
            <a:spLocks noGrp="1" noChangeArrowheads="1"/>
          </p:cNvSpPr>
          <p:nvPr>
            <p:ph type="body" idx="1"/>
          </p:nvPr>
        </p:nvSpPr>
        <p:spPr bwMode="auto">
          <a:noFill/>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pPr eaLnBrk="1" hangingPunct="1">
              <a:spcBef>
                <a:spcPct val="0"/>
              </a:spcBef>
            </a:pPr>
            <a:endParaRPr lang="en-US" dirty="0" smtClean="0"/>
          </a:p>
        </p:txBody>
      </p:sp>
    </p:spTree>
    <p:extLst>
      <p:ext uri="{BB962C8B-B14F-4D97-AF65-F5344CB8AC3E}">
        <p14:creationId xmlns:p14="http://schemas.microsoft.com/office/powerpoint/2010/main" val="127244714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bwMode="auto">
          <a:noFill/>
          <a:ln>
            <a:miter lim="800000"/>
            <a:headEnd/>
            <a:tailEnd/>
          </a:ln>
        </p:spPr>
        <p:txBody>
          <a:bodyPr/>
          <a:lstStyle/>
          <a:p>
            <a:fld id="{FC4E8A10-EC61-41C8-BA11-1F04880095FA}" type="slidenum">
              <a:rPr lang="fr-FR"/>
              <a:pPr/>
              <a:t>29</a:t>
            </a:fld>
            <a:endParaRPr lang="fr-FR"/>
          </a:p>
        </p:txBody>
      </p:sp>
      <p:sp>
        <p:nvSpPr>
          <p:cNvPr id="38915"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38916" name="Rectangle 3"/>
          <p:cNvSpPr>
            <a:spLocks noGrp="1" noChangeArrowheads="1"/>
          </p:cNvSpPr>
          <p:nvPr>
            <p:ph type="body" idx="1"/>
          </p:nvPr>
        </p:nvSpPr>
        <p:spPr bwMode="auto">
          <a:xfrm>
            <a:off x="906357" y="4715153"/>
            <a:ext cx="4984962" cy="4466987"/>
          </a:xfrm>
          <a:noFill/>
        </p:spPr>
        <p:txBody>
          <a:bodyPr/>
          <a:lstStyle/>
          <a:p>
            <a:pPr eaLnBrk="1" hangingPunct="1">
              <a:spcBef>
                <a:spcPct val="0"/>
              </a:spcBef>
            </a:pPr>
            <a:endParaRPr lang="en-US" smtClean="0"/>
          </a:p>
        </p:txBody>
      </p:sp>
    </p:spTree>
    <p:extLst>
      <p:ext uri="{BB962C8B-B14F-4D97-AF65-F5344CB8AC3E}">
        <p14:creationId xmlns:p14="http://schemas.microsoft.com/office/powerpoint/2010/main" val="97086095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bwMode="auto">
          <a:noFill/>
          <a:ln>
            <a:miter lim="800000"/>
            <a:headEnd/>
            <a:tailEnd/>
          </a:ln>
        </p:spPr>
        <p:txBody>
          <a:bodyPr/>
          <a:lstStyle/>
          <a:p>
            <a:fld id="{9076A635-CE81-4100-96B9-F3FA59C7F4AC}" type="slidenum">
              <a:rPr lang="fr-FR"/>
              <a:pPr/>
              <a:t>30</a:t>
            </a:fld>
            <a:endParaRPr lang="fr-FR"/>
          </a:p>
        </p:txBody>
      </p:sp>
      <p:sp>
        <p:nvSpPr>
          <p:cNvPr id="40963"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40964" name="Rectangle 3"/>
          <p:cNvSpPr>
            <a:spLocks noGrp="1" noChangeArrowheads="1"/>
          </p:cNvSpPr>
          <p:nvPr>
            <p:ph type="body" idx="1"/>
          </p:nvPr>
        </p:nvSpPr>
        <p:spPr bwMode="auto">
          <a:noFill/>
        </p:spPr>
        <p:txBody>
          <a:bodyPr/>
          <a:lstStyle/>
          <a:p>
            <a:pPr eaLnBrk="1" hangingPunct="1">
              <a:spcBef>
                <a:spcPct val="0"/>
              </a:spcBef>
            </a:pPr>
            <a:endParaRPr lang="en-US" smtClean="0"/>
          </a:p>
        </p:txBody>
      </p:sp>
    </p:spTree>
    <p:extLst>
      <p:ext uri="{BB962C8B-B14F-4D97-AF65-F5344CB8AC3E}">
        <p14:creationId xmlns:p14="http://schemas.microsoft.com/office/powerpoint/2010/main" val="216972345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bwMode="auto">
          <a:noFill/>
          <a:ln>
            <a:miter lim="800000"/>
            <a:headEnd/>
            <a:tailEnd/>
          </a:ln>
        </p:spPr>
        <p:txBody>
          <a:bodyPr/>
          <a:lstStyle/>
          <a:p>
            <a:fld id="{33966DD1-B6B1-441B-9B6F-1953E9005B55}" type="slidenum">
              <a:rPr lang="fr-FR"/>
              <a:pPr/>
              <a:t>31</a:t>
            </a:fld>
            <a:endParaRPr lang="fr-FR"/>
          </a:p>
        </p:txBody>
      </p:sp>
      <p:sp>
        <p:nvSpPr>
          <p:cNvPr id="43011"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43012" name="Rectangle 3"/>
          <p:cNvSpPr>
            <a:spLocks noGrp="1" noChangeArrowheads="1"/>
          </p:cNvSpPr>
          <p:nvPr>
            <p:ph type="body" idx="1"/>
          </p:nvPr>
        </p:nvSpPr>
        <p:spPr bwMode="auto">
          <a:xfrm>
            <a:off x="906357" y="4715153"/>
            <a:ext cx="4984962" cy="4466987"/>
          </a:xfrm>
          <a:noFill/>
        </p:spPr>
        <p:txBody>
          <a:bodyPr/>
          <a:lstStyle/>
          <a:p>
            <a:pPr eaLnBrk="1" hangingPunct="1">
              <a:spcBef>
                <a:spcPct val="0"/>
              </a:spcBef>
            </a:pPr>
            <a:endParaRPr lang="en-US" smtClean="0"/>
          </a:p>
        </p:txBody>
      </p:sp>
    </p:spTree>
    <p:extLst>
      <p:ext uri="{BB962C8B-B14F-4D97-AF65-F5344CB8AC3E}">
        <p14:creationId xmlns:p14="http://schemas.microsoft.com/office/powerpoint/2010/main" val="371727501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bwMode="auto">
          <a:noFill/>
          <a:ln>
            <a:miter lim="800000"/>
            <a:headEnd/>
            <a:tailEnd/>
          </a:ln>
        </p:spPr>
        <p:txBody>
          <a:bodyPr/>
          <a:lstStyle/>
          <a:p>
            <a:fld id="{21DA813C-70C1-4D1D-B203-13AC2C6CB8B1}" type="slidenum">
              <a:rPr lang="fr-FR"/>
              <a:pPr/>
              <a:t>32</a:t>
            </a:fld>
            <a:endParaRPr lang="fr-FR"/>
          </a:p>
        </p:txBody>
      </p:sp>
      <p:sp>
        <p:nvSpPr>
          <p:cNvPr id="45059"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45060" name="Rectangle 3"/>
          <p:cNvSpPr>
            <a:spLocks noGrp="1" noChangeArrowheads="1"/>
          </p:cNvSpPr>
          <p:nvPr>
            <p:ph type="body" idx="1"/>
          </p:nvPr>
        </p:nvSpPr>
        <p:spPr bwMode="auto">
          <a:noFill/>
        </p:spPr>
        <p:txBody>
          <a:bodyPr/>
          <a:lstStyle/>
          <a:p>
            <a:pPr eaLnBrk="1" hangingPunct="1">
              <a:spcBef>
                <a:spcPct val="0"/>
              </a:spcBef>
            </a:pPr>
            <a:endParaRPr lang="en-US" smtClean="0"/>
          </a:p>
        </p:txBody>
      </p:sp>
    </p:spTree>
    <p:extLst>
      <p:ext uri="{BB962C8B-B14F-4D97-AF65-F5344CB8AC3E}">
        <p14:creationId xmlns:p14="http://schemas.microsoft.com/office/powerpoint/2010/main" val="255715373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defRPr/>
            </a:pPr>
            <a:r>
              <a:rPr lang="da-DK" dirty="0" smtClean="0">
                <a:solidFill>
                  <a:schemeClr val="tx1"/>
                </a:solidFill>
              </a:rPr>
              <a:t>But first  </a:t>
            </a:r>
          </a:p>
          <a:p>
            <a:pPr marL="176213" indent="-176213" algn="l">
              <a:buFont typeface="Arial" pitchFamily="34" charset="0"/>
              <a:buChar char="•"/>
              <a:defRPr/>
            </a:pPr>
            <a:r>
              <a:rPr lang="da-DK" dirty="0" smtClean="0">
                <a:solidFill>
                  <a:schemeClr val="tx1"/>
                </a:solidFill>
              </a:rPr>
              <a:t>understand the context</a:t>
            </a:r>
          </a:p>
          <a:p>
            <a:pPr marL="176213" indent="-176213" algn="l">
              <a:buFont typeface="Arial" pitchFamily="34" charset="0"/>
              <a:buChar char="•"/>
              <a:defRPr/>
            </a:pPr>
            <a:r>
              <a:rPr lang="da-DK" dirty="0" smtClean="0">
                <a:solidFill>
                  <a:schemeClr val="tx1"/>
                </a:solidFill>
              </a:rPr>
              <a:t>Understand the incentive environment and the political economy  </a:t>
            </a:r>
            <a:endParaRPr lang="en-US" dirty="0" smtClean="0">
              <a:solidFill>
                <a:schemeClr val="tx1"/>
              </a:solidFill>
            </a:endParaRPr>
          </a:p>
          <a:p>
            <a:endParaRPr lang="da-DK" dirty="0"/>
          </a:p>
        </p:txBody>
      </p:sp>
      <p:sp>
        <p:nvSpPr>
          <p:cNvPr id="4" name="Slide Number Placeholder 3"/>
          <p:cNvSpPr>
            <a:spLocks noGrp="1"/>
          </p:cNvSpPr>
          <p:nvPr>
            <p:ph type="sldNum" sz="quarter" idx="10"/>
          </p:nvPr>
        </p:nvSpPr>
        <p:spPr/>
        <p:txBody>
          <a:bodyPr/>
          <a:lstStyle/>
          <a:p>
            <a:pPr>
              <a:defRPr/>
            </a:pPr>
            <a:fld id="{CED4CB77-A853-4F37-A193-A9CB58291CBA}" type="slidenum">
              <a:rPr lang="en-GB" smtClean="0"/>
              <a:pPr>
                <a:defRPr/>
              </a:pPr>
              <a:t>33</a:t>
            </a:fld>
            <a:endParaRPr lang="en-GB" dirty="0"/>
          </a:p>
        </p:txBody>
      </p:sp>
    </p:spTree>
    <p:extLst>
      <p:ext uri="{BB962C8B-B14F-4D97-AF65-F5344CB8AC3E}">
        <p14:creationId xmlns:p14="http://schemas.microsoft.com/office/powerpoint/2010/main" val="7659358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rtl="0" eaLnBrk="0" fontAlgn="base" hangingPunct="0"/>
            <a:r>
              <a:rPr lang="da-DK" sz="1200" b="1" kern="1200" dirty="0" smtClean="0">
                <a:solidFill>
                  <a:schemeClr val="tx1"/>
                </a:solidFill>
                <a:effectLst/>
                <a:latin typeface="Arial" pitchFamily="34" charset="0"/>
                <a:ea typeface="+mn-ea"/>
                <a:cs typeface="+mn-cs"/>
              </a:rPr>
              <a:t>Expansion </a:t>
            </a:r>
            <a:endParaRPr lang="da-DK" dirty="0" smtClean="0">
              <a:effectLst/>
            </a:endParaRPr>
          </a:p>
          <a:p>
            <a:pPr rtl="0" eaLnBrk="0" fontAlgn="base" hangingPunct="0"/>
            <a:endParaRPr lang="da-DK" sz="1200" b="1" kern="1200" dirty="0" smtClean="0">
              <a:solidFill>
                <a:schemeClr val="tx1"/>
              </a:solidFill>
              <a:effectLst/>
              <a:latin typeface="Arial" pitchFamily="34" charset="0"/>
              <a:ea typeface="+mn-ea"/>
              <a:cs typeface="+mn-cs"/>
            </a:endParaRPr>
          </a:p>
          <a:p>
            <a:pPr rtl="0" eaLnBrk="0" fontAlgn="base" hangingPunct="0"/>
            <a:r>
              <a:rPr lang="da-DK" sz="1200" b="1" kern="1200" dirty="0" smtClean="0">
                <a:solidFill>
                  <a:schemeClr val="tx1"/>
                </a:solidFill>
                <a:effectLst/>
                <a:latin typeface="Arial" pitchFamily="34" charset="0"/>
                <a:ea typeface="+mn-ea"/>
                <a:cs typeface="+mn-cs"/>
              </a:rPr>
              <a:t>Examples:</a:t>
            </a:r>
            <a:endParaRPr lang="da-DK" dirty="0" smtClean="0">
              <a:effectLst/>
            </a:endParaRPr>
          </a:p>
          <a:p>
            <a:pPr rtl="0" eaLnBrk="0" fontAlgn="base" hangingPunct="0"/>
            <a:r>
              <a:rPr lang="da-DK" sz="1200" b="1" kern="1200" dirty="0" smtClean="0">
                <a:solidFill>
                  <a:schemeClr val="tx1"/>
                </a:solidFill>
                <a:effectLst/>
                <a:latin typeface="Arial" pitchFamily="34" charset="0"/>
                <a:ea typeface="+mn-ea"/>
                <a:cs typeface="+mn-cs"/>
              </a:rPr>
              <a:t>Groupwork</a:t>
            </a:r>
            <a:r>
              <a:rPr lang="da-DK" sz="1200" b="1" kern="1200" baseline="0" dirty="0" smtClean="0">
                <a:solidFill>
                  <a:schemeClr val="tx1"/>
                </a:solidFill>
                <a:effectLst/>
                <a:latin typeface="Arial" pitchFamily="34" charset="0"/>
                <a:ea typeface="+mn-ea"/>
                <a:cs typeface="+mn-cs"/>
              </a:rPr>
              <a:t> / discussion</a:t>
            </a:r>
            <a:endParaRPr lang="da-DK" dirty="0" smtClean="0">
              <a:effectLst/>
            </a:endParaRPr>
          </a:p>
          <a:p>
            <a:endParaRPr lang="en-GB" dirty="0"/>
          </a:p>
        </p:txBody>
      </p:sp>
      <p:sp>
        <p:nvSpPr>
          <p:cNvPr id="4" name="Espace réservé du numéro de diapositive 3"/>
          <p:cNvSpPr>
            <a:spLocks noGrp="1"/>
          </p:cNvSpPr>
          <p:nvPr>
            <p:ph type="sldNum" sz="quarter" idx="10"/>
          </p:nvPr>
        </p:nvSpPr>
        <p:spPr/>
        <p:txBody>
          <a:bodyPr/>
          <a:lstStyle/>
          <a:p>
            <a:pPr>
              <a:defRPr/>
            </a:pPr>
            <a:fld id="{CED4CB77-A853-4F37-A193-A9CB58291CBA}" type="slidenum">
              <a:rPr lang="en-GB" smtClean="0"/>
              <a:pPr>
                <a:defRPr/>
              </a:pPr>
              <a:t>4</a:t>
            </a:fld>
            <a:endParaRPr lang="en-GB" dirty="0"/>
          </a:p>
        </p:txBody>
      </p:sp>
    </p:spTree>
    <p:extLst>
      <p:ext uri="{BB962C8B-B14F-4D97-AF65-F5344CB8AC3E}">
        <p14:creationId xmlns:p14="http://schemas.microsoft.com/office/powerpoint/2010/main" val="4475093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bwMode="auto">
          <a:noFill/>
          <a:ln>
            <a:miter lim="800000"/>
            <a:headEnd/>
            <a:tailEnd/>
          </a:ln>
        </p:spPr>
        <p:txBody>
          <a:bodyPr/>
          <a:lstStyle/>
          <a:p>
            <a:fld id="{34FBA51C-35E7-4A97-AB5B-6DF73EB834E2}" type="slidenum">
              <a:rPr lang="fr-FR"/>
              <a:pPr/>
              <a:t>6</a:t>
            </a:fld>
            <a:endParaRPr lang="fr-FR"/>
          </a:p>
        </p:txBody>
      </p:sp>
      <p:sp>
        <p:nvSpPr>
          <p:cNvPr id="25603"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25604" name="Rectangle 3"/>
          <p:cNvSpPr>
            <a:spLocks noGrp="1" noChangeArrowheads="1"/>
          </p:cNvSpPr>
          <p:nvPr>
            <p:ph type="body" idx="1"/>
          </p:nvPr>
        </p:nvSpPr>
        <p:spPr bwMode="auto">
          <a:noFill/>
        </p:spPr>
        <p:txBody>
          <a:bodyPr/>
          <a:lstStyle/>
          <a:p>
            <a:pPr rtl="0" eaLnBrk="0" fontAlgn="base" hangingPunct="0"/>
            <a:r>
              <a:rPr lang="da-DK" sz="1200" b="1" kern="1200" dirty="0" smtClean="0">
                <a:solidFill>
                  <a:schemeClr val="tx1"/>
                </a:solidFill>
                <a:effectLst/>
                <a:latin typeface="Arial" pitchFamily="34" charset="0"/>
                <a:ea typeface="ＭＳ Ｐゴシック" charset="-128"/>
                <a:cs typeface="ＭＳ Ｐゴシック" charset="-128"/>
              </a:rPr>
              <a:t>Expansion </a:t>
            </a:r>
          </a:p>
          <a:p>
            <a:pPr rtl="0" eaLnBrk="0" fontAlgn="base" hangingPunct="0"/>
            <a:endParaRPr lang="da-DK" dirty="0" smtClean="0">
              <a:effectLst/>
            </a:endParaRPr>
          </a:p>
          <a:p>
            <a:pPr rtl="0" eaLnBrk="0" fontAlgn="base" hangingPunct="0"/>
            <a:r>
              <a:rPr lang="da-DK" sz="1200" b="1" kern="1200" dirty="0" smtClean="0">
                <a:solidFill>
                  <a:schemeClr val="tx1"/>
                </a:solidFill>
                <a:effectLst/>
                <a:latin typeface="Arial" pitchFamily="34" charset="0"/>
                <a:ea typeface="ＭＳ Ｐゴシック" charset="-128"/>
                <a:cs typeface="ＭＳ Ｐゴシック" charset="-128"/>
              </a:rPr>
              <a:t>Examples:</a:t>
            </a:r>
            <a:endParaRPr lang="da-DK" dirty="0" smtClean="0">
              <a:effectLst/>
            </a:endParaRPr>
          </a:p>
          <a:p>
            <a:pPr rtl="0" eaLnBrk="0" fontAlgn="base" hangingPunct="0"/>
            <a:endParaRPr lang="da-DK" sz="1200" b="1" kern="1200" dirty="0" smtClean="0">
              <a:solidFill>
                <a:schemeClr val="tx1"/>
              </a:solidFill>
              <a:effectLst/>
              <a:latin typeface="Arial" pitchFamily="34" charset="0"/>
              <a:ea typeface="ＭＳ Ｐゴシック" charset="-128"/>
              <a:cs typeface="ＭＳ Ｐゴシック" charset="-128"/>
            </a:endParaRPr>
          </a:p>
          <a:p>
            <a:pPr rtl="0" eaLnBrk="0" fontAlgn="base" hangingPunct="0"/>
            <a:r>
              <a:rPr lang="da-DK" sz="1200" b="1" kern="1200" dirty="0" smtClean="0">
                <a:solidFill>
                  <a:schemeClr val="tx1"/>
                </a:solidFill>
                <a:effectLst/>
                <a:latin typeface="Arial" pitchFamily="34" charset="0"/>
                <a:ea typeface="ＭＳ Ｐゴシック" charset="-128"/>
                <a:cs typeface="ＭＳ Ｐゴシック" charset="-128"/>
              </a:rPr>
              <a:t>Groupwork</a:t>
            </a:r>
            <a:r>
              <a:rPr lang="da-DK" sz="1200" b="1" kern="1200" baseline="0" dirty="0" smtClean="0">
                <a:solidFill>
                  <a:schemeClr val="tx1"/>
                </a:solidFill>
                <a:effectLst/>
                <a:latin typeface="Arial" pitchFamily="34" charset="0"/>
                <a:ea typeface="ＭＳ Ｐゴシック" charset="-128"/>
                <a:cs typeface="ＭＳ Ｐゴシック" charset="-128"/>
              </a:rPr>
              <a:t> / discussion</a:t>
            </a:r>
            <a:endParaRPr lang="da-DK" dirty="0" smtClean="0">
              <a:effectLst/>
            </a:endParaRPr>
          </a:p>
          <a:p>
            <a:pPr eaLnBrk="1" hangingPunct="1">
              <a:spcBef>
                <a:spcPct val="0"/>
              </a:spcBef>
            </a:pPr>
            <a:endParaRPr lang="en-US" dirty="0" smtClean="0"/>
          </a:p>
        </p:txBody>
      </p:sp>
    </p:spTree>
    <p:extLst>
      <p:ext uri="{BB962C8B-B14F-4D97-AF65-F5344CB8AC3E}">
        <p14:creationId xmlns:p14="http://schemas.microsoft.com/office/powerpoint/2010/main" val="14718935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bwMode="auto">
          <a:noFill/>
          <a:ln>
            <a:miter lim="800000"/>
            <a:headEnd/>
            <a:tailEnd/>
          </a:ln>
        </p:spPr>
        <p:txBody>
          <a:bodyPr/>
          <a:lstStyle/>
          <a:p>
            <a:fld id="{B29145C5-DFAB-4415-8B40-EDA8B11A1B5B}" type="slidenum">
              <a:rPr lang="fr-FR" smtClean="0">
                <a:latin typeface="Arial" pitchFamily="34" charset="0"/>
                <a:ea typeface="ＭＳ Ｐゴシック" pitchFamily="34" charset="-128"/>
              </a:rPr>
              <a:pPr/>
              <a:t>7</a:t>
            </a:fld>
            <a:endParaRPr lang="fr-FR" smtClean="0">
              <a:latin typeface="Arial" pitchFamily="34" charset="0"/>
              <a:ea typeface="ＭＳ Ｐゴシック" pitchFamily="34" charset="-128"/>
            </a:endParaRPr>
          </a:p>
        </p:txBody>
      </p:sp>
      <p:sp>
        <p:nvSpPr>
          <p:cNvPr id="40963"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40964" name="Rectangle 3"/>
          <p:cNvSpPr>
            <a:spLocks noGrp="1" noChangeArrowheads="1"/>
          </p:cNvSpPr>
          <p:nvPr>
            <p:ph type="body" idx="1"/>
          </p:nvPr>
        </p:nvSpPr>
        <p:spPr bwMode="auto">
          <a:noFill/>
        </p:spPr>
        <p:txBody>
          <a:bodyPr/>
          <a:lstStyle/>
          <a:p>
            <a:pPr eaLnBrk="1" hangingPunct="1">
              <a:spcBef>
                <a:spcPct val="0"/>
              </a:spcBef>
            </a:pPr>
            <a:endParaRPr lang="en-US" smtClean="0">
              <a:ea typeface="ＭＳ Ｐゴシック" pitchFamily="34" charset="-128"/>
            </a:endParaRPr>
          </a:p>
        </p:txBody>
      </p:sp>
    </p:spTree>
    <p:extLst>
      <p:ext uri="{BB962C8B-B14F-4D97-AF65-F5344CB8AC3E}">
        <p14:creationId xmlns:p14="http://schemas.microsoft.com/office/powerpoint/2010/main" val="20223330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p:spPr>
      </p:sp>
      <p:sp>
        <p:nvSpPr>
          <p:cNvPr id="56323" name="Notes Placeholder 2"/>
          <p:cNvSpPr>
            <a:spLocks noGrp="1"/>
          </p:cNvSpPr>
          <p:nvPr>
            <p:ph type="body" idx="1"/>
          </p:nvPr>
        </p:nvSpPr>
        <p:spPr bwMode="auto">
          <a:noFill/>
        </p:spPr>
        <p:txBody>
          <a:bodyPr/>
          <a:lstStyle/>
          <a:p>
            <a:r>
              <a:rPr lang="da-DK" dirty="0" smtClean="0">
                <a:ea typeface="ＭＳ Ｐゴシック" pitchFamily="34" charset="-128"/>
              </a:rPr>
              <a:t>On the surface life seems simple and straightforward</a:t>
            </a:r>
          </a:p>
          <a:p>
            <a:r>
              <a:rPr lang="da-DK" dirty="0" smtClean="0">
                <a:ea typeface="ＭＳ Ｐゴシック" pitchFamily="34" charset="-128"/>
              </a:rPr>
              <a:t>Underneath it can be more complicated – particulary around lunch time</a:t>
            </a:r>
            <a:endParaRPr lang="en-US" dirty="0" smtClean="0">
              <a:ea typeface="ＭＳ Ｐゴシック" pitchFamily="34" charset="-128"/>
            </a:endParaRPr>
          </a:p>
        </p:txBody>
      </p:sp>
      <p:sp>
        <p:nvSpPr>
          <p:cNvPr id="56324" name="Slide Number Placeholder 3"/>
          <p:cNvSpPr>
            <a:spLocks noGrp="1"/>
          </p:cNvSpPr>
          <p:nvPr>
            <p:ph type="sldNum" sz="quarter" idx="5"/>
          </p:nvPr>
        </p:nvSpPr>
        <p:spPr bwMode="auto">
          <a:noFill/>
          <a:ln>
            <a:miter lim="800000"/>
            <a:headEnd/>
            <a:tailEnd/>
          </a:ln>
        </p:spPr>
        <p:txBody>
          <a:bodyPr/>
          <a:lstStyle/>
          <a:p>
            <a:fld id="{7395B0C0-AD38-4CD8-822D-7A4EF5173801}" type="slidenum">
              <a:rPr lang="en-US" smtClean="0">
                <a:latin typeface="Arial" pitchFamily="34" charset="0"/>
                <a:ea typeface="ＭＳ Ｐゴシック" pitchFamily="34" charset="-128"/>
              </a:rPr>
              <a:pPr/>
              <a:t>8</a:t>
            </a:fld>
            <a:endParaRPr lang="en-US" smtClean="0">
              <a:latin typeface="Arial" pitchFamily="34" charset="0"/>
              <a:ea typeface="ＭＳ Ｐゴシック" pitchFamily="34" charset="-128"/>
            </a:endParaRPr>
          </a:p>
        </p:txBody>
      </p:sp>
    </p:spTree>
    <p:extLst>
      <p:ext uri="{BB962C8B-B14F-4D97-AF65-F5344CB8AC3E}">
        <p14:creationId xmlns:p14="http://schemas.microsoft.com/office/powerpoint/2010/main" val="2926973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a:lstStyle/>
          <a:p>
            <a:pPr marL="177800" lvl="0" indent="-177800">
              <a:buFont typeface="Arial" pitchFamily="34" charset="0"/>
              <a:buChar char="•"/>
              <a:defRPr/>
            </a:pPr>
            <a:endParaRPr lang="en-GB" sz="1200" dirty="0" smtClean="0">
              <a:solidFill>
                <a:srgbClr val="006699"/>
              </a:solidFill>
            </a:endParaRPr>
          </a:p>
          <a:p>
            <a:pPr marL="177800" lvl="0" indent="-177800">
              <a:buFont typeface="Arial" pitchFamily="34" charset="0"/>
              <a:buChar char="•"/>
              <a:defRPr/>
            </a:pPr>
            <a:r>
              <a:rPr lang="en-GB" sz="1200" dirty="0" smtClean="0">
                <a:solidFill>
                  <a:srgbClr val="006699"/>
                </a:solidFill>
              </a:rPr>
              <a:t>Some </a:t>
            </a:r>
            <a:r>
              <a:rPr lang="en-GB" sz="1200" u="sng" dirty="0" smtClean="0">
                <a:solidFill>
                  <a:srgbClr val="006699"/>
                </a:solidFill>
              </a:rPr>
              <a:t>(not all) </a:t>
            </a:r>
            <a:r>
              <a:rPr lang="en-GB" sz="1200" dirty="0" smtClean="0">
                <a:solidFill>
                  <a:srgbClr val="006699"/>
                </a:solidFill>
              </a:rPr>
              <a:t>of the explanations can be found through looking at </a:t>
            </a:r>
            <a:r>
              <a:rPr lang="en-GB" sz="1200" b="1" dirty="0" smtClean="0">
                <a:solidFill>
                  <a:srgbClr val="006699"/>
                </a:solidFill>
              </a:rPr>
              <a:t>political and economic and social factors </a:t>
            </a:r>
            <a:r>
              <a:rPr lang="en-GB" sz="1200" dirty="0" smtClean="0">
                <a:solidFill>
                  <a:srgbClr val="006699"/>
                </a:solidFill>
              </a:rPr>
              <a:t>– drivers of change  - power relations – incentives – interests – social norms and institutions</a:t>
            </a:r>
          </a:p>
          <a:p>
            <a:endParaRPr lang="da-DK" dirty="0" smtClean="0">
              <a:ea typeface="ＭＳ Ｐゴシック" pitchFamily="34" charset="-128"/>
            </a:endParaRPr>
          </a:p>
          <a:p>
            <a:r>
              <a:rPr lang="da-DK" dirty="0" err="1" smtClean="0">
                <a:ea typeface="ＭＳ Ｐゴシック" pitchFamily="34" charset="-128"/>
              </a:rPr>
              <a:t>Examples</a:t>
            </a:r>
            <a:r>
              <a:rPr lang="da-DK" dirty="0" smtClean="0">
                <a:ea typeface="ＭＳ Ｐゴシック" pitchFamily="34" charset="-128"/>
              </a:rPr>
              <a:t> from sector performance report.........ASK THE PLENARY FOR EXAMPLES</a:t>
            </a:r>
          </a:p>
          <a:p>
            <a:pPr>
              <a:buFontTx/>
              <a:buChar char="-"/>
            </a:pPr>
            <a:r>
              <a:rPr lang="da-DK" dirty="0" smtClean="0">
                <a:ea typeface="ＭＳ Ｐゴシック" pitchFamily="34" charset="-128"/>
              </a:rPr>
              <a:t> State of lake victoria</a:t>
            </a:r>
          </a:p>
          <a:p>
            <a:pPr>
              <a:buFontTx/>
              <a:buChar char="-"/>
            </a:pPr>
            <a:r>
              <a:rPr lang="da-DK" dirty="0" smtClean="0">
                <a:ea typeface="ＭＳ Ｐゴシック" pitchFamily="34" charset="-128"/>
              </a:rPr>
              <a:t> tariffs and political influence (good or bad)</a:t>
            </a:r>
          </a:p>
          <a:p>
            <a:pPr>
              <a:buFontTx/>
              <a:buChar char="-"/>
            </a:pPr>
            <a:r>
              <a:rPr lang="da-DK" dirty="0" smtClean="0">
                <a:ea typeface="ＭＳ Ｐゴシック" pitchFamily="34" charset="-128"/>
              </a:rPr>
              <a:t>  fragmentation of </a:t>
            </a:r>
            <a:r>
              <a:rPr lang="da-DK" dirty="0" err="1" smtClean="0">
                <a:ea typeface="ＭＳ Ｐゴシック" pitchFamily="34" charset="-128"/>
              </a:rPr>
              <a:t>districts</a:t>
            </a:r>
            <a:r>
              <a:rPr lang="da-DK" dirty="0" smtClean="0">
                <a:ea typeface="ＭＳ Ｐゴシック" pitchFamily="34" charset="-128"/>
              </a:rPr>
              <a:t> – </a:t>
            </a:r>
            <a:r>
              <a:rPr lang="da-DK" dirty="0" err="1" smtClean="0">
                <a:ea typeface="ＭＳ Ｐゴシック" pitchFamily="34" charset="-128"/>
              </a:rPr>
              <a:t>challenges</a:t>
            </a:r>
            <a:endParaRPr lang="da-DK" dirty="0" smtClean="0">
              <a:ea typeface="ＭＳ Ｐゴシック" pitchFamily="34" charset="-128"/>
            </a:endParaRPr>
          </a:p>
          <a:p>
            <a:pPr>
              <a:buFontTx/>
              <a:buChar char="-"/>
            </a:pPr>
            <a:r>
              <a:rPr lang="da-DK" dirty="0" smtClean="0">
                <a:ea typeface="ＭＳ Ｐゴシック" pitchFamily="34" charset="-128"/>
              </a:rPr>
              <a:t> North-East ...peace</a:t>
            </a:r>
          </a:p>
          <a:p>
            <a:pPr>
              <a:buFontTx/>
              <a:buChar char="-"/>
            </a:pPr>
            <a:r>
              <a:rPr lang="da-DK" dirty="0" smtClean="0">
                <a:ea typeface="ＭＳ Ｐゴシック" pitchFamily="34" charset="-128"/>
              </a:rPr>
              <a:t> O&amp;M failings</a:t>
            </a:r>
          </a:p>
          <a:p>
            <a:pPr>
              <a:buFontTx/>
              <a:buChar char="-"/>
            </a:pPr>
            <a:r>
              <a:rPr lang="da-DK" dirty="0" smtClean="0">
                <a:ea typeface="ＭＳ Ｐゴシック" pitchFamily="34" charset="-128"/>
              </a:rPr>
              <a:t> contested </a:t>
            </a:r>
          </a:p>
          <a:p>
            <a:pPr>
              <a:buFontTx/>
              <a:buChar char="-"/>
            </a:pPr>
            <a:endParaRPr lang="en-US" dirty="0" smtClean="0">
              <a:ea typeface="ＭＳ Ｐゴシック" pitchFamily="34" charset="-128"/>
            </a:endParaRPr>
          </a:p>
        </p:txBody>
      </p:sp>
      <p:sp>
        <p:nvSpPr>
          <p:cNvPr id="55300" name="Slide Number Placeholder 3"/>
          <p:cNvSpPr>
            <a:spLocks noGrp="1"/>
          </p:cNvSpPr>
          <p:nvPr>
            <p:ph type="sldNum" sz="quarter" idx="5"/>
          </p:nvPr>
        </p:nvSpPr>
        <p:spPr bwMode="auto">
          <a:noFill/>
          <a:ln>
            <a:miter lim="800000"/>
            <a:headEnd/>
            <a:tailEnd/>
          </a:ln>
        </p:spPr>
        <p:txBody>
          <a:bodyPr/>
          <a:lstStyle/>
          <a:p>
            <a:fld id="{55A5B66E-DF8B-4AEB-B7ED-4FE067D51C0F}" type="slidenum">
              <a:rPr lang="en-US" smtClean="0">
                <a:latin typeface="Arial" pitchFamily="34" charset="0"/>
                <a:ea typeface="ＭＳ Ｐゴシック" pitchFamily="34" charset="-128"/>
              </a:rPr>
              <a:pPr/>
              <a:t>9</a:t>
            </a:fld>
            <a:endParaRPr lang="en-US" smtClean="0">
              <a:latin typeface="Arial" pitchFamily="34" charset="0"/>
              <a:ea typeface="ＭＳ Ｐゴシック" pitchFamily="34" charset="-128"/>
            </a:endParaRPr>
          </a:p>
        </p:txBody>
      </p:sp>
    </p:spTree>
    <p:extLst>
      <p:ext uri="{BB962C8B-B14F-4D97-AF65-F5344CB8AC3E}">
        <p14:creationId xmlns:p14="http://schemas.microsoft.com/office/powerpoint/2010/main" val="17891049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p:spPr>
      </p:sp>
      <p:sp>
        <p:nvSpPr>
          <p:cNvPr id="57347" name="Notes Placeholder 2"/>
          <p:cNvSpPr>
            <a:spLocks noGrp="1"/>
          </p:cNvSpPr>
          <p:nvPr>
            <p:ph type="body" idx="1"/>
          </p:nvPr>
        </p:nvSpPr>
        <p:spPr bwMode="auto">
          <a:noFill/>
        </p:spPr>
        <p:txBody>
          <a:bodyPr/>
          <a:lstStyle/>
          <a:p>
            <a:r>
              <a:rPr lang="da-DK" dirty="0" smtClean="0">
                <a:ea typeface="ＭＳ Ｐゴシック" pitchFamily="34" charset="-128"/>
              </a:rPr>
              <a:t>Can go onto a fuller PE slide show if needed</a:t>
            </a:r>
          </a:p>
          <a:p>
            <a:r>
              <a:rPr lang="da-DK" dirty="0" smtClean="0">
                <a:ea typeface="ＭＳ Ｐゴシック" pitchFamily="34" charset="-128"/>
              </a:rPr>
              <a:t>BETTER AT DIAGNOSIS  THAN CURE</a:t>
            </a:r>
            <a:endParaRPr lang="en-US" dirty="0" smtClean="0">
              <a:ea typeface="ＭＳ Ｐゴシック" pitchFamily="34" charset="-128"/>
            </a:endParaRPr>
          </a:p>
        </p:txBody>
      </p:sp>
      <p:sp>
        <p:nvSpPr>
          <p:cNvPr id="57348" name="Slide Number Placeholder 3"/>
          <p:cNvSpPr>
            <a:spLocks noGrp="1"/>
          </p:cNvSpPr>
          <p:nvPr>
            <p:ph type="sldNum" sz="quarter" idx="5"/>
          </p:nvPr>
        </p:nvSpPr>
        <p:spPr bwMode="auto">
          <a:noFill/>
          <a:ln>
            <a:miter lim="800000"/>
            <a:headEnd/>
            <a:tailEnd/>
          </a:ln>
        </p:spPr>
        <p:txBody>
          <a:bodyPr/>
          <a:lstStyle/>
          <a:p>
            <a:fld id="{126F1AF4-6F23-438D-BF59-C29064D295B7}" type="slidenum">
              <a:rPr lang="en-US" smtClean="0">
                <a:latin typeface="Arial" pitchFamily="34" charset="0"/>
                <a:ea typeface="ＭＳ Ｐゴシック" pitchFamily="34" charset="-128"/>
              </a:rPr>
              <a:pPr/>
              <a:t>10</a:t>
            </a:fld>
            <a:endParaRPr lang="en-US" smtClean="0">
              <a:latin typeface="Arial" pitchFamily="34" charset="0"/>
              <a:ea typeface="ＭＳ Ｐゴシック" pitchFamily="34" charset="-128"/>
            </a:endParaRPr>
          </a:p>
        </p:txBody>
      </p:sp>
    </p:spTree>
    <p:extLst>
      <p:ext uri="{BB962C8B-B14F-4D97-AF65-F5344CB8AC3E}">
        <p14:creationId xmlns:p14="http://schemas.microsoft.com/office/powerpoint/2010/main" val="18886174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p:spPr>
      </p:sp>
      <p:sp>
        <p:nvSpPr>
          <p:cNvPr id="58371" name="Notes Placeholder 2"/>
          <p:cNvSpPr>
            <a:spLocks noGrp="1"/>
          </p:cNvSpPr>
          <p:nvPr>
            <p:ph type="body" idx="1"/>
          </p:nvPr>
        </p:nvSpPr>
        <p:spPr bwMode="auto">
          <a:noFill/>
        </p:spPr>
        <p:txBody>
          <a:bodyPr/>
          <a:lstStyle/>
          <a:p>
            <a:r>
              <a:rPr lang="da-DK" smtClean="0">
                <a:ea typeface="ＭＳ Ｐゴシック" pitchFamily="34" charset="-128"/>
              </a:rPr>
              <a:t>Much more in common than apart</a:t>
            </a:r>
            <a:endParaRPr lang="en-US" smtClean="0">
              <a:ea typeface="ＭＳ Ｐゴシック" pitchFamily="34" charset="-128"/>
            </a:endParaRPr>
          </a:p>
        </p:txBody>
      </p:sp>
      <p:sp>
        <p:nvSpPr>
          <p:cNvPr id="58372" name="Slide Number Placeholder 3"/>
          <p:cNvSpPr>
            <a:spLocks noGrp="1"/>
          </p:cNvSpPr>
          <p:nvPr>
            <p:ph type="sldNum" sz="quarter" idx="5"/>
          </p:nvPr>
        </p:nvSpPr>
        <p:spPr bwMode="auto">
          <a:noFill/>
          <a:ln>
            <a:miter lim="800000"/>
            <a:headEnd/>
            <a:tailEnd/>
          </a:ln>
        </p:spPr>
        <p:txBody>
          <a:bodyPr/>
          <a:lstStyle/>
          <a:p>
            <a:fld id="{613B677B-098C-4B33-8654-2425DBC5848B}" type="slidenum">
              <a:rPr lang="en-US" smtClean="0">
                <a:latin typeface="Arial" pitchFamily="34" charset="0"/>
                <a:ea typeface="ＭＳ Ｐゴシック" pitchFamily="34" charset="-128"/>
              </a:rPr>
              <a:pPr/>
              <a:t>11</a:t>
            </a:fld>
            <a:endParaRPr lang="en-US" smtClean="0">
              <a:latin typeface="Arial" pitchFamily="34" charset="0"/>
              <a:ea typeface="ＭＳ Ｐゴシック" pitchFamily="34" charset="-128"/>
            </a:endParaRPr>
          </a:p>
        </p:txBody>
      </p:sp>
    </p:spTree>
    <p:extLst>
      <p:ext uri="{BB962C8B-B14F-4D97-AF65-F5344CB8AC3E}">
        <p14:creationId xmlns:p14="http://schemas.microsoft.com/office/powerpoint/2010/main" val="404274565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dirty="0">
              <a:solidFill>
                <a:schemeClr val="lt1"/>
              </a:solidFill>
              <a:latin typeface="+mn-lt"/>
            </a:endParaRPr>
          </a:p>
        </p:txBody>
      </p:sp>
      <p:pic>
        <p:nvPicPr>
          <p:cNvPr id="5" name="Picture 6" descr="LOGO CE-EN-quadri.eps"/>
          <p:cNvPicPr>
            <a:picLocks noChangeAspect="1"/>
          </p:cNvPicPr>
          <p:nvPr/>
        </p:nvPicPr>
        <p:blipFill>
          <a:blip r:embed="rId2" cstate="print"/>
          <a:srcRect/>
          <a:stretch>
            <a:fillRect/>
          </a:stretch>
        </p:blipFill>
        <p:spPr bwMode="auto">
          <a:xfrm>
            <a:off x="3957638" y="258763"/>
            <a:ext cx="1436687" cy="998537"/>
          </a:xfrm>
          <a:prstGeom prst="rect">
            <a:avLst/>
          </a:prstGeom>
          <a:noFill/>
          <a:ln w="9525">
            <a:noFill/>
            <a:miter lim="800000"/>
            <a:headEnd/>
            <a:tailEnd/>
          </a:ln>
        </p:spPr>
      </p:pic>
      <p:sp>
        <p:nvSpPr>
          <p:cNvPr id="6" name="Rectangle 5"/>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dirty="0"/>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dirty="0"/>
          </a:p>
        </p:txBody>
      </p:sp>
      <p:sp>
        <p:nvSpPr>
          <p:cNvPr id="9" name="Rectangle 8"/>
          <p:cNvSpPr>
            <a:spLocks noGrp="1" noChangeArrowheads="1"/>
          </p:cNvSpPr>
          <p:nvPr>
            <p:ph type="sldNum" sz="quarter" idx="12"/>
          </p:nvPr>
        </p:nvSpPr>
        <p:spPr/>
        <p:txBody>
          <a:bodyPr/>
          <a:lstStyle>
            <a:lvl1pPr>
              <a:defRPr>
                <a:solidFill>
                  <a:schemeClr val="bg1"/>
                </a:solidFill>
                <a:latin typeface="+mn-lt"/>
              </a:defRPr>
            </a:lvl1pPr>
          </a:lstStyle>
          <a:p>
            <a:pPr>
              <a:defRPr/>
            </a:pPr>
            <a:fld id="{7B6645AD-B92F-41FF-B43F-DAF7AE04662C}" type="slidenum">
              <a:rPr lang="en-GB"/>
              <a:pPr>
                <a:defRPr/>
              </a:pPr>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B004D54C-2F40-4581-B83A-248E270DDC07}" type="slidenum">
              <a:rPr lang="en-GB"/>
              <a:pPr>
                <a:defRPr/>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A7C119B1-B8F5-4428-8AD7-342A44D3991E}" type="slidenum">
              <a:rPr lang="en-GB"/>
              <a:pPr>
                <a:defRPr/>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541546BE-7D09-45A0-BE57-31E242A534BD}" type="slidenum">
              <a:rPr lang="en-GB"/>
              <a:pPr>
                <a:defRPr/>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DCE35BBE-3352-4A51-BF60-B7235164E39C}" type="slidenum">
              <a:rPr lang="en-GB"/>
              <a:pPr>
                <a:defRPr/>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C6A9A65F-8DC0-4AA8-B3D7-A16302F48572}" type="slidenum">
              <a:rPr lang="en-GB"/>
              <a:pPr>
                <a:defRPr/>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GB"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9" name="Rectangle 6"/>
          <p:cNvSpPr>
            <a:spLocks noGrp="1" noChangeArrowheads="1"/>
          </p:cNvSpPr>
          <p:nvPr>
            <p:ph type="sldNum" sz="quarter" idx="12"/>
          </p:nvPr>
        </p:nvSpPr>
        <p:spPr>
          <a:ln/>
        </p:spPr>
        <p:txBody>
          <a:bodyPr/>
          <a:lstStyle>
            <a:lvl1pPr>
              <a:defRPr/>
            </a:lvl1pPr>
          </a:lstStyle>
          <a:p>
            <a:pPr>
              <a:defRPr/>
            </a:pPr>
            <a:fld id="{80A9F6D2-2DBD-44AF-B515-7EE326239FE3}" type="slidenum">
              <a:rPr lang="en-GB"/>
              <a:pPr>
                <a:defRPr/>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GB"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5" name="Rectangle 6"/>
          <p:cNvSpPr>
            <a:spLocks noGrp="1" noChangeArrowheads="1"/>
          </p:cNvSpPr>
          <p:nvPr>
            <p:ph type="sldNum" sz="quarter" idx="12"/>
          </p:nvPr>
        </p:nvSpPr>
        <p:spPr>
          <a:ln/>
        </p:spPr>
        <p:txBody>
          <a:bodyPr/>
          <a:lstStyle>
            <a:lvl1pPr>
              <a:defRPr/>
            </a:lvl1pPr>
          </a:lstStyle>
          <a:p>
            <a:pPr>
              <a:defRPr/>
            </a:pPr>
            <a:fld id="{315A5415-EC39-4ABD-B2D1-376FD9DBC68B}" type="slidenum">
              <a:rPr lang="en-GB"/>
              <a:pPr>
                <a:defRPr/>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4" name="Rectangle 6"/>
          <p:cNvSpPr>
            <a:spLocks noGrp="1" noChangeArrowheads="1"/>
          </p:cNvSpPr>
          <p:nvPr>
            <p:ph type="sldNum" sz="quarter" idx="12"/>
          </p:nvPr>
        </p:nvSpPr>
        <p:spPr>
          <a:ln/>
        </p:spPr>
        <p:txBody>
          <a:bodyPr/>
          <a:lstStyle>
            <a:lvl1pPr>
              <a:defRPr/>
            </a:lvl1pPr>
          </a:lstStyle>
          <a:p>
            <a:pPr>
              <a:defRPr/>
            </a:pPr>
            <a:fld id="{3FCC1F8F-072B-4CD5-A12C-78596830FFAD}" type="slidenum">
              <a:rPr lang="en-GB"/>
              <a:pPr>
                <a:defRPr/>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17F46E40-C7BD-44F7-BF8D-A2A58EFA700D}" type="slidenum">
              <a:rPr lang="en-GB"/>
              <a:pPr>
                <a:defRPr/>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C3511D82-2F14-4228-8105-753CBA959278}" type="slidenum">
              <a:rPr lang="en-GB"/>
              <a:pPr>
                <a:defRPr/>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BE" smtClean="0"/>
              <a:t>Second level</a:t>
            </a:r>
            <a:endParaRPr lang="en-GB" smtClean="0"/>
          </a:p>
          <a:p>
            <a:pPr lvl="1"/>
            <a:r>
              <a:rPr lang="en-GB" smtClean="0"/>
              <a:t>Third level</a:t>
            </a:r>
          </a:p>
          <a:p>
            <a:pPr lvl="2"/>
            <a:r>
              <a:rPr lang="en-GB" smtClean="0"/>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Arial" pitchFamily="34" charset="0"/>
              </a:defRPr>
            </a:lvl1pPr>
          </a:lstStyle>
          <a:p>
            <a:pPr>
              <a:defRPr/>
            </a:pPr>
            <a:endParaRPr lang="en-GB"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pitchFamily="34" charset="0"/>
              </a:defRPr>
            </a:lvl1pPr>
          </a:lstStyle>
          <a:p>
            <a:pPr>
              <a:defRPr/>
            </a:pPr>
            <a:endParaRPr lang="en-GB"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pitchFamily="34" charset="0"/>
              </a:defRPr>
            </a:lvl1pPr>
          </a:lstStyle>
          <a:p>
            <a:pPr>
              <a:defRPr/>
            </a:pPr>
            <a:fld id="{130F0580-735B-4179-8981-E13C870EA27E}" type="slidenum">
              <a:rPr lang="en-GB"/>
              <a:pPr>
                <a:defRPr/>
              </a:pPr>
              <a:t>‹#›</a:t>
            </a:fld>
            <a:endParaRPr lang="en-GB" dirty="0"/>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p>
        </p:txBody>
      </p:sp>
      <p:pic>
        <p:nvPicPr>
          <p:cNvPr id="1033" name="Picture 17" descr="LOGO CE_Vertical_EN_NEG_quadri_HR"/>
          <p:cNvPicPr>
            <a:picLocks noChangeAspect="1" noChangeArrowheads="1"/>
          </p:cNvPicPr>
          <p:nvPr userDrawn="1"/>
        </p:nvPicPr>
        <p:blipFill>
          <a:blip r:embed="rId13" cstate="print"/>
          <a:srcRect/>
          <a:stretch>
            <a:fillRect/>
          </a:stretch>
        </p:blipFill>
        <p:spPr bwMode="auto">
          <a:xfrm>
            <a:off x="3957638" y="258763"/>
            <a:ext cx="1436687" cy="10048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marL="358775" algn="l" rtl="0" eaLnBrk="0" fontAlgn="base" hangingPunct="0">
        <a:spcBef>
          <a:spcPct val="0"/>
        </a:spcBef>
        <a:spcAft>
          <a:spcPct val="0"/>
        </a:spcAft>
        <a:defRPr sz="3000" b="1">
          <a:solidFill>
            <a:srgbClr val="0F5494"/>
          </a:solidFill>
          <a:latin typeface="+mj-lt"/>
          <a:ea typeface="+mj-ea"/>
          <a:cs typeface="+mj-cs"/>
        </a:defRPr>
      </a:lvl1pPr>
      <a:lvl2pPr marL="358775" algn="l" rtl="0" eaLnBrk="0" fontAlgn="base" hangingPunct="0">
        <a:spcBef>
          <a:spcPct val="0"/>
        </a:spcBef>
        <a:spcAft>
          <a:spcPct val="0"/>
        </a:spcAft>
        <a:defRPr sz="3000" b="1">
          <a:solidFill>
            <a:srgbClr val="0F5494"/>
          </a:solidFill>
          <a:latin typeface="Verdana" pitchFamily="34" charset="0"/>
        </a:defRPr>
      </a:lvl2pPr>
      <a:lvl3pPr marL="358775" algn="l" rtl="0" eaLnBrk="0" fontAlgn="base" hangingPunct="0">
        <a:spcBef>
          <a:spcPct val="0"/>
        </a:spcBef>
        <a:spcAft>
          <a:spcPct val="0"/>
        </a:spcAft>
        <a:defRPr sz="3000" b="1">
          <a:solidFill>
            <a:srgbClr val="0F5494"/>
          </a:solidFill>
          <a:latin typeface="Verdana" pitchFamily="34" charset="0"/>
        </a:defRPr>
      </a:lvl3pPr>
      <a:lvl4pPr marL="358775" algn="l" rtl="0" eaLnBrk="0" fontAlgn="base" hangingPunct="0">
        <a:spcBef>
          <a:spcPct val="0"/>
        </a:spcBef>
        <a:spcAft>
          <a:spcPct val="0"/>
        </a:spcAft>
        <a:defRPr sz="3000" b="1">
          <a:solidFill>
            <a:srgbClr val="0F5494"/>
          </a:solidFill>
          <a:latin typeface="Verdana" pitchFamily="34" charset="0"/>
        </a:defRPr>
      </a:lvl4pPr>
      <a:lvl5pPr marL="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pitchFamily="34" charset="0"/>
        </a:defRPr>
      </a:lvl4pPr>
      <a:lvl5pPr marL="2057400" indent="-228600" algn="l" rtl="0" eaLnBrk="0" fontAlgn="base" hangingPunct="0">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slide" Target="slide33.xml"/><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19.xml"/><Relationship Id="rId1" Type="http://schemas.openxmlformats.org/officeDocument/2006/relationships/slideLayout" Target="../slideLayouts/slideLayout6.xml"/><Relationship Id="rId4" Type="http://schemas.openxmlformats.org/officeDocument/2006/relationships/slide" Target="slide20.xml"/></Relationships>
</file>

<file path=ppt/slides/_rels/slide24.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20.xml"/><Relationship Id="rId1" Type="http://schemas.openxmlformats.org/officeDocument/2006/relationships/slideLayout" Target="../slideLayouts/slideLayout6.xml"/><Relationship Id="rId4" Type="http://schemas.openxmlformats.org/officeDocument/2006/relationships/slide" Target="slide20.xml"/></Relationships>
</file>

<file path=ppt/slides/_rels/slide25.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395536" y="4748213"/>
            <a:ext cx="8748464" cy="1728787"/>
          </a:xfrm>
        </p:spPr>
        <p:txBody>
          <a:bodyPr/>
          <a:lstStyle/>
          <a:p>
            <a:r>
              <a:rPr lang="en-GB" dirty="0" smtClean="0">
                <a:ea typeface="ＭＳ Ｐゴシック" pitchFamily="34" charset="-128"/>
              </a:rPr>
              <a:t>Integrating environment and climate change in programming – Module 4</a:t>
            </a:r>
            <a:endParaRPr lang="en-GB" dirty="0"/>
          </a:p>
        </p:txBody>
      </p:sp>
      <p:sp>
        <p:nvSpPr>
          <p:cNvPr id="48132" name="Slide Number Placeholder 5"/>
          <p:cNvSpPr>
            <a:spLocks noGrp="1"/>
          </p:cNvSpPr>
          <p:nvPr>
            <p:ph type="sldNum" sz="quarter" idx="12"/>
          </p:nvPr>
        </p:nvSpPr>
        <p:spPr>
          <a:noFill/>
        </p:spPr>
        <p:txBody>
          <a:bodyPr/>
          <a:lstStyle/>
          <a:p>
            <a:fld id="{9BE16158-A9AA-45CF-96BF-C1671C03F335}" type="slidenum">
              <a:rPr lang="en-GB" smtClean="0">
                <a:latin typeface="Verdana" pitchFamily="34" charset="0"/>
                <a:ea typeface="ＭＳ Ｐゴシック" pitchFamily="34" charset="-128"/>
              </a:rPr>
              <a:pPr/>
              <a:t>1</a:t>
            </a:fld>
            <a:endParaRPr lang="en-GB" smtClean="0">
              <a:latin typeface="Verdana" pitchFamily="34" charset="0"/>
              <a:ea typeface="ＭＳ Ｐゴシック" pitchFamily="34" charset="-128"/>
            </a:endParaRPr>
          </a:p>
        </p:txBody>
      </p:sp>
      <p:sp>
        <p:nvSpPr>
          <p:cNvPr id="6" name="Rectangle 5"/>
          <p:cNvSpPr txBox="1">
            <a:spLocks noChangeArrowheads="1"/>
          </p:cNvSpPr>
          <p:nvPr/>
        </p:nvSpPr>
        <p:spPr bwMode="auto">
          <a:xfrm>
            <a:off x="4194175" y="2018300"/>
            <a:ext cx="4949825" cy="11557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marL="3175" algn="l" rtl="0" eaLnBrk="0" fontAlgn="base" hangingPunct="0">
              <a:spcBef>
                <a:spcPct val="0"/>
              </a:spcBef>
              <a:spcAft>
                <a:spcPct val="0"/>
              </a:spcAft>
              <a:defRPr sz="7600" b="1">
                <a:solidFill>
                  <a:srgbClr val="FFD624"/>
                </a:solidFill>
                <a:latin typeface="+mj-lt"/>
                <a:ea typeface="+mj-ea"/>
                <a:cs typeface="+mj-cs"/>
              </a:defRPr>
            </a:lvl1pPr>
            <a:lvl2pPr marL="358775" algn="l" rtl="0" eaLnBrk="0" fontAlgn="base" hangingPunct="0">
              <a:spcBef>
                <a:spcPct val="0"/>
              </a:spcBef>
              <a:spcAft>
                <a:spcPct val="0"/>
              </a:spcAft>
              <a:defRPr sz="3000" b="1">
                <a:solidFill>
                  <a:srgbClr val="0F5494"/>
                </a:solidFill>
                <a:latin typeface="Verdana" pitchFamily="34" charset="0"/>
              </a:defRPr>
            </a:lvl2pPr>
            <a:lvl3pPr marL="358775" algn="l" rtl="0" eaLnBrk="0" fontAlgn="base" hangingPunct="0">
              <a:spcBef>
                <a:spcPct val="0"/>
              </a:spcBef>
              <a:spcAft>
                <a:spcPct val="0"/>
              </a:spcAft>
              <a:defRPr sz="3000" b="1">
                <a:solidFill>
                  <a:srgbClr val="0F5494"/>
                </a:solidFill>
                <a:latin typeface="Verdana" pitchFamily="34" charset="0"/>
              </a:defRPr>
            </a:lvl3pPr>
            <a:lvl4pPr marL="358775" algn="l" rtl="0" eaLnBrk="0" fontAlgn="base" hangingPunct="0">
              <a:spcBef>
                <a:spcPct val="0"/>
              </a:spcBef>
              <a:spcAft>
                <a:spcPct val="0"/>
              </a:spcAft>
              <a:defRPr sz="3000" b="1">
                <a:solidFill>
                  <a:srgbClr val="0F5494"/>
                </a:solidFill>
                <a:latin typeface="Verdana" pitchFamily="34" charset="0"/>
              </a:defRPr>
            </a:lvl4pPr>
            <a:lvl5pPr marL="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eaLnBrk="1" hangingPunct="1"/>
            <a:r>
              <a:rPr lang="en-GB" sz="3200" kern="0" smtClean="0"/>
              <a:t>Environment and climate change in development cooperation</a:t>
            </a:r>
            <a:r>
              <a:rPr lang="da-DK" sz="3200" kern="0" smtClean="0"/>
              <a:t/>
            </a:r>
            <a:br>
              <a:rPr lang="da-DK" sz="3200" kern="0" smtClean="0"/>
            </a:br>
            <a:endParaRPr lang="en-GB" sz="3200" kern="0" dirty="0" smtClean="0">
              <a:solidFill>
                <a:srgbClr val="FFC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TextBox 5"/>
          <p:cNvSpPr txBox="1">
            <a:spLocks noChangeArrowheads="1"/>
          </p:cNvSpPr>
          <p:nvPr/>
        </p:nvSpPr>
        <p:spPr bwMode="auto">
          <a:xfrm>
            <a:off x="0" y="1274802"/>
            <a:ext cx="7058025" cy="553998"/>
          </a:xfrm>
          <a:prstGeom prst="rect">
            <a:avLst/>
          </a:prstGeom>
          <a:noFill/>
          <a:ln w="9525">
            <a:noFill/>
            <a:miter lim="800000"/>
            <a:headEnd/>
            <a:tailEnd/>
          </a:ln>
        </p:spPr>
        <p:txBody>
          <a:bodyPr>
            <a:spAutoFit/>
          </a:bodyPr>
          <a:lstStyle/>
          <a:p>
            <a:pPr marL="355600"/>
            <a:r>
              <a:rPr lang="en-GB" sz="3000" b="1" dirty="0" smtClean="0">
                <a:solidFill>
                  <a:srgbClr val="006699"/>
                </a:solidFill>
                <a:latin typeface="+mj-lt"/>
                <a:ea typeface="ＭＳ Ｐゴシック" pitchFamily="34" charset="-128"/>
                <a:cs typeface="+mj-cs"/>
              </a:rPr>
              <a:t>Political economy analysis</a:t>
            </a:r>
            <a:endParaRPr lang="en-GB" sz="3000" b="1" dirty="0">
              <a:solidFill>
                <a:srgbClr val="006699"/>
              </a:solidFill>
              <a:latin typeface="+mj-lt"/>
              <a:ea typeface="ＭＳ Ｐゴシック" pitchFamily="34" charset="-128"/>
              <a:cs typeface="+mj-cs"/>
            </a:endParaRPr>
          </a:p>
        </p:txBody>
      </p:sp>
      <p:sp>
        <p:nvSpPr>
          <p:cNvPr id="33796" name="Slide Number Placeholder 6"/>
          <p:cNvSpPr>
            <a:spLocks noGrp="1"/>
          </p:cNvSpPr>
          <p:nvPr>
            <p:ph type="sldNum" sz="quarter" idx="12"/>
          </p:nvPr>
        </p:nvSpPr>
        <p:spPr>
          <a:noFill/>
        </p:spPr>
        <p:txBody>
          <a:bodyPr/>
          <a:lstStyle/>
          <a:p>
            <a:fld id="{36924D82-A469-4668-9A9C-70B9A677DA1D}" type="slidenum">
              <a:rPr lang="en-GB" smtClean="0">
                <a:latin typeface="Verdana" pitchFamily="34" charset="0"/>
                <a:ea typeface="ＭＳ Ｐゴシック" pitchFamily="34" charset="-128"/>
              </a:rPr>
              <a:pPr/>
              <a:t>10</a:t>
            </a:fld>
            <a:endParaRPr lang="en-GB" smtClean="0">
              <a:latin typeface="Verdana" pitchFamily="34" charset="0"/>
              <a:ea typeface="ＭＳ Ｐゴシック" pitchFamily="34" charset="-128"/>
            </a:endParaRPr>
          </a:p>
        </p:txBody>
      </p:sp>
      <p:sp>
        <p:nvSpPr>
          <p:cNvPr id="7" name="TextBox 6"/>
          <p:cNvSpPr txBox="1"/>
          <p:nvPr/>
        </p:nvSpPr>
        <p:spPr>
          <a:xfrm>
            <a:off x="451048" y="2276594"/>
            <a:ext cx="8441432" cy="4124206"/>
          </a:xfrm>
          <a:prstGeom prst="rect">
            <a:avLst/>
          </a:prstGeom>
          <a:noFill/>
        </p:spPr>
        <p:txBody>
          <a:bodyPr wrap="square" rtlCol="0">
            <a:spAutoFit/>
          </a:bodyPr>
          <a:lstStyle/>
          <a:p>
            <a:pPr marL="177800" indent="-177800">
              <a:buFont typeface="Arial" pitchFamily="34" charset="0"/>
              <a:buChar char="•"/>
              <a:defRPr/>
            </a:pPr>
            <a:r>
              <a:rPr lang="en-US" sz="1800" dirty="0" smtClean="0">
                <a:solidFill>
                  <a:srgbClr val="006699"/>
                </a:solidFill>
              </a:rPr>
              <a:t>Reveals how </a:t>
            </a:r>
            <a:r>
              <a:rPr lang="en-US" sz="1800" b="1" dirty="0" smtClean="0">
                <a:solidFill>
                  <a:srgbClr val="006699"/>
                </a:solidFill>
              </a:rPr>
              <a:t>power and resources are distributed </a:t>
            </a:r>
            <a:r>
              <a:rPr lang="en-US" sz="1800" dirty="0" smtClean="0">
                <a:solidFill>
                  <a:srgbClr val="006699"/>
                </a:solidFill>
              </a:rPr>
              <a:t>and contested</a:t>
            </a:r>
          </a:p>
          <a:p>
            <a:pPr marL="177800" indent="-177800">
              <a:buFont typeface="Arial" pitchFamily="34" charset="0"/>
              <a:buChar char="•"/>
              <a:defRPr/>
            </a:pPr>
            <a:endParaRPr lang="en-US" sz="1800" dirty="0" smtClean="0">
              <a:solidFill>
                <a:srgbClr val="006699"/>
              </a:solidFill>
            </a:endParaRPr>
          </a:p>
          <a:p>
            <a:pPr marL="177800" indent="-177800">
              <a:buFont typeface="Arial" pitchFamily="34" charset="0"/>
              <a:buChar char="•"/>
              <a:defRPr/>
            </a:pPr>
            <a:r>
              <a:rPr lang="en-US" sz="1800" dirty="0" smtClean="0">
                <a:solidFill>
                  <a:srgbClr val="006699"/>
                </a:solidFill>
              </a:rPr>
              <a:t>Provides insights into </a:t>
            </a:r>
            <a:r>
              <a:rPr lang="en-US" sz="1800" b="1" dirty="0" smtClean="0">
                <a:solidFill>
                  <a:srgbClr val="006699"/>
                </a:solidFill>
              </a:rPr>
              <a:t>interests</a:t>
            </a:r>
            <a:r>
              <a:rPr lang="en-US" sz="1800" dirty="0" smtClean="0">
                <a:solidFill>
                  <a:srgbClr val="006699"/>
                </a:solidFill>
              </a:rPr>
              <a:t>, incentives, rules and institutions </a:t>
            </a:r>
          </a:p>
          <a:p>
            <a:pPr marL="177800" indent="-177800">
              <a:buFont typeface="Arial" pitchFamily="34" charset="0"/>
              <a:buChar char="•"/>
              <a:defRPr/>
            </a:pPr>
            <a:endParaRPr lang="en-US" sz="1800" dirty="0" smtClean="0">
              <a:solidFill>
                <a:srgbClr val="006699"/>
              </a:solidFill>
            </a:endParaRPr>
          </a:p>
          <a:p>
            <a:pPr marL="177800" indent="-177800">
              <a:buFont typeface="Arial" pitchFamily="34" charset="0"/>
              <a:buChar char="•"/>
              <a:defRPr/>
            </a:pPr>
            <a:r>
              <a:rPr lang="en-US" sz="1800" dirty="0" smtClean="0">
                <a:solidFill>
                  <a:srgbClr val="006699"/>
                </a:solidFill>
              </a:rPr>
              <a:t>Supports </a:t>
            </a:r>
            <a:r>
              <a:rPr lang="en-US" sz="1800" b="1" dirty="0" smtClean="0">
                <a:solidFill>
                  <a:srgbClr val="006699"/>
                </a:solidFill>
              </a:rPr>
              <a:t>effective and politically feasible </a:t>
            </a:r>
            <a:r>
              <a:rPr lang="en-US" sz="1800" dirty="0" smtClean="0">
                <a:solidFill>
                  <a:srgbClr val="006699"/>
                </a:solidFill>
              </a:rPr>
              <a:t>development strategies </a:t>
            </a:r>
          </a:p>
          <a:p>
            <a:pPr marL="177800" indent="-177800">
              <a:buFont typeface="Arial" pitchFamily="34" charset="0"/>
              <a:buChar char="•"/>
              <a:defRPr/>
            </a:pPr>
            <a:endParaRPr lang="en-US" sz="1800" dirty="0" smtClean="0">
              <a:solidFill>
                <a:srgbClr val="006699"/>
              </a:solidFill>
            </a:endParaRPr>
          </a:p>
          <a:p>
            <a:pPr marL="177800" indent="-177800">
              <a:buFont typeface="Arial" pitchFamily="34" charset="0"/>
              <a:buChar char="•"/>
              <a:defRPr/>
            </a:pPr>
            <a:r>
              <a:rPr lang="en-US" sz="1800" dirty="0" smtClean="0">
                <a:solidFill>
                  <a:srgbClr val="006699"/>
                </a:solidFill>
              </a:rPr>
              <a:t>Ensures more </a:t>
            </a:r>
            <a:r>
              <a:rPr lang="en-US" sz="1800" b="1" dirty="0" smtClean="0">
                <a:solidFill>
                  <a:srgbClr val="006699"/>
                </a:solidFill>
              </a:rPr>
              <a:t>realistic </a:t>
            </a:r>
            <a:r>
              <a:rPr lang="en-US" sz="1800" dirty="0" smtClean="0">
                <a:solidFill>
                  <a:srgbClr val="006699"/>
                </a:solidFill>
              </a:rPr>
              <a:t>expectations of what can be achieved</a:t>
            </a:r>
          </a:p>
          <a:p>
            <a:pPr marL="177800" indent="-177800">
              <a:buFont typeface="Arial" pitchFamily="34" charset="0"/>
              <a:buChar char="•"/>
              <a:defRPr/>
            </a:pPr>
            <a:endParaRPr lang="en-US" sz="1800" dirty="0" smtClean="0">
              <a:solidFill>
                <a:srgbClr val="006699"/>
              </a:solidFill>
            </a:endParaRPr>
          </a:p>
          <a:p>
            <a:pPr marL="177800" indent="-177800">
              <a:buFont typeface="Arial" pitchFamily="34" charset="0"/>
              <a:buChar char="•"/>
              <a:defRPr/>
            </a:pPr>
            <a:r>
              <a:rPr lang="en-US" sz="1800" dirty="0" smtClean="0">
                <a:solidFill>
                  <a:srgbClr val="006699"/>
                </a:solidFill>
              </a:rPr>
              <a:t>Helps outline the </a:t>
            </a:r>
            <a:r>
              <a:rPr lang="en-US" sz="1800" b="1" dirty="0" smtClean="0">
                <a:solidFill>
                  <a:srgbClr val="006699"/>
                </a:solidFill>
              </a:rPr>
              <a:t>risks</a:t>
            </a:r>
            <a:r>
              <a:rPr lang="en-US" sz="1800" dirty="0" smtClean="0">
                <a:solidFill>
                  <a:srgbClr val="006699"/>
                </a:solidFill>
              </a:rPr>
              <a:t> involved</a:t>
            </a:r>
          </a:p>
          <a:p>
            <a:pPr marL="177800" indent="-177800">
              <a:buFont typeface="Arial" pitchFamily="34" charset="0"/>
              <a:buChar char="•"/>
              <a:defRPr/>
            </a:pPr>
            <a:endParaRPr lang="en-US" sz="1800" dirty="0" smtClean="0">
              <a:solidFill>
                <a:srgbClr val="006699"/>
              </a:solidFill>
            </a:endParaRPr>
          </a:p>
          <a:p>
            <a:pPr marL="177800" indent="-177800">
              <a:buFont typeface="Arial" pitchFamily="34" charset="0"/>
              <a:buChar char="•"/>
              <a:defRPr/>
            </a:pPr>
            <a:r>
              <a:rPr lang="en-US" sz="1800" dirty="0" smtClean="0">
                <a:solidFill>
                  <a:srgbClr val="006699"/>
                </a:solidFill>
              </a:rPr>
              <a:t>Identifies the main </a:t>
            </a:r>
            <a:r>
              <a:rPr lang="en-US" sz="1800" b="1" dirty="0" smtClean="0">
                <a:solidFill>
                  <a:srgbClr val="006699"/>
                </a:solidFill>
              </a:rPr>
              <a:t>opportunities and barriers </a:t>
            </a:r>
            <a:r>
              <a:rPr lang="en-US" sz="1800" dirty="0" smtClean="0">
                <a:solidFill>
                  <a:srgbClr val="006699"/>
                </a:solidFill>
              </a:rPr>
              <a:t>for policy reform </a:t>
            </a:r>
          </a:p>
          <a:p>
            <a:pPr marL="177800" indent="-177800">
              <a:buFont typeface="Arial" pitchFamily="34" charset="0"/>
              <a:buChar char="•"/>
              <a:defRPr/>
            </a:pPr>
            <a:endParaRPr lang="en-US" sz="1800" dirty="0" smtClean="0">
              <a:solidFill>
                <a:srgbClr val="006699"/>
              </a:solidFill>
            </a:endParaRPr>
          </a:p>
          <a:p>
            <a:pPr marL="177800" indent="-177800">
              <a:buFont typeface="Arial" pitchFamily="34" charset="0"/>
              <a:buChar char="•"/>
              <a:defRPr/>
            </a:pPr>
            <a:r>
              <a:rPr lang="en-US" sz="1800" dirty="0" smtClean="0">
                <a:solidFill>
                  <a:srgbClr val="006699"/>
                </a:solidFill>
              </a:rPr>
              <a:t>Indicates </a:t>
            </a:r>
            <a:r>
              <a:rPr lang="en-US" sz="1800" b="1" dirty="0" smtClean="0">
                <a:solidFill>
                  <a:srgbClr val="006699"/>
                </a:solidFill>
              </a:rPr>
              <a:t>how donors can support </a:t>
            </a:r>
            <a:r>
              <a:rPr lang="en-US" sz="1800" dirty="0" smtClean="0">
                <a:solidFill>
                  <a:srgbClr val="006699"/>
                </a:solidFill>
              </a:rPr>
              <a:t>positive change</a:t>
            </a:r>
          </a:p>
          <a:p>
            <a:pPr>
              <a:defRPr/>
            </a:pPr>
            <a:endParaRPr lang="da-DK" sz="1800" dirty="0" smtClean="0">
              <a:solidFill>
                <a:srgbClr val="006699"/>
              </a:solidFill>
            </a:endParaRPr>
          </a:p>
          <a:p>
            <a:pPr>
              <a:defRPr/>
            </a:pPr>
            <a:r>
              <a:rPr lang="da-DK" sz="1000" dirty="0" smtClean="0">
                <a:solidFill>
                  <a:srgbClr val="006699"/>
                </a:solidFill>
              </a:rPr>
              <a:t>GSDRC 2010  </a:t>
            </a:r>
          </a:p>
        </p:txBody>
      </p:sp>
    </p:spTree>
    <p:extLst>
      <p:ext uri="{BB962C8B-B14F-4D97-AF65-F5344CB8AC3E}">
        <p14:creationId xmlns:p14="http://schemas.microsoft.com/office/powerpoint/2010/main" val="3714879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3" name="TextBox 17"/>
          <p:cNvSpPr txBox="1">
            <a:spLocks noChangeArrowheads="1"/>
          </p:cNvSpPr>
          <p:nvPr/>
        </p:nvSpPr>
        <p:spPr bwMode="auto">
          <a:xfrm>
            <a:off x="0" y="1274802"/>
            <a:ext cx="10044608" cy="553998"/>
          </a:xfrm>
          <a:prstGeom prst="rect">
            <a:avLst/>
          </a:prstGeom>
          <a:noFill/>
          <a:ln w="9525">
            <a:noFill/>
            <a:miter lim="800000"/>
            <a:headEnd/>
            <a:tailEnd/>
          </a:ln>
        </p:spPr>
        <p:txBody>
          <a:bodyPr wrap="square">
            <a:spAutoFit/>
          </a:bodyPr>
          <a:lstStyle/>
          <a:p>
            <a:r>
              <a:rPr lang="en-GB" sz="3000" b="1" dirty="0" smtClean="0">
                <a:solidFill>
                  <a:srgbClr val="006699"/>
                </a:solidFill>
                <a:latin typeface="+mj-lt"/>
                <a:ea typeface="ＭＳ Ｐゴシック" pitchFamily="34" charset="-128"/>
                <a:cs typeface="+mj-cs"/>
              </a:rPr>
              <a:t>   Political economy : different  analyses</a:t>
            </a:r>
            <a:endParaRPr lang="en-GB" sz="3000" b="1" dirty="0">
              <a:solidFill>
                <a:srgbClr val="006699"/>
              </a:solidFill>
              <a:latin typeface="+mj-lt"/>
              <a:ea typeface="ＭＳ Ｐゴシック" pitchFamily="34" charset="-128"/>
              <a:cs typeface="+mj-cs"/>
            </a:endParaRPr>
          </a:p>
        </p:txBody>
      </p:sp>
      <p:sp>
        <p:nvSpPr>
          <p:cNvPr id="34824" name="Slide Number Placeholder 18"/>
          <p:cNvSpPr>
            <a:spLocks noGrp="1"/>
          </p:cNvSpPr>
          <p:nvPr>
            <p:ph type="sldNum" sz="quarter" idx="12"/>
          </p:nvPr>
        </p:nvSpPr>
        <p:spPr>
          <a:noFill/>
        </p:spPr>
        <p:txBody>
          <a:bodyPr/>
          <a:lstStyle/>
          <a:p>
            <a:fld id="{6770EC87-7FE6-43F0-B4FA-723D78654233}" type="slidenum">
              <a:rPr lang="en-GB" smtClean="0">
                <a:latin typeface="Verdana" pitchFamily="34" charset="0"/>
                <a:ea typeface="ＭＳ Ｐゴシック" pitchFamily="34" charset="-128"/>
              </a:rPr>
              <a:pPr/>
              <a:t>11</a:t>
            </a:fld>
            <a:endParaRPr lang="en-GB" smtClean="0">
              <a:latin typeface="Verdana" pitchFamily="34" charset="0"/>
              <a:ea typeface="ＭＳ Ｐゴシック" pitchFamily="34" charset="-128"/>
            </a:endParaRPr>
          </a:p>
        </p:txBody>
      </p:sp>
      <p:grpSp>
        <p:nvGrpSpPr>
          <p:cNvPr id="10" name="Group 2"/>
          <p:cNvGrpSpPr>
            <a:grpSpLocks/>
          </p:cNvGrpSpPr>
          <p:nvPr/>
        </p:nvGrpSpPr>
        <p:grpSpPr bwMode="auto">
          <a:xfrm>
            <a:off x="4826000" y="2780878"/>
            <a:ext cx="2266950" cy="1292225"/>
            <a:chOff x="141296" y="0"/>
            <a:chExt cx="2523021" cy="932288"/>
          </a:xfrm>
        </p:grpSpPr>
        <p:sp>
          <p:nvSpPr>
            <p:cNvPr id="11" name="Rounded Rectangle 10"/>
            <p:cNvSpPr/>
            <p:nvPr/>
          </p:nvSpPr>
          <p:spPr>
            <a:xfrm>
              <a:off x="141296" y="0"/>
              <a:ext cx="2523021" cy="932288"/>
            </a:xfrm>
            <a:prstGeom prst="roundRect">
              <a:avLst/>
            </a:prstGeom>
          </p:spPr>
          <p:style>
            <a:lnRef idx="0">
              <a:schemeClr val="accent1"/>
            </a:lnRef>
            <a:fillRef idx="3">
              <a:schemeClr val="accent1"/>
            </a:fillRef>
            <a:effectRef idx="3">
              <a:schemeClr val="accent1"/>
            </a:effectRef>
            <a:fontRef idx="minor">
              <a:schemeClr val="lt1"/>
            </a:fontRef>
          </p:style>
        </p:sp>
        <p:sp>
          <p:nvSpPr>
            <p:cNvPr id="12" name="Rounded Rectangle 4"/>
            <p:cNvSpPr/>
            <p:nvPr/>
          </p:nvSpPr>
          <p:spPr>
            <a:xfrm>
              <a:off x="187233" y="45813"/>
              <a:ext cx="2431146" cy="840663"/>
            </a:xfrm>
            <a:prstGeom prst="rect">
              <a:avLst/>
            </a:prstGeom>
          </p:spPr>
          <p:style>
            <a:lnRef idx="0">
              <a:schemeClr val="accent1"/>
            </a:lnRef>
            <a:fillRef idx="3">
              <a:schemeClr val="accent1"/>
            </a:fillRef>
            <a:effectRef idx="3">
              <a:schemeClr val="accent1"/>
            </a:effectRef>
            <a:fontRef idx="minor">
              <a:schemeClr val="lt1"/>
            </a:fontRef>
          </p:style>
          <p:txBody>
            <a:bodyPr lIns="68580" tIns="34290" rIns="68580" bIns="34290" spcCol="1270" anchor="ctr"/>
            <a:lstStyle/>
            <a:p>
              <a:pPr algn="ctr" defTabSz="800100">
                <a:lnSpc>
                  <a:spcPct val="90000"/>
                </a:lnSpc>
                <a:spcAft>
                  <a:spcPct val="35000"/>
                </a:spcAft>
                <a:defRPr/>
              </a:pPr>
              <a:r>
                <a:rPr lang="da-DK" sz="1800" dirty="0">
                  <a:solidFill>
                    <a:schemeClr val="tx1"/>
                  </a:solidFill>
                </a:rPr>
                <a:t>Power analysis</a:t>
              </a:r>
              <a:endParaRPr lang="en-US" sz="1800" dirty="0">
                <a:solidFill>
                  <a:schemeClr val="tx1"/>
                </a:solidFill>
              </a:endParaRPr>
            </a:p>
          </p:txBody>
        </p:sp>
      </p:grpSp>
      <p:grpSp>
        <p:nvGrpSpPr>
          <p:cNvPr id="13" name="Group 5"/>
          <p:cNvGrpSpPr>
            <a:grpSpLocks/>
          </p:cNvGrpSpPr>
          <p:nvPr/>
        </p:nvGrpSpPr>
        <p:grpSpPr bwMode="auto">
          <a:xfrm>
            <a:off x="4859338" y="4296941"/>
            <a:ext cx="2266950" cy="1292225"/>
            <a:chOff x="144006" y="1120009"/>
            <a:chExt cx="2523021" cy="932288"/>
          </a:xfrm>
        </p:grpSpPr>
        <p:sp>
          <p:nvSpPr>
            <p:cNvPr id="15" name="Rounded Rectangle 14"/>
            <p:cNvSpPr/>
            <p:nvPr/>
          </p:nvSpPr>
          <p:spPr>
            <a:xfrm>
              <a:off x="144006" y="1120009"/>
              <a:ext cx="2523021" cy="932288"/>
            </a:xfrm>
            <a:prstGeom prst="roundRect">
              <a:avLst/>
            </a:prstGeom>
          </p:spPr>
          <p:style>
            <a:lnRef idx="0">
              <a:schemeClr val="accent1"/>
            </a:lnRef>
            <a:fillRef idx="3">
              <a:schemeClr val="accent1"/>
            </a:fillRef>
            <a:effectRef idx="3">
              <a:schemeClr val="accent1"/>
            </a:effectRef>
            <a:fontRef idx="minor">
              <a:schemeClr val="lt1"/>
            </a:fontRef>
          </p:style>
        </p:sp>
        <p:sp>
          <p:nvSpPr>
            <p:cNvPr id="16" name="Rounded Rectangle 6"/>
            <p:cNvSpPr/>
            <p:nvPr/>
          </p:nvSpPr>
          <p:spPr>
            <a:xfrm>
              <a:off x="189943" y="1165822"/>
              <a:ext cx="2431146" cy="840663"/>
            </a:xfrm>
            <a:prstGeom prst="rect">
              <a:avLst/>
            </a:prstGeom>
          </p:spPr>
          <p:style>
            <a:lnRef idx="0">
              <a:schemeClr val="accent1"/>
            </a:lnRef>
            <a:fillRef idx="3">
              <a:schemeClr val="accent1"/>
            </a:fillRef>
            <a:effectRef idx="3">
              <a:schemeClr val="accent1"/>
            </a:effectRef>
            <a:fontRef idx="minor">
              <a:schemeClr val="lt1"/>
            </a:fontRef>
          </p:style>
          <p:txBody>
            <a:bodyPr lIns="68580" tIns="34290" rIns="68580" bIns="34290" spcCol="1270" anchor="ctr"/>
            <a:lstStyle/>
            <a:p>
              <a:pPr algn="ctr" defTabSz="800100">
                <a:lnSpc>
                  <a:spcPct val="90000"/>
                </a:lnSpc>
                <a:spcAft>
                  <a:spcPct val="35000"/>
                </a:spcAft>
                <a:defRPr/>
              </a:pPr>
              <a:r>
                <a:rPr lang="da-DK" sz="1800" dirty="0">
                  <a:solidFill>
                    <a:schemeClr val="tx1"/>
                  </a:solidFill>
                </a:rPr>
                <a:t>Drivers of change</a:t>
              </a:r>
              <a:endParaRPr lang="en-US" sz="1800" dirty="0">
                <a:solidFill>
                  <a:schemeClr val="tx1"/>
                </a:solidFill>
              </a:endParaRPr>
            </a:p>
          </p:txBody>
        </p:sp>
      </p:grpSp>
      <p:grpSp>
        <p:nvGrpSpPr>
          <p:cNvPr id="22" name="Group 11"/>
          <p:cNvGrpSpPr>
            <a:grpSpLocks/>
          </p:cNvGrpSpPr>
          <p:nvPr/>
        </p:nvGrpSpPr>
        <p:grpSpPr bwMode="auto">
          <a:xfrm>
            <a:off x="1476375" y="3577803"/>
            <a:ext cx="2265363" cy="1292225"/>
            <a:chOff x="141296" y="3276293"/>
            <a:chExt cx="2523021" cy="932288"/>
          </a:xfrm>
        </p:grpSpPr>
        <p:sp>
          <p:nvSpPr>
            <p:cNvPr id="23" name="Rounded Rectangle 22"/>
            <p:cNvSpPr/>
            <p:nvPr/>
          </p:nvSpPr>
          <p:spPr>
            <a:xfrm>
              <a:off x="141296" y="3276293"/>
              <a:ext cx="2523021" cy="932288"/>
            </a:xfrm>
            <a:prstGeom prst="roundRect">
              <a:avLst/>
            </a:prstGeom>
          </p:spPr>
          <p:style>
            <a:lnRef idx="0">
              <a:schemeClr val="accent1"/>
            </a:lnRef>
            <a:fillRef idx="3">
              <a:schemeClr val="accent1"/>
            </a:fillRef>
            <a:effectRef idx="3">
              <a:schemeClr val="accent1"/>
            </a:effectRef>
            <a:fontRef idx="minor">
              <a:schemeClr val="lt1"/>
            </a:fontRef>
          </p:style>
        </p:sp>
        <p:sp>
          <p:nvSpPr>
            <p:cNvPr id="24" name="Rounded Rectangle 10"/>
            <p:cNvSpPr/>
            <p:nvPr/>
          </p:nvSpPr>
          <p:spPr>
            <a:xfrm>
              <a:off x="187266" y="3322106"/>
              <a:ext cx="2431082" cy="840663"/>
            </a:xfrm>
            <a:prstGeom prst="rect">
              <a:avLst/>
            </a:prstGeom>
          </p:spPr>
          <p:style>
            <a:lnRef idx="0">
              <a:schemeClr val="accent1"/>
            </a:lnRef>
            <a:fillRef idx="3">
              <a:schemeClr val="accent1"/>
            </a:fillRef>
            <a:effectRef idx="3">
              <a:schemeClr val="accent1"/>
            </a:effectRef>
            <a:fontRef idx="minor">
              <a:schemeClr val="lt1"/>
            </a:fontRef>
          </p:style>
          <p:txBody>
            <a:bodyPr lIns="68580" tIns="34290" rIns="68580" bIns="34290" spcCol="1270" anchor="ctr"/>
            <a:lstStyle/>
            <a:p>
              <a:pPr algn="ctr" defTabSz="800100">
                <a:lnSpc>
                  <a:spcPct val="90000"/>
                </a:lnSpc>
                <a:spcAft>
                  <a:spcPct val="35000"/>
                </a:spcAft>
                <a:defRPr/>
              </a:pPr>
              <a:r>
                <a:rPr lang="da-DK" sz="1800" dirty="0">
                  <a:solidFill>
                    <a:schemeClr val="tx1"/>
                  </a:solidFill>
                </a:rPr>
                <a:t>Poverty, social impact analysis (PSIA)</a:t>
              </a:r>
              <a:endParaRPr lang="en-US" sz="1800" dirty="0">
                <a:solidFill>
                  <a:schemeClr val="tx1"/>
                </a:solidFill>
              </a:endParaRPr>
            </a:p>
          </p:txBody>
        </p:sp>
      </p:grpSp>
      <p:grpSp>
        <p:nvGrpSpPr>
          <p:cNvPr id="25" name="Group 14"/>
          <p:cNvGrpSpPr>
            <a:grpSpLocks/>
          </p:cNvGrpSpPr>
          <p:nvPr/>
        </p:nvGrpSpPr>
        <p:grpSpPr bwMode="auto">
          <a:xfrm>
            <a:off x="1476375" y="5089103"/>
            <a:ext cx="2265363" cy="1292225"/>
            <a:chOff x="141296" y="4396303"/>
            <a:chExt cx="2523021" cy="932288"/>
          </a:xfrm>
        </p:grpSpPr>
        <p:sp>
          <p:nvSpPr>
            <p:cNvPr id="26" name="Rounded Rectangle 25"/>
            <p:cNvSpPr/>
            <p:nvPr/>
          </p:nvSpPr>
          <p:spPr>
            <a:xfrm>
              <a:off x="141296" y="4396303"/>
              <a:ext cx="2523021" cy="932288"/>
            </a:xfrm>
            <a:prstGeom prst="roundRect">
              <a:avLst/>
            </a:prstGeom>
          </p:spPr>
          <p:style>
            <a:lnRef idx="0">
              <a:schemeClr val="accent1"/>
            </a:lnRef>
            <a:fillRef idx="3">
              <a:schemeClr val="accent1"/>
            </a:fillRef>
            <a:effectRef idx="3">
              <a:schemeClr val="accent1"/>
            </a:effectRef>
            <a:fontRef idx="minor">
              <a:schemeClr val="lt1"/>
            </a:fontRef>
          </p:style>
        </p:sp>
        <p:sp>
          <p:nvSpPr>
            <p:cNvPr id="27" name="Rounded Rectangle 12"/>
            <p:cNvSpPr/>
            <p:nvPr/>
          </p:nvSpPr>
          <p:spPr>
            <a:xfrm>
              <a:off x="187266" y="4442116"/>
              <a:ext cx="2431082" cy="840663"/>
            </a:xfrm>
            <a:prstGeom prst="rect">
              <a:avLst/>
            </a:prstGeom>
          </p:spPr>
          <p:style>
            <a:lnRef idx="0">
              <a:schemeClr val="accent1"/>
            </a:lnRef>
            <a:fillRef idx="3">
              <a:schemeClr val="accent1"/>
            </a:fillRef>
            <a:effectRef idx="3">
              <a:schemeClr val="accent1"/>
            </a:effectRef>
            <a:fontRef idx="minor">
              <a:schemeClr val="lt1"/>
            </a:fontRef>
          </p:style>
          <p:txBody>
            <a:bodyPr lIns="68580" tIns="34290" rIns="68580" bIns="34290" spcCol="1270" anchor="ctr"/>
            <a:lstStyle/>
            <a:p>
              <a:pPr algn="ctr" defTabSz="800100">
                <a:lnSpc>
                  <a:spcPct val="90000"/>
                </a:lnSpc>
                <a:spcAft>
                  <a:spcPct val="35000"/>
                </a:spcAft>
                <a:defRPr/>
              </a:pPr>
              <a:r>
                <a:rPr lang="da-DK" sz="1800" dirty="0">
                  <a:solidFill>
                    <a:schemeClr val="tx1"/>
                  </a:solidFill>
                </a:rPr>
                <a:t>Problem driven governance &amp; political economy (PGPE)</a:t>
              </a:r>
              <a:endParaRPr lang="en-US" sz="1800" dirty="0">
                <a:solidFill>
                  <a:schemeClr val="tx1"/>
                </a:solidFill>
              </a:endParaRPr>
            </a:p>
          </p:txBody>
        </p:sp>
      </p:grpSp>
      <p:grpSp>
        <p:nvGrpSpPr>
          <p:cNvPr id="20" name="Group 11"/>
          <p:cNvGrpSpPr>
            <a:grpSpLocks/>
          </p:cNvGrpSpPr>
          <p:nvPr/>
        </p:nvGrpSpPr>
        <p:grpSpPr bwMode="auto">
          <a:xfrm>
            <a:off x="1468437" y="2057400"/>
            <a:ext cx="2265363" cy="1292225"/>
            <a:chOff x="141296" y="3276293"/>
            <a:chExt cx="2523021" cy="932288"/>
          </a:xfrm>
        </p:grpSpPr>
        <p:sp>
          <p:nvSpPr>
            <p:cNvPr id="28" name="Rounded Rectangle 27"/>
            <p:cNvSpPr/>
            <p:nvPr/>
          </p:nvSpPr>
          <p:spPr>
            <a:xfrm>
              <a:off x="141296" y="3276293"/>
              <a:ext cx="2523021" cy="932288"/>
            </a:xfrm>
            <a:prstGeom prst="roundRect">
              <a:avLst/>
            </a:prstGeom>
          </p:spPr>
          <p:style>
            <a:lnRef idx="0">
              <a:schemeClr val="accent1"/>
            </a:lnRef>
            <a:fillRef idx="3">
              <a:schemeClr val="accent1"/>
            </a:fillRef>
            <a:effectRef idx="3">
              <a:schemeClr val="accent1"/>
            </a:effectRef>
            <a:fontRef idx="minor">
              <a:schemeClr val="lt1"/>
            </a:fontRef>
          </p:style>
        </p:sp>
        <p:sp>
          <p:nvSpPr>
            <p:cNvPr id="29" name="Rounded Rectangle 10"/>
            <p:cNvSpPr/>
            <p:nvPr/>
          </p:nvSpPr>
          <p:spPr>
            <a:xfrm>
              <a:off x="187266" y="3322106"/>
              <a:ext cx="2431082" cy="840663"/>
            </a:xfrm>
            <a:prstGeom prst="rect">
              <a:avLst/>
            </a:prstGeom>
          </p:spPr>
          <p:style>
            <a:lnRef idx="0">
              <a:schemeClr val="accent1"/>
            </a:lnRef>
            <a:fillRef idx="3">
              <a:schemeClr val="accent1"/>
            </a:fillRef>
            <a:effectRef idx="3">
              <a:schemeClr val="accent1"/>
            </a:effectRef>
            <a:fontRef idx="minor">
              <a:schemeClr val="lt1"/>
            </a:fontRef>
          </p:style>
          <p:txBody>
            <a:bodyPr lIns="68580" tIns="34290" rIns="68580" bIns="34290" spcCol="1270" anchor="ctr"/>
            <a:lstStyle/>
            <a:p>
              <a:pPr algn="ctr" defTabSz="800100">
                <a:lnSpc>
                  <a:spcPct val="90000"/>
                </a:lnSpc>
                <a:spcAft>
                  <a:spcPct val="35000"/>
                </a:spcAft>
                <a:defRPr/>
              </a:pPr>
              <a:r>
                <a:rPr lang="en-US" sz="1800" dirty="0" smtClean="0">
                  <a:solidFill>
                    <a:schemeClr val="tx1"/>
                  </a:solidFill>
                </a:rPr>
                <a:t>Strategic corruption &amp; governance analysis</a:t>
              </a:r>
              <a:r>
                <a:rPr lang="da-DK" sz="1800" dirty="0" smtClean="0">
                  <a:solidFill>
                    <a:schemeClr val="tx1"/>
                  </a:solidFill>
                </a:rPr>
                <a:t> (SCAGA)</a:t>
              </a:r>
              <a:endParaRPr lang="en-US" sz="1800" dirty="0">
                <a:solidFill>
                  <a:schemeClr val="tx1"/>
                </a:solidFill>
              </a:endParaRPr>
            </a:p>
          </p:txBody>
        </p:sp>
      </p:grpSp>
    </p:spTree>
    <p:extLst>
      <p:ext uri="{BB962C8B-B14F-4D97-AF65-F5344CB8AC3E}">
        <p14:creationId xmlns:p14="http://schemas.microsoft.com/office/powerpoint/2010/main" val="16418291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288" y="1865980"/>
            <a:ext cx="4464744" cy="4247317"/>
          </a:xfrm>
          <a:prstGeom prst="rect">
            <a:avLst/>
          </a:prstGeom>
          <a:noFill/>
        </p:spPr>
        <p:txBody>
          <a:bodyPr wrap="square">
            <a:spAutoFit/>
          </a:bodyPr>
          <a:lstStyle/>
          <a:p>
            <a:pPr marL="176213" indent="-176213" algn="l">
              <a:buFont typeface="Arial" pitchFamily="34" charset="0"/>
              <a:buChar char="•"/>
              <a:defRPr/>
            </a:pPr>
            <a:r>
              <a:rPr lang="en-US" sz="1800" dirty="0" smtClean="0">
                <a:solidFill>
                  <a:srgbClr val="006699"/>
                </a:solidFill>
              </a:rPr>
              <a:t>Causes of </a:t>
            </a:r>
            <a:r>
              <a:rPr lang="en-US" sz="1800" dirty="0">
                <a:solidFill>
                  <a:srgbClr val="006699"/>
                </a:solidFill>
              </a:rPr>
              <a:t>poor </a:t>
            </a:r>
            <a:r>
              <a:rPr lang="en-US" sz="1800" dirty="0" smtClean="0">
                <a:solidFill>
                  <a:srgbClr val="006699"/>
                </a:solidFill>
              </a:rPr>
              <a:t>economic/social </a:t>
            </a:r>
            <a:r>
              <a:rPr lang="en-US" sz="1800" dirty="0">
                <a:solidFill>
                  <a:srgbClr val="006699"/>
                </a:solidFill>
              </a:rPr>
              <a:t>and environmental </a:t>
            </a:r>
            <a:r>
              <a:rPr lang="en-US" sz="1800" dirty="0" smtClean="0">
                <a:solidFill>
                  <a:srgbClr val="006699"/>
                </a:solidFill>
              </a:rPr>
              <a:t>performance </a:t>
            </a:r>
            <a:r>
              <a:rPr lang="en-US" sz="1800" dirty="0">
                <a:solidFill>
                  <a:srgbClr val="006699"/>
                </a:solidFill>
              </a:rPr>
              <a:t>are often the same and often related to governance </a:t>
            </a:r>
          </a:p>
          <a:p>
            <a:pPr marL="176213" indent="-176213" algn="l">
              <a:buFont typeface="Arial" pitchFamily="34" charset="0"/>
              <a:buChar char="•"/>
              <a:defRPr/>
            </a:pPr>
            <a:endParaRPr lang="en-US" sz="1800" dirty="0">
              <a:solidFill>
                <a:srgbClr val="006699"/>
              </a:solidFill>
            </a:endParaRPr>
          </a:p>
          <a:p>
            <a:pPr marL="176213" indent="-176213" algn="l">
              <a:buFont typeface="Arial" pitchFamily="34" charset="0"/>
              <a:buChar char="•"/>
              <a:defRPr/>
            </a:pPr>
            <a:r>
              <a:rPr lang="en-US" sz="1800" dirty="0">
                <a:solidFill>
                  <a:srgbClr val="006699"/>
                </a:solidFill>
              </a:rPr>
              <a:t>Development cooperation agencies can do </a:t>
            </a:r>
            <a:r>
              <a:rPr lang="en-US" sz="1800" dirty="0" smtClean="0">
                <a:solidFill>
                  <a:srgbClr val="006699"/>
                </a:solidFill>
              </a:rPr>
              <a:t>more </a:t>
            </a:r>
            <a:r>
              <a:rPr lang="en-US" sz="1800" dirty="0">
                <a:solidFill>
                  <a:srgbClr val="006699"/>
                </a:solidFill>
              </a:rPr>
              <a:t>on </a:t>
            </a:r>
            <a:r>
              <a:rPr lang="en-US" sz="1800" dirty="0" smtClean="0">
                <a:solidFill>
                  <a:srgbClr val="006699"/>
                </a:solidFill>
              </a:rPr>
              <a:t>mainstreaming </a:t>
            </a:r>
            <a:r>
              <a:rPr lang="en-US" sz="1800" dirty="0">
                <a:solidFill>
                  <a:srgbClr val="006699"/>
                </a:solidFill>
              </a:rPr>
              <a:t>by strengthening indigenous institutional frameworks rather than imposing external frameworks.</a:t>
            </a:r>
          </a:p>
          <a:p>
            <a:pPr marL="176213" indent="-176213" algn="l">
              <a:buFont typeface="Arial" pitchFamily="34" charset="0"/>
              <a:buChar char="•"/>
              <a:defRPr/>
            </a:pPr>
            <a:endParaRPr lang="da-DK" sz="1800" dirty="0">
              <a:solidFill>
                <a:srgbClr val="006699"/>
              </a:solidFill>
            </a:endParaRPr>
          </a:p>
          <a:p>
            <a:pPr marL="176213" indent="-176213" algn="l">
              <a:buFont typeface="Arial" pitchFamily="34" charset="0"/>
              <a:buChar char="•"/>
              <a:defRPr/>
            </a:pPr>
            <a:r>
              <a:rPr lang="da-DK" sz="1800" dirty="0" err="1">
                <a:solidFill>
                  <a:srgbClr val="006699"/>
                </a:solidFill>
              </a:rPr>
              <a:t>Mainstreaming</a:t>
            </a:r>
            <a:r>
              <a:rPr lang="da-DK" sz="1800" dirty="0">
                <a:solidFill>
                  <a:srgbClr val="006699"/>
                </a:solidFill>
              </a:rPr>
              <a:t> </a:t>
            </a:r>
            <a:r>
              <a:rPr lang="da-DK" sz="1800" dirty="0" err="1" smtClean="0">
                <a:solidFill>
                  <a:srgbClr val="006699"/>
                </a:solidFill>
              </a:rPr>
              <a:t>can</a:t>
            </a:r>
            <a:r>
              <a:rPr lang="da-DK" sz="1800" dirty="0" smtClean="0">
                <a:solidFill>
                  <a:srgbClr val="006699"/>
                </a:solidFill>
              </a:rPr>
              <a:t> </a:t>
            </a:r>
            <a:r>
              <a:rPr lang="da-DK" sz="1800" dirty="0" err="1" smtClean="0">
                <a:solidFill>
                  <a:srgbClr val="006699"/>
                </a:solidFill>
              </a:rPr>
              <a:t>only</a:t>
            </a:r>
            <a:r>
              <a:rPr lang="da-DK" sz="1800" dirty="0" smtClean="0">
                <a:solidFill>
                  <a:srgbClr val="006699"/>
                </a:solidFill>
              </a:rPr>
              <a:t> </a:t>
            </a:r>
            <a:r>
              <a:rPr lang="da-DK" sz="1800" dirty="0" err="1" smtClean="0">
                <a:solidFill>
                  <a:srgbClr val="006699"/>
                </a:solidFill>
              </a:rPr>
              <a:t>work</a:t>
            </a:r>
            <a:r>
              <a:rPr lang="da-DK" sz="1800" dirty="0" smtClean="0">
                <a:solidFill>
                  <a:srgbClr val="006699"/>
                </a:solidFill>
              </a:rPr>
              <a:t> </a:t>
            </a:r>
            <a:r>
              <a:rPr lang="da-DK" sz="1800" dirty="0" err="1" smtClean="0">
                <a:solidFill>
                  <a:srgbClr val="006699"/>
                </a:solidFill>
              </a:rPr>
              <a:t>if</a:t>
            </a:r>
            <a:r>
              <a:rPr lang="da-DK" sz="1800" dirty="0" smtClean="0">
                <a:solidFill>
                  <a:srgbClr val="006699"/>
                </a:solidFill>
              </a:rPr>
              <a:t> </a:t>
            </a:r>
            <a:r>
              <a:rPr lang="da-DK" sz="1800" dirty="0">
                <a:solidFill>
                  <a:srgbClr val="006699"/>
                </a:solidFill>
              </a:rPr>
              <a:t>it comes from within – a </a:t>
            </a:r>
            <a:r>
              <a:rPr lang="da-DK" sz="1800" dirty="0" err="1">
                <a:solidFill>
                  <a:srgbClr val="006699"/>
                </a:solidFill>
              </a:rPr>
              <a:t>demand</a:t>
            </a:r>
            <a:r>
              <a:rPr lang="da-DK" sz="1800" dirty="0">
                <a:solidFill>
                  <a:srgbClr val="006699"/>
                </a:solidFill>
              </a:rPr>
              <a:t> </a:t>
            </a:r>
            <a:r>
              <a:rPr lang="da-DK" sz="1800" dirty="0" err="1" smtClean="0">
                <a:solidFill>
                  <a:srgbClr val="006699"/>
                </a:solidFill>
              </a:rPr>
              <a:t>pull</a:t>
            </a:r>
            <a:r>
              <a:rPr lang="da-DK" sz="1800" dirty="0" smtClean="0">
                <a:solidFill>
                  <a:srgbClr val="006699"/>
                </a:solidFill>
              </a:rPr>
              <a:t> </a:t>
            </a:r>
            <a:r>
              <a:rPr lang="da-DK" sz="1800" dirty="0">
                <a:solidFill>
                  <a:srgbClr val="006699"/>
                </a:solidFill>
              </a:rPr>
              <a:t>- rather than </a:t>
            </a:r>
            <a:r>
              <a:rPr lang="da-DK" sz="1800" dirty="0" err="1">
                <a:solidFill>
                  <a:srgbClr val="006699"/>
                </a:solidFill>
              </a:rPr>
              <a:t>being</a:t>
            </a:r>
            <a:r>
              <a:rPr lang="da-DK" sz="1800" dirty="0" smtClean="0">
                <a:solidFill>
                  <a:srgbClr val="006699"/>
                </a:solidFill>
              </a:rPr>
              <a:t> ’</a:t>
            </a:r>
            <a:r>
              <a:rPr lang="en-US" sz="1800" dirty="0" smtClean="0">
                <a:solidFill>
                  <a:srgbClr val="006699"/>
                </a:solidFill>
              </a:rPr>
              <a:t>imposed’ </a:t>
            </a:r>
          </a:p>
        </p:txBody>
      </p:sp>
      <p:sp>
        <p:nvSpPr>
          <p:cNvPr id="4" name="TextBox 3"/>
          <p:cNvSpPr txBox="1"/>
          <p:nvPr/>
        </p:nvSpPr>
        <p:spPr>
          <a:xfrm rot="5400000">
            <a:off x="7257170" y="4103462"/>
            <a:ext cx="2480273" cy="923330"/>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l">
              <a:defRPr/>
            </a:pPr>
            <a:endParaRPr lang="da-DK" sz="1800" dirty="0" smtClean="0">
              <a:solidFill>
                <a:schemeClr val="tx1"/>
              </a:solidFill>
            </a:endParaRPr>
          </a:p>
          <a:p>
            <a:pPr algn="l">
              <a:defRPr/>
            </a:pPr>
            <a:r>
              <a:rPr lang="da-DK" sz="1800" dirty="0" smtClean="0">
                <a:solidFill>
                  <a:schemeClr val="tx1"/>
                </a:solidFill>
              </a:rPr>
              <a:t>Strengthening  </a:t>
            </a:r>
            <a:r>
              <a:rPr lang="da-DK" sz="1800" dirty="0">
                <a:solidFill>
                  <a:schemeClr val="tx1"/>
                </a:solidFill>
              </a:rPr>
              <a:t>Institutions</a:t>
            </a:r>
            <a:endParaRPr lang="en-US" sz="1800" dirty="0">
              <a:solidFill>
                <a:schemeClr val="tx1"/>
              </a:solidFill>
            </a:endParaRPr>
          </a:p>
        </p:txBody>
      </p:sp>
      <p:sp>
        <p:nvSpPr>
          <p:cNvPr id="5" name="TextBox 4"/>
          <p:cNvSpPr txBox="1"/>
          <p:nvPr/>
        </p:nvSpPr>
        <p:spPr>
          <a:xfrm rot="5400000">
            <a:off x="4376850" y="4103462"/>
            <a:ext cx="2480273" cy="923330"/>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l">
              <a:defRPr/>
            </a:pPr>
            <a:endParaRPr lang="da-DK" sz="1800" dirty="0" smtClean="0">
              <a:solidFill>
                <a:schemeClr val="tx1"/>
              </a:solidFill>
            </a:endParaRPr>
          </a:p>
          <a:p>
            <a:pPr algn="l">
              <a:defRPr/>
            </a:pPr>
            <a:r>
              <a:rPr lang="da-DK" sz="1800" dirty="0" smtClean="0">
                <a:solidFill>
                  <a:schemeClr val="tx1"/>
                </a:solidFill>
              </a:rPr>
              <a:t>Policy dialogue</a:t>
            </a:r>
          </a:p>
          <a:p>
            <a:pPr algn="l">
              <a:defRPr/>
            </a:pPr>
            <a:endParaRPr lang="en-US" sz="1800" dirty="0">
              <a:solidFill>
                <a:schemeClr val="tx1"/>
              </a:solidFill>
            </a:endParaRPr>
          </a:p>
        </p:txBody>
      </p:sp>
      <p:sp>
        <p:nvSpPr>
          <p:cNvPr id="6" name="TextBox 5"/>
          <p:cNvSpPr txBox="1"/>
          <p:nvPr/>
        </p:nvSpPr>
        <p:spPr>
          <a:xfrm rot="5400000">
            <a:off x="5745002" y="4103462"/>
            <a:ext cx="2480273" cy="923330"/>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l">
              <a:defRPr/>
            </a:pPr>
            <a:endParaRPr lang="da-DK" sz="1800" dirty="0" smtClean="0">
              <a:solidFill>
                <a:schemeClr val="tx1"/>
              </a:solidFill>
            </a:endParaRPr>
          </a:p>
          <a:p>
            <a:pPr algn="l">
              <a:defRPr/>
            </a:pPr>
            <a:r>
              <a:rPr lang="da-DK" sz="1800" dirty="0" smtClean="0">
                <a:solidFill>
                  <a:schemeClr val="tx1"/>
                </a:solidFill>
              </a:rPr>
              <a:t>Awareness raising</a:t>
            </a:r>
          </a:p>
          <a:p>
            <a:pPr algn="l">
              <a:defRPr/>
            </a:pPr>
            <a:endParaRPr lang="en-US" sz="1800" dirty="0">
              <a:solidFill>
                <a:schemeClr val="tx1"/>
              </a:solidFill>
            </a:endParaRPr>
          </a:p>
        </p:txBody>
      </p:sp>
      <p:sp>
        <p:nvSpPr>
          <p:cNvPr id="7" name="TextBox 6"/>
          <p:cNvSpPr txBox="1"/>
          <p:nvPr/>
        </p:nvSpPr>
        <p:spPr>
          <a:xfrm>
            <a:off x="5176103" y="2458790"/>
            <a:ext cx="1700153" cy="646331"/>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l">
              <a:defRPr/>
            </a:pPr>
            <a:r>
              <a:rPr lang="da-DK" sz="1800" dirty="0">
                <a:solidFill>
                  <a:schemeClr val="tx1"/>
                </a:solidFill>
              </a:rPr>
              <a:t>Political economy</a:t>
            </a:r>
            <a:endParaRPr lang="en-US" sz="1800" dirty="0">
              <a:solidFill>
                <a:schemeClr val="tx1"/>
              </a:solidFill>
            </a:endParaRPr>
          </a:p>
        </p:txBody>
      </p:sp>
      <p:sp>
        <p:nvSpPr>
          <p:cNvPr id="8" name="TextBox 7"/>
          <p:cNvSpPr txBox="1"/>
          <p:nvPr/>
        </p:nvSpPr>
        <p:spPr>
          <a:xfrm>
            <a:off x="7020272" y="2453816"/>
            <a:ext cx="1985814" cy="646331"/>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l">
              <a:defRPr/>
            </a:pPr>
            <a:r>
              <a:rPr lang="da-DK" sz="1800" dirty="0">
                <a:solidFill>
                  <a:schemeClr val="tx1"/>
                </a:solidFill>
              </a:rPr>
              <a:t>Understanding the </a:t>
            </a:r>
            <a:r>
              <a:rPr lang="da-DK" sz="1800" dirty="0" smtClean="0">
                <a:solidFill>
                  <a:schemeClr val="tx1"/>
                </a:solidFill>
              </a:rPr>
              <a:t>context</a:t>
            </a:r>
            <a:endParaRPr lang="en-US" sz="1800" dirty="0">
              <a:solidFill>
                <a:schemeClr val="tx1"/>
              </a:solidFill>
            </a:endParaRPr>
          </a:p>
        </p:txBody>
      </p:sp>
      <p:sp>
        <p:nvSpPr>
          <p:cNvPr id="9" name="Rectangle 2"/>
          <p:cNvSpPr txBox="1">
            <a:spLocks noChangeArrowheads="1"/>
          </p:cNvSpPr>
          <p:nvPr/>
        </p:nvSpPr>
        <p:spPr>
          <a:xfrm>
            <a:off x="0" y="1205880"/>
            <a:ext cx="8569325" cy="553998"/>
          </a:xfrm>
          <a:prstGeom prst="rect">
            <a:avLst/>
          </a:prstGeom>
        </p:spPr>
        <p:txBody>
          <a:bodyPr>
            <a:spAutoFit/>
          </a:bodyPr>
          <a:lstStyle/>
          <a:p>
            <a:pPr marL="355600" algn="l">
              <a:defRPr/>
            </a:pPr>
            <a:r>
              <a:rPr lang="en-GB" sz="3000" b="1" dirty="0">
                <a:solidFill>
                  <a:srgbClr val="006699"/>
                </a:solidFill>
                <a:latin typeface="+mj-lt"/>
                <a:ea typeface="ＭＳ Ｐゴシック" pitchFamily="34" charset="-128"/>
                <a:cs typeface="+mj-cs"/>
              </a:rPr>
              <a:t>Insights on mainstreaming</a:t>
            </a:r>
          </a:p>
        </p:txBody>
      </p:sp>
      <p:sp>
        <p:nvSpPr>
          <p:cNvPr id="91145" name="Slide Number Placeholder 9"/>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bg2"/>
                </a:solidFill>
                <a:latin typeface="Arial" charset="0"/>
                <a:ea typeface="ＭＳ Ｐゴシック" charset="-128"/>
              </a:defRPr>
            </a:lvl1pPr>
            <a:lvl2pPr marL="742950" indent="-285750" eaLnBrk="0" hangingPunct="0">
              <a:defRPr>
                <a:solidFill>
                  <a:schemeClr val="bg2"/>
                </a:solidFill>
                <a:latin typeface="Arial" charset="0"/>
                <a:ea typeface="ＭＳ Ｐゴシック" charset="-128"/>
              </a:defRPr>
            </a:lvl2pPr>
            <a:lvl3pPr marL="1143000" indent="-228600" eaLnBrk="0" hangingPunct="0">
              <a:defRPr>
                <a:solidFill>
                  <a:schemeClr val="bg2"/>
                </a:solidFill>
                <a:latin typeface="Arial" charset="0"/>
                <a:ea typeface="ＭＳ Ｐゴシック" charset="-128"/>
              </a:defRPr>
            </a:lvl3pPr>
            <a:lvl4pPr marL="1600200" indent="-228600" eaLnBrk="0" hangingPunct="0">
              <a:defRPr>
                <a:solidFill>
                  <a:schemeClr val="bg2"/>
                </a:solidFill>
                <a:latin typeface="Arial" charset="0"/>
                <a:ea typeface="ＭＳ Ｐゴシック" charset="-128"/>
              </a:defRPr>
            </a:lvl4pPr>
            <a:lvl5pPr marL="2057400" indent="-228600" eaLnBrk="0" hangingPunct="0">
              <a:defRPr>
                <a:solidFill>
                  <a:schemeClr val="bg2"/>
                </a:solidFill>
                <a:latin typeface="Arial" charset="0"/>
                <a:ea typeface="ＭＳ Ｐゴシック" charset="-128"/>
              </a:defRPr>
            </a:lvl5pPr>
            <a:lvl6pPr marL="2514600" indent="-228600" algn="ctr" eaLnBrk="0" fontAlgn="base" hangingPunct="0">
              <a:spcBef>
                <a:spcPct val="0"/>
              </a:spcBef>
              <a:spcAft>
                <a:spcPct val="0"/>
              </a:spcAft>
              <a:defRPr>
                <a:solidFill>
                  <a:schemeClr val="bg2"/>
                </a:solidFill>
                <a:latin typeface="Arial" charset="0"/>
                <a:ea typeface="ＭＳ Ｐゴシック" charset="-128"/>
              </a:defRPr>
            </a:lvl6pPr>
            <a:lvl7pPr marL="2971800" indent="-228600" algn="ctr" eaLnBrk="0" fontAlgn="base" hangingPunct="0">
              <a:spcBef>
                <a:spcPct val="0"/>
              </a:spcBef>
              <a:spcAft>
                <a:spcPct val="0"/>
              </a:spcAft>
              <a:defRPr>
                <a:solidFill>
                  <a:schemeClr val="bg2"/>
                </a:solidFill>
                <a:latin typeface="Arial" charset="0"/>
                <a:ea typeface="ＭＳ Ｐゴシック" charset="-128"/>
              </a:defRPr>
            </a:lvl7pPr>
            <a:lvl8pPr marL="3429000" indent="-228600" algn="ctr" eaLnBrk="0" fontAlgn="base" hangingPunct="0">
              <a:spcBef>
                <a:spcPct val="0"/>
              </a:spcBef>
              <a:spcAft>
                <a:spcPct val="0"/>
              </a:spcAft>
              <a:defRPr>
                <a:solidFill>
                  <a:schemeClr val="bg2"/>
                </a:solidFill>
                <a:latin typeface="Arial" charset="0"/>
                <a:ea typeface="ＭＳ Ｐゴシック" charset="-128"/>
              </a:defRPr>
            </a:lvl8pPr>
            <a:lvl9pPr marL="3886200" indent="-228600" algn="ctr" eaLnBrk="0" fontAlgn="base" hangingPunct="0">
              <a:spcBef>
                <a:spcPct val="0"/>
              </a:spcBef>
              <a:spcAft>
                <a:spcPct val="0"/>
              </a:spcAft>
              <a:defRPr>
                <a:solidFill>
                  <a:schemeClr val="bg2"/>
                </a:solidFill>
                <a:latin typeface="Arial" charset="0"/>
                <a:ea typeface="ＭＳ Ｐゴシック" charset="-128"/>
              </a:defRPr>
            </a:lvl9pPr>
          </a:lstStyle>
          <a:p>
            <a:pPr eaLnBrk="1" hangingPunct="1"/>
            <a:fld id="{EAB33A70-13CF-4143-9EE7-414217BF04CE}" type="slidenum">
              <a:rPr lang="en-GB" smtClean="0">
                <a:solidFill>
                  <a:srgbClr val="00A6C8"/>
                </a:solidFill>
                <a:latin typeface="Verdana" pitchFamily="34" charset="0"/>
              </a:rPr>
              <a:pPr eaLnBrk="1" hangingPunct="1"/>
              <a:t>12</a:t>
            </a:fld>
            <a:endParaRPr lang="en-GB" dirty="0" smtClean="0">
              <a:solidFill>
                <a:srgbClr val="00A6C8"/>
              </a:solidFill>
              <a:latin typeface="Verdana" pitchFamily="34" charset="0"/>
            </a:endParaRPr>
          </a:p>
        </p:txBody>
      </p:sp>
      <p:sp>
        <p:nvSpPr>
          <p:cNvPr id="3" name="TextBox 2">
            <a:hlinkClick r:id="rId3" action="ppaction://hlinksldjump"/>
          </p:cNvPr>
          <p:cNvSpPr txBox="1"/>
          <p:nvPr/>
        </p:nvSpPr>
        <p:spPr>
          <a:xfrm>
            <a:off x="5868144" y="6390296"/>
            <a:ext cx="638316" cy="276999"/>
          </a:xfrm>
          <a:prstGeom prst="rect">
            <a:avLst/>
          </a:prstGeom>
          <a:noFill/>
        </p:spPr>
        <p:txBody>
          <a:bodyPr wrap="none" rtlCol="0">
            <a:spAutoFit/>
          </a:bodyPr>
          <a:lstStyle/>
          <a:p>
            <a:r>
              <a:rPr lang="da-DK" dirty="0" smtClean="0"/>
              <a:t>More </a:t>
            </a:r>
            <a:endParaRPr lang="da-DK" dirty="0"/>
          </a:p>
        </p:txBody>
      </p:sp>
    </p:spTree>
    <p:extLst>
      <p:ext uri="{BB962C8B-B14F-4D97-AF65-F5344CB8AC3E}">
        <p14:creationId xmlns:p14="http://schemas.microsoft.com/office/powerpoint/2010/main" val="30505714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C000">
            <a:alpha val="20000"/>
          </a:srgbClr>
        </a:solidFill>
        <a:effectLst/>
      </p:bgPr>
    </p:bg>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3FCC1F8F-072B-4CD5-A12C-78596830FFAD}" type="slidenum">
              <a:rPr lang="en-GB" smtClean="0"/>
              <a:pPr>
                <a:defRPr/>
              </a:pPr>
              <a:t>13</a:t>
            </a:fld>
            <a:endParaRPr lang="en-GB" dirty="0"/>
          </a:p>
        </p:txBody>
      </p:sp>
      <p:sp>
        <p:nvSpPr>
          <p:cNvPr id="3" name="Rectangle 2"/>
          <p:cNvSpPr/>
          <p:nvPr/>
        </p:nvSpPr>
        <p:spPr>
          <a:xfrm>
            <a:off x="304800" y="1371600"/>
            <a:ext cx="8382000" cy="3970318"/>
          </a:xfrm>
          <a:prstGeom prst="rect">
            <a:avLst/>
          </a:prstGeom>
        </p:spPr>
        <p:txBody>
          <a:bodyPr wrap="square">
            <a:spAutoFit/>
          </a:bodyPr>
          <a:lstStyle/>
          <a:p>
            <a:r>
              <a:rPr lang="en-GB" sz="1800" b="1" dirty="0"/>
              <a:t>Activity </a:t>
            </a:r>
            <a:r>
              <a:rPr lang="en-GB" sz="1800" b="1" dirty="0" smtClean="0"/>
              <a:t>2  </a:t>
            </a:r>
            <a:r>
              <a:rPr lang="en-GB" sz="1800" b="1" dirty="0"/>
              <a:t>Looking at </a:t>
            </a:r>
            <a:r>
              <a:rPr lang="en-GB" sz="1800" b="1" dirty="0" smtClean="0"/>
              <a:t>stakeholder analysis  </a:t>
            </a:r>
            <a:r>
              <a:rPr lang="en-GB" sz="1800" b="1" dirty="0"/>
              <a:t>(light touch)</a:t>
            </a:r>
          </a:p>
          <a:p>
            <a:r>
              <a:rPr lang="en-GB" sz="1800" dirty="0"/>
              <a:t> </a:t>
            </a:r>
            <a:endParaRPr lang="en-GB" sz="1800" dirty="0" smtClean="0"/>
          </a:p>
          <a:p>
            <a:endParaRPr lang="en-GB" sz="1800" dirty="0"/>
          </a:p>
          <a:p>
            <a:r>
              <a:rPr lang="en-GB" sz="1800" dirty="0" smtClean="0"/>
              <a:t>Sugar industry case study  - bearing </a:t>
            </a:r>
            <a:r>
              <a:rPr lang="en-GB" sz="1800" dirty="0"/>
              <a:t>in mind the different stakeholders and their power and interests plot where they are in terms of their interest to mainstream environment and their power and ability to carry this out.  (an example of such a plot from water demand management in the agricultural sector in Jordan </a:t>
            </a:r>
            <a:r>
              <a:rPr lang="en-GB" sz="1800" dirty="0" smtClean="0"/>
              <a:t>is given</a:t>
            </a:r>
            <a:r>
              <a:rPr lang="en-GB" sz="1800" dirty="0"/>
              <a:t>)</a:t>
            </a:r>
          </a:p>
          <a:p>
            <a:r>
              <a:rPr lang="en-GB" sz="1800" dirty="0"/>
              <a:t> </a:t>
            </a:r>
          </a:p>
          <a:p>
            <a:r>
              <a:rPr lang="en-GB" sz="1800" dirty="0"/>
              <a:t>Groups of </a:t>
            </a:r>
            <a:r>
              <a:rPr lang="en-GB" sz="1800" dirty="0" smtClean="0"/>
              <a:t>5 get </a:t>
            </a:r>
            <a:r>
              <a:rPr lang="en-GB" sz="1800" dirty="0"/>
              <a:t>together with each one making a plot using a standard axis and then placing cards . </a:t>
            </a:r>
          </a:p>
          <a:p>
            <a:r>
              <a:rPr lang="en-GB" sz="1800" dirty="0"/>
              <a:t> </a:t>
            </a:r>
          </a:p>
          <a:p>
            <a:r>
              <a:rPr lang="en-GB" sz="1800" dirty="0"/>
              <a:t>5’ for additional reading; 20’ for group discussion and cards; 15’ plenary review: allow 45 </a:t>
            </a:r>
            <a:r>
              <a:rPr lang="en-GB" sz="1800" dirty="0" err="1"/>
              <a:t>mins</a:t>
            </a:r>
            <a:endParaRPr lang="en-GB" sz="1800" dirty="0"/>
          </a:p>
        </p:txBody>
      </p:sp>
    </p:spTree>
    <p:extLst>
      <p:ext uri="{BB962C8B-B14F-4D97-AF65-F5344CB8AC3E}">
        <p14:creationId xmlns:p14="http://schemas.microsoft.com/office/powerpoint/2010/main" val="41276214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C000">
            <a:alpha val="20000"/>
          </a:srgb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1143000"/>
            <a:ext cx="8229600" cy="553998"/>
          </a:xfrm>
        </p:spPr>
        <p:txBody>
          <a:bodyPr>
            <a:spAutoFit/>
          </a:bodyPr>
          <a:lstStyle/>
          <a:p>
            <a:r>
              <a:rPr lang="da-DK" kern="1200" dirty="0">
                <a:solidFill>
                  <a:srgbClr val="006699"/>
                </a:solidFill>
                <a:ea typeface="ＭＳ Ｐゴシック" pitchFamily="34" charset="-128"/>
              </a:rPr>
              <a:t>Example of application of </a:t>
            </a:r>
            <a:r>
              <a:rPr lang="da-DK" kern="1200" dirty="0" smtClean="0">
                <a:solidFill>
                  <a:srgbClr val="006699"/>
                </a:solidFill>
                <a:ea typeface="ＭＳ Ｐゴシック" pitchFamily="34" charset="-128"/>
              </a:rPr>
              <a:t>PEA</a:t>
            </a:r>
            <a:endParaRPr lang="da-DK" dirty="0"/>
          </a:p>
        </p:txBody>
      </p:sp>
      <p:sp>
        <p:nvSpPr>
          <p:cNvPr id="3" name="Slide Number Placeholder 2"/>
          <p:cNvSpPr>
            <a:spLocks noGrp="1"/>
          </p:cNvSpPr>
          <p:nvPr>
            <p:ph type="sldNum" sz="quarter" idx="12"/>
          </p:nvPr>
        </p:nvSpPr>
        <p:spPr/>
        <p:txBody>
          <a:bodyPr/>
          <a:lstStyle/>
          <a:p>
            <a:pPr>
              <a:defRPr/>
            </a:pPr>
            <a:fld id="{315A5415-EC39-4ABD-B2D1-376FD9DBC68B}" type="slidenum">
              <a:rPr lang="en-GB" smtClean="0"/>
              <a:pPr>
                <a:defRPr/>
              </a:pPr>
              <a:t>14</a:t>
            </a:fld>
            <a:endParaRPr lang="en-GB" dirty="0"/>
          </a:p>
        </p:txBody>
      </p:sp>
      <p:sp>
        <p:nvSpPr>
          <p:cNvPr id="4" name="Title 1"/>
          <p:cNvSpPr txBox="1">
            <a:spLocks/>
          </p:cNvSpPr>
          <p:nvPr/>
        </p:nvSpPr>
        <p:spPr bwMode="auto">
          <a:xfrm>
            <a:off x="8952790" y="1052736"/>
            <a:ext cx="8002587" cy="12827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marL="358775" algn="l" rtl="0" eaLnBrk="0" fontAlgn="base" hangingPunct="0">
              <a:spcBef>
                <a:spcPct val="0"/>
              </a:spcBef>
              <a:spcAft>
                <a:spcPct val="0"/>
              </a:spcAft>
              <a:defRPr sz="3000" b="1">
                <a:solidFill>
                  <a:srgbClr val="0F5494"/>
                </a:solidFill>
                <a:latin typeface="+mj-lt"/>
                <a:ea typeface="+mj-ea"/>
                <a:cs typeface="+mj-cs"/>
              </a:defRPr>
            </a:lvl1pPr>
            <a:lvl2pPr marL="358775" algn="l" rtl="0" eaLnBrk="0" fontAlgn="base" hangingPunct="0">
              <a:spcBef>
                <a:spcPct val="0"/>
              </a:spcBef>
              <a:spcAft>
                <a:spcPct val="0"/>
              </a:spcAft>
              <a:defRPr sz="3000" b="1">
                <a:solidFill>
                  <a:srgbClr val="0F5494"/>
                </a:solidFill>
                <a:latin typeface="Verdana" pitchFamily="34" charset="0"/>
              </a:defRPr>
            </a:lvl2pPr>
            <a:lvl3pPr marL="358775" algn="l" rtl="0" eaLnBrk="0" fontAlgn="base" hangingPunct="0">
              <a:spcBef>
                <a:spcPct val="0"/>
              </a:spcBef>
              <a:spcAft>
                <a:spcPct val="0"/>
              </a:spcAft>
              <a:defRPr sz="3000" b="1">
                <a:solidFill>
                  <a:srgbClr val="0F5494"/>
                </a:solidFill>
                <a:latin typeface="Verdana" pitchFamily="34" charset="0"/>
              </a:defRPr>
            </a:lvl3pPr>
            <a:lvl4pPr marL="358775" algn="l" rtl="0" eaLnBrk="0" fontAlgn="base" hangingPunct="0">
              <a:spcBef>
                <a:spcPct val="0"/>
              </a:spcBef>
              <a:spcAft>
                <a:spcPct val="0"/>
              </a:spcAft>
              <a:defRPr sz="3000" b="1">
                <a:solidFill>
                  <a:srgbClr val="0F5494"/>
                </a:solidFill>
                <a:latin typeface="Verdana" pitchFamily="34" charset="0"/>
              </a:defRPr>
            </a:lvl4pPr>
            <a:lvl5pPr marL="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endParaRPr lang="en-US" kern="0" dirty="0" smtClean="0">
              <a:latin typeface="Trebuchet MS" pitchFamily="34" charset="0"/>
              <a:ea typeface="ＭＳ Ｐゴシック" charset="-128"/>
            </a:endParaRPr>
          </a:p>
        </p:txBody>
      </p:sp>
      <p:pic>
        <p:nvPicPr>
          <p:cNvPr id="5" name="Picture 2"/>
          <p:cNvPicPr>
            <a:picLocks noChangeAspect="1" noChangeArrowheads="1"/>
          </p:cNvPicPr>
          <p:nvPr/>
        </p:nvPicPr>
        <p:blipFill>
          <a:blip r:embed="rId2" cstate="print"/>
          <a:srcRect/>
          <a:stretch>
            <a:fillRect/>
          </a:stretch>
        </p:blipFill>
        <p:spPr bwMode="auto">
          <a:xfrm>
            <a:off x="473075" y="1705818"/>
            <a:ext cx="8137525" cy="5035550"/>
          </a:xfrm>
          <a:prstGeom prst="rect">
            <a:avLst/>
          </a:prstGeom>
          <a:noFill/>
          <a:ln w="9525">
            <a:noFill/>
            <a:miter lim="800000"/>
            <a:headEnd/>
            <a:tailEnd/>
          </a:ln>
        </p:spPr>
      </p:pic>
    </p:spTree>
    <p:extLst>
      <p:ext uri="{BB962C8B-B14F-4D97-AF65-F5344CB8AC3E}">
        <p14:creationId xmlns:p14="http://schemas.microsoft.com/office/powerpoint/2010/main" val="21850806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3" name="Rectangle 2"/>
          <p:cNvSpPr>
            <a:spLocks noGrp="1" noChangeArrowheads="1"/>
          </p:cNvSpPr>
          <p:nvPr>
            <p:ph type="title"/>
          </p:nvPr>
        </p:nvSpPr>
        <p:spPr>
          <a:xfrm>
            <a:off x="0" y="1274802"/>
            <a:ext cx="7786688" cy="553998"/>
          </a:xfrm>
        </p:spPr>
        <p:txBody>
          <a:bodyPr>
            <a:spAutoFit/>
          </a:bodyPr>
          <a:lstStyle/>
          <a:p>
            <a:pPr indent="0" eaLnBrk="1" hangingPunct="1"/>
            <a:r>
              <a:rPr lang="en-GB" dirty="0" smtClean="0">
                <a:solidFill>
                  <a:srgbClr val="006699"/>
                </a:solidFill>
              </a:rPr>
              <a:t>Environmental profiles: structure </a:t>
            </a:r>
          </a:p>
        </p:txBody>
      </p:sp>
      <p:sp>
        <p:nvSpPr>
          <p:cNvPr id="7" name="TextBox 6"/>
          <p:cNvSpPr txBox="1"/>
          <p:nvPr/>
        </p:nvSpPr>
        <p:spPr>
          <a:xfrm>
            <a:off x="381000" y="2209800"/>
            <a:ext cx="5559152" cy="3801041"/>
          </a:xfrm>
          <a:prstGeom prst="rect">
            <a:avLst/>
          </a:prstGeom>
          <a:noFill/>
        </p:spPr>
        <p:txBody>
          <a:bodyPr wrap="square" rtlCol="0">
            <a:spAutoFit/>
          </a:bodyPr>
          <a:lstStyle/>
          <a:p>
            <a:pPr marL="381000" indent="-381000" eaLnBrk="1" hangingPunct="1">
              <a:spcBef>
                <a:spcPts val="600"/>
              </a:spcBef>
              <a:buClrTx/>
              <a:buFontTx/>
              <a:buAutoNum type="arabicPeriod"/>
            </a:pPr>
            <a:r>
              <a:rPr lang="en-GB" sz="1800" dirty="0" smtClean="0">
                <a:solidFill>
                  <a:srgbClr val="006699"/>
                </a:solidFill>
              </a:rPr>
              <a:t>Summary</a:t>
            </a:r>
          </a:p>
          <a:p>
            <a:pPr marL="381000" indent="-381000" eaLnBrk="1" hangingPunct="1">
              <a:spcBef>
                <a:spcPts val="600"/>
              </a:spcBef>
              <a:buClrTx/>
              <a:buFontTx/>
              <a:buAutoNum type="arabicPeriod"/>
            </a:pPr>
            <a:r>
              <a:rPr lang="en-GB" sz="1800" u="sng" dirty="0" smtClean="0">
                <a:solidFill>
                  <a:srgbClr val="006699"/>
                </a:solidFill>
              </a:rPr>
              <a:t>State of the environment</a:t>
            </a:r>
            <a:r>
              <a:rPr lang="en-GB" sz="1800" dirty="0" smtClean="0">
                <a:solidFill>
                  <a:srgbClr val="006699"/>
                </a:solidFill>
              </a:rPr>
              <a:t> -&gt; inputs for the “analysis of the environmental situation” in MIP</a:t>
            </a:r>
          </a:p>
          <a:p>
            <a:pPr marL="381000" indent="-381000" eaLnBrk="1" hangingPunct="1">
              <a:spcBef>
                <a:spcPts val="600"/>
              </a:spcBef>
              <a:buClrTx/>
              <a:buFontTx/>
              <a:buAutoNum type="arabicPeriod"/>
            </a:pPr>
            <a:r>
              <a:rPr lang="en-GB" sz="1800" dirty="0" smtClean="0">
                <a:solidFill>
                  <a:srgbClr val="006699"/>
                </a:solidFill>
              </a:rPr>
              <a:t>Environmental policies, legal and institutional framework</a:t>
            </a:r>
          </a:p>
          <a:p>
            <a:pPr marL="381000" indent="-381000" eaLnBrk="1" hangingPunct="1">
              <a:spcBef>
                <a:spcPts val="600"/>
              </a:spcBef>
              <a:buClrTx/>
              <a:buFontTx/>
              <a:buAutoNum type="arabicPeriod"/>
            </a:pPr>
            <a:r>
              <a:rPr lang="en-GB" sz="1800" dirty="0" smtClean="0">
                <a:solidFill>
                  <a:srgbClr val="006699"/>
                </a:solidFill>
              </a:rPr>
              <a:t>Implications of climate change</a:t>
            </a:r>
          </a:p>
          <a:p>
            <a:pPr marL="381000" indent="-381000" eaLnBrk="1" hangingPunct="1">
              <a:spcBef>
                <a:spcPts val="600"/>
              </a:spcBef>
              <a:buClrTx/>
              <a:buFontTx/>
              <a:buAutoNum type="arabicPeriod"/>
            </a:pPr>
            <a:r>
              <a:rPr lang="en-GB" sz="1800" dirty="0" smtClean="0">
                <a:solidFill>
                  <a:srgbClr val="006699"/>
                </a:solidFill>
              </a:rPr>
              <a:t>EU and other donors’ co-operation from an environmental perspective</a:t>
            </a:r>
          </a:p>
          <a:p>
            <a:pPr marL="381000" indent="-381000" eaLnBrk="1" hangingPunct="1">
              <a:spcBef>
                <a:spcPts val="600"/>
              </a:spcBef>
              <a:buClrTx/>
              <a:buFontTx/>
              <a:buAutoNum type="arabicPeriod"/>
            </a:pPr>
            <a:r>
              <a:rPr lang="en-GB" sz="1800" u="sng" dirty="0" smtClean="0">
                <a:solidFill>
                  <a:srgbClr val="006699"/>
                </a:solidFill>
              </a:rPr>
              <a:t>Conclusions and recommendations</a:t>
            </a:r>
            <a:r>
              <a:rPr lang="en-GB" sz="1800" dirty="0" smtClean="0">
                <a:solidFill>
                  <a:srgbClr val="006699"/>
                </a:solidFill>
              </a:rPr>
              <a:t> -&gt; to be considered in the design of the response strategy</a:t>
            </a:r>
          </a:p>
        </p:txBody>
      </p:sp>
      <p:sp>
        <p:nvSpPr>
          <p:cNvPr id="8" name="Slide Number Placeholder 3"/>
          <p:cNvSpPr>
            <a:spLocks noGrp="1"/>
          </p:cNvSpPr>
          <p:nvPr>
            <p:ph type="sldNum" sz="quarter" idx="12"/>
          </p:nvPr>
        </p:nvSpPr>
        <p:spPr>
          <a:xfrm>
            <a:off x="6553200" y="6245225"/>
            <a:ext cx="2133600" cy="476250"/>
          </a:xfrm>
          <a:noFill/>
        </p:spPr>
        <p:txBody>
          <a:bodyPr/>
          <a:lstStyle/>
          <a:p>
            <a:fld id="{FC50D3E4-A7FE-4608-8C2D-F21C24647295}" type="slidenum">
              <a:rPr lang="en-GB"/>
              <a:pPr/>
              <a:t>15</a:t>
            </a:fld>
            <a:endParaRPr lang="en-GB" dirty="0"/>
          </a:p>
        </p:txBody>
      </p:sp>
      <p:pic>
        <p:nvPicPr>
          <p:cNvPr id="6" name="Content Placeholder 5" descr="Indo CEP cover.tiff"/>
          <p:cNvPicPr>
            <a:picLocks noGrp="1" noChangeAspect="1"/>
          </p:cNvPicPr>
          <p:nvPr>
            <p:ph idx="1"/>
          </p:nvPr>
        </p:nvPicPr>
        <p:blipFill>
          <a:blip r:embed="rId3" cstate="print"/>
          <a:srcRect l="-76254" r="-76254"/>
          <a:stretch>
            <a:fillRect/>
          </a:stretch>
        </p:blipFill>
        <p:spPr>
          <a:xfrm>
            <a:off x="4139952" y="2209800"/>
            <a:ext cx="6661709" cy="4023319"/>
          </a:xfrm>
        </p:spPr>
      </p:pic>
    </p:spTree>
    <p:extLst>
      <p:ext uri="{BB962C8B-B14F-4D97-AF65-F5344CB8AC3E}">
        <p14:creationId xmlns:p14="http://schemas.microsoft.com/office/powerpoint/2010/main" val="2008876979"/>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4"/>
          <p:cNvSpPr>
            <a:spLocks noGrp="1"/>
          </p:cNvSpPr>
          <p:nvPr>
            <p:ph type="sldNum" sz="quarter" idx="12"/>
          </p:nvPr>
        </p:nvSpPr>
        <p:spPr>
          <a:xfrm>
            <a:off x="8447087" y="6172200"/>
            <a:ext cx="468313" cy="476250"/>
          </a:xfrm>
          <a:noFill/>
          <a:ln>
            <a:solidFill>
              <a:schemeClr val="accent1"/>
            </a:solidFill>
          </a:ln>
        </p:spPr>
        <p:txBody>
          <a:bodyPr anchor="b"/>
          <a:lstStyle/>
          <a:p>
            <a:pPr eaLnBrk="0" hangingPunct="0">
              <a:lnSpc>
                <a:spcPts val="1400"/>
              </a:lnSpc>
            </a:pPr>
            <a:fld id="{0E4FFC9F-5191-4EA9-8A9A-E7614447B186}" type="slidenum">
              <a:rPr lang="fr-FR" smtClean="0">
                <a:latin typeface="Verdana" pitchFamily="34" charset="0"/>
                <a:ea typeface="ＭＳ Ｐゴシック" pitchFamily="34" charset="-128"/>
              </a:rPr>
              <a:pPr eaLnBrk="0" hangingPunct="0">
                <a:lnSpc>
                  <a:spcPts val="1400"/>
                </a:lnSpc>
              </a:pPr>
              <a:t>16</a:t>
            </a:fld>
            <a:endParaRPr lang="fr-FR" dirty="0" smtClean="0">
              <a:latin typeface="Verdana" pitchFamily="34" charset="0"/>
              <a:ea typeface="ＭＳ Ｐゴシック" pitchFamily="34" charset="-128"/>
            </a:endParaRPr>
          </a:p>
        </p:txBody>
      </p:sp>
      <p:sp>
        <p:nvSpPr>
          <p:cNvPr id="14339" name="Rectangle 2"/>
          <p:cNvSpPr>
            <a:spLocks noGrp="1" noChangeArrowheads="1"/>
          </p:cNvSpPr>
          <p:nvPr>
            <p:ph type="title"/>
          </p:nvPr>
        </p:nvSpPr>
        <p:spPr>
          <a:xfrm>
            <a:off x="0" y="1224915"/>
            <a:ext cx="9144000" cy="1015663"/>
          </a:xfrm>
        </p:spPr>
        <p:txBody>
          <a:bodyPr>
            <a:spAutoFit/>
          </a:bodyPr>
          <a:lstStyle/>
          <a:p>
            <a:pPr indent="0" eaLnBrk="1" hangingPunct="1"/>
            <a:r>
              <a:rPr lang="en-GB" dirty="0">
                <a:solidFill>
                  <a:srgbClr val="006699"/>
                </a:solidFill>
              </a:rPr>
              <a:t>Possible outcomes of integration in </a:t>
            </a:r>
            <a:r>
              <a:rPr lang="en-GB" dirty="0" smtClean="0">
                <a:solidFill>
                  <a:srgbClr val="006699"/>
                </a:solidFill>
              </a:rPr>
              <a:t>the CSP: Indonesia</a:t>
            </a:r>
            <a:endParaRPr lang="fr-FR" dirty="0" smtClean="0">
              <a:solidFill>
                <a:srgbClr val="006E99"/>
              </a:solidFill>
              <a:ea typeface="ＭＳ Ｐゴシック" pitchFamily="34" charset="-128"/>
            </a:endParaRPr>
          </a:p>
        </p:txBody>
      </p:sp>
      <p:sp>
        <p:nvSpPr>
          <p:cNvPr id="8" name="TextBox 7"/>
          <p:cNvSpPr txBox="1"/>
          <p:nvPr/>
        </p:nvSpPr>
        <p:spPr>
          <a:xfrm>
            <a:off x="6324600" y="2798276"/>
            <a:ext cx="2514600" cy="2739211"/>
          </a:xfrm>
          <a:prstGeom prst="rect">
            <a:avLst/>
          </a:prstGeom>
          <a:noFill/>
          <a:ln>
            <a:solidFill>
              <a:schemeClr val="accent1"/>
            </a:solidFill>
          </a:ln>
        </p:spPr>
        <p:txBody>
          <a:bodyPr wrap="square" rtlCol="0">
            <a:spAutoFit/>
          </a:bodyPr>
          <a:lstStyle/>
          <a:p>
            <a:pPr marL="0" lvl="1" eaLnBrk="1" hangingPunct="1">
              <a:spcBef>
                <a:spcPts val="600"/>
              </a:spcBef>
            </a:pPr>
            <a:r>
              <a:rPr lang="en-GB" sz="1800" b="1" dirty="0" smtClean="0">
                <a:solidFill>
                  <a:srgbClr val="006E99"/>
                </a:solidFill>
                <a:ea typeface="ＭＳ Ｐゴシック" pitchFamily="34" charset="-128"/>
              </a:rPr>
              <a:t>Law enforcement and justice</a:t>
            </a:r>
          </a:p>
          <a:p>
            <a:pPr marL="190500" lvl="3" indent="-190500">
              <a:spcBef>
                <a:spcPts val="600"/>
              </a:spcBef>
              <a:buFont typeface="Arial" pitchFamily="34" charset="0"/>
              <a:buChar char="•"/>
            </a:pPr>
            <a:r>
              <a:rPr lang="en-GB" sz="1800" dirty="0" smtClean="0">
                <a:solidFill>
                  <a:srgbClr val="006E99"/>
                </a:solidFill>
                <a:ea typeface="ＭＳ Ｐゴシック" pitchFamily="34" charset="-128"/>
              </a:rPr>
              <a:t>Fight against illegal logging</a:t>
            </a:r>
          </a:p>
          <a:p>
            <a:pPr marL="190500" lvl="3" indent="-190500">
              <a:spcBef>
                <a:spcPts val="600"/>
              </a:spcBef>
              <a:buFont typeface="Arial" pitchFamily="34" charset="0"/>
              <a:buChar char="•"/>
            </a:pPr>
            <a:r>
              <a:rPr lang="en-GB" sz="1800" dirty="0" smtClean="0">
                <a:solidFill>
                  <a:srgbClr val="006E99"/>
                </a:solidFill>
                <a:ea typeface="ＭＳ Ｐゴシック" pitchFamily="34" charset="-128"/>
              </a:rPr>
              <a:t>Proposed indicator: number of law enforcement personnel trained</a:t>
            </a:r>
            <a:endParaRPr lang="en-GB" sz="1800" dirty="0">
              <a:solidFill>
                <a:srgbClr val="006E99"/>
              </a:solidFill>
            </a:endParaRPr>
          </a:p>
        </p:txBody>
      </p:sp>
      <p:sp>
        <p:nvSpPr>
          <p:cNvPr id="2" name="Rektangel 1"/>
          <p:cNvSpPr/>
          <p:nvPr/>
        </p:nvSpPr>
        <p:spPr>
          <a:xfrm>
            <a:off x="609600" y="2839366"/>
            <a:ext cx="2286000" cy="1277273"/>
          </a:xfrm>
          <a:prstGeom prst="rect">
            <a:avLst/>
          </a:prstGeom>
          <a:ln>
            <a:solidFill>
              <a:schemeClr val="accent1"/>
            </a:solidFill>
          </a:ln>
        </p:spPr>
        <p:txBody>
          <a:bodyPr>
            <a:spAutoFit/>
          </a:bodyPr>
          <a:lstStyle/>
          <a:p>
            <a:pPr marL="0" lvl="1">
              <a:spcBef>
                <a:spcPts val="600"/>
              </a:spcBef>
            </a:pPr>
            <a:r>
              <a:rPr lang="en-GB" sz="1800" b="1" dirty="0">
                <a:solidFill>
                  <a:srgbClr val="006E99"/>
                </a:solidFill>
                <a:ea typeface="ＭＳ Ｐゴシック" pitchFamily="34" charset="-128"/>
              </a:rPr>
              <a:t>E</a:t>
            </a:r>
            <a:r>
              <a:rPr lang="en-GB" sz="1800" b="1" dirty="0" smtClean="0">
                <a:solidFill>
                  <a:srgbClr val="006E99"/>
                </a:solidFill>
                <a:ea typeface="ＭＳ Ｐゴシック" pitchFamily="34" charset="-128"/>
              </a:rPr>
              <a:t>ducation</a:t>
            </a:r>
            <a:endParaRPr lang="en-GB" sz="1800" b="1" dirty="0">
              <a:solidFill>
                <a:srgbClr val="006E99"/>
              </a:solidFill>
              <a:ea typeface="ＭＳ Ｐゴシック" pitchFamily="34" charset="-128"/>
            </a:endParaRPr>
          </a:p>
          <a:p>
            <a:pPr marL="177800" lvl="3" indent="-177800">
              <a:spcBef>
                <a:spcPts val="600"/>
              </a:spcBef>
              <a:buFont typeface="Arial" pitchFamily="34" charset="0"/>
              <a:buChar char="•"/>
            </a:pPr>
            <a:r>
              <a:rPr lang="en-GB" sz="1800" dirty="0">
                <a:solidFill>
                  <a:srgbClr val="006E99"/>
                </a:solidFill>
                <a:ea typeface="ＭＳ Ｐゴシック" pitchFamily="34" charset="-128"/>
              </a:rPr>
              <a:t>Promoting environmental education</a:t>
            </a:r>
          </a:p>
        </p:txBody>
      </p:sp>
      <p:sp>
        <p:nvSpPr>
          <p:cNvPr id="3" name="Rektangel 2"/>
          <p:cNvSpPr/>
          <p:nvPr/>
        </p:nvSpPr>
        <p:spPr>
          <a:xfrm>
            <a:off x="3428999" y="2807375"/>
            <a:ext cx="2286001" cy="3093154"/>
          </a:xfrm>
          <a:prstGeom prst="rect">
            <a:avLst/>
          </a:prstGeom>
          <a:ln>
            <a:solidFill>
              <a:schemeClr val="accent1"/>
            </a:solidFill>
          </a:ln>
        </p:spPr>
        <p:txBody>
          <a:bodyPr>
            <a:spAutoFit/>
          </a:bodyPr>
          <a:lstStyle/>
          <a:p>
            <a:pPr marL="0" lvl="1">
              <a:spcBef>
                <a:spcPts val="600"/>
              </a:spcBef>
            </a:pPr>
            <a:r>
              <a:rPr lang="en-GB" sz="1800" b="1" dirty="0" smtClean="0">
                <a:solidFill>
                  <a:srgbClr val="006E99"/>
                </a:solidFill>
                <a:ea typeface="ＭＳ Ｐゴシック" pitchFamily="34" charset="-128"/>
              </a:rPr>
              <a:t>Trade </a:t>
            </a:r>
            <a:r>
              <a:rPr lang="en-GB" sz="1800" b="1" dirty="0">
                <a:solidFill>
                  <a:srgbClr val="006E99"/>
                </a:solidFill>
                <a:ea typeface="ＭＳ Ｐゴシック" pitchFamily="34" charset="-128"/>
              </a:rPr>
              <a:t>and investment</a:t>
            </a:r>
          </a:p>
          <a:p>
            <a:pPr marL="190500" lvl="3" indent="-190500">
              <a:spcBef>
                <a:spcPts val="600"/>
              </a:spcBef>
              <a:buFont typeface="Arial" pitchFamily="34" charset="0"/>
              <a:buChar char="•"/>
            </a:pPr>
            <a:r>
              <a:rPr lang="en-GB" sz="1800" dirty="0">
                <a:solidFill>
                  <a:srgbClr val="006E99"/>
                </a:solidFill>
                <a:ea typeface="ＭＳ Ｐゴシック" pitchFamily="34" charset="-128"/>
              </a:rPr>
              <a:t>Eco-labelling and </a:t>
            </a:r>
            <a:r>
              <a:rPr lang="en-GB" sz="1800" dirty="0" smtClean="0">
                <a:solidFill>
                  <a:srgbClr val="006E99"/>
                </a:solidFill>
                <a:ea typeface="ＭＳ Ｐゴシック" pitchFamily="34" charset="-128"/>
              </a:rPr>
              <a:t>certification</a:t>
            </a:r>
            <a:endParaRPr lang="en-GB" sz="1800" dirty="0">
              <a:solidFill>
                <a:srgbClr val="006E99"/>
              </a:solidFill>
              <a:ea typeface="ＭＳ Ｐゴシック" pitchFamily="34" charset="-128"/>
            </a:endParaRPr>
          </a:p>
          <a:p>
            <a:pPr marL="190500" lvl="3" indent="-190500">
              <a:spcBef>
                <a:spcPts val="600"/>
              </a:spcBef>
              <a:buFont typeface="Arial" pitchFamily="34" charset="0"/>
              <a:buChar char="•"/>
            </a:pPr>
            <a:r>
              <a:rPr lang="en-GB" sz="1800" dirty="0" smtClean="0">
                <a:solidFill>
                  <a:srgbClr val="006E99"/>
                </a:solidFill>
                <a:ea typeface="ＭＳ Ｐゴシック" pitchFamily="34" charset="-128"/>
              </a:rPr>
              <a:t>Environmental </a:t>
            </a:r>
            <a:r>
              <a:rPr lang="en-GB" sz="1800" dirty="0">
                <a:solidFill>
                  <a:srgbClr val="006E99"/>
                </a:solidFill>
                <a:ea typeface="ＭＳ Ｐゴシック" pitchFamily="34" charset="-128"/>
              </a:rPr>
              <a:t>standards</a:t>
            </a:r>
          </a:p>
          <a:p>
            <a:pPr marL="190500" lvl="3" indent="-190500">
              <a:spcBef>
                <a:spcPts val="600"/>
              </a:spcBef>
              <a:buFont typeface="Arial" pitchFamily="34" charset="0"/>
              <a:buChar char="•"/>
            </a:pPr>
            <a:r>
              <a:rPr lang="en-GB" sz="1800" dirty="0" smtClean="0">
                <a:solidFill>
                  <a:srgbClr val="006E99"/>
                </a:solidFill>
                <a:ea typeface="ＭＳ Ｐゴシック" pitchFamily="34" charset="-128"/>
              </a:rPr>
              <a:t>Sustainable energy and energy efficiency</a:t>
            </a:r>
            <a:endParaRPr lang="en-GB" sz="1800" dirty="0">
              <a:solidFill>
                <a:srgbClr val="006E99"/>
              </a:solidFill>
              <a:ea typeface="ＭＳ Ｐゴシック" pitchFamily="34" charset="-128"/>
            </a:endParaRPr>
          </a:p>
        </p:txBody>
      </p:sp>
    </p:spTree>
    <p:extLst>
      <p:ext uri="{BB962C8B-B14F-4D97-AF65-F5344CB8AC3E}">
        <p14:creationId xmlns:p14="http://schemas.microsoft.com/office/powerpoint/2010/main" val="3825509703"/>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2"/>
          <p:cNvSpPr>
            <a:spLocks noGrp="1" noChangeArrowheads="1"/>
          </p:cNvSpPr>
          <p:nvPr>
            <p:ph type="title"/>
          </p:nvPr>
        </p:nvSpPr>
        <p:spPr>
          <a:xfrm>
            <a:off x="-152400" y="1295400"/>
            <a:ext cx="9468544" cy="553998"/>
          </a:xfrm>
        </p:spPr>
        <p:txBody>
          <a:bodyPr wrap="square">
            <a:spAutoFit/>
          </a:bodyPr>
          <a:lstStyle/>
          <a:p>
            <a:pPr indent="0" eaLnBrk="1" hangingPunct="1"/>
            <a:r>
              <a:rPr lang="en-GB" dirty="0" smtClean="0">
                <a:solidFill>
                  <a:srgbClr val="006699"/>
                </a:solidFill>
              </a:rPr>
              <a:t>Possible outcome, integration in the MIP </a:t>
            </a:r>
          </a:p>
        </p:txBody>
      </p:sp>
      <p:sp>
        <p:nvSpPr>
          <p:cNvPr id="5" name="Slide Number Placeholder 2"/>
          <p:cNvSpPr>
            <a:spLocks noGrp="1"/>
          </p:cNvSpPr>
          <p:nvPr>
            <p:ph type="sldNum" sz="quarter" idx="12"/>
          </p:nvPr>
        </p:nvSpPr>
        <p:spPr>
          <a:xfrm>
            <a:off x="6553200" y="6245225"/>
            <a:ext cx="2133600" cy="476250"/>
          </a:xfrm>
        </p:spPr>
        <p:txBody>
          <a:bodyPr/>
          <a:lstStyle/>
          <a:p>
            <a:pPr>
              <a:defRPr/>
            </a:pPr>
            <a:fld id="{315A5415-EC39-4ABD-B2D1-376FD9DBC68B}" type="slidenum">
              <a:rPr lang="en-GB" smtClean="0"/>
              <a:pPr>
                <a:defRPr/>
              </a:pPr>
              <a:t>17</a:t>
            </a:fld>
            <a:endParaRPr lang="en-GB" dirty="0"/>
          </a:p>
        </p:txBody>
      </p:sp>
      <p:sp>
        <p:nvSpPr>
          <p:cNvPr id="7" name="TextBox 6"/>
          <p:cNvSpPr txBox="1"/>
          <p:nvPr/>
        </p:nvSpPr>
        <p:spPr>
          <a:xfrm>
            <a:off x="381000" y="2286000"/>
            <a:ext cx="8153400" cy="3400931"/>
          </a:xfrm>
          <a:prstGeom prst="rect">
            <a:avLst/>
          </a:prstGeom>
          <a:noFill/>
        </p:spPr>
        <p:txBody>
          <a:bodyPr wrap="square" rtlCol="0">
            <a:spAutoFit/>
          </a:bodyPr>
          <a:lstStyle/>
          <a:p>
            <a:pPr marL="355600" indent="-355600">
              <a:spcBef>
                <a:spcPts val="600"/>
              </a:spcBef>
              <a:buFont typeface="Arial"/>
              <a:buChar char="•"/>
            </a:pPr>
            <a:r>
              <a:rPr lang="en-GB" sz="1800" dirty="0">
                <a:solidFill>
                  <a:srgbClr val="006E99"/>
                </a:solidFill>
              </a:rPr>
              <a:t>Theme to be raised in the </a:t>
            </a:r>
            <a:r>
              <a:rPr lang="en-GB" sz="1800" b="1" dirty="0">
                <a:solidFill>
                  <a:srgbClr val="006E99"/>
                </a:solidFill>
              </a:rPr>
              <a:t>policy dialogue</a:t>
            </a:r>
          </a:p>
          <a:p>
            <a:pPr marL="355600" indent="-355600">
              <a:spcBef>
                <a:spcPts val="600"/>
              </a:spcBef>
              <a:buFont typeface="Arial"/>
              <a:buChar char="•"/>
            </a:pPr>
            <a:r>
              <a:rPr lang="en-GB" sz="1800" dirty="0" smtClean="0">
                <a:solidFill>
                  <a:srgbClr val="006E99"/>
                </a:solidFill>
              </a:rPr>
              <a:t>‘Environment and natural resource management’ chosen as a </a:t>
            </a:r>
            <a:r>
              <a:rPr lang="en-GB" sz="1800" b="1" dirty="0" smtClean="0">
                <a:solidFill>
                  <a:srgbClr val="006E99"/>
                </a:solidFill>
              </a:rPr>
              <a:t>focal sector</a:t>
            </a:r>
          </a:p>
          <a:p>
            <a:pPr marL="355600" indent="-355600">
              <a:spcBef>
                <a:spcPts val="600"/>
              </a:spcBef>
              <a:buFont typeface="Arial"/>
              <a:buChar char="•"/>
            </a:pPr>
            <a:r>
              <a:rPr lang="en-GB" sz="1800" b="1" dirty="0" smtClean="0">
                <a:solidFill>
                  <a:srgbClr val="006E99"/>
                </a:solidFill>
              </a:rPr>
              <a:t>Objectives and approaches </a:t>
            </a:r>
            <a:r>
              <a:rPr lang="en-GB" sz="1800" dirty="0" smtClean="0">
                <a:solidFill>
                  <a:srgbClr val="006E99"/>
                </a:solidFill>
              </a:rPr>
              <a:t>of other sectors reflecting </a:t>
            </a:r>
            <a:r>
              <a:rPr lang="en-GB" sz="1800" b="1" dirty="0" smtClean="0">
                <a:solidFill>
                  <a:srgbClr val="006E99"/>
                </a:solidFill>
              </a:rPr>
              <a:t>consideration for ENV / CC </a:t>
            </a:r>
            <a:r>
              <a:rPr lang="en-GB" sz="1800" dirty="0" smtClean="0">
                <a:solidFill>
                  <a:srgbClr val="006E99"/>
                </a:solidFill>
              </a:rPr>
              <a:t>(incl. commitment to SEA/EIAs)</a:t>
            </a:r>
          </a:p>
          <a:p>
            <a:pPr marL="355600" indent="-355600">
              <a:spcBef>
                <a:spcPts val="600"/>
              </a:spcBef>
              <a:buFont typeface="Arial"/>
              <a:buChar char="•"/>
            </a:pPr>
            <a:r>
              <a:rPr lang="en-GB" sz="1800" b="1" dirty="0" smtClean="0">
                <a:solidFill>
                  <a:srgbClr val="006E99"/>
                </a:solidFill>
              </a:rPr>
              <a:t>Actions</a:t>
            </a:r>
            <a:r>
              <a:rPr lang="en-GB" sz="1800" dirty="0" smtClean="0">
                <a:solidFill>
                  <a:srgbClr val="006E99"/>
                </a:solidFill>
              </a:rPr>
              <a:t> related to ENV and CC in non-focal sectors</a:t>
            </a:r>
          </a:p>
          <a:p>
            <a:pPr marL="355600" indent="-355600">
              <a:spcBef>
                <a:spcPts val="600"/>
              </a:spcBef>
              <a:buFont typeface="Arial"/>
              <a:buChar char="•"/>
            </a:pPr>
            <a:r>
              <a:rPr lang="en-GB" sz="1800" b="1" dirty="0" smtClean="0">
                <a:solidFill>
                  <a:srgbClr val="006E99"/>
                </a:solidFill>
              </a:rPr>
              <a:t>Budgets</a:t>
            </a:r>
            <a:r>
              <a:rPr lang="en-GB" sz="1800" dirty="0" smtClean="0">
                <a:solidFill>
                  <a:srgbClr val="006E99"/>
                </a:solidFill>
              </a:rPr>
              <a:t> </a:t>
            </a:r>
            <a:r>
              <a:rPr lang="en-GB" sz="1800" dirty="0">
                <a:solidFill>
                  <a:srgbClr val="006E99"/>
                </a:solidFill>
              </a:rPr>
              <a:t>for the </a:t>
            </a:r>
            <a:r>
              <a:rPr lang="en-GB" sz="1800" dirty="0" smtClean="0">
                <a:solidFill>
                  <a:srgbClr val="006E99"/>
                </a:solidFill>
              </a:rPr>
              <a:t>actions</a:t>
            </a:r>
            <a:endParaRPr lang="en-GB" sz="1800" dirty="0">
              <a:solidFill>
                <a:srgbClr val="006E99"/>
              </a:solidFill>
            </a:endParaRPr>
          </a:p>
          <a:p>
            <a:pPr marL="355600" indent="-355600">
              <a:spcBef>
                <a:spcPts val="600"/>
              </a:spcBef>
              <a:buFont typeface="Arial"/>
              <a:buChar char="•"/>
            </a:pPr>
            <a:r>
              <a:rPr lang="en-GB" sz="1800" dirty="0" smtClean="0">
                <a:solidFill>
                  <a:srgbClr val="006E99"/>
                </a:solidFill>
              </a:rPr>
              <a:t>Environmental concern reflected in </a:t>
            </a:r>
            <a:r>
              <a:rPr lang="en-GB" sz="1800" b="1" dirty="0" smtClean="0">
                <a:solidFill>
                  <a:srgbClr val="006E99"/>
                </a:solidFill>
              </a:rPr>
              <a:t>objectives and indicators </a:t>
            </a:r>
          </a:p>
          <a:p>
            <a:pPr marL="355600" indent="-355600">
              <a:spcBef>
                <a:spcPts val="600"/>
              </a:spcBef>
              <a:buFont typeface="Arial"/>
              <a:buChar char="•"/>
            </a:pPr>
            <a:r>
              <a:rPr lang="en-GB" sz="1800" b="1" dirty="0">
                <a:solidFill>
                  <a:srgbClr val="006E99"/>
                </a:solidFill>
              </a:rPr>
              <a:t>Alignment and harmonisation</a:t>
            </a:r>
          </a:p>
          <a:p>
            <a:pPr marL="355600" indent="-355600">
              <a:spcBef>
                <a:spcPts val="600"/>
              </a:spcBef>
              <a:buFont typeface="Arial"/>
              <a:buChar char="•"/>
            </a:pPr>
            <a:endParaRPr lang="en-GB" sz="1800" dirty="0" smtClean="0">
              <a:solidFill>
                <a:srgbClr val="006E99"/>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2227" name="Rectangle 2"/>
          <p:cNvSpPr>
            <a:spLocks noGrp="1" noChangeArrowheads="1"/>
          </p:cNvSpPr>
          <p:nvPr>
            <p:ph type="title"/>
          </p:nvPr>
        </p:nvSpPr>
        <p:spPr>
          <a:xfrm>
            <a:off x="0" y="1275229"/>
            <a:ext cx="7786688" cy="553998"/>
          </a:xfrm>
        </p:spPr>
        <p:txBody>
          <a:bodyPr>
            <a:spAutoFit/>
          </a:bodyPr>
          <a:lstStyle/>
          <a:p>
            <a:pPr indent="0" eaLnBrk="1" hangingPunct="1"/>
            <a:r>
              <a:rPr lang="en-GB" dirty="0" smtClean="0">
                <a:solidFill>
                  <a:srgbClr val="006E99"/>
                </a:solidFill>
              </a:rPr>
              <a:t>Programming mid-term review</a:t>
            </a:r>
          </a:p>
        </p:txBody>
      </p:sp>
      <p:sp>
        <p:nvSpPr>
          <p:cNvPr id="5" name="Slide Number Placeholder 2"/>
          <p:cNvSpPr>
            <a:spLocks noGrp="1"/>
          </p:cNvSpPr>
          <p:nvPr>
            <p:ph type="sldNum" sz="quarter" idx="12"/>
          </p:nvPr>
        </p:nvSpPr>
        <p:spPr>
          <a:xfrm>
            <a:off x="6553200" y="6245225"/>
            <a:ext cx="2133600" cy="476250"/>
          </a:xfrm>
        </p:spPr>
        <p:txBody>
          <a:bodyPr/>
          <a:lstStyle/>
          <a:p>
            <a:pPr>
              <a:defRPr/>
            </a:pPr>
            <a:fld id="{315A5415-EC39-4ABD-B2D1-376FD9DBC68B}" type="slidenum">
              <a:rPr lang="en-GB" smtClean="0"/>
              <a:pPr>
                <a:defRPr/>
              </a:pPr>
              <a:t>18</a:t>
            </a:fld>
            <a:endParaRPr lang="en-GB" dirty="0"/>
          </a:p>
        </p:txBody>
      </p:sp>
      <p:sp>
        <p:nvSpPr>
          <p:cNvPr id="8" name="TextBox 7"/>
          <p:cNvSpPr txBox="1"/>
          <p:nvPr/>
        </p:nvSpPr>
        <p:spPr>
          <a:xfrm>
            <a:off x="381000" y="1988840"/>
            <a:ext cx="8153400" cy="3416320"/>
          </a:xfrm>
          <a:prstGeom prst="rect">
            <a:avLst/>
          </a:prstGeom>
          <a:noFill/>
        </p:spPr>
        <p:txBody>
          <a:bodyPr wrap="square" rtlCol="0">
            <a:spAutoFit/>
          </a:bodyPr>
          <a:lstStyle/>
          <a:p>
            <a:pPr marL="342900" indent="-342900" eaLnBrk="1" hangingPunct="1">
              <a:buFont typeface="Arial" panose="020B0604020202020204" pitchFamily="34" charset="0"/>
              <a:buChar char="•"/>
            </a:pPr>
            <a:r>
              <a:rPr lang="en-GB" sz="1800" dirty="0" smtClean="0">
                <a:solidFill>
                  <a:srgbClr val="006E99"/>
                </a:solidFill>
              </a:rPr>
              <a:t>May reveal some weaknesses or missing issues</a:t>
            </a:r>
          </a:p>
          <a:p>
            <a:pPr marL="342900" indent="-342900" eaLnBrk="1" hangingPunct="1">
              <a:buFont typeface="Arial" panose="020B0604020202020204" pitchFamily="34" charset="0"/>
              <a:buChar char="•"/>
            </a:pPr>
            <a:endParaRPr lang="en-GB" sz="1800" dirty="0" smtClean="0">
              <a:solidFill>
                <a:srgbClr val="006E99"/>
              </a:solidFill>
            </a:endParaRPr>
          </a:p>
          <a:p>
            <a:pPr marL="342900" indent="-342900" eaLnBrk="1" hangingPunct="1">
              <a:buFont typeface="Arial" panose="020B0604020202020204" pitchFamily="34" charset="0"/>
              <a:buChar char="•"/>
            </a:pPr>
            <a:r>
              <a:rPr lang="en-GB" sz="1800" dirty="0" smtClean="0">
                <a:solidFill>
                  <a:srgbClr val="006E99"/>
                </a:solidFill>
              </a:rPr>
              <a:t>An opportunity to address on-going issues and consider new issues for example:</a:t>
            </a:r>
          </a:p>
          <a:p>
            <a:pPr marL="342900" indent="-342900" eaLnBrk="1" hangingPunct="1">
              <a:buFont typeface="Arial" panose="020B0604020202020204" pitchFamily="34" charset="0"/>
              <a:buChar char="•"/>
            </a:pPr>
            <a:endParaRPr lang="en-GB" sz="1800" dirty="0" smtClean="0">
              <a:solidFill>
                <a:srgbClr val="006E99"/>
              </a:solidFill>
            </a:endParaRPr>
          </a:p>
          <a:p>
            <a:pPr marL="800100" lvl="1" indent="-342900">
              <a:buFont typeface="Arial" panose="020B0604020202020204" pitchFamily="34" charset="0"/>
              <a:buChar char="•"/>
            </a:pPr>
            <a:r>
              <a:rPr lang="en-GB" sz="1800" dirty="0" smtClean="0">
                <a:solidFill>
                  <a:srgbClr val="006E99"/>
                </a:solidFill>
              </a:rPr>
              <a:t>The impact of increasing water scarcity for irrigation development or hydropower schemes</a:t>
            </a:r>
          </a:p>
          <a:p>
            <a:pPr marL="800100" lvl="1" indent="-342900">
              <a:buFont typeface="Arial" panose="020B0604020202020204" pitchFamily="34" charset="0"/>
              <a:buChar char="•"/>
            </a:pPr>
            <a:r>
              <a:rPr lang="en-GB" sz="1800" dirty="0" smtClean="0">
                <a:solidFill>
                  <a:srgbClr val="006E99"/>
                </a:solidFill>
              </a:rPr>
              <a:t>The impact of new roads on charcoal production</a:t>
            </a:r>
          </a:p>
          <a:p>
            <a:pPr lvl="1"/>
            <a:endParaRPr lang="en-GB" sz="1800" dirty="0" smtClean="0">
              <a:solidFill>
                <a:srgbClr val="006E99"/>
              </a:solidFill>
            </a:endParaRPr>
          </a:p>
          <a:p>
            <a:pPr marL="342900" indent="-342900" eaLnBrk="1" hangingPunct="1">
              <a:buFont typeface="Arial" panose="020B0604020202020204" pitchFamily="34" charset="0"/>
              <a:buChar char="•"/>
            </a:pPr>
            <a:r>
              <a:rPr lang="en-GB" sz="1800" dirty="0" smtClean="0">
                <a:solidFill>
                  <a:srgbClr val="006E99"/>
                </a:solidFill>
              </a:rPr>
              <a:t>“sector scripts” on climate change  provide a </a:t>
            </a:r>
            <a:r>
              <a:rPr lang="en-GB" sz="1800" b="1" dirty="0" smtClean="0">
                <a:solidFill>
                  <a:srgbClr val="006E99"/>
                </a:solidFill>
              </a:rPr>
              <a:t>check list of issues  </a:t>
            </a:r>
            <a:r>
              <a:rPr lang="en-GB" sz="1800" dirty="0" smtClean="0">
                <a:solidFill>
                  <a:srgbClr val="006E99"/>
                </a:solidFill>
              </a:rPr>
              <a:t>on climate change adaptation and mitigation in a variety of sectors</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1">
            <a:alpha val="2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1274802"/>
            <a:ext cx="8229600" cy="553998"/>
          </a:xfrm>
        </p:spPr>
        <p:txBody>
          <a:bodyPr>
            <a:spAutoFit/>
          </a:bodyPr>
          <a:lstStyle/>
          <a:p>
            <a:r>
              <a:rPr lang="da-DK" dirty="0" smtClean="0">
                <a:solidFill>
                  <a:srgbClr val="006E99"/>
                </a:solidFill>
              </a:rPr>
              <a:t>Recap module 4 main messages</a:t>
            </a:r>
            <a:endParaRPr lang="da-DK" dirty="0">
              <a:solidFill>
                <a:srgbClr val="006E99"/>
              </a:solidFill>
            </a:endParaRPr>
          </a:p>
        </p:txBody>
      </p:sp>
      <p:sp>
        <p:nvSpPr>
          <p:cNvPr id="3" name="Slide Number Placeholder 2"/>
          <p:cNvSpPr>
            <a:spLocks noGrp="1"/>
          </p:cNvSpPr>
          <p:nvPr>
            <p:ph type="sldNum" sz="quarter" idx="12"/>
          </p:nvPr>
        </p:nvSpPr>
        <p:spPr/>
        <p:txBody>
          <a:bodyPr/>
          <a:lstStyle/>
          <a:p>
            <a:pPr>
              <a:defRPr/>
            </a:pPr>
            <a:fld id="{315A5415-EC39-4ABD-B2D1-376FD9DBC68B}" type="slidenum">
              <a:rPr lang="en-GB" smtClean="0"/>
              <a:pPr>
                <a:defRPr/>
              </a:pPr>
              <a:t>19</a:t>
            </a:fld>
            <a:endParaRPr lang="en-GB" dirty="0"/>
          </a:p>
        </p:txBody>
      </p:sp>
      <p:sp>
        <p:nvSpPr>
          <p:cNvPr id="5" name="TextBox 4"/>
          <p:cNvSpPr txBox="1"/>
          <p:nvPr/>
        </p:nvSpPr>
        <p:spPr>
          <a:xfrm>
            <a:off x="395536" y="2132856"/>
            <a:ext cx="8280920" cy="3724097"/>
          </a:xfrm>
          <a:prstGeom prst="rect">
            <a:avLst/>
          </a:prstGeom>
          <a:noFill/>
        </p:spPr>
        <p:txBody>
          <a:bodyPr wrap="square" rtlCol="0">
            <a:spAutoFit/>
          </a:bodyPr>
          <a:lstStyle/>
          <a:p>
            <a:pPr marL="285750" indent="-285750">
              <a:buFont typeface="Arial" pitchFamily="34" charset="0"/>
              <a:buChar char="•"/>
            </a:pPr>
            <a:r>
              <a:rPr lang="en-GB" sz="1800" b="1" dirty="0" smtClean="0">
                <a:solidFill>
                  <a:srgbClr val="006E99"/>
                </a:solidFill>
              </a:rPr>
              <a:t>Operations cycle </a:t>
            </a:r>
            <a:r>
              <a:rPr lang="en-GB" sz="1800" dirty="0" smtClean="0">
                <a:solidFill>
                  <a:srgbClr val="006E99"/>
                </a:solidFill>
              </a:rPr>
              <a:t>provides pragmatic entry points for integration</a:t>
            </a:r>
          </a:p>
          <a:p>
            <a:pPr marL="285750" indent="-285750">
              <a:buFont typeface="Arial" pitchFamily="34" charset="0"/>
              <a:buChar char="•"/>
            </a:pPr>
            <a:endParaRPr lang="en-GB" sz="1800" dirty="0" smtClean="0">
              <a:solidFill>
                <a:srgbClr val="006E99"/>
              </a:solidFill>
            </a:endParaRPr>
          </a:p>
          <a:p>
            <a:pPr marL="285750" indent="-285750">
              <a:buFont typeface="Arial" pitchFamily="34" charset="0"/>
              <a:buChar char="•"/>
            </a:pPr>
            <a:r>
              <a:rPr lang="en-GB" sz="1800" b="1" dirty="0" smtClean="0">
                <a:solidFill>
                  <a:srgbClr val="006E99"/>
                </a:solidFill>
              </a:rPr>
              <a:t>Political economy </a:t>
            </a:r>
            <a:r>
              <a:rPr lang="en-GB" sz="1800" dirty="0" smtClean="0">
                <a:solidFill>
                  <a:srgbClr val="006E99"/>
                </a:solidFill>
              </a:rPr>
              <a:t>is a powerful approach for understanding possible barriers to integration and where the best opportunities lie</a:t>
            </a:r>
          </a:p>
          <a:p>
            <a:r>
              <a:rPr lang="en-GB" sz="1800" dirty="0" smtClean="0">
                <a:solidFill>
                  <a:srgbClr val="006E99"/>
                </a:solidFill>
              </a:rPr>
              <a:t> </a:t>
            </a:r>
          </a:p>
          <a:p>
            <a:pPr marL="285750" indent="-285750">
              <a:buFont typeface="Arial" pitchFamily="34" charset="0"/>
              <a:buChar char="•"/>
            </a:pPr>
            <a:r>
              <a:rPr lang="en-GB" sz="1800" dirty="0" smtClean="0">
                <a:solidFill>
                  <a:srgbClr val="006E99"/>
                </a:solidFill>
              </a:rPr>
              <a:t>At the programming stage, integration is possible in the </a:t>
            </a:r>
            <a:r>
              <a:rPr lang="en-GB" sz="1800" b="1" dirty="0" smtClean="0">
                <a:solidFill>
                  <a:srgbClr val="006E99"/>
                </a:solidFill>
              </a:rPr>
              <a:t>strategic analysis</a:t>
            </a:r>
            <a:r>
              <a:rPr lang="en-GB" sz="1800" dirty="0" smtClean="0">
                <a:solidFill>
                  <a:srgbClr val="006E99"/>
                </a:solidFill>
              </a:rPr>
              <a:t>, when designing the m</a:t>
            </a:r>
            <a:r>
              <a:rPr lang="en-GB" sz="1800" dirty="0" smtClean="0">
                <a:solidFill>
                  <a:srgbClr val="006699"/>
                </a:solidFill>
              </a:rPr>
              <a:t>ulti-annual indicative </a:t>
            </a:r>
            <a:r>
              <a:rPr lang="en-GB" sz="1800" b="1" dirty="0" smtClean="0">
                <a:solidFill>
                  <a:srgbClr val="006699"/>
                </a:solidFill>
              </a:rPr>
              <a:t>programme </a:t>
            </a:r>
            <a:r>
              <a:rPr lang="en-GB" sz="1800" dirty="0" smtClean="0">
                <a:solidFill>
                  <a:srgbClr val="006699"/>
                </a:solidFill>
              </a:rPr>
              <a:t>and at the </a:t>
            </a:r>
            <a:r>
              <a:rPr lang="en-GB" sz="1800" b="1" dirty="0" smtClean="0">
                <a:solidFill>
                  <a:srgbClr val="006699"/>
                </a:solidFill>
              </a:rPr>
              <a:t>mid-term review</a:t>
            </a:r>
          </a:p>
          <a:p>
            <a:pPr marL="285750" indent="-285750">
              <a:buFont typeface="Arial" pitchFamily="34" charset="0"/>
              <a:buChar char="•"/>
            </a:pPr>
            <a:endParaRPr lang="en-GB" sz="1800" dirty="0" smtClean="0">
              <a:solidFill>
                <a:srgbClr val="006E99"/>
              </a:solidFill>
            </a:endParaRPr>
          </a:p>
          <a:p>
            <a:pPr marL="285750" indent="-285750">
              <a:buFont typeface="Arial" pitchFamily="34" charset="0"/>
              <a:buChar char="•"/>
            </a:pPr>
            <a:r>
              <a:rPr lang="en-GB" sz="1800" dirty="0" smtClean="0">
                <a:solidFill>
                  <a:srgbClr val="006E99"/>
                </a:solidFill>
              </a:rPr>
              <a:t>There are a wide variety of </a:t>
            </a:r>
            <a:r>
              <a:rPr lang="en-GB" sz="1800" b="1" dirty="0" smtClean="0">
                <a:solidFill>
                  <a:srgbClr val="006E99"/>
                </a:solidFill>
              </a:rPr>
              <a:t>tools, initiatives and approaches </a:t>
            </a:r>
            <a:r>
              <a:rPr lang="en-GB" sz="1800" dirty="0" smtClean="0">
                <a:solidFill>
                  <a:srgbClr val="006E99"/>
                </a:solidFill>
              </a:rPr>
              <a:t>including political economy analysis and country environmental profiles (CEP) or equivalent</a:t>
            </a:r>
          </a:p>
          <a:p>
            <a:pPr marL="285750" indent="-285750">
              <a:buFont typeface="Arial" pitchFamily="34" charset="0"/>
              <a:buChar char="•"/>
            </a:pPr>
            <a:endParaRPr lang="en-GB" sz="2000" dirty="0" smtClean="0">
              <a:solidFill>
                <a:srgbClr val="006E99"/>
              </a:solidFill>
            </a:endParaRPr>
          </a:p>
        </p:txBody>
      </p:sp>
    </p:spTree>
    <p:extLst>
      <p:ext uri="{BB962C8B-B14F-4D97-AF65-F5344CB8AC3E}">
        <p14:creationId xmlns:p14="http://schemas.microsoft.com/office/powerpoint/2010/main" val="16986012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74802"/>
            <a:ext cx="8229600" cy="553998"/>
          </a:xfrm>
        </p:spPr>
        <p:txBody>
          <a:bodyPr>
            <a:spAutoFit/>
          </a:bodyPr>
          <a:lstStyle/>
          <a:p>
            <a:r>
              <a:rPr lang="da-DK" dirty="0" smtClean="0">
                <a:solidFill>
                  <a:srgbClr val="006E99"/>
                </a:solidFill>
              </a:rPr>
              <a:t>Structure</a:t>
            </a:r>
            <a:endParaRPr lang="da-DK" dirty="0">
              <a:solidFill>
                <a:srgbClr val="006E99"/>
              </a:solidFill>
            </a:endParaRPr>
          </a:p>
        </p:txBody>
      </p:sp>
      <p:sp>
        <p:nvSpPr>
          <p:cNvPr id="3" name="Slide Number Placeholder 2"/>
          <p:cNvSpPr>
            <a:spLocks noGrp="1"/>
          </p:cNvSpPr>
          <p:nvPr>
            <p:ph type="sldNum" sz="quarter" idx="12"/>
          </p:nvPr>
        </p:nvSpPr>
        <p:spPr/>
        <p:txBody>
          <a:bodyPr/>
          <a:lstStyle/>
          <a:p>
            <a:pPr>
              <a:defRPr/>
            </a:pPr>
            <a:fld id="{315A5415-EC39-4ABD-B2D1-376FD9DBC68B}" type="slidenum">
              <a:rPr lang="en-GB" smtClean="0"/>
              <a:pPr>
                <a:defRPr/>
              </a:pPr>
              <a:t>2</a:t>
            </a:fld>
            <a:endParaRPr lang="en-GB" dirty="0"/>
          </a:p>
        </p:txBody>
      </p:sp>
      <p:sp>
        <p:nvSpPr>
          <p:cNvPr id="4" name="TextBox 3"/>
          <p:cNvSpPr txBox="1"/>
          <p:nvPr/>
        </p:nvSpPr>
        <p:spPr>
          <a:xfrm>
            <a:off x="395536" y="2399977"/>
            <a:ext cx="8280920" cy="2893100"/>
          </a:xfrm>
          <a:prstGeom prst="rect">
            <a:avLst/>
          </a:prstGeom>
          <a:noFill/>
        </p:spPr>
        <p:txBody>
          <a:bodyPr wrap="square" rtlCol="0">
            <a:spAutoFit/>
          </a:bodyPr>
          <a:lstStyle/>
          <a:p>
            <a:pPr marL="285750" indent="-285750">
              <a:buFont typeface="Arial" pitchFamily="34" charset="0"/>
              <a:buChar char="•"/>
            </a:pPr>
            <a:r>
              <a:rPr lang="en-GB" sz="1800" dirty="0" smtClean="0">
                <a:solidFill>
                  <a:srgbClr val="006E99"/>
                </a:solidFill>
              </a:rPr>
              <a:t>EU </a:t>
            </a:r>
            <a:r>
              <a:rPr lang="en-GB" sz="1800" b="1" dirty="0" smtClean="0">
                <a:solidFill>
                  <a:srgbClr val="006E99"/>
                </a:solidFill>
              </a:rPr>
              <a:t>operations cycle</a:t>
            </a:r>
          </a:p>
          <a:p>
            <a:pPr marL="285750" indent="-285750">
              <a:buFont typeface="Arial" pitchFamily="34" charset="0"/>
              <a:buChar char="•"/>
            </a:pPr>
            <a:endParaRPr lang="en-GB" sz="1800" b="1" dirty="0" smtClean="0">
              <a:solidFill>
                <a:srgbClr val="006E99"/>
              </a:solidFill>
            </a:endParaRPr>
          </a:p>
          <a:p>
            <a:pPr marL="285750" indent="-285750">
              <a:buFont typeface="Arial" pitchFamily="34" charset="0"/>
              <a:buChar char="•"/>
            </a:pPr>
            <a:r>
              <a:rPr lang="en-GB" sz="1800" b="1" dirty="0" smtClean="0">
                <a:solidFill>
                  <a:srgbClr val="006E99"/>
                </a:solidFill>
              </a:rPr>
              <a:t>Aid delivery methods</a:t>
            </a:r>
          </a:p>
          <a:p>
            <a:pPr marL="285750" indent="-285750">
              <a:buFont typeface="Arial" pitchFamily="34" charset="0"/>
              <a:buChar char="•"/>
            </a:pPr>
            <a:endParaRPr lang="en-GB" sz="1800" dirty="0" smtClean="0">
              <a:solidFill>
                <a:srgbClr val="006E99"/>
              </a:solidFill>
            </a:endParaRPr>
          </a:p>
          <a:p>
            <a:pPr marL="285750" indent="-285750">
              <a:buFont typeface="Arial" pitchFamily="34" charset="0"/>
              <a:buChar char="•"/>
            </a:pPr>
            <a:r>
              <a:rPr lang="en-GB" sz="1800" dirty="0" smtClean="0">
                <a:solidFill>
                  <a:srgbClr val="006E99"/>
                </a:solidFill>
              </a:rPr>
              <a:t>Integrating in the </a:t>
            </a:r>
            <a:r>
              <a:rPr lang="en-GB" sz="1800" b="1" dirty="0" smtClean="0">
                <a:solidFill>
                  <a:srgbClr val="006E99"/>
                </a:solidFill>
              </a:rPr>
              <a:t>strategic analysis</a:t>
            </a:r>
          </a:p>
          <a:p>
            <a:pPr marL="285750" indent="-285750">
              <a:buFont typeface="Arial" pitchFamily="34" charset="0"/>
              <a:buChar char="•"/>
            </a:pPr>
            <a:endParaRPr lang="en-GB" sz="1800" dirty="0" smtClean="0">
              <a:solidFill>
                <a:srgbClr val="006E99"/>
              </a:solidFill>
            </a:endParaRPr>
          </a:p>
          <a:p>
            <a:pPr marL="285750" indent="-285750">
              <a:buFont typeface="Arial" pitchFamily="34" charset="0"/>
              <a:buChar char="•"/>
            </a:pPr>
            <a:r>
              <a:rPr lang="en-GB" sz="1800" dirty="0" smtClean="0">
                <a:solidFill>
                  <a:srgbClr val="006E99"/>
                </a:solidFill>
              </a:rPr>
              <a:t>Integrating in the </a:t>
            </a:r>
            <a:r>
              <a:rPr lang="en-GB" sz="1800" b="1" dirty="0" smtClean="0">
                <a:solidFill>
                  <a:srgbClr val="006E99"/>
                </a:solidFill>
              </a:rPr>
              <a:t>indicative programmes</a:t>
            </a:r>
          </a:p>
          <a:p>
            <a:pPr marL="285750" indent="-285750">
              <a:buFont typeface="Arial" pitchFamily="34" charset="0"/>
              <a:buChar char="•"/>
            </a:pPr>
            <a:endParaRPr lang="en-GB" sz="1800" dirty="0" smtClean="0">
              <a:solidFill>
                <a:srgbClr val="006E99"/>
              </a:solidFill>
            </a:endParaRPr>
          </a:p>
          <a:p>
            <a:pPr marL="285750" indent="-285750">
              <a:buFont typeface="Arial" pitchFamily="34" charset="0"/>
              <a:buChar char="•"/>
            </a:pPr>
            <a:r>
              <a:rPr lang="en-GB" sz="1800" b="1" dirty="0" smtClean="0">
                <a:solidFill>
                  <a:srgbClr val="006E99"/>
                </a:solidFill>
              </a:rPr>
              <a:t>Initiatives and approaches </a:t>
            </a:r>
          </a:p>
          <a:p>
            <a:endParaRPr lang="en-GB" sz="2000" dirty="0">
              <a:solidFill>
                <a:srgbClr val="006E99"/>
              </a:solidFill>
            </a:endParaRPr>
          </a:p>
        </p:txBody>
      </p:sp>
    </p:spTree>
    <p:extLst>
      <p:ext uri="{BB962C8B-B14F-4D97-AF65-F5344CB8AC3E}">
        <p14:creationId xmlns:p14="http://schemas.microsoft.com/office/powerpoint/2010/main" val="33855936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0" y="1100033"/>
            <a:ext cx="8229600" cy="553998"/>
          </a:xfrm>
        </p:spPr>
        <p:txBody>
          <a:bodyPr>
            <a:spAutoFit/>
          </a:bodyPr>
          <a:lstStyle/>
          <a:p>
            <a:pPr indent="0"/>
            <a:r>
              <a:rPr lang="da-DK" dirty="0" smtClean="0">
                <a:solidFill>
                  <a:srgbClr val="006E99"/>
                </a:solidFill>
              </a:rPr>
              <a:t>Resources</a:t>
            </a:r>
            <a:endParaRPr lang="en-US" dirty="0" smtClean="0">
              <a:solidFill>
                <a:srgbClr val="006E99"/>
              </a:solidFill>
            </a:endParaRPr>
          </a:p>
        </p:txBody>
      </p:sp>
      <p:sp>
        <p:nvSpPr>
          <p:cNvPr id="48132" name="Slide Number Placeholder 3"/>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defRPr/>
            </a:pPr>
            <a:fld id="{099855AF-9F3F-45E3-B27B-A57064810FA8}" type="slidenum">
              <a:rPr lang="en-GB" sz="1400" smtClean="0">
                <a:solidFill>
                  <a:schemeClr val="tx1"/>
                </a:solidFill>
                <a:latin typeface="Arial" pitchFamily="34" charset="0"/>
              </a:rPr>
              <a:pPr eaLnBrk="1" hangingPunct="1">
                <a:defRPr/>
              </a:pPr>
              <a:t>20</a:t>
            </a:fld>
            <a:endParaRPr lang="en-GB" sz="1400" dirty="0" smtClean="0">
              <a:solidFill>
                <a:schemeClr val="tx1"/>
              </a:solidFill>
              <a:latin typeface="Arial" pitchFamily="34" charset="0"/>
            </a:endParaRPr>
          </a:p>
        </p:txBody>
      </p:sp>
      <p:sp>
        <p:nvSpPr>
          <p:cNvPr id="2" name="Content Placeholder 1"/>
          <p:cNvSpPr>
            <a:spLocks noGrp="1"/>
          </p:cNvSpPr>
          <p:nvPr>
            <p:ph idx="1"/>
          </p:nvPr>
        </p:nvSpPr>
        <p:spPr>
          <a:xfrm>
            <a:off x="395536" y="1844824"/>
            <a:ext cx="8229600" cy="3529013"/>
          </a:xfrm>
        </p:spPr>
        <p:txBody>
          <a:bodyPr/>
          <a:lstStyle/>
          <a:p>
            <a:pPr marL="0" indent="0">
              <a:buClrTx/>
              <a:buSzPct val="100000"/>
              <a:buNone/>
            </a:pPr>
            <a:r>
              <a:rPr lang="en-GB" sz="1800" b="1" i="0" dirty="0" smtClean="0">
                <a:solidFill>
                  <a:srgbClr val="006E99"/>
                </a:solidFill>
              </a:rPr>
              <a:t>Programming</a:t>
            </a:r>
          </a:p>
          <a:p>
            <a:pPr>
              <a:buClrTx/>
              <a:buSzPct val="100000"/>
            </a:pPr>
            <a:r>
              <a:rPr lang="en-GB" sz="1800" u="sng" dirty="0" smtClean="0">
                <a:solidFill>
                  <a:srgbClr val="006E99"/>
                </a:solidFill>
              </a:rPr>
              <a:t>Project </a:t>
            </a:r>
            <a:r>
              <a:rPr lang="en-GB" sz="1800" u="sng" dirty="0">
                <a:solidFill>
                  <a:srgbClr val="006E99"/>
                </a:solidFill>
              </a:rPr>
              <a:t>Cycle Management</a:t>
            </a:r>
            <a:r>
              <a:rPr lang="en-GB" sz="1800" dirty="0" smtClean="0">
                <a:solidFill>
                  <a:srgbClr val="006E99"/>
                </a:solidFill>
              </a:rPr>
              <a:t> – </a:t>
            </a:r>
            <a:r>
              <a:rPr lang="en-GB" sz="1800" i="0" dirty="0" smtClean="0">
                <a:solidFill>
                  <a:srgbClr val="006E99"/>
                </a:solidFill>
              </a:rPr>
              <a:t>EU</a:t>
            </a:r>
            <a:br>
              <a:rPr lang="en-GB" sz="1800" i="0" dirty="0" smtClean="0">
                <a:solidFill>
                  <a:srgbClr val="006E99"/>
                </a:solidFill>
              </a:rPr>
            </a:br>
            <a:r>
              <a:rPr lang="da-DK" sz="1200" i="0" dirty="0" smtClean="0">
                <a:solidFill>
                  <a:srgbClr val="000000"/>
                </a:solidFill>
                <a:latin typeface="Lucida Grande"/>
                <a:ea typeface="Lucida Grande"/>
                <a:cs typeface="Lucida Grande"/>
              </a:rPr>
              <a:t>http://ec.europa.eu/europeaid/multimedia/publications/documents/tools/europeaid_adm_pcm_guidelines_2004_en.pdf</a:t>
            </a:r>
            <a:endParaRPr lang="en-GB" sz="1200" i="0" dirty="0" smtClean="0">
              <a:solidFill>
                <a:srgbClr val="006E99"/>
              </a:solidFill>
            </a:endParaRPr>
          </a:p>
          <a:p>
            <a:pPr>
              <a:buClrTx/>
              <a:buSzPct val="100000"/>
            </a:pPr>
            <a:r>
              <a:rPr lang="en-GB" sz="1800" dirty="0">
                <a:solidFill>
                  <a:srgbClr val="006E99"/>
                </a:solidFill>
              </a:rPr>
              <a:t>Guidelines on environmental mainstreaming – </a:t>
            </a:r>
            <a:r>
              <a:rPr lang="en-GB" sz="1800" i="0" dirty="0" smtClean="0">
                <a:solidFill>
                  <a:srgbClr val="006E99"/>
                </a:solidFill>
              </a:rPr>
              <a:t>EU</a:t>
            </a:r>
            <a:br>
              <a:rPr lang="en-GB" sz="1800" i="0" dirty="0" smtClean="0">
                <a:solidFill>
                  <a:srgbClr val="006E99"/>
                </a:solidFill>
              </a:rPr>
            </a:br>
            <a:r>
              <a:rPr lang="da-DK" sz="1200" i="0" dirty="0" smtClean="0">
                <a:solidFill>
                  <a:srgbClr val="000000"/>
                </a:solidFill>
                <a:latin typeface="Lucida Grande"/>
                <a:ea typeface="Lucida Grande"/>
                <a:cs typeface="Lucida Grande"/>
              </a:rPr>
              <a:t>http://ec.europa.eu/europeaid/infopoint/publications/europeaid/documents/172a_en.pdf</a:t>
            </a:r>
            <a:endParaRPr lang="en-GB" sz="1200" i="0" dirty="0" smtClean="0">
              <a:solidFill>
                <a:srgbClr val="006E99"/>
              </a:solidFill>
            </a:endParaRPr>
          </a:p>
          <a:p>
            <a:pPr>
              <a:buClrTx/>
              <a:buSzPct val="100000"/>
            </a:pPr>
            <a:r>
              <a:rPr lang="en-GB" sz="1800" dirty="0" smtClean="0">
                <a:solidFill>
                  <a:srgbClr val="006E99"/>
                </a:solidFill>
              </a:rPr>
              <a:t>Sector </a:t>
            </a:r>
            <a:r>
              <a:rPr lang="en-GB" sz="1800" dirty="0">
                <a:solidFill>
                  <a:srgbClr val="006E99"/>
                </a:solidFill>
              </a:rPr>
              <a:t>support and project guideline</a:t>
            </a:r>
            <a:r>
              <a:rPr lang="en-GB" sz="1800" i="0" dirty="0">
                <a:solidFill>
                  <a:srgbClr val="006E99"/>
                </a:solidFill>
              </a:rPr>
              <a:t> </a:t>
            </a:r>
            <a:r>
              <a:rPr lang="en-GB" sz="1800" i="0" dirty="0" smtClean="0">
                <a:solidFill>
                  <a:srgbClr val="006E99"/>
                </a:solidFill>
              </a:rPr>
              <a:t>– EU</a:t>
            </a:r>
            <a:br>
              <a:rPr lang="en-GB" sz="1800" i="0" dirty="0" smtClean="0">
                <a:solidFill>
                  <a:srgbClr val="006E99"/>
                </a:solidFill>
              </a:rPr>
            </a:br>
            <a:r>
              <a:rPr lang="da-DK" sz="1200" i="0" dirty="0" smtClean="0">
                <a:solidFill>
                  <a:srgbClr val="000000"/>
                </a:solidFill>
                <a:latin typeface="Lucida Grande"/>
                <a:ea typeface="Lucida Grande"/>
                <a:cs typeface="Lucida Grande"/>
              </a:rPr>
              <a:t>http://ec.europa.eu/europeaid/how/delivering-aid/sector-approach/documents/guidelines_support_to_sector_prog_11_sept07_final_en.pdf</a:t>
            </a:r>
            <a:endParaRPr lang="en-GB" sz="1200" i="0" dirty="0" smtClean="0">
              <a:solidFill>
                <a:srgbClr val="006E99"/>
              </a:solidFill>
            </a:endParaRPr>
          </a:p>
          <a:p>
            <a:pPr marL="0" indent="0">
              <a:buClrTx/>
              <a:buSzPct val="100000"/>
              <a:buNone/>
            </a:pPr>
            <a:r>
              <a:rPr lang="en-GB" sz="1800" b="1" i="0" dirty="0" smtClean="0">
                <a:solidFill>
                  <a:srgbClr val="006E99"/>
                </a:solidFill>
              </a:rPr>
              <a:t>Strategy Papers</a:t>
            </a:r>
          </a:p>
          <a:p>
            <a:pPr marL="0" indent="290513">
              <a:buClrTx/>
              <a:buSzPct val="100000"/>
            </a:pPr>
            <a:r>
              <a:rPr lang="en-GB" sz="1800" dirty="0" smtClean="0">
                <a:solidFill>
                  <a:srgbClr val="006E99"/>
                </a:solidFill>
              </a:rPr>
              <a:t>EU </a:t>
            </a:r>
            <a:r>
              <a:rPr lang="en-GB" sz="1800" dirty="0">
                <a:solidFill>
                  <a:srgbClr val="006E99"/>
                </a:solidFill>
              </a:rPr>
              <a:t>Country Strategy Papers 2007-2013 – </a:t>
            </a:r>
            <a:r>
              <a:rPr lang="en-GB" sz="1800" dirty="0" smtClean="0">
                <a:solidFill>
                  <a:srgbClr val="006E99"/>
                </a:solidFill>
              </a:rPr>
              <a:t>EU</a:t>
            </a:r>
            <a:r>
              <a:rPr lang="en-GB" sz="2000" i="0" dirty="0" smtClean="0">
                <a:solidFill>
                  <a:srgbClr val="006E99"/>
                </a:solidFill>
              </a:rPr>
              <a:t/>
            </a:r>
            <a:br>
              <a:rPr lang="en-GB" sz="2000" i="0" dirty="0" smtClean="0">
                <a:solidFill>
                  <a:srgbClr val="006E99"/>
                </a:solidFill>
              </a:rPr>
            </a:br>
            <a:r>
              <a:rPr lang="en-GB" sz="2000" i="0" dirty="0" smtClean="0">
                <a:solidFill>
                  <a:srgbClr val="006E99"/>
                </a:solidFill>
              </a:rPr>
              <a:t>   </a:t>
            </a:r>
            <a:r>
              <a:rPr lang="da-DK" sz="1200" i="0" dirty="0" err="1" smtClean="0">
                <a:solidFill>
                  <a:srgbClr val="000000"/>
                </a:solidFill>
                <a:latin typeface="Lucida Grande"/>
                <a:ea typeface="Lucida Grande"/>
                <a:cs typeface="Lucida Grande"/>
              </a:rPr>
              <a:t>http://eeas.europa.eu/sp/index_en.htm</a:t>
            </a:r>
            <a:endParaRPr lang="en-GB" sz="1200" i="0" dirty="0" smtClean="0">
              <a:solidFill>
                <a:srgbClr val="006E99"/>
              </a:solidFill>
            </a:endParaRPr>
          </a:p>
          <a:p>
            <a:pPr marL="0" indent="0">
              <a:buClrTx/>
              <a:buSzPct val="100000"/>
              <a:buNone/>
            </a:pPr>
            <a:endParaRPr lang="en-GB" sz="1800" i="0" dirty="0" smtClean="0"/>
          </a:p>
          <a:p>
            <a:pPr marL="0" indent="0">
              <a:buClrTx/>
              <a:buSzPct val="100000"/>
              <a:buNone/>
            </a:pPr>
            <a:endParaRPr lang="en-GB" sz="1800" i="0" dirty="0" smtClean="0"/>
          </a:p>
          <a:p>
            <a:pPr marL="0" indent="0">
              <a:buNone/>
            </a:pPr>
            <a:endParaRPr lang="en-GB" sz="1800" i="0" dirty="0" smtClean="0"/>
          </a:p>
          <a:p>
            <a:pPr marL="0" indent="0">
              <a:buNone/>
            </a:pPr>
            <a:endParaRPr lang="en-GB" sz="1800" i="0" dirty="0" smtClean="0"/>
          </a:p>
          <a:p>
            <a:pPr marL="0" indent="0">
              <a:buNone/>
            </a:pPr>
            <a:endParaRPr lang="en-GB" sz="1800" i="0" dirty="0"/>
          </a:p>
        </p:txBody>
      </p:sp>
      <p:sp>
        <p:nvSpPr>
          <p:cNvPr id="7" name="Content Placeholder 3"/>
          <p:cNvSpPr txBox="1">
            <a:spLocks/>
          </p:cNvSpPr>
          <p:nvPr/>
        </p:nvSpPr>
        <p:spPr bwMode="auto">
          <a:xfrm>
            <a:off x="1547664" y="4725144"/>
            <a:ext cx="8229600" cy="3693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pitchFamily="34" charset="0"/>
              </a:defRPr>
            </a:lvl4pPr>
            <a:lvl5pPr marL="2057400" indent="-228600" algn="l" rtl="0" eaLnBrk="0" fontAlgn="base" hangingPunct="0">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a:buClrTx/>
              <a:buSzPct val="100000"/>
            </a:pPr>
            <a:endParaRPr lang="en-GB" sz="18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0" y="1100033"/>
            <a:ext cx="8229600" cy="553998"/>
          </a:xfrm>
        </p:spPr>
        <p:txBody>
          <a:bodyPr>
            <a:spAutoFit/>
          </a:bodyPr>
          <a:lstStyle/>
          <a:p>
            <a:pPr indent="0"/>
            <a:r>
              <a:rPr lang="da-DK" dirty="0" smtClean="0">
                <a:solidFill>
                  <a:srgbClr val="006E99"/>
                </a:solidFill>
              </a:rPr>
              <a:t>Resources (</a:t>
            </a:r>
            <a:r>
              <a:rPr lang="da-DK" dirty="0" err="1" smtClean="0">
                <a:solidFill>
                  <a:srgbClr val="006E99"/>
                </a:solidFill>
              </a:rPr>
              <a:t>continued</a:t>
            </a:r>
            <a:r>
              <a:rPr lang="da-DK" dirty="0" smtClean="0">
                <a:solidFill>
                  <a:srgbClr val="006E99"/>
                </a:solidFill>
              </a:rPr>
              <a:t>)</a:t>
            </a:r>
            <a:endParaRPr lang="en-US" dirty="0" smtClean="0">
              <a:solidFill>
                <a:srgbClr val="006E99"/>
              </a:solidFill>
            </a:endParaRPr>
          </a:p>
        </p:txBody>
      </p:sp>
      <p:sp>
        <p:nvSpPr>
          <p:cNvPr id="48132" name="Slide Number Placeholder 3"/>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defRPr/>
            </a:pPr>
            <a:fld id="{099855AF-9F3F-45E3-B27B-A57064810FA8}" type="slidenum">
              <a:rPr lang="en-GB" sz="1400" smtClean="0">
                <a:solidFill>
                  <a:schemeClr val="tx1"/>
                </a:solidFill>
                <a:latin typeface="Arial" pitchFamily="34" charset="0"/>
              </a:rPr>
              <a:pPr eaLnBrk="1" hangingPunct="1">
                <a:defRPr/>
              </a:pPr>
              <a:t>21</a:t>
            </a:fld>
            <a:endParaRPr lang="en-GB" sz="1400" dirty="0" smtClean="0">
              <a:solidFill>
                <a:schemeClr val="tx1"/>
              </a:solidFill>
              <a:latin typeface="Arial" pitchFamily="34" charset="0"/>
            </a:endParaRPr>
          </a:p>
        </p:txBody>
      </p:sp>
      <p:sp>
        <p:nvSpPr>
          <p:cNvPr id="2" name="Content Placeholder 1"/>
          <p:cNvSpPr>
            <a:spLocks noGrp="1"/>
          </p:cNvSpPr>
          <p:nvPr>
            <p:ph idx="1"/>
          </p:nvPr>
        </p:nvSpPr>
        <p:spPr>
          <a:xfrm>
            <a:off x="395536" y="1844824"/>
            <a:ext cx="8229600" cy="3529013"/>
          </a:xfrm>
        </p:spPr>
        <p:txBody>
          <a:bodyPr/>
          <a:lstStyle/>
          <a:p>
            <a:pPr marL="0" indent="0">
              <a:buClrTx/>
              <a:buSzPct val="100000"/>
              <a:buNone/>
            </a:pPr>
            <a:r>
              <a:rPr lang="en-GB" sz="1800" b="1" i="0" dirty="0" smtClean="0">
                <a:solidFill>
                  <a:srgbClr val="006E99"/>
                </a:solidFill>
              </a:rPr>
              <a:t>Political Economy Analysis</a:t>
            </a:r>
          </a:p>
          <a:p>
            <a:pPr marL="0" indent="0">
              <a:buClrTx/>
              <a:buSzPct val="100000"/>
              <a:buNone/>
            </a:pPr>
            <a:r>
              <a:rPr lang="en-GB" sz="1800" b="1" i="0" dirty="0" smtClean="0">
                <a:solidFill>
                  <a:srgbClr val="006E99"/>
                </a:solidFill>
              </a:rPr>
              <a:t>Country Environmental Profiles</a:t>
            </a:r>
          </a:p>
          <a:p>
            <a:pPr>
              <a:buClrTx/>
              <a:buSzPct val="100000"/>
            </a:pPr>
            <a:r>
              <a:rPr lang="en-GB" sz="1800" dirty="0" smtClean="0">
                <a:solidFill>
                  <a:srgbClr val="006E99"/>
                </a:solidFill>
              </a:rPr>
              <a:t>CEP example from Kenya – EU</a:t>
            </a:r>
            <a:r>
              <a:rPr lang="en-GB" sz="1800" i="0" dirty="0" smtClean="0">
                <a:solidFill>
                  <a:srgbClr val="006E99"/>
                </a:solidFill>
              </a:rPr>
              <a:t/>
            </a:r>
            <a:br>
              <a:rPr lang="en-GB" sz="1800" i="0" dirty="0" smtClean="0">
                <a:solidFill>
                  <a:srgbClr val="006E99"/>
                </a:solidFill>
              </a:rPr>
            </a:br>
            <a:r>
              <a:rPr lang="da-DK" sz="1200" i="0" dirty="0" smtClean="0">
                <a:solidFill>
                  <a:srgbClr val="000000"/>
                </a:solidFill>
                <a:latin typeface="Lucida Grande"/>
                <a:ea typeface="Lucida Grande"/>
                <a:cs typeface="Lucida Grande"/>
              </a:rPr>
              <a:t>http://ec.europa.eu/development/icenter/repository/Kenya_CEP_2006.pdf</a:t>
            </a:r>
            <a:endParaRPr lang="en-GB" sz="1200" i="0" dirty="0" smtClean="0">
              <a:solidFill>
                <a:srgbClr val="006E99"/>
              </a:solidFill>
            </a:endParaRPr>
          </a:p>
          <a:p>
            <a:pPr>
              <a:buClrTx/>
              <a:buSzPct val="100000"/>
            </a:pPr>
            <a:r>
              <a:rPr lang="en-GB" sz="1800" dirty="0" smtClean="0">
                <a:solidFill>
                  <a:srgbClr val="006E99"/>
                </a:solidFill>
              </a:rPr>
              <a:t>Experience with use of CEP – EU</a:t>
            </a:r>
            <a:r>
              <a:rPr lang="en-GB" sz="1800" i="0" dirty="0" smtClean="0">
                <a:solidFill>
                  <a:srgbClr val="006E99"/>
                </a:solidFill>
              </a:rPr>
              <a:t/>
            </a:r>
            <a:br>
              <a:rPr lang="en-GB" sz="1800" i="0" dirty="0" smtClean="0">
                <a:solidFill>
                  <a:srgbClr val="006E99"/>
                </a:solidFill>
              </a:rPr>
            </a:br>
            <a:r>
              <a:rPr lang="da-DK" sz="1200" i="0" dirty="0" smtClean="0">
                <a:solidFill>
                  <a:srgbClr val="000000"/>
                </a:solidFill>
                <a:latin typeface="Lucida Grande"/>
                <a:ea typeface="Lucida Grande"/>
                <a:cs typeface="Lucida Grande"/>
              </a:rPr>
              <a:t>http://ec.europa.eu/development/icenter/repository/env_helpdesk_CEPs_en.pdf</a:t>
            </a:r>
          </a:p>
          <a:p>
            <a:pPr>
              <a:buClrTx/>
              <a:buSzPct val="100000"/>
              <a:buNone/>
            </a:pPr>
            <a:r>
              <a:rPr lang="en-GB" sz="1800" b="1" i="0" dirty="0" smtClean="0">
                <a:solidFill>
                  <a:srgbClr val="006E99"/>
                </a:solidFill>
              </a:rPr>
              <a:t>Indicators</a:t>
            </a:r>
            <a:endParaRPr lang="en-GB" sz="1800" i="0" dirty="0" smtClean="0">
              <a:solidFill>
                <a:srgbClr val="006E99"/>
              </a:solidFill>
              <a:latin typeface="Lucida Grande"/>
              <a:ea typeface="Lucida Grande"/>
              <a:cs typeface="Lucida Grande"/>
            </a:endParaRPr>
          </a:p>
          <a:p>
            <a:pPr>
              <a:buClrTx/>
              <a:buSzPct val="100000"/>
            </a:pPr>
            <a:r>
              <a:rPr lang="en-GB" sz="1800" dirty="0" smtClean="0">
                <a:solidFill>
                  <a:srgbClr val="006E99"/>
                </a:solidFill>
              </a:rPr>
              <a:t>Sustainable Development Indicators – EU</a:t>
            </a:r>
            <a:r>
              <a:rPr lang="en-GB" sz="1800" i="0" dirty="0" smtClean="0">
                <a:solidFill>
                  <a:srgbClr val="006E99"/>
                </a:solidFill>
              </a:rPr>
              <a:t/>
            </a:r>
            <a:br>
              <a:rPr lang="en-GB" sz="1800" i="0" dirty="0" smtClean="0">
                <a:solidFill>
                  <a:srgbClr val="006E99"/>
                </a:solidFill>
              </a:rPr>
            </a:br>
            <a:r>
              <a:rPr lang="da-DK" sz="1200" i="0" dirty="0" err="1" smtClean="0">
                <a:solidFill>
                  <a:srgbClr val="000000"/>
                </a:solidFill>
                <a:latin typeface="Lucida Grande"/>
                <a:ea typeface="Lucida Grande"/>
                <a:cs typeface="Lucida Grande"/>
              </a:rPr>
              <a:t>http://epp.eurostat.ec.europa.eu/portal/page/portal/sdi/indicators</a:t>
            </a:r>
            <a:endParaRPr lang="en-GB" sz="1200" i="0" dirty="0" smtClean="0">
              <a:solidFill>
                <a:srgbClr val="006E99"/>
              </a:solidFill>
            </a:endParaRPr>
          </a:p>
          <a:p>
            <a:pPr marL="0" indent="0">
              <a:buClrTx/>
              <a:buSzPct val="100000"/>
              <a:buNone/>
            </a:pPr>
            <a:endParaRPr lang="en-GB" sz="1800" i="0" dirty="0"/>
          </a:p>
          <a:p>
            <a:pPr marL="0" indent="0">
              <a:buClrTx/>
              <a:buSzPct val="100000"/>
              <a:buNone/>
            </a:pPr>
            <a:endParaRPr lang="en-GB" sz="1800" i="0" dirty="0" smtClean="0"/>
          </a:p>
          <a:p>
            <a:pPr marL="0" indent="0">
              <a:buNone/>
            </a:pPr>
            <a:endParaRPr lang="en-GB" sz="1800" i="0" dirty="0" smtClean="0"/>
          </a:p>
          <a:p>
            <a:pPr marL="0" indent="0">
              <a:buNone/>
            </a:pPr>
            <a:endParaRPr lang="en-GB" sz="1800" i="0" dirty="0" smtClean="0"/>
          </a:p>
          <a:p>
            <a:pPr marL="0" indent="0">
              <a:buNone/>
            </a:pPr>
            <a:endParaRPr lang="en-GB" sz="1800" i="0" dirty="0"/>
          </a:p>
        </p:txBody>
      </p:sp>
      <p:sp>
        <p:nvSpPr>
          <p:cNvPr id="7" name="Content Placeholder 3"/>
          <p:cNvSpPr txBox="1">
            <a:spLocks/>
          </p:cNvSpPr>
          <p:nvPr/>
        </p:nvSpPr>
        <p:spPr bwMode="auto">
          <a:xfrm>
            <a:off x="1547664" y="4725144"/>
            <a:ext cx="8229600" cy="3693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pitchFamily="34" charset="0"/>
              </a:defRPr>
            </a:lvl4pPr>
            <a:lvl5pPr marL="2057400" indent="-228600" algn="l" rtl="0" eaLnBrk="0" fontAlgn="base" hangingPunct="0">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a:buClrTx/>
              <a:buSzPct val="100000"/>
            </a:pPr>
            <a:endParaRPr lang="en-GB" sz="1800"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5">
            <a:alpha val="2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1295400"/>
            <a:ext cx="8229600" cy="553998"/>
          </a:xfrm>
        </p:spPr>
        <p:txBody>
          <a:bodyPr>
            <a:spAutoFit/>
          </a:bodyPr>
          <a:lstStyle/>
          <a:p>
            <a:r>
              <a:rPr lang="da-DK" dirty="0" err="1" smtClean="0">
                <a:solidFill>
                  <a:srgbClr val="006699"/>
                </a:solidFill>
              </a:rPr>
              <a:t>Optional</a:t>
            </a:r>
            <a:r>
              <a:rPr lang="da-DK" dirty="0" smtClean="0">
                <a:solidFill>
                  <a:srgbClr val="006699"/>
                </a:solidFill>
              </a:rPr>
              <a:t> slides </a:t>
            </a:r>
            <a:endParaRPr lang="da-DK" dirty="0">
              <a:solidFill>
                <a:srgbClr val="006699"/>
              </a:solidFill>
            </a:endParaRPr>
          </a:p>
        </p:txBody>
      </p:sp>
      <p:sp>
        <p:nvSpPr>
          <p:cNvPr id="3" name="Slide Number Placeholder 2"/>
          <p:cNvSpPr>
            <a:spLocks noGrp="1"/>
          </p:cNvSpPr>
          <p:nvPr>
            <p:ph type="sldNum" sz="quarter" idx="12"/>
          </p:nvPr>
        </p:nvSpPr>
        <p:spPr/>
        <p:txBody>
          <a:bodyPr/>
          <a:lstStyle/>
          <a:p>
            <a:pPr>
              <a:defRPr/>
            </a:pPr>
            <a:fld id="{315A5415-EC39-4ABD-B2D1-376FD9DBC68B}" type="slidenum">
              <a:rPr lang="en-GB" smtClean="0"/>
              <a:pPr>
                <a:defRPr/>
              </a:pPr>
              <a:t>22</a:t>
            </a:fld>
            <a:endParaRPr lang="en-GB" dirty="0"/>
          </a:p>
        </p:txBody>
      </p:sp>
    </p:spTree>
    <p:extLst>
      <p:ext uri="{BB962C8B-B14F-4D97-AF65-F5344CB8AC3E}">
        <p14:creationId xmlns:p14="http://schemas.microsoft.com/office/powerpoint/2010/main" val="120983654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90191"/>
            <a:ext cx="8964488" cy="523220"/>
          </a:xfrm>
        </p:spPr>
        <p:txBody>
          <a:bodyPr>
            <a:spAutoFit/>
          </a:bodyPr>
          <a:lstStyle/>
          <a:p>
            <a:r>
              <a:rPr lang="da-DK" sz="2800" dirty="0" smtClean="0">
                <a:solidFill>
                  <a:srgbClr val="006699"/>
                </a:solidFill>
                <a:hlinkClick r:id="rId3" action="ppaction://hlinksldjump"/>
              </a:rPr>
              <a:t>Initiatives </a:t>
            </a:r>
            <a:r>
              <a:rPr lang="da-DK" sz="2800" dirty="0" smtClean="0">
                <a:solidFill>
                  <a:srgbClr val="006699"/>
                </a:solidFill>
              </a:rPr>
              <a:t>&amp; approaches policy, planning</a:t>
            </a:r>
            <a:endParaRPr lang="en-US" sz="2800" dirty="0">
              <a:solidFill>
                <a:srgbClr val="006699"/>
              </a:solidFill>
            </a:endParaRPr>
          </a:p>
        </p:txBody>
      </p:sp>
      <p:sp>
        <p:nvSpPr>
          <p:cNvPr id="3" name="Slide Number Placeholder 2"/>
          <p:cNvSpPr>
            <a:spLocks noGrp="1"/>
          </p:cNvSpPr>
          <p:nvPr>
            <p:ph type="sldNum" sz="quarter" idx="12"/>
          </p:nvPr>
        </p:nvSpPr>
        <p:spPr/>
        <p:txBody>
          <a:bodyPr/>
          <a:lstStyle/>
          <a:p>
            <a:pPr>
              <a:defRPr/>
            </a:pPr>
            <a:fld id="{315A5415-EC39-4ABD-B2D1-376FD9DBC68B}" type="slidenum">
              <a:rPr lang="en-GB" smtClean="0"/>
              <a:pPr>
                <a:defRPr/>
              </a:pPr>
              <a:t>23</a:t>
            </a:fld>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2892904278"/>
              </p:ext>
            </p:extLst>
          </p:nvPr>
        </p:nvGraphicFramePr>
        <p:xfrm>
          <a:off x="323528" y="1988840"/>
          <a:ext cx="8640960" cy="4301793"/>
        </p:xfrm>
        <a:graphic>
          <a:graphicData uri="http://schemas.openxmlformats.org/drawingml/2006/table">
            <a:tbl>
              <a:tblPr/>
              <a:tblGrid>
                <a:gridCol w="2179025"/>
                <a:gridCol w="6461935"/>
              </a:tblGrid>
              <a:tr h="686057">
                <a:tc>
                  <a:txBody>
                    <a:bodyPr/>
                    <a:lstStyle/>
                    <a:p>
                      <a:pPr algn="ctr">
                        <a:spcAft>
                          <a:spcPts val="0"/>
                        </a:spcAft>
                      </a:pPr>
                      <a:r>
                        <a:rPr lang="en-US" sz="1600" dirty="0">
                          <a:solidFill>
                            <a:srgbClr val="006699"/>
                          </a:solidFill>
                          <a:latin typeface="+mn-lt"/>
                          <a:ea typeface="Calibri"/>
                          <a:cs typeface="Calibri"/>
                        </a:rPr>
                        <a:t>Strategic </a:t>
                      </a:r>
                      <a:r>
                        <a:rPr lang="en-US" sz="1600" dirty="0" err="1" smtClean="0">
                          <a:solidFill>
                            <a:srgbClr val="006699"/>
                          </a:solidFill>
                          <a:latin typeface="+mn-lt"/>
                          <a:ea typeface="Calibri"/>
                          <a:cs typeface="Calibri"/>
                        </a:rPr>
                        <a:t>Env</a:t>
                      </a:r>
                      <a:r>
                        <a:rPr lang="en-US" sz="1600" dirty="0" smtClean="0">
                          <a:solidFill>
                            <a:srgbClr val="006699"/>
                          </a:solidFill>
                          <a:latin typeface="+mn-lt"/>
                          <a:ea typeface="Calibri"/>
                          <a:cs typeface="Calibri"/>
                        </a:rPr>
                        <a:t>.</a:t>
                      </a:r>
                      <a:r>
                        <a:rPr lang="en-US" sz="1600" baseline="0" dirty="0" smtClean="0">
                          <a:solidFill>
                            <a:srgbClr val="006699"/>
                          </a:solidFill>
                          <a:latin typeface="+mn-lt"/>
                          <a:ea typeface="Calibri"/>
                          <a:cs typeface="Calibri"/>
                        </a:rPr>
                        <a:t> </a:t>
                      </a:r>
                      <a:r>
                        <a:rPr lang="en-US" sz="1600" dirty="0" smtClean="0">
                          <a:solidFill>
                            <a:srgbClr val="006699"/>
                          </a:solidFill>
                          <a:latin typeface="+mn-lt"/>
                          <a:ea typeface="Calibri"/>
                          <a:cs typeface="Calibri"/>
                        </a:rPr>
                        <a:t>Assessment</a:t>
                      </a:r>
                      <a:endParaRPr lang="en-US" sz="1600" dirty="0">
                        <a:solidFill>
                          <a:srgbClr val="006699"/>
                        </a:solidFill>
                        <a:latin typeface="+mn-lt"/>
                        <a:ea typeface="Calibri"/>
                        <a:cs typeface="Calibri"/>
                      </a:endParaRPr>
                    </a:p>
                  </a:txBody>
                  <a:tcPr marL="40460" marR="404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3038" lvl="1" indent="0">
                        <a:spcAft>
                          <a:spcPts val="0"/>
                        </a:spcAft>
                      </a:pPr>
                      <a:r>
                        <a:rPr lang="en-US" sz="1600" dirty="0">
                          <a:solidFill>
                            <a:srgbClr val="006699"/>
                          </a:solidFill>
                          <a:latin typeface="+mn-lt"/>
                          <a:ea typeface="Calibri"/>
                          <a:cs typeface="Calibri"/>
                        </a:rPr>
                        <a:t>Analytical and participatory approach to assess policies, plans and programmes and evaluate the inter linkages </a:t>
                      </a:r>
                    </a:p>
                  </a:txBody>
                  <a:tcPr marL="40460" marR="404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58065">
                <a:tc>
                  <a:txBody>
                    <a:bodyPr/>
                    <a:lstStyle/>
                    <a:p>
                      <a:pPr algn="ctr">
                        <a:spcAft>
                          <a:spcPts val="0"/>
                        </a:spcAft>
                      </a:pPr>
                      <a:r>
                        <a:rPr lang="en-US" sz="1600" dirty="0" smtClean="0">
                          <a:solidFill>
                            <a:srgbClr val="006699"/>
                          </a:solidFill>
                          <a:latin typeface="+mn-lt"/>
                          <a:ea typeface="Calibri"/>
                          <a:cs typeface="Calibri"/>
                        </a:rPr>
                        <a:t>Environmental </a:t>
                      </a:r>
                      <a:r>
                        <a:rPr lang="en-US" sz="1600" dirty="0">
                          <a:solidFill>
                            <a:srgbClr val="006699"/>
                          </a:solidFill>
                          <a:latin typeface="+mn-lt"/>
                          <a:ea typeface="Calibri"/>
                          <a:cs typeface="Calibri"/>
                        </a:rPr>
                        <a:t>Impact</a:t>
                      </a:r>
                      <a:r>
                        <a:rPr lang="en-US" sz="1600" dirty="0" smtClean="0">
                          <a:solidFill>
                            <a:srgbClr val="006699"/>
                          </a:solidFill>
                          <a:latin typeface="+mn-lt"/>
                          <a:ea typeface="Calibri"/>
                          <a:cs typeface="Calibri"/>
                        </a:rPr>
                        <a:t> Assessment</a:t>
                      </a:r>
                      <a:endParaRPr lang="en-US" sz="1600" dirty="0">
                        <a:solidFill>
                          <a:srgbClr val="006699"/>
                        </a:solidFill>
                        <a:latin typeface="+mn-lt"/>
                        <a:ea typeface="Calibri"/>
                        <a:cs typeface="Calibri"/>
                      </a:endParaRPr>
                    </a:p>
                  </a:txBody>
                  <a:tcPr marL="40460" marR="404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173038" lvl="1" indent="0">
                        <a:spcAft>
                          <a:spcPts val="0"/>
                        </a:spcAft>
                      </a:pPr>
                      <a:r>
                        <a:rPr lang="en-US" sz="1600" dirty="0">
                          <a:solidFill>
                            <a:srgbClr val="006699"/>
                          </a:solidFill>
                          <a:latin typeface="+mn-lt"/>
                          <a:ea typeface="Calibri"/>
                          <a:cs typeface="Calibri"/>
                        </a:rPr>
                        <a:t>An ex ante assessment of the environmental impacts of a specific project to reduce </a:t>
                      </a:r>
                      <a:r>
                        <a:rPr lang="en-US" sz="1600" dirty="0" smtClean="0">
                          <a:solidFill>
                            <a:srgbClr val="006699"/>
                          </a:solidFill>
                          <a:latin typeface="+mn-lt"/>
                          <a:ea typeface="Calibri"/>
                          <a:cs typeface="Calibri"/>
                        </a:rPr>
                        <a:t>negative</a:t>
                      </a:r>
                      <a:r>
                        <a:rPr lang="en-US" sz="1600" baseline="0" dirty="0" smtClean="0">
                          <a:solidFill>
                            <a:srgbClr val="006699"/>
                          </a:solidFill>
                          <a:latin typeface="+mn-lt"/>
                          <a:ea typeface="Calibri"/>
                          <a:cs typeface="Calibri"/>
                        </a:rPr>
                        <a:t> /</a:t>
                      </a:r>
                      <a:r>
                        <a:rPr lang="en-US" sz="1600" noProof="0" dirty="0" err="1" smtClean="0">
                          <a:solidFill>
                            <a:srgbClr val="006699"/>
                          </a:solidFill>
                          <a:latin typeface="+mn-lt"/>
                          <a:ea typeface="Calibri"/>
                          <a:cs typeface="Calibri"/>
                        </a:rPr>
                        <a:t>optimise</a:t>
                      </a:r>
                      <a:r>
                        <a:rPr lang="en-US" sz="1600" noProof="0" dirty="0" smtClean="0">
                          <a:solidFill>
                            <a:srgbClr val="006699"/>
                          </a:solidFill>
                          <a:latin typeface="+mn-lt"/>
                          <a:ea typeface="Calibri"/>
                          <a:cs typeface="Calibri"/>
                        </a:rPr>
                        <a:t> </a:t>
                      </a:r>
                      <a:r>
                        <a:rPr lang="en-US" sz="1600" dirty="0" smtClean="0">
                          <a:solidFill>
                            <a:srgbClr val="006699"/>
                          </a:solidFill>
                          <a:latin typeface="+mn-lt"/>
                          <a:ea typeface="Calibri"/>
                          <a:cs typeface="Calibri"/>
                        </a:rPr>
                        <a:t>positive effects</a:t>
                      </a:r>
                      <a:endParaRPr lang="en-US" sz="1600" dirty="0">
                        <a:solidFill>
                          <a:srgbClr val="006699"/>
                        </a:solidFill>
                        <a:latin typeface="+mn-lt"/>
                        <a:ea typeface="Calibri"/>
                        <a:cs typeface="Calibri"/>
                      </a:endParaRPr>
                    </a:p>
                  </a:txBody>
                  <a:tcPr marL="40460" marR="404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r>
              <a:tr h="682095">
                <a:tc>
                  <a:txBody>
                    <a:bodyPr/>
                    <a:lstStyle/>
                    <a:p>
                      <a:pPr algn="ctr">
                        <a:spcAft>
                          <a:spcPts val="0"/>
                        </a:spcAft>
                      </a:pPr>
                      <a:r>
                        <a:rPr lang="en-US" sz="1600" dirty="0">
                          <a:solidFill>
                            <a:srgbClr val="006699"/>
                          </a:solidFill>
                          <a:latin typeface="+mn-lt"/>
                          <a:ea typeface="Calibri"/>
                          <a:cs typeface="Calibri"/>
                        </a:rPr>
                        <a:t>Green Innovation</a:t>
                      </a:r>
                      <a:r>
                        <a:rPr lang="en-US" sz="1600" dirty="0" smtClean="0">
                          <a:solidFill>
                            <a:srgbClr val="006699"/>
                          </a:solidFill>
                          <a:latin typeface="+mn-lt"/>
                          <a:ea typeface="Calibri"/>
                          <a:cs typeface="Calibri"/>
                        </a:rPr>
                        <a:t> Policies </a:t>
                      </a:r>
                      <a:endParaRPr lang="en-US" sz="1600" dirty="0">
                        <a:solidFill>
                          <a:srgbClr val="006699"/>
                        </a:solidFill>
                        <a:latin typeface="+mn-lt"/>
                        <a:ea typeface="Calibri"/>
                        <a:cs typeface="Calibri"/>
                      </a:endParaRPr>
                    </a:p>
                  </a:txBody>
                  <a:tcPr marL="40460" marR="404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3038" lvl="1" indent="0">
                        <a:spcAft>
                          <a:spcPts val="0"/>
                        </a:spcAft>
                      </a:pPr>
                      <a:r>
                        <a:rPr lang="en-US" sz="1600" kern="1200" dirty="0">
                          <a:solidFill>
                            <a:srgbClr val="006699"/>
                          </a:solidFill>
                          <a:latin typeface="+mn-lt"/>
                          <a:ea typeface="Calibri"/>
                          <a:cs typeface="Calibri"/>
                        </a:rPr>
                        <a:t>Policies to trigger green innovation </a:t>
                      </a:r>
                      <a:r>
                        <a:rPr lang="en-US" sz="1600" kern="1200" dirty="0" smtClean="0">
                          <a:solidFill>
                            <a:srgbClr val="006699"/>
                          </a:solidFill>
                          <a:latin typeface="+mn-lt"/>
                          <a:ea typeface="Calibri"/>
                          <a:cs typeface="Calibri"/>
                        </a:rPr>
                        <a:t>Green industrial,</a:t>
                      </a:r>
                      <a:r>
                        <a:rPr lang="en-US" sz="1600" kern="1200" baseline="0" dirty="0" smtClean="0">
                          <a:solidFill>
                            <a:srgbClr val="006699"/>
                          </a:solidFill>
                          <a:latin typeface="+mn-lt"/>
                          <a:ea typeface="Calibri"/>
                          <a:cs typeface="Calibri"/>
                        </a:rPr>
                        <a:t> energy and other </a:t>
                      </a:r>
                      <a:r>
                        <a:rPr lang="en-US" sz="1600" kern="1200" dirty="0" smtClean="0">
                          <a:solidFill>
                            <a:srgbClr val="006699"/>
                          </a:solidFill>
                          <a:latin typeface="+mn-lt"/>
                          <a:ea typeface="Calibri"/>
                          <a:cs typeface="Calibri"/>
                        </a:rPr>
                        <a:t>policies </a:t>
                      </a:r>
                      <a:r>
                        <a:rPr lang="en-US" sz="1600" kern="1200" dirty="0">
                          <a:solidFill>
                            <a:srgbClr val="006699"/>
                          </a:solidFill>
                          <a:latin typeface="+mn-lt"/>
                          <a:ea typeface="Calibri"/>
                          <a:cs typeface="Calibri"/>
                        </a:rPr>
                        <a:t>- research, subsidies, feed-in tariffs. </a:t>
                      </a:r>
                      <a:endParaRPr lang="en-US" sz="1600" dirty="0">
                        <a:solidFill>
                          <a:srgbClr val="006699"/>
                        </a:solidFill>
                        <a:latin typeface="+mn-lt"/>
                        <a:ea typeface="Calibri"/>
                        <a:cs typeface="Calibri"/>
                      </a:endParaRPr>
                    </a:p>
                  </a:txBody>
                  <a:tcPr marL="40460" marR="404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20039">
                <a:tc>
                  <a:txBody>
                    <a:bodyPr/>
                    <a:lstStyle/>
                    <a:p>
                      <a:pPr algn="ctr">
                        <a:spcAft>
                          <a:spcPts val="0"/>
                        </a:spcAft>
                      </a:pPr>
                      <a:r>
                        <a:rPr lang="en-US" sz="1600" dirty="0">
                          <a:solidFill>
                            <a:srgbClr val="006699"/>
                          </a:solidFill>
                          <a:latin typeface="+mn-lt"/>
                          <a:ea typeface="Calibri"/>
                          <a:cs typeface="Calibri"/>
                        </a:rPr>
                        <a:t>Framing</a:t>
                      </a:r>
                      <a:r>
                        <a:rPr lang="en-US" sz="1600" dirty="0" smtClean="0">
                          <a:solidFill>
                            <a:srgbClr val="006699"/>
                          </a:solidFill>
                          <a:latin typeface="+mn-lt"/>
                          <a:ea typeface="Calibri"/>
                          <a:cs typeface="Calibri"/>
                        </a:rPr>
                        <a:t> Policies</a:t>
                      </a:r>
                      <a:r>
                        <a:rPr lang="en-US" sz="1600" dirty="0">
                          <a:solidFill>
                            <a:srgbClr val="006699"/>
                          </a:solidFill>
                          <a:latin typeface="+mn-lt"/>
                          <a:ea typeface="Calibri"/>
                          <a:cs typeface="Calibri"/>
                        </a:rPr>
                        <a:t>: communication and nudging</a:t>
                      </a:r>
                    </a:p>
                  </a:txBody>
                  <a:tcPr marL="40460" marR="404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173038" lvl="1" indent="0">
                        <a:spcAft>
                          <a:spcPts val="0"/>
                        </a:spcAft>
                      </a:pPr>
                      <a:r>
                        <a:rPr lang="en-US" sz="1600" dirty="0">
                          <a:solidFill>
                            <a:srgbClr val="006699"/>
                          </a:solidFill>
                          <a:latin typeface="+mn-lt"/>
                          <a:ea typeface="Calibri"/>
                          <a:cs typeface="Calibri"/>
                        </a:rPr>
                        <a:t>Social marketing, changing norms, soft power, persuasion and appeal</a:t>
                      </a:r>
                    </a:p>
                  </a:txBody>
                  <a:tcPr marL="40460" marR="404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r>
              <a:tr h="781136">
                <a:tc>
                  <a:txBody>
                    <a:bodyPr/>
                    <a:lstStyle/>
                    <a:p>
                      <a:pPr algn="ctr">
                        <a:spcAft>
                          <a:spcPts val="0"/>
                        </a:spcAft>
                      </a:pPr>
                      <a:r>
                        <a:rPr lang="en-US" sz="1600" dirty="0">
                          <a:solidFill>
                            <a:srgbClr val="006699"/>
                          </a:solidFill>
                          <a:latin typeface="+mn-lt"/>
                          <a:ea typeface="Calibri"/>
                          <a:cs typeface="Calibri"/>
                        </a:rPr>
                        <a:t>Analysis of </a:t>
                      </a:r>
                      <a:r>
                        <a:rPr lang="en-US" sz="1600" dirty="0" err="1" smtClean="0">
                          <a:solidFill>
                            <a:srgbClr val="006699"/>
                          </a:solidFill>
                          <a:latin typeface="+mn-lt"/>
                          <a:ea typeface="Calibri"/>
                          <a:cs typeface="Calibri"/>
                        </a:rPr>
                        <a:t>Labour</a:t>
                      </a:r>
                      <a:r>
                        <a:rPr lang="en-US" sz="1600" dirty="0" smtClean="0">
                          <a:solidFill>
                            <a:srgbClr val="006699"/>
                          </a:solidFill>
                          <a:latin typeface="+mn-lt"/>
                          <a:ea typeface="Calibri"/>
                          <a:cs typeface="Calibri"/>
                        </a:rPr>
                        <a:t> </a:t>
                      </a:r>
                      <a:r>
                        <a:rPr lang="en-US" sz="1600" dirty="0">
                          <a:solidFill>
                            <a:srgbClr val="006699"/>
                          </a:solidFill>
                          <a:latin typeface="+mn-lt"/>
                          <a:ea typeface="Calibri"/>
                          <a:cs typeface="Calibri"/>
                        </a:rPr>
                        <a:t>Markets and Income </a:t>
                      </a:r>
                    </a:p>
                  </a:txBody>
                  <a:tcPr marL="40460" marR="404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3038" lvl="1" indent="0">
                        <a:spcAft>
                          <a:spcPts val="0"/>
                        </a:spcAft>
                      </a:pPr>
                      <a:r>
                        <a:rPr lang="en-US" sz="1600" dirty="0">
                          <a:solidFill>
                            <a:srgbClr val="006699"/>
                          </a:solidFill>
                          <a:latin typeface="+mn-lt"/>
                          <a:ea typeface="Calibri"/>
                          <a:cs typeface="Calibri"/>
                        </a:rPr>
                        <a:t>Identifies opportunities and challenges in labour market and best response – green jobs</a:t>
                      </a:r>
                    </a:p>
                  </a:txBody>
                  <a:tcPr marL="40460" marR="404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4401">
                <a:tc>
                  <a:txBody>
                    <a:bodyPr/>
                    <a:lstStyle/>
                    <a:p>
                      <a:pPr algn="ctr">
                        <a:spcAft>
                          <a:spcPts val="600"/>
                        </a:spcAft>
                      </a:pPr>
                      <a:r>
                        <a:rPr lang="en-US" sz="1600" dirty="0">
                          <a:solidFill>
                            <a:srgbClr val="006699"/>
                          </a:solidFill>
                        </a:rPr>
                        <a:t>Decision Making under uncertainty</a:t>
                      </a:r>
                      <a:endParaRPr lang="en-US" sz="1600" dirty="0">
                        <a:solidFill>
                          <a:srgbClr val="006699"/>
                        </a:solidFill>
                        <a:latin typeface="+mn-lt"/>
                        <a:ea typeface="Calibri"/>
                        <a:cs typeface="Calibri"/>
                      </a:endParaRPr>
                    </a:p>
                  </a:txBody>
                  <a:tcPr marL="40460" marR="404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173038" lvl="1" indent="0">
                        <a:spcAft>
                          <a:spcPts val="600"/>
                        </a:spcAft>
                      </a:pPr>
                      <a:r>
                        <a:rPr lang="en-US" sz="1600" dirty="0">
                          <a:solidFill>
                            <a:srgbClr val="006699"/>
                          </a:solidFill>
                        </a:rPr>
                        <a:t>Cost-Benefit </a:t>
                      </a:r>
                      <a:r>
                        <a:rPr lang="en-US" sz="1600" dirty="0" smtClean="0">
                          <a:solidFill>
                            <a:srgbClr val="006699"/>
                          </a:solidFill>
                        </a:rPr>
                        <a:t>Analysis,</a:t>
                      </a:r>
                      <a:r>
                        <a:rPr lang="en-US" sz="1600" baseline="0" dirty="0" smtClean="0">
                          <a:solidFill>
                            <a:srgbClr val="006699"/>
                          </a:solidFill>
                        </a:rPr>
                        <a:t> </a:t>
                      </a:r>
                      <a:r>
                        <a:rPr lang="en-US" sz="1600" dirty="0" smtClean="0">
                          <a:solidFill>
                            <a:srgbClr val="006699"/>
                          </a:solidFill>
                        </a:rPr>
                        <a:t>Robust </a:t>
                      </a:r>
                      <a:r>
                        <a:rPr lang="en-US" sz="1600" dirty="0">
                          <a:solidFill>
                            <a:srgbClr val="006699"/>
                          </a:solidFill>
                        </a:rPr>
                        <a:t>Decision Making, </a:t>
                      </a:r>
                      <a:r>
                        <a:rPr lang="en-US" sz="1600" dirty="0" smtClean="0">
                          <a:solidFill>
                            <a:srgbClr val="006699"/>
                          </a:solidFill>
                        </a:rPr>
                        <a:t>Climate </a:t>
                      </a:r>
                      <a:r>
                        <a:rPr lang="en-US" sz="1600" dirty="0">
                          <a:solidFill>
                            <a:srgbClr val="006699"/>
                          </a:solidFill>
                        </a:rPr>
                        <a:t>Informed Decision Analysis.</a:t>
                      </a:r>
                      <a:endParaRPr lang="en-US" sz="1600" dirty="0">
                        <a:solidFill>
                          <a:srgbClr val="006699"/>
                        </a:solidFill>
                        <a:latin typeface="+mn-lt"/>
                        <a:ea typeface="Calibri"/>
                        <a:cs typeface="Calibri"/>
                      </a:endParaRPr>
                    </a:p>
                  </a:txBody>
                  <a:tcPr marL="40460" marR="404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
        <p:nvSpPr>
          <p:cNvPr id="5" name="Isosceles Triangle 4">
            <a:hlinkClick r:id="rId4" action="ppaction://hlinksldjump"/>
          </p:cNvPr>
          <p:cNvSpPr>
            <a:spLocks noChangeArrowheads="1"/>
          </p:cNvSpPr>
          <p:nvPr/>
        </p:nvSpPr>
        <p:spPr bwMode="auto">
          <a:xfrm rot="16200000" flipH="1">
            <a:off x="8684999" y="6507688"/>
            <a:ext cx="340375" cy="277290"/>
          </a:xfrm>
          <a:prstGeom prst="triangle">
            <a:avLst/>
          </a:prstGeom>
          <a:solidFill>
            <a:srgbClr val="103C72"/>
          </a:solidFill>
          <a:ln w="9525" algn="ctr">
            <a:noFill/>
            <a:round/>
            <a:headEnd/>
            <a:tailEnd/>
          </a:ln>
        </p:spPr>
        <p:txBody>
          <a:bodyPr wrap="square" lIns="90000" tIns="46800" rIns="90000" bIns="46800" anchor="ctr">
            <a:spAutoFit/>
          </a:bodyPr>
          <a:lstStyle/>
          <a:p>
            <a:endParaRPr lang="en-US" dirty="0"/>
          </a:p>
        </p:txBody>
      </p:sp>
    </p:spTree>
    <p:extLst>
      <p:ext uri="{BB962C8B-B14F-4D97-AF65-F5344CB8AC3E}">
        <p14:creationId xmlns:p14="http://schemas.microsoft.com/office/powerpoint/2010/main" val="238830252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05855"/>
            <a:ext cx="8229600" cy="461665"/>
          </a:xfrm>
        </p:spPr>
        <p:txBody>
          <a:bodyPr>
            <a:spAutoFit/>
          </a:bodyPr>
          <a:lstStyle/>
          <a:p>
            <a:r>
              <a:rPr lang="da-DK" sz="2400" dirty="0" smtClean="0">
                <a:solidFill>
                  <a:srgbClr val="006699"/>
                </a:solidFill>
                <a:hlinkClick r:id="rId3" action="ppaction://hlinksldjump"/>
              </a:rPr>
              <a:t>Initiatives </a:t>
            </a:r>
            <a:r>
              <a:rPr lang="da-DK" sz="2400" dirty="0" smtClean="0">
                <a:solidFill>
                  <a:srgbClr val="006699"/>
                </a:solidFill>
              </a:rPr>
              <a:t>&amp; approaches - implementation </a:t>
            </a:r>
            <a:endParaRPr lang="en-US" sz="2400" dirty="0">
              <a:solidFill>
                <a:srgbClr val="006699"/>
              </a:solidFill>
            </a:endParaRPr>
          </a:p>
        </p:txBody>
      </p:sp>
      <p:sp>
        <p:nvSpPr>
          <p:cNvPr id="3" name="Slide Number Placeholder 2"/>
          <p:cNvSpPr>
            <a:spLocks noGrp="1"/>
          </p:cNvSpPr>
          <p:nvPr>
            <p:ph type="sldNum" sz="quarter" idx="12"/>
          </p:nvPr>
        </p:nvSpPr>
        <p:spPr/>
        <p:txBody>
          <a:bodyPr/>
          <a:lstStyle/>
          <a:p>
            <a:pPr>
              <a:defRPr/>
            </a:pPr>
            <a:fld id="{315A5415-EC39-4ABD-B2D1-376FD9DBC68B}" type="slidenum">
              <a:rPr lang="en-GB" smtClean="0"/>
              <a:pPr>
                <a:defRPr/>
              </a:pPr>
              <a:t>24</a:t>
            </a:fld>
            <a:endParaRPr lang="en-GB" dirty="0"/>
          </a:p>
        </p:txBody>
      </p:sp>
      <p:graphicFrame>
        <p:nvGraphicFramePr>
          <p:cNvPr id="4" name="Table 3"/>
          <p:cNvGraphicFramePr>
            <a:graphicFrameLocks noGrp="1"/>
          </p:cNvGraphicFramePr>
          <p:nvPr/>
        </p:nvGraphicFramePr>
        <p:xfrm>
          <a:off x="228600" y="1737048"/>
          <a:ext cx="8712968" cy="4968552"/>
        </p:xfrm>
        <a:graphic>
          <a:graphicData uri="http://schemas.openxmlformats.org/drawingml/2006/table">
            <a:tbl>
              <a:tblPr/>
              <a:tblGrid>
                <a:gridCol w="2064140"/>
                <a:gridCol w="6648828"/>
              </a:tblGrid>
              <a:tr h="837012">
                <a:tc>
                  <a:txBody>
                    <a:bodyPr/>
                    <a:lstStyle/>
                    <a:p>
                      <a:pPr algn="ctr">
                        <a:spcAft>
                          <a:spcPts val="600"/>
                        </a:spcAft>
                      </a:pPr>
                      <a:r>
                        <a:rPr lang="en-US" sz="1600" dirty="0">
                          <a:solidFill>
                            <a:srgbClr val="006699"/>
                          </a:solidFill>
                        </a:rPr>
                        <a:t>Fiscal Reform and Charges </a:t>
                      </a:r>
                      <a:endParaRPr lang="en-US" sz="1600" dirty="0">
                        <a:solidFill>
                          <a:srgbClr val="006699"/>
                        </a:solidFill>
                        <a:latin typeface="+mn-lt"/>
                        <a:ea typeface="Calibri"/>
                        <a:cs typeface="Calibri"/>
                      </a:endParaRPr>
                    </a:p>
                  </a:txBody>
                  <a:tcPr marL="40460" marR="40460" marT="0" marB="0" anchor="ctr"/>
                </a:tc>
                <a:tc>
                  <a:txBody>
                    <a:bodyPr/>
                    <a:lstStyle/>
                    <a:p>
                      <a:pPr marL="95250" indent="0" algn="l">
                        <a:spcAft>
                          <a:spcPts val="600"/>
                        </a:spcAft>
                      </a:pPr>
                      <a:r>
                        <a:rPr lang="en-US" sz="1600" dirty="0">
                          <a:solidFill>
                            <a:srgbClr val="006699"/>
                          </a:solidFill>
                        </a:rPr>
                        <a:t>(1) taxes for </a:t>
                      </a:r>
                      <a:r>
                        <a:rPr lang="en-US" sz="1600" dirty="0" smtClean="0">
                          <a:solidFill>
                            <a:srgbClr val="006699"/>
                          </a:solidFill>
                        </a:rPr>
                        <a:t>NRM</a:t>
                      </a:r>
                      <a:r>
                        <a:rPr lang="en-US" sz="1600" baseline="0" dirty="0" smtClean="0">
                          <a:solidFill>
                            <a:srgbClr val="006699"/>
                          </a:solidFill>
                        </a:rPr>
                        <a:t> </a:t>
                      </a:r>
                      <a:r>
                        <a:rPr lang="en-US" sz="1600" dirty="0" smtClean="0">
                          <a:solidFill>
                            <a:srgbClr val="006699"/>
                          </a:solidFill>
                        </a:rPr>
                        <a:t>exploitation</a:t>
                      </a:r>
                      <a:r>
                        <a:rPr lang="en-US" sz="1600" dirty="0">
                          <a:solidFill>
                            <a:srgbClr val="006699"/>
                          </a:solidFill>
                        </a:rPr>
                        <a:t>; (2) reforms of product subsidies and taxes; (3) cost recovery measures; (4) pollution charges</a:t>
                      </a:r>
                      <a:endParaRPr lang="en-US" sz="1600" dirty="0">
                        <a:solidFill>
                          <a:srgbClr val="006699"/>
                        </a:solidFill>
                        <a:latin typeface="+mn-lt"/>
                        <a:ea typeface="Calibri"/>
                        <a:cs typeface="Calibri"/>
                      </a:endParaRPr>
                    </a:p>
                  </a:txBody>
                  <a:tcPr marL="40460" marR="40460" marT="0" marB="0" anchor="ctr"/>
                </a:tc>
              </a:tr>
              <a:tr h="690549">
                <a:tc>
                  <a:txBody>
                    <a:bodyPr/>
                    <a:lstStyle/>
                    <a:p>
                      <a:pPr algn="ctr">
                        <a:spcAft>
                          <a:spcPts val="600"/>
                        </a:spcAft>
                      </a:pPr>
                      <a:r>
                        <a:rPr lang="en-US" sz="1500" dirty="0">
                          <a:solidFill>
                            <a:srgbClr val="006699"/>
                          </a:solidFill>
                        </a:rPr>
                        <a:t>Public </a:t>
                      </a:r>
                      <a:r>
                        <a:rPr lang="en-US" sz="1500" dirty="0" err="1" smtClean="0">
                          <a:solidFill>
                            <a:srgbClr val="006699"/>
                          </a:solidFill>
                        </a:rPr>
                        <a:t>Env</a:t>
                      </a:r>
                      <a:r>
                        <a:rPr lang="en-US" sz="1500" dirty="0" smtClean="0">
                          <a:solidFill>
                            <a:srgbClr val="006699"/>
                          </a:solidFill>
                        </a:rPr>
                        <a:t>. </a:t>
                      </a:r>
                      <a:r>
                        <a:rPr lang="en-US" sz="1500" dirty="0">
                          <a:solidFill>
                            <a:srgbClr val="006699"/>
                          </a:solidFill>
                        </a:rPr>
                        <a:t>Expenditure Review </a:t>
                      </a:r>
                      <a:endParaRPr lang="en-US" sz="1500" dirty="0">
                        <a:solidFill>
                          <a:srgbClr val="006699"/>
                        </a:solidFill>
                        <a:latin typeface="+mn-lt"/>
                        <a:ea typeface="Calibri"/>
                        <a:cs typeface="Calibri"/>
                      </a:endParaRPr>
                    </a:p>
                  </a:txBody>
                  <a:tcPr marL="40460" marR="40460" marT="0" marB="0" anchor="ctr">
                    <a:solidFill>
                      <a:schemeClr val="accent5"/>
                    </a:solidFill>
                  </a:tcPr>
                </a:tc>
                <a:tc>
                  <a:txBody>
                    <a:bodyPr/>
                    <a:lstStyle/>
                    <a:p>
                      <a:pPr marL="95250" indent="0">
                        <a:spcAft>
                          <a:spcPts val="600"/>
                        </a:spcAft>
                      </a:pPr>
                      <a:r>
                        <a:rPr lang="en-US" sz="1600" dirty="0">
                          <a:solidFill>
                            <a:srgbClr val="006699"/>
                          </a:solidFill>
                        </a:rPr>
                        <a:t>Examines resources allocation, highlights policy </a:t>
                      </a:r>
                      <a:r>
                        <a:rPr lang="en-US" sz="1600" dirty="0" err="1">
                          <a:solidFill>
                            <a:srgbClr val="006699"/>
                          </a:solidFill>
                        </a:rPr>
                        <a:t>mis</a:t>
                      </a:r>
                      <a:r>
                        <a:rPr lang="en-US" sz="1600" dirty="0">
                          <a:solidFill>
                            <a:srgbClr val="006699"/>
                          </a:solidFill>
                        </a:rPr>
                        <a:t>-matches, identifies new revenue sources and savings</a:t>
                      </a:r>
                      <a:endParaRPr lang="en-US" sz="1600" dirty="0">
                        <a:solidFill>
                          <a:srgbClr val="006699"/>
                        </a:solidFill>
                        <a:latin typeface="+mn-lt"/>
                        <a:ea typeface="Calibri"/>
                        <a:cs typeface="Calibri"/>
                      </a:endParaRPr>
                    </a:p>
                  </a:txBody>
                  <a:tcPr marL="40460" marR="40460" marT="0" marB="0" anchor="ctr">
                    <a:solidFill>
                      <a:schemeClr val="accent5"/>
                    </a:solidFill>
                  </a:tcPr>
                </a:tc>
              </a:tr>
              <a:tr h="737817">
                <a:tc>
                  <a:txBody>
                    <a:bodyPr/>
                    <a:lstStyle/>
                    <a:p>
                      <a:pPr marL="0" algn="ctr" defTabSz="914400" rtl="0" eaLnBrk="1" latinLnBrk="0" hangingPunct="1">
                        <a:spcAft>
                          <a:spcPts val="0"/>
                        </a:spcAft>
                      </a:pPr>
                      <a:r>
                        <a:rPr lang="en-US" sz="1600" kern="1200" dirty="0">
                          <a:solidFill>
                            <a:srgbClr val="006699"/>
                          </a:solidFill>
                          <a:latin typeface="+mn-lt"/>
                          <a:ea typeface="Calibri"/>
                          <a:cs typeface="Calibri"/>
                        </a:rPr>
                        <a:t>Sustainable Public Procurement </a:t>
                      </a:r>
                    </a:p>
                  </a:txBody>
                  <a:tcPr marL="40460" marR="40460" marT="0" marB="0" anchor="ctr"/>
                </a:tc>
                <a:tc>
                  <a:txBody>
                    <a:bodyPr/>
                    <a:lstStyle/>
                    <a:p>
                      <a:pPr marL="95250" indent="0" algn="l" defTabSz="914400" rtl="0" eaLnBrk="1" latinLnBrk="0" hangingPunct="1">
                        <a:spcAft>
                          <a:spcPts val="600"/>
                        </a:spcAft>
                      </a:pPr>
                      <a:r>
                        <a:rPr lang="en-US" sz="1600" kern="1200" dirty="0">
                          <a:solidFill>
                            <a:srgbClr val="006699"/>
                          </a:solidFill>
                          <a:latin typeface="+mn-lt"/>
                          <a:ea typeface="+mn-ea"/>
                          <a:cs typeface="+mn-cs"/>
                        </a:rPr>
                        <a:t>Achieving value for money not only to the organization but also to society, economy, environment</a:t>
                      </a:r>
                    </a:p>
                  </a:txBody>
                  <a:tcPr marL="40460" marR="40460" marT="0" marB="0" anchor="ctr"/>
                </a:tc>
              </a:tr>
              <a:tr h="702210">
                <a:tc>
                  <a:txBody>
                    <a:bodyPr/>
                    <a:lstStyle/>
                    <a:p>
                      <a:pPr algn="ctr">
                        <a:spcAft>
                          <a:spcPts val="600"/>
                        </a:spcAft>
                      </a:pPr>
                      <a:r>
                        <a:rPr lang="en-US" sz="1600" dirty="0">
                          <a:solidFill>
                            <a:srgbClr val="006699"/>
                          </a:solidFill>
                        </a:rPr>
                        <a:t>Social Protection Instruments </a:t>
                      </a:r>
                      <a:endParaRPr lang="en-US" sz="1600" dirty="0">
                        <a:solidFill>
                          <a:srgbClr val="006699"/>
                        </a:solidFill>
                        <a:latin typeface="+mn-lt"/>
                        <a:ea typeface="Calibri"/>
                        <a:cs typeface="Calibri"/>
                      </a:endParaRPr>
                    </a:p>
                  </a:txBody>
                  <a:tcPr marL="40460" marR="40460" marT="0" marB="0" anchor="ctr">
                    <a:solidFill>
                      <a:schemeClr val="accent5"/>
                    </a:solidFill>
                  </a:tcPr>
                </a:tc>
                <a:tc>
                  <a:txBody>
                    <a:bodyPr/>
                    <a:lstStyle/>
                    <a:p>
                      <a:pPr marL="95250" indent="0" algn="l" defTabSz="914400" rtl="0" eaLnBrk="1" latinLnBrk="0" hangingPunct="1">
                        <a:spcAft>
                          <a:spcPts val="600"/>
                        </a:spcAft>
                      </a:pPr>
                      <a:r>
                        <a:rPr lang="en-US" sz="1600" kern="1200" dirty="0">
                          <a:solidFill>
                            <a:srgbClr val="006699"/>
                          </a:solidFill>
                          <a:latin typeface="+mn-lt"/>
                          <a:ea typeface="+mn-ea"/>
                          <a:cs typeface="+mn-cs"/>
                        </a:rPr>
                        <a:t>Provision of essential services and transfers for individuals in need of protection – the inner half of the “doughnut”</a:t>
                      </a:r>
                    </a:p>
                  </a:txBody>
                  <a:tcPr marL="40460" marR="40460" marT="0" marB="0" anchor="ctr">
                    <a:solidFill>
                      <a:schemeClr val="accent5"/>
                    </a:solidFill>
                  </a:tcPr>
                </a:tc>
              </a:tr>
              <a:tr h="756461">
                <a:tc>
                  <a:txBody>
                    <a:bodyPr/>
                    <a:lstStyle/>
                    <a:p>
                      <a:pPr algn="ctr">
                        <a:spcAft>
                          <a:spcPts val="600"/>
                        </a:spcAft>
                      </a:pPr>
                      <a:r>
                        <a:rPr lang="en-US" sz="1600" dirty="0">
                          <a:solidFill>
                            <a:srgbClr val="006699"/>
                          </a:solidFill>
                        </a:rPr>
                        <a:t>Payment for </a:t>
                      </a:r>
                      <a:r>
                        <a:rPr lang="en-US" sz="1600" dirty="0" err="1" smtClean="0">
                          <a:solidFill>
                            <a:srgbClr val="006699"/>
                          </a:solidFill>
                        </a:rPr>
                        <a:t>Env</a:t>
                      </a:r>
                      <a:r>
                        <a:rPr lang="en-US" sz="1600" dirty="0" smtClean="0">
                          <a:solidFill>
                            <a:srgbClr val="006699"/>
                          </a:solidFill>
                        </a:rPr>
                        <a:t>.</a:t>
                      </a:r>
                      <a:r>
                        <a:rPr lang="en-US" sz="1600" baseline="0" dirty="0" smtClean="0">
                          <a:solidFill>
                            <a:srgbClr val="006699"/>
                          </a:solidFill>
                        </a:rPr>
                        <a:t> </a:t>
                      </a:r>
                      <a:r>
                        <a:rPr lang="en-US" sz="1600" dirty="0" smtClean="0">
                          <a:solidFill>
                            <a:srgbClr val="006699"/>
                          </a:solidFill>
                        </a:rPr>
                        <a:t>Services </a:t>
                      </a:r>
                      <a:endParaRPr lang="en-US" sz="1600" dirty="0">
                        <a:solidFill>
                          <a:srgbClr val="006699"/>
                        </a:solidFill>
                        <a:latin typeface="+mn-lt"/>
                        <a:ea typeface="Calibri"/>
                        <a:cs typeface="Calibri"/>
                      </a:endParaRPr>
                    </a:p>
                  </a:txBody>
                  <a:tcPr marL="40460" marR="40460" marT="0" marB="0" anchor="ctr">
                    <a:solidFill>
                      <a:schemeClr val="bg1"/>
                    </a:solidFill>
                  </a:tcPr>
                </a:tc>
                <a:tc>
                  <a:txBody>
                    <a:bodyPr/>
                    <a:lstStyle/>
                    <a:p>
                      <a:pPr marL="95250" indent="0" algn="l" defTabSz="914400" rtl="0" eaLnBrk="1" latinLnBrk="0" hangingPunct="1">
                        <a:spcAft>
                          <a:spcPts val="600"/>
                        </a:spcAft>
                      </a:pPr>
                      <a:r>
                        <a:rPr lang="en-US" sz="1600" kern="1200" dirty="0">
                          <a:solidFill>
                            <a:srgbClr val="006699"/>
                          </a:solidFill>
                          <a:latin typeface="+mn-lt"/>
                          <a:ea typeface="+mn-ea"/>
                          <a:cs typeface="+mn-cs"/>
                        </a:rPr>
                        <a:t>Voluntary, conditional agreement </a:t>
                      </a:r>
                      <a:r>
                        <a:rPr lang="en-US" sz="1600" kern="1200" dirty="0" smtClean="0">
                          <a:solidFill>
                            <a:srgbClr val="006699"/>
                          </a:solidFill>
                          <a:latin typeface="+mn-lt"/>
                          <a:ea typeface="+mn-ea"/>
                          <a:cs typeface="+mn-cs"/>
                        </a:rPr>
                        <a:t>over </a:t>
                      </a:r>
                      <a:r>
                        <a:rPr lang="en-US" sz="1600" kern="1200" dirty="0">
                          <a:solidFill>
                            <a:srgbClr val="006699"/>
                          </a:solidFill>
                          <a:latin typeface="+mn-lt"/>
                          <a:ea typeface="+mn-ea"/>
                          <a:cs typeface="+mn-cs"/>
                        </a:rPr>
                        <a:t>a well defined environmental service/land use”. </a:t>
                      </a:r>
                    </a:p>
                  </a:txBody>
                  <a:tcPr marL="40460" marR="40460" marT="0" marB="0" anchor="ctr">
                    <a:solidFill>
                      <a:schemeClr val="bg1"/>
                    </a:solidFill>
                  </a:tcPr>
                </a:tc>
              </a:tr>
              <a:tr h="689288">
                <a:tc>
                  <a:txBody>
                    <a:bodyPr/>
                    <a:lstStyle/>
                    <a:p>
                      <a:pPr algn="ctr">
                        <a:spcAft>
                          <a:spcPts val="600"/>
                        </a:spcAft>
                      </a:pPr>
                      <a:r>
                        <a:rPr lang="en-US" sz="1600" dirty="0">
                          <a:solidFill>
                            <a:srgbClr val="006699"/>
                          </a:solidFill>
                        </a:rPr>
                        <a:t>Certification </a:t>
                      </a:r>
                      <a:r>
                        <a:rPr lang="en-US" sz="1600" dirty="0" smtClean="0">
                          <a:solidFill>
                            <a:srgbClr val="006699"/>
                          </a:solidFill>
                        </a:rPr>
                        <a:t>Sustainable Prod.</a:t>
                      </a:r>
                      <a:endParaRPr lang="en-US" sz="1600" dirty="0">
                        <a:solidFill>
                          <a:srgbClr val="006699"/>
                        </a:solidFill>
                        <a:latin typeface="+mn-lt"/>
                        <a:ea typeface="Calibri"/>
                        <a:cs typeface="Calibri"/>
                      </a:endParaRPr>
                    </a:p>
                  </a:txBody>
                  <a:tcPr marL="40460" marR="40460" marT="0" marB="0" anchor="ctr">
                    <a:solidFill>
                      <a:schemeClr val="accent5"/>
                    </a:solidFill>
                  </a:tcPr>
                </a:tc>
                <a:tc>
                  <a:txBody>
                    <a:bodyPr/>
                    <a:lstStyle/>
                    <a:p>
                      <a:pPr marL="95250" indent="0" algn="l" defTabSz="914400" rtl="0" eaLnBrk="1" latinLnBrk="0" hangingPunct="1">
                        <a:spcAft>
                          <a:spcPts val="600"/>
                        </a:spcAft>
                      </a:pPr>
                      <a:r>
                        <a:rPr lang="en-US" sz="1600" kern="1200" dirty="0">
                          <a:solidFill>
                            <a:srgbClr val="006699"/>
                          </a:solidFill>
                          <a:latin typeface="+mn-lt"/>
                          <a:ea typeface="+mn-ea"/>
                          <a:cs typeface="+mn-cs"/>
                        </a:rPr>
                        <a:t>Differentiating between green products – putting information power in hands of consumers</a:t>
                      </a:r>
                    </a:p>
                  </a:txBody>
                  <a:tcPr marL="40460" marR="40460" marT="0" marB="0" anchor="ctr">
                    <a:solidFill>
                      <a:schemeClr val="accent5"/>
                    </a:solidFill>
                  </a:tcPr>
                </a:tc>
              </a:tr>
              <a:tr h="555215">
                <a:tc>
                  <a:txBody>
                    <a:bodyPr/>
                    <a:lstStyle/>
                    <a:p>
                      <a:pPr algn="ctr">
                        <a:spcAft>
                          <a:spcPts val="600"/>
                        </a:spcAft>
                      </a:pPr>
                      <a:r>
                        <a:rPr lang="en-US" sz="1600" dirty="0">
                          <a:solidFill>
                            <a:srgbClr val="006699"/>
                          </a:solidFill>
                        </a:rPr>
                        <a:t>Green</a:t>
                      </a:r>
                      <a:r>
                        <a:rPr lang="en-US" sz="1600" dirty="0" smtClean="0">
                          <a:solidFill>
                            <a:srgbClr val="006699"/>
                          </a:solidFill>
                        </a:rPr>
                        <a:t> Accounting</a:t>
                      </a:r>
                      <a:endParaRPr lang="en-US" sz="1600" dirty="0">
                        <a:solidFill>
                          <a:srgbClr val="006699"/>
                        </a:solidFill>
                        <a:latin typeface="+mn-lt"/>
                        <a:ea typeface="Calibri"/>
                        <a:cs typeface="Calibri"/>
                      </a:endParaRPr>
                    </a:p>
                  </a:txBody>
                  <a:tcPr marL="40460" marR="40460" marT="0" marB="0" anchor="ctr">
                    <a:solidFill>
                      <a:schemeClr val="bg1"/>
                    </a:solidFill>
                  </a:tcPr>
                </a:tc>
                <a:tc>
                  <a:txBody>
                    <a:bodyPr/>
                    <a:lstStyle/>
                    <a:p>
                      <a:pPr marL="95250" indent="0" algn="l" defTabSz="914400" rtl="0" eaLnBrk="1" latinLnBrk="0" hangingPunct="1">
                        <a:spcAft>
                          <a:spcPts val="600"/>
                        </a:spcAft>
                      </a:pPr>
                      <a:r>
                        <a:rPr lang="en-US" sz="1600" kern="1200" dirty="0">
                          <a:solidFill>
                            <a:srgbClr val="006699"/>
                          </a:solidFill>
                          <a:latin typeface="+mn-lt"/>
                          <a:ea typeface="+mn-ea"/>
                          <a:cs typeface="+mn-cs"/>
                        </a:rPr>
                        <a:t>Extends national accounts to include the value of the damage and depletion of the natural assets – genuine net savings</a:t>
                      </a:r>
                    </a:p>
                  </a:txBody>
                  <a:tcPr marL="40460" marR="40460" marT="0" marB="0" anchor="ctr">
                    <a:solidFill>
                      <a:schemeClr val="bg1"/>
                    </a:solidFill>
                  </a:tcPr>
                </a:tc>
              </a:tr>
            </a:tbl>
          </a:graphicData>
        </a:graphic>
      </p:graphicFrame>
      <p:sp>
        <p:nvSpPr>
          <p:cNvPr id="1025" name="Rectangle 1"/>
          <p:cNvSpPr>
            <a:spLocks noChangeArrowheads="1"/>
          </p:cNvSpPr>
          <p:nvPr/>
        </p:nvSpPr>
        <p:spPr bwMode="auto">
          <a:xfrm>
            <a:off x="5105400" y="1052736"/>
            <a:ext cx="3888432"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Adapted from  A Toolkit of Policy Options to Support Inclusive Green Growth  2012</a:t>
            </a:r>
            <a:endParaRPr kumimoji="0" lang="en-US" sz="1800" b="0" i="0" u="none" strike="noStrike" cap="none" normalizeH="0" baseline="0" dirty="0" smtClean="0">
              <a:ln>
                <a:noFill/>
              </a:ln>
              <a:solidFill>
                <a:schemeClr val="tx1"/>
              </a:solidFill>
              <a:effectLst/>
              <a:latin typeface="Arial" pitchFamily="34" charset="0"/>
            </a:endParaRPr>
          </a:p>
        </p:txBody>
      </p:sp>
      <p:sp>
        <p:nvSpPr>
          <p:cNvPr id="6" name="Isosceles Triangle 5">
            <a:hlinkClick r:id="rId4" action="ppaction://hlinksldjump"/>
          </p:cNvPr>
          <p:cNvSpPr>
            <a:spLocks noChangeArrowheads="1"/>
          </p:cNvSpPr>
          <p:nvPr/>
        </p:nvSpPr>
        <p:spPr bwMode="auto">
          <a:xfrm rot="16200000" flipH="1">
            <a:off x="8684999" y="6507688"/>
            <a:ext cx="340375" cy="277290"/>
          </a:xfrm>
          <a:prstGeom prst="triangle">
            <a:avLst/>
          </a:prstGeom>
          <a:solidFill>
            <a:srgbClr val="103C72"/>
          </a:solidFill>
          <a:ln w="9525" algn="ctr">
            <a:noFill/>
            <a:round/>
            <a:headEnd/>
            <a:tailEnd/>
          </a:ln>
        </p:spPr>
        <p:txBody>
          <a:bodyPr wrap="square" lIns="90000" tIns="46800" rIns="90000" bIns="46800" anchor="ctr">
            <a:spAutoFit/>
          </a:bodyPr>
          <a:lstStyle/>
          <a:p>
            <a:endParaRPr lang="en-US" dirty="0"/>
          </a:p>
        </p:txBody>
      </p:sp>
    </p:spTree>
    <p:extLst>
      <p:ext uri="{BB962C8B-B14F-4D97-AF65-F5344CB8AC3E}">
        <p14:creationId xmlns:p14="http://schemas.microsoft.com/office/powerpoint/2010/main" val="21358099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92D050">
            <a:alpha val="20000"/>
          </a:srgbClr>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A3C939CA-0972-4FD7-83C6-BC25F2589785}" type="slidenum">
              <a:rPr lang="en-GB" smtClean="0"/>
              <a:pPr>
                <a:defRPr/>
              </a:pPr>
              <a:t>25</a:t>
            </a:fld>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3181758840"/>
              </p:ext>
            </p:extLst>
          </p:nvPr>
        </p:nvGraphicFramePr>
        <p:xfrm>
          <a:off x="2" y="1556792"/>
          <a:ext cx="9143997" cy="5248057"/>
        </p:xfrm>
        <a:graphic>
          <a:graphicData uri="http://schemas.openxmlformats.org/drawingml/2006/table">
            <a:tbl>
              <a:tblPr firstRow="1" firstCol="1" bandRow="1">
                <a:tableStyleId>{5C22544A-7EE6-4342-B048-85BDC9FD1C3A}</a:tableStyleId>
              </a:tblPr>
              <a:tblGrid>
                <a:gridCol w="967154"/>
                <a:gridCol w="1738885"/>
                <a:gridCol w="1001863"/>
                <a:gridCol w="1012986"/>
                <a:gridCol w="1197401"/>
                <a:gridCol w="1141514"/>
                <a:gridCol w="1046389"/>
                <a:gridCol w="1037805"/>
              </a:tblGrid>
              <a:tr h="216246">
                <a:tc>
                  <a:txBody>
                    <a:bodyPr/>
                    <a:lstStyle/>
                    <a:p>
                      <a:pPr>
                        <a:lnSpc>
                          <a:spcPct val="115000"/>
                        </a:lnSpc>
                        <a:spcAft>
                          <a:spcPts val="1000"/>
                        </a:spcAft>
                      </a:pPr>
                      <a:endParaRPr lang="en-GB" sz="1200" dirty="0">
                        <a:solidFill>
                          <a:schemeClr val="tx1"/>
                        </a:solidFill>
                        <a:effectLst/>
                        <a:latin typeface="Calibri"/>
                        <a:ea typeface="Calibri"/>
                        <a:cs typeface="Times New Roman"/>
                      </a:endParaRPr>
                    </a:p>
                  </a:txBody>
                  <a:tcPr marL="68576" marR="68576" marT="0" marB="0"/>
                </a:tc>
                <a:tc>
                  <a:txBody>
                    <a:bodyPr/>
                    <a:lstStyle/>
                    <a:p>
                      <a:pPr>
                        <a:lnSpc>
                          <a:spcPct val="115000"/>
                        </a:lnSpc>
                        <a:spcAft>
                          <a:spcPts val="1000"/>
                        </a:spcAft>
                      </a:pPr>
                      <a:r>
                        <a:rPr lang="en-GB" sz="1200" dirty="0">
                          <a:solidFill>
                            <a:schemeClr val="tx1"/>
                          </a:solidFill>
                          <a:effectLst/>
                        </a:rPr>
                        <a:t> </a:t>
                      </a:r>
                      <a:endParaRPr lang="en-GB" sz="1200" dirty="0">
                        <a:solidFill>
                          <a:schemeClr val="tx1"/>
                        </a:solidFill>
                        <a:effectLst/>
                        <a:latin typeface="Calibri"/>
                        <a:ea typeface="Calibri"/>
                        <a:cs typeface="Times New Roman"/>
                      </a:endParaRPr>
                    </a:p>
                  </a:txBody>
                  <a:tcPr marL="68576" marR="68576" marT="0" marB="0"/>
                </a:tc>
                <a:tc gridSpan="3">
                  <a:txBody>
                    <a:bodyPr/>
                    <a:lstStyle/>
                    <a:p>
                      <a:pPr algn="ctr">
                        <a:lnSpc>
                          <a:spcPct val="115000"/>
                        </a:lnSpc>
                        <a:spcAft>
                          <a:spcPts val="1000"/>
                        </a:spcAft>
                      </a:pPr>
                      <a:r>
                        <a:rPr lang="en-GB" sz="1200" dirty="0">
                          <a:solidFill>
                            <a:schemeClr val="tx1"/>
                          </a:solidFill>
                          <a:effectLst/>
                        </a:rPr>
                        <a:t>INCENTIVISE</a:t>
                      </a:r>
                      <a:endParaRPr lang="en-GB" sz="1200" dirty="0">
                        <a:solidFill>
                          <a:schemeClr val="tx1"/>
                        </a:solidFill>
                        <a:effectLst/>
                        <a:latin typeface="Calibri"/>
                        <a:ea typeface="Calibri"/>
                        <a:cs typeface="Times New Roman"/>
                      </a:endParaRPr>
                    </a:p>
                  </a:txBody>
                  <a:tcPr marL="68576" marR="68576" marT="0" marB="0"/>
                </a:tc>
                <a:tc hMerge="1">
                  <a:txBody>
                    <a:bodyPr/>
                    <a:lstStyle/>
                    <a:p>
                      <a:endParaRPr lang="en-GB"/>
                    </a:p>
                  </a:txBody>
                  <a:tcPr/>
                </a:tc>
                <a:tc hMerge="1">
                  <a:txBody>
                    <a:bodyPr/>
                    <a:lstStyle/>
                    <a:p>
                      <a:endParaRPr lang="en-GB"/>
                    </a:p>
                  </a:txBody>
                  <a:tcPr/>
                </a:tc>
                <a:tc>
                  <a:txBody>
                    <a:bodyPr/>
                    <a:lstStyle/>
                    <a:p>
                      <a:pPr algn="ctr">
                        <a:lnSpc>
                          <a:spcPct val="115000"/>
                        </a:lnSpc>
                        <a:spcAft>
                          <a:spcPts val="1000"/>
                        </a:spcAft>
                      </a:pPr>
                      <a:r>
                        <a:rPr lang="en-GB" sz="1200" dirty="0">
                          <a:solidFill>
                            <a:schemeClr val="tx1"/>
                          </a:solidFill>
                          <a:effectLst/>
                        </a:rPr>
                        <a:t>DESIGN</a:t>
                      </a:r>
                      <a:endParaRPr lang="en-GB" sz="1200" dirty="0">
                        <a:solidFill>
                          <a:schemeClr val="tx1"/>
                        </a:solidFill>
                        <a:effectLst/>
                        <a:latin typeface="Calibri"/>
                        <a:ea typeface="Calibri"/>
                        <a:cs typeface="Times New Roman"/>
                      </a:endParaRPr>
                    </a:p>
                  </a:txBody>
                  <a:tcPr marL="68576" marR="68576" marT="0" marB="0"/>
                </a:tc>
                <a:tc>
                  <a:txBody>
                    <a:bodyPr/>
                    <a:lstStyle/>
                    <a:p>
                      <a:pPr algn="ctr">
                        <a:lnSpc>
                          <a:spcPct val="115000"/>
                        </a:lnSpc>
                        <a:spcAft>
                          <a:spcPts val="1000"/>
                        </a:spcAft>
                      </a:pPr>
                      <a:r>
                        <a:rPr lang="en-GB" sz="1200" dirty="0">
                          <a:solidFill>
                            <a:schemeClr val="tx1"/>
                          </a:solidFill>
                          <a:effectLst/>
                        </a:rPr>
                        <a:t>FINANCE</a:t>
                      </a:r>
                      <a:endParaRPr lang="en-GB" sz="1200" dirty="0">
                        <a:solidFill>
                          <a:schemeClr val="tx1"/>
                        </a:solidFill>
                        <a:effectLst/>
                        <a:latin typeface="Calibri"/>
                        <a:ea typeface="Calibri"/>
                        <a:cs typeface="Times New Roman"/>
                      </a:endParaRPr>
                    </a:p>
                  </a:txBody>
                  <a:tcPr marL="68576" marR="68576" marT="0" marB="0"/>
                </a:tc>
                <a:tc>
                  <a:txBody>
                    <a:bodyPr/>
                    <a:lstStyle/>
                    <a:p>
                      <a:pPr algn="ctr">
                        <a:lnSpc>
                          <a:spcPct val="115000"/>
                        </a:lnSpc>
                        <a:spcAft>
                          <a:spcPts val="1000"/>
                        </a:spcAft>
                      </a:pPr>
                      <a:r>
                        <a:rPr lang="en-GB" sz="1200" dirty="0">
                          <a:solidFill>
                            <a:schemeClr val="tx1"/>
                          </a:solidFill>
                          <a:effectLst/>
                        </a:rPr>
                        <a:t>MONITOR</a:t>
                      </a:r>
                      <a:endParaRPr lang="en-GB" sz="1200" dirty="0">
                        <a:solidFill>
                          <a:schemeClr val="tx1"/>
                        </a:solidFill>
                        <a:effectLst/>
                        <a:latin typeface="Calibri"/>
                        <a:ea typeface="Calibri"/>
                        <a:cs typeface="Times New Roman"/>
                      </a:endParaRPr>
                    </a:p>
                  </a:txBody>
                  <a:tcPr marL="68576" marR="68576" marT="0" marB="0"/>
                </a:tc>
              </a:tr>
              <a:tr h="988821">
                <a:tc>
                  <a:txBody>
                    <a:bodyPr/>
                    <a:lstStyle/>
                    <a:p>
                      <a:pPr>
                        <a:lnSpc>
                          <a:spcPct val="115000"/>
                        </a:lnSpc>
                        <a:spcAft>
                          <a:spcPts val="1000"/>
                        </a:spcAft>
                      </a:pPr>
                      <a:r>
                        <a:rPr lang="en-GB" sz="1200" dirty="0" smtClean="0">
                          <a:solidFill>
                            <a:schemeClr val="tx1"/>
                          </a:solidFill>
                          <a:effectLst/>
                          <a:latin typeface="Calibri"/>
                          <a:ea typeface="Calibri"/>
                          <a:cs typeface="Times New Roman"/>
                        </a:rPr>
                        <a:t>Sector</a:t>
                      </a:r>
                      <a:r>
                        <a:rPr lang="en-GB" sz="1200" baseline="0" dirty="0" smtClean="0">
                          <a:solidFill>
                            <a:schemeClr val="tx1"/>
                          </a:solidFill>
                          <a:effectLst/>
                          <a:latin typeface="Calibri"/>
                          <a:ea typeface="Calibri"/>
                          <a:cs typeface="Times New Roman"/>
                        </a:rPr>
                        <a:t> </a:t>
                      </a:r>
                      <a:endParaRPr lang="en-GB" sz="1200" dirty="0">
                        <a:solidFill>
                          <a:schemeClr val="tx1"/>
                        </a:solidFill>
                        <a:effectLst/>
                        <a:latin typeface="Calibri"/>
                        <a:ea typeface="Calibri"/>
                        <a:cs typeface="Times New Roman"/>
                      </a:endParaRPr>
                    </a:p>
                  </a:txBody>
                  <a:tcPr marL="68576" marR="68576" marT="0" marB="0"/>
                </a:tc>
                <a:tc>
                  <a:txBody>
                    <a:bodyPr/>
                    <a:lstStyle/>
                    <a:p>
                      <a:pPr>
                        <a:lnSpc>
                          <a:spcPct val="115000"/>
                        </a:lnSpc>
                        <a:spcAft>
                          <a:spcPts val="1000"/>
                        </a:spcAft>
                      </a:pPr>
                      <a:r>
                        <a:rPr lang="en-GB" sz="1200" dirty="0">
                          <a:solidFill>
                            <a:schemeClr val="tx1"/>
                          </a:solidFill>
                          <a:effectLst/>
                        </a:rPr>
                        <a:t> </a:t>
                      </a:r>
                      <a:r>
                        <a:rPr lang="en-GB" sz="1200" dirty="0" smtClean="0">
                          <a:solidFill>
                            <a:schemeClr val="tx1"/>
                          </a:solidFill>
                          <a:effectLst/>
                        </a:rPr>
                        <a:t>Tool</a:t>
                      </a:r>
                      <a:endParaRPr lang="en-GB" sz="1200" dirty="0">
                        <a:solidFill>
                          <a:schemeClr val="tx1"/>
                        </a:solidFill>
                        <a:effectLst/>
                        <a:latin typeface="Calibri"/>
                        <a:ea typeface="Calibri"/>
                        <a:cs typeface="Times New Roman"/>
                      </a:endParaRPr>
                    </a:p>
                  </a:txBody>
                  <a:tcPr marL="68576" marR="68576" marT="0" marB="0"/>
                </a:tc>
                <a:tc>
                  <a:txBody>
                    <a:bodyPr/>
                    <a:lstStyle/>
                    <a:p>
                      <a:pPr algn="ctr">
                        <a:lnSpc>
                          <a:spcPct val="115000"/>
                        </a:lnSpc>
                        <a:spcAft>
                          <a:spcPts val="1000"/>
                        </a:spcAft>
                      </a:pPr>
                      <a:r>
                        <a:rPr lang="en-GB" sz="1200" b="0" dirty="0" smtClean="0">
                          <a:solidFill>
                            <a:schemeClr val="tx1"/>
                          </a:solidFill>
                          <a:effectLst/>
                        </a:rPr>
                        <a:t> </a:t>
                      </a:r>
                      <a:r>
                        <a:rPr lang="en-GB" sz="1200" b="0" dirty="0">
                          <a:solidFill>
                            <a:schemeClr val="tx1"/>
                          </a:solidFill>
                          <a:effectLst/>
                        </a:rPr>
                        <a:t>pricing pollution and natural resource use	</a:t>
                      </a:r>
                      <a:endParaRPr lang="en-GB" sz="1200" b="0" dirty="0">
                        <a:solidFill>
                          <a:schemeClr val="tx1"/>
                        </a:solidFill>
                        <a:effectLst/>
                        <a:latin typeface="Calibri"/>
                        <a:ea typeface="Calibri"/>
                        <a:cs typeface="Times New Roman"/>
                      </a:endParaRPr>
                    </a:p>
                  </a:txBody>
                  <a:tcPr marL="68576" marR="68576" marT="0" marB="0" vert="vert270" anchor="ctr"/>
                </a:tc>
                <a:tc>
                  <a:txBody>
                    <a:bodyPr/>
                    <a:lstStyle/>
                    <a:p>
                      <a:pPr algn="ctr">
                        <a:lnSpc>
                          <a:spcPct val="115000"/>
                        </a:lnSpc>
                        <a:spcAft>
                          <a:spcPts val="1000"/>
                        </a:spcAft>
                      </a:pPr>
                      <a:r>
                        <a:rPr lang="en-GB" sz="1200" b="0" dirty="0" smtClean="0">
                          <a:solidFill>
                            <a:schemeClr val="tx1"/>
                          </a:solidFill>
                          <a:effectLst/>
                        </a:rPr>
                        <a:t> </a:t>
                      </a:r>
                      <a:r>
                        <a:rPr lang="en-GB" sz="1200" b="0" dirty="0">
                          <a:solidFill>
                            <a:schemeClr val="tx1"/>
                          </a:solidFill>
                          <a:effectLst/>
                        </a:rPr>
                        <a:t>complement pricing policies</a:t>
                      </a:r>
                      <a:endParaRPr lang="en-GB" sz="1200" b="0" dirty="0">
                        <a:solidFill>
                          <a:schemeClr val="tx1"/>
                        </a:solidFill>
                        <a:effectLst/>
                        <a:latin typeface="Calibri"/>
                        <a:ea typeface="Calibri"/>
                        <a:cs typeface="Times New Roman"/>
                      </a:endParaRPr>
                    </a:p>
                  </a:txBody>
                  <a:tcPr marL="68576" marR="68576" marT="0" marB="0" vert="vert270" anchor="ctr"/>
                </a:tc>
                <a:tc>
                  <a:txBody>
                    <a:bodyPr/>
                    <a:lstStyle/>
                    <a:p>
                      <a:pPr algn="ctr">
                        <a:lnSpc>
                          <a:spcPct val="115000"/>
                        </a:lnSpc>
                        <a:spcAft>
                          <a:spcPts val="1000"/>
                        </a:spcAft>
                      </a:pPr>
                      <a:r>
                        <a:rPr lang="en-GB" sz="1200" b="0" dirty="0" smtClean="0">
                          <a:solidFill>
                            <a:schemeClr val="tx1"/>
                          </a:solidFill>
                          <a:effectLst/>
                        </a:rPr>
                        <a:t>foster </a:t>
                      </a:r>
                      <a:r>
                        <a:rPr lang="en-GB" sz="1200" b="0" dirty="0">
                          <a:solidFill>
                            <a:schemeClr val="tx1"/>
                          </a:solidFill>
                          <a:effectLst/>
                        </a:rPr>
                        <a:t>inclusiveness	</a:t>
                      </a:r>
                      <a:endParaRPr lang="en-GB" sz="1200" b="0" dirty="0">
                        <a:solidFill>
                          <a:schemeClr val="tx1"/>
                        </a:solidFill>
                        <a:effectLst/>
                        <a:latin typeface="Calibri"/>
                        <a:ea typeface="Calibri"/>
                        <a:cs typeface="Times New Roman"/>
                      </a:endParaRPr>
                    </a:p>
                  </a:txBody>
                  <a:tcPr marL="68576" marR="68576" marT="0" marB="0" vert="vert270" anchor="ctr"/>
                </a:tc>
                <a:tc>
                  <a:txBody>
                    <a:bodyPr/>
                    <a:lstStyle/>
                    <a:p>
                      <a:pPr algn="ctr">
                        <a:lnSpc>
                          <a:spcPct val="115000"/>
                        </a:lnSpc>
                        <a:spcAft>
                          <a:spcPts val="1000"/>
                        </a:spcAft>
                      </a:pPr>
                      <a:r>
                        <a:rPr lang="en-GB" sz="1200" b="0" dirty="0" smtClean="0">
                          <a:solidFill>
                            <a:schemeClr val="tx1"/>
                          </a:solidFill>
                          <a:effectLst/>
                        </a:rPr>
                        <a:t> </a:t>
                      </a:r>
                      <a:r>
                        <a:rPr lang="en-GB" sz="1200" b="0" dirty="0">
                          <a:solidFill>
                            <a:schemeClr val="tx1"/>
                          </a:solidFill>
                          <a:effectLst/>
                        </a:rPr>
                        <a:t>manage uncertainty</a:t>
                      </a:r>
                      <a:endParaRPr lang="en-GB" sz="1200" b="0" dirty="0">
                        <a:solidFill>
                          <a:schemeClr val="tx1"/>
                        </a:solidFill>
                        <a:effectLst/>
                        <a:latin typeface="Calibri"/>
                        <a:ea typeface="Calibri"/>
                        <a:cs typeface="Times New Roman"/>
                      </a:endParaRPr>
                    </a:p>
                  </a:txBody>
                  <a:tcPr marL="68576" marR="68576" marT="0" marB="0" vert="vert270" anchor="ctr"/>
                </a:tc>
                <a:tc>
                  <a:txBody>
                    <a:bodyPr/>
                    <a:lstStyle/>
                    <a:p>
                      <a:pPr algn="ctr">
                        <a:lnSpc>
                          <a:spcPct val="115000"/>
                        </a:lnSpc>
                        <a:spcAft>
                          <a:spcPts val="1000"/>
                        </a:spcAft>
                      </a:pPr>
                      <a:r>
                        <a:rPr lang="en-GB" sz="1200" b="0" dirty="0">
                          <a:solidFill>
                            <a:schemeClr val="tx1"/>
                          </a:solidFill>
                          <a:effectLst/>
                        </a:rPr>
                        <a:t>Financing and investment </a:t>
                      </a:r>
                      <a:endParaRPr lang="en-GB" sz="1200" b="0" dirty="0">
                        <a:solidFill>
                          <a:schemeClr val="tx1"/>
                        </a:solidFill>
                        <a:effectLst/>
                        <a:latin typeface="Calibri"/>
                        <a:ea typeface="Calibri"/>
                        <a:cs typeface="Times New Roman"/>
                      </a:endParaRPr>
                    </a:p>
                  </a:txBody>
                  <a:tcPr marL="68576" marR="68576" marT="0" marB="0" vert="vert270" anchor="ctr"/>
                </a:tc>
                <a:tc>
                  <a:txBody>
                    <a:bodyPr/>
                    <a:lstStyle/>
                    <a:p>
                      <a:pPr algn="ctr">
                        <a:lnSpc>
                          <a:spcPct val="115000"/>
                        </a:lnSpc>
                        <a:spcAft>
                          <a:spcPts val="1000"/>
                        </a:spcAft>
                      </a:pPr>
                      <a:r>
                        <a:rPr lang="en-GB" sz="1200" b="0" dirty="0">
                          <a:solidFill>
                            <a:schemeClr val="tx1"/>
                          </a:solidFill>
                          <a:effectLst/>
                        </a:rPr>
                        <a:t>Monitoring </a:t>
                      </a:r>
                      <a:endParaRPr lang="en-GB" sz="1200" b="0" dirty="0">
                        <a:solidFill>
                          <a:schemeClr val="tx1"/>
                        </a:solidFill>
                        <a:effectLst/>
                        <a:latin typeface="Calibri"/>
                        <a:ea typeface="Calibri"/>
                        <a:cs typeface="Times New Roman"/>
                      </a:endParaRPr>
                    </a:p>
                  </a:txBody>
                  <a:tcPr marL="68576" marR="68576" marT="0" marB="0" vert="vert270" anchor="ctr"/>
                </a:tc>
              </a:tr>
              <a:tr h="482678">
                <a:tc>
                  <a:txBody>
                    <a:bodyPr/>
                    <a:lstStyle/>
                    <a:p>
                      <a:pPr algn="ctr">
                        <a:lnSpc>
                          <a:spcPct val="115000"/>
                        </a:lnSpc>
                        <a:spcAft>
                          <a:spcPts val="1000"/>
                        </a:spcAft>
                      </a:pPr>
                      <a:r>
                        <a:rPr lang="en-GB" sz="1200" dirty="0" smtClean="0">
                          <a:solidFill>
                            <a:schemeClr val="tx1"/>
                          </a:solidFill>
                          <a:effectLst/>
                          <a:latin typeface="Calibri"/>
                          <a:ea typeface="Calibri"/>
                          <a:cs typeface="Times New Roman"/>
                        </a:rPr>
                        <a:t>Governance</a:t>
                      </a:r>
                      <a:endParaRPr lang="en-GB" sz="1200"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dirty="0">
                          <a:solidFill>
                            <a:schemeClr val="tx1"/>
                          </a:solidFill>
                          <a:effectLst/>
                        </a:rPr>
                        <a:t>Environmental Fiscal Reform and Charges</a:t>
                      </a:r>
                      <a:endParaRPr lang="en-GB" sz="1200"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r>
              <a:tr h="648739">
                <a:tc>
                  <a:txBody>
                    <a:bodyPr/>
                    <a:lstStyle/>
                    <a:p>
                      <a:pPr algn="ctr">
                        <a:lnSpc>
                          <a:spcPct val="115000"/>
                        </a:lnSpc>
                        <a:spcAft>
                          <a:spcPts val="1000"/>
                        </a:spcAft>
                      </a:pPr>
                      <a:r>
                        <a:rPr lang="en-GB" sz="1200" dirty="0" smtClean="0">
                          <a:solidFill>
                            <a:schemeClr val="tx1"/>
                          </a:solidFill>
                          <a:effectLst/>
                          <a:latin typeface="Calibri"/>
                          <a:ea typeface="Calibri"/>
                          <a:cs typeface="Times New Roman"/>
                        </a:rPr>
                        <a:t>PFM</a:t>
                      </a:r>
                      <a:endParaRPr lang="en-GB" sz="1200"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dirty="0">
                          <a:solidFill>
                            <a:schemeClr val="tx1"/>
                          </a:solidFill>
                          <a:effectLst/>
                        </a:rPr>
                        <a:t>Public Environmental Expenditure Review</a:t>
                      </a:r>
                      <a:endParaRPr lang="en-GB" sz="1200"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r>
              <a:tr h="482678">
                <a:tc>
                  <a:txBody>
                    <a:bodyPr/>
                    <a:lstStyle/>
                    <a:p>
                      <a:pPr algn="ctr">
                        <a:lnSpc>
                          <a:spcPct val="115000"/>
                        </a:lnSpc>
                        <a:spcAft>
                          <a:spcPts val="1000"/>
                        </a:spcAft>
                      </a:pPr>
                      <a:r>
                        <a:rPr lang="en-GB" sz="1200" dirty="0" smtClean="0">
                          <a:solidFill>
                            <a:schemeClr val="tx1"/>
                          </a:solidFill>
                          <a:effectLst/>
                          <a:latin typeface="Calibri"/>
                          <a:ea typeface="Calibri"/>
                          <a:cs typeface="Times New Roman"/>
                        </a:rPr>
                        <a:t>Public sector reform</a:t>
                      </a:r>
                      <a:endParaRPr lang="en-GB" sz="1200"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dirty="0">
                          <a:solidFill>
                            <a:schemeClr val="tx1"/>
                          </a:solidFill>
                          <a:effectLst/>
                        </a:rPr>
                        <a:t>Sustainable Public Procurement</a:t>
                      </a:r>
                      <a:endParaRPr lang="en-GB" sz="1200"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r>
              <a:tr h="648739">
                <a:tc>
                  <a:txBody>
                    <a:bodyPr/>
                    <a:lstStyle/>
                    <a:p>
                      <a:pPr algn="ctr">
                        <a:lnSpc>
                          <a:spcPct val="115000"/>
                        </a:lnSpc>
                        <a:spcAft>
                          <a:spcPts val="1000"/>
                        </a:spcAft>
                      </a:pPr>
                      <a:r>
                        <a:rPr lang="en-GB" sz="1200" dirty="0" smtClean="0">
                          <a:solidFill>
                            <a:schemeClr val="tx1"/>
                          </a:solidFill>
                          <a:effectLst/>
                          <a:latin typeface="Calibri"/>
                          <a:ea typeface="Calibri"/>
                          <a:cs typeface="Times New Roman"/>
                        </a:rPr>
                        <a:t>All</a:t>
                      </a:r>
                      <a:endParaRPr lang="en-GB" sz="1200"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dirty="0">
                          <a:solidFill>
                            <a:schemeClr val="tx1"/>
                          </a:solidFill>
                          <a:effectLst/>
                        </a:rPr>
                        <a:t>Strategic Environmental Assessment</a:t>
                      </a:r>
                      <a:endParaRPr lang="en-GB" sz="1200"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68576" marR="68576" marT="0" marB="0" anchor="ctr"/>
                </a:tc>
              </a:tr>
              <a:tr h="482678">
                <a:tc>
                  <a:txBody>
                    <a:bodyPr/>
                    <a:lstStyle/>
                    <a:p>
                      <a:pPr algn="ctr">
                        <a:lnSpc>
                          <a:spcPct val="115000"/>
                        </a:lnSpc>
                        <a:spcAft>
                          <a:spcPts val="1000"/>
                        </a:spcAft>
                      </a:pPr>
                      <a:r>
                        <a:rPr lang="en-GB" sz="1200" dirty="0" smtClean="0">
                          <a:solidFill>
                            <a:schemeClr val="tx1"/>
                          </a:solidFill>
                          <a:effectLst/>
                          <a:latin typeface="Calibri"/>
                          <a:ea typeface="Calibri"/>
                          <a:cs typeface="Times New Roman"/>
                        </a:rPr>
                        <a:t>Social net</a:t>
                      </a:r>
                      <a:endParaRPr lang="en-GB" sz="1200"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dirty="0">
                          <a:solidFill>
                            <a:schemeClr val="tx1"/>
                          </a:solidFill>
                          <a:effectLst/>
                        </a:rPr>
                        <a:t>Social Protection Instruments</a:t>
                      </a:r>
                      <a:endParaRPr lang="en-GB" sz="1200"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r>
              <a:tr h="648739">
                <a:tc>
                  <a:txBody>
                    <a:bodyPr/>
                    <a:lstStyle/>
                    <a:p>
                      <a:pPr algn="ctr">
                        <a:lnSpc>
                          <a:spcPct val="115000"/>
                        </a:lnSpc>
                        <a:spcAft>
                          <a:spcPts val="1000"/>
                        </a:spcAft>
                      </a:pPr>
                      <a:r>
                        <a:rPr lang="en-GB" sz="1200" dirty="0" smtClean="0">
                          <a:solidFill>
                            <a:schemeClr val="tx1"/>
                          </a:solidFill>
                          <a:effectLst/>
                          <a:latin typeface="Calibri"/>
                          <a:ea typeface="Calibri"/>
                          <a:cs typeface="Times New Roman"/>
                        </a:rPr>
                        <a:t>Natural</a:t>
                      </a:r>
                      <a:r>
                        <a:rPr lang="en-GB" sz="1200" baseline="0" dirty="0" smtClean="0">
                          <a:solidFill>
                            <a:schemeClr val="tx1"/>
                          </a:solidFill>
                          <a:effectLst/>
                          <a:latin typeface="Calibri"/>
                          <a:ea typeface="Calibri"/>
                          <a:cs typeface="Times New Roman"/>
                        </a:rPr>
                        <a:t> resource sectors</a:t>
                      </a:r>
                      <a:endParaRPr lang="en-GB" sz="1200"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dirty="0">
                          <a:solidFill>
                            <a:schemeClr val="tx1"/>
                          </a:solidFill>
                          <a:effectLst/>
                        </a:rPr>
                        <a:t>Payment for Environmental Services</a:t>
                      </a:r>
                      <a:endParaRPr lang="en-GB" sz="1200"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68576" marR="68576" marT="0" marB="0" anchor="ctr"/>
                </a:tc>
              </a:tr>
              <a:tr h="648739">
                <a:tc>
                  <a:txBody>
                    <a:bodyPr/>
                    <a:lstStyle/>
                    <a:p>
                      <a:pPr algn="ctr">
                        <a:lnSpc>
                          <a:spcPct val="115000"/>
                        </a:lnSpc>
                        <a:spcAft>
                          <a:spcPts val="1000"/>
                        </a:spcAft>
                      </a:pPr>
                      <a:r>
                        <a:rPr lang="en-GB" sz="1200" dirty="0" smtClean="0">
                          <a:solidFill>
                            <a:schemeClr val="tx1"/>
                          </a:solidFill>
                          <a:effectLst/>
                          <a:latin typeface="Calibri"/>
                          <a:ea typeface="Calibri"/>
                          <a:cs typeface="Times New Roman"/>
                        </a:rPr>
                        <a:t>Private sector</a:t>
                      </a:r>
                      <a:endParaRPr lang="en-GB" sz="1200"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dirty="0">
                          <a:solidFill>
                            <a:schemeClr val="tx1"/>
                          </a:solidFill>
                          <a:effectLst/>
                        </a:rPr>
                        <a:t>Certification for Sustainable Production</a:t>
                      </a:r>
                      <a:endParaRPr lang="en-GB" sz="1200"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r>
            </a:tbl>
          </a:graphicData>
        </a:graphic>
      </p:graphicFrame>
      <p:sp>
        <p:nvSpPr>
          <p:cNvPr id="2" name="Title 1"/>
          <p:cNvSpPr>
            <a:spLocks noGrp="1"/>
          </p:cNvSpPr>
          <p:nvPr>
            <p:ph type="title"/>
          </p:nvPr>
        </p:nvSpPr>
        <p:spPr>
          <a:xfrm>
            <a:off x="14808" y="1100033"/>
            <a:ext cx="8229600" cy="553998"/>
          </a:xfrm>
        </p:spPr>
        <p:txBody>
          <a:bodyPr>
            <a:spAutoFit/>
          </a:bodyPr>
          <a:lstStyle/>
          <a:p>
            <a:r>
              <a:rPr lang="da-DK" dirty="0" smtClean="0">
                <a:solidFill>
                  <a:srgbClr val="006699"/>
                </a:solidFill>
              </a:rPr>
              <a:t>initiatives</a:t>
            </a:r>
            <a:endParaRPr lang="da-DK" dirty="0">
              <a:solidFill>
                <a:srgbClr val="006699"/>
              </a:solidFill>
            </a:endParaRPr>
          </a:p>
        </p:txBody>
      </p:sp>
      <p:sp>
        <p:nvSpPr>
          <p:cNvPr id="6" name="Isosceles Triangle 5">
            <a:hlinkClick r:id="rId3" action="ppaction://hlinksldjump"/>
          </p:cNvPr>
          <p:cNvSpPr>
            <a:spLocks noChangeArrowheads="1"/>
          </p:cNvSpPr>
          <p:nvPr/>
        </p:nvSpPr>
        <p:spPr bwMode="auto">
          <a:xfrm rot="16200000" flipH="1">
            <a:off x="6642595" y="6198857"/>
            <a:ext cx="680750" cy="554580"/>
          </a:xfrm>
          <a:prstGeom prst="triangle">
            <a:avLst/>
          </a:prstGeom>
          <a:solidFill>
            <a:srgbClr val="103C72"/>
          </a:solidFill>
          <a:ln w="9525" algn="ctr">
            <a:noFill/>
            <a:round/>
            <a:headEnd/>
            <a:tailEnd/>
          </a:ln>
        </p:spPr>
        <p:txBody>
          <a:bodyPr wrap="square" lIns="90000" tIns="46800" rIns="90000" bIns="46800" anchor="ctr">
            <a:spAutoFit/>
          </a:bodyPr>
          <a:lstStyle/>
          <a:p>
            <a:endParaRPr lang="en-US" dirty="0"/>
          </a:p>
        </p:txBody>
      </p:sp>
    </p:spTree>
    <p:extLst>
      <p:ext uri="{BB962C8B-B14F-4D97-AF65-F5344CB8AC3E}">
        <p14:creationId xmlns:p14="http://schemas.microsoft.com/office/powerpoint/2010/main" val="181546722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92D050">
            <a:alpha val="20000"/>
          </a:srgbClr>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CF93604B-0F88-49A2-B158-7CDD0E481E48}" type="slidenum">
              <a:rPr lang="en-GB" smtClean="0"/>
              <a:pPr>
                <a:defRPr/>
              </a:pPr>
              <a:t>26</a:t>
            </a:fld>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916420528"/>
              </p:ext>
            </p:extLst>
          </p:nvPr>
        </p:nvGraphicFramePr>
        <p:xfrm>
          <a:off x="-1" y="1412875"/>
          <a:ext cx="9144000" cy="6273995"/>
        </p:xfrm>
        <a:graphic>
          <a:graphicData uri="http://schemas.openxmlformats.org/drawingml/2006/table">
            <a:tbl>
              <a:tblPr firstRow="1" firstCol="1" bandRow="1">
                <a:tableStyleId>{5C22544A-7EE6-4342-B048-85BDC9FD1C3A}</a:tableStyleId>
              </a:tblPr>
              <a:tblGrid>
                <a:gridCol w="1259633"/>
                <a:gridCol w="1800200"/>
                <a:gridCol w="1080120"/>
                <a:gridCol w="1152128"/>
                <a:gridCol w="936104"/>
                <a:gridCol w="936104"/>
                <a:gridCol w="936104"/>
                <a:gridCol w="1043607"/>
              </a:tblGrid>
              <a:tr h="125571">
                <a:tc>
                  <a:txBody>
                    <a:bodyPr/>
                    <a:lstStyle/>
                    <a:p>
                      <a:pPr algn="ctr">
                        <a:lnSpc>
                          <a:spcPct val="115000"/>
                        </a:lnSpc>
                        <a:spcAft>
                          <a:spcPts val="1000"/>
                        </a:spcAft>
                      </a:pPr>
                      <a:endParaRPr lang="en-GB" sz="1200"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dirty="0">
                          <a:solidFill>
                            <a:schemeClr val="tx1"/>
                          </a:solidFill>
                          <a:effectLst/>
                        </a:rPr>
                        <a:t> </a:t>
                      </a:r>
                      <a:endParaRPr lang="en-GB" sz="1200" dirty="0">
                        <a:solidFill>
                          <a:schemeClr val="tx1"/>
                        </a:solidFill>
                        <a:effectLst/>
                        <a:latin typeface="Calibri"/>
                        <a:ea typeface="Calibri"/>
                        <a:cs typeface="Times New Roman"/>
                      </a:endParaRPr>
                    </a:p>
                  </a:txBody>
                  <a:tcPr marL="53945" marR="53945" marT="0" marB="0" anchor="ctr"/>
                </a:tc>
                <a:tc gridSpan="3">
                  <a:txBody>
                    <a:bodyPr/>
                    <a:lstStyle/>
                    <a:p>
                      <a:pPr algn="ctr">
                        <a:lnSpc>
                          <a:spcPct val="115000"/>
                        </a:lnSpc>
                        <a:spcAft>
                          <a:spcPts val="1000"/>
                        </a:spcAft>
                      </a:pPr>
                      <a:r>
                        <a:rPr lang="en-GB" sz="1200" dirty="0">
                          <a:solidFill>
                            <a:schemeClr val="tx1"/>
                          </a:solidFill>
                          <a:effectLst/>
                        </a:rPr>
                        <a:t>INCENTIVISE</a:t>
                      </a:r>
                      <a:endParaRPr lang="en-GB" sz="1200" dirty="0">
                        <a:solidFill>
                          <a:schemeClr val="tx1"/>
                        </a:solidFill>
                        <a:effectLst/>
                        <a:latin typeface="Calibri"/>
                        <a:ea typeface="Calibri"/>
                        <a:cs typeface="Times New Roman"/>
                      </a:endParaRPr>
                    </a:p>
                  </a:txBody>
                  <a:tcPr marL="53945" marR="53945" marT="0" marB="0" anchor="ctr"/>
                </a:tc>
                <a:tc hMerge="1">
                  <a:txBody>
                    <a:bodyPr/>
                    <a:lstStyle/>
                    <a:p>
                      <a:endParaRPr lang="en-GB"/>
                    </a:p>
                  </a:txBody>
                  <a:tcPr/>
                </a:tc>
                <a:tc hMerge="1">
                  <a:txBody>
                    <a:bodyPr/>
                    <a:lstStyle/>
                    <a:p>
                      <a:endParaRPr lang="en-GB"/>
                    </a:p>
                  </a:txBody>
                  <a:tcPr/>
                </a:tc>
                <a:tc>
                  <a:txBody>
                    <a:bodyPr/>
                    <a:lstStyle/>
                    <a:p>
                      <a:pPr algn="ctr">
                        <a:lnSpc>
                          <a:spcPct val="115000"/>
                        </a:lnSpc>
                        <a:spcAft>
                          <a:spcPts val="1000"/>
                        </a:spcAft>
                      </a:pPr>
                      <a:r>
                        <a:rPr lang="en-GB" sz="1200" dirty="0">
                          <a:solidFill>
                            <a:schemeClr val="tx1"/>
                          </a:solidFill>
                          <a:effectLst/>
                        </a:rPr>
                        <a:t>DESIGN</a:t>
                      </a:r>
                      <a:endParaRPr lang="en-GB" sz="1200"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dirty="0">
                          <a:solidFill>
                            <a:schemeClr val="tx1"/>
                          </a:solidFill>
                          <a:effectLst/>
                        </a:rPr>
                        <a:t>FINANCE</a:t>
                      </a:r>
                      <a:endParaRPr lang="en-GB" sz="1200"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dirty="0">
                          <a:solidFill>
                            <a:schemeClr val="tx1"/>
                          </a:solidFill>
                          <a:effectLst/>
                        </a:rPr>
                        <a:t>MONITOR</a:t>
                      </a:r>
                      <a:endParaRPr lang="en-GB" sz="1200" dirty="0">
                        <a:solidFill>
                          <a:schemeClr val="tx1"/>
                        </a:solidFill>
                        <a:effectLst/>
                        <a:latin typeface="Calibri"/>
                        <a:ea typeface="Calibri"/>
                        <a:cs typeface="Times New Roman"/>
                      </a:endParaRPr>
                    </a:p>
                  </a:txBody>
                  <a:tcPr marL="53945" marR="53945" marT="0" marB="0" anchor="ctr"/>
                </a:tc>
              </a:tr>
              <a:tr h="957879">
                <a:tc>
                  <a:txBody>
                    <a:bodyPr/>
                    <a:lstStyle/>
                    <a:p>
                      <a:pPr algn="ctr">
                        <a:lnSpc>
                          <a:spcPct val="115000"/>
                        </a:lnSpc>
                        <a:spcAft>
                          <a:spcPts val="1000"/>
                        </a:spcAft>
                      </a:pPr>
                      <a:r>
                        <a:rPr lang="en-GB" sz="1200" dirty="0" smtClean="0">
                          <a:solidFill>
                            <a:schemeClr val="tx1"/>
                          </a:solidFill>
                          <a:effectLst/>
                          <a:latin typeface="Calibri"/>
                          <a:ea typeface="Calibri"/>
                          <a:cs typeface="Times New Roman"/>
                        </a:rPr>
                        <a:t>Sector </a:t>
                      </a:r>
                      <a:endParaRPr lang="en-GB" sz="1200"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0" dirty="0">
                          <a:solidFill>
                            <a:schemeClr val="tx1"/>
                          </a:solidFill>
                          <a:effectLst/>
                        </a:rPr>
                        <a:t> </a:t>
                      </a:r>
                      <a:endParaRPr lang="en-GB" sz="1200" b="0" dirty="0">
                        <a:solidFill>
                          <a:schemeClr val="tx1"/>
                        </a:solidFill>
                        <a:effectLst/>
                        <a:latin typeface="Calibri"/>
                        <a:ea typeface="Calibri"/>
                        <a:cs typeface="Times New Roman"/>
                      </a:endParaRPr>
                    </a:p>
                  </a:txBody>
                  <a:tcPr marL="53945" marR="53945" marT="0" marB="0" anchor="ctr"/>
                </a:tc>
                <a:tc>
                  <a:txBody>
                    <a:bodyPr/>
                    <a:lstStyle/>
                    <a:p>
                      <a:pPr algn="l">
                        <a:lnSpc>
                          <a:spcPct val="115000"/>
                        </a:lnSpc>
                        <a:spcAft>
                          <a:spcPts val="1000"/>
                        </a:spcAft>
                      </a:pPr>
                      <a:r>
                        <a:rPr lang="en-GB" sz="1200" b="0" dirty="0" smtClean="0">
                          <a:solidFill>
                            <a:schemeClr val="tx1"/>
                          </a:solidFill>
                          <a:effectLst/>
                        </a:rPr>
                        <a:t> </a:t>
                      </a:r>
                      <a:r>
                        <a:rPr lang="en-GB" sz="1200" b="0" dirty="0">
                          <a:solidFill>
                            <a:schemeClr val="tx1"/>
                          </a:solidFill>
                          <a:effectLst/>
                        </a:rPr>
                        <a:t>pricing pollution and natural resource use	</a:t>
                      </a:r>
                      <a:endParaRPr lang="en-GB" sz="1200" b="0" dirty="0">
                        <a:solidFill>
                          <a:schemeClr val="tx1"/>
                        </a:solidFill>
                        <a:effectLst/>
                        <a:latin typeface="Calibri"/>
                        <a:ea typeface="Calibri"/>
                        <a:cs typeface="Times New Roman"/>
                      </a:endParaRPr>
                    </a:p>
                  </a:txBody>
                  <a:tcPr marL="53945" marR="53945" marT="0" marB="0" vert="vert270" anchor="ctr"/>
                </a:tc>
                <a:tc>
                  <a:txBody>
                    <a:bodyPr/>
                    <a:lstStyle/>
                    <a:p>
                      <a:pPr algn="l">
                        <a:lnSpc>
                          <a:spcPct val="115000"/>
                        </a:lnSpc>
                        <a:spcAft>
                          <a:spcPts val="1000"/>
                        </a:spcAft>
                      </a:pPr>
                      <a:r>
                        <a:rPr lang="en-GB" sz="1200" b="0" dirty="0" smtClean="0">
                          <a:solidFill>
                            <a:schemeClr val="tx1"/>
                          </a:solidFill>
                          <a:effectLst/>
                        </a:rPr>
                        <a:t> </a:t>
                      </a:r>
                      <a:r>
                        <a:rPr lang="en-GB" sz="1200" b="0" dirty="0">
                          <a:solidFill>
                            <a:schemeClr val="tx1"/>
                          </a:solidFill>
                          <a:effectLst/>
                        </a:rPr>
                        <a:t>complement pricing policies</a:t>
                      </a:r>
                      <a:endParaRPr lang="en-GB" sz="1200" b="0" dirty="0">
                        <a:solidFill>
                          <a:schemeClr val="tx1"/>
                        </a:solidFill>
                        <a:effectLst/>
                        <a:latin typeface="Calibri"/>
                        <a:ea typeface="Calibri"/>
                        <a:cs typeface="Times New Roman"/>
                      </a:endParaRPr>
                    </a:p>
                  </a:txBody>
                  <a:tcPr marL="53945" marR="53945" marT="0" marB="0" vert="vert270" anchor="ctr"/>
                </a:tc>
                <a:tc>
                  <a:txBody>
                    <a:bodyPr/>
                    <a:lstStyle/>
                    <a:p>
                      <a:pPr algn="l">
                        <a:lnSpc>
                          <a:spcPct val="115000"/>
                        </a:lnSpc>
                        <a:spcAft>
                          <a:spcPts val="1000"/>
                        </a:spcAft>
                      </a:pPr>
                      <a:r>
                        <a:rPr lang="en-GB" sz="1200" b="0" dirty="0" smtClean="0">
                          <a:solidFill>
                            <a:schemeClr val="tx1"/>
                          </a:solidFill>
                          <a:effectLst/>
                        </a:rPr>
                        <a:t>foster </a:t>
                      </a:r>
                      <a:r>
                        <a:rPr lang="en-GB" sz="1200" b="0" dirty="0">
                          <a:solidFill>
                            <a:schemeClr val="tx1"/>
                          </a:solidFill>
                          <a:effectLst/>
                        </a:rPr>
                        <a:t>inclusiveness	</a:t>
                      </a:r>
                      <a:endParaRPr lang="en-GB" sz="1200" b="0" dirty="0">
                        <a:solidFill>
                          <a:schemeClr val="tx1"/>
                        </a:solidFill>
                        <a:effectLst/>
                        <a:latin typeface="Calibri"/>
                        <a:ea typeface="Calibri"/>
                        <a:cs typeface="Times New Roman"/>
                      </a:endParaRPr>
                    </a:p>
                  </a:txBody>
                  <a:tcPr marL="53945" marR="53945" marT="0" marB="0" vert="vert270" anchor="ctr"/>
                </a:tc>
                <a:tc>
                  <a:txBody>
                    <a:bodyPr/>
                    <a:lstStyle/>
                    <a:p>
                      <a:pPr algn="l">
                        <a:lnSpc>
                          <a:spcPct val="115000"/>
                        </a:lnSpc>
                        <a:spcAft>
                          <a:spcPts val="1000"/>
                        </a:spcAft>
                      </a:pPr>
                      <a:r>
                        <a:rPr lang="en-GB" sz="1200" b="0" dirty="0" smtClean="0">
                          <a:solidFill>
                            <a:schemeClr val="tx1"/>
                          </a:solidFill>
                          <a:effectLst/>
                        </a:rPr>
                        <a:t>to manage </a:t>
                      </a:r>
                      <a:r>
                        <a:rPr lang="en-GB" sz="1200" b="0" dirty="0">
                          <a:solidFill>
                            <a:schemeClr val="tx1"/>
                          </a:solidFill>
                          <a:effectLst/>
                        </a:rPr>
                        <a:t>uncertainty</a:t>
                      </a:r>
                      <a:endParaRPr lang="en-GB" sz="1200" b="0" dirty="0">
                        <a:solidFill>
                          <a:schemeClr val="tx1"/>
                        </a:solidFill>
                        <a:effectLst/>
                        <a:latin typeface="Calibri"/>
                        <a:ea typeface="Calibri"/>
                        <a:cs typeface="Times New Roman"/>
                      </a:endParaRPr>
                    </a:p>
                  </a:txBody>
                  <a:tcPr marL="53945" marR="53945" marT="0" marB="0" vert="vert270" anchor="ctr"/>
                </a:tc>
                <a:tc>
                  <a:txBody>
                    <a:bodyPr/>
                    <a:lstStyle/>
                    <a:p>
                      <a:pPr algn="l">
                        <a:lnSpc>
                          <a:spcPct val="115000"/>
                        </a:lnSpc>
                        <a:spcAft>
                          <a:spcPts val="1000"/>
                        </a:spcAft>
                      </a:pPr>
                      <a:r>
                        <a:rPr lang="en-GB" sz="1200" b="0" dirty="0">
                          <a:solidFill>
                            <a:schemeClr val="tx1"/>
                          </a:solidFill>
                          <a:effectLst/>
                        </a:rPr>
                        <a:t>Financing and </a:t>
                      </a:r>
                      <a:r>
                        <a:rPr lang="en-GB" sz="1200" b="0" dirty="0" smtClean="0">
                          <a:solidFill>
                            <a:schemeClr val="tx1"/>
                          </a:solidFill>
                          <a:effectLst/>
                        </a:rPr>
                        <a:t>investment </a:t>
                      </a:r>
                      <a:endParaRPr lang="en-GB" sz="1200" b="0" dirty="0">
                        <a:solidFill>
                          <a:schemeClr val="tx1"/>
                        </a:solidFill>
                        <a:effectLst/>
                        <a:latin typeface="Calibri"/>
                        <a:ea typeface="Calibri"/>
                        <a:cs typeface="Times New Roman"/>
                      </a:endParaRPr>
                    </a:p>
                  </a:txBody>
                  <a:tcPr marL="53945" marR="53945" marT="0" marB="0" vert="vert270" anchor="ctr"/>
                </a:tc>
                <a:tc>
                  <a:txBody>
                    <a:bodyPr/>
                    <a:lstStyle/>
                    <a:p>
                      <a:pPr algn="l">
                        <a:lnSpc>
                          <a:spcPct val="115000"/>
                        </a:lnSpc>
                        <a:spcAft>
                          <a:spcPts val="1000"/>
                        </a:spcAft>
                      </a:pPr>
                      <a:r>
                        <a:rPr lang="en-GB" sz="1200" b="0" dirty="0">
                          <a:solidFill>
                            <a:schemeClr val="tx1"/>
                          </a:solidFill>
                          <a:effectLst/>
                        </a:rPr>
                        <a:t>Monitoring </a:t>
                      </a:r>
                      <a:endParaRPr lang="en-GB" sz="1200" b="0" dirty="0">
                        <a:solidFill>
                          <a:schemeClr val="tx1"/>
                        </a:solidFill>
                        <a:effectLst/>
                        <a:latin typeface="Calibri"/>
                        <a:ea typeface="Calibri"/>
                        <a:cs typeface="Times New Roman"/>
                      </a:endParaRPr>
                    </a:p>
                  </a:txBody>
                  <a:tcPr marL="53945" marR="53945" marT="0" marB="0" vert="vert270" anchor="ctr"/>
                </a:tc>
              </a:tr>
              <a:tr h="627856">
                <a:tc>
                  <a:txBody>
                    <a:bodyPr/>
                    <a:lstStyle/>
                    <a:p>
                      <a:pPr algn="ctr">
                        <a:lnSpc>
                          <a:spcPct val="115000"/>
                        </a:lnSpc>
                        <a:spcAft>
                          <a:spcPts val="1000"/>
                        </a:spcAft>
                      </a:pPr>
                      <a:r>
                        <a:rPr lang="en-GB" sz="1200" b="1" dirty="0" smtClean="0">
                          <a:solidFill>
                            <a:schemeClr val="tx1"/>
                          </a:solidFill>
                          <a:effectLst/>
                          <a:latin typeface="Calibri"/>
                          <a:ea typeface="Calibri"/>
                          <a:cs typeface="Times New Roman"/>
                        </a:rPr>
                        <a:t>All</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0" dirty="0">
                          <a:solidFill>
                            <a:schemeClr val="tx1"/>
                          </a:solidFill>
                          <a:effectLst/>
                        </a:rPr>
                        <a:t>Tools to frame environmental policies: communication and nudging</a:t>
                      </a:r>
                      <a:endParaRPr lang="en-GB" sz="1200" b="0"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r>
              <a:tr h="478940">
                <a:tc>
                  <a:txBody>
                    <a:bodyPr/>
                    <a:lstStyle/>
                    <a:p>
                      <a:pPr algn="ctr">
                        <a:lnSpc>
                          <a:spcPct val="115000"/>
                        </a:lnSpc>
                        <a:spcAft>
                          <a:spcPts val="1000"/>
                        </a:spcAft>
                      </a:pPr>
                      <a:r>
                        <a:rPr lang="en-GB" sz="1200" b="1" dirty="0" smtClean="0">
                          <a:solidFill>
                            <a:schemeClr val="tx1"/>
                          </a:solidFill>
                          <a:effectLst/>
                          <a:latin typeface="Calibri"/>
                          <a:ea typeface="Calibri"/>
                          <a:cs typeface="Times New Roman"/>
                        </a:rPr>
                        <a:t>Private</a:t>
                      </a:r>
                      <a:r>
                        <a:rPr lang="en-GB" sz="1200" b="1" baseline="0" dirty="0" smtClean="0">
                          <a:solidFill>
                            <a:schemeClr val="tx1"/>
                          </a:solidFill>
                          <a:effectLst/>
                          <a:latin typeface="Calibri"/>
                          <a:ea typeface="Calibri"/>
                          <a:cs typeface="Times New Roman"/>
                        </a:rPr>
                        <a:t> sector</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0" dirty="0">
                          <a:solidFill>
                            <a:schemeClr val="tx1"/>
                          </a:solidFill>
                          <a:effectLst/>
                        </a:rPr>
                        <a:t>Green Innovation and industrial policies</a:t>
                      </a:r>
                      <a:endParaRPr lang="en-GB" sz="1200" b="0"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53945" marR="53945" marT="0" marB="0" anchor="ctr"/>
                </a:tc>
              </a:tr>
              <a:tr h="359204">
                <a:tc>
                  <a:txBody>
                    <a:bodyPr/>
                    <a:lstStyle/>
                    <a:p>
                      <a:pPr algn="ctr">
                        <a:lnSpc>
                          <a:spcPct val="115000"/>
                        </a:lnSpc>
                        <a:spcAft>
                          <a:spcPts val="1000"/>
                        </a:spcAft>
                      </a:pPr>
                      <a:r>
                        <a:rPr lang="en-GB" sz="1200" b="1" dirty="0" smtClean="0">
                          <a:solidFill>
                            <a:schemeClr val="tx1"/>
                          </a:solidFill>
                          <a:effectLst/>
                          <a:latin typeface="Calibri"/>
                          <a:ea typeface="Calibri"/>
                          <a:cs typeface="Times New Roman"/>
                        </a:rPr>
                        <a:t>All </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0" dirty="0">
                          <a:solidFill>
                            <a:schemeClr val="tx1"/>
                          </a:solidFill>
                          <a:effectLst/>
                        </a:rPr>
                        <a:t>Decision Making under uncertainty</a:t>
                      </a:r>
                      <a:endParaRPr lang="en-GB" sz="1200" b="0"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r>
              <a:tr h="359204">
                <a:tc>
                  <a:txBody>
                    <a:bodyPr/>
                    <a:lstStyle/>
                    <a:p>
                      <a:pPr algn="ctr">
                        <a:lnSpc>
                          <a:spcPct val="115000"/>
                        </a:lnSpc>
                        <a:spcAft>
                          <a:spcPts val="1000"/>
                        </a:spcAft>
                      </a:pPr>
                      <a:r>
                        <a:rPr lang="en-GB" sz="1200" b="1" dirty="0" smtClean="0">
                          <a:solidFill>
                            <a:schemeClr val="tx1"/>
                          </a:solidFill>
                          <a:effectLst/>
                          <a:latin typeface="Calibri"/>
                          <a:ea typeface="Calibri"/>
                          <a:cs typeface="Times New Roman"/>
                        </a:rPr>
                        <a:t>Project</a:t>
                      </a:r>
                      <a:r>
                        <a:rPr lang="en-GB" sz="1200" b="1" baseline="0" dirty="0" smtClean="0">
                          <a:solidFill>
                            <a:schemeClr val="tx1"/>
                          </a:solidFill>
                          <a:effectLst/>
                          <a:latin typeface="Calibri"/>
                          <a:ea typeface="Calibri"/>
                          <a:cs typeface="Times New Roman"/>
                        </a:rPr>
                        <a:t> level</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0" dirty="0">
                          <a:solidFill>
                            <a:schemeClr val="tx1"/>
                          </a:solidFill>
                          <a:effectLst/>
                        </a:rPr>
                        <a:t>Project level Impact assessment</a:t>
                      </a:r>
                      <a:endParaRPr lang="en-GB" sz="1200" b="0"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r>
              <a:tr h="478940">
                <a:tc>
                  <a:txBody>
                    <a:bodyPr/>
                    <a:lstStyle/>
                    <a:p>
                      <a:pPr algn="ctr">
                        <a:lnSpc>
                          <a:spcPct val="115000"/>
                        </a:lnSpc>
                        <a:spcAft>
                          <a:spcPts val="1000"/>
                        </a:spcAft>
                      </a:pPr>
                      <a:r>
                        <a:rPr lang="en-GB" sz="1200" b="1" dirty="0" smtClean="0">
                          <a:solidFill>
                            <a:schemeClr val="tx1"/>
                          </a:solidFill>
                          <a:effectLst/>
                          <a:latin typeface="Calibri"/>
                          <a:ea typeface="Calibri"/>
                          <a:cs typeface="Times New Roman"/>
                        </a:rPr>
                        <a:t>Public sector</a:t>
                      </a:r>
                      <a:r>
                        <a:rPr lang="en-GB" sz="1200" b="1" baseline="0" dirty="0" smtClean="0">
                          <a:solidFill>
                            <a:schemeClr val="tx1"/>
                          </a:solidFill>
                          <a:effectLst/>
                          <a:latin typeface="Calibri"/>
                          <a:ea typeface="Calibri"/>
                          <a:cs typeface="Times New Roman"/>
                        </a:rPr>
                        <a:t> </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0" dirty="0">
                          <a:solidFill>
                            <a:schemeClr val="tx1"/>
                          </a:solidFill>
                          <a:effectLst/>
                        </a:rPr>
                        <a:t>Analysis of </a:t>
                      </a:r>
                      <a:r>
                        <a:rPr lang="en-GB" sz="1200" b="0" dirty="0" smtClean="0">
                          <a:solidFill>
                            <a:schemeClr val="tx1"/>
                          </a:solidFill>
                          <a:effectLst/>
                        </a:rPr>
                        <a:t>Labour </a:t>
                      </a:r>
                      <a:r>
                        <a:rPr lang="en-GB" sz="1200" b="0" dirty="0">
                          <a:solidFill>
                            <a:schemeClr val="tx1"/>
                          </a:solidFill>
                          <a:effectLst/>
                        </a:rPr>
                        <a:t>Markets and Income Effects</a:t>
                      </a:r>
                      <a:endParaRPr lang="en-GB" sz="1200" b="0"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53945" marR="53945" marT="0" marB="0" anchor="ctr"/>
                </a:tc>
              </a:tr>
              <a:tr h="718410">
                <a:tc>
                  <a:txBody>
                    <a:bodyPr/>
                    <a:lstStyle/>
                    <a:p>
                      <a:pPr algn="ctr">
                        <a:lnSpc>
                          <a:spcPct val="115000"/>
                        </a:lnSpc>
                        <a:spcAft>
                          <a:spcPts val="1000"/>
                        </a:spcAft>
                      </a:pPr>
                      <a:r>
                        <a:rPr lang="en-GB" sz="1200" b="1" dirty="0" smtClean="0">
                          <a:solidFill>
                            <a:schemeClr val="tx1"/>
                          </a:solidFill>
                          <a:effectLst/>
                          <a:latin typeface="Calibri"/>
                          <a:ea typeface="Calibri"/>
                          <a:cs typeface="Times New Roman"/>
                        </a:rPr>
                        <a:t>NRM sectors </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0" dirty="0">
                          <a:solidFill>
                            <a:schemeClr val="tx1"/>
                          </a:solidFill>
                          <a:effectLst/>
                        </a:rPr>
                        <a:t>Sustainable land management– Framework &amp; Guidelines on Land Policy</a:t>
                      </a:r>
                      <a:endParaRPr lang="en-GB" sz="1200" b="0"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53945" marR="53945" marT="0" marB="0" anchor="ctr"/>
                </a:tc>
              </a:tr>
              <a:tr h="478940">
                <a:tc>
                  <a:txBody>
                    <a:bodyPr/>
                    <a:lstStyle/>
                    <a:p>
                      <a:pPr algn="ctr">
                        <a:lnSpc>
                          <a:spcPct val="115000"/>
                        </a:lnSpc>
                        <a:spcAft>
                          <a:spcPts val="1000"/>
                        </a:spcAft>
                      </a:pPr>
                      <a:r>
                        <a:rPr lang="en-GB" sz="1200" b="1" dirty="0" smtClean="0">
                          <a:solidFill>
                            <a:schemeClr val="tx1"/>
                          </a:solidFill>
                          <a:effectLst/>
                          <a:latin typeface="Calibri"/>
                          <a:ea typeface="Calibri"/>
                          <a:cs typeface="Times New Roman"/>
                        </a:rPr>
                        <a:t>Water sector</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0" dirty="0">
                          <a:solidFill>
                            <a:schemeClr val="tx1"/>
                          </a:solidFill>
                          <a:effectLst/>
                        </a:rPr>
                        <a:t>Integrated Water Resources Management</a:t>
                      </a:r>
                      <a:endParaRPr lang="en-GB" sz="1200" b="0"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r>
              <a:tr h="239469">
                <a:tc>
                  <a:txBody>
                    <a:bodyPr/>
                    <a:lstStyle/>
                    <a:p>
                      <a:pPr algn="ctr">
                        <a:lnSpc>
                          <a:spcPct val="115000"/>
                        </a:lnSpc>
                        <a:spcAft>
                          <a:spcPts val="1000"/>
                        </a:spcAft>
                      </a:pPr>
                      <a:r>
                        <a:rPr lang="en-GB" sz="1200" b="1" dirty="0" smtClean="0">
                          <a:solidFill>
                            <a:schemeClr val="tx1"/>
                          </a:solidFill>
                          <a:effectLst/>
                          <a:latin typeface="Calibri"/>
                          <a:ea typeface="Calibri"/>
                          <a:cs typeface="Times New Roman"/>
                        </a:rPr>
                        <a:t>Public</a:t>
                      </a:r>
                      <a:r>
                        <a:rPr lang="en-GB" sz="1200" b="1" baseline="0" dirty="0" smtClean="0">
                          <a:solidFill>
                            <a:schemeClr val="tx1"/>
                          </a:solidFill>
                          <a:effectLst/>
                          <a:latin typeface="Calibri"/>
                          <a:ea typeface="Calibri"/>
                          <a:cs typeface="Times New Roman"/>
                        </a:rPr>
                        <a:t> sector reform</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0" dirty="0">
                          <a:solidFill>
                            <a:schemeClr val="tx1"/>
                          </a:solidFill>
                          <a:effectLst/>
                        </a:rPr>
                        <a:t>Green </a:t>
                      </a:r>
                      <a:r>
                        <a:rPr lang="en-GB" sz="1200" b="0" dirty="0" smtClean="0">
                          <a:solidFill>
                            <a:schemeClr val="tx1"/>
                          </a:solidFill>
                          <a:effectLst/>
                        </a:rPr>
                        <a:t>Accounting</a:t>
                      </a:r>
                      <a:endParaRPr lang="en-GB" sz="1200" b="0"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r>
            </a:tbl>
          </a:graphicData>
        </a:graphic>
      </p:graphicFrame>
      <p:sp>
        <p:nvSpPr>
          <p:cNvPr id="5" name="Isosceles Triangle 4">
            <a:hlinkClick r:id="rId2" action="ppaction://hlinksldjump"/>
          </p:cNvPr>
          <p:cNvSpPr>
            <a:spLocks noChangeArrowheads="1"/>
          </p:cNvSpPr>
          <p:nvPr/>
        </p:nvSpPr>
        <p:spPr bwMode="auto">
          <a:xfrm rot="16200000" flipH="1">
            <a:off x="7893291" y="6240335"/>
            <a:ext cx="680750" cy="554580"/>
          </a:xfrm>
          <a:prstGeom prst="triangle">
            <a:avLst/>
          </a:prstGeom>
          <a:solidFill>
            <a:srgbClr val="103C72"/>
          </a:solidFill>
          <a:ln w="9525" algn="ctr">
            <a:noFill/>
            <a:round/>
            <a:headEnd/>
            <a:tailEnd/>
          </a:ln>
        </p:spPr>
        <p:txBody>
          <a:bodyPr wrap="square" lIns="90000" tIns="46800" rIns="90000" bIns="46800" anchor="ctr">
            <a:spAutoFit/>
          </a:bodyPr>
          <a:lstStyle/>
          <a:p>
            <a:endParaRPr lang="en-US" dirty="0"/>
          </a:p>
        </p:txBody>
      </p:sp>
    </p:spTree>
    <p:extLst>
      <p:ext uri="{BB962C8B-B14F-4D97-AF65-F5344CB8AC3E}">
        <p14:creationId xmlns:p14="http://schemas.microsoft.com/office/powerpoint/2010/main" val="367077950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2"/>
          <p:cNvSpPr>
            <a:spLocks noGrp="1" noChangeArrowheads="1"/>
          </p:cNvSpPr>
          <p:nvPr>
            <p:ph type="title"/>
          </p:nvPr>
        </p:nvSpPr>
        <p:spPr>
          <a:xfrm>
            <a:off x="0" y="1274802"/>
            <a:ext cx="8229600" cy="553998"/>
          </a:xfrm>
        </p:spPr>
        <p:txBody>
          <a:bodyPr>
            <a:spAutoFit/>
          </a:bodyPr>
          <a:lstStyle/>
          <a:p>
            <a:pPr indent="0" eaLnBrk="1" hangingPunct="1"/>
            <a:r>
              <a:rPr lang="en-GB" dirty="0" smtClean="0">
                <a:solidFill>
                  <a:srgbClr val="006699"/>
                </a:solidFill>
              </a:rPr>
              <a:t>CEP/SDA, NIP &amp; policy dialogue</a:t>
            </a:r>
          </a:p>
        </p:txBody>
      </p:sp>
      <p:sp>
        <p:nvSpPr>
          <p:cNvPr id="648195" name="Text Box 3"/>
          <p:cNvSpPr txBox="1">
            <a:spLocks noChangeArrowheads="1"/>
          </p:cNvSpPr>
          <p:nvPr/>
        </p:nvSpPr>
        <p:spPr bwMode="auto">
          <a:xfrm>
            <a:off x="684213" y="2420938"/>
            <a:ext cx="1871662" cy="792162"/>
          </a:xfrm>
          <a:prstGeom prst="rect">
            <a:avLst/>
          </a:prstGeom>
          <a:solidFill>
            <a:schemeClr val="bg1"/>
          </a:solidFill>
          <a:ln w="28575">
            <a:solidFill>
              <a:srgbClr val="2D8B2F"/>
            </a:solidFill>
            <a:miter lim="800000"/>
            <a:headEnd/>
            <a:tailEnd/>
          </a:ln>
        </p:spPr>
        <p:txBody>
          <a:bodyPr/>
          <a:lstStyle/>
          <a:p>
            <a:endParaRPr lang="en-GB" sz="1200" b="1" dirty="0">
              <a:solidFill>
                <a:srgbClr val="2D8B2F"/>
              </a:solidFill>
              <a:cs typeface="Arial" pitchFamily="34" charset="0"/>
            </a:endParaRPr>
          </a:p>
          <a:p>
            <a:r>
              <a:rPr lang="en-GB" sz="2000" b="1" dirty="0" smtClean="0">
                <a:solidFill>
                  <a:srgbClr val="2D8B2F"/>
                </a:solidFill>
                <a:cs typeface="Arial" pitchFamily="34" charset="0"/>
              </a:rPr>
              <a:t>CEP/SDA</a:t>
            </a:r>
            <a:endParaRPr lang="en-GB" sz="2000" b="1" dirty="0">
              <a:solidFill>
                <a:srgbClr val="2D8B2F"/>
              </a:solidFill>
              <a:cs typeface="Arial" pitchFamily="34" charset="0"/>
            </a:endParaRPr>
          </a:p>
          <a:p>
            <a:pPr>
              <a:spcBef>
                <a:spcPct val="50000"/>
              </a:spcBef>
            </a:pPr>
            <a:endParaRPr lang="en-GB" sz="1600" b="1" dirty="0">
              <a:solidFill>
                <a:srgbClr val="2D8B2F"/>
              </a:solidFill>
              <a:cs typeface="Arial" pitchFamily="34" charset="0"/>
            </a:endParaRPr>
          </a:p>
        </p:txBody>
      </p:sp>
      <p:sp>
        <p:nvSpPr>
          <p:cNvPr id="54277" name="Text Box 4"/>
          <p:cNvSpPr txBox="1">
            <a:spLocks noChangeArrowheads="1"/>
          </p:cNvSpPr>
          <p:nvPr/>
        </p:nvSpPr>
        <p:spPr bwMode="auto">
          <a:xfrm>
            <a:off x="3131840" y="2420938"/>
            <a:ext cx="2880023" cy="792162"/>
          </a:xfrm>
          <a:prstGeom prst="rect">
            <a:avLst/>
          </a:prstGeom>
          <a:solidFill>
            <a:schemeClr val="bg1"/>
          </a:solidFill>
          <a:ln w="28575">
            <a:solidFill>
              <a:srgbClr val="000066"/>
            </a:solidFill>
            <a:miter lim="800000"/>
            <a:headEnd/>
            <a:tailEnd/>
          </a:ln>
        </p:spPr>
        <p:txBody>
          <a:bodyPr anchor="ctr"/>
          <a:lstStyle/>
          <a:p>
            <a:pPr>
              <a:spcBef>
                <a:spcPct val="50000"/>
              </a:spcBef>
            </a:pPr>
            <a:r>
              <a:rPr lang="en-GB" sz="2000" b="1">
                <a:solidFill>
                  <a:srgbClr val="006699"/>
                </a:solidFill>
                <a:cs typeface="Arial" pitchFamily="34" charset="0"/>
              </a:rPr>
              <a:t>NIP</a:t>
            </a:r>
          </a:p>
        </p:txBody>
      </p:sp>
      <p:cxnSp>
        <p:nvCxnSpPr>
          <p:cNvPr id="648198" name="AutoShape 6"/>
          <p:cNvCxnSpPr>
            <a:cxnSpLocks noChangeShapeType="1"/>
            <a:stCxn id="648195" idx="3"/>
          </p:cNvCxnSpPr>
          <p:nvPr/>
        </p:nvCxnSpPr>
        <p:spPr bwMode="auto">
          <a:xfrm>
            <a:off x="2570163" y="2817813"/>
            <a:ext cx="547687" cy="0"/>
          </a:xfrm>
          <a:prstGeom prst="straightConnector1">
            <a:avLst/>
          </a:prstGeom>
          <a:noFill/>
          <a:ln w="19050">
            <a:solidFill>
              <a:srgbClr val="2D8B2F"/>
            </a:solidFill>
            <a:round/>
            <a:headEnd/>
            <a:tailEnd type="triangle" w="med" len="med"/>
          </a:ln>
        </p:spPr>
      </p:cxnSp>
      <p:sp>
        <p:nvSpPr>
          <p:cNvPr id="648199" name="Text Box 7"/>
          <p:cNvSpPr txBox="1">
            <a:spLocks noChangeArrowheads="1"/>
          </p:cNvSpPr>
          <p:nvPr/>
        </p:nvSpPr>
        <p:spPr bwMode="auto">
          <a:xfrm>
            <a:off x="6588125" y="2420938"/>
            <a:ext cx="1871663" cy="792162"/>
          </a:xfrm>
          <a:prstGeom prst="rect">
            <a:avLst/>
          </a:prstGeom>
          <a:solidFill>
            <a:schemeClr val="bg1"/>
          </a:solidFill>
          <a:ln w="28575">
            <a:solidFill>
              <a:srgbClr val="2D8B2F"/>
            </a:solidFill>
            <a:miter lim="800000"/>
            <a:headEnd/>
            <a:tailEnd/>
          </a:ln>
        </p:spPr>
        <p:txBody>
          <a:bodyPr/>
          <a:lstStyle/>
          <a:p>
            <a:pPr>
              <a:spcBef>
                <a:spcPct val="50000"/>
              </a:spcBef>
            </a:pPr>
            <a:r>
              <a:rPr lang="en-GB" sz="1600" b="1" dirty="0">
                <a:solidFill>
                  <a:srgbClr val="006699"/>
                </a:solidFill>
                <a:cs typeface="Arial" pitchFamily="34" charset="0"/>
              </a:rPr>
              <a:t>Results of environmental integration</a:t>
            </a:r>
          </a:p>
        </p:txBody>
      </p:sp>
      <p:cxnSp>
        <p:nvCxnSpPr>
          <p:cNvPr id="648200" name="AutoShape 8"/>
          <p:cNvCxnSpPr>
            <a:cxnSpLocks noChangeShapeType="1"/>
            <a:stCxn id="54277" idx="3"/>
            <a:endCxn id="648199" idx="1"/>
          </p:cNvCxnSpPr>
          <p:nvPr/>
        </p:nvCxnSpPr>
        <p:spPr bwMode="auto">
          <a:xfrm>
            <a:off x="6011863" y="2817019"/>
            <a:ext cx="576262" cy="0"/>
          </a:xfrm>
          <a:prstGeom prst="straightConnector1">
            <a:avLst/>
          </a:prstGeom>
          <a:noFill/>
          <a:ln w="19050">
            <a:solidFill>
              <a:srgbClr val="000066"/>
            </a:solidFill>
            <a:round/>
            <a:headEnd/>
            <a:tailEnd type="triangle" w="med" len="med"/>
          </a:ln>
        </p:spPr>
      </p:cxnSp>
      <p:sp>
        <p:nvSpPr>
          <p:cNvPr id="53258" name="Text Box 9"/>
          <p:cNvSpPr txBox="1">
            <a:spLocks noChangeArrowheads="1"/>
          </p:cNvSpPr>
          <p:nvPr/>
        </p:nvSpPr>
        <p:spPr bwMode="auto">
          <a:xfrm>
            <a:off x="4140200" y="3573463"/>
            <a:ext cx="1439863" cy="1079500"/>
          </a:xfrm>
          <a:prstGeom prst="rect">
            <a:avLst/>
          </a:prstGeom>
          <a:solidFill>
            <a:schemeClr val="bg1"/>
          </a:solidFill>
          <a:ln w="9525">
            <a:solidFill>
              <a:srgbClr val="000066"/>
            </a:solidFill>
            <a:miter lim="800000"/>
            <a:headEnd/>
            <a:tailEnd/>
          </a:ln>
        </p:spPr>
        <p:txBody>
          <a:bodyPr>
            <a:spAutoFit/>
          </a:bodyPr>
          <a:lstStyle/>
          <a:p>
            <a:r>
              <a:rPr lang="en-GB" sz="1600" b="1">
                <a:solidFill>
                  <a:srgbClr val="006699"/>
                </a:solidFill>
                <a:cs typeface="Arial" pitchFamily="34" charset="0"/>
              </a:rPr>
              <a:t>Social, economic &amp; political situation</a:t>
            </a:r>
          </a:p>
        </p:txBody>
      </p:sp>
      <p:cxnSp>
        <p:nvCxnSpPr>
          <p:cNvPr id="53259" name="AutoShape 10"/>
          <p:cNvCxnSpPr>
            <a:cxnSpLocks noChangeShapeType="1"/>
          </p:cNvCxnSpPr>
          <p:nvPr/>
        </p:nvCxnSpPr>
        <p:spPr bwMode="auto">
          <a:xfrm flipH="1" flipV="1">
            <a:off x="3851275" y="3213100"/>
            <a:ext cx="1008063" cy="346075"/>
          </a:xfrm>
          <a:prstGeom prst="straightConnector1">
            <a:avLst/>
          </a:prstGeom>
          <a:noFill/>
          <a:ln w="19050">
            <a:solidFill>
              <a:srgbClr val="000066"/>
            </a:solidFill>
            <a:round/>
            <a:headEnd/>
            <a:tailEnd type="triangle" w="med" len="med"/>
          </a:ln>
        </p:spPr>
      </p:cxnSp>
      <p:sp>
        <p:nvSpPr>
          <p:cNvPr id="648203" name="Text Box 11"/>
          <p:cNvSpPr txBox="1">
            <a:spLocks noChangeArrowheads="1"/>
          </p:cNvSpPr>
          <p:nvPr/>
        </p:nvSpPr>
        <p:spPr bwMode="auto">
          <a:xfrm>
            <a:off x="3132138" y="5373688"/>
            <a:ext cx="2879725" cy="576262"/>
          </a:xfrm>
          <a:prstGeom prst="rect">
            <a:avLst/>
          </a:prstGeom>
          <a:solidFill>
            <a:schemeClr val="bg1"/>
          </a:solidFill>
          <a:ln w="28575">
            <a:solidFill>
              <a:srgbClr val="2D8B2F"/>
            </a:solidFill>
            <a:miter lim="800000"/>
            <a:headEnd/>
            <a:tailEnd/>
          </a:ln>
        </p:spPr>
        <p:txBody>
          <a:bodyPr anchor="ctr"/>
          <a:lstStyle/>
          <a:p>
            <a:r>
              <a:rPr lang="en-GB" sz="2000" b="1">
                <a:solidFill>
                  <a:srgbClr val="006699"/>
                </a:solidFill>
                <a:cs typeface="Arial" pitchFamily="34" charset="0"/>
              </a:rPr>
              <a:t>Policy dialogue</a:t>
            </a:r>
          </a:p>
        </p:txBody>
      </p:sp>
      <p:cxnSp>
        <p:nvCxnSpPr>
          <p:cNvPr id="648204" name="AutoShape 12"/>
          <p:cNvCxnSpPr>
            <a:cxnSpLocks noChangeShapeType="1"/>
            <a:stCxn id="648195" idx="2"/>
            <a:endCxn id="648203" idx="1"/>
          </p:cNvCxnSpPr>
          <p:nvPr/>
        </p:nvCxnSpPr>
        <p:spPr bwMode="auto">
          <a:xfrm rot="16200000" flipH="1">
            <a:off x="1151731" y="3696495"/>
            <a:ext cx="2435225" cy="1497012"/>
          </a:xfrm>
          <a:prstGeom prst="bentConnector2">
            <a:avLst/>
          </a:prstGeom>
          <a:noFill/>
          <a:ln w="19050">
            <a:solidFill>
              <a:srgbClr val="2D8B2F"/>
            </a:solidFill>
            <a:miter lim="800000"/>
            <a:headEnd/>
            <a:tailEnd type="triangle" w="med" len="med"/>
          </a:ln>
        </p:spPr>
      </p:cxnSp>
      <p:sp>
        <p:nvSpPr>
          <p:cNvPr id="53262" name="Text Box 13"/>
          <p:cNvSpPr txBox="1">
            <a:spLocks noChangeArrowheads="1"/>
          </p:cNvSpPr>
          <p:nvPr/>
        </p:nvSpPr>
        <p:spPr bwMode="auto">
          <a:xfrm>
            <a:off x="2484438" y="3573463"/>
            <a:ext cx="1439862" cy="1098550"/>
          </a:xfrm>
          <a:prstGeom prst="rect">
            <a:avLst/>
          </a:prstGeom>
          <a:solidFill>
            <a:schemeClr val="bg1"/>
          </a:solidFill>
          <a:ln w="28575">
            <a:solidFill>
              <a:srgbClr val="2D8B2F"/>
            </a:solidFill>
            <a:miter lim="800000"/>
            <a:headEnd/>
            <a:tailEnd/>
          </a:ln>
        </p:spPr>
        <p:txBody>
          <a:bodyPr>
            <a:spAutoFit/>
          </a:bodyPr>
          <a:lstStyle/>
          <a:p>
            <a:r>
              <a:rPr lang="en-GB" sz="1600" b="1" dirty="0">
                <a:solidFill>
                  <a:srgbClr val="006699"/>
                </a:solidFill>
                <a:cs typeface="Arial" pitchFamily="34" charset="0"/>
              </a:rPr>
              <a:t>Environ-mental situation </a:t>
            </a:r>
          </a:p>
          <a:p>
            <a:endParaRPr lang="en-GB" sz="1600" b="1" dirty="0">
              <a:solidFill>
                <a:srgbClr val="006699"/>
              </a:solidFill>
              <a:cs typeface="Arial" pitchFamily="34" charset="0"/>
            </a:endParaRPr>
          </a:p>
        </p:txBody>
      </p:sp>
      <p:cxnSp>
        <p:nvCxnSpPr>
          <p:cNvPr id="53263" name="AutoShape 14"/>
          <p:cNvCxnSpPr>
            <a:cxnSpLocks noChangeShapeType="1"/>
            <a:stCxn id="53262" idx="0"/>
          </p:cNvCxnSpPr>
          <p:nvPr/>
        </p:nvCxnSpPr>
        <p:spPr bwMode="auto">
          <a:xfrm flipV="1">
            <a:off x="3205163" y="3227388"/>
            <a:ext cx="647700" cy="331787"/>
          </a:xfrm>
          <a:prstGeom prst="straightConnector1">
            <a:avLst/>
          </a:prstGeom>
          <a:noFill/>
          <a:ln w="19050">
            <a:solidFill>
              <a:srgbClr val="000066"/>
            </a:solidFill>
            <a:round/>
            <a:headEnd/>
            <a:tailEnd type="triangle" w="med" len="med"/>
          </a:ln>
        </p:spPr>
      </p:cxnSp>
      <p:cxnSp>
        <p:nvCxnSpPr>
          <p:cNvPr id="54288" name="AutoShape 16"/>
          <p:cNvCxnSpPr>
            <a:cxnSpLocks noChangeShapeType="1"/>
            <a:stCxn id="53262" idx="3"/>
            <a:endCxn id="53258" idx="1"/>
          </p:cNvCxnSpPr>
          <p:nvPr/>
        </p:nvCxnSpPr>
        <p:spPr bwMode="auto">
          <a:xfrm flipV="1">
            <a:off x="3938588" y="4113213"/>
            <a:ext cx="201612" cy="9525"/>
          </a:xfrm>
          <a:prstGeom prst="straightConnector1">
            <a:avLst/>
          </a:prstGeom>
          <a:noFill/>
          <a:ln w="9525">
            <a:solidFill>
              <a:srgbClr val="2D8B2F"/>
            </a:solidFill>
            <a:round/>
            <a:headEnd type="triangle" w="med" len="med"/>
            <a:tailEnd type="triangle" w="med" len="med"/>
          </a:ln>
        </p:spPr>
      </p:cxnSp>
      <p:sp>
        <p:nvSpPr>
          <p:cNvPr id="648209" name="Text Box 17"/>
          <p:cNvSpPr txBox="1">
            <a:spLocks noChangeArrowheads="1"/>
          </p:cNvSpPr>
          <p:nvPr/>
        </p:nvSpPr>
        <p:spPr bwMode="auto">
          <a:xfrm>
            <a:off x="6588125" y="3860800"/>
            <a:ext cx="1871663" cy="2089150"/>
          </a:xfrm>
          <a:prstGeom prst="rect">
            <a:avLst/>
          </a:prstGeom>
          <a:solidFill>
            <a:schemeClr val="bg1"/>
          </a:solidFill>
          <a:ln w="28575">
            <a:solidFill>
              <a:srgbClr val="2D8B2F"/>
            </a:solidFill>
            <a:miter lim="800000"/>
            <a:headEnd/>
            <a:tailEnd/>
          </a:ln>
        </p:spPr>
        <p:txBody>
          <a:bodyPr/>
          <a:lstStyle/>
          <a:p>
            <a:pPr>
              <a:spcBef>
                <a:spcPct val="50000"/>
              </a:spcBef>
            </a:pPr>
            <a:r>
              <a:rPr lang="en-GB" sz="1600" b="1">
                <a:solidFill>
                  <a:srgbClr val="2D8B2F"/>
                </a:solidFill>
                <a:cs typeface="Arial" pitchFamily="34" charset="0"/>
              </a:rPr>
              <a:t>Environmental integration tools &amp; methods used at all further stages of the cycle of operations </a:t>
            </a:r>
          </a:p>
        </p:txBody>
      </p:sp>
      <p:cxnSp>
        <p:nvCxnSpPr>
          <p:cNvPr id="648210" name="AutoShape 18"/>
          <p:cNvCxnSpPr>
            <a:cxnSpLocks noChangeShapeType="1"/>
            <a:stCxn id="648199" idx="2"/>
            <a:endCxn id="648209" idx="0"/>
          </p:cNvCxnSpPr>
          <p:nvPr/>
        </p:nvCxnSpPr>
        <p:spPr bwMode="auto">
          <a:xfrm>
            <a:off x="7524750" y="3227388"/>
            <a:ext cx="0" cy="619125"/>
          </a:xfrm>
          <a:prstGeom prst="straightConnector1">
            <a:avLst/>
          </a:prstGeom>
          <a:noFill/>
          <a:ln w="19050">
            <a:solidFill>
              <a:srgbClr val="2D8B2F"/>
            </a:solidFill>
            <a:round/>
            <a:headEnd/>
            <a:tailEnd type="triangle" w="med" len="med"/>
          </a:ln>
        </p:spPr>
      </p:cxnSp>
      <p:sp>
        <p:nvSpPr>
          <p:cNvPr id="18" name="Slide Number Placeholder 2"/>
          <p:cNvSpPr>
            <a:spLocks noGrp="1"/>
          </p:cNvSpPr>
          <p:nvPr>
            <p:ph type="sldNum" sz="quarter" idx="12"/>
          </p:nvPr>
        </p:nvSpPr>
        <p:spPr>
          <a:xfrm>
            <a:off x="6553200" y="6245225"/>
            <a:ext cx="2133600" cy="476250"/>
          </a:xfrm>
        </p:spPr>
        <p:txBody>
          <a:bodyPr/>
          <a:lstStyle/>
          <a:p>
            <a:pPr>
              <a:defRPr/>
            </a:pPr>
            <a:fld id="{315A5415-EC39-4ABD-B2D1-376FD9DBC68B}" type="slidenum">
              <a:rPr lang="en-GB" smtClean="0"/>
              <a:pPr>
                <a:defRPr/>
              </a:pPr>
              <a:t>27</a:t>
            </a:fld>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26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325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325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4819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4819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4820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64819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4821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64820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648204"/>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6482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8195" grpId="0" animBg="1"/>
      <p:bldP spid="648199" grpId="0" animBg="1"/>
      <p:bldP spid="53258" grpId="0" animBg="1"/>
      <p:bldP spid="648203" grpId="0" animBg="1"/>
      <p:bldP spid="53262" grpId="0" animBg="1"/>
      <p:bldP spid="648209"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92D050">
            <a:alpha val="24000"/>
          </a:srgbClr>
        </a:solidFill>
        <a:effectLst/>
      </p:bgPr>
    </p:bg>
    <p:spTree>
      <p:nvGrpSpPr>
        <p:cNvPr id="1" name=""/>
        <p:cNvGrpSpPr/>
        <p:nvPr/>
      </p:nvGrpSpPr>
      <p:grpSpPr>
        <a:xfrm>
          <a:off x="0" y="0"/>
          <a:ext cx="0" cy="0"/>
          <a:chOff x="0" y="0"/>
          <a:chExt cx="0" cy="0"/>
        </a:xfrm>
      </p:grpSpPr>
      <p:sp>
        <p:nvSpPr>
          <p:cNvPr id="32771" name="Rectangle 2"/>
          <p:cNvSpPr>
            <a:spLocks noGrp="1" noChangeArrowheads="1"/>
          </p:cNvSpPr>
          <p:nvPr>
            <p:ph type="title"/>
          </p:nvPr>
        </p:nvSpPr>
        <p:spPr>
          <a:xfrm>
            <a:off x="0" y="1219200"/>
            <a:ext cx="7786688" cy="553998"/>
          </a:xfrm>
        </p:spPr>
        <p:txBody>
          <a:bodyPr>
            <a:spAutoFit/>
          </a:bodyPr>
          <a:lstStyle/>
          <a:p>
            <a:pPr indent="0" eaLnBrk="1" hangingPunct="1"/>
            <a:r>
              <a:rPr lang="en-GB" dirty="0" smtClean="0">
                <a:solidFill>
                  <a:srgbClr val="006699"/>
                </a:solidFill>
              </a:rPr>
              <a:t>Country Environmental Profile</a:t>
            </a:r>
            <a:endParaRPr lang="fr-FR" dirty="0" smtClean="0">
              <a:solidFill>
                <a:srgbClr val="006699"/>
              </a:solidFill>
            </a:endParaRPr>
          </a:p>
        </p:txBody>
      </p:sp>
      <p:sp>
        <p:nvSpPr>
          <p:cNvPr id="32773" name="TextBox 4"/>
          <p:cNvSpPr txBox="1">
            <a:spLocks noChangeArrowheads="1"/>
          </p:cNvSpPr>
          <p:nvPr/>
        </p:nvSpPr>
        <p:spPr bwMode="auto">
          <a:xfrm>
            <a:off x="-2058988" y="738188"/>
            <a:ext cx="184150" cy="368300"/>
          </a:xfrm>
          <a:prstGeom prst="rect">
            <a:avLst/>
          </a:prstGeom>
          <a:noFill/>
          <a:ln w="9525">
            <a:noFill/>
            <a:miter lim="800000"/>
            <a:headEnd/>
            <a:tailEnd/>
          </a:ln>
        </p:spPr>
        <p:txBody>
          <a:bodyPr wrap="none">
            <a:spAutoFit/>
          </a:bodyPr>
          <a:lstStyle/>
          <a:p>
            <a:endParaRPr lang="en-US"/>
          </a:p>
        </p:txBody>
      </p:sp>
      <p:sp>
        <p:nvSpPr>
          <p:cNvPr id="2" name="Isosceles Triangle 1">
            <a:hlinkClick r:id="rId3" action="ppaction://hlinksldjump"/>
          </p:cNvPr>
          <p:cNvSpPr/>
          <p:nvPr/>
        </p:nvSpPr>
        <p:spPr bwMode="auto">
          <a:xfrm rot="16200000">
            <a:off x="6444208" y="6093296"/>
            <a:ext cx="504056" cy="432048"/>
          </a:xfrm>
          <a:prstGeom prst="triangl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da-DK" sz="1200" b="0" i="0" u="none" strike="noStrike" cap="none" normalizeH="0" baseline="0" smtClean="0">
              <a:ln>
                <a:noFill/>
              </a:ln>
              <a:solidFill>
                <a:srgbClr val="0F5494"/>
              </a:solidFill>
              <a:effectLst/>
              <a:latin typeface="Verdana" pitchFamily="34" charset="0"/>
            </a:endParaRPr>
          </a:p>
        </p:txBody>
      </p:sp>
      <p:sp>
        <p:nvSpPr>
          <p:cNvPr id="8" name="TextBox 7"/>
          <p:cNvSpPr txBox="1"/>
          <p:nvPr/>
        </p:nvSpPr>
        <p:spPr>
          <a:xfrm>
            <a:off x="381000" y="2057400"/>
            <a:ext cx="8305800" cy="3831818"/>
          </a:xfrm>
          <a:prstGeom prst="rect">
            <a:avLst/>
          </a:prstGeom>
          <a:noFill/>
        </p:spPr>
        <p:txBody>
          <a:bodyPr wrap="square" rtlCol="0">
            <a:spAutoFit/>
          </a:bodyPr>
          <a:lstStyle/>
          <a:p>
            <a:pPr eaLnBrk="1" hangingPunct="1"/>
            <a:r>
              <a:rPr lang="en-GB" sz="1800" dirty="0" smtClean="0">
                <a:solidFill>
                  <a:srgbClr val="006E99"/>
                </a:solidFill>
              </a:rPr>
              <a:t>Identifies and assesses the environmental issues to be considered during the preparation of the National Indicative Programme (or  mid-term review)</a:t>
            </a:r>
          </a:p>
          <a:p>
            <a:pPr marL="622300" indent="-266700">
              <a:spcBef>
                <a:spcPct val="30000"/>
              </a:spcBef>
              <a:buFont typeface="Arial"/>
              <a:buChar char="•"/>
            </a:pPr>
            <a:r>
              <a:rPr lang="en-GB" sz="1800" dirty="0" smtClean="0">
                <a:solidFill>
                  <a:srgbClr val="006E99"/>
                </a:solidFill>
              </a:rPr>
              <a:t>identifies the main environmental challenges incl. climate-related aspects</a:t>
            </a:r>
          </a:p>
          <a:p>
            <a:pPr marL="622300" indent="-266700">
              <a:spcBef>
                <a:spcPct val="30000"/>
              </a:spcBef>
              <a:buFont typeface="Arial"/>
              <a:buChar char="•"/>
            </a:pPr>
            <a:r>
              <a:rPr lang="en-GB" sz="1800" dirty="0" smtClean="0">
                <a:solidFill>
                  <a:srgbClr val="006E99"/>
                </a:solidFill>
              </a:rPr>
              <a:t>highlights the main links between the environment  climate, the economy and poverty reduction</a:t>
            </a:r>
          </a:p>
          <a:p>
            <a:pPr marL="622300" indent="-266700">
              <a:spcBef>
                <a:spcPct val="30000"/>
              </a:spcBef>
              <a:buFont typeface="Arial"/>
              <a:buChar char="•"/>
            </a:pPr>
            <a:r>
              <a:rPr lang="en-GB" sz="1800" dirty="0" smtClean="0">
                <a:solidFill>
                  <a:srgbClr val="006E99"/>
                </a:solidFill>
              </a:rPr>
              <a:t>gives recommendations</a:t>
            </a:r>
          </a:p>
          <a:p>
            <a:pPr marL="622300" indent="-266700">
              <a:spcBef>
                <a:spcPct val="30000"/>
              </a:spcBef>
              <a:buFont typeface="Arial"/>
              <a:buChar char="•"/>
            </a:pPr>
            <a:r>
              <a:rPr lang="en-GB" sz="1800" dirty="0" smtClean="0">
                <a:solidFill>
                  <a:srgbClr val="006E99"/>
                </a:solidFill>
              </a:rPr>
              <a:t>contains information to facilitate </a:t>
            </a:r>
            <a:r>
              <a:rPr lang="en-GB" sz="1800" u="sng" dirty="0" smtClean="0">
                <a:solidFill>
                  <a:srgbClr val="006E99"/>
                </a:solidFill>
              </a:rPr>
              <a:t>dialogue.</a:t>
            </a:r>
            <a:r>
              <a:rPr lang="en-GB" sz="1800" dirty="0" smtClean="0">
                <a:solidFill>
                  <a:srgbClr val="006E99"/>
                </a:solidFill>
              </a:rPr>
              <a:t> </a:t>
            </a:r>
          </a:p>
          <a:p>
            <a:pPr lvl="1" eaLnBrk="1" hangingPunct="1">
              <a:spcBef>
                <a:spcPct val="30000"/>
              </a:spcBef>
            </a:pPr>
            <a:endParaRPr lang="en-GB" sz="1800" dirty="0" smtClean="0">
              <a:solidFill>
                <a:srgbClr val="006E99"/>
              </a:solidFill>
            </a:endParaRPr>
          </a:p>
          <a:p>
            <a:pPr eaLnBrk="1" hangingPunct="1"/>
            <a:r>
              <a:rPr lang="en-GB" sz="1800" dirty="0" smtClean="0">
                <a:solidFill>
                  <a:srgbClr val="006E99"/>
                </a:solidFill>
              </a:rPr>
              <a:t>This is </a:t>
            </a:r>
            <a:r>
              <a:rPr lang="en-GB" sz="1800" u="sng" dirty="0" smtClean="0">
                <a:solidFill>
                  <a:srgbClr val="006E99"/>
                </a:solidFill>
              </a:rPr>
              <a:t>not</a:t>
            </a:r>
            <a:r>
              <a:rPr lang="en-GB" sz="1800" dirty="0" smtClean="0">
                <a:solidFill>
                  <a:srgbClr val="006E99"/>
                </a:solidFill>
              </a:rPr>
              <a:t> an over technical document: it must be accessible to non-environmentalists </a:t>
            </a:r>
          </a:p>
        </p:txBody>
      </p:sp>
      <p:sp>
        <p:nvSpPr>
          <p:cNvPr id="9" name="Slide Number Placeholder 4"/>
          <p:cNvSpPr>
            <a:spLocks noGrp="1"/>
          </p:cNvSpPr>
          <p:nvPr>
            <p:ph type="sldNum" sz="quarter" idx="12"/>
          </p:nvPr>
        </p:nvSpPr>
        <p:spPr>
          <a:xfrm>
            <a:off x="8447087" y="6172200"/>
            <a:ext cx="468313" cy="476250"/>
          </a:xfrm>
          <a:noFill/>
        </p:spPr>
        <p:txBody>
          <a:bodyPr anchor="b"/>
          <a:lstStyle/>
          <a:p>
            <a:pPr eaLnBrk="0" hangingPunct="0">
              <a:lnSpc>
                <a:spcPts val="1400"/>
              </a:lnSpc>
            </a:pPr>
            <a:fld id="{0E4FFC9F-5191-4EA9-8A9A-E7614447B186}" type="slidenum">
              <a:rPr lang="fr-FR" smtClean="0">
                <a:latin typeface="Verdana" pitchFamily="34" charset="0"/>
                <a:ea typeface="ＭＳ Ｐゴシック" pitchFamily="34" charset="-128"/>
              </a:rPr>
              <a:pPr eaLnBrk="0" hangingPunct="0">
                <a:lnSpc>
                  <a:spcPts val="1400"/>
                </a:lnSpc>
              </a:pPr>
              <a:t>28</a:t>
            </a:fld>
            <a:endParaRPr lang="fr-FR" dirty="0" smtClean="0">
              <a:latin typeface="Verdana" pitchFamily="34" charset="0"/>
              <a:ea typeface="ＭＳ Ｐゴシック" pitchFamily="34" charset="-128"/>
            </a:endParaRPr>
          </a:p>
        </p:txBody>
      </p:sp>
    </p:spTree>
    <p:extLst>
      <p:ext uri="{BB962C8B-B14F-4D97-AF65-F5344CB8AC3E}">
        <p14:creationId xmlns:p14="http://schemas.microsoft.com/office/powerpoint/2010/main" val="403663774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bg>
      <p:bgPr>
        <a:solidFill>
          <a:srgbClr val="92D050">
            <a:alpha val="24000"/>
          </a:srgbClr>
        </a:solidFill>
        <a:effectLst/>
      </p:bgPr>
    </p:bg>
    <p:spTree>
      <p:nvGrpSpPr>
        <p:cNvPr id="1" name=""/>
        <p:cNvGrpSpPr/>
        <p:nvPr/>
      </p:nvGrpSpPr>
      <p:grpSpPr>
        <a:xfrm>
          <a:off x="0" y="0"/>
          <a:ext cx="0" cy="0"/>
          <a:chOff x="0" y="0"/>
          <a:chExt cx="0" cy="0"/>
        </a:xfrm>
      </p:grpSpPr>
      <p:sp>
        <p:nvSpPr>
          <p:cNvPr id="37891" name="Rectangle 2"/>
          <p:cNvSpPr>
            <a:spLocks noGrp="1" noChangeArrowheads="1"/>
          </p:cNvSpPr>
          <p:nvPr>
            <p:ph type="title"/>
          </p:nvPr>
        </p:nvSpPr>
        <p:spPr>
          <a:xfrm>
            <a:off x="0" y="1295400"/>
            <a:ext cx="9144000" cy="553998"/>
          </a:xfrm>
        </p:spPr>
        <p:txBody>
          <a:bodyPr wrap="square">
            <a:spAutoFit/>
          </a:bodyPr>
          <a:lstStyle/>
          <a:p>
            <a:pPr indent="0" eaLnBrk="1" hangingPunct="1"/>
            <a:r>
              <a:rPr lang="en-GB" dirty="0" smtClean="0">
                <a:solidFill>
                  <a:srgbClr val="006699"/>
                </a:solidFill>
              </a:rPr>
              <a:t>CEP: conclusions and recommendations </a:t>
            </a:r>
          </a:p>
        </p:txBody>
      </p:sp>
      <p:sp>
        <p:nvSpPr>
          <p:cNvPr id="5" name="Isosceles Triangle 4">
            <a:hlinkClick r:id="rId3" action="ppaction://hlinksldjump"/>
          </p:cNvPr>
          <p:cNvSpPr/>
          <p:nvPr/>
        </p:nvSpPr>
        <p:spPr bwMode="auto">
          <a:xfrm rot="16200000">
            <a:off x="6444208" y="6093296"/>
            <a:ext cx="504056" cy="432048"/>
          </a:xfrm>
          <a:prstGeom prst="triangl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da-DK" sz="1200" b="0" i="0" u="none" strike="noStrike" cap="none" normalizeH="0" baseline="0" smtClean="0">
              <a:ln>
                <a:noFill/>
              </a:ln>
              <a:solidFill>
                <a:srgbClr val="0F5494"/>
              </a:solidFill>
              <a:effectLst/>
              <a:latin typeface="Verdana" pitchFamily="34" charset="0"/>
            </a:endParaRPr>
          </a:p>
        </p:txBody>
      </p:sp>
      <p:sp>
        <p:nvSpPr>
          <p:cNvPr id="6" name="Slide Number Placeholder 3"/>
          <p:cNvSpPr>
            <a:spLocks noGrp="1"/>
          </p:cNvSpPr>
          <p:nvPr>
            <p:ph type="sldNum" sz="quarter" idx="12"/>
          </p:nvPr>
        </p:nvSpPr>
        <p:spPr>
          <a:xfrm>
            <a:off x="6553200" y="6245225"/>
            <a:ext cx="2133600" cy="476250"/>
          </a:xfrm>
          <a:noFill/>
        </p:spPr>
        <p:txBody>
          <a:bodyPr/>
          <a:lstStyle/>
          <a:p>
            <a:fld id="{FC50D3E4-A7FE-4608-8C2D-F21C24647295}" type="slidenum">
              <a:rPr lang="en-GB"/>
              <a:pPr/>
              <a:t>29</a:t>
            </a:fld>
            <a:endParaRPr lang="en-GB" dirty="0"/>
          </a:p>
        </p:txBody>
      </p:sp>
      <p:sp>
        <p:nvSpPr>
          <p:cNvPr id="8" name="TextBox 7"/>
          <p:cNvSpPr txBox="1"/>
          <p:nvPr/>
        </p:nvSpPr>
        <p:spPr>
          <a:xfrm>
            <a:off x="381000" y="2555319"/>
            <a:ext cx="8382000" cy="2092881"/>
          </a:xfrm>
          <a:prstGeom prst="rect">
            <a:avLst/>
          </a:prstGeom>
          <a:noFill/>
        </p:spPr>
        <p:txBody>
          <a:bodyPr wrap="square" rtlCol="0">
            <a:spAutoFit/>
          </a:bodyPr>
          <a:lstStyle/>
          <a:p>
            <a:pPr marL="355600" indent="-355600" eaLnBrk="1" hangingPunct="1">
              <a:spcBef>
                <a:spcPts val="1200"/>
              </a:spcBef>
              <a:spcAft>
                <a:spcPts val="1200"/>
              </a:spcAft>
              <a:buFont typeface="Arial"/>
              <a:buChar char="•"/>
            </a:pPr>
            <a:r>
              <a:rPr lang="en-GB" sz="1800" dirty="0" smtClean="0">
                <a:solidFill>
                  <a:srgbClr val="006699"/>
                </a:solidFill>
              </a:rPr>
              <a:t>How best to address environmental issues, their relative priority and challenges of implementation</a:t>
            </a:r>
          </a:p>
          <a:p>
            <a:pPr marL="355600" indent="-355600" eaLnBrk="1" hangingPunct="1">
              <a:spcBef>
                <a:spcPts val="1200"/>
              </a:spcBef>
              <a:spcAft>
                <a:spcPts val="1200"/>
              </a:spcAft>
              <a:buFont typeface="Arial"/>
              <a:buChar char="•"/>
            </a:pPr>
            <a:r>
              <a:rPr lang="en-GB" sz="1800" dirty="0" smtClean="0">
                <a:solidFill>
                  <a:srgbClr val="006699"/>
                </a:solidFill>
              </a:rPr>
              <a:t>Identify opportunities, direct interventions and safeguards for other activities</a:t>
            </a:r>
          </a:p>
          <a:p>
            <a:pPr marL="355600" indent="-355600" eaLnBrk="1" hangingPunct="1">
              <a:spcBef>
                <a:spcPts val="1200"/>
              </a:spcBef>
              <a:spcAft>
                <a:spcPts val="1200"/>
              </a:spcAft>
              <a:buFont typeface="Arial"/>
              <a:buChar char="•"/>
            </a:pPr>
            <a:r>
              <a:rPr lang="en-GB" sz="1800" dirty="0" smtClean="0">
                <a:solidFill>
                  <a:srgbClr val="006699"/>
                </a:solidFill>
              </a:rPr>
              <a:t>Any recommendations for additional studies (SEA)?</a:t>
            </a:r>
          </a:p>
        </p:txBody>
      </p:sp>
    </p:spTree>
    <p:extLst>
      <p:ext uri="{BB962C8B-B14F-4D97-AF65-F5344CB8AC3E}">
        <p14:creationId xmlns:p14="http://schemas.microsoft.com/office/powerpoint/2010/main" val="1566001921"/>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C000">
            <a:alpha val="20000"/>
          </a:srgb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8520" y="1249233"/>
            <a:ext cx="9252520" cy="553998"/>
          </a:xfrm>
        </p:spPr>
        <p:txBody>
          <a:bodyPr wrap="square">
            <a:spAutoFit/>
          </a:bodyPr>
          <a:lstStyle/>
          <a:p>
            <a:r>
              <a:rPr lang="da-DK" dirty="0" smtClean="0">
                <a:solidFill>
                  <a:srgbClr val="006E99"/>
                </a:solidFill>
              </a:rPr>
              <a:t>Activity 1 – The operations </a:t>
            </a:r>
            <a:r>
              <a:rPr lang="da-DK" dirty="0" err="1" smtClean="0">
                <a:solidFill>
                  <a:srgbClr val="006E99"/>
                </a:solidFill>
              </a:rPr>
              <a:t>cycle</a:t>
            </a:r>
            <a:endParaRPr lang="en-US" dirty="0">
              <a:solidFill>
                <a:srgbClr val="006E99"/>
              </a:solidFill>
            </a:endParaRPr>
          </a:p>
        </p:txBody>
      </p:sp>
      <p:sp>
        <p:nvSpPr>
          <p:cNvPr id="3" name="Slide Number Placeholder 2"/>
          <p:cNvSpPr>
            <a:spLocks noGrp="1"/>
          </p:cNvSpPr>
          <p:nvPr>
            <p:ph type="sldNum" sz="quarter" idx="12"/>
          </p:nvPr>
        </p:nvSpPr>
        <p:spPr/>
        <p:txBody>
          <a:bodyPr/>
          <a:lstStyle/>
          <a:p>
            <a:pPr>
              <a:defRPr/>
            </a:pPr>
            <a:fld id="{315A5415-EC39-4ABD-B2D1-376FD9DBC68B}" type="slidenum">
              <a:rPr lang="en-GB" smtClean="0"/>
              <a:pPr>
                <a:defRPr/>
              </a:pPr>
              <a:t>3</a:t>
            </a:fld>
            <a:endParaRPr lang="en-GB" dirty="0"/>
          </a:p>
        </p:txBody>
      </p:sp>
      <p:grpSp>
        <p:nvGrpSpPr>
          <p:cNvPr id="4" name="Group 3"/>
          <p:cNvGrpSpPr/>
          <p:nvPr/>
        </p:nvGrpSpPr>
        <p:grpSpPr>
          <a:xfrm>
            <a:off x="827186" y="1913063"/>
            <a:ext cx="8209310" cy="4608512"/>
            <a:chOff x="827186" y="1913063"/>
            <a:chExt cx="8209310" cy="4608512"/>
          </a:xfrm>
        </p:grpSpPr>
        <p:grpSp>
          <p:nvGrpSpPr>
            <p:cNvPr id="5" name="Canvas 44"/>
            <p:cNvGrpSpPr>
              <a:grpSpLocks/>
            </p:cNvGrpSpPr>
            <p:nvPr/>
          </p:nvGrpSpPr>
          <p:grpSpPr bwMode="auto">
            <a:xfrm>
              <a:off x="827186" y="1913063"/>
              <a:ext cx="7992888" cy="4608512"/>
              <a:chOff x="3257" y="6007"/>
              <a:chExt cx="5685" cy="4656"/>
            </a:xfrm>
          </p:grpSpPr>
          <p:sp>
            <p:nvSpPr>
              <p:cNvPr id="6" name="AutoShape 3"/>
              <p:cNvSpPr>
                <a:spLocks noChangeAspect="1" noChangeArrowheads="1"/>
              </p:cNvSpPr>
              <p:nvPr/>
            </p:nvSpPr>
            <p:spPr bwMode="auto">
              <a:xfrm>
                <a:off x="3257" y="6007"/>
                <a:ext cx="5685" cy="465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 name="AutoShape 46"/>
              <p:cNvSpPr>
                <a:spLocks noChangeArrowheads="1"/>
              </p:cNvSpPr>
              <p:nvPr/>
            </p:nvSpPr>
            <p:spPr bwMode="auto">
              <a:xfrm rot="5400000">
                <a:off x="3856" y="6029"/>
                <a:ext cx="4523" cy="4479"/>
              </a:xfrm>
              <a:custGeom>
                <a:avLst/>
                <a:gdLst>
                  <a:gd name="T0" fmla="*/ 2972158 w 21600"/>
                  <a:gd name="T1" fmla="*/ 943480 h 21600"/>
                  <a:gd name="T2" fmla="*/ 347605 w 21600"/>
                  <a:gd name="T3" fmla="*/ 1523790 h 21600"/>
                  <a:gd name="T4" fmla="*/ 2329139 w 21600"/>
                  <a:gd name="T5" fmla="*/ 1204782 h 21600"/>
                  <a:gd name="T6" fmla="*/ 173588 w 21600"/>
                  <a:gd name="T7" fmla="*/ 2865007 h 21600"/>
                  <a:gd name="T8" fmla="*/ 177735 w 21600"/>
                  <a:gd name="T9" fmla="*/ 1841105 h 21600"/>
                  <a:gd name="T10" fmla="*/ 1215545 w 21600"/>
                  <a:gd name="T11" fmla="*/ 1845338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6584" y="14980"/>
                    </a:moveTo>
                    <a:cubicBezTo>
                      <a:pt x="7699" y="16104"/>
                      <a:pt x="9216" y="16737"/>
                      <a:pt x="10800" y="16737"/>
                    </a:cubicBezTo>
                    <a:cubicBezTo>
                      <a:pt x="14078" y="16737"/>
                      <a:pt x="16737" y="14078"/>
                      <a:pt x="16737" y="10800"/>
                    </a:cubicBezTo>
                    <a:cubicBezTo>
                      <a:pt x="16737" y="7521"/>
                      <a:pt x="14078" y="4863"/>
                      <a:pt x="10800" y="4863"/>
                    </a:cubicBezTo>
                    <a:cubicBezTo>
                      <a:pt x="7521" y="4863"/>
                      <a:pt x="4863" y="7521"/>
                      <a:pt x="4863" y="10800"/>
                    </a:cubicBezTo>
                    <a:lnTo>
                      <a:pt x="0" y="10800"/>
                    </a:lnTo>
                    <a:cubicBezTo>
                      <a:pt x="0" y="4835"/>
                      <a:pt x="4835" y="0"/>
                      <a:pt x="10800" y="0"/>
                    </a:cubicBezTo>
                    <a:cubicBezTo>
                      <a:pt x="16764" y="0"/>
                      <a:pt x="21600" y="4835"/>
                      <a:pt x="21600" y="10800"/>
                    </a:cubicBezTo>
                    <a:cubicBezTo>
                      <a:pt x="21600" y="16764"/>
                      <a:pt x="16764" y="21600"/>
                      <a:pt x="10800" y="21600"/>
                    </a:cubicBezTo>
                    <a:cubicBezTo>
                      <a:pt x="7920" y="21600"/>
                      <a:pt x="5159" y="20449"/>
                      <a:pt x="3131" y="18404"/>
                    </a:cubicBezTo>
                    <a:lnTo>
                      <a:pt x="1214" y="20306"/>
                    </a:lnTo>
                    <a:lnTo>
                      <a:pt x="1243" y="13049"/>
                    </a:lnTo>
                    <a:lnTo>
                      <a:pt x="8501" y="13079"/>
                    </a:lnTo>
                    <a:lnTo>
                      <a:pt x="6584" y="14980"/>
                    </a:lnTo>
                    <a:close/>
                  </a:path>
                </a:pathLst>
              </a:custGeom>
              <a:solidFill>
                <a:schemeClr val="accent2">
                  <a:lumMod val="40000"/>
                  <a:lumOff val="60000"/>
                </a:schemeClr>
              </a:solidFill>
              <a:ln w="19050">
                <a:noFill/>
                <a:miter lim="800000"/>
                <a:headEnd/>
                <a:tailEnd/>
              </a:ln>
            </p:spPr>
            <p:txBody>
              <a:bodyPr rot="10800000" vert="eaVert" wrap="square" lIns="95555" tIns="47776" rIns="95555" bIns="4777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smtClean="0">
                  <a:ln>
                    <a:noFill/>
                  </a:ln>
                  <a:solidFill>
                    <a:schemeClr val="tx1"/>
                  </a:solidFill>
                  <a:effectLst/>
                  <a:latin typeface="Arial" pitchFamily="34" charset="0"/>
                </a:endParaRPr>
              </a:p>
            </p:txBody>
          </p:sp>
          <p:sp>
            <p:nvSpPr>
              <p:cNvPr id="8" name="Rectangle 47"/>
              <p:cNvSpPr>
                <a:spLocks noChangeArrowheads="1"/>
              </p:cNvSpPr>
              <p:nvPr/>
            </p:nvSpPr>
            <p:spPr bwMode="auto">
              <a:xfrm>
                <a:off x="6589" y="6355"/>
                <a:ext cx="1981" cy="374"/>
              </a:xfrm>
              <a:prstGeom prst="rect">
                <a:avLst/>
              </a:prstGeom>
              <a:solidFill>
                <a:srgbClr val="FFFFFF">
                  <a:alpha val="0"/>
                </a:srgbClr>
              </a:solidFill>
              <a:ln w="9525">
                <a:noFill/>
                <a:miter lim="800000"/>
                <a:headEnd/>
                <a:tailEnd/>
              </a:ln>
            </p:spPr>
            <p:txBody>
              <a:bodyPr vert="horz" wrap="square" lIns="18810" tIns="11286" rIns="18810" bIns="1128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pPr>
                <a:r>
                  <a:rPr kumimoji="0" lang="en-US" sz="2000" b="1" i="0" u="none" strike="noStrike" cap="none" normalizeH="0" baseline="0" dirty="0" smtClean="0">
                    <a:ln>
                      <a:noFill/>
                    </a:ln>
                    <a:solidFill>
                      <a:sysClr val="windowText" lastClr="000000"/>
                    </a:solidFill>
                    <a:effectLst/>
                    <a:latin typeface="+mn-lt"/>
                  </a:rPr>
                  <a:t>Programming</a:t>
                </a:r>
                <a:endParaRPr kumimoji="0" lang="en-US" sz="2000" b="0" i="0" u="none" strike="noStrike" cap="none" normalizeH="0" baseline="0" dirty="0" smtClean="0">
                  <a:ln>
                    <a:noFill/>
                  </a:ln>
                  <a:solidFill>
                    <a:sysClr val="windowText" lastClr="000000"/>
                  </a:solidFill>
                  <a:effectLst/>
                  <a:latin typeface="+mn-lt"/>
                </a:endParaRPr>
              </a:p>
            </p:txBody>
          </p:sp>
          <p:sp>
            <p:nvSpPr>
              <p:cNvPr id="10" name="Rectangle 49"/>
              <p:cNvSpPr>
                <a:spLocks noChangeArrowheads="1"/>
              </p:cNvSpPr>
              <p:nvPr/>
            </p:nvSpPr>
            <p:spPr bwMode="auto">
              <a:xfrm>
                <a:off x="6881" y="9565"/>
                <a:ext cx="1689" cy="374"/>
              </a:xfrm>
              <a:prstGeom prst="rect">
                <a:avLst/>
              </a:prstGeom>
              <a:solidFill>
                <a:srgbClr val="FFFFFF">
                  <a:alpha val="0"/>
                </a:srgbClr>
              </a:solidFill>
              <a:ln w="9525">
                <a:noFill/>
                <a:miter lim="800000"/>
                <a:headEnd/>
                <a:tailEnd/>
              </a:ln>
            </p:spPr>
            <p:txBody>
              <a:bodyPr vert="horz" wrap="square" lIns="18810" tIns="11286" rIns="18810" bIns="1128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000" b="1" i="0" u="none" strike="noStrike" cap="none" normalizeH="0" baseline="0" dirty="0" smtClean="0">
                    <a:ln>
                      <a:noFill/>
                    </a:ln>
                    <a:solidFill>
                      <a:sysClr val="windowText" lastClr="000000"/>
                    </a:solidFill>
                    <a:effectLst/>
                    <a:latin typeface="+mn-lt"/>
                  </a:rPr>
                  <a:t>Formulation</a:t>
                </a:r>
                <a:endParaRPr kumimoji="0" lang="en-US" sz="2000" b="0" i="0" u="none" strike="noStrike" cap="none" normalizeH="0" baseline="0" dirty="0" smtClean="0">
                  <a:ln>
                    <a:noFill/>
                  </a:ln>
                  <a:solidFill>
                    <a:sysClr val="windowText" lastClr="000000"/>
                  </a:solidFill>
                  <a:effectLst/>
                  <a:latin typeface="+mn-lt"/>
                </a:endParaRPr>
              </a:p>
            </p:txBody>
          </p:sp>
          <p:sp>
            <p:nvSpPr>
              <p:cNvPr id="11" name="Rectangle 50"/>
              <p:cNvSpPr>
                <a:spLocks noChangeArrowheads="1"/>
              </p:cNvSpPr>
              <p:nvPr/>
            </p:nvSpPr>
            <p:spPr bwMode="auto">
              <a:xfrm>
                <a:off x="3905" y="9564"/>
                <a:ext cx="2220" cy="375"/>
              </a:xfrm>
              <a:prstGeom prst="rect">
                <a:avLst/>
              </a:prstGeom>
              <a:solidFill>
                <a:srgbClr val="FFFFFF">
                  <a:alpha val="0"/>
                </a:srgbClr>
              </a:solidFill>
              <a:ln w="9525">
                <a:noFill/>
                <a:miter lim="800000"/>
                <a:headEnd/>
                <a:tailEnd/>
              </a:ln>
            </p:spPr>
            <p:txBody>
              <a:bodyPr vert="horz" wrap="square" lIns="18810" tIns="11286" rIns="18810" bIns="1128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pPr>
                <a:r>
                  <a:rPr kumimoji="0" lang="en-US" sz="2000" b="1" i="0" u="none" strike="noStrike" cap="none" normalizeH="0" baseline="0" dirty="0" smtClean="0">
                    <a:ln>
                      <a:noFill/>
                    </a:ln>
                    <a:solidFill>
                      <a:sysClr val="windowText" lastClr="000000"/>
                    </a:solidFill>
                    <a:effectLst/>
                    <a:latin typeface="+mn-lt"/>
                  </a:rPr>
                  <a:t>Implementation</a:t>
                </a:r>
                <a:endParaRPr kumimoji="0" lang="en-US" sz="2000" b="0" i="0" u="none" strike="noStrike" cap="none" normalizeH="0" baseline="0" dirty="0" smtClean="0">
                  <a:ln>
                    <a:noFill/>
                  </a:ln>
                  <a:solidFill>
                    <a:sysClr val="windowText" lastClr="000000"/>
                  </a:solidFill>
                  <a:effectLst/>
                  <a:latin typeface="+mn-lt"/>
                </a:endParaRPr>
              </a:p>
            </p:txBody>
          </p:sp>
          <p:sp>
            <p:nvSpPr>
              <p:cNvPr id="12" name="Rectangle 51"/>
              <p:cNvSpPr>
                <a:spLocks noChangeArrowheads="1"/>
              </p:cNvSpPr>
              <p:nvPr/>
            </p:nvSpPr>
            <p:spPr bwMode="auto">
              <a:xfrm>
                <a:off x="4659" y="6336"/>
                <a:ext cx="1160" cy="544"/>
              </a:xfrm>
              <a:prstGeom prst="rect">
                <a:avLst/>
              </a:prstGeom>
              <a:solidFill>
                <a:srgbClr val="FFFFFF">
                  <a:alpha val="0"/>
                </a:srgbClr>
              </a:solidFill>
              <a:ln w="9525">
                <a:noFill/>
                <a:miter lim="800000"/>
                <a:headEnd/>
                <a:tailEnd/>
              </a:ln>
            </p:spPr>
            <p:txBody>
              <a:bodyPr vert="horz" wrap="square" lIns="18810" tIns="11286" rIns="18810" bIns="1128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pPr>
                <a:r>
                  <a:rPr kumimoji="0" lang="en-US" sz="2000" b="1" i="0" u="none" strike="noStrike" cap="none" normalizeH="0" baseline="0" dirty="0" smtClean="0">
                    <a:ln>
                      <a:noFill/>
                    </a:ln>
                    <a:solidFill>
                      <a:sysClr val="windowText" lastClr="000000"/>
                    </a:solidFill>
                    <a:effectLst/>
                    <a:latin typeface="+mn-lt"/>
                  </a:rPr>
                  <a:t>Closure</a:t>
                </a:r>
              </a:p>
            </p:txBody>
          </p:sp>
          <p:sp>
            <p:nvSpPr>
              <p:cNvPr id="22" name="Text Box 19"/>
              <p:cNvSpPr txBox="1">
                <a:spLocks noChangeArrowheads="1"/>
              </p:cNvSpPr>
              <p:nvPr/>
            </p:nvSpPr>
            <p:spPr bwMode="auto">
              <a:xfrm>
                <a:off x="5215" y="7999"/>
                <a:ext cx="1666" cy="999"/>
              </a:xfrm>
              <a:prstGeom prst="rect">
                <a:avLst/>
              </a:prstGeom>
              <a:solidFill>
                <a:srgbClr val="FFC000">
                  <a:alpha val="0"/>
                </a:srgb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da-DK" sz="2000" b="1" i="0" u="none" strike="noStrike" cap="none" normalizeH="0" baseline="0" dirty="0" smtClean="0">
                    <a:ln>
                      <a:noFill/>
                    </a:ln>
                    <a:solidFill>
                      <a:srgbClr val="006E99"/>
                    </a:solidFill>
                    <a:effectLst/>
                    <a:latin typeface="+mn-lt"/>
                  </a:rPr>
                  <a:t>Policy </a:t>
                </a:r>
                <a:r>
                  <a:rPr kumimoji="0" lang="da-DK" sz="2000" b="1" i="0" u="none" strike="noStrike" cap="none" normalizeH="0" baseline="0" dirty="0" err="1" smtClean="0">
                    <a:ln>
                      <a:noFill/>
                    </a:ln>
                    <a:solidFill>
                      <a:srgbClr val="006E99"/>
                    </a:solidFill>
                    <a:effectLst/>
                    <a:latin typeface="+mn-lt"/>
                  </a:rPr>
                  <a:t>dialogue</a:t>
                </a:r>
                <a:endParaRPr kumimoji="0" lang="en-US" sz="2000" b="1" i="0" u="none" strike="noStrike" cap="none" normalizeH="0" baseline="0" dirty="0" smtClean="0">
                  <a:ln>
                    <a:noFill/>
                  </a:ln>
                  <a:solidFill>
                    <a:srgbClr val="006E99"/>
                  </a:solidFill>
                  <a:effectLst/>
                  <a:latin typeface="+mn-lt"/>
                </a:endParaRPr>
              </a:p>
            </p:txBody>
          </p:sp>
        </p:grpSp>
        <p:sp>
          <p:nvSpPr>
            <p:cNvPr id="15" name="Rectangle 50"/>
            <p:cNvSpPr>
              <a:spLocks noChangeArrowheads="1"/>
            </p:cNvSpPr>
            <p:nvPr/>
          </p:nvSpPr>
          <p:spPr bwMode="auto">
            <a:xfrm>
              <a:off x="6740573" y="3478297"/>
              <a:ext cx="2295923" cy="450339"/>
            </a:xfrm>
            <a:prstGeom prst="rect">
              <a:avLst/>
            </a:prstGeom>
            <a:solidFill>
              <a:srgbClr val="FFFFFF">
                <a:alpha val="0"/>
              </a:srgbClr>
            </a:solidFill>
            <a:ln w="9525">
              <a:noFill/>
              <a:miter lim="800000"/>
              <a:headEnd/>
              <a:tailEnd/>
            </a:ln>
          </p:spPr>
          <p:txBody>
            <a:bodyPr vert="horz" wrap="square" lIns="18810" tIns="11286" rIns="18810" bIns="1128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pPr>
              <a:r>
                <a:rPr kumimoji="0" lang="en-US" sz="2000" b="1" i="0" u="none" strike="noStrike" cap="none" normalizeH="0" baseline="0" dirty="0" smtClean="0">
                  <a:ln>
                    <a:noFill/>
                  </a:ln>
                  <a:solidFill>
                    <a:schemeClr val="tx1"/>
                  </a:solidFill>
                  <a:effectLst/>
                  <a:latin typeface="+mn-lt"/>
                </a:rPr>
                <a:t>Identification</a:t>
              </a:r>
              <a:endParaRPr kumimoji="0" lang="en-US" sz="2000" b="0" i="0" u="none" strike="noStrike" cap="none" normalizeH="0" baseline="0" dirty="0" smtClean="0">
                <a:ln>
                  <a:noFill/>
                </a:ln>
                <a:solidFill>
                  <a:schemeClr val="tx1"/>
                </a:solidFill>
                <a:effectLst/>
                <a:latin typeface="+mn-lt"/>
              </a:endParaRPr>
            </a:p>
          </p:txBody>
        </p:sp>
        <p:sp>
          <p:nvSpPr>
            <p:cNvPr id="13" name="Rectangle 51"/>
            <p:cNvSpPr>
              <a:spLocks noChangeArrowheads="1"/>
            </p:cNvSpPr>
            <p:nvPr/>
          </p:nvSpPr>
          <p:spPr bwMode="auto">
            <a:xfrm>
              <a:off x="1403648" y="3208398"/>
              <a:ext cx="1612022" cy="538452"/>
            </a:xfrm>
            <a:prstGeom prst="rect">
              <a:avLst/>
            </a:prstGeom>
            <a:solidFill>
              <a:srgbClr val="FFFFFF">
                <a:alpha val="0"/>
              </a:srgbClr>
            </a:solidFill>
            <a:ln w="9525">
              <a:noFill/>
              <a:miter lim="800000"/>
              <a:headEnd/>
              <a:tailEnd/>
            </a:ln>
          </p:spPr>
          <p:txBody>
            <a:bodyPr vert="horz" wrap="square" lIns="18810" tIns="11286" rIns="18810" bIns="1128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pPr>
              <a:r>
                <a:rPr kumimoji="0" lang="en-US" sz="2000" b="1" i="0" u="none" strike="noStrike" cap="none" normalizeH="0" baseline="0" dirty="0" smtClean="0">
                  <a:ln>
                    <a:noFill/>
                  </a:ln>
                  <a:solidFill>
                    <a:sysClr val="windowText" lastClr="000000"/>
                  </a:solidFill>
                  <a:effectLst/>
                  <a:latin typeface="+mn-lt"/>
                </a:rPr>
                <a:t>Evaluation</a:t>
              </a:r>
            </a:p>
          </p:txBody>
        </p:sp>
      </p:grpSp>
    </p:spTree>
    <p:extLst>
      <p:ext uri="{BB962C8B-B14F-4D97-AF65-F5344CB8AC3E}">
        <p14:creationId xmlns:p14="http://schemas.microsoft.com/office/powerpoint/2010/main" val="403117082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bg>
      <p:bgPr>
        <a:solidFill>
          <a:srgbClr val="92D050">
            <a:alpha val="24000"/>
          </a:srgbClr>
        </a:solidFill>
        <a:effectLst/>
      </p:bgPr>
    </p:bg>
    <p:spTree>
      <p:nvGrpSpPr>
        <p:cNvPr id="1" name=""/>
        <p:cNvGrpSpPr/>
        <p:nvPr/>
      </p:nvGrpSpPr>
      <p:grpSpPr>
        <a:xfrm>
          <a:off x="0" y="0"/>
          <a:ext cx="0" cy="0"/>
          <a:chOff x="0" y="0"/>
          <a:chExt cx="0" cy="0"/>
        </a:xfrm>
      </p:grpSpPr>
      <p:sp>
        <p:nvSpPr>
          <p:cNvPr id="39939" name="Rectangle 2"/>
          <p:cNvSpPr>
            <a:spLocks noGrp="1" noChangeArrowheads="1"/>
          </p:cNvSpPr>
          <p:nvPr>
            <p:ph type="title"/>
          </p:nvPr>
        </p:nvSpPr>
        <p:spPr>
          <a:xfrm>
            <a:off x="0" y="1269548"/>
            <a:ext cx="9144000" cy="1015663"/>
          </a:xfrm>
        </p:spPr>
        <p:txBody>
          <a:bodyPr wrap="square">
            <a:spAutoFit/>
          </a:bodyPr>
          <a:lstStyle/>
          <a:p>
            <a:pPr indent="0" eaLnBrk="1" hangingPunct="1"/>
            <a:r>
              <a:rPr lang="en-GB" dirty="0" smtClean="0">
                <a:solidFill>
                  <a:srgbClr val="006699"/>
                </a:solidFill>
              </a:rPr>
              <a:t>Sources and resources for drafting </a:t>
            </a:r>
            <a:br>
              <a:rPr lang="en-GB" dirty="0" smtClean="0">
                <a:solidFill>
                  <a:srgbClr val="006699"/>
                </a:solidFill>
              </a:rPr>
            </a:br>
            <a:r>
              <a:rPr lang="en-GB" dirty="0" smtClean="0">
                <a:solidFill>
                  <a:srgbClr val="006699"/>
                </a:solidFill>
              </a:rPr>
              <a:t>a CEP</a:t>
            </a:r>
          </a:p>
        </p:txBody>
      </p:sp>
      <p:sp>
        <p:nvSpPr>
          <p:cNvPr id="5" name="Isosceles Triangle 4">
            <a:hlinkClick r:id="rId3" action="ppaction://hlinksldjump"/>
          </p:cNvPr>
          <p:cNvSpPr/>
          <p:nvPr/>
        </p:nvSpPr>
        <p:spPr bwMode="auto">
          <a:xfrm rot="16200000">
            <a:off x="6444208" y="6093296"/>
            <a:ext cx="504056" cy="432048"/>
          </a:xfrm>
          <a:prstGeom prst="triangl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da-DK" sz="1200" b="0" i="0" u="none" strike="noStrike" cap="none" normalizeH="0" baseline="0" smtClean="0">
              <a:ln>
                <a:noFill/>
              </a:ln>
              <a:solidFill>
                <a:srgbClr val="0F5494"/>
              </a:solidFill>
              <a:effectLst/>
              <a:latin typeface="Verdana" pitchFamily="34" charset="0"/>
            </a:endParaRPr>
          </a:p>
        </p:txBody>
      </p:sp>
      <p:sp>
        <p:nvSpPr>
          <p:cNvPr id="7" name="TextBox 6"/>
          <p:cNvSpPr txBox="1"/>
          <p:nvPr/>
        </p:nvSpPr>
        <p:spPr>
          <a:xfrm>
            <a:off x="381000" y="2590800"/>
            <a:ext cx="8229600" cy="3554819"/>
          </a:xfrm>
          <a:prstGeom prst="rect">
            <a:avLst/>
          </a:prstGeom>
          <a:noFill/>
        </p:spPr>
        <p:txBody>
          <a:bodyPr wrap="square" rtlCol="0">
            <a:spAutoFit/>
          </a:bodyPr>
          <a:lstStyle/>
          <a:p>
            <a:pPr eaLnBrk="1" hangingPunct="1"/>
            <a:r>
              <a:rPr lang="en-GB" sz="1800" dirty="0" smtClean="0">
                <a:solidFill>
                  <a:srgbClr val="006E99"/>
                </a:solidFill>
              </a:rPr>
              <a:t>Sources of information: </a:t>
            </a:r>
          </a:p>
          <a:p>
            <a:pPr marL="266700" indent="-266700">
              <a:spcBef>
                <a:spcPct val="25000"/>
              </a:spcBef>
              <a:buFont typeface="Arial"/>
              <a:buChar char="•"/>
            </a:pPr>
            <a:r>
              <a:rPr lang="en-GB" sz="1800" dirty="0" smtClean="0">
                <a:solidFill>
                  <a:srgbClr val="006E99"/>
                </a:solidFill>
              </a:rPr>
              <a:t>partner government institutions</a:t>
            </a:r>
          </a:p>
          <a:p>
            <a:pPr marL="266700" indent="-266700">
              <a:spcBef>
                <a:spcPct val="25000"/>
              </a:spcBef>
              <a:buFont typeface="Arial"/>
              <a:buChar char="•"/>
            </a:pPr>
            <a:r>
              <a:rPr lang="en-GB" sz="1800" dirty="0" smtClean="0">
                <a:solidFill>
                  <a:srgbClr val="006E99"/>
                </a:solidFill>
              </a:rPr>
              <a:t>other organisations (e.g. local or international NGOs, research institutes)</a:t>
            </a:r>
          </a:p>
          <a:p>
            <a:pPr marL="266700" indent="-266700">
              <a:spcBef>
                <a:spcPct val="25000"/>
              </a:spcBef>
              <a:buFont typeface="Arial"/>
              <a:buChar char="•"/>
            </a:pPr>
            <a:r>
              <a:rPr lang="en-GB" sz="1800" dirty="0" smtClean="0">
                <a:solidFill>
                  <a:srgbClr val="006E99"/>
                </a:solidFill>
              </a:rPr>
              <a:t>international organisations (e.g. World Bank, UNEP, World Resource Institute, FAO)</a:t>
            </a:r>
          </a:p>
          <a:p>
            <a:pPr eaLnBrk="1" hangingPunct="1">
              <a:spcBef>
                <a:spcPct val="25000"/>
              </a:spcBef>
            </a:pPr>
            <a:r>
              <a:rPr lang="en-GB" sz="1800" dirty="0" smtClean="0">
                <a:solidFill>
                  <a:srgbClr val="006E99"/>
                </a:solidFill>
              </a:rPr>
              <a:t>Take stock of available information and identify missing information</a:t>
            </a:r>
          </a:p>
          <a:p>
            <a:pPr eaLnBrk="1" hangingPunct="1">
              <a:spcBef>
                <a:spcPct val="25000"/>
              </a:spcBef>
            </a:pPr>
            <a:r>
              <a:rPr lang="en-GB" sz="1800" dirty="0" smtClean="0">
                <a:solidFill>
                  <a:srgbClr val="006E99"/>
                </a:solidFill>
              </a:rPr>
              <a:t>Use internal resources (desk, Delegation) if available, add external resources according to needs (usually framework contract)</a:t>
            </a:r>
          </a:p>
          <a:p>
            <a:pPr eaLnBrk="1" hangingPunct="1">
              <a:spcBef>
                <a:spcPct val="25000"/>
              </a:spcBef>
            </a:pPr>
            <a:r>
              <a:rPr lang="en-GB" sz="1800" dirty="0" smtClean="0">
                <a:solidFill>
                  <a:srgbClr val="006E99"/>
                </a:solidFill>
              </a:rPr>
              <a:t>Perspectives: towards a single CEP shared by government and development partners?</a:t>
            </a:r>
          </a:p>
        </p:txBody>
      </p:sp>
      <p:sp>
        <p:nvSpPr>
          <p:cNvPr id="8" name="Slide Number Placeholder 3"/>
          <p:cNvSpPr>
            <a:spLocks noGrp="1"/>
          </p:cNvSpPr>
          <p:nvPr>
            <p:ph type="sldNum" sz="quarter" idx="12"/>
          </p:nvPr>
        </p:nvSpPr>
        <p:spPr>
          <a:xfrm>
            <a:off x="6553200" y="6245225"/>
            <a:ext cx="2133600" cy="476250"/>
          </a:xfrm>
          <a:noFill/>
        </p:spPr>
        <p:txBody>
          <a:bodyPr/>
          <a:lstStyle/>
          <a:p>
            <a:fld id="{FC50D3E4-A7FE-4608-8C2D-F21C24647295}" type="slidenum">
              <a:rPr lang="en-GB"/>
              <a:pPr/>
              <a:t>30</a:t>
            </a:fld>
            <a:endParaRPr lang="en-GB" dirty="0"/>
          </a:p>
        </p:txBody>
      </p:sp>
    </p:spTree>
    <p:extLst>
      <p:ext uri="{BB962C8B-B14F-4D97-AF65-F5344CB8AC3E}">
        <p14:creationId xmlns:p14="http://schemas.microsoft.com/office/powerpoint/2010/main" val="4065037409"/>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bg>
      <p:bgPr>
        <a:solidFill>
          <a:srgbClr val="92D050">
            <a:alpha val="24000"/>
          </a:srgbClr>
        </a:solidFill>
        <a:effectLst/>
      </p:bgPr>
    </p:bg>
    <p:spTree>
      <p:nvGrpSpPr>
        <p:cNvPr id="1" name=""/>
        <p:cNvGrpSpPr/>
        <p:nvPr/>
      </p:nvGrpSpPr>
      <p:grpSpPr>
        <a:xfrm>
          <a:off x="0" y="0"/>
          <a:ext cx="0" cy="0"/>
          <a:chOff x="0" y="0"/>
          <a:chExt cx="0" cy="0"/>
        </a:xfrm>
      </p:grpSpPr>
      <p:sp>
        <p:nvSpPr>
          <p:cNvPr id="41987" name="Rectangle 2"/>
          <p:cNvSpPr>
            <a:spLocks noGrp="1" noChangeArrowheads="1"/>
          </p:cNvSpPr>
          <p:nvPr>
            <p:ph type="title"/>
          </p:nvPr>
        </p:nvSpPr>
        <p:spPr>
          <a:xfrm>
            <a:off x="0" y="1295400"/>
            <a:ext cx="7786688" cy="553998"/>
          </a:xfrm>
        </p:spPr>
        <p:txBody>
          <a:bodyPr>
            <a:spAutoFit/>
          </a:bodyPr>
          <a:lstStyle/>
          <a:p>
            <a:pPr indent="0" eaLnBrk="1" hangingPunct="1"/>
            <a:r>
              <a:rPr lang="en-GB" dirty="0" smtClean="0">
                <a:solidFill>
                  <a:srgbClr val="006699"/>
                </a:solidFill>
              </a:rPr>
              <a:t>CEP practical issues</a:t>
            </a:r>
            <a:endParaRPr lang="en-GB" sz="2000" dirty="0" smtClean="0">
              <a:solidFill>
                <a:srgbClr val="006699"/>
              </a:solidFill>
            </a:endParaRPr>
          </a:p>
        </p:txBody>
      </p:sp>
      <p:sp>
        <p:nvSpPr>
          <p:cNvPr id="5" name="Isosceles Triangle 4">
            <a:hlinkClick r:id="rId3" action="ppaction://hlinksldjump"/>
          </p:cNvPr>
          <p:cNvSpPr/>
          <p:nvPr/>
        </p:nvSpPr>
        <p:spPr bwMode="auto">
          <a:xfrm rot="16200000">
            <a:off x="6444208" y="6093296"/>
            <a:ext cx="504056" cy="432048"/>
          </a:xfrm>
          <a:prstGeom prst="triangl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da-DK" sz="1200" b="0" i="0" u="none" strike="noStrike" cap="none" normalizeH="0" baseline="0" smtClean="0">
              <a:ln>
                <a:noFill/>
              </a:ln>
              <a:solidFill>
                <a:srgbClr val="0F5494"/>
              </a:solidFill>
              <a:effectLst/>
              <a:latin typeface="Verdana" pitchFamily="34" charset="0"/>
            </a:endParaRPr>
          </a:p>
        </p:txBody>
      </p:sp>
      <p:sp>
        <p:nvSpPr>
          <p:cNvPr id="8" name="TextBox 7"/>
          <p:cNvSpPr txBox="1"/>
          <p:nvPr/>
        </p:nvSpPr>
        <p:spPr>
          <a:xfrm>
            <a:off x="381000" y="2209800"/>
            <a:ext cx="8001000" cy="4016485"/>
          </a:xfrm>
          <a:prstGeom prst="rect">
            <a:avLst/>
          </a:prstGeom>
          <a:noFill/>
        </p:spPr>
        <p:txBody>
          <a:bodyPr wrap="square" rtlCol="0">
            <a:spAutoFit/>
          </a:bodyPr>
          <a:lstStyle/>
          <a:p>
            <a:pPr eaLnBrk="1" hangingPunct="1"/>
            <a:r>
              <a:rPr lang="en-GB" sz="1800" dirty="0" smtClean="0">
                <a:solidFill>
                  <a:srgbClr val="006E99"/>
                </a:solidFill>
              </a:rPr>
              <a:t>Duration</a:t>
            </a:r>
          </a:p>
          <a:p>
            <a:pPr marL="723900" lvl="1" indent="-266700" eaLnBrk="1" hangingPunct="1">
              <a:buFont typeface="Arial"/>
              <a:buChar char="•"/>
            </a:pPr>
            <a:r>
              <a:rPr lang="en-GB" sz="1800" b="1" dirty="0" smtClean="0">
                <a:solidFill>
                  <a:srgbClr val="006E99"/>
                </a:solidFill>
              </a:rPr>
              <a:t>Approx. 4 months between start of contract and final report</a:t>
            </a:r>
          </a:p>
          <a:p>
            <a:pPr eaLnBrk="1" hangingPunct="1">
              <a:spcBef>
                <a:spcPct val="50000"/>
              </a:spcBef>
            </a:pPr>
            <a:r>
              <a:rPr lang="en-GB" sz="1800" dirty="0" smtClean="0">
                <a:solidFill>
                  <a:srgbClr val="006E99"/>
                </a:solidFill>
              </a:rPr>
              <a:t>Cost</a:t>
            </a:r>
          </a:p>
          <a:p>
            <a:pPr marL="723900" lvl="1" indent="-266700">
              <a:buFont typeface="Arial"/>
              <a:buChar char="•"/>
            </a:pPr>
            <a:r>
              <a:rPr lang="en-GB" sz="1800" b="1" dirty="0" smtClean="0">
                <a:solidFill>
                  <a:srgbClr val="006E99"/>
                </a:solidFill>
              </a:rPr>
              <a:t>Varies according to size and complexity of country and availability of information</a:t>
            </a:r>
          </a:p>
          <a:p>
            <a:pPr eaLnBrk="1" hangingPunct="1">
              <a:spcBef>
                <a:spcPct val="50000"/>
              </a:spcBef>
            </a:pPr>
            <a:r>
              <a:rPr lang="en-GB" sz="1800" dirty="0" smtClean="0">
                <a:solidFill>
                  <a:srgbClr val="006E99"/>
                </a:solidFill>
              </a:rPr>
              <a:t>Length</a:t>
            </a:r>
          </a:p>
          <a:p>
            <a:pPr marL="723900" lvl="1" indent="-266700" eaLnBrk="1" hangingPunct="1">
              <a:buFont typeface="Arial"/>
              <a:buChar char="•"/>
            </a:pPr>
            <a:r>
              <a:rPr lang="en-GB" sz="1800" b="1" dirty="0" smtClean="0">
                <a:solidFill>
                  <a:srgbClr val="006E99"/>
                </a:solidFill>
              </a:rPr>
              <a:t>40 pages + annexes</a:t>
            </a:r>
          </a:p>
          <a:p>
            <a:pPr eaLnBrk="1" hangingPunct="1">
              <a:spcBef>
                <a:spcPct val="50000"/>
              </a:spcBef>
            </a:pPr>
            <a:r>
              <a:rPr lang="en-GB" sz="1800" dirty="0" smtClean="0">
                <a:solidFill>
                  <a:srgbClr val="006E99"/>
                </a:solidFill>
              </a:rPr>
              <a:t>Expertise required</a:t>
            </a:r>
          </a:p>
          <a:p>
            <a:pPr marL="723900" lvl="1" indent="-266700" eaLnBrk="1" hangingPunct="1">
              <a:buFont typeface="Arial"/>
              <a:buChar char="•"/>
            </a:pPr>
            <a:r>
              <a:rPr lang="en-GB" sz="1800" b="1" dirty="0" smtClean="0">
                <a:solidFill>
                  <a:srgbClr val="006E99"/>
                </a:solidFill>
              </a:rPr>
              <a:t>Generally 2 experts, of which one “generalist of the environment”; familiarity with EC programming; country experience </a:t>
            </a:r>
          </a:p>
          <a:p>
            <a:endParaRPr lang="en-GB" dirty="0">
              <a:solidFill>
                <a:srgbClr val="006E99"/>
              </a:solidFill>
            </a:endParaRPr>
          </a:p>
        </p:txBody>
      </p:sp>
      <p:sp>
        <p:nvSpPr>
          <p:cNvPr id="9" name="Slide Number Placeholder 3"/>
          <p:cNvSpPr>
            <a:spLocks noGrp="1"/>
          </p:cNvSpPr>
          <p:nvPr>
            <p:ph type="sldNum" sz="quarter" idx="12"/>
          </p:nvPr>
        </p:nvSpPr>
        <p:spPr>
          <a:xfrm>
            <a:off x="6553200" y="6245225"/>
            <a:ext cx="2133600" cy="476250"/>
          </a:xfrm>
          <a:noFill/>
        </p:spPr>
        <p:txBody>
          <a:bodyPr/>
          <a:lstStyle/>
          <a:p>
            <a:fld id="{FC50D3E4-A7FE-4608-8C2D-F21C24647295}" type="slidenum">
              <a:rPr lang="en-GB"/>
              <a:pPr/>
              <a:t>31</a:t>
            </a:fld>
            <a:endParaRPr lang="en-GB" dirty="0"/>
          </a:p>
        </p:txBody>
      </p:sp>
    </p:spTree>
    <p:extLst>
      <p:ext uri="{BB962C8B-B14F-4D97-AF65-F5344CB8AC3E}">
        <p14:creationId xmlns:p14="http://schemas.microsoft.com/office/powerpoint/2010/main" val="1648589322"/>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92D050">
            <a:alpha val="24000"/>
          </a:srgbClr>
        </a:solidFill>
        <a:effectLst/>
      </p:bgPr>
    </p:bg>
    <p:spTree>
      <p:nvGrpSpPr>
        <p:cNvPr id="1" name=""/>
        <p:cNvGrpSpPr/>
        <p:nvPr/>
      </p:nvGrpSpPr>
      <p:grpSpPr>
        <a:xfrm>
          <a:off x="0" y="0"/>
          <a:ext cx="0" cy="0"/>
          <a:chOff x="0" y="0"/>
          <a:chExt cx="0" cy="0"/>
        </a:xfrm>
      </p:grpSpPr>
      <p:sp>
        <p:nvSpPr>
          <p:cNvPr id="44035" name="Rectangle 2"/>
          <p:cNvSpPr>
            <a:spLocks noGrp="1" noChangeArrowheads="1"/>
          </p:cNvSpPr>
          <p:nvPr>
            <p:ph type="title"/>
          </p:nvPr>
        </p:nvSpPr>
        <p:spPr>
          <a:xfrm>
            <a:off x="0" y="1274802"/>
            <a:ext cx="7786688" cy="553998"/>
          </a:xfrm>
        </p:spPr>
        <p:txBody>
          <a:bodyPr>
            <a:spAutoFit/>
          </a:bodyPr>
          <a:lstStyle/>
          <a:p>
            <a:pPr indent="0" eaLnBrk="1" hangingPunct="1"/>
            <a:r>
              <a:rPr lang="en-GB" dirty="0" smtClean="0">
                <a:solidFill>
                  <a:srgbClr val="006699"/>
                </a:solidFill>
              </a:rPr>
              <a:t>Regional Environmental Profile</a:t>
            </a:r>
          </a:p>
        </p:txBody>
      </p:sp>
      <p:sp>
        <p:nvSpPr>
          <p:cNvPr id="5" name="Isosceles Triangle 4">
            <a:hlinkClick r:id="rId3" action="ppaction://hlinksldjump"/>
          </p:cNvPr>
          <p:cNvSpPr/>
          <p:nvPr/>
        </p:nvSpPr>
        <p:spPr bwMode="auto">
          <a:xfrm rot="16200000">
            <a:off x="6444208" y="6093296"/>
            <a:ext cx="504056" cy="432048"/>
          </a:xfrm>
          <a:prstGeom prst="triangl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da-DK" sz="1200" b="0" i="0" u="none" strike="noStrike" cap="none" normalizeH="0" baseline="0" smtClean="0">
              <a:ln>
                <a:noFill/>
              </a:ln>
              <a:solidFill>
                <a:srgbClr val="0F5494"/>
              </a:solidFill>
              <a:effectLst/>
              <a:latin typeface="Verdana" pitchFamily="34" charset="0"/>
            </a:endParaRPr>
          </a:p>
        </p:txBody>
      </p:sp>
      <p:sp>
        <p:nvSpPr>
          <p:cNvPr id="7" name="TextBox 6"/>
          <p:cNvSpPr txBox="1"/>
          <p:nvPr/>
        </p:nvSpPr>
        <p:spPr>
          <a:xfrm>
            <a:off x="381000" y="2133600"/>
            <a:ext cx="8077200" cy="4247317"/>
          </a:xfrm>
          <a:prstGeom prst="rect">
            <a:avLst/>
          </a:prstGeom>
          <a:noFill/>
        </p:spPr>
        <p:txBody>
          <a:bodyPr wrap="square" rtlCol="0">
            <a:spAutoFit/>
          </a:bodyPr>
          <a:lstStyle/>
          <a:p>
            <a:pPr eaLnBrk="1" hangingPunct="1">
              <a:spcBef>
                <a:spcPts val="600"/>
              </a:spcBef>
              <a:spcAft>
                <a:spcPts val="600"/>
              </a:spcAft>
            </a:pPr>
            <a:r>
              <a:rPr lang="en-GB" sz="1800" dirty="0" smtClean="0">
                <a:solidFill>
                  <a:srgbClr val="006E99"/>
                </a:solidFill>
              </a:rPr>
              <a:t>Commissioned for a region to inform the Regional Strategy Paper / Regional Indicative Programme</a:t>
            </a:r>
          </a:p>
          <a:p>
            <a:pPr eaLnBrk="1" hangingPunct="1">
              <a:spcBef>
                <a:spcPts val="600"/>
              </a:spcBef>
              <a:spcAft>
                <a:spcPts val="600"/>
              </a:spcAft>
            </a:pPr>
            <a:r>
              <a:rPr lang="en-GB" sz="1800" dirty="0" smtClean="0">
                <a:solidFill>
                  <a:srgbClr val="006E99"/>
                </a:solidFill>
              </a:rPr>
              <a:t>Same format as the CEP, but focused on:</a:t>
            </a:r>
          </a:p>
          <a:p>
            <a:pPr lvl="1" indent="-279400" eaLnBrk="1" hangingPunct="1">
              <a:spcBef>
                <a:spcPts val="600"/>
              </a:spcBef>
              <a:spcAft>
                <a:spcPts val="600"/>
              </a:spcAft>
              <a:buFont typeface="Arial"/>
              <a:buChar char="•"/>
            </a:pPr>
            <a:r>
              <a:rPr lang="en-GB" sz="1800" b="1" dirty="0" smtClean="0">
                <a:solidFill>
                  <a:srgbClr val="006E99"/>
                </a:solidFill>
              </a:rPr>
              <a:t>The identification and assessment of regional environmental opportunities and challenges</a:t>
            </a:r>
          </a:p>
          <a:p>
            <a:pPr lvl="1" indent="-279400" eaLnBrk="1" hangingPunct="1">
              <a:spcBef>
                <a:spcPts val="600"/>
              </a:spcBef>
              <a:spcAft>
                <a:spcPts val="600"/>
              </a:spcAft>
              <a:buFont typeface="Arial"/>
              <a:buChar char="•"/>
            </a:pPr>
            <a:r>
              <a:rPr lang="en-GB" sz="1800" b="1" dirty="0" smtClean="0">
                <a:solidFill>
                  <a:srgbClr val="006E99"/>
                </a:solidFill>
              </a:rPr>
              <a:t>Issues that are better addressed through a regional (supranational) approach</a:t>
            </a:r>
          </a:p>
          <a:p>
            <a:pPr lvl="2" eaLnBrk="1" hangingPunct="1">
              <a:spcBef>
                <a:spcPts val="600"/>
              </a:spcBef>
              <a:spcAft>
                <a:spcPts val="600"/>
              </a:spcAft>
            </a:pPr>
            <a:r>
              <a:rPr lang="en-GB" sz="1800" dirty="0" smtClean="0">
                <a:solidFill>
                  <a:srgbClr val="006E99"/>
                </a:solidFill>
              </a:rPr>
              <a:t>e.g. shared resources (management of cross-border watersheds, some fisheries…), trade-related issues, etc.</a:t>
            </a:r>
          </a:p>
          <a:p>
            <a:pPr eaLnBrk="1" hangingPunct="1">
              <a:spcBef>
                <a:spcPts val="600"/>
              </a:spcBef>
              <a:spcAft>
                <a:spcPts val="600"/>
              </a:spcAft>
            </a:pPr>
            <a:r>
              <a:rPr lang="en-GB" sz="1800" dirty="0" smtClean="0">
                <a:solidFill>
                  <a:srgbClr val="006E99"/>
                </a:solidFill>
              </a:rPr>
              <a:t>The REP is </a:t>
            </a:r>
            <a:r>
              <a:rPr lang="en-GB" sz="1800" u="sng" dirty="0" smtClean="0">
                <a:solidFill>
                  <a:srgbClr val="006E99"/>
                </a:solidFill>
              </a:rPr>
              <a:t>not</a:t>
            </a:r>
            <a:r>
              <a:rPr lang="en-GB" sz="1800" dirty="0" smtClean="0">
                <a:solidFill>
                  <a:srgbClr val="006E99"/>
                </a:solidFill>
              </a:rPr>
              <a:t> a substitute for country profiles – rather, it complements them</a:t>
            </a:r>
          </a:p>
          <a:p>
            <a:endParaRPr lang="en-GB" dirty="0">
              <a:solidFill>
                <a:srgbClr val="006E99"/>
              </a:solidFill>
            </a:endParaRPr>
          </a:p>
        </p:txBody>
      </p:sp>
      <p:sp>
        <p:nvSpPr>
          <p:cNvPr id="8" name="Slide Number Placeholder 3"/>
          <p:cNvSpPr>
            <a:spLocks noGrp="1"/>
          </p:cNvSpPr>
          <p:nvPr>
            <p:ph type="sldNum" sz="quarter" idx="12"/>
          </p:nvPr>
        </p:nvSpPr>
        <p:spPr>
          <a:xfrm>
            <a:off x="6553200" y="6245225"/>
            <a:ext cx="2133600" cy="476250"/>
          </a:xfrm>
          <a:noFill/>
        </p:spPr>
        <p:txBody>
          <a:bodyPr/>
          <a:lstStyle/>
          <a:p>
            <a:fld id="{FC50D3E4-A7FE-4608-8C2D-F21C24647295}" type="slidenum">
              <a:rPr lang="en-GB"/>
              <a:pPr/>
              <a:t>32</a:t>
            </a:fld>
            <a:endParaRPr lang="en-GB" dirty="0"/>
          </a:p>
        </p:txBody>
      </p:sp>
    </p:spTree>
    <p:extLst>
      <p:ext uri="{BB962C8B-B14F-4D97-AF65-F5344CB8AC3E}">
        <p14:creationId xmlns:p14="http://schemas.microsoft.com/office/powerpoint/2010/main" val="273518461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92D050">
            <a:alpha val="20000"/>
          </a:srgbClr>
        </a:solidFill>
        <a:effectLst/>
      </p:bgPr>
    </p:bg>
    <p:spTree>
      <p:nvGrpSpPr>
        <p:cNvPr id="1" name=""/>
        <p:cNvGrpSpPr/>
        <p:nvPr/>
      </p:nvGrpSpPr>
      <p:grpSpPr>
        <a:xfrm>
          <a:off x="0" y="0"/>
          <a:ext cx="0" cy="0"/>
          <a:chOff x="0" y="0"/>
          <a:chExt cx="0" cy="0"/>
        </a:xfrm>
      </p:grpSpPr>
      <p:sp>
        <p:nvSpPr>
          <p:cNvPr id="92162" name="Slide Number Placeholder 1"/>
          <p:cNvSpPr>
            <a:spLocks noGrp="1"/>
          </p:cNvSpPr>
          <p:nvPr>
            <p:ph type="sldNum" sz="quarter" idx="12"/>
          </p:nvPr>
        </p:nvSpPr>
        <p:spPr>
          <a:xfrm>
            <a:off x="8153400" y="6245225"/>
            <a:ext cx="5334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bg2"/>
                </a:solidFill>
                <a:latin typeface="Arial" charset="0"/>
                <a:ea typeface="ＭＳ Ｐゴシック" charset="-128"/>
              </a:defRPr>
            </a:lvl1pPr>
            <a:lvl2pPr marL="742950" indent="-285750" eaLnBrk="0" hangingPunct="0">
              <a:defRPr>
                <a:solidFill>
                  <a:schemeClr val="bg2"/>
                </a:solidFill>
                <a:latin typeface="Arial" charset="0"/>
                <a:ea typeface="ＭＳ Ｐゴシック" charset="-128"/>
              </a:defRPr>
            </a:lvl2pPr>
            <a:lvl3pPr marL="1143000" indent="-228600" eaLnBrk="0" hangingPunct="0">
              <a:defRPr>
                <a:solidFill>
                  <a:schemeClr val="bg2"/>
                </a:solidFill>
                <a:latin typeface="Arial" charset="0"/>
                <a:ea typeface="ＭＳ Ｐゴシック" charset="-128"/>
              </a:defRPr>
            </a:lvl3pPr>
            <a:lvl4pPr marL="1600200" indent="-228600" eaLnBrk="0" hangingPunct="0">
              <a:defRPr>
                <a:solidFill>
                  <a:schemeClr val="bg2"/>
                </a:solidFill>
                <a:latin typeface="Arial" charset="0"/>
                <a:ea typeface="ＭＳ Ｐゴシック" charset="-128"/>
              </a:defRPr>
            </a:lvl4pPr>
            <a:lvl5pPr marL="2057400" indent="-228600" eaLnBrk="0" hangingPunct="0">
              <a:defRPr>
                <a:solidFill>
                  <a:schemeClr val="bg2"/>
                </a:solidFill>
                <a:latin typeface="Arial" charset="0"/>
                <a:ea typeface="ＭＳ Ｐゴシック" charset="-128"/>
              </a:defRPr>
            </a:lvl5pPr>
            <a:lvl6pPr marL="2514600" indent="-228600" algn="ctr" eaLnBrk="0" fontAlgn="base" hangingPunct="0">
              <a:spcBef>
                <a:spcPct val="0"/>
              </a:spcBef>
              <a:spcAft>
                <a:spcPct val="0"/>
              </a:spcAft>
              <a:defRPr>
                <a:solidFill>
                  <a:schemeClr val="bg2"/>
                </a:solidFill>
                <a:latin typeface="Arial" charset="0"/>
                <a:ea typeface="ＭＳ Ｐゴシック" charset="-128"/>
              </a:defRPr>
            </a:lvl6pPr>
            <a:lvl7pPr marL="2971800" indent="-228600" algn="ctr" eaLnBrk="0" fontAlgn="base" hangingPunct="0">
              <a:spcBef>
                <a:spcPct val="0"/>
              </a:spcBef>
              <a:spcAft>
                <a:spcPct val="0"/>
              </a:spcAft>
              <a:defRPr>
                <a:solidFill>
                  <a:schemeClr val="bg2"/>
                </a:solidFill>
                <a:latin typeface="Arial" charset="0"/>
                <a:ea typeface="ＭＳ Ｐゴシック" charset="-128"/>
              </a:defRPr>
            </a:lvl7pPr>
            <a:lvl8pPr marL="3429000" indent="-228600" algn="ctr" eaLnBrk="0" fontAlgn="base" hangingPunct="0">
              <a:spcBef>
                <a:spcPct val="0"/>
              </a:spcBef>
              <a:spcAft>
                <a:spcPct val="0"/>
              </a:spcAft>
              <a:defRPr>
                <a:solidFill>
                  <a:schemeClr val="bg2"/>
                </a:solidFill>
                <a:latin typeface="Arial" charset="0"/>
                <a:ea typeface="ＭＳ Ｐゴシック" charset="-128"/>
              </a:defRPr>
            </a:lvl8pPr>
            <a:lvl9pPr marL="3886200" indent="-228600" algn="ctr" eaLnBrk="0" fontAlgn="base" hangingPunct="0">
              <a:spcBef>
                <a:spcPct val="0"/>
              </a:spcBef>
              <a:spcAft>
                <a:spcPct val="0"/>
              </a:spcAft>
              <a:defRPr>
                <a:solidFill>
                  <a:schemeClr val="bg2"/>
                </a:solidFill>
                <a:latin typeface="Arial" charset="0"/>
                <a:ea typeface="ＭＳ Ｐゴシック" charset="-128"/>
              </a:defRPr>
            </a:lvl9pPr>
          </a:lstStyle>
          <a:p>
            <a:pPr eaLnBrk="1" hangingPunct="1"/>
            <a:fld id="{9F141443-7899-4B8C-BC19-691D76FF1C94}" type="slidenum">
              <a:rPr lang="en-GB" smtClean="0">
                <a:solidFill>
                  <a:schemeClr val="tx1"/>
                </a:solidFill>
                <a:latin typeface="Verdana" pitchFamily="34" charset="0"/>
              </a:rPr>
              <a:pPr eaLnBrk="1" hangingPunct="1"/>
              <a:t>33</a:t>
            </a:fld>
            <a:endParaRPr lang="en-GB" dirty="0" smtClean="0">
              <a:solidFill>
                <a:schemeClr val="tx1"/>
              </a:solidFill>
              <a:latin typeface="Verdana" pitchFamily="34" charset="0"/>
            </a:endParaRPr>
          </a:p>
        </p:txBody>
      </p:sp>
      <p:sp>
        <p:nvSpPr>
          <p:cNvPr id="5" name="TextBox 4"/>
          <p:cNvSpPr txBox="1"/>
          <p:nvPr/>
        </p:nvSpPr>
        <p:spPr>
          <a:xfrm>
            <a:off x="457200" y="4213448"/>
            <a:ext cx="1879409" cy="923330"/>
          </a:xfrm>
          <a:prstGeom prst="rect">
            <a:avLst/>
          </a:prstGeom>
          <a:solidFill>
            <a:schemeClr val="accent5">
              <a:lumMod val="50000"/>
            </a:schemeClr>
          </a:solidFill>
        </p:spPr>
        <p:style>
          <a:lnRef idx="0">
            <a:schemeClr val="accent1"/>
          </a:lnRef>
          <a:fillRef idx="3">
            <a:schemeClr val="accent1"/>
          </a:fillRef>
          <a:effectRef idx="3">
            <a:schemeClr val="accent1"/>
          </a:effectRef>
          <a:fontRef idx="minor">
            <a:schemeClr val="lt1"/>
          </a:fontRef>
        </p:style>
        <p:txBody>
          <a:bodyPr>
            <a:spAutoFit/>
          </a:bodyPr>
          <a:lstStyle/>
          <a:p>
            <a:pPr algn="l">
              <a:defRPr/>
            </a:pPr>
            <a:r>
              <a:rPr lang="da-DK" dirty="0">
                <a:solidFill>
                  <a:schemeClr val="bg1"/>
                </a:solidFill>
              </a:rPr>
              <a:t>National – Sector Indicators</a:t>
            </a:r>
          </a:p>
        </p:txBody>
      </p:sp>
      <p:sp>
        <p:nvSpPr>
          <p:cNvPr id="6" name="TextBox 5"/>
          <p:cNvSpPr txBox="1"/>
          <p:nvPr/>
        </p:nvSpPr>
        <p:spPr>
          <a:xfrm>
            <a:off x="4561656" y="5234334"/>
            <a:ext cx="1944216" cy="923330"/>
          </a:xfrm>
          <a:prstGeom prst="rect">
            <a:avLst/>
          </a:prstGeom>
          <a:solidFill>
            <a:schemeClr val="accent5">
              <a:lumMod val="50000"/>
            </a:schemeClr>
          </a:solidFill>
        </p:spPr>
        <p:style>
          <a:lnRef idx="0">
            <a:schemeClr val="accent1"/>
          </a:lnRef>
          <a:fillRef idx="3">
            <a:schemeClr val="accent1"/>
          </a:fillRef>
          <a:effectRef idx="3">
            <a:schemeClr val="accent1"/>
          </a:effectRef>
          <a:fontRef idx="minor">
            <a:schemeClr val="lt1"/>
          </a:fontRef>
        </p:style>
        <p:txBody>
          <a:bodyPr>
            <a:spAutoFit/>
          </a:bodyPr>
          <a:lstStyle/>
          <a:p>
            <a:pPr algn="l">
              <a:defRPr/>
            </a:pPr>
            <a:r>
              <a:rPr lang="da-DK" dirty="0">
                <a:solidFill>
                  <a:schemeClr val="bg1"/>
                </a:solidFill>
              </a:rPr>
              <a:t>Provide TA to strengthen capacity</a:t>
            </a:r>
          </a:p>
        </p:txBody>
      </p:sp>
      <p:sp>
        <p:nvSpPr>
          <p:cNvPr id="7" name="TextBox 6"/>
          <p:cNvSpPr txBox="1"/>
          <p:nvPr/>
        </p:nvSpPr>
        <p:spPr>
          <a:xfrm>
            <a:off x="2473424" y="3157135"/>
            <a:ext cx="1944216" cy="923330"/>
          </a:xfrm>
          <a:prstGeom prst="rect">
            <a:avLst/>
          </a:prstGeom>
          <a:solidFill>
            <a:schemeClr val="accent5">
              <a:lumMod val="50000"/>
            </a:schemeClr>
          </a:solidFill>
        </p:spPr>
        <p:style>
          <a:lnRef idx="0">
            <a:schemeClr val="accent1"/>
          </a:lnRef>
          <a:fillRef idx="3">
            <a:schemeClr val="accent1"/>
          </a:fillRef>
          <a:effectRef idx="3">
            <a:schemeClr val="accent1"/>
          </a:effectRef>
          <a:fontRef idx="minor">
            <a:schemeClr val="lt1"/>
          </a:fontRef>
        </p:style>
        <p:txBody>
          <a:bodyPr>
            <a:spAutoFit/>
          </a:bodyPr>
          <a:lstStyle/>
          <a:p>
            <a:pPr algn="l">
              <a:defRPr/>
            </a:pPr>
            <a:r>
              <a:rPr lang="da-DK" dirty="0">
                <a:solidFill>
                  <a:schemeClr val="bg1"/>
                </a:solidFill>
              </a:rPr>
              <a:t>Fund studies for data/ information</a:t>
            </a:r>
          </a:p>
        </p:txBody>
      </p:sp>
      <p:sp>
        <p:nvSpPr>
          <p:cNvPr id="8" name="TextBox 7"/>
          <p:cNvSpPr txBox="1"/>
          <p:nvPr/>
        </p:nvSpPr>
        <p:spPr>
          <a:xfrm>
            <a:off x="2473424" y="1981200"/>
            <a:ext cx="1944216" cy="923330"/>
          </a:xfrm>
          <a:prstGeom prst="rect">
            <a:avLst/>
          </a:prstGeom>
        </p:spPr>
        <p:style>
          <a:lnRef idx="0">
            <a:schemeClr val="accent2"/>
          </a:lnRef>
          <a:fillRef idx="3">
            <a:schemeClr val="accent2"/>
          </a:fillRef>
          <a:effectRef idx="3">
            <a:schemeClr val="accent2"/>
          </a:effectRef>
          <a:fontRef idx="minor">
            <a:schemeClr val="lt1"/>
          </a:fontRef>
        </p:style>
        <p:txBody>
          <a:bodyPr>
            <a:spAutoFit/>
          </a:bodyPr>
          <a:lstStyle/>
          <a:p>
            <a:pPr algn="l">
              <a:defRPr/>
            </a:pPr>
            <a:r>
              <a:rPr lang="da-DK" dirty="0">
                <a:solidFill>
                  <a:schemeClr val="bg1"/>
                </a:solidFill>
              </a:rPr>
              <a:t>Awareness raising at all levels</a:t>
            </a:r>
          </a:p>
        </p:txBody>
      </p:sp>
      <p:sp>
        <p:nvSpPr>
          <p:cNvPr id="10" name="TextBox 9"/>
          <p:cNvSpPr txBox="1"/>
          <p:nvPr/>
        </p:nvSpPr>
        <p:spPr>
          <a:xfrm>
            <a:off x="457200" y="1981200"/>
            <a:ext cx="1879409" cy="923330"/>
          </a:xfrm>
          <a:prstGeom prst="rect">
            <a:avLst/>
          </a:prstGeom>
        </p:spPr>
        <p:style>
          <a:lnRef idx="0">
            <a:schemeClr val="accent2"/>
          </a:lnRef>
          <a:fillRef idx="3">
            <a:schemeClr val="accent2"/>
          </a:fillRef>
          <a:effectRef idx="3">
            <a:schemeClr val="accent2"/>
          </a:effectRef>
          <a:fontRef idx="minor">
            <a:schemeClr val="lt1"/>
          </a:fontRef>
        </p:style>
        <p:txBody>
          <a:bodyPr>
            <a:spAutoFit/>
          </a:bodyPr>
          <a:lstStyle/>
          <a:p>
            <a:pPr algn="l">
              <a:defRPr/>
            </a:pPr>
            <a:r>
              <a:rPr lang="da-DK" dirty="0">
                <a:solidFill>
                  <a:schemeClr val="bg1"/>
                </a:solidFill>
              </a:rPr>
              <a:t>Policy dialogue – consultations</a:t>
            </a:r>
          </a:p>
        </p:txBody>
      </p:sp>
      <p:sp>
        <p:nvSpPr>
          <p:cNvPr id="11" name="TextBox 10"/>
          <p:cNvSpPr txBox="1"/>
          <p:nvPr/>
        </p:nvSpPr>
        <p:spPr>
          <a:xfrm>
            <a:off x="457200" y="3133328"/>
            <a:ext cx="1879409" cy="923330"/>
          </a:xfrm>
          <a:prstGeom prst="rect">
            <a:avLst/>
          </a:prstGeom>
          <a:solidFill>
            <a:schemeClr val="accent5">
              <a:lumMod val="50000"/>
            </a:schemeClr>
          </a:solidFill>
        </p:spPr>
        <p:style>
          <a:lnRef idx="0">
            <a:schemeClr val="accent1"/>
          </a:lnRef>
          <a:fillRef idx="3">
            <a:schemeClr val="accent1"/>
          </a:fillRef>
          <a:effectRef idx="3">
            <a:schemeClr val="accent1"/>
          </a:effectRef>
          <a:fontRef idx="minor">
            <a:schemeClr val="lt1"/>
          </a:fontRef>
        </p:style>
        <p:txBody>
          <a:bodyPr>
            <a:spAutoFit/>
          </a:bodyPr>
          <a:lstStyle/>
          <a:p>
            <a:pPr algn="l">
              <a:defRPr/>
            </a:pPr>
            <a:r>
              <a:rPr lang="da-DK" dirty="0">
                <a:solidFill>
                  <a:schemeClr val="bg1"/>
                </a:solidFill>
              </a:rPr>
              <a:t>Policy and sector Reviews</a:t>
            </a:r>
          </a:p>
        </p:txBody>
      </p:sp>
      <p:sp>
        <p:nvSpPr>
          <p:cNvPr id="12" name="TextBox 11"/>
          <p:cNvSpPr txBox="1"/>
          <p:nvPr/>
        </p:nvSpPr>
        <p:spPr>
          <a:xfrm>
            <a:off x="2473424" y="4238996"/>
            <a:ext cx="1944216" cy="923330"/>
          </a:xfrm>
          <a:prstGeom prst="rect">
            <a:avLst/>
          </a:prstGeom>
          <a:solidFill>
            <a:schemeClr val="accent5">
              <a:lumMod val="50000"/>
            </a:schemeClr>
          </a:solidFill>
        </p:spPr>
        <p:style>
          <a:lnRef idx="0">
            <a:schemeClr val="accent1"/>
          </a:lnRef>
          <a:fillRef idx="3">
            <a:schemeClr val="accent1"/>
          </a:fillRef>
          <a:effectRef idx="3">
            <a:schemeClr val="accent1"/>
          </a:effectRef>
          <a:fontRef idx="minor">
            <a:schemeClr val="lt1"/>
          </a:fontRef>
        </p:style>
        <p:txBody>
          <a:bodyPr>
            <a:spAutoFit/>
          </a:bodyPr>
          <a:lstStyle/>
          <a:p>
            <a:pPr algn="l">
              <a:defRPr/>
            </a:pPr>
            <a:r>
              <a:rPr lang="da-DK" dirty="0">
                <a:solidFill>
                  <a:schemeClr val="bg1"/>
                </a:solidFill>
              </a:rPr>
              <a:t>Fund activists and civil society</a:t>
            </a:r>
          </a:p>
        </p:txBody>
      </p:sp>
      <p:sp>
        <p:nvSpPr>
          <p:cNvPr id="13" name="TextBox 12"/>
          <p:cNvSpPr txBox="1"/>
          <p:nvPr/>
        </p:nvSpPr>
        <p:spPr>
          <a:xfrm>
            <a:off x="2473424" y="5234334"/>
            <a:ext cx="1944216" cy="923330"/>
          </a:xfrm>
          <a:prstGeom prst="rect">
            <a:avLst/>
          </a:prstGeom>
          <a:solidFill>
            <a:schemeClr val="accent5">
              <a:lumMod val="50000"/>
            </a:schemeClr>
          </a:solidFill>
        </p:spPr>
        <p:style>
          <a:lnRef idx="0">
            <a:schemeClr val="accent1"/>
          </a:lnRef>
          <a:fillRef idx="3">
            <a:schemeClr val="accent1"/>
          </a:fillRef>
          <a:effectRef idx="3">
            <a:schemeClr val="accent1"/>
          </a:effectRef>
          <a:fontRef idx="minor">
            <a:schemeClr val="lt1"/>
          </a:fontRef>
        </p:style>
        <p:txBody>
          <a:bodyPr>
            <a:spAutoFit/>
          </a:bodyPr>
          <a:lstStyle/>
          <a:p>
            <a:pPr algn="l">
              <a:defRPr/>
            </a:pPr>
            <a:r>
              <a:rPr lang="da-DK" dirty="0">
                <a:solidFill>
                  <a:schemeClr val="bg1"/>
                </a:solidFill>
              </a:rPr>
              <a:t>Fund activities to demonstrate  benefits</a:t>
            </a:r>
          </a:p>
        </p:txBody>
      </p:sp>
      <p:sp>
        <p:nvSpPr>
          <p:cNvPr id="14" name="TextBox 13"/>
          <p:cNvSpPr txBox="1"/>
          <p:nvPr/>
        </p:nvSpPr>
        <p:spPr>
          <a:xfrm>
            <a:off x="4561656" y="1981200"/>
            <a:ext cx="1944216" cy="923330"/>
          </a:xfrm>
          <a:prstGeom prst="rect">
            <a:avLst/>
          </a:prstGeom>
        </p:spPr>
        <p:style>
          <a:lnRef idx="0">
            <a:schemeClr val="accent2"/>
          </a:lnRef>
          <a:fillRef idx="3">
            <a:schemeClr val="accent2"/>
          </a:fillRef>
          <a:effectRef idx="3">
            <a:schemeClr val="accent2"/>
          </a:effectRef>
          <a:fontRef idx="minor">
            <a:schemeClr val="lt1"/>
          </a:fontRef>
        </p:style>
        <p:txBody>
          <a:bodyPr>
            <a:spAutoFit/>
          </a:bodyPr>
          <a:lstStyle/>
          <a:p>
            <a:pPr algn="l">
              <a:defRPr/>
            </a:pPr>
            <a:r>
              <a:rPr lang="da-DK" dirty="0">
                <a:solidFill>
                  <a:schemeClr val="bg1"/>
                </a:solidFill>
              </a:rPr>
              <a:t>Increasing institutional capacity </a:t>
            </a:r>
          </a:p>
        </p:txBody>
      </p:sp>
      <p:sp>
        <p:nvSpPr>
          <p:cNvPr id="15" name="TextBox 14"/>
          <p:cNvSpPr txBox="1"/>
          <p:nvPr/>
        </p:nvSpPr>
        <p:spPr>
          <a:xfrm>
            <a:off x="4561656" y="3146102"/>
            <a:ext cx="1944216" cy="923330"/>
          </a:xfrm>
          <a:prstGeom prst="rect">
            <a:avLst/>
          </a:prstGeom>
          <a:solidFill>
            <a:schemeClr val="accent5">
              <a:lumMod val="50000"/>
            </a:schemeClr>
          </a:solidFill>
        </p:spPr>
        <p:style>
          <a:lnRef idx="0">
            <a:schemeClr val="accent1"/>
          </a:lnRef>
          <a:fillRef idx="3">
            <a:schemeClr val="accent1"/>
          </a:fillRef>
          <a:effectRef idx="3">
            <a:schemeClr val="accent1"/>
          </a:effectRef>
          <a:fontRef idx="minor">
            <a:schemeClr val="lt1"/>
          </a:fontRef>
        </p:style>
        <p:txBody>
          <a:bodyPr>
            <a:spAutoFit/>
          </a:bodyPr>
          <a:lstStyle/>
          <a:p>
            <a:pPr algn="l">
              <a:defRPr/>
            </a:pPr>
            <a:r>
              <a:rPr lang="da-DK" dirty="0">
                <a:solidFill>
                  <a:schemeClr val="bg1"/>
                </a:solidFill>
              </a:rPr>
              <a:t>Institutional incentives to mainstream</a:t>
            </a:r>
          </a:p>
        </p:txBody>
      </p:sp>
      <p:sp>
        <p:nvSpPr>
          <p:cNvPr id="16" name="Rectangle 2"/>
          <p:cNvSpPr txBox="1">
            <a:spLocks noChangeArrowheads="1"/>
          </p:cNvSpPr>
          <p:nvPr/>
        </p:nvSpPr>
        <p:spPr>
          <a:xfrm>
            <a:off x="0" y="1205880"/>
            <a:ext cx="8172450" cy="553998"/>
          </a:xfrm>
          <a:prstGeom prst="rect">
            <a:avLst/>
          </a:prstGeom>
        </p:spPr>
        <p:txBody>
          <a:bodyPr>
            <a:spAutoFit/>
          </a:bodyPr>
          <a:lstStyle/>
          <a:p>
            <a:pPr marL="355600" algn="l">
              <a:defRPr/>
            </a:pPr>
            <a:r>
              <a:rPr lang="en-GB" sz="3000" b="1" kern="0" dirty="0">
                <a:solidFill>
                  <a:srgbClr val="006699"/>
                </a:solidFill>
                <a:latin typeface="+mj-lt"/>
                <a:cs typeface="ＭＳ Ｐゴシック" charset="-128"/>
              </a:rPr>
              <a:t>A menu of mainstreaming actions</a:t>
            </a:r>
          </a:p>
        </p:txBody>
      </p:sp>
      <p:sp>
        <p:nvSpPr>
          <p:cNvPr id="18" name="TextBox 17"/>
          <p:cNvSpPr txBox="1"/>
          <p:nvPr/>
        </p:nvSpPr>
        <p:spPr>
          <a:xfrm>
            <a:off x="6649888" y="1981200"/>
            <a:ext cx="1944216" cy="923330"/>
          </a:xfrm>
          <a:prstGeom prst="rect">
            <a:avLst/>
          </a:prstGeom>
        </p:spPr>
        <p:style>
          <a:lnRef idx="0">
            <a:schemeClr val="accent2"/>
          </a:lnRef>
          <a:fillRef idx="3">
            <a:schemeClr val="accent2"/>
          </a:fillRef>
          <a:effectRef idx="3">
            <a:schemeClr val="accent2"/>
          </a:effectRef>
          <a:fontRef idx="minor">
            <a:schemeClr val="lt1"/>
          </a:fontRef>
        </p:style>
        <p:txBody>
          <a:bodyPr>
            <a:spAutoFit/>
          </a:bodyPr>
          <a:lstStyle/>
          <a:p>
            <a:pPr algn="l">
              <a:defRPr/>
            </a:pPr>
            <a:r>
              <a:rPr lang="da-DK" dirty="0">
                <a:solidFill>
                  <a:schemeClr val="bg1"/>
                </a:solidFill>
              </a:rPr>
              <a:t>Applying specific Tools</a:t>
            </a:r>
          </a:p>
          <a:p>
            <a:pPr algn="l">
              <a:defRPr/>
            </a:pPr>
            <a:endParaRPr lang="da-DK" dirty="0">
              <a:solidFill>
                <a:schemeClr val="bg1"/>
              </a:solidFill>
            </a:endParaRPr>
          </a:p>
        </p:txBody>
      </p:sp>
      <p:sp>
        <p:nvSpPr>
          <p:cNvPr id="19" name="TextBox 18"/>
          <p:cNvSpPr txBox="1"/>
          <p:nvPr/>
        </p:nvSpPr>
        <p:spPr>
          <a:xfrm>
            <a:off x="6649888" y="3157135"/>
            <a:ext cx="1944216" cy="3046987"/>
          </a:xfrm>
          <a:prstGeom prst="rect">
            <a:avLst/>
          </a:prstGeom>
          <a:solidFill>
            <a:schemeClr val="accent5">
              <a:lumMod val="50000"/>
            </a:schemeClr>
          </a:solidFill>
        </p:spPr>
        <p:style>
          <a:lnRef idx="0">
            <a:schemeClr val="accent1"/>
          </a:lnRef>
          <a:fillRef idx="3">
            <a:schemeClr val="accent1"/>
          </a:fillRef>
          <a:effectRef idx="3">
            <a:schemeClr val="accent1"/>
          </a:effectRef>
          <a:fontRef idx="minor">
            <a:schemeClr val="lt1"/>
          </a:fontRef>
        </p:style>
        <p:txBody>
          <a:bodyPr>
            <a:spAutoFit/>
          </a:bodyPr>
          <a:lstStyle/>
          <a:p>
            <a:pPr marL="171450" indent="-171450" algn="l">
              <a:buFont typeface="Arial" pitchFamily="34" charset="0"/>
              <a:buChar char="•"/>
              <a:defRPr/>
            </a:pPr>
            <a:r>
              <a:rPr lang="da-DK" dirty="0" smtClean="0">
                <a:solidFill>
                  <a:schemeClr val="bg1"/>
                </a:solidFill>
              </a:rPr>
              <a:t>CEP </a:t>
            </a:r>
            <a:r>
              <a:rPr lang="da-DK" dirty="0">
                <a:solidFill>
                  <a:schemeClr val="bg1"/>
                </a:solidFill>
              </a:rPr>
              <a:t>/ </a:t>
            </a:r>
            <a:r>
              <a:rPr lang="da-DK" dirty="0" smtClean="0">
                <a:solidFill>
                  <a:schemeClr val="bg1"/>
                </a:solidFill>
              </a:rPr>
              <a:t>SDA</a:t>
            </a:r>
          </a:p>
          <a:p>
            <a:pPr marL="171450" indent="-171450" algn="l">
              <a:buFont typeface="Arial" pitchFamily="34" charset="0"/>
              <a:buChar char="•"/>
              <a:defRPr/>
            </a:pPr>
            <a:endParaRPr lang="da-DK" dirty="0" smtClean="0">
              <a:solidFill>
                <a:schemeClr val="bg1"/>
              </a:solidFill>
            </a:endParaRPr>
          </a:p>
          <a:p>
            <a:pPr marL="171450" indent="-171450">
              <a:buFont typeface="Arial" pitchFamily="34" charset="0"/>
              <a:buChar char="•"/>
              <a:defRPr/>
            </a:pPr>
            <a:r>
              <a:rPr lang="da-DK" dirty="0">
                <a:solidFill>
                  <a:schemeClr val="bg1"/>
                </a:solidFill>
              </a:rPr>
              <a:t>Strategic Environmental </a:t>
            </a:r>
            <a:r>
              <a:rPr lang="da-DK" dirty="0" smtClean="0">
                <a:solidFill>
                  <a:schemeClr val="bg1"/>
                </a:solidFill>
              </a:rPr>
              <a:t>Assessment</a:t>
            </a:r>
          </a:p>
          <a:p>
            <a:pPr marL="171450" indent="-171450">
              <a:buFont typeface="Arial" pitchFamily="34" charset="0"/>
              <a:buChar char="•"/>
              <a:defRPr/>
            </a:pPr>
            <a:endParaRPr lang="da-DK" dirty="0" smtClean="0">
              <a:solidFill>
                <a:schemeClr val="bg1"/>
              </a:solidFill>
            </a:endParaRPr>
          </a:p>
          <a:p>
            <a:pPr marL="171450" indent="-171450">
              <a:buFont typeface="Arial" pitchFamily="34" charset="0"/>
              <a:buChar char="•"/>
              <a:defRPr/>
            </a:pPr>
            <a:r>
              <a:rPr lang="da-DK" dirty="0" smtClean="0">
                <a:solidFill>
                  <a:schemeClr val="bg1"/>
                </a:solidFill>
              </a:rPr>
              <a:t>Environmental </a:t>
            </a:r>
            <a:r>
              <a:rPr lang="da-DK" dirty="0">
                <a:solidFill>
                  <a:schemeClr val="bg1"/>
                </a:solidFill>
              </a:rPr>
              <a:t>Impact </a:t>
            </a:r>
            <a:r>
              <a:rPr lang="da-DK" dirty="0" smtClean="0">
                <a:solidFill>
                  <a:schemeClr val="bg1"/>
                </a:solidFill>
              </a:rPr>
              <a:t>Assessment</a:t>
            </a:r>
          </a:p>
          <a:p>
            <a:pPr marL="171450" indent="-171450">
              <a:buFont typeface="Arial" pitchFamily="34" charset="0"/>
              <a:buChar char="•"/>
              <a:defRPr/>
            </a:pPr>
            <a:endParaRPr lang="da-DK" dirty="0" smtClean="0">
              <a:solidFill>
                <a:schemeClr val="bg1"/>
              </a:solidFill>
            </a:endParaRPr>
          </a:p>
          <a:p>
            <a:pPr marL="171450" indent="-171450">
              <a:buFont typeface="Arial" pitchFamily="34" charset="0"/>
              <a:buChar char="•"/>
              <a:defRPr/>
            </a:pPr>
            <a:r>
              <a:rPr lang="da-DK" dirty="0" smtClean="0">
                <a:solidFill>
                  <a:schemeClr val="bg1"/>
                </a:solidFill>
              </a:rPr>
              <a:t>Climate </a:t>
            </a:r>
            <a:r>
              <a:rPr lang="da-DK" dirty="0" err="1" smtClean="0">
                <a:solidFill>
                  <a:schemeClr val="bg1"/>
                </a:solidFill>
              </a:rPr>
              <a:t>Risk</a:t>
            </a:r>
            <a:r>
              <a:rPr lang="da-DK" dirty="0" smtClean="0">
                <a:solidFill>
                  <a:schemeClr val="bg1"/>
                </a:solidFill>
              </a:rPr>
              <a:t> </a:t>
            </a:r>
            <a:r>
              <a:rPr lang="da-DK" dirty="0" err="1" smtClean="0">
                <a:solidFill>
                  <a:schemeClr val="bg1"/>
                </a:solidFill>
              </a:rPr>
              <a:t>Assessment</a:t>
            </a:r>
            <a:endParaRPr lang="da-DK" dirty="0" smtClean="0">
              <a:solidFill>
                <a:schemeClr val="bg1"/>
              </a:solidFill>
            </a:endParaRPr>
          </a:p>
          <a:p>
            <a:pPr marL="171450" indent="-171450">
              <a:buFont typeface="Arial" pitchFamily="34" charset="0"/>
              <a:buChar char="•"/>
              <a:defRPr/>
            </a:pPr>
            <a:endParaRPr lang="da-DK" dirty="0">
              <a:solidFill>
                <a:schemeClr val="bg1"/>
              </a:solidFill>
            </a:endParaRPr>
          </a:p>
          <a:p>
            <a:pPr marL="171450" indent="-171450">
              <a:buFont typeface="Arial" pitchFamily="34" charset="0"/>
              <a:buChar char="•"/>
              <a:defRPr/>
            </a:pPr>
            <a:r>
              <a:rPr lang="da-DK" dirty="0" smtClean="0">
                <a:solidFill>
                  <a:schemeClr val="bg1"/>
                </a:solidFill>
              </a:rPr>
              <a:t>Others</a:t>
            </a:r>
            <a:endParaRPr lang="da-DK" dirty="0">
              <a:solidFill>
                <a:schemeClr val="bg1"/>
              </a:solidFill>
            </a:endParaRPr>
          </a:p>
          <a:p>
            <a:pPr algn="l">
              <a:defRPr/>
            </a:pPr>
            <a:endParaRPr lang="da-DK" dirty="0">
              <a:solidFill>
                <a:schemeClr val="bg1"/>
              </a:solidFill>
            </a:endParaRPr>
          </a:p>
          <a:p>
            <a:pPr algn="l">
              <a:defRPr/>
            </a:pPr>
            <a:endParaRPr lang="da-DK" dirty="0">
              <a:solidFill>
                <a:schemeClr val="bg1"/>
              </a:solidFill>
            </a:endParaRPr>
          </a:p>
          <a:p>
            <a:pPr algn="l">
              <a:defRPr/>
            </a:pPr>
            <a:endParaRPr lang="da-DK" dirty="0">
              <a:solidFill>
                <a:schemeClr val="bg1"/>
              </a:solidFill>
            </a:endParaRPr>
          </a:p>
        </p:txBody>
      </p:sp>
      <p:sp>
        <p:nvSpPr>
          <p:cNvPr id="22" name="TextBox 21"/>
          <p:cNvSpPr txBox="1"/>
          <p:nvPr/>
        </p:nvSpPr>
        <p:spPr>
          <a:xfrm>
            <a:off x="457200" y="5221560"/>
            <a:ext cx="1879409" cy="923330"/>
          </a:xfrm>
          <a:prstGeom prst="rect">
            <a:avLst/>
          </a:prstGeom>
          <a:solidFill>
            <a:schemeClr val="accent5">
              <a:lumMod val="50000"/>
            </a:schemeClr>
          </a:solidFill>
        </p:spPr>
        <p:style>
          <a:lnRef idx="0">
            <a:schemeClr val="accent1"/>
          </a:lnRef>
          <a:fillRef idx="3">
            <a:schemeClr val="accent1"/>
          </a:fillRef>
          <a:effectRef idx="3">
            <a:schemeClr val="accent1"/>
          </a:effectRef>
          <a:fontRef idx="minor">
            <a:schemeClr val="lt1"/>
          </a:fontRef>
        </p:style>
        <p:txBody>
          <a:bodyPr>
            <a:spAutoFit/>
          </a:bodyPr>
          <a:lstStyle/>
          <a:p>
            <a:pPr algn="l">
              <a:defRPr/>
            </a:pPr>
            <a:r>
              <a:rPr lang="da-DK" dirty="0">
                <a:solidFill>
                  <a:schemeClr val="bg1"/>
                </a:solidFill>
              </a:rPr>
              <a:t>Budgets</a:t>
            </a:r>
          </a:p>
          <a:p>
            <a:pPr algn="l">
              <a:defRPr/>
            </a:pPr>
            <a:endParaRPr lang="da-DK" dirty="0">
              <a:solidFill>
                <a:schemeClr val="bg1"/>
              </a:solidFill>
            </a:endParaRPr>
          </a:p>
          <a:p>
            <a:pPr algn="l">
              <a:defRPr/>
            </a:pPr>
            <a:endParaRPr lang="da-DK" dirty="0">
              <a:solidFill>
                <a:schemeClr val="bg1"/>
              </a:solidFill>
            </a:endParaRPr>
          </a:p>
        </p:txBody>
      </p:sp>
      <p:sp>
        <p:nvSpPr>
          <p:cNvPr id="23" name="TextBox 22"/>
          <p:cNvSpPr txBox="1"/>
          <p:nvPr/>
        </p:nvSpPr>
        <p:spPr>
          <a:xfrm>
            <a:off x="4561656" y="4213448"/>
            <a:ext cx="1944216" cy="923330"/>
          </a:xfrm>
          <a:prstGeom prst="rect">
            <a:avLst/>
          </a:prstGeom>
          <a:solidFill>
            <a:schemeClr val="accent5">
              <a:lumMod val="50000"/>
            </a:schemeClr>
          </a:solidFill>
        </p:spPr>
        <p:style>
          <a:lnRef idx="0">
            <a:schemeClr val="accent1"/>
          </a:lnRef>
          <a:fillRef idx="3">
            <a:schemeClr val="accent1"/>
          </a:fillRef>
          <a:effectRef idx="3">
            <a:schemeClr val="accent1"/>
          </a:effectRef>
          <a:fontRef idx="minor">
            <a:schemeClr val="lt1"/>
          </a:fontRef>
        </p:style>
        <p:txBody>
          <a:bodyPr>
            <a:spAutoFit/>
          </a:bodyPr>
          <a:lstStyle/>
          <a:p>
            <a:pPr algn="l">
              <a:defRPr/>
            </a:pPr>
            <a:r>
              <a:rPr lang="da-DK" dirty="0">
                <a:solidFill>
                  <a:schemeClr val="bg1"/>
                </a:solidFill>
              </a:rPr>
              <a:t>Fund capacity development </a:t>
            </a:r>
          </a:p>
          <a:p>
            <a:pPr algn="l">
              <a:defRPr/>
            </a:pPr>
            <a:endParaRPr lang="da-DK" dirty="0">
              <a:solidFill>
                <a:schemeClr val="bg1"/>
              </a:solidFill>
            </a:endParaRPr>
          </a:p>
        </p:txBody>
      </p:sp>
      <p:sp>
        <p:nvSpPr>
          <p:cNvPr id="20" name="Isosceles Triangle 19">
            <a:hlinkClick r:id="rId3" action="ppaction://hlinksldjump"/>
          </p:cNvPr>
          <p:cNvSpPr/>
          <p:nvPr/>
        </p:nvSpPr>
        <p:spPr bwMode="auto">
          <a:xfrm rot="16200000">
            <a:off x="6444208" y="6345324"/>
            <a:ext cx="504056" cy="432048"/>
          </a:xfrm>
          <a:prstGeom prst="triangl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da-DK" sz="1200" b="0" i="0" u="none" strike="noStrike" cap="none" normalizeH="0" baseline="0" smtClean="0">
              <a:ln>
                <a:noFill/>
              </a:ln>
              <a:solidFill>
                <a:srgbClr val="0F5494"/>
              </a:solidFill>
              <a:effectLst/>
              <a:latin typeface="Verdana" pitchFamily="34" charset="0"/>
            </a:endParaRPr>
          </a:p>
        </p:txBody>
      </p:sp>
    </p:spTree>
    <p:extLst>
      <p:ext uri="{BB962C8B-B14F-4D97-AF65-F5344CB8AC3E}">
        <p14:creationId xmlns:p14="http://schemas.microsoft.com/office/powerpoint/2010/main" val="1104426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0" y="1219200"/>
            <a:ext cx="8892480" cy="553998"/>
          </a:xfrm>
          <a:prstGeom prst="rect">
            <a:avLst/>
          </a:prstGeom>
        </p:spPr>
        <p:txBody>
          <a:bodyPr>
            <a:spAutoFit/>
          </a:bodyPr>
          <a:lstStyle/>
          <a:p>
            <a:pPr marL="358775" eaLnBrk="0" hangingPunct="0">
              <a:defRPr/>
            </a:pPr>
            <a:r>
              <a:rPr lang="en-GB" sz="3000" b="1" dirty="0">
                <a:solidFill>
                  <a:srgbClr val="006699"/>
                </a:solidFill>
                <a:latin typeface="+mj-lt"/>
                <a:ea typeface="+mj-ea"/>
                <a:cs typeface="+mj-cs"/>
              </a:rPr>
              <a:t>Overview of aid delivery methods </a:t>
            </a:r>
          </a:p>
        </p:txBody>
      </p:sp>
      <p:sp>
        <p:nvSpPr>
          <p:cNvPr id="50180" name="Text Box 3"/>
          <p:cNvSpPr txBox="1">
            <a:spLocks noChangeArrowheads="1"/>
          </p:cNvSpPr>
          <p:nvPr/>
        </p:nvSpPr>
        <p:spPr bwMode="auto">
          <a:xfrm>
            <a:off x="735013" y="2306638"/>
            <a:ext cx="3332162" cy="366712"/>
          </a:xfrm>
          <a:prstGeom prst="rect">
            <a:avLst/>
          </a:prstGeom>
          <a:noFill/>
          <a:ln w="9525">
            <a:noFill/>
            <a:miter lim="800000"/>
            <a:headEnd/>
            <a:tailEnd/>
          </a:ln>
        </p:spPr>
        <p:txBody>
          <a:bodyPr>
            <a:spAutoFit/>
          </a:bodyPr>
          <a:lstStyle/>
          <a:p>
            <a:endParaRPr lang="en-US" b="1">
              <a:cs typeface="Arial" pitchFamily="34" charset="0"/>
            </a:endParaRPr>
          </a:p>
        </p:txBody>
      </p:sp>
      <p:sp>
        <p:nvSpPr>
          <p:cNvPr id="5" name="Text Box 4"/>
          <p:cNvSpPr txBox="1">
            <a:spLocks noChangeArrowheads="1"/>
          </p:cNvSpPr>
          <p:nvPr/>
        </p:nvSpPr>
        <p:spPr bwMode="auto">
          <a:xfrm>
            <a:off x="684213" y="3222625"/>
            <a:ext cx="2232025" cy="646331"/>
          </a:xfrm>
          <a:prstGeom prst="rect">
            <a:avLst/>
          </a:prstGeom>
          <a:solidFill>
            <a:srgbClr val="99CCFF"/>
          </a:solidFill>
          <a:ln w="28575">
            <a:noFill/>
            <a:miter lim="800000"/>
            <a:headEnd/>
            <a:tailEnd/>
          </a:ln>
          <a:effectLst>
            <a:outerShdw blurRad="50800" dist="127000" dir="2700000" algn="tl" rotWithShape="0">
              <a:schemeClr val="bg1">
                <a:lumMod val="65000"/>
              </a:schemeClr>
            </a:outerShdw>
          </a:effectLst>
        </p:spPr>
        <p:txBody>
          <a:bodyPr>
            <a:spAutoFit/>
          </a:bodyPr>
          <a:lstStyle/>
          <a:p>
            <a:pPr>
              <a:spcBef>
                <a:spcPct val="50000"/>
              </a:spcBef>
            </a:pPr>
            <a:r>
              <a:rPr lang="en-GB" sz="1800" b="1" dirty="0">
                <a:solidFill>
                  <a:srgbClr val="000066"/>
                </a:solidFill>
                <a:cs typeface="Arial" pitchFamily="34" charset="0"/>
              </a:rPr>
              <a:t>Project approach</a:t>
            </a:r>
            <a:r>
              <a:rPr lang="en-GB" sz="1800" b="1" dirty="0">
                <a:cs typeface="Arial" pitchFamily="34" charset="0"/>
              </a:rPr>
              <a:t> </a:t>
            </a:r>
          </a:p>
        </p:txBody>
      </p:sp>
      <p:sp>
        <p:nvSpPr>
          <p:cNvPr id="50182" name="Text Box 5"/>
          <p:cNvSpPr txBox="1">
            <a:spLocks noChangeArrowheads="1"/>
          </p:cNvSpPr>
          <p:nvPr/>
        </p:nvSpPr>
        <p:spPr bwMode="auto">
          <a:xfrm>
            <a:off x="447675" y="3889375"/>
            <a:ext cx="2252663" cy="366713"/>
          </a:xfrm>
          <a:prstGeom prst="rect">
            <a:avLst/>
          </a:prstGeom>
          <a:noFill/>
          <a:ln w="9525">
            <a:noFill/>
            <a:miter lim="800000"/>
            <a:headEnd/>
            <a:tailEnd/>
          </a:ln>
        </p:spPr>
        <p:txBody>
          <a:bodyPr>
            <a:spAutoFit/>
          </a:bodyPr>
          <a:lstStyle/>
          <a:p>
            <a:endParaRPr lang="en-US" b="1">
              <a:cs typeface="Arial" pitchFamily="34" charset="0"/>
            </a:endParaRPr>
          </a:p>
        </p:txBody>
      </p:sp>
      <p:sp>
        <p:nvSpPr>
          <p:cNvPr id="7" name="Text Box 6"/>
          <p:cNvSpPr txBox="1">
            <a:spLocks noChangeArrowheads="1"/>
          </p:cNvSpPr>
          <p:nvPr/>
        </p:nvSpPr>
        <p:spPr bwMode="auto">
          <a:xfrm>
            <a:off x="684213" y="4338638"/>
            <a:ext cx="2232025" cy="646331"/>
          </a:xfrm>
          <a:prstGeom prst="rect">
            <a:avLst/>
          </a:prstGeom>
          <a:solidFill>
            <a:srgbClr val="99CCFF"/>
          </a:solidFill>
          <a:ln w="28575">
            <a:noFill/>
            <a:miter lim="800000"/>
            <a:headEnd/>
            <a:tailEnd/>
          </a:ln>
          <a:effectLst>
            <a:outerShdw blurRad="50800" dist="127000" dir="2700000" algn="tl" rotWithShape="0">
              <a:schemeClr val="bg1">
                <a:lumMod val="65000"/>
              </a:schemeClr>
            </a:outerShdw>
          </a:effectLst>
        </p:spPr>
        <p:txBody>
          <a:bodyPr>
            <a:spAutoFit/>
          </a:bodyPr>
          <a:lstStyle/>
          <a:p>
            <a:pPr>
              <a:spcBef>
                <a:spcPct val="50000"/>
              </a:spcBef>
            </a:pPr>
            <a:r>
              <a:rPr lang="en-GB" sz="1800" b="1">
                <a:solidFill>
                  <a:srgbClr val="000066"/>
                </a:solidFill>
                <a:cs typeface="Arial" pitchFamily="34" charset="0"/>
              </a:rPr>
              <a:t>Sector approach</a:t>
            </a:r>
            <a:r>
              <a:rPr lang="en-GB" sz="1800" b="1">
                <a:cs typeface="Arial" pitchFamily="34" charset="0"/>
              </a:rPr>
              <a:t> </a:t>
            </a:r>
          </a:p>
        </p:txBody>
      </p:sp>
      <p:sp>
        <p:nvSpPr>
          <p:cNvPr id="8" name="Text Box 7"/>
          <p:cNvSpPr txBox="1">
            <a:spLocks noChangeArrowheads="1"/>
          </p:cNvSpPr>
          <p:nvPr/>
        </p:nvSpPr>
        <p:spPr bwMode="auto">
          <a:xfrm>
            <a:off x="684213" y="5526088"/>
            <a:ext cx="2232025" cy="369332"/>
          </a:xfrm>
          <a:prstGeom prst="rect">
            <a:avLst/>
          </a:prstGeom>
          <a:solidFill>
            <a:srgbClr val="99CCFF"/>
          </a:solidFill>
          <a:ln w="28575">
            <a:noFill/>
            <a:miter lim="800000"/>
            <a:headEnd/>
            <a:tailEnd/>
          </a:ln>
          <a:effectLst>
            <a:outerShdw blurRad="50800" dist="127000" dir="2700000" algn="tl" rotWithShape="0">
              <a:schemeClr val="bg1">
                <a:lumMod val="65000"/>
              </a:schemeClr>
            </a:outerShdw>
          </a:effectLst>
        </p:spPr>
        <p:txBody>
          <a:bodyPr>
            <a:spAutoFit/>
          </a:bodyPr>
          <a:lstStyle/>
          <a:p>
            <a:pPr>
              <a:spcBef>
                <a:spcPct val="50000"/>
              </a:spcBef>
            </a:pPr>
            <a:r>
              <a:rPr lang="en-GB" sz="1800" b="1">
                <a:solidFill>
                  <a:srgbClr val="000066"/>
                </a:solidFill>
                <a:cs typeface="Arial" pitchFamily="34" charset="0"/>
              </a:rPr>
              <a:t>Macro approach</a:t>
            </a:r>
            <a:endParaRPr lang="en-GB" sz="1800" b="1">
              <a:cs typeface="Arial" pitchFamily="34" charset="0"/>
            </a:endParaRPr>
          </a:p>
        </p:txBody>
      </p:sp>
      <p:sp>
        <p:nvSpPr>
          <p:cNvPr id="9" name="Text Box 8"/>
          <p:cNvSpPr txBox="1">
            <a:spLocks noChangeArrowheads="1"/>
          </p:cNvSpPr>
          <p:nvPr/>
        </p:nvSpPr>
        <p:spPr bwMode="auto">
          <a:xfrm>
            <a:off x="5362575" y="3128963"/>
            <a:ext cx="3097213" cy="923330"/>
          </a:xfrm>
          <a:prstGeom prst="rect">
            <a:avLst/>
          </a:prstGeom>
          <a:solidFill>
            <a:schemeClr val="accent5"/>
          </a:solidFill>
          <a:ln w="28575">
            <a:noFill/>
            <a:miter lim="800000"/>
            <a:headEnd/>
            <a:tailEnd/>
          </a:ln>
          <a:effectLst>
            <a:outerShdw dist="127000" dir="2700000" algn="tl" rotWithShape="0">
              <a:schemeClr val="bg1">
                <a:lumMod val="65000"/>
              </a:schemeClr>
            </a:outerShdw>
          </a:effectLst>
        </p:spPr>
        <p:txBody>
          <a:bodyPr>
            <a:spAutoFit/>
          </a:bodyPr>
          <a:lstStyle/>
          <a:p>
            <a:pPr>
              <a:spcBef>
                <a:spcPct val="50000"/>
              </a:spcBef>
            </a:pPr>
            <a:r>
              <a:rPr lang="en-GB" sz="1800" b="1" dirty="0">
                <a:solidFill>
                  <a:srgbClr val="000066"/>
                </a:solidFill>
                <a:cs typeface="Arial" pitchFamily="34" charset="0"/>
              </a:rPr>
              <a:t>EC (donor) contractual and financial procedures</a:t>
            </a:r>
            <a:endParaRPr lang="en-GB" sz="1800" b="1" dirty="0">
              <a:cs typeface="Arial" pitchFamily="34" charset="0"/>
            </a:endParaRPr>
          </a:p>
        </p:txBody>
      </p:sp>
      <p:sp>
        <p:nvSpPr>
          <p:cNvPr id="10" name="Text Box 9"/>
          <p:cNvSpPr txBox="1">
            <a:spLocks noChangeArrowheads="1"/>
          </p:cNvSpPr>
          <p:nvPr/>
        </p:nvSpPr>
        <p:spPr bwMode="auto">
          <a:xfrm>
            <a:off x="5362575" y="4375150"/>
            <a:ext cx="3097213" cy="369332"/>
          </a:xfrm>
          <a:prstGeom prst="rect">
            <a:avLst/>
          </a:prstGeom>
          <a:solidFill>
            <a:schemeClr val="accent5"/>
          </a:solidFill>
          <a:ln w="28575">
            <a:noFill/>
            <a:miter lim="800000"/>
            <a:headEnd/>
            <a:tailEnd/>
          </a:ln>
          <a:effectLst>
            <a:outerShdw dist="127000" dir="2700000" algn="tl" rotWithShape="0">
              <a:schemeClr val="bg1">
                <a:lumMod val="65000"/>
              </a:schemeClr>
            </a:outerShdw>
          </a:effectLst>
        </p:spPr>
        <p:txBody>
          <a:bodyPr>
            <a:spAutoFit/>
          </a:bodyPr>
          <a:lstStyle/>
          <a:p>
            <a:pPr>
              <a:spcBef>
                <a:spcPct val="50000"/>
              </a:spcBef>
            </a:pPr>
            <a:r>
              <a:rPr lang="en-GB" sz="1800" b="1">
                <a:solidFill>
                  <a:srgbClr val="000066"/>
                </a:solidFill>
                <a:cs typeface="Arial" pitchFamily="34" charset="0"/>
              </a:rPr>
              <a:t>Pooled fund</a:t>
            </a:r>
            <a:endParaRPr lang="en-GB" sz="1800" b="1">
              <a:cs typeface="Arial" pitchFamily="34" charset="0"/>
            </a:endParaRPr>
          </a:p>
        </p:txBody>
      </p:sp>
      <p:sp>
        <p:nvSpPr>
          <p:cNvPr id="11" name="Text Box 10"/>
          <p:cNvSpPr txBox="1">
            <a:spLocks noChangeArrowheads="1"/>
          </p:cNvSpPr>
          <p:nvPr/>
        </p:nvSpPr>
        <p:spPr bwMode="auto">
          <a:xfrm>
            <a:off x="5435600" y="5562600"/>
            <a:ext cx="3024188" cy="369332"/>
          </a:xfrm>
          <a:prstGeom prst="rect">
            <a:avLst/>
          </a:prstGeom>
          <a:solidFill>
            <a:schemeClr val="accent5"/>
          </a:solidFill>
          <a:ln w="28575">
            <a:noFill/>
            <a:miter lim="800000"/>
            <a:headEnd/>
            <a:tailEnd/>
          </a:ln>
          <a:effectLst>
            <a:outerShdw dist="127000" dir="2700000" algn="tl" rotWithShape="0">
              <a:schemeClr val="bg1">
                <a:lumMod val="65000"/>
              </a:schemeClr>
            </a:outerShdw>
          </a:effectLst>
        </p:spPr>
        <p:txBody>
          <a:bodyPr>
            <a:spAutoFit/>
          </a:bodyPr>
          <a:lstStyle/>
          <a:p>
            <a:pPr>
              <a:spcBef>
                <a:spcPct val="50000"/>
              </a:spcBef>
            </a:pPr>
            <a:r>
              <a:rPr lang="en-GB" sz="1800" b="1" dirty="0">
                <a:solidFill>
                  <a:srgbClr val="000066"/>
                </a:solidFill>
                <a:cs typeface="Arial" pitchFamily="34" charset="0"/>
              </a:rPr>
              <a:t>Budget support</a:t>
            </a:r>
            <a:endParaRPr lang="en-GB" sz="1800" b="1" dirty="0">
              <a:cs typeface="Arial" pitchFamily="34" charset="0"/>
            </a:endParaRPr>
          </a:p>
        </p:txBody>
      </p:sp>
      <p:sp>
        <p:nvSpPr>
          <p:cNvPr id="50188" name="Text Box 11"/>
          <p:cNvSpPr txBox="1">
            <a:spLocks noChangeArrowheads="1"/>
          </p:cNvSpPr>
          <p:nvPr/>
        </p:nvSpPr>
        <p:spPr bwMode="auto">
          <a:xfrm>
            <a:off x="827088" y="2286000"/>
            <a:ext cx="1874231" cy="400110"/>
          </a:xfrm>
          <a:prstGeom prst="rect">
            <a:avLst/>
          </a:prstGeom>
          <a:noFill/>
          <a:ln w="9525">
            <a:noFill/>
            <a:miter lim="800000"/>
            <a:headEnd/>
            <a:tailEnd/>
          </a:ln>
        </p:spPr>
        <p:txBody>
          <a:bodyPr wrap="none">
            <a:spAutoFit/>
          </a:bodyPr>
          <a:lstStyle/>
          <a:p>
            <a:r>
              <a:rPr lang="en-GB" sz="2000" b="1" dirty="0" smtClean="0">
                <a:solidFill>
                  <a:srgbClr val="006699"/>
                </a:solidFill>
                <a:cs typeface="Arial" pitchFamily="34" charset="0"/>
              </a:rPr>
              <a:t>Approaches</a:t>
            </a:r>
            <a:endParaRPr lang="en-GB" sz="2000" b="1" dirty="0">
              <a:solidFill>
                <a:srgbClr val="006699"/>
              </a:solidFill>
              <a:cs typeface="Arial" pitchFamily="34" charset="0"/>
            </a:endParaRPr>
          </a:p>
        </p:txBody>
      </p:sp>
      <p:sp>
        <p:nvSpPr>
          <p:cNvPr id="50189" name="Text Box 12"/>
          <p:cNvSpPr txBox="1">
            <a:spLocks noChangeArrowheads="1"/>
          </p:cNvSpPr>
          <p:nvPr/>
        </p:nvSpPr>
        <p:spPr bwMode="auto">
          <a:xfrm>
            <a:off x="5220073" y="2286000"/>
            <a:ext cx="3384178" cy="400110"/>
          </a:xfrm>
          <a:prstGeom prst="rect">
            <a:avLst/>
          </a:prstGeom>
          <a:noFill/>
          <a:ln w="9525">
            <a:noFill/>
            <a:miter lim="800000"/>
            <a:headEnd/>
            <a:tailEnd/>
          </a:ln>
        </p:spPr>
        <p:txBody>
          <a:bodyPr wrap="square">
            <a:spAutoFit/>
          </a:bodyPr>
          <a:lstStyle/>
          <a:p>
            <a:r>
              <a:rPr lang="en-GB" sz="2000" b="1" dirty="0" smtClean="0">
                <a:solidFill>
                  <a:srgbClr val="006699"/>
                </a:solidFill>
                <a:cs typeface="Arial" pitchFamily="34" charset="0"/>
              </a:rPr>
              <a:t>Financing modalities</a:t>
            </a:r>
            <a:endParaRPr lang="en-GB" sz="2000" b="1" dirty="0">
              <a:solidFill>
                <a:srgbClr val="006699"/>
              </a:solidFill>
              <a:cs typeface="Arial" pitchFamily="34" charset="0"/>
            </a:endParaRPr>
          </a:p>
        </p:txBody>
      </p:sp>
      <p:sp>
        <p:nvSpPr>
          <p:cNvPr id="14" name="Line 13"/>
          <p:cNvSpPr>
            <a:spLocks noChangeShapeType="1"/>
          </p:cNvSpPr>
          <p:nvPr/>
        </p:nvSpPr>
        <p:spPr bwMode="auto">
          <a:xfrm>
            <a:off x="2916238" y="3438525"/>
            <a:ext cx="2447925" cy="0"/>
          </a:xfrm>
          <a:prstGeom prst="line">
            <a:avLst/>
          </a:prstGeom>
          <a:noFill/>
          <a:ln w="57150">
            <a:solidFill>
              <a:schemeClr val="accent2"/>
            </a:solidFill>
            <a:round/>
            <a:headEnd/>
            <a:tailEnd type="triangle" w="med" len="med"/>
          </a:ln>
        </p:spPr>
        <p:txBody>
          <a:bodyPr/>
          <a:lstStyle/>
          <a:p>
            <a:endParaRPr lang="en-US"/>
          </a:p>
        </p:txBody>
      </p:sp>
      <p:sp>
        <p:nvSpPr>
          <p:cNvPr id="15" name="Line 14"/>
          <p:cNvSpPr>
            <a:spLocks noChangeShapeType="1"/>
          </p:cNvSpPr>
          <p:nvPr/>
        </p:nvSpPr>
        <p:spPr bwMode="auto">
          <a:xfrm>
            <a:off x="2916238" y="5741988"/>
            <a:ext cx="2519362" cy="0"/>
          </a:xfrm>
          <a:prstGeom prst="line">
            <a:avLst/>
          </a:prstGeom>
          <a:noFill/>
          <a:ln w="57150">
            <a:solidFill>
              <a:schemeClr val="accent2"/>
            </a:solidFill>
            <a:round/>
            <a:headEnd/>
            <a:tailEnd type="triangle" w="med" len="med"/>
          </a:ln>
        </p:spPr>
        <p:txBody>
          <a:bodyPr/>
          <a:lstStyle/>
          <a:p>
            <a:endParaRPr lang="en-US"/>
          </a:p>
        </p:txBody>
      </p:sp>
      <p:sp>
        <p:nvSpPr>
          <p:cNvPr id="16" name="Line 15"/>
          <p:cNvSpPr>
            <a:spLocks noChangeShapeType="1"/>
          </p:cNvSpPr>
          <p:nvPr/>
        </p:nvSpPr>
        <p:spPr bwMode="auto">
          <a:xfrm flipV="1">
            <a:off x="2916238" y="3509963"/>
            <a:ext cx="2447925" cy="1008062"/>
          </a:xfrm>
          <a:prstGeom prst="line">
            <a:avLst/>
          </a:prstGeom>
          <a:noFill/>
          <a:ln w="57150">
            <a:solidFill>
              <a:schemeClr val="accent2"/>
            </a:solidFill>
            <a:round/>
            <a:headEnd/>
            <a:tailEnd type="triangle" w="med" len="med"/>
          </a:ln>
        </p:spPr>
        <p:txBody>
          <a:bodyPr/>
          <a:lstStyle/>
          <a:p>
            <a:endParaRPr lang="en-US"/>
          </a:p>
        </p:txBody>
      </p:sp>
      <p:sp>
        <p:nvSpPr>
          <p:cNvPr id="17" name="Line 16"/>
          <p:cNvSpPr>
            <a:spLocks noChangeShapeType="1"/>
          </p:cNvSpPr>
          <p:nvPr/>
        </p:nvSpPr>
        <p:spPr bwMode="auto">
          <a:xfrm>
            <a:off x="2916238" y="4518025"/>
            <a:ext cx="2447925" cy="0"/>
          </a:xfrm>
          <a:prstGeom prst="line">
            <a:avLst/>
          </a:prstGeom>
          <a:noFill/>
          <a:ln w="57150">
            <a:solidFill>
              <a:schemeClr val="accent2"/>
            </a:solidFill>
            <a:round/>
            <a:headEnd/>
            <a:tailEnd type="triangle" w="med" len="med"/>
          </a:ln>
        </p:spPr>
        <p:txBody>
          <a:bodyPr/>
          <a:lstStyle/>
          <a:p>
            <a:endParaRPr lang="en-US"/>
          </a:p>
        </p:txBody>
      </p:sp>
      <p:sp>
        <p:nvSpPr>
          <p:cNvPr id="18" name="Line 17"/>
          <p:cNvSpPr>
            <a:spLocks noChangeShapeType="1"/>
          </p:cNvSpPr>
          <p:nvPr/>
        </p:nvSpPr>
        <p:spPr bwMode="auto">
          <a:xfrm>
            <a:off x="2916238" y="4518025"/>
            <a:ext cx="2519362" cy="1223963"/>
          </a:xfrm>
          <a:prstGeom prst="line">
            <a:avLst/>
          </a:prstGeom>
          <a:noFill/>
          <a:ln w="57150">
            <a:solidFill>
              <a:schemeClr val="accent2"/>
            </a:solidFill>
            <a:round/>
            <a:headEnd/>
            <a:tailEnd type="triangle" w="med" len="med"/>
          </a:ln>
        </p:spPr>
        <p:txBody>
          <a:bodyPr/>
          <a:lstStyle/>
          <a:p>
            <a:endParaRPr lang="en-US"/>
          </a:p>
        </p:txBody>
      </p:sp>
      <p:sp>
        <p:nvSpPr>
          <p:cNvPr id="19" name="Slide Number Placeholder 2"/>
          <p:cNvSpPr>
            <a:spLocks noGrp="1"/>
          </p:cNvSpPr>
          <p:nvPr>
            <p:ph type="sldNum" sz="quarter" idx="12"/>
          </p:nvPr>
        </p:nvSpPr>
        <p:spPr>
          <a:xfrm>
            <a:off x="6553200" y="6245225"/>
            <a:ext cx="2133600" cy="476250"/>
          </a:xfrm>
        </p:spPr>
        <p:txBody>
          <a:bodyPr/>
          <a:lstStyle/>
          <a:p>
            <a:pPr>
              <a:defRPr/>
            </a:pPr>
            <a:fld id="{315A5415-EC39-4ABD-B2D1-376FD9DBC68B}" type="slidenum">
              <a:rPr lang="en-GB" smtClean="0"/>
              <a:pPr>
                <a:defRPr/>
              </a:pPr>
              <a:t>4</a:t>
            </a:fld>
            <a:endParaRPr lang="en-GB" dirty="0"/>
          </a:p>
        </p:txBody>
      </p:sp>
    </p:spTree>
    <p:extLst>
      <p:ext uri="{BB962C8B-B14F-4D97-AF65-F5344CB8AC3E}">
        <p14:creationId xmlns:p14="http://schemas.microsoft.com/office/powerpoint/2010/main" val="365950897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5"/>
                                        </p:tgtEl>
                                        <p:attrNameLst>
                                          <p:attrName>style.visibility</p:attrName>
                                        </p:attrNameLst>
                                      </p:cBhvr>
                                      <p:to>
                                        <p:strVal val="visible"/>
                                      </p:to>
                                    </p:set>
                                  </p:childTnLst>
                                </p:cTn>
                              </p:par>
                              <p:par>
                                <p:cTn id="41" presetID="1" presetClass="entr" presetSubtype="0" fill="hold" grpId="1" nodeType="with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P spid="9" grpId="0" animBg="1"/>
      <p:bldP spid="10" grpId="0" animBg="1"/>
      <p:bldP spid="11" grpId="0" animBg="1"/>
      <p:bldP spid="11" grpId="1" animBg="1"/>
      <p:bldP spid="14" grpId="0" animBg="1"/>
      <p:bldP spid="15" grpId="0" animBg="1"/>
      <p:bldP spid="16" grpId="0" animBg="1"/>
      <p:bldP spid="17" grpId="0" animBg="1"/>
      <p:bldP spid="1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Programming</a:t>
            </a:r>
            <a:endParaRPr lang="da-DK" dirty="0"/>
          </a:p>
        </p:txBody>
      </p:sp>
      <p:sp>
        <p:nvSpPr>
          <p:cNvPr id="3" name="Slide Number Placeholder 2"/>
          <p:cNvSpPr>
            <a:spLocks noGrp="1"/>
          </p:cNvSpPr>
          <p:nvPr>
            <p:ph type="sldNum" sz="quarter" idx="12"/>
          </p:nvPr>
        </p:nvSpPr>
        <p:spPr/>
        <p:txBody>
          <a:bodyPr/>
          <a:lstStyle/>
          <a:p>
            <a:pPr>
              <a:defRPr/>
            </a:pPr>
            <a:fld id="{315A5415-EC39-4ABD-B2D1-376FD9DBC68B}" type="slidenum">
              <a:rPr lang="en-GB" smtClean="0"/>
              <a:pPr>
                <a:defRPr/>
              </a:pPr>
              <a:t>5</a:t>
            </a:fld>
            <a:endParaRPr lang="en-GB" dirty="0"/>
          </a:p>
        </p:txBody>
      </p:sp>
      <p:grpSp>
        <p:nvGrpSpPr>
          <p:cNvPr id="4" name="Canvas 44"/>
          <p:cNvGrpSpPr>
            <a:grpSpLocks/>
          </p:cNvGrpSpPr>
          <p:nvPr/>
        </p:nvGrpSpPr>
        <p:grpSpPr bwMode="auto">
          <a:xfrm>
            <a:off x="827186" y="1913063"/>
            <a:ext cx="7992888" cy="4608512"/>
            <a:chOff x="3257" y="6007"/>
            <a:chExt cx="5685" cy="4656"/>
          </a:xfrm>
        </p:grpSpPr>
        <p:sp>
          <p:nvSpPr>
            <p:cNvPr id="5" name="AutoShape 3"/>
            <p:cNvSpPr>
              <a:spLocks noChangeAspect="1" noChangeArrowheads="1"/>
            </p:cNvSpPr>
            <p:nvPr/>
          </p:nvSpPr>
          <p:spPr bwMode="auto">
            <a:xfrm>
              <a:off x="3257" y="6007"/>
              <a:ext cx="5685" cy="465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 name="AutoShape 46"/>
            <p:cNvSpPr>
              <a:spLocks noChangeArrowheads="1"/>
            </p:cNvSpPr>
            <p:nvPr/>
          </p:nvSpPr>
          <p:spPr bwMode="auto">
            <a:xfrm rot="5400000">
              <a:off x="3856" y="6029"/>
              <a:ext cx="4523" cy="4479"/>
            </a:xfrm>
            <a:custGeom>
              <a:avLst/>
              <a:gdLst>
                <a:gd name="T0" fmla="*/ 2972158 w 21600"/>
                <a:gd name="T1" fmla="*/ 943480 h 21600"/>
                <a:gd name="T2" fmla="*/ 347605 w 21600"/>
                <a:gd name="T3" fmla="*/ 1523790 h 21600"/>
                <a:gd name="T4" fmla="*/ 2329139 w 21600"/>
                <a:gd name="T5" fmla="*/ 1204782 h 21600"/>
                <a:gd name="T6" fmla="*/ 173588 w 21600"/>
                <a:gd name="T7" fmla="*/ 2865007 h 21600"/>
                <a:gd name="T8" fmla="*/ 177735 w 21600"/>
                <a:gd name="T9" fmla="*/ 1841105 h 21600"/>
                <a:gd name="T10" fmla="*/ 1215545 w 21600"/>
                <a:gd name="T11" fmla="*/ 1845338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6584" y="14980"/>
                  </a:moveTo>
                  <a:cubicBezTo>
                    <a:pt x="7699" y="16104"/>
                    <a:pt x="9216" y="16737"/>
                    <a:pt x="10800" y="16737"/>
                  </a:cubicBezTo>
                  <a:cubicBezTo>
                    <a:pt x="14078" y="16737"/>
                    <a:pt x="16737" y="14078"/>
                    <a:pt x="16737" y="10800"/>
                  </a:cubicBezTo>
                  <a:cubicBezTo>
                    <a:pt x="16737" y="7521"/>
                    <a:pt x="14078" y="4863"/>
                    <a:pt x="10800" y="4863"/>
                  </a:cubicBezTo>
                  <a:cubicBezTo>
                    <a:pt x="7521" y="4863"/>
                    <a:pt x="4863" y="7521"/>
                    <a:pt x="4863" y="10800"/>
                  </a:cubicBezTo>
                  <a:lnTo>
                    <a:pt x="0" y="10800"/>
                  </a:lnTo>
                  <a:cubicBezTo>
                    <a:pt x="0" y="4835"/>
                    <a:pt x="4835" y="0"/>
                    <a:pt x="10800" y="0"/>
                  </a:cubicBezTo>
                  <a:cubicBezTo>
                    <a:pt x="16764" y="0"/>
                    <a:pt x="21600" y="4835"/>
                    <a:pt x="21600" y="10800"/>
                  </a:cubicBezTo>
                  <a:cubicBezTo>
                    <a:pt x="21600" y="16764"/>
                    <a:pt x="16764" y="21600"/>
                    <a:pt x="10800" y="21600"/>
                  </a:cubicBezTo>
                  <a:cubicBezTo>
                    <a:pt x="7920" y="21600"/>
                    <a:pt x="5159" y="20449"/>
                    <a:pt x="3131" y="18404"/>
                  </a:cubicBezTo>
                  <a:lnTo>
                    <a:pt x="1214" y="20306"/>
                  </a:lnTo>
                  <a:lnTo>
                    <a:pt x="1243" y="13049"/>
                  </a:lnTo>
                  <a:lnTo>
                    <a:pt x="8501" y="13079"/>
                  </a:lnTo>
                  <a:lnTo>
                    <a:pt x="6584" y="14980"/>
                  </a:lnTo>
                  <a:close/>
                </a:path>
              </a:pathLst>
            </a:custGeom>
            <a:solidFill>
              <a:schemeClr val="accent2">
                <a:lumMod val="40000"/>
                <a:lumOff val="60000"/>
              </a:schemeClr>
            </a:solidFill>
            <a:ln w="19050">
              <a:noFill/>
              <a:miter lim="800000"/>
              <a:headEnd/>
              <a:tailEnd/>
            </a:ln>
          </p:spPr>
          <p:txBody>
            <a:bodyPr rot="10800000" vert="eaVert" wrap="square" lIns="95555" tIns="47776" rIns="95555" bIns="4777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smtClean="0">
                <a:ln>
                  <a:noFill/>
                </a:ln>
                <a:solidFill>
                  <a:schemeClr val="tx1"/>
                </a:solidFill>
                <a:effectLst/>
                <a:latin typeface="Arial" pitchFamily="34" charset="0"/>
              </a:endParaRPr>
            </a:p>
          </p:txBody>
        </p:sp>
        <p:sp>
          <p:nvSpPr>
            <p:cNvPr id="7" name="Rectangle 47"/>
            <p:cNvSpPr>
              <a:spLocks noChangeArrowheads="1"/>
            </p:cNvSpPr>
            <p:nvPr/>
          </p:nvSpPr>
          <p:spPr bwMode="auto">
            <a:xfrm>
              <a:off x="6589" y="6355"/>
              <a:ext cx="1981" cy="374"/>
            </a:xfrm>
            <a:prstGeom prst="rect">
              <a:avLst/>
            </a:prstGeom>
            <a:solidFill>
              <a:srgbClr val="FFFFFF">
                <a:alpha val="0"/>
              </a:srgbClr>
            </a:solidFill>
            <a:ln w="9525">
              <a:noFill/>
              <a:miter lim="800000"/>
              <a:headEnd/>
              <a:tailEnd/>
            </a:ln>
          </p:spPr>
          <p:txBody>
            <a:bodyPr vert="horz" wrap="square" lIns="18810" tIns="11286" rIns="18810" bIns="1128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pPr>
              <a:r>
                <a:rPr kumimoji="0" lang="en-US" sz="2000" b="1" i="0" u="none" strike="noStrike" cap="none" normalizeH="0" baseline="0" dirty="0" smtClean="0">
                  <a:ln>
                    <a:noFill/>
                  </a:ln>
                  <a:solidFill>
                    <a:sysClr val="windowText" lastClr="000000"/>
                  </a:solidFill>
                  <a:effectLst/>
                  <a:latin typeface="+mn-lt"/>
                </a:rPr>
                <a:t>Programming</a:t>
              </a:r>
              <a:endParaRPr kumimoji="0" lang="en-US" sz="2000" b="0" i="0" u="none" strike="noStrike" cap="none" normalizeH="0" baseline="0" dirty="0" smtClean="0">
                <a:ln>
                  <a:noFill/>
                </a:ln>
                <a:solidFill>
                  <a:sysClr val="windowText" lastClr="000000"/>
                </a:solidFill>
                <a:effectLst/>
                <a:latin typeface="+mn-lt"/>
              </a:endParaRPr>
            </a:p>
          </p:txBody>
        </p:sp>
        <p:sp>
          <p:nvSpPr>
            <p:cNvPr id="8" name="Rectangle 49"/>
            <p:cNvSpPr>
              <a:spLocks noChangeArrowheads="1"/>
            </p:cNvSpPr>
            <p:nvPr/>
          </p:nvSpPr>
          <p:spPr bwMode="auto">
            <a:xfrm>
              <a:off x="6881" y="9565"/>
              <a:ext cx="1689" cy="374"/>
            </a:xfrm>
            <a:prstGeom prst="rect">
              <a:avLst/>
            </a:prstGeom>
            <a:solidFill>
              <a:srgbClr val="FFFFFF">
                <a:alpha val="0"/>
              </a:srgbClr>
            </a:solidFill>
            <a:ln w="9525">
              <a:noFill/>
              <a:miter lim="800000"/>
              <a:headEnd/>
              <a:tailEnd/>
            </a:ln>
          </p:spPr>
          <p:txBody>
            <a:bodyPr vert="horz" wrap="square" lIns="18810" tIns="11286" rIns="18810" bIns="1128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000" b="1" i="0" u="none" strike="noStrike" cap="none" normalizeH="0" baseline="0" dirty="0" smtClean="0">
                  <a:ln>
                    <a:noFill/>
                  </a:ln>
                  <a:solidFill>
                    <a:sysClr val="windowText" lastClr="000000"/>
                  </a:solidFill>
                  <a:effectLst/>
                  <a:latin typeface="+mn-lt"/>
                </a:rPr>
                <a:t>Formulation</a:t>
              </a:r>
              <a:endParaRPr kumimoji="0" lang="en-US" sz="2000" b="0" i="0" u="none" strike="noStrike" cap="none" normalizeH="0" baseline="0" dirty="0" smtClean="0">
                <a:ln>
                  <a:noFill/>
                </a:ln>
                <a:solidFill>
                  <a:sysClr val="windowText" lastClr="000000"/>
                </a:solidFill>
                <a:effectLst/>
                <a:latin typeface="+mn-lt"/>
              </a:endParaRPr>
            </a:p>
          </p:txBody>
        </p:sp>
        <p:sp>
          <p:nvSpPr>
            <p:cNvPr id="9" name="Rectangle 50"/>
            <p:cNvSpPr>
              <a:spLocks noChangeArrowheads="1"/>
            </p:cNvSpPr>
            <p:nvPr/>
          </p:nvSpPr>
          <p:spPr bwMode="auto">
            <a:xfrm>
              <a:off x="3905" y="9564"/>
              <a:ext cx="2220" cy="375"/>
            </a:xfrm>
            <a:prstGeom prst="rect">
              <a:avLst/>
            </a:prstGeom>
            <a:solidFill>
              <a:srgbClr val="FFFFFF">
                <a:alpha val="0"/>
              </a:srgbClr>
            </a:solidFill>
            <a:ln w="9525">
              <a:noFill/>
              <a:miter lim="800000"/>
              <a:headEnd/>
              <a:tailEnd/>
            </a:ln>
          </p:spPr>
          <p:txBody>
            <a:bodyPr vert="horz" wrap="square" lIns="18810" tIns="11286" rIns="18810" bIns="1128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pPr>
              <a:r>
                <a:rPr kumimoji="0" lang="en-US" sz="2000" b="1" i="0" u="none" strike="noStrike" cap="none" normalizeH="0" baseline="0" dirty="0" smtClean="0">
                  <a:ln>
                    <a:noFill/>
                  </a:ln>
                  <a:solidFill>
                    <a:sysClr val="windowText" lastClr="000000"/>
                  </a:solidFill>
                  <a:effectLst/>
                  <a:latin typeface="+mn-lt"/>
                </a:rPr>
                <a:t>Implementation</a:t>
              </a:r>
              <a:endParaRPr kumimoji="0" lang="en-US" sz="2000" b="0" i="0" u="none" strike="noStrike" cap="none" normalizeH="0" baseline="0" dirty="0" smtClean="0">
                <a:ln>
                  <a:noFill/>
                </a:ln>
                <a:solidFill>
                  <a:sysClr val="windowText" lastClr="000000"/>
                </a:solidFill>
                <a:effectLst/>
                <a:latin typeface="+mn-lt"/>
              </a:endParaRPr>
            </a:p>
          </p:txBody>
        </p:sp>
        <p:sp>
          <p:nvSpPr>
            <p:cNvPr id="10" name="Rectangle 51"/>
            <p:cNvSpPr>
              <a:spLocks noChangeArrowheads="1"/>
            </p:cNvSpPr>
            <p:nvPr/>
          </p:nvSpPr>
          <p:spPr bwMode="auto">
            <a:xfrm>
              <a:off x="4659" y="6336"/>
              <a:ext cx="1160" cy="544"/>
            </a:xfrm>
            <a:prstGeom prst="rect">
              <a:avLst/>
            </a:prstGeom>
            <a:solidFill>
              <a:srgbClr val="FFFFFF">
                <a:alpha val="0"/>
              </a:srgbClr>
            </a:solidFill>
            <a:ln w="9525">
              <a:noFill/>
              <a:miter lim="800000"/>
              <a:headEnd/>
              <a:tailEnd/>
            </a:ln>
          </p:spPr>
          <p:txBody>
            <a:bodyPr vert="horz" wrap="square" lIns="18810" tIns="11286" rIns="18810" bIns="1128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pPr>
              <a:r>
                <a:rPr kumimoji="0" lang="en-US" sz="2000" b="1" i="0" u="none" strike="noStrike" cap="none" normalizeH="0" baseline="0" dirty="0" smtClean="0">
                  <a:ln>
                    <a:noFill/>
                  </a:ln>
                  <a:solidFill>
                    <a:sysClr val="windowText" lastClr="000000"/>
                  </a:solidFill>
                  <a:effectLst/>
                  <a:latin typeface="+mn-lt"/>
                </a:rPr>
                <a:t>Closure</a:t>
              </a:r>
            </a:p>
          </p:txBody>
        </p:sp>
        <p:sp>
          <p:nvSpPr>
            <p:cNvPr id="11" name="Text Box 19"/>
            <p:cNvSpPr txBox="1">
              <a:spLocks noChangeArrowheads="1"/>
            </p:cNvSpPr>
            <p:nvPr/>
          </p:nvSpPr>
          <p:spPr bwMode="auto">
            <a:xfrm>
              <a:off x="5215" y="7999"/>
              <a:ext cx="1666" cy="999"/>
            </a:xfrm>
            <a:prstGeom prst="rect">
              <a:avLst/>
            </a:prstGeom>
            <a:solidFill>
              <a:srgbClr val="FFC000">
                <a:alpha val="0"/>
              </a:srgb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GB" sz="2000" b="1" i="0" u="none" strike="noStrike" cap="none" normalizeH="0" baseline="0" smtClean="0">
                  <a:ln>
                    <a:noFill/>
                  </a:ln>
                  <a:solidFill>
                    <a:srgbClr val="006E99"/>
                  </a:solidFill>
                  <a:effectLst/>
                  <a:latin typeface="+mn-lt"/>
                </a:rPr>
                <a:t>Policy dialogue</a:t>
              </a:r>
            </a:p>
          </p:txBody>
        </p:sp>
      </p:grpSp>
      <p:sp>
        <p:nvSpPr>
          <p:cNvPr id="12" name="Rectangle 50"/>
          <p:cNvSpPr>
            <a:spLocks noChangeArrowheads="1"/>
          </p:cNvSpPr>
          <p:nvPr/>
        </p:nvSpPr>
        <p:spPr bwMode="auto">
          <a:xfrm>
            <a:off x="6740573" y="3626733"/>
            <a:ext cx="2295923" cy="450339"/>
          </a:xfrm>
          <a:prstGeom prst="rect">
            <a:avLst/>
          </a:prstGeom>
          <a:solidFill>
            <a:srgbClr val="FFFFFF">
              <a:alpha val="0"/>
            </a:srgbClr>
          </a:solidFill>
          <a:ln w="9525">
            <a:noFill/>
            <a:miter lim="800000"/>
            <a:headEnd/>
            <a:tailEnd/>
          </a:ln>
        </p:spPr>
        <p:txBody>
          <a:bodyPr vert="horz" wrap="square" lIns="18810" tIns="11286" rIns="18810" bIns="1128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pPr>
            <a:r>
              <a:rPr kumimoji="0" lang="en-US" sz="2000" b="1" i="0" u="none" strike="noStrike" cap="none" normalizeH="0" baseline="0" dirty="0" smtClean="0">
                <a:ln>
                  <a:noFill/>
                </a:ln>
                <a:solidFill>
                  <a:schemeClr val="tx1"/>
                </a:solidFill>
                <a:effectLst/>
                <a:latin typeface="+mn-lt"/>
              </a:rPr>
              <a:t>Identification</a:t>
            </a:r>
            <a:endParaRPr kumimoji="0" lang="en-US" sz="2000" b="0" i="0" u="none" strike="noStrike" cap="none" normalizeH="0" baseline="0" dirty="0" smtClean="0">
              <a:ln>
                <a:noFill/>
              </a:ln>
              <a:solidFill>
                <a:schemeClr val="tx1"/>
              </a:solidFill>
              <a:effectLst/>
              <a:latin typeface="+mn-lt"/>
            </a:endParaRPr>
          </a:p>
        </p:txBody>
      </p:sp>
      <p:sp>
        <p:nvSpPr>
          <p:cNvPr id="13" name="Rectangle 51"/>
          <p:cNvSpPr>
            <a:spLocks noChangeArrowheads="1"/>
          </p:cNvSpPr>
          <p:nvPr/>
        </p:nvSpPr>
        <p:spPr bwMode="auto">
          <a:xfrm>
            <a:off x="1403648" y="3356834"/>
            <a:ext cx="1612022" cy="538452"/>
          </a:xfrm>
          <a:prstGeom prst="rect">
            <a:avLst/>
          </a:prstGeom>
          <a:solidFill>
            <a:srgbClr val="FFFFFF">
              <a:alpha val="0"/>
            </a:srgbClr>
          </a:solidFill>
          <a:ln w="9525">
            <a:noFill/>
            <a:miter lim="800000"/>
            <a:headEnd/>
            <a:tailEnd/>
          </a:ln>
        </p:spPr>
        <p:txBody>
          <a:bodyPr vert="horz" wrap="square" lIns="18810" tIns="11286" rIns="18810" bIns="1128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pPr>
            <a:r>
              <a:rPr kumimoji="0" lang="en-US" sz="2000" b="1" i="0" u="none" strike="noStrike" cap="none" normalizeH="0" baseline="0" dirty="0" smtClean="0">
                <a:ln>
                  <a:noFill/>
                </a:ln>
                <a:solidFill>
                  <a:sysClr val="windowText" lastClr="000000"/>
                </a:solidFill>
                <a:effectLst/>
                <a:latin typeface="+mn-lt"/>
              </a:rPr>
              <a:t>Evaluation</a:t>
            </a:r>
          </a:p>
        </p:txBody>
      </p:sp>
      <p:sp>
        <p:nvSpPr>
          <p:cNvPr id="14" name="Oval 13"/>
          <p:cNvSpPr/>
          <p:nvPr/>
        </p:nvSpPr>
        <p:spPr bwMode="auto">
          <a:xfrm>
            <a:off x="5151832" y="1700808"/>
            <a:ext cx="2736702" cy="1296144"/>
          </a:xfrm>
          <a:prstGeom prst="ellipse">
            <a:avLst/>
          </a:prstGeom>
          <a:noFill/>
          <a:ln w="57150" cap="flat" cmpd="sng" algn="ctr">
            <a:solidFill>
              <a:schemeClr val="accent2"/>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da-DK" sz="1200" b="0" i="0" u="none" strike="noStrike" cap="none" normalizeH="0" baseline="0" smtClean="0">
              <a:ln>
                <a:noFill/>
              </a:ln>
              <a:solidFill>
                <a:srgbClr val="0F5494"/>
              </a:solidFill>
              <a:effectLst/>
              <a:latin typeface="Verdana" pitchFamily="34" charset="0"/>
            </a:endParaRPr>
          </a:p>
        </p:txBody>
      </p:sp>
    </p:spTree>
    <p:extLst>
      <p:ext uri="{BB962C8B-B14F-4D97-AF65-F5344CB8AC3E}">
        <p14:creationId xmlns:p14="http://schemas.microsoft.com/office/powerpoint/2010/main" val="8938498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p:cNvSpPr>
            <a:spLocks noGrp="1" noChangeArrowheads="1"/>
          </p:cNvSpPr>
          <p:nvPr>
            <p:ph type="title"/>
          </p:nvPr>
        </p:nvSpPr>
        <p:spPr>
          <a:xfrm>
            <a:off x="0" y="1274802"/>
            <a:ext cx="8784976" cy="553998"/>
          </a:xfrm>
        </p:spPr>
        <p:txBody>
          <a:bodyPr>
            <a:spAutoFit/>
          </a:bodyPr>
          <a:lstStyle/>
          <a:p>
            <a:pPr indent="0" eaLnBrk="1" hangingPunct="1"/>
            <a:r>
              <a:rPr lang="en-GB" dirty="0" smtClean="0">
                <a:solidFill>
                  <a:srgbClr val="006699"/>
                </a:solidFill>
              </a:rPr>
              <a:t>Steps in multi-annual programming</a:t>
            </a:r>
          </a:p>
        </p:txBody>
      </p:sp>
      <p:sp>
        <p:nvSpPr>
          <p:cNvPr id="2" name="Rectangle 1"/>
          <p:cNvSpPr/>
          <p:nvPr/>
        </p:nvSpPr>
        <p:spPr>
          <a:xfrm>
            <a:off x="457200" y="2382560"/>
            <a:ext cx="7848872" cy="3293209"/>
          </a:xfrm>
          <a:prstGeom prst="rect">
            <a:avLst/>
          </a:prstGeom>
        </p:spPr>
        <p:txBody>
          <a:bodyPr wrap="square">
            <a:spAutoFit/>
          </a:bodyPr>
          <a:lstStyle/>
          <a:p>
            <a:pPr marL="285750" indent="-285750" eaLnBrk="1" hangingPunct="1">
              <a:buFont typeface="Arial"/>
              <a:buChar char="•"/>
            </a:pPr>
            <a:r>
              <a:rPr lang="en-GB" sz="1800" b="1" dirty="0" smtClean="0">
                <a:solidFill>
                  <a:srgbClr val="006699"/>
                </a:solidFill>
                <a:latin typeface="+mn-lt"/>
              </a:rPr>
              <a:t>Strategic analysis</a:t>
            </a:r>
          </a:p>
          <a:p>
            <a:pPr marL="742950" lvl="1" indent="-285750">
              <a:buFont typeface="Arial"/>
              <a:buChar char="•"/>
            </a:pPr>
            <a:r>
              <a:rPr lang="en-GB" sz="1800" dirty="0" smtClean="0">
                <a:solidFill>
                  <a:srgbClr val="006699"/>
                </a:solidFill>
                <a:latin typeface="+mn-lt"/>
              </a:rPr>
              <a:t>Analysis </a:t>
            </a:r>
            <a:r>
              <a:rPr lang="en-GB" sz="1800" dirty="0">
                <a:solidFill>
                  <a:srgbClr val="006699"/>
                </a:solidFill>
                <a:latin typeface="+mn-lt"/>
              </a:rPr>
              <a:t>of the country </a:t>
            </a:r>
            <a:r>
              <a:rPr lang="en-GB" sz="1800" dirty="0" smtClean="0">
                <a:solidFill>
                  <a:srgbClr val="006699"/>
                </a:solidFill>
                <a:latin typeface="+mn-lt"/>
              </a:rPr>
              <a:t>situation</a:t>
            </a:r>
          </a:p>
          <a:p>
            <a:pPr marL="742950" lvl="1" indent="-285750">
              <a:buFont typeface="Arial"/>
              <a:buChar char="•"/>
            </a:pPr>
            <a:r>
              <a:rPr lang="en-GB" sz="1800" dirty="0" smtClean="0">
                <a:solidFill>
                  <a:srgbClr val="006699"/>
                </a:solidFill>
                <a:latin typeface="+mn-lt"/>
              </a:rPr>
              <a:t>Sound assessment of risks</a:t>
            </a:r>
            <a:endParaRPr lang="en-GB" sz="1800" dirty="0">
              <a:solidFill>
                <a:srgbClr val="006699"/>
              </a:solidFill>
              <a:latin typeface="+mn-lt"/>
            </a:endParaRPr>
          </a:p>
          <a:p>
            <a:pPr marL="742950" lvl="1" indent="-285750">
              <a:buFont typeface="Arial"/>
              <a:buChar char="•"/>
            </a:pPr>
            <a:r>
              <a:rPr lang="en-GB" sz="1800" dirty="0" smtClean="0">
                <a:solidFill>
                  <a:srgbClr val="006699"/>
                </a:solidFill>
                <a:latin typeface="+mn-lt"/>
              </a:rPr>
              <a:t>Review </a:t>
            </a:r>
            <a:r>
              <a:rPr lang="en-GB" sz="1800" dirty="0">
                <a:solidFill>
                  <a:srgbClr val="006699"/>
                </a:solidFill>
                <a:latin typeface="+mn-lt"/>
              </a:rPr>
              <a:t>of national and donor priorities</a:t>
            </a:r>
          </a:p>
          <a:p>
            <a:pPr marL="742950" lvl="1" indent="-285750">
              <a:spcBef>
                <a:spcPts val="600"/>
              </a:spcBef>
              <a:buFont typeface="Arial"/>
              <a:buChar char="•"/>
            </a:pPr>
            <a:r>
              <a:rPr lang="en-GB" sz="1800" dirty="0" smtClean="0">
                <a:solidFill>
                  <a:srgbClr val="006699"/>
                </a:solidFill>
                <a:latin typeface="+mn-lt"/>
              </a:rPr>
              <a:t>Identification </a:t>
            </a:r>
            <a:r>
              <a:rPr lang="en-GB" sz="1800" dirty="0">
                <a:solidFill>
                  <a:srgbClr val="006699"/>
                </a:solidFill>
                <a:latin typeface="+mn-lt"/>
              </a:rPr>
              <a:t>of the response strategy and focal sectors</a:t>
            </a:r>
          </a:p>
          <a:p>
            <a:pPr marL="285750" indent="-285750" eaLnBrk="1" hangingPunct="1">
              <a:spcBef>
                <a:spcPts val="600"/>
              </a:spcBef>
              <a:buFont typeface="Arial"/>
              <a:buChar char="•"/>
            </a:pPr>
            <a:endParaRPr lang="en-GB" sz="1800" dirty="0">
              <a:solidFill>
                <a:srgbClr val="006699"/>
              </a:solidFill>
              <a:latin typeface="+mn-lt"/>
            </a:endParaRPr>
          </a:p>
          <a:p>
            <a:pPr marL="285750" indent="-285750" eaLnBrk="1" hangingPunct="1">
              <a:buFont typeface="Arial"/>
              <a:buChar char="•"/>
            </a:pPr>
            <a:r>
              <a:rPr lang="en-GB" sz="1800" b="1" dirty="0" smtClean="0">
                <a:solidFill>
                  <a:srgbClr val="006699"/>
                </a:solidFill>
                <a:latin typeface="+mn-lt"/>
              </a:rPr>
              <a:t>Multi-annual indicative programme</a:t>
            </a:r>
          </a:p>
          <a:p>
            <a:pPr marL="742950" lvl="1" indent="-285750">
              <a:buFont typeface="Arial"/>
              <a:buChar char="•"/>
            </a:pPr>
            <a:r>
              <a:rPr lang="en-GB" sz="1800" dirty="0" smtClean="0">
                <a:solidFill>
                  <a:srgbClr val="006699"/>
                </a:solidFill>
                <a:latin typeface="+mn-lt"/>
              </a:rPr>
              <a:t>Design </a:t>
            </a:r>
            <a:r>
              <a:rPr lang="en-GB" sz="1800" dirty="0">
                <a:solidFill>
                  <a:srgbClr val="006699"/>
                </a:solidFill>
                <a:latin typeface="+mn-lt"/>
              </a:rPr>
              <a:t>of the intervention </a:t>
            </a:r>
            <a:r>
              <a:rPr lang="en-GB" sz="1800" dirty="0" smtClean="0">
                <a:solidFill>
                  <a:srgbClr val="006699"/>
                </a:solidFill>
                <a:latin typeface="+mn-lt"/>
              </a:rPr>
              <a:t>framework</a:t>
            </a:r>
          </a:p>
          <a:p>
            <a:pPr marL="742950" lvl="1" indent="-285750">
              <a:buFont typeface="Arial"/>
              <a:buChar char="•"/>
            </a:pPr>
            <a:r>
              <a:rPr lang="en-GB" sz="1800" dirty="0" smtClean="0">
                <a:solidFill>
                  <a:srgbClr val="006699"/>
                </a:solidFill>
                <a:latin typeface="+mn-lt"/>
              </a:rPr>
              <a:t>Budget</a:t>
            </a:r>
            <a:endParaRPr lang="en-GB" sz="1800" dirty="0">
              <a:solidFill>
                <a:srgbClr val="006699"/>
              </a:solidFill>
              <a:latin typeface="+mn-lt"/>
            </a:endParaRPr>
          </a:p>
          <a:p>
            <a:pPr marL="285750" indent="-285750" eaLnBrk="1" hangingPunct="1">
              <a:buFont typeface="Arial"/>
              <a:buChar char="•"/>
            </a:pPr>
            <a:endParaRPr lang="en-GB" sz="1800" dirty="0">
              <a:solidFill>
                <a:srgbClr val="006699"/>
              </a:solidFill>
              <a:latin typeface="+mn-lt"/>
            </a:endParaRPr>
          </a:p>
          <a:p>
            <a:pPr marL="285750" indent="-285750" eaLnBrk="1" hangingPunct="1">
              <a:buFont typeface="Arial"/>
              <a:buChar char="•"/>
            </a:pPr>
            <a:r>
              <a:rPr lang="en-GB" sz="1800" dirty="0">
                <a:solidFill>
                  <a:srgbClr val="006699"/>
                </a:solidFill>
                <a:latin typeface="+mn-lt"/>
              </a:rPr>
              <a:t>Multi-annual programming is subject to a mid-term review</a:t>
            </a:r>
          </a:p>
        </p:txBody>
      </p:sp>
      <p:sp>
        <p:nvSpPr>
          <p:cNvPr id="5" name="Slide Number Placeholder 2"/>
          <p:cNvSpPr>
            <a:spLocks noGrp="1"/>
          </p:cNvSpPr>
          <p:nvPr>
            <p:ph type="sldNum" sz="quarter" idx="12"/>
          </p:nvPr>
        </p:nvSpPr>
        <p:spPr>
          <a:xfrm>
            <a:off x="6553200" y="6245225"/>
            <a:ext cx="2133600" cy="476250"/>
          </a:xfrm>
        </p:spPr>
        <p:txBody>
          <a:bodyPr/>
          <a:lstStyle/>
          <a:p>
            <a:pPr>
              <a:defRPr/>
            </a:pPr>
            <a:fld id="{315A5415-EC39-4ABD-B2D1-376FD9DBC68B}" type="slidenum">
              <a:rPr lang="en-GB" smtClean="0"/>
              <a:pPr>
                <a:defRPr/>
              </a:pPr>
              <a:t>6</a:t>
            </a:fld>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xfrm>
            <a:off x="8370887" y="6237288"/>
            <a:ext cx="544513" cy="476250"/>
          </a:xfrm>
          <a:noFill/>
        </p:spPr>
        <p:txBody>
          <a:bodyPr anchor="b"/>
          <a:lstStyle/>
          <a:p>
            <a:pPr eaLnBrk="0" hangingPunct="0">
              <a:lnSpc>
                <a:spcPts val="1400"/>
              </a:lnSpc>
            </a:pPr>
            <a:fld id="{E3B52D32-345F-427A-93FE-BB4974FA2EA1}" type="slidenum">
              <a:rPr lang="fr-FR" smtClean="0">
                <a:latin typeface="Verdana" pitchFamily="34" charset="0"/>
                <a:ea typeface="ＭＳ Ｐゴシック" pitchFamily="34" charset="-128"/>
              </a:rPr>
              <a:pPr eaLnBrk="0" hangingPunct="0">
                <a:lnSpc>
                  <a:spcPts val="1400"/>
                </a:lnSpc>
              </a:pPr>
              <a:t>7</a:t>
            </a:fld>
            <a:endParaRPr lang="fr-FR" smtClean="0">
              <a:latin typeface="Verdana" pitchFamily="34" charset="0"/>
              <a:ea typeface="ＭＳ Ｐゴシック" pitchFamily="34" charset="-128"/>
            </a:endParaRPr>
          </a:p>
        </p:txBody>
      </p:sp>
      <p:sp>
        <p:nvSpPr>
          <p:cNvPr id="12291" name="Rectangle 2"/>
          <p:cNvSpPr>
            <a:spLocks noGrp="1" noChangeArrowheads="1"/>
          </p:cNvSpPr>
          <p:nvPr>
            <p:ph type="title"/>
          </p:nvPr>
        </p:nvSpPr>
        <p:spPr>
          <a:xfrm>
            <a:off x="0" y="1243702"/>
            <a:ext cx="8820472" cy="553998"/>
          </a:xfrm>
        </p:spPr>
        <p:txBody>
          <a:bodyPr wrap="square">
            <a:spAutoFit/>
          </a:bodyPr>
          <a:lstStyle/>
          <a:p>
            <a:pPr indent="0" eaLnBrk="1" hangingPunct="1"/>
            <a:r>
              <a:rPr lang="en-GB" dirty="0" smtClean="0">
                <a:solidFill>
                  <a:srgbClr val="006699"/>
                </a:solidFill>
                <a:ea typeface="ＭＳ Ｐゴシック" pitchFamily="34" charset="-128"/>
              </a:rPr>
              <a:t>Strategic analysis (CSP or equivalent)</a:t>
            </a:r>
          </a:p>
        </p:txBody>
      </p:sp>
      <p:graphicFrame>
        <p:nvGraphicFramePr>
          <p:cNvPr id="415792" name="Group 48"/>
          <p:cNvGraphicFramePr>
            <a:graphicFrameLocks noGrp="1"/>
          </p:cNvGraphicFramePr>
          <p:nvPr>
            <p:ph sz="half" idx="1"/>
            <p:extLst>
              <p:ext uri="{D42A27DB-BD31-4B8C-83A1-F6EECF244321}">
                <p14:modId xmlns:p14="http://schemas.microsoft.com/office/powerpoint/2010/main" val="3814376035"/>
              </p:ext>
            </p:extLst>
          </p:nvPr>
        </p:nvGraphicFramePr>
        <p:xfrm>
          <a:off x="533400" y="2318828"/>
          <a:ext cx="3312368" cy="4180108"/>
        </p:xfrm>
        <a:graphic>
          <a:graphicData uri="http://schemas.openxmlformats.org/drawingml/2006/table">
            <a:tbl>
              <a:tblPr/>
              <a:tblGrid>
                <a:gridCol w="3312368"/>
              </a:tblGrid>
              <a:tr h="579741">
                <a:tc>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en-GB" sz="1800" b="1" i="0" u="none" strike="noStrike" cap="none" normalizeH="0" baseline="0" dirty="0" smtClean="0">
                          <a:ln>
                            <a:noFill/>
                          </a:ln>
                          <a:solidFill>
                            <a:srgbClr val="000000"/>
                          </a:solidFill>
                          <a:effectLst/>
                          <a:latin typeface="Arial" charset="0"/>
                          <a:ea typeface="ＭＳ Ｐゴシック" charset="-128"/>
                        </a:rPr>
                        <a:t> Co-operation objectives</a:t>
                      </a:r>
                    </a:p>
                  </a:txBody>
                  <a:tcPr horzOverflow="overflow">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rgbClr val="BDDEFF"/>
                    </a:solidFill>
                  </a:tcPr>
                </a:tc>
              </a:tr>
              <a:tr h="885038">
                <a:tc>
                  <a:txBody>
                    <a:bodyPr/>
                    <a:lstStyle/>
                    <a:p>
                      <a:pPr marL="177800" marR="0" lvl="0" indent="-177800" algn="l" defTabSz="914400" rtl="0" eaLnBrk="1" fontAlgn="base" latinLnBrk="0" hangingPunct="1">
                        <a:lnSpc>
                          <a:spcPct val="100000"/>
                        </a:lnSpc>
                        <a:spcBef>
                          <a:spcPct val="20000"/>
                        </a:spcBef>
                        <a:spcAft>
                          <a:spcPct val="0"/>
                        </a:spcAft>
                        <a:buClrTx/>
                        <a:buSzTx/>
                        <a:buFontTx/>
                        <a:buChar char="•"/>
                        <a:tabLst/>
                      </a:pPr>
                      <a:r>
                        <a:rPr kumimoji="0" lang="en-GB" sz="1800" b="1" i="0" u="none" strike="noStrike" cap="none" normalizeH="0" baseline="0" dirty="0" smtClean="0">
                          <a:ln>
                            <a:noFill/>
                          </a:ln>
                          <a:solidFill>
                            <a:srgbClr val="000000"/>
                          </a:solidFill>
                          <a:effectLst/>
                          <a:latin typeface="Arial" charset="0"/>
                          <a:ea typeface="ＭＳ Ｐゴシック" charset="-128"/>
                        </a:rPr>
                        <a:t>Analysis of the country   situation</a:t>
                      </a:r>
                    </a:p>
                  </a:txBody>
                  <a:tcPr horzOverflow="overflow">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rgbClr val="BDDEFF"/>
                    </a:solidFill>
                  </a:tcPr>
                </a:tc>
              </a:tr>
              <a:tr h="824952">
                <a:tc>
                  <a:txBody>
                    <a:bodyPr/>
                    <a:lstStyle/>
                    <a:p>
                      <a:pPr marL="177800" marR="0" lvl="0" indent="-177800" algn="l" defTabSz="914400" rtl="0" eaLnBrk="1" fontAlgn="base" latinLnBrk="0" hangingPunct="1">
                        <a:lnSpc>
                          <a:spcPct val="100000"/>
                        </a:lnSpc>
                        <a:spcBef>
                          <a:spcPct val="20000"/>
                        </a:spcBef>
                        <a:spcAft>
                          <a:spcPct val="0"/>
                        </a:spcAft>
                        <a:buClrTx/>
                        <a:buSzTx/>
                        <a:buFontTx/>
                        <a:buChar char="•"/>
                        <a:tabLst/>
                      </a:pPr>
                      <a:r>
                        <a:rPr kumimoji="0" lang="en-GB" sz="1800" b="1" i="0" u="none" strike="noStrike" kern="1200" cap="none" normalizeH="0" baseline="0" dirty="0" smtClean="0">
                          <a:ln>
                            <a:noFill/>
                          </a:ln>
                          <a:solidFill>
                            <a:srgbClr val="000000"/>
                          </a:solidFill>
                          <a:effectLst/>
                          <a:latin typeface="Arial" charset="0"/>
                          <a:ea typeface="ＭＳ Ｐゴシック" charset="-128"/>
                          <a:cs typeface="+mn-cs"/>
                        </a:rPr>
                        <a:t>Partner country’s policy agenda</a:t>
                      </a:r>
                    </a:p>
                  </a:txBody>
                  <a:tcPr horzOverflow="overflow">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rgbClr val="BDDEFF"/>
                    </a:solidFill>
                  </a:tcPr>
                </a:tc>
              </a:tr>
              <a:tr h="868799">
                <a:tc>
                  <a:txBody>
                    <a:bodyPr/>
                    <a:lstStyle/>
                    <a:p>
                      <a:pPr marL="177800" marR="0" lvl="0" indent="-177800" algn="l" defTabSz="914400" rtl="0" eaLnBrk="1" fontAlgn="base" latinLnBrk="0" hangingPunct="1">
                        <a:lnSpc>
                          <a:spcPct val="100000"/>
                        </a:lnSpc>
                        <a:spcBef>
                          <a:spcPct val="20000"/>
                        </a:spcBef>
                        <a:spcAft>
                          <a:spcPct val="0"/>
                        </a:spcAft>
                        <a:buClrTx/>
                        <a:buSzTx/>
                        <a:buFontTx/>
                        <a:buChar char="•"/>
                        <a:tabLst/>
                      </a:pPr>
                      <a:r>
                        <a:rPr kumimoji="0" lang="en-GB" sz="1800" b="1" i="0" u="none" strike="noStrike" kern="1200" cap="none" normalizeH="0" baseline="0" dirty="0" smtClean="0">
                          <a:ln>
                            <a:noFill/>
                          </a:ln>
                          <a:solidFill>
                            <a:srgbClr val="000000"/>
                          </a:solidFill>
                          <a:effectLst/>
                          <a:latin typeface="Arial" charset="0"/>
                          <a:ea typeface="ＭＳ Ｐゴシック" charset="-128"/>
                          <a:cs typeface="+mn-cs"/>
                        </a:rPr>
                        <a:t>EC and other donors’ co-operation (past and on-going)</a:t>
                      </a:r>
                    </a:p>
                  </a:txBody>
                  <a:tcPr horzOverflow="overflow">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rgbClr val="BDDEFF"/>
                    </a:solidFill>
                  </a:tcPr>
                </a:tc>
              </a:tr>
              <a:tr h="597603">
                <a:tc>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en-GB" sz="1800" b="1" i="0" u="none" strike="noStrike" cap="none" normalizeH="0" baseline="0" dirty="0" smtClean="0">
                          <a:ln>
                            <a:noFill/>
                          </a:ln>
                          <a:solidFill>
                            <a:srgbClr val="000000"/>
                          </a:solidFill>
                          <a:effectLst/>
                          <a:latin typeface="Arial" charset="0"/>
                          <a:ea typeface="ＭＳ Ｐゴシック" charset="-128"/>
                        </a:rPr>
                        <a:t> Response strategy</a:t>
                      </a:r>
                    </a:p>
                  </a:txBody>
                  <a:tcPr horzOverflow="overflow">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rgbClr val="BDDEFF"/>
                    </a:solidFill>
                  </a:tcPr>
                </a:tc>
              </a:tr>
              <a:tr h="378374">
                <a:tc>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en-GB" sz="1800" b="1" i="0" u="none" strike="noStrike" cap="none" normalizeH="0" baseline="0" dirty="0" smtClean="0">
                          <a:ln>
                            <a:noFill/>
                          </a:ln>
                          <a:solidFill>
                            <a:srgbClr val="000000"/>
                          </a:solidFill>
                          <a:effectLst/>
                          <a:latin typeface="Arial" charset="0"/>
                          <a:ea typeface="ＭＳ Ｐゴシック" charset="-128"/>
                        </a:rPr>
                        <a:t> Annexes</a:t>
                      </a:r>
                    </a:p>
                  </a:txBody>
                  <a:tcPr horzOverflow="overflow">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rgbClr val="BDDEFF"/>
                    </a:solidFill>
                  </a:tcPr>
                </a:tc>
              </a:tr>
            </a:tbl>
          </a:graphicData>
        </a:graphic>
      </p:graphicFrame>
      <p:sp>
        <p:nvSpPr>
          <p:cNvPr id="12308" name="Rectangle 17"/>
          <p:cNvSpPr>
            <a:spLocks noChangeArrowheads="1"/>
          </p:cNvSpPr>
          <p:nvPr/>
        </p:nvSpPr>
        <p:spPr bwMode="auto">
          <a:xfrm>
            <a:off x="684213" y="1843088"/>
            <a:ext cx="3887787" cy="366712"/>
          </a:xfrm>
          <a:prstGeom prst="rect">
            <a:avLst/>
          </a:prstGeom>
          <a:noFill/>
          <a:ln w="9525">
            <a:noFill/>
            <a:miter lim="800000"/>
            <a:headEnd/>
            <a:tailEnd/>
          </a:ln>
        </p:spPr>
        <p:txBody>
          <a:bodyPr>
            <a:spAutoFit/>
          </a:bodyPr>
          <a:lstStyle/>
          <a:p>
            <a:r>
              <a:rPr lang="en-GB" sz="1800" b="1" dirty="0">
                <a:solidFill>
                  <a:srgbClr val="006699"/>
                </a:solidFill>
                <a:cs typeface="Arial" pitchFamily="34" charset="0"/>
              </a:rPr>
              <a:t>Possible entry points</a:t>
            </a:r>
          </a:p>
        </p:txBody>
      </p:sp>
      <p:sp>
        <p:nvSpPr>
          <p:cNvPr id="12309" name="Rectangle 18"/>
          <p:cNvSpPr>
            <a:spLocks noChangeArrowheads="1"/>
          </p:cNvSpPr>
          <p:nvPr/>
        </p:nvSpPr>
        <p:spPr bwMode="auto">
          <a:xfrm>
            <a:off x="4875212" y="1836738"/>
            <a:ext cx="3887788" cy="366712"/>
          </a:xfrm>
          <a:prstGeom prst="rect">
            <a:avLst/>
          </a:prstGeom>
          <a:noFill/>
          <a:ln w="9525">
            <a:noFill/>
            <a:miter lim="800000"/>
            <a:headEnd/>
            <a:tailEnd/>
          </a:ln>
        </p:spPr>
        <p:txBody>
          <a:bodyPr>
            <a:spAutoFit/>
          </a:bodyPr>
          <a:lstStyle/>
          <a:p>
            <a:r>
              <a:rPr lang="en-GB" sz="1800" b="1" dirty="0">
                <a:solidFill>
                  <a:srgbClr val="006699"/>
                </a:solidFill>
                <a:cs typeface="Arial" pitchFamily="34" charset="0"/>
              </a:rPr>
              <a:t>Issues to be addressed</a:t>
            </a:r>
          </a:p>
        </p:txBody>
      </p:sp>
      <p:graphicFrame>
        <p:nvGraphicFramePr>
          <p:cNvPr id="415791" name="Group 47"/>
          <p:cNvGraphicFramePr>
            <a:graphicFrameLocks noGrp="1"/>
          </p:cNvGraphicFramePr>
          <p:nvPr>
            <p:ph sz="half" idx="2"/>
            <p:extLst>
              <p:ext uri="{D42A27DB-BD31-4B8C-83A1-F6EECF244321}">
                <p14:modId xmlns:p14="http://schemas.microsoft.com/office/powerpoint/2010/main" val="2344824424"/>
              </p:ext>
            </p:extLst>
          </p:nvPr>
        </p:nvGraphicFramePr>
        <p:xfrm>
          <a:off x="4084880" y="2348880"/>
          <a:ext cx="4680520" cy="4086909"/>
        </p:xfrm>
        <a:graphic>
          <a:graphicData uri="http://schemas.openxmlformats.org/drawingml/2006/table">
            <a:tbl>
              <a:tblPr>
                <a:effectLst/>
              </a:tblPr>
              <a:tblGrid>
                <a:gridCol w="4680520"/>
              </a:tblGrid>
              <a:tr h="574675">
                <a:tc>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en-GB" sz="1800" b="1" i="0" u="none" strike="noStrike" cap="none" normalizeH="0" baseline="0" dirty="0">
                          <a:ln>
                            <a:noFill/>
                          </a:ln>
                          <a:solidFill>
                            <a:srgbClr val="000000"/>
                          </a:solidFill>
                          <a:effectLst/>
                          <a:latin typeface="Arial" charset="0"/>
                        </a:rPr>
                        <a:t> Sustainable development objectives</a:t>
                      </a:r>
                    </a:p>
                  </a:txBody>
                  <a:tcPr horzOverflow="overflow">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chemeClr val="accent5"/>
                    </a:solidFill>
                  </a:tcPr>
                </a:tc>
              </a:tr>
              <a:tr h="860425">
                <a:tc>
                  <a:txBody>
                    <a:bodyPr/>
                    <a:lstStyle/>
                    <a:p>
                      <a:pPr marL="177800" marR="0" lvl="0" indent="-177800" algn="l" defTabSz="914400" rtl="0" eaLnBrk="1" fontAlgn="base" latinLnBrk="0" hangingPunct="1">
                        <a:lnSpc>
                          <a:spcPct val="100000"/>
                        </a:lnSpc>
                        <a:spcBef>
                          <a:spcPct val="20000"/>
                        </a:spcBef>
                        <a:spcAft>
                          <a:spcPct val="0"/>
                        </a:spcAft>
                        <a:buClrTx/>
                        <a:buSzTx/>
                        <a:buFontTx/>
                        <a:buChar char="•"/>
                        <a:tabLst/>
                      </a:pPr>
                      <a:r>
                        <a:rPr kumimoji="0" lang="en-GB" sz="1800" b="1" i="0" u="none" strike="noStrike" cap="none" normalizeH="0" baseline="0" dirty="0" smtClean="0">
                          <a:ln>
                            <a:noFill/>
                          </a:ln>
                          <a:solidFill>
                            <a:srgbClr val="000000"/>
                          </a:solidFill>
                          <a:effectLst/>
                          <a:latin typeface="Arial" charset="0"/>
                        </a:rPr>
                        <a:t>Key </a:t>
                      </a:r>
                      <a:r>
                        <a:rPr kumimoji="0" lang="en-GB" sz="1800" b="1" i="0" u="none" strike="noStrike" cap="none" normalizeH="0" baseline="0" dirty="0">
                          <a:ln>
                            <a:noFill/>
                          </a:ln>
                          <a:solidFill>
                            <a:srgbClr val="000000"/>
                          </a:solidFill>
                          <a:effectLst/>
                          <a:latin typeface="Arial" charset="0"/>
                        </a:rPr>
                        <a:t>environmental issues (incl. climate change</a:t>
                      </a:r>
                      <a:r>
                        <a:rPr kumimoji="0" lang="en-GB" sz="1800" b="1" i="0" u="none" strike="noStrike" cap="none" normalizeH="0" baseline="0">
                          <a:ln>
                            <a:noFill/>
                          </a:ln>
                          <a:solidFill>
                            <a:srgbClr val="000000"/>
                          </a:solidFill>
                          <a:effectLst/>
                          <a:latin typeface="Arial" charset="0"/>
                        </a:rPr>
                        <a:t>), </a:t>
                      </a:r>
                      <a:r>
                        <a:rPr kumimoji="0" lang="en-GB" sz="1800" b="1" i="0" u="none" strike="noStrike" cap="none" normalizeH="0" baseline="0" smtClean="0">
                          <a:ln>
                            <a:noFill/>
                          </a:ln>
                          <a:solidFill>
                            <a:srgbClr val="000000"/>
                          </a:solidFill>
                          <a:effectLst/>
                          <a:latin typeface="Arial" charset="0"/>
                        </a:rPr>
                        <a:t>risks, links </a:t>
                      </a:r>
                      <a:r>
                        <a:rPr kumimoji="0" lang="en-GB" sz="1800" b="1" i="0" u="none" strike="noStrike" cap="none" normalizeH="0" baseline="0" dirty="0">
                          <a:ln>
                            <a:noFill/>
                          </a:ln>
                          <a:solidFill>
                            <a:srgbClr val="000000"/>
                          </a:solidFill>
                          <a:effectLst/>
                          <a:latin typeface="Arial" charset="0"/>
                        </a:rPr>
                        <a:t>with social and economic situation</a:t>
                      </a:r>
                    </a:p>
                  </a:txBody>
                  <a:tcPr horzOverflow="overflow">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chemeClr val="accent5"/>
                    </a:solidFill>
                  </a:tcPr>
                </a:tc>
              </a:tr>
              <a:tr h="677594">
                <a:tc>
                  <a:txBody>
                    <a:bodyPr/>
                    <a:lstStyle/>
                    <a:p>
                      <a:pPr marL="177800" marR="0" lvl="0" indent="-177800" algn="l" defTabSz="914400" rtl="0" eaLnBrk="1" fontAlgn="base" latinLnBrk="0" hangingPunct="1">
                        <a:lnSpc>
                          <a:spcPct val="100000"/>
                        </a:lnSpc>
                        <a:spcBef>
                          <a:spcPct val="20000"/>
                        </a:spcBef>
                        <a:spcAft>
                          <a:spcPct val="0"/>
                        </a:spcAft>
                        <a:buClrTx/>
                        <a:buSzTx/>
                        <a:buFontTx/>
                        <a:buChar char="•"/>
                        <a:tabLst/>
                      </a:pPr>
                      <a:r>
                        <a:rPr kumimoji="0" lang="en-GB" sz="1800" b="1" i="0" u="none" strike="noStrike" kern="1200" cap="none" normalizeH="0" baseline="0" dirty="0" smtClean="0">
                          <a:ln>
                            <a:noFill/>
                          </a:ln>
                          <a:solidFill>
                            <a:srgbClr val="000000"/>
                          </a:solidFill>
                          <a:effectLst/>
                          <a:latin typeface="Arial" charset="0"/>
                          <a:ea typeface="+mn-ea"/>
                          <a:cs typeface="+mn-cs"/>
                        </a:rPr>
                        <a:t>Environmental/climate </a:t>
                      </a:r>
                      <a:r>
                        <a:rPr kumimoji="0" lang="en-GB" sz="1800" b="1" i="0" u="none" strike="noStrike" kern="1200" cap="none" normalizeH="0" baseline="0" dirty="0">
                          <a:ln>
                            <a:noFill/>
                          </a:ln>
                          <a:solidFill>
                            <a:srgbClr val="000000"/>
                          </a:solidFill>
                          <a:effectLst/>
                          <a:latin typeface="Arial" charset="0"/>
                          <a:ea typeface="+mn-ea"/>
                          <a:cs typeface="+mn-cs"/>
                        </a:rPr>
                        <a:t>policy, multilateral </a:t>
                      </a:r>
                      <a:r>
                        <a:rPr kumimoji="0" lang="en-GB" sz="1800" b="1" i="0" u="none" strike="noStrike" kern="1200" cap="none" normalizeH="0" baseline="0" dirty="0" smtClean="0">
                          <a:ln>
                            <a:noFill/>
                          </a:ln>
                          <a:solidFill>
                            <a:srgbClr val="000000"/>
                          </a:solidFill>
                          <a:effectLst/>
                          <a:latin typeface="Arial" charset="0"/>
                          <a:ea typeface="+mn-ea"/>
                          <a:cs typeface="+mn-cs"/>
                        </a:rPr>
                        <a:t>environmental </a:t>
                      </a:r>
                      <a:r>
                        <a:rPr kumimoji="0" lang="en-GB" sz="1800" b="1" i="0" u="none" strike="noStrike" kern="1200" cap="none" normalizeH="0" baseline="0" dirty="0">
                          <a:ln>
                            <a:noFill/>
                          </a:ln>
                          <a:solidFill>
                            <a:srgbClr val="000000"/>
                          </a:solidFill>
                          <a:effectLst/>
                          <a:latin typeface="Arial" charset="0"/>
                          <a:ea typeface="+mn-ea"/>
                          <a:cs typeface="+mn-cs"/>
                        </a:rPr>
                        <a:t>agreements</a:t>
                      </a:r>
                    </a:p>
                  </a:txBody>
                  <a:tcPr horzOverflow="overflow">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chemeClr val="accent5"/>
                    </a:solidFill>
                  </a:tcPr>
                </a:tc>
              </a:tr>
              <a:tr h="865188">
                <a:tc>
                  <a:txBody>
                    <a:bodyPr/>
                    <a:lstStyle/>
                    <a:p>
                      <a:pPr marL="177800" marR="0" lvl="0" indent="-177800" algn="l" defTabSz="914400" rtl="0" eaLnBrk="1" fontAlgn="base" latinLnBrk="0" hangingPunct="1">
                        <a:lnSpc>
                          <a:spcPct val="100000"/>
                        </a:lnSpc>
                        <a:spcBef>
                          <a:spcPct val="20000"/>
                        </a:spcBef>
                        <a:spcAft>
                          <a:spcPct val="0"/>
                        </a:spcAft>
                        <a:buClrTx/>
                        <a:buSzTx/>
                        <a:buFontTx/>
                        <a:buChar char="•"/>
                        <a:tabLst/>
                      </a:pPr>
                      <a:r>
                        <a:rPr kumimoji="0" lang="en-GB" sz="1800" b="1" i="0" u="none" strike="noStrike" kern="1200" cap="none" normalizeH="0" baseline="0" dirty="0" smtClean="0">
                          <a:ln>
                            <a:noFill/>
                          </a:ln>
                          <a:solidFill>
                            <a:srgbClr val="000000"/>
                          </a:solidFill>
                          <a:effectLst/>
                          <a:latin typeface="Arial" charset="0"/>
                          <a:ea typeface="+mn-ea"/>
                          <a:cs typeface="+mn-cs"/>
                        </a:rPr>
                        <a:t>Actions </a:t>
                      </a:r>
                      <a:r>
                        <a:rPr kumimoji="0" lang="en-GB" sz="1800" b="1" i="0" u="none" strike="noStrike" kern="1200" cap="none" normalizeH="0" baseline="0" dirty="0">
                          <a:ln>
                            <a:noFill/>
                          </a:ln>
                          <a:solidFill>
                            <a:srgbClr val="000000"/>
                          </a:solidFill>
                          <a:effectLst/>
                          <a:latin typeface="Arial" charset="0"/>
                          <a:ea typeface="+mn-ea"/>
                          <a:cs typeface="+mn-cs"/>
                        </a:rPr>
                        <a:t>taken to integrate the </a:t>
                      </a:r>
                      <a:r>
                        <a:rPr kumimoji="0" lang="en-GB" sz="1800" b="1" i="0" u="none" strike="noStrike" kern="1200" cap="none" normalizeH="0" baseline="0" dirty="0" smtClean="0">
                          <a:ln>
                            <a:noFill/>
                          </a:ln>
                          <a:solidFill>
                            <a:srgbClr val="000000"/>
                          </a:solidFill>
                          <a:effectLst/>
                          <a:latin typeface="Arial" charset="0"/>
                          <a:ea typeface="+mn-ea"/>
                          <a:cs typeface="+mn-cs"/>
                        </a:rPr>
                        <a:t>environment/climate change, </a:t>
                      </a:r>
                      <a:r>
                        <a:rPr kumimoji="0" lang="en-GB" sz="1800" b="1" i="0" u="none" strike="noStrike" kern="1200" cap="none" normalizeH="0" baseline="0" dirty="0">
                          <a:ln>
                            <a:noFill/>
                          </a:ln>
                          <a:solidFill>
                            <a:srgbClr val="000000"/>
                          </a:solidFill>
                          <a:effectLst/>
                          <a:latin typeface="Arial" charset="0"/>
                          <a:ea typeface="+mn-ea"/>
                          <a:cs typeface="+mn-cs"/>
                        </a:rPr>
                        <a:t>results obtained, donor coordination</a:t>
                      </a:r>
                    </a:p>
                  </a:txBody>
                  <a:tcPr horzOverflow="overflow">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chemeClr val="accent5"/>
                    </a:solidFill>
                  </a:tcPr>
                </a:tc>
              </a:tr>
              <a:tr h="360363">
                <a:tc>
                  <a:txBody>
                    <a:bodyPr/>
                    <a:lstStyle/>
                    <a:p>
                      <a:pPr marL="177800" marR="0" lvl="0" indent="-177800" algn="l" defTabSz="914400" rtl="0" eaLnBrk="1" fontAlgn="base" latinLnBrk="0" hangingPunct="1">
                        <a:lnSpc>
                          <a:spcPct val="100000"/>
                        </a:lnSpc>
                        <a:spcBef>
                          <a:spcPct val="20000"/>
                        </a:spcBef>
                        <a:spcAft>
                          <a:spcPct val="0"/>
                        </a:spcAft>
                        <a:buClrTx/>
                        <a:buSzTx/>
                        <a:buFontTx/>
                        <a:buChar char="•"/>
                        <a:tabLst/>
                      </a:pPr>
                      <a:r>
                        <a:rPr kumimoji="0" lang="en-GB" sz="1800" b="1" i="0" u="none" strike="noStrike" kern="1200" cap="none" normalizeH="0" baseline="0" dirty="0" smtClean="0">
                          <a:ln>
                            <a:noFill/>
                          </a:ln>
                          <a:solidFill>
                            <a:srgbClr val="000000"/>
                          </a:solidFill>
                          <a:effectLst/>
                          <a:latin typeface="Arial" charset="0"/>
                          <a:ea typeface="+mn-ea"/>
                          <a:cs typeface="+mn-cs"/>
                        </a:rPr>
                        <a:t>Proposed </a:t>
                      </a:r>
                      <a:r>
                        <a:rPr kumimoji="0" lang="en-GB" sz="1800" b="1" i="0" u="none" strike="noStrike" kern="1200" cap="none" normalizeH="0" baseline="0" dirty="0">
                          <a:ln>
                            <a:noFill/>
                          </a:ln>
                          <a:solidFill>
                            <a:srgbClr val="000000"/>
                          </a:solidFill>
                          <a:effectLst/>
                          <a:latin typeface="Arial" charset="0"/>
                          <a:ea typeface="+mn-ea"/>
                          <a:cs typeface="+mn-cs"/>
                        </a:rPr>
                        <a:t>approach to integrate the </a:t>
                      </a:r>
                      <a:r>
                        <a:rPr kumimoji="0" lang="en-GB" sz="1800" b="1" i="0" u="none" strike="noStrike" kern="1200" cap="none" normalizeH="0" baseline="0" dirty="0" smtClean="0">
                          <a:ln>
                            <a:noFill/>
                          </a:ln>
                          <a:solidFill>
                            <a:srgbClr val="000000"/>
                          </a:solidFill>
                          <a:effectLst/>
                          <a:latin typeface="Arial" charset="0"/>
                          <a:ea typeface="+mn-ea"/>
                          <a:cs typeface="+mn-cs"/>
                        </a:rPr>
                        <a:t>environment/climate change</a:t>
                      </a:r>
                      <a:endParaRPr kumimoji="0" lang="en-GB" sz="1800" b="1" i="0" u="none" strike="noStrike" kern="1200" cap="none" normalizeH="0" baseline="0" dirty="0">
                        <a:ln>
                          <a:noFill/>
                        </a:ln>
                        <a:solidFill>
                          <a:srgbClr val="000000"/>
                        </a:solidFill>
                        <a:effectLst/>
                        <a:latin typeface="Arial" charset="0"/>
                        <a:ea typeface="+mn-ea"/>
                        <a:cs typeface="+mn-cs"/>
                      </a:endParaRPr>
                    </a:p>
                  </a:txBody>
                  <a:tcPr horzOverflow="overflow">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chemeClr val="accent5"/>
                    </a:solidFill>
                  </a:tcPr>
                </a:tc>
              </a:tr>
              <a:tr h="360363">
                <a:tc>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en-GB" sz="1800" b="1" i="0" u="none" strike="noStrike" cap="none" normalizeH="0" baseline="0" dirty="0">
                          <a:ln>
                            <a:noFill/>
                          </a:ln>
                          <a:solidFill>
                            <a:srgbClr val="000000"/>
                          </a:solidFill>
                          <a:effectLst/>
                          <a:latin typeface="Arial" charset="0"/>
                        </a:rPr>
                        <a:t> </a:t>
                      </a:r>
                      <a:r>
                        <a:rPr kumimoji="0" lang="en-GB" sz="1800" b="1" i="0" u="none" strike="noStrike" cap="none" normalizeH="0" baseline="0" dirty="0" smtClean="0">
                          <a:ln>
                            <a:noFill/>
                          </a:ln>
                          <a:solidFill>
                            <a:srgbClr val="000000"/>
                          </a:solidFill>
                          <a:effectLst/>
                          <a:latin typeface="Arial" charset="0"/>
                        </a:rPr>
                        <a:t>Country Environmental Profile</a:t>
                      </a:r>
                      <a:endParaRPr kumimoji="0" lang="en-GB" sz="1800" b="1" i="0" u="none" strike="noStrike" cap="none" normalizeH="0" baseline="0" dirty="0">
                        <a:ln>
                          <a:noFill/>
                        </a:ln>
                        <a:solidFill>
                          <a:srgbClr val="000000"/>
                        </a:solidFill>
                        <a:effectLst/>
                        <a:latin typeface="Arial" charset="0"/>
                      </a:endParaRPr>
                    </a:p>
                  </a:txBody>
                  <a:tcPr horzOverflow="overflow">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chemeClr val="accent5"/>
                    </a:solidFill>
                  </a:tcPr>
                </a:tc>
              </a:tr>
            </a:tbl>
          </a:graphicData>
        </a:graphic>
      </p:graphicFrame>
    </p:spTree>
    <p:extLst>
      <p:ext uri="{BB962C8B-B14F-4D97-AF65-F5344CB8AC3E}">
        <p14:creationId xmlns:p14="http://schemas.microsoft.com/office/powerpoint/2010/main" val="27857568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1" descr="iceberg.jpg"/>
          <p:cNvPicPr>
            <a:picLocks noChangeAspect="1"/>
          </p:cNvPicPr>
          <p:nvPr/>
        </p:nvPicPr>
        <p:blipFill rotWithShape="1">
          <a:blip r:embed="rId3" cstate="print">
            <a:lum bright="-10000"/>
          </a:blip>
          <a:srcRect t="28177" b="7191"/>
          <a:stretch/>
        </p:blipFill>
        <p:spPr bwMode="auto">
          <a:xfrm>
            <a:off x="3352800" y="3562066"/>
            <a:ext cx="4895776" cy="2752314"/>
          </a:xfrm>
          <a:prstGeom prst="rect">
            <a:avLst/>
          </a:prstGeom>
          <a:noFill/>
          <a:ln w="9525">
            <a:noFill/>
            <a:miter lim="800000"/>
            <a:headEnd/>
            <a:tailEnd/>
          </a:ln>
        </p:spPr>
      </p:pic>
      <p:sp>
        <p:nvSpPr>
          <p:cNvPr id="3" name="Up-Down Arrow 2"/>
          <p:cNvSpPr/>
          <p:nvPr/>
        </p:nvSpPr>
        <p:spPr>
          <a:xfrm>
            <a:off x="2462212" y="2434406"/>
            <a:ext cx="433388" cy="935906"/>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p>
        </p:txBody>
      </p:sp>
      <p:sp>
        <p:nvSpPr>
          <p:cNvPr id="4" name="Up-Down Arrow 3"/>
          <p:cNvSpPr/>
          <p:nvPr/>
        </p:nvSpPr>
        <p:spPr>
          <a:xfrm>
            <a:off x="2462212" y="3442319"/>
            <a:ext cx="433388" cy="2807717"/>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p>
        </p:txBody>
      </p:sp>
      <p:sp>
        <p:nvSpPr>
          <p:cNvPr id="32773" name="TextBox 4"/>
          <p:cNvSpPr txBox="1">
            <a:spLocks noChangeArrowheads="1"/>
          </p:cNvSpPr>
          <p:nvPr/>
        </p:nvSpPr>
        <p:spPr bwMode="auto">
          <a:xfrm>
            <a:off x="395537" y="2362200"/>
            <a:ext cx="1823019" cy="1015663"/>
          </a:xfrm>
          <a:prstGeom prst="rect">
            <a:avLst/>
          </a:prstGeom>
          <a:noFill/>
          <a:ln w="9525">
            <a:noFill/>
            <a:miter lim="800000"/>
            <a:headEnd/>
            <a:tailEnd/>
          </a:ln>
        </p:spPr>
        <p:txBody>
          <a:bodyPr wrap="square">
            <a:spAutoFit/>
          </a:bodyPr>
          <a:lstStyle/>
          <a:p>
            <a:r>
              <a:rPr lang="da-DK" sz="2000" dirty="0">
                <a:solidFill>
                  <a:srgbClr val="006E99"/>
                </a:solidFill>
              </a:rPr>
              <a:t>Focus of traditional analysis</a:t>
            </a:r>
            <a:endParaRPr lang="en-US" sz="2000" dirty="0">
              <a:solidFill>
                <a:srgbClr val="006E99"/>
              </a:solidFill>
            </a:endParaRPr>
          </a:p>
        </p:txBody>
      </p:sp>
      <p:sp>
        <p:nvSpPr>
          <p:cNvPr id="32774" name="TextBox 5"/>
          <p:cNvSpPr txBox="1">
            <a:spLocks noChangeArrowheads="1"/>
          </p:cNvSpPr>
          <p:nvPr/>
        </p:nvSpPr>
        <p:spPr bwMode="auto">
          <a:xfrm>
            <a:off x="395537" y="3802112"/>
            <a:ext cx="1896813" cy="1323439"/>
          </a:xfrm>
          <a:prstGeom prst="rect">
            <a:avLst/>
          </a:prstGeom>
          <a:noFill/>
          <a:ln w="9525">
            <a:noFill/>
            <a:miter lim="800000"/>
            <a:headEnd/>
            <a:tailEnd/>
          </a:ln>
        </p:spPr>
        <p:txBody>
          <a:bodyPr wrap="square">
            <a:spAutoFit/>
          </a:bodyPr>
          <a:lstStyle/>
          <a:p>
            <a:r>
              <a:rPr lang="da-DK" sz="2000" dirty="0">
                <a:solidFill>
                  <a:srgbClr val="006E99"/>
                </a:solidFill>
              </a:rPr>
              <a:t>Focus of political economy analysis</a:t>
            </a:r>
            <a:endParaRPr lang="en-US" sz="2000" dirty="0">
              <a:solidFill>
                <a:srgbClr val="006E99"/>
              </a:solidFill>
            </a:endParaRPr>
          </a:p>
        </p:txBody>
      </p:sp>
      <p:sp>
        <p:nvSpPr>
          <p:cNvPr id="32775" name="TextBox 9"/>
          <p:cNvSpPr txBox="1">
            <a:spLocks noChangeArrowheads="1"/>
          </p:cNvSpPr>
          <p:nvPr/>
        </p:nvSpPr>
        <p:spPr bwMode="auto">
          <a:xfrm>
            <a:off x="-324544" y="1196752"/>
            <a:ext cx="9865096" cy="954107"/>
          </a:xfrm>
          <a:prstGeom prst="rect">
            <a:avLst/>
          </a:prstGeom>
          <a:noFill/>
          <a:ln w="9525">
            <a:noFill/>
            <a:miter lim="800000"/>
            <a:headEnd/>
            <a:tailEnd/>
          </a:ln>
        </p:spPr>
        <p:txBody>
          <a:bodyPr wrap="square">
            <a:spAutoFit/>
          </a:bodyPr>
          <a:lstStyle/>
          <a:p>
            <a:pPr marL="355600"/>
            <a:r>
              <a:rPr lang="en-GB" sz="2800" b="1" dirty="0" smtClean="0">
                <a:solidFill>
                  <a:srgbClr val="006E99"/>
                </a:solidFill>
                <a:latin typeface="+mj-lt"/>
                <a:ea typeface="ＭＳ Ｐゴシック" pitchFamily="34" charset="-128"/>
                <a:cs typeface="+mj-cs"/>
              </a:rPr>
              <a:t>Strategic analysis  </a:t>
            </a:r>
          </a:p>
          <a:p>
            <a:pPr marL="355600"/>
            <a:r>
              <a:rPr lang="en-GB" sz="2800" b="1" dirty="0" smtClean="0">
                <a:solidFill>
                  <a:srgbClr val="006E99"/>
                </a:solidFill>
                <a:latin typeface="+mj-lt"/>
                <a:ea typeface="ＭＳ Ｐゴシック" pitchFamily="34" charset="-128"/>
                <a:cs typeface="+mj-cs"/>
              </a:rPr>
              <a:t>Political economy – a new insight and tool</a:t>
            </a:r>
          </a:p>
        </p:txBody>
      </p:sp>
      <p:pic>
        <p:nvPicPr>
          <p:cNvPr id="12" name="Picture 11" descr="great-white-shark-picture-01.jpg"/>
          <p:cNvPicPr>
            <a:picLocks noChangeAspect="1"/>
          </p:cNvPicPr>
          <p:nvPr/>
        </p:nvPicPr>
        <p:blipFill>
          <a:blip r:embed="rId4" cstate="print"/>
          <a:stretch>
            <a:fillRect/>
          </a:stretch>
        </p:blipFill>
        <p:spPr>
          <a:xfrm>
            <a:off x="6156176" y="5229200"/>
            <a:ext cx="1143000" cy="916686"/>
          </a:xfrm>
          <a:prstGeom prst="rect">
            <a:avLst/>
          </a:prstGeom>
          <a:ln>
            <a:noFill/>
          </a:ln>
          <a:effectLst>
            <a:softEdge rad="112500"/>
          </a:effectLst>
        </p:spPr>
      </p:pic>
      <p:sp>
        <p:nvSpPr>
          <p:cNvPr id="32777" name="Slide Number Placeholder 10"/>
          <p:cNvSpPr>
            <a:spLocks noGrp="1"/>
          </p:cNvSpPr>
          <p:nvPr>
            <p:ph type="sldNum" sz="quarter" idx="12"/>
          </p:nvPr>
        </p:nvSpPr>
        <p:spPr>
          <a:noFill/>
        </p:spPr>
        <p:txBody>
          <a:bodyPr/>
          <a:lstStyle/>
          <a:p>
            <a:fld id="{3C94B025-3C90-48A4-A475-27616EAAFB82}" type="slidenum">
              <a:rPr lang="en-GB" smtClean="0">
                <a:latin typeface="Verdana" pitchFamily="34" charset="0"/>
                <a:ea typeface="ＭＳ Ｐゴシック" pitchFamily="34" charset="-128"/>
              </a:rPr>
              <a:pPr/>
              <a:t>8</a:t>
            </a:fld>
            <a:endParaRPr lang="en-GB" smtClean="0">
              <a:latin typeface="Verdana" pitchFamily="34" charset="0"/>
              <a:ea typeface="ＭＳ Ｐゴシック" pitchFamily="34" charset="-128"/>
            </a:endParaRPr>
          </a:p>
        </p:txBody>
      </p:sp>
      <p:sp>
        <p:nvSpPr>
          <p:cNvPr id="2" name="TextBox 1"/>
          <p:cNvSpPr txBox="1"/>
          <p:nvPr/>
        </p:nvSpPr>
        <p:spPr>
          <a:xfrm>
            <a:off x="395537" y="5687543"/>
            <a:ext cx="1728192" cy="461665"/>
          </a:xfrm>
          <a:prstGeom prst="rect">
            <a:avLst/>
          </a:prstGeom>
          <a:noFill/>
        </p:spPr>
        <p:txBody>
          <a:bodyPr wrap="square" rtlCol="0">
            <a:spAutoFit/>
          </a:bodyPr>
          <a:lstStyle/>
          <a:p>
            <a:r>
              <a:rPr lang="da-DK" dirty="0" smtClean="0">
                <a:hlinkClick r:id="" action="ppaction://noaction"/>
              </a:rPr>
              <a:t>More on Political Economy  analysis</a:t>
            </a:r>
            <a:endParaRPr lang="da-DK" dirty="0"/>
          </a:p>
        </p:txBody>
      </p:sp>
      <p:pic>
        <p:nvPicPr>
          <p:cNvPr id="13" name="Picture 1" descr="iceberg.jpg"/>
          <p:cNvPicPr>
            <a:picLocks noChangeAspect="1"/>
          </p:cNvPicPr>
          <p:nvPr/>
        </p:nvPicPr>
        <p:blipFill rotWithShape="1">
          <a:blip r:embed="rId3" cstate="print">
            <a:lum bright="-10000"/>
          </a:blip>
          <a:srcRect b="73218"/>
          <a:stretch/>
        </p:blipFill>
        <p:spPr bwMode="auto">
          <a:xfrm>
            <a:off x="3348632" y="2432523"/>
            <a:ext cx="4895776" cy="1140493"/>
          </a:xfrm>
          <a:prstGeom prst="rect">
            <a:avLst/>
          </a:prstGeom>
          <a:noFill/>
          <a:ln w="9525">
            <a:noFill/>
            <a:miter lim="800000"/>
            <a:headEnd/>
            <a:tailEnd/>
          </a:ln>
        </p:spPr>
      </p:pic>
    </p:spTree>
    <p:extLst>
      <p:ext uri="{BB962C8B-B14F-4D97-AF65-F5344CB8AC3E}">
        <p14:creationId xmlns:p14="http://schemas.microsoft.com/office/powerpoint/2010/main" val="3389880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77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27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2774" grpId="0"/>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TextBox 4"/>
          <p:cNvSpPr txBox="1">
            <a:spLocks noChangeArrowheads="1"/>
          </p:cNvSpPr>
          <p:nvPr/>
        </p:nvSpPr>
        <p:spPr bwMode="auto">
          <a:xfrm>
            <a:off x="0" y="1124744"/>
            <a:ext cx="8712968" cy="553998"/>
          </a:xfrm>
          <a:prstGeom prst="rect">
            <a:avLst/>
          </a:prstGeom>
          <a:noFill/>
          <a:ln w="9525">
            <a:noFill/>
            <a:miter lim="800000"/>
            <a:headEnd/>
            <a:tailEnd/>
          </a:ln>
        </p:spPr>
        <p:txBody>
          <a:bodyPr wrap="square">
            <a:spAutoFit/>
          </a:bodyPr>
          <a:lstStyle/>
          <a:p>
            <a:r>
              <a:rPr lang="en-GB" sz="3000" b="1" dirty="0" smtClean="0">
                <a:solidFill>
                  <a:srgbClr val="006699"/>
                </a:solidFill>
              </a:rPr>
              <a:t>   </a:t>
            </a:r>
            <a:r>
              <a:rPr lang="en-GB" sz="3000" b="1" dirty="0" smtClean="0">
                <a:solidFill>
                  <a:srgbClr val="006699"/>
                </a:solidFill>
                <a:latin typeface="+mj-lt"/>
                <a:ea typeface="ＭＳ Ｐゴシック" pitchFamily="34" charset="-128"/>
                <a:cs typeface="+mj-cs"/>
              </a:rPr>
              <a:t>Political economy</a:t>
            </a:r>
            <a:endParaRPr lang="en-GB" sz="3000" b="1" dirty="0">
              <a:solidFill>
                <a:srgbClr val="006699"/>
              </a:solidFill>
              <a:latin typeface="+mj-lt"/>
              <a:ea typeface="ＭＳ Ｐゴシック" pitchFamily="34" charset="-128"/>
              <a:cs typeface="+mj-cs"/>
            </a:endParaRPr>
          </a:p>
        </p:txBody>
      </p:sp>
      <p:sp>
        <p:nvSpPr>
          <p:cNvPr id="31748" name="Slide Number Placeholder 6"/>
          <p:cNvSpPr>
            <a:spLocks noGrp="1"/>
          </p:cNvSpPr>
          <p:nvPr>
            <p:ph type="sldNum" sz="quarter" idx="12"/>
          </p:nvPr>
        </p:nvSpPr>
        <p:spPr>
          <a:noFill/>
        </p:spPr>
        <p:txBody>
          <a:bodyPr/>
          <a:lstStyle/>
          <a:p>
            <a:fld id="{5F82CF0F-EE85-4AB0-A16C-390B6646E753}" type="slidenum">
              <a:rPr lang="en-GB" smtClean="0">
                <a:latin typeface="Verdana" pitchFamily="34" charset="0"/>
                <a:ea typeface="ＭＳ Ｐゴシック" pitchFamily="34" charset="-128"/>
              </a:rPr>
              <a:pPr/>
              <a:t>9</a:t>
            </a:fld>
            <a:endParaRPr lang="en-GB" dirty="0" smtClean="0">
              <a:latin typeface="Verdana" pitchFamily="34" charset="0"/>
              <a:ea typeface="ＭＳ Ｐゴシック" pitchFamily="34" charset="-128"/>
            </a:endParaRPr>
          </a:p>
        </p:txBody>
      </p:sp>
      <p:sp>
        <p:nvSpPr>
          <p:cNvPr id="6" name="TextBox 5"/>
          <p:cNvSpPr txBox="1"/>
          <p:nvPr/>
        </p:nvSpPr>
        <p:spPr>
          <a:xfrm>
            <a:off x="457200" y="2041496"/>
            <a:ext cx="8229600" cy="1200329"/>
          </a:xfrm>
          <a:prstGeom prst="rect">
            <a:avLst/>
          </a:prstGeom>
          <a:noFill/>
        </p:spPr>
        <p:txBody>
          <a:bodyPr wrap="square" rtlCol="0">
            <a:spAutoFit/>
          </a:bodyPr>
          <a:lstStyle/>
          <a:p>
            <a:pPr>
              <a:defRPr/>
            </a:pPr>
            <a:r>
              <a:rPr lang="en-GB" sz="1800" dirty="0" smtClean="0">
                <a:solidFill>
                  <a:srgbClr val="006699"/>
                </a:solidFill>
              </a:rPr>
              <a:t>Traditional </a:t>
            </a:r>
            <a:r>
              <a:rPr lang="en-GB" sz="1800" dirty="0">
                <a:solidFill>
                  <a:srgbClr val="006699"/>
                </a:solidFill>
              </a:rPr>
              <a:t>technical and financial </a:t>
            </a:r>
            <a:r>
              <a:rPr lang="en-GB" sz="1800" dirty="0" smtClean="0">
                <a:solidFill>
                  <a:srgbClr val="006699"/>
                </a:solidFill>
              </a:rPr>
              <a:t>focus has underestimated of the influence of the political economy</a:t>
            </a:r>
          </a:p>
          <a:p>
            <a:pPr marL="177800" indent="-177800">
              <a:buFont typeface="Arial" pitchFamily="34" charset="0"/>
              <a:buChar char="•"/>
              <a:defRPr/>
            </a:pPr>
            <a:endParaRPr lang="en-GB" sz="1800" dirty="0" smtClean="0">
              <a:solidFill>
                <a:srgbClr val="006699"/>
              </a:solidFill>
            </a:endParaRPr>
          </a:p>
          <a:p>
            <a:endParaRPr lang="en-GB" sz="1800" dirty="0"/>
          </a:p>
        </p:txBody>
      </p:sp>
      <p:sp>
        <p:nvSpPr>
          <p:cNvPr id="2" name="Rektangel 1"/>
          <p:cNvSpPr/>
          <p:nvPr/>
        </p:nvSpPr>
        <p:spPr>
          <a:xfrm>
            <a:off x="491318" y="3455075"/>
            <a:ext cx="4995081" cy="2031325"/>
          </a:xfrm>
          <a:prstGeom prst="rect">
            <a:avLst/>
          </a:prstGeom>
        </p:spPr>
        <p:txBody>
          <a:bodyPr wrap="square">
            <a:spAutoFit/>
          </a:bodyPr>
          <a:lstStyle/>
          <a:p>
            <a:pPr>
              <a:defRPr/>
            </a:pPr>
            <a:r>
              <a:rPr lang="en-GB" sz="1800" b="1" dirty="0" smtClean="0">
                <a:solidFill>
                  <a:srgbClr val="006699"/>
                </a:solidFill>
              </a:rPr>
              <a:t>Persistent problems</a:t>
            </a:r>
            <a:endParaRPr lang="en-GB" sz="1800" dirty="0">
              <a:solidFill>
                <a:srgbClr val="006699"/>
              </a:solidFill>
            </a:endParaRPr>
          </a:p>
          <a:p>
            <a:pPr marL="177800" indent="-177800">
              <a:buFont typeface="Arial" pitchFamily="34" charset="0"/>
              <a:buChar char="•"/>
              <a:defRPr/>
            </a:pPr>
            <a:r>
              <a:rPr lang="en-GB" sz="1800" dirty="0" smtClean="0">
                <a:solidFill>
                  <a:srgbClr val="006699"/>
                </a:solidFill>
              </a:rPr>
              <a:t>dysfunctional institutions</a:t>
            </a:r>
          </a:p>
          <a:p>
            <a:pPr marL="177800" indent="-177800">
              <a:buFont typeface="Arial" pitchFamily="34" charset="0"/>
              <a:buChar char="•"/>
              <a:defRPr/>
            </a:pPr>
            <a:r>
              <a:rPr lang="en-GB" sz="1800" dirty="0" smtClean="0">
                <a:solidFill>
                  <a:srgbClr val="006699"/>
                </a:solidFill>
              </a:rPr>
              <a:t>resistance </a:t>
            </a:r>
            <a:r>
              <a:rPr lang="en-GB" sz="1800" dirty="0">
                <a:solidFill>
                  <a:srgbClr val="006699"/>
                </a:solidFill>
              </a:rPr>
              <a:t>to reforms and </a:t>
            </a:r>
            <a:r>
              <a:rPr lang="en-GB" sz="1800" dirty="0" smtClean="0">
                <a:solidFill>
                  <a:srgbClr val="006699"/>
                </a:solidFill>
              </a:rPr>
              <a:t>change</a:t>
            </a:r>
          </a:p>
          <a:p>
            <a:pPr marL="177800" indent="-177800">
              <a:buFont typeface="Arial" pitchFamily="34" charset="0"/>
              <a:buChar char="•"/>
              <a:defRPr/>
            </a:pPr>
            <a:r>
              <a:rPr lang="en-GB" sz="1800" dirty="0" smtClean="0">
                <a:solidFill>
                  <a:srgbClr val="006699"/>
                </a:solidFill>
              </a:rPr>
              <a:t>collective </a:t>
            </a:r>
            <a:r>
              <a:rPr lang="en-GB" sz="1800" dirty="0">
                <a:solidFill>
                  <a:srgbClr val="006699"/>
                </a:solidFill>
              </a:rPr>
              <a:t>action fails despite participatory </a:t>
            </a:r>
            <a:r>
              <a:rPr lang="en-GB" sz="1800" dirty="0" smtClean="0">
                <a:solidFill>
                  <a:srgbClr val="006699"/>
                </a:solidFill>
              </a:rPr>
              <a:t>approaches</a:t>
            </a:r>
          </a:p>
          <a:p>
            <a:pPr marL="177800" indent="-177800">
              <a:buFont typeface="Arial" pitchFamily="34" charset="0"/>
              <a:buChar char="•"/>
              <a:defRPr/>
            </a:pPr>
            <a:r>
              <a:rPr lang="en-GB" sz="1800" dirty="0" smtClean="0">
                <a:solidFill>
                  <a:srgbClr val="006699"/>
                </a:solidFill>
              </a:rPr>
              <a:t>capacity </a:t>
            </a:r>
            <a:r>
              <a:rPr lang="en-GB" sz="1800" dirty="0">
                <a:solidFill>
                  <a:srgbClr val="006699"/>
                </a:solidFill>
              </a:rPr>
              <a:t>building with little </a:t>
            </a:r>
            <a:r>
              <a:rPr lang="en-GB" sz="1800" dirty="0" smtClean="0">
                <a:solidFill>
                  <a:srgbClr val="006699"/>
                </a:solidFill>
              </a:rPr>
              <a:t>impact</a:t>
            </a:r>
          </a:p>
          <a:p>
            <a:pPr marL="177800" indent="-177800">
              <a:buFont typeface="Arial" pitchFamily="34" charset="0"/>
              <a:buChar char="•"/>
              <a:defRPr/>
            </a:pPr>
            <a:r>
              <a:rPr lang="en-GB" sz="1800" dirty="0" smtClean="0">
                <a:solidFill>
                  <a:srgbClr val="006699"/>
                </a:solidFill>
              </a:rPr>
              <a:t>reluctance to mainstream ENV and CC</a:t>
            </a:r>
            <a:endParaRPr lang="en-GB" sz="1800" dirty="0">
              <a:solidFill>
                <a:srgbClr val="006699"/>
              </a:solidFill>
            </a:endParaRPr>
          </a:p>
        </p:txBody>
      </p:sp>
      <p:sp>
        <p:nvSpPr>
          <p:cNvPr id="3" name="Rektangel 2"/>
          <p:cNvSpPr/>
          <p:nvPr/>
        </p:nvSpPr>
        <p:spPr>
          <a:xfrm>
            <a:off x="533400" y="5602069"/>
            <a:ext cx="7924800" cy="646331"/>
          </a:xfrm>
          <a:prstGeom prst="rect">
            <a:avLst/>
          </a:prstGeom>
        </p:spPr>
        <p:txBody>
          <a:bodyPr wrap="square">
            <a:spAutoFit/>
          </a:bodyPr>
          <a:lstStyle/>
          <a:p>
            <a:pPr marL="177800" lvl="0" indent="-177800">
              <a:buFont typeface="Arial" pitchFamily="34" charset="0"/>
              <a:buChar char="•"/>
              <a:defRPr/>
            </a:pPr>
            <a:endParaRPr lang="en-GB" sz="1800" dirty="0">
              <a:solidFill>
                <a:srgbClr val="006699"/>
              </a:solidFill>
            </a:endParaRPr>
          </a:p>
          <a:p>
            <a:pPr lvl="0">
              <a:defRPr/>
            </a:pPr>
            <a:r>
              <a:rPr lang="en-GB" sz="1800" dirty="0" smtClean="0">
                <a:solidFill>
                  <a:srgbClr val="006699"/>
                </a:solidFill>
              </a:rPr>
              <a:t>Political, economic </a:t>
            </a:r>
            <a:r>
              <a:rPr lang="en-GB" sz="1800" dirty="0">
                <a:solidFill>
                  <a:srgbClr val="006699"/>
                </a:solidFill>
              </a:rPr>
              <a:t>and social factors </a:t>
            </a:r>
            <a:r>
              <a:rPr lang="en-GB" sz="1800" dirty="0" smtClean="0">
                <a:solidFill>
                  <a:srgbClr val="006699"/>
                </a:solidFill>
              </a:rPr>
              <a:t>are parts of the explanation</a:t>
            </a:r>
            <a:endParaRPr lang="en-GB" sz="1800" dirty="0">
              <a:solidFill>
                <a:srgbClr val="006699"/>
              </a:solidFill>
            </a:endParaRPr>
          </a:p>
        </p:txBody>
      </p:sp>
      <p:sp>
        <p:nvSpPr>
          <p:cNvPr id="4" name="Rektangel 3"/>
          <p:cNvSpPr/>
          <p:nvPr/>
        </p:nvSpPr>
        <p:spPr>
          <a:xfrm>
            <a:off x="6612340" y="3455075"/>
            <a:ext cx="2286000" cy="2031325"/>
          </a:xfrm>
          <a:prstGeom prst="rect">
            <a:avLst/>
          </a:prstGeom>
        </p:spPr>
        <p:txBody>
          <a:bodyPr>
            <a:spAutoFit/>
          </a:bodyPr>
          <a:lstStyle/>
          <a:p>
            <a:pPr lvl="0">
              <a:defRPr/>
            </a:pPr>
            <a:r>
              <a:rPr lang="en-GB" sz="1800" b="1" dirty="0" smtClean="0">
                <a:solidFill>
                  <a:srgbClr val="006699"/>
                </a:solidFill>
              </a:rPr>
              <a:t>Sector </a:t>
            </a:r>
            <a:r>
              <a:rPr lang="en-GB" sz="1800" b="1" dirty="0">
                <a:solidFill>
                  <a:srgbClr val="006699"/>
                </a:solidFill>
              </a:rPr>
              <a:t>effectiveness  </a:t>
            </a:r>
            <a:r>
              <a:rPr lang="en-GB" sz="1800" dirty="0">
                <a:solidFill>
                  <a:srgbClr val="006699"/>
                </a:solidFill>
              </a:rPr>
              <a:t>– in some circumstances are highly counter-productive (e.g. </a:t>
            </a:r>
            <a:r>
              <a:rPr lang="en-GB" sz="1800" dirty="0" err="1">
                <a:solidFill>
                  <a:srgbClr val="006699"/>
                </a:solidFill>
              </a:rPr>
              <a:t>WfP</a:t>
            </a:r>
            <a:r>
              <a:rPr lang="en-GB" sz="1800" dirty="0">
                <a:solidFill>
                  <a:srgbClr val="006699"/>
                </a:solidFill>
              </a:rPr>
              <a:t> in Jordan)</a:t>
            </a:r>
          </a:p>
        </p:txBody>
      </p:sp>
      <p:sp>
        <p:nvSpPr>
          <p:cNvPr id="5" name="Nedadbuet pil 4"/>
          <p:cNvSpPr/>
          <p:nvPr/>
        </p:nvSpPr>
        <p:spPr bwMode="auto">
          <a:xfrm>
            <a:off x="2514600" y="2992398"/>
            <a:ext cx="4648200" cy="533400"/>
          </a:xfrm>
          <a:prstGeom prst="curvedDownArrow">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ctr"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dirty="0" smtClean="0">
                <a:ln>
                  <a:noFill/>
                </a:ln>
                <a:solidFill>
                  <a:srgbClr val="0F5494"/>
                </a:solidFill>
                <a:effectLst/>
                <a:latin typeface="Verdana" pitchFamily="34" charset="0"/>
              </a:rPr>
              <a:t>influence</a:t>
            </a:r>
          </a:p>
        </p:txBody>
      </p:sp>
    </p:spTree>
    <p:extLst>
      <p:ext uri="{BB962C8B-B14F-4D97-AF65-F5344CB8AC3E}">
        <p14:creationId xmlns:p14="http://schemas.microsoft.com/office/powerpoint/2010/main" val="4121664037"/>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7872</TotalTime>
  <Words>2788</Words>
  <Application>Microsoft Office PowerPoint</Application>
  <PresentationFormat>On-screen Show (4:3)</PresentationFormat>
  <Paragraphs>608</Paragraphs>
  <Slides>33</Slides>
  <Notes>28</Notes>
  <HiddenSlides>1</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33</vt:i4>
      </vt:variant>
    </vt:vector>
  </HeadingPairs>
  <TitlesOfParts>
    <vt:vector size="41" baseType="lpstr">
      <vt:lpstr>ＭＳ Ｐゴシック</vt:lpstr>
      <vt:lpstr>Arial</vt:lpstr>
      <vt:lpstr>Calibri</vt:lpstr>
      <vt:lpstr>Lucida Grande</vt:lpstr>
      <vt:lpstr>Times New Roman</vt:lpstr>
      <vt:lpstr>Trebuchet MS</vt:lpstr>
      <vt:lpstr>Verdana</vt:lpstr>
      <vt:lpstr>Slide_Master</vt:lpstr>
      <vt:lpstr>PowerPoint Presentation</vt:lpstr>
      <vt:lpstr>Structure</vt:lpstr>
      <vt:lpstr>Activity 1 – The operations cycle</vt:lpstr>
      <vt:lpstr>PowerPoint Presentation</vt:lpstr>
      <vt:lpstr>Programming</vt:lpstr>
      <vt:lpstr>Steps in multi-annual programming</vt:lpstr>
      <vt:lpstr>Strategic analysis (CSP or equivalent)</vt:lpstr>
      <vt:lpstr>PowerPoint Presentation</vt:lpstr>
      <vt:lpstr>PowerPoint Presentation</vt:lpstr>
      <vt:lpstr>PowerPoint Presentation</vt:lpstr>
      <vt:lpstr>PowerPoint Presentation</vt:lpstr>
      <vt:lpstr>PowerPoint Presentation</vt:lpstr>
      <vt:lpstr>PowerPoint Presentation</vt:lpstr>
      <vt:lpstr>Example of application of PEA</vt:lpstr>
      <vt:lpstr>Environmental profiles: structure </vt:lpstr>
      <vt:lpstr>Possible outcomes of integration in the CSP: Indonesia</vt:lpstr>
      <vt:lpstr>Possible outcome, integration in the MIP </vt:lpstr>
      <vt:lpstr>Programming mid-term review</vt:lpstr>
      <vt:lpstr>Recap module 4 main messages</vt:lpstr>
      <vt:lpstr>Resources</vt:lpstr>
      <vt:lpstr>Resources (continued)</vt:lpstr>
      <vt:lpstr>Optional slides </vt:lpstr>
      <vt:lpstr>Initiatives &amp; approaches policy, planning</vt:lpstr>
      <vt:lpstr>Initiatives &amp; approaches - implementation </vt:lpstr>
      <vt:lpstr>initiatives</vt:lpstr>
      <vt:lpstr>PowerPoint Presentation</vt:lpstr>
      <vt:lpstr>CEP/SDA, NIP &amp; policy dialogue</vt:lpstr>
      <vt:lpstr>Country Environmental Profile</vt:lpstr>
      <vt:lpstr>CEP: conclusions and recommendations </vt:lpstr>
      <vt:lpstr>Sources and resources for drafting  a CEP</vt:lpstr>
      <vt:lpstr>CEP practical issues</vt:lpstr>
      <vt:lpstr>Regional Environmental Profile</vt:lpstr>
      <vt:lpstr>PowerPoint Presentation</vt:lpstr>
    </vt:vector>
  </TitlesOfParts>
  <Company>European Commission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Eric Buhl-Nielsen</dc:creator>
  <cp:lastModifiedBy>Heloise</cp:lastModifiedBy>
  <cp:revision>272</cp:revision>
  <dcterms:created xsi:type="dcterms:W3CDTF">2013-05-15T09:59:03Z</dcterms:created>
  <dcterms:modified xsi:type="dcterms:W3CDTF">2014-10-16T07:10:26Z</dcterms:modified>
</cp:coreProperties>
</file>