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8" r:id="rId2"/>
    <p:sldMasterId id="2147483740" r:id="rId3"/>
  </p:sldMasterIdLst>
  <p:notesMasterIdLst>
    <p:notesMasterId r:id="rId75"/>
  </p:notesMasterIdLst>
  <p:handoutMasterIdLst>
    <p:handoutMasterId r:id="rId76"/>
  </p:handoutMasterIdLst>
  <p:sldIdLst>
    <p:sldId id="355" r:id="rId4"/>
    <p:sldId id="494" r:id="rId5"/>
    <p:sldId id="456" r:id="rId6"/>
    <p:sldId id="511" r:id="rId7"/>
    <p:sldId id="457" r:id="rId8"/>
    <p:sldId id="451" r:id="rId9"/>
    <p:sldId id="473" r:id="rId10"/>
    <p:sldId id="507" r:id="rId11"/>
    <p:sldId id="476" r:id="rId12"/>
    <p:sldId id="497" r:id="rId13"/>
    <p:sldId id="500" r:id="rId14"/>
    <p:sldId id="501" r:id="rId15"/>
    <p:sldId id="502" r:id="rId16"/>
    <p:sldId id="503" r:id="rId17"/>
    <p:sldId id="504" r:id="rId18"/>
    <p:sldId id="505" r:id="rId19"/>
    <p:sldId id="506" r:id="rId20"/>
    <p:sldId id="498" r:id="rId21"/>
    <p:sldId id="499" r:id="rId22"/>
    <p:sldId id="475" r:id="rId23"/>
    <p:sldId id="487" r:id="rId24"/>
    <p:sldId id="474" r:id="rId25"/>
    <p:sldId id="471" r:id="rId26"/>
    <p:sldId id="462" r:id="rId27"/>
    <p:sldId id="463" r:id="rId28"/>
    <p:sldId id="485" r:id="rId29"/>
    <p:sldId id="461" r:id="rId30"/>
    <p:sldId id="496" r:id="rId31"/>
    <p:sldId id="508" r:id="rId32"/>
    <p:sldId id="393" r:id="rId33"/>
    <p:sldId id="391" r:id="rId34"/>
    <p:sldId id="409" r:id="rId35"/>
    <p:sldId id="510" r:id="rId36"/>
    <p:sldId id="509" r:id="rId37"/>
    <p:sldId id="410" r:id="rId38"/>
    <p:sldId id="411" r:id="rId39"/>
    <p:sldId id="394" r:id="rId40"/>
    <p:sldId id="395" r:id="rId41"/>
    <p:sldId id="392" r:id="rId42"/>
    <p:sldId id="396" r:id="rId43"/>
    <p:sldId id="413" r:id="rId44"/>
    <p:sldId id="397" r:id="rId45"/>
    <p:sldId id="398" r:id="rId46"/>
    <p:sldId id="382" r:id="rId47"/>
    <p:sldId id="381" r:id="rId48"/>
    <p:sldId id="517" r:id="rId49"/>
    <p:sldId id="515" r:id="rId50"/>
    <p:sldId id="516" r:id="rId51"/>
    <p:sldId id="439" r:id="rId52"/>
    <p:sldId id="440" r:id="rId53"/>
    <p:sldId id="383" r:id="rId54"/>
    <p:sldId id="384" r:id="rId55"/>
    <p:sldId id="385" r:id="rId56"/>
    <p:sldId id="386" r:id="rId57"/>
    <p:sldId id="387" r:id="rId58"/>
    <p:sldId id="388" r:id="rId59"/>
    <p:sldId id="512" r:id="rId60"/>
    <p:sldId id="513" r:id="rId61"/>
    <p:sldId id="389" r:id="rId62"/>
    <p:sldId id="454" r:id="rId63"/>
    <p:sldId id="453" r:id="rId64"/>
    <p:sldId id="514" r:id="rId65"/>
    <p:sldId id="356" r:id="rId66"/>
    <p:sldId id="423" r:id="rId67"/>
    <p:sldId id="432" r:id="rId68"/>
    <p:sldId id="433" r:id="rId69"/>
    <p:sldId id="434" r:id="rId70"/>
    <p:sldId id="435" r:id="rId71"/>
    <p:sldId id="436" r:id="rId72"/>
    <p:sldId id="437" r:id="rId73"/>
    <p:sldId id="438" r:id="rId74"/>
  </p:sldIdLst>
  <p:sldSz cx="9144000" cy="6858000" type="screen4x3"/>
  <p:notesSz cx="6797675" cy="9926638"/>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p:defaultTextStyle>
  <p:extLst>
    <p:ext uri="{EFAFB233-063F-42B5-8137-9DF3F51BA10A}">
      <p15:sldGuideLst xmlns:p15="http://schemas.microsoft.com/office/powerpoint/2012/main">
        <p15:guide id="1" orient="horz" pos="890">
          <p15:clr>
            <a:srgbClr val="A4A3A4"/>
          </p15:clr>
        </p15:guide>
        <p15:guide id="2" pos="295">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 CONINCK Sophie (DEVCO)" initials="DCS(" lastIdx="55" clrIdx="0"/>
  <p:cmAuthor id="1" name="Bjørn" initials="" lastIdx="0" clrIdx="1"/>
  <p:cmAuthor id="2" name="eric" initials="e"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99"/>
    <a:srgbClr val="0F5494"/>
    <a:srgbClr val="005986"/>
    <a:srgbClr val="CCFFCC"/>
    <a:srgbClr val="2D5EC1"/>
    <a:srgbClr val="0066CC"/>
    <a:srgbClr val="FFD624"/>
    <a:srgbClr val="3166C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ema til typografi 1 - Markerin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ema til typografi 2 - Markering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00" autoAdjust="0"/>
    <p:restoredTop sz="83989" autoAdjust="0"/>
  </p:normalViewPr>
  <p:slideViewPr>
    <p:cSldViewPr>
      <p:cViewPr varScale="1">
        <p:scale>
          <a:sx n="62" d="100"/>
          <a:sy n="62" d="100"/>
        </p:scale>
        <p:origin x="612" y="66"/>
      </p:cViewPr>
      <p:guideLst>
        <p:guide orient="horz" pos="890"/>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8" d="100"/>
        <a:sy n="118" d="100"/>
      </p:scale>
      <p:origin x="0" y="0"/>
    </p:cViewPr>
  </p:sorterViewPr>
  <p:notesViewPr>
    <p:cSldViewPr showGuides="1">
      <p:cViewPr varScale="1">
        <p:scale>
          <a:sx n="82" d="100"/>
          <a:sy n="82" d="100"/>
        </p:scale>
        <p:origin x="-2033" y="-51"/>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itchFamily="34" charset="0"/>
              </a:defRPr>
            </a:lvl1pPr>
          </a:lstStyle>
          <a:p>
            <a:pPr>
              <a:defRPr/>
            </a:pPr>
            <a:endParaRPr lang="en-GB" dirty="0"/>
          </a:p>
        </p:txBody>
      </p:sp>
      <p:sp>
        <p:nvSpPr>
          <p:cNvPr id="3789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1"/>
                </a:solidFill>
                <a:latin typeface="Arial" pitchFamily="34" charset="0"/>
              </a:defRPr>
            </a:lvl1pPr>
          </a:lstStyle>
          <a:p>
            <a:pPr>
              <a:defRPr/>
            </a:pPr>
            <a:endParaRPr lang="en-GB" dirty="0"/>
          </a:p>
        </p:txBody>
      </p:sp>
      <p:sp>
        <p:nvSpPr>
          <p:cNvPr id="3789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pitchFamily="34" charset="0"/>
              </a:defRPr>
            </a:lvl1pPr>
          </a:lstStyle>
          <a:p>
            <a:pPr>
              <a:defRPr/>
            </a:pPr>
            <a:endParaRPr lang="en-GB" dirty="0"/>
          </a:p>
        </p:txBody>
      </p:sp>
      <p:sp>
        <p:nvSpPr>
          <p:cNvPr id="3789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1"/>
                </a:solidFill>
                <a:latin typeface="Arial" pitchFamily="34" charset="0"/>
              </a:defRPr>
            </a:lvl1pPr>
          </a:lstStyle>
          <a:p>
            <a:pPr>
              <a:defRPr/>
            </a:pPr>
            <a:fld id="{758A6F15-914C-4589-ACE6-E65A1A36D693}" type="slidenum">
              <a:rPr lang="en-GB"/>
              <a:pPr>
                <a:defRPr/>
              </a:pPr>
              <a:t>‹#›</a:t>
            </a:fld>
            <a:endParaRPr lang="en-GB" dirty="0"/>
          </a:p>
        </p:txBody>
      </p:sp>
    </p:spTree>
    <p:extLst>
      <p:ext uri="{BB962C8B-B14F-4D97-AF65-F5344CB8AC3E}">
        <p14:creationId xmlns:p14="http://schemas.microsoft.com/office/powerpoint/2010/main" val="3399896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itchFamily="34" charset="0"/>
              </a:defRPr>
            </a:lvl1pPr>
          </a:lstStyle>
          <a:p>
            <a:pPr>
              <a:defRPr/>
            </a:pPr>
            <a:endParaRPr lang="en-GB" dirty="0"/>
          </a:p>
        </p:txBody>
      </p:sp>
      <p:sp>
        <p:nvSpPr>
          <p:cNvPr id="36867"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1"/>
                </a:solidFill>
                <a:latin typeface="Arial" pitchFamily="34" charset="0"/>
              </a:defRPr>
            </a:lvl1pPr>
          </a:lstStyle>
          <a:p>
            <a:pPr>
              <a:defRPr/>
            </a:pPr>
            <a:endParaRPr lang="en-GB" dirty="0"/>
          </a:p>
        </p:txBody>
      </p:sp>
      <p:sp>
        <p:nvSpPr>
          <p:cNvPr id="4403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pitchFamily="34" charset="0"/>
              </a:defRPr>
            </a:lvl1pPr>
          </a:lstStyle>
          <a:p>
            <a:pPr>
              <a:defRPr/>
            </a:pPr>
            <a:endParaRPr lang="en-GB" dirty="0"/>
          </a:p>
        </p:txBody>
      </p:sp>
      <p:sp>
        <p:nvSpPr>
          <p:cNvPr id="3687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1"/>
                </a:solidFill>
                <a:latin typeface="Arial" pitchFamily="34" charset="0"/>
              </a:defRPr>
            </a:lvl1pPr>
          </a:lstStyle>
          <a:p>
            <a:pPr>
              <a:defRPr/>
            </a:pPr>
            <a:fld id="{AA3FFA35-CA4F-4AA3-9AE3-E56271BDB8B9}" type="slidenum">
              <a:rPr lang="en-GB"/>
              <a:pPr>
                <a:defRPr/>
              </a:pPr>
              <a:t>‹#›</a:t>
            </a:fld>
            <a:endParaRPr lang="en-GB" dirty="0"/>
          </a:p>
        </p:txBody>
      </p:sp>
    </p:spTree>
    <p:extLst>
      <p:ext uri="{BB962C8B-B14F-4D97-AF65-F5344CB8AC3E}">
        <p14:creationId xmlns:p14="http://schemas.microsoft.com/office/powerpoint/2010/main" val="10173195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1</a:t>
            </a:fld>
            <a:endParaRPr lang="en-GB" dirty="0"/>
          </a:p>
        </p:txBody>
      </p:sp>
    </p:spTree>
    <p:extLst>
      <p:ext uri="{BB962C8B-B14F-4D97-AF65-F5344CB8AC3E}">
        <p14:creationId xmlns:p14="http://schemas.microsoft.com/office/powerpoint/2010/main" val="2484712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extLst>
      <p:ext uri="{BB962C8B-B14F-4D97-AF65-F5344CB8AC3E}">
        <p14:creationId xmlns:p14="http://schemas.microsoft.com/office/powerpoint/2010/main" val="3905117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extLst>
      <p:ext uri="{BB962C8B-B14F-4D97-AF65-F5344CB8AC3E}">
        <p14:creationId xmlns:p14="http://schemas.microsoft.com/office/powerpoint/2010/main" val="4144553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1" u="none" strike="noStrike" kern="1200" baseline="0" dirty="0" smtClean="0">
                <a:solidFill>
                  <a:schemeClr val="tx1"/>
                </a:solidFill>
                <a:latin typeface="Arial" pitchFamily="34" charset="0"/>
                <a:ea typeface="+mn-ea"/>
                <a:cs typeface="+mn-cs"/>
              </a:rPr>
              <a:t>A presentation and discussion of the socio-economic context and the objectives</a:t>
            </a:r>
          </a:p>
          <a:p>
            <a:r>
              <a:rPr lang="en-US" sz="1200" b="0" i="0" u="none" strike="noStrike" kern="1200" baseline="0" dirty="0" smtClean="0">
                <a:solidFill>
                  <a:schemeClr val="tx1"/>
                </a:solidFill>
                <a:latin typeface="Arial" pitchFamily="34" charset="0"/>
                <a:ea typeface="+mn-ea"/>
                <a:cs typeface="+mn-cs"/>
              </a:rPr>
              <a:t>The first logical step for the appraisal is a qualitative discussion of the socio-economic context and the</a:t>
            </a:r>
          </a:p>
          <a:p>
            <a:r>
              <a:rPr lang="en-US" sz="1200" b="0" i="0" u="none" strike="noStrike" kern="1200" baseline="0" dirty="0" smtClean="0">
                <a:solidFill>
                  <a:schemeClr val="tx1"/>
                </a:solidFill>
                <a:latin typeface="Arial" pitchFamily="34" charset="0"/>
                <a:ea typeface="+mn-ea"/>
                <a:cs typeface="+mn-cs"/>
              </a:rPr>
              <a:t>objectives that are expected to be attained through the investment, both directly and indirectly. This</a:t>
            </a:r>
          </a:p>
          <a:p>
            <a:r>
              <a:rPr lang="en-US" sz="1200" b="0" i="0" u="none" strike="noStrike" kern="1200" baseline="0" dirty="0" smtClean="0">
                <a:solidFill>
                  <a:schemeClr val="tx1"/>
                </a:solidFill>
                <a:latin typeface="Arial" pitchFamily="34" charset="0"/>
                <a:ea typeface="+mn-ea"/>
                <a:cs typeface="+mn-cs"/>
              </a:rPr>
              <a:t>discussion should include consideration of the relationship between the objectives and the priorities</a:t>
            </a:r>
          </a:p>
          <a:p>
            <a:r>
              <a:rPr lang="en-US" sz="1200" b="0" i="0" u="none" strike="noStrike" kern="1200" baseline="0" dirty="0" smtClean="0">
                <a:solidFill>
                  <a:schemeClr val="tx1"/>
                </a:solidFill>
                <a:latin typeface="Arial" pitchFamily="34" charset="0"/>
                <a:ea typeface="+mn-ea"/>
                <a:cs typeface="+mn-cs"/>
              </a:rPr>
              <a:t>established in the Operational </a:t>
            </a:r>
            <a:r>
              <a:rPr lang="en-US" sz="1200" b="0" i="0" u="none" strike="noStrike" kern="1200" baseline="0" dirty="0" err="1" smtClean="0">
                <a:solidFill>
                  <a:schemeClr val="tx1"/>
                </a:solidFill>
                <a:latin typeface="Arial" pitchFamily="34" charset="0"/>
                <a:ea typeface="+mn-ea"/>
                <a:cs typeface="+mn-cs"/>
              </a:rPr>
              <a:t>Programme</a:t>
            </a:r>
            <a:r>
              <a:rPr lang="en-US" sz="1200" b="0" i="0" u="none" strike="noStrike" kern="1200" baseline="0" dirty="0" smtClean="0">
                <a:solidFill>
                  <a:schemeClr val="tx1"/>
                </a:solidFill>
                <a:latin typeface="Arial" pitchFamily="34" charset="0"/>
                <a:ea typeface="+mn-ea"/>
                <a:cs typeface="+mn-cs"/>
              </a:rPr>
              <a:t>, the National Strategic Reference Framework and consistency</a:t>
            </a:r>
          </a:p>
          <a:p>
            <a:r>
              <a:rPr lang="en-US" sz="1200" b="0" i="0" u="none" strike="noStrike" kern="1200" baseline="0" dirty="0" smtClean="0">
                <a:solidFill>
                  <a:schemeClr val="tx1"/>
                </a:solidFill>
                <a:latin typeface="Arial" pitchFamily="34" charset="0"/>
                <a:ea typeface="+mn-ea"/>
                <a:cs typeface="+mn-cs"/>
              </a:rPr>
              <a:t>with the goals of the EU Funds. This discussion will help the Commission Services to evaluate the</a:t>
            </a:r>
          </a:p>
          <a:p>
            <a:r>
              <a:rPr lang="en-US" sz="1200" b="0" i="0" u="none" strike="noStrike" kern="1200" baseline="0" dirty="0" smtClean="0">
                <a:solidFill>
                  <a:schemeClr val="tx1"/>
                </a:solidFill>
                <a:latin typeface="Arial" pitchFamily="34" charset="0"/>
                <a:ea typeface="+mn-ea"/>
                <a:cs typeface="+mn-cs"/>
              </a:rPr>
              <a:t>rationale and policy coherence of the proposed project.</a:t>
            </a:r>
          </a:p>
          <a:p>
            <a:r>
              <a:rPr lang="en-US" sz="1200" b="0" i="0" u="none" strike="noStrike" kern="1200" baseline="0" dirty="0" smtClean="0">
                <a:solidFill>
                  <a:schemeClr val="tx1"/>
                </a:solidFill>
                <a:latin typeface="Arial" pitchFamily="34" charset="0"/>
                <a:ea typeface="+mn-ea"/>
                <a:cs typeface="+mn-cs"/>
              </a:rPr>
              <a:t>􀀹 </a:t>
            </a:r>
            <a:r>
              <a:rPr lang="en-US" sz="1200" b="0" i="1" u="none" strike="noStrike" kern="1200" baseline="0" dirty="0" smtClean="0">
                <a:solidFill>
                  <a:schemeClr val="tx1"/>
                </a:solidFill>
                <a:latin typeface="Arial" pitchFamily="34" charset="0"/>
                <a:ea typeface="+mn-ea"/>
                <a:cs typeface="+mn-cs"/>
              </a:rPr>
              <a:t>The clear identification of the project</a:t>
            </a:r>
          </a:p>
          <a:p>
            <a:r>
              <a:rPr lang="en-US" sz="1200" b="0" i="0" u="none" strike="noStrike" kern="1200" baseline="0" dirty="0" smtClean="0">
                <a:solidFill>
                  <a:schemeClr val="tx1"/>
                </a:solidFill>
                <a:latin typeface="Arial" pitchFamily="34" charset="0"/>
                <a:ea typeface="+mn-ea"/>
                <a:cs typeface="+mn-cs"/>
              </a:rPr>
              <a:t>Identification means that the object is a self-sufficient unit of analysis, i.e. no essential feature or</a:t>
            </a:r>
          </a:p>
          <a:p>
            <a:r>
              <a:rPr lang="en-US" sz="1200" b="0" i="0" u="none" strike="noStrike" kern="1200" baseline="0" dirty="0" smtClean="0">
                <a:solidFill>
                  <a:schemeClr val="tx1"/>
                </a:solidFill>
                <a:latin typeface="Arial" pitchFamily="34" charset="0"/>
                <a:ea typeface="+mn-ea"/>
                <a:cs typeface="+mn-cs"/>
              </a:rPr>
              <a:t>component is left out of the scope of the appraisal (half a bridge is not a bridge); indirect and network</a:t>
            </a:r>
          </a:p>
          <a:p>
            <a:r>
              <a:rPr lang="en-US" sz="1200" b="0" i="0" u="none" strike="noStrike" kern="1200" baseline="0" dirty="0" smtClean="0">
                <a:solidFill>
                  <a:schemeClr val="tx1"/>
                </a:solidFill>
                <a:latin typeface="Arial" pitchFamily="34" charset="0"/>
                <a:ea typeface="+mn-ea"/>
                <a:cs typeface="+mn-cs"/>
              </a:rPr>
              <a:t>effects are going to be adequately covered (e.g. changes in urban patterns, changes in the use of other</a:t>
            </a:r>
          </a:p>
          <a:p>
            <a:r>
              <a:rPr lang="en-US" sz="1200" b="0" i="0" u="none" strike="noStrike" kern="1200" baseline="0" dirty="0" smtClean="0">
                <a:solidFill>
                  <a:schemeClr val="tx1"/>
                </a:solidFill>
                <a:latin typeface="Arial" pitchFamily="34" charset="0"/>
                <a:ea typeface="+mn-ea"/>
                <a:cs typeface="+mn-cs"/>
              </a:rPr>
              <a:t>transport modes) and whose costs and benefits are going to be considered (‘who has standing’?).</a:t>
            </a:r>
          </a:p>
          <a:p>
            <a:r>
              <a:rPr lang="en-US" sz="1200" b="0" i="0" u="none" strike="noStrike" kern="1200" baseline="0" dirty="0" smtClean="0">
                <a:solidFill>
                  <a:schemeClr val="tx1"/>
                </a:solidFill>
                <a:latin typeface="Arial" pitchFamily="34" charset="0"/>
                <a:ea typeface="+mn-ea"/>
                <a:cs typeface="+mn-cs"/>
              </a:rPr>
              <a:t>􀀹 </a:t>
            </a:r>
            <a:r>
              <a:rPr lang="en-US" sz="1200" b="0" i="1" u="none" strike="noStrike" kern="1200" baseline="0" dirty="0" smtClean="0">
                <a:solidFill>
                  <a:schemeClr val="tx1"/>
                </a:solidFill>
                <a:latin typeface="Arial" pitchFamily="34" charset="0"/>
                <a:ea typeface="+mn-ea"/>
                <a:cs typeface="+mn-cs"/>
              </a:rPr>
              <a:t>The study of the feasibility of the project and of alternative options</a:t>
            </a:r>
          </a:p>
          <a:p>
            <a:r>
              <a:rPr lang="en-US" sz="1200" b="0" i="0" u="none" strike="noStrike" kern="1200" baseline="0" dirty="0" smtClean="0">
                <a:solidFill>
                  <a:schemeClr val="tx1"/>
                </a:solidFill>
                <a:latin typeface="Arial" pitchFamily="34" charset="0"/>
                <a:ea typeface="+mn-ea"/>
                <a:cs typeface="+mn-cs"/>
              </a:rPr>
              <a:t>A typical feasibility analysis should ascertain that the local context is </a:t>
            </a:r>
            <a:r>
              <a:rPr lang="en-US" sz="1200" b="0" i="0" u="none" strike="noStrike" kern="1200" baseline="0" dirty="0" err="1" smtClean="0">
                <a:solidFill>
                  <a:schemeClr val="tx1"/>
                </a:solidFill>
                <a:latin typeface="Arial" pitchFamily="34" charset="0"/>
                <a:ea typeface="+mn-ea"/>
                <a:cs typeface="+mn-cs"/>
              </a:rPr>
              <a:t>favourable</a:t>
            </a:r>
            <a:r>
              <a:rPr lang="en-US" sz="1200" b="0" i="0" u="none" strike="noStrike" kern="1200" baseline="0" dirty="0" smtClean="0">
                <a:solidFill>
                  <a:schemeClr val="tx1"/>
                </a:solidFill>
                <a:latin typeface="Arial" pitchFamily="34" charset="0"/>
                <a:ea typeface="+mn-ea"/>
                <a:cs typeface="+mn-cs"/>
              </a:rPr>
              <a:t> to the project (e.g. there</a:t>
            </a:r>
          </a:p>
          <a:p>
            <a:r>
              <a:rPr lang="en-US" sz="1200" b="0" i="0" u="none" strike="noStrike" kern="1200" baseline="0" dirty="0" smtClean="0">
                <a:solidFill>
                  <a:schemeClr val="tx1"/>
                </a:solidFill>
                <a:latin typeface="Arial" pitchFamily="34" charset="0"/>
                <a:ea typeface="+mn-ea"/>
                <a:cs typeface="+mn-cs"/>
              </a:rPr>
              <a:t>are no physical, social or institutional binding constraints), the demand for services in the future will be</a:t>
            </a:r>
          </a:p>
          <a:p>
            <a:r>
              <a:rPr lang="en-US" sz="1200" b="0" i="0" u="none" strike="noStrike" kern="1200" baseline="0" dirty="0" smtClean="0">
                <a:solidFill>
                  <a:schemeClr val="tx1"/>
                </a:solidFill>
                <a:latin typeface="Arial" pitchFamily="34" charset="0"/>
                <a:ea typeface="+mn-ea"/>
                <a:cs typeface="+mn-cs"/>
              </a:rPr>
              <a:t>adequate (long run forecasts), appropriate technology is available, the </a:t>
            </a:r>
            <a:r>
              <a:rPr lang="en-US" sz="1200" b="0" i="0" u="none" strike="noStrike" kern="1200" baseline="0" dirty="0" err="1" smtClean="0">
                <a:solidFill>
                  <a:schemeClr val="tx1"/>
                </a:solidFill>
                <a:latin typeface="Arial" pitchFamily="34" charset="0"/>
                <a:ea typeface="+mn-ea"/>
                <a:cs typeface="+mn-cs"/>
              </a:rPr>
              <a:t>utilisation</a:t>
            </a:r>
            <a:r>
              <a:rPr lang="en-US" sz="1200" b="0" i="0" u="none" strike="noStrike" kern="1200" baseline="0" dirty="0" smtClean="0">
                <a:solidFill>
                  <a:schemeClr val="tx1"/>
                </a:solidFill>
                <a:latin typeface="Arial" pitchFamily="34" charset="0"/>
                <a:ea typeface="+mn-ea"/>
                <a:cs typeface="+mn-cs"/>
              </a:rPr>
              <a:t> rate of the infrastructure</a:t>
            </a:r>
          </a:p>
          <a:p>
            <a:r>
              <a:rPr lang="en-GB" sz="1200" b="0" i="0" u="none" strike="noStrike" kern="1200" baseline="0" dirty="0" smtClean="0">
                <a:solidFill>
                  <a:schemeClr val="tx1"/>
                </a:solidFill>
                <a:latin typeface="Arial" pitchFamily="34" charset="0"/>
                <a:ea typeface="+mn-ea"/>
                <a:cs typeface="+mn-cs"/>
              </a:rPr>
              <a:t>16</a:t>
            </a:r>
          </a:p>
          <a:p>
            <a:r>
              <a:rPr lang="en-US" sz="1200" b="0" i="0" u="none" strike="noStrike" kern="1200" baseline="0" dirty="0" smtClean="0">
                <a:solidFill>
                  <a:schemeClr val="tx1"/>
                </a:solidFill>
                <a:latin typeface="Arial" pitchFamily="34" charset="0"/>
                <a:ea typeface="+mn-ea"/>
                <a:cs typeface="+mn-cs"/>
              </a:rPr>
              <a:t>or the plant will not reveal excessive spare capacity, personnel skills and management will be available,</a:t>
            </a:r>
          </a:p>
          <a:p>
            <a:r>
              <a:rPr lang="en-US" sz="1200" b="0" i="0" u="none" strike="noStrike" kern="1200" baseline="0" dirty="0" smtClean="0">
                <a:solidFill>
                  <a:schemeClr val="tx1"/>
                </a:solidFill>
                <a:latin typeface="Arial" pitchFamily="34" charset="0"/>
                <a:ea typeface="+mn-ea"/>
                <a:cs typeface="+mn-cs"/>
              </a:rPr>
              <a:t>justification of the project design (scale, location, etc.) against alternative scenarios (‘business as usual’,</a:t>
            </a:r>
          </a:p>
          <a:p>
            <a:r>
              <a:rPr lang="en-US" sz="1200" b="0" i="0" u="none" strike="noStrike" kern="1200" baseline="0" dirty="0" smtClean="0">
                <a:solidFill>
                  <a:schemeClr val="tx1"/>
                </a:solidFill>
                <a:latin typeface="Arial" pitchFamily="34" charset="0"/>
                <a:ea typeface="+mn-ea"/>
                <a:cs typeface="+mn-cs"/>
              </a:rPr>
              <a:t>‘do-minimum’, ‘do-something’ and ‘do-something else’).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Financial Analysis</a:t>
            </a:r>
          </a:p>
          <a:p>
            <a:r>
              <a:rPr lang="en-US" sz="1200" b="0" i="0" u="none" strike="noStrike" kern="1200" baseline="0" dirty="0" smtClean="0">
                <a:solidFill>
                  <a:schemeClr val="tx1"/>
                </a:solidFill>
                <a:latin typeface="Arial" pitchFamily="34" charset="0"/>
                <a:ea typeface="+mn-ea"/>
                <a:cs typeface="+mn-cs"/>
              </a:rPr>
              <a:t>This should be based on the discounted cash flow approach. The EC suggests a benchmark real financial</a:t>
            </a:r>
          </a:p>
          <a:p>
            <a:r>
              <a:rPr lang="en-US" sz="1200" b="0" i="0" u="none" strike="noStrike" kern="1200" baseline="0" dirty="0" smtClean="0">
                <a:solidFill>
                  <a:schemeClr val="tx1"/>
                </a:solidFill>
                <a:latin typeface="Arial" pitchFamily="34" charset="0"/>
                <a:ea typeface="+mn-ea"/>
                <a:cs typeface="+mn-cs"/>
              </a:rPr>
              <a:t>discount rate of 5%. A system of accounting tables should show cash inflows and outflows related to:</a:t>
            </a:r>
          </a:p>
          <a:p>
            <a:r>
              <a:rPr lang="en-GB" sz="1200" b="0" i="0" u="none" strike="noStrike" kern="1200" baseline="0" dirty="0" smtClean="0">
                <a:solidFill>
                  <a:schemeClr val="tx1"/>
                </a:solidFill>
                <a:latin typeface="Arial" pitchFamily="34" charset="0"/>
                <a:ea typeface="+mn-ea"/>
                <a:cs typeface="+mn-cs"/>
              </a:rPr>
              <a:t>- total investment costs;</a:t>
            </a:r>
          </a:p>
          <a:p>
            <a:r>
              <a:rPr lang="en-US" sz="1200" b="0" i="0" u="none" strike="noStrike" kern="1200" baseline="0" dirty="0" smtClean="0">
                <a:solidFill>
                  <a:schemeClr val="tx1"/>
                </a:solidFill>
                <a:latin typeface="Arial" pitchFamily="34" charset="0"/>
                <a:ea typeface="+mn-ea"/>
                <a:cs typeface="+mn-cs"/>
              </a:rPr>
              <a:t>- total operating costs and revenues;</a:t>
            </a:r>
          </a:p>
          <a:p>
            <a:r>
              <a:rPr lang="en-US" sz="1200" b="0" i="0" u="none" strike="noStrike" kern="1200" baseline="0" dirty="0" smtClean="0">
                <a:solidFill>
                  <a:schemeClr val="tx1"/>
                </a:solidFill>
                <a:latin typeface="Arial" pitchFamily="34" charset="0"/>
                <a:ea typeface="+mn-ea"/>
                <a:cs typeface="+mn-cs"/>
              </a:rPr>
              <a:t>- financial return on the investment costs: FNPV(C) and FRR(C);</a:t>
            </a:r>
          </a:p>
          <a:p>
            <a:r>
              <a:rPr lang="en-GB" sz="1200" b="0" i="0" u="none" strike="noStrike" kern="1200" baseline="0" dirty="0" smtClean="0">
                <a:solidFill>
                  <a:schemeClr val="tx1"/>
                </a:solidFill>
                <a:latin typeface="Arial" pitchFamily="34" charset="0"/>
                <a:ea typeface="+mn-ea"/>
                <a:cs typeface="+mn-cs"/>
              </a:rPr>
              <a:t>- sources of finance;</a:t>
            </a:r>
          </a:p>
          <a:p>
            <a:r>
              <a:rPr lang="en-GB" sz="1200" b="0" i="0" u="none" strike="noStrike" kern="1200" baseline="0" dirty="0" smtClean="0">
                <a:solidFill>
                  <a:schemeClr val="tx1"/>
                </a:solidFill>
                <a:latin typeface="Arial" pitchFamily="34" charset="0"/>
                <a:ea typeface="+mn-ea"/>
                <a:cs typeface="+mn-cs"/>
              </a:rPr>
              <a:t>- financial sustainability;</a:t>
            </a:r>
          </a:p>
          <a:p>
            <a:r>
              <a:rPr lang="en-US" sz="1200" b="0" i="0" u="none" strike="noStrike" kern="1200" baseline="0" dirty="0" smtClean="0">
                <a:solidFill>
                  <a:schemeClr val="tx1"/>
                </a:solidFill>
                <a:latin typeface="Arial" pitchFamily="34" charset="0"/>
                <a:ea typeface="+mn-ea"/>
                <a:cs typeface="+mn-cs"/>
              </a:rPr>
              <a:t>- financial return on national capital: FNPV(K) and FRR(K);</a:t>
            </a:r>
          </a:p>
          <a:p>
            <a:r>
              <a:rPr lang="en-US" sz="1200" b="0" i="0" u="none" strike="noStrike" kern="1200" baseline="0" dirty="0" smtClean="0">
                <a:solidFill>
                  <a:schemeClr val="tx1"/>
                </a:solidFill>
                <a:latin typeface="Arial" pitchFamily="34" charset="0"/>
                <a:ea typeface="+mn-ea"/>
                <a:cs typeface="+mn-cs"/>
              </a:rPr>
              <a:t>- the latter takes into account the impact of the EU grant on the national (public and private) investors.</a:t>
            </a:r>
          </a:p>
          <a:p>
            <a:r>
              <a:rPr lang="en-US" sz="1200" b="0" i="0" u="none" strike="noStrike" kern="1200" baseline="0" dirty="0" smtClean="0">
                <a:solidFill>
                  <a:schemeClr val="tx1"/>
                </a:solidFill>
                <a:latin typeface="Arial" pitchFamily="34" charset="0"/>
                <a:ea typeface="+mn-ea"/>
                <a:cs typeface="+mn-cs"/>
              </a:rPr>
              <a:t>The time horizon must be consistent with the economic life of the main assets. The appropriate</a:t>
            </a:r>
          </a:p>
          <a:p>
            <a:r>
              <a:rPr lang="en-US" sz="1200" b="0" i="0" u="none" strike="noStrike" kern="1200" baseline="0" dirty="0" smtClean="0">
                <a:solidFill>
                  <a:schemeClr val="tx1"/>
                </a:solidFill>
                <a:latin typeface="Arial" pitchFamily="34" charset="0"/>
                <a:ea typeface="+mn-ea"/>
                <a:cs typeface="+mn-cs"/>
              </a:rPr>
              <a:t>residual value must be included in the accounts in the end year. General inflation and relative price</a:t>
            </a:r>
          </a:p>
          <a:p>
            <a:r>
              <a:rPr lang="en-US" sz="1200" b="0" i="0" u="none" strike="noStrike" kern="1200" baseline="0" dirty="0" smtClean="0">
                <a:solidFill>
                  <a:schemeClr val="tx1"/>
                </a:solidFill>
                <a:latin typeface="Arial" pitchFamily="34" charset="0"/>
                <a:ea typeface="+mn-ea"/>
                <a:cs typeface="+mn-cs"/>
              </a:rPr>
              <a:t>changes must be treated in a consistent way. In principle, FRR(C) can be very low or negative for</a:t>
            </a:r>
          </a:p>
          <a:p>
            <a:r>
              <a:rPr lang="en-US" sz="1200" b="0" i="0" u="none" strike="noStrike" kern="1200" baseline="0" dirty="0" smtClean="0">
                <a:solidFill>
                  <a:schemeClr val="tx1"/>
                </a:solidFill>
                <a:latin typeface="Arial" pitchFamily="34" charset="0"/>
                <a:ea typeface="+mn-ea"/>
                <a:cs typeface="+mn-cs"/>
              </a:rPr>
              <a:t>public sector projects, but FRR(K) for private investors or PPPs should normally be positive.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Economic Analysis</a:t>
            </a:r>
          </a:p>
          <a:p>
            <a:r>
              <a:rPr lang="en-US" sz="1200" b="0" i="0" u="none" strike="noStrike" kern="1200" baseline="0" dirty="0" smtClean="0">
                <a:solidFill>
                  <a:schemeClr val="tx1"/>
                </a:solidFill>
                <a:latin typeface="Arial" pitchFamily="34" charset="0"/>
                <a:ea typeface="+mn-ea"/>
                <a:cs typeface="+mn-cs"/>
              </a:rPr>
              <a:t>CBA requires an investigation of a project’s net impact on economic welfare. This is done in five steps:</a:t>
            </a:r>
          </a:p>
          <a:p>
            <a:r>
              <a:rPr lang="en-US" sz="1200" b="0" i="0" u="none" strike="noStrike" kern="1200" baseline="0" dirty="0" smtClean="0">
                <a:solidFill>
                  <a:schemeClr val="tx1"/>
                </a:solidFill>
                <a:latin typeface="Arial" pitchFamily="34" charset="0"/>
                <a:ea typeface="+mn-ea"/>
                <a:cs typeface="+mn-cs"/>
              </a:rPr>
              <a:t>- observed prices or public tariffs are converted into shadow prices, that better reflect the social</a:t>
            </a:r>
          </a:p>
          <a:p>
            <a:r>
              <a:rPr lang="en-US" sz="1200" b="0" i="0" u="none" strike="noStrike" kern="1200" baseline="0" dirty="0" smtClean="0">
                <a:solidFill>
                  <a:schemeClr val="tx1"/>
                </a:solidFill>
                <a:latin typeface="Arial" pitchFamily="34" charset="0"/>
                <a:ea typeface="+mn-ea"/>
                <a:cs typeface="+mn-cs"/>
              </a:rPr>
              <a:t>opportunity cost of the good;</a:t>
            </a:r>
          </a:p>
          <a:p>
            <a:r>
              <a:rPr lang="en-US" sz="1200" b="0" i="0" u="none" strike="noStrike" kern="1200" baseline="0" dirty="0" smtClean="0">
                <a:solidFill>
                  <a:schemeClr val="tx1"/>
                </a:solidFill>
                <a:latin typeface="Arial" pitchFamily="34" charset="0"/>
                <a:ea typeface="+mn-ea"/>
                <a:cs typeface="+mn-cs"/>
              </a:rPr>
              <a:t>- externalities are taken into account and given a monetary value;</a:t>
            </a:r>
          </a:p>
          <a:p>
            <a:r>
              <a:rPr lang="en-US" sz="1200" b="0" i="0" u="none" strike="noStrike" kern="1200" baseline="0" dirty="0" smtClean="0">
                <a:solidFill>
                  <a:schemeClr val="tx1"/>
                </a:solidFill>
                <a:latin typeface="Arial" pitchFamily="34" charset="0"/>
                <a:ea typeface="+mn-ea"/>
                <a:cs typeface="+mn-cs"/>
              </a:rPr>
              <a:t>- indirect effects are included if relevant (i.e. not already captured by shadow prices);</a:t>
            </a:r>
          </a:p>
          <a:p>
            <a:r>
              <a:rPr lang="en-US" sz="1200" b="0" i="0" u="none" strike="noStrike" kern="1200" baseline="0" dirty="0" smtClean="0">
                <a:solidFill>
                  <a:schemeClr val="tx1"/>
                </a:solidFill>
                <a:latin typeface="Arial" pitchFamily="34" charset="0"/>
                <a:ea typeface="+mn-ea"/>
                <a:cs typeface="+mn-cs"/>
              </a:rPr>
              <a:t>- costs and benefits are discounted with a real social discount rate (suggested SDR benchmark values:</a:t>
            </a:r>
          </a:p>
          <a:p>
            <a:r>
              <a:rPr lang="en-US" sz="1200" b="0" i="0" u="none" strike="noStrike" kern="1200" baseline="0" dirty="0" smtClean="0">
                <a:solidFill>
                  <a:schemeClr val="tx1"/>
                </a:solidFill>
                <a:latin typeface="Arial" pitchFamily="34" charset="0"/>
                <a:ea typeface="+mn-ea"/>
                <a:cs typeface="+mn-cs"/>
              </a:rPr>
              <a:t>5.5% for Cohesion and IPA countries, and for convergence regions elsewhere with high growth</a:t>
            </a:r>
          </a:p>
          <a:p>
            <a:r>
              <a:rPr lang="en-US" sz="1200" b="0" i="0" u="none" strike="noStrike" kern="1200" baseline="0" dirty="0" smtClean="0">
                <a:solidFill>
                  <a:schemeClr val="tx1"/>
                </a:solidFill>
                <a:latin typeface="Arial" pitchFamily="34" charset="0"/>
                <a:ea typeface="+mn-ea"/>
                <a:cs typeface="+mn-cs"/>
              </a:rPr>
              <a:t>outlook; 3.5% for Competitiveness regions);</a:t>
            </a:r>
          </a:p>
          <a:p>
            <a:r>
              <a:rPr lang="en-US" sz="1200" b="0" i="0" u="none" strike="noStrike" kern="1200" baseline="0" dirty="0" smtClean="0">
                <a:solidFill>
                  <a:schemeClr val="tx1"/>
                </a:solidFill>
                <a:latin typeface="Arial" pitchFamily="34" charset="0"/>
                <a:ea typeface="+mn-ea"/>
                <a:cs typeface="+mn-cs"/>
              </a:rPr>
              <a:t>- calculation of economic performance indicators: economic net present value (ENPV), economic rate</a:t>
            </a:r>
          </a:p>
          <a:p>
            <a:r>
              <a:rPr lang="en-US" sz="1200" b="0" i="0" u="none" strike="noStrike" kern="1200" baseline="0" dirty="0" smtClean="0">
                <a:solidFill>
                  <a:schemeClr val="tx1"/>
                </a:solidFill>
                <a:latin typeface="Arial" pitchFamily="34" charset="0"/>
                <a:ea typeface="+mn-ea"/>
                <a:cs typeface="+mn-cs"/>
              </a:rPr>
              <a:t>of return (ERR) and the benefit-cost (B/C) ratio.</a:t>
            </a:r>
          </a:p>
          <a:p>
            <a:r>
              <a:rPr lang="en-US" sz="1200" b="0" i="0" u="none" strike="noStrike" kern="1200" baseline="0" dirty="0" smtClean="0">
                <a:solidFill>
                  <a:schemeClr val="tx1"/>
                </a:solidFill>
                <a:latin typeface="Arial" pitchFamily="34" charset="0"/>
                <a:ea typeface="+mn-ea"/>
                <a:cs typeface="+mn-cs"/>
              </a:rPr>
              <a:t>Critical conversion factors are: the standard conversion factor, particularly for IPA assisted countries;</a:t>
            </a:r>
          </a:p>
          <a:p>
            <a:r>
              <a:rPr lang="en-US" sz="1200" b="0" i="0" u="none" strike="noStrike" kern="1200" baseline="0" dirty="0" smtClean="0">
                <a:solidFill>
                  <a:schemeClr val="tx1"/>
                </a:solidFill>
                <a:latin typeface="Arial" pitchFamily="34" charset="0"/>
                <a:ea typeface="+mn-ea"/>
                <a:cs typeface="+mn-cs"/>
              </a:rPr>
              <a:t>sector conversion factors (sometimes leading to border prices for specific tradable goods e.g. agricultural</a:t>
            </a:r>
          </a:p>
          <a:p>
            <a:r>
              <a:rPr lang="en-US" sz="1200" b="0" i="0" u="none" strike="noStrike" kern="1200" baseline="0" dirty="0" smtClean="0">
                <a:solidFill>
                  <a:schemeClr val="tx1"/>
                </a:solidFill>
                <a:latin typeface="Arial" pitchFamily="34" charset="0"/>
                <a:ea typeface="+mn-ea"/>
                <a:cs typeface="+mn-cs"/>
              </a:rPr>
              <a:t>products) and marginal costs or willingness-to-pay for non-tradable goods (e.g. waste disposal); the</a:t>
            </a:r>
          </a:p>
          <a:p>
            <a:r>
              <a:rPr lang="en-US" sz="1200" b="0" i="0" u="none" strike="noStrike" kern="1200" baseline="0" dirty="0" smtClean="0">
                <a:solidFill>
                  <a:schemeClr val="tx1"/>
                </a:solidFill>
                <a:latin typeface="Arial" pitchFamily="34" charset="0"/>
                <a:ea typeface="+mn-ea"/>
                <a:cs typeface="+mn-cs"/>
              </a:rPr>
              <a:t>conversion factor for </a:t>
            </a:r>
            <a:r>
              <a:rPr lang="en-US" sz="1200" b="0" i="0" u="none" strike="noStrike" kern="1200" baseline="0" dirty="0" err="1" smtClean="0">
                <a:solidFill>
                  <a:schemeClr val="tx1"/>
                </a:solidFill>
                <a:latin typeface="Arial" pitchFamily="34" charset="0"/>
                <a:ea typeface="+mn-ea"/>
                <a:cs typeface="+mn-cs"/>
              </a:rPr>
              <a:t>labour</a:t>
            </a:r>
            <a:r>
              <a:rPr lang="en-US" sz="1200" b="0" i="0" u="none" strike="noStrike" kern="1200" baseline="0" dirty="0" smtClean="0">
                <a:solidFill>
                  <a:schemeClr val="tx1"/>
                </a:solidFill>
                <a:latin typeface="Arial" pitchFamily="34" charset="0"/>
                <a:ea typeface="+mn-ea"/>
                <a:cs typeface="+mn-cs"/>
              </a:rPr>
              <a:t> cost (depending upon the nature and magnitude of regional unemployment).</a:t>
            </a:r>
          </a:p>
          <a:p>
            <a:r>
              <a:rPr lang="en-US" sz="1200" b="0" i="0" u="none" strike="noStrike" kern="1200" baseline="0" dirty="0" smtClean="0">
                <a:solidFill>
                  <a:schemeClr val="tx1"/>
                </a:solidFill>
                <a:latin typeface="Arial" pitchFamily="34" charset="0"/>
                <a:ea typeface="+mn-ea"/>
                <a:cs typeface="+mn-cs"/>
              </a:rPr>
              <a:t>Practical methods for the calculation of the economic valuation of environmental impacts, the shadow</a:t>
            </a:r>
          </a:p>
          <a:p>
            <a:r>
              <a:rPr lang="en-US" sz="1200" b="0" i="0" u="none" strike="noStrike" kern="1200" baseline="0" dirty="0" smtClean="0">
                <a:solidFill>
                  <a:schemeClr val="tx1"/>
                </a:solidFill>
                <a:latin typeface="Arial" pitchFamily="34" charset="0"/>
                <a:ea typeface="+mn-ea"/>
                <a:cs typeface="+mn-cs"/>
              </a:rPr>
              <a:t>price of time in transport, the value of lives and injuries saved and distributional impacts are suggested in</a:t>
            </a:r>
          </a:p>
          <a:p>
            <a:r>
              <a:rPr lang="en-GB" sz="1200" b="0" i="0" u="none" strike="noStrike" kern="1200" baseline="0" dirty="0" smtClean="0">
                <a:solidFill>
                  <a:schemeClr val="tx1"/>
                </a:solidFill>
                <a:latin typeface="Arial" pitchFamily="34" charset="0"/>
                <a:ea typeface="+mn-ea"/>
                <a:cs typeface="+mn-cs"/>
              </a:rPr>
              <a:t>the Guide.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Risk Assessment</a:t>
            </a:r>
          </a:p>
          <a:p>
            <a:r>
              <a:rPr lang="en-US" sz="1200" b="0" i="0" u="none" strike="noStrike" kern="1200" baseline="0" dirty="0" smtClean="0">
                <a:solidFill>
                  <a:schemeClr val="tx1"/>
                </a:solidFill>
                <a:latin typeface="Arial" pitchFamily="34" charset="0"/>
                <a:ea typeface="+mn-ea"/>
                <a:cs typeface="+mn-cs"/>
              </a:rPr>
              <a:t>A project appraisal document must include an assessment of the project risks. Again, five steps are</a:t>
            </a:r>
          </a:p>
          <a:p>
            <a:r>
              <a:rPr lang="en-GB" sz="1200" b="0" i="0" u="none" strike="noStrike" kern="1200" baseline="0" dirty="0" smtClean="0">
                <a:solidFill>
                  <a:schemeClr val="tx1"/>
                </a:solidFill>
                <a:latin typeface="Arial" pitchFamily="34" charset="0"/>
                <a:ea typeface="+mn-ea"/>
                <a:cs typeface="+mn-cs"/>
              </a:rPr>
              <a:t>suggested:</a:t>
            </a:r>
          </a:p>
          <a:p>
            <a:r>
              <a:rPr lang="en-US" sz="1200" b="0" i="0" u="none" strike="noStrike" kern="1200" baseline="0" dirty="0" smtClean="0">
                <a:solidFill>
                  <a:schemeClr val="tx1"/>
                </a:solidFill>
                <a:latin typeface="Arial" pitchFamily="34" charset="0"/>
                <a:ea typeface="+mn-ea"/>
                <a:cs typeface="+mn-cs"/>
              </a:rPr>
              <a:t>- sensitivity analysis (identification of critical variables, elimination of deterministically dependent</a:t>
            </a:r>
          </a:p>
          <a:p>
            <a:r>
              <a:rPr lang="en-US" sz="1200" b="0" i="0" u="none" strike="noStrike" kern="1200" baseline="0" dirty="0" smtClean="0">
                <a:solidFill>
                  <a:schemeClr val="tx1"/>
                </a:solidFill>
                <a:latin typeface="Arial" pitchFamily="34" charset="0"/>
                <a:ea typeface="+mn-ea"/>
                <a:cs typeface="+mn-cs"/>
              </a:rPr>
              <a:t>variables, elasticity analysis, choice of critical variables, scenario analysis);</a:t>
            </a:r>
          </a:p>
          <a:p>
            <a:r>
              <a:rPr lang="en-US" sz="1200" b="0" i="0" u="none" strike="noStrike" kern="1200" baseline="0" dirty="0" smtClean="0">
                <a:solidFill>
                  <a:schemeClr val="tx1"/>
                </a:solidFill>
                <a:latin typeface="Arial" pitchFamily="34" charset="0"/>
                <a:ea typeface="+mn-ea"/>
                <a:cs typeface="+mn-cs"/>
              </a:rPr>
              <a:t>- assumption of a probability distribution for each critical variable;</a:t>
            </a:r>
          </a:p>
          <a:p>
            <a:r>
              <a:rPr lang="en-US" sz="1200" b="0" i="0" u="none" strike="noStrike" kern="1200" baseline="0" dirty="0" smtClean="0">
                <a:solidFill>
                  <a:schemeClr val="tx1"/>
                </a:solidFill>
                <a:latin typeface="Arial" pitchFamily="34" charset="0"/>
                <a:ea typeface="+mn-ea"/>
                <a:cs typeface="+mn-cs"/>
              </a:rPr>
              <a:t>- calculation of the distribution of the performance indicators (typically FNPV and ENPV);</a:t>
            </a:r>
          </a:p>
          <a:p>
            <a:r>
              <a:rPr lang="en-US" sz="1200" b="0" i="0" u="none" strike="noStrike" kern="1200" baseline="0" dirty="0" smtClean="0">
                <a:solidFill>
                  <a:schemeClr val="tx1"/>
                </a:solidFill>
                <a:latin typeface="Arial" pitchFamily="34" charset="0"/>
                <a:ea typeface="+mn-ea"/>
                <a:cs typeface="+mn-cs"/>
              </a:rPr>
              <a:t>- discussion of results and acceptable levels of risk;</a:t>
            </a:r>
          </a:p>
          <a:p>
            <a:r>
              <a:rPr lang="en-US" sz="1200" b="0" i="0" u="none" strike="noStrike" kern="1200" baseline="0" dirty="0" smtClean="0">
                <a:solidFill>
                  <a:schemeClr val="tx1"/>
                </a:solidFill>
                <a:latin typeface="Arial" pitchFamily="34" charset="0"/>
                <a:ea typeface="+mn-ea"/>
                <a:cs typeface="+mn-cs"/>
              </a:rPr>
              <a:t>- discussion of ways to mitigate risks.</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extLst>
      <p:ext uri="{BB962C8B-B14F-4D97-AF65-F5344CB8AC3E}">
        <p14:creationId xmlns:p14="http://schemas.microsoft.com/office/powerpoint/2010/main" val="193691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1" u="none" strike="noStrike" kern="1200" baseline="0" dirty="0" smtClean="0">
                <a:solidFill>
                  <a:schemeClr val="tx1"/>
                </a:solidFill>
                <a:latin typeface="Arial" pitchFamily="34" charset="0"/>
                <a:ea typeface="+mn-ea"/>
                <a:cs typeface="+mn-cs"/>
              </a:rPr>
              <a:t>EU Guideline p. 172</a:t>
            </a:r>
          </a:p>
          <a:p>
            <a:pPr marL="171450" indent="-171450">
              <a:buFont typeface="Arial"/>
              <a:buChar char="•"/>
            </a:pPr>
            <a:endParaRPr lang="en-US" sz="1200" b="1" i="1" u="none" strike="noStrike" kern="1200" baseline="0" dirty="0" smtClean="0">
              <a:solidFill>
                <a:schemeClr val="tx1"/>
              </a:solidFill>
              <a:effectLst/>
              <a:latin typeface="Arial" pitchFamily="34" charset="0"/>
              <a:ea typeface="+mn-ea"/>
              <a:cs typeface="+mn-cs"/>
            </a:endParaRPr>
          </a:p>
          <a:p>
            <a:pPr marL="171450" indent="-171450">
              <a:buFont typeface="Arial"/>
              <a:buChar char="•"/>
            </a:pPr>
            <a:r>
              <a:rPr lang="en-AU" dirty="0" smtClean="0"/>
              <a:t>Potential but often difficult to do very well</a:t>
            </a:r>
          </a:p>
          <a:p>
            <a:pPr marL="171450" indent="-171450">
              <a:buFont typeface="Arial"/>
              <a:buChar char="•"/>
            </a:pPr>
            <a:r>
              <a:rPr lang="en-AU" dirty="0" smtClean="0"/>
              <a:t>A lot of the benefits are very difficult to quantify</a:t>
            </a:r>
          </a:p>
          <a:p>
            <a:pPr marL="171450" indent="-171450">
              <a:buFont typeface="Arial"/>
              <a:buChar char="•"/>
            </a:pPr>
            <a:r>
              <a:rPr lang="en-AU" dirty="0" smtClean="0"/>
              <a:t>A lot of the costs are difficult to quantify</a:t>
            </a:r>
          </a:p>
          <a:p>
            <a:pPr marL="628650" lvl="1" indent="-171450">
              <a:buFont typeface="Arial"/>
              <a:buChar char="•"/>
            </a:pPr>
            <a:r>
              <a:rPr lang="en-AU" dirty="0" smtClean="0"/>
              <a:t>Particularly net production changes</a:t>
            </a:r>
          </a:p>
          <a:p>
            <a:pPr marL="171450" indent="-171450">
              <a:buFont typeface="Arial"/>
              <a:buChar char="•"/>
            </a:pPr>
            <a:r>
              <a:rPr lang="en-AU" dirty="0" smtClean="0"/>
              <a:t>Not a lot of case studies to follow</a:t>
            </a:r>
          </a:p>
          <a:p>
            <a:pPr marL="171450" indent="-171450">
              <a:buFont typeface="Arial"/>
              <a:buChar char="•"/>
            </a:pPr>
            <a:r>
              <a:rPr lang="en-US" sz="1200" dirty="0" smtClean="0"/>
              <a:t>Major problem in the past is that only financial costs and benefits were identified - many environmental and social ones ignored</a:t>
            </a:r>
          </a:p>
          <a:p>
            <a:pPr marL="171450" indent="-171450">
              <a:buFont typeface="Arial"/>
              <a:buChar char="•"/>
            </a:pPr>
            <a:r>
              <a:rPr lang="en-US" sz="1200" dirty="0" smtClean="0"/>
              <a:t>Not always easy to be sure what the outcomes will be of a project</a:t>
            </a:r>
          </a:p>
          <a:p>
            <a:pPr marL="171450" indent="-171450">
              <a:buFont typeface="Arial"/>
              <a:buChar char="•"/>
            </a:pPr>
            <a:r>
              <a:rPr lang="en-US" sz="1200" dirty="0" smtClean="0"/>
              <a:t>Not always agreement about what are important social and environmental impacts to include</a:t>
            </a:r>
          </a:p>
          <a:p>
            <a:pPr marL="171450" indent="-171450">
              <a:buFont typeface="Arial"/>
              <a:buChar char="•"/>
            </a:pPr>
            <a:endParaRPr lang="da-DK" dirty="0" smtClean="0">
              <a:effectLst/>
            </a:endParaRPr>
          </a:p>
          <a:p>
            <a:pPr marL="171450" indent="-171450">
              <a:buFont typeface="Arial"/>
              <a:buChar char="•"/>
            </a:pPr>
            <a:r>
              <a:rPr lang="en-US" sz="1200" dirty="0" smtClean="0"/>
              <a:t>One of the key stages in Cost-Benefit Analysis was to measure all the costs and benefits</a:t>
            </a:r>
          </a:p>
          <a:p>
            <a:pPr marL="171450" indent="-171450">
              <a:buFont typeface="Arial"/>
              <a:buChar char="•"/>
            </a:pPr>
            <a:r>
              <a:rPr lang="en-US" sz="1200" dirty="0" smtClean="0"/>
              <a:t>Normally do this in terms of dollar values</a:t>
            </a:r>
          </a:p>
          <a:p>
            <a:pPr marL="171450" indent="-171450">
              <a:buFont typeface="Arial"/>
              <a:buChar char="•"/>
            </a:pPr>
            <a:r>
              <a:rPr lang="en-US" sz="1200" dirty="0" smtClean="0"/>
              <a:t>Not always easy, because some items (</a:t>
            </a:r>
            <a:r>
              <a:rPr lang="en-US" sz="1200" dirty="0" err="1" smtClean="0"/>
              <a:t>eg</a:t>
            </a:r>
            <a:r>
              <a:rPr lang="en-US" sz="1200" dirty="0" smtClean="0"/>
              <a:t> biodiversity protection) are not traded in markets</a:t>
            </a:r>
          </a:p>
          <a:p>
            <a:pPr marL="171450" indent="-171450">
              <a:buFont typeface="Arial"/>
              <a:buChar char="•"/>
            </a:pPr>
            <a:r>
              <a:rPr lang="en-US" sz="1200" dirty="0" smtClean="0"/>
              <a:t>Need special non-market valuation techniques to handle these cases</a:t>
            </a:r>
          </a:p>
          <a:p>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extLst>
      <p:ext uri="{BB962C8B-B14F-4D97-AF65-F5344CB8AC3E}">
        <p14:creationId xmlns:p14="http://schemas.microsoft.com/office/powerpoint/2010/main" val="17366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baseline="30000" dirty="0" smtClean="0">
                <a:solidFill>
                  <a:schemeClr val="tx1"/>
                </a:solidFill>
                <a:latin typeface="Arial" pitchFamily="34" charset="0"/>
                <a:ea typeface="+mn-ea"/>
                <a:cs typeface="+mn-cs"/>
              </a:rPr>
              <a:t>The Economics of Ecosystems and Biodiversity (TEEB) is an international initiative to draw attention to the benefits provided by biodiversity (encompassing ecosystems, species and genes).</a:t>
            </a:r>
          </a:p>
          <a:p>
            <a:r>
              <a:rPr lang="en-US" sz="1200" kern="1200" baseline="30000" dirty="0" smtClean="0">
                <a:solidFill>
                  <a:schemeClr val="tx1"/>
                </a:solidFill>
                <a:latin typeface="Arial" pitchFamily="34" charset="0"/>
                <a:ea typeface="+mn-ea"/>
                <a:cs typeface="+mn-cs"/>
              </a:rPr>
              <a:t>TEEB presents an approach that can help decision makers recognize, demonstrate and, where appropriate, capture the values of ecosystems and biodiversity (TEEB Synthesis, summarized in Box 1.4 below). TEEB acknowledges the plurality of values (including monetary, non monetary, ethical, aesthetic) which people hold for nature. Illustrated through the broad compilation of numerous country examples, TEEB illustrates many different options for better incorporating nature’s values in decision making: the objective of TEEB is to highlight the importance of sustainable use and </a:t>
            </a:r>
            <a:r>
              <a:rPr lang="en-US" sz="1200" kern="1200" baseline="30000" dirty="0" err="1" smtClean="0">
                <a:solidFill>
                  <a:schemeClr val="tx1"/>
                </a:solidFill>
                <a:latin typeface="Arial" pitchFamily="34" charset="0"/>
                <a:ea typeface="+mn-ea"/>
                <a:cs typeface="+mn-cs"/>
              </a:rPr>
              <a:t>conserv</a:t>
            </a:r>
            <a:r>
              <a:rPr lang="en-US" sz="1200" kern="1200" baseline="30000" dirty="0" smtClean="0">
                <a:solidFill>
                  <a:schemeClr val="tx1"/>
                </a:solidFill>
                <a:latin typeface="Arial" pitchFamily="34" charset="0"/>
                <a:ea typeface="+mn-ea"/>
                <a:cs typeface="+mn-cs"/>
              </a:rPr>
              <a:t>- </a:t>
            </a:r>
            <a:r>
              <a:rPr lang="en-US" sz="1200" kern="1200" baseline="30000" dirty="0" err="1" smtClean="0">
                <a:solidFill>
                  <a:schemeClr val="tx1"/>
                </a:solidFill>
                <a:latin typeface="Arial" pitchFamily="34" charset="0"/>
                <a:ea typeface="+mn-ea"/>
                <a:cs typeface="+mn-cs"/>
              </a:rPr>
              <a:t>ation</a:t>
            </a:r>
            <a:r>
              <a:rPr lang="en-US" sz="1200" kern="1200" baseline="30000" dirty="0" smtClean="0">
                <a:solidFill>
                  <a:schemeClr val="tx1"/>
                </a:solidFill>
                <a:latin typeface="Arial" pitchFamily="34" charset="0"/>
                <a:ea typeface="+mn-ea"/>
                <a:cs typeface="+mn-cs"/>
              </a:rPr>
              <a:t> of nature rather than reducing it to a commodity.</a:t>
            </a:r>
          </a:p>
          <a:p>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extLst>
      <p:ext uri="{BB962C8B-B14F-4D97-AF65-F5344CB8AC3E}">
        <p14:creationId xmlns:p14="http://schemas.microsoft.com/office/powerpoint/2010/main" val="167601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baseline="30000" dirty="0" smtClean="0">
                <a:solidFill>
                  <a:schemeClr val="tx1"/>
                </a:solidFill>
                <a:latin typeface="Arial" pitchFamily="34" charset="0"/>
                <a:ea typeface="+mn-ea"/>
                <a:cs typeface="+mn-cs"/>
              </a:rPr>
              <a:t>The Economics of Ecosystems and Biodiversity (TEEB) is an international initiative to draw attention to the benefits provided by biodiversity (encompassing ecosystems, species and genes).</a:t>
            </a:r>
          </a:p>
          <a:p>
            <a:r>
              <a:rPr lang="en-US" sz="1200" kern="1200" baseline="30000" dirty="0" smtClean="0">
                <a:solidFill>
                  <a:schemeClr val="tx1"/>
                </a:solidFill>
                <a:latin typeface="Arial" pitchFamily="34" charset="0"/>
                <a:ea typeface="+mn-ea"/>
                <a:cs typeface="+mn-cs"/>
              </a:rPr>
              <a:t>TEEB presents an approach that can help decision makers recognize, demonstrate and, where appropriate, capture the values of ecosystems and biodiversity (TEEB Synthesis, summarized in Box 1.4 below). TEEB acknowledges the plurality of values (including monetary, non monetary, ethical, aesthetic) which people hold for nature. Illustrated through the broad compilation of numerous country examples, TEEB illustrates many different options for better incorporating nature’s values in decision making: the objective of TEEB is to highlight the importance of sustainable use and </a:t>
            </a:r>
            <a:r>
              <a:rPr lang="en-US" sz="1200" kern="1200" baseline="30000" dirty="0" err="1" smtClean="0">
                <a:solidFill>
                  <a:schemeClr val="tx1"/>
                </a:solidFill>
                <a:latin typeface="Arial" pitchFamily="34" charset="0"/>
                <a:ea typeface="+mn-ea"/>
                <a:cs typeface="+mn-cs"/>
              </a:rPr>
              <a:t>conserv</a:t>
            </a:r>
            <a:r>
              <a:rPr lang="en-US" sz="1200" kern="1200" baseline="30000" dirty="0" smtClean="0">
                <a:solidFill>
                  <a:schemeClr val="tx1"/>
                </a:solidFill>
                <a:latin typeface="Arial" pitchFamily="34" charset="0"/>
                <a:ea typeface="+mn-ea"/>
                <a:cs typeface="+mn-cs"/>
              </a:rPr>
              <a:t>- </a:t>
            </a:r>
            <a:r>
              <a:rPr lang="en-US" sz="1200" kern="1200" baseline="30000" dirty="0" err="1" smtClean="0">
                <a:solidFill>
                  <a:schemeClr val="tx1"/>
                </a:solidFill>
                <a:latin typeface="Arial" pitchFamily="34" charset="0"/>
                <a:ea typeface="+mn-ea"/>
                <a:cs typeface="+mn-cs"/>
              </a:rPr>
              <a:t>ation</a:t>
            </a:r>
            <a:r>
              <a:rPr lang="en-US" sz="1200" kern="1200" baseline="30000" dirty="0" smtClean="0">
                <a:solidFill>
                  <a:schemeClr val="tx1"/>
                </a:solidFill>
                <a:latin typeface="Arial" pitchFamily="34" charset="0"/>
                <a:ea typeface="+mn-ea"/>
                <a:cs typeface="+mn-cs"/>
              </a:rPr>
              <a:t> of nature rather than reducing it to a commodity.</a:t>
            </a:r>
          </a:p>
          <a:p>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extLst>
      <p:ext uri="{BB962C8B-B14F-4D97-AF65-F5344CB8AC3E}">
        <p14:creationId xmlns:p14="http://schemas.microsoft.com/office/powerpoint/2010/main" val="216648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B488B20-A08D-47B6-ADE7-8DEB44560A18}" type="slidenum">
              <a:rPr lang="en-GB" smtClean="0"/>
              <a:pPr>
                <a:defRPr/>
              </a:pPr>
              <a:t>21</a:t>
            </a:fld>
            <a:endParaRPr lang="en-GB"/>
          </a:p>
        </p:txBody>
      </p:sp>
    </p:spTree>
    <p:extLst>
      <p:ext uri="{BB962C8B-B14F-4D97-AF65-F5344CB8AC3E}">
        <p14:creationId xmlns:p14="http://schemas.microsoft.com/office/powerpoint/2010/main" val="97839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latin typeface="Arial"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77D99528-B860-47EC-829F-7CA78E63303D}" type="slidenum">
              <a:rPr lang="en-GB" altLang="en-US" smtClean="0">
                <a:solidFill>
                  <a:schemeClr val="tx1"/>
                </a:solidFill>
                <a:latin typeface="Arial" charset="0"/>
              </a:rPr>
              <a:pPr eaLnBrk="1" hangingPunct="1"/>
              <a:t>24</a:t>
            </a:fld>
            <a:endParaRPr lang="en-GB" altLang="en-US" smtClean="0">
              <a:solidFill>
                <a:schemeClr val="tx1"/>
              </a:solidFill>
              <a:latin typeface="Arial" charset="0"/>
            </a:endParaRPr>
          </a:p>
        </p:txBody>
      </p:sp>
    </p:spTree>
    <p:extLst>
      <p:ext uri="{BB962C8B-B14F-4D97-AF65-F5344CB8AC3E}">
        <p14:creationId xmlns:p14="http://schemas.microsoft.com/office/powerpoint/2010/main" val="489964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latin typeface="Arial"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77D99528-B860-47EC-829F-7CA78E63303D}" type="slidenum">
              <a:rPr lang="en-GB" altLang="en-US" smtClean="0">
                <a:solidFill>
                  <a:schemeClr val="tx1"/>
                </a:solidFill>
                <a:latin typeface="Arial" charset="0"/>
              </a:rPr>
              <a:pPr eaLnBrk="1" hangingPunct="1"/>
              <a:t>25</a:t>
            </a:fld>
            <a:endParaRPr lang="en-GB" altLang="en-US" smtClean="0">
              <a:solidFill>
                <a:schemeClr val="tx1"/>
              </a:solidFill>
              <a:latin typeface="Arial" charset="0"/>
            </a:endParaRPr>
          </a:p>
        </p:txBody>
      </p:sp>
    </p:spTree>
    <p:extLst>
      <p:ext uri="{BB962C8B-B14F-4D97-AF65-F5344CB8AC3E}">
        <p14:creationId xmlns:p14="http://schemas.microsoft.com/office/powerpoint/2010/main" val="2059495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latin typeface="Arial"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77D99528-B860-47EC-829F-7CA78E63303D}" type="slidenum">
              <a:rPr lang="en-GB" altLang="en-US" smtClean="0">
                <a:solidFill>
                  <a:schemeClr val="tx1"/>
                </a:solidFill>
                <a:latin typeface="Arial" charset="0"/>
              </a:rPr>
              <a:pPr eaLnBrk="1" hangingPunct="1"/>
              <a:t>26</a:t>
            </a:fld>
            <a:endParaRPr lang="en-GB" altLang="en-US" smtClean="0">
              <a:solidFill>
                <a:schemeClr val="tx1"/>
              </a:solidFill>
              <a:latin typeface="Arial" charset="0"/>
            </a:endParaRPr>
          </a:p>
        </p:txBody>
      </p:sp>
    </p:spTree>
    <p:extLst>
      <p:ext uri="{BB962C8B-B14F-4D97-AF65-F5344CB8AC3E}">
        <p14:creationId xmlns:p14="http://schemas.microsoft.com/office/powerpoint/2010/main" val="239243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a:t>
            </a:fld>
            <a:endParaRPr lang="en-GB" dirty="0"/>
          </a:p>
        </p:txBody>
      </p:sp>
    </p:spTree>
    <p:extLst>
      <p:ext uri="{BB962C8B-B14F-4D97-AF65-F5344CB8AC3E}">
        <p14:creationId xmlns:p14="http://schemas.microsoft.com/office/powerpoint/2010/main" val="1159546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dirty="0" smtClean="0">
              <a:latin typeface="Arial"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77D99528-B860-47EC-829F-7CA78E63303D}" type="slidenum">
              <a:rPr lang="en-GB" altLang="en-US" smtClean="0">
                <a:solidFill>
                  <a:schemeClr val="tx1"/>
                </a:solidFill>
                <a:latin typeface="Arial" charset="0"/>
              </a:rPr>
              <a:pPr eaLnBrk="1" hangingPunct="1"/>
              <a:t>27</a:t>
            </a:fld>
            <a:endParaRPr lang="en-GB" altLang="en-US" smtClean="0">
              <a:solidFill>
                <a:schemeClr val="tx1"/>
              </a:solidFill>
              <a:latin typeface="Arial" charset="0"/>
            </a:endParaRPr>
          </a:p>
        </p:txBody>
      </p:sp>
    </p:spTree>
    <p:extLst>
      <p:ext uri="{BB962C8B-B14F-4D97-AF65-F5344CB8AC3E}">
        <p14:creationId xmlns:p14="http://schemas.microsoft.com/office/powerpoint/2010/main" val="3386268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28</a:t>
            </a:fld>
            <a:endParaRPr lang="en-GB" dirty="0"/>
          </a:p>
        </p:txBody>
      </p:sp>
    </p:spTree>
    <p:extLst>
      <p:ext uri="{BB962C8B-B14F-4D97-AF65-F5344CB8AC3E}">
        <p14:creationId xmlns:p14="http://schemas.microsoft.com/office/powerpoint/2010/main" val="3283717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29</a:t>
            </a:fld>
            <a:endParaRPr lang="en-GB" dirty="0"/>
          </a:p>
        </p:txBody>
      </p:sp>
    </p:spTree>
    <p:extLst>
      <p:ext uri="{BB962C8B-B14F-4D97-AF65-F5344CB8AC3E}">
        <p14:creationId xmlns:p14="http://schemas.microsoft.com/office/powerpoint/2010/main" val="3012772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A377F2D-581B-4064-817F-F9A825E33808}" type="slidenum">
              <a:rPr lang="fr-FR" smtClean="0"/>
              <a:pPr eaLnBrk="1" hangingPunct="1"/>
              <a:t>30</a:t>
            </a:fld>
            <a:endParaRPr lang="fr-FR"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competent authority makes the final decision.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3738160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4D96B92A-8606-4061-83D6-92A2447E1931}" type="slidenum">
              <a:rPr lang="fr-FR" smtClean="0"/>
              <a:pPr eaLnBrk="1" hangingPunct="1"/>
              <a:t>31</a:t>
            </a:fld>
            <a:endParaRPr lang="fr-FR" smtClean="0"/>
          </a:p>
        </p:txBody>
      </p:sp>
      <p:sp>
        <p:nvSpPr>
          <p:cNvPr id="47107"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Bef>
                <a:spcPts val="1200"/>
              </a:spcBef>
              <a:spcAft>
                <a:spcPts val="600"/>
              </a:spcAft>
            </a:pPr>
            <a:r>
              <a:rPr lang="en-GB" sz="2400" dirty="0" smtClean="0">
                <a:ea typeface="ＭＳ Ｐゴシック" pitchFamily="34" charset="-128"/>
              </a:rPr>
              <a:t>EU guidance on TO</a:t>
            </a:r>
            <a:r>
              <a:rPr lang="en-GB" sz="2400" baseline="0" dirty="0" smtClean="0">
                <a:ea typeface="ＭＳ Ｐゴシック" pitchFamily="34" charset="-128"/>
              </a:rPr>
              <a:t>R for SEA, EIA, CRA – and on the substance</a:t>
            </a:r>
          </a:p>
          <a:p>
            <a:pPr lvl="1" eaLnBrk="1" hangingPunct="1">
              <a:spcBef>
                <a:spcPts val="1200"/>
              </a:spcBef>
              <a:spcAft>
                <a:spcPts val="600"/>
              </a:spcAft>
            </a:pPr>
            <a:r>
              <a:rPr lang="en-GB" sz="2400" baseline="0" dirty="0" smtClean="0">
                <a:ea typeface="ＭＳ Ｐゴシック" pitchFamily="34" charset="-128"/>
              </a:rPr>
              <a:t> </a:t>
            </a:r>
            <a:endParaRPr lang="en-GB" sz="2400" dirty="0" smtClean="0">
              <a:ea typeface="ＭＳ Ｐゴシック" pitchFamily="34" charset="-128"/>
            </a:endParaRPr>
          </a:p>
          <a:p>
            <a:pPr eaLnBrk="1" hangingPunct="1"/>
            <a:r>
              <a:rPr lang="en-GB" dirty="0" smtClean="0">
                <a:ea typeface="ＭＳ Ｐゴシック" pitchFamily="34" charset="-128"/>
              </a:rPr>
              <a:t>Ex ante =</a:t>
            </a:r>
            <a:r>
              <a:rPr lang="en-GB" baseline="0" dirty="0" smtClean="0">
                <a:ea typeface="ＭＳ Ｐゴシック" pitchFamily="34" charset="-128"/>
              </a:rPr>
              <a:t> before the event</a:t>
            </a:r>
            <a:endParaRPr lang="en-GB" dirty="0" smtClean="0">
              <a:ea typeface="ＭＳ Ｐゴシック" pitchFamily="34" charset="-128"/>
            </a:endParaRPr>
          </a:p>
          <a:p>
            <a:pPr eaLnBrk="1" hangingPunct="1"/>
            <a:endParaRPr lang="en-GB" dirty="0" smtClean="0">
              <a:ea typeface="ＭＳ Ｐゴシック" pitchFamily="34" charset="-128"/>
            </a:endParaRPr>
          </a:p>
          <a:p>
            <a:pPr eaLnBrk="1" hangingPunct="1"/>
            <a:r>
              <a:rPr lang="en-GB" dirty="0" smtClean="0">
                <a:ea typeface="ＭＳ Ｐゴシック" pitchFamily="34" charset="-128"/>
              </a:rPr>
              <a:t>Traditionally, </a:t>
            </a:r>
            <a:r>
              <a:rPr lang="en-GB" u="sng" dirty="0" smtClean="0">
                <a:ea typeface="ＭＳ Ｐゴシック" pitchFamily="34" charset="-128"/>
              </a:rPr>
              <a:t>EIA</a:t>
            </a:r>
            <a:r>
              <a:rPr lang="en-GB" dirty="0" smtClean="0">
                <a:ea typeface="ＭＳ Ｐゴシック" pitchFamily="34" charset="-128"/>
              </a:rPr>
              <a:t> assesses the potential (positive and negative) environmental impacts of the project on the environment (“impacts generated”)</a:t>
            </a:r>
          </a:p>
          <a:p>
            <a:pPr eaLnBrk="1" hangingPunct="1">
              <a:spcBef>
                <a:spcPct val="50000"/>
              </a:spcBef>
            </a:pPr>
            <a:r>
              <a:rPr lang="en-GB" dirty="0" smtClean="0">
                <a:ea typeface="ＭＳ Ｐゴシック" pitchFamily="34" charset="-128"/>
              </a:rPr>
              <a:t>As a complement, </a:t>
            </a:r>
            <a:r>
              <a:rPr lang="en-GB" u="sng" dirty="0" smtClean="0">
                <a:ea typeface="ＭＳ Ｐゴシック" pitchFamily="34" charset="-128"/>
              </a:rPr>
              <a:t>either the EIA or the feasibility/formulation study</a:t>
            </a:r>
            <a:r>
              <a:rPr lang="en-GB" dirty="0" smtClean="0">
                <a:ea typeface="ＭＳ Ｐゴシック" pitchFamily="34" charset="-128"/>
              </a:rPr>
              <a:t> should include provisions for the analysis of the (positive and negative) environmental and natural resource-related conditions that may affect the effectiveness, efficiency, sustainability or impact of the project (“opportunities, risks &amp; constraints”)</a:t>
            </a:r>
          </a:p>
          <a:p>
            <a:r>
              <a:rPr lang="fr-BE" dirty="0" smtClean="0">
                <a:ea typeface="ＭＳ Ｐゴシック" pitchFamily="34" charset="-128"/>
              </a:rPr>
              <a:t>Legal </a:t>
            </a:r>
            <a:r>
              <a:rPr lang="en-GB" dirty="0" smtClean="0">
                <a:ea typeface="ＭＳ Ｐゴシック" pitchFamily="34" charset="-128"/>
              </a:rPr>
              <a:t>requirement</a:t>
            </a:r>
            <a:r>
              <a:rPr lang="fr-BE" dirty="0" smtClean="0">
                <a:ea typeface="ＭＳ Ｐゴシック" pitchFamily="34" charset="-128"/>
              </a:rPr>
              <a:t> for an EIA? </a:t>
            </a:r>
          </a:p>
          <a:p>
            <a:r>
              <a:rPr lang="fr-BE" dirty="0" smtClean="0">
                <a:ea typeface="ＭＳ Ｐゴシック" pitchFamily="34" charset="-128"/>
              </a:rPr>
              <a:t>Policy commitments? </a:t>
            </a:r>
          </a:p>
          <a:p>
            <a:pPr>
              <a:buFont typeface="Times" charset="0"/>
              <a:buNone/>
            </a:pPr>
            <a:endParaRPr lang="fr-BE" dirty="0" smtClean="0">
              <a:ea typeface="ＭＳ Ｐゴシック" pitchFamily="34" charset="-128"/>
            </a:endParaRPr>
          </a:p>
          <a:p>
            <a:pPr>
              <a:buFont typeface="Times" charset="0"/>
              <a:buNone/>
            </a:pPr>
            <a:r>
              <a:rPr lang="fr-BE" dirty="0" smtClean="0">
                <a:ea typeface="ＭＳ Ｐゴシック" pitchFamily="34" charset="-128"/>
              </a:rPr>
              <a:t>Annex 7 – project lists and questions </a:t>
            </a:r>
          </a:p>
          <a:p>
            <a:endParaRPr lang="fr-BE" dirty="0" smtClean="0">
              <a:ea typeface="ＭＳ Ｐゴシック" pitchFamily="34" charset="-128"/>
            </a:endParaRPr>
          </a:p>
          <a:p>
            <a:r>
              <a:rPr lang="fr-BE" dirty="0" smtClean="0">
                <a:ea typeface="ＭＳ Ｐゴシック" pitchFamily="34" charset="-128"/>
              </a:rPr>
              <a:t>Project EIA and CRA classes:</a:t>
            </a:r>
          </a:p>
          <a:p>
            <a:endParaRPr lang="fr-BE" dirty="0" smtClean="0">
              <a:ea typeface="ＭＳ Ｐゴシック" pitchFamily="34" charset="-128"/>
            </a:endParaRPr>
          </a:p>
          <a:p>
            <a:r>
              <a:rPr lang="fr-BE" dirty="0" smtClean="0">
                <a:ea typeface="ＭＳ Ｐゴシック" pitchFamily="34" charset="-128"/>
              </a:rPr>
              <a:t>A – significant impacts expected – EIA , significant likelihood of being affected by climate change: CRA  </a:t>
            </a:r>
          </a:p>
          <a:p>
            <a:r>
              <a:rPr lang="fr-BE" dirty="0" smtClean="0">
                <a:ea typeface="ＭＳ Ｐゴシック" pitchFamily="34" charset="-128"/>
              </a:rPr>
              <a:t>B – some uncertainty, further analysis necessary</a:t>
            </a:r>
          </a:p>
          <a:p>
            <a:r>
              <a:rPr lang="fr-BE" dirty="0" smtClean="0">
                <a:ea typeface="ＭＳ Ｐゴシック" pitchFamily="34" charset="-128"/>
              </a:rPr>
              <a:t>C – no significant impacts expected – EIA not required </a:t>
            </a:r>
            <a:endParaRPr lang="en-US" dirty="0" smtClean="0">
              <a:ea typeface="ＭＳ Ｐゴシック" pitchFamily="34" charset="-128"/>
            </a:endParaRPr>
          </a:p>
          <a:p>
            <a:pPr eaLnBrk="1" hangingPunct="1">
              <a:spcBef>
                <a:spcPct val="50000"/>
              </a:spcBef>
            </a:pPr>
            <a:endParaRPr lang="en-GB" dirty="0" smtClean="0">
              <a:ea typeface="ＭＳ Ｐゴシック" pitchFamily="34" charset="-128"/>
            </a:endParaRPr>
          </a:p>
          <a:p>
            <a:pPr eaLnBrk="1" hangingPunct="1">
              <a:spcBef>
                <a:spcPct val="50000"/>
              </a:spcBef>
            </a:pPr>
            <a:r>
              <a:rPr lang="en-GB" dirty="0" smtClean="0">
                <a:ea typeface="ＭＳ Ｐゴシック" pitchFamily="34" charset="-128"/>
              </a:rPr>
              <a:t>Annex 8 (</a:t>
            </a:r>
            <a:r>
              <a:rPr lang="en-GB" dirty="0" err="1" smtClean="0">
                <a:ea typeface="ＭＳ Ｐゴシック" pitchFamily="34" charset="-128"/>
              </a:rPr>
              <a:t>ToR</a:t>
            </a:r>
            <a:r>
              <a:rPr lang="en-GB" dirty="0" smtClean="0">
                <a:ea typeface="ＭＳ Ｐゴシック" pitchFamily="34" charset="-128"/>
              </a:rPr>
              <a:t> for EIA) cover these aspects as an option</a:t>
            </a:r>
          </a:p>
          <a:p>
            <a:pPr eaLnBrk="1" hangingPunct="1">
              <a:spcBef>
                <a:spcPct val="50000"/>
              </a:spcBef>
            </a:pPr>
            <a:r>
              <a:rPr lang="en-GB" dirty="0" smtClean="0">
                <a:ea typeface="ＭＳ Ｐゴシック" pitchFamily="34" charset="-128"/>
              </a:rPr>
              <a:t>Annex 9 of the </a:t>
            </a:r>
            <a:r>
              <a:rPr lang="en-GB" i="1" dirty="0" smtClean="0">
                <a:ea typeface="ＭＳ Ｐゴシック" pitchFamily="34" charset="-128"/>
              </a:rPr>
              <a:t>Guidelines </a:t>
            </a:r>
            <a:r>
              <a:rPr lang="en-GB" dirty="0" smtClean="0">
                <a:ea typeface="ＭＳ Ｐゴシック" pitchFamily="34" charset="-128"/>
              </a:rPr>
              <a:t>provides guidance on integrating environmental issues in formulation studies</a:t>
            </a:r>
          </a:p>
          <a:p>
            <a:pPr lvl="1" eaLnBrk="1" hangingPunct="1">
              <a:spcBef>
                <a:spcPts val="1200"/>
              </a:spcBef>
              <a:spcAft>
                <a:spcPts val="600"/>
              </a:spcAft>
            </a:pPr>
            <a:endParaRPr lang="en-GB" sz="2400"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3766528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r>
              <a:rPr lang="en-GB" dirty="0" smtClean="0">
                <a:ea typeface="ＭＳ Ｐゴシック" pitchFamily="-1" charset="-128"/>
                <a:cs typeface="ＭＳ Ｐゴシック" pitchFamily="-1" charset="-128"/>
              </a:rPr>
              <a:t>World </a:t>
            </a:r>
            <a:r>
              <a:rPr lang="en-GB" dirty="0">
                <a:ea typeface="ＭＳ Ｐゴシック" pitchFamily="-1" charset="-128"/>
                <a:cs typeface="ＭＳ Ｐゴシック" pitchFamily="-1" charset="-128"/>
              </a:rPr>
              <a:t>Bank (2010c):</a:t>
            </a:r>
          </a:p>
          <a:p>
            <a:pPr eaLnBrk="1" hangingPunct="1">
              <a:spcBef>
                <a:spcPct val="0"/>
              </a:spcBef>
            </a:pPr>
            <a:r>
              <a:rPr lang="en-GB" dirty="0">
                <a:ea typeface="ＭＳ Ｐゴシック" pitchFamily="-1" charset="-128"/>
                <a:cs typeface="ＭＳ Ｐゴシック" pitchFamily="-1" charset="-128"/>
              </a:rPr>
              <a:t>(No- and) low-regret measures include most of the ‘soft’ adaptation measures, which enhance development and welfare across all or most climate change scenarios including the no-change scenario</a:t>
            </a:r>
          </a:p>
          <a:p>
            <a:r>
              <a:rPr lang="en-GB" dirty="0">
                <a:solidFill>
                  <a:srgbClr val="005F7B"/>
                </a:solidFill>
                <a:ea typeface="ＭＳ Ｐゴシック" pitchFamily="-1" charset="-128"/>
                <a:cs typeface="ＭＳ Ｐゴシック" pitchFamily="-1" charset="-128"/>
              </a:rPr>
              <a:t>‘No-regret’ measures:</a:t>
            </a:r>
          </a:p>
          <a:p>
            <a:pPr lvl="1"/>
            <a:r>
              <a:rPr lang="en-GB" dirty="0"/>
              <a:t>those expected to produce net benefits for society </a:t>
            </a:r>
            <a:br>
              <a:rPr lang="en-GB" dirty="0"/>
            </a:br>
            <a:r>
              <a:rPr lang="en-GB" dirty="0"/>
              <a:t>even in the absence of climate change (adaptation) or independently of any ‘reward’ for mitigation (zero or negative net cost at a zero carbon price)</a:t>
            </a:r>
          </a:p>
          <a:p>
            <a:r>
              <a:rPr lang="en-GB" dirty="0">
                <a:solidFill>
                  <a:srgbClr val="005F7B"/>
                </a:solidFill>
                <a:ea typeface="ＭＳ Ｐゴシック" pitchFamily="-1" charset="-128"/>
                <a:cs typeface="ＭＳ Ｐゴシック" pitchFamily="-1" charset="-128"/>
              </a:rPr>
              <a:t>‘Low-regret’ measures:</a:t>
            </a:r>
          </a:p>
          <a:p>
            <a:pPr lvl="1"/>
            <a:r>
              <a:rPr lang="en-GB" dirty="0"/>
              <a:t>those expected to have a cost for society, but an acceptable one in view of the benefits they would bring if climate change turns out to produce significant effects (adaptation), or to have a low net cost at zero or low carbon prices (mitigation)</a:t>
            </a:r>
          </a:p>
          <a:p>
            <a:pPr eaLnBrk="1" hangingPunct="1">
              <a:spcBef>
                <a:spcPct val="0"/>
              </a:spcBef>
            </a:pPr>
            <a:r>
              <a:rPr lang="en-GB" dirty="0" smtClean="0">
                <a:ea typeface="ＭＳ Ｐゴシック" pitchFamily="-1" charset="-128"/>
                <a:cs typeface="ＭＳ Ｐゴシック" pitchFamily="-1" charset="-128"/>
              </a:rPr>
              <a:t>.</a:t>
            </a:r>
          </a:p>
          <a:p>
            <a:pPr eaLnBrk="1" hangingPunct="1">
              <a:spcBef>
                <a:spcPct val="0"/>
              </a:spcBef>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b="1" dirty="0" smtClean="0">
                <a:solidFill>
                  <a:srgbClr val="005F7B"/>
                </a:solidFill>
                <a:ea typeface="ＭＳ Ｐゴシック" pitchFamily="-1" charset="-128"/>
                <a:cs typeface="ＭＳ Ｐゴシック" pitchFamily="-1" charset="-128"/>
              </a:rPr>
              <a:t>Robust’ measures: </a:t>
            </a:r>
            <a:r>
              <a:rPr lang="en-GB" sz="1200" dirty="0" smtClean="0">
                <a:ea typeface="ＭＳ Ｐゴシック" pitchFamily="-1" charset="-128"/>
                <a:cs typeface="ＭＳ Ｐゴシック" pitchFamily="-1" charset="-128"/>
              </a:rPr>
              <a:t>those that produce net benefits or deliver good outcomes across various possible climate change or carbon price scenarios and economic development scenarios (rather than just under the ‘most likely’ scenario)</a:t>
            </a:r>
          </a:p>
          <a:p>
            <a:pPr eaLnBrk="1" hangingPunct="1">
              <a:spcBef>
                <a:spcPct val="0"/>
              </a:spcBef>
            </a:pPr>
            <a:endParaRPr lang="en-GB" dirty="0">
              <a:ea typeface="ＭＳ Ｐゴシック" pitchFamily="-1" charset="-128"/>
              <a:cs typeface="ＭＳ Ｐゴシック" pitchFamily="-1"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fld id="{91FB704B-E0EF-C344-A75D-A0816F47CB4F}" type="slidenum">
              <a:rPr lang="en-GB"/>
              <a:pPr/>
              <a:t>32</a:t>
            </a:fld>
            <a:endParaRPr lang="en-GB"/>
          </a:p>
        </p:txBody>
      </p:sp>
    </p:spTree>
    <p:extLst>
      <p:ext uri="{BB962C8B-B14F-4D97-AF65-F5344CB8AC3E}">
        <p14:creationId xmlns:p14="http://schemas.microsoft.com/office/powerpoint/2010/main" val="2160526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A377F2D-581B-4064-817F-F9A825E33808}" type="slidenum">
              <a:rPr lang="fr-FR" smtClean="0"/>
              <a:pPr eaLnBrk="1" hangingPunct="1"/>
              <a:t>33</a:t>
            </a:fld>
            <a:endParaRPr lang="fr-FR"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competent authority makes the final decision.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1574036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A92B32F9-4C8E-4532-8517-EAE466FDF17F}" type="slidenum">
              <a:rPr lang="fr-FR" smtClean="0"/>
              <a:pPr eaLnBrk="1" hangingPunct="1"/>
              <a:t>34</a:t>
            </a:fld>
            <a:endParaRPr lang="fr-FR" smtClean="0"/>
          </a:p>
        </p:txBody>
      </p:sp>
      <p:sp>
        <p:nvSpPr>
          <p:cNvPr id="49155"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ea typeface="ＭＳ Ｐゴシック" pitchFamily="34" charset="-128"/>
              </a:rPr>
              <a:t>Is </a:t>
            </a:r>
            <a:r>
              <a:rPr lang="en-GB" dirty="0" smtClean="0">
                <a:ea typeface="ＭＳ Ｐゴシック" pitchFamily="34" charset="-128"/>
              </a:rPr>
              <a:t>there</a:t>
            </a:r>
            <a:r>
              <a:rPr lang="fr-BE" dirty="0" smtClean="0">
                <a:ea typeface="ＭＳ Ｐゴシック" pitchFamily="34" charset="-128"/>
              </a:rPr>
              <a:t> a legal </a:t>
            </a:r>
            <a:r>
              <a:rPr lang="en-GB" dirty="0" smtClean="0">
                <a:ea typeface="ＭＳ Ｐゴシック" pitchFamily="34" charset="-128"/>
              </a:rPr>
              <a:t>requirement</a:t>
            </a:r>
            <a:r>
              <a:rPr lang="fr-BE" dirty="0" smtClean="0">
                <a:ea typeface="ＭＳ Ｐゴシック" pitchFamily="34" charset="-128"/>
              </a:rPr>
              <a:t> under national legislation for an EIA to be conducted ? </a:t>
            </a:r>
          </a:p>
          <a:p>
            <a:r>
              <a:rPr lang="fr-BE" dirty="0" smtClean="0">
                <a:ea typeface="ＭＳ Ｐゴシック" pitchFamily="34" charset="-128"/>
              </a:rPr>
              <a:t>Would an EIA be recommended in conformation with a policy commitment? </a:t>
            </a:r>
          </a:p>
          <a:p>
            <a:pPr>
              <a:buFont typeface="Times" charset="0"/>
              <a:buNone/>
            </a:pPr>
            <a:endParaRPr lang="fr-BE" dirty="0" smtClean="0">
              <a:ea typeface="ＭＳ Ｐゴシック" pitchFamily="34" charset="-128"/>
            </a:endParaRPr>
          </a:p>
          <a:p>
            <a:pPr>
              <a:buFont typeface="Times" charset="0"/>
              <a:buNone/>
            </a:pPr>
            <a:r>
              <a:rPr lang="fr-BE" dirty="0" smtClean="0">
                <a:ea typeface="ＭＳ Ｐゴシック" pitchFamily="34" charset="-128"/>
              </a:rPr>
              <a:t>Annex 7 – project lists and questions </a:t>
            </a:r>
          </a:p>
          <a:p>
            <a:pPr>
              <a:buFontTx/>
              <a:buNone/>
            </a:pPr>
            <a:endParaRPr lang="fr-BE" dirty="0" smtClean="0">
              <a:ea typeface="ＭＳ Ｐゴシック" pitchFamily="34" charset="-128"/>
            </a:endParaRPr>
          </a:p>
          <a:p>
            <a:pPr>
              <a:buFontTx/>
              <a:buNone/>
            </a:pPr>
            <a:r>
              <a:rPr lang="fr-BE" dirty="0" smtClean="0">
                <a:ea typeface="ＭＳ Ｐゴシック" pitchFamily="34" charset="-128"/>
              </a:rPr>
              <a:t>Project EIA classes:</a:t>
            </a:r>
          </a:p>
          <a:p>
            <a:pPr>
              <a:buFontTx/>
              <a:buNone/>
            </a:pPr>
            <a:endParaRPr lang="fr-BE" dirty="0" smtClean="0">
              <a:ea typeface="ＭＳ Ｐゴシック" pitchFamily="34" charset="-128"/>
            </a:endParaRPr>
          </a:p>
          <a:p>
            <a:r>
              <a:rPr lang="fr-BE" dirty="0" smtClean="0">
                <a:ea typeface="ＭＳ Ｐゴシック" pitchFamily="34" charset="-128"/>
              </a:rPr>
              <a:t>A – significant impacts expected – EIA required </a:t>
            </a:r>
          </a:p>
          <a:p>
            <a:r>
              <a:rPr lang="fr-BE" dirty="0" smtClean="0">
                <a:ea typeface="ＭＳ Ｐゴシック" pitchFamily="34" charset="-128"/>
              </a:rPr>
              <a:t>B – some uncertainty, further analysis necessary</a:t>
            </a:r>
          </a:p>
          <a:p>
            <a:r>
              <a:rPr lang="fr-BE" dirty="0" smtClean="0">
                <a:ea typeface="ＭＳ Ｐゴシック" pitchFamily="34" charset="-128"/>
              </a:rPr>
              <a:t>C – no significant impacts expected – EIA not required</a:t>
            </a:r>
            <a:r>
              <a:rPr lang="fr-BE" sz="1400" dirty="0" smtClean="0">
                <a:ea typeface="ＭＳ Ｐゴシック" pitchFamily="34" charset="-128"/>
              </a:rPr>
              <a:t> </a:t>
            </a:r>
            <a:endParaRPr lang="en-US" sz="1400"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4045725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A377F2D-581B-4064-817F-F9A825E33808}" type="slidenum">
              <a:rPr lang="fr-FR" smtClean="0"/>
              <a:pPr eaLnBrk="1" hangingPunct="1"/>
              <a:t>35</a:t>
            </a:fld>
            <a:endParaRPr lang="fr-FR"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competent authority makes the final decision.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4126707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A377F2D-581B-4064-817F-F9A825E33808}" type="slidenum">
              <a:rPr lang="fr-FR" smtClean="0"/>
              <a:pPr eaLnBrk="1" hangingPunct="1"/>
              <a:t>36</a:t>
            </a:fld>
            <a:endParaRPr lang="fr-FR"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competent authority makes the final decision.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3875345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pPr>
              <a:defRPr/>
            </a:pPr>
            <a:fld id="{CED4CB77-A853-4F37-A193-A9CB58291CBA}" type="slidenum">
              <a:rPr lang="en-GB" smtClean="0"/>
              <a:pPr>
                <a:defRPr/>
              </a:pPr>
              <a:t>3</a:t>
            </a:fld>
            <a:endParaRPr lang="en-GB" dirty="0"/>
          </a:p>
        </p:txBody>
      </p:sp>
    </p:spTree>
    <p:extLst>
      <p:ext uri="{BB962C8B-B14F-4D97-AF65-F5344CB8AC3E}">
        <p14:creationId xmlns:p14="http://schemas.microsoft.com/office/powerpoint/2010/main" val="2556099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b="1" dirty="0" smtClean="0">
                <a:ea typeface="ＭＳ Ｐゴシック" pitchFamily="34" charset="-128"/>
                <a:cs typeface="+mj-cs"/>
              </a:rPr>
              <a:t>Taking into consideration the local context, the sensitivity of the environment, the opinions and values of those concerned, etc.</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fr-BE" dirty="0" smtClean="0">
              <a:ea typeface="ＭＳ Ｐゴシック" pitchFamily="34" charset="-128"/>
            </a:endParaRPr>
          </a:p>
        </p:txBody>
      </p:sp>
      <p:sp>
        <p:nvSpPr>
          <p:cNvPr id="563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FB7B6FA7-9AF6-40D0-9816-27082F8F713D}" type="slidenum">
              <a:rPr lang="fr-BE" smtClean="0"/>
              <a:pPr eaLnBrk="1" hangingPunct="1"/>
              <a:t>37</a:t>
            </a:fld>
            <a:endParaRPr lang="fr-BE" smtClean="0"/>
          </a:p>
        </p:txBody>
      </p:sp>
    </p:spTree>
    <p:extLst>
      <p:ext uri="{BB962C8B-B14F-4D97-AF65-F5344CB8AC3E}">
        <p14:creationId xmlns:p14="http://schemas.microsoft.com/office/powerpoint/2010/main" val="1845810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CA598407-574B-45C7-8F2E-84D3B9348E94}" type="slidenum">
              <a:rPr lang="fr-FR" smtClean="0"/>
              <a:pPr eaLnBrk="1" hangingPunct="1"/>
              <a:t>38</a:t>
            </a:fld>
            <a:endParaRPr lang="fr-FR"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2649008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pPr>
              <a:defRPr/>
            </a:pPr>
            <a:fld id="{AA3FFA35-CA4F-4AA3-9AE3-E56271BDB8B9}" type="slidenum">
              <a:rPr lang="en-GB" smtClean="0"/>
              <a:pPr>
                <a:defRPr/>
              </a:pPr>
              <a:t>39</a:t>
            </a:fld>
            <a:endParaRPr lang="en-GB" dirty="0"/>
          </a:p>
        </p:txBody>
      </p:sp>
    </p:spTree>
    <p:extLst>
      <p:ext uri="{BB962C8B-B14F-4D97-AF65-F5344CB8AC3E}">
        <p14:creationId xmlns:p14="http://schemas.microsoft.com/office/powerpoint/2010/main" val="3997878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CA598407-574B-45C7-8F2E-84D3B9348E94}" type="slidenum">
              <a:rPr lang="fr-FR" smtClean="0"/>
              <a:pPr eaLnBrk="1" hangingPunct="1"/>
              <a:t>40</a:t>
            </a:fld>
            <a:endParaRPr lang="fr-FR"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431791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CA598407-574B-45C7-8F2E-84D3B9348E94}" type="slidenum">
              <a:rPr lang="fr-FR" smtClean="0"/>
              <a:pPr eaLnBrk="1" hangingPunct="1"/>
              <a:t>41</a:t>
            </a:fld>
            <a:endParaRPr lang="fr-FR"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2270250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B85AC1C-8EB9-4DEA-96A0-72F6CE91A566}" type="slidenum">
              <a:rPr lang="fr-FR" smtClean="0"/>
              <a:pPr eaLnBrk="1" hangingPunct="1"/>
              <a:t>42</a:t>
            </a:fld>
            <a:endParaRPr lang="fr-FR" smtClean="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EIA must be based on sufficient technical information (draft technical design)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4161464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6A827A79-C9C1-47E3-ACA4-343ACC6E566C}" type="slidenum">
              <a:rPr lang="fr-FR" smtClean="0"/>
              <a:pPr eaLnBrk="1" hangingPunct="1"/>
              <a:t>43</a:t>
            </a:fld>
            <a:endParaRPr lang="fr-FR" smtClean="0"/>
          </a:p>
        </p:txBody>
      </p:sp>
      <p:sp>
        <p:nvSpPr>
          <p:cNvPr id="60419"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511755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a:lstStyle/>
          <a:p>
            <a:fld id="{2DE76668-BCB4-9B46-9FB6-B0F5B04BD384}" type="slidenum">
              <a:rPr lang="fr-FR"/>
              <a:pPr/>
              <a:t>44</a:t>
            </a:fld>
            <a:endParaRPr lang="fr-FR"/>
          </a:p>
        </p:txBody>
      </p:sp>
      <p:sp>
        <p:nvSpPr>
          <p:cNvPr id="90115"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p:spPr>
      </p:sp>
      <p:sp>
        <p:nvSpPr>
          <p:cNvPr id="149508" name="Rectangle 3"/>
          <p:cNvSpPr>
            <a:spLocks noGrp="1" noChangeArrowheads="1"/>
          </p:cNvSpPr>
          <p:nvPr>
            <p:ph type="body" idx="1"/>
          </p:nvPr>
        </p:nvSpPr>
        <p:spPr bwMode="auto">
          <a:xfrm>
            <a:off x="906357" y="4715153"/>
            <a:ext cx="4984962" cy="4466987"/>
          </a:xfrm>
          <a:extLst/>
        </p:spPr>
        <p:txBody>
          <a:bodyPr/>
          <a:lstStyle/>
          <a:p>
            <a:pPr eaLnBrk="1" hangingPunct="1">
              <a:spcBef>
                <a:spcPct val="50000"/>
              </a:spcBef>
            </a:pPr>
            <a:r>
              <a:rPr lang="en-US" dirty="0">
                <a:solidFill>
                  <a:srgbClr val="000000"/>
                </a:solidFill>
                <a:latin typeface="Verdana" pitchFamily="-1" charset="0"/>
                <a:ea typeface="ＭＳ Ｐゴシック" pitchFamily="-1" charset="-128"/>
                <a:cs typeface="ＭＳ Ｐゴシック" pitchFamily="-1" charset="-128"/>
              </a:rPr>
              <a:t>Should be carried out for all PPPs  that are likely to produce significant negative impacts on the environment during implementation</a:t>
            </a:r>
            <a:endParaRPr lang="en-GB" dirty="0">
              <a:ea typeface="ＭＳ Ｐゴシック" pitchFamily="-1" charset="-128"/>
              <a:cs typeface="ＭＳ Ｐゴシック" pitchFamily="-1" charset="-128"/>
            </a:endParaRPr>
          </a:p>
          <a:p>
            <a:pPr eaLnBrk="1" hangingPunct="1">
              <a:spcBef>
                <a:spcPct val="50000"/>
              </a:spcBef>
            </a:pPr>
            <a:endParaRPr lang="en-GB" dirty="0">
              <a:ea typeface="ＭＳ Ｐゴシック" pitchFamily="-1" charset="-128"/>
              <a:cs typeface="ＭＳ Ｐゴシック" pitchFamily="-1" charset="-128"/>
            </a:endParaRPr>
          </a:p>
          <a:p>
            <a:pPr eaLnBrk="1" hangingPunct="1">
              <a:spcBef>
                <a:spcPct val="50000"/>
              </a:spcBef>
            </a:pPr>
            <a:r>
              <a:rPr lang="en-GB" dirty="0">
                <a:ea typeface="ＭＳ Ｐゴシック" pitchFamily="-1" charset="-128"/>
                <a:cs typeface="ＭＳ Ｐゴシック" pitchFamily="-1" charset="-128"/>
              </a:rPr>
              <a:t>SEA “</a:t>
            </a:r>
            <a:r>
              <a:rPr lang="en-GB" i="1" dirty="0">
                <a:ea typeface="ＭＳ Ｐゴシック" pitchFamily="-1" charset="-128"/>
                <a:cs typeface="ＭＳ Ｐゴシック" pitchFamily="-1" charset="-128"/>
              </a:rPr>
              <a:t>has the potential to make the world a greener and more liveable place</a:t>
            </a:r>
            <a:r>
              <a:rPr lang="en-GB" dirty="0">
                <a:ea typeface="ＭＳ Ｐゴシック" pitchFamily="-1" charset="-128"/>
                <a:cs typeface="ＭＳ Ｐゴシック" pitchFamily="-1" charset="-128"/>
              </a:rPr>
              <a:t>”.</a:t>
            </a:r>
          </a:p>
          <a:p>
            <a:pPr eaLnBrk="1" hangingPunct="1">
              <a:spcBef>
                <a:spcPct val="50000"/>
              </a:spcBef>
            </a:pPr>
            <a:endParaRPr lang="en-GB" dirty="0">
              <a:ea typeface="ＭＳ Ｐゴシック" pitchFamily="-1" charset="-128"/>
              <a:cs typeface="ＭＳ Ｐゴシック" pitchFamily="-1" charset="-128"/>
            </a:endParaRPr>
          </a:p>
          <a:p>
            <a:pPr eaLnBrk="1" hangingPunct="1">
              <a:spcBef>
                <a:spcPct val="50000"/>
              </a:spcBef>
            </a:pPr>
            <a:r>
              <a:rPr lang="en-GB" dirty="0">
                <a:ea typeface="ＭＳ Ｐゴシック" pitchFamily="-1" charset="-128"/>
                <a:cs typeface="ＭＳ Ｐゴシック" pitchFamily="-1" charset="-128"/>
              </a:rPr>
              <a:t>“</a:t>
            </a:r>
            <a:r>
              <a:rPr lang="en-GB" i="1" dirty="0">
                <a:ea typeface="ＭＳ Ｐゴシック" pitchFamily="-1" charset="-128"/>
                <a:cs typeface="ＭＳ Ｐゴシック" pitchFamily="-1" charset="-128"/>
              </a:rPr>
              <a:t>It also has the potential to be a dreary and resource- intensive formality, applied in a grudging minimalist fashion by people who just hate having to do it, adding further to some great useless administrative </a:t>
            </a:r>
            <a:r>
              <a:rPr lang="en-GB" i="1" dirty="0" smtClean="0">
                <a:ea typeface="ＭＳ Ｐゴシック" pitchFamily="-1" charset="-128"/>
                <a:cs typeface="ＭＳ Ｐゴシック" pitchFamily="-1" charset="-128"/>
              </a:rPr>
              <a:t>burden </a:t>
            </a:r>
            <a:r>
              <a:rPr lang="en-GB" b="1" i="1" dirty="0" smtClean="0">
                <a:solidFill>
                  <a:srgbClr val="00B050"/>
                </a:solidFill>
                <a:ea typeface="ＭＳ Ｐゴシック" pitchFamily="-1" charset="-128"/>
                <a:cs typeface="ＭＳ Ｐゴシック" pitchFamily="-1" charset="-128"/>
              </a:rPr>
              <a:t>– so again we have to make the case and ensure that SEAs are done and used ….</a:t>
            </a:r>
          </a:p>
          <a:p>
            <a:pPr eaLnBrk="1" hangingPunct="1">
              <a:spcBef>
                <a:spcPct val="50000"/>
              </a:spcBef>
            </a:pPr>
            <a:endParaRPr lang="en-GB" i="1"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r>
              <a:rPr lang="en-GB" dirty="0" smtClean="0">
                <a:ea typeface="ＭＳ Ｐゴシック" pitchFamily="-1" charset="-128"/>
                <a:cs typeface="ＭＳ Ｐゴシック" pitchFamily="-1" charset="-128"/>
              </a:rPr>
              <a:t>Compared with the EIA (Environmental Impact Assessment – for individual projects), applied at a higher decision-making level</a:t>
            </a: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r>
              <a:rPr lang="fr-BE" sz="1200" dirty="0" smtClean="0">
                <a:solidFill>
                  <a:srgbClr val="2D8B2F"/>
                </a:solidFill>
              </a:rPr>
              <a:t>© Bruno Locatelli</a:t>
            </a: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eaLnBrk="1" hangingPunct="1">
              <a:spcBef>
                <a:spcPct val="50000"/>
              </a:spcBef>
            </a:pP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2242146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a:lstStyle/>
          <a:p>
            <a:fld id="{5F57C35A-0935-3047-A6A9-9CCC437A8FA0}" type="slidenum">
              <a:rPr lang="fr-FR"/>
              <a:pPr/>
              <a:t>45</a:t>
            </a:fld>
            <a:endParaRPr lang="fr-F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a:lstStyle/>
          <a:p>
            <a:pPr eaLnBrk="1" hangingPunct="1">
              <a:spcBef>
                <a:spcPts val="600"/>
              </a:spcBef>
              <a:spcAft>
                <a:spcPts val="600"/>
              </a:spcAft>
            </a:pPr>
            <a:r>
              <a:rPr lang="en-GB" dirty="0" smtClean="0">
                <a:ea typeface="ＭＳ Ｐゴシック" pitchFamily="-1" charset="-128"/>
                <a:cs typeface="ＭＳ Ｐゴシック" pitchFamily="-1" charset="-128"/>
              </a:rPr>
              <a:t>A study analysing the positive and negative environmental consequences of proposed policies, programmes and strategic interventions</a:t>
            </a:r>
          </a:p>
          <a:p>
            <a:pPr eaLnBrk="1" hangingPunct="1">
              <a:spcBef>
                <a:spcPts val="600"/>
              </a:spcBef>
              <a:spcAft>
                <a:spcPts val="600"/>
              </a:spcAft>
            </a:pPr>
            <a:endParaRPr lang="en-GB" dirty="0" smtClean="0">
              <a:ea typeface="ＭＳ Ｐゴシック" pitchFamily="-1" charset="-128"/>
              <a:cs typeface="ＭＳ Ｐゴシック" pitchFamily="-1" charset="-128"/>
            </a:endParaRPr>
          </a:p>
          <a:p>
            <a:pPr eaLnBrk="1" hangingPunct="1">
              <a:spcBef>
                <a:spcPts val="600"/>
              </a:spcBef>
              <a:spcAft>
                <a:spcPts val="600"/>
              </a:spcAft>
            </a:pPr>
            <a:r>
              <a:rPr lang="en-GB" dirty="0" smtClean="0">
                <a:ea typeface="ＭＳ Ｐゴシック" pitchFamily="-1" charset="-128"/>
                <a:cs typeface="ＭＳ Ｐゴシック" pitchFamily="-1" charset="-128"/>
              </a:rPr>
              <a:t>Compared with the EIA (Environmental Impact Assessment – for individual projects), applied at a higher decision-making level</a:t>
            </a:r>
          </a:p>
          <a:p>
            <a:pPr eaLnBrk="1" hangingPunct="1">
              <a:spcBef>
                <a:spcPts val="600"/>
              </a:spcBef>
              <a:spcAft>
                <a:spcPts val="600"/>
              </a:spcAft>
            </a:pPr>
            <a:endParaRPr lang="en-GB" dirty="0" smtClean="0">
              <a:ea typeface="ＭＳ Ｐゴシック" pitchFamily="-1" charset="-128"/>
              <a:cs typeface="ＭＳ Ｐゴシック" pitchFamily="-1" charset="-128"/>
            </a:endParaRPr>
          </a:p>
          <a:p>
            <a:pPr eaLnBrk="1" hangingPunct="1">
              <a:spcBef>
                <a:spcPts val="600"/>
              </a:spcBef>
              <a:spcAft>
                <a:spcPts val="600"/>
              </a:spcAft>
            </a:pPr>
            <a:r>
              <a:rPr lang="en-GB" dirty="0" smtClean="0">
                <a:ea typeface="ＭＳ Ｐゴシック" pitchFamily="-1" charset="-128"/>
                <a:cs typeface="ＭＳ Ｐゴシック" pitchFamily="-1" charset="-128"/>
              </a:rPr>
              <a:t>Ensures that environmental considerations are taken into account, alongside social and economic considerations, as </a:t>
            </a:r>
            <a:r>
              <a:rPr lang="en-GB" i="1" dirty="0" smtClean="0">
                <a:ea typeface="ＭＳ Ｐゴシック" pitchFamily="-1" charset="-128"/>
                <a:cs typeface="ＭＳ Ｐゴシック" pitchFamily="-1" charset="-128"/>
              </a:rPr>
              <a:t>early as possible </a:t>
            </a:r>
            <a:r>
              <a:rPr lang="en-GB" dirty="0" smtClean="0">
                <a:ea typeface="ＭＳ Ｐゴシック" pitchFamily="-1" charset="-128"/>
                <a:cs typeface="ＭＳ Ｐゴシック" pitchFamily="-1" charset="-128"/>
              </a:rPr>
              <a:t>in the policy and planning process</a:t>
            </a:r>
          </a:p>
          <a:p>
            <a:pPr eaLnBrk="1" hangingPunct="1">
              <a:spcBef>
                <a:spcPct val="0"/>
              </a:spcBef>
            </a:pP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1756587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ce réservé de l'image des diapositives 1"/>
          <p:cNvSpPr>
            <a:spLocks noGrp="1" noRot="1" noChangeAspect="1" noTextEdit="1"/>
          </p:cNvSpPr>
          <p:nvPr>
            <p:ph type="sldImg"/>
          </p:nvPr>
        </p:nvSpPr>
        <p:spPr>
          <a:ln/>
        </p:spPr>
      </p:sp>
      <p:sp>
        <p:nvSpPr>
          <p:cNvPr id="716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600"/>
              </a:spcBef>
              <a:spcAft>
                <a:spcPts val="600"/>
              </a:spcAft>
            </a:pPr>
            <a:r>
              <a:rPr lang="en-GB" altLang="en-US" b="1" smtClean="0"/>
              <a:t>Screening for SEA</a:t>
            </a:r>
          </a:p>
          <a:p>
            <a:pPr eaLnBrk="1" hangingPunct="1">
              <a:spcBef>
                <a:spcPts val="600"/>
              </a:spcBef>
              <a:spcAft>
                <a:spcPts val="600"/>
              </a:spcAft>
            </a:pPr>
            <a:r>
              <a:rPr lang="en-GB" altLang="en-US" smtClean="0"/>
              <a:t>Process of deciding if an SEA would add value</a:t>
            </a:r>
          </a:p>
          <a:p>
            <a:pPr eaLnBrk="1" hangingPunct="1">
              <a:spcBef>
                <a:spcPts val="600"/>
              </a:spcBef>
              <a:spcAft>
                <a:spcPts val="600"/>
              </a:spcAft>
            </a:pPr>
            <a:endParaRPr lang="en-GB" altLang="en-US" smtClean="0"/>
          </a:p>
          <a:p>
            <a:pPr eaLnBrk="1" hangingPunct="1">
              <a:spcBef>
                <a:spcPts val="600"/>
              </a:spcBef>
              <a:spcAft>
                <a:spcPts val="600"/>
              </a:spcAft>
            </a:pPr>
            <a:r>
              <a:rPr lang="en-GB" altLang="en-US" smtClean="0"/>
              <a:t>CEP = country environmental plan</a:t>
            </a:r>
          </a:p>
          <a:p>
            <a:pPr eaLnBrk="1" hangingPunct="1">
              <a:spcBef>
                <a:spcPts val="600"/>
              </a:spcBef>
              <a:spcAft>
                <a:spcPts val="600"/>
              </a:spcAft>
            </a:pPr>
            <a:endParaRPr lang="en-GB" altLang="en-US" smtClean="0"/>
          </a:p>
          <a:p>
            <a:pPr eaLnBrk="1" hangingPunct="1">
              <a:spcBef>
                <a:spcPts val="600"/>
              </a:spcBef>
              <a:spcAft>
                <a:spcPts val="600"/>
              </a:spcAft>
            </a:pPr>
            <a:r>
              <a:rPr lang="en-GB" altLang="en-US" smtClean="0"/>
              <a:t>An SEA is recommended if the sector is environmentally “sensitive” </a:t>
            </a:r>
            <a:r>
              <a:rPr lang="en-GB" altLang="en-US" b="1" smtClean="0"/>
              <a:t>– need to emphasise that it is an excellent "dialogue tool" – strong role for EU</a:t>
            </a:r>
          </a:p>
          <a:p>
            <a:pPr eaLnBrk="1" hangingPunct="1">
              <a:spcBef>
                <a:spcPts val="600"/>
              </a:spcBef>
              <a:spcAft>
                <a:spcPts val="600"/>
              </a:spcAft>
            </a:pPr>
            <a:endParaRPr lang="en-GB" altLang="en-US" smtClean="0"/>
          </a:p>
          <a:p>
            <a:pPr eaLnBrk="1" hangingPunct="1">
              <a:spcBef>
                <a:spcPts val="600"/>
              </a:spcBef>
              <a:spcAft>
                <a:spcPts val="600"/>
              </a:spcAft>
            </a:pPr>
            <a:r>
              <a:rPr lang="en-GB" altLang="en-US" smtClean="0"/>
              <a:t>List of sensitive sectors, plus questionnaire </a:t>
            </a:r>
          </a:p>
          <a:p>
            <a:pPr eaLnBrk="1" hangingPunct="1">
              <a:spcBef>
                <a:spcPct val="0"/>
              </a:spcBef>
            </a:pPr>
            <a:endParaRPr lang="fr-BE" altLang="en-US" smtClean="0"/>
          </a:p>
        </p:txBody>
      </p:sp>
      <p:sp>
        <p:nvSpPr>
          <p:cNvPr id="716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B62FBCD7-A3A1-4F82-82F4-AA792548F15A}" type="slidenum">
              <a:rPr lang="fr-BE" altLang="en-US">
                <a:solidFill>
                  <a:schemeClr val="tx1"/>
                </a:solidFill>
                <a:latin typeface="Arial" pitchFamily="34" charset="0"/>
              </a:rPr>
              <a:pPr eaLnBrk="1" hangingPunct="1"/>
              <a:t>46</a:t>
            </a:fld>
            <a:endParaRPr lang="fr-BE" altLang="en-US">
              <a:solidFill>
                <a:schemeClr val="tx1"/>
              </a:solidFill>
              <a:latin typeface="Arial" pitchFamily="34" charset="0"/>
            </a:endParaRPr>
          </a:p>
        </p:txBody>
      </p:sp>
    </p:spTree>
    <p:extLst>
      <p:ext uri="{BB962C8B-B14F-4D97-AF65-F5344CB8AC3E}">
        <p14:creationId xmlns:p14="http://schemas.microsoft.com/office/powerpoint/2010/main" val="2276624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pPr>
              <a:defRPr/>
            </a:pPr>
            <a:fld id="{CED4CB77-A853-4F37-A193-A9CB58291CBA}" type="slidenum">
              <a:rPr lang="en-GB" smtClean="0"/>
              <a:pPr>
                <a:defRPr/>
              </a:pPr>
              <a:t>4</a:t>
            </a:fld>
            <a:endParaRPr lang="en-GB" dirty="0"/>
          </a:p>
        </p:txBody>
      </p:sp>
    </p:spTree>
    <p:extLst>
      <p:ext uri="{BB962C8B-B14F-4D97-AF65-F5344CB8AC3E}">
        <p14:creationId xmlns:p14="http://schemas.microsoft.com/office/powerpoint/2010/main" val="1573424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e l'image des diapositives 1"/>
          <p:cNvSpPr>
            <a:spLocks noGrp="1" noRot="1" noChangeAspect="1" noTextEdit="1"/>
          </p:cNvSpPr>
          <p:nvPr>
            <p:ph type="sldImg"/>
          </p:nvPr>
        </p:nvSpPr>
        <p:spPr>
          <a:ln/>
        </p:spPr>
      </p:sp>
      <p:sp>
        <p:nvSpPr>
          <p:cNvPr id="737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600"/>
              </a:spcBef>
              <a:spcAft>
                <a:spcPts val="600"/>
              </a:spcAft>
            </a:pPr>
            <a:r>
              <a:rPr lang="en-GB" altLang="en-US" b="1" smtClean="0"/>
              <a:t>Screening for SEA</a:t>
            </a:r>
          </a:p>
          <a:p>
            <a:pPr eaLnBrk="1" hangingPunct="1">
              <a:spcBef>
                <a:spcPts val="600"/>
              </a:spcBef>
              <a:spcAft>
                <a:spcPts val="600"/>
              </a:spcAft>
            </a:pPr>
            <a:r>
              <a:rPr lang="en-GB" altLang="en-US" smtClean="0"/>
              <a:t>Process of deciding if an SEA would add value</a:t>
            </a:r>
          </a:p>
          <a:p>
            <a:pPr eaLnBrk="1" hangingPunct="1">
              <a:spcBef>
                <a:spcPts val="600"/>
              </a:spcBef>
              <a:spcAft>
                <a:spcPts val="600"/>
              </a:spcAft>
            </a:pPr>
            <a:endParaRPr lang="en-GB" altLang="en-US" smtClean="0"/>
          </a:p>
          <a:p>
            <a:pPr eaLnBrk="1" hangingPunct="1">
              <a:spcBef>
                <a:spcPts val="600"/>
              </a:spcBef>
              <a:spcAft>
                <a:spcPts val="600"/>
              </a:spcAft>
            </a:pPr>
            <a:r>
              <a:rPr lang="en-GB" altLang="en-US" smtClean="0"/>
              <a:t>CEP = country environmental profile</a:t>
            </a:r>
          </a:p>
          <a:p>
            <a:pPr eaLnBrk="1" hangingPunct="1">
              <a:spcBef>
                <a:spcPts val="600"/>
              </a:spcBef>
              <a:spcAft>
                <a:spcPts val="600"/>
              </a:spcAft>
            </a:pPr>
            <a:endParaRPr lang="en-GB" altLang="en-US" smtClean="0"/>
          </a:p>
          <a:p>
            <a:pPr eaLnBrk="1" hangingPunct="1">
              <a:spcBef>
                <a:spcPts val="600"/>
              </a:spcBef>
              <a:spcAft>
                <a:spcPts val="600"/>
              </a:spcAft>
            </a:pPr>
            <a:r>
              <a:rPr lang="en-GB" altLang="en-US" smtClean="0"/>
              <a:t>An SEA is recommended if the sector is environmentally “sensitive” </a:t>
            </a:r>
            <a:r>
              <a:rPr lang="en-GB" altLang="en-US" b="1" smtClean="0"/>
              <a:t>– need to emphasise that it is an excellent "dialogue tool" – strong role for EU</a:t>
            </a:r>
          </a:p>
          <a:p>
            <a:pPr eaLnBrk="1" hangingPunct="1">
              <a:spcBef>
                <a:spcPts val="600"/>
              </a:spcBef>
              <a:spcAft>
                <a:spcPts val="600"/>
              </a:spcAft>
            </a:pPr>
            <a:endParaRPr lang="en-GB" altLang="en-US" smtClean="0"/>
          </a:p>
          <a:p>
            <a:pPr eaLnBrk="1" hangingPunct="1">
              <a:spcBef>
                <a:spcPts val="600"/>
              </a:spcBef>
              <a:spcAft>
                <a:spcPts val="600"/>
              </a:spcAft>
            </a:pPr>
            <a:r>
              <a:rPr lang="en-GB" altLang="en-US" smtClean="0"/>
              <a:t>List of sensitive sectors, plus questionnaire </a:t>
            </a:r>
          </a:p>
          <a:p>
            <a:pPr eaLnBrk="1" hangingPunct="1">
              <a:spcBef>
                <a:spcPct val="0"/>
              </a:spcBef>
            </a:pPr>
            <a:endParaRPr lang="fr-BE" altLang="en-US" smtClean="0"/>
          </a:p>
        </p:txBody>
      </p:sp>
      <p:sp>
        <p:nvSpPr>
          <p:cNvPr id="737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EDC00859-452F-4833-BF40-182E9FD5B624}" type="slidenum">
              <a:rPr lang="fr-BE" altLang="en-US">
                <a:solidFill>
                  <a:schemeClr val="tx1"/>
                </a:solidFill>
                <a:latin typeface="Arial" pitchFamily="34" charset="0"/>
              </a:rPr>
              <a:pPr eaLnBrk="1" hangingPunct="1"/>
              <a:t>47</a:t>
            </a:fld>
            <a:endParaRPr lang="fr-BE" altLang="en-US">
              <a:solidFill>
                <a:schemeClr val="tx1"/>
              </a:solidFill>
              <a:latin typeface="Arial" pitchFamily="34" charset="0"/>
            </a:endParaRPr>
          </a:p>
        </p:txBody>
      </p:sp>
    </p:spTree>
    <p:extLst>
      <p:ext uri="{BB962C8B-B14F-4D97-AF65-F5344CB8AC3E}">
        <p14:creationId xmlns:p14="http://schemas.microsoft.com/office/powerpoint/2010/main" val="258429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B4F84AAB-CE62-4C04-A074-60AB7BC4C305}" type="slidenum">
              <a:rPr lang="fr-FR" altLang="en-US">
                <a:solidFill>
                  <a:schemeClr val="tx1"/>
                </a:solidFill>
                <a:latin typeface="Arial" pitchFamily="34" charset="0"/>
              </a:rPr>
              <a:pPr eaLnBrk="1" hangingPunct="1"/>
              <a:t>48</a:t>
            </a:fld>
            <a:endParaRPr lang="fr-FR" altLang="en-US">
              <a:solidFill>
                <a:schemeClr val="tx1"/>
              </a:solidFill>
              <a:latin typeface="Arial" pitchFamily="34"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b="1" smtClean="0"/>
              <a:t>Expansion </a:t>
            </a:r>
            <a:endParaRPr lang="da-DK" altLang="en-US" smtClean="0"/>
          </a:p>
          <a:p>
            <a:r>
              <a:rPr lang="da-DK" altLang="en-US" b="1" smtClean="0"/>
              <a:t>Examples:</a:t>
            </a:r>
            <a:endParaRPr lang="da-DK" altLang="en-US" smtClean="0"/>
          </a:p>
          <a:p>
            <a:r>
              <a:rPr lang="da-DK" altLang="en-US" b="1" smtClean="0"/>
              <a:t>Groupwork / discussion</a:t>
            </a:r>
            <a:endParaRPr lang="da-DK" altLang="en-US" smtClean="0"/>
          </a:p>
          <a:p>
            <a:pPr eaLnBrk="1" hangingPunct="1">
              <a:spcBef>
                <a:spcPct val="0"/>
              </a:spcBef>
            </a:pPr>
            <a:endParaRPr lang="en-US" altLang="en-US" smtClean="0"/>
          </a:p>
        </p:txBody>
      </p:sp>
    </p:spTree>
    <p:extLst>
      <p:ext uri="{BB962C8B-B14F-4D97-AF65-F5344CB8AC3E}">
        <p14:creationId xmlns:p14="http://schemas.microsoft.com/office/powerpoint/2010/main" val="1626832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49</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smtClean="0">
                <a:ea typeface="ＭＳ Ｐゴシック" pitchFamily="-1" charset="-128"/>
                <a:cs typeface="ＭＳ Ｐゴシック" pitchFamily="-1" charset="-128"/>
              </a:rPr>
              <a:t>MOVIE</a:t>
            </a:r>
            <a:r>
              <a:rPr lang="fr-BE" baseline="0" smtClean="0">
                <a:ea typeface="ＭＳ Ｐゴシック" pitchFamily="-1" charset="-128"/>
                <a:cs typeface="ＭＳ Ｐゴシック" pitchFamily="-1" charset="-128"/>
              </a:rPr>
              <a:t> hyperlink to sugar sector presentation – the picture</a:t>
            </a: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3102480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50</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a:ea typeface="ＭＳ Ｐゴシック" pitchFamily="-1" charset="-128"/>
                <a:cs typeface="ＭＳ Ｐゴシック" pitchFamily="-1" charset="-128"/>
              </a:rPr>
              <a:t>New slide</a:t>
            </a:r>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997576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a:lstStyle/>
          <a:p>
            <a:fld id="{C0632929-9C66-CF48-AF91-40AD8C0A75E8}" type="slidenum">
              <a:rPr lang="fr-FR"/>
              <a:pPr/>
              <a:t>51</a:t>
            </a:fld>
            <a:endParaRPr lang="fr-F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1200" dirty="0" smtClean="0">
                <a:ea typeface="ＭＳ Ｐゴシック" pitchFamily="-1" charset="-128"/>
                <a:cs typeface="ＭＳ Ｐゴシック" pitchFamily="-1" charset="-128"/>
              </a:rPr>
              <a:t>Not all partner countries have adopted SEA legislation</a:t>
            </a:r>
          </a:p>
          <a:p>
            <a:pPr eaLnBrk="1" hangingPunct="1">
              <a:spcBef>
                <a:spcPct val="0"/>
              </a:spcBef>
            </a:pPr>
            <a:endParaRPr lang="en-US" dirty="0" smtClean="0">
              <a:ea typeface="ＭＳ Ｐゴシック" pitchFamily="-1" charset="-128"/>
              <a:cs typeface="ＭＳ Ｐゴシック" pitchFamily="-1" charset="-128"/>
            </a:endParaRPr>
          </a:p>
          <a:p>
            <a:pPr eaLnBrk="1" hangingPunct="1">
              <a:spcBef>
                <a:spcPct val="0"/>
              </a:spcBef>
            </a:pPr>
            <a:endParaRPr lang="en-US" dirty="0" smtClean="0">
              <a:ea typeface="ＭＳ Ｐゴシック" pitchFamily="-1" charset="-128"/>
              <a:cs typeface="ＭＳ Ｐゴシック" pitchFamily="-1" charset="-128"/>
            </a:endParaRPr>
          </a:p>
          <a:p>
            <a:pPr eaLnBrk="1" hangingPunct="1">
              <a:spcBef>
                <a:spcPct val="0"/>
              </a:spcBef>
            </a:pPr>
            <a:r>
              <a:rPr lang="en-US" dirty="0" smtClean="0">
                <a:ea typeface="ＭＳ Ｐゴシック" pitchFamily="-1" charset="-128"/>
                <a:cs typeface="ＭＳ Ｐゴシック" pitchFamily="-1" charset="-128"/>
              </a:rPr>
              <a:t>Se de </a:t>
            </a:r>
            <a:r>
              <a:rPr lang="en-US" dirty="0" err="1" smtClean="0">
                <a:ea typeface="ＭＳ Ｐゴシック" pitchFamily="-1" charset="-128"/>
                <a:cs typeface="ＭＳ Ｐゴシック" pitchFamily="-1" charset="-128"/>
              </a:rPr>
              <a:t>sidste</a:t>
            </a:r>
            <a:r>
              <a:rPr lang="en-US" dirty="0" smtClean="0">
                <a:ea typeface="ＭＳ Ｐゴシック" pitchFamily="-1" charset="-128"/>
                <a:cs typeface="ＭＳ Ｐゴシック" pitchFamily="-1" charset="-128"/>
              </a:rPr>
              <a:t> </a:t>
            </a:r>
            <a:r>
              <a:rPr lang="en-US" dirty="0" err="1" smtClean="0">
                <a:ea typeface="ＭＳ Ｐゴシック" pitchFamily="-1" charset="-128"/>
                <a:cs typeface="ＭＳ Ｐゴシック" pitchFamily="-1" charset="-128"/>
              </a:rPr>
              <a:t>års</a:t>
            </a:r>
            <a:r>
              <a:rPr lang="en-US" dirty="0" smtClean="0">
                <a:ea typeface="ＭＳ Ｐゴシック" pitchFamily="-1" charset="-128"/>
                <a:cs typeface="ＭＳ Ｐゴシック" pitchFamily="-1" charset="-128"/>
              </a:rPr>
              <a:t> – </a:t>
            </a:r>
            <a:r>
              <a:rPr lang="en-US" dirty="0" err="1" smtClean="0">
                <a:ea typeface="ＭＳ Ｐゴシック" pitchFamily="-1" charset="-128"/>
                <a:cs typeface="ＭＳ Ｐゴシック" pitchFamily="-1" charset="-128"/>
              </a:rPr>
              <a:t>dækker</a:t>
            </a:r>
            <a:r>
              <a:rPr lang="en-US" dirty="0" smtClean="0">
                <a:ea typeface="ＭＳ Ｐゴシック" pitchFamily="-1" charset="-128"/>
                <a:cs typeface="ＭＳ Ｐゴシック" pitchFamily="-1" charset="-128"/>
              </a:rPr>
              <a:t> </a:t>
            </a:r>
            <a:r>
              <a:rPr lang="en-US" dirty="0" err="1" smtClean="0">
                <a:ea typeface="ＭＳ Ｐゴシック" pitchFamily="-1" charset="-128"/>
                <a:cs typeface="ＭＳ Ｐゴシック" pitchFamily="-1" charset="-128"/>
              </a:rPr>
              <a:t>geografisk</a:t>
            </a:r>
            <a:r>
              <a:rPr lang="en-US" dirty="0" smtClean="0">
                <a:ea typeface="ＭＳ Ｐゴシック" pitchFamily="-1" charset="-128"/>
                <a:cs typeface="ＭＳ Ｐゴシック" pitchFamily="-1" charset="-128"/>
              </a:rPr>
              <a:t> og </a:t>
            </a:r>
            <a:r>
              <a:rPr lang="en-US" dirty="0" err="1" smtClean="0">
                <a:ea typeface="ＭＳ Ｐゴシック" pitchFamily="-1" charset="-128"/>
                <a:cs typeface="ＭＳ Ｐゴシック" pitchFamily="-1" charset="-128"/>
              </a:rPr>
              <a:t>sektorielt</a:t>
            </a:r>
            <a:endParaRPr lang="en-US" dirty="0" smtClean="0">
              <a:ea typeface="ＭＳ Ｐゴシック" pitchFamily="-1" charset="-128"/>
              <a:cs typeface="ＭＳ Ｐゴシック" pitchFamily="-1" charset="-128"/>
            </a:endParaRPr>
          </a:p>
          <a:p>
            <a:pPr eaLnBrk="1" hangingPunct="1">
              <a:spcBef>
                <a:spcPct val="0"/>
              </a:spcBef>
            </a:pPr>
            <a:endParaRPr lang="en-US" dirty="0" smtClean="0">
              <a:ea typeface="ＭＳ Ｐゴシック" pitchFamily="-1" charset="-128"/>
              <a:cs typeface="ＭＳ Ｐゴシック" pitchFamily="-1" charset="-128"/>
            </a:endParaRPr>
          </a:p>
          <a:p>
            <a:pPr eaLnBrk="1" hangingPunct="1">
              <a:spcBef>
                <a:spcPct val="0"/>
              </a:spcBef>
            </a:pP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41898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3F010A0-733C-4542-984B-D35F62C3B54A}" type="slidenum">
              <a:rPr lang="fr-FR"/>
              <a:pPr/>
              <a:t>52</a:t>
            </a:fld>
            <a:endParaRPr lang="fr-FR"/>
          </a:p>
        </p:txBody>
      </p:sp>
      <p:sp>
        <p:nvSpPr>
          <p:cNvPr id="91139"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a:lstStyle/>
          <a:p>
            <a:pPr eaLnBrk="1" hangingPunct="1">
              <a:lnSpc>
                <a:spcPct val="90000"/>
              </a:lnSpc>
              <a:buClr>
                <a:srgbClr val="000066"/>
              </a:buClr>
            </a:pPr>
            <a:r>
              <a:rPr lang="en-GB" sz="1000">
                <a:ea typeface="ＭＳ Ｐゴシック" pitchFamily="-1" charset="-128"/>
                <a:cs typeface="ＭＳ Ｐゴシック" pitchFamily="-1" charset="-128"/>
              </a:rPr>
              <a:t>Applications of SEA: some examples</a:t>
            </a:r>
            <a:endParaRPr lang="en-GB" sz="1000" u="sng">
              <a:ea typeface="ＭＳ Ｐゴシック" pitchFamily="-1" charset="-128"/>
              <a:cs typeface="ＭＳ Ｐゴシック" pitchFamily="-1" charset="-128"/>
            </a:endParaRPr>
          </a:p>
          <a:p>
            <a:pPr eaLnBrk="1" hangingPunct="1">
              <a:lnSpc>
                <a:spcPct val="90000"/>
              </a:lnSpc>
              <a:buClr>
                <a:srgbClr val="000066"/>
              </a:buClr>
            </a:pPr>
            <a:endParaRPr lang="en-GB" sz="1000" u="sng">
              <a:ea typeface="ＭＳ Ｐゴシック" pitchFamily="-1" charset="-128"/>
              <a:cs typeface="ＭＳ Ｐゴシック" pitchFamily="-1" charset="-128"/>
            </a:endParaRPr>
          </a:p>
          <a:p>
            <a:pPr eaLnBrk="1" hangingPunct="1">
              <a:lnSpc>
                <a:spcPct val="90000"/>
              </a:lnSpc>
              <a:buClr>
                <a:srgbClr val="000066"/>
              </a:buClr>
            </a:pPr>
            <a:r>
              <a:rPr lang="en-GB" sz="1000" u="sng">
                <a:ea typeface="ＭＳ Ｐゴシック" pitchFamily="-1" charset="-128"/>
                <a:cs typeface="ＭＳ Ｐゴシック" pitchFamily="-1" charset="-128"/>
              </a:rPr>
              <a:t>‘Macro’ policies</a:t>
            </a:r>
            <a:r>
              <a:rPr lang="en-GB" sz="1000">
                <a:ea typeface="ＭＳ Ｐゴシック" pitchFamily="-1" charset="-128"/>
                <a:cs typeface="ＭＳ Ｐゴシック" pitchFamily="-1" charset="-128"/>
              </a:rPr>
              <a:t> : e.g. poverty reduction strategies; agricultural subsidy reforms; public sector reforms; privatisation policies; trade policies</a:t>
            </a:r>
          </a:p>
          <a:p>
            <a:pPr eaLnBrk="1" hangingPunct="1">
              <a:lnSpc>
                <a:spcPct val="90000"/>
              </a:lnSpc>
              <a:buClr>
                <a:srgbClr val="000066"/>
              </a:buClr>
            </a:pPr>
            <a:endParaRPr lang="en-GB" sz="1000">
              <a:ea typeface="ＭＳ Ｐゴシック" pitchFamily="-1" charset="-128"/>
              <a:cs typeface="ＭＳ Ｐゴシック" pitchFamily="-1" charset="-128"/>
            </a:endParaRPr>
          </a:p>
          <a:p>
            <a:pPr eaLnBrk="1" hangingPunct="1">
              <a:lnSpc>
                <a:spcPct val="90000"/>
              </a:lnSpc>
              <a:buClr>
                <a:srgbClr val="000066"/>
              </a:buClr>
            </a:pPr>
            <a:r>
              <a:rPr lang="en-GB" sz="1000" u="sng">
                <a:ea typeface="ＭＳ Ｐゴシック" pitchFamily="-1" charset="-128"/>
                <a:cs typeface="ＭＳ Ｐゴシック" pitchFamily="-1" charset="-128"/>
              </a:rPr>
              <a:t>Sector strategies and programmes </a:t>
            </a:r>
            <a:r>
              <a:rPr lang="en-GB" sz="1000">
                <a:ea typeface="ＭＳ Ｐゴシック" pitchFamily="-1" charset="-128"/>
                <a:cs typeface="ＭＳ Ｐゴシック" pitchFamily="-1" charset="-128"/>
              </a:rPr>
              <a:t>: e.g. water sector; waste management; transport infrastructure; rural development</a:t>
            </a:r>
          </a:p>
          <a:p>
            <a:pPr eaLnBrk="1" hangingPunct="1">
              <a:lnSpc>
                <a:spcPct val="90000"/>
              </a:lnSpc>
              <a:buClr>
                <a:srgbClr val="000066"/>
              </a:buClr>
            </a:pPr>
            <a:endParaRPr lang="en-GB" sz="1000">
              <a:ea typeface="ＭＳ Ｐゴシック" pitchFamily="-1" charset="-128"/>
              <a:cs typeface="ＭＳ Ｐゴシック" pitchFamily="-1" charset="-128"/>
            </a:endParaRPr>
          </a:p>
          <a:p>
            <a:pPr eaLnBrk="1" hangingPunct="1">
              <a:lnSpc>
                <a:spcPct val="90000"/>
              </a:lnSpc>
              <a:buClr>
                <a:srgbClr val="000066"/>
              </a:buClr>
            </a:pPr>
            <a:r>
              <a:rPr lang="en-GB" sz="1000" u="sng">
                <a:ea typeface="ＭＳ Ｐゴシック" pitchFamily="-1" charset="-128"/>
                <a:cs typeface="ＭＳ Ｐゴシック" pitchFamily="-1" charset="-128"/>
              </a:rPr>
              <a:t>Sub-national strategies</a:t>
            </a:r>
            <a:r>
              <a:rPr lang="en-GB" sz="1000">
                <a:ea typeface="ＭＳ Ｐゴシック" pitchFamily="-1" charset="-128"/>
                <a:cs typeface="ＭＳ Ｐゴシック" pitchFamily="-1" charset="-128"/>
              </a:rPr>
              <a:t> : e.g. coastal zone management; urban development plans; regional development plans</a:t>
            </a:r>
          </a:p>
          <a:p>
            <a:pPr eaLnBrk="1" hangingPunct="1">
              <a:spcBef>
                <a:spcPct val="0"/>
              </a:spcBef>
            </a:pPr>
            <a:endParaRPr lang="en-US" sz="1000">
              <a:ea typeface="ＭＳ Ｐゴシック" pitchFamily="-1" charset="-128"/>
              <a:cs typeface="ＭＳ Ｐゴシック" pitchFamily="-1" charset="-128"/>
            </a:endParaRPr>
          </a:p>
        </p:txBody>
      </p:sp>
    </p:spTree>
    <p:extLst>
      <p:ext uri="{BB962C8B-B14F-4D97-AF65-F5344CB8AC3E}">
        <p14:creationId xmlns:p14="http://schemas.microsoft.com/office/powerpoint/2010/main" val="1057674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a:lstStyle/>
          <a:p>
            <a:fld id="{B5B0D5FE-00B3-E644-A4F9-EF2DC0D2916A}" type="slidenum">
              <a:rPr lang="fr-FR"/>
              <a:pPr/>
              <a:t>53</a:t>
            </a:fld>
            <a:endParaRPr lang="fr-F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3849946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54</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2352839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55</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dirty="0">
                <a:ea typeface="ＭＳ Ｐゴシック" pitchFamily="-1" charset="-128"/>
                <a:cs typeface="ＭＳ Ｐゴシック" pitchFamily="-1" charset="-128"/>
              </a:rPr>
              <a:t>New slide</a:t>
            </a: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2406385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56</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a:ea typeface="ＭＳ Ｐゴシック" pitchFamily="-1" charset="-128"/>
                <a:cs typeface="ＭＳ Ｐゴシック" pitchFamily="-1" charset="-128"/>
              </a:rPr>
              <a:t>New slide</a:t>
            </a:r>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183475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da-DK" dirty="0" smtClean="0">
                <a:solidFill>
                  <a:schemeClr val="tx1"/>
                </a:solidFill>
              </a:rPr>
              <a:t>But first  </a:t>
            </a:r>
          </a:p>
          <a:p>
            <a:pPr marL="176213" indent="-176213" algn="l">
              <a:buFont typeface="Arial" pitchFamily="34" charset="0"/>
              <a:buChar char="•"/>
              <a:defRPr/>
            </a:pPr>
            <a:r>
              <a:rPr lang="da-DK" dirty="0" smtClean="0">
                <a:solidFill>
                  <a:schemeClr val="tx1"/>
                </a:solidFill>
              </a:rPr>
              <a:t>understand the context</a:t>
            </a:r>
          </a:p>
          <a:p>
            <a:pPr marL="176213" indent="-176213" algn="l">
              <a:buFont typeface="Arial" pitchFamily="34" charset="0"/>
              <a:buChar char="•"/>
              <a:defRPr/>
            </a:pPr>
            <a:r>
              <a:rPr lang="da-DK" dirty="0" smtClean="0">
                <a:solidFill>
                  <a:schemeClr val="tx1"/>
                </a:solidFill>
              </a:rPr>
              <a:t>Understand the incentive environment and the political economy  </a:t>
            </a:r>
            <a:endParaRPr lang="en-US" dirty="0" smtClean="0">
              <a:solidFill>
                <a:schemeClr val="tx1"/>
              </a:solidFill>
            </a:endParaRPr>
          </a:p>
          <a:p>
            <a:endParaRPr lang="da-DK" dirty="0"/>
          </a:p>
        </p:txBody>
      </p:sp>
      <p:sp>
        <p:nvSpPr>
          <p:cNvPr id="4" name="Slide Number Placeholder 3"/>
          <p:cNvSpPr>
            <a:spLocks noGrp="1"/>
          </p:cNvSpPr>
          <p:nvPr>
            <p:ph type="sldNum" sz="quarter" idx="10"/>
          </p:nvPr>
        </p:nvSpPr>
        <p:spPr/>
        <p:txBody>
          <a:bodyPr/>
          <a:lstStyle/>
          <a:p>
            <a:pPr>
              <a:defRPr/>
            </a:pPr>
            <a:fld id="{CED4CB77-A853-4F37-A193-A9CB58291CBA}" type="slidenum">
              <a:rPr lang="en-GB" smtClean="0"/>
              <a:pPr>
                <a:defRPr/>
              </a:pPr>
              <a:t>5</a:t>
            </a:fld>
            <a:endParaRPr lang="en-GB" dirty="0"/>
          </a:p>
        </p:txBody>
      </p:sp>
    </p:spTree>
    <p:extLst>
      <p:ext uri="{BB962C8B-B14F-4D97-AF65-F5344CB8AC3E}">
        <p14:creationId xmlns:p14="http://schemas.microsoft.com/office/powerpoint/2010/main" val="765935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57</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a:ea typeface="ＭＳ Ｐゴシック" pitchFamily="-1" charset="-128"/>
                <a:cs typeface="ＭＳ Ｐゴシック" pitchFamily="-1" charset="-128"/>
              </a:rPr>
              <a:t>New slide</a:t>
            </a:r>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3668375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58</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a:ea typeface="ＭＳ Ｐゴシック" pitchFamily="-1" charset="-128"/>
                <a:cs typeface="ＭＳ Ｐゴシック" pitchFamily="-1" charset="-128"/>
              </a:rPr>
              <a:t>New slide</a:t>
            </a:r>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2126532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59</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a:ea typeface="ＭＳ Ｐゴシック" pitchFamily="-1" charset="-128"/>
                <a:cs typeface="ＭＳ Ｐゴシック" pitchFamily="-1" charset="-128"/>
              </a:rPr>
              <a:t>New slide</a:t>
            </a:r>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4195881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ED4CB77-A853-4F37-A193-A9CB58291CBA}" type="slidenum">
              <a:rPr lang="en-GB" smtClean="0"/>
              <a:pPr>
                <a:defRPr/>
              </a:pPr>
              <a:t>60</a:t>
            </a:fld>
            <a:endParaRPr lang="en-GB" dirty="0"/>
          </a:p>
        </p:txBody>
      </p:sp>
    </p:spTree>
    <p:extLst>
      <p:ext uri="{BB962C8B-B14F-4D97-AF65-F5344CB8AC3E}">
        <p14:creationId xmlns:p14="http://schemas.microsoft.com/office/powerpoint/2010/main" val="5180296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pPr>
              <a:defRPr/>
            </a:pPr>
            <a:fld id="{CED4CB77-A853-4F37-A193-A9CB58291CBA}" type="slidenum">
              <a:rPr lang="en-GB" smtClean="0"/>
              <a:pPr>
                <a:defRPr/>
              </a:pPr>
              <a:t>61</a:t>
            </a:fld>
            <a:endParaRPr lang="en-GB" dirty="0"/>
          </a:p>
        </p:txBody>
      </p:sp>
    </p:spTree>
    <p:extLst>
      <p:ext uri="{BB962C8B-B14F-4D97-AF65-F5344CB8AC3E}">
        <p14:creationId xmlns:p14="http://schemas.microsoft.com/office/powerpoint/2010/main" val="3746871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defRPr/>
            </a:pPr>
            <a:endParaRPr lang="da-DK" dirty="0" smtClean="0"/>
          </a:p>
          <a:p>
            <a:pPr marL="228600" indent="-228600">
              <a:buFont typeface="+mj-lt"/>
              <a:buAutoNum type="arabicPeriod"/>
              <a:defRPr/>
            </a:pPr>
            <a:r>
              <a:rPr lang="da-DK" dirty="0" smtClean="0"/>
              <a:t>EC steps and other donors : slides 2-4 + optional slides to go into detail</a:t>
            </a:r>
          </a:p>
          <a:p>
            <a:pPr marL="228600" indent="-228600">
              <a:buFont typeface="+mj-lt"/>
              <a:buAutoNum type="arabicPeriod"/>
              <a:defRPr/>
            </a:pPr>
            <a:r>
              <a:rPr lang="da-DK" dirty="0" smtClean="0"/>
              <a:t>EC cycle of operations: slides 5,6</a:t>
            </a:r>
          </a:p>
          <a:p>
            <a:pPr marL="228600" indent="-228600">
              <a:buFont typeface="+mj-lt"/>
              <a:buAutoNum type="arabicPeriod"/>
              <a:defRPr/>
            </a:pPr>
            <a:r>
              <a:rPr lang="da-DK" dirty="0" smtClean="0"/>
              <a:t>Relevance of political economy: slides 7 +optional slides to go into detail</a:t>
            </a:r>
          </a:p>
          <a:p>
            <a:pPr marL="228600" indent="-228600">
              <a:buFont typeface="+mj-lt"/>
              <a:buAutoNum type="arabicPeriod"/>
              <a:defRPr/>
            </a:pPr>
            <a:r>
              <a:rPr lang="da-DK" dirty="0" smtClean="0"/>
              <a:t>CSP: slides 8</a:t>
            </a:r>
          </a:p>
          <a:p>
            <a:pPr marL="228600" indent="-228600">
              <a:buFont typeface="Arial" pitchFamily="34" charset="0"/>
              <a:buChar char="•"/>
              <a:defRPr/>
            </a:pPr>
            <a:r>
              <a:rPr lang="da-DK" dirty="0" smtClean="0"/>
              <a:t>Example of Indonesia CEP: slides 9,10  </a:t>
            </a:r>
          </a:p>
          <a:p>
            <a:pPr marL="228600" indent="-228600">
              <a:buFont typeface="+mj-lt"/>
              <a:buAutoNum type="arabicPeriod" startAt="5"/>
              <a:defRPr/>
            </a:pPr>
            <a:r>
              <a:rPr lang="da-DK" dirty="0" smtClean="0"/>
              <a:t>Rio markers and trends in aid: Slides 11,12</a:t>
            </a:r>
          </a:p>
          <a:p>
            <a:pPr marL="228600" indent="-228600">
              <a:buFont typeface="+mj-lt"/>
              <a:buNone/>
              <a:defRPr/>
            </a:pPr>
            <a:endParaRPr lang="da-DK" dirty="0" smtClean="0"/>
          </a:p>
        </p:txBody>
      </p:sp>
      <p:sp>
        <p:nvSpPr>
          <p:cNvPr id="44036" name="Slide Number Placeholder 3"/>
          <p:cNvSpPr>
            <a:spLocks noGrp="1"/>
          </p:cNvSpPr>
          <p:nvPr>
            <p:ph type="sldNum" sz="quarter" idx="5"/>
          </p:nvPr>
        </p:nvSpPr>
        <p:spPr bwMode="auto">
          <a:noFill/>
          <a:ln>
            <a:miter lim="800000"/>
            <a:headEnd/>
            <a:tailEnd/>
          </a:ln>
        </p:spPr>
        <p:txBody>
          <a:bodyPr/>
          <a:lstStyle/>
          <a:p>
            <a:fld id="{C675168A-CED2-4417-8F8D-9270F65A70E5}" type="slidenum">
              <a:rPr lang="fr-BE" smtClean="0">
                <a:latin typeface="Arial" pitchFamily="34" charset="0"/>
                <a:ea typeface="ＭＳ Ｐゴシック" pitchFamily="34" charset="-128"/>
              </a:rPr>
              <a:pPr/>
              <a:t>63</a:t>
            </a:fld>
            <a:endParaRPr lang="fr-BE" smtClean="0">
              <a:latin typeface="Arial" pitchFamily="34" charset="0"/>
              <a:ea typeface="ＭＳ Ｐゴシック" pitchFamily="34" charset="-128"/>
            </a:endParaRPr>
          </a:p>
        </p:txBody>
      </p:sp>
    </p:spTree>
    <p:extLst>
      <p:ext uri="{BB962C8B-B14F-4D97-AF65-F5344CB8AC3E}">
        <p14:creationId xmlns:p14="http://schemas.microsoft.com/office/powerpoint/2010/main" val="24562132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64</a:t>
            </a:fld>
            <a:endParaRPr lang="en-GB" dirty="0"/>
          </a:p>
        </p:txBody>
      </p:sp>
    </p:spTree>
    <p:extLst>
      <p:ext uri="{BB962C8B-B14F-4D97-AF65-F5344CB8AC3E}">
        <p14:creationId xmlns:p14="http://schemas.microsoft.com/office/powerpoint/2010/main" val="3266673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extLst>
      <p:ext uri="{BB962C8B-B14F-4D97-AF65-F5344CB8AC3E}">
        <p14:creationId xmlns:p14="http://schemas.microsoft.com/office/powerpoint/2010/main" val="31524037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extLst>
      <p:ext uri="{BB962C8B-B14F-4D97-AF65-F5344CB8AC3E}">
        <p14:creationId xmlns:p14="http://schemas.microsoft.com/office/powerpoint/2010/main" val="596068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extLst>
      <p:ext uri="{BB962C8B-B14F-4D97-AF65-F5344CB8AC3E}">
        <p14:creationId xmlns:p14="http://schemas.microsoft.com/office/powerpoint/2010/main" val="387479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marL="0" lvl="1" eaLnBrk="1" hangingPunct="1">
              <a:spcBef>
                <a:spcPct val="0"/>
              </a:spcBef>
            </a:pPr>
            <a:r>
              <a:rPr lang="en-GB" smtClean="0"/>
              <a:t>Macro level: e.g. GDP growth, public deficit and debt</a:t>
            </a:r>
          </a:p>
          <a:p>
            <a:pPr marL="0" lvl="1" eaLnBrk="1" hangingPunct="1">
              <a:spcBef>
                <a:spcPct val="0"/>
              </a:spcBef>
            </a:pPr>
            <a:r>
              <a:rPr lang="en-GB" smtClean="0"/>
              <a:t>Meso level: e.g. value added and employment in the tourism sector, impacts on some key infrastructure, impacts on health</a:t>
            </a:r>
          </a:p>
          <a:p>
            <a:pPr eaLnBrk="1" hangingPunct="1">
              <a:spcBef>
                <a:spcPct val="0"/>
              </a:spcBef>
            </a:pPr>
            <a:endParaRPr lang="en-GB"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DCEBFD-D06D-4034-97EC-96F11A29268F}" type="slidenum">
              <a:rPr lang="en-GB" smtClean="0"/>
              <a:pPr/>
              <a:t>9</a:t>
            </a:fld>
            <a:endParaRPr lang="en-GB" smtClean="0"/>
          </a:p>
        </p:txBody>
      </p:sp>
    </p:spTree>
    <p:extLst>
      <p:ext uri="{BB962C8B-B14F-4D97-AF65-F5344CB8AC3E}">
        <p14:creationId xmlns:p14="http://schemas.microsoft.com/office/powerpoint/2010/main" val="34369861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extLst>
      <p:ext uri="{BB962C8B-B14F-4D97-AF65-F5344CB8AC3E}">
        <p14:creationId xmlns:p14="http://schemas.microsoft.com/office/powerpoint/2010/main" val="28886296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extLst>
      <p:ext uri="{BB962C8B-B14F-4D97-AF65-F5344CB8AC3E}">
        <p14:creationId xmlns:p14="http://schemas.microsoft.com/office/powerpoint/2010/main" val="25648715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extLst>
      <p:ext uri="{BB962C8B-B14F-4D97-AF65-F5344CB8AC3E}">
        <p14:creationId xmlns:p14="http://schemas.microsoft.com/office/powerpoint/2010/main" val="1887363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extLst>
      <p:ext uri="{BB962C8B-B14F-4D97-AF65-F5344CB8AC3E}">
        <p14:creationId xmlns:p14="http://schemas.microsoft.com/office/powerpoint/2010/main" val="2613628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extLst>
      <p:ext uri="{BB962C8B-B14F-4D97-AF65-F5344CB8AC3E}">
        <p14:creationId xmlns:p14="http://schemas.microsoft.com/office/powerpoint/2010/main" val="2888304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1" u="none" strike="noStrike" kern="1200" baseline="0" dirty="0" smtClean="0">
                <a:solidFill>
                  <a:schemeClr val="tx1"/>
                </a:solidFill>
                <a:latin typeface="Arial" pitchFamily="34" charset="0"/>
                <a:ea typeface="+mn-ea"/>
                <a:cs typeface="+mn-cs"/>
              </a:rPr>
              <a:t>A presentation and discussion of the socio-economic context and the objectives</a:t>
            </a:r>
          </a:p>
          <a:p>
            <a:r>
              <a:rPr lang="en-US" sz="1200" b="0" i="0" u="none" strike="noStrike" kern="1200" baseline="0" dirty="0" smtClean="0">
                <a:solidFill>
                  <a:schemeClr val="tx1"/>
                </a:solidFill>
                <a:latin typeface="Arial" pitchFamily="34" charset="0"/>
                <a:ea typeface="+mn-ea"/>
                <a:cs typeface="+mn-cs"/>
              </a:rPr>
              <a:t>The first logical step for the appraisal is a qualitative discussion of the socio-economic context and the</a:t>
            </a:r>
          </a:p>
          <a:p>
            <a:r>
              <a:rPr lang="en-US" sz="1200" b="0" i="0" u="none" strike="noStrike" kern="1200" baseline="0" dirty="0" smtClean="0">
                <a:solidFill>
                  <a:schemeClr val="tx1"/>
                </a:solidFill>
                <a:latin typeface="Arial" pitchFamily="34" charset="0"/>
                <a:ea typeface="+mn-ea"/>
                <a:cs typeface="+mn-cs"/>
              </a:rPr>
              <a:t>objectives that are expected to be attained through the investment, both directly and indirectly. This</a:t>
            </a:r>
          </a:p>
          <a:p>
            <a:r>
              <a:rPr lang="en-US" sz="1200" b="0" i="0" u="none" strike="noStrike" kern="1200" baseline="0" dirty="0" smtClean="0">
                <a:solidFill>
                  <a:schemeClr val="tx1"/>
                </a:solidFill>
                <a:latin typeface="Arial" pitchFamily="34" charset="0"/>
                <a:ea typeface="+mn-ea"/>
                <a:cs typeface="+mn-cs"/>
              </a:rPr>
              <a:t>discussion should include consideration of the relationship between the objectives and the priorities</a:t>
            </a:r>
          </a:p>
          <a:p>
            <a:r>
              <a:rPr lang="en-US" sz="1200" b="0" i="0" u="none" strike="noStrike" kern="1200" baseline="0" dirty="0" smtClean="0">
                <a:solidFill>
                  <a:schemeClr val="tx1"/>
                </a:solidFill>
                <a:latin typeface="Arial" pitchFamily="34" charset="0"/>
                <a:ea typeface="+mn-ea"/>
                <a:cs typeface="+mn-cs"/>
              </a:rPr>
              <a:t>established in the Operational </a:t>
            </a:r>
            <a:r>
              <a:rPr lang="en-US" sz="1200" b="0" i="0" u="none" strike="noStrike" kern="1200" baseline="0" dirty="0" err="1" smtClean="0">
                <a:solidFill>
                  <a:schemeClr val="tx1"/>
                </a:solidFill>
                <a:latin typeface="Arial" pitchFamily="34" charset="0"/>
                <a:ea typeface="+mn-ea"/>
                <a:cs typeface="+mn-cs"/>
              </a:rPr>
              <a:t>Programme</a:t>
            </a:r>
            <a:r>
              <a:rPr lang="en-US" sz="1200" b="0" i="0" u="none" strike="noStrike" kern="1200" baseline="0" dirty="0" smtClean="0">
                <a:solidFill>
                  <a:schemeClr val="tx1"/>
                </a:solidFill>
                <a:latin typeface="Arial" pitchFamily="34" charset="0"/>
                <a:ea typeface="+mn-ea"/>
                <a:cs typeface="+mn-cs"/>
              </a:rPr>
              <a:t>, the National Strategic Reference Framework and consistency</a:t>
            </a:r>
          </a:p>
          <a:p>
            <a:r>
              <a:rPr lang="en-US" sz="1200" b="0" i="0" u="none" strike="noStrike" kern="1200" baseline="0" dirty="0" smtClean="0">
                <a:solidFill>
                  <a:schemeClr val="tx1"/>
                </a:solidFill>
                <a:latin typeface="Arial" pitchFamily="34" charset="0"/>
                <a:ea typeface="+mn-ea"/>
                <a:cs typeface="+mn-cs"/>
              </a:rPr>
              <a:t>with the goals of the EU Funds. This discussion will help the Commission Services to evaluate the</a:t>
            </a:r>
          </a:p>
          <a:p>
            <a:r>
              <a:rPr lang="en-US" sz="1200" b="0" i="0" u="none" strike="noStrike" kern="1200" baseline="0" dirty="0" smtClean="0">
                <a:solidFill>
                  <a:schemeClr val="tx1"/>
                </a:solidFill>
                <a:latin typeface="Arial" pitchFamily="34" charset="0"/>
                <a:ea typeface="+mn-ea"/>
                <a:cs typeface="+mn-cs"/>
              </a:rPr>
              <a:t>rationale and policy coherence of the proposed project.</a:t>
            </a:r>
          </a:p>
          <a:p>
            <a:r>
              <a:rPr lang="en-US" sz="1200" b="0" i="0" u="none" strike="noStrike" kern="1200" baseline="0" dirty="0" smtClean="0">
                <a:solidFill>
                  <a:schemeClr val="tx1"/>
                </a:solidFill>
                <a:latin typeface="Arial" pitchFamily="34" charset="0"/>
                <a:ea typeface="+mn-ea"/>
                <a:cs typeface="+mn-cs"/>
              </a:rPr>
              <a:t>􀀹 </a:t>
            </a:r>
            <a:r>
              <a:rPr lang="en-US" sz="1200" b="0" i="1" u="none" strike="noStrike" kern="1200" baseline="0" dirty="0" smtClean="0">
                <a:solidFill>
                  <a:schemeClr val="tx1"/>
                </a:solidFill>
                <a:latin typeface="Arial" pitchFamily="34" charset="0"/>
                <a:ea typeface="+mn-ea"/>
                <a:cs typeface="+mn-cs"/>
              </a:rPr>
              <a:t>The clear identification of the project</a:t>
            </a:r>
          </a:p>
          <a:p>
            <a:r>
              <a:rPr lang="en-US" sz="1200" b="0" i="0" u="none" strike="noStrike" kern="1200" baseline="0" dirty="0" smtClean="0">
                <a:solidFill>
                  <a:schemeClr val="tx1"/>
                </a:solidFill>
                <a:latin typeface="Arial" pitchFamily="34" charset="0"/>
                <a:ea typeface="+mn-ea"/>
                <a:cs typeface="+mn-cs"/>
              </a:rPr>
              <a:t>Identification means that the object is a self-sufficient unit of analysis, i.e. no essential feature or</a:t>
            </a:r>
          </a:p>
          <a:p>
            <a:r>
              <a:rPr lang="en-US" sz="1200" b="0" i="0" u="none" strike="noStrike" kern="1200" baseline="0" dirty="0" smtClean="0">
                <a:solidFill>
                  <a:schemeClr val="tx1"/>
                </a:solidFill>
                <a:latin typeface="Arial" pitchFamily="34" charset="0"/>
                <a:ea typeface="+mn-ea"/>
                <a:cs typeface="+mn-cs"/>
              </a:rPr>
              <a:t>component is left out of the scope of the appraisal (half a bridge is not a bridge); indirect and network</a:t>
            </a:r>
          </a:p>
          <a:p>
            <a:r>
              <a:rPr lang="en-US" sz="1200" b="0" i="0" u="none" strike="noStrike" kern="1200" baseline="0" dirty="0" smtClean="0">
                <a:solidFill>
                  <a:schemeClr val="tx1"/>
                </a:solidFill>
                <a:latin typeface="Arial" pitchFamily="34" charset="0"/>
                <a:ea typeface="+mn-ea"/>
                <a:cs typeface="+mn-cs"/>
              </a:rPr>
              <a:t>effects are going to be adequately covered (e.g. changes in urban patterns, changes in the use of other</a:t>
            </a:r>
          </a:p>
          <a:p>
            <a:r>
              <a:rPr lang="en-US" sz="1200" b="0" i="0" u="none" strike="noStrike" kern="1200" baseline="0" dirty="0" smtClean="0">
                <a:solidFill>
                  <a:schemeClr val="tx1"/>
                </a:solidFill>
                <a:latin typeface="Arial" pitchFamily="34" charset="0"/>
                <a:ea typeface="+mn-ea"/>
                <a:cs typeface="+mn-cs"/>
              </a:rPr>
              <a:t>transport modes) and whose costs and benefits are going to be considered (‘who has standing’?).</a:t>
            </a:r>
          </a:p>
          <a:p>
            <a:r>
              <a:rPr lang="en-US" sz="1200" b="0" i="0" u="none" strike="noStrike" kern="1200" baseline="0" dirty="0" smtClean="0">
                <a:solidFill>
                  <a:schemeClr val="tx1"/>
                </a:solidFill>
                <a:latin typeface="Arial" pitchFamily="34" charset="0"/>
                <a:ea typeface="+mn-ea"/>
                <a:cs typeface="+mn-cs"/>
              </a:rPr>
              <a:t>􀀹 </a:t>
            </a:r>
            <a:r>
              <a:rPr lang="en-US" sz="1200" b="0" i="1" u="none" strike="noStrike" kern="1200" baseline="0" dirty="0" smtClean="0">
                <a:solidFill>
                  <a:schemeClr val="tx1"/>
                </a:solidFill>
                <a:latin typeface="Arial" pitchFamily="34" charset="0"/>
                <a:ea typeface="+mn-ea"/>
                <a:cs typeface="+mn-cs"/>
              </a:rPr>
              <a:t>The study of the feasibility of the project and of alternative options</a:t>
            </a:r>
          </a:p>
          <a:p>
            <a:r>
              <a:rPr lang="en-US" sz="1200" b="0" i="0" u="none" strike="noStrike" kern="1200" baseline="0" dirty="0" smtClean="0">
                <a:solidFill>
                  <a:schemeClr val="tx1"/>
                </a:solidFill>
                <a:latin typeface="Arial" pitchFamily="34" charset="0"/>
                <a:ea typeface="+mn-ea"/>
                <a:cs typeface="+mn-cs"/>
              </a:rPr>
              <a:t>A typical feasibility analysis should ascertain that the local context is </a:t>
            </a:r>
            <a:r>
              <a:rPr lang="en-US" sz="1200" b="0" i="0" u="none" strike="noStrike" kern="1200" baseline="0" dirty="0" err="1" smtClean="0">
                <a:solidFill>
                  <a:schemeClr val="tx1"/>
                </a:solidFill>
                <a:latin typeface="Arial" pitchFamily="34" charset="0"/>
                <a:ea typeface="+mn-ea"/>
                <a:cs typeface="+mn-cs"/>
              </a:rPr>
              <a:t>favourable</a:t>
            </a:r>
            <a:r>
              <a:rPr lang="en-US" sz="1200" b="0" i="0" u="none" strike="noStrike" kern="1200" baseline="0" dirty="0" smtClean="0">
                <a:solidFill>
                  <a:schemeClr val="tx1"/>
                </a:solidFill>
                <a:latin typeface="Arial" pitchFamily="34" charset="0"/>
                <a:ea typeface="+mn-ea"/>
                <a:cs typeface="+mn-cs"/>
              </a:rPr>
              <a:t> to the project (e.g. there</a:t>
            </a:r>
          </a:p>
          <a:p>
            <a:r>
              <a:rPr lang="en-US" sz="1200" b="0" i="0" u="none" strike="noStrike" kern="1200" baseline="0" dirty="0" smtClean="0">
                <a:solidFill>
                  <a:schemeClr val="tx1"/>
                </a:solidFill>
                <a:latin typeface="Arial" pitchFamily="34" charset="0"/>
                <a:ea typeface="+mn-ea"/>
                <a:cs typeface="+mn-cs"/>
              </a:rPr>
              <a:t>are no physical, social or institutional binding constraints), the demand for services in the future will be</a:t>
            </a:r>
          </a:p>
          <a:p>
            <a:r>
              <a:rPr lang="en-US" sz="1200" b="0" i="0" u="none" strike="noStrike" kern="1200" baseline="0" dirty="0" smtClean="0">
                <a:solidFill>
                  <a:schemeClr val="tx1"/>
                </a:solidFill>
                <a:latin typeface="Arial" pitchFamily="34" charset="0"/>
                <a:ea typeface="+mn-ea"/>
                <a:cs typeface="+mn-cs"/>
              </a:rPr>
              <a:t>adequate (long run forecasts), appropriate technology is available, the </a:t>
            </a:r>
            <a:r>
              <a:rPr lang="en-US" sz="1200" b="0" i="0" u="none" strike="noStrike" kern="1200" baseline="0" dirty="0" err="1" smtClean="0">
                <a:solidFill>
                  <a:schemeClr val="tx1"/>
                </a:solidFill>
                <a:latin typeface="Arial" pitchFamily="34" charset="0"/>
                <a:ea typeface="+mn-ea"/>
                <a:cs typeface="+mn-cs"/>
              </a:rPr>
              <a:t>utilisation</a:t>
            </a:r>
            <a:r>
              <a:rPr lang="en-US" sz="1200" b="0" i="0" u="none" strike="noStrike" kern="1200" baseline="0" dirty="0" smtClean="0">
                <a:solidFill>
                  <a:schemeClr val="tx1"/>
                </a:solidFill>
                <a:latin typeface="Arial" pitchFamily="34" charset="0"/>
                <a:ea typeface="+mn-ea"/>
                <a:cs typeface="+mn-cs"/>
              </a:rPr>
              <a:t> rate of the infrastructure</a:t>
            </a:r>
          </a:p>
          <a:p>
            <a:r>
              <a:rPr lang="en-GB" sz="1200" b="0" i="0" u="none" strike="noStrike" kern="1200" baseline="0" dirty="0" smtClean="0">
                <a:solidFill>
                  <a:schemeClr val="tx1"/>
                </a:solidFill>
                <a:latin typeface="Arial" pitchFamily="34" charset="0"/>
                <a:ea typeface="+mn-ea"/>
                <a:cs typeface="+mn-cs"/>
              </a:rPr>
              <a:t>16</a:t>
            </a:r>
          </a:p>
          <a:p>
            <a:r>
              <a:rPr lang="en-US" sz="1200" b="0" i="0" u="none" strike="noStrike" kern="1200" baseline="0" dirty="0" smtClean="0">
                <a:solidFill>
                  <a:schemeClr val="tx1"/>
                </a:solidFill>
                <a:latin typeface="Arial" pitchFamily="34" charset="0"/>
                <a:ea typeface="+mn-ea"/>
                <a:cs typeface="+mn-cs"/>
              </a:rPr>
              <a:t>or the plant will not reveal excessive spare capacity, personnel skills and management will be available,</a:t>
            </a:r>
          </a:p>
          <a:p>
            <a:r>
              <a:rPr lang="en-US" sz="1200" b="0" i="0" u="none" strike="noStrike" kern="1200" baseline="0" dirty="0" smtClean="0">
                <a:solidFill>
                  <a:schemeClr val="tx1"/>
                </a:solidFill>
                <a:latin typeface="Arial" pitchFamily="34" charset="0"/>
                <a:ea typeface="+mn-ea"/>
                <a:cs typeface="+mn-cs"/>
              </a:rPr>
              <a:t>justification of the project design (scale, location, etc.) against alternative scenarios (‘business as usual’,</a:t>
            </a:r>
          </a:p>
          <a:p>
            <a:r>
              <a:rPr lang="en-US" sz="1200" b="0" i="0" u="none" strike="noStrike" kern="1200" baseline="0" dirty="0" smtClean="0">
                <a:solidFill>
                  <a:schemeClr val="tx1"/>
                </a:solidFill>
                <a:latin typeface="Arial" pitchFamily="34" charset="0"/>
                <a:ea typeface="+mn-ea"/>
                <a:cs typeface="+mn-cs"/>
              </a:rPr>
              <a:t>‘do-minimum’, ‘do-something’ and ‘do-something else’).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Financial Analysis</a:t>
            </a:r>
          </a:p>
          <a:p>
            <a:r>
              <a:rPr lang="en-US" sz="1200" b="0" i="0" u="none" strike="noStrike" kern="1200" baseline="0" dirty="0" smtClean="0">
                <a:solidFill>
                  <a:schemeClr val="tx1"/>
                </a:solidFill>
                <a:latin typeface="Arial" pitchFamily="34" charset="0"/>
                <a:ea typeface="+mn-ea"/>
                <a:cs typeface="+mn-cs"/>
              </a:rPr>
              <a:t>This should be based on the discounted cash flow approach. The EC suggests a benchmark real financial</a:t>
            </a:r>
          </a:p>
          <a:p>
            <a:r>
              <a:rPr lang="en-US" sz="1200" b="0" i="0" u="none" strike="noStrike" kern="1200" baseline="0" dirty="0" smtClean="0">
                <a:solidFill>
                  <a:schemeClr val="tx1"/>
                </a:solidFill>
                <a:latin typeface="Arial" pitchFamily="34" charset="0"/>
                <a:ea typeface="+mn-ea"/>
                <a:cs typeface="+mn-cs"/>
              </a:rPr>
              <a:t>discount rate of 5%. A system of accounting tables should show cash inflows and outflows related to:</a:t>
            </a:r>
          </a:p>
          <a:p>
            <a:r>
              <a:rPr lang="en-GB" sz="1200" b="0" i="0" u="none" strike="noStrike" kern="1200" baseline="0" dirty="0" smtClean="0">
                <a:solidFill>
                  <a:schemeClr val="tx1"/>
                </a:solidFill>
                <a:latin typeface="Arial" pitchFamily="34" charset="0"/>
                <a:ea typeface="+mn-ea"/>
                <a:cs typeface="+mn-cs"/>
              </a:rPr>
              <a:t>- total investment costs;</a:t>
            </a:r>
          </a:p>
          <a:p>
            <a:r>
              <a:rPr lang="en-US" sz="1200" b="0" i="0" u="none" strike="noStrike" kern="1200" baseline="0" dirty="0" smtClean="0">
                <a:solidFill>
                  <a:schemeClr val="tx1"/>
                </a:solidFill>
                <a:latin typeface="Arial" pitchFamily="34" charset="0"/>
                <a:ea typeface="+mn-ea"/>
                <a:cs typeface="+mn-cs"/>
              </a:rPr>
              <a:t>- total operating costs and revenues;</a:t>
            </a:r>
          </a:p>
          <a:p>
            <a:r>
              <a:rPr lang="en-US" sz="1200" b="0" i="0" u="none" strike="noStrike" kern="1200" baseline="0" dirty="0" smtClean="0">
                <a:solidFill>
                  <a:schemeClr val="tx1"/>
                </a:solidFill>
                <a:latin typeface="Arial" pitchFamily="34" charset="0"/>
                <a:ea typeface="+mn-ea"/>
                <a:cs typeface="+mn-cs"/>
              </a:rPr>
              <a:t>- financial return on the investment costs: FNPV(C) and FRR(C);</a:t>
            </a:r>
          </a:p>
          <a:p>
            <a:r>
              <a:rPr lang="en-GB" sz="1200" b="0" i="0" u="none" strike="noStrike" kern="1200" baseline="0" dirty="0" smtClean="0">
                <a:solidFill>
                  <a:schemeClr val="tx1"/>
                </a:solidFill>
                <a:latin typeface="Arial" pitchFamily="34" charset="0"/>
                <a:ea typeface="+mn-ea"/>
                <a:cs typeface="+mn-cs"/>
              </a:rPr>
              <a:t>- sources of finance;</a:t>
            </a:r>
          </a:p>
          <a:p>
            <a:r>
              <a:rPr lang="en-GB" sz="1200" b="0" i="0" u="none" strike="noStrike" kern="1200" baseline="0" dirty="0" smtClean="0">
                <a:solidFill>
                  <a:schemeClr val="tx1"/>
                </a:solidFill>
                <a:latin typeface="Arial" pitchFamily="34" charset="0"/>
                <a:ea typeface="+mn-ea"/>
                <a:cs typeface="+mn-cs"/>
              </a:rPr>
              <a:t>- financial sustainability;</a:t>
            </a:r>
          </a:p>
          <a:p>
            <a:r>
              <a:rPr lang="en-US" sz="1200" b="0" i="0" u="none" strike="noStrike" kern="1200" baseline="0" dirty="0" smtClean="0">
                <a:solidFill>
                  <a:schemeClr val="tx1"/>
                </a:solidFill>
                <a:latin typeface="Arial" pitchFamily="34" charset="0"/>
                <a:ea typeface="+mn-ea"/>
                <a:cs typeface="+mn-cs"/>
              </a:rPr>
              <a:t>- financial return on national capital: FNPV(K) and FRR(K);</a:t>
            </a:r>
          </a:p>
          <a:p>
            <a:r>
              <a:rPr lang="en-US" sz="1200" b="0" i="0" u="none" strike="noStrike" kern="1200" baseline="0" dirty="0" smtClean="0">
                <a:solidFill>
                  <a:schemeClr val="tx1"/>
                </a:solidFill>
                <a:latin typeface="Arial" pitchFamily="34" charset="0"/>
                <a:ea typeface="+mn-ea"/>
                <a:cs typeface="+mn-cs"/>
              </a:rPr>
              <a:t>- the latter takes into account the impact of the EU grant on the national (public and private) investors.</a:t>
            </a:r>
          </a:p>
          <a:p>
            <a:r>
              <a:rPr lang="en-US" sz="1200" b="0" i="0" u="none" strike="noStrike" kern="1200" baseline="0" dirty="0" smtClean="0">
                <a:solidFill>
                  <a:schemeClr val="tx1"/>
                </a:solidFill>
                <a:latin typeface="Arial" pitchFamily="34" charset="0"/>
                <a:ea typeface="+mn-ea"/>
                <a:cs typeface="+mn-cs"/>
              </a:rPr>
              <a:t>The time horizon must be consistent with the economic life of the main assets. The appropriate</a:t>
            </a:r>
          </a:p>
          <a:p>
            <a:r>
              <a:rPr lang="en-US" sz="1200" b="0" i="0" u="none" strike="noStrike" kern="1200" baseline="0" dirty="0" smtClean="0">
                <a:solidFill>
                  <a:schemeClr val="tx1"/>
                </a:solidFill>
                <a:latin typeface="Arial" pitchFamily="34" charset="0"/>
                <a:ea typeface="+mn-ea"/>
                <a:cs typeface="+mn-cs"/>
              </a:rPr>
              <a:t>residual value must be included in the accounts in the end year. General inflation and relative price</a:t>
            </a:r>
          </a:p>
          <a:p>
            <a:r>
              <a:rPr lang="en-US" sz="1200" b="0" i="0" u="none" strike="noStrike" kern="1200" baseline="0" dirty="0" smtClean="0">
                <a:solidFill>
                  <a:schemeClr val="tx1"/>
                </a:solidFill>
                <a:latin typeface="Arial" pitchFamily="34" charset="0"/>
                <a:ea typeface="+mn-ea"/>
                <a:cs typeface="+mn-cs"/>
              </a:rPr>
              <a:t>changes must be treated in a consistent way. In principle, FRR(C) can be very low or negative for</a:t>
            </a:r>
          </a:p>
          <a:p>
            <a:r>
              <a:rPr lang="en-US" sz="1200" b="0" i="0" u="none" strike="noStrike" kern="1200" baseline="0" dirty="0" smtClean="0">
                <a:solidFill>
                  <a:schemeClr val="tx1"/>
                </a:solidFill>
                <a:latin typeface="Arial" pitchFamily="34" charset="0"/>
                <a:ea typeface="+mn-ea"/>
                <a:cs typeface="+mn-cs"/>
              </a:rPr>
              <a:t>public sector projects, but FRR(K) for private investors or PPPs should normally be positive.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Economic Analysis</a:t>
            </a:r>
          </a:p>
          <a:p>
            <a:r>
              <a:rPr lang="en-US" sz="1200" b="0" i="0" u="none" strike="noStrike" kern="1200" baseline="0" dirty="0" smtClean="0">
                <a:solidFill>
                  <a:schemeClr val="tx1"/>
                </a:solidFill>
                <a:latin typeface="Arial" pitchFamily="34" charset="0"/>
                <a:ea typeface="+mn-ea"/>
                <a:cs typeface="+mn-cs"/>
              </a:rPr>
              <a:t>CBA requires an investigation of a project’s net impact on economic welfare. This is done in five steps:</a:t>
            </a:r>
          </a:p>
          <a:p>
            <a:r>
              <a:rPr lang="en-US" sz="1200" b="0" i="0" u="none" strike="noStrike" kern="1200" baseline="0" dirty="0" smtClean="0">
                <a:solidFill>
                  <a:schemeClr val="tx1"/>
                </a:solidFill>
                <a:latin typeface="Arial" pitchFamily="34" charset="0"/>
                <a:ea typeface="+mn-ea"/>
                <a:cs typeface="+mn-cs"/>
              </a:rPr>
              <a:t>- observed prices or public tariffs are converted into shadow prices, that better reflect the social</a:t>
            </a:r>
          </a:p>
          <a:p>
            <a:r>
              <a:rPr lang="en-US" sz="1200" b="0" i="0" u="none" strike="noStrike" kern="1200" baseline="0" dirty="0" smtClean="0">
                <a:solidFill>
                  <a:schemeClr val="tx1"/>
                </a:solidFill>
                <a:latin typeface="Arial" pitchFamily="34" charset="0"/>
                <a:ea typeface="+mn-ea"/>
                <a:cs typeface="+mn-cs"/>
              </a:rPr>
              <a:t>opportunity cost of the good;</a:t>
            </a:r>
          </a:p>
          <a:p>
            <a:r>
              <a:rPr lang="en-US" sz="1200" b="0" i="0" u="none" strike="noStrike" kern="1200" baseline="0" dirty="0" smtClean="0">
                <a:solidFill>
                  <a:schemeClr val="tx1"/>
                </a:solidFill>
                <a:latin typeface="Arial" pitchFamily="34" charset="0"/>
                <a:ea typeface="+mn-ea"/>
                <a:cs typeface="+mn-cs"/>
              </a:rPr>
              <a:t>- externalities are taken into account and given a monetary value;</a:t>
            </a:r>
          </a:p>
          <a:p>
            <a:r>
              <a:rPr lang="en-US" sz="1200" b="0" i="0" u="none" strike="noStrike" kern="1200" baseline="0" dirty="0" smtClean="0">
                <a:solidFill>
                  <a:schemeClr val="tx1"/>
                </a:solidFill>
                <a:latin typeface="Arial" pitchFamily="34" charset="0"/>
                <a:ea typeface="+mn-ea"/>
                <a:cs typeface="+mn-cs"/>
              </a:rPr>
              <a:t>- indirect effects are included if relevant (i.e. not already captured by shadow prices);</a:t>
            </a:r>
          </a:p>
          <a:p>
            <a:r>
              <a:rPr lang="en-US" sz="1200" b="0" i="0" u="none" strike="noStrike" kern="1200" baseline="0" dirty="0" smtClean="0">
                <a:solidFill>
                  <a:schemeClr val="tx1"/>
                </a:solidFill>
                <a:latin typeface="Arial" pitchFamily="34" charset="0"/>
                <a:ea typeface="+mn-ea"/>
                <a:cs typeface="+mn-cs"/>
              </a:rPr>
              <a:t>- costs and benefits are discounted with a real social discount rate (suggested SDR benchmark values:</a:t>
            </a:r>
          </a:p>
          <a:p>
            <a:r>
              <a:rPr lang="en-US" sz="1200" b="0" i="0" u="none" strike="noStrike" kern="1200" baseline="0" dirty="0" smtClean="0">
                <a:solidFill>
                  <a:schemeClr val="tx1"/>
                </a:solidFill>
                <a:latin typeface="Arial" pitchFamily="34" charset="0"/>
                <a:ea typeface="+mn-ea"/>
                <a:cs typeface="+mn-cs"/>
              </a:rPr>
              <a:t>5.5% for Cohesion and IPA countries, and for convergence regions elsewhere with high growth</a:t>
            </a:r>
          </a:p>
          <a:p>
            <a:r>
              <a:rPr lang="en-US" sz="1200" b="0" i="0" u="none" strike="noStrike" kern="1200" baseline="0" dirty="0" smtClean="0">
                <a:solidFill>
                  <a:schemeClr val="tx1"/>
                </a:solidFill>
                <a:latin typeface="Arial" pitchFamily="34" charset="0"/>
                <a:ea typeface="+mn-ea"/>
                <a:cs typeface="+mn-cs"/>
              </a:rPr>
              <a:t>outlook; 3.5% for Competitiveness regions);</a:t>
            </a:r>
          </a:p>
          <a:p>
            <a:r>
              <a:rPr lang="en-US" sz="1200" b="0" i="0" u="none" strike="noStrike" kern="1200" baseline="0" dirty="0" smtClean="0">
                <a:solidFill>
                  <a:schemeClr val="tx1"/>
                </a:solidFill>
                <a:latin typeface="Arial" pitchFamily="34" charset="0"/>
                <a:ea typeface="+mn-ea"/>
                <a:cs typeface="+mn-cs"/>
              </a:rPr>
              <a:t>- calculation of economic performance indicators: economic net present value (ENPV), economic rate</a:t>
            </a:r>
          </a:p>
          <a:p>
            <a:r>
              <a:rPr lang="en-US" sz="1200" b="0" i="0" u="none" strike="noStrike" kern="1200" baseline="0" dirty="0" smtClean="0">
                <a:solidFill>
                  <a:schemeClr val="tx1"/>
                </a:solidFill>
                <a:latin typeface="Arial" pitchFamily="34" charset="0"/>
                <a:ea typeface="+mn-ea"/>
                <a:cs typeface="+mn-cs"/>
              </a:rPr>
              <a:t>of return (ERR) and the benefit-cost (B/C) ratio.</a:t>
            </a:r>
          </a:p>
          <a:p>
            <a:r>
              <a:rPr lang="en-US" sz="1200" b="0" i="0" u="none" strike="noStrike" kern="1200" baseline="0" dirty="0" smtClean="0">
                <a:solidFill>
                  <a:schemeClr val="tx1"/>
                </a:solidFill>
                <a:latin typeface="Arial" pitchFamily="34" charset="0"/>
                <a:ea typeface="+mn-ea"/>
                <a:cs typeface="+mn-cs"/>
              </a:rPr>
              <a:t>Critical conversion factors are: the standard conversion factor, particularly for IPA assisted countries;</a:t>
            </a:r>
          </a:p>
          <a:p>
            <a:r>
              <a:rPr lang="en-US" sz="1200" b="0" i="0" u="none" strike="noStrike" kern="1200" baseline="0" dirty="0" smtClean="0">
                <a:solidFill>
                  <a:schemeClr val="tx1"/>
                </a:solidFill>
                <a:latin typeface="Arial" pitchFamily="34" charset="0"/>
                <a:ea typeface="+mn-ea"/>
                <a:cs typeface="+mn-cs"/>
              </a:rPr>
              <a:t>sector conversion factors (sometimes leading to border prices for specific tradable goods e.g. agricultural</a:t>
            </a:r>
          </a:p>
          <a:p>
            <a:r>
              <a:rPr lang="en-US" sz="1200" b="0" i="0" u="none" strike="noStrike" kern="1200" baseline="0" dirty="0" smtClean="0">
                <a:solidFill>
                  <a:schemeClr val="tx1"/>
                </a:solidFill>
                <a:latin typeface="Arial" pitchFamily="34" charset="0"/>
                <a:ea typeface="+mn-ea"/>
                <a:cs typeface="+mn-cs"/>
              </a:rPr>
              <a:t>products) and marginal costs or willingness-to-pay for non-tradable goods (e.g. waste disposal); the</a:t>
            </a:r>
          </a:p>
          <a:p>
            <a:r>
              <a:rPr lang="en-US" sz="1200" b="0" i="0" u="none" strike="noStrike" kern="1200" baseline="0" dirty="0" smtClean="0">
                <a:solidFill>
                  <a:schemeClr val="tx1"/>
                </a:solidFill>
                <a:latin typeface="Arial" pitchFamily="34" charset="0"/>
                <a:ea typeface="+mn-ea"/>
                <a:cs typeface="+mn-cs"/>
              </a:rPr>
              <a:t>conversion factor for </a:t>
            </a:r>
            <a:r>
              <a:rPr lang="en-US" sz="1200" b="0" i="0" u="none" strike="noStrike" kern="1200" baseline="0" dirty="0" err="1" smtClean="0">
                <a:solidFill>
                  <a:schemeClr val="tx1"/>
                </a:solidFill>
                <a:latin typeface="Arial" pitchFamily="34" charset="0"/>
                <a:ea typeface="+mn-ea"/>
                <a:cs typeface="+mn-cs"/>
              </a:rPr>
              <a:t>labour</a:t>
            </a:r>
            <a:r>
              <a:rPr lang="en-US" sz="1200" b="0" i="0" u="none" strike="noStrike" kern="1200" baseline="0" dirty="0" smtClean="0">
                <a:solidFill>
                  <a:schemeClr val="tx1"/>
                </a:solidFill>
                <a:latin typeface="Arial" pitchFamily="34" charset="0"/>
                <a:ea typeface="+mn-ea"/>
                <a:cs typeface="+mn-cs"/>
              </a:rPr>
              <a:t> cost (depending upon the nature and magnitude of regional unemployment).</a:t>
            </a:r>
          </a:p>
          <a:p>
            <a:r>
              <a:rPr lang="en-US" sz="1200" b="0" i="0" u="none" strike="noStrike" kern="1200" baseline="0" dirty="0" smtClean="0">
                <a:solidFill>
                  <a:schemeClr val="tx1"/>
                </a:solidFill>
                <a:latin typeface="Arial" pitchFamily="34" charset="0"/>
                <a:ea typeface="+mn-ea"/>
                <a:cs typeface="+mn-cs"/>
              </a:rPr>
              <a:t>Practical methods for the calculation of the economic valuation of environmental impacts, the shadow</a:t>
            </a:r>
          </a:p>
          <a:p>
            <a:r>
              <a:rPr lang="en-US" sz="1200" b="0" i="0" u="none" strike="noStrike" kern="1200" baseline="0" dirty="0" smtClean="0">
                <a:solidFill>
                  <a:schemeClr val="tx1"/>
                </a:solidFill>
                <a:latin typeface="Arial" pitchFamily="34" charset="0"/>
                <a:ea typeface="+mn-ea"/>
                <a:cs typeface="+mn-cs"/>
              </a:rPr>
              <a:t>price of time in transport, the value of lives and injuries saved and distributional impacts are suggested in</a:t>
            </a:r>
          </a:p>
          <a:p>
            <a:r>
              <a:rPr lang="en-GB" sz="1200" b="0" i="0" u="none" strike="noStrike" kern="1200" baseline="0" dirty="0" smtClean="0">
                <a:solidFill>
                  <a:schemeClr val="tx1"/>
                </a:solidFill>
                <a:latin typeface="Arial" pitchFamily="34" charset="0"/>
                <a:ea typeface="+mn-ea"/>
                <a:cs typeface="+mn-cs"/>
              </a:rPr>
              <a:t>the Guide.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Risk Assessment</a:t>
            </a:r>
          </a:p>
          <a:p>
            <a:r>
              <a:rPr lang="en-US" sz="1200" b="0" i="0" u="none" strike="noStrike" kern="1200" baseline="0" dirty="0" smtClean="0">
                <a:solidFill>
                  <a:schemeClr val="tx1"/>
                </a:solidFill>
                <a:latin typeface="Arial" pitchFamily="34" charset="0"/>
                <a:ea typeface="+mn-ea"/>
                <a:cs typeface="+mn-cs"/>
              </a:rPr>
              <a:t>A project appraisal document must include an assessment of the project risks. Again, five steps are</a:t>
            </a:r>
          </a:p>
          <a:p>
            <a:r>
              <a:rPr lang="en-GB" sz="1200" b="0" i="0" u="none" strike="noStrike" kern="1200" baseline="0" dirty="0" smtClean="0">
                <a:solidFill>
                  <a:schemeClr val="tx1"/>
                </a:solidFill>
                <a:latin typeface="Arial" pitchFamily="34" charset="0"/>
                <a:ea typeface="+mn-ea"/>
                <a:cs typeface="+mn-cs"/>
              </a:rPr>
              <a:t>suggested:</a:t>
            </a:r>
          </a:p>
          <a:p>
            <a:r>
              <a:rPr lang="en-US" sz="1200" b="0" i="0" u="none" strike="noStrike" kern="1200" baseline="0" dirty="0" smtClean="0">
                <a:solidFill>
                  <a:schemeClr val="tx1"/>
                </a:solidFill>
                <a:latin typeface="Arial" pitchFamily="34" charset="0"/>
                <a:ea typeface="+mn-ea"/>
                <a:cs typeface="+mn-cs"/>
              </a:rPr>
              <a:t>- sensitivity analysis (identification of critical variables, elimination of deterministically dependent</a:t>
            </a:r>
          </a:p>
          <a:p>
            <a:r>
              <a:rPr lang="en-US" sz="1200" b="0" i="0" u="none" strike="noStrike" kern="1200" baseline="0" dirty="0" smtClean="0">
                <a:solidFill>
                  <a:schemeClr val="tx1"/>
                </a:solidFill>
                <a:latin typeface="Arial" pitchFamily="34" charset="0"/>
                <a:ea typeface="+mn-ea"/>
                <a:cs typeface="+mn-cs"/>
              </a:rPr>
              <a:t>variables, elasticity analysis, choice of critical variables, scenario analysis);</a:t>
            </a:r>
          </a:p>
          <a:p>
            <a:r>
              <a:rPr lang="en-US" sz="1200" b="0" i="0" u="none" strike="noStrike" kern="1200" baseline="0" dirty="0" smtClean="0">
                <a:solidFill>
                  <a:schemeClr val="tx1"/>
                </a:solidFill>
                <a:latin typeface="Arial" pitchFamily="34" charset="0"/>
                <a:ea typeface="+mn-ea"/>
                <a:cs typeface="+mn-cs"/>
              </a:rPr>
              <a:t>- assumption of a probability distribution for each critical variable;</a:t>
            </a:r>
          </a:p>
          <a:p>
            <a:r>
              <a:rPr lang="en-US" sz="1200" b="0" i="0" u="none" strike="noStrike" kern="1200" baseline="0" dirty="0" smtClean="0">
                <a:solidFill>
                  <a:schemeClr val="tx1"/>
                </a:solidFill>
                <a:latin typeface="Arial" pitchFamily="34" charset="0"/>
                <a:ea typeface="+mn-ea"/>
                <a:cs typeface="+mn-cs"/>
              </a:rPr>
              <a:t>- calculation of the distribution of the performance indicators (typically FNPV and ENPV);</a:t>
            </a:r>
          </a:p>
          <a:p>
            <a:r>
              <a:rPr lang="en-US" sz="1200" b="0" i="0" u="none" strike="noStrike" kern="1200" baseline="0" dirty="0" smtClean="0">
                <a:solidFill>
                  <a:schemeClr val="tx1"/>
                </a:solidFill>
                <a:latin typeface="Arial" pitchFamily="34" charset="0"/>
                <a:ea typeface="+mn-ea"/>
                <a:cs typeface="+mn-cs"/>
              </a:rPr>
              <a:t>- discussion of results and acceptable levels of risk;</a:t>
            </a:r>
          </a:p>
          <a:p>
            <a:r>
              <a:rPr lang="en-US" sz="1200" b="0" i="0" u="none" strike="noStrike" kern="1200" baseline="0" dirty="0" smtClean="0">
                <a:solidFill>
                  <a:schemeClr val="tx1"/>
                </a:solidFill>
                <a:latin typeface="Arial" pitchFamily="34" charset="0"/>
                <a:ea typeface="+mn-ea"/>
                <a:cs typeface="+mn-cs"/>
              </a:rPr>
              <a:t>- discussion of ways to mitigate risks.</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extLst>
      <p:ext uri="{BB962C8B-B14F-4D97-AF65-F5344CB8AC3E}">
        <p14:creationId xmlns:p14="http://schemas.microsoft.com/office/powerpoint/2010/main" val="808737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extLst>
      <p:ext uri="{BB962C8B-B14F-4D97-AF65-F5344CB8AC3E}">
        <p14:creationId xmlns:p14="http://schemas.microsoft.com/office/powerpoint/2010/main" val="36394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dirty="0">
              <a:solidFill>
                <a:schemeClr val="lt1"/>
              </a:solidFill>
              <a:latin typeface="+mn-lt"/>
            </a:endParaRPr>
          </a:p>
        </p:txBody>
      </p:sp>
      <p:pic>
        <p:nvPicPr>
          <p:cNvPr id="5" name="Picture 6" descr="LOGO CE-EN-quadri.eps"/>
          <p:cNvPicPr>
            <a:picLocks noChangeAspect="1"/>
          </p:cNvPicPr>
          <p:nvPr/>
        </p:nvPicPr>
        <p:blipFill>
          <a:blip r:embed="rId2" cstate="print"/>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r>
              <a:rPr lang="fr-BE"/>
              <a:t>Title</a:t>
            </a:r>
            <a:endParaRPr lang="en-GB"/>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r>
              <a:rPr lang="fr-BE"/>
              <a:t>Subtitle</a:t>
            </a:r>
            <a:endParaRPr lang="en-GB"/>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dirty="0"/>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dirty="0"/>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0BB424A4-1B45-4BEE-A9C2-A28CA734457F}"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74FD705E-D580-4CD0-B488-48161E104012}"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131B108E-EBC8-4BAA-880B-9225ACEDE8B9}" type="slidenum">
              <a:rPr lang="en-GB"/>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dirty="0">
              <a:solidFill>
                <a:srgbClr val="FFFFFF"/>
              </a:solidFill>
              <a:latin typeface="Verdana"/>
            </a:endParaRPr>
          </a:p>
        </p:txBody>
      </p:sp>
      <p:pic>
        <p:nvPicPr>
          <p:cNvPr id="5" name="Picture 6" descr="LOGO CE-EN-quadri.eps"/>
          <p:cNvPicPr>
            <a:picLocks noChangeAspect="1"/>
          </p:cNvPicPr>
          <p:nvPr/>
        </p:nvPicPr>
        <p:blipFill>
          <a:blip r:embed="rId2" cstate="print"/>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Verdana"/>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r>
              <a:rPr lang="fr-BE"/>
              <a:t>Title</a:t>
            </a:r>
            <a:endParaRPr lang="en-GB"/>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r>
              <a:rPr lang="fr-BE"/>
              <a:t>Subtitle</a:t>
            </a:r>
            <a:endParaRPr lang="en-GB"/>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dirty="0">
              <a:solidFill>
                <a:srgbClr val="FFFFFF"/>
              </a:solidFill>
              <a:latin typeface="Verdana"/>
            </a:endParaRPr>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dirty="0">
              <a:solidFill>
                <a:srgbClr val="FFFFFF"/>
              </a:solidFill>
              <a:latin typeface="Verdana"/>
            </a:endParaRPr>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7B6645AD-B92F-41FF-B43F-DAF7AE04662C}" type="slidenum">
              <a:rPr lang="en-GB">
                <a:solidFill>
                  <a:srgbClr val="FFFFFF"/>
                </a:solidFill>
                <a:latin typeface="Verdana"/>
              </a:rPr>
              <a:pPr>
                <a:defRPr/>
              </a:pPr>
              <a:t>‹#›</a:t>
            </a:fld>
            <a:endParaRPr lang="en-GB" dirty="0">
              <a:solidFill>
                <a:srgbClr val="FFFFFF"/>
              </a:solidFill>
              <a:latin typeface="Verdana"/>
            </a:endParaRPr>
          </a:p>
        </p:txBody>
      </p:sp>
    </p:spTree>
    <p:extLst>
      <p:ext uri="{BB962C8B-B14F-4D97-AF65-F5344CB8AC3E}">
        <p14:creationId xmlns:p14="http://schemas.microsoft.com/office/powerpoint/2010/main" val="1580574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1546BE-7D09-45A0-BE57-31E242A534BD}"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610711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E35BBE-3352-4A51-BF60-B7235164E39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044304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A9A65F-8DC0-4AA8-B3D7-A16302F48572}"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143860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A9F6D2-2DBD-44AF-B515-7EE326239FE3}"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325540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5A5415-EC39-4ABD-B2D1-376FD9DBC68B}"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523975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CC1F8F-072B-4CD5-A12C-78596830FFAD}"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557149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F46E40-C7BD-44F7-BF8D-A2A58EFA700D}"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26890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FB741962-E197-41CB-93F9-81D06FF60593}" type="slidenum">
              <a:rPr lang="en-GB"/>
              <a:pPr>
                <a:defRPr/>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511D82-2F14-4228-8105-753CBA95927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18312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4D54C-2F40-4581-B83A-248E270DDC0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05378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C119B1-B8F5-4428-8AD7-342A44D3991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372909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dirty="0">
              <a:solidFill>
                <a:srgbClr val="FFFFFF"/>
              </a:solidFill>
              <a:latin typeface="Verdana"/>
            </a:endParaRPr>
          </a:p>
        </p:txBody>
      </p:sp>
      <p:pic>
        <p:nvPicPr>
          <p:cNvPr id="5" name="Picture 6" descr="LOGO CE-EN-quadri.eps"/>
          <p:cNvPicPr>
            <a:picLocks noChangeAspect="1"/>
          </p:cNvPicPr>
          <p:nvPr/>
        </p:nvPicPr>
        <p:blipFill>
          <a:blip r:embed="rId2" cstate="print"/>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r>
              <a:rPr lang="fr-BE"/>
              <a:t>Title</a:t>
            </a:r>
            <a:endParaRPr lang="en-GB"/>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r>
              <a:rPr lang="fr-BE"/>
              <a:t>Subtitle</a:t>
            </a:r>
            <a:endParaRPr lang="en-GB"/>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dirty="0">
              <a:solidFill>
                <a:srgbClr val="FFFFFF"/>
              </a:solidFill>
            </a:endParaRPr>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dirty="0">
              <a:solidFill>
                <a:srgbClr val="FFFFFF"/>
              </a:solidFill>
            </a:endParaRPr>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7B6645AD-B92F-41FF-B43F-DAF7AE04662C}"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3359942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1546BE-7D09-45A0-BE57-31E242A534BD}"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1501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E35BBE-3352-4A51-BF60-B7235164E39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748784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A9A65F-8DC0-4AA8-B3D7-A16302F48572}"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74552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A9F6D2-2DBD-44AF-B515-7EE326239FE3}"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86663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5A5415-EC39-4ABD-B2D1-376FD9DBC68B}"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156138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CC1F8F-072B-4CD5-A12C-78596830FFAD}"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93807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FEA2044-0D4B-48AF-877C-6FAE2B67A822}" type="slidenum">
              <a:rPr lang="en-GB"/>
              <a:pPr>
                <a:defRPr/>
              </a:pPr>
              <a:t>‹#›</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F46E40-C7BD-44F7-BF8D-A2A58EFA700D}"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454973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511D82-2F14-4228-8105-753CBA95927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435703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4D54C-2F40-4581-B83A-248E270DDC0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642346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C119B1-B8F5-4428-8AD7-342A44D3991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66255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CAB10E90-0046-4153-A97E-D617BF5C6134}"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EB00FC01-DE51-43F9-9351-750F3A2479D4}"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027E957F-B300-422A-B6B4-3433560F52D7}"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15EA48F0-E3A8-49EE-A661-7801C4B69637}"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9C171812-7669-4927-ABB3-8B767FDA1686}"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ADB11788-DFED-4D57-9378-A8AD034C8A38}"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pPr>
              <a:defRPr/>
            </a:pPr>
            <a:fld id="{430AD342-61EF-4E31-9A00-E35D682C3F44}" type="slidenum">
              <a:rPr lang="en-GB"/>
              <a:pPr>
                <a:defRPr/>
              </a:pPr>
              <a:t>‹#›</a:t>
            </a:fld>
            <a:endParaRPr lang="en-GB" dirty="0"/>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pic>
        <p:nvPicPr>
          <p:cNvPr id="1033" name="Picture 17" descr="LOGO CE_Vertical_EN_NEG_quadri_HR"/>
          <p:cNvPicPr>
            <a:picLocks noChangeAspect="1" noChangeArrowheads="1"/>
          </p:cNvPicPr>
          <p:nvPr userDrawn="1"/>
        </p:nvPicPr>
        <p:blipFill>
          <a:blip r:embed="rId13" cstate="print"/>
          <a:srcRect/>
          <a:stretch>
            <a:fillRect/>
          </a:stretch>
        </p:blipFill>
        <p:spPr bwMode="auto">
          <a:xfrm>
            <a:off x="3957638" y="258763"/>
            <a:ext cx="1436687" cy="10048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7"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marL="358775" algn="l" rtl="0" eaLnBrk="0" fontAlgn="base" hangingPunct="0">
        <a:spcBef>
          <a:spcPct val="0"/>
        </a:spcBef>
        <a:spcAft>
          <a:spcPct val="0"/>
        </a:spcAft>
        <a:defRPr sz="3000" b="1">
          <a:solidFill>
            <a:srgbClr val="0F5494"/>
          </a:solidFill>
          <a:latin typeface="+mj-lt"/>
          <a:ea typeface="+mj-ea"/>
          <a:cs typeface="+mj-cs"/>
        </a:defRPr>
      </a:lvl1pPr>
      <a:lvl2pPr marL="358775" algn="l" rtl="0" eaLnBrk="0" fontAlgn="base" hangingPunct="0">
        <a:spcBef>
          <a:spcPct val="0"/>
        </a:spcBef>
        <a:spcAft>
          <a:spcPct val="0"/>
        </a:spcAft>
        <a:defRPr sz="3000" b="1">
          <a:solidFill>
            <a:srgbClr val="0F5494"/>
          </a:solidFill>
          <a:latin typeface="Verdana" pitchFamily="34" charset="0"/>
        </a:defRPr>
      </a:lvl2pPr>
      <a:lvl3pPr marL="358775" algn="l" rtl="0" eaLnBrk="0" fontAlgn="base" hangingPunct="0">
        <a:spcBef>
          <a:spcPct val="0"/>
        </a:spcBef>
        <a:spcAft>
          <a:spcPct val="0"/>
        </a:spcAft>
        <a:defRPr sz="3000" b="1">
          <a:solidFill>
            <a:srgbClr val="0F5494"/>
          </a:solidFill>
          <a:latin typeface="Verdana" pitchFamily="34" charset="0"/>
        </a:defRPr>
      </a:lvl3pPr>
      <a:lvl4pPr marL="358775" algn="l" rtl="0" eaLnBrk="0" fontAlgn="base" hangingPunct="0">
        <a:spcBef>
          <a:spcPct val="0"/>
        </a:spcBef>
        <a:spcAft>
          <a:spcPct val="0"/>
        </a:spcAft>
        <a:defRPr sz="3000" b="1">
          <a:solidFill>
            <a:srgbClr val="0F5494"/>
          </a:solidFill>
          <a:latin typeface="Verdana" pitchFamily="34" charset="0"/>
        </a:defRPr>
      </a:lvl4pPr>
      <a:lvl5pPr marL="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pPr>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pPr>
              <a:defRPr/>
            </a:pPr>
            <a:endParaRPr lang="en-GB"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pPr>
              <a:defRPr/>
            </a:pPr>
            <a:fld id="{130F0580-735B-4179-8981-E13C870EA27E}" type="slidenum">
              <a:rPr lang="en-GB">
                <a:solidFill>
                  <a:srgbClr val="000000"/>
                </a:solidFill>
              </a:rPr>
              <a:pPr>
                <a:defRPr/>
              </a:pPr>
              <a:t>‹#›</a:t>
            </a:fld>
            <a:endParaRPr lang="en-GB" dirty="0">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Verdana"/>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Verdana"/>
            </a:endParaRPr>
          </a:p>
        </p:txBody>
      </p:sp>
      <p:pic>
        <p:nvPicPr>
          <p:cNvPr id="1033" name="Picture 17" descr="LOGO CE_Vertical_EN_NEG_quadri_HR"/>
          <p:cNvPicPr>
            <a:picLocks noChangeAspect="1" noChangeArrowheads="1"/>
          </p:cNvPicPr>
          <p:nvPr userDrawn="1"/>
        </p:nvPicPr>
        <p:blipFill>
          <a:blip r:embed="rId13" cstate="print"/>
          <a:srcRect/>
          <a:stretch>
            <a:fillRect/>
          </a:stretch>
        </p:blipFill>
        <p:spPr bwMode="auto">
          <a:xfrm>
            <a:off x="3957638" y="258763"/>
            <a:ext cx="1436687" cy="1004887"/>
          </a:xfrm>
          <a:prstGeom prst="rect">
            <a:avLst/>
          </a:prstGeom>
          <a:noFill/>
          <a:ln w="9525">
            <a:noFill/>
            <a:miter lim="800000"/>
            <a:headEnd/>
            <a:tailEnd/>
          </a:ln>
        </p:spPr>
      </p:pic>
    </p:spTree>
    <p:extLst>
      <p:ext uri="{BB962C8B-B14F-4D97-AF65-F5344CB8AC3E}">
        <p14:creationId xmlns:p14="http://schemas.microsoft.com/office/powerpoint/2010/main" val="200666137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marL="358775" algn="l" rtl="0" eaLnBrk="0" fontAlgn="base" hangingPunct="0">
        <a:spcBef>
          <a:spcPct val="0"/>
        </a:spcBef>
        <a:spcAft>
          <a:spcPct val="0"/>
        </a:spcAft>
        <a:defRPr sz="3000" b="1">
          <a:solidFill>
            <a:srgbClr val="0F5494"/>
          </a:solidFill>
          <a:latin typeface="+mj-lt"/>
          <a:ea typeface="+mj-ea"/>
          <a:cs typeface="+mj-cs"/>
        </a:defRPr>
      </a:lvl1pPr>
      <a:lvl2pPr marL="358775" algn="l" rtl="0" eaLnBrk="0" fontAlgn="base" hangingPunct="0">
        <a:spcBef>
          <a:spcPct val="0"/>
        </a:spcBef>
        <a:spcAft>
          <a:spcPct val="0"/>
        </a:spcAft>
        <a:defRPr sz="3000" b="1">
          <a:solidFill>
            <a:srgbClr val="0F5494"/>
          </a:solidFill>
          <a:latin typeface="Verdana" pitchFamily="34" charset="0"/>
        </a:defRPr>
      </a:lvl2pPr>
      <a:lvl3pPr marL="358775" algn="l" rtl="0" eaLnBrk="0" fontAlgn="base" hangingPunct="0">
        <a:spcBef>
          <a:spcPct val="0"/>
        </a:spcBef>
        <a:spcAft>
          <a:spcPct val="0"/>
        </a:spcAft>
        <a:defRPr sz="3000" b="1">
          <a:solidFill>
            <a:srgbClr val="0F5494"/>
          </a:solidFill>
          <a:latin typeface="Verdana" pitchFamily="34" charset="0"/>
        </a:defRPr>
      </a:lvl3pPr>
      <a:lvl4pPr marL="358775" algn="l" rtl="0" eaLnBrk="0" fontAlgn="base" hangingPunct="0">
        <a:spcBef>
          <a:spcPct val="0"/>
        </a:spcBef>
        <a:spcAft>
          <a:spcPct val="0"/>
        </a:spcAft>
        <a:defRPr sz="3000" b="1">
          <a:solidFill>
            <a:srgbClr val="0F5494"/>
          </a:solidFill>
          <a:latin typeface="Verdana" pitchFamily="34" charset="0"/>
        </a:defRPr>
      </a:lvl4pPr>
      <a:lvl5pPr marL="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pPr>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pPr>
              <a:defRPr/>
            </a:pPr>
            <a:endParaRPr lang="en-GB"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pPr>
              <a:defRPr/>
            </a:pPr>
            <a:fld id="{130F0580-735B-4179-8981-E13C870EA27E}" type="slidenum">
              <a:rPr lang="en-GB">
                <a:solidFill>
                  <a:srgbClr val="000000"/>
                </a:solidFill>
              </a:rPr>
              <a:pPr>
                <a:defRPr/>
              </a:pPr>
              <a:t>‹#›</a:t>
            </a:fld>
            <a:endParaRPr lang="en-GB" dirty="0">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endParaRPr>
          </a:p>
        </p:txBody>
      </p:sp>
      <p:pic>
        <p:nvPicPr>
          <p:cNvPr id="1033" name="Picture 17" descr="LOGO CE_Vertical_EN_NEG_quadri_HR"/>
          <p:cNvPicPr>
            <a:picLocks noChangeAspect="1" noChangeArrowheads="1"/>
          </p:cNvPicPr>
          <p:nvPr userDrawn="1"/>
        </p:nvPicPr>
        <p:blipFill>
          <a:blip r:embed="rId13" cstate="print"/>
          <a:srcRect/>
          <a:stretch>
            <a:fillRect/>
          </a:stretch>
        </p:blipFill>
        <p:spPr bwMode="auto">
          <a:xfrm>
            <a:off x="3957638" y="258763"/>
            <a:ext cx="1436687" cy="1004887"/>
          </a:xfrm>
          <a:prstGeom prst="rect">
            <a:avLst/>
          </a:prstGeom>
          <a:noFill/>
          <a:ln w="9525">
            <a:noFill/>
            <a:miter lim="800000"/>
            <a:headEnd/>
            <a:tailEnd/>
          </a:ln>
        </p:spPr>
      </p:pic>
    </p:spTree>
    <p:extLst>
      <p:ext uri="{BB962C8B-B14F-4D97-AF65-F5344CB8AC3E}">
        <p14:creationId xmlns:p14="http://schemas.microsoft.com/office/powerpoint/2010/main" val="215018599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marL="358775" algn="l" rtl="0" eaLnBrk="0" fontAlgn="base" hangingPunct="0">
        <a:spcBef>
          <a:spcPct val="0"/>
        </a:spcBef>
        <a:spcAft>
          <a:spcPct val="0"/>
        </a:spcAft>
        <a:defRPr sz="3000" b="1">
          <a:solidFill>
            <a:srgbClr val="0F5494"/>
          </a:solidFill>
          <a:latin typeface="+mj-lt"/>
          <a:ea typeface="+mj-ea"/>
          <a:cs typeface="+mj-cs"/>
        </a:defRPr>
      </a:lvl1pPr>
      <a:lvl2pPr marL="358775" algn="l" rtl="0" eaLnBrk="0" fontAlgn="base" hangingPunct="0">
        <a:spcBef>
          <a:spcPct val="0"/>
        </a:spcBef>
        <a:spcAft>
          <a:spcPct val="0"/>
        </a:spcAft>
        <a:defRPr sz="3000" b="1">
          <a:solidFill>
            <a:srgbClr val="0F5494"/>
          </a:solidFill>
          <a:latin typeface="Verdana" pitchFamily="34" charset="0"/>
        </a:defRPr>
      </a:lvl2pPr>
      <a:lvl3pPr marL="358775" algn="l" rtl="0" eaLnBrk="0" fontAlgn="base" hangingPunct="0">
        <a:spcBef>
          <a:spcPct val="0"/>
        </a:spcBef>
        <a:spcAft>
          <a:spcPct val="0"/>
        </a:spcAft>
        <a:defRPr sz="3000" b="1">
          <a:solidFill>
            <a:srgbClr val="0F5494"/>
          </a:solidFill>
          <a:latin typeface="Verdana" pitchFamily="34" charset="0"/>
        </a:defRPr>
      </a:lvl3pPr>
      <a:lvl4pPr marL="358775" algn="l" rtl="0" eaLnBrk="0" fontAlgn="base" hangingPunct="0">
        <a:spcBef>
          <a:spcPct val="0"/>
        </a:spcBef>
        <a:spcAft>
          <a:spcPct val="0"/>
        </a:spcAft>
        <a:defRPr sz="3000" b="1">
          <a:solidFill>
            <a:srgbClr val="0F5494"/>
          </a:solidFill>
          <a:latin typeface="Verdana" pitchFamily="34" charset="0"/>
        </a:defRPr>
      </a:lvl4pPr>
      <a:lvl5pPr marL="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cmp7DyUKvXI"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slide" Target="slide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hyperlink" Target="http://www.sed.man.ac.uk/research/iarc/ediais/pdf/Wood.pdf" TargetMode="External"/><Relationship Id="rId3" Type="http://schemas.openxmlformats.org/officeDocument/2006/relationships/hyperlink" Target="http://www.seataskteam.net/" TargetMode="External"/><Relationship Id="rId7" Type="http://schemas.openxmlformats.org/officeDocument/2006/relationships/hyperlink" Target="http://www.unep.ch/etb/publications/compendium/introMat.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www.unep.ch/etb/publications/enviImpAsse.php" TargetMode="External"/><Relationship Id="rId5" Type="http://schemas.openxmlformats.org/officeDocument/2006/relationships/hyperlink" Target="http://climatechange.worldbank.org/content/note-3-assessing-climate-risk" TargetMode="External"/><Relationship Id="rId4" Type="http://schemas.openxmlformats.org/officeDocument/2006/relationships/hyperlink" Target="http://ec.europa.eu/environment/eia/sea-legalcontext.htm" TargetMode="External"/><Relationship Id="rId9" Type="http://schemas.openxmlformats.org/officeDocument/2006/relationships/hyperlink" Target="http://inform.jrc.ec.europa.eu/Methodology"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133600"/>
            <a:ext cx="9144000" cy="1143000"/>
          </a:xfrm>
          <a:prstGeom prst="rect">
            <a:avLst/>
          </a:prstGeom>
        </p:spPr>
        <p:txBody>
          <a:bodyPr/>
          <a:lstStyle/>
          <a:p>
            <a:pPr marL="1588" indent="-1588" eaLnBrk="0" hangingPunct="0">
              <a:defRPr/>
            </a:pPr>
            <a:endParaRPr lang="en-US" sz="3600" b="1" kern="0" dirty="0">
              <a:solidFill>
                <a:schemeClr val="tx1"/>
              </a:solidFill>
              <a:latin typeface="+mj-lt"/>
              <a:ea typeface="ＭＳ Ｐゴシック" charset="-128"/>
              <a:cs typeface="ＭＳ Ｐゴシック" charset="-128"/>
            </a:endParaRPr>
          </a:p>
        </p:txBody>
      </p:sp>
      <p:sp>
        <p:nvSpPr>
          <p:cNvPr id="6" name="Subtitle 5"/>
          <p:cNvSpPr>
            <a:spLocks noGrp="1"/>
          </p:cNvSpPr>
          <p:nvPr>
            <p:ph type="subTitle" idx="1"/>
          </p:nvPr>
        </p:nvSpPr>
        <p:spPr>
          <a:xfrm>
            <a:off x="428596" y="4429132"/>
            <a:ext cx="8532812" cy="931862"/>
          </a:xfrm>
        </p:spPr>
        <p:txBody>
          <a:bodyPr/>
          <a:lstStyle/>
          <a:p>
            <a:r>
              <a:rPr lang="en-GB" sz="3200" dirty="0" smtClean="0">
                <a:ea typeface="ＭＳ Ｐゴシック" charset="-128"/>
                <a:cs typeface="ＭＳ Ｐゴシック" charset="-128"/>
              </a:rPr>
              <a:t>Approaches and Tools</a:t>
            </a:r>
          </a:p>
          <a:p>
            <a:r>
              <a:rPr lang="en-GB" sz="3200" dirty="0" smtClean="0">
                <a:ea typeface="ＭＳ Ｐゴシック" charset="-128"/>
                <a:cs typeface="ＭＳ Ｐゴシック" charset="-128"/>
              </a:rPr>
              <a:t>Module 5 </a:t>
            </a:r>
            <a:r>
              <a:rPr lang="en-GB" sz="3200" dirty="0" smtClean="0">
                <a:solidFill>
                  <a:srgbClr val="FF0000"/>
                </a:solidFill>
                <a:ea typeface="ＭＳ Ｐゴシック" pitchFamily="34" charset="-128"/>
              </a:rPr>
              <a:t/>
            </a:r>
            <a:br>
              <a:rPr lang="en-GB" sz="3200" dirty="0" smtClean="0">
                <a:solidFill>
                  <a:srgbClr val="FF0000"/>
                </a:solidFill>
                <a:ea typeface="ＭＳ Ｐゴシック" pitchFamily="34" charset="-128"/>
              </a:rPr>
            </a:br>
            <a:endParaRPr lang="en-GB" sz="3200" dirty="0" smtClean="0">
              <a:ea typeface="ＭＳ Ｐゴシック" charset="-128"/>
              <a:cs typeface="ＭＳ Ｐゴシック" charset="-128"/>
            </a:endParaRPr>
          </a:p>
          <a:p>
            <a:endParaRPr lang="en-GB" dirty="0"/>
          </a:p>
        </p:txBody>
      </p:sp>
      <p:sp>
        <p:nvSpPr>
          <p:cNvPr id="5124" name="Slide Number Placeholder 4"/>
          <p:cNvSpPr>
            <a:spLocks noGrp="1"/>
          </p:cNvSpPr>
          <p:nvPr>
            <p:ph type="sldNum" sz="quarter" idx="12"/>
          </p:nvPr>
        </p:nvSpPr>
        <p:spPr>
          <a:noFill/>
        </p:spPr>
        <p:txBody>
          <a:bodyPr/>
          <a:lstStyle/>
          <a:p>
            <a:fld id="{0657ED24-079D-40FA-A7F2-35F33921242B}" type="slidenum">
              <a:rPr lang="en-GB" smtClean="0">
                <a:latin typeface="Verdana" pitchFamily="34" charset="0"/>
                <a:ea typeface="ＭＳ Ｐゴシック" pitchFamily="34" charset="-128"/>
              </a:rPr>
              <a:pPr/>
              <a:t>1</a:t>
            </a:fld>
            <a:endParaRPr lang="en-GB" dirty="0" smtClean="0">
              <a:latin typeface="Verdana" pitchFamily="34" charset="0"/>
              <a:ea typeface="ＭＳ Ｐゴシック" pitchFamily="34" charset="-128"/>
            </a:endParaRPr>
          </a:p>
        </p:txBody>
      </p:sp>
      <p:sp>
        <p:nvSpPr>
          <p:cNvPr id="7" name="Rectangle 5"/>
          <p:cNvSpPr>
            <a:spLocks noGrp="1" noChangeArrowheads="1"/>
          </p:cNvSpPr>
          <p:nvPr>
            <p:ph type="ctrTitle"/>
          </p:nvPr>
        </p:nvSpPr>
        <p:spPr/>
        <p:txBody>
          <a:bodyPr/>
          <a:lstStyle/>
          <a:p>
            <a:pPr indent="0" eaLnBrk="1" hangingPunct="1"/>
            <a:r>
              <a:rPr lang="en-GB" sz="3200" dirty="0"/>
              <a:t>Environment and climate change in development cooperation</a:t>
            </a:r>
            <a:r>
              <a:rPr lang="da-DK" sz="3200" dirty="0"/>
              <a:t/>
            </a:r>
            <a:br>
              <a:rPr lang="da-DK" sz="3200" dirty="0"/>
            </a:br>
            <a:endParaRPr lang="en-GB" sz="3200" dirty="0" smtClean="0">
              <a:solidFill>
                <a:srgbClr val="FFC000"/>
              </a:solidFill>
            </a:endParaRPr>
          </a:p>
        </p:txBody>
      </p:sp>
    </p:spTree>
    <p:extLst>
      <p:ext uri="{BB962C8B-B14F-4D97-AF65-F5344CB8AC3E}">
        <p14:creationId xmlns:p14="http://schemas.microsoft.com/office/powerpoint/2010/main" val="459338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434634"/>
            <a:ext cx="9144000" cy="523220"/>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sz="2800" dirty="0" smtClean="0">
                <a:ea typeface="ＭＳ Ｐゴシック" pitchFamily="34" charset="-128"/>
              </a:rPr>
              <a:t>Selected key tools for economic analysis</a:t>
            </a:r>
          </a:p>
        </p:txBody>
      </p:sp>
      <p:sp>
        <p:nvSpPr>
          <p:cNvPr id="2" name="Pladsholder til indhold 1"/>
          <p:cNvSpPr>
            <a:spLocks noGrp="1"/>
          </p:cNvSpPr>
          <p:nvPr>
            <p:ph idx="1"/>
          </p:nvPr>
        </p:nvSpPr>
        <p:spPr>
          <a:xfrm>
            <a:off x="374848" y="2132856"/>
            <a:ext cx="4959152" cy="2308324"/>
          </a:xfrm>
        </p:spPr>
        <p:txBody>
          <a:bodyPr wrap="square">
            <a:spAutoFit/>
          </a:bodyPr>
          <a:lstStyle/>
          <a:p>
            <a:pPr>
              <a:buClrTx/>
            </a:pPr>
            <a:r>
              <a:rPr lang="en-GB" sz="1800" i="0" dirty="0" smtClean="0"/>
              <a:t>Cost Effectiveness Analysis - CEA</a:t>
            </a:r>
          </a:p>
          <a:p>
            <a:pPr>
              <a:buClrTx/>
            </a:pPr>
            <a:r>
              <a:rPr lang="en-GB" sz="1800" i="0" dirty="0" smtClean="0"/>
              <a:t>Cost Benefit Analysis – CBA</a:t>
            </a:r>
          </a:p>
          <a:p>
            <a:pPr>
              <a:buClrTx/>
            </a:pPr>
            <a:r>
              <a:rPr lang="en-GB" sz="1800" i="0" dirty="0" smtClean="0"/>
              <a:t>Public Expenditure Review PER/PEER </a:t>
            </a:r>
          </a:p>
          <a:p>
            <a:pPr marL="0" indent="0">
              <a:buClrTx/>
              <a:buNone/>
            </a:pPr>
            <a:r>
              <a:rPr lang="en-GB" sz="1800" i="0" dirty="0" smtClean="0"/>
              <a:t>    (module 7</a:t>
            </a:r>
            <a:r>
              <a:rPr lang="en-GB" sz="1800" i="0" dirty="0"/>
              <a:t>) </a:t>
            </a:r>
            <a:endParaRPr lang="en-GB" sz="1800" i="0" dirty="0" smtClean="0"/>
          </a:p>
          <a:p>
            <a:pPr>
              <a:buClrTx/>
            </a:pPr>
            <a:r>
              <a:rPr lang="en-GB" sz="1800" i="0" dirty="0" smtClean="0"/>
              <a:t>The </a:t>
            </a:r>
            <a:r>
              <a:rPr lang="en-GB" sz="1800" i="0" dirty="0"/>
              <a:t>Economics of Ecosystems and Biodiversity - TEEB </a:t>
            </a:r>
          </a:p>
          <a:p>
            <a:pPr marL="0" indent="0">
              <a:buClrTx/>
              <a:buNone/>
            </a:pPr>
            <a:endParaRPr lang="en-GB" sz="1800" i="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209686"/>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43000" y="5401469"/>
            <a:ext cx="2015040" cy="1411907"/>
            <a:chOff x="971600" y="2463726"/>
            <a:chExt cx="6335520" cy="3889349"/>
          </a:xfrm>
        </p:grpSpPr>
        <p:sp>
          <p:nvSpPr>
            <p:cNvPr id="7" name="Rounded Rectangle 6"/>
            <p:cNvSpPr/>
            <p:nvPr/>
          </p:nvSpPr>
          <p:spPr>
            <a:xfrm>
              <a:off x="971600" y="2463726"/>
              <a:ext cx="1573163"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8" name="Flowchart: Document 4"/>
            <p:cNvSpPr/>
            <p:nvPr/>
          </p:nvSpPr>
          <p:spPr>
            <a:xfrm>
              <a:off x="971600" y="3241229"/>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9" name="Flowchart: Document 5"/>
            <p:cNvSpPr/>
            <p:nvPr/>
          </p:nvSpPr>
          <p:spPr>
            <a:xfrm>
              <a:off x="971600" y="4386857"/>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10" name="Flowchart: Document 6"/>
            <p:cNvSpPr/>
            <p:nvPr/>
          </p:nvSpPr>
          <p:spPr>
            <a:xfrm>
              <a:off x="971600" y="5445224"/>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11" name="Rounded Rectangle 10"/>
            <p:cNvSpPr/>
            <p:nvPr/>
          </p:nvSpPr>
          <p:spPr>
            <a:xfrm>
              <a:off x="3151238" y="2492896"/>
              <a:ext cx="1573162"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12" name="Rounded Rectangle 11"/>
            <p:cNvSpPr/>
            <p:nvPr/>
          </p:nvSpPr>
          <p:spPr>
            <a:xfrm>
              <a:off x="3151238" y="4149080"/>
              <a:ext cx="1573162" cy="1210468"/>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13" name="Rounded Rectangle 12"/>
            <p:cNvSpPr/>
            <p:nvPr/>
          </p:nvSpPr>
          <p:spPr>
            <a:xfrm>
              <a:off x="5584417" y="4149080"/>
              <a:ext cx="1722703" cy="1291084"/>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400" b="1" i="0" u="none" strike="noStrike" kern="0" cap="none" spc="0" normalizeH="0" baseline="0" noProof="0">
                <a:ln>
                  <a:noFill/>
                </a:ln>
                <a:solidFill>
                  <a:srgbClr val="000000"/>
                </a:solidFill>
                <a:effectLst/>
                <a:uLnTx/>
                <a:uFillTx/>
                <a:latin typeface="Arial"/>
                <a:ea typeface="+mn-ea"/>
                <a:cs typeface="+mn-cs"/>
              </a:endParaRPr>
            </a:p>
          </p:txBody>
        </p:sp>
        <p:sp>
          <p:nvSpPr>
            <p:cNvPr id="14" name="Rounded Rectangle 13"/>
            <p:cNvSpPr/>
            <p:nvPr/>
          </p:nvSpPr>
          <p:spPr>
            <a:xfrm>
              <a:off x="5580112" y="2968011"/>
              <a:ext cx="1722703" cy="736573"/>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4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15" name="Straight Connector 14"/>
            <p:cNvCxnSpPr>
              <a:stCxn id="7" idx="2"/>
              <a:endCxn id="8" idx="0"/>
            </p:cNvCxnSpPr>
            <p:nvPr/>
          </p:nvCxnSpPr>
          <p:spPr>
            <a:xfrm>
              <a:off x="1758182" y="3068960"/>
              <a:ext cx="0" cy="172269"/>
            </a:xfrm>
            <a:prstGeom prst="line">
              <a:avLst/>
            </a:prstGeom>
            <a:noFill/>
            <a:ln w="3175" cap="flat" cmpd="sng" algn="ctr">
              <a:solidFill>
                <a:srgbClr val="005F7B"/>
              </a:solidFill>
              <a:prstDash val="solid"/>
            </a:ln>
            <a:effectLst/>
          </p:spPr>
        </p:cxnSp>
        <p:cxnSp>
          <p:nvCxnSpPr>
            <p:cNvPr id="16" name="Straight Connector 15"/>
            <p:cNvCxnSpPr>
              <a:stCxn id="8" idx="2"/>
              <a:endCxn id="9" idx="0"/>
            </p:cNvCxnSpPr>
            <p:nvPr/>
          </p:nvCxnSpPr>
          <p:spPr>
            <a:xfrm>
              <a:off x="1758182" y="4089061"/>
              <a:ext cx="0" cy="297796"/>
            </a:xfrm>
            <a:prstGeom prst="line">
              <a:avLst/>
            </a:prstGeom>
            <a:noFill/>
            <a:ln w="3175" cap="flat" cmpd="sng" algn="ctr">
              <a:solidFill>
                <a:srgbClr val="002060"/>
              </a:solidFill>
              <a:prstDash val="solid"/>
            </a:ln>
            <a:effectLst/>
          </p:spPr>
        </p:cxnSp>
        <p:cxnSp>
          <p:nvCxnSpPr>
            <p:cNvPr id="17" name="Straight Connector 16"/>
            <p:cNvCxnSpPr>
              <a:stCxn id="9" idx="2"/>
              <a:endCxn id="10" idx="0"/>
            </p:cNvCxnSpPr>
            <p:nvPr/>
          </p:nvCxnSpPr>
          <p:spPr>
            <a:xfrm>
              <a:off x="1758182" y="5234689"/>
              <a:ext cx="0" cy="210535"/>
            </a:xfrm>
            <a:prstGeom prst="line">
              <a:avLst/>
            </a:prstGeom>
            <a:noFill/>
            <a:ln w="3175" cap="flat" cmpd="sng" algn="ctr">
              <a:solidFill>
                <a:srgbClr val="002060"/>
              </a:solidFill>
              <a:prstDash val="solid"/>
            </a:ln>
            <a:effectLst/>
          </p:spPr>
        </p:cxnSp>
        <p:sp>
          <p:nvSpPr>
            <p:cNvPr id="18" name="Right Brace 17"/>
            <p:cNvSpPr/>
            <p:nvPr/>
          </p:nvSpPr>
          <p:spPr>
            <a:xfrm>
              <a:off x="2656953" y="3212976"/>
              <a:ext cx="114847" cy="3086693"/>
            </a:xfrm>
            <a:prstGeom prst="rightBrace">
              <a:avLst/>
            </a:prstGeom>
            <a:noFill/>
            <a:ln w="3175"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00000"/>
                </a:solidFill>
                <a:effectLst/>
                <a:uLnTx/>
                <a:uFillTx/>
                <a:latin typeface="Arial"/>
                <a:ea typeface="+mn-ea"/>
                <a:cs typeface="+mn-cs"/>
              </a:endParaRPr>
            </a:p>
          </p:txBody>
        </p:sp>
        <p:cxnSp>
          <p:nvCxnSpPr>
            <p:cNvPr id="19" name="Straight Arrow Connector 18"/>
            <p:cNvCxnSpPr>
              <a:stCxn id="18" idx="1"/>
              <a:endCxn id="12" idx="1"/>
            </p:cNvCxnSpPr>
            <p:nvPr/>
          </p:nvCxnSpPr>
          <p:spPr>
            <a:xfrm flipV="1">
              <a:off x="2771800" y="4754314"/>
              <a:ext cx="379438" cy="2009"/>
            </a:xfrm>
            <a:prstGeom prst="straightConnector1">
              <a:avLst/>
            </a:prstGeom>
            <a:noFill/>
            <a:ln w="3175" cap="flat" cmpd="sng" algn="ctr">
              <a:solidFill>
                <a:srgbClr val="005F7B"/>
              </a:solidFill>
              <a:prstDash val="solid"/>
              <a:tailEnd type="arrow"/>
            </a:ln>
            <a:effectLst/>
          </p:spPr>
        </p:cxnSp>
        <p:cxnSp>
          <p:nvCxnSpPr>
            <p:cNvPr id="20" name="Straight Arrow Connector 19"/>
            <p:cNvCxnSpPr>
              <a:stCxn id="11" idx="3"/>
              <a:endCxn id="14" idx="1"/>
            </p:cNvCxnSpPr>
            <p:nvPr/>
          </p:nvCxnSpPr>
          <p:spPr>
            <a:xfrm>
              <a:off x="4724400" y="2795513"/>
              <a:ext cx="855712" cy="540785"/>
            </a:xfrm>
            <a:prstGeom prst="straightConnector1">
              <a:avLst/>
            </a:prstGeom>
            <a:noFill/>
            <a:ln w="3175" cap="flat" cmpd="sng" algn="ctr">
              <a:solidFill>
                <a:srgbClr val="005F7B"/>
              </a:solidFill>
              <a:prstDash val="solid"/>
              <a:tailEnd type="arrow"/>
            </a:ln>
            <a:effectLst/>
          </p:spPr>
        </p:cxnSp>
        <p:cxnSp>
          <p:nvCxnSpPr>
            <p:cNvPr id="21" name="Straight Arrow Connector 20"/>
            <p:cNvCxnSpPr>
              <a:stCxn id="12" idx="3"/>
              <a:endCxn id="14" idx="1"/>
            </p:cNvCxnSpPr>
            <p:nvPr/>
          </p:nvCxnSpPr>
          <p:spPr>
            <a:xfrm flipV="1">
              <a:off x="4724400" y="3336298"/>
              <a:ext cx="855712" cy="1418016"/>
            </a:xfrm>
            <a:prstGeom prst="straightConnector1">
              <a:avLst/>
            </a:prstGeom>
            <a:noFill/>
            <a:ln w="3175" cap="flat" cmpd="sng" algn="ctr">
              <a:solidFill>
                <a:srgbClr val="005F7B"/>
              </a:solidFill>
              <a:prstDash val="solid"/>
              <a:tailEnd type="arrow"/>
            </a:ln>
            <a:effectLst/>
          </p:spPr>
        </p:cxnSp>
        <p:cxnSp>
          <p:nvCxnSpPr>
            <p:cNvPr id="22" name="Straight Arrow Connector 21"/>
            <p:cNvCxnSpPr>
              <a:stCxn id="14" idx="2"/>
              <a:endCxn id="13" idx="0"/>
            </p:cNvCxnSpPr>
            <p:nvPr/>
          </p:nvCxnSpPr>
          <p:spPr>
            <a:xfrm>
              <a:off x="6441464" y="3704584"/>
              <a:ext cx="4305" cy="444496"/>
            </a:xfrm>
            <a:prstGeom prst="straightConnector1">
              <a:avLst/>
            </a:prstGeom>
            <a:noFill/>
            <a:ln w="3175" cap="flat" cmpd="sng" algn="ctr">
              <a:solidFill>
                <a:srgbClr val="005F7B"/>
              </a:solidFill>
              <a:prstDash val="solid"/>
              <a:tailEnd type="arrow"/>
            </a:ln>
            <a:effectLst/>
          </p:spPr>
        </p:cxnSp>
        <p:cxnSp>
          <p:nvCxnSpPr>
            <p:cNvPr id="23" name="Straight Arrow Connector 22"/>
            <p:cNvCxnSpPr>
              <a:stCxn id="18" idx="1"/>
              <a:endCxn id="11" idx="1"/>
            </p:cNvCxnSpPr>
            <p:nvPr/>
          </p:nvCxnSpPr>
          <p:spPr>
            <a:xfrm flipV="1">
              <a:off x="2771800" y="2795513"/>
              <a:ext cx="379438" cy="1960810"/>
            </a:xfrm>
            <a:prstGeom prst="straightConnector1">
              <a:avLst/>
            </a:prstGeom>
            <a:noFill/>
            <a:ln w="3175" cap="flat" cmpd="sng" algn="ctr">
              <a:solidFill>
                <a:srgbClr val="005F7B"/>
              </a:solidFill>
              <a:prstDash val="solid"/>
              <a:tailEnd type="arrow"/>
            </a:ln>
            <a:effectLst/>
          </p:spPr>
        </p:cxnSp>
      </p:grpSp>
      <p:sp>
        <p:nvSpPr>
          <p:cNvPr id="4" name="Oval 3"/>
          <p:cNvSpPr/>
          <p:nvPr/>
        </p:nvSpPr>
        <p:spPr bwMode="auto">
          <a:xfrm>
            <a:off x="35496" y="6049541"/>
            <a:ext cx="683568" cy="432048"/>
          </a:xfrm>
          <a:prstGeom prst="ellipse">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37142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268759"/>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The Cost-Effectiveness Analysis - CEA</a:t>
            </a: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1988840"/>
            <a:ext cx="5940151" cy="3393237"/>
          </a:xfrm>
          <a:prstGeom prst="rect">
            <a:avLst/>
          </a:prstGeom>
        </p:spPr>
        <p:txBody>
          <a:bodyPr wrap="square">
            <a:spAutoFit/>
          </a:bodyPr>
          <a:lstStyle/>
          <a:p>
            <a:pPr marL="358775" lvl="0">
              <a:lnSpc>
                <a:spcPct val="150000"/>
              </a:lnSpc>
            </a:pPr>
            <a:r>
              <a:rPr lang="en-GB" sz="1800" b="1" kern="0" dirty="0" smtClean="0">
                <a:latin typeface="Verdana"/>
                <a:ea typeface="ＭＳ Ｐゴシック" pitchFamily="-1" charset="-128"/>
                <a:cs typeface="ＭＳ Ｐゴシック" pitchFamily="-1" charset="-128"/>
              </a:rPr>
              <a:t>The economically most efficient way to fulfil an objective</a:t>
            </a:r>
            <a:r>
              <a:rPr lang="en-GB" sz="1800" kern="0" dirty="0" smtClean="0">
                <a:latin typeface="Verdana"/>
                <a:ea typeface="ＭＳ Ｐゴシック" pitchFamily="-1" charset="-128"/>
                <a:cs typeface="ＭＳ Ｐゴシック" pitchFamily="-1" charset="-128"/>
              </a:rPr>
              <a:t>.</a:t>
            </a:r>
          </a:p>
          <a:p>
            <a:pPr marL="701675" lvl="0" indent="-342900">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Focus on the </a:t>
            </a:r>
            <a:r>
              <a:rPr lang="en-GB" sz="1800" b="1" kern="0" dirty="0" smtClean="0">
                <a:latin typeface="Verdana"/>
                <a:ea typeface="ＭＳ Ｐゴシック" pitchFamily="-1" charset="-128"/>
                <a:cs typeface="ＭＳ Ｐゴシック" pitchFamily="-1" charset="-128"/>
              </a:rPr>
              <a:t>key result </a:t>
            </a:r>
            <a:r>
              <a:rPr lang="en-GB" sz="1800" kern="0" dirty="0" smtClean="0">
                <a:latin typeface="Verdana"/>
                <a:ea typeface="ＭＳ Ｐゴシック" pitchFamily="-1" charset="-128"/>
                <a:cs typeface="ＭＳ Ｐゴシック" pitchFamily="-1" charset="-128"/>
              </a:rPr>
              <a:t>of an activity – for example </a:t>
            </a:r>
            <a:r>
              <a:rPr lang="en-GB" sz="1800" i="1" kern="0" dirty="0" smtClean="0">
                <a:latin typeface="Verdana"/>
                <a:ea typeface="ＭＳ Ｐゴシック" pitchFamily="-1" charset="-128"/>
                <a:cs typeface="ＭＳ Ｐゴシック" pitchFamily="-1" charset="-128"/>
              </a:rPr>
              <a:t>climate impact mitigation</a:t>
            </a:r>
            <a:r>
              <a:rPr lang="en-GB" sz="1800" kern="0" dirty="0" smtClean="0">
                <a:latin typeface="Verdana"/>
                <a:ea typeface="ＭＳ Ｐゴシック" pitchFamily="-1" charset="-128"/>
                <a:cs typeface="ＭＳ Ｐゴシック" pitchFamily="-1" charset="-128"/>
              </a:rPr>
              <a:t>. </a:t>
            </a:r>
            <a:endParaRPr lang="en-GB" sz="1800" kern="0" dirty="0">
              <a:latin typeface="Verdana"/>
              <a:ea typeface="ＭＳ Ｐゴシック" pitchFamily="-1" charset="-128"/>
              <a:cs typeface="ＭＳ Ｐゴシック" pitchFamily="-1" charset="-128"/>
            </a:endParaRPr>
          </a:p>
          <a:p>
            <a:pPr marL="701675" lvl="0" indent="-342900">
              <a:lnSpc>
                <a:spcPct val="150000"/>
              </a:lnSpc>
              <a:buFont typeface="Arial" pitchFamily="34" charset="0"/>
              <a:buChar char="•"/>
            </a:pPr>
            <a:r>
              <a:rPr lang="en-GB" sz="1800" b="1" kern="0" dirty="0" smtClean="0">
                <a:latin typeface="Verdana"/>
                <a:ea typeface="ＭＳ Ｐゴシック" pitchFamily="-1" charset="-128"/>
                <a:cs typeface="ＭＳ Ｐゴシック" pitchFamily="-1" charset="-128"/>
              </a:rPr>
              <a:t>Compares</a:t>
            </a:r>
            <a:r>
              <a:rPr lang="en-GB" sz="1800" kern="0" dirty="0" smtClean="0">
                <a:latin typeface="Verdana"/>
                <a:ea typeface="ＭＳ Ｐゴシック" pitchFamily="-1" charset="-128"/>
                <a:cs typeface="ＭＳ Ｐゴシック" pitchFamily="-1" charset="-128"/>
              </a:rPr>
              <a:t> in impact/$ policies, programmes, projects and initiatives.</a:t>
            </a:r>
          </a:p>
          <a:p>
            <a:pPr marL="701675" lvl="0" indent="-342900">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Identifies the option </a:t>
            </a:r>
            <a:r>
              <a:rPr lang="en-GB" sz="1800" b="1" kern="0" dirty="0" smtClean="0">
                <a:latin typeface="Verdana"/>
                <a:ea typeface="ＭＳ Ｐゴシック" pitchFamily="-1" charset="-128"/>
                <a:cs typeface="ＭＳ Ｐゴシック" pitchFamily="-1" charset="-128"/>
              </a:rPr>
              <a:t>to achieve a result at least cost</a:t>
            </a:r>
            <a:r>
              <a:rPr lang="en-GB" sz="1800" kern="0" dirty="0" smtClean="0">
                <a:latin typeface="Verdana"/>
                <a:ea typeface="ＭＳ Ｐゴシック" pitchFamily="-1" charset="-128"/>
                <a:cs typeface="ＭＳ Ｐゴシック" pitchFamily="-1" charset="-128"/>
              </a:rPr>
              <a:t>.</a:t>
            </a:r>
            <a:endParaRPr lang="en-GB" kern="0" dirty="0" smtClean="0">
              <a:latin typeface="Verdana"/>
              <a:ea typeface="ＭＳ Ｐゴシック" pitchFamily="-1" charset="-128"/>
              <a:cs typeface="ＭＳ Ｐゴシック" pitchFamily="-1" charset="-128"/>
            </a:endParaRPr>
          </a:p>
        </p:txBody>
      </p:sp>
      <p:sp>
        <p:nvSpPr>
          <p:cNvPr id="2" name="Rektangel 1"/>
          <p:cNvSpPr/>
          <p:nvPr/>
        </p:nvSpPr>
        <p:spPr bwMode="auto">
          <a:xfrm>
            <a:off x="6228184" y="1916832"/>
            <a:ext cx="2520280" cy="91136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Verdana" pitchFamily="34" charset="0"/>
              </a:rPr>
              <a:t>Define the conditions for use of CEA (clear outcomes)</a:t>
            </a:r>
          </a:p>
        </p:txBody>
      </p:sp>
      <p:sp>
        <p:nvSpPr>
          <p:cNvPr id="6" name="Rektangel 5"/>
          <p:cNvSpPr/>
          <p:nvPr/>
        </p:nvSpPr>
        <p:spPr bwMode="auto">
          <a:xfrm>
            <a:off x="6228184" y="3140968"/>
            <a:ext cx="2520280" cy="91136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Verdana" pitchFamily="34" charset="0"/>
              </a:rPr>
              <a:t>Evaluate</a:t>
            </a:r>
            <a:r>
              <a:rPr kumimoji="0" lang="en-GB" sz="1400" b="1" i="0" u="none" strike="noStrike" cap="none" normalizeH="0" dirty="0" smtClean="0">
                <a:ln>
                  <a:noFill/>
                </a:ln>
                <a:solidFill>
                  <a:schemeClr val="bg1"/>
                </a:solidFill>
                <a:effectLst/>
                <a:latin typeface="Verdana" pitchFamily="34" charset="0"/>
              </a:rPr>
              <a:t> the total cost of the programme</a:t>
            </a:r>
            <a:endParaRPr kumimoji="0" lang="en-GB" sz="1400" b="1" i="0" u="none" strike="noStrike" cap="none" normalizeH="0" baseline="0" dirty="0" smtClean="0">
              <a:ln>
                <a:noFill/>
              </a:ln>
              <a:solidFill>
                <a:schemeClr val="bg1"/>
              </a:solidFill>
              <a:effectLst/>
              <a:latin typeface="Verdana" pitchFamily="34" charset="0"/>
            </a:endParaRPr>
          </a:p>
        </p:txBody>
      </p:sp>
      <p:sp>
        <p:nvSpPr>
          <p:cNvPr id="7" name="Rektangel 6"/>
          <p:cNvSpPr/>
          <p:nvPr/>
        </p:nvSpPr>
        <p:spPr bwMode="auto">
          <a:xfrm>
            <a:off x="6228184" y="4317836"/>
            <a:ext cx="2520280" cy="91136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Verdana" pitchFamily="34" charset="0"/>
              </a:rPr>
              <a:t>Measure the impact of the programme</a:t>
            </a:r>
          </a:p>
        </p:txBody>
      </p:sp>
      <p:sp>
        <p:nvSpPr>
          <p:cNvPr id="9" name="Rektangel 8"/>
          <p:cNvSpPr/>
          <p:nvPr/>
        </p:nvSpPr>
        <p:spPr bwMode="auto">
          <a:xfrm>
            <a:off x="6228184" y="5541972"/>
            <a:ext cx="2520280" cy="91136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Verdana" pitchFamily="34" charset="0"/>
              </a:rPr>
              <a:t>Establish a costs-to-effectiveness</a:t>
            </a:r>
            <a:r>
              <a:rPr kumimoji="0" lang="en-GB" sz="1400" b="1" i="0" u="none" strike="noStrike" cap="none" normalizeH="0" dirty="0" smtClean="0">
                <a:ln>
                  <a:noFill/>
                </a:ln>
                <a:solidFill>
                  <a:schemeClr val="bg1"/>
                </a:solidFill>
                <a:effectLst/>
                <a:latin typeface="Verdana" pitchFamily="34" charset="0"/>
              </a:rPr>
              <a:t> ratio</a:t>
            </a:r>
            <a:endParaRPr kumimoji="0" lang="en-GB" sz="1400" b="1" i="0" u="none" strike="noStrike" cap="none" normalizeH="0" baseline="0" dirty="0" smtClean="0">
              <a:ln>
                <a:noFill/>
              </a:ln>
              <a:solidFill>
                <a:schemeClr val="bg1"/>
              </a:solidFill>
              <a:effectLst/>
              <a:latin typeface="Verdana" pitchFamily="34" charset="0"/>
            </a:endParaRPr>
          </a:p>
        </p:txBody>
      </p:sp>
      <p:sp>
        <p:nvSpPr>
          <p:cNvPr id="3" name="Nedadgående pil 2"/>
          <p:cNvSpPr/>
          <p:nvPr/>
        </p:nvSpPr>
        <p:spPr bwMode="auto">
          <a:xfrm>
            <a:off x="7344308" y="2852936"/>
            <a:ext cx="144016" cy="216024"/>
          </a:xfrm>
          <a:prstGeom prst="downArrow">
            <a:avLst/>
          </a:prstGeom>
          <a:solidFill>
            <a:schemeClr val="accent4">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0" name="Nedadgående pil 9"/>
          <p:cNvSpPr/>
          <p:nvPr/>
        </p:nvSpPr>
        <p:spPr bwMode="auto">
          <a:xfrm>
            <a:off x="7380312" y="4077072"/>
            <a:ext cx="144016" cy="216024"/>
          </a:xfrm>
          <a:prstGeom prst="downArrow">
            <a:avLst/>
          </a:prstGeom>
          <a:solidFill>
            <a:schemeClr val="accent4">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1" name="Nedadgående pil 10"/>
          <p:cNvSpPr/>
          <p:nvPr/>
        </p:nvSpPr>
        <p:spPr bwMode="auto">
          <a:xfrm>
            <a:off x="7380312" y="5301208"/>
            <a:ext cx="144016" cy="216024"/>
          </a:xfrm>
          <a:prstGeom prst="downArrow">
            <a:avLst/>
          </a:prstGeom>
          <a:solidFill>
            <a:schemeClr val="accent4">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71348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3"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endParaRPr lang="en-GB"/>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28" name="Subtitle 2"/>
          <p:cNvSpPr txBox="1">
            <a:spLocks noGrp="1"/>
          </p:cNvSpPr>
          <p:nvPr/>
        </p:nvSpPr>
        <p:spPr>
          <a:xfrm>
            <a:off x="1371606" y="4799997"/>
            <a:ext cx="6400800" cy="1752603"/>
          </a:xfrm>
          <a:prstGeom prst="rect">
            <a:avLst/>
          </a:prstGeom>
          <a:noFill/>
          <a:ln>
            <a:noFill/>
          </a:ln>
        </p:spPr>
        <p:txBody>
          <a:bodyPr vert="horz" wrap="square" lIns="91440" tIns="45720" rIns="91440" bIns="45720" anchor="t" anchorCtr="1" compatLnSpc="1"/>
          <a:lstStyle>
            <a:lvl1pPr marL="0" marR="0" lvl="0" indent="0" algn="ctr" defTabSz="914400" rtl="0" fontAlgn="auto" hangingPunct="1">
              <a:lnSpc>
                <a:spcPct val="100000"/>
              </a:lnSpc>
              <a:spcBef>
                <a:spcPts val="800"/>
              </a:spcBef>
              <a:spcAft>
                <a:spcPts val="0"/>
              </a:spcAft>
              <a:buSzPct val="100000"/>
              <a:buFont typeface="Arial" pitchFamily="34"/>
              <a:buNone/>
              <a:tabLst/>
              <a:defRPr lang="en-US" sz="3200" b="0" i="0" u="none" strike="noStrike" kern="1200" cap="none" spc="0" baseline="0">
                <a:solidFill>
                  <a:srgbClr val="898989"/>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endParaRPr lang="en-GB"/>
          </a:p>
        </p:txBody>
      </p:sp>
      <p:pic>
        <p:nvPicPr>
          <p:cNvPr id="29" name="Picture 2"/>
          <p:cNvPicPr>
            <a:picLocks noChangeAspect="1"/>
          </p:cNvPicPr>
          <p:nvPr/>
        </p:nvPicPr>
        <p:blipFill>
          <a:blip r:embed="rId3"/>
          <a:srcRect/>
          <a:stretch>
            <a:fillRect/>
          </a:stretch>
        </p:blipFill>
        <p:spPr>
          <a:xfrm>
            <a:off x="19052" y="1799035"/>
            <a:ext cx="9105896" cy="5086349"/>
          </a:xfrm>
          <a:prstGeom prst="rect">
            <a:avLst/>
          </a:prstGeom>
          <a:noFill/>
          <a:ln>
            <a:noFill/>
          </a:ln>
        </p:spPr>
      </p:pic>
      <p:sp>
        <p:nvSpPr>
          <p:cNvPr id="30" name="Rectangle 4"/>
          <p:cNvSpPr/>
          <p:nvPr/>
        </p:nvSpPr>
        <p:spPr>
          <a:xfrm>
            <a:off x="4355979" y="5653697"/>
            <a:ext cx="4572000" cy="1015663"/>
          </a:xfrm>
          <a:prstGeom prst="rect">
            <a:avLst/>
          </a:prstGeom>
          <a:noFill/>
          <a:ln>
            <a:noFill/>
            <a:prstDash val="solid"/>
          </a:ln>
        </p:spPr>
        <p:txBody>
          <a:bodyPr vert="horz" wrap="square" lIns="91440" tIns="45720" rIns="91440" bIns="4572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smtClean="0">
                <a:solidFill>
                  <a:srgbClr val="000000"/>
                </a:solidFill>
                <a:uFillTx/>
                <a:latin typeface="Calibri"/>
              </a:rPr>
              <a:t>National </a:t>
            </a:r>
            <a:r>
              <a:rPr lang="en-US" sz="1200" b="1" i="0" u="none" strike="noStrike" kern="1200" cap="none" spc="0" baseline="0" dirty="0">
                <a:solidFill>
                  <a:srgbClr val="000000"/>
                </a:solidFill>
                <a:uFillTx/>
                <a:latin typeface="Calibri"/>
              </a:rPr>
              <a:t>carbon abatement cost curve for Mexico</a:t>
            </a:r>
            <a:endParaRPr lang="en-US" sz="12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Calibri"/>
              </a:rPr>
              <a:t>GHG abatement cost curve for Mexico in 2030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200" b="0" i="0" u="none" strike="noStrike" kern="1200" cap="none" spc="0" baseline="0" dirty="0" err="1">
                <a:solidFill>
                  <a:srgbClr val="000000"/>
                </a:solidFill>
                <a:uFillTx/>
                <a:latin typeface="Calibri"/>
              </a:rPr>
              <a:t>Cost</a:t>
            </a:r>
            <a:r>
              <a:rPr lang="da-DK" sz="1200" b="0" i="0" u="none" strike="noStrike" kern="1200" cap="none" spc="0" baseline="0" dirty="0">
                <a:solidFill>
                  <a:srgbClr val="000000"/>
                </a:solidFill>
                <a:uFillTx/>
                <a:latin typeface="Calibri"/>
              </a:rPr>
              <a:t>, US$/tCO2e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1200" cap="none" spc="0" baseline="0" dirty="0">
                <a:solidFill>
                  <a:srgbClr val="000000"/>
                </a:solidFill>
                <a:uFillTx/>
                <a:latin typeface="Calibri"/>
              </a:rPr>
              <a:t>Source: McKinsey, Centro Mario Molina: “Low Carbon Growth: a Potential Path for Mexico”</a:t>
            </a:r>
            <a:endParaRPr lang="da-DK" sz="1200" b="0" i="0" u="none" strike="noStrike" kern="1200" cap="none" spc="0" baseline="0" dirty="0">
              <a:solidFill>
                <a:srgbClr val="000000"/>
              </a:solidFill>
              <a:uFillTx/>
              <a:latin typeface="Calibri"/>
            </a:endParaRPr>
          </a:p>
        </p:txBody>
      </p:sp>
      <p:sp>
        <p:nvSpPr>
          <p:cNvPr id="20482" name="Rectangle 2"/>
          <p:cNvSpPr>
            <a:spLocks noGrp="1" noChangeArrowheads="1"/>
          </p:cNvSpPr>
          <p:nvPr>
            <p:ph type="title"/>
          </p:nvPr>
        </p:nvSpPr>
        <p:spPr>
          <a:xfrm>
            <a:off x="0" y="1199074"/>
            <a:ext cx="9144000" cy="861774"/>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solidFill>
                  <a:srgbClr val="FF0000"/>
                </a:solidFill>
                <a:ea typeface="ＭＳ Ｐゴシック" pitchFamily="34" charset="-128"/>
              </a:rPr>
              <a:t>BIG wins Cost-Effectiveness Analysis </a:t>
            </a:r>
            <a:r>
              <a:rPr lang="en-GB" sz="2000" dirty="0" smtClean="0">
                <a:solidFill>
                  <a:srgbClr val="FF0000"/>
                </a:solidFill>
                <a:ea typeface="ＭＳ Ｐゴシック" pitchFamily="34" charset="-128"/>
              </a:rPr>
              <a:t>Energy - Mexico</a:t>
            </a:r>
          </a:p>
        </p:txBody>
      </p:sp>
    </p:spTree>
    <p:extLst>
      <p:ext uri="{BB962C8B-B14F-4D97-AF65-F5344CB8AC3E}">
        <p14:creationId xmlns:p14="http://schemas.microsoft.com/office/powerpoint/2010/main" val="809450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B741962-E197-41CB-93F9-81D06FF60593}" type="slidenum">
              <a:rPr lang="en-GB" smtClean="0"/>
              <a:pPr>
                <a:defRPr/>
              </a:pPr>
              <a:t>13</a:t>
            </a:fld>
            <a:endParaRPr lang="en-GB" dirty="0"/>
          </a:p>
        </p:txBody>
      </p:sp>
      <p:sp>
        <p:nvSpPr>
          <p:cNvPr id="5" name="Pladsholder til indhold 2"/>
          <p:cNvSpPr>
            <a:spLocks noGrp="1"/>
          </p:cNvSpPr>
          <p:nvPr>
            <p:ph idx="1"/>
          </p:nvPr>
        </p:nvSpPr>
        <p:spPr>
          <a:xfrm>
            <a:off x="457200" y="1570038"/>
            <a:ext cx="8229600" cy="4525962"/>
          </a:xfrm>
        </p:spPr>
        <p:txBody>
          <a:bodyPr/>
          <a:lstStyle/>
          <a:p>
            <a:pPr>
              <a:buFont typeface="Arial" charset="0"/>
              <a:buNone/>
            </a:pPr>
            <a:r>
              <a:rPr lang="da-DK" sz="2400" b="1" dirty="0">
                <a:latin typeface="Calibri" charset="0"/>
              </a:rPr>
              <a:t>No </a:t>
            </a:r>
            <a:r>
              <a:rPr lang="da-DK" sz="2400" b="1" dirty="0" err="1">
                <a:latin typeface="Calibri" charset="0"/>
              </a:rPr>
              <a:t>Regrets</a:t>
            </a:r>
            <a:r>
              <a:rPr lang="da-DK" sz="2400" b="1" dirty="0">
                <a:latin typeface="Calibri" charset="0"/>
              </a:rPr>
              <a:t> Options for </a:t>
            </a:r>
            <a:r>
              <a:rPr lang="da-DK" sz="2400" b="1" dirty="0" err="1">
                <a:latin typeface="Calibri" charset="0"/>
              </a:rPr>
              <a:t>reducing</a:t>
            </a:r>
            <a:r>
              <a:rPr lang="da-DK" sz="2400" b="1" dirty="0">
                <a:latin typeface="Calibri" charset="0"/>
              </a:rPr>
              <a:t> CO2 emissions in China, 2030</a:t>
            </a:r>
          </a:p>
          <a:p>
            <a:pPr>
              <a:buFont typeface="Arial" charset="0"/>
              <a:buNone/>
            </a:pPr>
            <a:r>
              <a:rPr lang="da-DK" sz="2000" i="1" dirty="0">
                <a:latin typeface="Calibri" charset="0"/>
              </a:rPr>
              <a:t>Source: World Bank (2012) </a:t>
            </a:r>
            <a:endParaRPr lang="en-GB" sz="2000" dirty="0">
              <a:latin typeface="Calibri" charset="0"/>
            </a:endParaRPr>
          </a:p>
        </p:txBody>
      </p:sp>
      <p:pic>
        <p:nvPicPr>
          <p:cNvPr id="6" name="Billed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470150"/>
            <a:ext cx="81597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587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271082"/>
            <a:ext cx="9144000" cy="861774"/>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BIG WINS Cost Effectiveness Analysis</a:t>
            </a:r>
            <a:br>
              <a:rPr lang="en-GB" dirty="0" smtClean="0">
                <a:ea typeface="ＭＳ Ｐゴシック" pitchFamily="34" charset="-128"/>
              </a:rPr>
            </a:br>
            <a:r>
              <a:rPr lang="en-GB" sz="2000" dirty="0" smtClean="0">
                <a:ea typeface="ＭＳ Ｐゴシック" pitchFamily="34" charset="-128"/>
              </a:rPr>
              <a:t>Private Sector - Fishery</a:t>
            </a:r>
          </a:p>
        </p:txBody>
      </p:sp>
      <p:sp>
        <p:nvSpPr>
          <p:cNvPr id="18" name="Pladsholder til indhold 1"/>
          <p:cNvSpPr>
            <a:spLocks noGrp="1"/>
          </p:cNvSpPr>
          <p:nvPr>
            <p:ph idx="1"/>
          </p:nvPr>
        </p:nvSpPr>
        <p:spPr>
          <a:xfrm>
            <a:off x="395536" y="2348880"/>
            <a:ext cx="8229600" cy="4302716"/>
          </a:xfrm>
        </p:spPr>
        <p:txBody>
          <a:bodyPr>
            <a:spAutoFit/>
          </a:bodyPr>
          <a:lstStyle/>
          <a:p>
            <a:pPr>
              <a:buClrTx/>
            </a:pPr>
            <a:r>
              <a:rPr lang="en-GB" sz="1800" i="0" dirty="0" smtClean="0"/>
              <a:t>New vessels, increased livelihood</a:t>
            </a:r>
          </a:p>
          <a:p>
            <a:pPr>
              <a:buClrTx/>
            </a:pPr>
            <a:r>
              <a:rPr lang="en-GB" sz="1800" i="0" dirty="0" smtClean="0"/>
              <a:t>Cost-effectiveness analysis of sub-options:</a:t>
            </a:r>
            <a:endParaRPr lang="en-GB" sz="1800" i="0" dirty="0"/>
          </a:p>
          <a:p>
            <a:pPr>
              <a:buClrTx/>
              <a:buFont typeface="Wingdings" pitchFamily="2" charset="2"/>
              <a:buChar char="ü"/>
            </a:pPr>
            <a:r>
              <a:rPr lang="en-GB" sz="1800" i="0" dirty="0" smtClean="0"/>
              <a:t>New fish boxes, 10 % less waste, 4 months payback time</a:t>
            </a:r>
          </a:p>
          <a:p>
            <a:pPr>
              <a:buClrTx/>
              <a:buFont typeface="Wingdings" pitchFamily="2" charset="2"/>
              <a:buChar char="ü"/>
            </a:pPr>
            <a:r>
              <a:rPr lang="en-GB" sz="1800" i="0" dirty="0" smtClean="0"/>
              <a:t>New steam system in fish processing enterprise, 40 % less energy consumption (two months payback time)</a:t>
            </a:r>
          </a:p>
          <a:p>
            <a:pPr>
              <a:buClrTx/>
              <a:buFont typeface="Wingdings" pitchFamily="2" charset="2"/>
              <a:buChar char="ü"/>
            </a:pPr>
            <a:r>
              <a:rPr lang="en-GB" sz="1800" i="0" dirty="0" smtClean="0"/>
              <a:t>New enterprise cleaning procedures – 60 % less water consumption (1 month payback time)</a:t>
            </a:r>
          </a:p>
          <a:p>
            <a:pPr>
              <a:buClrTx/>
              <a:buFont typeface="Wingdings" pitchFamily="2" charset="2"/>
              <a:buChar char="ü"/>
            </a:pPr>
            <a:r>
              <a:rPr lang="en-GB" sz="1800" i="0" dirty="0" smtClean="0"/>
              <a:t>Reduced need for waste water treatment (huge societal benefit)</a:t>
            </a:r>
          </a:p>
          <a:p>
            <a:pPr>
              <a:buClrTx/>
              <a:buFont typeface="Wingdings" pitchFamily="2" charset="2"/>
              <a:buChar char="ü"/>
            </a:pPr>
            <a:r>
              <a:rPr lang="en-GB" sz="1800" i="0" dirty="0" smtClean="0"/>
              <a:t>New oil extraction technology – enables discharge of residual waters on farm land </a:t>
            </a:r>
          </a:p>
          <a:p>
            <a:pPr>
              <a:buClrTx/>
            </a:pPr>
            <a:endParaRPr lang="en-GB" sz="2000" i="0" dirty="0" smtClean="0"/>
          </a:p>
          <a:p>
            <a:pPr>
              <a:buClrTx/>
            </a:pPr>
            <a:endParaRPr lang="en-GB" sz="2000" i="0" dirty="0" smtClean="0"/>
          </a:p>
          <a:p>
            <a:pPr>
              <a:buClrTx/>
            </a:pPr>
            <a:endParaRPr lang="en-GB" sz="2000" i="0" dirty="0"/>
          </a:p>
        </p:txBody>
      </p:sp>
      <p:pic>
        <p:nvPicPr>
          <p:cNvPr id="2" name="Picture 1"/>
          <p:cNvPicPr>
            <a:picLocks noChangeAspect="1"/>
          </p:cNvPicPr>
          <p:nvPr/>
        </p:nvPicPr>
        <p:blipFill>
          <a:blip r:embed="rId3"/>
          <a:stretch>
            <a:fillRect/>
          </a:stretch>
        </p:blipFill>
        <p:spPr>
          <a:xfrm>
            <a:off x="6372200" y="5291530"/>
            <a:ext cx="2771800" cy="1555288"/>
          </a:xfrm>
          <a:prstGeom prst="rect">
            <a:avLst/>
          </a:prstGeom>
        </p:spPr>
      </p:pic>
    </p:spTree>
    <p:extLst>
      <p:ext uri="{BB962C8B-B14F-4D97-AF65-F5344CB8AC3E}">
        <p14:creationId xmlns:p14="http://schemas.microsoft.com/office/powerpoint/2010/main" val="1335204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196752"/>
            <a:ext cx="9144000" cy="830997"/>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sz="2800" dirty="0" smtClean="0">
                <a:ea typeface="ＭＳ Ｐゴシック" pitchFamily="34" charset="-128"/>
              </a:rPr>
              <a:t>BIG WINS Cost-Effectiveness Analysis </a:t>
            </a:r>
            <a:r>
              <a:rPr lang="en-GB" sz="2000" dirty="0" smtClean="0">
                <a:ea typeface="ＭＳ Ｐゴシック" pitchFamily="34" charset="-128"/>
              </a:rPr>
              <a:t>Governance &amp; Energy, Morocco</a:t>
            </a:r>
            <a:endParaRPr lang="en-GB" sz="2800" dirty="0" smtClean="0">
              <a:ea typeface="ＭＳ Ｐゴシック" pitchFamily="34" charset="-128"/>
            </a:endParaRP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2019612"/>
            <a:ext cx="8964488" cy="3393237"/>
          </a:xfrm>
          <a:prstGeom prst="rect">
            <a:avLst/>
          </a:prstGeom>
        </p:spPr>
        <p:txBody>
          <a:bodyPr wrap="square">
            <a:spAutoFit/>
          </a:bodyPr>
          <a:lstStyle/>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Energy subsidies 2011: 5.5% of GDP, 17% investment budget</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Low fossil fuel prices make renewable energy less competitive</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No action due to fear for voters</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Survey showed little resistance towards cutting subsidies</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Mainly the wealthy opposed </a:t>
            </a:r>
          </a:p>
          <a:p>
            <a:pPr marL="358775" lvl="0">
              <a:lnSpc>
                <a:spcPct val="150000"/>
              </a:lnSpc>
            </a:pPr>
            <a:r>
              <a:rPr lang="en-GB" sz="1800" kern="0" dirty="0">
                <a:latin typeface="Verdana"/>
                <a:ea typeface="ＭＳ Ｐゴシック" pitchFamily="-1" charset="-128"/>
                <a:cs typeface="ＭＳ Ｐゴシック" pitchFamily="-1" charset="-128"/>
              </a:rPr>
              <a:t> </a:t>
            </a:r>
            <a:r>
              <a:rPr lang="en-GB" sz="1800" kern="0" dirty="0" smtClean="0">
                <a:latin typeface="Verdana"/>
                <a:ea typeface="ＭＳ Ｐゴシック" pitchFamily="-1" charset="-128"/>
                <a:cs typeface="ＭＳ Ｐゴシック" pitchFamily="-1" charset="-128"/>
              </a:rPr>
              <a:t>  a reform</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Energy subsidy reform now</a:t>
            </a:r>
          </a:p>
          <a:p>
            <a:pPr marL="358775" lvl="0">
              <a:lnSpc>
                <a:spcPct val="150000"/>
              </a:lnSpc>
            </a:pPr>
            <a:r>
              <a:rPr lang="en-GB" sz="1800" kern="0" dirty="0">
                <a:latin typeface="Verdana"/>
                <a:ea typeface="ＭＳ Ｐゴシック" pitchFamily="-1" charset="-128"/>
                <a:cs typeface="ＭＳ Ｐゴシック" pitchFamily="-1" charset="-128"/>
              </a:rPr>
              <a:t> </a:t>
            </a:r>
            <a:r>
              <a:rPr lang="en-GB" sz="1800" kern="0" dirty="0" smtClean="0">
                <a:latin typeface="Verdana"/>
                <a:ea typeface="ＭＳ Ｐゴシック" pitchFamily="-1" charset="-128"/>
                <a:cs typeface="ＭＳ Ｐゴシック" pitchFamily="-1" charset="-128"/>
              </a:rPr>
              <a:t>  on track</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787" y="3924300"/>
            <a:ext cx="440055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539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4" y="4941168"/>
            <a:ext cx="2976566" cy="19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Rectangle 2"/>
          <p:cNvSpPr>
            <a:spLocks noGrp="1" noChangeArrowheads="1"/>
          </p:cNvSpPr>
          <p:nvPr>
            <p:ph type="title"/>
          </p:nvPr>
        </p:nvSpPr>
        <p:spPr>
          <a:xfrm>
            <a:off x="0" y="1268759"/>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The Cost-Benefit Analysis - CBA</a:t>
            </a: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1988840"/>
            <a:ext cx="8964488" cy="4183196"/>
          </a:xfrm>
          <a:prstGeom prst="rect">
            <a:avLst/>
          </a:prstGeom>
        </p:spPr>
        <p:txBody>
          <a:bodyPr wrap="square">
            <a:spAutoFit/>
          </a:bodyPr>
          <a:lstStyle/>
          <a:p>
            <a:pPr marL="358775" lvl="0">
              <a:lnSpc>
                <a:spcPct val="150000"/>
              </a:lnSpc>
            </a:pPr>
            <a:r>
              <a:rPr lang="en-GB" sz="2000" kern="0" dirty="0" smtClean="0">
                <a:latin typeface="Verdana"/>
                <a:ea typeface="ＭＳ Ｐゴシック" pitchFamily="-1" charset="-128"/>
                <a:cs typeface="ＭＳ Ｐゴシック" pitchFamily="-1" charset="-128"/>
              </a:rPr>
              <a:t>Compares costs and benefits for investment appraisal</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Discussion of the socio-economic context and project objectives</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Clear identification of the project</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Feasibility and alternatives analysis, constraints and solutions</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Financial analysis – investment, operational costs, financial return, sources of finance, financial sustainability etc.</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(Socio-)Economic analysis – </a:t>
            </a:r>
            <a:r>
              <a:rPr lang="en-GB" sz="1800" i="1" kern="0" dirty="0" smtClean="0">
                <a:latin typeface="Verdana"/>
                <a:ea typeface="ＭＳ Ｐゴシック" pitchFamily="-1" charset="-128"/>
                <a:cs typeface="ＭＳ Ｐゴシック" pitchFamily="-1" charset="-128"/>
              </a:rPr>
              <a:t>externalities, indirect effects  </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Risk assessment</a:t>
            </a:r>
          </a:p>
          <a:p>
            <a:pPr marL="815975" lvl="0" indent="-457200">
              <a:lnSpc>
                <a:spcPct val="150000"/>
              </a:lnSpc>
              <a:buFont typeface="+mj-lt"/>
              <a:buAutoNum type="arabicPeriod"/>
            </a:pPr>
            <a:endParaRPr lang="en-GB" sz="1800" kern="0" dirty="0">
              <a:latin typeface="Verdana"/>
              <a:ea typeface="ＭＳ Ｐゴシック" pitchFamily="-1" charset="-128"/>
              <a:cs typeface="ＭＳ Ｐゴシック" pitchFamily="-1" charset="-128"/>
            </a:endParaRPr>
          </a:p>
          <a:p>
            <a:pPr marL="358775" lvl="0">
              <a:lnSpc>
                <a:spcPct val="150000"/>
              </a:lnSpc>
            </a:pPr>
            <a:r>
              <a:rPr lang="en-GB" sz="1400" kern="0" dirty="0" smtClean="0">
                <a:latin typeface="Verdana"/>
                <a:ea typeface="ＭＳ Ｐゴシック" pitchFamily="-1" charset="-128"/>
                <a:cs typeface="ＭＳ Ｐゴシック" pitchFamily="-1" charset="-128"/>
              </a:rPr>
              <a:t>EU Guideline for CBA analysis 2006</a:t>
            </a:r>
          </a:p>
        </p:txBody>
      </p:sp>
    </p:spTree>
    <p:extLst>
      <p:ext uri="{BB962C8B-B14F-4D97-AF65-F5344CB8AC3E}">
        <p14:creationId xmlns:p14="http://schemas.microsoft.com/office/powerpoint/2010/main" val="1218318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268759"/>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CBA of Tree Clearing</a:t>
            </a:r>
          </a:p>
        </p:txBody>
      </p:sp>
      <p:graphicFrame>
        <p:nvGraphicFramePr>
          <p:cNvPr id="8" name="Object 3"/>
          <p:cNvGraphicFramePr>
            <a:graphicFrameLocks noChangeAspect="1"/>
          </p:cNvGraphicFramePr>
          <p:nvPr>
            <p:extLst>
              <p:ext uri="{D42A27DB-BD31-4B8C-83A1-F6EECF244321}">
                <p14:modId xmlns:p14="http://schemas.microsoft.com/office/powerpoint/2010/main" val="1546036978"/>
              </p:ext>
            </p:extLst>
          </p:nvPr>
        </p:nvGraphicFramePr>
        <p:xfrm>
          <a:off x="469900" y="1884363"/>
          <a:ext cx="8420100" cy="5176837"/>
        </p:xfrm>
        <a:graphic>
          <a:graphicData uri="http://schemas.openxmlformats.org/presentationml/2006/ole">
            <mc:AlternateContent xmlns:mc="http://schemas.openxmlformats.org/markup-compatibility/2006">
              <mc:Choice xmlns:v="urn:schemas-microsoft-com:vml" Requires="v">
                <p:oleObj spid="_x0000_s1040" name="Document" r:id="rId5" imgW="5626100" imgH="3848100" progId="Word.Document.8">
                  <p:embed/>
                </p:oleObj>
              </mc:Choice>
              <mc:Fallback>
                <p:oleObj name="Document" r:id="rId5" imgW="5626100" imgH="3848100" progId="Word.Document.8">
                  <p:embed/>
                  <p:pic>
                    <p:nvPicPr>
                      <p:cNvPr id="0" name=""/>
                      <p:cNvPicPr>
                        <a:picLocks noChangeAspect="1" noChangeArrowheads="1"/>
                      </p:cNvPicPr>
                      <p:nvPr/>
                    </p:nvPicPr>
                    <p:blipFill>
                      <a:blip r:embed="rId6"/>
                      <a:srcRect/>
                      <a:stretch>
                        <a:fillRect/>
                      </a:stretch>
                    </p:blipFill>
                    <p:spPr bwMode="auto">
                      <a:xfrm>
                        <a:off x="469900" y="1884363"/>
                        <a:ext cx="8420100" cy="5176837"/>
                      </a:xfrm>
                      <a:prstGeom prst="rect">
                        <a:avLst/>
                      </a:prstGeom>
                    </p:spPr>
                  </p:pic>
                </p:oleObj>
              </mc:Fallback>
            </mc:AlternateContent>
          </a:graphicData>
        </a:graphic>
      </p:graphicFrame>
    </p:spTree>
    <p:extLst>
      <p:ext uri="{BB962C8B-B14F-4D97-AF65-F5344CB8AC3E}">
        <p14:creationId xmlns:p14="http://schemas.microsoft.com/office/powerpoint/2010/main" val="1721569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037927"/>
            <a:ext cx="9144000" cy="1015663"/>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The </a:t>
            </a:r>
            <a:r>
              <a:rPr lang="en-GB" dirty="0"/>
              <a:t>Economics of Ecosystems and Biodiversity - </a:t>
            </a:r>
            <a:r>
              <a:rPr lang="en-GB" dirty="0" smtClean="0"/>
              <a:t>TEEB</a:t>
            </a:r>
            <a:endParaRPr lang="en-GB" dirty="0" smtClean="0">
              <a:ea typeface="ＭＳ Ｐゴシック" pitchFamily="34" charset="-128"/>
            </a:endParaRP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1988840"/>
            <a:ext cx="8964487" cy="3000821"/>
          </a:xfrm>
          <a:prstGeom prst="rect">
            <a:avLst/>
          </a:prstGeom>
        </p:spPr>
        <p:txBody>
          <a:bodyPr wrap="square">
            <a:spAutoFit/>
          </a:bodyPr>
          <a:lstStyle/>
          <a:p>
            <a:pPr marL="644525" lvl="0" indent="-285750">
              <a:lnSpc>
                <a:spcPct val="150000"/>
              </a:lnSpc>
              <a:buFontTx/>
              <a:buChar char="-"/>
            </a:pPr>
            <a:r>
              <a:rPr lang="en-US" sz="1800" kern="0" dirty="0" smtClean="0">
                <a:latin typeface="Verdana"/>
                <a:ea typeface="ＭＳ Ｐゴシック" pitchFamily="-1" charset="-128"/>
                <a:cs typeface="ＭＳ Ｐゴシック" pitchFamily="-1" charset="-128"/>
              </a:rPr>
              <a:t>TEEB helps </a:t>
            </a:r>
            <a:r>
              <a:rPr lang="en-US" sz="1800" kern="0" dirty="0">
                <a:latin typeface="Verdana"/>
                <a:ea typeface="ＭＳ Ｐゴシック" pitchFamily="-1" charset="-128"/>
                <a:cs typeface="ＭＳ Ｐゴシック" pitchFamily="-1" charset="-128"/>
              </a:rPr>
              <a:t>decision makers </a:t>
            </a:r>
            <a:r>
              <a:rPr lang="en-US" sz="1800" b="1" kern="0" dirty="0">
                <a:latin typeface="Verdana"/>
                <a:ea typeface="ＭＳ Ｐゴシック" pitchFamily="-1" charset="-128"/>
                <a:cs typeface="ＭＳ Ｐゴシック" pitchFamily="-1" charset="-128"/>
              </a:rPr>
              <a:t>recognize, demonstrate </a:t>
            </a:r>
            <a:r>
              <a:rPr lang="en-US" sz="1800" b="1" kern="0" dirty="0" smtClean="0">
                <a:latin typeface="Verdana"/>
                <a:ea typeface="ＭＳ Ｐゴシック" pitchFamily="-1" charset="-128"/>
                <a:cs typeface="ＭＳ Ｐゴシック" pitchFamily="-1" charset="-128"/>
              </a:rPr>
              <a:t>and capture </a:t>
            </a:r>
            <a:r>
              <a:rPr lang="en-US" sz="1800" b="1" kern="0" dirty="0">
                <a:latin typeface="Verdana"/>
                <a:ea typeface="ＭＳ Ｐゴシック" pitchFamily="-1" charset="-128"/>
                <a:cs typeface="ＭＳ Ｐゴシック" pitchFamily="-1" charset="-128"/>
              </a:rPr>
              <a:t>the values</a:t>
            </a:r>
            <a:r>
              <a:rPr lang="en-US" sz="1800" kern="0" dirty="0">
                <a:latin typeface="Verdana"/>
                <a:ea typeface="ＭＳ Ｐゴシック" pitchFamily="-1" charset="-128"/>
                <a:cs typeface="ＭＳ Ｐゴシック" pitchFamily="-1" charset="-128"/>
              </a:rPr>
              <a:t> of ecosystems and biodiversity </a:t>
            </a:r>
            <a:r>
              <a:rPr lang="en-US" sz="1800" kern="0" dirty="0" smtClean="0">
                <a:latin typeface="Verdana"/>
                <a:ea typeface="ＭＳ Ｐゴシック" pitchFamily="-1" charset="-128"/>
                <a:cs typeface="ＭＳ Ｐゴシック" pitchFamily="-1" charset="-128"/>
              </a:rPr>
              <a:t>(natural capital)</a:t>
            </a:r>
          </a:p>
          <a:p>
            <a:pPr marL="644525" lvl="0" indent="-285750">
              <a:lnSpc>
                <a:spcPct val="150000"/>
              </a:lnSpc>
              <a:buFontTx/>
              <a:buChar char="-"/>
            </a:pPr>
            <a:r>
              <a:rPr lang="en-US" sz="1800" kern="0" dirty="0" smtClean="0">
                <a:latin typeface="Verdana"/>
                <a:ea typeface="ＭＳ Ｐゴシック" pitchFamily="-1" charset="-128"/>
                <a:cs typeface="ＭＳ Ｐゴシック" pitchFamily="-1" charset="-128"/>
              </a:rPr>
              <a:t>TEEB </a:t>
            </a:r>
            <a:r>
              <a:rPr lang="en-US" sz="1800" kern="0" dirty="0">
                <a:latin typeface="Verdana"/>
                <a:ea typeface="ＭＳ Ｐゴシック" pitchFamily="-1" charset="-128"/>
                <a:cs typeface="ＭＳ Ｐゴシック" pitchFamily="-1" charset="-128"/>
              </a:rPr>
              <a:t>acknowledges the plurality of </a:t>
            </a:r>
            <a:r>
              <a:rPr lang="en-US" sz="1800" b="1" kern="0" dirty="0">
                <a:latin typeface="Verdana"/>
                <a:ea typeface="ＭＳ Ｐゴシック" pitchFamily="-1" charset="-128"/>
                <a:cs typeface="ＭＳ Ｐゴシック" pitchFamily="-1" charset="-128"/>
              </a:rPr>
              <a:t>values</a:t>
            </a:r>
            <a:r>
              <a:rPr lang="en-US" sz="1800" kern="0" dirty="0">
                <a:latin typeface="Verdana"/>
                <a:ea typeface="ＭＳ Ｐゴシック" pitchFamily="-1" charset="-128"/>
                <a:cs typeface="ＭＳ Ｐゴシック" pitchFamily="-1" charset="-128"/>
              </a:rPr>
              <a:t> (including monetary, non monetary, ethical, aesthetic) </a:t>
            </a:r>
            <a:r>
              <a:rPr lang="en-US" sz="1800" b="1" kern="0" dirty="0">
                <a:latin typeface="Verdana"/>
                <a:ea typeface="ＭＳ Ｐゴシック" pitchFamily="-1" charset="-128"/>
                <a:cs typeface="ＭＳ Ｐゴシック" pitchFamily="-1" charset="-128"/>
              </a:rPr>
              <a:t>which people hold for </a:t>
            </a:r>
            <a:r>
              <a:rPr lang="en-US" sz="1800" b="1" kern="0" dirty="0" smtClean="0">
                <a:latin typeface="Verdana"/>
                <a:ea typeface="ＭＳ Ｐゴシック" pitchFamily="-1" charset="-128"/>
                <a:cs typeface="ＭＳ Ｐゴシック" pitchFamily="-1" charset="-128"/>
              </a:rPr>
              <a:t>nature </a:t>
            </a:r>
          </a:p>
          <a:p>
            <a:pPr marL="644525" lvl="0" indent="-285750">
              <a:lnSpc>
                <a:spcPct val="150000"/>
              </a:lnSpc>
              <a:buFontTx/>
              <a:buChar char="-"/>
            </a:pPr>
            <a:r>
              <a:rPr lang="en-US" sz="1800" kern="0" dirty="0" smtClean="0">
                <a:latin typeface="Verdana"/>
                <a:ea typeface="ＭＳ Ｐゴシック" pitchFamily="-1" charset="-128"/>
                <a:cs typeface="ＭＳ Ｐゴシック" pitchFamily="-1" charset="-128"/>
              </a:rPr>
              <a:t>Ideally</a:t>
            </a:r>
            <a:r>
              <a:rPr lang="en-US" sz="1800" kern="0" dirty="0">
                <a:latin typeface="Verdana"/>
                <a:ea typeface="ＭＳ Ｐゴシック" pitchFamily="-1" charset="-128"/>
                <a:cs typeface="ＭＳ Ｐゴシック" pitchFamily="-1" charset="-128"/>
              </a:rPr>
              <a:t>, TEEB </a:t>
            </a:r>
            <a:r>
              <a:rPr lang="en-US" sz="1800" kern="0" dirty="0" smtClean="0">
                <a:latin typeface="Verdana"/>
                <a:ea typeface="ＭＳ Ｐゴシック" pitchFamily="-1" charset="-128"/>
                <a:cs typeface="ＭＳ Ｐゴシック" pitchFamily="-1" charset="-128"/>
              </a:rPr>
              <a:t>will catalyst the </a:t>
            </a:r>
            <a:r>
              <a:rPr lang="en-US" sz="1800" kern="0" dirty="0">
                <a:latin typeface="Verdana"/>
                <a:ea typeface="ＭＳ Ｐゴシック" pitchFamily="-1" charset="-128"/>
                <a:cs typeface="ＭＳ Ｐゴシック" pitchFamily="-1" charset="-128"/>
              </a:rPr>
              <a:t>development of a </a:t>
            </a:r>
            <a:r>
              <a:rPr lang="en-US" sz="1800" b="1" kern="0" dirty="0">
                <a:latin typeface="Verdana"/>
                <a:ea typeface="ＭＳ Ｐゴシック" pitchFamily="-1" charset="-128"/>
                <a:cs typeface="ＭＳ Ｐゴシック" pitchFamily="-1" charset="-128"/>
              </a:rPr>
              <a:t>new </a:t>
            </a:r>
            <a:r>
              <a:rPr lang="en-US" sz="1800" b="1" kern="0" dirty="0" smtClean="0">
                <a:latin typeface="Verdana"/>
                <a:ea typeface="ＭＳ Ｐゴシック" pitchFamily="-1" charset="-128"/>
                <a:cs typeface="ＭＳ Ｐゴシック" pitchFamily="-1" charset="-128"/>
              </a:rPr>
              <a:t>economy </a:t>
            </a:r>
            <a:r>
              <a:rPr lang="en-US" sz="1800" kern="0" dirty="0" smtClean="0">
                <a:latin typeface="Verdana"/>
                <a:ea typeface="ＭＳ Ｐゴシック" pitchFamily="-1" charset="-128"/>
                <a:cs typeface="ＭＳ Ｐゴシック" pitchFamily="-1" charset="-128"/>
              </a:rPr>
              <a:t>reflecting the </a:t>
            </a:r>
            <a:r>
              <a:rPr lang="en-US" sz="1800" kern="0" dirty="0">
                <a:latin typeface="Verdana"/>
                <a:ea typeface="ＭＳ Ｐゴシック" pitchFamily="-1" charset="-128"/>
                <a:cs typeface="ＭＳ Ｐゴシック" pitchFamily="-1" charset="-128"/>
              </a:rPr>
              <a:t>values of nature </a:t>
            </a:r>
            <a:r>
              <a:rPr lang="en-US" sz="1800" kern="0" dirty="0" smtClean="0">
                <a:latin typeface="Verdana"/>
                <a:ea typeface="ＭＳ Ｐゴシック" pitchFamily="-1" charset="-128"/>
                <a:cs typeface="ＭＳ Ｐゴシック" pitchFamily="-1" charset="-128"/>
              </a:rPr>
              <a:t>in </a:t>
            </a:r>
            <a:r>
              <a:rPr lang="en-US" sz="1800" kern="0" dirty="0">
                <a:latin typeface="Verdana"/>
                <a:ea typeface="ＭＳ Ｐゴシック" pitchFamily="-1" charset="-128"/>
                <a:cs typeface="ＭＳ Ｐゴシック" pitchFamily="-1" charset="-128"/>
              </a:rPr>
              <a:t>public and private decision-making.</a:t>
            </a:r>
            <a:endParaRPr lang="en-US" sz="1800" kern="0" dirty="0" smtClean="0">
              <a:latin typeface="Verdana"/>
              <a:ea typeface="ＭＳ Ｐゴシック" pitchFamily="-1" charset="-128"/>
              <a:cs typeface="ＭＳ Ｐゴシック" pitchFamily="-1" charset="-128"/>
            </a:endParaRPr>
          </a:p>
          <a:p>
            <a:pPr marL="644525" indent="-285750">
              <a:lnSpc>
                <a:spcPct val="150000"/>
              </a:lnSpc>
              <a:buFontTx/>
              <a:buChar char="-"/>
            </a:pPr>
            <a:endParaRPr lang="en-US" sz="1800" kern="0" dirty="0">
              <a:latin typeface="Verdana"/>
              <a:ea typeface="ＭＳ Ｐゴシック" pitchFamily="-1" charset="-128"/>
              <a:cs typeface="ＭＳ Ｐゴシック" pitchFamily="-1" charset="-128"/>
            </a:endParaRPr>
          </a:p>
        </p:txBody>
      </p:sp>
      <p:sp>
        <p:nvSpPr>
          <p:cNvPr id="5" name="Rektangel 4"/>
          <p:cNvSpPr/>
          <p:nvPr/>
        </p:nvSpPr>
        <p:spPr>
          <a:xfrm>
            <a:off x="685806" y="4976008"/>
            <a:ext cx="7990650" cy="1690206"/>
          </a:xfrm>
          <a:prstGeom prst="rect">
            <a:avLst/>
          </a:prstGeom>
          <a:solidFill>
            <a:schemeClr val="accent2">
              <a:lumMod val="20000"/>
              <a:lumOff val="80000"/>
            </a:schemeClr>
          </a:solidFill>
        </p:spPr>
        <p:txBody>
          <a:bodyPr wrap="square">
            <a:spAutoFit/>
          </a:bodyPr>
          <a:lstStyle/>
          <a:p>
            <a:pPr marL="358775">
              <a:lnSpc>
                <a:spcPct val="150000"/>
              </a:lnSpc>
            </a:pPr>
            <a:r>
              <a:rPr lang="en-US" sz="1400" kern="0" dirty="0">
                <a:latin typeface="Verdana"/>
                <a:ea typeface="ＭＳ Ｐゴシック" pitchFamily="-1" charset="-128"/>
                <a:cs typeface="ＭＳ Ｐゴシック" pitchFamily="-1" charset="-128"/>
              </a:rPr>
              <a:t>In </a:t>
            </a:r>
            <a:r>
              <a:rPr lang="en-US" sz="1400" kern="0" dirty="0" err="1">
                <a:latin typeface="Verdana"/>
                <a:ea typeface="ＭＳ Ｐゴシック" pitchFamily="-1" charset="-128"/>
                <a:cs typeface="ＭＳ Ｐゴシック" pitchFamily="-1" charset="-128"/>
              </a:rPr>
              <a:t>Baoxing</a:t>
            </a:r>
            <a:r>
              <a:rPr lang="en-US" sz="1400" kern="0" dirty="0">
                <a:latin typeface="Verdana"/>
                <a:ea typeface="ＭＳ Ｐゴシック" pitchFamily="-1" charset="-128"/>
                <a:cs typeface="ＭＳ Ｐゴシック" pitchFamily="-1" charset="-128"/>
              </a:rPr>
              <a:t> County, </a:t>
            </a:r>
            <a:r>
              <a:rPr lang="en-US" sz="1400" kern="0" dirty="0" smtClean="0">
                <a:latin typeface="Verdana"/>
                <a:ea typeface="ＭＳ Ｐゴシック" pitchFamily="-1" charset="-128"/>
                <a:cs typeface="ＭＳ Ｐゴシック" pitchFamily="-1" charset="-128"/>
              </a:rPr>
              <a:t>China, an </a:t>
            </a:r>
            <a:r>
              <a:rPr lang="en-US" sz="1400" kern="0" dirty="0">
                <a:latin typeface="Verdana"/>
                <a:ea typeface="ＭＳ Ｐゴシック" pitchFamily="-1" charset="-128"/>
                <a:cs typeface="ＭＳ Ｐゴシック" pitchFamily="-1" charset="-128"/>
              </a:rPr>
              <a:t>ecosystem service mapping and modeling tool was used to </a:t>
            </a:r>
            <a:r>
              <a:rPr lang="en-US" sz="1400" i="1" kern="0" dirty="0">
                <a:latin typeface="Verdana"/>
                <a:ea typeface="ＭＳ Ｐゴシック" pitchFamily="-1" charset="-128"/>
                <a:cs typeface="ＭＳ Ｐゴシック" pitchFamily="-1" charset="-128"/>
              </a:rPr>
              <a:t>design development zones </a:t>
            </a:r>
            <a:r>
              <a:rPr lang="en-US" sz="1400" kern="0" dirty="0">
                <a:latin typeface="Verdana"/>
                <a:ea typeface="ＭＳ Ｐゴシック" pitchFamily="-1" charset="-128"/>
                <a:cs typeface="ＭＳ Ｐゴシック" pitchFamily="-1" charset="-128"/>
              </a:rPr>
              <a:t>that avoid areas of high ecosystem service provision and importance for conservation. This is helping local policy makers to integrate biodiversity and ecosystem service status into cross- sectoral, multi-objective land-use plans. </a:t>
            </a:r>
            <a:endParaRPr lang="en-GB" sz="1400" kern="0" dirty="0">
              <a:latin typeface="Verdana"/>
              <a:ea typeface="ＭＳ Ｐゴシック" pitchFamily="-1" charset="-128"/>
              <a:cs typeface="ＭＳ Ｐゴシック" pitchFamily="-1" charset="-128"/>
            </a:endParaRPr>
          </a:p>
        </p:txBody>
      </p:sp>
    </p:spTree>
    <p:extLst>
      <p:ext uri="{BB962C8B-B14F-4D97-AF65-F5344CB8AC3E}">
        <p14:creationId xmlns:p14="http://schemas.microsoft.com/office/powerpoint/2010/main" val="2624515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268759"/>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TEEB Stepwise</a:t>
            </a: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1988840"/>
            <a:ext cx="8964487" cy="3393237"/>
          </a:xfrm>
          <a:prstGeom prst="rect">
            <a:avLst/>
          </a:prstGeom>
        </p:spPr>
        <p:txBody>
          <a:bodyPr wrap="square">
            <a:spAutoFit/>
          </a:bodyPr>
          <a:lstStyle/>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Review relevant policies and tailor TEEB to the country</a:t>
            </a: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Engage stakeholders, policy makers’ priorities are starting point</a:t>
            </a: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Consider all relevant ecosystem services, </a:t>
            </a:r>
            <a:r>
              <a:rPr lang="en-US" sz="1800" kern="0" dirty="0" err="1" smtClean="0">
                <a:latin typeface="Verdana"/>
                <a:ea typeface="ＭＳ Ｐゴシック" pitchFamily="-1" charset="-128"/>
                <a:cs typeface="ＭＳ Ｐゴシック" pitchFamily="-1" charset="-128"/>
              </a:rPr>
              <a:t>prioritise</a:t>
            </a:r>
            <a:endParaRPr lang="en-US" sz="1800" kern="0" dirty="0" smtClean="0">
              <a:latin typeface="Verdana"/>
              <a:ea typeface="ＭＳ Ｐゴシック" pitchFamily="-1" charset="-128"/>
              <a:cs typeface="ＭＳ Ｐゴシック" pitchFamily="-1" charset="-128"/>
            </a:endParaRPr>
          </a:p>
          <a:p>
            <a:pPr marL="701675"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Scope, parameters, assumptions, time horizons, scale</a:t>
            </a:r>
          </a:p>
          <a:p>
            <a:pPr marL="701675"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Biophysical information is the basis for socio-economic data</a:t>
            </a:r>
            <a:endParaRPr lang="en-US" sz="1800" kern="0" dirty="0">
              <a:latin typeface="Verdana"/>
              <a:ea typeface="ＭＳ Ｐゴシック" pitchFamily="-1" charset="-128"/>
              <a:cs typeface="ＭＳ Ｐゴシック" pitchFamily="-1" charset="-128"/>
            </a:endParaRPr>
          </a:p>
          <a:p>
            <a:pPr marL="701675" lvl="0" indent="-342900">
              <a:lnSpc>
                <a:spcPct val="150000"/>
              </a:lnSpc>
              <a:buFont typeface="+mj-lt"/>
              <a:buAutoNum type="arabicPeriod"/>
            </a:pPr>
            <a:r>
              <a:rPr lang="en-US" sz="1800" kern="0" dirty="0">
                <a:latin typeface="Verdana"/>
                <a:ea typeface="ＭＳ Ｐゴシック" pitchFamily="-1" charset="-128"/>
                <a:cs typeface="ＭＳ Ｐゴシック" pitchFamily="-1" charset="-128"/>
              </a:rPr>
              <a:t>C</a:t>
            </a:r>
            <a:r>
              <a:rPr lang="en-US" sz="1800" kern="0" dirty="0" smtClean="0">
                <a:latin typeface="Verdana"/>
                <a:ea typeface="ＭＳ Ｐゴシック" pitchFamily="-1" charset="-128"/>
                <a:cs typeface="ＭＳ Ｐゴシック" pitchFamily="-1" charset="-128"/>
              </a:rPr>
              <a:t>hoose policy options for analysis, outline pros and cons</a:t>
            </a: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Use reviewers from different stakeholders, highlight omissions</a:t>
            </a: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Consider ongoing debates, translate study into arguments.  </a:t>
            </a:r>
          </a:p>
        </p:txBody>
      </p:sp>
      <p:sp>
        <p:nvSpPr>
          <p:cNvPr id="2" name="Down Arrow 1"/>
          <p:cNvSpPr/>
          <p:nvPr/>
        </p:nvSpPr>
        <p:spPr bwMode="auto">
          <a:xfrm>
            <a:off x="7956376" y="1700808"/>
            <a:ext cx="1080120" cy="4104456"/>
          </a:xfrm>
          <a:prstGeom prst="downArrow">
            <a:avLst/>
          </a:prstGeom>
          <a:gradFill flip="none" rotWithShape="1">
            <a:gsLst>
              <a:gs pos="0">
                <a:srgbClr val="A7D0D2"/>
              </a:gs>
              <a:gs pos="100000">
                <a:srgbClr val="FFFFFF"/>
              </a:gs>
            </a:gsLst>
            <a:lin ang="1656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2248695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4802"/>
            <a:ext cx="8229600" cy="553998"/>
          </a:xfrm>
        </p:spPr>
        <p:txBody>
          <a:bodyPr>
            <a:spAutoFit/>
          </a:bodyPr>
          <a:lstStyle/>
          <a:p>
            <a:r>
              <a:rPr lang="en-US" dirty="0" smtClean="0"/>
              <a:t>Structure of module 5</a:t>
            </a:r>
            <a:endParaRPr lang="en-US"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a:t>
            </a:fld>
            <a:endParaRPr lang="en-GB" dirty="0"/>
          </a:p>
        </p:txBody>
      </p:sp>
      <p:sp>
        <p:nvSpPr>
          <p:cNvPr id="4" name="Pladsholder til indhold 1"/>
          <p:cNvSpPr txBox="1">
            <a:spLocks/>
          </p:cNvSpPr>
          <p:nvPr/>
        </p:nvSpPr>
        <p:spPr>
          <a:xfrm>
            <a:off x="381000" y="2276251"/>
            <a:ext cx="8229600" cy="1957459"/>
          </a:xfrm>
          <a:prstGeom prst="rect">
            <a:avLst/>
          </a:prstGeom>
        </p:spPr>
        <p:txBody>
          <a:bodyPr>
            <a:spAutoFit/>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a:buClr>
                <a:srgbClr val="006699"/>
              </a:buClr>
            </a:pPr>
            <a:r>
              <a:rPr lang="en-GB" sz="1800" i="0" kern="0" dirty="0" smtClean="0"/>
              <a:t>Greening the operations cycle</a:t>
            </a:r>
          </a:p>
          <a:p>
            <a:pPr>
              <a:buClr>
                <a:srgbClr val="006699"/>
              </a:buClr>
            </a:pPr>
            <a:r>
              <a:rPr lang="en-GB" sz="1800" i="0" kern="0" dirty="0" smtClean="0"/>
              <a:t>Process related tools</a:t>
            </a:r>
          </a:p>
          <a:p>
            <a:pPr>
              <a:buClr>
                <a:srgbClr val="006699"/>
              </a:buClr>
            </a:pPr>
            <a:r>
              <a:rPr lang="en-GB" sz="1800" i="0" kern="0" dirty="0" smtClean="0"/>
              <a:t>Selected key tools for economic analysis</a:t>
            </a:r>
          </a:p>
          <a:p>
            <a:pPr>
              <a:buClr>
                <a:srgbClr val="006699"/>
              </a:buClr>
            </a:pPr>
            <a:r>
              <a:rPr lang="en-GB" sz="1800" i="0" kern="0" dirty="0" smtClean="0"/>
              <a:t>Selected key tools for environmental assessments</a:t>
            </a:r>
          </a:p>
          <a:p>
            <a:pPr lvl="1">
              <a:buClrTx/>
            </a:pPr>
            <a:endParaRPr lang="en-GB" sz="1600" b="0" i="0" kern="0" dirty="0" smtClean="0"/>
          </a:p>
          <a:p>
            <a:pPr lvl="1">
              <a:buClrTx/>
            </a:pPr>
            <a:endParaRPr lang="en-GB" sz="1600" b="0" i="0" kern="0" dirty="0" smtClean="0"/>
          </a:p>
        </p:txBody>
      </p:sp>
    </p:spTree>
    <p:extLst>
      <p:ext uri="{BB962C8B-B14F-4D97-AF65-F5344CB8AC3E}">
        <p14:creationId xmlns:p14="http://schemas.microsoft.com/office/powerpoint/2010/main" val="665993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FB741962-E197-41CB-93F9-81D06FF60593}" type="slidenum">
              <a:rPr lang="en-GB" smtClean="0"/>
              <a:pPr>
                <a:defRPr/>
              </a:pPr>
              <a:t>20</a:t>
            </a:fld>
            <a:endParaRPr lang="en-GB" dirty="0"/>
          </a:p>
        </p:txBody>
      </p:sp>
      <p:sp>
        <p:nvSpPr>
          <p:cNvPr id="13" name="TextBox 4"/>
          <p:cNvSpPr txBox="1">
            <a:spLocks noChangeArrowheads="1"/>
          </p:cNvSpPr>
          <p:nvPr/>
        </p:nvSpPr>
        <p:spPr bwMode="auto">
          <a:xfrm>
            <a:off x="3581400" y="3740423"/>
            <a:ext cx="1981200" cy="677862"/>
          </a:xfrm>
          <a:prstGeom prst="rect">
            <a:avLst/>
          </a:prstGeom>
          <a:solidFill>
            <a:srgbClr val="92D050"/>
          </a:solidFill>
          <a:ln w="9525">
            <a:noFill/>
            <a:miter lim="800000"/>
            <a:headEnd/>
            <a:tailEnd/>
          </a:ln>
        </p:spPr>
        <p:txBody>
          <a:bodyPr>
            <a:spAutoFit/>
          </a:bodyPr>
          <a:lstStyle/>
          <a:p>
            <a:pPr algn="ctr"/>
            <a:r>
              <a:rPr lang="en-GB" sz="1900" b="1">
                <a:solidFill>
                  <a:srgbClr val="002060"/>
                </a:solidFill>
                <a:latin typeface="Arial" charset="0"/>
              </a:rPr>
              <a:t>Demonstration/pilot projects</a:t>
            </a:r>
          </a:p>
        </p:txBody>
      </p:sp>
      <p:sp>
        <p:nvSpPr>
          <p:cNvPr id="14" name="Rounded Rectangular Callout 5"/>
          <p:cNvSpPr/>
          <p:nvPr/>
        </p:nvSpPr>
        <p:spPr>
          <a:xfrm>
            <a:off x="609600" y="2612504"/>
            <a:ext cx="1981200" cy="1752600"/>
          </a:xfrm>
          <a:prstGeom prst="wedgeRoundRectCallout">
            <a:avLst>
              <a:gd name="adj1" fmla="val 98237"/>
              <a:gd name="adj2" fmla="val 29686"/>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Test what works and does not work (relevance, effectiveness)</a:t>
            </a:r>
          </a:p>
        </p:txBody>
      </p:sp>
      <p:sp>
        <p:nvSpPr>
          <p:cNvPr id="15" name="Rounded Rectangular Callout 6"/>
          <p:cNvSpPr/>
          <p:nvPr/>
        </p:nvSpPr>
        <p:spPr>
          <a:xfrm>
            <a:off x="3603104" y="1760984"/>
            <a:ext cx="1905000" cy="1524000"/>
          </a:xfrm>
          <a:prstGeom prst="wedgeRoundRectCallout">
            <a:avLst>
              <a:gd name="adj1" fmla="val 19657"/>
              <a:gd name="adj2" fmla="val 81679"/>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Support  lesson drawing for adaptive management</a:t>
            </a:r>
          </a:p>
        </p:txBody>
      </p:sp>
      <p:sp>
        <p:nvSpPr>
          <p:cNvPr id="16" name="Rounded Rectangular Callout 7"/>
          <p:cNvSpPr/>
          <p:nvPr/>
        </p:nvSpPr>
        <p:spPr>
          <a:xfrm>
            <a:off x="6400800" y="2935560"/>
            <a:ext cx="2438400" cy="1600200"/>
          </a:xfrm>
          <a:prstGeom prst="wedgeRoundRectCallout">
            <a:avLst>
              <a:gd name="adj1" fmla="val -81829"/>
              <a:gd name="adj2" fmla="val 17134"/>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Mobilise communities, local/regional authorities &amp; other stakeholders </a:t>
            </a:r>
          </a:p>
        </p:txBody>
      </p:sp>
      <p:sp>
        <p:nvSpPr>
          <p:cNvPr id="17" name="Rounded Rectangular Callout 8"/>
          <p:cNvSpPr/>
          <p:nvPr/>
        </p:nvSpPr>
        <p:spPr>
          <a:xfrm>
            <a:off x="990600" y="4535760"/>
            <a:ext cx="1981200" cy="2133600"/>
          </a:xfrm>
          <a:prstGeom prst="wedgeRoundRectCallout">
            <a:avLst>
              <a:gd name="adj1" fmla="val 92408"/>
              <a:gd name="adj2" fmla="val -58392"/>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Help foster interest and commitment of national authorities &amp; other stakeholders</a:t>
            </a:r>
          </a:p>
        </p:txBody>
      </p:sp>
      <p:sp>
        <p:nvSpPr>
          <p:cNvPr id="18" name="Rounded Rectangular Callout 9"/>
          <p:cNvSpPr/>
          <p:nvPr/>
        </p:nvSpPr>
        <p:spPr>
          <a:xfrm>
            <a:off x="4572000" y="5145360"/>
            <a:ext cx="2286000" cy="1371600"/>
          </a:xfrm>
          <a:prstGeom prst="wedgeRoundRectCallout">
            <a:avLst>
              <a:gd name="adj1" fmla="val -32225"/>
              <a:gd name="adj2" fmla="val -103884"/>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Create motivation and knowledge for replication/ scaling-up</a:t>
            </a:r>
          </a:p>
        </p:txBody>
      </p:sp>
      <p:sp>
        <p:nvSpPr>
          <p:cNvPr id="20" name="TextBox 4"/>
          <p:cNvSpPr txBox="1">
            <a:spLocks noChangeArrowheads="1"/>
          </p:cNvSpPr>
          <p:nvPr/>
        </p:nvSpPr>
        <p:spPr bwMode="auto">
          <a:xfrm>
            <a:off x="0" y="6669360"/>
            <a:ext cx="3851920" cy="276999"/>
          </a:xfrm>
          <a:prstGeom prst="rect">
            <a:avLst/>
          </a:prstGeom>
          <a:noFill/>
          <a:ln w="9525">
            <a:noFill/>
            <a:miter lim="800000"/>
            <a:headEnd/>
            <a:tailEnd/>
          </a:ln>
        </p:spPr>
        <p:txBody>
          <a:bodyPr wrap="square">
            <a:spAutoFit/>
          </a:bodyPr>
          <a:lstStyle/>
          <a:p>
            <a:r>
              <a:rPr lang="en-GB" dirty="0">
                <a:solidFill>
                  <a:srgbClr val="000000"/>
                </a:solidFill>
                <a:latin typeface="Arial" charset="0"/>
              </a:rPr>
              <a:t>Source: UNDP-UNEP (2010</a:t>
            </a:r>
            <a:r>
              <a:rPr lang="en-GB" dirty="0" smtClean="0">
                <a:solidFill>
                  <a:srgbClr val="000000"/>
                </a:solidFill>
                <a:latin typeface="Arial" charset="0"/>
              </a:rPr>
              <a:t>), DG ECHO (2013)</a:t>
            </a:r>
            <a:endParaRPr lang="en-GB" dirty="0">
              <a:solidFill>
                <a:srgbClr val="000000"/>
              </a:solidFill>
              <a:latin typeface="Arial" charset="0"/>
            </a:endParaRPr>
          </a:p>
        </p:txBody>
      </p:sp>
      <p:sp>
        <p:nvSpPr>
          <p:cNvPr id="21" name="Rectangle 2"/>
          <p:cNvSpPr>
            <a:spLocks noGrp="1" noChangeArrowheads="1"/>
          </p:cNvSpPr>
          <p:nvPr>
            <p:ph type="title"/>
          </p:nvPr>
        </p:nvSpPr>
        <p:spPr>
          <a:xfrm>
            <a:off x="-252536" y="1196752"/>
            <a:ext cx="9505056" cy="523220"/>
          </a:xfrm>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indent="0" eaLnBrk="1" hangingPunct="1"/>
            <a:r>
              <a:rPr lang="en-GB" sz="2800" dirty="0" smtClean="0">
                <a:ea typeface="ＭＳ Ｐゴシック" pitchFamily="34" charset="-128"/>
              </a:rPr>
              <a:t>Assessing evidence/Demonstration projects</a:t>
            </a:r>
          </a:p>
        </p:txBody>
      </p:sp>
      <p:sp>
        <p:nvSpPr>
          <p:cNvPr id="11" name="Espace réservé du numéro de diapositive 5"/>
          <p:cNvSpPr txBox="1">
            <a:spLocks/>
          </p:cNvSpPr>
          <p:nvPr/>
        </p:nvSpPr>
        <p:spPr bwMode="auto">
          <a:xfrm>
            <a:off x="7600780" y="6461825"/>
            <a:ext cx="1867459" cy="47654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algn="l" rtl="0" eaLnBrk="0" fontAlgn="base" hangingPunct="0">
              <a:spcBef>
                <a:spcPct val="0"/>
              </a:spcBef>
              <a:spcAft>
                <a:spcPct val="0"/>
              </a:spcAft>
              <a:defRPr sz="1400" kern="1200">
                <a:solidFill>
                  <a:schemeClr val="bg2"/>
                </a:solidFill>
                <a:latin typeface="Arial" pitchFamily="34" charset="0"/>
                <a:ea typeface="ＭＳ Ｐゴシック" pitchFamily="34" charset="-128"/>
                <a:cs typeface="+mn-cs"/>
              </a:defRPr>
            </a:lvl1pPr>
            <a:lvl2pPr marL="742950" indent="-285750" algn="l" rtl="0" eaLnBrk="0" fontAlgn="base" hangingPunct="0">
              <a:spcBef>
                <a:spcPct val="0"/>
              </a:spcBef>
              <a:spcAft>
                <a:spcPct val="0"/>
              </a:spcAft>
              <a:defRPr sz="1200" kern="1200">
                <a:solidFill>
                  <a:schemeClr val="bg2"/>
                </a:solidFill>
                <a:latin typeface="Arial" pitchFamily="34" charset="0"/>
                <a:ea typeface="ＭＳ Ｐゴシック" pitchFamily="34" charset="-128"/>
                <a:cs typeface="+mn-cs"/>
              </a:defRPr>
            </a:lvl2pPr>
            <a:lvl3pPr marL="1143000" indent="-228600" algn="l" rtl="0" eaLnBrk="0" fontAlgn="base" hangingPunct="0">
              <a:spcBef>
                <a:spcPct val="0"/>
              </a:spcBef>
              <a:spcAft>
                <a:spcPct val="0"/>
              </a:spcAft>
              <a:defRPr sz="1200" kern="1200">
                <a:solidFill>
                  <a:schemeClr val="bg2"/>
                </a:solidFill>
                <a:latin typeface="Arial" pitchFamily="34" charset="0"/>
                <a:ea typeface="ＭＳ Ｐゴシック" pitchFamily="34" charset="-128"/>
                <a:cs typeface="+mn-cs"/>
              </a:defRPr>
            </a:lvl3pPr>
            <a:lvl4pPr marL="1600200" indent="-228600" algn="l" rtl="0" eaLnBrk="0" fontAlgn="base" hangingPunct="0">
              <a:spcBef>
                <a:spcPct val="0"/>
              </a:spcBef>
              <a:spcAft>
                <a:spcPct val="0"/>
              </a:spcAft>
              <a:defRPr sz="1200" kern="1200">
                <a:solidFill>
                  <a:schemeClr val="bg2"/>
                </a:solidFill>
                <a:latin typeface="Arial" pitchFamily="34" charset="0"/>
                <a:ea typeface="ＭＳ Ｐゴシック" pitchFamily="34" charset="-128"/>
                <a:cs typeface="+mn-cs"/>
              </a:defRPr>
            </a:lvl4pPr>
            <a:lvl5pPr marL="2057400" indent="-228600" algn="l" rtl="0" eaLnBrk="0" fontAlgn="base" hangingPunct="0">
              <a:spcBef>
                <a:spcPct val="0"/>
              </a:spcBef>
              <a:spcAft>
                <a:spcPct val="0"/>
              </a:spcAft>
              <a:defRPr sz="1200" kern="1200">
                <a:solidFill>
                  <a:schemeClr val="bg2"/>
                </a:solidFill>
                <a:latin typeface="Arial" pitchFamily="34" charset="0"/>
                <a:ea typeface="ＭＳ Ｐゴシック" pitchFamily="34" charset="-128"/>
                <a:cs typeface="+mn-cs"/>
              </a:defRPr>
            </a:lvl5pPr>
            <a:lvl6pPr marL="2514600" indent="-228600" algn="ctr" defTabSz="914400" rtl="0" eaLnBrk="0" fontAlgn="base" latinLnBrk="0" hangingPunct="0">
              <a:spcBef>
                <a:spcPct val="0"/>
              </a:spcBef>
              <a:spcAft>
                <a:spcPct val="0"/>
              </a:spcAft>
              <a:defRPr sz="1200" kern="1200">
                <a:solidFill>
                  <a:schemeClr val="bg2"/>
                </a:solidFill>
                <a:latin typeface="Arial" pitchFamily="34" charset="0"/>
                <a:ea typeface="ＭＳ Ｐゴシック" pitchFamily="34" charset="-128"/>
                <a:cs typeface="+mn-cs"/>
              </a:defRPr>
            </a:lvl6pPr>
            <a:lvl7pPr marL="2971800" indent="-228600" algn="ctr" defTabSz="914400" rtl="0" eaLnBrk="0" fontAlgn="base" latinLnBrk="0" hangingPunct="0">
              <a:spcBef>
                <a:spcPct val="0"/>
              </a:spcBef>
              <a:spcAft>
                <a:spcPct val="0"/>
              </a:spcAft>
              <a:defRPr sz="1200" kern="1200">
                <a:solidFill>
                  <a:schemeClr val="bg2"/>
                </a:solidFill>
                <a:latin typeface="Arial" pitchFamily="34" charset="0"/>
                <a:ea typeface="ＭＳ Ｐゴシック" pitchFamily="34" charset="-128"/>
                <a:cs typeface="+mn-cs"/>
              </a:defRPr>
            </a:lvl7pPr>
            <a:lvl8pPr marL="3429000" indent="-228600" algn="ctr" defTabSz="914400" rtl="0" eaLnBrk="0" fontAlgn="base" latinLnBrk="0" hangingPunct="0">
              <a:spcBef>
                <a:spcPct val="0"/>
              </a:spcBef>
              <a:spcAft>
                <a:spcPct val="0"/>
              </a:spcAft>
              <a:defRPr sz="1200" kern="1200">
                <a:solidFill>
                  <a:schemeClr val="bg2"/>
                </a:solidFill>
                <a:latin typeface="Arial" pitchFamily="34" charset="0"/>
                <a:ea typeface="ＭＳ Ｐゴシック" pitchFamily="34" charset="-128"/>
                <a:cs typeface="+mn-cs"/>
              </a:defRPr>
            </a:lvl8pPr>
            <a:lvl9pPr marL="3886200" indent="-228600" algn="ctr" defTabSz="914400" rtl="0" eaLnBrk="0" fontAlgn="base" latinLnBrk="0" hangingPunct="0">
              <a:spcBef>
                <a:spcPct val="0"/>
              </a:spcBef>
              <a:spcAft>
                <a:spcPct val="0"/>
              </a:spcAft>
              <a:defRPr sz="1200" kern="1200">
                <a:solidFill>
                  <a:schemeClr val="bg2"/>
                </a:solidFill>
                <a:latin typeface="Arial" pitchFamily="34" charset="0"/>
                <a:ea typeface="ＭＳ Ｐゴシック" pitchFamily="34" charset="-128"/>
                <a:cs typeface="+mn-cs"/>
              </a:defRPr>
            </a:lvl9pPr>
          </a:lstStyle>
          <a:p>
            <a:pPr eaLnBrk="1" hangingPunct="1"/>
            <a:fld id="{549BCD62-74D7-47F0-97F5-C72156114591}" type="slidenum">
              <a:rPr lang="en-GB" smtClean="0">
                <a:solidFill>
                  <a:srgbClr val="00A6C8"/>
                </a:solidFill>
                <a:latin typeface="Verdana" pitchFamily="34" charset="0"/>
              </a:rPr>
              <a:pPr eaLnBrk="1" hangingPunct="1"/>
              <a:t>20</a:t>
            </a:fld>
            <a:endParaRPr lang="en-GB" smtClean="0">
              <a:solidFill>
                <a:srgbClr val="00A6C8"/>
              </a:solidFill>
              <a:latin typeface="Verdana" pitchFamily="34" charset="0"/>
            </a:endParaRPr>
          </a:p>
        </p:txBody>
      </p:sp>
      <p:grpSp>
        <p:nvGrpSpPr>
          <p:cNvPr id="12" name="Group 11"/>
          <p:cNvGrpSpPr/>
          <p:nvPr/>
        </p:nvGrpSpPr>
        <p:grpSpPr>
          <a:xfrm>
            <a:off x="7380312" y="5445225"/>
            <a:ext cx="1763688" cy="1412776"/>
            <a:chOff x="971600" y="2463726"/>
            <a:chExt cx="6335520" cy="3889349"/>
          </a:xfrm>
        </p:grpSpPr>
        <p:sp>
          <p:nvSpPr>
            <p:cNvPr id="19" name="Rounded Rectangle 18"/>
            <p:cNvSpPr/>
            <p:nvPr/>
          </p:nvSpPr>
          <p:spPr>
            <a:xfrm>
              <a:off x="971600" y="2463726"/>
              <a:ext cx="1573163" cy="605234"/>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22" name="Flowchart: Document 4"/>
            <p:cNvSpPr/>
            <p:nvPr/>
          </p:nvSpPr>
          <p:spPr>
            <a:xfrm>
              <a:off x="971600" y="3241229"/>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23" name="Flowchart: Document 5"/>
            <p:cNvSpPr/>
            <p:nvPr/>
          </p:nvSpPr>
          <p:spPr>
            <a:xfrm>
              <a:off x="971600" y="4386857"/>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24" name="Flowchart: Document 6"/>
            <p:cNvSpPr/>
            <p:nvPr/>
          </p:nvSpPr>
          <p:spPr>
            <a:xfrm>
              <a:off x="971600" y="5445224"/>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25" name="Rounded Rectangle 24"/>
            <p:cNvSpPr/>
            <p:nvPr/>
          </p:nvSpPr>
          <p:spPr>
            <a:xfrm>
              <a:off x="3151238" y="2492896"/>
              <a:ext cx="1573162" cy="605234"/>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26" name="Rounded Rectangle 25"/>
            <p:cNvSpPr/>
            <p:nvPr/>
          </p:nvSpPr>
          <p:spPr>
            <a:xfrm>
              <a:off x="3151238" y="4149080"/>
              <a:ext cx="1573162" cy="1210468"/>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27" name="Rounded Rectangle 26"/>
            <p:cNvSpPr/>
            <p:nvPr/>
          </p:nvSpPr>
          <p:spPr>
            <a:xfrm>
              <a:off x="5584417" y="4149080"/>
              <a:ext cx="1722703" cy="1291084"/>
            </a:xfrm>
            <a:prstGeom prst="roundRect">
              <a:avLst/>
            </a:prstGeom>
            <a:solidFill>
              <a:srgbClr val="0083A9">
                <a:lumMod val="60000"/>
                <a:lumOff val="40000"/>
              </a:srgbClr>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400" b="1" i="0" u="none" strike="noStrike" kern="0" cap="none" spc="0" normalizeH="0" baseline="0" noProof="0">
                <a:ln>
                  <a:noFill/>
                </a:ln>
                <a:solidFill>
                  <a:srgbClr val="000000"/>
                </a:solidFill>
                <a:effectLst/>
                <a:uLnTx/>
                <a:uFillTx/>
                <a:latin typeface="Arial"/>
                <a:ea typeface="+mn-ea"/>
                <a:cs typeface="+mn-cs"/>
              </a:endParaRPr>
            </a:p>
          </p:txBody>
        </p:sp>
        <p:sp>
          <p:nvSpPr>
            <p:cNvPr id="28" name="Rounded Rectangle 27"/>
            <p:cNvSpPr/>
            <p:nvPr/>
          </p:nvSpPr>
          <p:spPr>
            <a:xfrm>
              <a:off x="5580112" y="2968011"/>
              <a:ext cx="1722703" cy="736573"/>
            </a:xfrm>
            <a:prstGeom prst="roundRect">
              <a:avLst/>
            </a:prstGeom>
            <a:solidFill>
              <a:srgbClr val="0083A9">
                <a:lumMod val="60000"/>
                <a:lumOff val="40000"/>
              </a:srgbClr>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4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29" name="Straight Connector 28"/>
            <p:cNvCxnSpPr>
              <a:stCxn id="19" idx="2"/>
              <a:endCxn id="22" idx="0"/>
            </p:cNvCxnSpPr>
            <p:nvPr/>
          </p:nvCxnSpPr>
          <p:spPr>
            <a:xfrm>
              <a:off x="1758182" y="3068960"/>
              <a:ext cx="0" cy="172269"/>
            </a:xfrm>
            <a:prstGeom prst="line">
              <a:avLst/>
            </a:prstGeom>
            <a:noFill/>
            <a:ln w="38100" cap="flat" cmpd="sng" algn="ctr">
              <a:solidFill>
                <a:srgbClr val="005F7B"/>
              </a:solidFill>
              <a:prstDash val="solid"/>
            </a:ln>
            <a:effectLst/>
          </p:spPr>
        </p:cxnSp>
        <p:cxnSp>
          <p:nvCxnSpPr>
            <p:cNvPr id="30" name="Straight Connector 29"/>
            <p:cNvCxnSpPr>
              <a:stCxn id="22" idx="2"/>
              <a:endCxn id="23" idx="0"/>
            </p:cNvCxnSpPr>
            <p:nvPr/>
          </p:nvCxnSpPr>
          <p:spPr>
            <a:xfrm>
              <a:off x="1758182" y="4089061"/>
              <a:ext cx="0" cy="297796"/>
            </a:xfrm>
            <a:prstGeom prst="line">
              <a:avLst/>
            </a:prstGeom>
            <a:noFill/>
            <a:ln w="38100" cap="flat" cmpd="sng" algn="ctr">
              <a:solidFill>
                <a:srgbClr val="002060"/>
              </a:solidFill>
              <a:prstDash val="solid"/>
            </a:ln>
            <a:effectLst/>
          </p:spPr>
        </p:cxnSp>
        <p:cxnSp>
          <p:nvCxnSpPr>
            <p:cNvPr id="31" name="Straight Connector 30"/>
            <p:cNvCxnSpPr>
              <a:stCxn id="23" idx="2"/>
              <a:endCxn id="24" idx="0"/>
            </p:cNvCxnSpPr>
            <p:nvPr/>
          </p:nvCxnSpPr>
          <p:spPr>
            <a:xfrm>
              <a:off x="1758182" y="5234689"/>
              <a:ext cx="0" cy="210535"/>
            </a:xfrm>
            <a:prstGeom prst="line">
              <a:avLst/>
            </a:prstGeom>
            <a:noFill/>
            <a:ln w="38100" cap="flat" cmpd="sng" algn="ctr">
              <a:solidFill>
                <a:srgbClr val="002060"/>
              </a:solidFill>
              <a:prstDash val="solid"/>
            </a:ln>
            <a:effectLst/>
          </p:spPr>
        </p:cxnSp>
        <p:sp>
          <p:nvSpPr>
            <p:cNvPr id="32" name="Right Brace 31"/>
            <p:cNvSpPr/>
            <p:nvPr/>
          </p:nvSpPr>
          <p:spPr>
            <a:xfrm>
              <a:off x="2656953" y="3212976"/>
              <a:ext cx="114847" cy="3086693"/>
            </a:xfrm>
            <a:prstGeom prst="rightBrace">
              <a:avLst/>
            </a:prstGeom>
            <a:noFill/>
            <a:ln w="38100"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00000"/>
                </a:solidFill>
                <a:effectLst/>
                <a:uLnTx/>
                <a:uFillTx/>
                <a:latin typeface="Arial"/>
                <a:ea typeface="+mn-ea"/>
                <a:cs typeface="+mn-cs"/>
              </a:endParaRPr>
            </a:p>
          </p:txBody>
        </p:sp>
        <p:cxnSp>
          <p:nvCxnSpPr>
            <p:cNvPr id="33" name="Straight Arrow Connector 32"/>
            <p:cNvCxnSpPr>
              <a:stCxn id="32" idx="1"/>
              <a:endCxn id="26" idx="1"/>
            </p:cNvCxnSpPr>
            <p:nvPr/>
          </p:nvCxnSpPr>
          <p:spPr>
            <a:xfrm flipV="1">
              <a:off x="2771800" y="4754314"/>
              <a:ext cx="379438" cy="2009"/>
            </a:xfrm>
            <a:prstGeom prst="straightConnector1">
              <a:avLst/>
            </a:prstGeom>
            <a:noFill/>
            <a:ln w="38100" cap="flat" cmpd="sng" algn="ctr">
              <a:solidFill>
                <a:srgbClr val="005F7B"/>
              </a:solidFill>
              <a:prstDash val="solid"/>
              <a:tailEnd type="arrow"/>
            </a:ln>
            <a:effectLst/>
          </p:spPr>
        </p:cxnSp>
        <p:cxnSp>
          <p:nvCxnSpPr>
            <p:cNvPr id="34" name="Straight Arrow Connector 33"/>
            <p:cNvCxnSpPr>
              <a:stCxn id="25" idx="3"/>
              <a:endCxn id="28" idx="1"/>
            </p:cNvCxnSpPr>
            <p:nvPr/>
          </p:nvCxnSpPr>
          <p:spPr>
            <a:xfrm>
              <a:off x="4724400" y="2795513"/>
              <a:ext cx="855712" cy="540785"/>
            </a:xfrm>
            <a:prstGeom prst="straightConnector1">
              <a:avLst/>
            </a:prstGeom>
            <a:noFill/>
            <a:ln w="38100" cap="flat" cmpd="sng" algn="ctr">
              <a:solidFill>
                <a:srgbClr val="005F7B"/>
              </a:solidFill>
              <a:prstDash val="solid"/>
              <a:tailEnd type="arrow"/>
            </a:ln>
            <a:effectLst/>
          </p:spPr>
        </p:cxnSp>
        <p:cxnSp>
          <p:nvCxnSpPr>
            <p:cNvPr id="35" name="Straight Arrow Connector 34"/>
            <p:cNvCxnSpPr>
              <a:stCxn id="26" idx="3"/>
              <a:endCxn id="28" idx="1"/>
            </p:cNvCxnSpPr>
            <p:nvPr/>
          </p:nvCxnSpPr>
          <p:spPr>
            <a:xfrm flipV="1">
              <a:off x="4724400" y="3336298"/>
              <a:ext cx="855712" cy="1418016"/>
            </a:xfrm>
            <a:prstGeom prst="straightConnector1">
              <a:avLst/>
            </a:prstGeom>
            <a:noFill/>
            <a:ln w="38100" cap="flat" cmpd="sng" algn="ctr">
              <a:solidFill>
                <a:srgbClr val="005F7B"/>
              </a:solidFill>
              <a:prstDash val="solid"/>
              <a:tailEnd type="arrow"/>
            </a:ln>
            <a:effectLst/>
          </p:spPr>
        </p:cxnSp>
        <p:cxnSp>
          <p:nvCxnSpPr>
            <p:cNvPr id="36" name="Straight Arrow Connector 35"/>
            <p:cNvCxnSpPr>
              <a:stCxn id="28" idx="2"/>
              <a:endCxn id="27" idx="0"/>
            </p:cNvCxnSpPr>
            <p:nvPr/>
          </p:nvCxnSpPr>
          <p:spPr>
            <a:xfrm>
              <a:off x="6441464" y="3704584"/>
              <a:ext cx="4305" cy="444496"/>
            </a:xfrm>
            <a:prstGeom prst="straightConnector1">
              <a:avLst/>
            </a:prstGeom>
            <a:noFill/>
            <a:ln w="38100" cap="flat" cmpd="sng" algn="ctr">
              <a:solidFill>
                <a:srgbClr val="005F7B"/>
              </a:solidFill>
              <a:prstDash val="solid"/>
              <a:tailEnd type="arrow"/>
            </a:ln>
            <a:effectLst/>
          </p:spPr>
        </p:cxnSp>
        <p:cxnSp>
          <p:nvCxnSpPr>
            <p:cNvPr id="37" name="Straight Arrow Connector 36"/>
            <p:cNvCxnSpPr>
              <a:stCxn id="32" idx="1"/>
              <a:endCxn id="25" idx="1"/>
            </p:cNvCxnSpPr>
            <p:nvPr/>
          </p:nvCxnSpPr>
          <p:spPr>
            <a:xfrm flipV="1">
              <a:off x="2771800" y="2795513"/>
              <a:ext cx="379438" cy="1960810"/>
            </a:xfrm>
            <a:prstGeom prst="straightConnector1">
              <a:avLst/>
            </a:prstGeom>
            <a:noFill/>
            <a:ln w="38100" cap="flat" cmpd="sng" algn="ctr">
              <a:solidFill>
                <a:srgbClr val="005F7B"/>
              </a:solidFill>
              <a:prstDash val="solid"/>
              <a:tailEnd type="arrow"/>
            </a:ln>
            <a:effectLst/>
          </p:spPr>
        </p:cxnSp>
      </p:grpSp>
      <p:sp>
        <p:nvSpPr>
          <p:cNvPr id="38" name="Oval 37"/>
          <p:cNvSpPr/>
          <p:nvPr/>
        </p:nvSpPr>
        <p:spPr bwMode="auto">
          <a:xfrm>
            <a:off x="7286067" y="6453336"/>
            <a:ext cx="598301" cy="43231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243054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1" grpId="1"/>
      <p:bldP spid="3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980728"/>
            <a:ext cx="8425184" cy="936625"/>
          </a:xfrm>
        </p:spPr>
        <p:txBody>
          <a:bodyPr/>
          <a:lstStyle/>
          <a:p>
            <a:pPr marL="0"/>
            <a:r>
              <a:rPr lang="en-GB" dirty="0" smtClean="0"/>
              <a:t>Buzzing 10 </a:t>
            </a:r>
            <a:r>
              <a:rPr lang="en-GB" dirty="0" err="1" smtClean="0"/>
              <a:t>mn</a:t>
            </a:r>
            <a:endParaRPr lang="en-GB" dirty="0"/>
          </a:p>
        </p:txBody>
      </p:sp>
      <p:sp>
        <p:nvSpPr>
          <p:cNvPr id="3" name="Rektangel 2"/>
          <p:cNvSpPr/>
          <p:nvPr/>
        </p:nvSpPr>
        <p:spPr>
          <a:xfrm>
            <a:off x="396305" y="1916832"/>
            <a:ext cx="7992119" cy="3139321"/>
          </a:xfrm>
          <a:prstGeom prst="rect">
            <a:avLst/>
          </a:prstGeom>
        </p:spPr>
        <p:txBody>
          <a:bodyPr wrap="square">
            <a:spAutoFit/>
          </a:bodyPr>
          <a:lstStyle/>
          <a:p>
            <a:pPr marL="342900" indent="-342900">
              <a:buFont typeface="+mj-lt"/>
              <a:buAutoNum type="arabicPeriod"/>
            </a:pPr>
            <a:r>
              <a:rPr lang="en-US" sz="1800" dirty="0" smtClean="0"/>
              <a:t>Have you experience with the three types of evidence: Vulnerability and adaptation assessment; Economic analyses; Demonstration projects? </a:t>
            </a:r>
          </a:p>
          <a:p>
            <a:pPr marL="342900" indent="-342900">
              <a:buFont typeface="+mj-lt"/>
              <a:buAutoNum type="arabicPeriod"/>
            </a:pPr>
            <a:endParaRPr lang="en-US" sz="1800" dirty="0"/>
          </a:p>
          <a:p>
            <a:pPr marL="342900" indent="-342900">
              <a:buFont typeface="+mj-lt"/>
              <a:buAutoNum type="arabicPeriod"/>
            </a:pPr>
            <a:r>
              <a:rPr lang="en-US" sz="1800" dirty="0" smtClean="0"/>
              <a:t>Which specific tools have you worked with?</a:t>
            </a:r>
          </a:p>
          <a:p>
            <a:pPr marL="342900" indent="-342900">
              <a:buFont typeface="+mj-lt"/>
              <a:buAutoNum type="arabicPeriod"/>
            </a:pPr>
            <a:endParaRPr lang="en-US" sz="1800" dirty="0"/>
          </a:p>
          <a:p>
            <a:pPr marL="342900" indent="-342900">
              <a:buFont typeface="+mj-lt"/>
              <a:buAutoNum type="arabicPeriod"/>
            </a:pPr>
            <a:r>
              <a:rPr lang="en-US" sz="1800" dirty="0" smtClean="0"/>
              <a:t>What was the outcome of the efforts?</a:t>
            </a:r>
          </a:p>
          <a:p>
            <a:pPr marL="342900" indent="-342900">
              <a:buFont typeface="+mj-lt"/>
              <a:buAutoNum type="arabicPeriod"/>
            </a:pPr>
            <a:endParaRPr lang="en-US" sz="1800" dirty="0"/>
          </a:p>
          <a:p>
            <a:pPr marL="342900" indent="-342900">
              <a:buFont typeface="+mj-lt"/>
              <a:buAutoNum type="arabicPeriod"/>
            </a:pPr>
            <a:r>
              <a:rPr lang="en-US" sz="1800" dirty="0" smtClean="0"/>
              <a:t>How can challenges concerning the three types of evidence and governance capacities </a:t>
            </a:r>
            <a:r>
              <a:rPr lang="en-US" sz="1800" dirty="0"/>
              <a:t>be addressed in a developing country </a:t>
            </a:r>
            <a:r>
              <a:rPr lang="en-US" sz="1800" dirty="0" smtClean="0"/>
              <a:t>context?</a:t>
            </a:r>
          </a:p>
        </p:txBody>
      </p:sp>
      <p:graphicFrame>
        <p:nvGraphicFramePr>
          <p:cNvPr id="4" name="Table 3"/>
          <p:cNvGraphicFramePr>
            <a:graphicFrameLocks noGrp="1"/>
          </p:cNvGraphicFramePr>
          <p:nvPr>
            <p:extLst>
              <p:ext uri="{D42A27DB-BD31-4B8C-83A1-F6EECF244321}">
                <p14:modId xmlns:p14="http://schemas.microsoft.com/office/powerpoint/2010/main" val="1939386412"/>
              </p:ext>
            </p:extLst>
          </p:nvPr>
        </p:nvGraphicFramePr>
        <p:xfrm>
          <a:off x="107504" y="5351145"/>
          <a:ext cx="8784975" cy="1412240"/>
        </p:xfrm>
        <a:graphic>
          <a:graphicData uri="http://schemas.openxmlformats.org/drawingml/2006/table">
            <a:tbl>
              <a:tblPr firstRow="1" bandRow="1">
                <a:tableStyleId>{3C2FFA5D-87B4-456A-9821-1D502468CF0F}</a:tableStyleId>
              </a:tblPr>
              <a:tblGrid>
                <a:gridCol w="3744416"/>
                <a:gridCol w="2520280"/>
                <a:gridCol w="2520279"/>
              </a:tblGrid>
              <a:tr h="238095">
                <a:tc>
                  <a:txBody>
                    <a:bodyPr/>
                    <a:lstStyle/>
                    <a:p>
                      <a:endParaRPr lang="en-GB" sz="1600" dirty="0"/>
                    </a:p>
                  </a:txBody>
                  <a:tcPr/>
                </a:tc>
                <a:tc>
                  <a:txBody>
                    <a:bodyPr/>
                    <a:lstStyle/>
                    <a:p>
                      <a:r>
                        <a:rPr lang="en-GB" sz="1600" dirty="0" smtClean="0"/>
                        <a:t>Tool</a:t>
                      </a:r>
                      <a:endParaRPr lang="en-GB" sz="1600" dirty="0"/>
                    </a:p>
                  </a:txBody>
                  <a:tcPr/>
                </a:tc>
                <a:tc>
                  <a:txBody>
                    <a:bodyPr/>
                    <a:lstStyle/>
                    <a:p>
                      <a:r>
                        <a:rPr lang="en-GB" sz="1600" dirty="0" smtClean="0"/>
                        <a:t>Outcome</a:t>
                      </a:r>
                      <a:endParaRPr lang="en-GB" sz="1600" dirty="0"/>
                    </a:p>
                  </a:txBody>
                  <a:tcPr/>
                </a:tc>
              </a:tr>
              <a:tr h="370840">
                <a:tc>
                  <a:txBody>
                    <a:bodyPr/>
                    <a:lstStyle/>
                    <a:p>
                      <a:r>
                        <a:rPr lang="en-GB" sz="1600" dirty="0" smtClean="0"/>
                        <a:t>Vulnerability assessment</a:t>
                      </a:r>
                      <a:endParaRPr lang="en-GB" sz="1600" dirty="0"/>
                    </a:p>
                  </a:txBody>
                  <a:tcPr/>
                </a:tc>
                <a:tc>
                  <a:txBody>
                    <a:bodyPr/>
                    <a:lstStyle/>
                    <a:p>
                      <a:endParaRPr lang="en-GB" sz="1600" dirty="0"/>
                    </a:p>
                  </a:txBody>
                  <a:tcPr/>
                </a:tc>
                <a:tc>
                  <a:txBody>
                    <a:bodyPr/>
                    <a:lstStyle/>
                    <a:p>
                      <a:endParaRPr lang="en-GB" sz="1600" dirty="0"/>
                    </a:p>
                  </a:txBody>
                  <a:tcPr/>
                </a:tc>
              </a:tr>
              <a:tr h="324063">
                <a:tc>
                  <a:txBody>
                    <a:bodyPr/>
                    <a:lstStyle/>
                    <a:p>
                      <a:r>
                        <a:rPr lang="en-GB" sz="1600" dirty="0" smtClean="0"/>
                        <a:t>Economic</a:t>
                      </a:r>
                      <a:r>
                        <a:rPr lang="en-GB" sz="1600" baseline="0" dirty="0" smtClean="0"/>
                        <a:t> assessment</a:t>
                      </a:r>
                      <a:endParaRPr lang="en-GB" sz="1600" dirty="0"/>
                    </a:p>
                  </a:txBody>
                  <a:tcPr/>
                </a:tc>
                <a:tc>
                  <a:txBody>
                    <a:bodyPr/>
                    <a:lstStyle/>
                    <a:p>
                      <a:endParaRPr lang="en-GB" sz="1600"/>
                    </a:p>
                  </a:txBody>
                  <a:tcPr/>
                </a:tc>
                <a:tc>
                  <a:txBody>
                    <a:bodyPr/>
                    <a:lstStyle/>
                    <a:p>
                      <a:endParaRPr lang="en-GB" sz="1600"/>
                    </a:p>
                  </a:txBody>
                  <a:tcPr/>
                </a:tc>
              </a:tr>
              <a:tr h="370840">
                <a:tc>
                  <a:txBody>
                    <a:bodyPr/>
                    <a:lstStyle/>
                    <a:p>
                      <a:r>
                        <a:rPr lang="en-GB" sz="1600" dirty="0" smtClean="0"/>
                        <a:t>Pilot projects</a:t>
                      </a:r>
                      <a:endParaRPr lang="en-GB" sz="1600" dirty="0"/>
                    </a:p>
                  </a:txBody>
                  <a:tcPr/>
                </a:tc>
                <a:tc>
                  <a:txBody>
                    <a:bodyPr/>
                    <a:lstStyle/>
                    <a:p>
                      <a:endParaRPr lang="en-GB" sz="1600"/>
                    </a:p>
                  </a:txBody>
                  <a:tcPr/>
                </a:tc>
                <a:tc>
                  <a:txBody>
                    <a:bodyPr/>
                    <a:lstStyle/>
                    <a:p>
                      <a:endParaRPr lang="en-GB" sz="1600" dirty="0"/>
                    </a:p>
                  </a:txBody>
                  <a:tcPr/>
                </a:tc>
              </a:tr>
            </a:tbl>
          </a:graphicData>
        </a:graphic>
      </p:graphicFrame>
    </p:spTree>
    <p:extLst>
      <p:ext uri="{BB962C8B-B14F-4D97-AF65-F5344CB8AC3E}">
        <p14:creationId xmlns:p14="http://schemas.microsoft.com/office/powerpoint/2010/main" val="242801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FB741962-E197-41CB-93F9-81D06FF60593}" type="slidenum">
              <a:rPr lang="en-GB" smtClean="0"/>
              <a:pPr>
                <a:defRPr/>
              </a:pPr>
              <a:t>22</a:t>
            </a:fld>
            <a:endParaRPr lang="en-GB" dirty="0"/>
          </a:p>
        </p:txBody>
      </p:sp>
      <p:sp>
        <p:nvSpPr>
          <p:cNvPr id="8" name="Cloud Callout 4"/>
          <p:cNvSpPr/>
          <p:nvPr/>
        </p:nvSpPr>
        <p:spPr>
          <a:xfrm>
            <a:off x="4648200" y="4953000"/>
            <a:ext cx="4191000" cy="1676400"/>
          </a:xfrm>
          <a:prstGeom prst="cloudCallout">
            <a:avLst>
              <a:gd name="adj1" fmla="val -18419"/>
              <a:gd name="adj2" fmla="val -75746"/>
            </a:avLst>
          </a:prstGeom>
          <a:solidFill>
            <a:srgbClr val="0083A9"/>
          </a:solidFill>
          <a:ln w="25400" cap="flat" cmpd="sng" algn="ctr">
            <a:solidFill>
              <a:srgbClr val="FF3399"/>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Who might be good champions?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FFFFFF"/>
                </a:solidFill>
                <a:effectLst/>
                <a:uLnTx/>
                <a:uFillTx/>
                <a:latin typeface="Arial"/>
              </a:rPr>
              <a:t>How do we create win/win?</a:t>
            </a:r>
            <a:endParaRPr kumimoji="0" lang="en-GB" sz="1800" b="1" i="0" u="none" strike="noStrike" kern="0" cap="none" spc="0" normalizeH="0" baseline="0" noProof="0" dirty="0">
              <a:ln>
                <a:noFill/>
              </a:ln>
              <a:solidFill>
                <a:srgbClr val="FFFFFF"/>
              </a:solidFill>
              <a:effectLst/>
              <a:uLnTx/>
              <a:uFillTx/>
              <a:latin typeface="Arial"/>
            </a:endParaRPr>
          </a:p>
        </p:txBody>
      </p:sp>
      <p:sp>
        <p:nvSpPr>
          <p:cNvPr id="9" name="Content Placeholder 2"/>
          <p:cNvSpPr txBox="1">
            <a:spLocks/>
          </p:cNvSpPr>
          <p:nvPr/>
        </p:nvSpPr>
        <p:spPr>
          <a:xfrm>
            <a:off x="457200" y="1524000"/>
            <a:ext cx="8534400" cy="4800600"/>
          </a:xfrm>
          <a:prstGeom prst="rect">
            <a:avLst/>
          </a:prstGeom>
        </p:spPr>
        <p:txBody>
          <a:bodyPr/>
          <a:lst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628650" indent="-285750" algn="l" rtl="0" eaLnBrk="0" fontAlgn="base" hangingPunct="0">
              <a:spcBef>
                <a:spcPct val="20000"/>
              </a:spcBef>
              <a:spcAft>
                <a:spcPct val="0"/>
              </a:spcAft>
              <a:buChar char="–"/>
              <a:defRPr sz="2400">
                <a:solidFill>
                  <a:schemeClr val="tx1"/>
                </a:solidFill>
                <a:latin typeface="+mn-lt"/>
              </a:defRPr>
            </a:lvl2pPr>
            <a:lvl3pPr marL="1028700" indent="-228600" algn="l" rtl="0" eaLnBrk="0" fontAlgn="base" hangingPunct="0">
              <a:spcBef>
                <a:spcPct val="20000"/>
              </a:spcBef>
              <a:spcAft>
                <a:spcPct val="0"/>
              </a:spcAft>
              <a:buChar char="•"/>
              <a:defRPr sz="2000">
                <a:solidFill>
                  <a:schemeClr val="tx1"/>
                </a:solidFill>
                <a:latin typeface="+mn-lt"/>
              </a:defRPr>
            </a:lvl3pPr>
            <a:lvl4pPr marL="1428750" indent="-228600" algn="l" rtl="0" eaLnBrk="0" fontAlgn="base" hangingPunct="0">
              <a:spcBef>
                <a:spcPct val="20000"/>
              </a:spcBef>
              <a:spcAft>
                <a:spcPct val="0"/>
              </a:spcAft>
              <a:buChar char="–"/>
              <a:defRPr>
                <a:solidFill>
                  <a:schemeClr val="tx1"/>
                </a:solidFill>
                <a:latin typeface="+mn-lt"/>
              </a:defRPr>
            </a:lvl4pPr>
            <a:lvl5pPr marL="1714500" indent="-171450" algn="l" rtl="0" eaLnBrk="0" fontAlgn="base" hangingPunct="0">
              <a:spcBef>
                <a:spcPct val="20000"/>
              </a:spcBef>
              <a:spcAft>
                <a:spcPct val="0"/>
              </a:spcAft>
              <a:buChar char="»"/>
              <a:defRPr>
                <a:solidFill>
                  <a:schemeClr val="tx1"/>
                </a:solidFill>
                <a:latin typeface="+mn-lt"/>
              </a:defRPr>
            </a:lvl5pPr>
            <a:lvl6pPr marL="2171700" indent="-171450" algn="l" rtl="0" fontAlgn="base">
              <a:spcBef>
                <a:spcPct val="20000"/>
              </a:spcBef>
              <a:spcAft>
                <a:spcPct val="0"/>
              </a:spcAft>
              <a:buChar char="»"/>
              <a:defRPr>
                <a:solidFill>
                  <a:schemeClr val="tx1"/>
                </a:solidFill>
                <a:latin typeface="+mn-lt"/>
              </a:defRPr>
            </a:lvl6pPr>
            <a:lvl7pPr marL="2628900" indent="-171450" algn="l" rtl="0" fontAlgn="base">
              <a:spcBef>
                <a:spcPct val="20000"/>
              </a:spcBef>
              <a:spcAft>
                <a:spcPct val="0"/>
              </a:spcAft>
              <a:buChar char="»"/>
              <a:defRPr>
                <a:solidFill>
                  <a:schemeClr val="tx1"/>
                </a:solidFill>
                <a:latin typeface="+mn-lt"/>
              </a:defRPr>
            </a:lvl7pPr>
            <a:lvl8pPr marL="3086100" indent="-171450" algn="l" rtl="0" fontAlgn="base">
              <a:spcBef>
                <a:spcPct val="20000"/>
              </a:spcBef>
              <a:spcAft>
                <a:spcPct val="0"/>
              </a:spcAft>
              <a:buChar char="»"/>
              <a:defRPr>
                <a:solidFill>
                  <a:schemeClr val="tx1"/>
                </a:solidFill>
                <a:latin typeface="+mn-lt"/>
              </a:defRPr>
            </a:lvl8pPr>
            <a:lvl9pPr marL="3543300" indent="-171450" algn="l" rtl="0" fontAlgn="base">
              <a:spcBef>
                <a:spcPct val="20000"/>
              </a:spcBef>
              <a:spcAft>
                <a:spcPct val="0"/>
              </a:spcAft>
              <a:buChar char="»"/>
              <a:defRPr>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None/>
              <a:tabLst/>
              <a:defRPr/>
            </a:pPr>
            <a:r>
              <a:rPr lang="en-GB" b="1" dirty="0">
                <a:solidFill>
                  <a:srgbClr val="0F5494"/>
                </a:solidFill>
                <a:latin typeface="+mj-lt"/>
                <a:ea typeface="ＭＳ Ｐゴシック" pitchFamily="34" charset="-128"/>
                <a:cs typeface="+mj-cs"/>
              </a:rPr>
              <a:t>Engaging key </a:t>
            </a:r>
            <a:r>
              <a:rPr lang="en-GB" b="1" dirty="0" smtClean="0">
                <a:solidFill>
                  <a:srgbClr val="0F5494"/>
                </a:solidFill>
                <a:latin typeface="+mj-lt"/>
                <a:ea typeface="ＭＳ Ｐゴシック" pitchFamily="34" charset="-128"/>
                <a:cs typeface="+mj-cs"/>
              </a:rPr>
              <a:t>actors</a:t>
            </a:r>
            <a:endParaRPr lang="en-GB" b="1" dirty="0">
              <a:solidFill>
                <a:srgbClr val="0F5494"/>
              </a:solidFill>
              <a:latin typeface="+mj-lt"/>
              <a:ea typeface="ＭＳ Ｐゴシック" pitchFamily="34" charset="-128"/>
              <a:cs typeface="+mj-cs"/>
            </a:endParaRPr>
          </a:p>
          <a:p>
            <a:pPr marL="0" marR="0" lvl="0" indent="0" algn="l" defTabSz="914400" rtl="0" eaLnBrk="0" fontAlgn="base" latinLnBrk="0" hangingPunct="0">
              <a:lnSpc>
                <a:spcPct val="100000"/>
              </a:lnSpc>
              <a:spcBef>
                <a:spcPct val="20000"/>
              </a:spcBef>
              <a:spcAft>
                <a:spcPct val="0"/>
              </a:spcAft>
              <a:buClrTx/>
              <a:buSzTx/>
              <a:buNone/>
              <a:tabLst/>
              <a:defRPr/>
            </a:pPr>
            <a:endParaRPr lang="en-GB" b="1" dirty="0">
              <a:solidFill>
                <a:srgbClr val="0F5494"/>
              </a:solidFill>
              <a:latin typeface="+mj-lt"/>
              <a:ea typeface="ＭＳ Ｐゴシック" pitchFamily="34" charset="-128"/>
              <a:cs typeface="+mj-cs"/>
            </a:endParaRPr>
          </a:p>
          <a:p>
            <a:pPr marR="0" lvl="1" indent="-6286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GB" sz="1800" dirty="0" smtClean="0">
                <a:solidFill>
                  <a:srgbClr val="0F5494"/>
                </a:solidFill>
              </a:rPr>
              <a:t>Identify </a:t>
            </a:r>
            <a:r>
              <a:rPr lang="en-GB" sz="1800" dirty="0">
                <a:solidFill>
                  <a:srgbClr val="0F5494"/>
                </a:solidFill>
              </a:rPr>
              <a:t>and </a:t>
            </a:r>
            <a:r>
              <a:rPr lang="en-GB" sz="1800" dirty="0" smtClean="0">
                <a:solidFill>
                  <a:srgbClr val="0F5494"/>
                </a:solidFill>
              </a:rPr>
              <a:t>mobilise </a:t>
            </a:r>
            <a:r>
              <a:rPr lang="en-GB" sz="1800" dirty="0">
                <a:solidFill>
                  <a:srgbClr val="0F5494"/>
                </a:solidFill>
              </a:rPr>
              <a:t>key organisations involved in development at the national and sector levels</a:t>
            </a:r>
          </a:p>
          <a:p>
            <a:pPr marR="0" lvl="1" indent="-6286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GB" sz="1800" dirty="0" smtClean="0">
                <a:solidFill>
                  <a:srgbClr val="0F5494"/>
                </a:solidFill>
              </a:rPr>
              <a:t>Identify and prioritise stakeholder interests</a:t>
            </a:r>
          </a:p>
          <a:p>
            <a:pPr marR="0" lvl="1" indent="-6286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GB" sz="1800" dirty="0" smtClean="0">
                <a:solidFill>
                  <a:srgbClr val="0F5494"/>
                </a:solidFill>
              </a:rPr>
              <a:t>Identify </a:t>
            </a:r>
            <a:r>
              <a:rPr lang="en-GB" sz="1800" dirty="0">
                <a:solidFill>
                  <a:srgbClr val="0F5494"/>
                </a:solidFill>
              </a:rPr>
              <a:t>and </a:t>
            </a:r>
            <a:r>
              <a:rPr lang="en-GB" sz="1800" dirty="0" smtClean="0">
                <a:solidFill>
                  <a:srgbClr val="0F5494"/>
                </a:solidFill>
              </a:rPr>
              <a:t>mobilise </a:t>
            </a:r>
            <a:r>
              <a:rPr lang="en-GB" sz="1800" dirty="0">
                <a:solidFill>
                  <a:srgbClr val="0F5494"/>
                </a:solidFill>
              </a:rPr>
              <a:t>‘champions’</a:t>
            </a:r>
          </a:p>
        </p:txBody>
      </p:sp>
      <p:grpSp>
        <p:nvGrpSpPr>
          <p:cNvPr id="6" name="Group 5"/>
          <p:cNvGrpSpPr/>
          <p:nvPr/>
        </p:nvGrpSpPr>
        <p:grpSpPr>
          <a:xfrm>
            <a:off x="251520" y="5229200"/>
            <a:ext cx="2015040" cy="1411907"/>
            <a:chOff x="971600" y="2463726"/>
            <a:chExt cx="6335520" cy="3889349"/>
          </a:xfrm>
        </p:grpSpPr>
        <p:sp>
          <p:nvSpPr>
            <p:cNvPr id="7" name="Rounded Rectangle 6"/>
            <p:cNvSpPr/>
            <p:nvPr/>
          </p:nvSpPr>
          <p:spPr>
            <a:xfrm>
              <a:off x="971600" y="2463726"/>
              <a:ext cx="1573163"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10" name="Flowchart: Document 4"/>
            <p:cNvSpPr/>
            <p:nvPr/>
          </p:nvSpPr>
          <p:spPr>
            <a:xfrm>
              <a:off x="971600" y="3241229"/>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11" name="Flowchart: Document 5"/>
            <p:cNvSpPr/>
            <p:nvPr/>
          </p:nvSpPr>
          <p:spPr>
            <a:xfrm>
              <a:off x="971600" y="4386857"/>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12" name="Flowchart: Document 6"/>
            <p:cNvSpPr/>
            <p:nvPr/>
          </p:nvSpPr>
          <p:spPr>
            <a:xfrm>
              <a:off x="971600" y="5445224"/>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13" name="Rounded Rectangle 12"/>
            <p:cNvSpPr/>
            <p:nvPr/>
          </p:nvSpPr>
          <p:spPr>
            <a:xfrm>
              <a:off x="3151238" y="2492896"/>
              <a:ext cx="1573162"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14" name="Rounded Rectangle 13"/>
            <p:cNvSpPr/>
            <p:nvPr/>
          </p:nvSpPr>
          <p:spPr>
            <a:xfrm>
              <a:off x="3151238" y="4149080"/>
              <a:ext cx="1573162" cy="1210468"/>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15" name="Rounded Rectangle 14"/>
            <p:cNvSpPr/>
            <p:nvPr/>
          </p:nvSpPr>
          <p:spPr>
            <a:xfrm>
              <a:off x="5584417" y="4149080"/>
              <a:ext cx="1722703" cy="1291084"/>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400" b="1" i="0" u="none" strike="noStrike" kern="0" cap="none" spc="0" normalizeH="0" baseline="0" noProof="0">
                <a:ln>
                  <a:noFill/>
                </a:ln>
                <a:solidFill>
                  <a:srgbClr val="000000"/>
                </a:solidFill>
                <a:effectLst/>
                <a:uLnTx/>
                <a:uFillTx/>
                <a:latin typeface="Arial"/>
                <a:ea typeface="+mn-ea"/>
                <a:cs typeface="+mn-cs"/>
              </a:endParaRPr>
            </a:p>
          </p:txBody>
        </p:sp>
        <p:sp>
          <p:nvSpPr>
            <p:cNvPr id="16" name="Rounded Rectangle 15"/>
            <p:cNvSpPr/>
            <p:nvPr/>
          </p:nvSpPr>
          <p:spPr>
            <a:xfrm>
              <a:off x="5580112" y="2968011"/>
              <a:ext cx="1722703" cy="736573"/>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4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17" name="Straight Connector 16"/>
            <p:cNvCxnSpPr>
              <a:stCxn id="7" idx="2"/>
              <a:endCxn id="10" idx="0"/>
            </p:cNvCxnSpPr>
            <p:nvPr/>
          </p:nvCxnSpPr>
          <p:spPr>
            <a:xfrm>
              <a:off x="1758182" y="3068960"/>
              <a:ext cx="0" cy="172269"/>
            </a:xfrm>
            <a:prstGeom prst="line">
              <a:avLst/>
            </a:prstGeom>
            <a:noFill/>
            <a:ln w="3175" cap="flat" cmpd="sng" algn="ctr">
              <a:solidFill>
                <a:srgbClr val="005F7B"/>
              </a:solidFill>
              <a:prstDash val="solid"/>
            </a:ln>
            <a:effectLst/>
          </p:spPr>
        </p:cxnSp>
        <p:cxnSp>
          <p:nvCxnSpPr>
            <p:cNvPr id="18" name="Straight Connector 17"/>
            <p:cNvCxnSpPr>
              <a:stCxn id="10" idx="2"/>
              <a:endCxn id="11" idx="0"/>
            </p:cNvCxnSpPr>
            <p:nvPr/>
          </p:nvCxnSpPr>
          <p:spPr>
            <a:xfrm>
              <a:off x="1758182" y="4089061"/>
              <a:ext cx="0" cy="297796"/>
            </a:xfrm>
            <a:prstGeom prst="line">
              <a:avLst/>
            </a:prstGeom>
            <a:noFill/>
            <a:ln w="3175" cap="flat" cmpd="sng" algn="ctr">
              <a:solidFill>
                <a:srgbClr val="002060"/>
              </a:solidFill>
              <a:prstDash val="solid"/>
            </a:ln>
            <a:effectLst/>
          </p:spPr>
        </p:cxnSp>
        <p:cxnSp>
          <p:nvCxnSpPr>
            <p:cNvPr id="19" name="Straight Connector 18"/>
            <p:cNvCxnSpPr>
              <a:stCxn id="11" idx="2"/>
              <a:endCxn id="12" idx="0"/>
            </p:cNvCxnSpPr>
            <p:nvPr/>
          </p:nvCxnSpPr>
          <p:spPr>
            <a:xfrm>
              <a:off x="1758182" y="5234689"/>
              <a:ext cx="0" cy="210535"/>
            </a:xfrm>
            <a:prstGeom prst="line">
              <a:avLst/>
            </a:prstGeom>
            <a:noFill/>
            <a:ln w="3175" cap="flat" cmpd="sng" algn="ctr">
              <a:solidFill>
                <a:srgbClr val="002060"/>
              </a:solidFill>
              <a:prstDash val="solid"/>
            </a:ln>
            <a:effectLst/>
          </p:spPr>
        </p:cxnSp>
        <p:sp>
          <p:nvSpPr>
            <p:cNvPr id="20" name="Right Brace 19"/>
            <p:cNvSpPr/>
            <p:nvPr/>
          </p:nvSpPr>
          <p:spPr>
            <a:xfrm>
              <a:off x="2656953" y="3212976"/>
              <a:ext cx="114847" cy="3086693"/>
            </a:xfrm>
            <a:prstGeom prst="rightBrace">
              <a:avLst/>
            </a:prstGeom>
            <a:noFill/>
            <a:ln w="3175"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00000"/>
                </a:solidFill>
                <a:effectLst/>
                <a:uLnTx/>
                <a:uFillTx/>
                <a:latin typeface="Arial"/>
                <a:ea typeface="+mn-ea"/>
                <a:cs typeface="+mn-cs"/>
              </a:endParaRPr>
            </a:p>
          </p:txBody>
        </p:sp>
        <p:cxnSp>
          <p:nvCxnSpPr>
            <p:cNvPr id="21" name="Straight Arrow Connector 20"/>
            <p:cNvCxnSpPr>
              <a:stCxn id="20" idx="1"/>
              <a:endCxn id="14" idx="1"/>
            </p:cNvCxnSpPr>
            <p:nvPr/>
          </p:nvCxnSpPr>
          <p:spPr>
            <a:xfrm flipV="1">
              <a:off x="2771800" y="4754314"/>
              <a:ext cx="379438" cy="2009"/>
            </a:xfrm>
            <a:prstGeom prst="straightConnector1">
              <a:avLst/>
            </a:prstGeom>
            <a:noFill/>
            <a:ln w="3175" cap="flat" cmpd="sng" algn="ctr">
              <a:solidFill>
                <a:srgbClr val="005F7B"/>
              </a:solidFill>
              <a:prstDash val="solid"/>
              <a:tailEnd type="arrow"/>
            </a:ln>
            <a:effectLst/>
          </p:spPr>
        </p:cxnSp>
        <p:cxnSp>
          <p:nvCxnSpPr>
            <p:cNvPr id="22" name="Straight Arrow Connector 21"/>
            <p:cNvCxnSpPr>
              <a:stCxn id="13" idx="3"/>
              <a:endCxn id="16" idx="1"/>
            </p:cNvCxnSpPr>
            <p:nvPr/>
          </p:nvCxnSpPr>
          <p:spPr>
            <a:xfrm>
              <a:off x="4724400" y="2795513"/>
              <a:ext cx="855712" cy="540785"/>
            </a:xfrm>
            <a:prstGeom prst="straightConnector1">
              <a:avLst/>
            </a:prstGeom>
            <a:noFill/>
            <a:ln w="3175" cap="flat" cmpd="sng" algn="ctr">
              <a:solidFill>
                <a:srgbClr val="005F7B"/>
              </a:solidFill>
              <a:prstDash val="solid"/>
              <a:tailEnd type="arrow"/>
            </a:ln>
            <a:effectLst/>
          </p:spPr>
        </p:cxnSp>
        <p:cxnSp>
          <p:nvCxnSpPr>
            <p:cNvPr id="23" name="Straight Arrow Connector 22"/>
            <p:cNvCxnSpPr>
              <a:stCxn id="14" idx="3"/>
              <a:endCxn id="16" idx="1"/>
            </p:cNvCxnSpPr>
            <p:nvPr/>
          </p:nvCxnSpPr>
          <p:spPr>
            <a:xfrm flipV="1">
              <a:off x="4724400" y="3336298"/>
              <a:ext cx="855712" cy="1418016"/>
            </a:xfrm>
            <a:prstGeom prst="straightConnector1">
              <a:avLst/>
            </a:prstGeom>
            <a:noFill/>
            <a:ln w="3175" cap="flat" cmpd="sng" algn="ctr">
              <a:solidFill>
                <a:srgbClr val="005F7B"/>
              </a:solidFill>
              <a:prstDash val="solid"/>
              <a:tailEnd type="arrow"/>
            </a:ln>
            <a:effectLst/>
          </p:spPr>
        </p:cxnSp>
        <p:cxnSp>
          <p:nvCxnSpPr>
            <p:cNvPr id="24" name="Straight Arrow Connector 23"/>
            <p:cNvCxnSpPr>
              <a:stCxn id="16" idx="2"/>
              <a:endCxn id="15" idx="0"/>
            </p:cNvCxnSpPr>
            <p:nvPr/>
          </p:nvCxnSpPr>
          <p:spPr>
            <a:xfrm>
              <a:off x="6441464" y="3704584"/>
              <a:ext cx="4305" cy="444496"/>
            </a:xfrm>
            <a:prstGeom prst="straightConnector1">
              <a:avLst/>
            </a:prstGeom>
            <a:noFill/>
            <a:ln w="3175" cap="flat" cmpd="sng" algn="ctr">
              <a:solidFill>
                <a:srgbClr val="005F7B"/>
              </a:solidFill>
              <a:prstDash val="solid"/>
              <a:tailEnd type="arrow"/>
            </a:ln>
            <a:effectLst/>
          </p:spPr>
        </p:cxnSp>
        <p:cxnSp>
          <p:nvCxnSpPr>
            <p:cNvPr id="25" name="Straight Arrow Connector 24"/>
            <p:cNvCxnSpPr>
              <a:stCxn id="20" idx="1"/>
              <a:endCxn id="13" idx="1"/>
            </p:cNvCxnSpPr>
            <p:nvPr/>
          </p:nvCxnSpPr>
          <p:spPr>
            <a:xfrm flipV="1">
              <a:off x="2771800" y="2795513"/>
              <a:ext cx="379438" cy="1960810"/>
            </a:xfrm>
            <a:prstGeom prst="straightConnector1">
              <a:avLst/>
            </a:prstGeom>
            <a:noFill/>
            <a:ln w="3175" cap="flat" cmpd="sng" algn="ctr">
              <a:solidFill>
                <a:srgbClr val="005F7B"/>
              </a:solidFill>
              <a:prstDash val="solid"/>
              <a:tailEnd type="arrow"/>
            </a:ln>
            <a:effectLst/>
          </p:spPr>
        </p:cxnSp>
      </p:grpSp>
      <p:sp>
        <p:nvSpPr>
          <p:cNvPr id="26" name="Oval 25"/>
          <p:cNvSpPr/>
          <p:nvPr/>
        </p:nvSpPr>
        <p:spPr bwMode="auto">
          <a:xfrm>
            <a:off x="864096" y="5157192"/>
            <a:ext cx="683568" cy="432048"/>
          </a:xfrm>
          <a:prstGeom prst="ellipse">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278388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9"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FB741962-E197-41CB-93F9-81D06FF60593}" type="slidenum">
              <a:rPr lang="en-GB" smtClean="0"/>
              <a:pPr>
                <a:defRPr/>
              </a:pPr>
              <a:t>23</a:t>
            </a:fld>
            <a:endParaRPr lang="en-GB" dirty="0"/>
          </a:p>
        </p:txBody>
      </p:sp>
      <p:sp>
        <p:nvSpPr>
          <p:cNvPr id="5" name="Content Placeholder 2"/>
          <p:cNvSpPr>
            <a:spLocks noGrp="1"/>
          </p:cNvSpPr>
          <p:nvPr>
            <p:ph idx="1"/>
          </p:nvPr>
        </p:nvSpPr>
        <p:spPr>
          <a:xfrm>
            <a:off x="251520" y="2156792"/>
            <a:ext cx="8534400" cy="4800600"/>
          </a:xfrm>
        </p:spPr>
        <p:txBody>
          <a:bodyPr/>
          <a:lstStyle/>
          <a:p>
            <a:pPr marL="269875" indent="-269875"/>
            <a:r>
              <a:rPr lang="en-GB" sz="1800" b="1" dirty="0" smtClean="0"/>
              <a:t>Developing and implementing a communication </a:t>
            </a:r>
            <a:br>
              <a:rPr lang="en-GB" sz="1800" b="1" dirty="0" smtClean="0"/>
            </a:br>
            <a:r>
              <a:rPr lang="en-GB" sz="1800" b="1" dirty="0" smtClean="0"/>
              <a:t>and advocacy strategy in support of mainstreaming</a:t>
            </a:r>
          </a:p>
          <a:p>
            <a:pPr marL="269875" indent="-269875"/>
            <a:endParaRPr lang="en-GB" sz="1800" b="1" dirty="0" smtClean="0"/>
          </a:p>
          <a:p>
            <a:pPr lvl="1" indent="-473075"/>
            <a:r>
              <a:rPr lang="en-GB" sz="1800" b="0" dirty="0" smtClean="0"/>
              <a:t>Define the objective of the communication efforts</a:t>
            </a:r>
          </a:p>
          <a:p>
            <a:pPr lvl="1" indent="-473075"/>
            <a:r>
              <a:rPr lang="en-GB" sz="1800" b="0" dirty="0" smtClean="0"/>
              <a:t>Define the target audience to be informed or influenced</a:t>
            </a:r>
          </a:p>
          <a:p>
            <a:pPr lvl="1" indent="-473075"/>
            <a:r>
              <a:rPr lang="en-GB" sz="1800" b="0" dirty="0" smtClean="0"/>
              <a:t>Develop policy-relevant messages and materials based on evidence collected (e.g. policy briefs, radio programmes)</a:t>
            </a:r>
          </a:p>
          <a:p>
            <a:pPr lvl="1" indent="-473075"/>
            <a:r>
              <a:rPr lang="en-GB" sz="1800" b="0" dirty="0" smtClean="0"/>
              <a:t>Select and use appropriate communication channels for the various target groups (e.g. media, sector working groups)</a:t>
            </a:r>
          </a:p>
        </p:txBody>
      </p:sp>
      <p:sp>
        <p:nvSpPr>
          <p:cNvPr id="6" name="Title 1"/>
          <p:cNvSpPr>
            <a:spLocks noGrp="1"/>
          </p:cNvSpPr>
          <p:nvPr>
            <p:ph type="title"/>
          </p:nvPr>
        </p:nvSpPr>
        <p:spPr>
          <a:xfrm>
            <a:off x="107504" y="1052736"/>
            <a:ext cx="9036496" cy="936625"/>
          </a:xfrm>
        </p:spPr>
        <p:txBody>
          <a:bodyPr/>
          <a:lstStyle/>
          <a:p>
            <a:r>
              <a:rPr lang="en-GB" dirty="0" smtClean="0"/>
              <a:t>Communication strategy</a:t>
            </a:r>
          </a:p>
        </p:txBody>
      </p:sp>
      <p:grpSp>
        <p:nvGrpSpPr>
          <p:cNvPr id="8" name="Group 7"/>
          <p:cNvGrpSpPr/>
          <p:nvPr/>
        </p:nvGrpSpPr>
        <p:grpSpPr>
          <a:xfrm>
            <a:off x="251520" y="5401469"/>
            <a:ext cx="2015040" cy="1411907"/>
            <a:chOff x="971600" y="2463726"/>
            <a:chExt cx="6335520" cy="3889349"/>
          </a:xfrm>
        </p:grpSpPr>
        <p:sp>
          <p:nvSpPr>
            <p:cNvPr id="9" name="Rounded Rectangle 8"/>
            <p:cNvSpPr/>
            <p:nvPr/>
          </p:nvSpPr>
          <p:spPr>
            <a:xfrm>
              <a:off x="971600" y="2463726"/>
              <a:ext cx="1573163"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10" name="Flowchart: Document 4"/>
            <p:cNvSpPr/>
            <p:nvPr/>
          </p:nvSpPr>
          <p:spPr>
            <a:xfrm>
              <a:off x="971600" y="3241229"/>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11" name="Flowchart: Document 5"/>
            <p:cNvSpPr/>
            <p:nvPr/>
          </p:nvSpPr>
          <p:spPr>
            <a:xfrm>
              <a:off x="971600" y="4386857"/>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12" name="Flowchart: Document 6"/>
            <p:cNvSpPr/>
            <p:nvPr/>
          </p:nvSpPr>
          <p:spPr>
            <a:xfrm>
              <a:off x="971600" y="5445224"/>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13" name="Rounded Rectangle 12"/>
            <p:cNvSpPr/>
            <p:nvPr/>
          </p:nvSpPr>
          <p:spPr>
            <a:xfrm>
              <a:off x="3151238" y="2492896"/>
              <a:ext cx="1573162"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14" name="Rounded Rectangle 13"/>
            <p:cNvSpPr/>
            <p:nvPr/>
          </p:nvSpPr>
          <p:spPr>
            <a:xfrm>
              <a:off x="3151238" y="4149080"/>
              <a:ext cx="1573162" cy="1210468"/>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15" name="Rounded Rectangle 14"/>
            <p:cNvSpPr/>
            <p:nvPr/>
          </p:nvSpPr>
          <p:spPr>
            <a:xfrm>
              <a:off x="5584417" y="4149080"/>
              <a:ext cx="1722703" cy="1291084"/>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400" b="1" i="0" u="none" strike="noStrike" kern="0" cap="none" spc="0" normalizeH="0" baseline="0" noProof="0">
                <a:ln>
                  <a:noFill/>
                </a:ln>
                <a:solidFill>
                  <a:srgbClr val="000000"/>
                </a:solidFill>
                <a:effectLst/>
                <a:uLnTx/>
                <a:uFillTx/>
                <a:latin typeface="Arial"/>
                <a:ea typeface="+mn-ea"/>
                <a:cs typeface="+mn-cs"/>
              </a:endParaRPr>
            </a:p>
          </p:txBody>
        </p:sp>
        <p:sp>
          <p:nvSpPr>
            <p:cNvPr id="16" name="Rounded Rectangle 15"/>
            <p:cNvSpPr/>
            <p:nvPr/>
          </p:nvSpPr>
          <p:spPr>
            <a:xfrm>
              <a:off x="5580112" y="2968011"/>
              <a:ext cx="1722703" cy="736573"/>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4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17" name="Straight Connector 16"/>
            <p:cNvCxnSpPr>
              <a:stCxn id="9" idx="2"/>
              <a:endCxn id="10" idx="0"/>
            </p:cNvCxnSpPr>
            <p:nvPr/>
          </p:nvCxnSpPr>
          <p:spPr>
            <a:xfrm>
              <a:off x="1758182" y="3068960"/>
              <a:ext cx="0" cy="172269"/>
            </a:xfrm>
            <a:prstGeom prst="line">
              <a:avLst/>
            </a:prstGeom>
            <a:noFill/>
            <a:ln w="3175" cap="flat" cmpd="sng" algn="ctr">
              <a:solidFill>
                <a:srgbClr val="005F7B"/>
              </a:solidFill>
              <a:prstDash val="solid"/>
            </a:ln>
            <a:effectLst/>
          </p:spPr>
        </p:cxnSp>
        <p:cxnSp>
          <p:nvCxnSpPr>
            <p:cNvPr id="18" name="Straight Connector 17"/>
            <p:cNvCxnSpPr>
              <a:stCxn id="10" idx="2"/>
              <a:endCxn id="11" idx="0"/>
            </p:cNvCxnSpPr>
            <p:nvPr/>
          </p:nvCxnSpPr>
          <p:spPr>
            <a:xfrm>
              <a:off x="1758182" y="4089061"/>
              <a:ext cx="0" cy="297796"/>
            </a:xfrm>
            <a:prstGeom prst="line">
              <a:avLst/>
            </a:prstGeom>
            <a:noFill/>
            <a:ln w="3175" cap="flat" cmpd="sng" algn="ctr">
              <a:solidFill>
                <a:srgbClr val="002060"/>
              </a:solidFill>
              <a:prstDash val="solid"/>
            </a:ln>
            <a:effectLst/>
          </p:spPr>
        </p:cxnSp>
        <p:cxnSp>
          <p:nvCxnSpPr>
            <p:cNvPr id="19" name="Straight Connector 18"/>
            <p:cNvCxnSpPr>
              <a:stCxn id="11" idx="2"/>
              <a:endCxn id="12" idx="0"/>
            </p:cNvCxnSpPr>
            <p:nvPr/>
          </p:nvCxnSpPr>
          <p:spPr>
            <a:xfrm>
              <a:off x="1758182" y="5234689"/>
              <a:ext cx="0" cy="210535"/>
            </a:xfrm>
            <a:prstGeom prst="line">
              <a:avLst/>
            </a:prstGeom>
            <a:noFill/>
            <a:ln w="3175" cap="flat" cmpd="sng" algn="ctr">
              <a:solidFill>
                <a:srgbClr val="002060"/>
              </a:solidFill>
              <a:prstDash val="solid"/>
            </a:ln>
            <a:effectLst/>
          </p:spPr>
        </p:cxnSp>
        <p:sp>
          <p:nvSpPr>
            <p:cNvPr id="20" name="Right Brace 19"/>
            <p:cNvSpPr/>
            <p:nvPr/>
          </p:nvSpPr>
          <p:spPr>
            <a:xfrm>
              <a:off x="2656953" y="3212976"/>
              <a:ext cx="114847" cy="3086693"/>
            </a:xfrm>
            <a:prstGeom prst="rightBrace">
              <a:avLst/>
            </a:prstGeom>
            <a:noFill/>
            <a:ln w="3175"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00000"/>
                </a:solidFill>
                <a:effectLst/>
                <a:uLnTx/>
                <a:uFillTx/>
                <a:latin typeface="Arial"/>
                <a:ea typeface="+mn-ea"/>
                <a:cs typeface="+mn-cs"/>
              </a:endParaRPr>
            </a:p>
          </p:txBody>
        </p:sp>
        <p:cxnSp>
          <p:nvCxnSpPr>
            <p:cNvPr id="21" name="Straight Arrow Connector 20"/>
            <p:cNvCxnSpPr>
              <a:stCxn id="20" idx="1"/>
              <a:endCxn id="14" idx="1"/>
            </p:cNvCxnSpPr>
            <p:nvPr/>
          </p:nvCxnSpPr>
          <p:spPr>
            <a:xfrm flipV="1">
              <a:off x="2771800" y="4754314"/>
              <a:ext cx="379438" cy="2009"/>
            </a:xfrm>
            <a:prstGeom prst="straightConnector1">
              <a:avLst/>
            </a:prstGeom>
            <a:noFill/>
            <a:ln w="3175" cap="flat" cmpd="sng" algn="ctr">
              <a:solidFill>
                <a:srgbClr val="005F7B"/>
              </a:solidFill>
              <a:prstDash val="solid"/>
              <a:tailEnd type="arrow"/>
            </a:ln>
            <a:effectLst/>
          </p:spPr>
        </p:cxnSp>
        <p:cxnSp>
          <p:nvCxnSpPr>
            <p:cNvPr id="22" name="Straight Arrow Connector 21"/>
            <p:cNvCxnSpPr>
              <a:stCxn id="13" idx="3"/>
              <a:endCxn id="16" idx="1"/>
            </p:cNvCxnSpPr>
            <p:nvPr/>
          </p:nvCxnSpPr>
          <p:spPr>
            <a:xfrm>
              <a:off x="4724400" y="2795513"/>
              <a:ext cx="855712" cy="540785"/>
            </a:xfrm>
            <a:prstGeom prst="straightConnector1">
              <a:avLst/>
            </a:prstGeom>
            <a:noFill/>
            <a:ln w="3175" cap="flat" cmpd="sng" algn="ctr">
              <a:solidFill>
                <a:srgbClr val="005F7B"/>
              </a:solidFill>
              <a:prstDash val="solid"/>
              <a:tailEnd type="arrow"/>
            </a:ln>
            <a:effectLst/>
          </p:spPr>
        </p:cxnSp>
        <p:cxnSp>
          <p:nvCxnSpPr>
            <p:cNvPr id="23" name="Straight Arrow Connector 22"/>
            <p:cNvCxnSpPr>
              <a:stCxn id="14" idx="3"/>
              <a:endCxn id="16" idx="1"/>
            </p:cNvCxnSpPr>
            <p:nvPr/>
          </p:nvCxnSpPr>
          <p:spPr>
            <a:xfrm flipV="1">
              <a:off x="4724400" y="3336298"/>
              <a:ext cx="855712" cy="1418016"/>
            </a:xfrm>
            <a:prstGeom prst="straightConnector1">
              <a:avLst/>
            </a:prstGeom>
            <a:noFill/>
            <a:ln w="3175" cap="flat" cmpd="sng" algn="ctr">
              <a:solidFill>
                <a:srgbClr val="005F7B"/>
              </a:solidFill>
              <a:prstDash val="solid"/>
              <a:tailEnd type="arrow"/>
            </a:ln>
            <a:effectLst/>
          </p:spPr>
        </p:cxnSp>
        <p:cxnSp>
          <p:nvCxnSpPr>
            <p:cNvPr id="24" name="Straight Arrow Connector 23"/>
            <p:cNvCxnSpPr>
              <a:stCxn id="16" idx="2"/>
              <a:endCxn id="15" idx="0"/>
            </p:cNvCxnSpPr>
            <p:nvPr/>
          </p:nvCxnSpPr>
          <p:spPr>
            <a:xfrm>
              <a:off x="6441464" y="3704584"/>
              <a:ext cx="4305" cy="444496"/>
            </a:xfrm>
            <a:prstGeom prst="straightConnector1">
              <a:avLst/>
            </a:prstGeom>
            <a:noFill/>
            <a:ln w="3175" cap="flat" cmpd="sng" algn="ctr">
              <a:solidFill>
                <a:srgbClr val="005F7B"/>
              </a:solidFill>
              <a:prstDash val="solid"/>
              <a:tailEnd type="arrow"/>
            </a:ln>
            <a:effectLst/>
          </p:spPr>
        </p:cxnSp>
        <p:cxnSp>
          <p:nvCxnSpPr>
            <p:cNvPr id="25" name="Straight Arrow Connector 24"/>
            <p:cNvCxnSpPr>
              <a:stCxn id="20" idx="1"/>
              <a:endCxn id="13" idx="1"/>
            </p:cNvCxnSpPr>
            <p:nvPr/>
          </p:nvCxnSpPr>
          <p:spPr>
            <a:xfrm flipV="1">
              <a:off x="2771800" y="2795513"/>
              <a:ext cx="379438" cy="1960810"/>
            </a:xfrm>
            <a:prstGeom prst="straightConnector1">
              <a:avLst/>
            </a:prstGeom>
            <a:noFill/>
            <a:ln w="3175" cap="flat" cmpd="sng" algn="ctr">
              <a:solidFill>
                <a:srgbClr val="005F7B"/>
              </a:solidFill>
              <a:prstDash val="solid"/>
              <a:tailEnd type="arrow"/>
            </a:ln>
            <a:effectLst/>
          </p:spPr>
        </p:cxnSp>
      </p:grpSp>
      <p:sp>
        <p:nvSpPr>
          <p:cNvPr id="26" name="Oval 25"/>
          <p:cNvSpPr/>
          <p:nvPr/>
        </p:nvSpPr>
        <p:spPr bwMode="auto">
          <a:xfrm>
            <a:off x="864096" y="5905525"/>
            <a:ext cx="683568" cy="576064"/>
          </a:xfrm>
          <a:prstGeom prst="ellipse">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19256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200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980728"/>
            <a:ext cx="8229600" cy="936625"/>
          </a:xfrm>
        </p:spPr>
        <p:txBody>
          <a:bodyPr/>
          <a:lstStyle/>
          <a:p>
            <a:pPr indent="0" eaLnBrk="1" hangingPunct="1"/>
            <a:r>
              <a:rPr lang="en-GB" altLang="en-US" dirty="0" smtClean="0"/>
              <a:t>Policy Dialogue support</a:t>
            </a:r>
          </a:p>
        </p:txBody>
      </p:sp>
      <p:sp>
        <p:nvSpPr>
          <p:cNvPr id="3" name="Vinkel 2"/>
          <p:cNvSpPr/>
          <p:nvPr/>
        </p:nvSpPr>
        <p:spPr bwMode="auto">
          <a:xfrm>
            <a:off x="755575" y="2704356"/>
            <a:ext cx="3600401" cy="223224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The Essential</a:t>
            </a:r>
          </a:p>
        </p:txBody>
      </p:sp>
      <p:sp>
        <p:nvSpPr>
          <p:cNvPr id="10" name="Vinkel 9"/>
          <p:cNvSpPr/>
          <p:nvPr/>
        </p:nvSpPr>
        <p:spPr bwMode="auto">
          <a:xfrm>
            <a:off x="5004047" y="2708920"/>
            <a:ext cx="3600401" cy="223224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The obvious</a:t>
            </a:r>
          </a:p>
        </p:txBody>
      </p:sp>
      <p:sp>
        <p:nvSpPr>
          <p:cNvPr id="2" name="Tekstboks 1"/>
          <p:cNvSpPr txBox="1"/>
          <p:nvPr/>
        </p:nvSpPr>
        <p:spPr>
          <a:xfrm>
            <a:off x="4572000" y="3666591"/>
            <a:ext cx="978153" cy="307777"/>
          </a:xfrm>
          <a:prstGeom prst="rect">
            <a:avLst/>
          </a:prstGeom>
          <a:noFill/>
        </p:spPr>
        <p:txBody>
          <a:bodyPr wrap="none" rtlCol="0">
            <a:spAutoFit/>
          </a:bodyPr>
          <a:lstStyle/>
          <a:p>
            <a:r>
              <a:rPr lang="en-GB" sz="1400" b="1" dirty="0" smtClean="0"/>
              <a:t>BEFORE</a:t>
            </a:r>
          </a:p>
        </p:txBody>
      </p:sp>
      <p:sp>
        <p:nvSpPr>
          <p:cNvPr id="4" name="Tekstboks 3"/>
          <p:cNvSpPr txBox="1"/>
          <p:nvPr/>
        </p:nvSpPr>
        <p:spPr>
          <a:xfrm>
            <a:off x="971600" y="6165304"/>
            <a:ext cx="5345694" cy="276999"/>
          </a:xfrm>
          <a:prstGeom prst="rect">
            <a:avLst/>
          </a:prstGeom>
          <a:noFill/>
        </p:spPr>
        <p:txBody>
          <a:bodyPr wrap="none" rtlCol="0">
            <a:spAutoFit/>
          </a:bodyPr>
          <a:lstStyle/>
          <a:p>
            <a:r>
              <a:rPr lang="en-GB" dirty="0" smtClean="0"/>
              <a:t>Source: Negotiation skills for EU Policy Dialogue – Training course </a:t>
            </a:r>
            <a:endParaRPr lang="en-GB" dirty="0"/>
          </a:p>
        </p:txBody>
      </p:sp>
    </p:spTree>
    <p:extLst>
      <p:ext uri="{BB962C8B-B14F-4D97-AF65-F5344CB8AC3E}">
        <p14:creationId xmlns:p14="http://schemas.microsoft.com/office/powerpoint/2010/main" val="3702259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Grp="1" noChangeArrowheads="1"/>
          </p:cNvSpPr>
          <p:nvPr>
            <p:ph type="title"/>
          </p:nvPr>
        </p:nvSpPr>
        <p:spPr>
          <a:xfrm>
            <a:off x="107504" y="990600"/>
            <a:ext cx="9036496" cy="936625"/>
          </a:xfrm>
        </p:spPr>
        <p:txBody>
          <a:bodyPr/>
          <a:lstStyle/>
          <a:p>
            <a:pPr indent="0" eaLnBrk="1" hangingPunct="1"/>
            <a:r>
              <a:rPr lang="en-GB" altLang="en-US" sz="2800" dirty="0" smtClean="0"/>
              <a:t>Policy Dialogue support, 10 principles /1</a:t>
            </a:r>
          </a:p>
        </p:txBody>
      </p:sp>
      <p:grpSp>
        <p:nvGrpSpPr>
          <p:cNvPr id="4" name="Gruppe 3"/>
          <p:cNvGrpSpPr/>
          <p:nvPr/>
        </p:nvGrpSpPr>
        <p:grpSpPr>
          <a:xfrm>
            <a:off x="454348" y="2938835"/>
            <a:ext cx="8424936" cy="585192"/>
            <a:chOff x="454348" y="2924944"/>
            <a:chExt cx="8424936" cy="585192"/>
          </a:xfrm>
        </p:grpSpPr>
        <p:sp>
          <p:nvSpPr>
            <p:cNvPr id="2" name="Tekstboks 1"/>
            <p:cNvSpPr txBox="1"/>
            <p:nvPr/>
          </p:nvSpPr>
          <p:spPr>
            <a:xfrm>
              <a:off x="4139952" y="3045981"/>
              <a:ext cx="1088760" cy="338554"/>
            </a:xfrm>
            <a:prstGeom prst="rect">
              <a:avLst/>
            </a:prstGeom>
            <a:noFill/>
          </p:spPr>
          <p:txBody>
            <a:bodyPr wrap="none" rtlCol="0">
              <a:spAutoFit/>
            </a:bodyPr>
            <a:lstStyle/>
            <a:p>
              <a:r>
                <a:rPr lang="en-GB" sz="1600" b="1" dirty="0" smtClean="0"/>
                <a:t>BEFORE</a:t>
              </a:r>
              <a:endParaRPr lang="en-GB" sz="1600" b="1" dirty="0"/>
            </a:p>
          </p:txBody>
        </p:sp>
        <p:sp>
          <p:nvSpPr>
            <p:cNvPr id="22" name="Vinkel 21"/>
            <p:cNvSpPr/>
            <p:nvPr/>
          </p:nvSpPr>
          <p:spPr bwMode="auto">
            <a:xfrm>
              <a:off x="454348" y="2924944"/>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Preparation</a:t>
              </a:r>
            </a:p>
          </p:txBody>
        </p:sp>
        <p:sp>
          <p:nvSpPr>
            <p:cNvPr id="23" name="Vinkel 22"/>
            <p:cNvSpPr/>
            <p:nvPr/>
          </p:nvSpPr>
          <p:spPr bwMode="auto">
            <a:xfrm>
              <a:off x="5330204" y="2929508"/>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Action</a:t>
              </a:r>
            </a:p>
          </p:txBody>
        </p:sp>
      </p:grpSp>
      <p:grpSp>
        <p:nvGrpSpPr>
          <p:cNvPr id="5" name="Gruppe 4"/>
          <p:cNvGrpSpPr/>
          <p:nvPr/>
        </p:nvGrpSpPr>
        <p:grpSpPr>
          <a:xfrm>
            <a:off x="467544" y="3893394"/>
            <a:ext cx="8424936" cy="585192"/>
            <a:chOff x="467544" y="3717032"/>
            <a:chExt cx="8424936" cy="585192"/>
          </a:xfrm>
        </p:grpSpPr>
        <p:sp>
          <p:nvSpPr>
            <p:cNvPr id="24" name="Tekstboks 23"/>
            <p:cNvSpPr txBox="1"/>
            <p:nvPr/>
          </p:nvSpPr>
          <p:spPr>
            <a:xfrm>
              <a:off x="4139952" y="3861048"/>
              <a:ext cx="1088760" cy="338554"/>
            </a:xfrm>
            <a:prstGeom prst="rect">
              <a:avLst/>
            </a:prstGeom>
            <a:noFill/>
          </p:spPr>
          <p:txBody>
            <a:bodyPr wrap="none" rtlCol="0">
              <a:spAutoFit/>
            </a:bodyPr>
            <a:lstStyle/>
            <a:p>
              <a:r>
                <a:rPr lang="en-GB" sz="1600" b="1" dirty="0" smtClean="0"/>
                <a:t>BEFORE</a:t>
              </a:r>
              <a:endParaRPr lang="en-GB" sz="1600" b="1" dirty="0"/>
            </a:p>
          </p:txBody>
        </p:sp>
        <p:sp>
          <p:nvSpPr>
            <p:cNvPr id="25" name="Vinkel 24"/>
            <p:cNvSpPr/>
            <p:nvPr/>
          </p:nvSpPr>
          <p:spPr bwMode="auto">
            <a:xfrm>
              <a:off x="467544" y="3717032"/>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Process</a:t>
              </a:r>
            </a:p>
          </p:txBody>
        </p:sp>
        <p:sp>
          <p:nvSpPr>
            <p:cNvPr id="26" name="Vinkel 25"/>
            <p:cNvSpPr/>
            <p:nvPr/>
          </p:nvSpPr>
          <p:spPr bwMode="auto">
            <a:xfrm>
              <a:off x="5343400" y="3721596"/>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Problem</a:t>
              </a:r>
            </a:p>
          </p:txBody>
        </p:sp>
      </p:grpSp>
      <p:grpSp>
        <p:nvGrpSpPr>
          <p:cNvPr id="6" name="Gruppe 5"/>
          <p:cNvGrpSpPr/>
          <p:nvPr/>
        </p:nvGrpSpPr>
        <p:grpSpPr>
          <a:xfrm>
            <a:off x="458631" y="4847953"/>
            <a:ext cx="8424936" cy="585192"/>
            <a:chOff x="458631" y="4725144"/>
            <a:chExt cx="8424936" cy="585192"/>
          </a:xfrm>
        </p:grpSpPr>
        <p:sp>
          <p:nvSpPr>
            <p:cNvPr id="27" name="Tekstboks 26"/>
            <p:cNvSpPr txBox="1"/>
            <p:nvPr/>
          </p:nvSpPr>
          <p:spPr>
            <a:xfrm>
              <a:off x="4139952" y="4890646"/>
              <a:ext cx="1088760" cy="338554"/>
            </a:xfrm>
            <a:prstGeom prst="rect">
              <a:avLst/>
            </a:prstGeom>
            <a:noFill/>
          </p:spPr>
          <p:txBody>
            <a:bodyPr wrap="none" rtlCol="0">
              <a:spAutoFit/>
            </a:bodyPr>
            <a:lstStyle/>
            <a:p>
              <a:r>
                <a:rPr lang="en-GB" sz="1600" b="1" dirty="0" smtClean="0"/>
                <a:t>BEFORE</a:t>
              </a:r>
              <a:endParaRPr lang="en-GB" sz="1600" b="1" dirty="0"/>
            </a:p>
          </p:txBody>
        </p:sp>
        <p:sp>
          <p:nvSpPr>
            <p:cNvPr id="28" name="Vinkel 27"/>
            <p:cNvSpPr/>
            <p:nvPr/>
          </p:nvSpPr>
          <p:spPr bwMode="auto">
            <a:xfrm>
              <a:off x="458631" y="4725144"/>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Creativity</a:t>
              </a:r>
            </a:p>
          </p:txBody>
        </p:sp>
        <p:sp>
          <p:nvSpPr>
            <p:cNvPr id="29" name="Vinkel 28"/>
            <p:cNvSpPr/>
            <p:nvPr/>
          </p:nvSpPr>
          <p:spPr bwMode="auto">
            <a:xfrm>
              <a:off x="5334487" y="4729708"/>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Reality</a:t>
              </a:r>
              <a:r>
                <a:rPr kumimoji="0" lang="en-GB" sz="1800" b="1" i="0" u="none" strike="noStrike" cap="none" normalizeH="0" dirty="0" smtClean="0">
                  <a:ln>
                    <a:noFill/>
                  </a:ln>
                  <a:solidFill>
                    <a:schemeClr val="bg1"/>
                  </a:solidFill>
                  <a:effectLst/>
                  <a:latin typeface="Verdana" pitchFamily="34" charset="0"/>
                </a:rPr>
                <a:t> check</a:t>
              </a:r>
              <a:endParaRPr kumimoji="0" lang="en-GB" sz="1800" b="1" i="0" u="none" strike="noStrike" cap="none" normalizeH="0" baseline="0" dirty="0" smtClean="0">
                <a:ln>
                  <a:noFill/>
                </a:ln>
                <a:solidFill>
                  <a:schemeClr val="bg1"/>
                </a:solidFill>
                <a:effectLst/>
                <a:latin typeface="Verdana" pitchFamily="34" charset="0"/>
              </a:endParaRPr>
            </a:p>
          </p:txBody>
        </p:sp>
      </p:grpSp>
      <p:grpSp>
        <p:nvGrpSpPr>
          <p:cNvPr id="3" name="Gruppe 2"/>
          <p:cNvGrpSpPr/>
          <p:nvPr/>
        </p:nvGrpSpPr>
        <p:grpSpPr>
          <a:xfrm>
            <a:off x="467544" y="1984276"/>
            <a:ext cx="8424936" cy="585192"/>
            <a:chOff x="467544" y="1984276"/>
            <a:chExt cx="8424936" cy="585192"/>
          </a:xfrm>
        </p:grpSpPr>
        <p:sp>
          <p:nvSpPr>
            <p:cNvPr id="10" name="Vinkel 9"/>
            <p:cNvSpPr/>
            <p:nvPr/>
          </p:nvSpPr>
          <p:spPr bwMode="auto">
            <a:xfrm>
              <a:off x="467544" y="1984276"/>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Relationship</a:t>
              </a:r>
            </a:p>
          </p:txBody>
        </p:sp>
        <p:sp>
          <p:nvSpPr>
            <p:cNvPr id="15" name="Vinkel 14"/>
            <p:cNvSpPr/>
            <p:nvPr/>
          </p:nvSpPr>
          <p:spPr bwMode="auto">
            <a:xfrm>
              <a:off x="5343400" y="1988840"/>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Any other action</a:t>
              </a:r>
            </a:p>
          </p:txBody>
        </p:sp>
        <p:sp>
          <p:nvSpPr>
            <p:cNvPr id="30" name="Tekstboks 29"/>
            <p:cNvSpPr txBox="1"/>
            <p:nvPr/>
          </p:nvSpPr>
          <p:spPr>
            <a:xfrm>
              <a:off x="4139952" y="2105313"/>
              <a:ext cx="1088760" cy="338554"/>
            </a:xfrm>
            <a:prstGeom prst="rect">
              <a:avLst/>
            </a:prstGeom>
            <a:noFill/>
          </p:spPr>
          <p:txBody>
            <a:bodyPr wrap="none" rtlCol="0">
              <a:spAutoFit/>
            </a:bodyPr>
            <a:lstStyle/>
            <a:p>
              <a:r>
                <a:rPr lang="en-GB" sz="1600" b="1" dirty="0" smtClean="0"/>
                <a:t>BEFORE</a:t>
              </a:r>
              <a:endParaRPr lang="en-GB" sz="1600" b="1" dirty="0"/>
            </a:p>
          </p:txBody>
        </p:sp>
      </p:grpSp>
      <p:grpSp>
        <p:nvGrpSpPr>
          <p:cNvPr id="7" name="Gruppe 6"/>
          <p:cNvGrpSpPr/>
          <p:nvPr/>
        </p:nvGrpSpPr>
        <p:grpSpPr>
          <a:xfrm>
            <a:off x="454348" y="5802511"/>
            <a:ext cx="8424936" cy="585192"/>
            <a:chOff x="454348" y="5802511"/>
            <a:chExt cx="8424936" cy="585192"/>
          </a:xfrm>
        </p:grpSpPr>
        <p:sp>
          <p:nvSpPr>
            <p:cNvPr id="31" name="Vinkel 30"/>
            <p:cNvSpPr/>
            <p:nvPr/>
          </p:nvSpPr>
          <p:spPr bwMode="auto">
            <a:xfrm>
              <a:off x="454348" y="5802511"/>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Active listening</a:t>
              </a:r>
            </a:p>
          </p:txBody>
        </p:sp>
        <p:sp>
          <p:nvSpPr>
            <p:cNvPr id="32" name="Vinkel 31"/>
            <p:cNvSpPr/>
            <p:nvPr/>
          </p:nvSpPr>
          <p:spPr bwMode="auto">
            <a:xfrm>
              <a:off x="5330204" y="5807075"/>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Active speaking</a:t>
              </a:r>
            </a:p>
          </p:txBody>
        </p:sp>
        <p:sp>
          <p:nvSpPr>
            <p:cNvPr id="33" name="Tekstboks 32"/>
            <p:cNvSpPr txBox="1"/>
            <p:nvPr/>
          </p:nvSpPr>
          <p:spPr>
            <a:xfrm>
              <a:off x="4139952" y="5951091"/>
              <a:ext cx="1088760" cy="338554"/>
            </a:xfrm>
            <a:prstGeom prst="rect">
              <a:avLst/>
            </a:prstGeom>
            <a:noFill/>
          </p:spPr>
          <p:txBody>
            <a:bodyPr wrap="none" rtlCol="0">
              <a:spAutoFit/>
            </a:bodyPr>
            <a:lstStyle/>
            <a:p>
              <a:r>
                <a:rPr lang="en-GB" sz="1600" b="1" dirty="0" smtClean="0"/>
                <a:t>BEFORE</a:t>
              </a:r>
              <a:endParaRPr lang="en-GB" sz="1600" b="1" dirty="0"/>
            </a:p>
          </p:txBody>
        </p:sp>
      </p:grpSp>
    </p:spTree>
    <p:extLst>
      <p:ext uri="{BB962C8B-B14F-4D97-AF65-F5344CB8AC3E}">
        <p14:creationId xmlns:p14="http://schemas.microsoft.com/office/powerpoint/2010/main" val="176796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Grp="1" noChangeArrowheads="1"/>
          </p:cNvSpPr>
          <p:nvPr>
            <p:ph type="title"/>
          </p:nvPr>
        </p:nvSpPr>
        <p:spPr>
          <a:xfrm>
            <a:off x="107504" y="990600"/>
            <a:ext cx="9036496" cy="936625"/>
          </a:xfrm>
        </p:spPr>
        <p:txBody>
          <a:bodyPr/>
          <a:lstStyle/>
          <a:p>
            <a:pPr indent="0" eaLnBrk="1" hangingPunct="1"/>
            <a:r>
              <a:rPr lang="en-GB" altLang="en-US" sz="2800" dirty="0" smtClean="0"/>
              <a:t>Policy Dialogue support, 10 principles /2</a:t>
            </a:r>
          </a:p>
        </p:txBody>
      </p:sp>
      <p:grpSp>
        <p:nvGrpSpPr>
          <p:cNvPr id="4" name="Gruppe 3"/>
          <p:cNvGrpSpPr/>
          <p:nvPr/>
        </p:nvGrpSpPr>
        <p:grpSpPr>
          <a:xfrm>
            <a:off x="454348" y="2938835"/>
            <a:ext cx="8424936" cy="585192"/>
            <a:chOff x="454348" y="2924944"/>
            <a:chExt cx="8424936" cy="585192"/>
          </a:xfrm>
        </p:grpSpPr>
        <p:sp>
          <p:nvSpPr>
            <p:cNvPr id="2" name="Tekstboks 1"/>
            <p:cNvSpPr txBox="1"/>
            <p:nvPr/>
          </p:nvSpPr>
          <p:spPr>
            <a:xfrm>
              <a:off x="4139952" y="3045981"/>
              <a:ext cx="1088760" cy="338554"/>
            </a:xfrm>
            <a:prstGeom prst="rect">
              <a:avLst/>
            </a:prstGeom>
            <a:noFill/>
          </p:spPr>
          <p:txBody>
            <a:bodyPr wrap="none" rtlCol="0">
              <a:spAutoFit/>
            </a:bodyPr>
            <a:lstStyle/>
            <a:p>
              <a:r>
                <a:rPr lang="en-GB" sz="1600" b="1" dirty="0" smtClean="0"/>
                <a:t>BEFORE</a:t>
              </a:r>
              <a:endParaRPr lang="en-GB" sz="1600" b="1" dirty="0"/>
            </a:p>
          </p:txBody>
        </p:sp>
        <p:sp>
          <p:nvSpPr>
            <p:cNvPr id="22" name="Vinkel 21"/>
            <p:cNvSpPr/>
            <p:nvPr/>
          </p:nvSpPr>
          <p:spPr bwMode="auto">
            <a:xfrm>
              <a:off x="454348" y="2924944"/>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Search for information</a:t>
              </a:r>
            </a:p>
          </p:txBody>
        </p:sp>
        <p:sp>
          <p:nvSpPr>
            <p:cNvPr id="23" name="Vinkel 22"/>
            <p:cNvSpPr/>
            <p:nvPr/>
          </p:nvSpPr>
          <p:spPr bwMode="auto">
            <a:xfrm>
              <a:off x="5330204" y="2929508"/>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Search for solutions</a:t>
              </a:r>
            </a:p>
          </p:txBody>
        </p:sp>
      </p:grpSp>
      <p:grpSp>
        <p:nvGrpSpPr>
          <p:cNvPr id="5" name="Gruppe 4"/>
          <p:cNvGrpSpPr/>
          <p:nvPr/>
        </p:nvGrpSpPr>
        <p:grpSpPr>
          <a:xfrm>
            <a:off x="467544" y="3893394"/>
            <a:ext cx="8424936" cy="585192"/>
            <a:chOff x="467544" y="3717032"/>
            <a:chExt cx="8424936" cy="585192"/>
          </a:xfrm>
        </p:grpSpPr>
        <p:sp>
          <p:nvSpPr>
            <p:cNvPr id="24" name="Tekstboks 23"/>
            <p:cNvSpPr txBox="1"/>
            <p:nvPr/>
          </p:nvSpPr>
          <p:spPr>
            <a:xfrm>
              <a:off x="4139952" y="3861048"/>
              <a:ext cx="1088760" cy="338554"/>
            </a:xfrm>
            <a:prstGeom prst="rect">
              <a:avLst/>
            </a:prstGeom>
            <a:noFill/>
          </p:spPr>
          <p:txBody>
            <a:bodyPr wrap="none" rtlCol="0">
              <a:spAutoFit/>
            </a:bodyPr>
            <a:lstStyle/>
            <a:p>
              <a:r>
                <a:rPr lang="en-GB" sz="1600" b="1" dirty="0" smtClean="0"/>
                <a:t>BEFORE</a:t>
              </a:r>
              <a:endParaRPr lang="en-GB" sz="1600" b="1" dirty="0"/>
            </a:p>
          </p:txBody>
        </p:sp>
        <p:sp>
          <p:nvSpPr>
            <p:cNvPr id="25" name="Vinkel 24"/>
            <p:cNvSpPr/>
            <p:nvPr/>
          </p:nvSpPr>
          <p:spPr bwMode="auto">
            <a:xfrm>
              <a:off x="467544" y="3717032"/>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Internal consensus</a:t>
              </a:r>
            </a:p>
          </p:txBody>
        </p:sp>
        <p:sp>
          <p:nvSpPr>
            <p:cNvPr id="26" name="Vinkel 25"/>
            <p:cNvSpPr/>
            <p:nvPr/>
          </p:nvSpPr>
          <p:spPr bwMode="auto">
            <a:xfrm>
              <a:off x="5343400" y="3721596"/>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External meeting</a:t>
              </a:r>
            </a:p>
          </p:txBody>
        </p:sp>
      </p:grpSp>
      <p:grpSp>
        <p:nvGrpSpPr>
          <p:cNvPr id="6" name="Gruppe 5"/>
          <p:cNvGrpSpPr/>
          <p:nvPr/>
        </p:nvGrpSpPr>
        <p:grpSpPr>
          <a:xfrm>
            <a:off x="458631" y="4847953"/>
            <a:ext cx="8424936" cy="585192"/>
            <a:chOff x="458631" y="4725144"/>
            <a:chExt cx="8424936" cy="585192"/>
          </a:xfrm>
        </p:grpSpPr>
        <p:sp>
          <p:nvSpPr>
            <p:cNvPr id="27" name="Tekstboks 26"/>
            <p:cNvSpPr txBox="1"/>
            <p:nvPr/>
          </p:nvSpPr>
          <p:spPr>
            <a:xfrm>
              <a:off x="4139952" y="4890646"/>
              <a:ext cx="1088760" cy="338554"/>
            </a:xfrm>
            <a:prstGeom prst="rect">
              <a:avLst/>
            </a:prstGeom>
            <a:noFill/>
          </p:spPr>
          <p:txBody>
            <a:bodyPr wrap="none" rtlCol="0">
              <a:spAutoFit/>
            </a:bodyPr>
            <a:lstStyle/>
            <a:p>
              <a:r>
                <a:rPr lang="en-GB" sz="1600" b="1" dirty="0" smtClean="0"/>
                <a:t>BEFORE</a:t>
              </a:r>
              <a:endParaRPr lang="en-GB" sz="1600" b="1" dirty="0"/>
            </a:p>
          </p:txBody>
        </p:sp>
        <p:sp>
          <p:nvSpPr>
            <p:cNvPr id="28" name="Vinkel 27"/>
            <p:cNvSpPr/>
            <p:nvPr/>
          </p:nvSpPr>
          <p:spPr bwMode="auto">
            <a:xfrm>
              <a:off x="458631" y="4725144"/>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Evaluation</a:t>
              </a:r>
            </a:p>
          </p:txBody>
        </p:sp>
        <p:sp>
          <p:nvSpPr>
            <p:cNvPr id="29" name="Vinkel 28"/>
            <p:cNvSpPr/>
            <p:nvPr/>
          </p:nvSpPr>
          <p:spPr bwMode="auto">
            <a:xfrm>
              <a:off x="5334487" y="4729708"/>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Decision</a:t>
              </a:r>
            </a:p>
          </p:txBody>
        </p:sp>
      </p:grpSp>
      <p:grpSp>
        <p:nvGrpSpPr>
          <p:cNvPr id="3" name="Gruppe 2"/>
          <p:cNvGrpSpPr/>
          <p:nvPr/>
        </p:nvGrpSpPr>
        <p:grpSpPr>
          <a:xfrm>
            <a:off x="467544" y="1984276"/>
            <a:ext cx="8424936" cy="585192"/>
            <a:chOff x="467544" y="1984276"/>
            <a:chExt cx="8424936" cy="585192"/>
          </a:xfrm>
        </p:grpSpPr>
        <p:sp>
          <p:nvSpPr>
            <p:cNvPr id="10" name="Vinkel 9"/>
            <p:cNvSpPr/>
            <p:nvPr/>
          </p:nvSpPr>
          <p:spPr bwMode="auto">
            <a:xfrm>
              <a:off x="467544" y="1984276"/>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Value creation</a:t>
              </a:r>
            </a:p>
          </p:txBody>
        </p:sp>
        <p:sp>
          <p:nvSpPr>
            <p:cNvPr id="15" name="Vinkel 14"/>
            <p:cNvSpPr/>
            <p:nvPr/>
          </p:nvSpPr>
          <p:spPr bwMode="auto">
            <a:xfrm>
              <a:off x="5343400" y="1988840"/>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Value claiming</a:t>
              </a:r>
            </a:p>
          </p:txBody>
        </p:sp>
        <p:sp>
          <p:nvSpPr>
            <p:cNvPr id="30" name="Tekstboks 29"/>
            <p:cNvSpPr txBox="1"/>
            <p:nvPr/>
          </p:nvSpPr>
          <p:spPr>
            <a:xfrm>
              <a:off x="4139952" y="2105313"/>
              <a:ext cx="1088760" cy="338554"/>
            </a:xfrm>
            <a:prstGeom prst="rect">
              <a:avLst/>
            </a:prstGeom>
            <a:noFill/>
          </p:spPr>
          <p:txBody>
            <a:bodyPr wrap="none" rtlCol="0">
              <a:spAutoFit/>
            </a:bodyPr>
            <a:lstStyle/>
            <a:p>
              <a:r>
                <a:rPr lang="en-GB" sz="1600" b="1" dirty="0" smtClean="0"/>
                <a:t>BEFORE</a:t>
              </a:r>
              <a:endParaRPr lang="en-GB" sz="1600" b="1" dirty="0"/>
            </a:p>
          </p:txBody>
        </p:sp>
      </p:grpSp>
      <p:grpSp>
        <p:nvGrpSpPr>
          <p:cNvPr id="7" name="Gruppe 6"/>
          <p:cNvGrpSpPr/>
          <p:nvPr/>
        </p:nvGrpSpPr>
        <p:grpSpPr>
          <a:xfrm>
            <a:off x="454348" y="5802511"/>
            <a:ext cx="8424936" cy="585192"/>
            <a:chOff x="454348" y="5802511"/>
            <a:chExt cx="8424936" cy="585192"/>
          </a:xfrm>
        </p:grpSpPr>
        <p:sp>
          <p:nvSpPr>
            <p:cNvPr id="31" name="Vinkel 30"/>
            <p:cNvSpPr/>
            <p:nvPr/>
          </p:nvSpPr>
          <p:spPr bwMode="auto">
            <a:xfrm>
              <a:off x="454348" y="5802511"/>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Validating</a:t>
              </a:r>
              <a:r>
                <a:rPr kumimoji="0" lang="en-GB" sz="1800" b="1" i="0" u="none" strike="noStrike" cap="none" normalizeH="0" dirty="0" smtClean="0">
                  <a:ln>
                    <a:noFill/>
                  </a:ln>
                  <a:solidFill>
                    <a:schemeClr val="bg1"/>
                  </a:solidFill>
                  <a:effectLst/>
                  <a:latin typeface="Verdana" pitchFamily="34" charset="0"/>
                </a:rPr>
                <a:t> commitments</a:t>
              </a:r>
              <a:endParaRPr kumimoji="0" lang="en-GB" sz="1800" b="1" i="0" u="none" strike="noStrike" cap="none" normalizeH="0" baseline="0" dirty="0" smtClean="0">
                <a:ln>
                  <a:noFill/>
                </a:ln>
                <a:solidFill>
                  <a:schemeClr val="bg1"/>
                </a:solidFill>
                <a:effectLst/>
                <a:latin typeface="Verdana" pitchFamily="34" charset="0"/>
              </a:endParaRPr>
            </a:p>
          </p:txBody>
        </p:sp>
        <p:sp>
          <p:nvSpPr>
            <p:cNvPr id="32" name="Vinkel 31"/>
            <p:cNvSpPr/>
            <p:nvPr/>
          </p:nvSpPr>
          <p:spPr bwMode="auto">
            <a:xfrm>
              <a:off x="5330204" y="5807075"/>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Adjourning</a:t>
              </a:r>
            </a:p>
          </p:txBody>
        </p:sp>
        <p:sp>
          <p:nvSpPr>
            <p:cNvPr id="33" name="Tekstboks 32"/>
            <p:cNvSpPr txBox="1"/>
            <p:nvPr/>
          </p:nvSpPr>
          <p:spPr>
            <a:xfrm>
              <a:off x="4139952" y="5951091"/>
              <a:ext cx="1088760" cy="338554"/>
            </a:xfrm>
            <a:prstGeom prst="rect">
              <a:avLst/>
            </a:prstGeom>
            <a:noFill/>
          </p:spPr>
          <p:txBody>
            <a:bodyPr wrap="none" rtlCol="0">
              <a:spAutoFit/>
            </a:bodyPr>
            <a:lstStyle/>
            <a:p>
              <a:r>
                <a:rPr lang="en-GB" sz="1600" b="1" dirty="0" smtClean="0"/>
                <a:t>BEFORE</a:t>
              </a:r>
              <a:endParaRPr lang="en-GB" sz="1600" b="1" dirty="0"/>
            </a:p>
          </p:txBody>
        </p:sp>
      </p:grpSp>
    </p:spTree>
    <p:extLst>
      <p:ext uri="{BB962C8B-B14F-4D97-AF65-F5344CB8AC3E}">
        <p14:creationId xmlns:p14="http://schemas.microsoft.com/office/powerpoint/2010/main" val="4037562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990600"/>
            <a:ext cx="8229600" cy="936625"/>
          </a:xfrm>
        </p:spPr>
        <p:txBody>
          <a:bodyPr/>
          <a:lstStyle/>
          <a:p>
            <a:pPr indent="0" eaLnBrk="1" hangingPunct="1"/>
            <a:r>
              <a:rPr lang="en-GB" altLang="en-US" dirty="0" smtClean="0"/>
              <a:t>EU support to Policy Dialogue</a:t>
            </a:r>
          </a:p>
        </p:txBody>
      </p:sp>
      <p:sp>
        <p:nvSpPr>
          <p:cNvPr id="4099" name="Rectangle 3"/>
          <p:cNvSpPr>
            <a:spLocks noGrp="1" noChangeArrowheads="1"/>
          </p:cNvSpPr>
          <p:nvPr>
            <p:ph idx="1"/>
          </p:nvPr>
        </p:nvSpPr>
        <p:spPr>
          <a:xfrm>
            <a:off x="444625" y="1981200"/>
            <a:ext cx="3911351" cy="2167879"/>
          </a:xfrm>
          <a:solidFill>
            <a:schemeClr val="accent1"/>
          </a:solidFill>
        </p:spPr>
        <p:txBody>
          <a:bodyPr/>
          <a:lstStyle/>
          <a:p>
            <a:pPr marL="0" indent="0" eaLnBrk="1" hangingPunct="1">
              <a:spcBef>
                <a:spcPts val="0"/>
              </a:spcBef>
              <a:buNone/>
            </a:pPr>
            <a:r>
              <a:rPr lang="en-US" altLang="en-US" sz="1800" b="1" i="0" dirty="0" smtClean="0"/>
              <a:t>General facilitating roles</a:t>
            </a:r>
          </a:p>
          <a:p>
            <a:pPr eaLnBrk="1" hangingPunct="1">
              <a:spcBef>
                <a:spcPts val="0"/>
              </a:spcBef>
              <a:buFont typeface="Wingdings" pitchFamily="2" charset="2"/>
              <a:buChar char="Ø"/>
            </a:pPr>
            <a:endParaRPr lang="en-US" altLang="en-US" sz="1000" b="1" i="0" dirty="0" smtClean="0"/>
          </a:p>
          <a:p>
            <a:pPr marL="169863" indent="-168275" eaLnBrk="1" hangingPunct="1">
              <a:spcBef>
                <a:spcPts val="0"/>
              </a:spcBef>
              <a:buClr>
                <a:srgbClr val="2D5EC1"/>
              </a:buClr>
              <a:buFont typeface="Arial" panose="020B0604020202020204" pitchFamily="34" charset="0"/>
              <a:buChar char="•"/>
            </a:pPr>
            <a:r>
              <a:rPr lang="en-US" altLang="en-US" sz="1600" i="0" dirty="0" smtClean="0"/>
              <a:t>Neutral… at least, Impartial</a:t>
            </a:r>
          </a:p>
          <a:p>
            <a:pPr marL="169863" indent="-168275" eaLnBrk="1" hangingPunct="1">
              <a:spcBef>
                <a:spcPts val="0"/>
              </a:spcBef>
              <a:buClr>
                <a:srgbClr val="2D5EC1"/>
              </a:buClr>
              <a:buFont typeface="Arial" panose="020B0604020202020204" pitchFamily="34" charset="0"/>
              <a:buChar char="•"/>
            </a:pPr>
            <a:r>
              <a:rPr lang="en-US" altLang="en-US" sz="1600" i="0" dirty="0" smtClean="0"/>
              <a:t>Empowering </a:t>
            </a:r>
            <a:r>
              <a:rPr lang="en-US" altLang="en-US" sz="1600" i="0" dirty="0"/>
              <a:t>the </a:t>
            </a:r>
            <a:r>
              <a:rPr lang="en-US" altLang="en-US" sz="1600" i="0" dirty="0" smtClean="0"/>
              <a:t>parties</a:t>
            </a:r>
          </a:p>
          <a:p>
            <a:pPr marL="169863" indent="-168275" eaLnBrk="1" hangingPunct="1">
              <a:spcBef>
                <a:spcPts val="0"/>
              </a:spcBef>
              <a:buClr>
                <a:srgbClr val="2D5EC1"/>
              </a:buClr>
              <a:buFont typeface="Arial" panose="020B0604020202020204" pitchFamily="34" charset="0"/>
              <a:buChar char="•"/>
            </a:pPr>
            <a:r>
              <a:rPr lang="en-US" altLang="en-US" sz="1600" i="0" dirty="0" smtClean="0"/>
              <a:t>Coach</a:t>
            </a:r>
            <a:r>
              <a:rPr lang="en-US" altLang="en-US" sz="1600" i="0" dirty="0"/>
              <a:t>, Helper, Facilitator, </a:t>
            </a:r>
            <a:r>
              <a:rPr lang="en-US" altLang="en-US" sz="1600" i="0" dirty="0" smtClean="0"/>
              <a:t>Convener</a:t>
            </a:r>
          </a:p>
          <a:p>
            <a:pPr marL="169863" indent="-168275" eaLnBrk="1" hangingPunct="1">
              <a:spcBef>
                <a:spcPts val="0"/>
              </a:spcBef>
              <a:buClr>
                <a:srgbClr val="2D5EC1"/>
              </a:buClr>
              <a:buFont typeface="Arial" panose="020B0604020202020204" pitchFamily="34" charset="0"/>
              <a:buChar char="•"/>
            </a:pPr>
            <a:r>
              <a:rPr lang="en-US" altLang="en-US" sz="1600" i="0" dirty="0" smtClean="0"/>
              <a:t>External </a:t>
            </a:r>
            <a:r>
              <a:rPr lang="en-US" altLang="en-US" sz="1600" i="0" dirty="0"/>
              <a:t>witness, bringing objective reference points</a:t>
            </a:r>
          </a:p>
        </p:txBody>
      </p:sp>
      <p:sp>
        <p:nvSpPr>
          <p:cNvPr id="5" name="Rectangle 3"/>
          <p:cNvSpPr txBox="1">
            <a:spLocks noChangeArrowheads="1"/>
          </p:cNvSpPr>
          <p:nvPr/>
        </p:nvSpPr>
        <p:spPr bwMode="auto">
          <a:xfrm>
            <a:off x="467544" y="4437112"/>
            <a:ext cx="3911351" cy="21678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itchFamily="34" charset="-128"/>
                <a:cs typeface="ＭＳ Ｐゴシック" pitchFamily="32" charset="-128"/>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itchFamily="34" charset="-128"/>
              </a:defRPr>
            </a:lvl2pPr>
            <a:lvl3pPr marL="1143000" indent="-228600" algn="l" rtl="0" eaLnBrk="0" fontAlgn="base" hangingPunct="0">
              <a:spcBef>
                <a:spcPct val="20000"/>
              </a:spcBef>
              <a:spcAft>
                <a:spcPct val="0"/>
              </a:spcAft>
              <a:defRPr sz="1400">
                <a:solidFill>
                  <a:srgbClr val="0F5494"/>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5pPr>
            <a:lvl6pPr marL="25146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6pPr>
            <a:lvl7pPr marL="29718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7pPr>
            <a:lvl8pPr marL="34290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8pPr>
            <a:lvl9pPr marL="38862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9pPr>
          </a:lstStyle>
          <a:p>
            <a:pPr marL="0" indent="0" eaLnBrk="1" hangingPunct="1">
              <a:spcBef>
                <a:spcPts val="0"/>
              </a:spcBef>
              <a:buNone/>
            </a:pPr>
            <a:r>
              <a:rPr lang="en-US" altLang="en-US" sz="1800" b="1" i="0" kern="0" dirty="0" smtClean="0"/>
              <a:t>On the people dimension</a:t>
            </a:r>
          </a:p>
          <a:p>
            <a:pPr eaLnBrk="1" hangingPunct="1">
              <a:spcBef>
                <a:spcPts val="0"/>
              </a:spcBef>
              <a:buFont typeface="Wingdings" pitchFamily="2" charset="2"/>
              <a:buChar char="Ø"/>
            </a:pPr>
            <a:endParaRPr lang="en-US" altLang="en-US" sz="1000" b="1" i="0" kern="0" dirty="0" smtClean="0"/>
          </a:p>
          <a:p>
            <a:pPr marL="169863" indent="-168275" eaLnBrk="1" hangingPunct="1">
              <a:spcBef>
                <a:spcPts val="0"/>
              </a:spcBef>
              <a:buClr>
                <a:srgbClr val="2D5EC1"/>
              </a:buClr>
              <a:buFont typeface="Arial" panose="020B0604020202020204" pitchFamily="34" charset="0"/>
              <a:buChar char="•"/>
            </a:pPr>
            <a:r>
              <a:rPr lang="en-US" altLang="en-US" sz="1600" i="0" kern="0" dirty="0" smtClean="0"/>
              <a:t>‘Bridge’, </a:t>
            </a:r>
            <a:r>
              <a:rPr lang="en-US" altLang="en-US" sz="1600" i="0" kern="0" dirty="0" err="1" smtClean="0"/>
              <a:t>organising</a:t>
            </a:r>
            <a:r>
              <a:rPr lang="en-US" altLang="en-US" sz="1600" i="0" kern="0" dirty="0" smtClean="0"/>
              <a:t> productive exchange of information</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Supporting mutual understanding</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Avoid misunderstandings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Support establishment of trust</a:t>
            </a:r>
          </a:p>
          <a:p>
            <a:pPr eaLnBrk="1" hangingPunct="1">
              <a:spcBef>
                <a:spcPts val="0"/>
              </a:spcBef>
              <a:buClr>
                <a:srgbClr val="2D5EC1"/>
              </a:buClr>
              <a:buFont typeface="Arial" panose="020B0604020202020204" pitchFamily="34" charset="0"/>
              <a:buChar char="•"/>
            </a:pPr>
            <a:endParaRPr lang="en-US" altLang="en-US" sz="1600" i="0" kern="0" dirty="0" smtClean="0"/>
          </a:p>
        </p:txBody>
      </p:sp>
      <p:sp>
        <p:nvSpPr>
          <p:cNvPr id="6" name="Rectangle 3"/>
          <p:cNvSpPr txBox="1">
            <a:spLocks noChangeArrowheads="1"/>
          </p:cNvSpPr>
          <p:nvPr/>
        </p:nvSpPr>
        <p:spPr bwMode="auto">
          <a:xfrm>
            <a:off x="4838193" y="4437112"/>
            <a:ext cx="3911351" cy="21678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itchFamily="34" charset="-128"/>
                <a:cs typeface="ＭＳ Ｐゴシック" pitchFamily="32" charset="-128"/>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itchFamily="34" charset="-128"/>
              </a:defRPr>
            </a:lvl2pPr>
            <a:lvl3pPr marL="1143000" indent="-228600" algn="l" rtl="0" eaLnBrk="0" fontAlgn="base" hangingPunct="0">
              <a:spcBef>
                <a:spcPct val="20000"/>
              </a:spcBef>
              <a:spcAft>
                <a:spcPct val="0"/>
              </a:spcAft>
              <a:defRPr sz="1400">
                <a:solidFill>
                  <a:srgbClr val="0F5494"/>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5pPr>
            <a:lvl6pPr marL="25146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6pPr>
            <a:lvl7pPr marL="29718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7pPr>
            <a:lvl8pPr marL="34290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8pPr>
            <a:lvl9pPr marL="38862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9pPr>
          </a:lstStyle>
          <a:p>
            <a:pPr marL="0" indent="0" eaLnBrk="1" hangingPunct="1">
              <a:spcBef>
                <a:spcPts val="0"/>
              </a:spcBef>
              <a:buNone/>
            </a:pPr>
            <a:r>
              <a:rPr lang="en-US" altLang="en-US" sz="1800" b="1" i="0" kern="0" dirty="0" smtClean="0"/>
              <a:t>On the problem dimension</a:t>
            </a:r>
          </a:p>
          <a:p>
            <a:pPr eaLnBrk="1" hangingPunct="1">
              <a:spcBef>
                <a:spcPts val="0"/>
              </a:spcBef>
              <a:buFont typeface="Wingdings" pitchFamily="2" charset="2"/>
              <a:buChar char="Ø"/>
            </a:pPr>
            <a:endParaRPr lang="en-US" altLang="en-US" sz="1000" b="1" i="0" kern="0" dirty="0" smtClean="0"/>
          </a:p>
          <a:p>
            <a:pPr marL="169863" indent="-168275" eaLnBrk="1" hangingPunct="1">
              <a:spcBef>
                <a:spcPts val="0"/>
              </a:spcBef>
              <a:buClr>
                <a:srgbClr val="2D5EC1"/>
              </a:buClr>
              <a:buFont typeface="Arial" panose="020B0604020202020204" pitchFamily="34" charset="0"/>
              <a:buChar char="•"/>
            </a:pPr>
            <a:r>
              <a:rPr lang="en-US" altLang="en-US" sz="1600" i="0" kern="0" dirty="0" smtClean="0"/>
              <a:t>Keep focus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Invent and support solutions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Help discover win/win</a:t>
            </a:r>
            <a:endParaRPr lang="en-US" altLang="en-US" sz="1600" i="0" kern="0" dirty="0"/>
          </a:p>
          <a:p>
            <a:pPr marL="169863" indent="-168275" eaLnBrk="1" hangingPunct="1">
              <a:spcBef>
                <a:spcPts val="0"/>
              </a:spcBef>
              <a:buClr>
                <a:srgbClr val="2D5EC1"/>
              </a:buClr>
              <a:buFont typeface="Arial" panose="020B0604020202020204" pitchFamily="34" charset="0"/>
              <a:buChar char="•"/>
            </a:pPr>
            <a:r>
              <a:rPr lang="en-US" altLang="en-US" sz="1600" i="0" kern="0" dirty="0" smtClean="0"/>
              <a:t>Help in making informed choices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Capture agreements and prepare for implementation</a:t>
            </a:r>
          </a:p>
        </p:txBody>
      </p:sp>
      <p:sp>
        <p:nvSpPr>
          <p:cNvPr id="4" name="Rectangle 3"/>
          <p:cNvSpPr txBox="1">
            <a:spLocks noChangeArrowheads="1"/>
          </p:cNvSpPr>
          <p:nvPr/>
        </p:nvSpPr>
        <p:spPr bwMode="auto">
          <a:xfrm>
            <a:off x="4860032" y="1988840"/>
            <a:ext cx="3911351" cy="21678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itchFamily="34" charset="-128"/>
                <a:cs typeface="ＭＳ Ｐゴシック" pitchFamily="32" charset="-128"/>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itchFamily="34" charset="-128"/>
              </a:defRPr>
            </a:lvl2pPr>
            <a:lvl3pPr marL="1143000" indent="-228600" algn="l" rtl="0" eaLnBrk="0" fontAlgn="base" hangingPunct="0">
              <a:spcBef>
                <a:spcPct val="20000"/>
              </a:spcBef>
              <a:spcAft>
                <a:spcPct val="0"/>
              </a:spcAft>
              <a:defRPr sz="1400">
                <a:solidFill>
                  <a:srgbClr val="0F5494"/>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5pPr>
            <a:lvl6pPr marL="25146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6pPr>
            <a:lvl7pPr marL="29718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7pPr>
            <a:lvl8pPr marL="34290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8pPr>
            <a:lvl9pPr marL="38862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9pPr>
          </a:lstStyle>
          <a:p>
            <a:pPr marL="0" indent="0" eaLnBrk="1" hangingPunct="1">
              <a:spcBef>
                <a:spcPts val="0"/>
              </a:spcBef>
              <a:buNone/>
            </a:pPr>
            <a:r>
              <a:rPr lang="en-US" altLang="en-US" sz="1800" b="1" i="0" kern="0" dirty="0" smtClean="0"/>
              <a:t>On the process dimension</a:t>
            </a:r>
          </a:p>
          <a:p>
            <a:pPr eaLnBrk="1" hangingPunct="1">
              <a:spcBef>
                <a:spcPts val="0"/>
              </a:spcBef>
              <a:buFont typeface="Wingdings" pitchFamily="2" charset="2"/>
              <a:buChar char="Ø"/>
            </a:pPr>
            <a:endParaRPr lang="en-US" altLang="en-US" sz="1000" b="1" i="0" kern="0" dirty="0" smtClean="0"/>
          </a:p>
          <a:p>
            <a:pPr marL="169863" indent="-168275" eaLnBrk="1" hangingPunct="1">
              <a:spcBef>
                <a:spcPts val="0"/>
              </a:spcBef>
              <a:buClr>
                <a:srgbClr val="2D5EC1"/>
              </a:buClr>
              <a:buFont typeface="Arial" panose="020B0604020202020204" pitchFamily="34" charset="0"/>
              <a:buChar char="•"/>
            </a:pPr>
            <a:r>
              <a:rPr lang="en-US" altLang="en-US" sz="1600" i="0" kern="0" dirty="0" smtClean="0"/>
              <a:t>Appraising possibilities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Gaining participation of stakeholders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Setting rules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Improve information exchange</a:t>
            </a:r>
          </a:p>
          <a:p>
            <a:pPr marL="169863" indent="-168275" eaLnBrk="1" hangingPunct="1">
              <a:spcBef>
                <a:spcPts val="0"/>
              </a:spcBef>
              <a:buClr>
                <a:srgbClr val="2D5EC1"/>
              </a:buClr>
              <a:buFont typeface="Arial" panose="020B0604020202020204" pitchFamily="34" charset="0"/>
              <a:buChar char="•"/>
            </a:pPr>
            <a:r>
              <a:rPr lang="en-US" altLang="en-US" sz="1600" i="0" kern="0" dirty="0" err="1" smtClean="0"/>
              <a:t>Summarise</a:t>
            </a:r>
            <a:endParaRPr lang="en-US" altLang="en-US" sz="1600" i="0" kern="0" dirty="0" smtClean="0"/>
          </a:p>
        </p:txBody>
      </p:sp>
    </p:spTree>
    <p:extLst>
      <p:ext uri="{BB962C8B-B14F-4D97-AF65-F5344CB8AC3E}">
        <p14:creationId xmlns:p14="http://schemas.microsoft.com/office/powerpoint/2010/main" val="348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9" presetClass="emph" presetSubtype="0" grpId="0" nodeType="withEffect">
                                  <p:stCondLst>
                                    <p:cond delay="0"/>
                                  </p:stCondLst>
                                  <p:childTnLst>
                                    <p:set>
                                      <p:cBhvr rctx="PPT">
                                        <p:cTn id="8" dur="indefinite"/>
                                        <p:tgtEl>
                                          <p:spTgt spid="4099">
                                            <p:bg/>
                                          </p:spTgt>
                                        </p:tgtEl>
                                        <p:attrNameLst>
                                          <p:attrName>style.opacity</p:attrName>
                                        </p:attrNameLst>
                                      </p:cBhvr>
                                      <p:to>
                                        <p:strVal val="0.5"/>
                                      </p:to>
                                    </p:set>
                                    <p:animEffect filter="image" prLst="opacity: 0.5">
                                      <p:cBhvr rctx="IE">
                                        <p:cTn id="9" dur="indefinite"/>
                                        <p:tgtEl>
                                          <p:spTgt spid="4099">
                                            <p:bg/>
                                          </p:spTgt>
                                        </p:tgtEl>
                                      </p:cBhvr>
                                    </p:animEffect>
                                  </p:childTnLst>
                                </p:cTn>
                              </p:par>
                              <p:par>
                                <p:cTn id="10" presetID="9" presetClass="emph" presetSubtype="0" grpId="0" nodeType="withEffect">
                                  <p:stCondLst>
                                    <p:cond delay="0"/>
                                  </p:stCondLst>
                                  <p:childTnLst>
                                    <p:set>
                                      <p:cBhvr rctx="PPT">
                                        <p:cTn id="11" dur="indefinite"/>
                                        <p:tgtEl>
                                          <p:spTgt spid="4099">
                                            <p:txEl>
                                              <p:pRg st="0" end="0"/>
                                            </p:txEl>
                                          </p:spTgt>
                                        </p:tgtEl>
                                        <p:attrNameLst>
                                          <p:attrName>style.opacity</p:attrName>
                                        </p:attrNameLst>
                                      </p:cBhvr>
                                      <p:to>
                                        <p:strVal val="0.5"/>
                                      </p:to>
                                    </p:set>
                                    <p:animEffect filter="image" prLst="opacity: 0.5">
                                      <p:cBhvr rctx="IE">
                                        <p:cTn id="12" dur="indefinite"/>
                                        <p:tgtEl>
                                          <p:spTgt spid="4099">
                                            <p:txEl>
                                              <p:pRg st="0" end="0"/>
                                            </p:txEl>
                                          </p:spTgt>
                                        </p:tgtEl>
                                      </p:cBhvr>
                                    </p:animEffect>
                                  </p:childTnLst>
                                </p:cTn>
                              </p:par>
                              <p:par>
                                <p:cTn id="13" presetID="9" presetClass="emph" presetSubtype="0" grpId="0" nodeType="withEffect">
                                  <p:stCondLst>
                                    <p:cond delay="0"/>
                                  </p:stCondLst>
                                  <p:childTnLst>
                                    <p:set>
                                      <p:cBhvr rctx="PPT">
                                        <p:cTn id="14" dur="indefinite"/>
                                        <p:tgtEl>
                                          <p:spTgt spid="4099">
                                            <p:txEl>
                                              <p:pRg st="2" end="2"/>
                                            </p:txEl>
                                          </p:spTgt>
                                        </p:tgtEl>
                                        <p:attrNameLst>
                                          <p:attrName>style.opacity</p:attrName>
                                        </p:attrNameLst>
                                      </p:cBhvr>
                                      <p:to>
                                        <p:strVal val="0.5"/>
                                      </p:to>
                                    </p:set>
                                    <p:animEffect filter="image" prLst="opacity: 0.5">
                                      <p:cBhvr rctx="IE">
                                        <p:cTn id="15" dur="indefinite"/>
                                        <p:tgtEl>
                                          <p:spTgt spid="4099">
                                            <p:txEl>
                                              <p:pRg st="2" end="2"/>
                                            </p:txEl>
                                          </p:spTgt>
                                        </p:tgtEl>
                                      </p:cBhvr>
                                    </p:animEffect>
                                  </p:childTnLst>
                                </p:cTn>
                              </p:par>
                              <p:par>
                                <p:cTn id="16" presetID="9" presetClass="emph" presetSubtype="0" grpId="0" nodeType="withEffect">
                                  <p:stCondLst>
                                    <p:cond delay="0"/>
                                  </p:stCondLst>
                                  <p:childTnLst>
                                    <p:set>
                                      <p:cBhvr rctx="PPT">
                                        <p:cTn id="17" dur="indefinite"/>
                                        <p:tgtEl>
                                          <p:spTgt spid="4099">
                                            <p:txEl>
                                              <p:pRg st="3" end="3"/>
                                            </p:txEl>
                                          </p:spTgt>
                                        </p:tgtEl>
                                        <p:attrNameLst>
                                          <p:attrName>style.opacity</p:attrName>
                                        </p:attrNameLst>
                                      </p:cBhvr>
                                      <p:to>
                                        <p:strVal val="0.5"/>
                                      </p:to>
                                    </p:set>
                                    <p:animEffect filter="image" prLst="opacity: 0.5">
                                      <p:cBhvr rctx="IE">
                                        <p:cTn id="18" dur="indefinite"/>
                                        <p:tgtEl>
                                          <p:spTgt spid="4099">
                                            <p:txEl>
                                              <p:pRg st="3" end="3"/>
                                            </p:txEl>
                                          </p:spTgt>
                                        </p:tgtEl>
                                      </p:cBhvr>
                                    </p:animEffect>
                                  </p:childTnLst>
                                </p:cTn>
                              </p:par>
                              <p:par>
                                <p:cTn id="19" presetID="9" presetClass="emph" presetSubtype="0" grpId="0" nodeType="withEffect">
                                  <p:stCondLst>
                                    <p:cond delay="0"/>
                                  </p:stCondLst>
                                  <p:childTnLst>
                                    <p:set>
                                      <p:cBhvr rctx="PPT">
                                        <p:cTn id="20" dur="indefinite"/>
                                        <p:tgtEl>
                                          <p:spTgt spid="4099">
                                            <p:txEl>
                                              <p:pRg st="4" end="4"/>
                                            </p:txEl>
                                          </p:spTgt>
                                        </p:tgtEl>
                                        <p:attrNameLst>
                                          <p:attrName>style.opacity</p:attrName>
                                        </p:attrNameLst>
                                      </p:cBhvr>
                                      <p:to>
                                        <p:strVal val="0.5"/>
                                      </p:to>
                                    </p:set>
                                    <p:animEffect filter="image" prLst="opacity: 0.5">
                                      <p:cBhvr rctx="IE">
                                        <p:cTn id="21" dur="indefinite"/>
                                        <p:tgtEl>
                                          <p:spTgt spid="4099">
                                            <p:txEl>
                                              <p:pRg st="4" end="4"/>
                                            </p:txEl>
                                          </p:spTgt>
                                        </p:tgtEl>
                                      </p:cBhvr>
                                    </p:animEffect>
                                  </p:childTnLst>
                                </p:cTn>
                              </p:par>
                              <p:par>
                                <p:cTn id="22" presetID="9" presetClass="emph" presetSubtype="0" grpId="0" nodeType="withEffect">
                                  <p:stCondLst>
                                    <p:cond delay="0"/>
                                  </p:stCondLst>
                                  <p:childTnLst>
                                    <p:set>
                                      <p:cBhvr rctx="PPT">
                                        <p:cTn id="23" dur="indefinite"/>
                                        <p:tgtEl>
                                          <p:spTgt spid="4099">
                                            <p:txEl>
                                              <p:pRg st="5" end="5"/>
                                            </p:txEl>
                                          </p:spTgt>
                                        </p:tgtEl>
                                        <p:attrNameLst>
                                          <p:attrName>style.opacity</p:attrName>
                                        </p:attrNameLst>
                                      </p:cBhvr>
                                      <p:to>
                                        <p:strVal val="0.5"/>
                                      </p:to>
                                    </p:set>
                                    <p:animEffect filter="image" prLst="opacity: 0.5">
                                      <p:cBhvr rctx="IE">
                                        <p:cTn id="24" dur="indefinite"/>
                                        <p:tgtEl>
                                          <p:spTgt spid="409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rctx="PPT">
                                        <p:cTn id="28" dur="indefinite"/>
                                        <p:tgtEl>
                                          <p:spTgt spid="4"/>
                                        </p:tgtEl>
                                        <p:attrNameLst>
                                          <p:attrName>style.opacity</p:attrName>
                                        </p:attrNameLst>
                                      </p:cBhvr>
                                      <p:to>
                                        <p:strVal val="0.5"/>
                                      </p:to>
                                    </p:set>
                                    <p:animEffect filter="image" prLst="opacity: 0.5">
                                      <p:cBhvr rctx="IE">
                                        <p:cTn id="29" dur="indefinite"/>
                                        <p:tgtEl>
                                          <p:spTgt spid="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mph" presetSubtype="0" grpId="1" nodeType="clickEffect">
                                  <p:stCondLst>
                                    <p:cond delay="0"/>
                                  </p:stCondLst>
                                  <p:childTnLst>
                                    <p:set>
                                      <p:cBhvr rctx="PPT">
                                        <p:cTn id="35" dur="indefinite"/>
                                        <p:tgtEl>
                                          <p:spTgt spid="5"/>
                                        </p:tgtEl>
                                        <p:attrNameLst>
                                          <p:attrName>style.opacity</p:attrName>
                                        </p:attrNameLst>
                                      </p:cBhvr>
                                      <p:to>
                                        <p:strVal val="0.5"/>
                                      </p:to>
                                    </p:set>
                                    <p:animEffect filter="image" prLst="opacity: 0.5">
                                      <p:cBhvr rctx="IE">
                                        <p:cTn id="36" dur="indefinite"/>
                                        <p:tgtEl>
                                          <p:spTgt spid="5"/>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p:bldP spid="5" grpId="0" animBg="1"/>
      <p:bldP spid="5" grpId="1" animBg="1"/>
      <p:bldP spid="6" grpId="0" animBg="1"/>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7883"/>
            <a:ext cx="8229600" cy="584776"/>
          </a:xfrm>
        </p:spPr>
        <p:txBody>
          <a:bodyPr>
            <a:spAutoFit/>
          </a:bodyPr>
          <a:lstStyle/>
          <a:p>
            <a:r>
              <a:rPr lang="en-GB" sz="3200" dirty="0" smtClean="0"/>
              <a:t>Buzzing 20 minutes</a:t>
            </a:r>
            <a:endParaRPr lang="en-US"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28</a:t>
            </a:fld>
            <a:endParaRPr lang="en-GB" dirty="0"/>
          </a:p>
        </p:txBody>
      </p:sp>
      <p:sp>
        <p:nvSpPr>
          <p:cNvPr id="5" name="TextBox 4"/>
          <p:cNvSpPr txBox="1"/>
          <p:nvPr/>
        </p:nvSpPr>
        <p:spPr>
          <a:xfrm>
            <a:off x="381000" y="2204864"/>
            <a:ext cx="8077200" cy="5824670"/>
          </a:xfrm>
          <a:prstGeom prst="rect">
            <a:avLst/>
          </a:prstGeom>
          <a:noFill/>
        </p:spPr>
        <p:txBody>
          <a:bodyPr wrap="square" rtlCol="0">
            <a:spAutoFit/>
          </a:bodyPr>
          <a:lstStyle/>
          <a:p>
            <a:pPr marL="342900" indent="-342900">
              <a:buFont typeface="+mj-lt"/>
              <a:buAutoNum type="arabicPeriod"/>
              <a:defRPr/>
            </a:pPr>
            <a:r>
              <a:rPr lang="fr-BE" sz="1800" dirty="0" smtClean="0">
                <a:ea typeface="ＭＳ Ｐゴシック" pitchFamily="34" charset="-128"/>
              </a:rPr>
              <a:t>A participant describes the (preferably future) intervention</a:t>
            </a:r>
          </a:p>
          <a:p>
            <a:pPr marL="342900" indent="-342900">
              <a:buFont typeface="+mj-lt"/>
              <a:buAutoNum type="arabicPeriod"/>
              <a:defRPr/>
            </a:pPr>
            <a:r>
              <a:rPr lang="fr-BE" sz="1800" dirty="0" smtClean="0">
                <a:ea typeface="ＭＳ Ｐゴシック" pitchFamily="34" charset="-128"/>
              </a:rPr>
              <a:t>The group identifies the three most important ENV and CC challenges</a:t>
            </a:r>
            <a:endParaRPr lang="fr-BE" sz="1800" dirty="0">
              <a:ea typeface="ＭＳ Ｐゴシック" pitchFamily="34" charset="-128"/>
            </a:endParaRPr>
          </a:p>
          <a:p>
            <a:pPr marL="342900" indent="-342900">
              <a:buFont typeface="+mj-lt"/>
              <a:buAutoNum type="arabicPeriod"/>
              <a:defRPr/>
            </a:pPr>
            <a:r>
              <a:rPr lang="fr-BE" sz="1800" dirty="0" smtClean="0">
                <a:ea typeface="ＭＳ Ｐゴシック" pitchFamily="34" charset="-128"/>
              </a:rPr>
              <a:t>How can the tools be used to reduce the environmental impacts of the intervention:</a:t>
            </a:r>
          </a:p>
          <a:p>
            <a:pPr>
              <a:buFontTx/>
              <a:buNone/>
              <a:defRPr/>
            </a:pPr>
            <a:endParaRPr lang="fr-BE" sz="1050" dirty="0">
              <a:ea typeface="ＭＳ Ｐゴシック" pitchFamily="34" charset="-128"/>
            </a:endParaRPr>
          </a:p>
          <a:p>
            <a:pPr marL="800100" lvl="1" indent="-342900">
              <a:buFont typeface="+mj-lt"/>
              <a:buAutoNum type="alphaLcParenR"/>
              <a:defRPr/>
            </a:pPr>
            <a:r>
              <a:rPr lang="en-GB" sz="1700" dirty="0" smtClean="0">
                <a:solidFill>
                  <a:srgbClr val="008000"/>
                </a:solidFill>
                <a:ea typeface="ＭＳ Ｐゴシック" pitchFamily="34" charset="-128"/>
              </a:rPr>
              <a:t>Vulnerability assessment</a:t>
            </a:r>
          </a:p>
          <a:p>
            <a:pPr marL="800100" lvl="1" indent="-342900">
              <a:buFont typeface="+mj-lt"/>
              <a:buAutoNum type="alphaLcParenR"/>
              <a:defRPr/>
            </a:pPr>
            <a:r>
              <a:rPr lang="en-GB" sz="1700" dirty="0" smtClean="0">
                <a:solidFill>
                  <a:srgbClr val="008000"/>
                </a:solidFill>
                <a:ea typeface="ＭＳ Ｐゴシック" pitchFamily="34" charset="-128"/>
              </a:rPr>
              <a:t>Macro – </a:t>
            </a:r>
            <a:r>
              <a:rPr lang="en-GB" sz="1700" dirty="0" err="1" smtClean="0">
                <a:solidFill>
                  <a:srgbClr val="008000"/>
                </a:solidFill>
                <a:ea typeface="ＭＳ Ｐゴシック" pitchFamily="34" charset="-128"/>
              </a:rPr>
              <a:t>meso</a:t>
            </a:r>
            <a:r>
              <a:rPr lang="en-GB" sz="1700" dirty="0" smtClean="0">
                <a:solidFill>
                  <a:srgbClr val="008000"/>
                </a:solidFill>
                <a:ea typeface="ＭＳ Ｐゴシック" pitchFamily="34" charset="-128"/>
              </a:rPr>
              <a:t> – micro economic assessment</a:t>
            </a:r>
          </a:p>
          <a:p>
            <a:pPr marL="800100" lvl="1" indent="-342900">
              <a:buFont typeface="+mj-lt"/>
              <a:buAutoNum type="alphaLcParenR"/>
              <a:defRPr/>
            </a:pPr>
            <a:r>
              <a:rPr lang="en-GB" sz="1700" dirty="0" smtClean="0">
                <a:solidFill>
                  <a:srgbClr val="008000"/>
                </a:solidFill>
                <a:ea typeface="ＭＳ Ｐゴシック" pitchFamily="34" charset="-128"/>
              </a:rPr>
              <a:t>Economic tools – TEEB, CEA, CBF</a:t>
            </a:r>
          </a:p>
          <a:p>
            <a:pPr marL="800100" lvl="1" indent="-342900">
              <a:buFont typeface="+mj-lt"/>
              <a:buAutoNum type="alphaLcParenR"/>
              <a:defRPr/>
            </a:pPr>
            <a:r>
              <a:rPr lang="en-GB" sz="1700" dirty="0" smtClean="0">
                <a:solidFill>
                  <a:srgbClr val="008000"/>
                </a:solidFill>
                <a:ea typeface="ＭＳ Ｐゴシック" pitchFamily="34" charset="-128"/>
              </a:rPr>
              <a:t>Pilot projects</a:t>
            </a:r>
          </a:p>
          <a:p>
            <a:pPr marL="800100" lvl="1" indent="-342900">
              <a:buFont typeface="+mj-lt"/>
              <a:buAutoNum type="alphaLcParenR"/>
              <a:defRPr/>
            </a:pPr>
            <a:r>
              <a:rPr lang="en-GB" sz="1700" dirty="0" smtClean="0">
                <a:solidFill>
                  <a:srgbClr val="008000"/>
                </a:solidFill>
                <a:ea typeface="ＭＳ Ｐゴシック" pitchFamily="34" charset="-128"/>
              </a:rPr>
              <a:t>Engaging key actors</a:t>
            </a:r>
          </a:p>
          <a:p>
            <a:pPr marL="800100" lvl="1" indent="-342900">
              <a:buFont typeface="+mj-lt"/>
              <a:buAutoNum type="alphaLcParenR"/>
              <a:defRPr/>
            </a:pPr>
            <a:r>
              <a:rPr lang="en-GB" sz="1700" dirty="0" smtClean="0">
                <a:solidFill>
                  <a:srgbClr val="008000"/>
                </a:solidFill>
                <a:ea typeface="ＭＳ Ｐゴシック" pitchFamily="34" charset="-128"/>
              </a:rPr>
              <a:t>Communication strategy</a:t>
            </a:r>
          </a:p>
          <a:p>
            <a:pPr marL="800100" lvl="1" indent="-342900">
              <a:buFont typeface="+mj-lt"/>
              <a:buAutoNum type="alphaLcParenR"/>
              <a:defRPr/>
            </a:pPr>
            <a:r>
              <a:rPr lang="en-GB" sz="1700" dirty="0" smtClean="0">
                <a:solidFill>
                  <a:srgbClr val="008000"/>
                </a:solidFill>
                <a:ea typeface="ＭＳ Ｐゴシック" pitchFamily="34" charset="-128"/>
              </a:rPr>
              <a:t>Policy dialogue</a:t>
            </a:r>
          </a:p>
          <a:p>
            <a:pPr marL="285750" indent="-285750">
              <a:buFont typeface="Arial"/>
              <a:buChar char="•"/>
              <a:defRPr/>
            </a:pPr>
            <a:endParaRPr lang="en-GB" sz="1700" dirty="0">
              <a:ea typeface="ＭＳ Ｐゴシック" pitchFamily="34" charset="-128"/>
            </a:endParaRPr>
          </a:p>
          <a:p>
            <a:pPr marL="342900" indent="-342900">
              <a:buFont typeface="+mj-lt"/>
              <a:buAutoNum type="arabicPeriod" startAt="4"/>
              <a:defRPr/>
            </a:pPr>
            <a:r>
              <a:rPr lang="en-GB" sz="1700" dirty="0" smtClean="0">
                <a:ea typeface="ＭＳ Ｐゴシック" pitchFamily="34" charset="-128"/>
              </a:rPr>
              <a:t>Write down comments to each </a:t>
            </a:r>
            <a:r>
              <a:rPr lang="en-GB" sz="1700" dirty="0" smtClean="0">
                <a:solidFill>
                  <a:srgbClr val="008000"/>
                </a:solidFill>
                <a:ea typeface="ＭＳ Ｐゴシック" pitchFamily="34" charset="-128"/>
              </a:rPr>
              <a:t>approach a) – g) </a:t>
            </a:r>
            <a:r>
              <a:rPr lang="en-GB" sz="1700" dirty="0" smtClean="0">
                <a:ea typeface="ＭＳ Ｐゴシック" pitchFamily="34" charset="-128"/>
              </a:rPr>
              <a:t>on a card</a:t>
            </a:r>
          </a:p>
          <a:p>
            <a:pPr marL="342900" indent="-342900">
              <a:buFont typeface="+mj-lt"/>
              <a:buAutoNum type="arabicPeriod" startAt="4"/>
              <a:defRPr/>
            </a:pPr>
            <a:r>
              <a:rPr lang="en-GB" sz="1700" dirty="0" smtClean="0">
                <a:ea typeface="ＭＳ Ｐゴシック" pitchFamily="34" charset="-128"/>
              </a:rPr>
              <a:t>Present to the forum</a:t>
            </a:r>
          </a:p>
          <a:p>
            <a:pPr marL="285750" indent="-285750">
              <a:buFont typeface="Arial"/>
              <a:buChar char="•"/>
              <a:defRPr/>
            </a:pPr>
            <a:endParaRPr lang="en-GB" sz="1700" dirty="0">
              <a:ea typeface="ＭＳ Ｐゴシック" pitchFamily="34" charset="-128"/>
            </a:endParaRPr>
          </a:p>
          <a:p>
            <a:pPr marL="285750" indent="-285750">
              <a:buFont typeface="Arial"/>
              <a:buChar char="•"/>
              <a:defRPr/>
            </a:pPr>
            <a:endParaRPr lang="en-GB" sz="1700" dirty="0" smtClean="0">
              <a:ea typeface="ＭＳ Ｐゴシック" pitchFamily="34" charset="-128"/>
            </a:endParaRPr>
          </a:p>
          <a:p>
            <a:pPr marL="285750" indent="-285750">
              <a:buFont typeface="Arial"/>
              <a:buChar char="•"/>
              <a:defRPr/>
            </a:pPr>
            <a:endParaRPr lang="en-GB" sz="1700" dirty="0" smtClean="0">
              <a:ea typeface="ＭＳ Ｐゴシック" pitchFamily="34" charset="-128"/>
            </a:endParaRPr>
          </a:p>
          <a:p>
            <a:pPr marL="285750" indent="-285750">
              <a:buFont typeface="Arial"/>
              <a:buChar char="•"/>
              <a:defRPr/>
            </a:pPr>
            <a:endParaRPr lang="en-GB" sz="1700" dirty="0">
              <a:ea typeface="ＭＳ Ｐゴシック" pitchFamily="34" charset="-128"/>
            </a:endParaRPr>
          </a:p>
          <a:p>
            <a:pPr marL="285750" indent="-285750">
              <a:buFont typeface="Arial"/>
              <a:buChar char="•"/>
              <a:defRPr/>
            </a:pPr>
            <a:endParaRPr lang="en-GB" sz="1700" dirty="0" smtClean="0">
              <a:ea typeface="ＭＳ Ｐゴシック" pitchFamily="34" charset="-128"/>
            </a:endParaRPr>
          </a:p>
          <a:p>
            <a:pPr marL="285750" indent="-285750">
              <a:buFont typeface="Arial"/>
              <a:buChar char="•"/>
              <a:defRPr/>
            </a:pPr>
            <a:endParaRPr lang="en-GB" sz="1700" dirty="0" smtClean="0">
              <a:ea typeface="ＭＳ Ｐゴシック" pitchFamily="34" charset="-128"/>
            </a:endParaRPr>
          </a:p>
        </p:txBody>
      </p:sp>
    </p:spTree>
    <p:extLst>
      <p:ext uri="{BB962C8B-B14F-4D97-AF65-F5344CB8AC3E}">
        <p14:creationId xmlns:p14="http://schemas.microsoft.com/office/powerpoint/2010/main" val="36011553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1662"/>
            <a:ext cx="8229600" cy="1077218"/>
          </a:xfrm>
        </p:spPr>
        <p:txBody>
          <a:bodyPr>
            <a:spAutoFit/>
          </a:bodyPr>
          <a:lstStyle/>
          <a:p>
            <a:r>
              <a:rPr lang="en-GB" sz="3200" dirty="0" smtClean="0"/>
              <a:t>Selected key tools </a:t>
            </a:r>
            <a:r>
              <a:rPr lang="en-GB" sz="3200" dirty="0"/>
              <a:t>for </a:t>
            </a:r>
            <a:r>
              <a:rPr lang="en-GB" sz="3200" dirty="0" smtClean="0"/>
              <a:t>environmental assessments</a:t>
            </a:r>
            <a:endParaRPr lang="en-US"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29</a:t>
            </a:fld>
            <a:endParaRPr lang="en-GB"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636912"/>
            <a:ext cx="8064896" cy="5016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3181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1" y="1344250"/>
            <a:ext cx="5838353" cy="1292662"/>
          </a:xfrm>
        </p:spPr>
        <p:txBody>
          <a:bodyPr wrap="square">
            <a:spAutoFit/>
          </a:bodyPr>
          <a:lstStyle/>
          <a:p>
            <a:pPr marL="355600"/>
            <a:r>
              <a:rPr lang="da-DK" dirty="0" smtClean="0"/>
              <a:t>Operations </a:t>
            </a:r>
            <a:r>
              <a:rPr lang="da-DK" dirty="0" err="1" smtClean="0"/>
              <a:t>cycle</a:t>
            </a:r>
            <a:r>
              <a:rPr lang="da-DK" dirty="0" smtClean="0"/>
              <a:t/>
            </a:r>
            <a:br>
              <a:rPr lang="da-DK" dirty="0" smtClean="0"/>
            </a:br>
            <a:r>
              <a:rPr lang="da-DK" dirty="0"/>
              <a:t/>
            </a:r>
            <a:br>
              <a:rPr lang="da-DK" dirty="0"/>
            </a:br>
            <a:endParaRPr lang="en-US" sz="1800" dirty="0"/>
          </a:p>
        </p:txBody>
      </p:sp>
      <p:sp>
        <p:nvSpPr>
          <p:cNvPr id="3" name="Slide Number Placeholder 2"/>
          <p:cNvSpPr>
            <a:spLocks noGrp="1"/>
          </p:cNvSpPr>
          <p:nvPr>
            <p:ph type="sldNum" sz="quarter" idx="12"/>
          </p:nvPr>
        </p:nvSpPr>
        <p:spPr>
          <a:xfrm>
            <a:off x="6625208" y="6245225"/>
            <a:ext cx="2133600" cy="476250"/>
          </a:xfrm>
        </p:spPr>
        <p:txBody>
          <a:bodyPr/>
          <a:lstStyle/>
          <a:p>
            <a:pPr>
              <a:defRPr/>
            </a:pPr>
            <a:fld id="{315A5415-EC39-4ABD-B2D1-376FD9DBC68B}" type="slidenum">
              <a:rPr lang="en-GB" smtClean="0"/>
              <a:pPr>
                <a:defRPr/>
              </a:pPr>
              <a:t>3</a:t>
            </a:fld>
            <a:endParaRPr lang="en-GB" dirty="0"/>
          </a:p>
        </p:txBody>
      </p:sp>
      <p:grpSp>
        <p:nvGrpSpPr>
          <p:cNvPr id="4" name="Gruppe 3"/>
          <p:cNvGrpSpPr/>
          <p:nvPr/>
        </p:nvGrpSpPr>
        <p:grpSpPr>
          <a:xfrm>
            <a:off x="2123728" y="2226986"/>
            <a:ext cx="4320480" cy="4009913"/>
            <a:chOff x="2123728" y="1929035"/>
            <a:chExt cx="4320480" cy="4009913"/>
          </a:xfrm>
        </p:grpSpPr>
        <p:grpSp>
          <p:nvGrpSpPr>
            <p:cNvPr id="5" name="Gruppe 4"/>
            <p:cNvGrpSpPr/>
            <p:nvPr/>
          </p:nvGrpSpPr>
          <p:grpSpPr>
            <a:xfrm>
              <a:off x="2123728" y="1929035"/>
              <a:ext cx="4320480" cy="4009913"/>
              <a:chOff x="3419872" y="1484784"/>
              <a:chExt cx="5400600" cy="4756673"/>
            </a:xfrm>
          </p:grpSpPr>
          <p:sp>
            <p:nvSpPr>
              <p:cNvPr id="1027" name="AutoShape 3"/>
              <p:cNvSpPr>
                <a:spLocks noChangeAspect="1" noChangeArrowheads="1"/>
              </p:cNvSpPr>
              <p:nvPr/>
            </p:nvSpPr>
            <p:spPr bwMode="auto">
              <a:xfrm>
                <a:off x="3419872" y="1488929"/>
                <a:ext cx="5400600" cy="4752528"/>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 name="AutoShape 46"/>
              <p:cNvSpPr>
                <a:spLocks noChangeArrowheads="1"/>
              </p:cNvSpPr>
              <p:nvPr/>
            </p:nvSpPr>
            <p:spPr bwMode="auto">
              <a:xfrm rot="5400000">
                <a:off x="3818115" y="1374571"/>
                <a:ext cx="4756672" cy="4977098"/>
              </a:xfrm>
              <a:custGeom>
                <a:avLst/>
                <a:gdLst>
                  <a:gd name="T0" fmla="*/ 2972158 w 21600"/>
                  <a:gd name="T1" fmla="*/ 943480 h 21600"/>
                  <a:gd name="T2" fmla="*/ 347605 w 21600"/>
                  <a:gd name="T3" fmla="*/ 1523790 h 21600"/>
                  <a:gd name="T4" fmla="*/ 2329139 w 21600"/>
                  <a:gd name="T5" fmla="*/ 1204782 h 21600"/>
                  <a:gd name="T6" fmla="*/ 173588 w 21600"/>
                  <a:gd name="T7" fmla="*/ 2865007 h 21600"/>
                  <a:gd name="T8" fmla="*/ 177735 w 21600"/>
                  <a:gd name="T9" fmla="*/ 1841105 h 21600"/>
                  <a:gd name="T10" fmla="*/ 1215545 w 21600"/>
                  <a:gd name="T11" fmla="*/ 184533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84" y="14980"/>
                    </a:moveTo>
                    <a:cubicBezTo>
                      <a:pt x="7699" y="16104"/>
                      <a:pt x="9216" y="16737"/>
                      <a:pt x="10800" y="16737"/>
                    </a:cubicBezTo>
                    <a:cubicBezTo>
                      <a:pt x="14078" y="16737"/>
                      <a:pt x="16737" y="14078"/>
                      <a:pt x="16737" y="10800"/>
                    </a:cubicBezTo>
                    <a:cubicBezTo>
                      <a:pt x="16737" y="7521"/>
                      <a:pt x="14078" y="4863"/>
                      <a:pt x="10800" y="4863"/>
                    </a:cubicBezTo>
                    <a:cubicBezTo>
                      <a:pt x="7521" y="4863"/>
                      <a:pt x="4863" y="7521"/>
                      <a:pt x="4863" y="10800"/>
                    </a:cubicBezTo>
                    <a:lnTo>
                      <a:pt x="0" y="10800"/>
                    </a:lnTo>
                    <a:cubicBezTo>
                      <a:pt x="0" y="4835"/>
                      <a:pt x="4835" y="0"/>
                      <a:pt x="10800" y="0"/>
                    </a:cubicBezTo>
                    <a:cubicBezTo>
                      <a:pt x="16764" y="0"/>
                      <a:pt x="21600" y="4835"/>
                      <a:pt x="21600" y="10800"/>
                    </a:cubicBezTo>
                    <a:cubicBezTo>
                      <a:pt x="21600" y="16764"/>
                      <a:pt x="16764" y="21600"/>
                      <a:pt x="10800" y="21600"/>
                    </a:cubicBezTo>
                    <a:cubicBezTo>
                      <a:pt x="7920" y="21600"/>
                      <a:pt x="5159" y="20449"/>
                      <a:pt x="3131" y="18404"/>
                    </a:cubicBezTo>
                    <a:lnTo>
                      <a:pt x="1214" y="20306"/>
                    </a:lnTo>
                    <a:lnTo>
                      <a:pt x="1243" y="13049"/>
                    </a:lnTo>
                    <a:lnTo>
                      <a:pt x="8501" y="13079"/>
                    </a:lnTo>
                    <a:lnTo>
                      <a:pt x="6584" y="14980"/>
                    </a:lnTo>
                    <a:close/>
                  </a:path>
                </a:pathLst>
              </a:custGeom>
              <a:solidFill>
                <a:srgbClr val="899DF3"/>
              </a:solidFill>
              <a:ln w="19050">
                <a:solidFill>
                  <a:srgbClr val="000000"/>
                </a:solidFill>
                <a:miter lim="800000"/>
                <a:headEnd/>
                <a:tailEnd/>
              </a:ln>
            </p:spPr>
            <p:txBody>
              <a:bodyPr rot="10800000" vert="eaVert" wrap="square" lIns="95555" tIns="47776" rIns="95555" bIns="477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pitchFamily="34" charset="0"/>
                </a:endParaRPr>
              </a:p>
            </p:txBody>
          </p:sp>
          <p:sp>
            <p:nvSpPr>
              <p:cNvPr id="8" name="Rectangle 47"/>
              <p:cNvSpPr>
                <a:spLocks noChangeArrowheads="1"/>
              </p:cNvSpPr>
              <p:nvPr/>
            </p:nvSpPr>
            <p:spPr bwMode="auto">
              <a:xfrm>
                <a:off x="6239790" y="1838222"/>
                <a:ext cx="1894608"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Programming</a:t>
                </a:r>
                <a:endParaRPr kumimoji="0" lang="en-US" sz="900" b="0" i="0" u="none" strike="noStrike" cap="none" normalizeH="0" baseline="0" dirty="0" smtClean="0">
                  <a:ln>
                    <a:noFill/>
                  </a:ln>
                  <a:solidFill>
                    <a:schemeClr val="tx1"/>
                  </a:solidFill>
                  <a:effectLst/>
                  <a:latin typeface="Arial" pitchFamily="34" charset="0"/>
                </a:endParaRPr>
              </a:p>
            </p:txBody>
          </p:sp>
          <p:sp>
            <p:nvSpPr>
              <p:cNvPr id="10" name="Rectangle 49"/>
              <p:cNvSpPr>
                <a:spLocks noChangeArrowheads="1"/>
              </p:cNvSpPr>
              <p:nvPr/>
            </p:nvSpPr>
            <p:spPr bwMode="auto">
              <a:xfrm>
                <a:off x="6370049" y="5483950"/>
                <a:ext cx="1580137"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Formulation</a:t>
                </a:r>
                <a:endParaRPr kumimoji="0" lang="en-US" sz="900" b="0" i="0" u="none" strike="noStrike" cap="none" normalizeH="0" baseline="0" dirty="0" smtClean="0">
                  <a:ln>
                    <a:noFill/>
                  </a:ln>
                  <a:solidFill>
                    <a:schemeClr val="tx1"/>
                  </a:solidFill>
                  <a:effectLst/>
                  <a:latin typeface="Arial" pitchFamily="34" charset="0"/>
                </a:endParaRPr>
              </a:p>
            </p:txBody>
          </p:sp>
          <p:sp>
            <p:nvSpPr>
              <p:cNvPr id="12" name="Rectangle 51"/>
              <p:cNvSpPr>
                <a:spLocks noChangeArrowheads="1"/>
              </p:cNvSpPr>
              <p:nvPr/>
            </p:nvSpPr>
            <p:spPr bwMode="auto">
              <a:xfrm>
                <a:off x="4211960" y="2352839"/>
                <a:ext cx="1794600" cy="572105"/>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Evaluation</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Closure, Follow-up,</a:t>
                </a:r>
                <a:r>
                  <a:rPr kumimoji="0" lang="en-US" sz="900" b="1" i="0" u="none" strike="noStrike" cap="none" normalizeH="0" dirty="0" smtClean="0">
                    <a:ln>
                      <a:noFill/>
                    </a:ln>
                    <a:solidFill>
                      <a:schemeClr val="tx1"/>
                    </a:solidFill>
                    <a:effectLst/>
                    <a:latin typeface="Arial" pitchFamily="34" charset="0"/>
                  </a:rPr>
                  <a:t> </a:t>
                </a:r>
                <a:r>
                  <a:rPr kumimoji="0" lang="en-US" sz="900" b="1" i="0" u="none" strike="noStrike" cap="none" normalizeH="0" baseline="0" dirty="0" smtClean="0">
                    <a:ln>
                      <a:noFill/>
                    </a:ln>
                    <a:solidFill>
                      <a:schemeClr val="tx1"/>
                    </a:solidFill>
                    <a:effectLst/>
                    <a:latin typeface="Arial" pitchFamily="34" charset="0"/>
                  </a:rPr>
                  <a:t>Future</a:t>
                </a:r>
                <a:r>
                  <a:rPr kumimoji="0" lang="en-US" sz="900" b="1" i="0" u="none" strike="noStrike" cap="none" normalizeH="0" dirty="0" smtClean="0">
                    <a:ln>
                      <a:noFill/>
                    </a:ln>
                    <a:solidFill>
                      <a:schemeClr val="tx1"/>
                    </a:solidFill>
                    <a:effectLst/>
                    <a:latin typeface="Arial" pitchFamily="34" charset="0"/>
                  </a:rPr>
                  <a:t> </a:t>
                </a:r>
                <a:r>
                  <a:rPr kumimoji="0" lang="en-US" sz="900" b="1" i="0" u="none" strike="noStrike" cap="none" normalizeH="0" baseline="0" dirty="0" smtClean="0">
                    <a:ln>
                      <a:noFill/>
                    </a:ln>
                    <a:solidFill>
                      <a:schemeClr val="tx1"/>
                    </a:solidFill>
                    <a:effectLst/>
                    <a:latin typeface="Arial" pitchFamily="34" charset="0"/>
                  </a:rPr>
                  <a:t>Dialogue</a:t>
                </a:r>
                <a:endParaRPr kumimoji="0" lang="en-US" sz="900" b="0" i="0" u="none" strike="noStrike" cap="none" normalizeH="0" baseline="0" dirty="0" smtClean="0">
                  <a:ln>
                    <a:noFill/>
                  </a:ln>
                  <a:solidFill>
                    <a:schemeClr val="tx1"/>
                  </a:solidFill>
                  <a:effectLst/>
                  <a:latin typeface="Arial" pitchFamily="34" charset="0"/>
                </a:endParaRPr>
              </a:p>
            </p:txBody>
          </p:sp>
          <p:sp>
            <p:nvSpPr>
              <p:cNvPr id="21" name="Rectangle 50"/>
              <p:cNvSpPr>
                <a:spLocks noChangeArrowheads="1"/>
              </p:cNvSpPr>
              <p:nvPr/>
            </p:nvSpPr>
            <p:spPr bwMode="auto">
              <a:xfrm>
                <a:off x="7619258" y="3109903"/>
                <a:ext cx="1107416" cy="394374"/>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Identification</a:t>
                </a:r>
                <a:endParaRPr kumimoji="0" lang="en-US" sz="900" b="0" i="0" u="none" strike="noStrike" cap="none" normalizeH="0" baseline="0" dirty="0" smtClean="0">
                  <a:ln>
                    <a:noFill/>
                  </a:ln>
                  <a:solidFill>
                    <a:schemeClr val="tx1"/>
                  </a:solidFill>
                  <a:effectLst/>
                  <a:latin typeface="Arial" pitchFamily="34" charset="0"/>
                </a:endParaRPr>
              </a:p>
            </p:txBody>
          </p:sp>
        </p:grpSp>
        <p:sp>
          <p:nvSpPr>
            <p:cNvPr id="14" name="Rectangle 50"/>
            <p:cNvSpPr>
              <a:spLocks noChangeArrowheads="1"/>
            </p:cNvSpPr>
            <p:nvPr/>
          </p:nvSpPr>
          <p:spPr bwMode="auto">
            <a:xfrm>
              <a:off x="2605947" y="4666239"/>
              <a:ext cx="885933" cy="332460"/>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Implementation</a:t>
              </a:r>
              <a:endParaRPr kumimoji="0" lang="en-US" sz="900" b="0" i="0" u="none" strike="noStrike" cap="none" normalizeH="0" baseline="0" dirty="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55862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1274802"/>
            <a:ext cx="7775575" cy="553998"/>
          </a:xfrm>
        </p:spPr>
        <p:txBody>
          <a:bodyPr>
            <a:spAutoFit/>
          </a:bodyPr>
          <a:lstStyle/>
          <a:p>
            <a:pPr indent="0" eaLnBrk="1" hangingPunct="1"/>
            <a:r>
              <a:rPr lang="en-GB" dirty="0" smtClean="0">
                <a:latin typeface="+mn-lt"/>
                <a:ea typeface="ＭＳ Ｐゴシック" pitchFamily="34" charset="-128"/>
              </a:rPr>
              <a:t>Guideline No 4</a:t>
            </a:r>
            <a:endParaRPr lang="en-GB" dirty="0">
              <a:latin typeface="+mn-lt"/>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30</a:t>
            </a:fld>
            <a:endParaRPr lang="en-GB" dirty="0"/>
          </a:p>
        </p:txBody>
      </p:sp>
      <p:pic>
        <p:nvPicPr>
          <p:cNvPr id="2" name="Picture 1" descr="Skærmbillede 2013-11-12 kl. 14.22.4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990416"/>
            <a:ext cx="4227631" cy="5846562"/>
          </a:xfrm>
          <a:prstGeom prst="rect">
            <a:avLst/>
          </a:prstGeom>
        </p:spPr>
      </p:pic>
      <p:sp>
        <p:nvSpPr>
          <p:cNvPr id="3" name="Tekstboks 2"/>
          <p:cNvSpPr txBox="1"/>
          <p:nvPr/>
        </p:nvSpPr>
        <p:spPr>
          <a:xfrm>
            <a:off x="323528" y="3068960"/>
            <a:ext cx="6691768" cy="3231654"/>
          </a:xfrm>
          <a:prstGeom prst="rect">
            <a:avLst/>
          </a:prstGeom>
          <a:solidFill>
            <a:srgbClr val="FFFFFF">
              <a:alpha val="85098"/>
            </a:srgbClr>
          </a:solidFill>
        </p:spPr>
        <p:txBody>
          <a:bodyPr wrap="none" rtlCol="0">
            <a:spAutoFit/>
          </a:bodyPr>
          <a:lstStyle/>
          <a:p>
            <a:pPr marL="228600" indent="-228600">
              <a:buAutoNum type="arabicPeriod"/>
            </a:pPr>
            <a:r>
              <a:rPr lang="en-GB" dirty="0" smtClean="0"/>
              <a:t>Introduction</a:t>
            </a:r>
          </a:p>
          <a:p>
            <a:pPr marL="228600" indent="-228600">
              <a:buAutoNum type="arabicPeriod"/>
            </a:pPr>
            <a:r>
              <a:rPr lang="en-GB" dirty="0" smtClean="0"/>
              <a:t>Why Mainstream the Environment and Climate Change</a:t>
            </a:r>
          </a:p>
          <a:p>
            <a:pPr marL="228600" indent="-228600">
              <a:buAutoNum type="arabicPeriod"/>
            </a:pPr>
            <a:r>
              <a:rPr lang="en-GB" dirty="0" smtClean="0"/>
              <a:t>Environment in the Multi Annual Programming Phase</a:t>
            </a:r>
          </a:p>
          <a:p>
            <a:pPr marL="228600" indent="-228600">
              <a:buAutoNum type="arabicPeriod"/>
            </a:pPr>
            <a:r>
              <a:rPr lang="en-GB" dirty="0" smtClean="0"/>
              <a:t>Environment in Sector Policy Support Programmes</a:t>
            </a:r>
          </a:p>
          <a:p>
            <a:pPr marL="228600" indent="-228600">
              <a:buAutoNum type="arabicPeriod"/>
            </a:pPr>
            <a:r>
              <a:rPr lang="en-GB" dirty="0" smtClean="0"/>
              <a:t>Environment in General Budget Support</a:t>
            </a:r>
          </a:p>
          <a:p>
            <a:pPr marL="228600" indent="-228600">
              <a:buAutoNum type="arabicPeriod"/>
            </a:pPr>
            <a:r>
              <a:rPr lang="en-GB" dirty="0" smtClean="0"/>
              <a:t>Environment in the Project Approach</a:t>
            </a:r>
          </a:p>
          <a:p>
            <a:pPr marL="228600" indent="-228600">
              <a:buAutoNum type="arabicPeriod"/>
            </a:pPr>
            <a:endParaRPr lang="en-GB" dirty="0"/>
          </a:p>
          <a:p>
            <a:r>
              <a:rPr lang="en-US" dirty="0" smtClean="0"/>
              <a:t>Annex </a:t>
            </a:r>
            <a:r>
              <a:rPr lang="en-US" dirty="0"/>
              <a:t>1: General environmental issues in cooperation focal </a:t>
            </a:r>
            <a:r>
              <a:rPr lang="en-US" dirty="0" smtClean="0"/>
              <a:t>areas</a:t>
            </a:r>
            <a:endParaRPr lang="en-US" dirty="0"/>
          </a:p>
          <a:p>
            <a:r>
              <a:rPr lang="en-US" dirty="0"/>
              <a:t>Annex 2: Terms of Reference for a Country Environmental Profile </a:t>
            </a:r>
          </a:p>
          <a:p>
            <a:r>
              <a:rPr lang="en-US" dirty="0"/>
              <a:t>Annex 3: Screening for Strategic Environmental </a:t>
            </a:r>
            <a:r>
              <a:rPr lang="en-US" dirty="0" smtClean="0"/>
              <a:t>Assessment</a:t>
            </a:r>
            <a:endParaRPr lang="en-US" dirty="0"/>
          </a:p>
          <a:p>
            <a:r>
              <a:rPr lang="en-US" dirty="0"/>
              <a:t>Annex 4: Guidance for integrating </a:t>
            </a:r>
            <a:r>
              <a:rPr lang="en-US" dirty="0" smtClean="0"/>
              <a:t>ENV and CC aspects </a:t>
            </a:r>
            <a:r>
              <a:rPr lang="en-US" dirty="0"/>
              <a:t>in SPSP formulation studies </a:t>
            </a:r>
          </a:p>
          <a:p>
            <a:r>
              <a:rPr lang="en-US" dirty="0"/>
              <a:t>Annex 5: Terms of Reference for a </a:t>
            </a:r>
            <a:r>
              <a:rPr lang="en-US" dirty="0" smtClean="0"/>
              <a:t>SEA</a:t>
            </a:r>
            <a:endParaRPr lang="en-US" dirty="0"/>
          </a:p>
          <a:p>
            <a:r>
              <a:rPr lang="en-US" dirty="0"/>
              <a:t>Annex 6: Integrating the environment in the </a:t>
            </a:r>
            <a:r>
              <a:rPr lang="en-US" dirty="0" smtClean="0"/>
              <a:t>LFA</a:t>
            </a:r>
            <a:endParaRPr lang="en-US" dirty="0"/>
          </a:p>
          <a:p>
            <a:r>
              <a:rPr lang="en-GB" dirty="0"/>
              <a:t>Annex 7: Project environmental </a:t>
            </a:r>
            <a:r>
              <a:rPr lang="en-GB" dirty="0" smtClean="0"/>
              <a:t>screening</a:t>
            </a:r>
            <a:endParaRPr lang="en-GB" dirty="0"/>
          </a:p>
          <a:p>
            <a:r>
              <a:rPr lang="en-US" dirty="0"/>
              <a:t>Annex 8: Terms of reference for an </a:t>
            </a:r>
            <a:r>
              <a:rPr lang="en-US" dirty="0" smtClean="0"/>
              <a:t>EIA</a:t>
            </a:r>
            <a:endParaRPr lang="en-US" dirty="0"/>
          </a:p>
          <a:p>
            <a:r>
              <a:rPr lang="en-US" dirty="0"/>
              <a:t>Annex 9: Guidance for integrating </a:t>
            </a:r>
            <a:r>
              <a:rPr lang="en-US" dirty="0" smtClean="0"/>
              <a:t>ENV and CC in </a:t>
            </a:r>
            <a:r>
              <a:rPr lang="en-US" dirty="0"/>
              <a:t>project formulation </a:t>
            </a:r>
            <a:r>
              <a:rPr lang="en-US" dirty="0" smtClean="0"/>
              <a:t>studies</a:t>
            </a:r>
            <a:endParaRPr lang="en-US" dirty="0"/>
          </a:p>
          <a:p>
            <a:r>
              <a:rPr lang="en-GB" dirty="0"/>
              <a:t>Annex 10: Indicators</a:t>
            </a:r>
          </a:p>
        </p:txBody>
      </p:sp>
    </p:spTree>
    <p:extLst>
      <p:ext uri="{BB962C8B-B14F-4D97-AF65-F5344CB8AC3E}">
        <p14:creationId xmlns:p14="http://schemas.microsoft.com/office/powerpoint/2010/main" val="1797183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0" y="1270337"/>
            <a:ext cx="9144000" cy="1015663"/>
          </a:xfrm>
        </p:spPr>
        <p:txBody>
          <a:bodyPr wrap="square">
            <a:spAutoFit/>
          </a:bodyPr>
          <a:lstStyle/>
          <a:p>
            <a:pPr indent="0" eaLnBrk="1" hangingPunct="1"/>
            <a:r>
              <a:rPr lang="fr-BE" dirty="0" smtClean="0">
                <a:ea typeface="ＭＳ Ｐゴシック" pitchFamily="34" charset="-128"/>
              </a:rPr>
              <a:t>Environmental Impact Assessment and Climate Risk Assessment</a:t>
            </a:r>
            <a:endParaRPr lang="en-US" dirty="0" smtClean="0">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31</a:t>
            </a:fld>
            <a:endParaRPr lang="en-GB" dirty="0"/>
          </a:p>
        </p:txBody>
      </p:sp>
      <p:sp>
        <p:nvSpPr>
          <p:cNvPr id="6" name="TextBox 5"/>
          <p:cNvSpPr txBox="1"/>
          <p:nvPr/>
        </p:nvSpPr>
        <p:spPr>
          <a:xfrm>
            <a:off x="381000" y="2445127"/>
            <a:ext cx="8077200" cy="3462486"/>
          </a:xfrm>
          <a:prstGeom prst="rect">
            <a:avLst/>
          </a:prstGeom>
          <a:noFill/>
        </p:spPr>
        <p:txBody>
          <a:bodyPr wrap="square" rtlCol="0">
            <a:spAutoFit/>
          </a:bodyPr>
          <a:lstStyle/>
          <a:p>
            <a:pPr>
              <a:buFontTx/>
              <a:buNone/>
              <a:defRPr/>
            </a:pPr>
            <a:r>
              <a:rPr lang="fr-BE" sz="1800" dirty="0" smtClean="0">
                <a:ea typeface="ＭＳ Ｐゴシック" pitchFamily="34" charset="-128"/>
              </a:rPr>
              <a:t>EIA and CRA are </a:t>
            </a:r>
            <a:r>
              <a:rPr lang="en-GB" sz="1800" dirty="0" smtClean="0">
                <a:ea typeface="ＭＳ Ｐゴシック" pitchFamily="34" charset="-128"/>
              </a:rPr>
              <a:t>ex ante assessments (EIA specified in legislation, CRA a new tool) </a:t>
            </a:r>
          </a:p>
          <a:p>
            <a:pPr marL="266700" indent="-266700">
              <a:spcBef>
                <a:spcPts val="1200"/>
              </a:spcBef>
              <a:spcAft>
                <a:spcPts val="600"/>
              </a:spcAft>
              <a:buFont typeface="Arial"/>
              <a:buChar char="•"/>
              <a:defRPr/>
            </a:pPr>
            <a:r>
              <a:rPr lang="en-GB" sz="1600" dirty="0">
                <a:ea typeface="ＭＳ Ｐゴシック" pitchFamily="34" charset="-128"/>
              </a:rPr>
              <a:t>To reduce the project’s vulnerability to </a:t>
            </a:r>
            <a:r>
              <a:rPr lang="en-GB" sz="1600" dirty="0" smtClean="0">
                <a:ea typeface="ＭＳ Ｐゴシック" pitchFamily="34" charset="-128"/>
              </a:rPr>
              <a:t>ENV (EIA) and CC (EIA and CRA); </a:t>
            </a:r>
            <a:endParaRPr lang="en-GB" sz="1600" dirty="0">
              <a:ea typeface="ＭＳ Ｐゴシック" pitchFamily="34" charset="-128"/>
            </a:endParaRPr>
          </a:p>
          <a:p>
            <a:pPr marL="266700" indent="-266700">
              <a:spcBef>
                <a:spcPts val="1200"/>
              </a:spcBef>
              <a:spcAft>
                <a:spcPts val="600"/>
              </a:spcAft>
              <a:buFont typeface="Arial"/>
              <a:buChar char="•"/>
              <a:defRPr/>
            </a:pPr>
            <a:r>
              <a:rPr lang="en-GB" sz="1600" dirty="0" smtClean="0">
                <a:ea typeface="ＭＳ Ｐゴシック" pitchFamily="34" charset="-128"/>
              </a:rPr>
              <a:t>To reduce environmental (EIA) and climate (EIA and CRA) damage by preventive measures </a:t>
            </a:r>
          </a:p>
          <a:p>
            <a:pPr marL="266700" indent="-266700">
              <a:spcBef>
                <a:spcPts val="1200"/>
              </a:spcBef>
              <a:spcAft>
                <a:spcPts val="600"/>
              </a:spcAft>
              <a:buFont typeface="Arial"/>
              <a:buChar char="•"/>
              <a:defRPr/>
            </a:pPr>
            <a:r>
              <a:rPr lang="en-GB" sz="1600" dirty="0" smtClean="0">
                <a:ea typeface="ＭＳ Ｐゴシック" pitchFamily="34" charset="-128"/>
              </a:rPr>
              <a:t>To optimise positive impacts</a:t>
            </a:r>
          </a:p>
          <a:p>
            <a:pPr marL="266700" indent="-266700">
              <a:spcBef>
                <a:spcPts val="1200"/>
              </a:spcBef>
              <a:spcAft>
                <a:spcPts val="600"/>
              </a:spcAft>
              <a:buFont typeface="Arial"/>
              <a:buChar char="•"/>
              <a:defRPr/>
            </a:pPr>
            <a:r>
              <a:rPr lang="en-GB" sz="1600" dirty="0" smtClean="0">
                <a:ea typeface="ＭＳ Ｐゴシック" pitchFamily="34" charset="-128"/>
              </a:rPr>
              <a:t>Through technical/scientific studies and stakeholder               consultations</a:t>
            </a:r>
          </a:p>
          <a:p>
            <a:pPr marL="0" indent="0" eaLnBrk="1" hangingPunct="1">
              <a:spcBef>
                <a:spcPts val="1200"/>
              </a:spcBef>
              <a:spcAft>
                <a:spcPts val="600"/>
              </a:spcAft>
              <a:buFont typeface="Times" charset="0"/>
              <a:buNone/>
              <a:defRPr/>
            </a:pPr>
            <a:endParaRPr lang="en-GB" sz="1700" dirty="0" smtClean="0">
              <a:ea typeface="ＭＳ Ｐゴシック" pitchFamily="34" charset="-128"/>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1" y="3984078"/>
            <a:ext cx="2843807" cy="284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933514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270337"/>
            <a:ext cx="8291513" cy="1015663"/>
          </a:xfrm>
        </p:spPr>
        <p:txBody>
          <a:bodyPr>
            <a:spAutoFit/>
          </a:bodyPr>
          <a:lstStyle/>
          <a:p>
            <a:r>
              <a:rPr lang="en-GB" dirty="0" smtClean="0">
                <a:ea typeface="ＭＳ Ｐゴシック" pitchFamily="-1" charset="-128"/>
                <a:cs typeface="ＭＳ Ｐゴシック" pitchFamily="-1" charset="-128"/>
              </a:rPr>
              <a:t>Focus on constraints – but do not forget opportunities</a:t>
            </a:r>
            <a:endParaRPr lang="en-GB" dirty="0">
              <a:ea typeface="ＭＳ Ｐゴシック" pitchFamily="-1" charset="-128"/>
              <a:cs typeface="ＭＳ Ｐゴシック" pitchFamily="-1" charset="-128"/>
            </a:endParaRPr>
          </a:p>
        </p:txBody>
      </p:sp>
      <p:sp>
        <p:nvSpPr>
          <p:cNvPr id="3" name="Content Placeholder 2"/>
          <p:cNvSpPr>
            <a:spLocks noGrp="1"/>
          </p:cNvSpPr>
          <p:nvPr>
            <p:ph idx="1"/>
          </p:nvPr>
        </p:nvSpPr>
        <p:spPr>
          <a:xfrm>
            <a:off x="395536" y="2487960"/>
            <a:ext cx="8596064" cy="2105192"/>
          </a:xfrm>
        </p:spPr>
        <p:txBody>
          <a:bodyPr wrap="square">
            <a:spAutoFit/>
          </a:bodyPr>
          <a:lstStyle/>
          <a:p>
            <a:pPr>
              <a:buClr>
                <a:srgbClr val="2D5EC1"/>
              </a:buClr>
            </a:pPr>
            <a:r>
              <a:rPr lang="en-GB" sz="1800" i="0" dirty="0" smtClean="0">
                <a:ea typeface="ＭＳ Ｐゴシック" pitchFamily="-1" charset="-128"/>
              </a:rPr>
              <a:t>Opportunities may be overlooked</a:t>
            </a:r>
          </a:p>
          <a:p>
            <a:pPr>
              <a:buClr>
                <a:srgbClr val="2D5EC1"/>
              </a:buClr>
            </a:pPr>
            <a:r>
              <a:rPr lang="en-GB" sz="1800" i="0" dirty="0" smtClean="0">
                <a:ea typeface="ＭＳ Ｐゴシック" pitchFamily="-1" charset="-128"/>
              </a:rPr>
              <a:t>They are to be developed</a:t>
            </a:r>
          </a:p>
          <a:p>
            <a:pPr>
              <a:buClr>
                <a:srgbClr val="2D5EC1"/>
              </a:buClr>
            </a:pPr>
            <a:r>
              <a:rPr lang="en-GB" sz="1800" i="0" dirty="0" smtClean="0">
                <a:ea typeface="ＭＳ Ｐゴシック" pitchFamily="-1" charset="-128"/>
              </a:rPr>
              <a:t>They need specific actions to become actual</a:t>
            </a:r>
          </a:p>
          <a:p>
            <a:pPr>
              <a:buClr>
                <a:srgbClr val="2D5EC1"/>
              </a:buClr>
            </a:pPr>
            <a:r>
              <a:rPr lang="en-GB" sz="1800" dirty="0" smtClean="0">
                <a:ea typeface="ＭＳ Ｐゴシック" pitchFamily="-1" charset="-128"/>
              </a:rPr>
              <a:t>They should be pursued</a:t>
            </a:r>
          </a:p>
          <a:p>
            <a:pPr>
              <a:buClr>
                <a:srgbClr val="2D5EC1"/>
              </a:buClr>
            </a:pPr>
            <a:endParaRPr lang="en-GB" sz="2000" i="0" dirty="0">
              <a:ea typeface="ＭＳ Ｐゴシック" pitchFamily="-1" charset="-128"/>
            </a:endParaRPr>
          </a:p>
          <a:p>
            <a:pPr>
              <a:buClr>
                <a:srgbClr val="2D5EC1"/>
              </a:buClr>
            </a:pPr>
            <a:endParaRPr lang="en-GB" sz="2000" i="0" dirty="0">
              <a:ea typeface="ＭＳ Ｐゴシック" pitchFamily="-1" charset="-128"/>
            </a:endParaRPr>
          </a:p>
        </p:txBody>
      </p:sp>
      <p:sp>
        <p:nvSpPr>
          <p:cNvPr id="28676" name="Slide Number Placeholder 3"/>
          <p:cNvSpPr>
            <a:spLocks noGrp="1"/>
          </p:cNvSpPr>
          <p:nvPr>
            <p:ph type="sldNum" sz="quarter" idx="12"/>
          </p:nvPr>
        </p:nvSpPr>
        <p:spPr>
          <a:noFill/>
        </p:spPr>
        <p:txBody>
          <a:bodyPr/>
          <a:lstStyle/>
          <a:p>
            <a:fld id="{67533F9E-76BC-3545-816D-D058B61152BF}" type="slidenum">
              <a:rPr lang="en-US"/>
              <a:pPr/>
              <a:t>32</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45024"/>
            <a:ext cx="4139952" cy="318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7888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1274802"/>
            <a:ext cx="7775575" cy="553998"/>
          </a:xfrm>
        </p:spPr>
        <p:txBody>
          <a:bodyPr>
            <a:spAutoFit/>
          </a:bodyPr>
          <a:lstStyle/>
          <a:p>
            <a:pPr indent="0" eaLnBrk="1" hangingPunct="1"/>
            <a:r>
              <a:rPr lang="en-GB" dirty="0">
                <a:latin typeface="+mn-lt"/>
                <a:ea typeface="ＭＳ Ｐゴシック" pitchFamily="34" charset="-128"/>
              </a:rPr>
              <a:t>Key stages in </a:t>
            </a:r>
            <a:r>
              <a:rPr lang="en-GB" dirty="0" smtClean="0">
                <a:latin typeface="+mn-lt"/>
                <a:ea typeface="ＭＳ Ｐゴシック" pitchFamily="34" charset="-128"/>
              </a:rPr>
              <a:t>EIA and CRA</a:t>
            </a:r>
            <a:endParaRPr lang="en-GB" dirty="0">
              <a:latin typeface="+mn-lt"/>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33</a:t>
            </a:fld>
            <a:endParaRPr lang="en-GB" dirty="0"/>
          </a:p>
        </p:txBody>
      </p:sp>
      <p:sp>
        <p:nvSpPr>
          <p:cNvPr id="6" name="TextBox 5"/>
          <p:cNvSpPr txBox="1"/>
          <p:nvPr/>
        </p:nvSpPr>
        <p:spPr>
          <a:xfrm>
            <a:off x="381000" y="2069068"/>
            <a:ext cx="8079432" cy="1754326"/>
          </a:xfrm>
          <a:prstGeom prst="rect">
            <a:avLst/>
          </a:prstGeom>
          <a:noFill/>
        </p:spPr>
        <p:txBody>
          <a:bodyPr wrap="square" rtlCol="0">
            <a:spAutoFit/>
          </a:bodyPr>
          <a:lstStyle/>
          <a:p>
            <a:pPr marL="342900" indent="-342900">
              <a:buAutoNum type="arabicPeriod"/>
            </a:pPr>
            <a:r>
              <a:rPr lang="en-GB" sz="1800" dirty="0" smtClean="0">
                <a:ea typeface="ＭＳ Ｐゴシック" pitchFamily="34" charset="-128"/>
              </a:rPr>
              <a:t>Screening – is it necessary ? (during identification phase)</a:t>
            </a:r>
          </a:p>
          <a:p>
            <a:pPr marL="342900" indent="-342900">
              <a:buAutoNum type="arabicPeriod"/>
            </a:pPr>
            <a:r>
              <a:rPr lang="en-GB" sz="1800" dirty="0" smtClean="0">
                <a:ea typeface="ＭＳ Ｐゴシック" pitchFamily="34" charset="-128"/>
              </a:rPr>
              <a:t>Scoping – What shall be done and how</a:t>
            </a:r>
          </a:p>
          <a:p>
            <a:pPr marL="342900" indent="-342900">
              <a:buAutoNum type="arabicPeriod"/>
            </a:pPr>
            <a:r>
              <a:rPr lang="en-GB" sz="1800" dirty="0" smtClean="0">
                <a:ea typeface="ＭＳ Ｐゴシック" pitchFamily="34" charset="-128"/>
              </a:rPr>
              <a:t>Study</a:t>
            </a:r>
          </a:p>
          <a:p>
            <a:pPr marL="342900" indent="-342900">
              <a:buAutoNum type="arabicPeriod"/>
            </a:pPr>
            <a:r>
              <a:rPr lang="en-GB" sz="1800" dirty="0" smtClean="0">
                <a:ea typeface="ＭＳ Ｐゴシック" pitchFamily="34" charset="-128"/>
              </a:rPr>
              <a:t>Management plan – mitigating actions</a:t>
            </a:r>
          </a:p>
          <a:p>
            <a:pPr marL="342900" indent="-342900">
              <a:buAutoNum type="arabicPeriod"/>
            </a:pPr>
            <a:r>
              <a:rPr lang="en-US" sz="1800" dirty="0" smtClean="0"/>
              <a:t>M </a:t>
            </a:r>
            <a:r>
              <a:rPr lang="en-US" sz="1800" dirty="0"/>
              <a:t>and E – Does it work</a:t>
            </a:r>
          </a:p>
          <a:p>
            <a:pPr marL="342900" indent="-342900">
              <a:buAutoNum type="arabicPeriod"/>
            </a:pPr>
            <a:endParaRPr lang="en-GB" sz="1800" dirty="0" smtClean="0">
              <a:ea typeface="ＭＳ Ｐゴシック" pitchFamily="34" charset="-128"/>
            </a:endParaRPr>
          </a:p>
        </p:txBody>
      </p:sp>
      <p:sp>
        <p:nvSpPr>
          <p:cNvPr id="9" name="TextBox 8"/>
          <p:cNvSpPr txBox="1"/>
          <p:nvPr/>
        </p:nvSpPr>
        <p:spPr>
          <a:xfrm>
            <a:off x="323528" y="4005064"/>
            <a:ext cx="7315200" cy="1754326"/>
          </a:xfrm>
          <a:prstGeom prst="rect">
            <a:avLst/>
          </a:prstGeom>
          <a:noFill/>
        </p:spPr>
        <p:txBody>
          <a:bodyPr wrap="square" rtlCol="0">
            <a:spAutoFit/>
          </a:bodyPr>
          <a:lstStyle/>
          <a:p>
            <a:r>
              <a:rPr lang="en-GB" sz="1800" u="sng" dirty="0" smtClean="0">
                <a:ea typeface="ＭＳ Ｐゴシック" pitchFamily="34" charset="-128"/>
              </a:rPr>
              <a:t>Stakeholder participation</a:t>
            </a:r>
            <a:r>
              <a:rPr lang="en-GB" sz="1800" dirty="0" smtClean="0">
                <a:ea typeface="ＭＳ Ｐゴシック" pitchFamily="34" charset="-128"/>
              </a:rPr>
              <a:t> is required.</a:t>
            </a:r>
          </a:p>
          <a:p>
            <a:endParaRPr lang="en-GB" sz="1800" dirty="0">
              <a:ea typeface="ＭＳ Ｐゴシック" pitchFamily="34" charset="-128"/>
            </a:endParaRPr>
          </a:p>
          <a:p>
            <a:endParaRPr lang="en-GB" sz="1800" dirty="0" smtClean="0">
              <a:ea typeface="ＭＳ Ｐゴシック" pitchFamily="34" charset="-128"/>
            </a:endParaRPr>
          </a:p>
          <a:p>
            <a:endParaRPr lang="en-GB" sz="1800" dirty="0">
              <a:ea typeface="ＭＳ Ｐゴシック" pitchFamily="34" charset="-128"/>
            </a:endParaRPr>
          </a:p>
          <a:p>
            <a:endParaRPr lang="en-GB" sz="1800" dirty="0" smtClean="0">
              <a:ea typeface="ＭＳ Ｐゴシック" pitchFamily="34" charset="-128"/>
            </a:endParaRPr>
          </a:p>
          <a:p>
            <a:r>
              <a:rPr lang="en-GB" sz="1400" i="1" dirty="0" smtClean="0">
                <a:ea typeface="ＭＳ Ｐゴシック" pitchFamily="34" charset="-128"/>
              </a:rPr>
              <a:t>Refer to Guideline No 4, Annex 7</a:t>
            </a:r>
          </a:p>
        </p:txBody>
      </p:sp>
      <p:pic>
        <p:nvPicPr>
          <p:cNvPr id="2" name="Picture 1" descr="Skærmbillede 2013-11-12 kl. 14.22.4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3284984"/>
            <a:ext cx="1839473" cy="2543882"/>
          </a:xfrm>
          <a:prstGeom prst="rect">
            <a:avLst/>
          </a:prstGeom>
        </p:spPr>
      </p:pic>
    </p:spTree>
    <p:extLst>
      <p:ext uri="{BB962C8B-B14F-4D97-AF65-F5344CB8AC3E}">
        <p14:creationId xmlns:p14="http://schemas.microsoft.com/office/powerpoint/2010/main" val="3067550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0" y="1274802"/>
            <a:ext cx="9144000" cy="553998"/>
          </a:xfrm>
        </p:spPr>
        <p:txBody>
          <a:bodyPr wrap="square">
            <a:spAutoFit/>
          </a:bodyPr>
          <a:lstStyle/>
          <a:p>
            <a:pPr indent="0" eaLnBrk="1" hangingPunct="1"/>
            <a:r>
              <a:rPr lang="fr-BE" dirty="0" smtClean="0">
                <a:ea typeface="ＭＳ Ｐゴシック" pitchFamily="34" charset="-128"/>
              </a:rPr>
              <a:t>Keystage 1 – Screening   </a:t>
            </a:r>
            <a:endParaRPr lang="en-US" dirty="0" smtClean="0">
              <a:ea typeface="ＭＳ Ｐゴシック" pitchFamily="34" charset="-128"/>
            </a:endParaRPr>
          </a:p>
        </p:txBody>
      </p:sp>
      <p:sp>
        <p:nvSpPr>
          <p:cNvPr id="6" name="TextBox 5"/>
          <p:cNvSpPr txBox="1"/>
          <p:nvPr/>
        </p:nvSpPr>
        <p:spPr>
          <a:xfrm>
            <a:off x="0" y="2209800"/>
            <a:ext cx="8153400" cy="3254738"/>
          </a:xfrm>
          <a:prstGeom prst="rect">
            <a:avLst/>
          </a:prstGeom>
          <a:noFill/>
        </p:spPr>
        <p:txBody>
          <a:bodyPr wrap="square" rtlCol="0">
            <a:spAutoFit/>
          </a:bodyPr>
          <a:lstStyle/>
          <a:p>
            <a:pPr marL="622300" indent="-266700">
              <a:buFontTx/>
              <a:buNone/>
            </a:pPr>
            <a:r>
              <a:rPr lang="fr-BE" sz="1800" dirty="0" smtClean="0">
                <a:ea typeface="ＭＳ Ｐゴシック" pitchFamily="34" charset="-128"/>
              </a:rPr>
              <a:t>Is </a:t>
            </a:r>
            <a:r>
              <a:rPr lang="en-GB" sz="1800" dirty="0" smtClean="0">
                <a:ea typeface="ＭＳ Ｐゴシック" pitchFamily="34" charset="-128"/>
              </a:rPr>
              <a:t>there</a:t>
            </a:r>
            <a:r>
              <a:rPr lang="fr-BE" sz="1800" dirty="0" smtClean="0">
                <a:ea typeface="ＭＳ Ｐゴシック" pitchFamily="34" charset="-128"/>
              </a:rPr>
              <a:t> a legal </a:t>
            </a:r>
            <a:r>
              <a:rPr lang="en-GB" sz="1800" dirty="0" smtClean="0">
                <a:ea typeface="ＭＳ Ｐゴシック" pitchFamily="34" charset="-128"/>
              </a:rPr>
              <a:t>requirement</a:t>
            </a:r>
            <a:r>
              <a:rPr lang="fr-BE" sz="1800" dirty="0" smtClean="0">
                <a:ea typeface="ＭＳ Ｐゴシック" pitchFamily="34" charset="-128"/>
              </a:rPr>
              <a:t> for an EIA? </a:t>
            </a:r>
          </a:p>
          <a:p>
            <a:pPr marL="622300" indent="-266700">
              <a:buNone/>
            </a:pPr>
            <a:r>
              <a:rPr lang="fr-BE" sz="1800" dirty="0" smtClean="0">
                <a:ea typeface="ＭＳ Ｐゴシック" pitchFamily="34" charset="-128"/>
              </a:rPr>
              <a:t>Would an EIA or CRA fit a policy commitment? </a:t>
            </a:r>
          </a:p>
          <a:p>
            <a:pPr marL="622300" indent="-266700">
              <a:buFont typeface="Times" charset="0"/>
              <a:buNone/>
            </a:pPr>
            <a:r>
              <a:rPr lang="fr-BE" sz="1800" dirty="0" smtClean="0">
                <a:ea typeface="ＭＳ Ｐゴシック" pitchFamily="34" charset="-128"/>
              </a:rPr>
              <a:t>Annex 7 – project lists and questions </a:t>
            </a:r>
          </a:p>
          <a:p>
            <a:pPr marL="622300" indent="-266700">
              <a:buFontTx/>
              <a:buNone/>
            </a:pPr>
            <a:endParaRPr lang="fr-BE" sz="1800" dirty="0">
              <a:ea typeface="ＭＳ Ｐゴシック" pitchFamily="34" charset="-128"/>
            </a:endParaRPr>
          </a:p>
          <a:p>
            <a:pPr marL="622300" indent="-266700">
              <a:buFontTx/>
              <a:buNone/>
            </a:pPr>
            <a:r>
              <a:rPr lang="fr-BE" sz="1800" dirty="0" smtClean="0">
                <a:ea typeface="ＭＳ Ｐゴシック" pitchFamily="34" charset="-128"/>
              </a:rPr>
              <a:t>Are there significant climate issues?</a:t>
            </a:r>
          </a:p>
          <a:p>
            <a:pPr marL="622300" indent="-266700">
              <a:buFontTx/>
              <a:buNone/>
            </a:pPr>
            <a:endParaRPr lang="fr-BE" sz="1800" dirty="0">
              <a:ea typeface="ＭＳ Ｐゴシック" pitchFamily="34" charset="-128"/>
            </a:endParaRPr>
          </a:p>
          <a:p>
            <a:pPr marL="622300" indent="-266700">
              <a:buFontTx/>
              <a:buNone/>
            </a:pPr>
            <a:r>
              <a:rPr lang="fr-BE" sz="1800" dirty="0" smtClean="0">
                <a:ea typeface="ＭＳ Ｐゴシック" pitchFamily="34" charset="-128"/>
              </a:rPr>
              <a:t>Project EIA and CRA  classes:</a:t>
            </a:r>
          </a:p>
          <a:p>
            <a:pPr marL="901700" lvl="1" indent="-279400">
              <a:lnSpc>
                <a:spcPct val="150000"/>
              </a:lnSpc>
              <a:buFont typeface="Arial"/>
              <a:buChar char="•"/>
            </a:pPr>
            <a:r>
              <a:rPr lang="fr-BE" sz="1800" dirty="0" smtClean="0">
                <a:ea typeface="ＭＳ Ｐゴシック" pitchFamily="34" charset="-128"/>
              </a:rPr>
              <a:t>A – significant impacts expected – EIA/CRA required </a:t>
            </a:r>
          </a:p>
          <a:p>
            <a:pPr marL="901700" lvl="1" indent="-279400">
              <a:lnSpc>
                <a:spcPct val="150000"/>
              </a:lnSpc>
              <a:buFont typeface="Arial"/>
              <a:buChar char="•"/>
            </a:pPr>
            <a:r>
              <a:rPr lang="fr-BE" sz="1800" dirty="0" smtClean="0">
                <a:ea typeface="ＭＳ Ｐゴシック" pitchFamily="34" charset="-128"/>
              </a:rPr>
              <a:t>B – some uncertainty, further analysis necessary</a:t>
            </a:r>
          </a:p>
          <a:p>
            <a:pPr marL="901700" lvl="1" indent="-279400">
              <a:lnSpc>
                <a:spcPct val="150000"/>
              </a:lnSpc>
              <a:buFont typeface="Arial"/>
              <a:buChar char="•"/>
            </a:pPr>
            <a:r>
              <a:rPr lang="fr-BE" sz="1800" dirty="0" smtClean="0">
                <a:ea typeface="ＭＳ Ｐゴシック" pitchFamily="34" charset="-128"/>
              </a:rPr>
              <a:t>C – no significant impacts – EIA/CRA not required </a:t>
            </a:r>
            <a:endParaRPr lang="en-US" sz="1800" dirty="0" smtClean="0">
              <a:ea typeface="ＭＳ Ｐゴシック" pitchFamily="34" charset="-128"/>
            </a:endParaRPr>
          </a:p>
        </p:txBody>
      </p:sp>
      <p:sp>
        <p:nvSpPr>
          <p:cNvPr id="7" name="Espace réservé du numéro de diapositive 3"/>
          <p:cNvSpPr txBox="1">
            <a:spLocks/>
          </p:cNvSpPr>
          <p:nvPr/>
        </p:nvSpPr>
        <p:spPr bwMode="auto">
          <a:xfrm>
            <a:off x="8229600" y="6245225"/>
            <a:ext cx="4572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073347-5E4F-4391-BAAF-434299E3BD72}" type="slidenum">
              <a:rPr kumimoji="0" lang="en-GB" sz="1400" b="0" i="0" u="none" strike="noStrike" kern="1200" cap="none" spc="0" normalizeH="0" baseline="0" noProof="0" smtClean="0">
                <a:ln>
                  <a:noFill/>
                </a:ln>
                <a:solidFill>
                  <a:schemeClr val="tx1"/>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400" b="0" i="0" u="none" strike="noStrike" kern="1200" cap="none" spc="0" normalizeH="0" baseline="0" noProof="0" dirty="0" smtClean="0">
              <a:ln>
                <a:noFill/>
              </a:ln>
              <a:solidFill>
                <a:schemeClr val="tx1"/>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7865496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1274802"/>
            <a:ext cx="7775575" cy="553998"/>
          </a:xfrm>
        </p:spPr>
        <p:txBody>
          <a:bodyPr>
            <a:spAutoFit/>
          </a:bodyPr>
          <a:lstStyle/>
          <a:p>
            <a:pPr indent="0" eaLnBrk="1" hangingPunct="1"/>
            <a:r>
              <a:rPr lang="en-GB" dirty="0">
                <a:latin typeface="+mn-lt"/>
                <a:ea typeface="ＭＳ Ｐゴシック" pitchFamily="34" charset="-128"/>
              </a:rPr>
              <a:t>Key </a:t>
            </a:r>
            <a:r>
              <a:rPr lang="en-GB" dirty="0" smtClean="0">
                <a:latin typeface="+mn-lt"/>
                <a:ea typeface="ＭＳ Ｐゴシック" pitchFamily="34" charset="-128"/>
              </a:rPr>
              <a:t>stage 2 - Scoping</a:t>
            </a:r>
            <a:endParaRPr lang="en-GB" dirty="0">
              <a:latin typeface="+mn-lt"/>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35</a:t>
            </a:fld>
            <a:endParaRPr lang="en-GB" dirty="0"/>
          </a:p>
        </p:txBody>
      </p:sp>
      <p:sp>
        <p:nvSpPr>
          <p:cNvPr id="7" name="TextBox 6"/>
          <p:cNvSpPr txBox="1"/>
          <p:nvPr/>
        </p:nvSpPr>
        <p:spPr>
          <a:xfrm>
            <a:off x="395536" y="2132856"/>
            <a:ext cx="7924800" cy="3934924"/>
          </a:xfrm>
          <a:prstGeom prst="rect">
            <a:avLst/>
          </a:prstGeom>
          <a:noFill/>
        </p:spPr>
        <p:txBody>
          <a:bodyPr wrap="square" rtlCol="0">
            <a:spAutoFit/>
          </a:bodyPr>
          <a:lstStyle/>
          <a:p>
            <a:pPr marL="0" indent="0" eaLnBrk="1" hangingPunct="1">
              <a:lnSpc>
                <a:spcPct val="90000"/>
              </a:lnSpc>
              <a:spcBef>
                <a:spcPts val="600"/>
              </a:spcBef>
              <a:buNone/>
            </a:pPr>
            <a:r>
              <a:rPr lang="en-GB" sz="1800" dirty="0" smtClean="0">
                <a:ea typeface="ＭＳ Ｐゴシック" pitchFamily="34" charset="-128"/>
              </a:rPr>
              <a:t>The Scoping study</a:t>
            </a:r>
          </a:p>
          <a:p>
            <a:pPr marL="266700" indent="-266700">
              <a:lnSpc>
                <a:spcPct val="90000"/>
              </a:lnSpc>
              <a:spcBef>
                <a:spcPts val="600"/>
              </a:spcBef>
              <a:buFont typeface="Arial"/>
              <a:buChar char="•"/>
            </a:pPr>
            <a:endParaRPr lang="en-GB" sz="1800" dirty="0" smtClean="0">
              <a:ea typeface="ＭＳ Ｐゴシック" pitchFamily="34" charset="-128"/>
            </a:endParaRPr>
          </a:p>
          <a:p>
            <a:pPr marL="266700" indent="-266700">
              <a:lnSpc>
                <a:spcPct val="90000"/>
              </a:lnSpc>
              <a:spcBef>
                <a:spcPts val="600"/>
              </a:spcBef>
              <a:buFont typeface="Arial"/>
              <a:buChar char="•"/>
            </a:pPr>
            <a:r>
              <a:rPr lang="en-GB" sz="1800" dirty="0" smtClean="0">
                <a:ea typeface="ＭＳ Ｐゴシック" pitchFamily="34" charset="-128"/>
              </a:rPr>
              <a:t>project and its alternatives</a:t>
            </a:r>
            <a:endParaRPr lang="en-GB" sz="1800" dirty="0">
              <a:ea typeface="ＭＳ Ｐゴシック" pitchFamily="34" charset="-128"/>
            </a:endParaRPr>
          </a:p>
          <a:p>
            <a:pPr marL="266700" indent="-266700">
              <a:lnSpc>
                <a:spcPct val="90000"/>
              </a:lnSpc>
              <a:spcBef>
                <a:spcPts val="600"/>
              </a:spcBef>
              <a:buFont typeface="Arial"/>
              <a:buChar char="•"/>
            </a:pPr>
            <a:r>
              <a:rPr lang="en-GB" sz="1800" dirty="0">
                <a:ea typeface="ＭＳ Ｐゴシック" pitchFamily="34" charset="-128"/>
              </a:rPr>
              <a:t>c</a:t>
            </a:r>
            <a:r>
              <a:rPr lang="en-GB" sz="1800" dirty="0" smtClean="0">
                <a:ea typeface="ＭＳ Ｐゴシック" pitchFamily="34" charset="-128"/>
              </a:rPr>
              <a:t>onstraints</a:t>
            </a:r>
          </a:p>
          <a:p>
            <a:pPr marL="266700" indent="-266700">
              <a:lnSpc>
                <a:spcPct val="90000"/>
              </a:lnSpc>
              <a:spcBef>
                <a:spcPts val="600"/>
              </a:spcBef>
              <a:buFont typeface="Arial"/>
              <a:buChar char="•"/>
            </a:pPr>
            <a:r>
              <a:rPr lang="en-GB" sz="1800" dirty="0" smtClean="0">
                <a:ea typeface="ＭＳ Ｐゴシック" pitchFamily="34" charset="-128"/>
              </a:rPr>
              <a:t>legal and institutional framework</a:t>
            </a:r>
          </a:p>
          <a:p>
            <a:pPr marL="266700" indent="-266700">
              <a:lnSpc>
                <a:spcPct val="90000"/>
              </a:lnSpc>
              <a:spcBef>
                <a:spcPts val="600"/>
              </a:spcBef>
              <a:buFont typeface="Arial"/>
              <a:buChar char="•"/>
            </a:pPr>
            <a:r>
              <a:rPr lang="en-GB" sz="1800" dirty="0">
                <a:ea typeface="ＭＳ Ｐゴシック" pitchFamily="34" charset="-128"/>
              </a:rPr>
              <a:t>s</a:t>
            </a:r>
            <a:r>
              <a:rPr lang="en-GB" sz="1800" dirty="0" smtClean="0">
                <a:ea typeface="ＭＳ Ｐゴシック" pitchFamily="34" charset="-128"/>
              </a:rPr>
              <a:t>takeholders</a:t>
            </a:r>
          </a:p>
          <a:p>
            <a:pPr marL="266700" indent="-266700">
              <a:lnSpc>
                <a:spcPct val="90000"/>
              </a:lnSpc>
              <a:spcBef>
                <a:spcPts val="600"/>
              </a:spcBef>
              <a:buFont typeface="Arial"/>
              <a:buChar char="•"/>
            </a:pPr>
            <a:r>
              <a:rPr lang="en-GB" sz="1800" dirty="0" smtClean="0">
                <a:ea typeface="ＭＳ Ｐゴシック" pitchFamily="34" charset="-128"/>
              </a:rPr>
              <a:t>project-environment interactions</a:t>
            </a:r>
          </a:p>
          <a:p>
            <a:pPr marL="266700" indent="-266700">
              <a:lnSpc>
                <a:spcPct val="90000"/>
              </a:lnSpc>
              <a:spcBef>
                <a:spcPts val="600"/>
              </a:spcBef>
              <a:buFont typeface="Arial"/>
              <a:buChar char="•"/>
            </a:pPr>
            <a:r>
              <a:rPr lang="en-GB" sz="1800" dirty="0" smtClean="0">
                <a:ea typeface="ＭＳ Ｐゴシック" pitchFamily="34" charset="-128"/>
              </a:rPr>
              <a:t>scope of the study</a:t>
            </a:r>
          </a:p>
          <a:p>
            <a:pPr marL="266700" indent="-266700">
              <a:lnSpc>
                <a:spcPct val="90000"/>
              </a:lnSpc>
              <a:spcBef>
                <a:spcPts val="600"/>
              </a:spcBef>
              <a:buFont typeface="Arial"/>
              <a:buChar char="•"/>
            </a:pPr>
            <a:r>
              <a:rPr lang="en-GB" sz="1800" dirty="0">
                <a:ea typeface="ＭＳ Ｐゴシック" pitchFamily="34" charset="-128"/>
              </a:rPr>
              <a:t>m</a:t>
            </a:r>
            <a:r>
              <a:rPr lang="en-GB" sz="1800" dirty="0" smtClean="0">
                <a:ea typeface="ＭＳ Ｐゴシック" pitchFamily="34" charset="-128"/>
              </a:rPr>
              <a:t>ethodology</a:t>
            </a:r>
          </a:p>
          <a:p>
            <a:pPr marL="266700" indent="-266700">
              <a:lnSpc>
                <a:spcPct val="90000"/>
              </a:lnSpc>
              <a:spcBef>
                <a:spcPts val="600"/>
              </a:spcBef>
              <a:buFont typeface="Arial"/>
              <a:buChar char="•"/>
            </a:pPr>
            <a:r>
              <a:rPr lang="en-GB" sz="1800" dirty="0" smtClean="0">
                <a:ea typeface="ＭＳ Ｐゴシック" pitchFamily="34" charset="-128"/>
              </a:rPr>
              <a:t>time frame </a:t>
            </a:r>
          </a:p>
          <a:p>
            <a:pPr marL="266700" indent="-266700">
              <a:lnSpc>
                <a:spcPct val="90000"/>
              </a:lnSpc>
              <a:spcBef>
                <a:spcPts val="600"/>
              </a:spcBef>
              <a:buFont typeface="Arial"/>
              <a:buChar char="•"/>
            </a:pPr>
            <a:r>
              <a:rPr lang="en-GB" sz="1800" dirty="0">
                <a:ea typeface="ＭＳ Ｐゴシック" pitchFamily="34" charset="-128"/>
              </a:rPr>
              <a:t>c</a:t>
            </a:r>
            <a:r>
              <a:rPr lang="en-GB" sz="1800" dirty="0" smtClean="0">
                <a:ea typeface="ＭＳ Ｐゴシック" pitchFamily="34" charset="-128"/>
              </a:rPr>
              <a:t>osts</a:t>
            </a:r>
          </a:p>
          <a:p>
            <a:pPr marL="266700" indent="-266700">
              <a:lnSpc>
                <a:spcPct val="90000"/>
              </a:lnSpc>
              <a:spcBef>
                <a:spcPts val="600"/>
              </a:spcBef>
              <a:buFont typeface="Arial"/>
              <a:buChar char="•"/>
            </a:pPr>
            <a:r>
              <a:rPr lang="en-GB" sz="1800" dirty="0" smtClean="0">
                <a:ea typeface="ＭＳ Ｐゴシック" pitchFamily="34" charset="-128"/>
              </a:rPr>
              <a:t>means</a:t>
            </a:r>
          </a:p>
        </p:txBody>
      </p:sp>
      <p:sp>
        <p:nvSpPr>
          <p:cNvPr id="10" name="TextBox 9"/>
          <p:cNvSpPr txBox="1"/>
          <p:nvPr/>
        </p:nvSpPr>
        <p:spPr>
          <a:xfrm>
            <a:off x="381000" y="6311061"/>
            <a:ext cx="7315200" cy="646331"/>
          </a:xfrm>
          <a:prstGeom prst="rect">
            <a:avLst/>
          </a:prstGeom>
          <a:noFill/>
        </p:spPr>
        <p:txBody>
          <a:bodyPr wrap="square" rtlCol="0">
            <a:spAutoFit/>
          </a:bodyPr>
          <a:lstStyle/>
          <a:p>
            <a:r>
              <a:rPr lang="en-GB" sz="1800" u="sng" dirty="0" smtClean="0">
                <a:ea typeface="ＭＳ Ｐゴシック" pitchFamily="34" charset="-128"/>
              </a:rPr>
              <a:t>Stakeholder participation</a:t>
            </a:r>
            <a:r>
              <a:rPr lang="en-GB" sz="1800" dirty="0" smtClean="0">
                <a:ea typeface="ＭＳ Ｐゴシック" pitchFamily="34" charset="-128"/>
              </a:rPr>
              <a:t> is required.</a:t>
            </a:r>
          </a:p>
          <a:p>
            <a:endParaRPr lang="en-GB" sz="1800" dirty="0" smtClean="0">
              <a:ea typeface="ＭＳ Ｐゴシック" pitchFamily="34" charset="-128"/>
            </a:endParaRPr>
          </a:p>
        </p:txBody>
      </p:sp>
    </p:spTree>
    <p:extLst>
      <p:ext uri="{BB962C8B-B14F-4D97-AF65-F5344CB8AC3E}">
        <p14:creationId xmlns:p14="http://schemas.microsoft.com/office/powerpoint/2010/main" val="410873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1274802"/>
            <a:ext cx="7775575" cy="553998"/>
          </a:xfrm>
        </p:spPr>
        <p:txBody>
          <a:bodyPr>
            <a:spAutoFit/>
          </a:bodyPr>
          <a:lstStyle/>
          <a:p>
            <a:pPr indent="0" eaLnBrk="1" hangingPunct="1"/>
            <a:r>
              <a:rPr lang="en-GB" dirty="0">
                <a:latin typeface="+mn-lt"/>
                <a:ea typeface="ＭＳ Ｐゴシック" pitchFamily="34" charset="-128"/>
              </a:rPr>
              <a:t>Key </a:t>
            </a:r>
            <a:r>
              <a:rPr lang="en-GB" dirty="0" smtClean="0">
                <a:latin typeface="+mn-lt"/>
                <a:ea typeface="ＭＳ Ｐゴシック" pitchFamily="34" charset="-128"/>
              </a:rPr>
              <a:t>stage 3 – The EIA study</a:t>
            </a:r>
            <a:endParaRPr lang="en-GB" dirty="0">
              <a:latin typeface="+mn-lt"/>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36</a:t>
            </a:fld>
            <a:endParaRPr lang="en-GB" dirty="0"/>
          </a:p>
        </p:txBody>
      </p:sp>
      <p:sp>
        <p:nvSpPr>
          <p:cNvPr id="8" name="TextBox 7"/>
          <p:cNvSpPr txBox="1"/>
          <p:nvPr/>
        </p:nvSpPr>
        <p:spPr>
          <a:xfrm>
            <a:off x="395536" y="2204864"/>
            <a:ext cx="7924800" cy="2720745"/>
          </a:xfrm>
          <a:prstGeom prst="rect">
            <a:avLst/>
          </a:prstGeom>
          <a:noFill/>
        </p:spPr>
        <p:txBody>
          <a:bodyPr wrap="square" rtlCol="0">
            <a:spAutoFit/>
          </a:bodyPr>
          <a:lstStyle/>
          <a:p>
            <a:pPr marL="381000" indent="-381000" eaLnBrk="1" hangingPunct="1">
              <a:lnSpc>
                <a:spcPct val="90000"/>
              </a:lnSpc>
              <a:spcBef>
                <a:spcPts val="600"/>
              </a:spcBef>
              <a:buFontTx/>
              <a:buNone/>
            </a:pPr>
            <a:endParaRPr lang="en-GB" sz="1800" dirty="0" smtClean="0">
              <a:ea typeface="ＭＳ Ｐゴシック" pitchFamily="34" charset="-128"/>
            </a:endParaRPr>
          </a:p>
          <a:p>
            <a:pPr marL="266700" indent="-266700">
              <a:lnSpc>
                <a:spcPct val="90000"/>
              </a:lnSpc>
              <a:spcBef>
                <a:spcPts val="600"/>
              </a:spcBef>
              <a:buFont typeface="Arial"/>
              <a:buChar char="•"/>
            </a:pPr>
            <a:r>
              <a:rPr lang="en-GB" sz="1800" u="sng" dirty="0" smtClean="0">
                <a:ea typeface="ＭＳ Ｐゴシック" pitchFamily="34" charset="-128"/>
              </a:rPr>
              <a:t>Identification </a:t>
            </a:r>
            <a:r>
              <a:rPr lang="en-GB" sz="1800" dirty="0" smtClean="0">
                <a:ea typeface="ＭＳ Ｐゴシック" pitchFamily="34" charset="-128"/>
              </a:rPr>
              <a:t>of </a:t>
            </a:r>
            <a:r>
              <a:rPr lang="en-GB" sz="1800" dirty="0">
                <a:ea typeface="ＭＳ Ｐゴシック" pitchFamily="34" charset="-128"/>
              </a:rPr>
              <a:t>significant environmental </a:t>
            </a:r>
            <a:r>
              <a:rPr lang="en-GB" sz="1800" dirty="0" smtClean="0">
                <a:ea typeface="ＭＳ Ｐゴシック" pitchFamily="34" charset="-128"/>
              </a:rPr>
              <a:t>impacts </a:t>
            </a:r>
            <a:r>
              <a:rPr lang="en-GB" sz="1800" dirty="0">
                <a:ea typeface="ＭＳ Ｐゴシック" pitchFamily="34" charset="-128"/>
              </a:rPr>
              <a:t>(project and possible alternatives</a:t>
            </a:r>
            <a:r>
              <a:rPr lang="en-GB" sz="1800" dirty="0" smtClean="0">
                <a:ea typeface="ＭＳ Ｐゴシック" pitchFamily="34" charset="-128"/>
              </a:rPr>
              <a:t>)</a:t>
            </a:r>
          </a:p>
          <a:p>
            <a:pPr marL="266700" indent="-266700">
              <a:lnSpc>
                <a:spcPct val="90000"/>
              </a:lnSpc>
              <a:spcBef>
                <a:spcPts val="600"/>
              </a:spcBef>
              <a:buFont typeface="Arial"/>
              <a:buChar char="•"/>
            </a:pPr>
            <a:r>
              <a:rPr lang="en-GB" sz="1800" dirty="0" smtClean="0">
                <a:ea typeface="ＭＳ Ｐゴシック" pitchFamily="34" charset="-128"/>
              </a:rPr>
              <a:t>Identification of opportunities</a:t>
            </a:r>
            <a:endParaRPr lang="en-GB" sz="1800" dirty="0">
              <a:ea typeface="ＭＳ Ｐゴシック" pitchFamily="34" charset="-128"/>
            </a:endParaRPr>
          </a:p>
          <a:p>
            <a:pPr marL="266700" indent="-266700">
              <a:lnSpc>
                <a:spcPct val="90000"/>
              </a:lnSpc>
              <a:spcBef>
                <a:spcPts val="600"/>
              </a:spcBef>
              <a:buFont typeface="Arial"/>
              <a:buChar char="•"/>
            </a:pPr>
            <a:r>
              <a:rPr lang="en-GB" sz="1800" u="sng" dirty="0" smtClean="0">
                <a:ea typeface="ＭＳ Ｐゴシック" pitchFamily="34" charset="-128"/>
              </a:rPr>
              <a:t>Evaluation</a:t>
            </a:r>
            <a:r>
              <a:rPr lang="en-GB" sz="1800" dirty="0" smtClean="0">
                <a:ea typeface="ＭＳ Ｐゴシック" pitchFamily="34" charset="-128"/>
              </a:rPr>
              <a:t> of the identified impacts and opportunities</a:t>
            </a:r>
          </a:p>
          <a:p>
            <a:pPr marL="266700" indent="-266700">
              <a:lnSpc>
                <a:spcPct val="90000"/>
              </a:lnSpc>
              <a:spcBef>
                <a:spcPts val="600"/>
              </a:spcBef>
              <a:buFont typeface="Arial"/>
              <a:buChar char="•"/>
            </a:pPr>
            <a:r>
              <a:rPr lang="en-GB" sz="1800" dirty="0" smtClean="0">
                <a:ea typeface="ＭＳ Ｐゴシック" pitchFamily="34" charset="-128"/>
              </a:rPr>
              <a:t>Mitigation/optimisation measures and recommendations, incl. </a:t>
            </a:r>
            <a:r>
              <a:rPr lang="en-GB" sz="1800" u="sng" dirty="0" smtClean="0">
                <a:ea typeface="ＭＳ Ｐゴシック" pitchFamily="34" charset="-128"/>
              </a:rPr>
              <a:t>Environmental Management Plan (or Climate impact mitigation plan)</a:t>
            </a:r>
            <a:endParaRPr lang="en-GB" sz="1800" dirty="0">
              <a:ea typeface="ＭＳ Ｐゴシック" pitchFamily="34" charset="-128"/>
            </a:endParaRPr>
          </a:p>
          <a:p>
            <a:pPr marL="266700" indent="-266700">
              <a:lnSpc>
                <a:spcPct val="90000"/>
              </a:lnSpc>
              <a:spcBef>
                <a:spcPts val="600"/>
              </a:spcBef>
              <a:buFont typeface="Arial"/>
              <a:buChar char="•"/>
            </a:pPr>
            <a:r>
              <a:rPr lang="en-GB" sz="1800" dirty="0" smtClean="0">
                <a:ea typeface="ＭＳ Ｐゴシック" pitchFamily="34" charset="-128"/>
              </a:rPr>
              <a:t>Account of residual impacts</a:t>
            </a:r>
          </a:p>
        </p:txBody>
      </p:sp>
      <p:sp>
        <p:nvSpPr>
          <p:cNvPr id="9" name="TextBox 8"/>
          <p:cNvSpPr txBox="1"/>
          <p:nvPr/>
        </p:nvSpPr>
        <p:spPr>
          <a:xfrm>
            <a:off x="381000" y="5934670"/>
            <a:ext cx="7315200" cy="646331"/>
          </a:xfrm>
          <a:prstGeom prst="rect">
            <a:avLst/>
          </a:prstGeom>
          <a:noFill/>
        </p:spPr>
        <p:txBody>
          <a:bodyPr wrap="square" rtlCol="0">
            <a:spAutoFit/>
          </a:bodyPr>
          <a:lstStyle/>
          <a:p>
            <a:r>
              <a:rPr lang="en-GB" sz="1800" u="sng" dirty="0" smtClean="0">
                <a:ea typeface="ＭＳ Ｐゴシック" pitchFamily="34" charset="-128"/>
              </a:rPr>
              <a:t>Stakeholder participation</a:t>
            </a:r>
            <a:r>
              <a:rPr lang="en-GB" sz="1800" dirty="0" smtClean="0">
                <a:ea typeface="ＭＳ Ｐゴシック" pitchFamily="34" charset="-128"/>
              </a:rPr>
              <a:t> is required.</a:t>
            </a:r>
          </a:p>
          <a:p>
            <a:endParaRPr lang="en-GB" sz="1800" dirty="0" smtClean="0">
              <a:ea typeface="ＭＳ Ｐゴシック" pitchFamily="34" charset="-128"/>
            </a:endParaRPr>
          </a:p>
        </p:txBody>
      </p:sp>
    </p:spTree>
    <p:extLst>
      <p:ext uri="{BB962C8B-B14F-4D97-AF65-F5344CB8AC3E}">
        <p14:creationId xmlns:p14="http://schemas.microsoft.com/office/powerpoint/2010/main" val="2653318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647"/>
          <a:stretch/>
        </p:blipFill>
        <p:spPr bwMode="auto">
          <a:xfrm>
            <a:off x="5943600" y="1752600"/>
            <a:ext cx="32004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Rectangle 2"/>
          <p:cNvSpPr>
            <a:spLocks noGrp="1" noChangeArrowheads="1"/>
          </p:cNvSpPr>
          <p:nvPr>
            <p:ph type="title"/>
          </p:nvPr>
        </p:nvSpPr>
        <p:spPr>
          <a:xfrm>
            <a:off x="0" y="1259413"/>
            <a:ext cx="7786687" cy="553998"/>
          </a:xfrm>
        </p:spPr>
        <p:txBody>
          <a:bodyPr>
            <a:spAutoFit/>
          </a:bodyPr>
          <a:lstStyle/>
          <a:p>
            <a:pPr eaLnBrk="1" hangingPunct="1"/>
            <a:r>
              <a:rPr lang="en-GB" dirty="0" smtClean="0">
                <a:latin typeface="+mn-lt"/>
                <a:ea typeface="ＭＳ Ｐゴシック" pitchFamily="34" charset="-128"/>
              </a:rPr>
              <a:t>Key stage 4 – Impact evaluation</a:t>
            </a:r>
            <a:endParaRPr lang="en-GB" dirty="0">
              <a:latin typeface="+mn-lt"/>
              <a:ea typeface="ＭＳ Ｐゴシック" pitchFamily="34" charset="-128"/>
            </a:endParaRPr>
          </a:p>
        </p:txBody>
      </p:sp>
      <p:sp>
        <p:nvSpPr>
          <p:cNvPr id="6" name="TextBox 5"/>
          <p:cNvSpPr txBox="1"/>
          <p:nvPr/>
        </p:nvSpPr>
        <p:spPr>
          <a:xfrm>
            <a:off x="381000" y="2078772"/>
            <a:ext cx="8077200" cy="3816430"/>
          </a:xfrm>
          <a:prstGeom prst="rect">
            <a:avLst/>
          </a:prstGeom>
          <a:noFill/>
        </p:spPr>
        <p:txBody>
          <a:bodyPr wrap="square" rtlCol="0">
            <a:spAutoFit/>
          </a:bodyPr>
          <a:lstStyle/>
          <a:p>
            <a:pPr eaLnBrk="1" hangingPunct="1">
              <a:spcBef>
                <a:spcPts val="600"/>
              </a:spcBef>
              <a:spcAft>
                <a:spcPts val="600"/>
              </a:spcAft>
            </a:pPr>
            <a:r>
              <a:rPr lang="en-GB" sz="1800" dirty="0" smtClean="0">
                <a:ea typeface="ＭＳ Ｐゴシック" pitchFamily="34" charset="-128"/>
              </a:rPr>
              <a:t>Characterised with various criteria</a:t>
            </a:r>
          </a:p>
          <a:p>
            <a:pPr eaLnBrk="1" hangingPunct="1">
              <a:spcBef>
                <a:spcPts val="600"/>
              </a:spcBef>
              <a:spcAft>
                <a:spcPts val="600"/>
              </a:spcAft>
            </a:pPr>
            <a:endParaRPr lang="en-GB" sz="1800" dirty="0" smtClean="0">
              <a:ea typeface="ＭＳ Ｐゴシック" pitchFamily="34" charset="-128"/>
            </a:endParaRPr>
          </a:p>
          <a:p>
            <a:pPr marL="266700" lvl="1" indent="-266700" eaLnBrk="1" hangingPunct="1">
              <a:spcBef>
                <a:spcPts val="600"/>
              </a:spcBef>
              <a:spcAft>
                <a:spcPts val="600"/>
              </a:spcAft>
              <a:buFont typeface="Arial"/>
              <a:buChar char="•"/>
            </a:pPr>
            <a:r>
              <a:rPr lang="en-GB" sz="1800" dirty="0" smtClean="0">
                <a:ea typeface="ＭＳ Ｐゴシック" pitchFamily="34" charset="-128"/>
              </a:rPr>
              <a:t>Direct or indirect, positive or negative</a:t>
            </a:r>
          </a:p>
          <a:p>
            <a:pPr marL="266700" lvl="1" indent="-266700" eaLnBrk="1" hangingPunct="1">
              <a:spcBef>
                <a:spcPts val="600"/>
              </a:spcBef>
              <a:spcAft>
                <a:spcPts val="600"/>
              </a:spcAft>
              <a:buFont typeface="Arial"/>
              <a:buChar char="•"/>
            </a:pPr>
            <a:r>
              <a:rPr lang="en-GB" sz="1800" dirty="0" smtClean="0">
                <a:ea typeface="ＭＳ Ｐゴシック" pitchFamily="34" charset="-128"/>
              </a:rPr>
              <a:t>Temporary or permanent; short-,  medium- </a:t>
            </a:r>
          </a:p>
          <a:p>
            <a:pPr marL="266700" lvl="1" indent="-266700" eaLnBrk="1" hangingPunct="1">
              <a:spcBef>
                <a:spcPts val="600"/>
              </a:spcBef>
              <a:spcAft>
                <a:spcPts val="600"/>
              </a:spcAft>
            </a:pPr>
            <a:r>
              <a:rPr lang="en-GB" sz="1800" dirty="0" smtClean="0">
                <a:ea typeface="ＭＳ Ｐゴシック" pitchFamily="34" charset="-128"/>
              </a:rPr>
              <a:t>	or long-term</a:t>
            </a:r>
          </a:p>
          <a:p>
            <a:pPr marL="266700" lvl="1" indent="-266700" eaLnBrk="1" hangingPunct="1">
              <a:spcBef>
                <a:spcPts val="600"/>
              </a:spcBef>
              <a:spcAft>
                <a:spcPts val="600"/>
              </a:spcAft>
              <a:buFont typeface="Arial"/>
              <a:buChar char="•"/>
            </a:pPr>
            <a:r>
              <a:rPr lang="en-GB" sz="1800" dirty="0" smtClean="0">
                <a:ea typeface="ＭＳ Ｐゴシック" pitchFamily="34" charset="-128"/>
              </a:rPr>
              <a:t>Continuous or sporadic</a:t>
            </a:r>
          </a:p>
          <a:p>
            <a:pPr marL="266700" lvl="1" indent="-266700" eaLnBrk="1" hangingPunct="1">
              <a:spcBef>
                <a:spcPts val="600"/>
              </a:spcBef>
              <a:spcAft>
                <a:spcPts val="600"/>
              </a:spcAft>
              <a:buFont typeface="Arial"/>
              <a:buChar char="•"/>
            </a:pPr>
            <a:r>
              <a:rPr lang="en-GB" sz="1800" dirty="0" smtClean="0">
                <a:ea typeface="ＭＳ Ｐゴシック" pitchFamily="34" charset="-128"/>
              </a:rPr>
              <a:t>Reversible or irreversible</a:t>
            </a:r>
          </a:p>
          <a:p>
            <a:pPr marL="266700" lvl="1" indent="-266700" eaLnBrk="1" hangingPunct="1">
              <a:spcBef>
                <a:spcPts val="600"/>
              </a:spcBef>
              <a:spcAft>
                <a:spcPts val="600"/>
              </a:spcAft>
              <a:buFont typeface="Arial"/>
              <a:buChar char="•"/>
            </a:pPr>
            <a:r>
              <a:rPr lang="en-GB" sz="1800" dirty="0">
                <a:ea typeface="ＭＳ Ｐゴシック" pitchFamily="34" charset="-128"/>
              </a:rPr>
              <a:t>D</a:t>
            </a:r>
            <a:r>
              <a:rPr lang="en-GB" sz="1800" dirty="0" smtClean="0">
                <a:ea typeface="ＭＳ Ｐゴシック" pitchFamily="34" charset="-128"/>
              </a:rPr>
              <a:t>egrees of magnitude</a:t>
            </a:r>
          </a:p>
          <a:p>
            <a:pPr marL="266700" lvl="1" indent="-266700" eaLnBrk="1" hangingPunct="1">
              <a:spcBef>
                <a:spcPts val="600"/>
              </a:spcBef>
              <a:spcAft>
                <a:spcPts val="600"/>
              </a:spcAft>
              <a:buFont typeface="Arial"/>
              <a:buChar char="•"/>
            </a:pPr>
            <a:r>
              <a:rPr lang="en-GB" sz="1800" dirty="0" smtClean="0">
                <a:ea typeface="ＭＳ Ｐゴシック" pitchFamily="34" charset="-128"/>
              </a:rPr>
              <a:t>Impacts that can or cannot be mitigated …</a:t>
            </a:r>
          </a:p>
        </p:txBody>
      </p:sp>
    </p:spTree>
    <p:extLst>
      <p:ext uri="{BB962C8B-B14F-4D97-AF65-F5344CB8AC3E}">
        <p14:creationId xmlns:p14="http://schemas.microsoft.com/office/powerpoint/2010/main" val="13806859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632" r="4468"/>
          <a:stretch/>
        </p:blipFill>
        <p:spPr>
          <a:xfrm>
            <a:off x="0" y="990600"/>
            <a:ext cx="9144000" cy="5867400"/>
          </a:xfrm>
          <a:prstGeom prst="rect">
            <a:avLst/>
          </a:prstGeom>
        </p:spPr>
      </p:pic>
      <p:sp>
        <p:nvSpPr>
          <p:cNvPr id="23555" name="Rectangle 2"/>
          <p:cNvSpPr>
            <a:spLocks noGrp="1" noChangeArrowheads="1"/>
          </p:cNvSpPr>
          <p:nvPr>
            <p:ph type="title"/>
          </p:nvPr>
        </p:nvSpPr>
        <p:spPr>
          <a:xfrm>
            <a:off x="0" y="1219979"/>
            <a:ext cx="8460432" cy="984885"/>
          </a:xfrm>
        </p:spPr>
        <p:txBody>
          <a:bodyPr>
            <a:spAutoFit/>
          </a:bodyPr>
          <a:lstStyle/>
          <a:p>
            <a:pPr indent="0" eaLnBrk="1" hangingPunct="1"/>
            <a:r>
              <a:rPr lang="en-GB" sz="2900" dirty="0" smtClean="0">
                <a:solidFill>
                  <a:schemeClr val="bg1"/>
                </a:solidFill>
                <a:latin typeface="+mn-lt"/>
                <a:ea typeface="ＭＳ Ｐゴシック" pitchFamily="34" charset="-128"/>
              </a:rPr>
              <a:t>An important output: </a:t>
            </a:r>
            <a:br>
              <a:rPr lang="en-GB" sz="2900" dirty="0" smtClean="0">
                <a:solidFill>
                  <a:schemeClr val="bg1"/>
                </a:solidFill>
                <a:latin typeface="+mn-lt"/>
                <a:ea typeface="ＭＳ Ｐゴシック" pitchFamily="34" charset="-128"/>
              </a:rPr>
            </a:br>
            <a:r>
              <a:rPr lang="en-GB" sz="2900" dirty="0">
                <a:solidFill>
                  <a:schemeClr val="bg1"/>
                </a:solidFill>
                <a:latin typeface="+mn-lt"/>
                <a:ea typeface="ＭＳ Ｐゴシック" pitchFamily="34" charset="-128"/>
              </a:rPr>
              <a:t>T</a:t>
            </a:r>
            <a:r>
              <a:rPr lang="en-GB" sz="2900" dirty="0" smtClean="0">
                <a:solidFill>
                  <a:schemeClr val="bg1"/>
                </a:solidFill>
                <a:latin typeface="+mn-lt"/>
                <a:ea typeface="ＭＳ Ｐゴシック" pitchFamily="34" charset="-128"/>
              </a:rPr>
              <a:t>he Environmental </a:t>
            </a:r>
            <a:r>
              <a:rPr lang="en-GB" sz="2900" dirty="0">
                <a:solidFill>
                  <a:schemeClr val="bg1"/>
                </a:solidFill>
                <a:latin typeface="+mn-lt"/>
                <a:ea typeface="ＭＳ Ｐゴシック" pitchFamily="34" charset="-128"/>
              </a:rPr>
              <a:t>M</a:t>
            </a:r>
            <a:r>
              <a:rPr lang="en-GB" sz="2900" dirty="0" smtClean="0">
                <a:solidFill>
                  <a:schemeClr val="bg1"/>
                </a:solidFill>
                <a:latin typeface="+mn-lt"/>
                <a:ea typeface="ＭＳ Ｐゴシック" pitchFamily="34" charset="-128"/>
              </a:rPr>
              <a:t>anagement Plan</a:t>
            </a:r>
            <a:endParaRPr lang="en-GB" sz="2900" dirty="0">
              <a:solidFill>
                <a:schemeClr val="bg1"/>
              </a:solidFill>
              <a:latin typeface="+mn-lt"/>
              <a:ea typeface="ＭＳ Ｐゴシック" pitchFamily="34" charset="-128"/>
            </a:endParaRPr>
          </a:p>
        </p:txBody>
      </p:sp>
      <p:sp>
        <p:nvSpPr>
          <p:cNvPr id="5" name="TextBox 4"/>
          <p:cNvSpPr txBox="1"/>
          <p:nvPr/>
        </p:nvSpPr>
        <p:spPr>
          <a:xfrm>
            <a:off x="381000" y="4568342"/>
            <a:ext cx="8077200" cy="1491177"/>
          </a:xfrm>
          <a:prstGeom prst="rect">
            <a:avLst/>
          </a:prstGeom>
          <a:noFill/>
        </p:spPr>
        <p:txBody>
          <a:bodyPr wrap="square" rtlCol="0">
            <a:spAutoFit/>
          </a:bodyPr>
          <a:lstStyle/>
          <a:p>
            <a:pPr marL="266700" indent="-266700">
              <a:spcBef>
                <a:spcPct val="35000"/>
              </a:spcBef>
              <a:buFont typeface="Arial"/>
              <a:buChar char="•"/>
            </a:pPr>
            <a:r>
              <a:rPr lang="en-GB" sz="1800" dirty="0" smtClean="0">
                <a:solidFill>
                  <a:schemeClr val="bg1"/>
                </a:solidFill>
                <a:ea typeface="ＭＳ Ｐゴシック" pitchFamily="34" charset="-128"/>
              </a:rPr>
              <a:t>Details of the proposed mitigation measures</a:t>
            </a:r>
          </a:p>
          <a:p>
            <a:pPr marL="266700" indent="-266700">
              <a:spcBef>
                <a:spcPct val="35000"/>
              </a:spcBef>
              <a:buFont typeface="Arial"/>
              <a:buChar char="•"/>
            </a:pPr>
            <a:r>
              <a:rPr lang="en-GB" sz="1800" dirty="0" smtClean="0">
                <a:solidFill>
                  <a:schemeClr val="bg1"/>
                </a:solidFill>
                <a:ea typeface="ＭＳ Ｐゴシック" pitchFamily="34" charset="-128"/>
              </a:rPr>
              <a:t>Identification of parties responsible for implementation</a:t>
            </a:r>
          </a:p>
          <a:p>
            <a:pPr marL="266700" indent="-266700">
              <a:spcBef>
                <a:spcPct val="35000"/>
              </a:spcBef>
              <a:buFont typeface="Arial"/>
              <a:buChar char="•"/>
            </a:pPr>
            <a:r>
              <a:rPr lang="en-GB" sz="1800" dirty="0" smtClean="0">
                <a:solidFill>
                  <a:schemeClr val="bg1"/>
                </a:solidFill>
                <a:ea typeface="ＭＳ Ｐゴシック" pitchFamily="34" charset="-128"/>
              </a:rPr>
              <a:t>Identification of parties responsible for monitoring and control</a:t>
            </a:r>
          </a:p>
          <a:p>
            <a:pPr marL="266700" indent="-266700">
              <a:spcBef>
                <a:spcPct val="35000"/>
              </a:spcBef>
              <a:buFont typeface="Arial"/>
              <a:buChar char="•"/>
            </a:pPr>
            <a:r>
              <a:rPr lang="en-GB" sz="1800" dirty="0" smtClean="0">
                <a:solidFill>
                  <a:schemeClr val="bg1"/>
                </a:solidFill>
                <a:ea typeface="ＭＳ Ｐゴシック" pitchFamily="34" charset="-128"/>
              </a:rPr>
              <a:t>Ideally, cost estimates of the proposed measures</a:t>
            </a:r>
          </a:p>
        </p:txBody>
      </p:sp>
      <p:sp>
        <p:nvSpPr>
          <p:cNvPr id="8"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solidFill>
                  <a:schemeClr val="bg1"/>
                </a:solidFill>
              </a:rPr>
              <a:pPr>
                <a:defRPr/>
              </a:pPr>
              <a:t>38</a:t>
            </a:fld>
            <a:endParaRPr lang="en-GB" dirty="0">
              <a:solidFill>
                <a:schemeClr val="bg1"/>
              </a:solidFill>
            </a:endParaRPr>
          </a:p>
        </p:txBody>
      </p:sp>
    </p:spTree>
    <p:extLst>
      <p:ext uri="{BB962C8B-B14F-4D97-AF65-F5344CB8AC3E}">
        <p14:creationId xmlns:p14="http://schemas.microsoft.com/office/powerpoint/2010/main" val="3283834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1244049"/>
            <a:ext cx="8229600" cy="553998"/>
          </a:xfrm>
        </p:spPr>
        <p:txBody>
          <a:bodyPr>
            <a:spAutoFit/>
          </a:bodyPr>
          <a:lstStyle/>
          <a:p>
            <a:r>
              <a:rPr lang="en-US" dirty="0" smtClean="0">
                <a:ea typeface="ＭＳ Ｐゴシック" pitchFamily="34" charset="-128"/>
              </a:rPr>
              <a:t>EIA example : Kyrgyzstan road EIA</a:t>
            </a:r>
          </a:p>
        </p:txBody>
      </p:sp>
      <p:sp>
        <p:nvSpPr>
          <p:cNvPr id="184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ABAEDDBC-F027-4D05-96A2-E4F932CE4997}" type="slidenum">
              <a:rPr lang="en-GB" smtClean="0">
                <a:solidFill>
                  <a:srgbClr val="000000"/>
                </a:solidFill>
                <a:latin typeface="Verdana" pitchFamily="34" charset="0"/>
              </a:rPr>
              <a:pPr eaLnBrk="1" hangingPunct="1"/>
              <a:t>39</a:t>
            </a:fld>
            <a:endParaRPr lang="en-GB" dirty="0" smtClean="0">
              <a:solidFill>
                <a:srgbClr val="000000"/>
              </a:solidFill>
              <a:latin typeface="Verdana" pitchFamily="34" charset="0"/>
            </a:endParaRPr>
          </a:p>
        </p:txBody>
      </p:sp>
      <p:pic>
        <p:nvPicPr>
          <p:cNvPr id="18436" name="Content Placeholder 5" descr="EIA cover .tiff"/>
          <p:cNvPicPr>
            <a:picLocks noGrp="1" noChangeAspect="1"/>
          </p:cNvPicPr>
          <p:nvPr>
            <p:ph idx="1"/>
          </p:nvPr>
        </p:nvPicPr>
        <p:blipFill>
          <a:blip r:embed="rId3">
            <a:extLst>
              <a:ext uri="{28A0092B-C50C-407E-A947-70E740481C1C}">
                <a14:useLocalDpi xmlns:a14="http://schemas.microsoft.com/office/drawing/2010/main" val="0"/>
              </a:ext>
            </a:extLst>
          </a:blip>
          <a:srcRect l="-76675" r="-76675"/>
          <a:stretch>
            <a:fillRect/>
          </a:stretch>
        </p:blipFill>
        <p:spPr>
          <a:xfrm>
            <a:off x="457200" y="1844824"/>
            <a:ext cx="8229600" cy="4953000"/>
          </a:xfrm>
        </p:spPr>
      </p:pic>
    </p:spTree>
    <p:extLst>
      <p:ext uri="{BB962C8B-B14F-4D97-AF65-F5344CB8AC3E}">
        <p14:creationId xmlns:p14="http://schemas.microsoft.com/office/powerpoint/2010/main" val="357031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6" y="1340768"/>
            <a:ext cx="8574657" cy="553998"/>
          </a:xfrm>
        </p:spPr>
        <p:txBody>
          <a:bodyPr wrap="square">
            <a:spAutoFit/>
          </a:bodyPr>
          <a:lstStyle/>
          <a:p>
            <a:pPr marL="355600"/>
            <a:r>
              <a:rPr lang="da-DK" dirty="0" smtClean="0"/>
              <a:t>Operations </a:t>
            </a:r>
            <a:r>
              <a:rPr lang="da-DK" dirty="0" err="1" smtClean="0"/>
              <a:t>cycle</a:t>
            </a:r>
            <a:r>
              <a:rPr lang="da-DK" dirty="0" smtClean="0"/>
              <a:t> - </a:t>
            </a:r>
            <a:r>
              <a:rPr lang="da-DK" sz="1800" dirty="0"/>
              <a:t>Cro</a:t>
            </a:r>
            <a:r>
              <a:rPr lang="da-DK" sz="1800" dirty="0" smtClean="0"/>
              <a:t>ss </a:t>
            </a:r>
            <a:r>
              <a:rPr lang="da-DK" sz="1800" dirty="0" err="1" smtClean="0"/>
              <a:t>cutting</a:t>
            </a:r>
            <a:r>
              <a:rPr lang="da-DK" sz="1800" dirty="0" smtClean="0"/>
              <a:t> </a:t>
            </a:r>
            <a:r>
              <a:rPr lang="da-DK" sz="1800" dirty="0" err="1" smtClean="0"/>
              <a:t>approaches</a:t>
            </a:r>
            <a:endParaRPr lang="en-US" sz="1800" dirty="0"/>
          </a:p>
        </p:txBody>
      </p:sp>
      <p:sp>
        <p:nvSpPr>
          <p:cNvPr id="3" name="Slide Number Placeholder 2"/>
          <p:cNvSpPr>
            <a:spLocks noGrp="1"/>
          </p:cNvSpPr>
          <p:nvPr>
            <p:ph type="sldNum" sz="quarter" idx="12"/>
          </p:nvPr>
        </p:nvSpPr>
        <p:spPr>
          <a:xfrm>
            <a:off x="6625208" y="6245225"/>
            <a:ext cx="2133600" cy="476250"/>
          </a:xfrm>
        </p:spPr>
        <p:txBody>
          <a:bodyPr/>
          <a:lstStyle/>
          <a:p>
            <a:pPr>
              <a:defRPr/>
            </a:pPr>
            <a:fld id="{315A5415-EC39-4ABD-B2D1-376FD9DBC68B}" type="slidenum">
              <a:rPr lang="en-GB" smtClean="0"/>
              <a:pPr>
                <a:defRPr/>
              </a:pPr>
              <a:t>4</a:t>
            </a:fld>
            <a:endParaRPr lang="en-GB" dirty="0"/>
          </a:p>
        </p:txBody>
      </p:sp>
      <p:grpSp>
        <p:nvGrpSpPr>
          <p:cNvPr id="6" name="Gruppe 5"/>
          <p:cNvGrpSpPr/>
          <p:nvPr/>
        </p:nvGrpSpPr>
        <p:grpSpPr>
          <a:xfrm>
            <a:off x="2051720" y="2204864"/>
            <a:ext cx="4320480" cy="4009913"/>
            <a:chOff x="2051720" y="1924534"/>
            <a:chExt cx="4320480" cy="4009913"/>
          </a:xfrm>
        </p:grpSpPr>
        <p:grpSp>
          <p:nvGrpSpPr>
            <p:cNvPr id="5" name="Gruppe 4"/>
            <p:cNvGrpSpPr/>
            <p:nvPr/>
          </p:nvGrpSpPr>
          <p:grpSpPr>
            <a:xfrm>
              <a:off x="2051720" y="1924534"/>
              <a:ext cx="4320480" cy="4009913"/>
              <a:chOff x="3419872" y="1484784"/>
              <a:chExt cx="5400600" cy="4756673"/>
            </a:xfrm>
          </p:grpSpPr>
          <p:sp>
            <p:nvSpPr>
              <p:cNvPr id="1027" name="AutoShape 3"/>
              <p:cNvSpPr>
                <a:spLocks noChangeAspect="1" noChangeArrowheads="1"/>
              </p:cNvSpPr>
              <p:nvPr/>
            </p:nvSpPr>
            <p:spPr bwMode="auto">
              <a:xfrm>
                <a:off x="3419872" y="1488929"/>
                <a:ext cx="5400600" cy="4752528"/>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 name="AutoShape 46"/>
              <p:cNvSpPr>
                <a:spLocks noChangeArrowheads="1"/>
              </p:cNvSpPr>
              <p:nvPr/>
            </p:nvSpPr>
            <p:spPr bwMode="auto">
              <a:xfrm rot="5400000">
                <a:off x="3818115" y="1374571"/>
                <a:ext cx="4756672" cy="4977098"/>
              </a:xfrm>
              <a:custGeom>
                <a:avLst/>
                <a:gdLst>
                  <a:gd name="T0" fmla="*/ 2972158 w 21600"/>
                  <a:gd name="T1" fmla="*/ 943480 h 21600"/>
                  <a:gd name="T2" fmla="*/ 347605 w 21600"/>
                  <a:gd name="T3" fmla="*/ 1523790 h 21600"/>
                  <a:gd name="T4" fmla="*/ 2329139 w 21600"/>
                  <a:gd name="T5" fmla="*/ 1204782 h 21600"/>
                  <a:gd name="T6" fmla="*/ 173588 w 21600"/>
                  <a:gd name="T7" fmla="*/ 2865007 h 21600"/>
                  <a:gd name="T8" fmla="*/ 177735 w 21600"/>
                  <a:gd name="T9" fmla="*/ 1841105 h 21600"/>
                  <a:gd name="T10" fmla="*/ 1215545 w 21600"/>
                  <a:gd name="T11" fmla="*/ 184533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84" y="14980"/>
                    </a:moveTo>
                    <a:cubicBezTo>
                      <a:pt x="7699" y="16104"/>
                      <a:pt x="9216" y="16737"/>
                      <a:pt x="10800" y="16737"/>
                    </a:cubicBezTo>
                    <a:cubicBezTo>
                      <a:pt x="14078" y="16737"/>
                      <a:pt x="16737" y="14078"/>
                      <a:pt x="16737" y="10800"/>
                    </a:cubicBezTo>
                    <a:cubicBezTo>
                      <a:pt x="16737" y="7521"/>
                      <a:pt x="14078" y="4863"/>
                      <a:pt x="10800" y="4863"/>
                    </a:cubicBezTo>
                    <a:cubicBezTo>
                      <a:pt x="7521" y="4863"/>
                      <a:pt x="4863" y="7521"/>
                      <a:pt x="4863" y="10800"/>
                    </a:cubicBezTo>
                    <a:lnTo>
                      <a:pt x="0" y="10800"/>
                    </a:lnTo>
                    <a:cubicBezTo>
                      <a:pt x="0" y="4835"/>
                      <a:pt x="4835" y="0"/>
                      <a:pt x="10800" y="0"/>
                    </a:cubicBezTo>
                    <a:cubicBezTo>
                      <a:pt x="16764" y="0"/>
                      <a:pt x="21600" y="4835"/>
                      <a:pt x="21600" y="10800"/>
                    </a:cubicBezTo>
                    <a:cubicBezTo>
                      <a:pt x="21600" y="16764"/>
                      <a:pt x="16764" y="21600"/>
                      <a:pt x="10800" y="21600"/>
                    </a:cubicBezTo>
                    <a:cubicBezTo>
                      <a:pt x="7920" y="21600"/>
                      <a:pt x="5159" y="20449"/>
                      <a:pt x="3131" y="18404"/>
                    </a:cubicBezTo>
                    <a:lnTo>
                      <a:pt x="1214" y="20306"/>
                    </a:lnTo>
                    <a:lnTo>
                      <a:pt x="1243" y="13049"/>
                    </a:lnTo>
                    <a:lnTo>
                      <a:pt x="8501" y="13079"/>
                    </a:lnTo>
                    <a:lnTo>
                      <a:pt x="6584" y="14980"/>
                    </a:lnTo>
                    <a:close/>
                  </a:path>
                </a:pathLst>
              </a:custGeom>
              <a:solidFill>
                <a:srgbClr val="899DF3"/>
              </a:solidFill>
              <a:ln w="19050">
                <a:solidFill>
                  <a:srgbClr val="000000"/>
                </a:solidFill>
                <a:miter lim="800000"/>
                <a:headEnd/>
                <a:tailEnd/>
              </a:ln>
            </p:spPr>
            <p:txBody>
              <a:bodyPr rot="10800000" vert="eaVert" wrap="square" lIns="95555" tIns="47776" rIns="95555" bIns="477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pitchFamily="34" charset="0"/>
                </a:endParaRPr>
              </a:p>
            </p:txBody>
          </p:sp>
          <p:sp>
            <p:nvSpPr>
              <p:cNvPr id="8" name="Rectangle 47"/>
              <p:cNvSpPr>
                <a:spLocks noChangeArrowheads="1"/>
              </p:cNvSpPr>
              <p:nvPr/>
            </p:nvSpPr>
            <p:spPr bwMode="auto">
              <a:xfrm>
                <a:off x="6239790" y="1838222"/>
                <a:ext cx="1894608"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Programming</a:t>
                </a:r>
                <a:endParaRPr kumimoji="0" lang="en-US" sz="900" b="0" i="0" u="none" strike="noStrike" cap="none" normalizeH="0" baseline="0" dirty="0" smtClean="0">
                  <a:ln>
                    <a:noFill/>
                  </a:ln>
                  <a:solidFill>
                    <a:schemeClr val="tx1"/>
                  </a:solidFill>
                  <a:effectLst/>
                  <a:latin typeface="Arial" pitchFamily="34" charset="0"/>
                </a:endParaRPr>
              </a:p>
            </p:txBody>
          </p:sp>
          <p:sp>
            <p:nvSpPr>
              <p:cNvPr id="10" name="Rectangle 49"/>
              <p:cNvSpPr>
                <a:spLocks noChangeArrowheads="1"/>
              </p:cNvSpPr>
              <p:nvPr/>
            </p:nvSpPr>
            <p:spPr bwMode="auto">
              <a:xfrm>
                <a:off x="6370049" y="5483950"/>
                <a:ext cx="1580137"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Formulation</a:t>
                </a:r>
                <a:endParaRPr kumimoji="0" lang="en-US" sz="900" b="0" i="0" u="none" strike="noStrike" cap="none" normalizeH="0" baseline="0" dirty="0" smtClean="0">
                  <a:ln>
                    <a:noFill/>
                  </a:ln>
                  <a:solidFill>
                    <a:schemeClr val="tx1"/>
                  </a:solidFill>
                  <a:effectLst/>
                  <a:latin typeface="Arial" pitchFamily="34" charset="0"/>
                </a:endParaRPr>
              </a:p>
            </p:txBody>
          </p:sp>
          <p:sp>
            <p:nvSpPr>
              <p:cNvPr id="12" name="Rectangle 51"/>
              <p:cNvSpPr>
                <a:spLocks noChangeArrowheads="1"/>
              </p:cNvSpPr>
              <p:nvPr/>
            </p:nvSpPr>
            <p:spPr bwMode="auto">
              <a:xfrm>
                <a:off x="4211960" y="2352839"/>
                <a:ext cx="1794600" cy="572105"/>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Evaluation</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Closure, Follow-up,</a:t>
                </a:r>
                <a:r>
                  <a:rPr kumimoji="0" lang="en-US" sz="900" b="1" i="0" u="none" strike="noStrike" cap="none" normalizeH="0" dirty="0" smtClean="0">
                    <a:ln>
                      <a:noFill/>
                    </a:ln>
                    <a:solidFill>
                      <a:schemeClr val="tx1"/>
                    </a:solidFill>
                    <a:effectLst/>
                    <a:latin typeface="Arial" pitchFamily="34" charset="0"/>
                  </a:rPr>
                  <a:t> </a:t>
                </a:r>
                <a:r>
                  <a:rPr kumimoji="0" lang="en-US" sz="900" b="1" i="0" u="none" strike="noStrike" cap="none" normalizeH="0" baseline="0" dirty="0" smtClean="0">
                    <a:ln>
                      <a:noFill/>
                    </a:ln>
                    <a:solidFill>
                      <a:schemeClr val="tx1"/>
                    </a:solidFill>
                    <a:effectLst/>
                    <a:latin typeface="Arial" pitchFamily="34" charset="0"/>
                  </a:rPr>
                  <a:t>Future</a:t>
                </a:r>
                <a:r>
                  <a:rPr kumimoji="0" lang="en-US" sz="900" b="1" i="0" u="none" strike="noStrike" cap="none" normalizeH="0" dirty="0" smtClean="0">
                    <a:ln>
                      <a:noFill/>
                    </a:ln>
                    <a:solidFill>
                      <a:schemeClr val="tx1"/>
                    </a:solidFill>
                    <a:effectLst/>
                    <a:latin typeface="Arial" pitchFamily="34" charset="0"/>
                  </a:rPr>
                  <a:t> </a:t>
                </a:r>
                <a:r>
                  <a:rPr kumimoji="0" lang="en-US" sz="900" b="1" i="0" u="none" strike="noStrike" cap="none" normalizeH="0" baseline="0" dirty="0" smtClean="0">
                    <a:ln>
                      <a:noFill/>
                    </a:ln>
                    <a:solidFill>
                      <a:schemeClr val="tx1"/>
                    </a:solidFill>
                    <a:effectLst/>
                    <a:latin typeface="Arial" pitchFamily="34" charset="0"/>
                  </a:rPr>
                  <a:t>Dialogue</a:t>
                </a:r>
                <a:endParaRPr kumimoji="0" lang="en-US" sz="900" b="0" i="0" u="none" strike="noStrike" cap="none" normalizeH="0" baseline="0" dirty="0" smtClean="0">
                  <a:ln>
                    <a:noFill/>
                  </a:ln>
                  <a:solidFill>
                    <a:schemeClr val="tx1"/>
                  </a:solidFill>
                  <a:effectLst/>
                  <a:latin typeface="Arial" pitchFamily="34" charset="0"/>
                </a:endParaRPr>
              </a:p>
            </p:txBody>
          </p:sp>
          <p:sp>
            <p:nvSpPr>
              <p:cNvPr id="1043" name="Text Box 19"/>
              <p:cNvSpPr txBox="1">
                <a:spLocks noChangeArrowheads="1"/>
              </p:cNvSpPr>
              <p:nvPr/>
            </p:nvSpPr>
            <p:spPr bwMode="auto">
              <a:xfrm>
                <a:off x="5092823" y="3417748"/>
                <a:ext cx="2071464" cy="1216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da-DK" sz="1050" b="1" dirty="0" smtClean="0">
                    <a:latin typeface="Calibri" pitchFamily="34" charset="0"/>
                  </a:rPr>
                  <a:t>Policy </a:t>
                </a:r>
                <a:r>
                  <a:rPr lang="da-DK" sz="1050" b="1" dirty="0" err="1" smtClean="0">
                    <a:latin typeface="Calibri" pitchFamily="34" charset="0"/>
                  </a:rPr>
                  <a:t>dialogue</a:t>
                </a:r>
                <a:endParaRPr lang="da-DK" sz="1050" b="1" dirty="0" smtClean="0">
                  <a:latin typeface="Calibri"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da-DK" sz="1050" b="1" i="0" u="none" strike="noStrike" cap="none" normalizeH="0" baseline="0" dirty="0" err="1" smtClean="0">
                    <a:ln>
                      <a:noFill/>
                    </a:ln>
                    <a:effectLst/>
                    <a:latin typeface="Calibri" pitchFamily="34" charset="0"/>
                  </a:rPr>
                  <a:t>Awarenes</a:t>
                </a:r>
                <a:r>
                  <a:rPr lang="da-DK" sz="1050" b="1" dirty="0" err="1" smtClean="0">
                    <a:latin typeface="Calibri" pitchFamily="34" charset="0"/>
                  </a:rPr>
                  <a:t>s</a:t>
                </a:r>
                <a:r>
                  <a:rPr lang="da-DK" sz="1050" b="1" dirty="0" smtClean="0">
                    <a:latin typeface="Calibri" pitchFamily="34" charset="0"/>
                  </a:rPr>
                  <a:t> </a:t>
                </a:r>
                <a:r>
                  <a:rPr lang="da-DK" sz="1050" b="1" dirty="0" err="1" smtClean="0">
                    <a:latin typeface="Calibri" pitchFamily="34" charset="0"/>
                  </a:rPr>
                  <a:t>raising</a:t>
                </a:r>
                <a:endParaRPr lang="da-DK" sz="1050" b="1" dirty="0" smtClean="0">
                  <a:latin typeface="Calibri"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lang="da-DK" sz="1050" b="1" dirty="0" err="1" smtClean="0">
                    <a:latin typeface="Calibri" pitchFamily="34" charset="0"/>
                  </a:rPr>
                  <a:t>Increasing</a:t>
                </a:r>
                <a:r>
                  <a:rPr lang="da-DK" sz="1050" b="1" dirty="0" smtClean="0">
                    <a:latin typeface="Calibri" pitchFamily="34" charset="0"/>
                  </a:rPr>
                  <a:t> </a:t>
                </a:r>
                <a:r>
                  <a:rPr lang="da-DK" sz="1050" b="1" dirty="0" err="1" smtClean="0">
                    <a:latin typeface="Calibri" pitchFamily="34" charset="0"/>
                  </a:rPr>
                  <a:t>institutional</a:t>
                </a:r>
                <a:r>
                  <a:rPr lang="da-DK" sz="1050" b="1" dirty="0" smtClean="0">
                    <a:latin typeface="Calibri" pitchFamily="34" charset="0"/>
                  </a:rPr>
                  <a:t> </a:t>
                </a:r>
                <a:r>
                  <a:rPr lang="da-DK" sz="1050" b="1" dirty="0" err="1" smtClean="0">
                    <a:latin typeface="Calibri" pitchFamily="34" charset="0"/>
                  </a:rPr>
                  <a:t>capacity</a:t>
                </a:r>
                <a:endParaRPr kumimoji="0" lang="en-US" sz="1050" b="1" i="0" u="none" strike="noStrike" cap="none" normalizeH="0" baseline="0" dirty="0" smtClean="0">
                  <a:ln>
                    <a:noFill/>
                  </a:ln>
                  <a:effectLst/>
                  <a:latin typeface="Arial" pitchFamily="34" charset="0"/>
                </a:endParaRPr>
              </a:p>
            </p:txBody>
          </p:sp>
          <p:sp>
            <p:nvSpPr>
              <p:cNvPr id="21" name="Rectangle 50"/>
              <p:cNvSpPr>
                <a:spLocks noChangeArrowheads="1"/>
              </p:cNvSpPr>
              <p:nvPr/>
            </p:nvSpPr>
            <p:spPr bwMode="auto">
              <a:xfrm>
                <a:off x="7619258" y="3109903"/>
                <a:ext cx="1107416" cy="394374"/>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Identification</a:t>
                </a:r>
                <a:endParaRPr kumimoji="0" lang="en-US" sz="900" b="0" i="0" u="none" strike="noStrike" cap="none" normalizeH="0" baseline="0" dirty="0" smtClean="0">
                  <a:ln>
                    <a:noFill/>
                  </a:ln>
                  <a:solidFill>
                    <a:schemeClr val="tx1"/>
                  </a:solidFill>
                  <a:effectLst/>
                  <a:latin typeface="Arial" pitchFamily="34" charset="0"/>
                </a:endParaRPr>
              </a:p>
            </p:txBody>
          </p:sp>
          <p:sp>
            <p:nvSpPr>
              <p:cNvPr id="4" name="Eksplosion 1 3"/>
              <p:cNvSpPr/>
              <p:nvPr/>
            </p:nvSpPr>
            <p:spPr bwMode="auto">
              <a:xfrm rot="1859924">
                <a:off x="4726086" y="2353025"/>
                <a:ext cx="3014265" cy="3312367"/>
              </a:xfrm>
              <a:prstGeom prst="irregularSeal1">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smtClean="0">
                  <a:ln>
                    <a:noFill/>
                  </a:ln>
                  <a:solidFill>
                    <a:srgbClr val="0F5494"/>
                  </a:solidFill>
                  <a:effectLst/>
                  <a:latin typeface="Verdana" pitchFamily="34" charset="0"/>
                </a:endParaRPr>
              </a:p>
            </p:txBody>
          </p:sp>
        </p:grpSp>
        <p:sp>
          <p:nvSpPr>
            <p:cNvPr id="14" name="Rectangle 50"/>
            <p:cNvSpPr>
              <a:spLocks noChangeArrowheads="1"/>
            </p:cNvSpPr>
            <p:nvPr/>
          </p:nvSpPr>
          <p:spPr bwMode="auto">
            <a:xfrm>
              <a:off x="2533939" y="4661738"/>
              <a:ext cx="885933" cy="332460"/>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Implementation</a:t>
              </a:r>
              <a:endParaRPr kumimoji="0" lang="en-US" sz="900" b="0" i="0" u="none" strike="noStrike" cap="none" normalizeH="0" baseline="0" dirty="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30678744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1362834"/>
            <a:ext cx="9144000" cy="553998"/>
          </a:xfrm>
        </p:spPr>
        <p:txBody>
          <a:bodyPr wrap="square" anchor="t">
            <a:spAutoFit/>
          </a:bodyPr>
          <a:lstStyle/>
          <a:p>
            <a:pPr indent="0" eaLnBrk="1" hangingPunct="1"/>
            <a:r>
              <a:rPr lang="en-GB" dirty="0" smtClean="0">
                <a:latin typeface="+mn-lt"/>
                <a:ea typeface="ＭＳ Ｐゴシック" pitchFamily="34" charset="-128"/>
              </a:rPr>
              <a:t>Environmental Management Plan, EMP</a:t>
            </a:r>
            <a:endParaRPr lang="en-GB" sz="2800" dirty="0">
              <a:latin typeface="+mn-lt"/>
              <a:ea typeface="ＭＳ Ｐゴシック" pitchFamily="34" charset="-12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74" r="-4877"/>
          <a:stretch/>
        </p:blipFill>
        <p:spPr bwMode="auto">
          <a:xfrm>
            <a:off x="0" y="2276872"/>
            <a:ext cx="9144000" cy="4608512"/>
          </a:xfrm>
          <a:prstGeom prst="rect">
            <a:avLst/>
          </a:prstGeom>
          <a:solidFill>
            <a:schemeClr val="tx1"/>
          </a:solidFill>
          <a:ln w="9525">
            <a:solidFill>
              <a:schemeClr val="tx1"/>
            </a:solidFill>
            <a:miter lim="800000"/>
            <a:headEnd/>
            <a:tailEnd/>
          </a:ln>
          <a:effectLst/>
        </p:spPr>
      </p:pic>
    </p:spTree>
    <p:extLst>
      <p:ext uri="{BB962C8B-B14F-4D97-AF65-F5344CB8AC3E}">
        <p14:creationId xmlns:p14="http://schemas.microsoft.com/office/powerpoint/2010/main" val="18662475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1221938"/>
            <a:ext cx="9144000" cy="1292662"/>
          </a:xfrm>
        </p:spPr>
        <p:txBody>
          <a:bodyPr wrap="square" anchor="t">
            <a:spAutoFit/>
          </a:bodyPr>
          <a:lstStyle/>
          <a:p>
            <a:pPr indent="0" eaLnBrk="1" hangingPunct="1"/>
            <a:r>
              <a:rPr lang="en-GB" dirty="0" smtClean="0">
                <a:latin typeface="+mn-lt"/>
                <a:ea typeface="ＭＳ Ｐゴシック" pitchFamily="34" charset="-128"/>
              </a:rPr>
              <a:t>Environmental Management Plan, EMP</a:t>
            </a:r>
            <a:r>
              <a:rPr lang="en-GB" sz="2800" dirty="0" smtClean="0">
                <a:latin typeface="+mn-lt"/>
                <a:ea typeface="ＭＳ Ｐゴシック" pitchFamily="34" charset="-128"/>
              </a:rPr>
              <a:t/>
            </a:r>
            <a:br>
              <a:rPr lang="en-GB" sz="2800" dirty="0" smtClean="0">
                <a:latin typeface="+mn-lt"/>
                <a:ea typeface="ＭＳ Ｐゴシック" pitchFamily="34" charset="-128"/>
              </a:rPr>
            </a:br>
            <a:r>
              <a:rPr lang="en-GB" sz="2800" dirty="0" smtClean="0">
                <a:latin typeface="+mn-lt"/>
                <a:ea typeface="ＭＳ Ｐゴシック" pitchFamily="34" charset="-128"/>
              </a:rPr>
              <a:t/>
            </a:r>
            <a:br>
              <a:rPr lang="en-GB" sz="2800" dirty="0" smtClean="0">
                <a:latin typeface="+mn-lt"/>
                <a:ea typeface="ＭＳ Ｐゴシック" pitchFamily="34" charset="-128"/>
              </a:rPr>
            </a:br>
            <a:r>
              <a:rPr lang="en-GB" sz="2000" i="1" dirty="0" err="1" smtClean="0">
                <a:latin typeface="+mn-lt"/>
                <a:ea typeface="ＭＳ Ｐゴシック" pitchFamily="34" charset="-128"/>
              </a:rPr>
              <a:t>Kyrgyzystan</a:t>
            </a:r>
            <a:r>
              <a:rPr lang="en-GB" sz="2000" i="1" dirty="0" smtClean="0">
                <a:latin typeface="+mn-lt"/>
                <a:ea typeface="ＭＳ Ｐゴシック" pitchFamily="34" charset="-128"/>
              </a:rPr>
              <a:t> road construction/conversion example</a:t>
            </a:r>
            <a:endParaRPr lang="en-GB" sz="2800" dirty="0">
              <a:latin typeface="+mn-lt"/>
              <a:ea typeface="ＭＳ Ｐゴシック" pitchFamily="34" charset="-128"/>
            </a:endParaRPr>
          </a:p>
        </p:txBody>
      </p:sp>
      <p:graphicFrame>
        <p:nvGraphicFramePr>
          <p:cNvPr id="3" name="Tabel 2"/>
          <p:cNvGraphicFramePr>
            <a:graphicFrameLocks noGrp="1"/>
          </p:cNvGraphicFramePr>
          <p:nvPr>
            <p:extLst>
              <p:ext uri="{D42A27DB-BD31-4B8C-83A1-F6EECF244321}">
                <p14:modId xmlns:p14="http://schemas.microsoft.com/office/powerpoint/2010/main" val="2383632421"/>
              </p:ext>
            </p:extLst>
          </p:nvPr>
        </p:nvGraphicFramePr>
        <p:xfrm>
          <a:off x="323528" y="3062064"/>
          <a:ext cx="8568952" cy="2743200"/>
        </p:xfrm>
        <a:graphic>
          <a:graphicData uri="http://schemas.openxmlformats.org/drawingml/2006/table">
            <a:tbl>
              <a:tblPr firstRow="1" bandRow="1">
                <a:tableStyleId>{5C22544A-7EE6-4342-B048-85BDC9FD1C3A}</a:tableStyleId>
              </a:tblPr>
              <a:tblGrid>
                <a:gridCol w="2935361"/>
                <a:gridCol w="3185319"/>
                <a:gridCol w="1584176"/>
                <a:gridCol w="864096"/>
              </a:tblGrid>
              <a:tr h="370840">
                <a:tc>
                  <a:txBody>
                    <a:bodyPr/>
                    <a:lstStyle/>
                    <a:p>
                      <a:pPr algn="ctr"/>
                      <a:r>
                        <a:rPr lang="en-GB" sz="1400" dirty="0" smtClean="0">
                          <a:solidFill>
                            <a:schemeClr val="accent6">
                              <a:lumMod val="75000"/>
                            </a:schemeClr>
                          </a:solidFill>
                        </a:rPr>
                        <a:t>Potential impact</a:t>
                      </a:r>
                      <a:endParaRPr lang="en-GB" sz="1400" dirty="0">
                        <a:solidFill>
                          <a:schemeClr val="accent6">
                            <a:lumMod val="75000"/>
                          </a:schemeClr>
                        </a:solidFill>
                      </a:endParaRPr>
                    </a:p>
                  </a:txBody>
                  <a:tcPr/>
                </a:tc>
                <a:tc>
                  <a:txBody>
                    <a:bodyPr/>
                    <a:lstStyle/>
                    <a:p>
                      <a:pPr algn="ctr"/>
                      <a:r>
                        <a:rPr lang="en-GB" sz="1400" dirty="0" smtClean="0">
                          <a:solidFill>
                            <a:schemeClr val="accent6">
                              <a:lumMod val="75000"/>
                            </a:schemeClr>
                          </a:solidFill>
                        </a:rPr>
                        <a:t>Mitigation </a:t>
                      </a:r>
                      <a:endParaRPr lang="en-GB" sz="1400" dirty="0">
                        <a:solidFill>
                          <a:schemeClr val="accent6">
                            <a:lumMod val="75000"/>
                          </a:schemeClr>
                        </a:solidFill>
                      </a:endParaRPr>
                    </a:p>
                  </a:txBody>
                  <a:tcPr/>
                </a:tc>
                <a:tc>
                  <a:txBody>
                    <a:bodyPr/>
                    <a:lstStyle/>
                    <a:p>
                      <a:pPr algn="ctr"/>
                      <a:r>
                        <a:rPr lang="en-GB" sz="1400" dirty="0" smtClean="0">
                          <a:solidFill>
                            <a:schemeClr val="accent6">
                              <a:lumMod val="75000"/>
                            </a:schemeClr>
                          </a:solidFill>
                        </a:rPr>
                        <a:t>Resp.</a:t>
                      </a:r>
                      <a:endParaRPr lang="en-GB" sz="1400" dirty="0">
                        <a:solidFill>
                          <a:schemeClr val="accent6">
                            <a:lumMod val="75000"/>
                          </a:schemeClr>
                        </a:solidFill>
                      </a:endParaRPr>
                    </a:p>
                  </a:txBody>
                  <a:tcPr/>
                </a:tc>
                <a:tc>
                  <a:txBody>
                    <a:bodyPr/>
                    <a:lstStyle/>
                    <a:p>
                      <a:pPr algn="ctr"/>
                      <a:r>
                        <a:rPr lang="en-GB" sz="1400" dirty="0" smtClean="0">
                          <a:solidFill>
                            <a:schemeClr val="accent6">
                              <a:lumMod val="75000"/>
                            </a:schemeClr>
                          </a:solidFill>
                        </a:rPr>
                        <a:t>Cost</a:t>
                      </a:r>
                      <a:endParaRPr lang="en-GB" sz="1400" dirty="0">
                        <a:solidFill>
                          <a:schemeClr val="accent6">
                            <a:lumMod val="75000"/>
                          </a:schemeClr>
                        </a:solidFill>
                      </a:endParaRPr>
                    </a:p>
                  </a:txBody>
                  <a:tcPr/>
                </a:tc>
              </a:tr>
              <a:tr h="370840">
                <a:tc>
                  <a:txBody>
                    <a:bodyPr/>
                    <a:lstStyle/>
                    <a:p>
                      <a:r>
                        <a:rPr lang="en-GB" sz="1400" dirty="0" smtClean="0">
                          <a:solidFill>
                            <a:schemeClr val="accent6">
                              <a:lumMod val="75000"/>
                            </a:schemeClr>
                          </a:solidFill>
                        </a:rPr>
                        <a:t>Soil</a:t>
                      </a:r>
                      <a:r>
                        <a:rPr lang="en-GB" sz="1400" baseline="0" dirty="0" smtClean="0">
                          <a:solidFill>
                            <a:schemeClr val="accent6">
                              <a:lumMod val="75000"/>
                            </a:schemeClr>
                          </a:solidFill>
                        </a:rPr>
                        <a:t> erosion</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Progressive re-vegetation</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37,000</a:t>
                      </a:r>
                    </a:p>
                  </a:txBody>
                  <a:tcPr/>
                </a:tc>
              </a:tr>
              <a:tr h="370840">
                <a:tc>
                  <a:txBody>
                    <a:bodyPr/>
                    <a:lstStyle/>
                    <a:p>
                      <a:endParaRPr lang="en-GB" sz="1400" kern="1200" dirty="0">
                        <a:solidFill>
                          <a:schemeClr val="accent6">
                            <a:lumMod val="75000"/>
                          </a:schemeClr>
                        </a:solidFill>
                        <a:latin typeface="+mn-lt"/>
                        <a:ea typeface="+mn-ea"/>
                        <a:cs typeface="+mn-cs"/>
                      </a:endParaRPr>
                    </a:p>
                  </a:txBody>
                  <a:tcPr/>
                </a:tc>
                <a:tc>
                  <a:txBody>
                    <a:bodyPr/>
                    <a:lstStyle/>
                    <a:p>
                      <a:r>
                        <a:rPr lang="en-GB" sz="1400" kern="1200" dirty="0" smtClean="0">
                          <a:solidFill>
                            <a:schemeClr val="accent6">
                              <a:lumMod val="75000"/>
                            </a:schemeClr>
                          </a:solidFill>
                          <a:latin typeface="+mn-lt"/>
                          <a:ea typeface="+mn-ea"/>
                          <a:cs typeface="+mn-cs"/>
                        </a:rPr>
                        <a:t>Minimize size of cleared areas</a:t>
                      </a:r>
                      <a:endParaRPr lang="en-GB" sz="1400" kern="1200" dirty="0">
                        <a:solidFill>
                          <a:schemeClr val="accent6">
                            <a:lumMod val="75000"/>
                          </a:schemeClr>
                        </a:solidFill>
                        <a:latin typeface="+mn-lt"/>
                        <a:ea typeface="+mn-ea"/>
                        <a:cs typeface="+mn-cs"/>
                      </a:endParaRPr>
                    </a:p>
                  </a:txBody>
                  <a:tcPr/>
                </a:tc>
                <a:tc>
                  <a:txBody>
                    <a:bodyPr/>
                    <a:lstStyle/>
                    <a:p>
                      <a:r>
                        <a:rPr lang="en-GB" sz="1400" kern="1200" dirty="0" smtClean="0">
                          <a:solidFill>
                            <a:schemeClr val="accent6">
                              <a:lumMod val="75000"/>
                            </a:schemeClr>
                          </a:solidFill>
                          <a:latin typeface="+mn-lt"/>
                          <a:ea typeface="+mn-ea"/>
                          <a:cs typeface="+mn-cs"/>
                        </a:rPr>
                        <a:t>Contractor</a:t>
                      </a:r>
                      <a:endParaRPr lang="en-GB" sz="1400" kern="1200" dirty="0">
                        <a:solidFill>
                          <a:schemeClr val="accent6">
                            <a:lumMod val="75000"/>
                          </a:schemeClr>
                        </a:solidFill>
                        <a:latin typeface="+mn-lt"/>
                        <a:ea typeface="+mn-ea"/>
                        <a:cs typeface="+mn-cs"/>
                      </a:endParaRPr>
                    </a:p>
                  </a:txBody>
                  <a:tcPr/>
                </a:tc>
                <a:tc>
                  <a:txBody>
                    <a:bodyPr/>
                    <a:lstStyle/>
                    <a:p>
                      <a:pPr algn="r"/>
                      <a:r>
                        <a:rPr lang="en-GB" sz="1400" kern="1200" dirty="0" smtClean="0">
                          <a:solidFill>
                            <a:schemeClr val="accent6">
                              <a:lumMod val="75000"/>
                            </a:schemeClr>
                          </a:solidFill>
                          <a:latin typeface="+mn-lt"/>
                          <a:ea typeface="+mn-ea"/>
                          <a:cs typeface="+mn-cs"/>
                        </a:rPr>
                        <a:t>n/a</a:t>
                      </a:r>
                      <a:endParaRPr lang="en-GB" sz="1400" kern="1200" dirty="0">
                        <a:solidFill>
                          <a:schemeClr val="accent6">
                            <a:lumMod val="75000"/>
                          </a:schemeClr>
                        </a:solidFill>
                        <a:latin typeface="+mn-lt"/>
                        <a:ea typeface="+mn-ea"/>
                        <a:cs typeface="+mn-cs"/>
                      </a:endParaRPr>
                    </a:p>
                  </a:txBody>
                  <a:tcPr/>
                </a:tc>
              </a:tr>
              <a:tr h="370840">
                <a:tc>
                  <a:txBody>
                    <a:bodyPr/>
                    <a:lstStyle/>
                    <a:p>
                      <a:r>
                        <a:rPr lang="en-GB" sz="1400" dirty="0" smtClean="0">
                          <a:solidFill>
                            <a:schemeClr val="accent6">
                              <a:lumMod val="75000"/>
                            </a:schemeClr>
                          </a:solidFill>
                        </a:rPr>
                        <a:t>Soil contamination, chemicals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Safe storage with</a:t>
                      </a:r>
                      <a:r>
                        <a:rPr lang="en-GB" sz="1400" baseline="0" dirty="0" smtClean="0">
                          <a:solidFill>
                            <a:schemeClr val="accent6">
                              <a:lumMod val="75000"/>
                            </a:schemeClr>
                          </a:solidFill>
                        </a:rPr>
                        <a:t> concrete floor</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15,000</a:t>
                      </a:r>
                      <a:endParaRPr lang="en-GB" sz="1400" dirty="0">
                        <a:solidFill>
                          <a:schemeClr val="accent6">
                            <a:lumMod val="75000"/>
                          </a:schemeClr>
                        </a:solidFill>
                      </a:endParaRPr>
                    </a:p>
                  </a:txBody>
                  <a:tcPr/>
                </a:tc>
              </a:tr>
              <a:tr h="370840">
                <a:tc>
                  <a:txBody>
                    <a:bodyPr/>
                    <a:lstStyle/>
                    <a:p>
                      <a:r>
                        <a:rPr lang="en-GB" sz="1400" dirty="0" smtClean="0">
                          <a:solidFill>
                            <a:schemeClr val="accent6">
                              <a:lumMod val="75000"/>
                            </a:schemeClr>
                          </a:solidFill>
                        </a:rPr>
                        <a:t>Air pollution</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Dust</a:t>
                      </a:r>
                      <a:r>
                        <a:rPr lang="en-GB" sz="1400" baseline="0" dirty="0" smtClean="0">
                          <a:solidFill>
                            <a:schemeClr val="accent6">
                              <a:lumMod val="75000"/>
                            </a:schemeClr>
                          </a:solidFill>
                        </a:rPr>
                        <a:t> suppression measures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15,000</a:t>
                      </a:r>
                      <a:endParaRPr lang="en-GB" sz="1400" dirty="0">
                        <a:solidFill>
                          <a:schemeClr val="accent6">
                            <a:lumMod val="75000"/>
                          </a:schemeClr>
                        </a:solidFill>
                      </a:endParaRPr>
                    </a:p>
                  </a:txBody>
                  <a:tcPr/>
                </a:tc>
              </a:tr>
              <a:tr h="370840">
                <a:tc>
                  <a:txBody>
                    <a:bodyPr/>
                    <a:lstStyle/>
                    <a:p>
                      <a:r>
                        <a:rPr lang="en-GB" sz="1400" dirty="0" smtClean="0">
                          <a:solidFill>
                            <a:schemeClr val="accent6">
                              <a:lumMod val="75000"/>
                            </a:schemeClr>
                          </a:solidFill>
                        </a:rPr>
                        <a:t>Exploitation</a:t>
                      </a:r>
                      <a:r>
                        <a:rPr lang="en-GB" sz="1400" baseline="0" dirty="0" smtClean="0">
                          <a:solidFill>
                            <a:schemeClr val="accent6">
                              <a:lumMod val="75000"/>
                            </a:schemeClr>
                          </a:solidFill>
                        </a:rPr>
                        <a:t> of local resources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Forbidden</a:t>
                      </a:r>
                      <a:r>
                        <a:rPr lang="en-GB" sz="1400" baseline="0" dirty="0" smtClean="0">
                          <a:solidFill>
                            <a:schemeClr val="accent6">
                              <a:lumMod val="75000"/>
                            </a:schemeClr>
                          </a:solidFill>
                        </a:rPr>
                        <a:t> felling of trees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n/a</a:t>
                      </a:r>
                    </a:p>
                  </a:txBody>
                  <a:tcPr/>
                </a:tc>
              </a:tr>
              <a:tr h="370840">
                <a:tc>
                  <a:txBody>
                    <a:bodyPr/>
                    <a:lstStyle/>
                    <a:p>
                      <a:r>
                        <a:rPr lang="en-GB" sz="1400" dirty="0" smtClean="0">
                          <a:solidFill>
                            <a:schemeClr val="accent6">
                              <a:lumMod val="75000"/>
                            </a:schemeClr>
                          </a:solidFill>
                        </a:rPr>
                        <a:t>Disruption of roadside commercial</a:t>
                      </a:r>
                      <a:r>
                        <a:rPr lang="en-GB" sz="1400" baseline="0" dirty="0" smtClean="0">
                          <a:solidFill>
                            <a:schemeClr val="accent6">
                              <a:lumMod val="75000"/>
                            </a:schemeClr>
                          </a:solidFill>
                        </a:rPr>
                        <a:t> activities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Install</a:t>
                      </a:r>
                      <a:r>
                        <a:rPr lang="en-GB" sz="1400" baseline="0" dirty="0" smtClean="0">
                          <a:solidFill>
                            <a:schemeClr val="accent6">
                              <a:lumMod val="75000"/>
                            </a:schemeClr>
                          </a:solidFill>
                        </a:rPr>
                        <a:t> temporary access to affected properties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n/a</a:t>
                      </a:r>
                    </a:p>
                  </a:txBody>
                  <a:tcPr/>
                </a:tc>
              </a:tr>
            </a:tbl>
          </a:graphicData>
        </a:graphic>
      </p:graphicFrame>
    </p:spTree>
    <p:extLst>
      <p:ext uri="{BB962C8B-B14F-4D97-AF65-F5344CB8AC3E}">
        <p14:creationId xmlns:p14="http://schemas.microsoft.com/office/powerpoint/2010/main" val="17788355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274802"/>
            <a:ext cx="7786688" cy="553998"/>
          </a:xfrm>
        </p:spPr>
        <p:txBody>
          <a:bodyPr>
            <a:spAutoFit/>
          </a:bodyPr>
          <a:lstStyle/>
          <a:p>
            <a:pPr indent="0" eaLnBrk="1" hangingPunct="1"/>
            <a:r>
              <a:rPr lang="en-GB" dirty="0">
                <a:latin typeface="+mn-lt"/>
                <a:ea typeface="ＭＳ Ｐゴシック" pitchFamily="34" charset="-128"/>
              </a:rPr>
              <a:t>EIA in practice</a:t>
            </a:r>
          </a:p>
        </p:txBody>
      </p:sp>
      <p:sp>
        <p:nvSpPr>
          <p:cNvPr id="5" name="Slide Number Placeholder 2"/>
          <p:cNvSpPr txBox="1">
            <a:spLocks/>
          </p:cNvSpPr>
          <p:nvPr/>
        </p:nvSpPr>
        <p:spPr bwMode="auto">
          <a:xfrm>
            <a:off x="7848600" y="6245225"/>
            <a:ext cx="838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7E957F-B300-422A-B6B4-3433560F52D7}" type="slidenum">
              <a:rPr kumimoji="0" lang="en-GB" sz="1400" b="0" i="0" u="none" strike="noStrike" kern="1200" cap="none" spc="0" normalizeH="0" baseline="0" noProof="0" smtClean="0">
                <a:ln>
                  <a:noFill/>
                </a:ln>
                <a:solidFill>
                  <a:schemeClr val="tx1"/>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400" b="0" i="0" u="none" strike="noStrike" kern="1200" cap="none" spc="0" normalizeH="0" baseline="0" noProof="0" dirty="0">
              <a:ln>
                <a:noFill/>
              </a:ln>
              <a:solidFill>
                <a:schemeClr val="tx1"/>
              </a:solidFill>
              <a:effectLst/>
              <a:uLnTx/>
              <a:uFillTx/>
              <a:latin typeface="Arial" pitchFamily="34" charset="0"/>
              <a:ea typeface="+mn-ea"/>
              <a:cs typeface="+mn-cs"/>
            </a:endParaRPr>
          </a:p>
        </p:txBody>
      </p:sp>
      <p:sp>
        <p:nvSpPr>
          <p:cNvPr id="6" name="TextBox 5"/>
          <p:cNvSpPr txBox="1"/>
          <p:nvPr/>
        </p:nvSpPr>
        <p:spPr>
          <a:xfrm>
            <a:off x="381000" y="2132220"/>
            <a:ext cx="8229600" cy="4344780"/>
          </a:xfrm>
          <a:prstGeom prst="rect">
            <a:avLst/>
          </a:prstGeom>
          <a:noFill/>
        </p:spPr>
        <p:txBody>
          <a:bodyPr wrap="square" rtlCol="0">
            <a:spAutoFit/>
          </a:bodyPr>
          <a:lstStyle/>
          <a:p>
            <a:pPr eaLnBrk="1" hangingPunct="1">
              <a:lnSpc>
                <a:spcPct val="90000"/>
              </a:lnSpc>
              <a:spcBef>
                <a:spcPts val="600"/>
              </a:spcBef>
              <a:spcAft>
                <a:spcPts val="600"/>
              </a:spcAft>
            </a:pPr>
            <a:r>
              <a:rPr lang="en-GB" sz="2000" dirty="0" smtClean="0">
                <a:ea typeface="ＭＳ Ｐゴシック" pitchFamily="34" charset="-128"/>
              </a:rPr>
              <a:t>Use consultants independent from those carrying out technical feasibility studies</a:t>
            </a:r>
          </a:p>
          <a:p>
            <a:pPr eaLnBrk="1" hangingPunct="1">
              <a:lnSpc>
                <a:spcPct val="90000"/>
              </a:lnSpc>
              <a:spcBef>
                <a:spcPts val="600"/>
              </a:spcBef>
              <a:spcAft>
                <a:spcPts val="600"/>
              </a:spcAft>
            </a:pPr>
            <a:r>
              <a:rPr lang="en-GB" sz="2000" dirty="0" smtClean="0">
                <a:ea typeface="ＭＳ Ｐゴシック" pitchFamily="34" charset="-128"/>
              </a:rPr>
              <a:t>EIA results should be used to adapt and finalise the project’s technical design</a:t>
            </a:r>
          </a:p>
          <a:p>
            <a:pPr eaLnBrk="1" hangingPunct="1">
              <a:lnSpc>
                <a:spcPct val="90000"/>
              </a:lnSpc>
              <a:spcBef>
                <a:spcPts val="600"/>
              </a:spcBef>
              <a:spcAft>
                <a:spcPts val="600"/>
              </a:spcAft>
              <a:buFont typeface="Tahoma" pitchFamily="34" charset="0"/>
              <a:buChar char="−"/>
            </a:pPr>
            <a:endParaRPr lang="en-GB" sz="2000" dirty="0" smtClean="0">
              <a:ea typeface="ＭＳ Ｐゴシック" pitchFamily="34" charset="-128"/>
            </a:endParaRPr>
          </a:p>
          <a:p>
            <a:pPr eaLnBrk="1" hangingPunct="1">
              <a:lnSpc>
                <a:spcPct val="90000"/>
              </a:lnSpc>
              <a:spcBef>
                <a:spcPts val="600"/>
              </a:spcBef>
              <a:spcAft>
                <a:spcPts val="600"/>
              </a:spcAft>
            </a:pPr>
            <a:r>
              <a:rPr lang="en-GB" sz="2000" dirty="0" smtClean="0">
                <a:ea typeface="ＭＳ Ｐゴシック" pitchFamily="34" charset="-128"/>
              </a:rPr>
              <a:t>Ideally, the EIA should precede financial and economic analysis, to allow:</a:t>
            </a:r>
          </a:p>
          <a:p>
            <a:pPr marL="355600" indent="-355600">
              <a:lnSpc>
                <a:spcPct val="90000"/>
              </a:lnSpc>
              <a:spcBef>
                <a:spcPts val="600"/>
              </a:spcBef>
              <a:spcAft>
                <a:spcPts val="600"/>
              </a:spcAft>
              <a:buFont typeface="Tahoma" pitchFamily="34" charset="0"/>
              <a:buChar char="−"/>
            </a:pPr>
            <a:r>
              <a:rPr lang="en-GB" sz="2000" dirty="0" smtClean="0">
                <a:ea typeface="ＭＳ Ｐゴシック" pitchFamily="34" charset="-128"/>
              </a:rPr>
              <a:t>Consideration of final project design</a:t>
            </a:r>
          </a:p>
          <a:p>
            <a:pPr marL="355600" indent="-355600">
              <a:lnSpc>
                <a:spcPct val="90000"/>
              </a:lnSpc>
              <a:spcBef>
                <a:spcPts val="600"/>
              </a:spcBef>
              <a:spcAft>
                <a:spcPts val="600"/>
              </a:spcAft>
              <a:buFont typeface="Tahoma" pitchFamily="34" charset="0"/>
              <a:buChar char="−"/>
            </a:pPr>
            <a:r>
              <a:rPr lang="en-GB" sz="2000" dirty="0" smtClean="0">
                <a:ea typeface="ＭＳ Ｐゴシック" pitchFamily="34" charset="-128"/>
              </a:rPr>
              <a:t>Inclusion of environmental mitigation costs (in financial analysis)</a:t>
            </a:r>
          </a:p>
          <a:p>
            <a:pPr marL="355600" indent="-355600">
              <a:lnSpc>
                <a:spcPct val="90000"/>
              </a:lnSpc>
              <a:spcBef>
                <a:spcPts val="600"/>
              </a:spcBef>
              <a:spcAft>
                <a:spcPts val="600"/>
              </a:spcAft>
              <a:buFont typeface="Tahoma" pitchFamily="34" charset="0"/>
              <a:buChar char="−"/>
            </a:pPr>
            <a:r>
              <a:rPr lang="en-GB" sz="2000" dirty="0" smtClean="0">
                <a:ea typeface="ＭＳ Ｐゴシック" pitchFamily="34" charset="-128"/>
              </a:rPr>
              <a:t>Possibly the valuation of some environmental externalities (in economic analysis)</a:t>
            </a:r>
          </a:p>
        </p:txBody>
      </p:sp>
    </p:spTree>
    <p:extLst>
      <p:ext uri="{BB962C8B-B14F-4D97-AF65-F5344CB8AC3E}">
        <p14:creationId xmlns:p14="http://schemas.microsoft.com/office/powerpoint/2010/main" val="53686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0" y="1274802"/>
            <a:ext cx="7786688" cy="553998"/>
          </a:xfrm>
        </p:spPr>
        <p:txBody>
          <a:bodyPr>
            <a:spAutoFit/>
          </a:bodyPr>
          <a:lstStyle/>
          <a:p>
            <a:pPr indent="0" eaLnBrk="1" hangingPunct="1"/>
            <a:r>
              <a:rPr lang="en-GB" dirty="0">
                <a:latin typeface="+mn-lt"/>
                <a:ea typeface="ＭＳ Ｐゴシック" pitchFamily="34" charset="-128"/>
              </a:rPr>
              <a:t>Social aspects of EIA</a:t>
            </a: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43</a:t>
            </a:fld>
            <a:endParaRPr lang="en-GB" dirty="0"/>
          </a:p>
        </p:txBody>
      </p:sp>
      <p:sp>
        <p:nvSpPr>
          <p:cNvPr id="6" name="TextBox 5"/>
          <p:cNvSpPr txBox="1"/>
          <p:nvPr/>
        </p:nvSpPr>
        <p:spPr>
          <a:xfrm>
            <a:off x="0" y="2209800"/>
            <a:ext cx="8382000" cy="2031325"/>
          </a:xfrm>
          <a:prstGeom prst="rect">
            <a:avLst/>
          </a:prstGeom>
          <a:noFill/>
        </p:spPr>
        <p:txBody>
          <a:bodyPr wrap="square" rtlCol="0">
            <a:spAutoFit/>
          </a:bodyPr>
          <a:lstStyle/>
          <a:p>
            <a:pPr marL="622300" indent="-266700">
              <a:buClr>
                <a:schemeClr val="accent2">
                  <a:lumMod val="75000"/>
                </a:schemeClr>
              </a:buClr>
              <a:buFont typeface="Arial"/>
              <a:buChar char="•"/>
            </a:pPr>
            <a:r>
              <a:rPr lang="en-GB" sz="1800" dirty="0" smtClean="0">
                <a:ea typeface="ＭＳ Ｐゴシック" pitchFamily="34" charset="-128"/>
              </a:rPr>
              <a:t>The social effects are important and must be analysed as well as biophysical aspects</a:t>
            </a:r>
          </a:p>
          <a:p>
            <a:pPr marL="622300" indent="-266700">
              <a:spcBef>
                <a:spcPct val="50000"/>
              </a:spcBef>
              <a:buClr>
                <a:schemeClr val="accent2">
                  <a:lumMod val="75000"/>
                </a:schemeClr>
              </a:buClr>
              <a:buFont typeface="Arial"/>
              <a:buChar char="•"/>
            </a:pPr>
            <a:r>
              <a:rPr lang="en-GB" sz="1800" dirty="0" smtClean="0">
                <a:ea typeface="ＭＳ Ｐゴシック" pitchFamily="34" charset="-128"/>
              </a:rPr>
              <a:t>Social and environmental aspects should be considered together because of their  interdependence</a:t>
            </a:r>
          </a:p>
          <a:p>
            <a:pPr marL="622300" indent="-266700">
              <a:spcBef>
                <a:spcPct val="50000"/>
              </a:spcBef>
              <a:buClr>
                <a:schemeClr val="accent2">
                  <a:lumMod val="75000"/>
                </a:schemeClr>
              </a:buClr>
              <a:buFont typeface="Arial"/>
              <a:buChar char="•"/>
            </a:pPr>
            <a:r>
              <a:rPr lang="en-GB" sz="1800" dirty="0" smtClean="0">
                <a:ea typeface="ＭＳ Ｐゴシック" pitchFamily="34" charset="-128"/>
              </a:rPr>
              <a:t>Various groups (women, minorities, ...) are frequently not equally effected by environmental changes</a:t>
            </a:r>
          </a:p>
        </p:txBody>
      </p:sp>
    </p:spTree>
    <p:extLst>
      <p:ext uri="{BB962C8B-B14F-4D97-AF65-F5344CB8AC3E}">
        <p14:creationId xmlns:p14="http://schemas.microsoft.com/office/powerpoint/2010/main" val="375378598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Rizière_Patchwork2_Locatelli"/>
          <p:cNvPicPr>
            <a:picLocks noChangeAspect="1" noChangeArrowheads="1"/>
          </p:cNvPicPr>
          <p:nvPr/>
        </p:nvPicPr>
        <p:blipFill>
          <a:blip r:embed="rId3"/>
          <a:srcRect/>
          <a:stretch>
            <a:fillRect/>
          </a:stretch>
        </p:blipFill>
        <p:spPr bwMode="auto">
          <a:xfrm>
            <a:off x="1476375" y="2353980"/>
            <a:ext cx="6119813" cy="3906837"/>
          </a:xfrm>
          <a:prstGeom prst="rect">
            <a:avLst/>
          </a:prstGeom>
          <a:noFill/>
          <a:ln w="9525">
            <a:noFill/>
            <a:miter lim="800000"/>
            <a:headEnd/>
            <a:tailEnd/>
          </a:ln>
        </p:spPr>
      </p:pic>
      <p:sp>
        <p:nvSpPr>
          <p:cNvPr id="40964" name="AutoShape 3"/>
          <p:cNvSpPr>
            <a:spLocks noChangeArrowheads="1"/>
          </p:cNvSpPr>
          <p:nvPr/>
        </p:nvSpPr>
        <p:spPr bwMode="auto">
          <a:xfrm>
            <a:off x="755650" y="2380967"/>
            <a:ext cx="7632700" cy="3887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6712 w 21600"/>
              <a:gd name="T13" fmla="*/ 6712 h 21600"/>
              <a:gd name="T14" fmla="*/ 14888 w 21600"/>
              <a:gd name="T15" fmla="*/ 14888 h 21600"/>
            </a:gdLst>
            <a:ahLst/>
            <a:cxnLst>
              <a:cxn ang="T8">
                <a:pos x="T0" y="T1"/>
              </a:cxn>
              <a:cxn ang="T9">
                <a:pos x="T2" y="T3"/>
              </a:cxn>
              <a:cxn ang="T10">
                <a:pos x="T4" y="T5"/>
              </a:cxn>
              <a:cxn ang="T11">
                <a:pos x="T6" y="T7"/>
              </a:cxn>
            </a:cxnLst>
            <a:rect l="T12" t="T13" r="T14" b="T15"/>
            <a:pathLst>
              <a:path w="21600" h="21600">
                <a:moveTo>
                  <a:pt x="0" y="0"/>
                </a:moveTo>
                <a:lnTo>
                  <a:pt x="9824" y="21600"/>
                </a:lnTo>
                <a:lnTo>
                  <a:pt x="11776" y="21600"/>
                </a:lnTo>
                <a:lnTo>
                  <a:pt x="21600" y="0"/>
                </a:lnTo>
                <a:lnTo>
                  <a:pt x="0" y="0"/>
                </a:lnTo>
                <a:close/>
              </a:path>
            </a:pathLst>
          </a:custGeom>
          <a:noFill/>
          <a:ln w="57150">
            <a:solidFill>
              <a:srgbClr val="2D8B2F"/>
            </a:solidFill>
            <a:miter lim="800000"/>
            <a:headEnd/>
            <a:tailEnd/>
          </a:ln>
        </p:spPr>
        <p:txBody>
          <a:bodyPr wrap="none" anchor="ctr">
            <a:prstTxWarp prst="textNoShape">
              <a:avLst/>
            </a:prstTxWarp>
          </a:bodyPr>
          <a:lstStyle/>
          <a:p>
            <a:endParaRPr lang="en-GB"/>
          </a:p>
        </p:txBody>
      </p:sp>
      <p:sp>
        <p:nvSpPr>
          <p:cNvPr id="552964" name="Text Box 4"/>
          <p:cNvSpPr txBox="1">
            <a:spLocks noChangeArrowheads="1"/>
          </p:cNvSpPr>
          <p:nvPr/>
        </p:nvSpPr>
        <p:spPr bwMode="auto">
          <a:xfrm>
            <a:off x="609600" y="1905000"/>
            <a:ext cx="6264275" cy="58477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GB" sz="2400" b="1" dirty="0"/>
              <a:t>Policy, </a:t>
            </a:r>
            <a:r>
              <a:rPr lang="en-GB" sz="2400" b="1" dirty="0" smtClean="0"/>
              <a:t>Plan</a:t>
            </a:r>
            <a:r>
              <a:rPr lang="en-GB" sz="2400" b="1" dirty="0"/>
              <a:t>, </a:t>
            </a:r>
            <a:r>
              <a:rPr lang="en-GB" sz="2400" b="1" dirty="0" smtClean="0"/>
              <a:t>Programme</a:t>
            </a:r>
            <a:endParaRPr lang="en-GB" sz="2400" b="1" dirty="0"/>
          </a:p>
          <a:p>
            <a:pPr eaLnBrk="0" hangingPunct="0"/>
            <a:endParaRPr lang="en-GB" sz="800" b="1" dirty="0"/>
          </a:p>
        </p:txBody>
      </p:sp>
      <p:sp>
        <p:nvSpPr>
          <p:cNvPr id="40966" name="Text Box 5"/>
          <p:cNvSpPr txBox="1">
            <a:spLocks noChangeArrowheads="1"/>
          </p:cNvSpPr>
          <p:nvPr/>
        </p:nvSpPr>
        <p:spPr bwMode="auto">
          <a:xfrm>
            <a:off x="3708400" y="6811680"/>
            <a:ext cx="2087563" cy="366712"/>
          </a:xfrm>
          <a:prstGeom prst="rect">
            <a:avLst/>
          </a:prstGeom>
          <a:noFill/>
          <a:ln w="9525">
            <a:noFill/>
            <a:miter lim="800000"/>
            <a:headEnd/>
            <a:tailEnd/>
          </a:ln>
        </p:spPr>
        <p:txBody>
          <a:bodyPr>
            <a:prstTxWarp prst="textNoShape">
              <a:avLst/>
            </a:prstTxWarp>
            <a:spAutoFit/>
          </a:bodyPr>
          <a:lstStyle/>
          <a:p>
            <a:pPr eaLnBrk="0" hangingPunct="0">
              <a:spcBef>
                <a:spcPct val="50000"/>
              </a:spcBef>
            </a:pPr>
            <a:endParaRPr lang="en-US" b="1"/>
          </a:p>
        </p:txBody>
      </p:sp>
      <p:sp>
        <p:nvSpPr>
          <p:cNvPr id="552966" name="Text Box 6"/>
          <p:cNvSpPr txBox="1">
            <a:spLocks noChangeArrowheads="1"/>
          </p:cNvSpPr>
          <p:nvPr/>
        </p:nvSpPr>
        <p:spPr bwMode="auto">
          <a:xfrm>
            <a:off x="3838575" y="6324600"/>
            <a:ext cx="1495425" cy="457200"/>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GB" sz="2400" b="1" dirty="0"/>
              <a:t>Project</a:t>
            </a:r>
            <a:r>
              <a:rPr lang="en-GB" b="1" dirty="0"/>
              <a:t> </a:t>
            </a:r>
          </a:p>
        </p:txBody>
      </p:sp>
      <p:sp>
        <p:nvSpPr>
          <p:cNvPr id="552967" name="Text Box 7"/>
          <p:cNvSpPr txBox="1">
            <a:spLocks noChangeArrowheads="1"/>
          </p:cNvSpPr>
          <p:nvPr/>
        </p:nvSpPr>
        <p:spPr bwMode="auto">
          <a:xfrm>
            <a:off x="5338243" y="6428601"/>
            <a:ext cx="3733005" cy="276999"/>
          </a:xfrm>
          <a:prstGeom prst="rect">
            <a:avLst/>
          </a:prstGeom>
          <a:noFill/>
          <a:ln w="9525">
            <a:noFill/>
            <a:miter lim="800000"/>
            <a:headEnd/>
            <a:tailEnd/>
          </a:ln>
        </p:spPr>
        <p:txBody>
          <a:bodyPr wrap="square">
            <a:prstTxWarp prst="textNoShape">
              <a:avLst/>
            </a:prstTxWarp>
            <a:spAutoFit/>
          </a:bodyPr>
          <a:lstStyle/>
          <a:p>
            <a:pPr algn="r" eaLnBrk="0" hangingPunct="0"/>
            <a:r>
              <a:rPr lang="en-GB" b="1" dirty="0"/>
              <a:t>Environmental </a:t>
            </a:r>
            <a:r>
              <a:rPr lang="en-GB" b="1" dirty="0" smtClean="0"/>
              <a:t>Impact Assessment EIA</a:t>
            </a:r>
            <a:endParaRPr lang="en-GB" b="1" dirty="0"/>
          </a:p>
        </p:txBody>
      </p:sp>
      <p:sp>
        <p:nvSpPr>
          <p:cNvPr id="40969" name="Rectangle 8"/>
          <p:cNvSpPr>
            <a:spLocks noChangeArrowheads="1"/>
          </p:cNvSpPr>
          <p:nvPr/>
        </p:nvSpPr>
        <p:spPr bwMode="auto">
          <a:xfrm>
            <a:off x="0" y="1274802"/>
            <a:ext cx="7775575" cy="553998"/>
          </a:xfrm>
          <a:prstGeom prst="rect">
            <a:avLst/>
          </a:prstGeom>
          <a:noFill/>
          <a:ln w="9525">
            <a:noFill/>
            <a:miter lim="800000"/>
            <a:headEnd/>
            <a:tailEnd/>
          </a:ln>
        </p:spPr>
        <p:txBody>
          <a:bodyPr anchor="ctr">
            <a:prstTxWarp prst="textNoShape">
              <a:avLst/>
            </a:prstTxWarp>
            <a:spAutoFit/>
          </a:bodyPr>
          <a:lstStyle/>
          <a:p>
            <a:pPr marL="355600"/>
            <a:r>
              <a:rPr lang="en-GB" sz="3000" b="1" dirty="0"/>
              <a:t>SEA vs. EIA: a different </a:t>
            </a:r>
            <a:r>
              <a:rPr lang="en-GB" sz="3000" b="1" dirty="0" smtClean="0"/>
              <a:t>focus</a:t>
            </a:r>
            <a:endParaRPr lang="en-GB" sz="3000" b="1" dirty="0"/>
          </a:p>
        </p:txBody>
      </p:sp>
      <p:sp>
        <p:nvSpPr>
          <p:cNvPr id="40970" name="Text Box 9"/>
          <p:cNvSpPr txBox="1">
            <a:spLocks noChangeArrowheads="1"/>
          </p:cNvSpPr>
          <p:nvPr/>
        </p:nvSpPr>
        <p:spPr bwMode="auto">
          <a:xfrm>
            <a:off x="3832225" y="2112680"/>
            <a:ext cx="184150" cy="366712"/>
          </a:xfrm>
          <a:prstGeom prst="rect">
            <a:avLst/>
          </a:prstGeom>
          <a:noFill/>
          <a:ln w="9525">
            <a:noFill/>
            <a:miter lim="800000"/>
            <a:headEnd/>
            <a:tailEnd/>
          </a:ln>
        </p:spPr>
        <p:txBody>
          <a:bodyPr wrap="none">
            <a:prstTxWarp prst="textNoShape">
              <a:avLst/>
            </a:prstTxWarp>
            <a:spAutoFit/>
          </a:bodyPr>
          <a:lstStyle/>
          <a:p>
            <a:endParaRPr lang="en-US"/>
          </a:p>
        </p:txBody>
      </p:sp>
      <p:sp>
        <p:nvSpPr>
          <p:cNvPr id="2" name="Rektangel 1"/>
          <p:cNvSpPr/>
          <p:nvPr/>
        </p:nvSpPr>
        <p:spPr>
          <a:xfrm>
            <a:off x="5181600" y="2009001"/>
            <a:ext cx="3889648" cy="276999"/>
          </a:xfrm>
          <a:prstGeom prst="rect">
            <a:avLst/>
          </a:prstGeom>
        </p:spPr>
        <p:txBody>
          <a:bodyPr wrap="square">
            <a:spAutoFit/>
          </a:bodyPr>
          <a:lstStyle/>
          <a:p>
            <a:pPr lvl="0" algn="r" eaLnBrk="0" hangingPunct="0"/>
            <a:r>
              <a:rPr lang="en-GB" b="1" dirty="0"/>
              <a:t>Strategic </a:t>
            </a:r>
            <a:r>
              <a:rPr lang="en-GB" b="1" dirty="0" smtClean="0"/>
              <a:t>Environmental Assessment – SEA    </a:t>
            </a:r>
          </a:p>
        </p:txBody>
      </p:sp>
    </p:spTree>
    <p:extLst>
      <p:ext uri="{BB962C8B-B14F-4D97-AF65-F5344CB8AC3E}">
        <p14:creationId xmlns:p14="http://schemas.microsoft.com/office/powerpoint/2010/main" val="4204587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2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552964" grpId="0"/>
      <p:bldP spid="552966" grpId="0" animBg="1"/>
      <p:bldP spid="552967"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6152" y="989856"/>
            <a:ext cx="9137848" cy="1143000"/>
          </a:xfrm>
        </p:spPr>
        <p:txBody>
          <a:bodyPr/>
          <a:lstStyle/>
          <a:p>
            <a:pPr indent="0" eaLnBrk="1" hangingPunct="1"/>
            <a:r>
              <a:rPr lang="en-GB" sz="2800" dirty="0">
                <a:ea typeface="ＭＳ Ｐゴシック" pitchFamily="-1" charset="-128"/>
                <a:cs typeface="ＭＳ Ｐゴシック" pitchFamily="-1" charset="-128"/>
              </a:rPr>
              <a:t>Strategic Environmental Assessment </a:t>
            </a:r>
            <a:r>
              <a:rPr lang="en-GB" sz="2800" dirty="0" smtClean="0">
                <a:ea typeface="ＭＳ Ｐゴシック" pitchFamily="-1" charset="-128"/>
                <a:cs typeface="ＭＳ Ｐゴシック" pitchFamily="-1" charset="-128"/>
              </a:rPr>
              <a:t>- SEA</a:t>
            </a:r>
            <a:endParaRPr lang="en-GB" sz="2800" dirty="0">
              <a:ea typeface="ＭＳ Ｐゴシック" pitchFamily="-1" charset="-128"/>
              <a:cs typeface="ＭＳ Ｐゴシック" pitchFamily="-1"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45</a:t>
            </a:fld>
            <a:endParaRPr lang="en-GB" dirty="0"/>
          </a:p>
        </p:txBody>
      </p:sp>
      <p:sp>
        <p:nvSpPr>
          <p:cNvPr id="6" name="TextBox 5"/>
          <p:cNvSpPr txBox="1"/>
          <p:nvPr/>
        </p:nvSpPr>
        <p:spPr>
          <a:xfrm>
            <a:off x="0" y="2438400"/>
            <a:ext cx="8458200" cy="2616101"/>
          </a:xfrm>
          <a:prstGeom prst="rect">
            <a:avLst/>
          </a:prstGeom>
          <a:noFill/>
        </p:spPr>
        <p:txBody>
          <a:bodyPr wrap="square" rtlCol="0">
            <a:spAutoFit/>
          </a:bodyPr>
          <a:lstStyle/>
          <a:p>
            <a:pPr marL="622300" indent="-266700" eaLnBrk="1" hangingPunct="1">
              <a:spcBef>
                <a:spcPts val="600"/>
              </a:spcBef>
              <a:spcAft>
                <a:spcPts val="600"/>
              </a:spcAft>
              <a:buFont typeface="Arial"/>
              <a:buChar char="•"/>
            </a:pPr>
            <a:r>
              <a:rPr lang="en-GB" sz="1800" dirty="0" smtClean="0">
                <a:ea typeface="ＭＳ Ｐゴシック" pitchFamily="-1" charset="-128"/>
                <a:cs typeface="ＭＳ Ｐゴシック" pitchFamily="-1" charset="-128"/>
              </a:rPr>
              <a:t>Analysing the positive and negative environmental        consequences of </a:t>
            </a:r>
            <a:r>
              <a:rPr lang="en-GB" sz="1800" i="1" dirty="0" smtClean="0">
                <a:ea typeface="ＭＳ Ｐゴシック" pitchFamily="-1" charset="-128"/>
                <a:cs typeface="ＭＳ Ｐゴシック" pitchFamily="-1" charset="-128"/>
              </a:rPr>
              <a:t>proposed</a:t>
            </a:r>
            <a:r>
              <a:rPr lang="en-GB" sz="1800" dirty="0" smtClean="0">
                <a:ea typeface="ＭＳ Ｐゴシック" pitchFamily="-1" charset="-128"/>
                <a:cs typeface="ＭＳ Ｐゴシック" pitchFamily="-1" charset="-128"/>
              </a:rPr>
              <a:t> </a:t>
            </a:r>
            <a:r>
              <a:rPr lang="en-GB" sz="1800" b="1" dirty="0" smtClean="0">
                <a:ea typeface="ＭＳ Ｐゴシック" pitchFamily="-1" charset="-128"/>
                <a:cs typeface="ＭＳ Ｐゴシック" pitchFamily="-1" charset="-128"/>
              </a:rPr>
              <a:t>policies, plans and       programmes</a:t>
            </a:r>
          </a:p>
          <a:p>
            <a:pPr marL="622300" indent="-266700" eaLnBrk="1" hangingPunct="1">
              <a:spcBef>
                <a:spcPts val="600"/>
              </a:spcBef>
              <a:spcAft>
                <a:spcPts val="600"/>
              </a:spcAft>
              <a:buFont typeface="Arial"/>
              <a:buChar char="•"/>
            </a:pPr>
            <a:endParaRPr lang="en-GB" sz="1800" dirty="0" smtClean="0">
              <a:ea typeface="ＭＳ Ｐゴシック" pitchFamily="-1" charset="-128"/>
              <a:cs typeface="ＭＳ Ｐゴシック" pitchFamily="-1" charset="-128"/>
            </a:endParaRPr>
          </a:p>
          <a:p>
            <a:pPr marL="622300" indent="-266700" eaLnBrk="1" hangingPunct="1">
              <a:spcBef>
                <a:spcPts val="600"/>
              </a:spcBef>
              <a:spcAft>
                <a:spcPts val="600"/>
              </a:spcAft>
              <a:buFont typeface="Arial"/>
              <a:buChar char="•"/>
            </a:pPr>
            <a:r>
              <a:rPr lang="en-GB" sz="1800" dirty="0" smtClean="0">
                <a:ea typeface="ＭＳ Ｐゴシック" pitchFamily="-1" charset="-128"/>
                <a:cs typeface="ＭＳ Ｐゴシック" pitchFamily="-1" charset="-128"/>
              </a:rPr>
              <a:t>Ensures that environmental (incl. biodiversity and                    CC)</a:t>
            </a:r>
            <a:r>
              <a:rPr lang="en-GB" sz="1800" b="1" dirty="0" smtClean="0">
                <a:solidFill>
                  <a:srgbClr val="00B050"/>
                </a:solidFill>
                <a:ea typeface="ＭＳ Ｐゴシック" pitchFamily="-1" charset="-128"/>
                <a:cs typeface="ＭＳ Ｐゴシック" pitchFamily="-1" charset="-128"/>
              </a:rPr>
              <a:t> </a:t>
            </a:r>
            <a:r>
              <a:rPr lang="en-GB" sz="1800" dirty="0" smtClean="0">
                <a:ea typeface="ＭＳ Ｐゴシック" pitchFamily="-1" charset="-128"/>
                <a:cs typeface="ＭＳ Ｐゴシック" pitchFamily="-1" charset="-128"/>
              </a:rPr>
              <a:t>considerations are taken into account, alongside social and economic considerations, as early as possible in the policy and planning process</a:t>
            </a:r>
            <a:endParaRPr lang="en-GB" sz="1800" b="1" dirty="0" smtClean="0">
              <a:solidFill>
                <a:srgbClr val="00B050"/>
              </a:solidFill>
              <a:ea typeface="ＭＳ Ｐゴシック" pitchFamily="-1" charset="-128"/>
              <a:cs typeface="ＭＳ Ｐゴシック" pitchFamily="-1" charset="-128"/>
            </a:endParaRP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2060848"/>
            <a:ext cx="2186136" cy="213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2929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0" y="1124744"/>
            <a:ext cx="8763000" cy="784830"/>
          </a:xfrm>
        </p:spPr>
        <p:txBody>
          <a:bodyPr>
            <a:spAutoFit/>
          </a:bodyPr>
          <a:lstStyle/>
          <a:p>
            <a:pPr indent="0" eaLnBrk="1" hangingPunct="1">
              <a:lnSpc>
                <a:spcPct val="150000"/>
              </a:lnSpc>
            </a:pPr>
            <a:r>
              <a:rPr lang="en-GB" altLang="en-US" dirty="0" smtClean="0">
                <a:solidFill>
                  <a:srgbClr val="006699"/>
                </a:solidFill>
              </a:rPr>
              <a:t>The SEA Screening – ENV and CC</a:t>
            </a:r>
            <a:endParaRPr lang="en-GB" altLang="en-US" sz="1800" dirty="0" smtClean="0">
              <a:solidFill>
                <a:srgbClr val="006699"/>
              </a:solidFill>
            </a:endParaRPr>
          </a:p>
        </p:txBody>
      </p:sp>
      <p:sp>
        <p:nvSpPr>
          <p:cNvPr id="2" name="Rektangel 1"/>
          <p:cNvSpPr/>
          <p:nvPr/>
        </p:nvSpPr>
        <p:spPr>
          <a:xfrm>
            <a:off x="-108520" y="2276872"/>
            <a:ext cx="8353425" cy="4447371"/>
          </a:xfrm>
          <a:prstGeom prst="rect">
            <a:avLst/>
          </a:prstGeom>
        </p:spPr>
        <p:txBody>
          <a:bodyPr>
            <a:spAutoFit/>
          </a:bodyPr>
          <a:lstStyle/>
          <a:p>
            <a:pPr marL="742950" lvl="1" indent="-285750" eaLnBrk="0" hangingPunct="0">
              <a:lnSpc>
                <a:spcPct val="150000"/>
              </a:lnSpc>
              <a:spcBef>
                <a:spcPts val="576"/>
              </a:spcBef>
              <a:buClr>
                <a:srgbClr val="006699"/>
              </a:buClr>
              <a:buFontTx/>
              <a:buChar char="•"/>
              <a:defRPr/>
            </a:pPr>
            <a:r>
              <a:rPr lang="en-GB" sz="1800" kern="0" dirty="0">
                <a:latin typeface="Verdana"/>
                <a:ea typeface="ＭＳ Ｐゴシック" pitchFamily="-1" charset="-128"/>
                <a:cs typeface="Verdana"/>
              </a:rPr>
              <a:t>Significant negative (cumulative?) environmental impact?</a:t>
            </a:r>
          </a:p>
          <a:p>
            <a:pPr marL="742950" lvl="1" indent="-285750" eaLnBrk="0" hangingPunct="0">
              <a:lnSpc>
                <a:spcPct val="150000"/>
              </a:lnSpc>
              <a:spcBef>
                <a:spcPts val="576"/>
              </a:spcBef>
              <a:buClr>
                <a:srgbClr val="006699"/>
              </a:buClr>
              <a:buFontTx/>
              <a:buChar char="•"/>
              <a:defRPr/>
            </a:pPr>
            <a:r>
              <a:rPr lang="en-GB" sz="1800" kern="0" dirty="0">
                <a:latin typeface="Verdana"/>
                <a:ea typeface="ＭＳ Ｐゴシック" pitchFamily="-1" charset="-128"/>
                <a:cs typeface="Verdana"/>
              </a:rPr>
              <a:t>Valued or vulnerable areas or landscapes?</a:t>
            </a:r>
          </a:p>
          <a:p>
            <a:pPr marL="742950" lvl="1" indent="-285750" eaLnBrk="0" hangingPunct="0">
              <a:lnSpc>
                <a:spcPct val="150000"/>
              </a:lnSpc>
              <a:spcBef>
                <a:spcPts val="576"/>
              </a:spcBef>
              <a:buClr>
                <a:srgbClr val="006699"/>
              </a:buClr>
              <a:buFontTx/>
              <a:buChar char="•"/>
              <a:defRPr/>
            </a:pPr>
            <a:r>
              <a:rPr lang="en-GB" sz="1800" kern="0" dirty="0">
                <a:latin typeface="Verdana"/>
                <a:ea typeface="ＭＳ Ｐゴシック" pitchFamily="-1" charset="-128"/>
                <a:cs typeface="Verdana"/>
              </a:rPr>
              <a:t>Human health or safety, vulnerability to CC?</a:t>
            </a:r>
          </a:p>
          <a:p>
            <a:pPr marL="742950" lvl="1" indent="-285750" eaLnBrk="0" hangingPunct="0">
              <a:lnSpc>
                <a:spcPct val="150000"/>
              </a:lnSpc>
              <a:spcBef>
                <a:spcPts val="576"/>
              </a:spcBef>
              <a:buClr>
                <a:srgbClr val="006699"/>
              </a:buClr>
              <a:buFontTx/>
              <a:buChar char="•"/>
              <a:defRPr/>
            </a:pPr>
            <a:r>
              <a:rPr lang="en-GB" sz="1800" kern="0" dirty="0">
                <a:latin typeface="Verdana"/>
                <a:ea typeface="ＭＳ Ｐゴシック" pitchFamily="-1" charset="-128"/>
                <a:cs typeface="Verdana"/>
              </a:rPr>
              <a:t>Other environmentally sensitive sectors?</a:t>
            </a:r>
          </a:p>
          <a:p>
            <a:pPr marL="742950" lvl="1" indent="-285750" eaLnBrk="0" hangingPunct="0">
              <a:lnSpc>
                <a:spcPct val="150000"/>
              </a:lnSpc>
              <a:spcBef>
                <a:spcPts val="576"/>
              </a:spcBef>
              <a:buClr>
                <a:srgbClr val="006699"/>
              </a:buClr>
              <a:buFontTx/>
              <a:buChar char="•"/>
              <a:defRPr/>
            </a:pPr>
            <a:r>
              <a:rPr lang="en-GB" sz="1800" kern="0" dirty="0">
                <a:latin typeface="Verdana"/>
                <a:ea typeface="ＭＳ Ｐゴシック" pitchFamily="-1" charset="-128"/>
                <a:cs typeface="Verdana"/>
              </a:rPr>
              <a:t>Dependent on </a:t>
            </a:r>
            <a:r>
              <a:rPr lang="en-GB" sz="1800" kern="0" dirty="0" err="1">
                <a:latin typeface="Verdana"/>
                <a:ea typeface="ＭＳ Ｐゴシック" pitchFamily="-1" charset="-128"/>
                <a:cs typeface="Verdana"/>
              </a:rPr>
              <a:t>scarse</a:t>
            </a:r>
            <a:r>
              <a:rPr lang="en-GB" sz="1800" kern="0" dirty="0">
                <a:latin typeface="Verdana"/>
                <a:ea typeface="ＭＳ Ｐゴシック" pitchFamily="-1" charset="-128"/>
                <a:cs typeface="Verdana"/>
              </a:rPr>
              <a:t> natural resources?</a:t>
            </a:r>
          </a:p>
          <a:p>
            <a:pPr marL="742950" lvl="1" indent="-285750" eaLnBrk="0" hangingPunct="0">
              <a:lnSpc>
                <a:spcPct val="150000"/>
              </a:lnSpc>
              <a:spcBef>
                <a:spcPts val="576"/>
              </a:spcBef>
              <a:buClr>
                <a:srgbClr val="006699"/>
              </a:buClr>
              <a:buFontTx/>
              <a:buChar char="•"/>
              <a:defRPr/>
            </a:pPr>
            <a:r>
              <a:rPr lang="en-GB" sz="1800" kern="0" dirty="0">
                <a:latin typeface="Verdana"/>
                <a:ea typeface="ＭＳ Ｐゴシック" pitchFamily="-1" charset="-128"/>
                <a:cs typeface="Verdana"/>
              </a:rPr>
              <a:t>GHG emissions (increase or reduction</a:t>
            </a:r>
            <a:r>
              <a:rPr lang="en-GB" sz="1800" kern="0" dirty="0" smtClean="0">
                <a:latin typeface="Verdana"/>
                <a:ea typeface="ＭＳ Ｐゴシック" pitchFamily="-1" charset="-128"/>
                <a:cs typeface="Verdana"/>
              </a:rPr>
              <a:t>)?</a:t>
            </a:r>
          </a:p>
          <a:p>
            <a:pPr marL="742950" lvl="1" indent="-285750" eaLnBrk="0" hangingPunct="0">
              <a:lnSpc>
                <a:spcPct val="150000"/>
              </a:lnSpc>
              <a:spcBef>
                <a:spcPts val="576"/>
              </a:spcBef>
              <a:buClr>
                <a:srgbClr val="006699"/>
              </a:buClr>
              <a:buFontTx/>
              <a:buChar char="•"/>
              <a:defRPr/>
            </a:pPr>
            <a:endParaRPr lang="en-GB" sz="1800" kern="0" dirty="0">
              <a:latin typeface="Verdana"/>
              <a:ea typeface="ＭＳ Ｐゴシック" pitchFamily="-1" charset="-128"/>
              <a:cs typeface="Verdana"/>
            </a:endParaRPr>
          </a:p>
          <a:p>
            <a:pPr lvl="1" eaLnBrk="0" hangingPunct="0">
              <a:lnSpc>
                <a:spcPct val="150000"/>
              </a:lnSpc>
              <a:spcBef>
                <a:spcPts val="576"/>
              </a:spcBef>
              <a:buClr>
                <a:srgbClr val="006699"/>
              </a:buClr>
              <a:defRPr/>
            </a:pPr>
            <a:r>
              <a:rPr lang="en-GB" altLang="en-US" sz="1800" i="1" dirty="0">
                <a:solidFill>
                  <a:srgbClr val="006699"/>
                </a:solidFill>
              </a:rPr>
              <a:t>Screening questionnaire (Guideline 4, Annex 3)</a:t>
            </a:r>
            <a:endParaRPr lang="en-US" altLang="en-US" sz="1800" i="1" dirty="0"/>
          </a:p>
          <a:p>
            <a:pPr marL="742950" lvl="1" indent="-285750" eaLnBrk="0" hangingPunct="0">
              <a:lnSpc>
                <a:spcPct val="150000"/>
              </a:lnSpc>
              <a:spcBef>
                <a:spcPts val="576"/>
              </a:spcBef>
              <a:buClr>
                <a:srgbClr val="006699"/>
              </a:buClr>
              <a:buFontTx/>
              <a:buChar char="•"/>
              <a:defRPr/>
            </a:pPr>
            <a:endParaRPr lang="en-GB" sz="1800" kern="0" dirty="0">
              <a:latin typeface="Verdana"/>
              <a:ea typeface="ＭＳ Ｐゴシック" pitchFamily="-1" charset="-128"/>
              <a:cs typeface="Verdana"/>
            </a:endParaRPr>
          </a:p>
        </p:txBody>
      </p:sp>
      <p:sp>
        <p:nvSpPr>
          <p:cNvPr id="70659" name="Slide Number Placeholder 4"/>
          <p:cNvSpPr txBox="1">
            <a:spLocks/>
          </p:cNvSpPr>
          <p:nvPr/>
        </p:nvSpPr>
        <p:spPr bwMode="auto">
          <a:xfrm>
            <a:off x="8229600" y="6237288"/>
            <a:ext cx="533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r">
              <a:lnSpc>
                <a:spcPts val="1400"/>
              </a:lnSpc>
            </a:pPr>
            <a:fld id="{2123FB64-5997-499B-A919-51A4BA199B27}" type="slidenum">
              <a:rPr lang="fr-FR" altLang="en-US" sz="1400">
                <a:solidFill>
                  <a:schemeClr val="tx1"/>
                </a:solidFill>
              </a:rPr>
              <a:pPr algn="r">
                <a:lnSpc>
                  <a:spcPts val="1400"/>
                </a:lnSpc>
              </a:pPr>
              <a:t>46</a:t>
            </a:fld>
            <a:endParaRPr lang="fr-FR" altLang="en-US" sz="1400">
              <a:solidFill>
                <a:schemeClr val="tx1"/>
              </a:solidFill>
            </a:endParaRPr>
          </a:p>
        </p:txBody>
      </p:sp>
    </p:spTree>
    <p:extLst>
      <p:ext uri="{BB962C8B-B14F-4D97-AF65-F5344CB8AC3E}">
        <p14:creationId xmlns:p14="http://schemas.microsoft.com/office/powerpoint/2010/main" val="1934800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1124744"/>
            <a:ext cx="9144000" cy="784830"/>
          </a:xfrm>
        </p:spPr>
        <p:txBody>
          <a:bodyPr>
            <a:spAutoFit/>
          </a:bodyPr>
          <a:lstStyle/>
          <a:p>
            <a:pPr indent="0" eaLnBrk="1" hangingPunct="1">
              <a:lnSpc>
                <a:spcPct val="150000"/>
              </a:lnSpc>
            </a:pPr>
            <a:r>
              <a:rPr lang="en-GB" altLang="en-US" dirty="0" smtClean="0">
                <a:solidFill>
                  <a:srgbClr val="006699"/>
                </a:solidFill>
              </a:rPr>
              <a:t>The SEA Screening – other factors</a:t>
            </a:r>
            <a:endParaRPr lang="en-GB" altLang="en-US" sz="1800" dirty="0" smtClean="0">
              <a:solidFill>
                <a:srgbClr val="006699"/>
              </a:solidFill>
            </a:endParaRPr>
          </a:p>
        </p:txBody>
      </p:sp>
      <p:sp>
        <p:nvSpPr>
          <p:cNvPr id="647171" name="Rectangle 3"/>
          <p:cNvSpPr>
            <a:spLocks noGrp="1" noChangeArrowheads="1"/>
          </p:cNvSpPr>
          <p:nvPr>
            <p:ph type="body" idx="1"/>
          </p:nvPr>
        </p:nvSpPr>
        <p:spPr>
          <a:xfrm>
            <a:off x="-108520" y="1556792"/>
            <a:ext cx="8435975" cy="4185761"/>
          </a:xfrm>
          <a:noFill/>
        </p:spPr>
        <p:txBody>
          <a:bodyPr>
            <a:spAutoFit/>
          </a:bodyPr>
          <a:lstStyle/>
          <a:p>
            <a:pPr marL="457200" lvl="1" indent="0">
              <a:spcBef>
                <a:spcPts val="575"/>
              </a:spcBef>
              <a:buClr>
                <a:srgbClr val="006699"/>
              </a:buClr>
              <a:buNone/>
            </a:pPr>
            <a:endParaRPr lang="en-US" altLang="en-US" sz="1800" b="0" dirty="0" smtClean="0"/>
          </a:p>
          <a:p>
            <a:pPr lvl="1">
              <a:spcBef>
                <a:spcPts val="575"/>
              </a:spcBef>
              <a:buClr>
                <a:srgbClr val="006699"/>
              </a:buClr>
            </a:pPr>
            <a:endParaRPr lang="en-US" altLang="en-US" sz="1800" b="0" dirty="0"/>
          </a:p>
          <a:p>
            <a:pPr lvl="1">
              <a:spcBef>
                <a:spcPts val="575"/>
              </a:spcBef>
              <a:buClr>
                <a:srgbClr val="006699"/>
              </a:buClr>
            </a:pPr>
            <a:r>
              <a:rPr lang="en-US" altLang="en-US" sz="1800" b="0" dirty="0" smtClean="0"/>
              <a:t>Existing analytical work (CEP, other SEAs)?</a:t>
            </a:r>
          </a:p>
          <a:p>
            <a:pPr lvl="1">
              <a:spcBef>
                <a:spcPts val="575"/>
              </a:spcBef>
              <a:buClr>
                <a:srgbClr val="006699"/>
              </a:buClr>
            </a:pPr>
            <a:r>
              <a:rPr lang="en-US" altLang="en-US" sz="1800" b="0" dirty="0" smtClean="0"/>
              <a:t>Does the PPP promote sound environmental sector management?</a:t>
            </a:r>
          </a:p>
          <a:p>
            <a:pPr lvl="1">
              <a:spcBef>
                <a:spcPts val="575"/>
              </a:spcBef>
              <a:buClr>
                <a:srgbClr val="006699"/>
              </a:buClr>
            </a:pPr>
            <a:r>
              <a:rPr lang="en-US" altLang="en-US" sz="1800" b="0" dirty="0" smtClean="0"/>
              <a:t>Consideration of sector-related environmental concerns?</a:t>
            </a:r>
          </a:p>
          <a:p>
            <a:pPr lvl="1">
              <a:spcBef>
                <a:spcPts val="575"/>
              </a:spcBef>
              <a:buClr>
                <a:srgbClr val="006699"/>
              </a:buClr>
            </a:pPr>
            <a:r>
              <a:rPr lang="en-US" altLang="en-US" sz="1800" b="0" dirty="0" smtClean="0"/>
              <a:t>Sufficient institutional capacity for environmental efforts?</a:t>
            </a:r>
          </a:p>
          <a:p>
            <a:pPr lvl="1">
              <a:spcBef>
                <a:spcPts val="575"/>
              </a:spcBef>
              <a:buClr>
                <a:srgbClr val="006699"/>
              </a:buClr>
            </a:pPr>
            <a:r>
              <a:rPr lang="en-US" altLang="en-US" sz="1800" b="0" dirty="0" smtClean="0"/>
              <a:t>Local processes promoting </a:t>
            </a:r>
            <a:r>
              <a:rPr lang="en-US" altLang="en-US" sz="1800" b="0" dirty="0" err="1" smtClean="0"/>
              <a:t>harmonisation</a:t>
            </a:r>
            <a:r>
              <a:rPr lang="en-US" altLang="en-US" sz="1800" b="0" dirty="0" smtClean="0"/>
              <a:t> and alignment?</a:t>
            </a:r>
          </a:p>
          <a:p>
            <a:pPr lvl="1">
              <a:spcBef>
                <a:spcPts val="575"/>
              </a:spcBef>
              <a:buClr>
                <a:srgbClr val="006699"/>
              </a:buClr>
            </a:pPr>
            <a:endParaRPr lang="en-US" altLang="en-US" sz="1800" b="0" dirty="0"/>
          </a:p>
          <a:p>
            <a:pPr lvl="1">
              <a:spcBef>
                <a:spcPts val="575"/>
              </a:spcBef>
              <a:buClr>
                <a:srgbClr val="006699"/>
              </a:buClr>
            </a:pPr>
            <a:endParaRPr lang="en-GB" altLang="en-US" sz="1800" b="0" i="1" dirty="0" smtClean="0">
              <a:solidFill>
                <a:srgbClr val="006699"/>
              </a:solidFill>
            </a:endParaRPr>
          </a:p>
          <a:p>
            <a:pPr marL="457200" lvl="1" indent="0">
              <a:spcBef>
                <a:spcPts val="575"/>
              </a:spcBef>
              <a:buClr>
                <a:srgbClr val="006699"/>
              </a:buClr>
              <a:buNone/>
            </a:pPr>
            <a:endParaRPr lang="en-GB" altLang="en-US" sz="1800" b="0" i="1" dirty="0">
              <a:solidFill>
                <a:srgbClr val="006699"/>
              </a:solidFill>
            </a:endParaRPr>
          </a:p>
          <a:p>
            <a:pPr marL="457200" lvl="1" indent="0">
              <a:spcBef>
                <a:spcPts val="575"/>
              </a:spcBef>
              <a:buClr>
                <a:srgbClr val="006699"/>
              </a:buClr>
              <a:buNone/>
            </a:pPr>
            <a:r>
              <a:rPr lang="en-GB" altLang="en-US" sz="1800" b="0" i="1" dirty="0" smtClean="0">
                <a:solidFill>
                  <a:srgbClr val="006699"/>
                </a:solidFill>
              </a:rPr>
              <a:t>Screening </a:t>
            </a:r>
            <a:r>
              <a:rPr lang="en-GB" altLang="en-US" sz="1800" b="0" i="1" dirty="0">
                <a:solidFill>
                  <a:srgbClr val="006699"/>
                </a:solidFill>
              </a:rPr>
              <a:t>questionnaire </a:t>
            </a:r>
            <a:r>
              <a:rPr lang="en-GB" altLang="en-US" sz="1800" b="0" i="1" dirty="0" smtClean="0">
                <a:solidFill>
                  <a:srgbClr val="006699"/>
                </a:solidFill>
              </a:rPr>
              <a:t>(Guideline 4, Annex 3)</a:t>
            </a:r>
            <a:endParaRPr lang="en-US" altLang="en-US" sz="1800" b="0" i="1" dirty="0" smtClean="0"/>
          </a:p>
        </p:txBody>
      </p:sp>
      <p:sp>
        <p:nvSpPr>
          <p:cNvPr id="72707" name="Slide Number Placeholder 4"/>
          <p:cNvSpPr txBox="1">
            <a:spLocks/>
          </p:cNvSpPr>
          <p:nvPr/>
        </p:nvSpPr>
        <p:spPr bwMode="auto">
          <a:xfrm>
            <a:off x="8229600" y="6237288"/>
            <a:ext cx="533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r">
              <a:lnSpc>
                <a:spcPts val="1400"/>
              </a:lnSpc>
            </a:pPr>
            <a:fld id="{B7D34D50-E118-4FDE-A1C4-933158AEAED0}" type="slidenum">
              <a:rPr lang="fr-FR" altLang="en-US" sz="1400">
                <a:solidFill>
                  <a:schemeClr val="tx1"/>
                </a:solidFill>
              </a:rPr>
              <a:pPr algn="r">
                <a:lnSpc>
                  <a:spcPts val="1400"/>
                </a:lnSpc>
              </a:pPr>
              <a:t>47</a:t>
            </a:fld>
            <a:endParaRPr lang="fr-FR" altLang="en-US" sz="1400">
              <a:solidFill>
                <a:schemeClr val="tx1"/>
              </a:solidFill>
            </a:endParaRPr>
          </a:p>
        </p:txBody>
      </p:sp>
    </p:spTree>
    <p:extLst>
      <p:ext uri="{BB962C8B-B14F-4D97-AF65-F5344CB8AC3E}">
        <p14:creationId xmlns:p14="http://schemas.microsoft.com/office/powerpoint/2010/main" val="253510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7171">
                                            <p:txEl>
                                              <p:pRg st="2" end="2"/>
                                            </p:txEl>
                                          </p:spTgt>
                                        </p:tgtEl>
                                        <p:attrNameLst>
                                          <p:attrName>style.visibility</p:attrName>
                                        </p:attrNameLst>
                                      </p:cBhvr>
                                      <p:to>
                                        <p:strVal val="visible"/>
                                      </p:to>
                                    </p:set>
                                    <p:animEffect transition="in" filter="fade">
                                      <p:cBhvr>
                                        <p:cTn id="7" dur="500"/>
                                        <p:tgtEl>
                                          <p:spTgt spid="64717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7171">
                                            <p:txEl>
                                              <p:pRg st="3" end="3"/>
                                            </p:txEl>
                                          </p:spTgt>
                                        </p:tgtEl>
                                        <p:attrNameLst>
                                          <p:attrName>style.visibility</p:attrName>
                                        </p:attrNameLst>
                                      </p:cBhvr>
                                      <p:to>
                                        <p:strVal val="visible"/>
                                      </p:to>
                                    </p:set>
                                    <p:animEffect transition="in" filter="fade">
                                      <p:cBhvr>
                                        <p:cTn id="12" dur="500"/>
                                        <p:tgtEl>
                                          <p:spTgt spid="647171">
                                            <p:txEl>
                                              <p:pRg st="3" end="3"/>
                                            </p:txEl>
                                          </p:spTgt>
                                        </p:tgtEl>
                                      </p:cBhvr>
                                    </p:animEffect>
                                  </p:childTnLst>
                                </p:cTn>
                              </p:par>
                              <p:par>
                                <p:cTn id="13" presetID="9" presetClass="emph" presetSubtype="0" nodeType="withEffect">
                                  <p:stCondLst>
                                    <p:cond delay="0"/>
                                  </p:stCondLst>
                                  <p:childTnLst>
                                    <p:set>
                                      <p:cBhvr rctx="PPT">
                                        <p:cTn id="14" dur="indefinite"/>
                                        <p:tgtEl>
                                          <p:spTgt spid="647171">
                                            <p:txEl>
                                              <p:pRg st="2" end="2"/>
                                            </p:txEl>
                                          </p:spTgt>
                                        </p:tgtEl>
                                        <p:attrNameLst>
                                          <p:attrName>style.opacity</p:attrName>
                                        </p:attrNameLst>
                                      </p:cBhvr>
                                      <p:to>
                                        <p:strVal val="0.5"/>
                                      </p:to>
                                    </p:set>
                                    <p:animEffect filter="image" prLst="opacity: 0.5">
                                      <p:cBhvr rctx="IE">
                                        <p:cTn id="15" dur="indefinite"/>
                                        <p:tgtEl>
                                          <p:spTgt spid="647171">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47171">
                                            <p:txEl>
                                              <p:pRg st="4" end="4"/>
                                            </p:txEl>
                                          </p:spTgt>
                                        </p:tgtEl>
                                        <p:attrNameLst>
                                          <p:attrName>style.visibility</p:attrName>
                                        </p:attrNameLst>
                                      </p:cBhvr>
                                      <p:to>
                                        <p:strVal val="visible"/>
                                      </p:to>
                                    </p:set>
                                    <p:animEffect transition="in" filter="fade">
                                      <p:cBhvr>
                                        <p:cTn id="20" dur="500"/>
                                        <p:tgtEl>
                                          <p:spTgt spid="647171">
                                            <p:txEl>
                                              <p:pRg st="4" end="4"/>
                                            </p:txEl>
                                          </p:spTgt>
                                        </p:tgtEl>
                                      </p:cBhvr>
                                    </p:animEffect>
                                  </p:childTnLst>
                                </p:cTn>
                              </p:par>
                              <p:par>
                                <p:cTn id="21" presetID="9" presetClass="emph" presetSubtype="0" nodeType="withEffect">
                                  <p:stCondLst>
                                    <p:cond delay="0"/>
                                  </p:stCondLst>
                                  <p:childTnLst>
                                    <p:set>
                                      <p:cBhvr rctx="PPT">
                                        <p:cTn id="22" dur="indefinite"/>
                                        <p:tgtEl>
                                          <p:spTgt spid="647171">
                                            <p:txEl>
                                              <p:pRg st="3" end="3"/>
                                            </p:txEl>
                                          </p:spTgt>
                                        </p:tgtEl>
                                        <p:attrNameLst>
                                          <p:attrName>style.opacity</p:attrName>
                                        </p:attrNameLst>
                                      </p:cBhvr>
                                      <p:to>
                                        <p:strVal val="0.5"/>
                                      </p:to>
                                    </p:set>
                                    <p:animEffect filter="image" prLst="opacity: 0.5">
                                      <p:cBhvr rctx="IE">
                                        <p:cTn id="23" dur="indefinite"/>
                                        <p:tgtEl>
                                          <p:spTgt spid="647171">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47171">
                                            <p:txEl>
                                              <p:pRg st="5" end="5"/>
                                            </p:txEl>
                                          </p:spTgt>
                                        </p:tgtEl>
                                        <p:attrNameLst>
                                          <p:attrName>style.visibility</p:attrName>
                                        </p:attrNameLst>
                                      </p:cBhvr>
                                      <p:to>
                                        <p:strVal val="visible"/>
                                      </p:to>
                                    </p:set>
                                    <p:animEffect transition="in" filter="fade">
                                      <p:cBhvr>
                                        <p:cTn id="28" dur="500"/>
                                        <p:tgtEl>
                                          <p:spTgt spid="647171">
                                            <p:txEl>
                                              <p:pRg st="5" end="5"/>
                                            </p:txEl>
                                          </p:spTgt>
                                        </p:tgtEl>
                                      </p:cBhvr>
                                    </p:animEffect>
                                  </p:childTnLst>
                                </p:cTn>
                              </p:par>
                              <p:par>
                                <p:cTn id="29" presetID="9" presetClass="emph" presetSubtype="0" nodeType="withEffect">
                                  <p:stCondLst>
                                    <p:cond delay="0"/>
                                  </p:stCondLst>
                                  <p:childTnLst>
                                    <p:set>
                                      <p:cBhvr rctx="PPT">
                                        <p:cTn id="30" dur="indefinite"/>
                                        <p:tgtEl>
                                          <p:spTgt spid="647171">
                                            <p:txEl>
                                              <p:pRg st="4" end="4"/>
                                            </p:txEl>
                                          </p:spTgt>
                                        </p:tgtEl>
                                        <p:attrNameLst>
                                          <p:attrName>style.opacity</p:attrName>
                                        </p:attrNameLst>
                                      </p:cBhvr>
                                      <p:to>
                                        <p:strVal val="0.5"/>
                                      </p:to>
                                    </p:set>
                                    <p:animEffect filter="image" prLst="opacity: 0.5">
                                      <p:cBhvr rctx="IE">
                                        <p:cTn id="31" dur="indefinite"/>
                                        <p:tgtEl>
                                          <p:spTgt spid="647171">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647171">
                                            <p:txEl>
                                              <p:pRg st="6" end="6"/>
                                            </p:txEl>
                                          </p:spTgt>
                                        </p:tgtEl>
                                        <p:attrNameLst>
                                          <p:attrName>style.visibility</p:attrName>
                                        </p:attrNameLst>
                                      </p:cBhvr>
                                      <p:to>
                                        <p:strVal val="visible"/>
                                      </p:to>
                                    </p:set>
                                    <p:animEffect transition="in" filter="fade">
                                      <p:cBhvr>
                                        <p:cTn id="36" dur="500"/>
                                        <p:tgtEl>
                                          <p:spTgt spid="647171">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47171">
                                            <p:txEl>
                                              <p:pRg st="10" end="10"/>
                                            </p:txEl>
                                          </p:spTgt>
                                        </p:tgtEl>
                                        <p:attrNameLst>
                                          <p:attrName>style.visibility</p:attrName>
                                        </p:attrNameLst>
                                      </p:cBhvr>
                                      <p:to>
                                        <p:strVal val="visible"/>
                                      </p:to>
                                    </p:set>
                                    <p:animEffect transition="in" filter="fade">
                                      <p:cBhvr>
                                        <p:cTn id="41" dur="500"/>
                                        <p:tgtEl>
                                          <p:spTgt spid="647171">
                                            <p:txEl>
                                              <p:pRg st="10" end="10"/>
                                            </p:txEl>
                                          </p:spTgt>
                                        </p:tgtEl>
                                      </p:cBhvr>
                                    </p:animEffect>
                                  </p:childTnLst>
                                </p:cTn>
                              </p:par>
                              <p:par>
                                <p:cTn id="42" presetID="9" presetClass="emph" presetSubtype="0" nodeType="withEffect">
                                  <p:stCondLst>
                                    <p:cond delay="0"/>
                                  </p:stCondLst>
                                  <p:childTnLst>
                                    <p:set>
                                      <p:cBhvr rctx="PPT">
                                        <p:cTn id="43" dur="indefinite"/>
                                        <p:tgtEl>
                                          <p:spTgt spid="647171">
                                            <p:txEl>
                                              <p:pRg st="5" end="5"/>
                                            </p:txEl>
                                          </p:spTgt>
                                        </p:tgtEl>
                                        <p:attrNameLst>
                                          <p:attrName>style.opacity</p:attrName>
                                        </p:attrNameLst>
                                      </p:cBhvr>
                                      <p:to>
                                        <p:strVal val="0.5"/>
                                      </p:to>
                                    </p:set>
                                    <p:animEffect filter="image" prLst="opacity: 0.5">
                                      <p:cBhvr rctx="IE">
                                        <p:cTn id="44" dur="indefinite"/>
                                        <p:tgtEl>
                                          <p:spTgt spid="64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1274763"/>
            <a:ext cx="8507413" cy="554037"/>
          </a:xfrm>
          <a:solidFill>
            <a:schemeClr val="bg1"/>
          </a:solidFill>
        </p:spPr>
        <p:txBody>
          <a:bodyPr>
            <a:spAutoFit/>
          </a:bodyPr>
          <a:lstStyle/>
          <a:p>
            <a:pPr indent="0" eaLnBrk="1" hangingPunct="1"/>
            <a:r>
              <a:rPr lang="en-GB" altLang="en-US" dirty="0" smtClean="0"/>
              <a:t>SEA in practice</a:t>
            </a:r>
          </a:p>
        </p:txBody>
      </p:sp>
      <p:sp>
        <p:nvSpPr>
          <p:cNvPr id="78850" name="TextBox 5"/>
          <p:cNvSpPr txBox="1">
            <a:spLocks noChangeArrowheads="1"/>
          </p:cNvSpPr>
          <p:nvPr/>
        </p:nvSpPr>
        <p:spPr bwMode="auto">
          <a:xfrm>
            <a:off x="0" y="2362200"/>
            <a:ext cx="86106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41350" indent="-285750"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908050" indent="-28575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spcBef>
                <a:spcPct val="50000"/>
              </a:spcBef>
              <a:buFontTx/>
              <a:buChar char="•"/>
            </a:pPr>
            <a:r>
              <a:rPr lang="en-GB" altLang="en-US" sz="1800" dirty="0"/>
              <a:t>Identification of ENV &amp; CC</a:t>
            </a:r>
            <a:r>
              <a:rPr lang="en-GB" altLang="en-US" sz="1800" b="1" u="sng" dirty="0">
                <a:solidFill>
                  <a:srgbClr val="00B050"/>
                </a:solidFill>
              </a:rPr>
              <a:t> </a:t>
            </a:r>
            <a:r>
              <a:rPr lang="en-GB" altLang="en-US" sz="1800" u="sng" dirty="0"/>
              <a:t>opportunities, risks and constraints</a:t>
            </a:r>
            <a:r>
              <a:rPr lang="en-GB" altLang="en-US" sz="1800" dirty="0"/>
              <a:t> (incl. those originating from other sectors / policies)</a:t>
            </a:r>
          </a:p>
          <a:p>
            <a:pPr eaLnBrk="1" hangingPunct="1">
              <a:buFontTx/>
              <a:buChar char="•"/>
            </a:pPr>
            <a:endParaRPr lang="en-GB" altLang="en-US" sz="1800" dirty="0"/>
          </a:p>
          <a:p>
            <a:pPr eaLnBrk="1" hangingPunct="1">
              <a:buFontTx/>
              <a:buChar char="•"/>
            </a:pPr>
            <a:r>
              <a:rPr lang="en-GB" altLang="en-US" sz="1800" dirty="0"/>
              <a:t>Identification and evaluation of the PPP</a:t>
            </a:r>
            <a:r>
              <a:rPr lang="ja-JP" altLang="en-GB" sz="1800" dirty="0"/>
              <a:t>’</a:t>
            </a:r>
            <a:r>
              <a:rPr lang="en-GB" altLang="ja-JP" sz="1800" dirty="0"/>
              <a:t>s </a:t>
            </a:r>
            <a:r>
              <a:rPr lang="en-GB" altLang="ja-JP" sz="1800" u="sng" dirty="0"/>
              <a:t>main environmental impacts</a:t>
            </a:r>
            <a:r>
              <a:rPr lang="en-GB" altLang="ja-JP" sz="1800" dirty="0"/>
              <a:t>: </a:t>
            </a:r>
          </a:p>
          <a:p>
            <a:pPr lvl="2" eaLnBrk="1" hangingPunct="1">
              <a:buFontTx/>
              <a:buChar char="•"/>
            </a:pPr>
            <a:r>
              <a:rPr lang="en-GB" altLang="en-US" sz="1800" dirty="0"/>
              <a:t>incl. alternatives</a:t>
            </a:r>
          </a:p>
          <a:p>
            <a:pPr lvl="2" eaLnBrk="1" hangingPunct="1">
              <a:buFontTx/>
              <a:buChar char="•"/>
            </a:pPr>
            <a:r>
              <a:rPr lang="en-GB" altLang="en-US" sz="1800" dirty="0"/>
              <a:t>incl. the socio-economic dimension of environmental impacts</a:t>
            </a:r>
          </a:p>
          <a:p>
            <a:pPr eaLnBrk="1" hangingPunct="1">
              <a:buFontTx/>
              <a:buChar char="•"/>
            </a:pPr>
            <a:endParaRPr lang="en-GB" altLang="en-US" sz="1800" dirty="0"/>
          </a:p>
          <a:p>
            <a:pPr eaLnBrk="1" hangingPunct="1">
              <a:buFontTx/>
              <a:buChar char="•"/>
            </a:pPr>
            <a:r>
              <a:rPr lang="en-GB" altLang="en-US" sz="1800" dirty="0"/>
              <a:t>Analysis of the </a:t>
            </a:r>
            <a:r>
              <a:rPr lang="en-GB" altLang="en-US" sz="1800" dirty="0" smtClean="0"/>
              <a:t>PPP</a:t>
            </a:r>
            <a:r>
              <a:rPr lang="ja-JP" altLang="en-GB" sz="1800" dirty="0"/>
              <a:t>’</a:t>
            </a:r>
            <a:r>
              <a:rPr lang="en-GB" altLang="ja-JP" sz="1800" dirty="0"/>
              <a:t>s </a:t>
            </a:r>
            <a:r>
              <a:rPr lang="en-GB" altLang="ja-JP" sz="1800" u="sng" dirty="0"/>
              <a:t>performance indicators </a:t>
            </a:r>
            <a:r>
              <a:rPr lang="en-GB" altLang="ja-JP" sz="1800" dirty="0"/>
              <a:t>with regard to ENV, CC &amp; GE issues</a:t>
            </a:r>
          </a:p>
          <a:p>
            <a:pPr eaLnBrk="1" hangingPunct="1">
              <a:buFontTx/>
              <a:buChar char="•"/>
            </a:pPr>
            <a:endParaRPr lang="en-GB" altLang="en-US" sz="1800" dirty="0"/>
          </a:p>
          <a:p>
            <a:pPr eaLnBrk="1" hangingPunct="1">
              <a:buFontTx/>
              <a:buChar char="•"/>
            </a:pPr>
            <a:r>
              <a:rPr lang="en-GB" altLang="en-US" sz="1800" dirty="0"/>
              <a:t>Evaluation of </a:t>
            </a:r>
            <a:r>
              <a:rPr lang="en-GB" altLang="en-US" sz="1800" u="sng" dirty="0"/>
              <a:t>institutional capacities</a:t>
            </a:r>
            <a:r>
              <a:rPr lang="en-GB" altLang="en-US" sz="1800" dirty="0"/>
              <a:t> to manage environmental issues</a:t>
            </a:r>
          </a:p>
          <a:p>
            <a:pPr eaLnBrk="1" hangingPunct="1"/>
            <a:endParaRPr lang="en-GB" altLang="en-US" dirty="0"/>
          </a:p>
        </p:txBody>
      </p:sp>
      <p:sp>
        <p:nvSpPr>
          <p:cNvPr id="78851" name="Slide Number Placeholder 4"/>
          <p:cNvSpPr txBox="1">
            <a:spLocks/>
          </p:cNvSpPr>
          <p:nvPr/>
        </p:nvSpPr>
        <p:spPr bwMode="auto">
          <a:xfrm>
            <a:off x="8229600" y="6237288"/>
            <a:ext cx="533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r">
              <a:lnSpc>
                <a:spcPts val="1400"/>
              </a:lnSpc>
            </a:pPr>
            <a:fld id="{7F989720-4477-4402-BAE6-86DDC3D5D4AF}" type="slidenum">
              <a:rPr lang="fr-FR" altLang="en-US" sz="1400">
                <a:solidFill>
                  <a:schemeClr val="tx1"/>
                </a:solidFill>
              </a:rPr>
              <a:pPr algn="r">
                <a:lnSpc>
                  <a:spcPts val="1400"/>
                </a:lnSpc>
              </a:pPr>
              <a:t>48</a:t>
            </a:fld>
            <a:endParaRPr lang="fr-FR" altLang="en-US" sz="1400">
              <a:solidFill>
                <a:schemeClr val="tx1"/>
              </a:solidFill>
            </a:endParaRPr>
          </a:p>
        </p:txBody>
      </p:sp>
    </p:spTree>
    <p:extLst>
      <p:ext uri="{BB962C8B-B14F-4D97-AF65-F5344CB8AC3E}">
        <p14:creationId xmlns:p14="http://schemas.microsoft.com/office/powerpoint/2010/main" val="286160132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a:xfrm>
            <a:off x="0" y="1268239"/>
            <a:ext cx="4864596" cy="1015663"/>
          </a:xfrm>
          <a:solidFill>
            <a:schemeClr val="bg1"/>
          </a:solidFill>
        </p:spPr>
        <p:txBody>
          <a:bodyPr wrap="square" anchor="t">
            <a:spAutoFit/>
          </a:bodyPr>
          <a:lstStyle/>
          <a:p>
            <a:pPr eaLnBrk="1" hangingPunct="1"/>
            <a:r>
              <a:rPr lang="en-GB" dirty="0" smtClean="0">
                <a:ea typeface="ＭＳ Ｐゴシック" pitchFamily="-1" charset="-128"/>
                <a:cs typeface="ＭＳ Ｐゴシック" pitchFamily="-1" charset="-128"/>
              </a:rPr>
              <a:t>SEA Kenya</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Sugar Sector</a:t>
            </a:r>
            <a:endParaRPr lang="en-GB" dirty="0">
              <a:ea typeface="ＭＳ Ｐゴシック" pitchFamily="-1" charset="-128"/>
              <a:cs typeface="ＭＳ Ｐゴシック" pitchFamily="-1" charset="-128"/>
            </a:endParaRPr>
          </a:p>
        </p:txBody>
      </p:sp>
      <p:pic>
        <p:nvPicPr>
          <p:cNvPr id="2052" name="Picture 4" descr="http://www.nri.org/news/images/lora_farmer_2_ful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596" y="-20648"/>
            <a:ext cx="4279404" cy="2852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396825" y="2834862"/>
            <a:ext cx="7775575" cy="469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itchFamily="34" charset="-128"/>
                <a:cs typeface="MS PGothic" charset="0"/>
              </a:defRPr>
            </a:lvl2pPr>
            <a:lvl3pPr marL="1143000" indent="-228600" algn="l" rtl="0" eaLnBrk="0" fontAlgn="base" hangingPunct="0">
              <a:spcBef>
                <a:spcPct val="20000"/>
              </a:spcBef>
              <a:spcAft>
                <a:spcPct val="0"/>
              </a:spcAft>
              <a:defRPr sz="1400">
                <a:solidFill>
                  <a:srgbClr val="0F5494"/>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eaLnBrk="1" hangingPunct="1">
              <a:lnSpc>
                <a:spcPct val="90000"/>
              </a:lnSpc>
              <a:spcBef>
                <a:spcPct val="35000"/>
              </a:spcBef>
              <a:buClrTx/>
              <a:buNone/>
            </a:pPr>
            <a:r>
              <a:rPr lang="en-GB" altLang="en-US" sz="1800" b="0" i="0" kern="0" dirty="0" smtClean="0"/>
              <a:t>Key issues identified in the scoping phase </a:t>
            </a:r>
          </a:p>
          <a:p>
            <a:pPr marL="0" indent="0" eaLnBrk="1" hangingPunct="1">
              <a:lnSpc>
                <a:spcPct val="90000"/>
              </a:lnSpc>
              <a:spcBef>
                <a:spcPct val="35000"/>
              </a:spcBef>
              <a:buClrTx/>
              <a:buNone/>
            </a:pPr>
            <a:endParaRPr lang="en-GB" altLang="en-US" sz="1050" b="0" i="0" kern="0" dirty="0" smtClean="0"/>
          </a:p>
          <a:p>
            <a:pPr eaLnBrk="1" hangingPunct="1">
              <a:lnSpc>
                <a:spcPct val="90000"/>
              </a:lnSpc>
              <a:spcBef>
                <a:spcPct val="35000"/>
              </a:spcBef>
              <a:buClrTx/>
            </a:pPr>
            <a:r>
              <a:rPr lang="en-GB" altLang="en-US" sz="1800" b="0" i="0" kern="0" dirty="0" smtClean="0"/>
              <a:t>Protecting habitats</a:t>
            </a:r>
          </a:p>
          <a:p>
            <a:pPr eaLnBrk="1" hangingPunct="1">
              <a:lnSpc>
                <a:spcPct val="90000"/>
              </a:lnSpc>
              <a:spcBef>
                <a:spcPct val="35000"/>
              </a:spcBef>
              <a:buClrTx/>
            </a:pPr>
            <a:r>
              <a:rPr lang="en-GB" altLang="en-US" sz="1800" i="0" kern="0" dirty="0" smtClean="0"/>
              <a:t>Protecting soil</a:t>
            </a:r>
          </a:p>
          <a:p>
            <a:pPr eaLnBrk="1" hangingPunct="1">
              <a:lnSpc>
                <a:spcPct val="90000"/>
              </a:lnSpc>
              <a:spcBef>
                <a:spcPct val="35000"/>
              </a:spcBef>
              <a:buClrTx/>
            </a:pPr>
            <a:r>
              <a:rPr lang="en-GB" altLang="en-US" sz="1800" b="0" i="0" kern="0" dirty="0" smtClean="0"/>
              <a:t>Optimising land use</a:t>
            </a:r>
          </a:p>
          <a:p>
            <a:pPr eaLnBrk="1" hangingPunct="1">
              <a:lnSpc>
                <a:spcPct val="90000"/>
              </a:lnSpc>
              <a:spcBef>
                <a:spcPct val="35000"/>
              </a:spcBef>
              <a:buClrTx/>
            </a:pPr>
            <a:r>
              <a:rPr lang="en-GB" altLang="en-US" sz="1800" i="0" kern="0" dirty="0" smtClean="0"/>
              <a:t>Protecting watersheds</a:t>
            </a:r>
          </a:p>
          <a:p>
            <a:pPr eaLnBrk="1" hangingPunct="1">
              <a:lnSpc>
                <a:spcPct val="90000"/>
              </a:lnSpc>
              <a:spcBef>
                <a:spcPct val="35000"/>
              </a:spcBef>
              <a:buClrTx/>
            </a:pPr>
            <a:r>
              <a:rPr lang="en-GB" altLang="en-US" sz="1800" i="0" kern="0" dirty="0" smtClean="0"/>
              <a:t>Protecting health</a:t>
            </a:r>
          </a:p>
          <a:p>
            <a:pPr eaLnBrk="1" hangingPunct="1">
              <a:lnSpc>
                <a:spcPct val="90000"/>
              </a:lnSpc>
              <a:spcBef>
                <a:spcPct val="35000"/>
              </a:spcBef>
              <a:buClrTx/>
            </a:pPr>
            <a:r>
              <a:rPr lang="en-GB" altLang="en-US" sz="1800" b="0" i="0" kern="0" dirty="0" smtClean="0"/>
              <a:t>Adapting to climate change and variability</a:t>
            </a:r>
          </a:p>
          <a:p>
            <a:pPr eaLnBrk="1" hangingPunct="1">
              <a:lnSpc>
                <a:spcPct val="90000"/>
              </a:lnSpc>
              <a:spcBef>
                <a:spcPct val="35000"/>
              </a:spcBef>
              <a:buClrTx/>
            </a:pPr>
            <a:r>
              <a:rPr lang="en-GB" altLang="en-US" sz="1800" i="0" kern="0" dirty="0" smtClean="0"/>
              <a:t>Enhancing livelihoods</a:t>
            </a:r>
          </a:p>
          <a:p>
            <a:pPr eaLnBrk="1" hangingPunct="1">
              <a:lnSpc>
                <a:spcPct val="90000"/>
              </a:lnSpc>
              <a:spcBef>
                <a:spcPct val="35000"/>
              </a:spcBef>
              <a:buClrTx/>
            </a:pPr>
            <a:r>
              <a:rPr lang="en-GB" altLang="en-US" sz="1800" b="0" i="0" kern="0" dirty="0" smtClean="0"/>
              <a:t>Improving productivity</a:t>
            </a:r>
          </a:p>
          <a:p>
            <a:pPr eaLnBrk="1" hangingPunct="1">
              <a:lnSpc>
                <a:spcPct val="90000"/>
              </a:lnSpc>
              <a:spcBef>
                <a:spcPct val="35000"/>
              </a:spcBef>
              <a:buClrTx/>
            </a:pPr>
            <a:r>
              <a:rPr lang="en-GB" altLang="en-US" sz="1800" i="0" kern="0" dirty="0" smtClean="0"/>
              <a:t>Supporting economic development</a:t>
            </a:r>
          </a:p>
          <a:p>
            <a:pPr eaLnBrk="1" hangingPunct="1">
              <a:lnSpc>
                <a:spcPct val="90000"/>
              </a:lnSpc>
              <a:spcBef>
                <a:spcPct val="35000"/>
              </a:spcBef>
              <a:buClrTx/>
            </a:pPr>
            <a:r>
              <a:rPr lang="en-GB" altLang="en-US" sz="1800" i="0" kern="0" dirty="0" smtClean="0"/>
              <a:t>Strengthening capacity </a:t>
            </a:r>
            <a:endParaRPr lang="en-GB" altLang="en-US" sz="1800" b="0" i="0" kern="0" dirty="0" smtClean="0"/>
          </a:p>
          <a:p>
            <a:pPr eaLnBrk="1" hangingPunct="1">
              <a:lnSpc>
                <a:spcPct val="90000"/>
              </a:lnSpc>
              <a:spcBef>
                <a:spcPct val="35000"/>
              </a:spcBef>
              <a:buClrTx/>
            </a:pPr>
            <a:endParaRPr lang="en-GB" altLang="en-US" sz="1800" b="0" i="0" kern="0" dirty="0" smtClean="0"/>
          </a:p>
          <a:p>
            <a:pPr eaLnBrk="1" hangingPunct="1">
              <a:lnSpc>
                <a:spcPct val="90000"/>
              </a:lnSpc>
              <a:spcBef>
                <a:spcPct val="35000"/>
              </a:spcBef>
              <a:buClrTx/>
            </a:pPr>
            <a:endParaRPr lang="en-GB" altLang="en-US" sz="1800" b="0" i="0" kern="0" dirty="0" smtClean="0"/>
          </a:p>
        </p:txBody>
      </p:sp>
    </p:spTree>
    <p:extLst>
      <p:ext uri="{BB962C8B-B14F-4D97-AF65-F5344CB8AC3E}">
        <p14:creationId xmlns:p14="http://schemas.microsoft.com/office/powerpoint/2010/main" val="3754611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1"/>
          <p:cNvSpPr>
            <a:spLocks noGrp="1"/>
          </p:cNvSpPr>
          <p:nvPr>
            <p:ph type="sldNum" sz="quarter" idx="12"/>
          </p:nvPr>
        </p:nvSpPr>
        <p:spPr>
          <a:xfrm>
            <a:off x="8153400" y="6245225"/>
            <a:ext cx="533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charset="0"/>
                <a:ea typeface="ＭＳ Ｐゴシック" charset="-128"/>
              </a:defRPr>
            </a:lvl1pPr>
            <a:lvl2pPr marL="742950" indent="-285750" eaLnBrk="0" hangingPunct="0">
              <a:defRPr>
                <a:solidFill>
                  <a:schemeClr val="bg2"/>
                </a:solidFill>
                <a:latin typeface="Arial" charset="0"/>
                <a:ea typeface="ＭＳ Ｐゴシック" charset="-128"/>
              </a:defRPr>
            </a:lvl2pPr>
            <a:lvl3pPr marL="1143000" indent="-228600" eaLnBrk="0" hangingPunct="0">
              <a:defRPr>
                <a:solidFill>
                  <a:schemeClr val="bg2"/>
                </a:solidFill>
                <a:latin typeface="Arial" charset="0"/>
                <a:ea typeface="ＭＳ Ｐゴシック" charset="-128"/>
              </a:defRPr>
            </a:lvl3pPr>
            <a:lvl4pPr marL="1600200" indent="-228600" eaLnBrk="0" hangingPunct="0">
              <a:defRPr>
                <a:solidFill>
                  <a:schemeClr val="bg2"/>
                </a:solidFill>
                <a:latin typeface="Arial" charset="0"/>
                <a:ea typeface="ＭＳ Ｐゴシック" charset="-128"/>
              </a:defRPr>
            </a:lvl4pPr>
            <a:lvl5pPr marL="2057400" indent="-228600" eaLnBrk="0" hangingPunct="0">
              <a:defRPr>
                <a:solidFill>
                  <a:schemeClr val="bg2"/>
                </a:solidFill>
                <a:latin typeface="Arial" charset="0"/>
                <a:ea typeface="ＭＳ Ｐゴシック" charset="-128"/>
              </a:defRPr>
            </a:lvl5pPr>
            <a:lvl6pPr marL="2514600" indent="-228600" algn="ctr" eaLnBrk="0" fontAlgn="base" hangingPunct="0">
              <a:spcBef>
                <a:spcPct val="0"/>
              </a:spcBef>
              <a:spcAft>
                <a:spcPct val="0"/>
              </a:spcAft>
              <a:defRPr>
                <a:solidFill>
                  <a:schemeClr val="bg2"/>
                </a:solidFill>
                <a:latin typeface="Arial" charset="0"/>
                <a:ea typeface="ＭＳ Ｐゴシック" charset="-128"/>
              </a:defRPr>
            </a:lvl6pPr>
            <a:lvl7pPr marL="2971800" indent="-228600" algn="ctr" eaLnBrk="0" fontAlgn="base" hangingPunct="0">
              <a:spcBef>
                <a:spcPct val="0"/>
              </a:spcBef>
              <a:spcAft>
                <a:spcPct val="0"/>
              </a:spcAft>
              <a:defRPr>
                <a:solidFill>
                  <a:schemeClr val="bg2"/>
                </a:solidFill>
                <a:latin typeface="Arial" charset="0"/>
                <a:ea typeface="ＭＳ Ｐゴシック" charset="-128"/>
              </a:defRPr>
            </a:lvl7pPr>
            <a:lvl8pPr marL="3429000" indent="-228600" algn="ctr" eaLnBrk="0" fontAlgn="base" hangingPunct="0">
              <a:spcBef>
                <a:spcPct val="0"/>
              </a:spcBef>
              <a:spcAft>
                <a:spcPct val="0"/>
              </a:spcAft>
              <a:defRPr>
                <a:solidFill>
                  <a:schemeClr val="bg2"/>
                </a:solidFill>
                <a:latin typeface="Arial" charset="0"/>
                <a:ea typeface="ＭＳ Ｐゴシック" charset="-128"/>
              </a:defRPr>
            </a:lvl8pPr>
            <a:lvl9pPr marL="3886200" indent="-228600" algn="ctr" eaLnBrk="0" fontAlgn="base" hangingPunct="0">
              <a:spcBef>
                <a:spcPct val="0"/>
              </a:spcBef>
              <a:spcAft>
                <a:spcPct val="0"/>
              </a:spcAft>
              <a:defRPr>
                <a:solidFill>
                  <a:schemeClr val="bg2"/>
                </a:solidFill>
                <a:latin typeface="Arial" charset="0"/>
                <a:ea typeface="ＭＳ Ｐゴシック" charset="-128"/>
              </a:defRPr>
            </a:lvl9pPr>
          </a:lstStyle>
          <a:p>
            <a:pPr eaLnBrk="1" hangingPunct="1"/>
            <a:fld id="{9F141443-7899-4B8C-BC19-691D76FF1C94}" type="slidenum">
              <a:rPr lang="en-GB" smtClean="0">
                <a:solidFill>
                  <a:schemeClr val="tx1"/>
                </a:solidFill>
                <a:latin typeface="Verdana" pitchFamily="34" charset="0"/>
              </a:rPr>
              <a:pPr eaLnBrk="1" hangingPunct="1"/>
              <a:t>5</a:t>
            </a:fld>
            <a:endParaRPr lang="en-GB" dirty="0" smtClean="0">
              <a:solidFill>
                <a:schemeClr val="tx1"/>
              </a:solidFill>
              <a:latin typeface="Verdana" pitchFamily="34" charset="0"/>
            </a:endParaRPr>
          </a:p>
        </p:txBody>
      </p:sp>
      <p:sp>
        <p:nvSpPr>
          <p:cNvPr id="5" name="TextBox 4"/>
          <p:cNvSpPr txBox="1"/>
          <p:nvPr/>
        </p:nvSpPr>
        <p:spPr>
          <a:xfrm>
            <a:off x="457200" y="4213448"/>
            <a:ext cx="1879409"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National – Sector Indicators</a:t>
            </a:r>
          </a:p>
        </p:txBody>
      </p:sp>
      <p:sp>
        <p:nvSpPr>
          <p:cNvPr id="6" name="TextBox 5"/>
          <p:cNvSpPr txBox="1"/>
          <p:nvPr/>
        </p:nvSpPr>
        <p:spPr>
          <a:xfrm>
            <a:off x="4561656" y="5234334"/>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Provide TA to strengthen capacity</a:t>
            </a:r>
          </a:p>
        </p:txBody>
      </p:sp>
      <p:sp>
        <p:nvSpPr>
          <p:cNvPr id="7" name="TextBox 6"/>
          <p:cNvSpPr txBox="1"/>
          <p:nvPr/>
        </p:nvSpPr>
        <p:spPr>
          <a:xfrm>
            <a:off x="2473424" y="3157135"/>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Fund studies for data/ information</a:t>
            </a:r>
          </a:p>
        </p:txBody>
      </p:sp>
      <p:sp>
        <p:nvSpPr>
          <p:cNvPr id="8" name="TextBox 7"/>
          <p:cNvSpPr txBox="1"/>
          <p:nvPr/>
        </p:nvSpPr>
        <p:spPr>
          <a:xfrm>
            <a:off x="2473424" y="1981200"/>
            <a:ext cx="1944216" cy="92333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l">
              <a:defRPr/>
            </a:pPr>
            <a:r>
              <a:rPr lang="da-DK" dirty="0">
                <a:solidFill>
                  <a:schemeClr val="bg1"/>
                </a:solidFill>
              </a:rPr>
              <a:t>Awareness raising at all levels</a:t>
            </a:r>
          </a:p>
        </p:txBody>
      </p:sp>
      <p:sp>
        <p:nvSpPr>
          <p:cNvPr id="10" name="TextBox 9"/>
          <p:cNvSpPr txBox="1"/>
          <p:nvPr/>
        </p:nvSpPr>
        <p:spPr>
          <a:xfrm>
            <a:off x="457200" y="1981200"/>
            <a:ext cx="1879409" cy="92333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l">
              <a:defRPr/>
            </a:pPr>
            <a:r>
              <a:rPr lang="da-DK" dirty="0">
                <a:solidFill>
                  <a:schemeClr val="bg1"/>
                </a:solidFill>
              </a:rPr>
              <a:t>Policy dialogue – consultations</a:t>
            </a:r>
          </a:p>
        </p:txBody>
      </p:sp>
      <p:sp>
        <p:nvSpPr>
          <p:cNvPr id="11" name="TextBox 10"/>
          <p:cNvSpPr txBox="1"/>
          <p:nvPr/>
        </p:nvSpPr>
        <p:spPr>
          <a:xfrm>
            <a:off x="457200" y="3133328"/>
            <a:ext cx="1879409"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Policy and sector Reviews</a:t>
            </a:r>
          </a:p>
        </p:txBody>
      </p:sp>
      <p:sp>
        <p:nvSpPr>
          <p:cNvPr id="12" name="TextBox 11"/>
          <p:cNvSpPr txBox="1"/>
          <p:nvPr/>
        </p:nvSpPr>
        <p:spPr>
          <a:xfrm>
            <a:off x="2473424" y="4238996"/>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Fund activists and civil society</a:t>
            </a:r>
          </a:p>
        </p:txBody>
      </p:sp>
      <p:sp>
        <p:nvSpPr>
          <p:cNvPr id="13" name="TextBox 12"/>
          <p:cNvSpPr txBox="1"/>
          <p:nvPr/>
        </p:nvSpPr>
        <p:spPr>
          <a:xfrm>
            <a:off x="2473424" y="5234334"/>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Fund activities to demonstrate  benefits</a:t>
            </a:r>
          </a:p>
        </p:txBody>
      </p:sp>
      <p:sp>
        <p:nvSpPr>
          <p:cNvPr id="14" name="TextBox 13"/>
          <p:cNvSpPr txBox="1"/>
          <p:nvPr/>
        </p:nvSpPr>
        <p:spPr>
          <a:xfrm>
            <a:off x="4561656" y="1981200"/>
            <a:ext cx="1944216" cy="92333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l">
              <a:defRPr/>
            </a:pPr>
            <a:r>
              <a:rPr lang="da-DK" dirty="0">
                <a:solidFill>
                  <a:schemeClr val="bg1"/>
                </a:solidFill>
              </a:rPr>
              <a:t>Increasing institutional capacity </a:t>
            </a:r>
          </a:p>
        </p:txBody>
      </p:sp>
      <p:sp>
        <p:nvSpPr>
          <p:cNvPr id="15" name="TextBox 14"/>
          <p:cNvSpPr txBox="1"/>
          <p:nvPr/>
        </p:nvSpPr>
        <p:spPr>
          <a:xfrm>
            <a:off x="4561656" y="3146102"/>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Institutional incentives to mainstream</a:t>
            </a:r>
          </a:p>
        </p:txBody>
      </p:sp>
      <p:sp>
        <p:nvSpPr>
          <p:cNvPr id="16" name="Rectangle 2"/>
          <p:cNvSpPr txBox="1">
            <a:spLocks noChangeArrowheads="1"/>
          </p:cNvSpPr>
          <p:nvPr/>
        </p:nvSpPr>
        <p:spPr>
          <a:xfrm>
            <a:off x="0" y="1205880"/>
            <a:ext cx="8172450" cy="553998"/>
          </a:xfrm>
          <a:prstGeom prst="rect">
            <a:avLst/>
          </a:prstGeom>
        </p:spPr>
        <p:txBody>
          <a:bodyPr>
            <a:spAutoFit/>
          </a:bodyPr>
          <a:lstStyle/>
          <a:p>
            <a:pPr marL="355600" algn="l">
              <a:defRPr/>
            </a:pPr>
            <a:r>
              <a:rPr lang="en-GB" sz="3000" b="1" kern="0" dirty="0">
                <a:solidFill>
                  <a:srgbClr val="006699"/>
                </a:solidFill>
                <a:latin typeface="+mj-lt"/>
                <a:cs typeface="ＭＳ Ｐゴシック" charset="-128"/>
              </a:rPr>
              <a:t>A menu of mainstreaming actions</a:t>
            </a:r>
          </a:p>
        </p:txBody>
      </p:sp>
      <p:sp>
        <p:nvSpPr>
          <p:cNvPr id="18" name="TextBox 17"/>
          <p:cNvSpPr txBox="1"/>
          <p:nvPr/>
        </p:nvSpPr>
        <p:spPr>
          <a:xfrm>
            <a:off x="6649888" y="1981200"/>
            <a:ext cx="1944216" cy="92333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l">
              <a:defRPr/>
            </a:pPr>
            <a:r>
              <a:rPr lang="da-DK" dirty="0">
                <a:solidFill>
                  <a:schemeClr val="bg1"/>
                </a:solidFill>
              </a:rPr>
              <a:t>Applying specific Tools</a:t>
            </a:r>
          </a:p>
          <a:p>
            <a:pPr algn="l">
              <a:defRPr/>
            </a:pPr>
            <a:endParaRPr lang="da-DK" dirty="0">
              <a:solidFill>
                <a:schemeClr val="bg1"/>
              </a:solidFill>
            </a:endParaRPr>
          </a:p>
        </p:txBody>
      </p:sp>
      <p:sp>
        <p:nvSpPr>
          <p:cNvPr id="19" name="TextBox 18"/>
          <p:cNvSpPr txBox="1"/>
          <p:nvPr/>
        </p:nvSpPr>
        <p:spPr>
          <a:xfrm>
            <a:off x="6649888" y="3140968"/>
            <a:ext cx="1944216" cy="3600986"/>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marL="171450" indent="-171450" algn="l">
              <a:buFont typeface="Arial" pitchFamily="34" charset="0"/>
              <a:buChar char="•"/>
              <a:defRPr/>
            </a:pPr>
            <a:r>
              <a:rPr lang="da-DK" dirty="0" smtClean="0">
                <a:solidFill>
                  <a:schemeClr val="bg1"/>
                </a:solidFill>
              </a:rPr>
              <a:t>CEP </a:t>
            </a:r>
            <a:r>
              <a:rPr lang="da-DK" dirty="0">
                <a:solidFill>
                  <a:schemeClr val="bg1"/>
                </a:solidFill>
              </a:rPr>
              <a:t>/ </a:t>
            </a:r>
            <a:r>
              <a:rPr lang="da-DK" dirty="0" smtClean="0">
                <a:solidFill>
                  <a:schemeClr val="bg1"/>
                </a:solidFill>
              </a:rPr>
              <a:t>SDA</a:t>
            </a:r>
          </a:p>
          <a:p>
            <a:pPr marL="171450" indent="-171450" algn="l">
              <a:buFont typeface="Arial" pitchFamily="34" charset="0"/>
              <a:buChar char="•"/>
              <a:defRPr/>
            </a:pPr>
            <a:endParaRPr lang="da-DK" dirty="0" smtClean="0">
              <a:solidFill>
                <a:schemeClr val="bg1"/>
              </a:solidFill>
            </a:endParaRPr>
          </a:p>
          <a:p>
            <a:pPr marL="171450" indent="-171450">
              <a:buFont typeface="Arial" pitchFamily="34" charset="0"/>
              <a:buChar char="•"/>
              <a:defRPr/>
            </a:pPr>
            <a:r>
              <a:rPr lang="da-DK" dirty="0" err="1" smtClean="0">
                <a:solidFill>
                  <a:schemeClr val="bg1"/>
                </a:solidFill>
              </a:rPr>
              <a:t>Economic</a:t>
            </a:r>
            <a:r>
              <a:rPr lang="da-DK" dirty="0" smtClean="0">
                <a:solidFill>
                  <a:schemeClr val="bg1"/>
                </a:solidFill>
              </a:rPr>
              <a:t> analyses – CEA, CBA, TEEB</a:t>
            </a:r>
          </a:p>
          <a:p>
            <a:pPr marL="171450" indent="-171450">
              <a:buFont typeface="Arial" pitchFamily="34" charset="0"/>
              <a:buChar char="•"/>
              <a:defRPr/>
            </a:pPr>
            <a:endParaRPr lang="da-DK" dirty="0">
              <a:solidFill>
                <a:schemeClr val="bg1"/>
              </a:solidFill>
            </a:endParaRPr>
          </a:p>
          <a:p>
            <a:pPr marL="171450" indent="-171450">
              <a:buFont typeface="Arial" pitchFamily="34" charset="0"/>
              <a:buChar char="•"/>
              <a:defRPr/>
            </a:pPr>
            <a:r>
              <a:rPr lang="da-DK" dirty="0" smtClean="0">
                <a:solidFill>
                  <a:schemeClr val="bg1"/>
                </a:solidFill>
              </a:rPr>
              <a:t>EIA - </a:t>
            </a:r>
            <a:r>
              <a:rPr lang="da-DK" dirty="0" err="1" smtClean="0">
                <a:solidFill>
                  <a:schemeClr val="bg1"/>
                </a:solidFill>
              </a:rPr>
              <a:t>Environmental</a:t>
            </a:r>
            <a:r>
              <a:rPr lang="da-DK" dirty="0" smtClean="0">
                <a:solidFill>
                  <a:schemeClr val="bg1"/>
                </a:solidFill>
              </a:rPr>
              <a:t> </a:t>
            </a:r>
            <a:r>
              <a:rPr lang="da-DK" dirty="0" err="1" smtClean="0">
                <a:solidFill>
                  <a:schemeClr val="bg1"/>
                </a:solidFill>
              </a:rPr>
              <a:t>Impact</a:t>
            </a:r>
            <a:r>
              <a:rPr lang="da-DK" dirty="0" smtClean="0">
                <a:solidFill>
                  <a:schemeClr val="bg1"/>
                </a:solidFill>
              </a:rPr>
              <a:t> </a:t>
            </a:r>
            <a:r>
              <a:rPr lang="da-DK" dirty="0" err="1" smtClean="0">
                <a:solidFill>
                  <a:schemeClr val="bg1"/>
                </a:solidFill>
              </a:rPr>
              <a:t>Assessment</a:t>
            </a:r>
            <a:endParaRPr lang="da-DK" dirty="0" smtClean="0">
              <a:solidFill>
                <a:schemeClr val="bg1"/>
              </a:solidFill>
            </a:endParaRPr>
          </a:p>
          <a:p>
            <a:pPr marL="171450" indent="-171450">
              <a:buFont typeface="Arial" pitchFamily="34" charset="0"/>
              <a:buChar char="•"/>
              <a:defRPr/>
            </a:pPr>
            <a:endParaRPr lang="da-DK" dirty="0" smtClean="0">
              <a:solidFill>
                <a:schemeClr val="bg1"/>
              </a:solidFill>
            </a:endParaRPr>
          </a:p>
          <a:p>
            <a:pPr marL="171450" indent="-171450">
              <a:buFont typeface="Arial" pitchFamily="34" charset="0"/>
              <a:buChar char="•"/>
              <a:defRPr/>
            </a:pPr>
            <a:r>
              <a:rPr lang="da-DK" dirty="0" smtClean="0">
                <a:solidFill>
                  <a:schemeClr val="bg1"/>
                </a:solidFill>
              </a:rPr>
              <a:t>SEA - Strategic </a:t>
            </a:r>
            <a:r>
              <a:rPr lang="da-DK" dirty="0" err="1" smtClean="0">
                <a:solidFill>
                  <a:schemeClr val="bg1"/>
                </a:solidFill>
              </a:rPr>
              <a:t>Environmental</a:t>
            </a:r>
            <a:r>
              <a:rPr lang="da-DK" dirty="0" smtClean="0">
                <a:solidFill>
                  <a:schemeClr val="bg1"/>
                </a:solidFill>
              </a:rPr>
              <a:t> </a:t>
            </a:r>
            <a:r>
              <a:rPr lang="da-DK" dirty="0" err="1" smtClean="0">
                <a:solidFill>
                  <a:schemeClr val="bg1"/>
                </a:solidFill>
              </a:rPr>
              <a:t>Assessment</a:t>
            </a:r>
            <a:endParaRPr lang="da-DK" dirty="0" smtClean="0">
              <a:solidFill>
                <a:schemeClr val="bg1"/>
              </a:solidFill>
            </a:endParaRPr>
          </a:p>
          <a:p>
            <a:pPr marL="171450" indent="-171450">
              <a:buFont typeface="Arial" pitchFamily="34" charset="0"/>
              <a:buChar char="•"/>
              <a:defRPr/>
            </a:pPr>
            <a:endParaRPr lang="da-DK" dirty="0" smtClean="0">
              <a:solidFill>
                <a:schemeClr val="bg1"/>
              </a:solidFill>
            </a:endParaRPr>
          </a:p>
          <a:p>
            <a:pPr marL="171450" indent="-171450">
              <a:buFont typeface="Arial" pitchFamily="34" charset="0"/>
              <a:buChar char="•"/>
              <a:defRPr/>
            </a:pPr>
            <a:r>
              <a:rPr lang="da-DK" dirty="0" smtClean="0">
                <a:solidFill>
                  <a:schemeClr val="bg1"/>
                </a:solidFill>
              </a:rPr>
              <a:t>CRA - </a:t>
            </a:r>
            <a:r>
              <a:rPr lang="da-DK" dirty="0" err="1" smtClean="0">
                <a:solidFill>
                  <a:schemeClr val="bg1"/>
                </a:solidFill>
              </a:rPr>
              <a:t>Climate</a:t>
            </a:r>
            <a:r>
              <a:rPr lang="da-DK" dirty="0" smtClean="0">
                <a:solidFill>
                  <a:schemeClr val="bg1"/>
                </a:solidFill>
              </a:rPr>
              <a:t> </a:t>
            </a:r>
            <a:r>
              <a:rPr lang="da-DK" dirty="0" err="1" smtClean="0">
                <a:solidFill>
                  <a:schemeClr val="bg1"/>
                </a:solidFill>
              </a:rPr>
              <a:t>Risk</a:t>
            </a:r>
            <a:r>
              <a:rPr lang="da-DK" dirty="0" smtClean="0">
                <a:solidFill>
                  <a:schemeClr val="bg1"/>
                </a:solidFill>
              </a:rPr>
              <a:t> </a:t>
            </a:r>
            <a:r>
              <a:rPr lang="da-DK" dirty="0" err="1" smtClean="0">
                <a:solidFill>
                  <a:schemeClr val="bg1"/>
                </a:solidFill>
              </a:rPr>
              <a:t>Assessment</a:t>
            </a:r>
            <a:r>
              <a:rPr lang="da-DK" dirty="0" smtClean="0">
                <a:solidFill>
                  <a:schemeClr val="bg1"/>
                </a:solidFill>
              </a:rPr>
              <a:t> </a:t>
            </a:r>
          </a:p>
          <a:p>
            <a:pPr marL="171450" indent="-171450">
              <a:buFont typeface="Arial" pitchFamily="34" charset="0"/>
              <a:buChar char="•"/>
              <a:defRPr/>
            </a:pPr>
            <a:endParaRPr lang="da-DK" dirty="0">
              <a:solidFill>
                <a:schemeClr val="bg1"/>
              </a:solidFill>
            </a:endParaRPr>
          </a:p>
          <a:p>
            <a:pPr marL="171450" indent="-171450">
              <a:buFont typeface="Arial" pitchFamily="34" charset="0"/>
              <a:buChar char="•"/>
              <a:defRPr/>
            </a:pPr>
            <a:r>
              <a:rPr lang="da-DK" dirty="0" err="1" smtClean="0">
                <a:solidFill>
                  <a:schemeClr val="bg1"/>
                </a:solidFill>
              </a:rPr>
              <a:t>InfoRM</a:t>
            </a:r>
            <a:r>
              <a:rPr lang="da-DK" dirty="0" smtClean="0">
                <a:solidFill>
                  <a:schemeClr val="bg1"/>
                </a:solidFill>
              </a:rPr>
              <a:t> DRR model</a:t>
            </a:r>
          </a:p>
          <a:p>
            <a:pPr marL="171450" indent="-171450">
              <a:buFont typeface="Arial" pitchFamily="34" charset="0"/>
              <a:buChar char="•"/>
              <a:defRPr/>
            </a:pPr>
            <a:endParaRPr lang="da-DK" dirty="0">
              <a:solidFill>
                <a:schemeClr val="bg1"/>
              </a:solidFill>
            </a:endParaRPr>
          </a:p>
          <a:p>
            <a:pPr marL="171450" indent="-171450">
              <a:buFont typeface="Arial" pitchFamily="34" charset="0"/>
              <a:buChar char="•"/>
              <a:defRPr/>
            </a:pPr>
            <a:r>
              <a:rPr lang="da-DK" dirty="0" smtClean="0">
                <a:solidFill>
                  <a:schemeClr val="bg1"/>
                </a:solidFill>
              </a:rPr>
              <a:t>Others</a:t>
            </a:r>
            <a:endParaRPr lang="da-DK" dirty="0">
              <a:solidFill>
                <a:schemeClr val="bg1"/>
              </a:solidFill>
            </a:endParaRPr>
          </a:p>
          <a:p>
            <a:pPr algn="l">
              <a:defRPr/>
            </a:pPr>
            <a:endParaRPr lang="da-DK" dirty="0">
              <a:solidFill>
                <a:schemeClr val="bg1"/>
              </a:solidFill>
            </a:endParaRPr>
          </a:p>
        </p:txBody>
      </p:sp>
      <p:sp>
        <p:nvSpPr>
          <p:cNvPr id="22" name="TextBox 21"/>
          <p:cNvSpPr txBox="1"/>
          <p:nvPr/>
        </p:nvSpPr>
        <p:spPr>
          <a:xfrm>
            <a:off x="457200" y="5221560"/>
            <a:ext cx="1879409"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Budgets</a:t>
            </a:r>
          </a:p>
          <a:p>
            <a:pPr algn="l">
              <a:defRPr/>
            </a:pPr>
            <a:endParaRPr lang="da-DK" dirty="0">
              <a:solidFill>
                <a:schemeClr val="bg1"/>
              </a:solidFill>
            </a:endParaRPr>
          </a:p>
          <a:p>
            <a:pPr algn="l">
              <a:defRPr/>
            </a:pPr>
            <a:endParaRPr lang="da-DK" dirty="0">
              <a:solidFill>
                <a:schemeClr val="bg1"/>
              </a:solidFill>
            </a:endParaRPr>
          </a:p>
        </p:txBody>
      </p:sp>
      <p:sp>
        <p:nvSpPr>
          <p:cNvPr id="23" name="TextBox 22"/>
          <p:cNvSpPr txBox="1"/>
          <p:nvPr/>
        </p:nvSpPr>
        <p:spPr>
          <a:xfrm>
            <a:off x="4561656" y="4213448"/>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Fund capacity development </a:t>
            </a:r>
          </a:p>
          <a:p>
            <a:pPr algn="l">
              <a:defRPr/>
            </a:pPr>
            <a:endParaRPr lang="da-DK" dirty="0">
              <a:solidFill>
                <a:schemeClr val="bg1"/>
              </a:solidFill>
            </a:endParaRPr>
          </a:p>
        </p:txBody>
      </p:sp>
    </p:spTree>
    <p:extLst>
      <p:ext uri="{BB962C8B-B14F-4D97-AF65-F5344CB8AC3E}">
        <p14:creationId xmlns:p14="http://schemas.microsoft.com/office/powerpoint/2010/main" val="310477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additive="base">
                                        <p:cTn id="7" dur="500" fill="hold"/>
                                        <p:tgtEl>
                                          <p:spTgt spid="92162"/>
                                        </p:tgtEl>
                                        <p:attrNameLst>
                                          <p:attrName>ppt_x</p:attrName>
                                        </p:attrNameLst>
                                      </p:cBhvr>
                                      <p:tavLst>
                                        <p:tav tm="0">
                                          <p:val>
                                            <p:strVal val="#ppt_x"/>
                                          </p:val>
                                        </p:tav>
                                        <p:tav tm="100000">
                                          <p:val>
                                            <p:strVal val="#ppt_x"/>
                                          </p:val>
                                        </p:tav>
                                      </p:tavLst>
                                    </p:anim>
                                    <p:anim calcmode="lin" valueType="num">
                                      <p:cBhvr additive="base">
                                        <p:cTn id="8" dur="500" fill="hold"/>
                                        <p:tgtEl>
                                          <p:spTgt spid="921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305"/>
          <a:stretch/>
        </p:blipFill>
        <p:spPr bwMode="auto">
          <a:xfrm>
            <a:off x="1" y="980728"/>
            <a:ext cx="9144000" cy="592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2" name="Rectangle 3"/>
          <p:cNvSpPr>
            <a:spLocks noGrp="1" noChangeArrowheads="1"/>
          </p:cNvSpPr>
          <p:nvPr>
            <p:ph type="title"/>
          </p:nvPr>
        </p:nvSpPr>
        <p:spPr>
          <a:xfrm>
            <a:off x="0" y="1270337"/>
            <a:ext cx="9144000" cy="553998"/>
          </a:xfrm>
          <a:noFill/>
        </p:spPr>
        <p:txBody>
          <a:bodyPr wrap="square" anchor="t">
            <a:spAutoFit/>
          </a:bodyPr>
          <a:lstStyle/>
          <a:p>
            <a:pPr eaLnBrk="1" hangingPunct="1"/>
            <a:r>
              <a:rPr lang="en-GB" dirty="0" smtClean="0">
                <a:solidFill>
                  <a:schemeClr val="bg1"/>
                </a:solidFill>
                <a:ea typeface="ＭＳ Ｐゴシック" pitchFamily="-1" charset="-128"/>
                <a:cs typeface="ＭＳ Ｐゴシック" pitchFamily="-1" charset="-128"/>
              </a:rPr>
              <a:t>Rwanda Sugar Sector </a:t>
            </a:r>
            <a:endParaRPr lang="en-GB" dirty="0">
              <a:solidFill>
                <a:schemeClr val="bg1"/>
              </a:solidFill>
              <a:ea typeface="ＭＳ Ｐゴシック" pitchFamily="-1" charset="-128"/>
              <a:cs typeface="ＭＳ Ｐゴシック" pitchFamily="-1" charset="-128"/>
            </a:endParaRPr>
          </a:p>
        </p:txBody>
      </p:sp>
      <p:sp>
        <p:nvSpPr>
          <p:cNvPr id="2" name="Rektangel 1"/>
          <p:cNvSpPr/>
          <p:nvPr/>
        </p:nvSpPr>
        <p:spPr>
          <a:xfrm>
            <a:off x="395536" y="3486492"/>
            <a:ext cx="7776864" cy="3139321"/>
          </a:xfrm>
          <a:prstGeom prst="rect">
            <a:avLst/>
          </a:prstGeom>
        </p:spPr>
        <p:txBody>
          <a:bodyPr wrap="square">
            <a:spAutoFit/>
          </a:bodyPr>
          <a:lstStyle/>
          <a:p>
            <a:r>
              <a:rPr lang="en-GB" sz="1800" kern="0" dirty="0">
                <a:solidFill>
                  <a:schemeClr val="bg1"/>
                </a:solidFill>
                <a:latin typeface="Verdana"/>
                <a:ea typeface="ＭＳ Ｐゴシック" pitchFamily="-1" charset="-128"/>
                <a:cs typeface="ＭＳ Ｐゴシック" pitchFamily="-1" charset="-128"/>
              </a:rPr>
              <a:t>Scoping with stakeholders:</a:t>
            </a:r>
          </a:p>
          <a:p>
            <a:pPr marL="285750" indent="-285750">
              <a:buFont typeface="Arial" panose="020B0604020202020204" pitchFamily="34" charset="0"/>
              <a:buChar char="•"/>
            </a:pPr>
            <a:r>
              <a:rPr lang="en-GB" sz="1800" kern="0" dirty="0">
                <a:solidFill>
                  <a:schemeClr val="bg1"/>
                </a:solidFill>
                <a:latin typeface="Verdana"/>
                <a:ea typeface="ＭＳ Ｐゴシック" pitchFamily="-1" charset="-128"/>
                <a:cs typeface="ＭＳ Ｐゴシック" pitchFamily="-1" charset="-128"/>
              </a:rPr>
              <a:t>No effective soil erosion control</a:t>
            </a:r>
          </a:p>
          <a:p>
            <a:pPr marL="285750" indent="-285750">
              <a:buFont typeface="Arial" panose="020B0604020202020204" pitchFamily="34" charset="0"/>
              <a:buChar char="•"/>
            </a:pPr>
            <a:r>
              <a:rPr lang="en-US" sz="1800" kern="0" dirty="0">
                <a:solidFill>
                  <a:schemeClr val="bg1"/>
                </a:solidFill>
                <a:latin typeface="Verdana"/>
                <a:ea typeface="ＭＳ Ｐゴシック" pitchFamily="-1" charset="-128"/>
                <a:cs typeface="ＭＳ Ｐゴシック" pitchFamily="-1" charset="-128"/>
              </a:rPr>
              <a:t>Policy neglecting existing soil erosion control measures</a:t>
            </a:r>
          </a:p>
          <a:p>
            <a:pPr marL="285750" indent="-285750">
              <a:buFont typeface="Arial" panose="020B0604020202020204" pitchFamily="34" charset="0"/>
              <a:buChar char="•"/>
            </a:pPr>
            <a:r>
              <a:rPr lang="en-US" sz="1800" kern="0" dirty="0">
                <a:solidFill>
                  <a:schemeClr val="bg1"/>
                </a:solidFill>
                <a:latin typeface="Verdana"/>
                <a:ea typeface="ＭＳ Ｐゴシック" pitchFamily="-1" charset="-128"/>
                <a:cs typeface="ＭＳ Ｐゴシック" pitchFamily="-1" charset="-128"/>
              </a:rPr>
              <a:t>No water balance prepared, excessive abstraction</a:t>
            </a:r>
          </a:p>
          <a:p>
            <a:pPr marL="285750" indent="-285750">
              <a:buFont typeface="Arial" panose="020B0604020202020204" pitchFamily="34" charset="0"/>
              <a:buChar char="•"/>
            </a:pPr>
            <a:r>
              <a:rPr lang="en-US" sz="1800" kern="0" dirty="0">
                <a:solidFill>
                  <a:schemeClr val="bg1"/>
                </a:solidFill>
                <a:latin typeface="Verdana"/>
                <a:ea typeface="ＭＳ Ｐゴシック" pitchFamily="-1" charset="-128"/>
                <a:cs typeface="ＭＳ Ｐゴシック" pitchFamily="-1" charset="-128"/>
              </a:rPr>
              <a:t>Limited local capacity for environmental management</a:t>
            </a:r>
          </a:p>
          <a:p>
            <a:pPr marL="285750" indent="-285750">
              <a:buFont typeface="Arial" panose="020B0604020202020204" pitchFamily="34" charset="0"/>
              <a:buChar char="•"/>
            </a:pPr>
            <a:r>
              <a:rPr lang="en-US" sz="1800" kern="0" dirty="0">
                <a:solidFill>
                  <a:schemeClr val="bg1"/>
                </a:solidFill>
                <a:latin typeface="Verdana"/>
                <a:ea typeface="ＭＳ Ｐゴシック" pitchFamily="-1" charset="-128"/>
                <a:cs typeface="ＭＳ Ｐゴシック" pitchFamily="-1" charset="-128"/>
              </a:rPr>
              <a:t>Political neglect of maintenance of forested areas</a:t>
            </a:r>
          </a:p>
          <a:p>
            <a:pPr marL="285750" indent="-285750">
              <a:buFont typeface="Arial" panose="020B0604020202020204" pitchFamily="34" charset="0"/>
              <a:buChar char="•"/>
            </a:pPr>
            <a:r>
              <a:rPr lang="en-GB" sz="1800" kern="0" dirty="0">
                <a:solidFill>
                  <a:schemeClr val="bg1"/>
                </a:solidFill>
                <a:latin typeface="Verdana"/>
                <a:ea typeface="ＭＳ Ｐゴシック" pitchFamily="-1" charset="-128"/>
                <a:cs typeface="ＭＳ Ｐゴシック" pitchFamily="-1" charset="-128"/>
              </a:rPr>
              <a:t>Weak regulatory </a:t>
            </a:r>
            <a:r>
              <a:rPr lang="en-GB" sz="1800" kern="0" dirty="0" smtClean="0">
                <a:solidFill>
                  <a:schemeClr val="bg1"/>
                </a:solidFill>
                <a:latin typeface="Verdana"/>
                <a:ea typeface="ＭＳ Ｐゴシック" pitchFamily="-1" charset="-128"/>
                <a:cs typeface="ＭＳ Ｐゴシック" pitchFamily="-1" charset="-128"/>
              </a:rPr>
              <a:t>framework</a:t>
            </a:r>
          </a:p>
          <a:p>
            <a:pPr marL="285750" indent="-285750">
              <a:buFont typeface="Arial" panose="020B0604020202020204" pitchFamily="34" charset="0"/>
              <a:buChar char="•"/>
            </a:pPr>
            <a:r>
              <a:rPr lang="en-GB" sz="1800" kern="0" dirty="0" smtClean="0">
                <a:solidFill>
                  <a:schemeClr val="bg1"/>
                </a:solidFill>
                <a:latin typeface="Verdana"/>
                <a:ea typeface="ＭＳ Ｐゴシック" pitchFamily="-1" charset="-128"/>
                <a:cs typeface="ＭＳ Ｐゴシック" pitchFamily="-1" charset="-128"/>
              </a:rPr>
              <a:t>Inadequate </a:t>
            </a:r>
            <a:r>
              <a:rPr lang="en-GB" sz="1800" kern="0" dirty="0">
                <a:solidFill>
                  <a:schemeClr val="bg1"/>
                </a:solidFill>
                <a:latin typeface="Verdana"/>
                <a:ea typeface="ＭＳ Ｐゴシック" pitchFamily="-1" charset="-128"/>
                <a:cs typeface="ＭＳ Ｐゴシック" pitchFamily="-1" charset="-128"/>
              </a:rPr>
              <a:t>monitoring and </a:t>
            </a:r>
            <a:r>
              <a:rPr lang="en-GB" sz="1800" kern="0" dirty="0" smtClean="0">
                <a:solidFill>
                  <a:schemeClr val="bg1"/>
                </a:solidFill>
                <a:latin typeface="Verdana"/>
                <a:ea typeface="ＭＳ Ｐゴシック" pitchFamily="-1" charset="-128"/>
                <a:cs typeface="ＭＳ Ｐゴシック" pitchFamily="-1" charset="-128"/>
              </a:rPr>
              <a:t>evaluation</a:t>
            </a:r>
          </a:p>
          <a:p>
            <a:pPr marL="358775" lvl="0"/>
            <a:endParaRPr lang="en-GB" sz="1800" kern="0" dirty="0" smtClean="0">
              <a:solidFill>
                <a:schemeClr val="bg1"/>
              </a:solidFill>
              <a:latin typeface="Verdana"/>
              <a:ea typeface="ＭＳ Ｐゴシック" pitchFamily="-1" charset="-128"/>
              <a:cs typeface="ＭＳ Ｐゴシック" pitchFamily="-1" charset="-128"/>
            </a:endParaRPr>
          </a:p>
          <a:p>
            <a:pPr marL="358775" lvl="0" indent="-358775"/>
            <a:r>
              <a:rPr lang="en-GB" sz="1800" kern="0" dirty="0" smtClean="0">
                <a:solidFill>
                  <a:schemeClr val="bg1"/>
                </a:solidFill>
                <a:latin typeface="Verdana"/>
                <a:ea typeface="ＭＳ Ｐゴシック" pitchFamily="-1" charset="-128"/>
                <a:cs typeface="ＭＳ Ｐゴシック" pitchFamily="-1" charset="-128"/>
              </a:rPr>
              <a:t>Institutions </a:t>
            </a:r>
            <a:r>
              <a:rPr lang="en-GB" sz="1800" kern="0" dirty="0">
                <a:solidFill>
                  <a:schemeClr val="bg1"/>
                </a:solidFill>
                <a:latin typeface="Verdana"/>
                <a:ea typeface="ＭＳ Ｐゴシック" pitchFamily="-1" charset="-128"/>
                <a:cs typeface="ＭＳ Ｐゴシック" pitchFamily="-1" charset="-128"/>
              </a:rPr>
              <a:t>outside the </a:t>
            </a:r>
            <a:r>
              <a:rPr lang="en-GB" sz="1800" kern="0" dirty="0" smtClean="0">
                <a:solidFill>
                  <a:schemeClr val="bg1"/>
                </a:solidFill>
                <a:latin typeface="Verdana"/>
                <a:ea typeface="ＭＳ Ｐゴシック" pitchFamily="-1" charset="-128"/>
                <a:cs typeface="ＭＳ Ｐゴシック" pitchFamily="-1" charset="-128"/>
              </a:rPr>
              <a:t>agro-sector: </a:t>
            </a:r>
            <a:r>
              <a:rPr lang="en-GB" sz="1800" kern="0" dirty="0">
                <a:solidFill>
                  <a:schemeClr val="bg1"/>
                </a:solidFill>
                <a:latin typeface="Verdana"/>
                <a:ea typeface="ＭＳ Ｐゴシック" pitchFamily="-1" charset="-128"/>
                <a:cs typeface="ＭＳ Ｐゴシック" pitchFamily="-1" charset="-128"/>
              </a:rPr>
              <a:t>20 recommendations</a:t>
            </a:r>
            <a:endParaRPr lang="en-GB" sz="1800" b="1" kern="0" dirty="0">
              <a:solidFill>
                <a:schemeClr val="bg1"/>
              </a:solidFill>
              <a:latin typeface="Verdana"/>
              <a:ea typeface="ＭＳ Ｐゴシック" pitchFamily="-1" charset="-128"/>
              <a:cs typeface="ＭＳ Ｐゴシック" pitchFamily="-1" charset="-128"/>
            </a:endParaRPr>
          </a:p>
          <a:p>
            <a:pPr marL="285750" indent="-285750">
              <a:buFont typeface="Arial" panose="020B0604020202020204" pitchFamily="34" charset="0"/>
              <a:buChar char="•"/>
            </a:pPr>
            <a:endParaRPr lang="en-GB" sz="1800" kern="0" dirty="0">
              <a:solidFill>
                <a:schemeClr val="bg1"/>
              </a:solidFill>
              <a:latin typeface="Verdana"/>
              <a:ea typeface="ＭＳ Ｐゴシック" pitchFamily="-1" charset="-128"/>
              <a:cs typeface="ＭＳ Ｐゴシック" pitchFamily="-1" charset="-128"/>
            </a:endParaRPr>
          </a:p>
        </p:txBody>
      </p:sp>
    </p:spTree>
    <p:extLst>
      <p:ext uri="{BB962C8B-B14F-4D97-AF65-F5344CB8AC3E}">
        <p14:creationId xmlns:p14="http://schemas.microsoft.com/office/powerpoint/2010/main" val="5726705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4338420"/>
            <a:ext cx="3810000" cy="253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5" name="Rectangle 2"/>
          <p:cNvSpPr>
            <a:spLocks noGrp="1" noChangeArrowheads="1"/>
          </p:cNvSpPr>
          <p:nvPr>
            <p:ph type="title"/>
          </p:nvPr>
        </p:nvSpPr>
        <p:spPr>
          <a:xfrm>
            <a:off x="0" y="1274802"/>
            <a:ext cx="7786687" cy="553998"/>
          </a:xfrm>
        </p:spPr>
        <p:txBody>
          <a:bodyPr>
            <a:spAutoFit/>
          </a:bodyPr>
          <a:lstStyle/>
          <a:p>
            <a:pPr indent="0" eaLnBrk="1" hangingPunct="1"/>
            <a:r>
              <a:rPr lang="en-GB" dirty="0">
                <a:ea typeface="ＭＳ Ｐゴシック" pitchFamily="-1" charset="-128"/>
                <a:cs typeface="ＭＳ Ｐゴシック" pitchFamily="-1" charset="-128"/>
              </a:rPr>
              <a:t>SEA: a more recent tool than EIA</a:t>
            </a:r>
          </a:p>
        </p:txBody>
      </p:sp>
      <p:sp>
        <p:nvSpPr>
          <p:cNvPr id="7" name="TextBox 6"/>
          <p:cNvSpPr txBox="1"/>
          <p:nvPr/>
        </p:nvSpPr>
        <p:spPr>
          <a:xfrm>
            <a:off x="0" y="1981200"/>
            <a:ext cx="8229600" cy="4424288"/>
          </a:xfrm>
          <a:prstGeom prst="rect">
            <a:avLst/>
          </a:prstGeom>
          <a:noFill/>
        </p:spPr>
        <p:txBody>
          <a:bodyPr wrap="square" rtlCol="0">
            <a:spAutoFit/>
          </a:bodyPr>
          <a:lstStyle/>
          <a:p>
            <a:pPr marL="355600" eaLnBrk="1" hangingPunct="1"/>
            <a:r>
              <a:rPr lang="en-GB" sz="2000" dirty="0" smtClean="0">
                <a:ea typeface="ＭＳ Ｐゴシック" pitchFamily="-1" charset="-128"/>
                <a:cs typeface="ＭＳ Ｐゴシック" pitchFamily="-1" charset="-128"/>
              </a:rPr>
              <a:t>EU Directive of 2001 (1985 for EIA)</a:t>
            </a:r>
          </a:p>
          <a:p>
            <a:pPr marL="622300" lvl="1" indent="-266700" eaLnBrk="1" hangingPunct="1">
              <a:spcBef>
                <a:spcPct val="50000"/>
              </a:spcBef>
              <a:buFont typeface="Arial"/>
              <a:buChar char="•"/>
            </a:pPr>
            <a:r>
              <a:rPr lang="en-GB" sz="1800" dirty="0" smtClean="0"/>
              <a:t>2000+ </a:t>
            </a:r>
            <a:r>
              <a:rPr lang="en-GB" sz="1800" dirty="0" err="1" smtClean="0"/>
              <a:t>SEAs</a:t>
            </a:r>
            <a:r>
              <a:rPr lang="en-GB" sz="1800" dirty="0" smtClean="0"/>
              <a:t> undertaken in EU each year</a:t>
            </a:r>
          </a:p>
          <a:p>
            <a:pPr marL="355600" eaLnBrk="1" hangingPunct="1">
              <a:spcBef>
                <a:spcPct val="50000"/>
              </a:spcBef>
            </a:pPr>
            <a:endParaRPr lang="en-GB" sz="1800" dirty="0" smtClean="0"/>
          </a:p>
          <a:p>
            <a:pPr marL="355600" eaLnBrk="1" hangingPunct="1">
              <a:spcBef>
                <a:spcPts val="600"/>
              </a:spcBef>
            </a:pPr>
            <a:r>
              <a:rPr lang="en-GB" sz="2000" dirty="0" smtClean="0">
                <a:ea typeface="ＭＳ Ｐゴシック" pitchFamily="-1" charset="-128"/>
                <a:cs typeface="ＭＳ Ｐゴシック" pitchFamily="-1" charset="-128"/>
              </a:rPr>
              <a:t>Some experience in EU development aid</a:t>
            </a:r>
          </a:p>
          <a:p>
            <a:pPr marL="622300" lvl="1" indent="-266700" eaLnBrk="1" hangingPunct="1">
              <a:spcBef>
                <a:spcPts val="600"/>
              </a:spcBef>
              <a:buFont typeface="Arial"/>
              <a:buChar char="•"/>
            </a:pPr>
            <a:r>
              <a:rPr lang="en-GB" sz="1800" dirty="0" smtClean="0"/>
              <a:t>Indian Ocean - Coastal tourism</a:t>
            </a:r>
          </a:p>
          <a:p>
            <a:pPr marL="622300" lvl="1" indent="-266700" eaLnBrk="1" hangingPunct="1">
              <a:spcBef>
                <a:spcPts val="600"/>
              </a:spcBef>
              <a:buFont typeface="Arial"/>
              <a:buChar char="•"/>
            </a:pPr>
            <a:r>
              <a:rPr lang="en-GB" sz="1800" dirty="0" smtClean="0"/>
              <a:t>Maldives – Regional development strategy</a:t>
            </a:r>
          </a:p>
          <a:p>
            <a:pPr marL="622300" lvl="1" indent="-266700" eaLnBrk="1" hangingPunct="1">
              <a:spcBef>
                <a:spcPts val="600"/>
              </a:spcBef>
              <a:buFont typeface="Arial"/>
              <a:buChar char="•"/>
            </a:pPr>
            <a:r>
              <a:rPr lang="en-GB" sz="1800" dirty="0" smtClean="0"/>
              <a:t>Mauritius, Tanzania, Belize, Jamaica, </a:t>
            </a:r>
          </a:p>
          <a:p>
            <a:pPr marL="622300" lvl="1" indent="-266700" eaLnBrk="1" hangingPunct="1">
              <a:spcBef>
                <a:spcPts val="600"/>
              </a:spcBef>
            </a:pPr>
            <a:r>
              <a:rPr lang="en-GB" sz="1800" dirty="0" smtClean="0"/>
              <a:t>	Trinidad &amp; Tobago, Zambia – sugar </a:t>
            </a:r>
          </a:p>
          <a:p>
            <a:pPr marL="622300" lvl="1" indent="-266700" eaLnBrk="1" hangingPunct="1">
              <a:spcBef>
                <a:spcPts val="600"/>
              </a:spcBef>
            </a:pPr>
            <a:r>
              <a:rPr lang="en-GB" sz="1800" dirty="0" smtClean="0"/>
              <a:t>	sector reform </a:t>
            </a:r>
          </a:p>
          <a:p>
            <a:pPr marL="622300" lvl="1" indent="-266700" eaLnBrk="1" hangingPunct="1">
              <a:spcBef>
                <a:spcPct val="25000"/>
              </a:spcBef>
              <a:buFont typeface="Arial"/>
              <a:buChar char="•"/>
            </a:pPr>
            <a:r>
              <a:rPr lang="en-GB" sz="1800" dirty="0" smtClean="0"/>
              <a:t>Mali – Transport sector programme</a:t>
            </a:r>
          </a:p>
          <a:p>
            <a:pPr marL="622300" lvl="1" indent="-266700" eaLnBrk="1" hangingPunct="1">
              <a:spcBef>
                <a:spcPct val="25000"/>
              </a:spcBef>
              <a:buFont typeface="Arial"/>
              <a:buChar char="•"/>
            </a:pPr>
            <a:r>
              <a:rPr lang="en-GB" sz="1800" dirty="0" smtClean="0"/>
              <a:t>Ghana – National Development Plan </a:t>
            </a:r>
          </a:p>
          <a:p>
            <a:pPr marL="622300" lvl="1" indent="-266700" eaLnBrk="1" hangingPunct="1">
              <a:spcBef>
                <a:spcPct val="25000"/>
              </a:spcBef>
              <a:buFont typeface="Arial"/>
              <a:buChar char="•"/>
            </a:pPr>
            <a:r>
              <a:rPr lang="en-GB" sz="1800" dirty="0" smtClean="0"/>
              <a:t>Guyana – Sea defences </a:t>
            </a:r>
          </a:p>
        </p:txBody>
      </p:sp>
    </p:spTree>
    <p:extLst>
      <p:ext uri="{BB962C8B-B14F-4D97-AF65-F5344CB8AC3E}">
        <p14:creationId xmlns:p14="http://schemas.microsoft.com/office/powerpoint/2010/main" val="23459091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33" name="Rectangle 25"/>
          <p:cNvSpPr>
            <a:spLocks noGrp="1" noChangeArrowheads="1"/>
          </p:cNvSpPr>
          <p:nvPr>
            <p:ph type="title"/>
          </p:nvPr>
        </p:nvSpPr>
        <p:spPr>
          <a:xfrm>
            <a:off x="0" y="1244049"/>
            <a:ext cx="8229600" cy="553998"/>
          </a:xfrm>
        </p:spPr>
        <p:txBody>
          <a:bodyPr>
            <a:spAutoFit/>
          </a:bodyPr>
          <a:lstStyle/>
          <a:p>
            <a:pPr indent="0" eaLnBrk="1" hangingPunct="1"/>
            <a:r>
              <a:rPr lang="en-GB" dirty="0">
                <a:ea typeface="ＭＳ Ｐゴシック" pitchFamily="-1" charset="-128"/>
                <a:cs typeface="ＭＳ Ｐゴシック" pitchFamily="-1" charset="-128"/>
              </a:rPr>
              <a:t>Key stages in an </a:t>
            </a:r>
            <a:r>
              <a:rPr lang="en-GB" dirty="0" smtClean="0">
                <a:ea typeface="ＭＳ Ｐゴシック" pitchFamily="-1" charset="-128"/>
                <a:cs typeface="ＭＳ Ｐゴシック" pitchFamily="-1" charset="-128"/>
              </a:rPr>
              <a:t>SEA</a:t>
            </a:r>
            <a:endParaRPr lang="en-GB" dirty="0">
              <a:ea typeface="ＭＳ Ｐゴシック" pitchFamily="-1" charset="-128"/>
              <a:cs typeface="ＭＳ Ｐゴシック" pitchFamily="-1" charset="-128"/>
            </a:endParaRPr>
          </a:p>
        </p:txBody>
      </p:sp>
      <p:sp>
        <p:nvSpPr>
          <p:cNvPr id="56" name="Text Box 2"/>
          <p:cNvSpPr txBox="1">
            <a:spLocks noChangeArrowheads="1"/>
          </p:cNvSpPr>
          <p:nvPr/>
        </p:nvSpPr>
        <p:spPr bwMode="auto">
          <a:xfrm>
            <a:off x="828675" y="1893505"/>
            <a:ext cx="7775773" cy="338554"/>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600" b="1">
                <a:solidFill>
                  <a:srgbClr val="000066"/>
                </a:solidFill>
                <a:cs typeface="Arial" pitchFamily="34" charset="0"/>
              </a:rPr>
              <a:t>Screening</a:t>
            </a:r>
          </a:p>
        </p:txBody>
      </p:sp>
      <p:grpSp>
        <p:nvGrpSpPr>
          <p:cNvPr id="3" name="Gruppe 2"/>
          <p:cNvGrpSpPr/>
          <p:nvPr/>
        </p:nvGrpSpPr>
        <p:grpSpPr>
          <a:xfrm>
            <a:off x="828675" y="2881464"/>
            <a:ext cx="7775773" cy="597550"/>
            <a:chOff x="828675" y="2520996"/>
            <a:chExt cx="7775773" cy="597550"/>
          </a:xfrm>
        </p:grpSpPr>
        <p:sp>
          <p:nvSpPr>
            <p:cNvPr id="61" name="Text Box 7"/>
            <p:cNvSpPr txBox="1">
              <a:spLocks noChangeArrowheads="1"/>
            </p:cNvSpPr>
            <p:nvPr/>
          </p:nvSpPr>
          <p:spPr bwMode="auto">
            <a:xfrm>
              <a:off x="828675" y="2779992"/>
              <a:ext cx="7775773" cy="338554"/>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600" dirty="0">
                  <a:solidFill>
                    <a:srgbClr val="000066"/>
                  </a:solidFill>
                  <a:cs typeface="Arial" pitchFamily="34" charset="0"/>
                </a:rPr>
                <a:t>Baseline “business-as-usual” situation</a:t>
              </a:r>
            </a:p>
          </p:txBody>
        </p:sp>
        <p:cxnSp>
          <p:nvCxnSpPr>
            <p:cNvPr id="67" name="AutoShape 13"/>
            <p:cNvCxnSpPr>
              <a:cxnSpLocks noChangeShapeType="1"/>
              <a:stCxn id="58" idx="2"/>
              <a:endCxn id="61" idx="0"/>
            </p:cNvCxnSpPr>
            <p:nvPr/>
          </p:nvCxnSpPr>
          <p:spPr bwMode="auto">
            <a:xfrm flipH="1">
              <a:off x="4716562" y="2520996"/>
              <a:ext cx="1617" cy="258996"/>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cxnSp>
      </p:grpSp>
      <p:grpSp>
        <p:nvGrpSpPr>
          <p:cNvPr id="4" name="Gruppe 3"/>
          <p:cNvGrpSpPr/>
          <p:nvPr/>
        </p:nvGrpSpPr>
        <p:grpSpPr>
          <a:xfrm>
            <a:off x="828675" y="3551022"/>
            <a:ext cx="7775773" cy="504056"/>
            <a:chOff x="828675" y="3140968"/>
            <a:chExt cx="7775773" cy="504056"/>
          </a:xfrm>
        </p:grpSpPr>
        <p:sp>
          <p:nvSpPr>
            <p:cNvPr id="62" name="Text Box 8"/>
            <p:cNvSpPr txBox="1">
              <a:spLocks noChangeArrowheads="1"/>
            </p:cNvSpPr>
            <p:nvPr/>
          </p:nvSpPr>
          <p:spPr bwMode="auto">
            <a:xfrm>
              <a:off x="828675" y="3337247"/>
              <a:ext cx="7775773" cy="307777"/>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400" dirty="0">
                  <a:solidFill>
                    <a:srgbClr val="000066"/>
                  </a:solidFill>
                  <a:cs typeface="Arial" pitchFamily="34" charset="0"/>
                </a:rPr>
                <a:t>Identification of </a:t>
              </a:r>
              <a:r>
                <a:rPr lang="en-GB" sz="1400" dirty="0" err="1" smtClean="0">
                  <a:solidFill>
                    <a:srgbClr val="000066"/>
                  </a:solidFill>
                  <a:cs typeface="Arial" pitchFamily="34" charset="0"/>
                </a:rPr>
                <a:t>env’l</a:t>
              </a:r>
              <a:r>
                <a:rPr lang="en-GB" sz="1400" dirty="0" smtClean="0">
                  <a:solidFill>
                    <a:srgbClr val="000066"/>
                  </a:solidFill>
                  <a:cs typeface="Arial" pitchFamily="34" charset="0"/>
                </a:rPr>
                <a:t>, CC, GE</a:t>
              </a:r>
              <a:r>
                <a:rPr lang="en-GB" sz="1400" b="1" dirty="0" smtClean="0">
                  <a:solidFill>
                    <a:srgbClr val="00B050"/>
                  </a:solidFill>
                  <a:cs typeface="Arial" pitchFamily="34" charset="0"/>
                </a:rPr>
                <a:t> </a:t>
              </a:r>
              <a:r>
                <a:rPr lang="en-GB" sz="1400" dirty="0">
                  <a:solidFill>
                    <a:srgbClr val="000066"/>
                  </a:solidFill>
                  <a:cs typeface="Arial" pitchFamily="34" charset="0"/>
                </a:rPr>
                <a:t>opportunities and constraints of the PPP and alternatives</a:t>
              </a:r>
            </a:p>
          </p:txBody>
        </p:sp>
        <p:cxnSp>
          <p:nvCxnSpPr>
            <p:cNvPr id="68" name="AutoShape 14"/>
            <p:cNvCxnSpPr>
              <a:cxnSpLocks noChangeShapeType="1"/>
              <a:stCxn id="61" idx="2"/>
              <a:endCxn id="62" idx="0"/>
            </p:cNvCxnSpPr>
            <p:nvPr/>
          </p:nvCxnSpPr>
          <p:spPr bwMode="auto">
            <a:xfrm>
              <a:off x="4716562" y="3140968"/>
              <a:ext cx="0" cy="196279"/>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cxnSp>
      </p:grpSp>
      <p:grpSp>
        <p:nvGrpSpPr>
          <p:cNvPr id="5" name="Gruppe 4"/>
          <p:cNvGrpSpPr/>
          <p:nvPr/>
        </p:nvGrpSpPr>
        <p:grpSpPr>
          <a:xfrm>
            <a:off x="828675" y="4055078"/>
            <a:ext cx="7775773" cy="606841"/>
            <a:chOff x="828675" y="3625524"/>
            <a:chExt cx="7775773" cy="606841"/>
          </a:xfrm>
        </p:grpSpPr>
        <p:sp>
          <p:nvSpPr>
            <p:cNvPr id="63" name="Text Box 9"/>
            <p:cNvSpPr txBox="1">
              <a:spLocks noChangeArrowheads="1"/>
            </p:cNvSpPr>
            <p:nvPr/>
          </p:nvSpPr>
          <p:spPr bwMode="auto">
            <a:xfrm>
              <a:off x="828675" y="3893811"/>
              <a:ext cx="7775773" cy="338554"/>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600">
                  <a:solidFill>
                    <a:srgbClr val="000066"/>
                  </a:solidFill>
                  <a:cs typeface="Arial" pitchFamily="34" charset="0"/>
                </a:rPr>
                <a:t>Identification of elements that may conflict with or hinder env. policy objectives</a:t>
              </a:r>
            </a:p>
          </p:txBody>
        </p:sp>
        <p:cxnSp>
          <p:nvCxnSpPr>
            <p:cNvPr id="69" name="AutoShape 15"/>
            <p:cNvCxnSpPr>
              <a:cxnSpLocks noChangeShapeType="1"/>
              <a:stCxn id="62" idx="2"/>
              <a:endCxn id="63" idx="0"/>
            </p:cNvCxnSpPr>
            <p:nvPr/>
          </p:nvCxnSpPr>
          <p:spPr bwMode="auto">
            <a:xfrm>
              <a:off x="4716562" y="3625524"/>
              <a:ext cx="0" cy="268287"/>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cxnSp>
      </p:grpSp>
      <p:grpSp>
        <p:nvGrpSpPr>
          <p:cNvPr id="6" name="Gruppe 5"/>
          <p:cNvGrpSpPr/>
          <p:nvPr/>
        </p:nvGrpSpPr>
        <p:grpSpPr>
          <a:xfrm>
            <a:off x="827087" y="4661919"/>
            <a:ext cx="7775771" cy="545287"/>
            <a:chOff x="827087" y="4395881"/>
            <a:chExt cx="7775771" cy="545287"/>
          </a:xfrm>
        </p:grpSpPr>
        <p:sp>
          <p:nvSpPr>
            <p:cNvPr id="64" name="Text Box 10"/>
            <p:cNvSpPr txBox="1">
              <a:spLocks noChangeArrowheads="1"/>
            </p:cNvSpPr>
            <p:nvPr/>
          </p:nvSpPr>
          <p:spPr bwMode="auto">
            <a:xfrm>
              <a:off x="827087" y="4633391"/>
              <a:ext cx="7775771" cy="307777"/>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400">
                  <a:solidFill>
                    <a:srgbClr val="000066"/>
                  </a:solidFill>
                  <a:cs typeface="Arial" pitchFamily="34" charset="0"/>
                </a:rPr>
                <a:t>Conclusions and recommendations for formulation of preferred and improved alternative</a:t>
              </a:r>
            </a:p>
          </p:txBody>
        </p:sp>
        <p:cxnSp>
          <p:nvCxnSpPr>
            <p:cNvPr id="70" name="AutoShape 16"/>
            <p:cNvCxnSpPr>
              <a:cxnSpLocks noChangeShapeType="1"/>
              <a:stCxn id="63" idx="2"/>
              <a:endCxn id="64" idx="0"/>
            </p:cNvCxnSpPr>
            <p:nvPr/>
          </p:nvCxnSpPr>
          <p:spPr bwMode="auto">
            <a:xfrm flipH="1">
              <a:off x="4714973" y="4395881"/>
              <a:ext cx="1589" cy="237510"/>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cxnSp>
      </p:grpSp>
      <p:grpSp>
        <p:nvGrpSpPr>
          <p:cNvPr id="7" name="Gruppe 6"/>
          <p:cNvGrpSpPr/>
          <p:nvPr/>
        </p:nvGrpSpPr>
        <p:grpSpPr>
          <a:xfrm>
            <a:off x="828675" y="5279214"/>
            <a:ext cx="7775773" cy="548967"/>
            <a:chOff x="828675" y="5013176"/>
            <a:chExt cx="7775773" cy="548967"/>
          </a:xfrm>
        </p:grpSpPr>
        <p:sp>
          <p:nvSpPr>
            <p:cNvPr id="65" name="Text Box 11"/>
            <p:cNvSpPr txBox="1">
              <a:spLocks noChangeArrowheads="1"/>
            </p:cNvSpPr>
            <p:nvPr/>
          </p:nvSpPr>
          <p:spPr bwMode="auto">
            <a:xfrm>
              <a:off x="828675" y="5254366"/>
              <a:ext cx="7775773" cy="307777"/>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400" dirty="0">
                  <a:solidFill>
                    <a:srgbClr val="000066"/>
                  </a:solidFill>
                  <a:cs typeface="Arial" pitchFamily="34" charset="0"/>
                </a:rPr>
                <a:t>Monitoring, performance indicators</a:t>
              </a:r>
            </a:p>
          </p:txBody>
        </p:sp>
        <p:cxnSp>
          <p:nvCxnSpPr>
            <p:cNvPr id="71" name="AutoShape 17"/>
            <p:cNvCxnSpPr>
              <a:cxnSpLocks noChangeShapeType="1"/>
              <a:stCxn id="64" idx="2"/>
              <a:endCxn id="65" idx="0"/>
            </p:cNvCxnSpPr>
            <p:nvPr/>
          </p:nvCxnSpPr>
          <p:spPr bwMode="auto">
            <a:xfrm>
              <a:off x="4714973" y="5013176"/>
              <a:ext cx="1589" cy="241190"/>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cxnSp>
      </p:grpSp>
      <p:grpSp>
        <p:nvGrpSpPr>
          <p:cNvPr id="8" name="Gruppe 7"/>
          <p:cNvGrpSpPr/>
          <p:nvPr/>
        </p:nvGrpSpPr>
        <p:grpSpPr>
          <a:xfrm>
            <a:off x="828675" y="5900189"/>
            <a:ext cx="7775773" cy="481139"/>
            <a:chOff x="828675" y="5634151"/>
            <a:chExt cx="7775773" cy="481139"/>
          </a:xfrm>
        </p:grpSpPr>
        <p:sp>
          <p:nvSpPr>
            <p:cNvPr id="66" name="Text Box 12"/>
            <p:cNvSpPr txBox="1">
              <a:spLocks noChangeArrowheads="1"/>
            </p:cNvSpPr>
            <p:nvPr/>
          </p:nvSpPr>
          <p:spPr bwMode="auto">
            <a:xfrm>
              <a:off x="828675" y="5807513"/>
              <a:ext cx="7775773" cy="307777"/>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400" b="1">
                  <a:solidFill>
                    <a:srgbClr val="000066"/>
                  </a:solidFill>
                  <a:cs typeface="Arial" pitchFamily="34" charset="0"/>
                </a:rPr>
                <a:t>SEA report</a:t>
              </a:r>
            </a:p>
          </p:txBody>
        </p:sp>
        <p:cxnSp>
          <p:nvCxnSpPr>
            <p:cNvPr id="72" name="AutoShape 18"/>
            <p:cNvCxnSpPr>
              <a:cxnSpLocks noChangeShapeType="1"/>
              <a:stCxn id="65" idx="2"/>
              <a:endCxn id="66" idx="0"/>
            </p:cNvCxnSpPr>
            <p:nvPr/>
          </p:nvCxnSpPr>
          <p:spPr bwMode="auto">
            <a:xfrm>
              <a:off x="4716562" y="5634151"/>
              <a:ext cx="0" cy="173362"/>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cxnSp>
      </p:grpSp>
      <p:sp>
        <p:nvSpPr>
          <p:cNvPr id="76" name="Text Box 21"/>
          <p:cNvSpPr txBox="1">
            <a:spLocks noChangeArrowheads="1"/>
          </p:cNvSpPr>
          <p:nvPr/>
        </p:nvSpPr>
        <p:spPr bwMode="auto">
          <a:xfrm rot="16200000">
            <a:off x="-1352470" y="3841473"/>
            <a:ext cx="35733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2000" b="1" dirty="0" smtClean="0">
                <a:solidFill>
                  <a:srgbClr val="FF0000"/>
                </a:solidFill>
                <a:cs typeface="Arial" pitchFamily="34" charset="0"/>
              </a:rPr>
              <a:t>Stakeholder participation</a:t>
            </a:r>
            <a:endParaRPr lang="en-GB" sz="2000" b="1" dirty="0">
              <a:solidFill>
                <a:srgbClr val="FF0000"/>
              </a:solidFill>
              <a:cs typeface="Arial" pitchFamily="34" charset="0"/>
            </a:endParaRPr>
          </a:p>
        </p:txBody>
      </p:sp>
      <p:grpSp>
        <p:nvGrpSpPr>
          <p:cNvPr id="2" name="Gruppe 1"/>
          <p:cNvGrpSpPr/>
          <p:nvPr/>
        </p:nvGrpSpPr>
        <p:grpSpPr>
          <a:xfrm>
            <a:off x="828675" y="2304067"/>
            <a:ext cx="7779008" cy="577397"/>
            <a:chOff x="828675" y="2038029"/>
            <a:chExt cx="7779008" cy="577397"/>
          </a:xfrm>
        </p:grpSpPr>
        <p:sp>
          <p:nvSpPr>
            <p:cNvPr id="58" name="Text Box 4"/>
            <p:cNvSpPr txBox="1">
              <a:spLocks noChangeArrowheads="1"/>
            </p:cNvSpPr>
            <p:nvPr/>
          </p:nvSpPr>
          <p:spPr bwMode="auto">
            <a:xfrm>
              <a:off x="828675" y="2276872"/>
              <a:ext cx="7779008" cy="338554"/>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600" b="1" dirty="0">
                  <a:solidFill>
                    <a:srgbClr val="000066"/>
                  </a:solidFill>
                  <a:cs typeface="Arial" pitchFamily="34" charset="0"/>
                </a:rPr>
                <a:t>Scoping</a:t>
              </a:r>
            </a:p>
          </p:txBody>
        </p:sp>
        <p:cxnSp>
          <p:nvCxnSpPr>
            <p:cNvPr id="60" name="AutoShape 6"/>
            <p:cNvCxnSpPr>
              <a:cxnSpLocks noChangeShapeType="1"/>
              <a:stCxn id="56" idx="2"/>
              <a:endCxn id="58" idx="0"/>
            </p:cNvCxnSpPr>
            <p:nvPr/>
          </p:nvCxnSpPr>
          <p:spPr bwMode="auto">
            <a:xfrm>
              <a:off x="4716562" y="2038029"/>
              <a:ext cx="1617" cy="238843"/>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24530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9" presetClass="emph" presetSubtype="0" grpId="1" nodeType="withEffect">
                                  <p:stCondLst>
                                    <p:cond delay="0"/>
                                  </p:stCondLst>
                                  <p:childTnLst>
                                    <p:set>
                                      <p:cBhvr rctx="PPT">
                                        <p:cTn id="12" dur="indefinite"/>
                                        <p:tgtEl>
                                          <p:spTgt spid="56"/>
                                        </p:tgtEl>
                                        <p:attrNameLst>
                                          <p:attrName>style.opacity</p:attrName>
                                        </p:attrNameLst>
                                      </p:cBhvr>
                                      <p:to>
                                        <p:strVal val="0.5"/>
                                      </p:to>
                                    </p:set>
                                    <p:animEffect filter="image" prLst="opacity: 0.5">
                                      <p:cBhvr rctx="IE">
                                        <p:cTn id="13" dur="indefinite"/>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9" presetClass="emph" presetSubtype="0" nodeType="withEffect">
                                  <p:stCondLst>
                                    <p:cond delay="0"/>
                                  </p:stCondLst>
                                  <p:childTnLst>
                                    <p:set>
                                      <p:cBhvr rctx="PPT">
                                        <p:cTn id="19" dur="indefinite"/>
                                        <p:tgtEl>
                                          <p:spTgt spid="2"/>
                                        </p:tgtEl>
                                        <p:attrNameLst>
                                          <p:attrName>style.opacity</p:attrName>
                                        </p:attrNameLst>
                                      </p:cBhvr>
                                      <p:to>
                                        <p:strVal val="0.5"/>
                                      </p:to>
                                    </p:set>
                                    <p:animEffect filter="image" prLst="opacity: 0.5">
                                      <p:cBhvr rctx="IE">
                                        <p:cTn id="20" dur="indefinite"/>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9" presetClass="emph" presetSubtype="0" nodeType="withEffect">
                                  <p:stCondLst>
                                    <p:cond delay="0"/>
                                  </p:stCondLst>
                                  <p:childTnLst>
                                    <p:set>
                                      <p:cBhvr rctx="PPT">
                                        <p:cTn id="26" dur="indefinite"/>
                                        <p:tgtEl>
                                          <p:spTgt spid="3"/>
                                        </p:tgtEl>
                                        <p:attrNameLst>
                                          <p:attrName>style.opacity</p:attrName>
                                        </p:attrNameLst>
                                      </p:cBhvr>
                                      <p:to>
                                        <p:strVal val="0.5"/>
                                      </p:to>
                                    </p:set>
                                    <p:animEffect filter="image" prLst="opacity: 0.5">
                                      <p:cBhvr rctx="IE">
                                        <p:cTn id="27" dur="indefinite"/>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9" presetClass="emph" presetSubtype="0" nodeType="withEffect">
                                  <p:stCondLst>
                                    <p:cond delay="0"/>
                                  </p:stCondLst>
                                  <p:childTnLst>
                                    <p:set>
                                      <p:cBhvr rctx="PPT">
                                        <p:cTn id="33" dur="indefinite"/>
                                        <p:tgtEl>
                                          <p:spTgt spid="4"/>
                                        </p:tgtEl>
                                        <p:attrNameLst>
                                          <p:attrName>style.opacity</p:attrName>
                                        </p:attrNameLst>
                                      </p:cBhvr>
                                      <p:to>
                                        <p:strVal val="0.5"/>
                                      </p:to>
                                    </p:set>
                                    <p:animEffect filter="image" prLst="opacity: 0.5">
                                      <p:cBhvr rctx="IE">
                                        <p:cTn id="34" dur="indefinite"/>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9" presetClass="emph" presetSubtype="0" nodeType="withEffect">
                                  <p:stCondLst>
                                    <p:cond delay="0"/>
                                  </p:stCondLst>
                                  <p:childTnLst>
                                    <p:set>
                                      <p:cBhvr rctx="PPT">
                                        <p:cTn id="40" dur="indefinite"/>
                                        <p:tgtEl>
                                          <p:spTgt spid="5"/>
                                        </p:tgtEl>
                                        <p:attrNameLst>
                                          <p:attrName>style.opacity</p:attrName>
                                        </p:attrNameLst>
                                      </p:cBhvr>
                                      <p:to>
                                        <p:strVal val="0.5"/>
                                      </p:to>
                                    </p:set>
                                    <p:animEffect filter="image" prLst="opacity: 0.5">
                                      <p:cBhvr rctx="IE">
                                        <p:cTn id="41" dur="indefinite"/>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par>
                                <p:cTn id="46" presetID="9" presetClass="emph" presetSubtype="0" nodeType="withEffect">
                                  <p:stCondLst>
                                    <p:cond delay="0"/>
                                  </p:stCondLst>
                                  <p:childTnLst>
                                    <p:set>
                                      <p:cBhvr rctx="PPT">
                                        <p:cTn id="47" dur="indefinite"/>
                                        <p:tgtEl>
                                          <p:spTgt spid="6"/>
                                        </p:tgtEl>
                                        <p:attrNameLst>
                                          <p:attrName>style.opacity</p:attrName>
                                        </p:attrNameLst>
                                      </p:cBhvr>
                                      <p:to>
                                        <p:strVal val="0.5"/>
                                      </p:to>
                                    </p:set>
                                    <p:animEffect filter="image" prLst="opacity: 0.5">
                                      <p:cBhvr rctx="IE">
                                        <p:cTn id="48" dur="indefinite"/>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9" presetClass="emph" presetSubtype="0" nodeType="withEffect">
                                  <p:stCondLst>
                                    <p:cond delay="0"/>
                                  </p:stCondLst>
                                  <p:childTnLst>
                                    <p:set>
                                      <p:cBhvr rctx="PPT">
                                        <p:cTn id="54" dur="indefinite"/>
                                        <p:tgtEl>
                                          <p:spTgt spid="7"/>
                                        </p:tgtEl>
                                        <p:attrNameLst>
                                          <p:attrName>style.opacity</p:attrName>
                                        </p:attrNameLst>
                                      </p:cBhvr>
                                      <p:to>
                                        <p:strVal val="0.5"/>
                                      </p:to>
                                    </p:set>
                                    <p:animEffect filter="image" prLst="opacity: 0.5">
                                      <p:cBhvr rctx="IE">
                                        <p:cTn id="55" dur="indefinite"/>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6"/>
                                        </p:tgtEl>
                                        <p:attrNameLst>
                                          <p:attrName>style.visibility</p:attrName>
                                        </p:attrNameLst>
                                      </p:cBhvr>
                                      <p:to>
                                        <p:strVal val="visible"/>
                                      </p:to>
                                    </p:set>
                                  </p:childTnLst>
                                </p:cTn>
                              </p:par>
                              <p:par>
                                <p:cTn id="60" presetID="9" presetClass="emph" presetSubtype="0" nodeType="withEffect">
                                  <p:stCondLst>
                                    <p:cond delay="0"/>
                                  </p:stCondLst>
                                  <p:childTnLst>
                                    <p:set>
                                      <p:cBhvr rctx="PPT">
                                        <p:cTn id="61" dur="indefinite"/>
                                        <p:tgtEl>
                                          <p:spTgt spid="8"/>
                                        </p:tgtEl>
                                        <p:attrNameLst>
                                          <p:attrName>style.opacity</p:attrName>
                                        </p:attrNameLst>
                                      </p:cBhvr>
                                      <p:to>
                                        <p:strVal val="0.5"/>
                                      </p:to>
                                    </p:set>
                                    <p:animEffect filter="image" prLst="opacity: 0.5">
                                      <p:cBhvr rctx="IE">
                                        <p:cTn id="62"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7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0" y="1274802"/>
            <a:ext cx="9144000" cy="553998"/>
          </a:xfrm>
        </p:spPr>
        <p:txBody>
          <a:bodyPr wrap="square">
            <a:spAutoFit/>
          </a:bodyPr>
          <a:lstStyle/>
          <a:p>
            <a:pPr indent="0" eaLnBrk="1" hangingPunct="1"/>
            <a:r>
              <a:rPr lang="en-GB" dirty="0">
                <a:ea typeface="ＭＳ Ｐゴシック" pitchFamily="-1" charset="-128"/>
                <a:cs typeface="ＭＳ Ｐゴシック" pitchFamily="-1" charset="-128"/>
              </a:rPr>
              <a:t>Screening for </a:t>
            </a:r>
            <a:r>
              <a:rPr lang="en-GB" dirty="0" smtClean="0">
                <a:ea typeface="ＭＳ Ｐゴシック" pitchFamily="-1" charset="-128"/>
                <a:cs typeface="ＭＳ Ｐゴシック" pitchFamily="-1" charset="-128"/>
              </a:rPr>
              <a:t>SEA – </a:t>
            </a:r>
            <a:r>
              <a:rPr lang="en-GB" sz="2400" dirty="0" smtClean="0">
                <a:ea typeface="ＭＳ Ｐゴシック" pitchFamily="-1" charset="-128"/>
                <a:cs typeface="ＭＳ Ｐゴシック" pitchFamily="-1" charset="-128"/>
              </a:rPr>
              <a:t>does it add value? </a:t>
            </a:r>
            <a:endParaRPr lang="en-GB" sz="2400" dirty="0">
              <a:ea typeface="ＭＳ Ｐゴシック" pitchFamily="-1" charset="-128"/>
              <a:cs typeface="ＭＳ Ｐゴシック" pitchFamily="-1"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53</a:t>
            </a:fld>
            <a:endParaRPr lang="en-GB" dirty="0"/>
          </a:p>
        </p:txBody>
      </p:sp>
      <p:sp>
        <p:nvSpPr>
          <p:cNvPr id="7" name="TextBox 6"/>
          <p:cNvSpPr txBox="1"/>
          <p:nvPr/>
        </p:nvSpPr>
        <p:spPr>
          <a:xfrm>
            <a:off x="0" y="2209800"/>
            <a:ext cx="8686800" cy="4293483"/>
          </a:xfrm>
          <a:prstGeom prst="rect">
            <a:avLst/>
          </a:prstGeom>
          <a:noFill/>
        </p:spPr>
        <p:txBody>
          <a:bodyPr wrap="square" rtlCol="0">
            <a:spAutoFit/>
          </a:bodyPr>
          <a:lstStyle/>
          <a:p>
            <a:pPr marL="622300" indent="-266700" eaLnBrk="1" hangingPunct="1">
              <a:spcBef>
                <a:spcPts val="600"/>
              </a:spcBef>
              <a:spcAft>
                <a:spcPts val="600"/>
              </a:spcAft>
            </a:pPr>
            <a:r>
              <a:rPr lang="en-GB" sz="1800" dirty="0" smtClean="0">
                <a:ea typeface="ＭＳ Ｐゴシック" pitchFamily="-1" charset="-128"/>
                <a:cs typeface="ＭＳ Ｐゴシック" pitchFamily="-1" charset="-128"/>
              </a:rPr>
              <a:t>An SEA is recommended if the sector is environmentally “sensitive”</a:t>
            </a:r>
          </a:p>
          <a:p>
            <a:pPr marL="622300" indent="-266700" eaLnBrk="1" hangingPunct="1">
              <a:spcBef>
                <a:spcPts val="0"/>
              </a:spcBef>
              <a:spcAft>
                <a:spcPts val="0"/>
              </a:spcAft>
            </a:pPr>
            <a:endParaRPr lang="en-GB" sz="900" dirty="0" smtClean="0">
              <a:ea typeface="ＭＳ Ｐゴシック" pitchFamily="-1" charset="-128"/>
              <a:cs typeface="ＭＳ Ｐゴシック" pitchFamily="-1" charset="-128"/>
            </a:endParaRPr>
          </a:p>
          <a:p>
            <a:pPr marL="622300" lvl="1" indent="-266700" eaLnBrk="1" hangingPunct="1">
              <a:spcBef>
                <a:spcPts val="600"/>
              </a:spcBef>
              <a:spcAft>
                <a:spcPts val="600"/>
              </a:spcAft>
              <a:buFont typeface="Arial"/>
              <a:buChar char="•"/>
            </a:pPr>
            <a:r>
              <a:rPr lang="en-GB" sz="1800" dirty="0" smtClean="0"/>
              <a:t>Infrastructure (incl. transport) </a:t>
            </a:r>
          </a:p>
          <a:p>
            <a:pPr marL="622300" lvl="1" indent="-266700" eaLnBrk="1" hangingPunct="1">
              <a:spcBef>
                <a:spcPts val="600"/>
              </a:spcBef>
              <a:spcAft>
                <a:spcPts val="600"/>
              </a:spcAft>
              <a:buFont typeface="Arial"/>
              <a:buChar char="•"/>
            </a:pPr>
            <a:r>
              <a:rPr lang="en-GB" sz="1800" dirty="0" smtClean="0"/>
              <a:t>Water &amp; sanitation</a:t>
            </a:r>
          </a:p>
          <a:p>
            <a:pPr marL="622300" lvl="1" indent="-266700" eaLnBrk="1" hangingPunct="1">
              <a:spcBef>
                <a:spcPts val="600"/>
              </a:spcBef>
              <a:spcAft>
                <a:spcPts val="600"/>
              </a:spcAft>
              <a:buFont typeface="Arial"/>
              <a:buChar char="•"/>
            </a:pPr>
            <a:r>
              <a:rPr lang="en-GB" sz="1800" dirty="0" smtClean="0"/>
              <a:t>Energy </a:t>
            </a:r>
          </a:p>
          <a:p>
            <a:pPr marL="622300" lvl="1" indent="-266700" eaLnBrk="1" hangingPunct="1">
              <a:spcBef>
                <a:spcPts val="600"/>
              </a:spcBef>
              <a:spcAft>
                <a:spcPts val="600"/>
              </a:spcAft>
              <a:buFont typeface="Arial"/>
              <a:buChar char="•"/>
            </a:pPr>
            <a:r>
              <a:rPr lang="en-GB" sz="1800" dirty="0" smtClean="0"/>
              <a:t>Waste</a:t>
            </a:r>
          </a:p>
          <a:p>
            <a:pPr marL="622300" lvl="1" indent="-266700" eaLnBrk="1" hangingPunct="1">
              <a:spcBef>
                <a:spcPts val="600"/>
              </a:spcBef>
              <a:spcAft>
                <a:spcPts val="600"/>
              </a:spcAft>
              <a:buFont typeface="Arial"/>
              <a:buChar char="•"/>
            </a:pPr>
            <a:r>
              <a:rPr lang="en-GB" sz="1800" dirty="0" smtClean="0"/>
              <a:t>Agriculture, food security and rural development</a:t>
            </a:r>
          </a:p>
          <a:p>
            <a:pPr marL="622300" lvl="1" indent="-266700" eaLnBrk="1" hangingPunct="1">
              <a:spcBef>
                <a:spcPts val="600"/>
              </a:spcBef>
              <a:spcAft>
                <a:spcPts val="600"/>
              </a:spcAft>
              <a:buFont typeface="Arial"/>
              <a:buChar char="•"/>
            </a:pPr>
            <a:r>
              <a:rPr lang="en-GB" sz="1800" dirty="0" smtClean="0"/>
              <a:t>Regional and land use planning</a:t>
            </a:r>
          </a:p>
          <a:p>
            <a:pPr marL="622300" lvl="1" indent="-266700" eaLnBrk="1" hangingPunct="1">
              <a:spcBef>
                <a:spcPts val="600"/>
              </a:spcBef>
              <a:spcAft>
                <a:spcPts val="600"/>
              </a:spcAft>
              <a:buFont typeface="Arial"/>
              <a:buChar char="•"/>
            </a:pPr>
            <a:r>
              <a:rPr lang="en-GB" sz="1800" dirty="0" smtClean="0"/>
              <a:t>Environment and sustainable management of natural resources</a:t>
            </a:r>
          </a:p>
          <a:p>
            <a:pPr marL="622300" indent="-266700" eaLnBrk="1" hangingPunct="1">
              <a:spcBef>
                <a:spcPts val="0"/>
              </a:spcBef>
              <a:spcAft>
                <a:spcPts val="0"/>
              </a:spcAft>
            </a:pPr>
            <a:endParaRPr lang="en-GB" sz="2000" dirty="0" smtClean="0">
              <a:ea typeface="ＭＳ Ｐゴシック" pitchFamily="-1" charset="-128"/>
              <a:cs typeface="ＭＳ Ｐゴシック" pitchFamily="-1" charset="-128"/>
            </a:endParaRPr>
          </a:p>
          <a:p>
            <a:pPr marL="622300" indent="-266700" eaLnBrk="1" hangingPunct="1">
              <a:spcBef>
                <a:spcPts val="600"/>
              </a:spcBef>
              <a:spcAft>
                <a:spcPts val="600"/>
              </a:spcAft>
            </a:pPr>
            <a:r>
              <a:rPr lang="en-GB" sz="2000" dirty="0" smtClean="0">
                <a:ea typeface="ＭＳ Ｐゴシック" pitchFamily="-1" charset="-128"/>
                <a:cs typeface="ＭＳ Ｐゴシック" pitchFamily="-1" charset="-128"/>
              </a:rPr>
              <a:t>See screening questionnaire in Annex 3 of the Guidelines</a:t>
            </a:r>
          </a:p>
        </p:txBody>
      </p:sp>
    </p:spTree>
    <p:extLst>
      <p:ext uri="{BB962C8B-B14F-4D97-AF65-F5344CB8AC3E}">
        <p14:creationId xmlns:p14="http://schemas.microsoft.com/office/powerpoint/2010/main" val="30719192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a:xfrm>
            <a:off x="0" y="1268239"/>
            <a:ext cx="8712968" cy="2400657"/>
          </a:xfrm>
          <a:solidFill>
            <a:schemeClr val="bg1"/>
          </a:solidFill>
        </p:spPr>
        <p:txBody>
          <a:bodyPr anchor="t">
            <a:spAutoFit/>
          </a:bodyPr>
          <a:lstStyle/>
          <a:p>
            <a:pPr eaLnBrk="1" hangingPunct="1"/>
            <a:r>
              <a:rPr lang="en-GB" dirty="0" smtClean="0">
                <a:ea typeface="ＭＳ Ｐゴシック" pitchFamily="-1" charset="-128"/>
                <a:cs typeface="ＭＳ Ｐゴシック" pitchFamily="-1" charset="-128"/>
              </a:rPr>
              <a:t>Rwanda 2012</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SEA of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Agricultural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Sector</a:t>
            </a:r>
            <a:endParaRPr lang="en-GB" dirty="0">
              <a:ea typeface="ＭＳ Ｐゴシック" pitchFamily="-1" charset="-128"/>
              <a:cs typeface="ＭＳ Ｐゴシック" pitchFamily="-1" charset="-12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63"/>
          <a:stretch/>
        </p:blipFill>
        <p:spPr bwMode="auto">
          <a:xfrm>
            <a:off x="4759331" y="940897"/>
            <a:ext cx="4421181" cy="591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0" y="3945553"/>
            <a:ext cx="4309460" cy="923330"/>
          </a:xfrm>
          <a:prstGeom prst="rect">
            <a:avLst/>
          </a:prstGeom>
        </p:spPr>
        <p:txBody>
          <a:bodyPr wrap="square">
            <a:spAutoFit/>
          </a:bodyPr>
          <a:lstStyle/>
          <a:p>
            <a:pPr marL="622300" lvl="0" indent="-263525">
              <a:buFont typeface="Arial" pitchFamily="34" charset="0"/>
              <a:buChar char="•"/>
            </a:pPr>
            <a:r>
              <a:rPr lang="en-GB" sz="1800" kern="0" dirty="0">
                <a:latin typeface="Verdana"/>
                <a:ea typeface="ＭＳ Ｐゴシック" pitchFamily="-1" charset="-128"/>
                <a:cs typeface="ＭＳ Ｐゴシック" pitchFamily="-1" charset="-128"/>
              </a:rPr>
              <a:t>120 </a:t>
            </a:r>
            <a:r>
              <a:rPr lang="en-GB" sz="1800" kern="0" dirty="0" smtClean="0">
                <a:latin typeface="Verdana"/>
                <a:ea typeface="ＭＳ Ｐゴシック" pitchFamily="-1" charset="-128"/>
                <a:cs typeface="ＭＳ Ｐゴシック" pitchFamily="-1" charset="-128"/>
              </a:rPr>
              <a:t>pages</a:t>
            </a:r>
          </a:p>
          <a:p>
            <a:pPr marL="622300" lvl="0" indent="-263525">
              <a:buFont typeface="Arial" pitchFamily="34" charset="0"/>
              <a:buChar char="•"/>
            </a:pPr>
            <a:r>
              <a:rPr lang="en-GB" sz="1800" kern="0" dirty="0" smtClean="0">
                <a:latin typeface="Verdana"/>
                <a:ea typeface="ＭＳ Ｐゴシック" pitchFamily="-1" charset="-128"/>
                <a:cs typeface="ＭＳ Ｐゴシック" pitchFamily="-1" charset="-128"/>
              </a:rPr>
              <a:t>180 pages annexes</a:t>
            </a:r>
          </a:p>
          <a:p>
            <a:pPr marL="622300" lvl="0" indent="-263525">
              <a:buFont typeface="Arial" pitchFamily="34" charset="0"/>
              <a:buChar char="•"/>
            </a:pPr>
            <a:r>
              <a:rPr lang="en-GB" sz="1800" kern="0" dirty="0">
                <a:latin typeface="Verdana"/>
                <a:ea typeface="ＭＳ Ｐゴシック" pitchFamily="-1" charset="-128"/>
                <a:cs typeface="ＭＳ Ｐゴシック" pitchFamily="-1" charset="-128"/>
              </a:rPr>
              <a:t>&gt;</a:t>
            </a:r>
            <a:r>
              <a:rPr lang="en-GB" sz="1800" kern="0" dirty="0" smtClean="0">
                <a:latin typeface="Verdana"/>
                <a:ea typeface="ＭＳ Ｐゴシック" pitchFamily="-1" charset="-128"/>
                <a:cs typeface="ＭＳ Ｐゴシック" pitchFamily="-1" charset="-128"/>
              </a:rPr>
              <a:t>120 stakeholders consulted</a:t>
            </a:r>
            <a:endParaRPr lang="en-GB" sz="1800" b="1" kern="0" dirty="0" smtClean="0">
              <a:latin typeface="Verdana"/>
              <a:ea typeface="ＭＳ Ｐゴシック" pitchFamily="-1" charset="-128"/>
              <a:cs typeface="ＭＳ Ｐゴシック" pitchFamily="-1" charset="-128"/>
            </a:endParaRPr>
          </a:p>
        </p:txBody>
      </p:sp>
    </p:spTree>
    <p:extLst>
      <p:ext uri="{BB962C8B-B14F-4D97-AF65-F5344CB8AC3E}">
        <p14:creationId xmlns:p14="http://schemas.microsoft.com/office/powerpoint/2010/main" val="13281839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a:xfrm>
            <a:off x="0" y="1268239"/>
            <a:ext cx="8712968" cy="1015663"/>
          </a:xfrm>
          <a:solidFill>
            <a:schemeClr val="bg1"/>
          </a:solidFill>
        </p:spPr>
        <p:txBody>
          <a:bodyPr anchor="t">
            <a:spAutoFit/>
          </a:bodyPr>
          <a:lstStyle/>
          <a:p>
            <a:pPr eaLnBrk="1" hangingPunct="1"/>
            <a:r>
              <a:rPr lang="en-GB" dirty="0" smtClean="0">
                <a:ea typeface="ＭＳ Ｐゴシック" pitchFamily="-1" charset="-128"/>
                <a:cs typeface="ＭＳ Ｐゴシック" pitchFamily="-1" charset="-128"/>
              </a:rPr>
              <a:t>Rwanda SEA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Key Issues</a:t>
            </a:r>
            <a:endParaRPr lang="en-GB" dirty="0">
              <a:ea typeface="ＭＳ Ｐゴシック" pitchFamily="-1" charset="-128"/>
              <a:cs typeface="ＭＳ Ｐゴシック" pitchFamily="-1" charset="-128"/>
            </a:endParaRPr>
          </a:p>
        </p:txBody>
      </p:sp>
      <p:sp>
        <p:nvSpPr>
          <p:cNvPr id="3" name="Rektangel 2"/>
          <p:cNvSpPr/>
          <p:nvPr/>
        </p:nvSpPr>
        <p:spPr>
          <a:xfrm>
            <a:off x="0" y="2695267"/>
            <a:ext cx="7622600" cy="3760004"/>
          </a:xfrm>
          <a:prstGeom prst="rect">
            <a:avLst/>
          </a:prstGeom>
        </p:spPr>
        <p:txBody>
          <a:bodyPr wrap="none">
            <a:spAutoFit/>
          </a:bodyPr>
          <a:lstStyle/>
          <a:p>
            <a:pPr marL="358775" lvl="0">
              <a:lnSpc>
                <a:spcPct val="150000"/>
              </a:lnSpc>
            </a:pPr>
            <a:r>
              <a:rPr lang="en-GB" sz="2000" kern="0" dirty="0" smtClean="0">
                <a:latin typeface="Verdana"/>
                <a:ea typeface="ＭＳ Ｐゴシック" pitchFamily="-1" charset="-128"/>
                <a:cs typeface="ＭＳ Ｐゴシック" pitchFamily="-1" charset="-128"/>
              </a:rPr>
              <a:t>Scoping with stakeholders:</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No effective soil erosion control</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Policy neglecting existing soil erosion control measures</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No water balance prepared, excessive abstraction</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Limited local capacity for environmental management</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Political neglect of maintenance of forested areas</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Weak regulatory framework</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Inadequate monitoring and evaluation</a:t>
            </a:r>
          </a:p>
        </p:txBody>
      </p:sp>
      <p:pic>
        <p:nvPicPr>
          <p:cNvPr id="2052" name="Picture 4" descr="http://www.nri.org/news/images/lora_farmer_2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596" y="0"/>
            <a:ext cx="4279404"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55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a:xfrm>
            <a:off x="0" y="1270337"/>
            <a:ext cx="9144000" cy="1015663"/>
          </a:xfrm>
          <a:solidFill>
            <a:schemeClr val="bg1"/>
          </a:solidFill>
        </p:spPr>
        <p:txBody>
          <a:bodyPr wrap="square" anchor="t">
            <a:spAutoFit/>
          </a:bodyPr>
          <a:lstStyle/>
          <a:p>
            <a:pPr eaLnBrk="1" hangingPunct="1"/>
            <a:r>
              <a:rPr lang="en-GB" dirty="0" smtClean="0">
                <a:ea typeface="ＭＳ Ｐゴシック" pitchFamily="-1" charset="-128"/>
                <a:cs typeface="ＭＳ Ｐゴシック" pitchFamily="-1" charset="-128"/>
              </a:rPr>
              <a:t>Rwanda SEA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Recommendations to Rwanda</a:t>
            </a:r>
            <a:endParaRPr lang="en-GB" dirty="0">
              <a:ea typeface="ＭＳ Ｐゴシック" pitchFamily="-1" charset="-128"/>
              <a:cs typeface="ＭＳ Ｐゴシック" pitchFamily="-1" charset="-128"/>
            </a:endParaRPr>
          </a:p>
        </p:txBody>
      </p:sp>
      <p:sp>
        <p:nvSpPr>
          <p:cNvPr id="3" name="Rektangel 2"/>
          <p:cNvSpPr/>
          <p:nvPr/>
        </p:nvSpPr>
        <p:spPr>
          <a:xfrm>
            <a:off x="0" y="2362200"/>
            <a:ext cx="4390946" cy="4093428"/>
          </a:xfrm>
          <a:prstGeom prst="rect">
            <a:avLst/>
          </a:prstGeom>
        </p:spPr>
        <p:txBody>
          <a:bodyPr wrap="none">
            <a:spAutoFit/>
          </a:bodyPr>
          <a:lstStyle/>
          <a:p>
            <a:pPr marL="622300" lvl="0" indent="-263525">
              <a:lnSpc>
                <a:spcPct val="150000"/>
              </a:lnSpc>
              <a:buFont typeface="Arial" pitchFamily="34" charset="0"/>
              <a:buChar char="•"/>
            </a:pPr>
            <a:r>
              <a:rPr lang="en-GB" sz="2000" kern="0" dirty="0">
                <a:latin typeface="Verdana"/>
                <a:ea typeface="ＭＳ Ｐゴシック" pitchFamily="-1" charset="-128"/>
                <a:cs typeface="ＭＳ Ｐゴシック" pitchFamily="-1" charset="-128"/>
              </a:rPr>
              <a:t>Soil and water conservation</a:t>
            </a:r>
          </a:p>
          <a:p>
            <a:pPr marL="622300" lvl="0" indent="-263525">
              <a:lnSpc>
                <a:spcPct val="150000"/>
              </a:lnSpc>
              <a:buFont typeface="Arial" pitchFamily="34" charset="0"/>
              <a:buChar char="•"/>
            </a:pPr>
            <a:r>
              <a:rPr lang="en-GB" sz="2000" kern="0" dirty="0">
                <a:latin typeface="Verdana"/>
                <a:ea typeface="ＭＳ Ｐゴシック" pitchFamily="-1" charset="-128"/>
                <a:cs typeface="ＭＳ Ｐゴシック" pitchFamily="-1" charset="-128"/>
              </a:rPr>
              <a:t>Nutrient management</a:t>
            </a:r>
          </a:p>
          <a:p>
            <a:pPr marL="622300" lvl="0" indent="-263525">
              <a:lnSpc>
                <a:spcPct val="150000"/>
              </a:lnSpc>
              <a:buFont typeface="Arial" pitchFamily="34" charset="0"/>
              <a:buChar char="•"/>
            </a:pPr>
            <a:r>
              <a:rPr lang="en-GB" sz="2000" kern="0" dirty="0">
                <a:latin typeface="Verdana"/>
                <a:ea typeface="ＭＳ Ｐゴシック" pitchFamily="-1" charset="-128"/>
                <a:cs typeface="ＭＳ Ｐゴシック" pitchFamily="-1" charset="-128"/>
              </a:rPr>
              <a:t>Crop and </a:t>
            </a:r>
            <a:r>
              <a:rPr lang="en-GB" sz="2000" kern="0" dirty="0" smtClean="0">
                <a:latin typeface="Verdana"/>
                <a:ea typeface="ＭＳ Ｐゴシック" pitchFamily="-1" charset="-128"/>
                <a:cs typeface="ＭＳ Ｐゴシック" pitchFamily="-1" charset="-128"/>
              </a:rPr>
              <a:t>rarity </a:t>
            </a:r>
            <a:r>
              <a:rPr lang="en-GB" sz="2000" kern="0" dirty="0">
                <a:latin typeface="Verdana"/>
                <a:ea typeface="ＭＳ Ｐゴシック" pitchFamily="-1" charset="-128"/>
                <a:cs typeface="ＭＳ Ｐゴシック" pitchFamily="-1" charset="-128"/>
              </a:rPr>
              <a:t>selection</a:t>
            </a:r>
          </a:p>
          <a:p>
            <a:pPr marL="622300" lvl="0" indent="-263525">
              <a:lnSpc>
                <a:spcPct val="150000"/>
              </a:lnSpc>
              <a:buFont typeface="Arial" pitchFamily="34" charset="0"/>
              <a:buChar char="•"/>
            </a:pPr>
            <a:r>
              <a:rPr lang="en-GB" sz="2000" kern="0" dirty="0">
                <a:latin typeface="Verdana"/>
                <a:ea typeface="ＭＳ Ｐゴシック" pitchFamily="-1" charset="-128"/>
                <a:cs typeface="ＭＳ Ｐゴシック" pitchFamily="-1" charset="-128"/>
              </a:rPr>
              <a:t>Pest and disease </a:t>
            </a:r>
            <a:r>
              <a:rPr lang="en-GB" sz="2000" kern="0" dirty="0" smtClean="0">
                <a:latin typeface="Verdana"/>
                <a:ea typeface="ＭＳ Ｐゴシック" pitchFamily="-1" charset="-128"/>
                <a:cs typeface="ＭＳ Ｐゴシック" pitchFamily="-1" charset="-128"/>
              </a:rPr>
              <a:t>management</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Monitoring and evaluation</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Climate change</a:t>
            </a:r>
          </a:p>
          <a:p>
            <a:pPr marL="622300" lvl="0" indent="-263525">
              <a:buFont typeface="Arial" pitchFamily="34" charset="0"/>
              <a:buChar char="•"/>
            </a:pPr>
            <a:endParaRPr lang="en-GB" sz="2000" kern="0" dirty="0" smtClean="0">
              <a:latin typeface="Verdana"/>
              <a:ea typeface="ＭＳ Ｐゴシック" pitchFamily="-1" charset="-128"/>
              <a:cs typeface="ＭＳ Ｐゴシック" pitchFamily="-1" charset="-128"/>
            </a:endParaRPr>
          </a:p>
          <a:p>
            <a:pPr marL="622300" lvl="0" indent="-263525">
              <a:buFont typeface="Arial" pitchFamily="34" charset="0"/>
              <a:buChar char="•"/>
            </a:pPr>
            <a:r>
              <a:rPr lang="en-GB" sz="2000" kern="0" dirty="0" smtClean="0">
                <a:latin typeface="Verdana"/>
                <a:ea typeface="ＭＳ Ｐゴシック" pitchFamily="-1" charset="-128"/>
                <a:cs typeface="ＭＳ Ｐゴシック" pitchFamily="-1" charset="-128"/>
              </a:rPr>
              <a:t>Institutions outside the </a:t>
            </a:r>
          </a:p>
          <a:p>
            <a:pPr marL="622300" lvl="0" indent="-263525"/>
            <a:r>
              <a:rPr lang="en-GB" sz="2000" kern="0" dirty="0" smtClean="0">
                <a:latin typeface="Verdana"/>
                <a:ea typeface="ＭＳ Ｐゴシック" pitchFamily="-1" charset="-128"/>
                <a:cs typeface="ＭＳ Ｐゴシック" pitchFamily="-1" charset="-128"/>
              </a:rPr>
              <a:t>	agro-sector:</a:t>
            </a:r>
          </a:p>
          <a:p>
            <a:pPr marL="622300" lvl="0" indent="-263525"/>
            <a:r>
              <a:rPr lang="en-GB" sz="2000" kern="0" dirty="0">
                <a:latin typeface="Verdana"/>
                <a:ea typeface="ＭＳ Ｐゴシック" pitchFamily="-1" charset="-128"/>
                <a:cs typeface="ＭＳ Ｐゴシック" pitchFamily="-1" charset="-128"/>
              </a:rPr>
              <a:t> </a:t>
            </a:r>
            <a:r>
              <a:rPr lang="en-GB" sz="2000" kern="0" dirty="0" smtClean="0">
                <a:latin typeface="Verdana"/>
                <a:ea typeface="ＭＳ Ｐゴシック" pitchFamily="-1" charset="-128"/>
                <a:cs typeface="ＭＳ Ｐゴシック" pitchFamily="-1" charset="-128"/>
              </a:rPr>
              <a:t>  20 recommendations</a:t>
            </a:r>
            <a:endParaRPr lang="en-GB" sz="2000" b="1" kern="0" dirty="0" smtClean="0">
              <a:latin typeface="Verdana"/>
              <a:ea typeface="ＭＳ Ｐゴシック" pitchFamily="-1" charset="-128"/>
              <a:cs typeface="ＭＳ Ｐゴシック" pitchFamily="-1" charset="-128"/>
            </a:endParaRPr>
          </a:p>
        </p:txBody>
      </p:sp>
      <p:pic>
        <p:nvPicPr>
          <p:cNvPr id="5" name="Picture 2" descr="http://cabiplantwise.files.wordpress.com/2011/10/ipm-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3638549"/>
            <a:ext cx="4305300"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22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0" y="1270337"/>
            <a:ext cx="9144000" cy="55399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358775" marR="0" lvl="0" indent="0" algn="l" defTabSz="914400" rtl="0" eaLnBrk="1" fontAlgn="base" latinLnBrk="0" hangingPunct="1">
              <a:lnSpc>
                <a:spcPct val="100000"/>
              </a:lnSpc>
              <a:spcBef>
                <a:spcPct val="0"/>
              </a:spcBef>
              <a:spcAft>
                <a:spcPct val="0"/>
              </a:spcAft>
              <a:buClrTx/>
              <a:buSzTx/>
              <a:buFontTx/>
              <a:buNone/>
              <a:tabLst/>
              <a:defRPr/>
            </a:pPr>
            <a:r>
              <a:rPr kumimoji="0" lang="en-GB" sz="3000" b="1" i="0" u="none" strike="noStrike" kern="0" cap="none" spc="0" normalizeH="0" baseline="0" noProof="0" dirty="0" smtClean="0">
                <a:ln>
                  <a:noFill/>
                </a:ln>
                <a:solidFill>
                  <a:srgbClr val="0F5494"/>
                </a:solidFill>
                <a:effectLst/>
                <a:uLnTx/>
                <a:uFillTx/>
                <a:latin typeface="+mj-lt"/>
                <a:ea typeface="ＭＳ Ｐゴシック" pitchFamily="-1" charset="-128"/>
                <a:cs typeface="ＭＳ Ｐゴシック" pitchFamily="-1" charset="-128"/>
              </a:rPr>
              <a:t>Kenya Study– Consistency analysis</a:t>
            </a:r>
            <a:endParaRPr kumimoji="0" lang="en-GB" sz="3000" b="1" i="0" u="none" strike="noStrike" kern="0" cap="none" spc="0" normalizeH="0" baseline="0" noProof="0" dirty="0">
              <a:ln>
                <a:noFill/>
              </a:ln>
              <a:solidFill>
                <a:srgbClr val="0F5494"/>
              </a:solidFill>
              <a:effectLst/>
              <a:uLnTx/>
              <a:uFillTx/>
              <a:latin typeface="+mj-lt"/>
              <a:ea typeface="ＭＳ Ｐゴシック" pitchFamily="-1" charset="-128"/>
              <a:cs typeface="ＭＳ Ｐゴシック" pitchFamily="-1" charset="-128"/>
            </a:endParaRPr>
          </a:p>
        </p:txBody>
      </p:sp>
      <p:sp>
        <p:nvSpPr>
          <p:cNvPr id="6" name="Rektangel 5"/>
          <p:cNvSpPr/>
          <p:nvPr/>
        </p:nvSpPr>
        <p:spPr>
          <a:xfrm>
            <a:off x="1" y="2286000"/>
            <a:ext cx="8676456" cy="4662815"/>
          </a:xfrm>
          <a:prstGeom prst="rect">
            <a:avLst/>
          </a:prstGeom>
        </p:spPr>
        <p:txBody>
          <a:bodyPr wrap="square">
            <a:spAutoFit/>
          </a:bodyPr>
          <a:lstStyle/>
          <a:p>
            <a:pPr marL="358775" lvl="0">
              <a:lnSpc>
                <a:spcPct val="150000"/>
              </a:lnSpc>
            </a:pPr>
            <a:r>
              <a:rPr lang="en-GB" sz="1800" kern="0" dirty="0" smtClean="0">
                <a:solidFill>
                  <a:srgbClr val="006699"/>
                </a:solidFill>
                <a:latin typeface="Verdana"/>
                <a:ea typeface="ＭＳ Ｐゴシック" pitchFamily="-1" charset="-128"/>
                <a:cs typeface="ＭＳ Ｐゴシック" pitchFamily="-1" charset="-128"/>
              </a:rPr>
              <a:t>Are the Kenya NAS objectives consistent? </a:t>
            </a:r>
          </a:p>
          <a:p>
            <a:pPr marL="358775" lvl="0">
              <a:lnSpc>
                <a:spcPct val="150000"/>
              </a:lnSpc>
            </a:pPr>
            <a:endParaRPr lang="en-GB" sz="1800" kern="0" dirty="0" smtClean="0">
              <a:solidFill>
                <a:srgbClr val="006699"/>
              </a:solidFill>
              <a:latin typeface="Verdana"/>
              <a:ea typeface="ＭＳ Ｐゴシック" pitchFamily="-1" charset="-128"/>
              <a:cs typeface="ＭＳ Ｐゴシック" pitchFamily="-1" charset="-128"/>
            </a:endParaRPr>
          </a:p>
          <a:p>
            <a:pPr marL="358775" lvl="0">
              <a:lnSpc>
                <a:spcPct val="150000"/>
              </a:lnSpc>
            </a:pPr>
            <a:r>
              <a:rPr lang="en-GB" sz="1800" kern="0" dirty="0" smtClean="0">
                <a:solidFill>
                  <a:srgbClr val="006699"/>
                </a:solidFill>
                <a:latin typeface="Verdana"/>
                <a:ea typeface="ＭＳ Ｐゴシック" pitchFamily="-1" charset="-128"/>
                <a:cs typeface="ＭＳ Ｐゴシック" pitchFamily="-1" charset="-128"/>
              </a:rPr>
              <a:t>Are the objective “Protect the environment and social components” consistent with the other six objectives:</a:t>
            </a:r>
          </a:p>
          <a:p>
            <a:pPr marL="644525" indent="-285750">
              <a:lnSpc>
                <a:spcPct val="150000"/>
              </a:lnSpc>
              <a:buFont typeface="Arial" panose="020B0604020202020204" pitchFamily="34" charset="0"/>
              <a:buChar char="•"/>
            </a:pPr>
            <a:r>
              <a:rPr lang="en-GB" sz="1800" kern="0" dirty="0" smtClean="0">
                <a:solidFill>
                  <a:srgbClr val="006699"/>
                </a:solidFill>
                <a:latin typeface="Verdana"/>
                <a:ea typeface="ＭＳ Ｐゴシック" pitchFamily="-1" charset="-128"/>
                <a:cs typeface="ＭＳ Ｐゴシック" pitchFamily="-1" charset="-128"/>
              </a:rPr>
              <a:t>Improve sugarcane production and productivity</a:t>
            </a:r>
          </a:p>
          <a:p>
            <a:pPr marL="644525" indent="-285750">
              <a:lnSpc>
                <a:spcPct val="150000"/>
              </a:lnSpc>
              <a:buFont typeface="Arial" panose="020B0604020202020204" pitchFamily="34" charset="0"/>
              <a:buChar char="•"/>
            </a:pPr>
            <a:r>
              <a:rPr lang="en-GB" sz="1800" kern="0" dirty="0" smtClean="0">
                <a:solidFill>
                  <a:srgbClr val="006699"/>
                </a:solidFill>
                <a:latin typeface="Verdana"/>
                <a:ea typeface="ＭＳ Ｐゴシック" pitchFamily="-1" charset="-128"/>
                <a:cs typeface="ＭＳ Ｐゴシック" pitchFamily="-1" charset="-128"/>
              </a:rPr>
              <a:t>Privatize and financially restructure public mills</a:t>
            </a:r>
          </a:p>
          <a:p>
            <a:pPr marL="644525" indent="-285750">
              <a:lnSpc>
                <a:spcPct val="150000"/>
              </a:lnSpc>
              <a:buFont typeface="Arial" panose="020B0604020202020204" pitchFamily="34" charset="0"/>
              <a:buChar char="•"/>
            </a:pPr>
            <a:r>
              <a:rPr lang="en-GB" sz="1800" kern="0" dirty="0" smtClean="0">
                <a:solidFill>
                  <a:srgbClr val="006699"/>
                </a:solidFill>
                <a:latin typeface="Verdana"/>
                <a:ea typeface="ＭＳ Ｐゴシック" pitchFamily="-1" charset="-128"/>
                <a:cs typeface="ＭＳ Ｐゴシック" pitchFamily="-1" charset="-128"/>
              </a:rPr>
              <a:t>Rehabilitate, modernise and expand sugar factories </a:t>
            </a:r>
          </a:p>
          <a:p>
            <a:pPr marL="644525" indent="-285750">
              <a:lnSpc>
                <a:spcPct val="150000"/>
              </a:lnSpc>
              <a:buFont typeface="Arial" panose="020B0604020202020204" pitchFamily="34" charset="0"/>
              <a:buChar char="•"/>
            </a:pPr>
            <a:r>
              <a:rPr lang="en-GB" sz="1800" kern="0" dirty="0" smtClean="0">
                <a:solidFill>
                  <a:srgbClr val="006699"/>
                </a:solidFill>
                <a:latin typeface="Verdana"/>
                <a:ea typeface="ＭＳ Ｐゴシック" pitchFamily="-1" charset="-128"/>
                <a:cs typeface="ＭＳ Ｐゴシック" pitchFamily="-1" charset="-128"/>
              </a:rPr>
              <a:t>Diversify products and add value</a:t>
            </a:r>
          </a:p>
          <a:p>
            <a:pPr marL="644525" indent="-285750">
              <a:lnSpc>
                <a:spcPct val="150000"/>
              </a:lnSpc>
              <a:buFont typeface="Arial" panose="020B0604020202020204" pitchFamily="34" charset="0"/>
              <a:buChar char="•"/>
            </a:pPr>
            <a:r>
              <a:rPr lang="en-GB" sz="1800" kern="0" dirty="0" smtClean="0">
                <a:solidFill>
                  <a:srgbClr val="006699"/>
                </a:solidFill>
                <a:latin typeface="Verdana"/>
                <a:ea typeface="ＭＳ Ｐゴシック" pitchFamily="-1" charset="-128"/>
                <a:cs typeface="ＭＳ Ｐゴシック" pitchFamily="-1" charset="-128"/>
              </a:rPr>
              <a:t>Promote trade and marketing</a:t>
            </a:r>
          </a:p>
          <a:p>
            <a:pPr marL="644525" indent="-285750">
              <a:lnSpc>
                <a:spcPct val="150000"/>
              </a:lnSpc>
              <a:buFont typeface="Arial" panose="020B0604020202020204" pitchFamily="34" charset="0"/>
              <a:buChar char="•"/>
            </a:pPr>
            <a:r>
              <a:rPr lang="en-GB" sz="1800" kern="0" dirty="0" smtClean="0">
                <a:solidFill>
                  <a:srgbClr val="006699"/>
                </a:solidFill>
                <a:latin typeface="Verdana"/>
                <a:ea typeface="ＭＳ Ｐゴシック" pitchFamily="-1" charset="-128"/>
                <a:cs typeface="ＭＳ Ｐゴシック" pitchFamily="-1" charset="-128"/>
              </a:rPr>
              <a:t>Increase competiveness of the industry</a:t>
            </a:r>
          </a:p>
          <a:p>
            <a:pPr marL="358775" lvl="0">
              <a:lnSpc>
                <a:spcPct val="150000"/>
              </a:lnSpc>
            </a:pPr>
            <a:endParaRPr lang="en-GB" sz="1800" kern="0" dirty="0" smtClean="0">
              <a:solidFill>
                <a:srgbClr val="FF0000"/>
              </a:solidFill>
              <a:latin typeface="Verdana"/>
              <a:ea typeface="ＭＳ Ｐゴシック" pitchFamily="-1" charset="-128"/>
              <a:cs typeface="ＭＳ Ｐゴシック" pitchFamily="-1" charset="-128"/>
            </a:endParaRPr>
          </a:p>
        </p:txBody>
      </p:sp>
    </p:spTree>
    <p:extLst>
      <p:ext uri="{BB962C8B-B14F-4D97-AF65-F5344CB8AC3E}">
        <p14:creationId xmlns:p14="http://schemas.microsoft.com/office/powerpoint/2010/main" val="11048183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0" y="1270337"/>
            <a:ext cx="9144000" cy="55399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358775" marR="0" lvl="0" indent="0" algn="l" defTabSz="914400" rtl="0" eaLnBrk="1" fontAlgn="base" latinLnBrk="0" hangingPunct="1">
              <a:lnSpc>
                <a:spcPct val="100000"/>
              </a:lnSpc>
              <a:spcBef>
                <a:spcPct val="0"/>
              </a:spcBef>
              <a:spcAft>
                <a:spcPct val="0"/>
              </a:spcAft>
              <a:buClrTx/>
              <a:buSzTx/>
              <a:buFontTx/>
              <a:buNone/>
              <a:tabLst/>
              <a:defRPr/>
            </a:pPr>
            <a:r>
              <a:rPr kumimoji="0" lang="en-GB" sz="3000" b="1" i="0" u="none" strike="noStrike" kern="0" cap="none" spc="0" normalizeH="0" baseline="0" noProof="0" dirty="0" smtClean="0">
                <a:ln>
                  <a:noFill/>
                </a:ln>
                <a:solidFill>
                  <a:srgbClr val="0F5494"/>
                </a:solidFill>
                <a:effectLst/>
                <a:uLnTx/>
                <a:uFillTx/>
                <a:latin typeface="+mj-lt"/>
                <a:ea typeface="ＭＳ Ｐゴシック" pitchFamily="-1" charset="-128"/>
                <a:cs typeface="ＭＳ Ｐゴシック" pitchFamily="-1" charset="-128"/>
              </a:rPr>
              <a:t>Kenya study– Institutional assessment</a:t>
            </a:r>
            <a:endParaRPr kumimoji="0" lang="en-GB" sz="3000" b="1" i="0" u="none" strike="noStrike" kern="0" cap="none" spc="0" normalizeH="0" baseline="0" noProof="0" dirty="0">
              <a:ln>
                <a:noFill/>
              </a:ln>
              <a:solidFill>
                <a:srgbClr val="0F5494"/>
              </a:solidFill>
              <a:effectLst/>
              <a:uLnTx/>
              <a:uFillTx/>
              <a:latin typeface="+mj-lt"/>
              <a:ea typeface="ＭＳ Ｐゴシック" pitchFamily="-1" charset="-128"/>
              <a:cs typeface="ＭＳ Ｐゴシック" pitchFamily="-1" charset="-128"/>
            </a:endParaRPr>
          </a:p>
        </p:txBody>
      </p:sp>
      <p:graphicFrame>
        <p:nvGraphicFramePr>
          <p:cNvPr id="4" name="Tabel 3"/>
          <p:cNvGraphicFramePr>
            <a:graphicFrameLocks noGrp="1"/>
          </p:cNvGraphicFramePr>
          <p:nvPr>
            <p:extLst>
              <p:ext uri="{D42A27DB-BD31-4B8C-83A1-F6EECF244321}">
                <p14:modId xmlns:p14="http://schemas.microsoft.com/office/powerpoint/2010/main" val="3990881380"/>
              </p:ext>
            </p:extLst>
          </p:nvPr>
        </p:nvGraphicFramePr>
        <p:xfrm>
          <a:off x="323528" y="2366461"/>
          <a:ext cx="8424935" cy="4014913"/>
        </p:xfrm>
        <a:graphic>
          <a:graphicData uri="http://schemas.openxmlformats.org/drawingml/2006/table">
            <a:tbl>
              <a:tblPr firstRow="1" firstCol="1" bandRow="1">
                <a:tableStyleId>{5C22544A-7EE6-4342-B048-85BDC9FD1C3A}</a:tableStyleId>
              </a:tblPr>
              <a:tblGrid>
                <a:gridCol w="864096"/>
                <a:gridCol w="1970839"/>
                <a:gridCol w="2852091"/>
                <a:gridCol w="2737909"/>
              </a:tblGrid>
              <a:tr h="414467">
                <a:tc rowSpan="2">
                  <a:txBody>
                    <a:bodyPr/>
                    <a:lstStyle/>
                    <a:p>
                      <a:pPr algn="ctr">
                        <a:lnSpc>
                          <a:spcPct val="115000"/>
                        </a:lnSpc>
                        <a:spcAft>
                          <a:spcPts val="0"/>
                        </a:spcAft>
                      </a:pPr>
                      <a:r>
                        <a:rPr lang="en-US" sz="900" dirty="0">
                          <a:solidFill>
                            <a:schemeClr val="tx1"/>
                          </a:solidFill>
                          <a:effectLst/>
                        </a:rPr>
                        <a:t>Institution</a:t>
                      </a:r>
                      <a:endParaRPr lang="en-GB" sz="1100" dirty="0">
                        <a:solidFill>
                          <a:schemeClr val="tx1"/>
                        </a:solidFill>
                        <a:effectLst/>
                        <a:latin typeface="Times New Roman"/>
                        <a:ea typeface="Calibri"/>
                      </a:endParaRPr>
                    </a:p>
                  </a:txBody>
                  <a:tcPr marL="42753" marR="42753" marT="0" marB="0"/>
                </a:tc>
                <a:tc rowSpan="2">
                  <a:txBody>
                    <a:bodyPr/>
                    <a:lstStyle/>
                    <a:p>
                      <a:pPr algn="ctr">
                        <a:lnSpc>
                          <a:spcPct val="115000"/>
                        </a:lnSpc>
                        <a:spcAft>
                          <a:spcPts val="0"/>
                        </a:spcAft>
                      </a:pPr>
                      <a:r>
                        <a:rPr lang="en-US" sz="900" dirty="0">
                          <a:solidFill>
                            <a:schemeClr val="tx1"/>
                          </a:solidFill>
                          <a:effectLst/>
                        </a:rPr>
                        <a:t>Policy (mandate, regulatory instruments, guidelines)</a:t>
                      </a:r>
                      <a:endParaRPr lang="en-GB" sz="1100" dirty="0">
                        <a:solidFill>
                          <a:schemeClr val="tx1"/>
                        </a:solidFill>
                        <a:effectLst/>
                        <a:latin typeface="Times New Roman"/>
                        <a:ea typeface="Calibri"/>
                      </a:endParaRPr>
                    </a:p>
                  </a:txBody>
                  <a:tcPr marL="42753" marR="42753" marT="0" marB="0"/>
                </a:tc>
                <a:tc>
                  <a:txBody>
                    <a:bodyPr/>
                    <a:lstStyle/>
                    <a:p>
                      <a:pPr algn="ctr">
                        <a:lnSpc>
                          <a:spcPct val="115000"/>
                        </a:lnSpc>
                        <a:spcAft>
                          <a:spcPts val="0"/>
                        </a:spcAft>
                      </a:pPr>
                      <a:r>
                        <a:rPr lang="en-US" sz="900" dirty="0" smtClean="0">
                          <a:solidFill>
                            <a:schemeClr val="tx1"/>
                          </a:solidFill>
                          <a:effectLst/>
                        </a:rPr>
                        <a:t>Human and other </a:t>
                      </a:r>
                      <a:r>
                        <a:rPr lang="en-US" sz="900" dirty="0">
                          <a:solidFill>
                            <a:schemeClr val="tx1"/>
                          </a:solidFill>
                          <a:effectLst/>
                        </a:rPr>
                        <a:t>resources (</a:t>
                      </a:r>
                      <a:r>
                        <a:rPr lang="en-US" sz="900" dirty="0" smtClean="0">
                          <a:solidFill>
                            <a:schemeClr val="tx1"/>
                          </a:solidFill>
                          <a:effectLst/>
                        </a:rPr>
                        <a:t>skills,</a:t>
                      </a:r>
                      <a:r>
                        <a:rPr lang="en-US" sz="900" baseline="0" dirty="0" smtClean="0">
                          <a:solidFill>
                            <a:schemeClr val="tx1"/>
                          </a:solidFill>
                          <a:effectLst/>
                        </a:rPr>
                        <a:t> staff </a:t>
                      </a:r>
                      <a:r>
                        <a:rPr lang="en-US" sz="900" dirty="0" smtClean="0">
                          <a:solidFill>
                            <a:schemeClr val="tx1"/>
                          </a:solidFill>
                          <a:effectLst/>
                        </a:rPr>
                        <a:t>and </a:t>
                      </a:r>
                      <a:r>
                        <a:rPr lang="en-US" sz="900" dirty="0">
                          <a:solidFill>
                            <a:schemeClr val="tx1"/>
                          </a:solidFill>
                          <a:effectLst/>
                        </a:rPr>
                        <a:t>hardware)</a:t>
                      </a:r>
                      <a:endParaRPr lang="en-GB" sz="1100" dirty="0">
                        <a:solidFill>
                          <a:schemeClr val="tx1"/>
                        </a:solidFill>
                        <a:effectLst/>
                        <a:latin typeface="Times New Roman"/>
                        <a:ea typeface="Calibri"/>
                      </a:endParaRPr>
                    </a:p>
                  </a:txBody>
                  <a:tcPr marL="42753" marR="42753" marT="0" marB="0"/>
                </a:tc>
                <a:tc rowSpan="2">
                  <a:txBody>
                    <a:bodyPr/>
                    <a:lstStyle/>
                    <a:p>
                      <a:pPr algn="ctr">
                        <a:lnSpc>
                          <a:spcPct val="115000"/>
                        </a:lnSpc>
                        <a:spcAft>
                          <a:spcPts val="0"/>
                        </a:spcAft>
                      </a:pPr>
                      <a:r>
                        <a:rPr lang="en-US" sz="900">
                          <a:solidFill>
                            <a:schemeClr val="tx1"/>
                          </a:solidFill>
                          <a:effectLst/>
                        </a:rPr>
                        <a:t>Institutional (finances, network, organisational mechanism)</a:t>
                      </a:r>
                      <a:endParaRPr lang="en-GB" sz="1100">
                        <a:solidFill>
                          <a:schemeClr val="tx1"/>
                        </a:solidFill>
                        <a:effectLst/>
                        <a:latin typeface="Times New Roman"/>
                        <a:ea typeface="Calibri"/>
                      </a:endParaRPr>
                    </a:p>
                  </a:txBody>
                  <a:tcPr marL="42753" marR="42753" marT="0" marB="0"/>
                </a:tc>
              </a:tr>
              <a:tr h="288032">
                <a:tc vMerge="1">
                  <a:txBody>
                    <a:bodyPr/>
                    <a:lstStyle/>
                    <a:p>
                      <a:endParaRPr lang="en-GB"/>
                    </a:p>
                  </a:txBody>
                  <a:tcPr/>
                </a:tc>
                <a:tc vMerge="1">
                  <a:txBody>
                    <a:bodyPr/>
                    <a:lstStyle/>
                    <a:p>
                      <a:endParaRPr lang="en-GB"/>
                    </a:p>
                  </a:txBody>
                  <a:tcPr/>
                </a:tc>
                <a:tc>
                  <a:txBody>
                    <a:bodyPr/>
                    <a:lstStyle/>
                    <a:p>
                      <a:endParaRPr lang="en-GB" sz="1100" dirty="0">
                        <a:solidFill>
                          <a:schemeClr val="tx1"/>
                        </a:solidFill>
                      </a:endParaRPr>
                    </a:p>
                  </a:txBody>
                  <a:tcPr marL="42753" marR="42753" marT="0" marB="0"/>
                </a:tc>
                <a:tc vMerge="1">
                  <a:txBody>
                    <a:bodyPr/>
                    <a:lstStyle/>
                    <a:p>
                      <a:endParaRPr lang="en-GB"/>
                    </a:p>
                  </a:txBody>
                  <a:tcPr/>
                </a:tc>
              </a:tr>
              <a:tr h="884985">
                <a:tc>
                  <a:txBody>
                    <a:bodyPr/>
                    <a:lstStyle/>
                    <a:p>
                      <a:pPr algn="just">
                        <a:lnSpc>
                          <a:spcPct val="115000"/>
                        </a:lnSpc>
                        <a:spcAft>
                          <a:spcPts val="0"/>
                        </a:spcAft>
                      </a:pPr>
                      <a:r>
                        <a:rPr lang="en-US" sz="1050">
                          <a:effectLst/>
                        </a:rPr>
                        <a:t>NEMA</a:t>
                      </a:r>
                      <a:endParaRPr lang="en-GB" sz="1100">
                        <a:effectLst/>
                        <a:latin typeface="Times New Roman"/>
                        <a:ea typeface="Calibri"/>
                      </a:endParaRPr>
                    </a:p>
                  </a:txBody>
                  <a:tcPr marL="42753" marR="42753" marT="0" marB="0"/>
                </a:tc>
                <a:tc>
                  <a:txBody>
                    <a:bodyPr/>
                    <a:lstStyle/>
                    <a:p>
                      <a:pPr algn="ctr">
                        <a:lnSpc>
                          <a:spcPct val="115000"/>
                        </a:lnSpc>
                        <a:spcAft>
                          <a:spcPts val="0"/>
                        </a:spcAft>
                      </a:pPr>
                      <a:r>
                        <a:rPr lang="en-US" sz="1050" dirty="0">
                          <a:effectLst/>
                        </a:rPr>
                        <a:t> </a:t>
                      </a:r>
                      <a:r>
                        <a:rPr lang="en-US" sz="1050" dirty="0" smtClean="0">
                          <a:effectLst/>
                        </a:rPr>
                        <a:t>√ Has </a:t>
                      </a:r>
                      <a:r>
                        <a:rPr lang="en-US" sz="1050" dirty="0">
                          <a:effectLst/>
                        </a:rPr>
                        <a:t>some Environmental monitoring guidelines and systems, but insufficient for monitoring this SEA</a:t>
                      </a:r>
                      <a:endParaRPr lang="en-GB" sz="1100" dirty="0">
                        <a:effectLst/>
                        <a:latin typeface="Times New Roman"/>
                        <a:ea typeface="Calibri"/>
                      </a:endParaRPr>
                    </a:p>
                  </a:txBody>
                  <a:tcPr marL="42753" marR="42753" marT="0" marB="0"/>
                </a:tc>
                <a:tc>
                  <a:txBody>
                    <a:bodyPr/>
                    <a:lstStyle/>
                    <a:p>
                      <a:pPr algn="ctr">
                        <a:lnSpc>
                          <a:spcPct val="115000"/>
                        </a:lnSpc>
                        <a:spcAft>
                          <a:spcPts val="0"/>
                        </a:spcAft>
                      </a:pPr>
                      <a:r>
                        <a:rPr lang="en-US" sz="1050" dirty="0">
                          <a:effectLst/>
                        </a:rPr>
                        <a:t>1. √ has skilled staff for environmental management </a:t>
                      </a:r>
                      <a:endParaRPr lang="en-GB" sz="1100" dirty="0">
                        <a:effectLst/>
                      </a:endParaRPr>
                    </a:p>
                    <a:p>
                      <a:pPr algn="ctr">
                        <a:lnSpc>
                          <a:spcPct val="115000"/>
                        </a:lnSpc>
                        <a:spcAft>
                          <a:spcPts val="0"/>
                        </a:spcAft>
                      </a:pPr>
                      <a:r>
                        <a:rPr lang="en-US" sz="1050" dirty="0">
                          <a:effectLst/>
                        </a:rPr>
                        <a:t> </a:t>
                      </a:r>
                      <a:endParaRPr lang="en-GB" sz="1100" dirty="0">
                        <a:effectLst/>
                      </a:endParaRPr>
                    </a:p>
                    <a:p>
                      <a:pPr algn="ctr">
                        <a:lnSpc>
                          <a:spcPct val="115000"/>
                        </a:lnSpc>
                        <a:spcAft>
                          <a:spcPts val="0"/>
                        </a:spcAft>
                      </a:pPr>
                      <a:r>
                        <a:rPr lang="en-US" sz="1050" dirty="0">
                          <a:effectLst/>
                        </a:rPr>
                        <a:t>2. Insufficient # of staff</a:t>
                      </a:r>
                      <a:endParaRPr lang="en-GB" sz="1100" dirty="0">
                        <a:effectLst/>
                      </a:endParaRPr>
                    </a:p>
                    <a:p>
                      <a:pPr algn="ctr">
                        <a:lnSpc>
                          <a:spcPct val="115000"/>
                        </a:lnSpc>
                        <a:spcAft>
                          <a:spcPts val="0"/>
                        </a:spcAft>
                      </a:pPr>
                      <a:r>
                        <a:rPr lang="en-US" sz="1050" dirty="0">
                          <a:effectLst/>
                        </a:rPr>
                        <a:t> </a:t>
                      </a:r>
                      <a:endParaRPr lang="en-GB" sz="1100" dirty="0">
                        <a:effectLst/>
                      </a:endParaRPr>
                    </a:p>
                    <a:p>
                      <a:pPr algn="ctr">
                        <a:lnSpc>
                          <a:spcPct val="115000"/>
                        </a:lnSpc>
                        <a:spcAft>
                          <a:spcPts val="0"/>
                        </a:spcAft>
                      </a:pPr>
                      <a:r>
                        <a:rPr lang="en-US" sz="1050" dirty="0">
                          <a:effectLst/>
                        </a:rPr>
                        <a:t>3. Insufficient data and equipment to monitor sugar sector</a:t>
                      </a:r>
                      <a:endParaRPr lang="en-GB" sz="1100" dirty="0">
                        <a:effectLst/>
                        <a:latin typeface="Times New Roman"/>
                        <a:ea typeface="Calibri"/>
                      </a:endParaRPr>
                    </a:p>
                  </a:txBody>
                  <a:tcPr marL="42753" marR="42753" marT="0" marB="0"/>
                </a:tc>
                <a:tc>
                  <a:txBody>
                    <a:bodyPr/>
                    <a:lstStyle/>
                    <a:p>
                      <a:pPr algn="ctr">
                        <a:lnSpc>
                          <a:spcPct val="115000"/>
                        </a:lnSpc>
                        <a:spcAft>
                          <a:spcPts val="0"/>
                        </a:spcAft>
                      </a:pPr>
                      <a:r>
                        <a:rPr lang="en-US" sz="1050">
                          <a:effectLst/>
                        </a:rPr>
                        <a:t>Insufficient finances</a:t>
                      </a:r>
                      <a:endParaRPr lang="en-GB" sz="1100">
                        <a:effectLst/>
                      </a:endParaRPr>
                    </a:p>
                    <a:p>
                      <a:pPr algn="ctr">
                        <a:lnSpc>
                          <a:spcPct val="115000"/>
                        </a:lnSpc>
                        <a:spcAft>
                          <a:spcPts val="0"/>
                        </a:spcAft>
                      </a:pPr>
                      <a:r>
                        <a:rPr lang="en-US" sz="1050">
                          <a:effectLst/>
                        </a:rPr>
                        <a:t> </a:t>
                      </a:r>
                      <a:endParaRPr lang="en-GB" sz="1100">
                        <a:effectLst/>
                      </a:endParaRPr>
                    </a:p>
                    <a:p>
                      <a:pPr algn="ctr">
                        <a:lnSpc>
                          <a:spcPct val="115000"/>
                        </a:lnSpc>
                        <a:spcAft>
                          <a:spcPts val="0"/>
                        </a:spcAft>
                      </a:pPr>
                      <a:r>
                        <a:rPr lang="en-US" sz="1050">
                          <a:effectLst/>
                        </a:rPr>
                        <a:t>Insufficient contacts/network to coordinate with MOA, KSB central, KSB county level, and sugar mills </a:t>
                      </a:r>
                      <a:endParaRPr lang="en-GB" sz="1100">
                        <a:effectLst/>
                        <a:latin typeface="Times New Roman"/>
                        <a:ea typeface="Calibri"/>
                      </a:endParaRPr>
                    </a:p>
                  </a:txBody>
                  <a:tcPr marL="42753" marR="42753" marT="0" marB="0"/>
                </a:tc>
              </a:tr>
              <a:tr h="1179980">
                <a:tc>
                  <a:txBody>
                    <a:bodyPr/>
                    <a:lstStyle/>
                    <a:p>
                      <a:pPr algn="just">
                        <a:lnSpc>
                          <a:spcPct val="115000"/>
                        </a:lnSpc>
                        <a:spcAft>
                          <a:spcPts val="0"/>
                        </a:spcAft>
                      </a:pPr>
                      <a:r>
                        <a:rPr lang="en-US" sz="1050">
                          <a:effectLst/>
                        </a:rPr>
                        <a:t>MOA</a:t>
                      </a:r>
                      <a:endParaRPr lang="en-GB" sz="1100">
                        <a:effectLst/>
                        <a:latin typeface="Times New Roman"/>
                        <a:ea typeface="Calibri"/>
                      </a:endParaRPr>
                    </a:p>
                  </a:txBody>
                  <a:tcPr marL="42753" marR="42753" marT="0" marB="0"/>
                </a:tc>
                <a:tc>
                  <a:txBody>
                    <a:bodyPr/>
                    <a:lstStyle/>
                    <a:p>
                      <a:pPr algn="ctr">
                        <a:lnSpc>
                          <a:spcPct val="115000"/>
                        </a:lnSpc>
                        <a:spcAft>
                          <a:spcPts val="0"/>
                        </a:spcAft>
                      </a:pPr>
                      <a:r>
                        <a:rPr lang="en-US" sz="1050" dirty="0" smtClean="0">
                          <a:effectLst/>
                        </a:rPr>
                        <a:t>√ Has </a:t>
                      </a:r>
                      <a:r>
                        <a:rPr lang="en-US" sz="1050" dirty="0">
                          <a:effectLst/>
                        </a:rPr>
                        <a:t>environmental mandate, but the agricultural monitoring system, (including for environmental quality) is insufficient</a:t>
                      </a:r>
                      <a:endParaRPr lang="en-GB" sz="1100" dirty="0">
                        <a:effectLst/>
                        <a:latin typeface="Times New Roman"/>
                        <a:ea typeface="Calibri"/>
                      </a:endParaRPr>
                    </a:p>
                  </a:txBody>
                  <a:tcPr marL="42753" marR="42753" marT="0" marB="0"/>
                </a:tc>
                <a:tc>
                  <a:txBody>
                    <a:bodyPr/>
                    <a:lstStyle/>
                    <a:p>
                      <a:pPr algn="ctr">
                        <a:lnSpc>
                          <a:spcPct val="115000"/>
                        </a:lnSpc>
                        <a:spcAft>
                          <a:spcPts val="0"/>
                        </a:spcAft>
                      </a:pPr>
                      <a:r>
                        <a:rPr lang="en-US" sz="1050">
                          <a:effectLst/>
                        </a:rPr>
                        <a:t>1. √ Has skilled staff, but MOA staff may not necessarily know the details of the sugar sector</a:t>
                      </a:r>
                      <a:endParaRPr lang="en-GB" sz="1100">
                        <a:effectLst/>
                      </a:endParaRPr>
                    </a:p>
                    <a:p>
                      <a:pPr>
                        <a:lnSpc>
                          <a:spcPct val="115000"/>
                        </a:lnSpc>
                        <a:spcAft>
                          <a:spcPts val="0"/>
                        </a:spcAft>
                      </a:pPr>
                      <a:r>
                        <a:rPr lang="en-US" sz="1050">
                          <a:effectLst/>
                        </a:rPr>
                        <a:t> </a:t>
                      </a:r>
                      <a:endParaRPr lang="en-GB" sz="1100">
                        <a:effectLst/>
                      </a:endParaRPr>
                    </a:p>
                    <a:p>
                      <a:pPr algn="ctr">
                        <a:lnSpc>
                          <a:spcPct val="115000"/>
                        </a:lnSpc>
                        <a:spcAft>
                          <a:spcPts val="0"/>
                        </a:spcAft>
                      </a:pPr>
                      <a:r>
                        <a:rPr lang="en-US" sz="1050">
                          <a:effectLst/>
                        </a:rPr>
                        <a:t>2. √ Has a good # of staff, but not generally assigned to sugar sector</a:t>
                      </a:r>
                      <a:endParaRPr lang="en-GB" sz="1100">
                        <a:effectLst/>
                      </a:endParaRPr>
                    </a:p>
                    <a:p>
                      <a:pPr>
                        <a:lnSpc>
                          <a:spcPct val="115000"/>
                        </a:lnSpc>
                        <a:spcAft>
                          <a:spcPts val="0"/>
                        </a:spcAft>
                      </a:pPr>
                      <a:r>
                        <a:rPr lang="en-US" sz="1050">
                          <a:effectLst/>
                        </a:rPr>
                        <a:t> </a:t>
                      </a:r>
                      <a:endParaRPr lang="en-GB" sz="1100">
                        <a:effectLst/>
                      </a:endParaRPr>
                    </a:p>
                    <a:p>
                      <a:pPr algn="ctr">
                        <a:lnSpc>
                          <a:spcPct val="115000"/>
                        </a:lnSpc>
                        <a:spcAft>
                          <a:spcPts val="0"/>
                        </a:spcAft>
                      </a:pPr>
                      <a:r>
                        <a:rPr lang="en-US" sz="1050">
                          <a:effectLst/>
                        </a:rPr>
                        <a:t>3. √ Has some scattered agricultural monitoring data, but insufficient system to monitor sugar sector impacts</a:t>
                      </a:r>
                      <a:endParaRPr lang="en-GB" sz="1100">
                        <a:effectLst/>
                      </a:endParaRPr>
                    </a:p>
                    <a:p>
                      <a:pPr algn="ctr">
                        <a:lnSpc>
                          <a:spcPct val="115000"/>
                        </a:lnSpc>
                        <a:spcAft>
                          <a:spcPts val="0"/>
                        </a:spcAft>
                      </a:pPr>
                      <a:r>
                        <a:rPr lang="en-US" sz="1050">
                          <a:effectLst/>
                        </a:rPr>
                        <a:t> </a:t>
                      </a:r>
                      <a:endParaRPr lang="en-GB" sz="1100">
                        <a:effectLst/>
                        <a:latin typeface="Times New Roman"/>
                        <a:ea typeface="Calibri"/>
                      </a:endParaRPr>
                    </a:p>
                  </a:txBody>
                  <a:tcPr marL="42753" marR="42753" marT="0" marB="0"/>
                </a:tc>
                <a:tc>
                  <a:txBody>
                    <a:bodyPr/>
                    <a:lstStyle/>
                    <a:p>
                      <a:pPr algn="ctr">
                        <a:lnSpc>
                          <a:spcPct val="115000"/>
                        </a:lnSpc>
                        <a:spcAft>
                          <a:spcPts val="0"/>
                        </a:spcAft>
                      </a:pPr>
                      <a:r>
                        <a:rPr lang="en-US" sz="1050" dirty="0" smtClean="0">
                          <a:effectLst/>
                        </a:rPr>
                        <a:t>√ GOK </a:t>
                      </a:r>
                      <a:r>
                        <a:rPr lang="en-US" sz="1050" dirty="0">
                          <a:effectLst/>
                        </a:rPr>
                        <a:t>financed</a:t>
                      </a:r>
                      <a:endParaRPr lang="en-GB" sz="1100" dirty="0">
                        <a:effectLst/>
                      </a:endParaRPr>
                    </a:p>
                    <a:p>
                      <a:pPr algn="ctr">
                        <a:lnSpc>
                          <a:spcPct val="115000"/>
                        </a:lnSpc>
                        <a:spcAft>
                          <a:spcPts val="0"/>
                        </a:spcAft>
                      </a:pPr>
                      <a:r>
                        <a:rPr lang="en-US" sz="1050" dirty="0">
                          <a:effectLst/>
                        </a:rPr>
                        <a:t> </a:t>
                      </a:r>
                      <a:endParaRPr lang="en-GB" sz="1100" dirty="0">
                        <a:effectLst/>
                      </a:endParaRPr>
                    </a:p>
                    <a:p>
                      <a:pPr algn="ctr">
                        <a:lnSpc>
                          <a:spcPct val="115000"/>
                        </a:lnSpc>
                        <a:spcAft>
                          <a:spcPts val="0"/>
                        </a:spcAft>
                      </a:pPr>
                      <a:r>
                        <a:rPr lang="en-US" sz="1050" dirty="0">
                          <a:effectLst/>
                        </a:rPr>
                        <a:t>It is unclear whether its mechanisms to coordinate with Land Commission on environmental management in the agricultural sector are sufficient</a:t>
                      </a:r>
                      <a:endParaRPr lang="en-GB" sz="1100" dirty="0">
                        <a:effectLst/>
                      </a:endParaRPr>
                    </a:p>
                    <a:p>
                      <a:pPr algn="just">
                        <a:lnSpc>
                          <a:spcPct val="115000"/>
                        </a:lnSpc>
                        <a:spcAft>
                          <a:spcPts val="0"/>
                        </a:spcAft>
                      </a:pPr>
                      <a:r>
                        <a:rPr lang="en-US" sz="1050" dirty="0">
                          <a:effectLst/>
                        </a:rPr>
                        <a:t> </a:t>
                      </a:r>
                      <a:endParaRPr lang="en-GB" sz="1100" dirty="0">
                        <a:effectLst/>
                        <a:latin typeface="Times New Roman"/>
                        <a:ea typeface="Calibri"/>
                      </a:endParaRPr>
                    </a:p>
                  </a:txBody>
                  <a:tcPr marL="42753" marR="42753" marT="0" marB="0"/>
                </a:tc>
              </a:tr>
            </a:tbl>
          </a:graphicData>
        </a:graphic>
      </p:graphicFrame>
    </p:spTree>
    <p:extLst>
      <p:ext uri="{BB962C8B-B14F-4D97-AF65-F5344CB8AC3E}">
        <p14:creationId xmlns:p14="http://schemas.microsoft.com/office/powerpoint/2010/main" val="40809878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2286000"/>
            <a:ext cx="9082936" cy="4662815"/>
          </a:xfrm>
          <a:prstGeom prst="rect">
            <a:avLst/>
          </a:prstGeom>
        </p:spPr>
        <p:txBody>
          <a:bodyPr wrap="none">
            <a:spAutoFit/>
          </a:bodyPr>
          <a:lstStyle/>
          <a:p>
            <a:pPr marL="622300" lvl="0" indent="-263525">
              <a:lnSpc>
                <a:spcPct val="150000"/>
              </a:lnSpc>
              <a:buFont typeface="Arial" pitchFamily="34" charset="0"/>
              <a:buChar char="•"/>
            </a:pPr>
            <a:r>
              <a:rPr lang="en-GB" sz="1800" kern="0" dirty="0" smtClean="0">
                <a:solidFill>
                  <a:srgbClr val="006699"/>
                </a:solidFill>
                <a:latin typeface="Verdana"/>
                <a:ea typeface="ＭＳ Ｐゴシック" pitchFamily="-1" charset="-128"/>
                <a:cs typeface="ＭＳ Ｐゴシック" pitchFamily="-1" charset="-128"/>
              </a:rPr>
              <a:t>Develop sugar sector land use plan</a:t>
            </a:r>
          </a:p>
          <a:p>
            <a:pPr marL="622300" lvl="0" indent="-263525">
              <a:lnSpc>
                <a:spcPct val="150000"/>
              </a:lnSpc>
              <a:buFont typeface="Arial" pitchFamily="34" charset="0"/>
              <a:buChar char="•"/>
            </a:pPr>
            <a:r>
              <a:rPr lang="en-GB" sz="1800" kern="0" dirty="0" smtClean="0">
                <a:solidFill>
                  <a:srgbClr val="006699"/>
                </a:solidFill>
                <a:latin typeface="Verdana"/>
                <a:ea typeface="ＭＳ Ｐゴシック" pitchFamily="-1" charset="-128"/>
                <a:cs typeface="ＭＳ Ｐゴシック" pitchFamily="-1" charset="-128"/>
              </a:rPr>
              <a:t>Assess experience with other organisation models from other countries</a:t>
            </a:r>
          </a:p>
          <a:p>
            <a:pPr marL="622300" lvl="0" indent="-263525">
              <a:lnSpc>
                <a:spcPct val="150000"/>
              </a:lnSpc>
              <a:buFont typeface="Arial" pitchFamily="34" charset="0"/>
              <a:buChar char="•"/>
            </a:pPr>
            <a:r>
              <a:rPr lang="en-GB" sz="1800" kern="0" dirty="0" err="1" smtClean="0">
                <a:solidFill>
                  <a:srgbClr val="006699"/>
                </a:solidFill>
                <a:latin typeface="Verdana"/>
                <a:ea typeface="ＭＳ Ｐゴシック" pitchFamily="-1" charset="-128"/>
                <a:cs typeface="ＭＳ Ｐゴシック" pitchFamily="-1" charset="-128"/>
              </a:rPr>
              <a:t>Ïncrease</a:t>
            </a:r>
            <a:r>
              <a:rPr lang="en-GB" sz="1800" kern="0" dirty="0" smtClean="0">
                <a:solidFill>
                  <a:srgbClr val="006699"/>
                </a:solidFill>
                <a:latin typeface="Verdana"/>
                <a:ea typeface="ＭＳ Ｐゴシック" pitchFamily="-1" charset="-128"/>
                <a:cs typeface="ＭＳ Ｐゴシック" pitchFamily="-1" charset="-128"/>
              </a:rPr>
              <a:t> sugar industry environmental monitoring staff</a:t>
            </a:r>
          </a:p>
          <a:p>
            <a:pPr marL="622300" lvl="0" indent="-263525">
              <a:lnSpc>
                <a:spcPct val="150000"/>
              </a:lnSpc>
              <a:buFont typeface="Arial" pitchFamily="34" charset="0"/>
              <a:buChar char="•"/>
            </a:pPr>
            <a:r>
              <a:rPr lang="en-GB" sz="1800" kern="0" dirty="0" smtClean="0">
                <a:solidFill>
                  <a:srgbClr val="006699"/>
                </a:solidFill>
                <a:latin typeface="Verdana"/>
                <a:ea typeface="ＭＳ Ｐゴシック" pitchFamily="-1" charset="-128"/>
                <a:cs typeface="ＭＳ Ｐゴシック" pitchFamily="-1" charset="-128"/>
              </a:rPr>
              <a:t>Evaluate cost and benefits from</a:t>
            </a:r>
          </a:p>
          <a:p>
            <a:pPr marL="358775" lvl="0">
              <a:lnSpc>
                <a:spcPct val="150000"/>
              </a:lnSpc>
            </a:pPr>
            <a:r>
              <a:rPr lang="en-GB" sz="1800" kern="0" dirty="0" smtClean="0">
                <a:solidFill>
                  <a:srgbClr val="006699"/>
                </a:solidFill>
                <a:latin typeface="Verdana"/>
                <a:ea typeface="ＭＳ Ｐゴシック" pitchFamily="-1" charset="-128"/>
                <a:cs typeface="ＭＳ Ｐゴシック" pitchFamily="-1" charset="-128"/>
              </a:rPr>
              <a:t>   moving to ‘power’ as the key</a:t>
            </a:r>
          </a:p>
          <a:p>
            <a:pPr marL="358775" lvl="0">
              <a:lnSpc>
                <a:spcPct val="150000"/>
              </a:lnSpc>
            </a:pPr>
            <a:r>
              <a:rPr lang="en-GB" sz="1800" kern="0" dirty="0">
                <a:solidFill>
                  <a:srgbClr val="006699"/>
                </a:solidFill>
                <a:latin typeface="Verdana"/>
                <a:ea typeface="ＭＳ Ｐゴシック" pitchFamily="-1" charset="-128"/>
                <a:cs typeface="ＭＳ Ｐゴシック" pitchFamily="-1" charset="-128"/>
              </a:rPr>
              <a:t> </a:t>
            </a:r>
            <a:r>
              <a:rPr lang="en-GB" sz="1800" kern="0" dirty="0" smtClean="0">
                <a:solidFill>
                  <a:srgbClr val="006699"/>
                </a:solidFill>
                <a:latin typeface="Verdana"/>
                <a:ea typeface="ＭＳ Ｐゴシック" pitchFamily="-1" charset="-128"/>
                <a:cs typeface="ＭＳ Ｐゴシック" pitchFamily="-1" charset="-128"/>
              </a:rPr>
              <a:t>  product</a:t>
            </a:r>
          </a:p>
          <a:p>
            <a:pPr marL="622300" lvl="0" indent="-263525">
              <a:lnSpc>
                <a:spcPct val="150000"/>
              </a:lnSpc>
              <a:buFont typeface="Arial" pitchFamily="34" charset="0"/>
              <a:buChar char="•"/>
            </a:pPr>
            <a:r>
              <a:rPr lang="en-GB" sz="1800" kern="0" dirty="0" smtClean="0">
                <a:solidFill>
                  <a:srgbClr val="006699"/>
                </a:solidFill>
                <a:latin typeface="Verdana"/>
                <a:ea typeface="ＭＳ Ｐゴシック" pitchFamily="-1" charset="-128"/>
                <a:cs typeface="ＭＳ Ｐゴシック" pitchFamily="-1" charset="-128"/>
              </a:rPr>
              <a:t>Develop registration of chemicals</a:t>
            </a:r>
          </a:p>
          <a:p>
            <a:pPr marL="622300" lvl="0" indent="-263525">
              <a:lnSpc>
                <a:spcPct val="150000"/>
              </a:lnSpc>
              <a:buFont typeface="Arial" pitchFamily="34" charset="0"/>
              <a:buChar char="•"/>
            </a:pPr>
            <a:r>
              <a:rPr lang="en-GB" sz="1800" kern="0" dirty="0" smtClean="0">
                <a:solidFill>
                  <a:srgbClr val="006699"/>
                </a:solidFill>
                <a:latin typeface="Verdana"/>
                <a:ea typeface="ＭＳ Ｐゴシック" pitchFamily="-1" charset="-128"/>
                <a:cs typeface="ＭＳ Ｐゴシック" pitchFamily="-1" charset="-128"/>
              </a:rPr>
              <a:t>Assess the effect of climate change</a:t>
            </a:r>
          </a:p>
          <a:p>
            <a:pPr marL="358775" lvl="0">
              <a:lnSpc>
                <a:spcPct val="150000"/>
              </a:lnSpc>
            </a:pPr>
            <a:r>
              <a:rPr lang="en-GB" sz="1800" kern="0" dirty="0">
                <a:solidFill>
                  <a:srgbClr val="006699"/>
                </a:solidFill>
                <a:latin typeface="Verdana"/>
                <a:ea typeface="ＭＳ Ｐゴシック" pitchFamily="-1" charset="-128"/>
                <a:cs typeface="ＭＳ Ｐゴシック" pitchFamily="-1" charset="-128"/>
              </a:rPr>
              <a:t> </a:t>
            </a:r>
            <a:r>
              <a:rPr lang="en-GB" sz="1800" kern="0" dirty="0" smtClean="0">
                <a:solidFill>
                  <a:srgbClr val="006699"/>
                </a:solidFill>
                <a:latin typeface="Verdana"/>
                <a:ea typeface="ＭＳ Ｐゴシック" pitchFamily="-1" charset="-128"/>
                <a:cs typeface="ＭＳ Ｐゴシック" pitchFamily="-1" charset="-128"/>
              </a:rPr>
              <a:t>  on sugarcane</a:t>
            </a:r>
          </a:p>
          <a:p>
            <a:pPr marL="644525" lvl="0" indent="-285750">
              <a:lnSpc>
                <a:spcPct val="150000"/>
              </a:lnSpc>
              <a:buFont typeface="Arial" panose="020B0604020202020204" pitchFamily="34" charset="0"/>
              <a:buChar char="•"/>
            </a:pPr>
            <a:r>
              <a:rPr lang="en-GB" sz="1800" kern="0" dirty="0" smtClean="0">
                <a:solidFill>
                  <a:srgbClr val="006699"/>
                </a:solidFill>
                <a:latin typeface="Verdana"/>
                <a:ea typeface="ＭＳ Ｐゴシック" pitchFamily="-1" charset="-128"/>
                <a:cs typeface="ＭＳ Ｐゴシック" pitchFamily="-1" charset="-128"/>
              </a:rPr>
              <a:t>Conduct EIA on major road works</a:t>
            </a:r>
          </a:p>
          <a:p>
            <a:pPr marL="358775" lvl="0">
              <a:lnSpc>
                <a:spcPct val="150000"/>
              </a:lnSpc>
            </a:pPr>
            <a:endParaRPr lang="en-GB" sz="1800" kern="0" dirty="0" smtClean="0">
              <a:solidFill>
                <a:srgbClr val="FF0000"/>
              </a:solidFill>
              <a:latin typeface="Verdana"/>
              <a:ea typeface="ＭＳ Ｐゴシック" pitchFamily="-1" charset="-128"/>
              <a:cs typeface="ＭＳ Ｐゴシック" pitchFamily="-1"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36576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bwMode="auto">
          <a:xfrm>
            <a:off x="0" y="1270337"/>
            <a:ext cx="9144000" cy="10156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358775" marR="0" lvl="0" indent="0" algn="l" defTabSz="914400" rtl="0" eaLnBrk="1" fontAlgn="base" latinLnBrk="0" hangingPunct="1">
              <a:lnSpc>
                <a:spcPct val="100000"/>
              </a:lnSpc>
              <a:spcBef>
                <a:spcPct val="0"/>
              </a:spcBef>
              <a:spcAft>
                <a:spcPct val="0"/>
              </a:spcAft>
              <a:buClrTx/>
              <a:buSzTx/>
              <a:buFontTx/>
              <a:buNone/>
              <a:tabLst/>
              <a:defRPr/>
            </a:pPr>
            <a:r>
              <a:rPr kumimoji="0" lang="en-GB" sz="3000" b="1" i="0" u="none" strike="noStrike" kern="0" cap="none" spc="0" normalizeH="0" baseline="0" noProof="0" dirty="0" smtClean="0">
                <a:ln>
                  <a:noFill/>
                </a:ln>
                <a:solidFill>
                  <a:srgbClr val="0F5494"/>
                </a:solidFill>
                <a:effectLst/>
                <a:uLnTx/>
                <a:uFillTx/>
                <a:latin typeface="+mj-lt"/>
                <a:ea typeface="ＭＳ Ｐゴシック" pitchFamily="-1" charset="-128"/>
                <a:cs typeface="ＭＳ Ｐゴシック" pitchFamily="-1" charset="-128"/>
              </a:rPr>
              <a:t>Kenya study -</a:t>
            </a:r>
            <a:br>
              <a:rPr kumimoji="0" lang="en-GB" sz="3000" b="1" i="0" u="none" strike="noStrike" kern="0" cap="none" spc="0" normalizeH="0" baseline="0" noProof="0" dirty="0" smtClean="0">
                <a:ln>
                  <a:noFill/>
                </a:ln>
                <a:solidFill>
                  <a:srgbClr val="0F5494"/>
                </a:solidFill>
                <a:effectLst/>
                <a:uLnTx/>
                <a:uFillTx/>
                <a:latin typeface="+mj-lt"/>
                <a:ea typeface="ＭＳ Ｐゴシック" pitchFamily="-1" charset="-128"/>
                <a:cs typeface="ＭＳ Ｐゴシック" pitchFamily="-1" charset="-128"/>
              </a:rPr>
            </a:br>
            <a:r>
              <a:rPr kumimoji="0" lang="en-GB" sz="3000" b="1" i="0" u="none" strike="noStrike" kern="0" cap="none" spc="0" normalizeH="0" baseline="0" noProof="0" dirty="0" smtClean="0">
                <a:ln>
                  <a:noFill/>
                </a:ln>
                <a:solidFill>
                  <a:srgbClr val="0F5494"/>
                </a:solidFill>
                <a:effectLst/>
                <a:uLnTx/>
                <a:uFillTx/>
                <a:latin typeface="+mj-lt"/>
                <a:ea typeface="ＭＳ Ｐゴシック" pitchFamily="-1" charset="-128"/>
                <a:cs typeface="ＭＳ Ｐゴシック" pitchFamily="-1" charset="-128"/>
              </a:rPr>
              <a:t>Recommendations to the</a:t>
            </a:r>
            <a:r>
              <a:rPr kumimoji="0" lang="en-GB" sz="3000" b="1" i="0" u="none" strike="noStrike" kern="0" cap="none" spc="0" normalizeH="0" noProof="0" dirty="0" smtClean="0">
                <a:ln>
                  <a:noFill/>
                </a:ln>
                <a:solidFill>
                  <a:srgbClr val="0F5494"/>
                </a:solidFill>
                <a:effectLst/>
                <a:uLnTx/>
                <a:uFillTx/>
                <a:latin typeface="+mj-lt"/>
                <a:ea typeface="ＭＳ Ｐゴシック" pitchFamily="-1" charset="-128"/>
                <a:cs typeface="ＭＳ Ｐゴシック" pitchFamily="-1" charset="-128"/>
              </a:rPr>
              <a:t> EC</a:t>
            </a:r>
            <a:endParaRPr kumimoji="0" lang="en-GB" sz="3000" b="1" i="0" u="none" strike="noStrike" kern="0" cap="none" spc="0" normalizeH="0" baseline="0" noProof="0" dirty="0">
              <a:ln>
                <a:noFill/>
              </a:ln>
              <a:solidFill>
                <a:srgbClr val="0F5494"/>
              </a:solidFill>
              <a:effectLst/>
              <a:uLnTx/>
              <a:uFillTx/>
              <a:latin typeface="+mj-lt"/>
              <a:ea typeface="ＭＳ Ｐゴシック" pitchFamily="-1" charset="-128"/>
              <a:cs typeface="ＭＳ Ｐゴシック" pitchFamily="-1" charset="-128"/>
            </a:endParaRPr>
          </a:p>
        </p:txBody>
      </p:sp>
    </p:spTree>
    <p:extLst>
      <p:ext uri="{BB962C8B-B14F-4D97-AF65-F5344CB8AC3E}">
        <p14:creationId xmlns:p14="http://schemas.microsoft.com/office/powerpoint/2010/main" val="4133174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bwMode="auto">
          <a:xfrm>
            <a:off x="323528" y="1205880"/>
            <a:ext cx="853440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rgbClr val="0F5494"/>
                </a:solidFill>
                <a:effectLst/>
                <a:uLnTx/>
                <a:uFillTx/>
                <a:latin typeface="Arial"/>
                <a:ea typeface="+mj-ea"/>
                <a:cs typeface="+mj-cs"/>
              </a:rPr>
              <a:t>Tools supporting awareness raising and partnership</a:t>
            </a:r>
            <a:r>
              <a:rPr kumimoji="0" lang="en-GB" sz="2800" b="1" i="0" u="none" strike="noStrike" kern="0" cap="none" spc="0" normalizeH="0" noProof="0" dirty="0" smtClean="0">
                <a:ln>
                  <a:noFill/>
                </a:ln>
                <a:solidFill>
                  <a:srgbClr val="0F5494"/>
                </a:solidFill>
                <a:effectLst/>
                <a:uLnTx/>
                <a:uFillTx/>
                <a:latin typeface="Arial"/>
                <a:ea typeface="+mj-ea"/>
                <a:cs typeface="+mj-cs"/>
              </a:rPr>
              <a:t> building </a:t>
            </a:r>
            <a:endParaRPr kumimoji="0" lang="en-GB" sz="2800" b="1" i="0" u="none" strike="noStrike" kern="0" cap="none" spc="0" normalizeH="0" baseline="0" noProof="0" dirty="0" smtClean="0">
              <a:ln>
                <a:noFill/>
              </a:ln>
              <a:solidFill>
                <a:srgbClr val="0F5494"/>
              </a:solidFill>
              <a:effectLst/>
              <a:uLnTx/>
              <a:uFillTx/>
              <a:latin typeface="Arial"/>
              <a:ea typeface="+mj-ea"/>
              <a:cs typeface="+mj-cs"/>
            </a:endParaRPr>
          </a:p>
        </p:txBody>
      </p:sp>
      <p:grpSp>
        <p:nvGrpSpPr>
          <p:cNvPr id="2" name="Group 1"/>
          <p:cNvGrpSpPr/>
          <p:nvPr/>
        </p:nvGrpSpPr>
        <p:grpSpPr>
          <a:xfrm>
            <a:off x="971600" y="2463726"/>
            <a:ext cx="6335520" cy="3889349"/>
            <a:chOff x="971600" y="2463726"/>
            <a:chExt cx="6335520" cy="3889349"/>
          </a:xfrm>
        </p:grpSpPr>
        <p:sp>
          <p:nvSpPr>
            <p:cNvPr id="77" name="Rounded Rectangle 76"/>
            <p:cNvSpPr/>
            <p:nvPr/>
          </p:nvSpPr>
          <p:spPr>
            <a:xfrm>
              <a:off x="971600" y="2463726"/>
              <a:ext cx="1573163" cy="605234"/>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78" name="Flowchart: Document 4"/>
            <p:cNvSpPr/>
            <p:nvPr/>
          </p:nvSpPr>
          <p:spPr>
            <a:xfrm>
              <a:off x="971600" y="3241229"/>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79" name="Flowchart: Document 5"/>
            <p:cNvSpPr/>
            <p:nvPr/>
          </p:nvSpPr>
          <p:spPr>
            <a:xfrm>
              <a:off x="971600" y="4386857"/>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80" name="Flowchart: Document 6"/>
            <p:cNvSpPr/>
            <p:nvPr/>
          </p:nvSpPr>
          <p:spPr>
            <a:xfrm>
              <a:off x="971600" y="5445224"/>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81" name="Rounded Rectangle 80"/>
            <p:cNvSpPr/>
            <p:nvPr/>
          </p:nvSpPr>
          <p:spPr>
            <a:xfrm>
              <a:off x="3151238" y="2492896"/>
              <a:ext cx="1573162" cy="605234"/>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82" name="Rounded Rectangle 81"/>
            <p:cNvSpPr/>
            <p:nvPr/>
          </p:nvSpPr>
          <p:spPr>
            <a:xfrm>
              <a:off x="3151238" y="4149080"/>
              <a:ext cx="1573162" cy="1210468"/>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83" name="Rounded Rectangle 82"/>
            <p:cNvSpPr/>
            <p:nvPr/>
          </p:nvSpPr>
          <p:spPr>
            <a:xfrm>
              <a:off x="5584417" y="4149080"/>
              <a:ext cx="1722703" cy="1291084"/>
            </a:xfrm>
            <a:prstGeom prst="roundRect">
              <a:avLst/>
            </a:prstGeom>
            <a:solidFill>
              <a:srgbClr val="0083A9">
                <a:lumMod val="60000"/>
                <a:lumOff val="40000"/>
              </a:srgbClr>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1100" b="1" i="0" u="none" strike="noStrike" kern="0" cap="none" spc="0" normalizeH="0" baseline="0" noProof="0">
                <a:ln>
                  <a:noFill/>
                </a:ln>
                <a:solidFill>
                  <a:srgbClr val="000000"/>
                </a:solidFill>
                <a:effectLst/>
                <a:uLnTx/>
                <a:uFillTx/>
                <a:latin typeface="Arial"/>
                <a:ea typeface="+mn-ea"/>
                <a:cs typeface="+mn-cs"/>
              </a:endParaRPr>
            </a:p>
          </p:txBody>
        </p:sp>
        <p:sp>
          <p:nvSpPr>
            <p:cNvPr id="84" name="Rounded Rectangle 83"/>
            <p:cNvSpPr/>
            <p:nvPr/>
          </p:nvSpPr>
          <p:spPr>
            <a:xfrm>
              <a:off x="5580112" y="2968011"/>
              <a:ext cx="1722703" cy="736573"/>
            </a:xfrm>
            <a:prstGeom prst="roundRect">
              <a:avLst/>
            </a:prstGeom>
            <a:solidFill>
              <a:srgbClr val="0083A9">
                <a:lumMod val="60000"/>
                <a:lumOff val="40000"/>
              </a:srgbClr>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11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85" name="Straight Connector 84"/>
            <p:cNvCxnSpPr>
              <a:stCxn id="77" idx="2"/>
              <a:endCxn id="78" idx="0"/>
            </p:cNvCxnSpPr>
            <p:nvPr/>
          </p:nvCxnSpPr>
          <p:spPr>
            <a:xfrm>
              <a:off x="1758182" y="3068960"/>
              <a:ext cx="0" cy="172269"/>
            </a:xfrm>
            <a:prstGeom prst="line">
              <a:avLst/>
            </a:prstGeom>
            <a:noFill/>
            <a:ln w="38100" cap="flat" cmpd="sng" algn="ctr">
              <a:solidFill>
                <a:srgbClr val="005F7B"/>
              </a:solidFill>
              <a:prstDash val="solid"/>
            </a:ln>
            <a:effectLst/>
          </p:spPr>
        </p:cxnSp>
        <p:cxnSp>
          <p:nvCxnSpPr>
            <p:cNvPr id="86" name="Straight Connector 85"/>
            <p:cNvCxnSpPr>
              <a:stCxn id="78" idx="2"/>
              <a:endCxn id="79" idx="0"/>
            </p:cNvCxnSpPr>
            <p:nvPr/>
          </p:nvCxnSpPr>
          <p:spPr>
            <a:xfrm>
              <a:off x="1758182" y="4089061"/>
              <a:ext cx="0" cy="297796"/>
            </a:xfrm>
            <a:prstGeom prst="line">
              <a:avLst/>
            </a:prstGeom>
            <a:noFill/>
            <a:ln w="38100" cap="flat" cmpd="sng" algn="ctr">
              <a:solidFill>
                <a:srgbClr val="002060"/>
              </a:solidFill>
              <a:prstDash val="solid"/>
            </a:ln>
            <a:effectLst/>
          </p:spPr>
        </p:cxnSp>
        <p:cxnSp>
          <p:nvCxnSpPr>
            <p:cNvPr id="87" name="Straight Connector 86"/>
            <p:cNvCxnSpPr>
              <a:stCxn id="79" idx="2"/>
              <a:endCxn id="80" idx="0"/>
            </p:cNvCxnSpPr>
            <p:nvPr/>
          </p:nvCxnSpPr>
          <p:spPr>
            <a:xfrm>
              <a:off x="1758182" y="5234689"/>
              <a:ext cx="0" cy="210535"/>
            </a:xfrm>
            <a:prstGeom prst="line">
              <a:avLst/>
            </a:prstGeom>
            <a:noFill/>
            <a:ln w="38100" cap="flat" cmpd="sng" algn="ctr">
              <a:solidFill>
                <a:srgbClr val="002060"/>
              </a:solidFill>
              <a:prstDash val="solid"/>
            </a:ln>
            <a:effectLst/>
          </p:spPr>
        </p:cxnSp>
        <p:sp>
          <p:nvSpPr>
            <p:cNvPr id="88" name="Right Brace 87"/>
            <p:cNvSpPr/>
            <p:nvPr/>
          </p:nvSpPr>
          <p:spPr>
            <a:xfrm>
              <a:off x="2656953" y="3212976"/>
              <a:ext cx="114847" cy="3086693"/>
            </a:xfrm>
            <a:prstGeom prst="rightBrace">
              <a:avLst/>
            </a:prstGeom>
            <a:noFill/>
            <a:ln w="38100"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Arial"/>
                <a:ea typeface="+mn-ea"/>
                <a:cs typeface="+mn-cs"/>
              </a:endParaRPr>
            </a:p>
          </p:txBody>
        </p:sp>
        <p:cxnSp>
          <p:nvCxnSpPr>
            <p:cNvPr id="89" name="Straight Arrow Connector 88"/>
            <p:cNvCxnSpPr>
              <a:stCxn id="88" idx="1"/>
              <a:endCxn id="82" idx="1"/>
            </p:cNvCxnSpPr>
            <p:nvPr/>
          </p:nvCxnSpPr>
          <p:spPr>
            <a:xfrm flipV="1">
              <a:off x="2771800" y="4754314"/>
              <a:ext cx="379438" cy="2009"/>
            </a:xfrm>
            <a:prstGeom prst="straightConnector1">
              <a:avLst/>
            </a:prstGeom>
            <a:noFill/>
            <a:ln w="38100" cap="flat" cmpd="sng" algn="ctr">
              <a:solidFill>
                <a:srgbClr val="005F7B"/>
              </a:solidFill>
              <a:prstDash val="solid"/>
              <a:tailEnd type="arrow"/>
            </a:ln>
            <a:effectLst/>
          </p:spPr>
        </p:cxnSp>
        <p:cxnSp>
          <p:nvCxnSpPr>
            <p:cNvPr id="91" name="Straight Arrow Connector 90"/>
            <p:cNvCxnSpPr>
              <a:stCxn id="81" idx="3"/>
              <a:endCxn id="84" idx="1"/>
            </p:cNvCxnSpPr>
            <p:nvPr/>
          </p:nvCxnSpPr>
          <p:spPr>
            <a:xfrm>
              <a:off x="4724400" y="2795513"/>
              <a:ext cx="855712" cy="540785"/>
            </a:xfrm>
            <a:prstGeom prst="straightConnector1">
              <a:avLst/>
            </a:prstGeom>
            <a:noFill/>
            <a:ln w="38100" cap="flat" cmpd="sng" algn="ctr">
              <a:solidFill>
                <a:srgbClr val="005F7B"/>
              </a:solidFill>
              <a:prstDash val="solid"/>
              <a:tailEnd type="arrow"/>
            </a:ln>
            <a:effectLst/>
          </p:spPr>
        </p:cxnSp>
        <p:cxnSp>
          <p:nvCxnSpPr>
            <p:cNvPr id="92" name="Straight Arrow Connector 91"/>
            <p:cNvCxnSpPr>
              <a:stCxn id="82" idx="3"/>
              <a:endCxn id="84" idx="1"/>
            </p:cNvCxnSpPr>
            <p:nvPr/>
          </p:nvCxnSpPr>
          <p:spPr>
            <a:xfrm flipV="1">
              <a:off x="4724400" y="3336298"/>
              <a:ext cx="855712" cy="1418016"/>
            </a:xfrm>
            <a:prstGeom prst="straightConnector1">
              <a:avLst/>
            </a:prstGeom>
            <a:noFill/>
            <a:ln w="38100" cap="flat" cmpd="sng" algn="ctr">
              <a:solidFill>
                <a:srgbClr val="005F7B"/>
              </a:solidFill>
              <a:prstDash val="solid"/>
              <a:tailEnd type="arrow"/>
            </a:ln>
            <a:effectLst/>
          </p:spPr>
        </p:cxnSp>
        <p:cxnSp>
          <p:nvCxnSpPr>
            <p:cNvPr id="93" name="Straight Arrow Connector 92"/>
            <p:cNvCxnSpPr>
              <a:stCxn id="84" idx="2"/>
              <a:endCxn id="83" idx="0"/>
            </p:cNvCxnSpPr>
            <p:nvPr/>
          </p:nvCxnSpPr>
          <p:spPr>
            <a:xfrm>
              <a:off x="6441464" y="3704584"/>
              <a:ext cx="4305" cy="444496"/>
            </a:xfrm>
            <a:prstGeom prst="straightConnector1">
              <a:avLst/>
            </a:prstGeom>
            <a:noFill/>
            <a:ln w="38100" cap="flat" cmpd="sng" algn="ctr">
              <a:solidFill>
                <a:srgbClr val="005F7B"/>
              </a:solidFill>
              <a:prstDash val="solid"/>
              <a:tailEnd type="arrow"/>
            </a:ln>
            <a:effectLst/>
          </p:spPr>
        </p:cxnSp>
        <p:cxnSp>
          <p:nvCxnSpPr>
            <p:cNvPr id="94" name="Straight Arrow Connector 93"/>
            <p:cNvCxnSpPr>
              <a:stCxn id="88" idx="1"/>
              <a:endCxn id="81" idx="1"/>
            </p:cNvCxnSpPr>
            <p:nvPr/>
          </p:nvCxnSpPr>
          <p:spPr>
            <a:xfrm flipV="1">
              <a:off x="2771800" y="2795513"/>
              <a:ext cx="379438" cy="1960810"/>
            </a:xfrm>
            <a:prstGeom prst="straightConnector1">
              <a:avLst/>
            </a:prstGeom>
            <a:noFill/>
            <a:ln w="38100" cap="flat" cmpd="sng" algn="ctr">
              <a:solidFill>
                <a:srgbClr val="005F7B"/>
              </a:solidFill>
              <a:prstDash val="solid"/>
              <a:tailEnd type="arrow"/>
            </a:ln>
            <a:effectLst/>
          </p:spPr>
        </p:cxnSp>
      </p:grpSp>
      <p:sp>
        <p:nvSpPr>
          <p:cNvPr id="95" name="TextBox 22"/>
          <p:cNvSpPr txBox="1">
            <a:spLocks noChangeArrowheads="1"/>
          </p:cNvSpPr>
          <p:nvPr/>
        </p:nvSpPr>
        <p:spPr bwMode="auto">
          <a:xfrm rot="16200000">
            <a:off x="6420908" y="4058948"/>
            <a:ext cx="4937720" cy="276999"/>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sysClr val="windowText" lastClr="000000"/>
                </a:solidFill>
                <a:effectLst/>
                <a:uLnTx/>
                <a:uFillTx/>
              </a:rPr>
              <a:t>Source: GCCA; adapted </a:t>
            </a:r>
            <a:r>
              <a:rPr kumimoji="0" lang="en-GB" b="0" i="0" u="none" strike="noStrike" kern="0" cap="none" spc="0" normalizeH="0" baseline="0" noProof="0" dirty="0">
                <a:ln>
                  <a:noFill/>
                </a:ln>
                <a:solidFill>
                  <a:sysClr val="windowText" lastClr="000000"/>
                </a:solidFill>
                <a:effectLst/>
                <a:uLnTx/>
                <a:uFillTx/>
              </a:rPr>
              <a:t>from: UNDP-UNEP (2010)</a:t>
            </a:r>
          </a:p>
        </p:txBody>
      </p:sp>
    </p:spTree>
    <p:extLst>
      <p:ext uri="{BB962C8B-B14F-4D97-AF65-F5344CB8AC3E}">
        <p14:creationId xmlns:p14="http://schemas.microsoft.com/office/powerpoint/2010/main" val="2589016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Title 55"/>
          <p:cNvSpPr>
            <a:spLocks noGrp="1"/>
          </p:cNvSpPr>
          <p:nvPr>
            <p:ph type="title"/>
          </p:nvPr>
        </p:nvSpPr>
        <p:spPr>
          <a:xfrm>
            <a:off x="0" y="1226403"/>
            <a:ext cx="9144000" cy="830997"/>
          </a:xfrm>
        </p:spPr>
        <p:txBody>
          <a:bodyPr>
            <a:spAutoFit/>
          </a:bodyPr>
          <a:lstStyle/>
          <a:p>
            <a:r>
              <a:rPr lang="da-DK" sz="2400" dirty="0">
                <a:solidFill>
                  <a:srgbClr val="006E99"/>
                </a:solidFill>
              </a:rPr>
              <a:t>I</a:t>
            </a:r>
            <a:r>
              <a:rPr lang="da-DK" sz="2400" dirty="0" smtClean="0">
                <a:solidFill>
                  <a:srgbClr val="006E99"/>
                </a:solidFill>
              </a:rPr>
              <a:t>nitiatives &amp; approaches for policy, planning and implementation</a:t>
            </a:r>
            <a:endParaRPr lang="en-US" sz="2400" dirty="0">
              <a:solidFill>
                <a:srgbClr val="006E99"/>
              </a:solidFill>
            </a:endParaRPr>
          </a:p>
        </p:txBody>
      </p:sp>
      <p:sp>
        <p:nvSpPr>
          <p:cNvPr id="3" name="Slide Number Placeholder 2"/>
          <p:cNvSpPr>
            <a:spLocks noGrp="1"/>
          </p:cNvSpPr>
          <p:nvPr>
            <p:ph type="sldNum" sz="quarter" idx="12"/>
          </p:nvPr>
        </p:nvSpPr>
        <p:spPr/>
        <p:txBody>
          <a:bodyPr/>
          <a:lstStyle/>
          <a:p>
            <a:pPr>
              <a:defRPr/>
            </a:pPr>
            <a:fld id="{315A5415-EC39-4ABD-B2D1-376FD9DBC68B}" type="slidenum">
              <a:rPr lang="en-GB" smtClean="0"/>
              <a:pPr>
                <a:defRPr/>
              </a:pPr>
              <a:t>60</a:t>
            </a:fld>
            <a:endParaRPr lang="en-GB" dirty="0"/>
          </a:p>
        </p:txBody>
      </p:sp>
      <p:grpSp>
        <p:nvGrpSpPr>
          <p:cNvPr id="2" name="Group 28"/>
          <p:cNvGrpSpPr/>
          <p:nvPr/>
        </p:nvGrpSpPr>
        <p:grpSpPr>
          <a:xfrm>
            <a:off x="4648200" y="2209800"/>
            <a:ext cx="4427984" cy="3739480"/>
            <a:chOff x="1378465" y="838156"/>
            <a:chExt cx="6387070" cy="4805224"/>
          </a:xfrm>
        </p:grpSpPr>
        <p:sp>
          <p:nvSpPr>
            <p:cNvPr id="28" name="Oval 27"/>
            <p:cNvSpPr/>
            <p:nvPr/>
          </p:nvSpPr>
          <p:spPr bwMode="auto">
            <a:xfrm>
              <a:off x="2123728" y="1250892"/>
              <a:ext cx="4896543" cy="4392488"/>
            </a:xfrm>
            <a:prstGeom prst="ellipse">
              <a:avLst/>
            </a:prstGeom>
            <a:solidFill>
              <a:schemeClr val="bg2">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da-DK" sz="1400" dirty="0" smtClean="0">
                  <a:solidFill>
                    <a:srgbClr val="006E99"/>
                  </a:solidFill>
                  <a:latin typeface="Verdana" pitchFamily="34" charset="0"/>
                  <a:hlinkClick r:id="rId3" action="ppaction://hlinksldjump"/>
                </a:rPr>
                <a:t>Initiatives</a:t>
              </a:r>
              <a:r>
                <a:rPr kumimoji="0" lang="da-DK" sz="1400" b="0" i="0" u="none" strike="noStrike" cap="none" normalizeH="0" baseline="0" dirty="0" smtClean="0">
                  <a:ln>
                    <a:noFill/>
                  </a:ln>
                  <a:solidFill>
                    <a:srgbClr val="006E99"/>
                  </a:solidFill>
                  <a:effectLst/>
                  <a:latin typeface="Verdana" pitchFamily="34" charset="0"/>
                  <a:hlinkClick r:id="" action="ppaction://noaction"/>
                </a:rPr>
                <a:t> </a:t>
              </a:r>
            </a:p>
            <a:p>
              <a:pPr marL="3175" marR="0" indent="0" algn="ctr" defTabSz="914400" rtl="0" eaLnBrk="1" fontAlgn="base" latinLnBrk="0" hangingPunct="1">
                <a:lnSpc>
                  <a:spcPct val="100000"/>
                </a:lnSpc>
                <a:spcBef>
                  <a:spcPct val="0"/>
                </a:spcBef>
                <a:spcAft>
                  <a:spcPct val="0"/>
                </a:spcAft>
                <a:buClrTx/>
                <a:buSzTx/>
                <a:buFontTx/>
                <a:buNone/>
                <a:tabLst/>
              </a:pPr>
              <a:r>
                <a:rPr kumimoji="0" lang="da-DK" sz="1400" b="0" i="0" u="none" strike="noStrike" cap="none" normalizeH="0" baseline="0" dirty="0" smtClean="0">
                  <a:ln>
                    <a:noFill/>
                  </a:ln>
                  <a:solidFill>
                    <a:srgbClr val="006E99"/>
                  </a:solidFill>
                  <a:effectLst/>
                  <a:latin typeface="Verdana" pitchFamily="34" charset="0"/>
                  <a:hlinkClick r:id="" action="ppaction://noaction"/>
                </a:rPr>
                <a:t>Implementation </a:t>
              </a:r>
              <a:endParaRPr kumimoji="0" lang="en-US" sz="1400" b="0" i="0" u="none" strike="noStrike" cap="none" normalizeH="0" baseline="0" dirty="0" smtClean="0">
                <a:ln>
                  <a:noFill/>
                </a:ln>
                <a:solidFill>
                  <a:srgbClr val="006E99"/>
                </a:solidFill>
                <a:effectLst/>
                <a:latin typeface="Verdana" pitchFamily="34" charset="0"/>
              </a:endParaRPr>
            </a:p>
          </p:txBody>
        </p:sp>
        <p:grpSp>
          <p:nvGrpSpPr>
            <p:cNvPr id="4" name="Group 3"/>
            <p:cNvGrpSpPr/>
            <p:nvPr/>
          </p:nvGrpSpPr>
          <p:grpSpPr>
            <a:xfrm>
              <a:off x="3580290" y="838156"/>
              <a:ext cx="1983420" cy="778039"/>
              <a:chOff x="2788709" y="-70564"/>
              <a:chExt cx="1983420" cy="778039"/>
            </a:xfrm>
          </p:grpSpPr>
          <p:sp>
            <p:nvSpPr>
              <p:cNvPr id="26" name="Rounded Rectangle 25"/>
              <p:cNvSpPr/>
              <p:nvPr/>
            </p:nvSpPr>
            <p:spPr>
              <a:xfrm>
                <a:off x="2788709" y="-70564"/>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ounded Rectangle 4"/>
              <p:cNvSpPr/>
              <p:nvPr/>
            </p:nvSpPr>
            <p:spPr>
              <a:xfrm>
                <a:off x="2826690" y="-32583"/>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Fiscal Reform and Charges </a:t>
                </a:r>
                <a:endParaRPr lang="en-US" sz="1400" kern="1200" dirty="0">
                  <a:solidFill>
                    <a:srgbClr val="006E99"/>
                  </a:solidFill>
                </a:endParaRPr>
              </a:p>
            </p:txBody>
          </p:sp>
        </p:grpSp>
        <p:grpSp>
          <p:nvGrpSpPr>
            <p:cNvPr id="5" name="Group 4"/>
            <p:cNvGrpSpPr/>
            <p:nvPr/>
          </p:nvGrpSpPr>
          <p:grpSpPr>
            <a:xfrm>
              <a:off x="5256071" y="2089436"/>
              <a:ext cx="1983420" cy="778039"/>
              <a:chOff x="4464490" y="1180716"/>
              <a:chExt cx="1983420" cy="778039"/>
            </a:xfrm>
          </p:grpSpPr>
          <p:sp>
            <p:nvSpPr>
              <p:cNvPr id="24" name="Rounded Rectangle 23"/>
              <p:cNvSpPr/>
              <p:nvPr/>
            </p:nvSpPr>
            <p:spPr>
              <a:xfrm>
                <a:off x="4464490" y="1180716"/>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ounded Rectangle 6"/>
              <p:cNvSpPr/>
              <p:nvPr/>
            </p:nvSpPr>
            <p:spPr>
              <a:xfrm>
                <a:off x="4502471" y="1218515"/>
                <a:ext cx="1907459"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Public </a:t>
                </a:r>
                <a:r>
                  <a:rPr lang="en-US" sz="1400" kern="1200" dirty="0" err="1" smtClean="0">
                    <a:solidFill>
                      <a:srgbClr val="006E99"/>
                    </a:solidFill>
                  </a:rPr>
                  <a:t>Env</a:t>
                </a:r>
                <a:r>
                  <a:rPr lang="en-US" sz="1400" kern="1200" dirty="0" smtClean="0">
                    <a:solidFill>
                      <a:srgbClr val="006E99"/>
                    </a:solidFill>
                  </a:rPr>
                  <a:t>. Expenditure Review </a:t>
                </a:r>
                <a:endParaRPr lang="en-US" sz="1400" kern="1200" dirty="0">
                  <a:solidFill>
                    <a:srgbClr val="006E99"/>
                  </a:solidFill>
                </a:endParaRPr>
              </a:p>
            </p:txBody>
          </p:sp>
        </p:grpSp>
        <p:grpSp>
          <p:nvGrpSpPr>
            <p:cNvPr id="6" name="Group 5"/>
            <p:cNvGrpSpPr/>
            <p:nvPr/>
          </p:nvGrpSpPr>
          <p:grpSpPr>
            <a:xfrm>
              <a:off x="5782115" y="3384858"/>
              <a:ext cx="1983420" cy="778039"/>
              <a:chOff x="4990534" y="2476138"/>
              <a:chExt cx="1983420" cy="778039"/>
            </a:xfrm>
          </p:grpSpPr>
          <p:sp>
            <p:nvSpPr>
              <p:cNvPr id="22" name="Rounded Rectangle 21"/>
              <p:cNvSpPr/>
              <p:nvPr/>
            </p:nvSpPr>
            <p:spPr>
              <a:xfrm>
                <a:off x="4990534" y="2476138"/>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8"/>
              <p:cNvSpPr/>
              <p:nvPr/>
            </p:nvSpPr>
            <p:spPr>
              <a:xfrm>
                <a:off x="5028515" y="2513937"/>
                <a:ext cx="1907459"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400" kern="1200" dirty="0" smtClean="0">
                    <a:solidFill>
                      <a:srgbClr val="006E99"/>
                    </a:solidFill>
                    <a:latin typeface="+mn-lt"/>
                    <a:ea typeface="Calibri"/>
                    <a:cs typeface="Calibri"/>
                  </a:rPr>
                  <a:t>Sustainable Public Procurement </a:t>
                </a:r>
                <a:endParaRPr lang="en-US" sz="1400" kern="1200" dirty="0">
                  <a:solidFill>
                    <a:srgbClr val="006E99"/>
                  </a:solidFill>
                </a:endParaRPr>
              </a:p>
            </p:txBody>
          </p:sp>
        </p:grpSp>
        <p:grpSp>
          <p:nvGrpSpPr>
            <p:cNvPr id="7" name="Group 6"/>
            <p:cNvGrpSpPr/>
            <p:nvPr/>
          </p:nvGrpSpPr>
          <p:grpSpPr>
            <a:xfrm>
              <a:off x="5288881" y="4810609"/>
              <a:ext cx="1983420" cy="778040"/>
              <a:chOff x="4497300" y="3901889"/>
              <a:chExt cx="1983420" cy="778040"/>
            </a:xfrm>
          </p:grpSpPr>
          <p:sp>
            <p:nvSpPr>
              <p:cNvPr id="20" name="Rounded Rectangle 19"/>
              <p:cNvSpPr/>
              <p:nvPr/>
            </p:nvSpPr>
            <p:spPr>
              <a:xfrm>
                <a:off x="4497300" y="3901889"/>
                <a:ext cx="1983420" cy="778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10"/>
              <p:cNvSpPr/>
              <p:nvPr/>
            </p:nvSpPr>
            <p:spPr>
              <a:xfrm>
                <a:off x="4535281" y="3940055"/>
                <a:ext cx="1907459" cy="7020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Payment for </a:t>
                </a:r>
                <a:r>
                  <a:rPr lang="en-US" sz="1400" kern="1200" dirty="0" err="1" smtClean="0">
                    <a:solidFill>
                      <a:srgbClr val="006E99"/>
                    </a:solidFill>
                  </a:rPr>
                  <a:t>Env</a:t>
                </a:r>
                <a:r>
                  <a:rPr lang="en-US" sz="1400" kern="1200" dirty="0" smtClean="0">
                    <a:solidFill>
                      <a:srgbClr val="006E99"/>
                    </a:solidFill>
                  </a:rPr>
                  <a:t>.</a:t>
                </a:r>
                <a:r>
                  <a:rPr lang="en-US" sz="1400" kern="1200" baseline="0" dirty="0" smtClean="0">
                    <a:solidFill>
                      <a:srgbClr val="006E99"/>
                    </a:solidFill>
                  </a:rPr>
                  <a:t> </a:t>
                </a:r>
                <a:r>
                  <a:rPr lang="en-US" sz="1400" kern="1200" dirty="0" smtClean="0">
                    <a:solidFill>
                      <a:srgbClr val="006E99"/>
                    </a:solidFill>
                  </a:rPr>
                  <a:t>Services </a:t>
                </a:r>
                <a:endParaRPr lang="en-US" sz="1400" kern="1200" dirty="0">
                  <a:solidFill>
                    <a:srgbClr val="006E99"/>
                  </a:solidFill>
                </a:endParaRPr>
              </a:p>
            </p:txBody>
          </p:sp>
        </p:grpSp>
        <p:grpSp>
          <p:nvGrpSpPr>
            <p:cNvPr id="9" name="Group 8"/>
            <p:cNvGrpSpPr/>
            <p:nvPr/>
          </p:nvGrpSpPr>
          <p:grpSpPr>
            <a:xfrm>
              <a:off x="1774001" y="4772810"/>
              <a:ext cx="1983420" cy="778040"/>
              <a:chOff x="982420" y="3864090"/>
              <a:chExt cx="1983420" cy="778040"/>
            </a:xfrm>
          </p:grpSpPr>
          <p:sp>
            <p:nvSpPr>
              <p:cNvPr id="16" name="Rounded Rectangle 15"/>
              <p:cNvSpPr/>
              <p:nvPr/>
            </p:nvSpPr>
            <p:spPr>
              <a:xfrm>
                <a:off x="982420" y="3864090"/>
                <a:ext cx="1983420" cy="778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14"/>
              <p:cNvSpPr/>
              <p:nvPr/>
            </p:nvSpPr>
            <p:spPr>
              <a:xfrm>
                <a:off x="1020401" y="3940052"/>
                <a:ext cx="1907459" cy="702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Green accounting</a:t>
                </a:r>
                <a:endParaRPr lang="en-US" sz="1400" kern="1200" dirty="0">
                  <a:solidFill>
                    <a:srgbClr val="006E99"/>
                  </a:solidFill>
                  <a:latin typeface="+mn-lt"/>
                  <a:ea typeface="Calibri"/>
                  <a:cs typeface="Calibri"/>
                </a:endParaRPr>
              </a:p>
            </p:txBody>
          </p:sp>
        </p:grpSp>
        <p:grpSp>
          <p:nvGrpSpPr>
            <p:cNvPr id="10" name="Group 9"/>
            <p:cNvGrpSpPr/>
            <p:nvPr/>
          </p:nvGrpSpPr>
          <p:grpSpPr>
            <a:xfrm>
              <a:off x="1378465" y="3384860"/>
              <a:ext cx="1983420" cy="778039"/>
              <a:chOff x="586884" y="2476140"/>
              <a:chExt cx="1983420" cy="778039"/>
            </a:xfrm>
          </p:grpSpPr>
          <p:sp>
            <p:nvSpPr>
              <p:cNvPr id="14" name="Rounded Rectangle 13"/>
              <p:cNvSpPr/>
              <p:nvPr/>
            </p:nvSpPr>
            <p:spPr>
              <a:xfrm>
                <a:off x="586884" y="2476140"/>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16"/>
              <p:cNvSpPr/>
              <p:nvPr/>
            </p:nvSpPr>
            <p:spPr>
              <a:xfrm>
                <a:off x="624865" y="2513937"/>
                <a:ext cx="1907459"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Certification Sustainable Prod.</a:t>
                </a:r>
                <a:endParaRPr lang="en-US" sz="1400" kern="1200" dirty="0">
                  <a:solidFill>
                    <a:srgbClr val="006E99"/>
                  </a:solidFill>
                  <a:latin typeface="+mn-lt"/>
                  <a:ea typeface="Calibri"/>
                  <a:cs typeface="Calibri"/>
                </a:endParaRPr>
              </a:p>
            </p:txBody>
          </p:sp>
        </p:grpSp>
        <p:grpSp>
          <p:nvGrpSpPr>
            <p:cNvPr id="11" name="Group 10"/>
            <p:cNvGrpSpPr/>
            <p:nvPr/>
          </p:nvGrpSpPr>
          <p:grpSpPr>
            <a:xfrm>
              <a:off x="1976509" y="2034705"/>
              <a:ext cx="1983420" cy="778040"/>
              <a:chOff x="1184928" y="1104143"/>
              <a:chExt cx="1983420" cy="778040"/>
            </a:xfrm>
          </p:grpSpPr>
          <p:sp>
            <p:nvSpPr>
              <p:cNvPr id="12" name="Rounded Rectangle 11"/>
              <p:cNvSpPr/>
              <p:nvPr/>
            </p:nvSpPr>
            <p:spPr>
              <a:xfrm>
                <a:off x="1184928" y="1104143"/>
                <a:ext cx="1983420" cy="778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18"/>
              <p:cNvSpPr/>
              <p:nvPr/>
            </p:nvSpPr>
            <p:spPr>
              <a:xfrm>
                <a:off x="1222909" y="1142307"/>
                <a:ext cx="1907459"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Social Protection Instruments </a:t>
                </a:r>
                <a:endParaRPr lang="en-US" sz="1400" kern="1200" dirty="0">
                  <a:solidFill>
                    <a:srgbClr val="006E99"/>
                  </a:solidFill>
                </a:endParaRPr>
              </a:p>
            </p:txBody>
          </p:sp>
        </p:grpSp>
      </p:grpSp>
      <p:grpSp>
        <p:nvGrpSpPr>
          <p:cNvPr id="29" name="Group 29"/>
          <p:cNvGrpSpPr/>
          <p:nvPr/>
        </p:nvGrpSpPr>
        <p:grpSpPr>
          <a:xfrm>
            <a:off x="72008" y="2252677"/>
            <a:ext cx="4499992" cy="3753386"/>
            <a:chOff x="1378465" y="838156"/>
            <a:chExt cx="6387070" cy="4823092"/>
          </a:xfrm>
        </p:grpSpPr>
        <p:sp>
          <p:nvSpPr>
            <p:cNvPr id="31" name="Oval 30"/>
            <p:cNvSpPr/>
            <p:nvPr/>
          </p:nvSpPr>
          <p:spPr bwMode="auto">
            <a:xfrm>
              <a:off x="2123728" y="1268760"/>
              <a:ext cx="4896544" cy="4392488"/>
            </a:xfrm>
            <a:prstGeom prst="ellipse">
              <a:avLst/>
            </a:prstGeom>
            <a:solidFill>
              <a:schemeClr val="bg2">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da-DK" sz="1400" dirty="0" smtClean="0">
                  <a:solidFill>
                    <a:srgbClr val="006E99"/>
                  </a:solidFill>
                  <a:hlinkClick r:id="rId4" action="ppaction://hlinksldjump"/>
                </a:rPr>
                <a:t>Initiatives</a:t>
              </a:r>
              <a:r>
                <a:rPr kumimoji="0" lang="da-DK" sz="1400" b="0" i="0" u="none" strike="noStrike" cap="none" normalizeH="0" baseline="0" dirty="0" smtClean="0">
                  <a:ln>
                    <a:noFill/>
                  </a:ln>
                  <a:solidFill>
                    <a:srgbClr val="006E99"/>
                  </a:solidFill>
                  <a:effectLst/>
                  <a:hlinkClick r:id="rId4" action="ppaction://hlinksldjump"/>
                </a:rPr>
                <a:t> </a:t>
              </a:r>
            </a:p>
            <a:p>
              <a:pPr marL="3175" marR="0" indent="0" algn="ctr" defTabSz="914400" rtl="0" eaLnBrk="1" fontAlgn="base" latinLnBrk="0" hangingPunct="1">
                <a:lnSpc>
                  <a:spcPct val="100000"/>
                </a:lnSpc>
                <a:spcBef>
                  <a:spcPct val="0"/>
                </a:spcBef>
                <a:spcAft>
                  <a:spcPct val="0"/>
                </a:spcAft>
                <a:buClrTx/>
                <a:buSzTx/>
                <a:buFontTx/>
                <a:buNone/>
                <a:tabLst/>
              </a:pPr>
              <a:r>
                <a:rPr lang="da-DK" sz="1400" dirty="0" smtClean="0">
                  <a:solidFill>
                    <a:srgbClr val="006E99"/>
                  </a:solidFill>
                  <a:hlinkClick r:id="" action="ppaction://noaction"/>
                </a:rPr>
                <a:t>Policy and </a:t>
              </a:r>
            </a:p>
            <a:p>
              <a:pPr marL="3175" marR="0" indent="0" algn="ctr" defTabSz="914400" rtl="0" eaLnBrk="1" fontAlgn="base" latinLnBrk="0" hangingPunct="1">
                <a:lnSpc>
                  <a:spcPct val="100000"/>
                </a:lnSpc>
                <a:spcBef>
                  <a:spcPct val="0"/>
                </a:spcBef>
                <a:spcAft>
                  <a:spcPct val="0"/>
                </a:spcAft>
                <a:buClrTx/>
                <a:buSzTx/>
                <a:buFontTx/>
                <a:buNone/>
                <a:tabLst/>
              </a:pPr>
              <a:r>
                <a:rPr lang="da-DK" sz="1400" dirty="0" smtClean="0">
                  <a:solidFill>
                    <a:srgbClr val="006E99"/>
                  </a:solidFill>
                  <a:hlinkClick r:id="" action="ppaction://noaction"/>
                </a:rPr>
                <a:t>Planning</a:t>
              </a:r>
              <a:r>
                <a:rPr kumimoji="0" lang="da-DK" sz="1400" b="0" i="0" u="none" strike="noStrike" cap="none" normalizeH="0" baseline="0" dirty="0" smtClean="0">
                  <a:ln>
                    <a:noFill/>
                  </a:ln>
                  <a:solidFill>
                    <a:srgbClr val="006E99"/>
                  </a:solidFill>
                  <a:effectLst/>
                  <a:hlinkClick r:id="rId4" action="ppaction://hlinksldjump"/>
                </a:rPr>
                <a:t> </a:t>
              </a:r>
              <a:endParaRPr kumimoji="0" lang="en-US" sz="1400" b="0" i="0" u="none" strike="noStrike" cap="none" normalizeH="0" baseline="0" dirty="0" smtClean="0">
                <a:ln>
                  <a:noFill/>
                </a:ln>
                <a:solidFill>
                  <a:srgbClr val="006E99"/>
                </a:solidFill>
                <a:effectLst/>
              </a:endParaRPr>
            </a:p>
          </p:txBody>
        </p:sp>
        <p:grpSp>
          <p:nvGrpSpPr>
            <p:cNvPr id="30" name="Group 31"/>
            <p:cNvGrpSpPr/>
            <p:nvPr/>
          </p:nvGrpSpPr>
          <p:grpSpPr>
            <a:xfrm>
              <a:off x="3580290" y="838156"/>
              <a:ext cx="1983420" cy="778040"/>
              <a:chOff x="2788709" y="-70564"/>
              <a:chExt cx="1983420" cy="778040"/>
            </a:xfrm>
          </p:grpSpPr>
          <p:sp>
            <p:nvSpPr>
              <p:cNvPr id="54" name="Rounded Rectangle 53"/>
              <p:cNvSpPr/>
              <p:nvPr/>
            </p:nvSpPr>
            <p:spPr>
              <a:xfrm>
                <a:off x="2788709" y="-70564"/>
                <a:ext cx="1983420" cy="778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Rounded Rectangle 4"/>
              <p:cNvSpPr/>
              <p:nvPr/>
            </p:nvSpPr>
            <p:spPr>
              <a:xfrm>
                <a:off x="2826690" y="-32583"/>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Strategic Environment Assessment</a:t>
                </a:r>
              </a:p>
            </p:txBody>
          </p:sp>
        </p:grpSp>
        <p:grpSp>
          <p:nvGrpSpPr>
            <p:cNvPr id="32" name="Group 32"/>
            <p:cNvGrpSpPr/>
            <p:nvPr/>
          </p:nvGrpSpPr>
          <p:grpSpPr>
            <a:xfrm>
              <a:off x="5256071" y="1979607"/>
              <a:ext cx="1983420" cy="778039"/>
              <a:chOff x="4464490" y="1070887"/>
              <a:chExt cx="1983420" cy="778039"/>
            </a:xfrm>
          </p:grpSpPr>
          <p:sp>
            <p:nvSpPr>
              <p:cNvPr id="52" name="Rounded Rectangle 51"/>
              <p:cNvSpPr/>
              <p:nvPr/>
            </p:nvSpPr>
            <p:spPr>
              <a:xfrm>
                <a:off x="4464490" y="1070887"/>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Rounded Rectangle 6"/>
              <p:cNvSpPr/>
              <p:nvPr/>
            </p:nvSpPr>
            <p:spPr>
              <a:xfrm>
                <a:off x="4502470" y="1109051"/>
                <a:ext cx="1907458" cy="702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Environment Impact Assessment</a:t>
                </a:r>
              </a:p>
            </p:txBody>
          </p:sp>
        </p:grpSp>
        <p:grpSp>
          <p:nvGrpSpPr>
            <p:cNvPr id="33" name="Group 33"/>
            <p:cNvGrpSpPr/>
            <p:nvPr/>
          </p:nvGrpSpPr>
          <p:grpSpPr>
            <a:xfrm>
              <a:off x="5782115" y="3329761"/>
              <a:ext cx="1983420" cy="778039"/>
              <a:chOff x="4990534" y="2421041"/>
              <a:chExt cx="1983420" cy="778039"/>
            </a:xfrm>
          </p:grpSpPr>
          <p:sp>
            <p:nvSpPr>
              <p:cNvPr id="50" name="Rounded Rectangle 49"/>
              <p:cNvSpPr/>
              <p:nvPr/>
            </p:nvSpPr>
            <p:spPr>
              <a:xfrm>
                <a:off x="4990534" y="2421041"/>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Rounded Rectangle 8"/>
              <p:cNvSpPr/>
              <p:nvPr/>
            </p:nvSpPr>
            <p:spPr>
              <a:xfrm>
                <a:off x="5028514" y="2497004"/>
                <a:ext cx="1907458"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Green Innovation</a:t>
                </a:r>
                <a:endParaRPr lang="en-US" sz="1400" kern="1200" dirty="0">
                  <a:solidFill>
                    <a:srgbClr val="006E99"/>
                  </a:solidFill>
                </a:endParaRPr>
              </a:p>
            </p:txBody>
          </p:sp>
        </p:grpSp>
        <p:grpSp>
          <p:nvGrpSpPr>
            <p:cNvPr id="34" name="Group 34"/>
            <p:cNvGrpSpPr/>
            <p:nvPr/>
          </p:nvGrpSpPr>
          <p:grpSpPr>
            <a:xfrm>
              <a:off x="5288881" y="4793674"/>
              <a:ext cx="1983420" cy="794609"/>
              <a:chOff x="4497300" y="3884954"/>
              <a:chExt cx="1983420" cy="794609"/>
            </a:xfrm>
          </p:grpSpPr>
          <p:sp>
            <p:nvSpPr>
              <p:cNvPr id="48" name="Rounded Rectangle 47"/>
              <p:cNvSpPr/>
              <p:nvPr/>
            </p:nvSpPr>
            <p:spPr>
              <a:xfrm>
                <a:off x="4497300" y="3901524"/>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a-DK" dirty="0">
                  <a:solidFill>
                    <a:srgbClr val="006E99"/>
                  </a:solidFill>
                </a:endParaRPr>
              </a:p>
            </p:txBody>
          </p:sp>
          <p:sp>
            <p:nvSpPr>
              <p:cNvPr id="49" name="Rounded Rectangle 10"/>
              <p:cNvSpPr/>
              <p:nvPr/>
            </p:nvSpPr>
            <p:spPr>
              <a:xfrm>
                <a:off x="4535280" y="3884954"/>
                <a:ext cx="1907458" cy="702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Framing policies</a:t>
                </a:r>
                <a:endParaRPr lang="en-US" sz="1400" kern="1200" dirty="0">
                  <a:solidFill>
                    <a:srgbClr val="006E99"/>
                  </a:solidFill>
                </a:endParaRPr>
              </a:p>
            </p:txBody>
          </p:sp>
        </p:grpSp>
        <p:grpSp>
          <p:nvGrpSpPr>
            <p:cNvPr id="35" name="Group 35"/>
            <p:cNvGrpSpPr/>
            <p:nvPr/>
          </p:nvGrpSpPr>
          <p:grpSpPr>
            <a:xfrm>
              <a:off x="2123728" y="4828112"/>
              <a:ext cx="1983420" cy="778038"/>
              <a:chOff x="1332147" y="3919392"/>
              <a:chExt cx="1983420" cy="778038"/>
            </a:xfrm>
          </p:grpSpPr>
          <p:sp>
            <p:nvSpPr>
              <p:cNvPr id="46" name="Rounded Rectangle 45"/>
              <p:cNvSpPr/>
              <p:nvPr/>
            </p:nvSpPr>
            <p:spPr>
              <a:xfrm>
                <a:off x="1332147" y="3919392"/>
                <a:ext cx="1983420" cy="7780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Rounded Rectangle 12"/>
              <p:cNvSpPr/>
              <p:nvPr/>
            </p:nvSpPr>
            <p:spPr>
              <a:xfrm>
                <a:off x="1370127" y="3957373"/>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smtClean="0">
                    <a:solidFill>
                      <a:srgbClr val="006E99"/>
                    </a:solidFill>
                  </a:rPr>
                  <a:t> Labour Markets and Income </a:t>
                </a:r>
              </a:p>
            </p:txBody>
          </p:sp>
        </p:grpSp>
        <p:grpSp>
          <p:nvGrpSpPr>
            <p:cNvPr id="37" name="Group 37"/>
            <p:cNvGrpSpPr/>
            <p:nvPr/>
          </p:nvGrpSpPr>
          <p:grpSpPr>
            <a:xfrm>
              <a:off x="1378465" y="3335920"/>
              <a:ext cx="1983420" cy="778039"/>
              <a:chOff x="586884" y="2427200"/>
              <a:chExt cx="1983420" cy="778039"/>
            </a:xfrm>
          </p:grpSpPr>
          <p:sp>
            <p:nvSpPr>
              <p:cNvPr id="42" name="Rounded Rectangle 41"/>
              <p:cNvSpPr/>
              <p:nvPr/>
            </p:nvSpPr>
            <p:spPr>
              <a:xfrm>
                <a:off x="586884" y="2427200"/>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16"/>
              <p:cNvSpPr/>
              <p:nvPr/>
            </p:nvSpPr>
            <p:spPr>
              <a:xfrm>
                <a:off x="624864" y="2427201"/>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Decision Making under uncertainty </a:t>
                </a:r>
              </a:p>
            </p:txBody>
          </p:sp>
        </p:grpSp>
        <p:grpSp>
          <p:nvGrpSpPr>
            <p:cNvPr id="38" name="Group 38"/>
            <p:cNvGrpSpPr/>
            <p:nvPr/>
          </p:nvGrpSpPr>
          <p:grpSpPr>
            <a:xfrm>
              <a:off x="1976509" y="1810797"/>
              <a:ext cx="1983420" cy="909052"/>
              <a:chOff x="1184928" y="880235"/>
              <a:chExt cx="1983420" cy="909052"/>
            </a:xfrm>
          </p:grpSpPr>
          <p:sp>
            <p:nvSpPr>
              <p:cNvPr id="40" name="Rounded Rectangle 39"/>
              <p:cNvSpPr/>
              <p:nvPr/>
            </p:nvSpPr>
            <p:spPr>
              <a:xfrm>
                <a:off x="1184928" y="1011248"/>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ounded Rectangle 18"/>
              <p:cNvSpPr/>
              <p:nvPr/>
            </p:nvSpPr>
            <p:spPr>
              <a:xfrm>
                <a:off x="1222909" y="880235"/>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dirty="0" smtClean="0">
                    <a:solidFill>
                      <a:srgbClr val="006E99"/>
                    </a:solidFill>
                  </a:rPr>
                  <a:t>Others</a:t>
                </a:r>
                <a:r>
                  <a:rPr lang="en-US" sz="1400" kern="1200" dirty="0" smtClean="0">
                    <a:solidFill>
                      <a:srgbClr val="006E99"/>
                    </a:solidFill>
                  </a:rPr>
                  <a:t> </a:t>
                </a:r>
                <a:endParaRPr lang="en-US" sz="1400" kern="1200" dirty="0">
                  <a:solidFill>
                    <a:srgbClr val="006E99"/>
                  </a:solidFill>
                </a:endParaRPr>
              </a:p>
            </p:txBody>
          </p:sp>
        </p:grpSp>
      </p:grpSp>
    </p:spTree>
    <p:extLst>
      <p:ext uri="{BB962C8B-B14F-4D97-AF65-F5344CB8AC3E}">
        <p14:creationId xmlns:p14="http://schemas.microsoft.com/office/powerpoint/2010/main" val="279515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2971800" cy="1015663"/>
          </a:xfrm>
        </p:spPr>
        <p:txBody>
          <a:bodyPr wrap="square">
            <a:spAutoFit/>
          </a:bodyPr>
          <a:lstStyle/>
          <a:p>
            <a:pPr marL="355600"/>
            <a:r>
              <a:rPr lang="da-DK" dirty="0" smtClean="0">
                <a:solidFill>
                  <a:srgbClr val="006E99"/>
                </a:solidFill>
              </a:rPr>
              <a:t>Operations cycle</a:t>
            </a:r>
            <a:endParaRPr lang="en-US" dirty="0">
              <a:solidFill>
                <a:srgbClr val="006E99"/>
              </a:solidFill>
            </a:endParaRPr>
          </a:p>
        </p:txBody>
      </p:sp>
      <p:sp>
        <p:nvSpPr>
          <p:cNvPr id="3" name="Slide Number Placeholder 2"/>
          <p:cNvSpPr>
            <a:spLocks noGrp="1"/>
          </p:cNvSpPr>
          <p:nvPr>
            <p:ph type="sldNum" sz="quarter" idx="12"/>
          </p:nvPr>
        </p:nvSpPr>
        <p:spPr/>
        <p:txBody>
          <a:bodyPr/>
          <a:lstStyle/>
          <a:p>
            <a:pPr>
              <a:defRPr/>
            </a:pPr>
            <a:fld id="{315A5415-EC39-4ABD-B2D1-376FD9DBC68B}" type="slidenum">
              <a:rPr lang="en-GB" smtClean="0"/>
              <a:pPr>
                <a:defRPr/>
              </a:pPr>
              <a:t>61</a:t>
            </a:fld>
            <a:endParaRPr lang="en-GB" dirty="0"/>
          </a:p>
        </p:txBody>
      </p:sp>
      <p:sp>
        <p:nvSpPr>
          <p:cNvPr id="1027" name="AutoShape 3"/>
          <p:cNvSpPr>
            <a:spLocks noChangeAspect="1" noChangeArrowheads="1"/>
          </p:cNvSpPr>
          <p:nvPr/>
        </p:nvSpPr>
        <p:spPr bwMode="auto">
          <a:xfrm>
            <a:off x="2627784" y="1628800"/>
            <a:ext cx="6317213" cy="4896544"/>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AutoShape 46"/>
          <p:cNvSpPr>
            <a:spLocks noChangeArrowheads="1"/>
          </p:cNvSpPr>
          <p:nvPr/>
        </p:nvSpPr>
        <p:spPr bwMode="auto">
          <a:xfrm rot="5400000">
            <a:off x="3409165" y="1518588"/>
            <a:ext cx="4756673" cy="4977097"/>
          </a:xfrm>
          <a:custGeom>
            <a:avLst/>
            <a:gdLst>
              <a:gd name="T0" fmla="*/ 2972158 w 21600"/>
              <a:gd name="T1" fmla="*/ 943480 h 21600"/>
              <a:gd name="T2" fmla="*/ 347605 w 21600"/>
              <a:gd name="T3" fmla="*/ 1523790 h 21600"/>
              <a:gd name="T4" fmla="*/ 2329139 w 21600"/>
              <a:gd name="T5" fmla="*/ 1204782 h 21600"/>
              <a:gd name="T6" fmla="*/ 173588 w 21600"/>
              <a:gd name="T7" fmla="*/ 2865007 h 21600"/>
              <a:gd name="T8" fmla="*/ 177735 w 21600"/>
              <a:gd name="T9" fmla="*/ 1841105 h 21600"/>
              <a:gd name="T10" fmla="*/ 1215545 w 21600"/>
              <a:gd name="T11" fmla="*/ 184533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84" y="14980"/>
                </a:moveTo>
                <a:cubicBezTo>
                  <a:pt x="7699" y="16104"/>
                  <a:pt x="9216" y="16737"/>
                  <a:pt x="10800" y="16737"/>
                </a:cubicBezTo>
                <a:cubicBezTo>
                  <a:pt x="14078" y="16737"/>
                  <a:pt x="16737" y="14078"/>
                  <a:pt x="16737" y="10800"/>
                </a:cubicBezTo>
                <a:cubicBezTo>
                  <a:pt x="16737" y="7521"/>
                  <a:pt x="14078" y="4863"/>
                  <a:pt x="10800" y="4863"/>
                </a:cubicBezTo>
                <a:cubicBezTo>
                  <a:pt x="7521" y="4863"/>
                  <a:pt x="4863" y="7521"/>
                  <a:pt x="4863" y="10800"/>
                </a:cubicBezTo>
                <a:lnTo>
                  <a:pt x="0" y="10800"/>
                </a:lnTo>
                <a:cubicBezTo>
                  <a:pt x="0" y="4835"/>
                  <a:pt x="4835" y="0"/>
                  <a:pt x="10800" y="0"/>
                </a:cubicBezTo>
                <a:cubicBezTo>
                  <a:pt x="16764" y="0"/>
                  <a:pt x="21600" y="4835"/>
                  <a:pt x="21600" y="10800"/>
                </a:cubicBezTo>
                <a:cubicBezTo>
                  <a:pt x="21600" y="16764"/>
                  <a:pt x="16764" y="21600"/>
                  <a:pt x="10800" y="21600"/>
                </a:cubicBezTo>
                <a:cubicBezTo>
                  <a:pt x="7920" y="21600"/>
                  <a:pt x="5159" y="20449"/>
                  <a:pt x="3131" y="18404"/>
                </a:cubicBezTo>
                <a:lnTo>
                  <a:pt x="1214" y="20306"/>
                </a:lnTo>
                <a:lnTo>
                  <a:pt x="1243" y="13049"/>
                </a:lnTo>
                <a:lnTo>
                  <a:pt x="8501" y="13079"/>
                </a:lnTo>
                <a:lnTo>
                  <a:pt x="6584" y="14980"/>
                </a:lnTo>
                <a:close/>
              </a:path>
            </a:pathLst>
          </a:custGeom>
          <a:solidFill>
            <a:srgbClr val="899DF3"/>
          </a:solidFill>
          <a:ln w="19050">
            <a:solidFill>
              <a:srgbClr val="000000"/>
            </a:solidFill>
            <a:miter lim="800000"/>
            <a:headEnd/>
            <a:tailEnd/>
          </a:ln>
        </p:spPr>
        <p:txBody>
          <a:bodyPr rot="10800000" vert="eaVert" wrap="square" lIns="95555" tIns="47776" rIns="95555" bIns="477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smtClean="0">
              <a:ln>
                <a:noFill/>
              </a:ln>
              <a:solidFill>
                <a:schemeClr val="tx1"/>
              </a:solidFill>
              <a:effectLst/>
              <a:latin typeface="Arial" pitchFamily="34" charset="0"/>
            </a:endParaRPr>
          </a:p>
        </p:txBody>
      </p:sp>
      <p:sp>
        <p:nvSpPr>
          <p:cNvPr id="8" name="Rectangle 47"/>
          <p:cNvSpPr>
            <a:spLocks noChangeArrowheads="1"/>
          </p:cNvSpPr>
          <p:nvPr/>
        </p:nvSpPr>
        <p:spPr bwMode="auto">
          <a:xfrm>
            <a:off x="5852507" y="1858063"/>
            <a:ext cx="1894608"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Programming</a:t>
            </a:r>
            <a:endParaRPr kumimoji="0" lang="en-US" b="0" i="0" u="none" strike="noStrike" cap="none" normalizeH="0" baseline="0" dirty="0" smtClean="0">
              <a:ln>
                <a:noFill/>
              </a:ln>
              <a:solidFill>
                <a:schemeClr val="tx1"/>
              </a:solidFill>
              <a:effectLst/>
              <a:latin typeface="Arial" pitchFamily="34" charset="0"/>
            </a:endParaRPr>
          </a:p>
        </p:txBody>
      </p:sp>
      <p:sp>
        <p:nvSpPr>
          <p:cNvPr id="10" name="Rectangle 49"/>
          <p:cNvSpPr>
            <a:spLocks noChangeArrowheads="1"/>
          </p:cNvSpPr>
          <p:nvPr/>
        </p:nvSpPr>
        <p:spPr bwMode="auto">
          <a:xfrm>
            <a:off x="6106974" y="5271761"/>
            <a:ext cx="1580137"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Formulation</a:t>
            </a:r>
            <a:endParaRPr kumimoji="0" lang="en-US" b="0" i="0" u="none" strike="noStrike" cap="none" normalizeH="0" baseline="0" smtClean="0">
              <a:ln>
                <a:noFill/>
              </a:ln>
              <a:solidFill>
                <a:schemeClr val="tx1"/>
              </a:solidFill>
              <a:effectLst/>
              <a:latin typeface="Arial" pitchFamily="34" charset="0"/>
            </a:endParaRPr>
          </a:p>
        </p:txBody>
      </p:sp>
      <p:sp>
        <p:nvSpPr>
          <p:cNvPr id="11" name="Rectangle 50"/>
          <p:cNvSpPr>
            <a:spLocks noChangeArrowheads="1"/>
          </p:cNvSpPr>
          <p:nvPr/>
        </p:nvSpPr>
        <p:spPr bwMode="auto">
          <a:xfrm rot="1654710">
            <a:off x="3436743" y="4931023"/>
            <a:ext cx="1714593" cy="394374"/>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Implementation</a:t>
            </a:r>
            <a:endParaRPr kumimoji="0" lang="en-US" b="0" i="0" u="none" strike="noStrike" cap="none" normalizeH="0" baseline="0" dirty="0" smtClean="0">
              <a:ln>
                <a:noFill/>
              </a:ln>
              <a:solidFill>
                <a:schemeClr val="tx1"/>
              </a:solidFill>
              <a:effectLst/>
              <a:latin typeface="Arial" pitchFamily="34" charset="0"/>
            </a:endParaRPr>
          </a:p>
        </p:txBody>
      </p:sp>
      <p:sp>
        <p:nvSpPr>
          <p:cNvPr id="12" name="Rectangle 51"/>
          <p:cNvSpPr>
            <a:spLocks noChangeArrowheads="1"/>
          </p:cNvSpPr>
          <p:nvPr/>
        </p:nvSpPr>
        <p:spPr bwMode="auto">
          <a:xfrm>
            <a:off x="3857520" y="2492896"/>
            <a:ext cx="1794600" cy="572105"/>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Evaluation</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Closure, Follow-up,</a:t>
            </a:r>
            <a:r>
              <a:rPr kumimoji="0" lang="en-US" b="1" i="0" u="none" strike="noStrike" cap="none" normalizeH="0" dirty="0" smtClean="0">
                <a:ln>
                  <a:noFill/>
                </a:ln>
                <a:solidFill>
                  <a:schemeClr val="tx1"/>
                </a:solidFill>
                <a:effectLst/>
                <a:latin typeface="Arial" pitchFamily="34" charset="0"/>
              </a:rPr>
              <a:t> </a:t>
            </a:r>
            <a:r>
              <a:rPr kumimoji="0" lang="en-US" b="1" i="0" u="none" strike="noStrike" cap="none" normalizeH="0" baseline="0" dirty="0" smtClean="0">
                <a:ln>
                  <a:noFill/>
                </a:ln>
                <a:solidFill>
                  <a:schemeClr val="tx1"/>
                </a:solidFill>
                <a:effectLst/>
                <a:latin typeface="Arial" pitchFamily="34" charset="0"/>
              </a:rPr>
              <a:t>Future</a:t>
            </a:r>
            <a:r>
              <a:rPr kumimoji="0" lang="en-US" b="1" i="0" u="none" strike="noStrike" cap="none" normalizeH="0" dirty="0" smtClean="0">
                <a:ln>
                  <a:noFill/>
                </a:ln>
                <a:solidFill>
                  <a:schemeClr val="tx1"/>
                </a:solidFill>
                <a:effectLst/>
                <a:latin typeface="Arial" pitchFamily="34" charset="0"/>
              </a:rPr>
              <a:t> </a:t>
            </a:r>
            <a:r>
              <a:rPr kumimoji="0" lang="en-US" b="1" i="0" u="none" strike="noStrike" cap="none" normalizeH="0" baseline="0" dirty="0" smtClean="0">
                <a:ln>
                  <a:noFill/>
                </a:ln>
                <a:solidFill>
                  <a:schemeClr val="tx1"/>
                </a:solidFill>
                <a:effectLst/>
                <a:latin typeface="Arial" pitchFamily="34" charset="0"/>
              </a:rPr>
              <a:t>Dialogue</a:t>
            </a:r>
            <a:endParaRPr kumimoji="0" lang="en-US" b="0" i="0" u="none" strike="noStrike" cap="none" normalizeH="0" baseline="0" dirty="0" smtClean="0">
              <a:ln>
                <a:noFill/>
              </a:ln>
              <a:solidFill>
                <a:schemeClr val="tx1"/>
              </a:solidFill>
              <a:effectLst/>
              <a:latin typeface="Arial" pitchFamily="34" charset="0"/>
            </a:endParaRPr>
          </a:p>
        </p:txBody>
      </p:sp>
      <p:sp>
        <p:nvSpPr>
          <p:cNvPr id="24" name="AutoShape 63"/>
          <p:cNvSpPr>
            <a:spLocks noChangeArrowheads="1"/>
          </p:cNvSpPr>
          <p:nvPr/>
        </p:nvSpPr>
        <p:spPr bwMode="auto">
          <a:xfrm>
            <a:off x="6013632" y="2206163"/>
            <a:ext cx="1405677" cy="901275"/>
          </a:xfrm>
          <a:prstGeom prst="foldedCorner">
            <a:avLst>
              <a:gd name="adj" fmla="val 34588"/>
            </a:avLst>
          </a:prstGeom>
          <a:solidFill>
            <a:srgbClr val="DBE5F1"/>
          </a:solidFill>
          <a:ln w="9525">
            <a:solidFill>
              <a:srgbClr val="000000"/>
            </a:solidFill>
            <a:round/>
            <a:headEnd/>
            <a:tailEnd/>
          </a:ln>
        </p:spPr>
        <p:txBody>
          <a:bodyPr vert="horz" wrap="square" lIns="56430" tIns="11286" rIns="5643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National Indicative Programme</a:t>
            </a:r>
            <a:endParaRPr kumimoji="0" lang="en-US" b="0" i="0" u="none" strike="noStrike" cap="none" normalizeH="0" baseline="0" smtClean="0">
              <a:ln>
                <a:noFill/>
              </a:ln>
              <a:solidFill>
                <a:schemeClr val="tx1"/>
              </a:solidFill>
              <a:effectLst/>
              <a:latin typeface="Arial" pitchFamily="34" charset="0"/>
            </a:endParaRPr>
          </a:p>
        </p:txBody>
      </p:sp>
      <p:sp>
        <p:nvSpPr>
          <p:cNvPr id="17" name="AutoShape 56"/>
          <p:cNvSpPr>
            <a:spLocks noChangeArrowheads="1"/>
          </p:cNvSpPr>
          <p:nvPr/>
        </p:nvSpPr>
        <p:spPr bwMode="auto">
          <a:xfrm>
            <a:off x="6834814" y="4026592"/>
            <a:ext cx="1116763" cy="978047"/>
          </a:xfrm>
          <a:prstGeom prst="foldedCorner">
            <a:avLst>
              <a:gd name="adj" fmla="val 34588"/>
            </a:avLst>
          </a:prstGeom>
          <a:solidFill>
            <a:srgbClr val="DBE5F1"/>
          </a:solidFill>
          <a:ln w="9525">
            <a:solidFill>
              <a:srgbClr val="000000"/>
            </a:solidFill>
            <a:round/>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ID Fiche Financial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Proposal</a:t>
            </a:r>
            <a:endParaRPr kumimoji="0" lang="en-US" b="0" i="0" u="none" strike="noStrike" cap="none" normalizeH="0" baseline="0" smtClean="0">
              <a:ln>
                <a:noFill/>
              </a:ln>
              <a:solidFill>
                <a:schemeClr val="tx1"/>
              </a:solidFill>
              <a:effectLst/>
              <a:latin typeface="Arial" pitchFamily="34" charset="0"/>
            </a:endParaRPr>
          </a:p>
        </p:txBody>
      </p:sp>
      <p:sp>
        <p:nvSpPr>
          <p:cNvPr id="18" name="AutoShape 57"/>
          <p:cNvSpPr>
            <a:spLocks noChangeArrowheads="1"/>
          </p:cNvSpPr>
          <p:nvPr/>
        </p:nvSpPr>
        <p:spPr bwMode="auto">
          <a:xfrm>
            <a:off x="6106974" y="5566227"/>
            <a:ext cx="1116763" cy="727751"/>
          </a:xfrm>
          <a:prstGeom prst="foldedCorner">
            <a:avLst>
              <a:gd name="adj" fmla="val 34588"/>
            </a:avLst>
          </a:prstGeom>
          <a:solidFill>
            <a:srgbClr val="DBE5F1"/>
          </a:solidFill>
          <a:ln w="9525">
            <a:solidFill>
              <a:srgbClr val="000000"/>
            </a:solidFill>
            <a:round/>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Action Fiche </a:t>
            </a:r>
            <a:endParaRPr kumimoji="0" lang="en-US" b="0" i="0" u="none" strike="noStrike" cap="none" normalizeH="0" baseline="0" smtClean="0">
              <a:ln>
                <a:noFill/>
              </a:ln>
              <a:solidFill>
                <a:schemeClr val="tx1"/>
              </a:solidFill>
              <a:effectLst/>
              <a:latin typeface="Arial" pitchFamily="34" charset="0"/>
            </a:endParaRPr>
          </a:p>
        </p:txBody>
      </p:sp>
      <p:sp>
        <p:nvSpPr>
          <p:cNvPr id="19" name="AutoShape 58"/>
          <p:cNvSpPr>
            <a:spLocks noChangeArrowheads="1"/>
          </p:cNvSpPr>
          <p:nvPr/>
        </p:nvSpPr>
        <p:spPr bwMode="auto">
          <a:xfrm>
            <a:off x="3862335" y="5429511"/>
            <a:ext cx="1579025" cy="716183"/>
          </a:xfrm>
          <a:prstGeom prst="foldedCorner">
            <a:avLst>
              <a:gd name="adj" fmla="val 34588"/>
            </a:avLst>
          </a:prstGeom>
          <a:solidFill>
            <a:srgbClr val="DBE5F1"/>
          </a:solidFill>
          <a:ln w="9525">
            <a:solidFill>
              <a:srgbClr val="000000"/>
            </a:solidFill>
            <a:round/>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Monitoring, Medium Term Review</a:t>
            </a:r>
            <a:endParaRPr kumimoji="0" lang="en-US" b="0" i="0" u="none" strike="noStrike" cap="none" normalizeH="0" baseline="0" smtClean="0">
              <a:ln>
                <a:noFill/>
              </a:ln>
              <a:solidFill>
                <a:schemeClr val="tx1"/>
              </a:solidFill>
              <a:effectLst/>
              <a:latin typeface="Arial" pitchFamily="34" charset="0"/>
            </a:endParaRPr>
          </a:p>
        </p:txBody>
      </p:sp>
      <p:sp>
        <p:nvSpPr>
          <p:cNvPr id="20" name="AutoShape 59"/>
          <p:cNvSpPr>
            <a:spLocks noChangeArrowheads="1"/>
          </p:cNvSpPr>
          <p:nvPr/>
        </p:nvSpPr>
        <p:spPr bwMode="auto">
          <a:xfrm>
            <a:off x="3192277" y="3500761"/>
            <a:ext cx="1167879" cy="1061128"/>
          </a:xfrm>
          <a:prstGeom prst="foldedCorner">
            <a:avLst>
              <a:gd name="adj" fmla="val 34588"/>
            </a:avLst>
          </a:prstGeom>
          <a:solidFill>
            <a:srgbClr val="DBE5F1"/>
          </a:solidFill>
          <a:ln w="9525">
            <a:solidFill>
              <a:srgbClr val="000000"/>
            </a:solidFill>
            <a:round/>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Arial" pitchFamily="34" charset="0"/>
              </a:rPr>
              <a:t>Evaluation</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Arial" pitchFamily="34" charset="0"/>
              </a:rPr>
              <a:t>Fin. Audit </a:t>
            </a:r>
            <a:endParaRPr kumimoji="0" lang="en-US" b="0" i="0" u="none" strike="noStrike" cap="none" normalizeH="0" baseline="0" dirty="0" smtClean="0">
              <a:ln>
                <a:noFill/>
              </a:ln>
              <a:solidFill>
                <a:schemeClr val="tx1"/>
              </a:solidFill>
              <a:effectLst/>
              <a:latin typeface="Arial" pitchFamily="34" charset="0"/>
            </a:endParaRPr>
          </a:p>
        </p:txBody>
      </p:sp>
      <p:sp>
        <p:nvSpPr>
          <p:cNvPr id="1039" name="AutoShape 15"/>
          <p:cNvSpPr>
            <a:spLocks noChangeArrowheads="1"/>
          </p:cNvSpPr>
          <p:nvPr/>
        </p:nvSpPr>
        <p:spPr bwMode="auto">
          <a:xfrm rot="20455834" flipH="1">
            <a:off x="7419309" y="2001089"/>
            <a:ext cx="1350117" cy="879190"/>
          </a:xfrm>
          <a:prstGeom prst="rightArrowCallout">
            <a:avLst>
              <a:gd name="adj1" fmla="val 25000"/>
              <a:gd name="adj2" fmla="val 25000"/>
              <a:gd name="adj3" fmla="val 24222"/>
              <a:gd name="adj4" fmla="val 66667"/>
            </a:avLst>
          </a:prstGeom>
          <a:solidFill>
            <a:srgbClr val="FDB6A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CEP/ /PEA/ other</a:t>
            </a:r>
            <a:endParaRPr kumimoji="0" lang="en-US" b="0" i="0" u="none" strike="noStrike" cap="none" normalizeH="0" baseline="0" dirty="0" smtClean="0">
              <a:ln>
                <a:noFill/>
              </a:ln>
              <a:solidFill>
                <a:schemeClr val="tx1"/>
              </a:solidFill>
              <a:effectLst/>
              <a:latin typeface="Arial" pitchFamily="34" charset="0"/>
            </a:endParaRPr>
          </a:p>
        </p:txBody>
      </p:sp>
      <p:sp>
        <p:nvSpPr>
          <p:cNvPr id="1040" name="AutoShape 16"/>
          <p:cNvSpPr>
            <a:spLocks noChangeArrowheads="1"/>
          </p:cNvSpPr>
          <p:nvPr/>
        </p:nvSpPr>
        <p:spPr bwMode="auto">
          <a:xfrm rot="21578152" flipH="1">
            <a:off x="7879648" y="3328295"/>
            <a:ext cx="1261960" cy="1324988"/>
          </a:xfrm>
          <a:prstGeom prst="rightArrowCallout">
            <a:avLst>
              <a:gd name="adj1" fmla="val 25000"/>
              <a:gd name="adj2" fmla="val 25000"/>
              <a:gd name="adj3" fmla="val 17721"/>
              <a:gd name="adj4" fmla="val 66667"/>
            </a:avLst>
          </a:prstGeom>
          <a:solidFill>
            <a:srgbClr val="FDB6A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CBA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CEA</a:t>
            </a:r>
          </a:p>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SEA</a:t>
            </a:r>
          </a:p>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CRA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EIA Screen</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other</a:t>
            </a:r>
            <a:endParaRPr kumimoji="0" lang="en-US" b="0" i="0" u="none" strike="noStrike" cap="none" normalizeH="0" baseline="0" dirty="0" smtClean="0">
              <a:ln>
                <a:noFill/>
              </a:ln>
              <a:solidFill>
                <a:schemeClr val="tx1"/>
              </a:solidFill>
              <a:effectLst/>
              <a:latin typeface="Arial" pitchFamily="34" charset="0"/>
            </a:endParaRPr>
          </a:p>
        </p:txBody>
      </p:sp>
      <p:sp>
        <p:nvSpPr>
          <p:cNvPr id="1041" name="AutoShape 17"/>
          <p:cNvSpPr>
            <a:spLocks noChangeArrowheads="1"/>
          </p:cNvSpPr>
          <p:nvPr/>
        </p:nvSpPr>
        <p:spPr bwMode="auto">
          <a:xfrm rot="1860527" flipH="1">
            <a:off x="7287617" y="5192184"/>
            <a:ext cx="1020088" cy="1168655"/>
          </a:xfrm>
          <a:prstGeom prst="rightArrowCallout">
            <a:avLst>
              <a:gd name="adj1" fmla="val 25000"/>
              <a:gd name="adj2" fmla="val 25000"/>
              <a:gd name="adj3" fmla="val 18613"/>
              <a:gd name="adj4" fmla="val 66667"/>
            </a:avLst>
          </a:prstGeom>
          <a:solidFill>
            <a:srgbClr val="FDB6A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CBA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CEA</a:t>
            </a:r>
          </a:p>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EIA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SEA</a:t>
            </a:r>
          </a:p>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CRA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Other</a:t>
            </a:r>
            <a:endParaRPr kumimoji="0" lang="en-US" b="0" i="0" u="none" strike="noStrike" cap="none" normalizeH="0" baseline="0" dirty="0" smtClean="0">
              <a:ln>
                <a:noFill/>
              </a:ln>
              <a:solidFill>
                <a:schemeClr val="tx1"/>
              </a:solidFill>
              <a:effectLst/>
              <a:latin typeface="Arial" pitchFamily="34" charset="0"/>
            </a:endParaRPr>
          </a:p>
        </p:txBody>
      </p:sp>
      <p:sp>
        <p:nvSpPr>
          <p:cNvPr id="1042" name="AutoShape 18"/>
          <p:cNvSpPr>
            <a:spLocks noChangeArrowheads="1"/>
          </p:cNvSpPr>
          <p:nvPr/>
        </p:nvSpPr>
        <p:spPr bwMode="auto">
          <a:xfrm rot="20087079">
            <a:off x="2807800" y="5004639"/>
            <a:ext cx="1054536" cy="864467"/>
          </a:xfrm>
          <a:prstGeom prst="rightArrowCallout">
            <a:avLst>
              <a:gd name="adj1" fmla="val 25000"/>
              <a:gd name="adj2" fmla="val 25000"/>
              <a:gd name="adj3" fmla="val 19242"/>
              <a:gd name="adj4" fmla="val 66667"/>
            </a:avLst>
          </a:prstGeom>
          <a:solidFill>
            <a:srgbClr val="FDB6A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a:spcAft>
                <a:spcPts val="0"/>
              </a:spcAft>
            </a:pPr>
            <a:r>
              <a:rPr lang="da-DK" b="1" dirty="0">
                <a:solidFill>
                  <a:schemeClr val="tx1"/>
                </a:solidFill>
                <a:latin typeface="Arial" pitchFamily="34" charset="0"/>
              </a:rPr>
              <a:t>EIA</a:t>
            </a:r>
          </a:p>
          <a:p>
            <a:pPr lvl="0" algn="ctr">
              <a:spcAft>
                <a:spcPts val="0"/>
              </a:spcAft>
            </a:pPr>
            <a:r>
              <a:rPr lang="da-DK" b="1" dirty="0" smtClean="0">
                <a:solidFill>
                  <a:schemeClr val="tx1"/>
                </a:solidFill>
                <a:latin typeface="Arial" pitchFamily="34" charset="0"/>
              </a:rPr>
              <a:t>SEA</a:t>
            </a:r>
          </a:p>
          <a:p>
            <a:pPr lvl="0" algn="ctr">
              <a:spcAft>
                <a:spcPts val="0"/>
              </a:spcAft>
            </a:pPr>
            <a:r>
              <a:rPr lang="da-DK" b="1" dirty="0" smtClean="0">
                <a:solidFill>
                  <a:schemeClr val="tx1"/>
                </a:solidFill>
                <a:latin typeface="Arial" pitchFamily="34" charset="0"/>
              </a:rPr>
              <a:t>Other</a:t>
            </a:r>
            <a:endParaRPr lang="da-DK" b="1" dirty="0">
              <a:solidFill>
                <a:schemeClr val="tx1"/>
              </a:solidFill>
              <a:latin typeface="Arial" pitchFamily="34" charset="0"/>
            </a:endParaRPr>
          </a:p>
          <a:p>
            <a:pPr lvl="0" algn="ctr">
              <a:spcAft>
                <a:spcPts val="0"/>
              </a:spcAft>
            </a:pPr>
            <a:endParaRPr lang="en-US" dirty="0">
              <a:solidFill>
                <a:schemeClr val="tx1"/>
              </a:solidFill>
              <a:latin typeface="Arial" pitchFamily="34" charset="0"/>
            </a:endParaRPr>
          </a:p>
        </p:txBody>
      </p:sp>
      <p:sp>
        <p:nvSpPr>
          <p:cNvPr id="21" name="Rectangle 50"/>
          <p:cNvSpPr>
            <a:spLocks noChangeArrowheads="1"/>
          </p:cNvSpPr>
          <p:nvPr/>
        </p:nvSpPr>
        <p:spPr bwMode="auto">
          <a:xfrm rot="19800000">
            <a:off x="7187211" y="3393790"/>
            <a:ext cx="1107416" cy="394374"/>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Identification</a:t>
            </a:r>
            <a:endParaRPr kumimoji="0" lang="en-US" b="0" i="0" u="none" strike="noStrike" cap="none" normalizeH="0" baseline="0" dirty="0" smtClean="0">
              <a:ln>
                <a:noFill/>
              </a:ln>
              <a:solidFill>
                <a:schemeClr val="tx1"/>
              </a:solidFill>
              <a:effectLst/>
              <a:latin typeface="Arial" pitchFamily="34" charset="0"/>
            </a:endParaRPr>
          </a:p>
        </p:txBody>
      </p:sp>
      <p:sp>
        <p:nvSpPr>
          <p:cNvPr id="22" name="Text Box 19"/>
          <p:cNvSpPr txBox="1">
            <a:spLocks noChangeArrowheads="1"/>
          </p:cNvSpPr>
          <p:nvPr/>
        </p:nvSpPr>
        <p:spPr bwMode="auto">
          <a:xfrm>
            <a:off x="4859449" y="3668008"/>
            <a:ext cx="1657171" cy="1025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da-DK" sz="1050" b="1" dirty="0" smtClean="0">
                <a:latin typeface="Calibri" pitchFamily="34" charset="0"/>
              </a:rPr>
              <a:t>Policy </a:t>
            </a:r>
            <a:r>
              <a:rPr lang="da-DK" sz="1050" b="1" dirty="0" err="1" smtClean="0">
                <a:latin typeface="Calibri" pitchFamily="34" charset="0"/>
              </a:rPr>
              <a:t>dialogue</a:t>
            </a:r>
            <a:endParaRPr lang="da-DK" sz="1050" b="1" dirty="0" smtClean="0">
              <a:latin typeface="Calibri"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da-DK" sz="1050" b="1" i="0" u="none" strike="noStrike" cap="none" normalizeH="0" baseline="0" dirty="0" err="1" smtClean="0">
                <a:ln>
                  <a:noFill/>
                </a:ln>
                <a:effectLst/>
                <a:latin typeface="Calibri" pitchFamily="34" charset="0"/>
              </a:rPr>
              <a:t>Awarenes</a:t>
            </a:r>
            <a:r>
              <a:rPr lang="da-DK" sz="1050" b="1" dirty="0" err="1" smtClean="0">
                <a:latin typeface="Calibri" pitchFamily="34" charset="0"/>
              </a:rPr>
              <a:t>s</a:t>
            </a:r>
            <a:r>
              <a:rPr lang="da-DK" sz="1050" b="1" dirty="0" smtClean="0">
                <a:latin typeface="Calibri" pitchFamily="34" charset="0"/>
              </a:rPr>
              <a:t> </a:t>
            </a:r>
            <a:r>
              <a:rPr lang="da-DK" sz="1050" b="1" dirty="0" err="1" smtClean="0">
                <a:latin typeface="Calibri" pitchFamily="34" charset="0"/>
              </a:rPr>
              <a:t>raising</a:t>
            </a:r>
            <a:endParaRPr lang="da-DK" sz="1050" b="1" dirty="0" smtClean="0">
              <a:latin typeface="Calibri"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lang="da-DK" sz="1050" b="1" dirty="0" err="1" smtClean="0">
                <a:latin typeface="Calibri" pitchFamily="34" charset="0"/>
              </a:rPr>
              <a:t>Increasing</a:t>
            </a:r>
            <a:r>
              <a:rPr lang="da-DK" sz="1050" b="1" dirty="0" smtClean="0">
                <a:latin typeface="Calibri" pitchFamily="34" charset="0"/>
              </a:rPr>
              <a:t> </a:t>
            </a:r>
            <a:r>
              <a:rPr lang="da-DK" sz="1050" b="1" dirty="0" err="1" smtClean="0">
                <a:latin typeface="Calibri" pitchFamily="34" charset="0"/>
              </a:rPr>
              <a:t>institutional</a:t>
            </a:r>
            <a:r>
              <a:rPr lang="da-DK" sz="1050" b="1" dirty="0" smtClean="0">
                <a:latin typeface="Calibri" pitchFamily="34" charset="0"/>
              </a:rPr>
              <a:t> </a:t>
            </a:r>
            <a:r>
              <a:rPr lang="da-DK" sz="1050" b="1" dirty="0" err="1" smtClean="0">
                <a:latin typeface="Calibri" pitchFamily="34" charset="0"/>
              </a:rPr>
              <a:t>capacity</a:t>
            </a:r>
            <a:endParaRPr kumimoji="0" lang="en-US" sz="1050" b="1" i="0" u="none" strike="noStrike" cap="none" normalizeH="0" baseline="0" dirty="0" smtClean="0">
              <a:ln>
                <a:noFill/>
              </a:ln>
              <a:effectLst/>
              <a:latin typeface="Arial" pitchFamily="34" charset="0"/>
            </a:endParaRPr>
          </a:p>
        </p:txBody>
      </p:sp>
      <p:sp>
        <p:nvSpPr>
          <p:cNvPr id="23" name="Eksplosion 1 3"/>
          <p:cNvSpPr/>
          <p:nvPr/>
        </p:nvSpPr>
        <p:spPr bwMode="auto">
          <a:xfrm rot="1859924">
            <a:off x="4566059" y="2770438"/>
            <a:ext cx="2411412" cy="2792352"/>
          </a:xfrm>
          <a:prstGeom prst="irregularSeal1">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39345069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FCC1F8F-072B-4CD5-A12C-78596830FFAD}" type="slidenum">
              <a:rPr lang="en-GB" smtClean="0">
                <a:solidFill>
                  <a:srgbClr val="000000"/>
                </a:solidFill>
              </a:rPr>
              <a:pPr>
                <a:defRPr/>
              </a:pPr>
              <a:t>62</a:t>
            </a:fld>
            <a:endParaRPr lang="en-GB" dirty="0">
              <a:solidFill>
                <a:srgbClr val="000000"/>
              </a:solidFill>
            </a:endParaRPr>
          </a:p>
        </p:txBody>
      </p:sp>
      <p:sp>
        <p:nvSpPr>
          <p:cNvPr id="3" name="Rectangle 2"/>
          <p:cNvSpPr/>
          <p:nvPr/>
        </p:nvSpPr>
        <p:spPr>
          <a:xfrm>
            <a:off x="304800" y="1371600"/>
            <a:ext cx="8382000" cy="4278094"/>
          </a:xfrm>
          <a:prstGeom prst="rect">
            <a:avLst/>
          </a:prstGeom>
        </p:spPr>
        <p:txBody>
          <a:bodyPr wrap="square">
            <a:spAutoFit/>
          </a:bodyPr>
          <a:lstStyle/>
          <a:p>
            <a:r>
              <a:rPr lang="en-GB" sz="2800" b="1" dirty="0"/>
              <a:t>Activity 5</a:t>
            </a:r>
            <a:r>
              <a:rPr lang="en-GB" sz="2800" b="1" dirty="0" smtClean="0"/>
              <a:t> – Appreciating the sugar sector study</a:t>
            </a:r>
            <a:endParaRPr lang="en-GB" sz="2800" b="1" dirty="0"/>
          </a:p>
          <a:p>
            <a:r>
              <a:rPr lang="en-GB" dirty="0"/>
              <a:t> </a:t>
            </a:r>
            <a:endParaRPr lang="en-GB" dirty="0" smtClean="0"/>
          </a:p>
          <a:p>
            <a:endParaRPr lang="en-GB" dirty="0"/>
          </a:p>
          <a:p>
            <a:r>
              <a:rPr lang="en-GB" dirty="0" smtClean="0"/>
              <a:t>Sugar industry case study  - Looking into some of the specific analyses in </a:t>
            </a:r>
            <a:r>
              <a:rPr lang="en-GB" dirty="0" err="1" smtClean="0"/>
              <a:t>Handout</a:t>
            </a:r>
            <a:r>
              <a:rPr lang="en-GB" dirty="0" smtClean="0"/>
              <a:t> 1 and 2, it becomes clear that such studies can provide very useful information for the EU DEL to – among others - understand and assess national policies and institutions. </a:t>
            </a:r>
          </a:p>
          <a:p>
            <a:endParaRPr lang="en-GB" dirty="0"/>
          </a:p>
          <a:p>
            <a:endParaRPr lang="en-GB" dirty="0" smtClean="0"/>
          </a:p>
          <a:p>
            <a:r>
              <a:rPr lang="en-GB" dirty="0"/>
              <a:t> </a:t>
            </a:r>
          </a:p>
          <a:p>
            <a:r>
              <a:rPr lang="en-GB" dirty="0"/>
              <a:t>Groups of </a:t>
            </a:r>
            <a:r>
              <a:rPr lang="en-GB" dirty="0" smtClean="0"/>
              <a:t>5 to </a:t>
            </a:r>
            <a:r>
              <a:rPr lang="en-GB" dirty="0"/>
              <a:t>6 get together </a:t>
            </a:r>
            <a:r>
              <a:rPr lang="en-GB" dirty="0" smtClean="0"/>
              <a:t>and discuss: </a:t>
            </a:r>
          </a:p>
          <a:p>
            <a:endParaRPr lang="en-GB" dirty="0" smtClean="0"/>
          </a:p>
          <a:p>
            <a:pPr marL="171450" indent="-171450">
              <a:buFont typeface="Arial" panose="020B0604020202020204" pitchFamily="34" charset="0"/>
              <a:buChar char="•"/>
            </a:pPr>
            <a:r>
              <a:rPr lang="en-GB" dirty="0" smtClean="0"/>
              <a:t>The Consistency Analysis – How can the different objectives in the NAS be met in an ambitious program; where are the main pitfalls and obstacles? Discuss and fill out the cards for each of the six non-environmental objectives</a:t>
            </a:r>
            <a:endParaRPr lang="en-GB" dirty="0"/>
          </a:p>
          <a:p>
            <a:pPr marL="171450" indent="-171450">
              <a:buFont typeface="Arial" panose="020B0604020202020204" pitchFamily="34" charset="0"/>
              <a:buChar char="•"/>
            </a:pPr>
            <a:r>
              <a:rPr lang="en-GB" dirty="0" smtClean="0"/>
              <a:t>The Institutional Assessment – Go through the summary of the institutional assessment (see print) – what does it tell us about  EU DEL options for valuable support?  </a:t>
            </a:r>
          </a:p>
          <a:p>
            <a:endParaRPr lang="en-GB" dirty="0"/>
          </a:p>
          <a:p>
            <a:r>
              <a:rPr lang="en-GB" dirty="0"/>
              <a:t> </a:t>
            </a:r>
          </a:p>
          <a:p>
            <a:r>
              <a:rPr lang="en-GB" dirty="0"/>
              <a:t>5’ for additional reading; 20’ for group discussion and cards; 15’ plenary review: allow 45 </a:t>
            </a:r>
            <a:r>
              <a:rPr lang="en-GB" dirty="0" err="1"/>
              <a:t>mins</a:t>
            </a:r>
            <a:endParaRPr lang="en-GB" dirty="0"/>
          </a:p>
        </p:txBody>
      </p:sp>
    </p:spTree>
    <p:extLst>
      <p:ext uri="{BB962C8B-B14F-4D97-AF65-F5344CB8AC3E}">
        <p14:creationId xmlns:p14="http://schemas.microsoft.com/office/powerpoint/2010/main" val="38573737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0" y="1203811"/>
            <a:ext cx="8229600" cy="553998"/>
          </a:xfrm>
        </p:spPr>
        <p:txBody>
          <a:bodyPr>
            <a:spAutoFit/>
          </a:bodyPr>
          <a:lstStyle/>
          <a:p>
            <a:r>
              <a:rPr lang="da-DK" dirty="0" err="1" smtClean="0">
                <a:ea typeface="ＭＳ Ｐゴシック" pitchFamily="34" charset="-128"/>
              </a:rPr>
              <a:t>Module</a:t>
            </a:r>
            <a:r>
              <a:rPr lang="da-DK" dirty="0" smtClean="0">
                <a:ea typeface="ＭＳ Ｐゴシック" pitchFamily="34" charset="-128"/>
              </a:rPr>
              <a:t> 5 – recap main messages</a:t>
            </a:r>
            <a:endParaRPr lang="en-US" dirty="0" smtClean="0">
              <a:ea typeface="ＭＳ Ｐゴシック" pitchFamily="34" charset="-128"/>
            </a:endParaRPr>
          </a:p>
        </p:txBody>
      </p:sp>
      <p:sp>
        <p:nvSpPr>
          <p:cNvPr id="17412" name="Slide Number Placeholder 3"/>
          <p:cNvSpPr>
            <a:spLocks noGrp="1"/>
          </p:cNvSpPr>
          <p:nvPr>
            <p:ph type="sldNum" sz="quarter" idx="12"/>
          </p:nvPr>
        </p:nvSpPr>
        <p:spPr>
          <a:noFill/>
        </p:spPr>
        <p:txBody>
          <a:bodyPr/>
          <a:lstStyle/>
          <a:p>
            <a:fld id="{191ED5D6-FBA6-423B-9697-084B1EB47379}" type="slidenum">
              <a:rPr lang="en-GB" smtClean="0">
                <a:solidFill>
                  <a:srgbClr val="000000"/>
                </a:solidFill>
                <a:latin typeface="Verdana" pitchFamily="34" charset="0"/>
                <a:ea typeface="ＭＳ Ｐゴシック" pitchFamily="34" charset="-128"/>
              </a:rPr>
              <a:pPr/>
              <a:t>63</a:t>
            </a:fld>
            <a:endParaRPr lang="en-GB" smtClean="0">
              <a:solidFill>
                <a:srgbClr val="000000"/>
              </a:solidFill>
              <a:latin typeface="Verdana" pitchFamily="34" charset="0"/>
              <a:ea typeface="ＭＳ Ｐゴシック" pitchFamily="34" charset="-128"/>
            </a:endParaRPr>
          </a:p>
        </p:txBody>
      </p:sp>
      <p:sp>
        <p:nvSpPr>
          <p:cNvPr id="5" name="Rectangle 4"/>
          <p:cNvSpPr/>
          <p:nvPr/>
        </p:nvSpPr>
        <p:spPr>
          <a:xfrm>
            <a:off x="0" y="2209800"/>
            <a:ext cx="8534400" cy="3447098"/>
          </a:xfrm>
          <a:prstGeom prst="rect">
            <a:avLst/>
          </a:prstGeom>
        </p:spPr>
        <p:txBody>
          <a:bodyPr wrap="square">
            <a:spAutoFit/>
          </a:bodyPr>
          <a:lstStyle/>
          <a:p>
            <a:pPr marL="622300" indent="-266700">
              <a:spcBef>
                <a:spcPts val="600"/>
              </a:spcBef>
              <a:buFont typeface="Arial" pitchFamily="34" charset="0"/>
              <a:buChar char="•"/>
              <a:defRPr/>
            </a:pPr>
            <a:r>
              <a:rPr lang="en-GB" sz="1800" dirty="0" smtClean="0">
                <a:ea typeface="ＭＳ Ｐゴシック" pitchFamily="34" charset="-128"/>
              </a:rPr>
              <a:t>There are many tools available for environmental and climate change improvement of programs and projects</a:t>
            </a:r>
          </a:p>
          <a:p>
            <a:pPr marL="622300" indent="-266700">
              <a:spcBef>
                <a:spcPts val="600"/>
              </a:spcBef>
              <a:buFont typeface="Arial" pitchFamily="34" charset="0"/>
              <a:buChar char="•"/>
              <a:defRPr/>
            </a:pPr>
            <a:r>
              <a:rPr lang="en-GB" sz="1800" dirty="0" smtClean="0">
                <a:ea typeface="ＭＳ Ｐゴシック" pitchFamily="34" charset="-128"/>
              </a:rPr>
              <a:t>TEEB provides a picture of the value of eco-systems and biodiversity</a:t>
            </a:r>
          </a:p>
          <a:p>
            <a:pPr marL="622300" indent="-266700">
              <a:spcBef>
                <a:spcPts val="600"/>
              </a:spcBef>
              <a:buFont typeface="Arial" pitchFamily="34" charset="0"/>
              <a:buChar char="•"/>
              <a:defRPr/>
            </a:pPr>
            <a:r>
              <a:rPr lang="en-GB" sz="1800" dirty="0" smtClean="0">
                <a:ea typeface="ＭＳ Ｐゴシック" pitchFamily="34" charset="-128"/>
              </a:rPr>
              <a:t>Cost-effectiveness analyses are often useful to find best alternative option</a:t>
            </a:r>
          </a:p>
          <a:p>
            <a:pPr marL="622300" indent="-266700">
              <a:spcBef>
                <a:spcPts val="600"/>
              </a:spcBef>
              <a:buFont typeface="Arial" pitchFamily="34" charset="0"/>
              <a:buChar char="•"/>
              <a:defRPr/>
            </a:pPr>
            <a:r>
              <a:rPr lang="en-GB" sz="1800" dirty="0" smtClean="0">
                <a:ea typeface="ＭＳ Ｐゴシック" pitchFamily="34" charset="-128"/>
              </a:rPr>
              <a:t>Cost-benefit analyses provide a picture of the socio-economic impact of programs </a:t>
            </a:r>
          </a:p>
          <a:p>
            <a:pPr marL="622300" indent="-266700">
              <a:spcBef>
                <a:spcPts val="600"/>
              </a:spcBef>
              <a:buFont typeface="Arial" pitchFamily="34" charset="0"/>
              <a:buChar char="•"/>
              <a:defRPr/>
            </a:pPr>
            <a:r>
              <a:rPr lang="en-GB" sz="1800" dirty="0" smtClean="0">
                <a:ea typeface="ＭＳ Ｐゴシック" pitchFamily="34" charset="-128"/>
              </a:rPr>
              <a:t>Comprehensive ENV and CC tools include EIA, SEA and CRA with relatively identical tool structures: Screening; scoping; study; action plan</a:t>
            </a:r>
          </a:p>
        </p:txBody>
      </p:sp>
    </p:spTree>
    <p:extLst>
      <p:ext uri="{BB962C8B-B14F-4D97-AF65-F5344CB8AC3E}">
        <p14:creationId xmlns:p14="http://schemas.microsoft.com/office/powerpoint/2010/main" val="34259714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4049"/>
            <a:ext cx="8229600" cy="553998"/>
          </a:xfrm>
        </p:spPr>
        <p:txBody>
          <a:bodyPr>
            <a:spAutoFit/>
          </a:bodyPr>
          <a:lstStyle/>
          <a:p>
            <a:r>
              <a:rPr lang="da-DK" dirty="0" smtClean="0"/>
              <a:t>Resources</a:t>
            </a:r>
            <a:endParaRPr lang="en-US" dirty="0"/>
          </a:p>
        </p:txBody>
      </p:sp>
      <p:sp>
        <p:nvSpPr>
          <p:cNvPr id="4" name="Content Placeholder 3"/>
          <p:cNvSpPr>
            <a:spLocks noGrp="1"/>
          </p:cNvSpPr>
          <p:nvPr>
            <p:ph idx="1"/>
          </p:nvPr>
        </p:nvSpPr>
        <p:spPr>
          <a:xfrm>
            <a:off x="0" y="1828800"/>
            <a:ext cx="8610600" cy="5758499"/>
          </a:xfrm>
        </p:spPr>
        <p:txBody>
          <a:bodyPr wrap="square">
            <a:spAutoFit/>
          </a:bodyPr>
          <a:lstStyle/>
          <a:p>
            <a:pPr marL="622300" indent="-266700">
              <a:buNone/>
            </a:pPr>
            <a:r>
              <a:rPr lang="en-GB" sz="1600" b="1" dirty="0" smtClean="0"/>
              <a:t>SEA</a:t>
            </a:r>
            <a:endParaRPr lang="en-GB" sz="1600" dirty="0"/>
          </a:p>
          <a:p>
            <a:pPr marL="622300" indent="-266700">
              <a:buClrTx/>
            </a:pPr>
            <a:r>
              <a:rPr lang="en-GB" sz="1600" u="sng" dirty="0"/>
              <a:t>Strategic Environmental Assessment Task Team</a:t>
            </a:r>
            <a:r>
              <a:rPr lang="en-GB" sz="1600" dirty="0"/>
              <a:t>  - </a:t>
            </a:r>
            <a:r>
              <a:rPr lang="en-GB" sz="1600" dirty="0" smtClean="0"/>
              <a:t>OECD</a:t>
            </a:r>
            <a:br>
              <a:rPr lang="en-GB" sz="1600" dirty="0" smtClean="0"/>
            </a:br>
            <a:r>
              <a:rPr lang="da-DK" sz="1200" i="0" dirty="0" smtClean="0">
                <a:solidFill>
                  <a:srgbClr val="000000"/>
                </a:solidFill>
                <a:ea typeface="Lucida Grande"/>
                <a:cs typeface="Lucida Grande"/>
                <a:hlinkClick r:id="rId3"/>
              </a:rPr>
              <a:t>http://www.seataskteam.net/</a:t>
            </a:r>
            <a:r>
              <a:rPr lang="da-DK" sz="1200" i="0" dirty="0" smtClean="0">
                <a:solidFill>
                  <a:srgbClr val="000000"/>
                </a:solidFill>
                <a:ea typeface="Lucida Grande"/>
                <a:cs typeface="Lucida Grande"/>
              </a:rPr>
              <a:t> </a:t>
            </a:r>
            <a:endParaRPr lang="en-GB" sz="1200" dirty="0" smtClean="0"/>
          </a:p>
          <a:p>
            <a:pPr marL="622300" indent="-266700">
              <a:buClrTx/>
            </a:pPr>
            <a:r>
              <a:rPr lang="en-GB" sz="1600" u="sng" dirty="0"/>
              <a:t>SEA</a:t>
            </a:r>
            <a:r>
              <a:rPr lang="en-GB" sz="1600" dirty="0"/>
              <a:t> – DG </a:t>
            </a:r>
            <a:r>
              <a:rPr lang="en-GB" sz="1600" dirty="0" smtClean="0"/>
              <a:t>ENV</a:t>
            </a:r>
            <a:br>
              <a:rPr lang="en-GB" sz="1600" dirty="0" smtClean="0"/>
            </a:br>
            <a:r>
              <a:rPr lang="da-DK" sz="1200" i="0" dirty="0" smtClean="0">
                <a:solidFill>
                  <a:srgbClr val="000000"/>
                </a:solidFill>
                <a:ea typeface="Lucida Grande"/>
                <a:cs typeface="Lucida Grande"/>
                <a:hlinkClick r:id="rId4"/>
              </a:rPr>
              <a:t>http://ec.europa.eu/environment/eia/sea-legalcontext.htm</a:t>
            </a:r>
            <a:r>
              <a:rPr lang="da-DK" sz="1200" i="0" dirty="0" smtClean="0">
                <a:solidFill>
                  <a:srgbClr val="000000"/>
                </a:solidFill>
                <a:ea typeface="Lucida Grande"/>
                <a:cs typeface="Lucida Grande"/>
              </a:rPr>
              <a:t> </a:t>
            </a:r>
            <a:endParaRPr lang="en-GB" sz="1200" dirty="0" smtClean="0"/>
          </a:p>
          <a:p>
            <a:pPr marL="622300" indent="-266700">
              <a:buClrTx/>
              <a:buNone/>
            </a:pPr>
            <a:endParaRPr lang="da-DK" sz="1100" i="0" dirty="0" smtClean="0"/>
          </a:p>
          <a:p>
            <a:pPr marL="622300" indent="-266700">
              <a:buClrTx/>
              <a:buNone/>
            </a:pPr>
            <a:r>
              <a:rPr lang="da-DK" sz="1600" b="1" dirty="0" smtClean="0"/>
              <a:t>CRA</a:t>
            </a:r>
            <a:endParaRPr lang="da-DK" sz="1600" b="1" dirty="0"/>
          </a:p>
          <a:p>
            <a:pPr marL="622300" indent="-266700">
              <a:buClrTx/>
            </a:pPr>
            <a:r>
              <a:rPr lang="en-US" sz="1600" u="sng" dirty="0" smtClean="0"/>
              <a:t>Climate Risk Assessment Methodology</a:t>
            </a:r>
            <a:r>
              <a:rPr lang="en-US" sz="1600" dirty="0" smtClean="0"/>
              <a:t> – WB</a:t>
            </a:r>
            <a:br>
              <a:rPr lang="en-US" sz="1600" dirty="0" smtClean="0"/>
            </a:br>
            <a:r>
              <a:rPr lang="da-DK" sz="1200" i="0" dirty="0" smtClean="0">
                <a:solidFill>
                  <a:srgbClr val="000000"/>
                </a:solidFill>
                <a:ea typeface="Lucida Grande"/>
                <a:cs typeface="Lucida Grande"/>
                <a:hlinkClick r:id="rId5"/>
              </a:rPr>
              <a:t>http://climatechange.worldbank.org/content/note-3-assessing-climate-risk</a:t>
            </a:r>
            <a:endParaRPr lang="en-US" sz="1200" dirty="0" smtClean="0"/>
          </a:p>
          <a:p>
            <a:pPr marL="622300" indent="-266700">
              <a:buClrTx/>
            </a:pPr>
            <a:endParaRPr lang="da-DK" sz="1050" i="0" u="sng" dirty="0">
              <a:solidFill>
                <a:srgbClr val="000000"/>
              </a:solidFill>
              <a:ea typeface="Lucida Grande"/>
              <a:cs typeface="Lucida Grande"/>
            </a:endParaRPr>
          </a:p>
          <a:p>
            <a:pPr marL="622300" indent="-266700">
              <a:buClrTx/>
              <a:buNone/>
            </a:pPr>
            <a:r>
              <a:rPr lang="da-DK" sz="1600" b="1" dirty="0"/>
              <a:t>EIA</a:t>
            </a:r>
          </a:p>
          <a:p>
            <a:pPr marL="622300" indent="-266700">
              <a:buClrTx/>
            </a:pPr>
            <a:r>
              <a:rPr lang="en-US" sz="1600" u="sng" dirty="0"/>
              <a:t>Open Education Resource on EIA</a:t>
            </a:r>
            <a:r>
              <a:rPr lang="en-US" sz="1600" dirty="0"/>
              <a:t> – UNEP</a:t>
            </a:r>
            <a:br>
              <a:rPr lang="en-US" sz="1600" dirty="0"/>
            </a:br>
            <a:r>
              <a:rPr lang="da-DK" sz="1200" i="0" dirty="0">
                <a:solidFill>
                  <a:srgbClr val="000000"/>
                </a:solidFill>
                <a:ea typeface="Lucida Grande"/>
                <a:cs typeface="Lucida Grande"/>
                <a:hlinkClick r:id="rId6"/>
              </a:rPr>
              <a:t>http://</a:t>
            </a:r>
            <a:r>
              <a:rPr lang="da-DK" sz="1200" i="0" dirty="0" err="1">
                <a:solidFill>
                  <a:srgbClr val="000000"/>
                </a:solidFill>
                <a:ea typeface="Lucida Grande"/>
                <a:cs typeface="Lucida Grande"/>
                <a:hlinkClick r:id="rId6"/>
              </a:rPr>
              <a:t>www.unep.ch</a:t>
            </a:r>
            <a:r>
              <a:rPr lang="da-DK" sz="1200" i="0" dirty="0">
                <a:solidFill>
                  <a:srgbClr val="000000"/>
                </a:solidFill>
                <a:ea typeface="Lucida Grande"/>
                <a:cs typeface="Lucida Grande"/>
                <a:hlinkClick r:id="rId6"/>
              </a:rPr>
              <a:t>/etb/</a:t>
            </a:r>
            <a:r>
              <a:rPr lang="da-DK" sz="1200" i="0" dirty="0" err="1">
                <a:solidFill>
                  <a:srgbClr val="000000"/>
                </a:solidFill>
                <a:ea typeface="Lucida Grande"/>
                <a:cs typeface="Lucida Grande"/>
                <a:hlinkClick r:id="rId6"/>
              </a:rPr>
              <a:t>publications</a:t>
            </a:r>
            <a:r>
              <a:rPr lang="da-DK" sz="1200" i="0" dirty="0">
                <a:solidFill>
                  <a:srgbClr val="000000"/>
                </a:solidFill>
                <a:ea typeface="Lucida Grande"/>
                <a:cs typeface="Lucida Grande"/>
                <a:hlinkClick r:id="rId6"/>
              </a:rPr>
              <a:t>/</a:t>
            </a:r>
            <a:r>
              <a:rPr lang="da-DK" sz="1200" i="0" dirty="0" err="1">
                <a:solidFill>
                  <a:srgbClr val="000000"/>
                </a:solidFill>
                <a:ea typeface="Lucida Grande"/>
                <a:cs typeface="Lucida Grande"/>
                <a:hlinkClick r:id="rId6"/>
              </a:rPr>
              <a:t>enviImpAsse.php</a:t>
            </a:r>
            <a:endParaRPr lang="en-US" sz="1200" dirty="0"/>
          </a:p>
          <a:p>
            <a:pPr marL="622300" indent="-266700">
              <a:buClrTx/>
            </a:pPr>
            <a:r>
              <a:rPr lang="en-US" sz="1600" u="sng" dirty="0" smtClean="0"/>
              <a:t>Studies </a:t>
            </a:r>
            <a:r>
              <a:rPr lang="en-US" sz="1600" u="sng" dirty="0"/>
              <a:t>of EIA Practice in Developing Countries </a:t>
            </a:r>
            <a:r>
              <a:rPr lang="en-US" sz="1600" dirty="0"/>
              <a:t>– UNEP</a:t>
            </a:r>
            <a:br>
              <a:rPr lang="en-US" sz="1600" dirty="0"/>
            </a:br>
            <a:r>
              <a:rPr lang="da-DK" sz="1200" i="0" dirty="0">
                <a:solidFill>
                  <a:srgbClr val="000000"/>
                </a:solidFill>
                <a:ea typeface="Lucida Grande"/>
                <a:cs typeface="Lucida Grande"/>
                <a:hlinkClick r:id="rId7"/>
              </a:rPr>
              <a:t>http://www.unep.ch/etb/publications/compendium/</a:t>
            </a:r>
            <a:r>
              <a:rPr lang="da-DK" sz="1200" i="0" dirty="0" smtClean="0">
                <a:solidFill>
                  <a:srgbClr val="000000"/>
                </a:solidFill>
                <a:ea typeface="Lucida Grande"/>
                <a:cs typeface="Lucida Grande"/>
                <a:hlinkClick r:id="rId7"/>
              </a:rPr>
              <a:t>introMat.pdf</a:t>
            </a:r>
            <a:r>
              <a:rPr lang="da-DK" sz="1200" i="0" dirty="0" smtClean="0">
                <a:solidFill>
                  <a:srgbClr val="000000"/>
                </a:solidFill>
                <a:ea typeface="Lucida Grande"/>
                <a:cs typeface="Lucida Grande"/>
              </a:rPr>
              <a:t> </a:t>
            </a:r>
            <a:endParaRPr lang="en-US" sz="1200" dirty="0"/>
          </a:p>
          <a:p>
            <a:pPr marL="622300" indent="-266700">
              <a:buClrTx/>
            </a:pPr>
            <a:r>
              <a:rPr lang="en-US" sz="1600" u="sng" dirty="0"/>
              <a:t>EIA in Developing Countries - An Overview </a:t>
            </a:r>
            <a:r>
              <a:rPr lang="en-US" sz="1600" dirty="0"/>
              <a:t>– Wood</a:t>
            </a:r>
            <a:br>
              <a:rPr lang="en-US" sz="1600" dirty="0"/>
            </a:br>
            <a:r>
              <a:rPr lang="da-DK" sz="1200" i="0" dirty="0">
                <a:solidFill>
                  <a:srgbClr val="000000"/>
                </a:solidFill>
                <a:ea typeface="Lucida Grande"/>
                <a:cs typeface="Lucida Grande"/>
                <a:hlinkClick r:id="rId8"/>
              </a:rPr>
              <a:t>http://www.sed.man.ac.uk/research/iarc/ediais/pdf/</a:t>
            </a:r>
            <a:r>
              <a:rPr lang="da-DK" sz="1200" i="0" dirty="0" smtClean="0">
                <a:solidFill>
                  <a:srgbClr val="000000"/>
                </a:solidFill>
                <a:ea typeface="Lucida Grande"/>
                <a:cs typeface="Lucida Grande"/>
                <a:hlinkClick r:id="rId8"/>
              </a:rPr>
              <a:t>Wood.pdf</a:t>
            </a:r>
            <a:r>
              <a:rPr lang="da-DK" sz="1200" i="0" dirty="0" smtClean="0">
                <a:solidFill>
                  <a:srgbClr val="000000"/>
                </a:solidFill>
                <a:ea typeface="Lucida Grande"/>
                <a:cs typeface="Lucida Grande"/>
              </a:rPr>
              <a:t> </a:t>
            </a:r>
          </a:p>
          <a:p>
            <a:pPr marL="622300" indent="-266700">
              <a:buClrTx/>
            </a:pPr>
            <a:endParaRPr lang="da-DK" sz="600" i="0" dirty="0" smtClean="0">
              <a:solidFill>
                <a:srgbClr val="000000"/>
              </a:solidFill>
            </a:endParaRPr>
          </a:p>
          <a:p>
            <a:pPr marL="622300" indent="-266700">
              <a:buClrTx/>
              <a:buNone/>
            </a:pPr>
            <a:r>
              <a:rPr lang="da-DK" sz="1600" b="1" dirty="0" smtClean="0"/>
              <a:t>DRR</a:t>
            </a:r>
            <a:endParaRPr lang="da-DK" sz="1600" b="1" dirty="0"/>
          </a:p>
          <a:p>
            <a:pPr marL="622300" indent="-266700">
              <a:buClrTx/>
            </a:pPr>
            <a:r>
              <a:rPr lang="en-US" sz="1600" u="sng" dirty="0" err="1" smtClean="0"/>
              <a:t>InfoRM</a:t>
            </a:r>
            <a:r>
              <a:rPr lang="en-US" sz="1600" u="sng" dirty="0" smtClean="0"/>
              <a:t> model for risk assessment - JRC</a:t>
            </a:r>
            <a:r>
              <a:rPr lang="en-US" sz="1600" dirty="0"/>
              <a:t/>
            </a:r>
            <a:br>
              <a:rPr lang="en-US" sz="1600" dirty="0"/>
            </a:br>
            <a:r>
              <a:rPr lang="da-DK" sz="1200" i="0" dirty="0" smtClean="0">
                <a:solidFill>
                  <a:srgbClr val="000000"/>
                </a:solidFill>
                <a:ea typeface="Lucida Grande"/>
                <a:cs typeface="Lucida Grande"/>
                <a:hlinkClick r:id="rId9"/>
              </a:rPr>
              <a:t>http://inform.jrc.ec.europa.eu/Methodology</a:t>
            </a:r>
            <a:endParaRPr lang="en-US" sz="1200" dirty="0"/>
          </a:p>
          <a:p>
            <a:pPr marL="622300" indent="-266700">
              <a:buClrTx/>
            </a:pPr>
            <a:endParaRPr lang="da-DK" sz="1200" i="0" dirty="0">
              <a:solidFill>
                <a:srgbClr val="000000"/>
              </a:solidFill>
            </a:endParaRPr>
          </a:p>
          <a:p>
            <a:pPr marL="622300" indent="-266700">
              <a:buClrTx/>
            </a:pPr>
            <a:endParaRPr lang="en-US" sz="1200" dirty="0"/>
          </a:p>
          <a:p>
            <a:pPr marL="622300" indent="-266700">
              <a:buClrTx/>
            </a:pPr>
            <a:endParaRPr lang="en-GB" sz="1200" u="sng" dirty="0"/>
          </a:p>
        </p:txBody>
      </p:sp>
      <p:sp>
        <p:nvSpPr>
          <p:cNvPr id="3" name="Slide Number Placeholder 2"/>
          <p:cNvSpPr>
            <a:spLocks noGrp="1"/>
          </p:cNvSpPr>
          <p:nvPr>
            <p:ph type="sldNum" sz="quarter" idx="12"/>
          </p:nvPr>
        </p:nvSpPr>
        <p:spPr/>
        <p:txBody>
          <a:bodyPr/>
          <a:lstStyle/>
          <a:p>
            <a:pPr>
              <a:defRPr/>
            </a:pPr>
            <a:fld id="{315A5415-EC39-4ABD-B2D1-376FD9DBC68B}" type="slidenum">
              <a:rPr lang="en-GB" smtClean="0"/>
              <a:pPr>
                <a:defRPr/>
              </a:pPr>
              <a:t>64</a:t>
            </a:fld>
            <a:endParaRPr lang="en-GB" dirty="0"/>
          </a:p>
        </p:txBody>
      </p:sp>
    </p:spTree>
    <p:extLst>
      <p:ext uri="{BB962C8B-B14F-4D97-AF65-F5344CB8AC3E}">
        <p14:creationId xmlns:p14="http://schemas.microsoft.com/office/powerpoint/2010/main" val="18216058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159584"/>
            <a:ext cx="9144000" cy="147732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Climate Change and Environmental Degradation Risk and Adaptation Assessment - CEDRA</a:t>
            </a:r>
          </a:p>
        </p:txBody>
      </p:sp>
      <p:sp>
        <p:nvSpPr>
          <p:cNvPr id="20484" name="Espace réservé du numéro de diapositive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549BCD62-74D7-47F0-97F5-C72156114591}" type="slidenum">
              <a:rPr lang="en-GB" smtClean="0">
                <a:solidFill>
                  <a:srgbClr val="00A6C8"/>
                </a:solidFill>
                <a:latin typeface="Verdana" pitchFamily="34" charset="0"/>
              </a:rPr>
              <a:pPr eaLnBrk="1" hangingPunct="1"/>
              <a:t>65</a:t>
            </a:fld>
            <a:endParaRPr lang="en-GB" smtClean="0">
              <a:solidFill>
                <a:srgbClr val="00A6C8"/>
              </a:solidFill>
              <a:latin typeface="Verdana" pitchFamily="34" charset="0"/>
            </a:endParaRPr>
          </a:p>
        </p:txBody>
      </p:sp>
      <p:sp>
        <p:nvSpPr>
          <p:cNvPr id="2" name="Pladsholder til indhold 1"/>
          <p:cNvSpPr>
            <a:spLocks noGrp="1"/>
          </p:cNvSpPr>
          <p:nvPr>
            <p:ph idx="1"/>
          </p:nvPr>
        </p:nvSpPr>
        <p:spPr>
          <a:xfrm>
            <a:off x="381000" y="2873027"/>
            <a:ext cx="8229600" cy="646331"/>
          </a:xfrm>
        </p:spPr>
        <p:txBody>
          <a:bodyPr>
            <a:spAutoFit/>
          </a:bodyPr>
          <a:lstStyle/>
          <a:p>
            <a:pPr>
              <a:buClrTx/>
            </a:pPr>
            <a:r>
              <a:rPr lang="en-GB" sz="1800" i="0" dirty="0" smtClean="0"/>
              <a:t>A structural approach to identifying possible impacts of climate and environmental change</a:t>
            </a:r>
          </a:p>
        </p:txBody>
      </p:sp>
      <p:sp>
        <p:nvSpPr>
          <p:cNvPr id="3" name="Rektangel 2"/>
          <p:cNvSpPr/>
          <p:nvPr/>
        </p:nvSpPr>
        <p:spPr bwMode="auto">
          <a:xfrm>
            <a:off x="179512" y="4221088"/>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1 Mapping</a:t>
            </a:r>
          </a:p>
        </p:txBody>
      </p:sp>
      <p:sp>
        <p:nvSpPr>
          <p:cNvPr id="7" name="Rektangel 6"/>
          <p:cNvSpPr/>
          <p:nvPr/>
        </p:nvSpPr>
        <p:spPr bwMode="auto">
          <a:xfrm>
            <a:off x="1475656" y="4510250"/>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2 </a:t>
            </a:r>
            <a:r>
              <a:rPr lang="en-GB" b="1" dirty="0" smtClean="0">
                <a:solidFill>
                  <a:srgbClr val="FFC000"/>
                </a:solidFill>
              </a:rPr>
              <a:t>Science</a:t>
            </a:r>
            <a:endParaRPr kumimoji="0" lang="en-GB" sz="1200" b="1" i="0" u="none" strike="noStrike" cap="none" normalizeH="0" baseline="0" dirty="0" smtClean="0">
              <a:ln>
                <a:noFill/>
              </a:ln>
              <a:solidFill>
                <a:srgbClr val="FFC000"/>
              </a:solidFill>
              <a:effectLst/>
            </a:endParaRPr>
          </a:p>
        </p:txBody>
      </p:sp>
      <p:sp>
        <p:nvSpPr>
          <p:cNvPr id="8" name="Rektangel 7"/>
          <p:cNvSpPr/>
          <p:nvPr/>
        </p:nvSpPr>
        <p:spPr bwMode="auto">
          <a:xfrm>
            <a:off x="2771800" y="4799412"/>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3</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err="1" smtClean="0">
                <a:solidFill>
                  <a:srgbClr val="FFC000"/>
                </a:solidFill>
              </a:rPr>
              <a:t>Commu-nity</a:t>
            </a:r>
            <a:endParaRPr kumimoji="0" lang="en-GB" sz="1200" b="1" i="0" u="none" strike="noStrike" cap="none" normalizeH="0" baseline="0" dirty="0" smtClean="0">
              <a:ln>
                <a:noFill/>
              </a:ln>
              <a:solidFill>
                <a:srgbClr val="FFC000"/>
              </a:solidFill>
              <a:effectLst/>
            </a:endParaRPr>
          </a:p>
        </p:txBody>
      </p:sp>
      <p:sp>
        <p:nvSpPr>
          <p:cNvPr id="9" name="Rektangel 8"/>
          <p:cNvSpPr/>
          <p:nvPr/>
        </p:nvSpPr>
        <p:spPr bwMode="auto">
          <a:xfrm>
            <a:off x="4067944" y="5088574"/>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4</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smtClean="0">
                <a:solidFill>
                  <a:srgbClr val="FFC000"/>
                </a:solidFill>
              </a:rPr>
              <a:t>Risk as-</a:t>
            </a:r>
            <a:r>
              <a:rPr lang="en-GB" b="1" dirty="0" err="1" smtClean="0">
                <a:solidFill>
                  <a:srgbClr val="FFC000"/>
                </a:solidFill>
              </a:rPr>
              <a:t>sessment</a:t>
            </a:r>
            <a:endParaRPr kumimoji="0" lang="en-GB" sz="1200" b="1" i="0" u="none" strike="noStrike" cap="none" normalizeH="0" baseline="0" dirty="0" smtClean="0">
              <a:ln>
                <a:noFill/>
              </a:ln>
              <a:solidFill>
                <a:srgbClr val="FFC000"/>
              </a:solidFill>
              <a:effectLst/>
            </a:endParaRPr>
          </a:p>
        </p:txBody>
      </p:sp>
      <p:sp>
        <p:nvSpPr>
          <p:cNvPr id="10" name="Rektangel 9"/>
          <p:cNvSpPr/>
          <p:nvPr/>
        </p:nvSpPr>
        <p:spPr bwMode="auto">
          <a:xfrm>
            <a:off x="5364088" y="5377736"/>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5</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err="1" smtClean="0">
                <a:solidFill>
                  <a:srgbClr val="FFC000"/>
                </a:solidFill>
              </a:rPr>
              <a:t>Adapta-tion</a:t>
            </a:r>
            <a:endParaRPr kumimoji="0" lang="en-GB" sz="1200" b="1" i="0" u="none" strike="noStrike" cap="none" normalizeH="0" baseline="0" dirty="0" smtClean="0">
              <a:ln>
                <a:noFill/>
              </a:ln>
              <a:solidFill>
                <a:srgbClr val="FFC000"/>
              </a:solidFill>
              <a:effectLst/>
            </a:endParaRPr>
          </a:p>
        </p:txBody>
      </p:sp>
      <p:sp>
        <p:nvSpPr>
          <p:cNvPr id="11" name="Rektangel 10"/>
          <p:cNvSpPr/>
          <p:nvPr/>
        </p:nvSpPr>
        <p:spPr bwMode="auto">
          <a:xfrm>
            <a:off x="6660232" y="5666898"/>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6 </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err="1" smtClean="0">
                <a:solidFill>
                  <a:srgbClr val="FFC000"/>
                </a:solidFill>
              </a:rPr>
              <a:t>Compi-lation</a:t>
            </a:r>
            <a:endParaRPr kumimoji="0" lang="en-GB" sz="1200" b="1" i="0" u="none" strike="noStrike" cap="none" normalizeH="0" baseline="0" dirty="0" smtClean="0">
              <a:ln>
                <a:noFill/>
              </a:ln>
              <a:solidFill>
                <a:srgbClr val="FFC000"/>
              </a:solidFill>
              <a:effectLst/>
            </a:endParaRPr>
          </a:p>
        </p:txBody>
      </p:sp>
      <p:sp>
        <p:nvSpPr>
          <p:cNvPr id="12" name="Rektangel 11"/>
          <p:cNvSpPr/>
          <p:nvPr/>
        </p:nvSpPr>
        <p:spPr bwMode="auto">
          <a:xfrm>
            <a:off x="7956376" y="5956060"/>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7 </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smtClean="0">
                <a:solidFill>
                  <a:srgbClr val="FFC000"/>
                </a:solidFill>
              </a:rPr>
              <a:t>Lasting change</a:t>
            </a:r>
            <a:endParaRPr kumimoji="0" lang="en-GB" sz="1200" b="1" i="0" u="none" strike="noStrike" cap="none" normalizeH="0" baseline="0" dirty="0" smtClean="0">
              <a:ln>
                <a:noFill/>
              </a:ln>
              <a:solidFill>
                <a:srgbClr val="FFC000"/>
              </a:solidFill>
              <a:effectLst/>
            </a:endParaRPr>
          </a:p>
        </p:txBody>
      </p:sp>
      <p:sp>
        <p:nvSpPr>
          <p:cNvPr id="4" name="Højrepil 3"/>
          <p:cNvSpPr/>
          <p:nvPr/>
        </p:nvSpPr>
        <p:spPr bwMode="auto">
          <a:xfrm>
            <a:off x="1187624" y="4653136"/>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4" name="Højrepil 13"/>
          <p:cNvSpPr/>
          <p:nvPr/>
        </p:nvSpPr>
        <p:spPr bwMode="auto">
          <a:xfrm>
            <a:off x="2483768" y="4941168"/>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5" name="Højrepil 14"/>
          <p:cNvSpPr/>
          <p:nvPr/>
        </p:nvSpPr>
        <p:spPr bwMode="auto">
          <a:xfrm>
            <a:off x="3779912" y="5229200"/>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6" name="Højrepil 15"/>
          <p:cNvSpPr/>
          <p:nvPr/>
        </p:nvSpPr>
        <p:spPr bwMode="auto">
          <a:xfrm>
            <a:off x="5076056" y="5516102"/>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7" name="Højrepil 16"/>
          <p:cNvSpPr/>
          <p:nvPr/>
        </p:nvSpPr>
        <p:spPr bwMode="auto">
          <a:xfrm>
            <a:off x="6372200" y="5804134"/>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8" name="Højrepil 17"/>
          <p:cNvSpPr/>
          <p:nvPr/>
        </p:nvSpPr>
        <p:spPr bwMode="auto">
          <a:xfrm>
            <a:off x="7668344" y="6092166"/>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18984434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cxnSp>
        <p:nvCxnSpPr>
          <p:cNvPr id="15" name="Curved Connector 14"/>
          <p:cNvCxnSpPr>
            <a:stCxn id="8" idx="2"/>
            <a:endCxn id="9" idx="0"/>
          </p:cNvCxnSpPr>
          <p:nvPr/>
        </p:nvCxnSpPr>
        <p:spPr bwMode="auto">
          <a:xfrm rot="5400000">
            <a:off x="3425766" y="401429"/>
            <a:ext cx="1806669" cy="6264696"/>
          </a:xfrm>
          <a:prstGeom prst="curvedConnector3">
            <a:avLst/>
          </a:prstGeom>
          <a:noFill/>
          <a:ln w="19050" cap="flat" cmpd="sng" algn="ctr">
            <a:solidFill>
              <a:schemeClr val="accent2"/>
            </a:solidFill>
            <a:prstDash val="solid"/>
            <a:round/>
            <a:headEnd type="none" w="med" len="med"/>
            <a:tailEnd type="arrow"/>
          </a:ln>
          <a:effectLst/>
        </p:spPr>
      </p:cxnSp>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3" name="Rektangel 2"/>
          <p:cNvSpPr/>
          <p:nvPr/>
        </p:nvSpPr>
        <p:spPr bwMode="auto">
          <a:xfrm>
            <a:off x="144016"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latin typeface="Verdana" pitchFamily="34" charset="0"/>
              </a:rPr>
              <a:t>Step 1 </a:t>
            </a:r>
          </a:p>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latin typeface="Verdana" pitchFamily="34" charset="0"/>
              </a:rPr>
              <a:t>Mapping</a:t>
            </a:r>
          </a:p>
        </p:txBody>
      </p:sp>
      <p:sp>
        <p:nvSpPr>
          <p:cNvPr id="7" name="Rektangel 6"/>
          <p:cNvSpPr/>
          <p:nvPr/>
        </p:nvSpPr>
        <p:spPr bwMode="auto">
          <a:xfrm>
            <a:off x="3131840"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rPr>
              <a:t>Step 2 </a:t>
            </a:r>
          </a:p>
          <a:p>
            <a:pPr marL="3175" marR="0" indent="0" algn="ctr" defTabSz="914400" rtl="0" eaLnBrk="1" fontAlgn="base" latinLnBrk="0" hangingPunct="1">
              <a:lnSpc>
                <a:spcPct val="100000"/>
              </a:lnSpc>
              <a:spcBef>
                <a:spcPct val="0"/>
              </a:spcBef>
              <a:spcAft>
                <a:spcPct val="0"/>
              </a:spcAft>
              <a:buClrTx/>
              <a:buSzTx/>
              <a:buFontTx/>
              <a:buNone/>
              <a:tabLst/>
            </a:pPr>
            <a:r>
              <a:rPr lang="en-GB" sz="1600" b="1" dirty="0" smtClean="0">
                <a:solidFill>
                  <a:srgbClr val="FFC000"/>
                </a:solidFill>
              </a:rPr>
              <a:t>Science</a:t>
            </a:r>
            <a:endParaRPr kumimoji="0" lang="en-GB" sz="1600" b="1" i="0" u="none" strike="noStrike" cap="none" normalizeH="0" baseline="0" dirty="0" smtClean="0">
              <a:ln>
                <a:noFill/>
              </a:ln>
              <a:solidFill>
                <a:srgbClr val="FFC000"/>
              </a:solidFill>
              <a:effectLst/>
            </a:endParaRPr>
          </a:p>
        </p:txBody>
      </p:sp>
      <p:sp>
        <p:nvSpPr>
          <p:cNvPr id="8" name="Rektangel 7"/>
          <p:cNvSpPr/>
          <p:nvPr/>
        </p:nvSpPr>
        <p:spPr bwMode="auto">
          <a:xfrm>
            <a:off x="6102424"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rPr>
              <a:t>Step 3</a:t>
            </a:r>
          </a:p>
          <a:p>
            <a:pPr marL="3175" marR="0" indent="0" algn="ctr" defTabSz="914400" rtl="0" eaLnBrk="1" fontAlgn="base" latinLnBrk="0" hangingPunct="1">
              <a:lnSpc>
                <a:spcPct val="100000"/>
              </a:lnSpc>
              <a:spcBef>
                <a:spcPct val="0"/>
              </a:spcBef>
              <a:spcAft>
                <a:spcPct val="0"/>
              </a:spcAft>
              <a:buClrTx/>
              <a:buSzTx/>
              <a:buFontTx/>
              <a:buNone/>
              <a:tabLst/>
            </a:pPr>
            <a:r>
              <a:rPr lang="en-GB" sz="1600" b="1" dirty="0" smtClean="0">
                <a:solidFill>
                  <a:srgbClr val="FFC000"/>
                </a:solidFill>
              </a:rPr>
              <a:t>Community</a:t>
            </a:r>
            <a:endParaRPr kumimoji="0" lang="en-GB" sz="1600" b="1" i="0" u="none" strike="noStrike" cap="none" normalizeH="0" baseline="0" dirty="0" smtClean="0">
              <a:ln>
                <a:noFill/>
              </a:ln>
              <a:solidFill>
                <a:srgbClr val="FFC000"/>
              </a:solidFill>
              <a:effectLst/>
            </a:endParaRPr>
          </a:p>
        </p:txBody>
      </p:sp>
      <p:sp>
        <p:nvSpPr>
          <p:cNvPr id="9" name="Rektangel 8"/>
          <p:cNvSpPr/>
          <p:nvPr/>
        </p:nvSpPr>
        <p:spPr bwMode="auto">
          <a:xfrm>
            <a:off x="179512"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4</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Risk assessment</a:t>
            </a:r>
            <a:endParaRPr kumimoji="0" lang="en-GB" sz="1400" b="1" i="0" u="none" strike="noStrike" cap="none" normalizeH="0" baseline="0" dirty="0" smtClean="0">
              <a:ln>
                <a:noFill/>
              </a:ln>
              <a:solidFill>
                <a:srgbClr val="FFC000"/>
              </a:solidFill>
              <a:effectLst/>
            </a:endParaRPr>
          </a:p>
        </p:txBody>
      </p:sp>
      <p:sp>
        <p:nvSpPr>
          <p:cNvPr id="10" name="Rektangel 9"/>
          <p:cNvSpPr/>
          <p:nvPr/>
        </p:nvSpPr>
        <p:spPr bwMode="auto">
          <a:xfrm>
            <a:off x="2399589"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5</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Adaptation</a:t>
            </a:r>
            <a:endParaRPr kumimoji="0" lang="en-GB" sz="1400" b="1" i="0" u="none" strike="noStrike" cap="none" normalizeH="0" baseline="0" dirty="0" smtClean="0">
              <a:ln>
                <a:noFill/>
              </a:ln>
              <a:solidFill>
                <a:srgbClr val="FFC000"/>
              </a:solidFill>
              <a:effectLst/>
            </a:endParaRPr>
          </a:p>
        </p:txBody>
      </p:sp>
      <p:sp>
        <p:nvSpPr>
          <p:cNvPr id="11" name="Rektangel 10"/>
          <p:cNvSpPr/>
          <p:nvPr/>
        </p:nvSpPr>
        <p:spPr bwMode="auto">
          <a:xfrm>
            <a:off x="4619666"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6 </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Compilation</a:t>
            </a:r>
            <a:endParaRPr kumimoji="0" lang="en-GB" sz="1400" b="1" i="0" u="none" strike="noStrike" cap="none" normalizeH="0" baseline="0" dirty="0" smtClean="0">
              <a:ln>
                <a:noFill/>
              </a:ln>
              <a:solidFill>
                <a:srgbClr val="FFC000"/>
              </a:solidFill>
              <a:effectLst/>
            </a:endParaRPr>
          </a:p>
        </p:txBody>
      </p:sp>
      <p:sp>
        <p:nvSpPr>
          <p:cNvPr id="12" name="Rektangel 11"/>
          <p:cNvSpPr/>
          <p:nvPr/>
        </p:nvSpPr>
        <p:spPr bwMode="auto">
          <a:xfrm>
            <a:off x="6839744"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7 </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Lasting change</a:t>
            </a:r>
            <a:endParaRPr kumimoji="0" lang="en-GB" sz="1400" b="1" i="0" u="none" strike="noStrike" cap="none" normalizeH="0" baseline="0" dirty="0" smtClean="0">
              <a:ln>
                <a:noFill/>
              </a:ln>
              <a:solidFill>
                <a:srgbClr val="FFC000"/>
              </a:solidFill>
              <a:effectLst/>
            </a:endParaRP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1" name="Rektangel 20"/>
          <p:cNvSpPr/>
          <p:nvPr/>
        </p:nvSpPr>
        <p:spPr bwMode="auto">
          <a:xfrm>
            <a:off x="144016" y="2846467"/>
            <a:ext cx="2718048"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Map locations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Physical and socio economic factors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Causes/impacts, problem tree</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Question identification</a:t>
            </a:r>
          </a:p>
          <a:p>
            <a:pPr marL="85725" indent="-85725">
              <a:buFont typeface="Arial" pitchFamily="34" charset="0"/>
              <a:buChar char="•"/>
            </a:pPr>
            <a:endParaRPr lang="en-GB" dirty="0">
              <a:solidFill>
                <a:schemeClr val="tx1"/>
              </a:solidFill>
            </a:endParaRPr>
          </a:p>
        </p:txBody>
      </p:sp>
      <p:sp>
        <p:nvSpPr>
          <p:cNvPr id="22" name="Rektangel 21"/>
          <p:cNvSpPr/>
          <p:nvPr/>
        </p:nvSpPr>
        <p:spPr bwMode="auto">
          <a:xfrm>
            <a:off x="3150096" y="2852936"/>
            <a:ext cx="2718048"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Stakeholder</a:t>
            </a:r>
            <a:r>
              <a:rPr kumimoji="0" lang="en-GB" i="0" u="none" strike="noStrike" cap="none" normalizeH="0" dirty="0" smtClean="0">
                <a:ln>
                  <a:noFill/>
                </a:ln>
                <a:solidFill>
                  <a:schemeClr val="tx1"/>
                </a:solidFill>
                <a:effectLst/>
                <a:latin typeface="Verdana" pitchFamily="34" charset="0"/>
              </a:rPr>
              <a:t> and information source identification</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Information gathering</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Stakeholder analysis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Research and consultations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p:txBody>
      </p:sp>
      <p:sp>
        <p:nvSpPr>
          <p:cNvPr id="23" name="Rektangel 22"/>
          <p:cNvSpPr/>
          <p:nvPr/>
        </p:nvSpPr>
        <p:spPr bwMode="auto">
          <a:xfrm>
            <a:off x="6156176" y="2852936"/>
            <a:ext cx="2718048"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Focus group discussions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Community mapping</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Seasonal calendars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Ranking matrixes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Capacities and empowerment</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p:txBody>
      </p:sp>
      <p:sp>
        <p:nvSpPr>
          <p:cNvPr id="24" name="Rektangel 23"/>
          <p:cNvSpPr/>
          <p:nvPr/>
        </p:nvSpPr>
        <p:spPr bwMode="auto">
          <a:xfrm>
            <a:off x="179512"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List</a:t>
            </a:r>
            <a:r>
              <a:rPr kumimoji="0" lang="en-GB" i="0" u="none" strike="noStrike" cap="none" normalizeH="0" dirty="0" smtClean="0">
                <a:ln>
                  <a:noFill/>
                </a:ln>
                <a:solidFill>
                  <a:schemeClr val="tx1"/>
                </a:solidFill>
                <a:effectLst/>
              </a:rPr>
              <a:t> i</a:t>
            </a:r>
            <a:r>
              <a:rPr kumimoji="0" lang="en-GB" i="0" u="none" strike="noStrike" cap="none" normalizeH="0" baseline="0" dirty="0" smtClean="0">
                <a:ln>
                  <a:noFill/>
                </a:ln>
                <a:solidFill>
                  <a:schemeClr val="tx1"/>
                </a:solidFill>
                <a:effectLst/>
              </a:rPr>
              <a:t>mpacts</a:t>
            </a:r>
            <a:r>
              <a:rPr kumimoji="0" lang="en-GB" i="0" u="none" strike="noStrike" cap="none" normalizeH="0" dirty="0" smtClean="0">
                <a:ln>
                  <a:noFill/>
                </a:ln>
                <a:solidFill>
                  <a:schemeClr val="tx1"/>
                </a:solidFill>
                <a:effectLst/>
              </a:rPr>
              <a:t>, CC/ENV</a:t>
            </a:r>
            <a:endParaRPr kumimoji="0" lang="en-GB" i="0" u="none" strike="noStrike" cap="none" normalizeH="0" baseline="0" dirty="0" smtClean="0">
              <a:ln>
                <a:noFill/>
              </a:ln>
              <a:solidFill>
                <a:schemeClr val="tx1"/>
              </a:solidFill>
              <a:effectLst/>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Assessing risks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Participatory assessment</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Prioritising</a:t>
            </a:r>
            <a:r>
              <a:rPr kumimoji="0" lang="en-GB" i="0" u="none" strike="noStrike" cap="none" normalizeH="0" dirty="0" smtClean="0">
                <a:ln>
                  <a:noFill/>
                </a:ln>
                <a:solidFill>
                  <a:schemeClr val="tx1"/>
                </a:solidFill>
                <a:effectLst/>
              </a:rPr>
              <a:t> response</a:t>
            </a:r>
            <a:endParaRPr kumimoji="0" lang="en-GB" i="0" u="none" strike="noStrike" cap="none" normalizeH="0" baseline="0" dirty="0" smtClean="0">
              <a:ln>
                <a:noFill/>
              </a:ln>
              <a:solidFill>
                <a:schemeClr val="tx1"/>
              </a:solidFill>
              <a:effectLst/>
            </a:endParaRPr>
          </a:p>
          <a:p>
            <a:pPr marL="85725" indent="-85725">
              <a:buFont typeface="Arial" pitchFamily="34" charset="0"/>
              <a:buChar char="•"/>
            </a:pPr>
            <a:endParaRPr lang="en-GB" dirty="0">
              <a:solidFill>
                <a:schemeClr val="tx1"/>
              </a:solidFill>
            </a:endParaRPr>
          </a:p>
        </p:txBody>
      </p:sp>
      <p:sp>
        <p:nvSpPr>
          <p:cNvPr id="25" name="Rektangel 24"/>
          <p:cNvSpPr/>
          <p:nvPr/>
        </p:nvSpPr>
        <p:spPr bwMode="auto">
          <a:xfrm>
            <a:off x="2411760"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Consult experts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Address Gender</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Explore options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Choose options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Strengthen projects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endParaRPr>
          </a:p>
          <a:p>
            <a:pPr marL="85725" indent="-85725">
              <a:buFont typeface="Arial" pitchFamily="34" charset="0"/>
              <a:buChar char="•"/>
            </a:pPr>
            <a:endParaRPr lang="en-GB" dirty="0">
              <a:solidFill>
                <a:schemeClr val="tx1"/>
              </a:solidFill>
            </a:endParaRPr>
          </a:p>
        </p:txBody>
      </p:sp>
      <p:sp>
        <p:nvSpPr>
          <p:cNvPr id="26" name="Rektangel 25"/>
          <p:cNvSpPr/>
          <p:nvPr/>
        </p:nvSpPr>
        <p:spPr bwMode="auto">
          <a:xfrm>
            <a:off x="4625752"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Complete assessment</a:t>
            </a:r>
          </a:p>
          <a:p>
            <a:pPr marL="85725" indent="-85725">
              <a:buFont typeface="Arial" pitchFamily="34" charset="0"/>
              <a:buChar char="•"/>
            </a:pPr>
            <a:r>
              <a:rPr lang="en-GB" dirty="0" smtClean="0">
                <a:solidFill>
                  <a:schemeClr val="tx1"/>
                </a:solidFill>
              </a:rPr>
              <a:t>File the assessment</a:t>
            </a:r>
          </a:p>
          <a:p>
            <a:pPr marL="85725" indent="-85725">
              <a:buFont typeface="Arial" pitchFamily="34" charset="0"/>
              <a:buChar char="•"/>
            </a:pPr>
            <a:r>
              <a:rPr lang="en-GB" dirty="0" smtClean="0">
                <a:solidFill>
                  <a:schemeClr val="tx1"/>
                </a:solidFill>
              </a:rPr>
              <a:t>Write an action plan</a:t>
            </a:r>
          </a:p>
          <a:p>
            <a:pPr marL="85725" indent="-85725">
              <a:buFont typeface="Arial" pitchFamily="34" charset="0"/>
              <a:buChar char="•"/>
            </a:pPr>
            <a:r>
              <a:rPr lang="en-GB" dirty="0" smtClean="0">
                <a:solidFill>
                  <a:schemeClr val="tx1"/>
                </a:solidFill>
              </a:rPr>
              <a:t>Challenge action plan</a:t>
            </a:r>
            <a:endParaRPr lang="en-GB" dirty="0">
              <a:solidFill>
                <a:schemeClr val="tx1"/>
              </a:solidFill>
            </a:endParaRPr>
          </a:p>
          <a:p>
            <a:pPr marL="85725" indent="-85725">
              <a:buFont typeface="Arial" pitchFamily="34" charset="0"/>
              <a:buChar char="•"/>
            </a:pPr>
            <a:r>
              <a:rPr lang="en-GB" dirty="0" smtClean="0">
                <a:solidFill>
                  <a:schemeClr val="tx1"/>
                </a:solidFill>
              </a:rPr>
              <a:t>Plan and conduct workshops</a:t>
            </a:r>
          </a:p>
          <a:p>
            <a:pPr marL="85725" indent="-85725">
              <a:buFont typeface="Arial" pitchFamily="34" charset="0"/>
              <a:buChar char="•"/>
            </a:pPr>
            <a:endParaRPr lang="en-GB" dirty="0">
              <a:solidFill>
                <a:schemeClr val="tx1"/>
              </a:solidFill>
            </a:endParaRPr>
          </a:p>
        </p:txBody>
      </p:sp>
      <p:sp>
        <p:nvSpPr>
          <p:cNvPr id="27" name="Rektangel 26"/>
          <p:cNvSpPr/>
          <p:nvPr/>
        </p:nvSpPr>
        <p:spPr bwMode="auto">
          <a:xfrm>
            <a:off x="6858000"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Update assessments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Ensure</a:t>
            </a:r>
            <a:r>
              <a:rPr kumimoji="0" lang="en-GB" i="0" u="none" strike="noStrike" cap="none" normalizeH="0" dirty="0" smtClean="0">
                <a:ln>
                  <a:noFill/>
                </a:ln>
                <a:solidFill>
                  <a:schemeClr val="tx1"/>
                </a:solidFill>
                <a:effectLst/>
              </a:rPr>
              <a:t> impact on project design and strategic plans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baseline="0" dirty="0" smtClean="0">
                <a:solidFill>
                  <a:schemeClr val="tx1"/>
                </a:solidFill>
              </a:rPr>
              <a:t>Plan</a:t>
            </a:r>
            <a:r>
              <a:rPr lang="en-GB" dirty="0" smtClean="0">
                <a:solidFill>
                  <a:schemeClr val="tx1"/>
                </a:solidFill>
              </a:rPr>
              <a:t> to develop local record keeping</a:t>
            </a:r>
            <a:endParaRPr lang="en-GB" dirty="0">
              <a:solidFill>
                <a:schemeClr val="tx1"/>
              </a:solidFill>
            </a:endParaRPr>
          </a:p>
        </p:txBody>
      </p:sp>
      <p:cxnSp>
        <p:nvCxnSpPr>
          <p:cNvPr id="4" name="Curved Connector 3"/>
          <p:cNvCxnSpPr>
            <a:stCxn id="3" idx="3"/>
          </p:cNvCxnSpPr>
          <p:nvPr/>
        </p:nvCxnSpPr>
        <p:spPr bwMode="auto">
          <a:xfrm>
            <a:off x="2843808" y="2276872"/>
            <a:ext cx="914400" cy="914400"/>
          </a:xfrm>
          <a:prstGeom prst="curvedConnector3">
            <a:avLst/>
          </a:prstGeom>
          <a:noFill/>
          <a:ln w="9525" cap="flat" cmpd="sng" algn="ctr">
            <a:noFill/>
            <a:prstDash val="solid"/>
            <a:round/>
            <a:headEnd type="none" w="med" len="med"/>
            <a:tailEnd type="arrow"/>
          </a:ln>
          <a:effectLst/>
        </p:spPr>
      </p:cxnSp>
      <p:sp>
        <p:nvSpPr>
          <p:cNvPr id="5" name="Curved Down Arrow 4"/>
          <p:cNvSpPr/>
          <p:nvPr/>
        </p:nvSpPr>
        <p:spPr bwMode="auto">
          <a:xfrm>
            <a:off x="2483768" y="1727097"/>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8" name="Curved Down Arrow 27"/>
          <p:cNvSpPr/>
          <p:nvPr/>
        </p:nvSpPr>
        <p:spPr bwMode="auto">
          <a:xfrm>
            <a:off x="5508104" y="1727097"/>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9" name="Curved Down Arrow 28"/>
          <p:cNvSpPr/>
          <p:nvPr/>
        </p:nvSpPr>
        <p:spPr bwMode="auto">
          <a:xfrm>
            <a:off x="1835696" y="4293096"/>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30" name="Curved Down Arrow 29"/>
          <p:cNvSpPr/>
          <p:nvPr/>
        </p:nvSpPr>
        <p:spPr bwMode="auto">
          <a:xfrm>
            <a:off x="3995936" y="4293096"/>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31" name="Curved Down Arrow 30"/>
          <p:cNvSpPr/>
          <p:nvPr/>
        </p:nvSpPr>
        <p:spPr bwMode="auto">
          <a:xfrm>
            <a:off x="6228184" y="4293096"/>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256424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3" name="Rektangel 2"/>
          <p:cNvSpPr/>
          <p:nvPr/>
        </p:nvSpPr>
        <p:spPr bwMode="auto">
          <a:xfrm>
            <a:off x="144016"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latin typeface="Verdana" pitchFamily="34" charset="0"/>
              </a:rPr>
              <a:t>Step 1 </a:t>
            </a:r>
          </a:p>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latin typeface="Verdana" pitchFamily="34" charset="0"/>
              </a:rPr>
              <a:t>Mapping</a:t>
            </a: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1" name="Rektangel 20"/>
          <p:cNvSpPr/>
          <p:nvPr/>
        </p:nvSpPr>
        <p:spPr bwMode="auto">
          <a:xfrm>
            <a:off x="144016" y="2846467"/>
            <a:ext cx="2915816"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Map locations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Physical and socio economic factors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b="1" dirty="0" smtClean="0">
                <a:solidFill>
                  <a:schemeClr val="tx1"/>
                </a:solidFill>
              </a:rPr>
              <a:t>Causes/impacts, problem tree</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Question identification</a:t>
            </a:r>
          </a:p>
          <a:p>
            <a:pPr marL="85725" indent="-85725">
              <a:buFont typeface="Arial" pitchFamily="34" charset="0"/>
              <a:buChar char="•"/>
            </a:pPr>
            <a:endParaRPr lang="en-GB" dirty="0">
              <a:solidFill>
                <a:schemeClr val="tx1"/>
              </a:solidFill>
            </a:endParaRPr>
          </a:p>
        </p:txBody>
      </p:sp>
      <p:cxnSp>
        <p:nvCxnSpPr>
          <p:cNvPr id="4" name="Curved Connector 3"/>
          <p:cNvCxnSpPr>
            <a:stCxn id="3" idx="3"/>
          </p:cNvCxnSpPr>
          <p:nvPr/>
        </p:nvCxnSpPr>
        <p:spPr bwMode="auto">
          <a:xfrm>
            <a:off x="2843808" y="2276872"/>
            <a:ext cx="914400" cy="914400"/>
          </a:xfrm>
          <a:prstGeom prst="curvedConnector3">
            <a:avLst/>
          </a:prstGeom>
          <a:noFill/>
          <a:ln w="9525" cap="flat" cmpd="sng" algn="ctr">
            <a:noFill/>
            <a:prstDash val="solid"/>
            <a:round/>
            <a:headEnd type="none" w="med" len="med"/>
            <a:tailEnd type="arrow"/>
          </a:ln>
          <a:effectLst/>
        </p:spPr>
      </p:cxnSp>
      <p:pic>
        <p:nvPicPr>
          <p:cNvPr id="2" name="Billede 1"/>
          <p:cNvPicPr>
            <a:picLocks noChangeAspect="1"/>
          </p:cNvPicPr>
          <p:nvPr/>
        </p:nvPicPr>
        <p:blipFill rotWithShape="1">
          <a:blip r:embed="rId3">
            <a:extLst>
              <a:ext uri="{28A0092B-C50C-407E-A947-70E740481C1C}">
                <a14:useLocalDpi xmlns:a14="http://schemas.microsoft.com/office/drawing/2010/main" val="0"/>
              </a:ext>
            </a:extLst>
          </a:blip>
          <a:srcRect l="10364"/>
          <a:stretch/>
        </p:blipFill>
        <p:spPr>
          <a:xfrm>
            <a:off x="3187700" y="1611560"/>
            <a:ext cx="6267139" cy="6858000"/>
          </a:xfrm>
          <a:prstGeom prst="rect">
            <a:avLst/>
          </a:prstGeom>
        </p:spPr>
      </p:pic>
    </p:spTree>
    <p:extLst>
      <p:ext uri="{BB962C8B-B14F-4D97-AF65-F5344CB8AC3E}">
        <p14:creationId xmlns:p14="http://schemas.microsoft.com/office/powerpoint/2010/main" val="17544246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221167"/>
            <a:ext cx="6648524" cy="458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8" name="Rektangel 7"/>
          <p:cNvSpPr/>
          <p:nvPr/>
        </p:nvSpPr>
        <p:spPr bwMode="auto">
          <a:xfrm>
            <a:off x="6102424"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rPr>
              <a:t>Step 3</a:t>
            </a:r>
          </a:p>
          <a:p>
            <a:pPr marL="3175" marR="0" indent="0" algn="ctr" defTabSz="914400" rtl="0" eaLnBrk="1" fontAlgn="base" latinLnBrk="0" hangingPunct="1">
              <a:lnSpc>
                <a:spcPct val="100000"/>
              </a:lnSpc>
              <a:spcBef>
                <a:spcPct val="0"/>
              </a:spcBef>
              <a:spcAft>
                <a:spcPct val="0"/>
              </a:spcAft>
              <a:buClrTx/>
              <a:buSzTx/>
              <a:buFontTx/>
              <a:buNone/>
              <a:tabLst/>
            </a:pPr>
            <a:r>
              <a:rPr lang="en-GB" sz="1600" b="1" dirty="0" smtClean="0">
                <a:solidFill>
                  <a:srgbClr val="FFC000"/>
                </a:solidFill>
              </a:rPr>
              <a:t>Community</a:t>
            </a:r>
            <a:endParaRPr kumimoji="0" lang="en-GB" sz="1600" b="1" i="0" u="none" strike="noStrike" cap="none" normalizeH="0" baseline="0" dirty="0" smtClean="0">
              <a:ln>
                <a:noFill/>
              </a:ln>
              <a:solidFill>
                <a:srgbClr val="FFC000"/>
              </a:solidFill>
              <a:effectLst/>
            </a:endParaRPr>
          </a:p>
        </p:txBody>
      </p:sp>
      <p:sp>
        <p:nvSpPr>
          <p:cNvPr id="23" name="Rektangel 22"/>
          <p:cNvSpPr/>
          <p:nvPr/>
        </p:nvSpPr>
        <p:spPr bwMode="auto">
          <a:xfrm>
            <a:off x="6156176" y="2852936"/>
            <a:ext cx="2718048"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Focus group discussions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Community mapping</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Seasonal calendars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Ranking matrixes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Capacities and empowerment</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p:txBody>
      </p:sp>
      <p:pic>
        <p:nvPicPr>
          <p:cNvPr id="32" name="Billed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88840"/>
            <a:ext cx="5940153" cy="4844053"/>
          </a:xfrm>
          <a:prstGeom prst="rect">
            <a:avLst/>
          </a:prstGeom>
        </p:spPr>
      </p:pic>
    </p:spTree>
    <p:extLst>
      <p:ext uri="{BB962C8B-B14F-4D97-AF65-F5344CB8AC3E}">
        <p14:creationId xmlns:p14="http://schemas.microsoft.com/office/powerpoint/2010/main" val="16135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35896" cy="419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9" name="Rektangel 8"/>
          <p:cNvSpPr/>
          <p:nvPr/>
        </p:nvSpPr>
        <p:spPr bwMode="auto">
          <a:xfrm>
            <a:off x="179512"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4</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Risk assessment</a:t>
            </a:r>
            <a:endParaRPr kumimoji="0" lang="en-GB" sz="1400" b="1" i="0" u="none" strike="noStrike" cap="none" normalizeH="0" baseline="0" dirty="0" smtClean="0">
              <a:ln>
                <a:noFill/>
              </a:ln>
              <a:solidFill>
                <a:srgbClr val="FFC000"/>
              </a:solidFill>
              <a:effectLst/>
            </a:endParaRP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4" name="Rektangel 23"/>
          <p:cNvSpPr/>
          <p:nvPr/>
        </p:nvSpPr>
        <p:spPr bwMode="auto">
          <a:xfrm>
            <a:off x="179512"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List</a:t>
            </a:r>
            <a:r>
              <a:rPr kumimoji="0" lang="en-GB" i="0" u="none" strike="noStrike" cap="none" normalizeH="0" dirty="0" smtClean="0">
                <a:ln>
                  <a:noFill/>
                </a:ln>
                <a:solidFill>
                  <a:schemeClr val="tx1"/>
                </a:solidFill>
                <a:effectLst/>
              </a:rPr>
              <a:t> i</a:t>
            </a:r>
            <a:r>
              <a:rPr kumimoji="0" lang="en-GB" i="0" u="none" strike="noStrike" cap="none" normalizeH="0" baseline="0" dirty="0" smtClean="0">
                <a:ln>
                  <a:noFill/>
                </a:ln>
                <a:solidFill>
                  <a:schemeClr val="tx1"/>
                </a:solidFill>
                <a:effectLst/>
              </a:rPr>
              <a:t>mpacts</a:t>
            </a:r>
            <a:r>
              <a:rPr kumimoji="0" lang="en-GB" i="0" u="none" strike="noStrike" cap="none" normalizeH="0" dirty="0" smtClean="0">
                <a:ln>
                  <a:noFill/>
                </a:ln>
                <a:solidFill>
                  <a:schemeClr val="tx1"/>
                </a:solidFill>
                <a:effectLst/>
              </a:rPr>
              <a:t>, CC/ENV</a:t>
            </a:r>
            <a:endParaRPr kumimoji="0" lang="en-GB" i="0" u="none" strike="noStrike" cap="none" normalizeH="0" baseline="0" dirty="0" smtClean="0">
              <a:ln>
                <a:noFill/>
              </a:ln>
              <a:solidFill>
                <a:schemeClr val="tx1"/>
              </a:solidFill>
              <a:effectLst/>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Assessing risks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Participatory assessment</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Prioritising</a:t>
            </a:r>
            <a:r>
              <a:rPr kumimoji="0" lang="en-GB" i="0" u="none" strike="noStrike" cap="none" normalizeH="0" dirty="0" smtClean="0">
                <a:ln>
                  <a:noFill/>
                </a:ln>
                <a:solidFill>
                  <a:schemeClr val="tx1"/>
                </a:solidFill>
                <a:effectLst/>
              </a:rPr>
              <a:t> response</a:t>
            </a:r>
            <a:endParaRPr kumimoji="0" lang="en-GB" i="0" u="none" strike="noStrike" cap="none" normalizeH="0" baseline="0" dirty="0" smtClean="0">
              <a:ln>
                <a:noFill/>
              </a:ln>
              <a:solidFill>
                <a:schemeClr val="tx1"/>
              </a:solidFill>
              <a:effectLst/>
            </a:endParaRPr>
          </a:p>
          <a:p>
            <a:pPr marL="85725" indent="-85725">
              <a:buFont typeface="Arial" pitchFamily="34" charset="0"/>
              <a:buChar char="•"/>
            </a:pPr>
            <a:endParaRPr lang="en-GB" dirty="0">
              <a:solidFill>
                <a:schemeClr val="tx1"/>
              </a:solidFill>
            </a:endParaRPr>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068" y="2492895"/>
            <a:ext cx="5528776" cy="433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411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noGrp="1" noChangeArrowheads="1"/>
          </p:cNvSpPr>
          <p:nvPr>
            <p:ph type="title"/>
          </p:nvPr>
        </p:nvSpPr>
        <p:spPr>
          <a:xfrm>
            <a:off x="0" y="1310571"/>
            <a:ext cx="9144000" cy="1015663"/>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Assessing evidence/Vulnerability and adaptation assessment </a:t>
            </a:r>
          </a:p>
        </p:txBody>
      </p:sp>
      <p:sp>
        <p:nvSpPr>
          <p:cNvPr id="23" name="Content Placeholder 2"/>
          <p:cNvSpPr>
            <a:spLocks noGrp="1"/>
          </p:cNvSpPr>
          <p:nvPr>
            <p:ph idx="1"/>
          </p:nvPr>
        </p:nvSpPr>
        <p:spPr>
          <a:xfrm>
            <a:off x="14808" y="2300808"/>
            <a:ext cx="8229600" cy="4800600"/>
          </a:xfrm>
        </p:spPr>
        <p:txBody>
          <a:bodyPr/>
          <a:lstStyle/>
          <a:p>
            <a:r>
              <a:rPr lang="en-GB" sz="1800" i="0" dirty="0" smtClean="0"/>
              <a:t>Typically </a:t>
            </a:r>
            <a:r>
              <a:rPr lang="en-GB" sz="1800" i="0" dirty="0"/>
              <a:t>focus on </a:t>
            </a:r>
            <a:r>
              <a:rPr lang="en-GB" sz="1800" i="0" dirty="0" smtClean="0"/>
              <a:t>three units </a:t>
            </a:r>
            <a:r>
              <a:rPr lang="en-GB" sz="1800" i="0" dirty="0"/>
              <a:t>of analysis:</a:t>
            </a:r>
          </a:p>
          <a:p>
            <a:pPr lvl="1"/>
            <a:endParaRPr lang="en-GB" sz="1050" dirty="0" smtClean="0">
              <a:ea typeface="+mn-ea"/>
              <a:cs typeface="+mn-cs"/>
            </a:endParaRPr>
          </a:p>
          <a:p>
            <a:pPr lvl="1"/>
            <a:r>
              <a:rPr lang="en-GB" sz="1800" dirty="0" smtClean="0">
                <a:ea typeface="+mn-ea"/>
                <a:cs typeface="+mn-cs"/>
              </a:rPr>
              <a:t>Places</a:t>
            </a:r>
            <a:r>
              <a:rPr lang="en-GB" sz="1800" dirty="0">
                <a:ea typeface="+mn-ea"/>
                <a:cs typeface="+mn-cs"/>
              </a:rPr>
              <a:t>: </a:t>
            </a:r>
            <a:r>
              <a:rPr lang="en-GB" sz="1800" b="0" dirty="0">
                <a:ea typeface="+mn-ea"/>
                <a:cs typeface="+mn-cs"/>
              </a:rPr>
              <a:t>land, water, ecosystems, ‘natural capital’ and ‘built infrastructure’</a:t>
            </a:r>
          </a:p>
          <a:p>
            <a:pPr lvl="1"/>
            <a:r>
              <a:rPr lang="en-GB" sz="1800" dirty="0">
                <a:ea typeface="+mn-ea"/>
                <a:cs typeface="+mn-cs"/>
              </a:rPr>
              <a:t>People: </a:t>
            </a:r>
            <a:r>
              <a:rPr lang="en-GB" sz="1800" b="0" dirty="0">
                <a:ea typeface="+mn-ea"/>
                <a:cs typeface="+mn-cs"/>
              </a:rPr>
              <a:t>individuals, communities, ‘human capital’, livelihoods</a:t>
            </a:r>
          </a:p>
          <a:p>
            <a:pPr lvl="1"/>
            <a:r>
              <a:rPr lang="en-GB" sz="1800" dirty="0">
                <a:ea typeface="+mn-ea"/>
                <a:cs typeface="+mn-cs"/>
              </a:rPr>
              <a:t>Institutions: </a:t>
            </a:r>
            <a:r>
              <a:rPr lang="en-GB" sz="1800" b="0" dirty="0">
                <a:ea typeface="+mn-ea"/>
                <a:cs typeface="+mn-cs"/>
              </a:rPr>
              <a:t>sectors, organisations, how they relate to each other, ‘social capital’</a:t>
            </a:r>
          </a:p>
          <a:p>
            <a:endParaRPr lang="en-GB" sz="1050" i="0" dirty="0" smtClean="0"/>
          </a:p>
          <a:p>
            <a:r>
              <a:rPr lang="en-GB" sz="1800" i="0" dirty="0" smtClean="0"/>
              <a:t>It </a:t>
            </a:r>
            <a:r>
              <a:rPr lang="en-GB" sz="1800" i="0" dirty="0"/>
              <a:t>should assess both current &amp; future vulnerability to determine possible adaptation measures</a:t>
            </a:r>
          </a:p>
        </p:txBody>
      </p:sp>
      <p:sp>
        <p:nvSpPr>
          <p:cNvPr id="24" name="TextBox 3"/>
          <p:cNvSpPr txBox="1">
            <a:spLocks noChangeArrowheads="1"/>
          </p:cNvSpPr>
          <p:nvPr/>
        </p:nvSpPr>
        <p:spPr bwMode="auto">
          <a:xfrm>
            <a:off x="3124200" y="6411913"/>
            <a:ext cx="4800600" cy="307975"/>
          </a:xfrm>
          <a:prstGeom prst="rect">
            <a:avLst/>
          </a:prstGeom>
          <a:noFill/>
          <a:ln w="9525">
            <a:noFill/>
            <a:miter lim="800000"/>
            <a:headEnd/>
            <a:tailEnd/>
          </a:ln>
        </p:spPr>
        <p:txBody>
          <a:bodyPr>
            <a:spAutoFit/>
          </a:bodyPr>
          <a:lstStyle/>
          <a:p>
            <a:pPr algn="r"/>
            <a:r>
              <a:rPr lang="en-GB" sz="1400"/>
              <a:t>Source: Downing &amp; Patwardhan (2004)</a:t>
            </a:r>
          </a:p>
        </p:txBody>
      </p:sp>
      <p:grpSp>
        <p:nvGrpSpPr>
          <p:cNvPr id="6" name="Group 5"/>
          <p:cNvGrpSpPr/>
          <p:nvPr/>
        </p:nvGrpSpPr>
        <p:grpSpPr>
          <a:xfrm>
            <a:off x="160487" y="5589240"/>
            <a:ext cx="1747217" cy="1267891"/>
            <a:chOff x="971600" y="2463726"/>
            <a:chExt cx="6335520" cy="3889349"/>
          </a:xfrm>
        </p:grpSpPr>
        <p:sp>
          <p:nvSpPr>
            <p:cNvPr id="7" name="Rounded Rectangle 6"/>
            <p:cNvSpPr/>
            <p:nvPr/>
          </p:nvSpPr>
          <p:spPr>
            <a:xfrm>
              <a:off x="971600" y="2463726"/>
              <a:ext cx="1573163"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8" name="Flowchart: Document 4"/>
            <p:cNvSpPr/>
            <p:nvPr/>
          </p:nvSpPr>
          <p:spPr>
            <a:xfrm>
              <a:off x="971600" y="3241229"/>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9" name="Flowchart: Document 5"/>
            <p:cNvSpPr/>
            <p:nvPr/>
          </p:nvSpPr>
          <p:spPr>
            <a:xfrm>
              <a:off x="971600" y="4386857"/>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10" name="Flowchart: Document 6"/>
            <p:cNvSpPr/>
            <p:nvPr/>
          </p:nvSpPr>
          <p:spPr>
            <a:xfrm>
              <a:off x="971600" y="5445224"/>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11" name="Rounded Rectangle 10"/>
            <p:cNvSpPr/>
            <p:nvPr/>
          </p:nvSpPr>
          <p:spPr>
            <a:xfrm>
              <a:off x="3151238" y="2492896"/>
              <a:ext cx="1573162"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12" name="Rounded Rectangle 11"/>
            <p:cNvSpPr/>
            <p:nvPr/>
          </p:nvSpPr>
          <p:spPr>
            <a:xfrm>
              <a:off x="3151238" y="4149080"/>
              <a:ext cx="1573162" cy="1210468"/>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13" name="Rounded Rectangle 12"/>
            <p:cNvSpPr/>
            <p:nvPr/>
          </p:nvSpPr>
          <p:spPr>
            <a:xfrm>
              <a:off x="5584417" y="4149080"/>
              <a:ext cx="1722703" cy="1291084"/>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300" b="1" i="0" u="none" strike="noStrike" kern="0" cap="none" spc="0" normalizeH="0" baseline="0" noProof="0">
                <a:ln>
                  <a:noFill/>
                </a:ln>
                <a:solidFill>
                  <a:srgbClr val="000000"/>
                </a:solidFill>
                <a:effectLst/>
                <a:uLnTx/>
                <a:uFillTx/>
                <a:latin typeface="Arial"/>
                <a:ea typeface="+mn-ea"/>
                <a:cs typeface="+mn-cs"/>
              </a:endParaRPr>
            </a:p>
          </p:txBody>
        </p:sp>
        <p:sp>
          <p:nvSpPr>
            <p:cNvPr id="14" name="Rounded Rectangle 13"/>
            <p:cNvSpPr/>
            <p:nvPr/>
          </p:nvSpPr>
          <p:spPr>
            <a:xfrm>
              <a:off x="5580112" y="2968011"/>
              <a:ext cx="1722703" cy="736573"/>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3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15" name="Straight Connector 14"/>
            <p:cNvCxnSpPr>
              <a:stCxn id="7" idx="2"/>
              <a:endCxn id="8" idx="0"/>
            </p:cNvCxnSpPr>
            <p:nvPr/>
          </p:nvCxnSpPr>
          <p:spPr>
            <a:xfrm>
              <a:off x="1758182" y="3068960"/>
              <a:ext cx="0" cy="172269"/>
            </a:xfrm>
            <a:prstGeom prst="line">
              <a:avLst/>
            </a:prstGeom>
            <a:noFill/>
            <a:ln w="3175" cap="flat" cmpd="sng" algn="ctr">
              <a:solidFill>
                <a:srgbClr val="005F7B"/>
              </a:solidFill>
              <a:prstDash val="solid"/>
            </a:ln>
            <a:effectLst/>
          </p:spPr>
        </p:cxnSp>
        <p:cxnSp>
          <p:nvCxnSpPr>
            <p:cNvPr id="16" name="Straight Connector 15"/>
            <p:cNvCxnSpPr>
              <a:stCxn id="8" idx="2"/>
              <a:endCxn id="9" idx="0"/>
            </p:cNvCxnSpPr>
            <p:nvPr/>
          </p:nvCxnSpPr>
          <p:spPr>
            <a:xfrm>
              <a:off x="1758182" y="4089061"/>
              <a:ext cx="0" cy="297796"/>
            </a:xfrm>
            <a:prstGeom prst="line">
              <a:avLst/>
            </a:prstGeom>
            <a:noFill/>
            <a:ln w="3175" cap="flat" cmpd="sng" algn="ctr">
              <a:solidFill>
                <a:srgbClr val="002060"/>
              </a:solidFill>
              <a:prstDash val="solid"/>
            </a:ln>
            <a:effectLst/>
          </p:spPr>
        </p:cxnSp>
        <p:cxnSp>
          <p:nvCxnSpPr>
            <p:cNvPr id="17" name="Straight Connector 16"/>
            <p:cNvCxnSpPr>
              <a:stCxn id="9" idx="2"/>
              <a:endCxn id="10" idx="0"/>
            </p:cNvCxnSpPr>
            <p:nvPr/>
          </p:nvCxnSpPr>
          <p:spPr>
            <a:xfrm>
              <a:off x="1758182" y="5234689"/>
              <a:ext cx="0" cy="210535"/>
            </a:xfrm>
            <a:prstGeom prst="line">
              <a:avLst/>
            </a:prstGeom>
            <a:noFill/>
            <a:ln w="3175" cap="flat" cmpd="sng" algn="ctr">
              <a:solidFill>
                <a:srgbClr val="002060"/>
              </a:solidFill>
              <a:prstDash val="solid"/>
            </a:ln>
            <a:effectLst/>
          </p:spPr>
        </p:cxnSp>
        <p:sp>
          <p:nvSpPr>
            <p:cNvPr id="18" name="Right Brace 17"/>
            <p:cNvSpPr/>
            <p:nvPr/>
          </p:nvSpPr>
          <p:spPr>
            <a:xfrm>
              <a:off x="2656953" y="3212976"/>
              <a:ext cx="114847" cy="3086693"/>
            </a:xfrm>
            <a:prstGeom prst="rightBrace">
              <a:avLst/>
            </a:prstGeom>
            <a:noFill/>
            <a:ln w="3175"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000000"/>
                </a:solidFill>
                <a:effectLst/>
                <a:uLnTx/>
                <a:uFillTx/>
                <a:latin typeface="Arial"/>
                <a:ea typeface="+mn-ea"/>
                <a:cs typeface="+mn-cs"/>
              </a:endParaRPr>
            </a:p>
          </p:txBody>
        </p:sp>
        <p:cxnSp>
          <p:nvCxnSpPr>
            <p:cNvPr id="19" name="Straight Arrow Connector 18"/>
            <p:cNvCxnSpPr>
              <a:stCxn id="18" idx="1"/>
              <a:endCxn id="12" idx="1"/>
            </p:cNvCxnSpPr>
            <p:nvPr/>
          </p:nvCxnSpPr>
          <p:spPr>
            <a:xfrm flipV="1">
              <a:off x="2771800" y="4754314"/>
              <a:ext cx="379438" cy="2009"/>
            </a:xfrm>
            <a:prstGeom prst="straightConnector1">
              <a:avLst/>
            </a:prstGeom>
            <a:noFill/>
            <a:ln w="3175" cap="flat" cmpd="sng" algn="ctr">
              <a:solidFill>
                <a:srgbClr val="005F7B"/>
              </a:solidFill>
              <a:prstDash val="solid"/>
              <a:tailEnd type="arrow"/>
            </a:ln>
            <a:effectLst/>
          </p:spPr>
        </p:cxnSp>
        <p:cxnSp>
          <p:nvCxnSpPr>
            <p:cNvPr id="20" name="Straight Arrow Connector 19"/>
            <p:cNvCxnSpPr>
              <a:stCxn id="11" idx="3"/>
              <a:endCxn id="14" idx="1"/>
            </p:cNvCxnSpPr>
            <p:nvPr/>
          </p:nvCxnSpPr>
          <p:spPr>
            <a:xfrm>
              <a:off x="4724400" y="2795513"/>
              <a:ext cx="855712" cy="540785"/>
            </a:xfrm>
            <a:prstGeom prst="straightConnector1">
              <a:avLst/>
            </a:prstGeom>
            <a:noFill/>
            <a:ln w="3175" cap="flat" cmpd="sng" algn="ctr">
              <a:solidFill>
                <a:srgbClr val="005F7B"/>
              </a:solidFill>
              <a:prstDash val="solid"/>
              <a:tailEnd type="arrow"/>
            </a:ln>
            <a:effectLst/>
          </p:spPr>
        </p:cxnSp>
        <p:cxnSp>
          <p:nvCxnSpPr>
            <p:cNvPr id="22" name="Straight Arrow Connector 21"/>
            <p:cNvCxnSpPr>
              <a:stCxn id="12" idx="3"/>
              <a:endCxn id="14" idx="1"/>
            </p:cNvCxnSpPr>
            <p:nvPr/>
          </p:nvCxnSpPr>
          <p:spPr>
            <a:xfrm flipV="1">
              <a:off x="4724400" y="3336298"/>
              <a:ext cx="855712" cy="1418016"/>
            </a:xfrm>
            <a:prstGeom prst="straightConnector1">
              <a:avLst/>
            </a:prstGeom>
            <a:noFill/>
            <a:ln w="3175" cap="flat" cmpd="sng" algn="ctr">
              <a:solidFill>
                <a:srgbClr val="005F7B"/>
              </a:solidFill>
              <a:prstDash val="solid"/>
              <a:tailEnd type="arrow"/>
            </a:ln>
            <a:effectLst/>
          </p:spPr>
        </p:cxnSp>
        <p:cxnSp>
          <p:nvCxnSpPr>
            <p:cNvPr id="25" name="Straight Arrow Connector 24"/>
            <p:cNvCxnSpPr>
              <a:stCxn id="14" idx="2"/>
              <a:endCxn id="13" idx="0"/>
            </p:cNvCxnSpPr>
            <p:nvPr/>
          </p:nvCxnSpPr>
          <p:spPr>
            <a:xfrm>
              <a:off x="6441464" y="3704584"/>
              <a:ext cx="4305" cy="444496"/>
            </a:xfrm>
            <a:prstGeom prst="straightConnector1">
              <a:avLst/>
            </a:prstGeom>
            <a:noFill/>
            <a:ln w="3175" cap="flat" cmpd="sng" algn="ctr">
              <a:solidFill>
                <a:srgbClr val="005F7B"/>
              </a:solidFill>
              <a:prstDash val="solid"/>
              <a:tailEnd type="arrow"/>
            </a:ln>
            <a:effectLst/>
          </p:spPr>
        </p:cxnSp>
        <p:cxnSp>
          <p:nvCxnSpPr>
            <p:cNvPr id="26" name="Straight Arrow Connector 25"/>
            <p:cNvCxnSpPr>
              <a:stCxn id="18" idx="1"/>
              <a:endCxn id="11" idx="1"/>
            </p:cNvCxnSpPr>
            <p:nvPr/>
          </p:nvCxnSpPr>
          <p:spPr>
            <a:xfrm flipV="1">
              <a:off x="2771800" y="2795513"/>
              <a:ext cx="379438" cy="1960810"/>
            </a:xfrm>
            <a:prstGeom prst="straightConnector1">
              <a:avLst/>
            </a:prstGeom>
            <a:noFill/>
            <a:ln w="3175" cap="flat" cmpd="sng" algn="ctr">
              <a:solidFill>
                <a:srgbClr val="005F7B"/>
              </a:solidFill>
              <a:prstDash val="solid"/>
              <a:tailEnd type="arrow"/>
            </a:ln>
            <a:effectLst/>
          </p:spPr>
        </p:cxnSp>
      </p:grpSp>
      <p:sp>
        <p:nvSpPr>
          <p:cNvPr id="27" name="Oval 26"/>
          <p:cNvSpPr/>
          <p:nvPr/>
        </p:nvSpPr>
        <p:spPr bwMode="auto">
          <a:xfrm>
            <a:off x="35496" y="5777325"/>
            <a:ext cx="592714" cy="387979"/>
          </a:xfrm>
          <a:prstGeom prst="ellipse">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1042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925" y="978520"/>
            <a:ext cx="6915150" cy="4152900"/>
          </a:xfrm>
          <a:prstGeom prst="rect">
            <a:avLst/>
          </a:prstGeom>
        </p:spPr>
      </p:pic>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10" name="Rektangel 9"/>
          <p:cNvSpPr/>
          <p:nvPr/>
        </p:nvSpPr>
        <p:spPr bwMode="auto">
          <a:xfrm>
            <a:off x="2399589"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5</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Adaptation</a:t>
            </a:r>
            <a:endParaRPr kumimoji="0" lang="en-GB" sz="1400" b="1" i="0" u="none" strike="noStrike" cap="none" normalizeH="0" baseline="0" dirty="0" smtClean="0">
              <a:ln>
                <a:noFill/>
              </a:ln>
              <a:solidFill>
                <a:srgbClr val="FFC000"/>
              </a:solidFill>
              <a:effectLst/>
            </a:endParaRP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5" name="Rektangel 24"/>
          <p:cNvSpPr/>
          <p:nvPr/>
        </p:nvSpPr>
        <p:spPr bwMode="auto">
          <a:xfrm>
            <a:off x="2411760"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Consult experts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Address Gender</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Explore options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Choose options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Strengthen projects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endParaRPr>
          </a:p>
          <a:p>
            <a:pPr marL="85725" indent="-85725">
              <a:buFont typeface="Arial" pitchFamily="34" charset="0"/>
              <a:buChar char="•"/>
            </a:pPr>
            <a:endParaRPr lang="en-GB" dirty="0">
              <a:solidFill>
                <a:schemeClr val="tx1"/>
              </a:solidFill>
            </a:endParaRPr>
          </a:p>
        </p:txBody>
      </p:sp>
    </p:spTree>
    <p:extLst>
      <p:ext uri="{BB962C8B-B14F-4D97-AF65-F5344CB8AC3E}">
        <p14:creationId xmlns:p14="http://schemas.microsoft.com/office/powerpoint/2010/main" val="68030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94" y="0"/>
            <a:ext cx="8575306" cy="6858000"/>
          </a:xfrm>
          <a:prstGeom prst="rect">
            <a:avLst/>
          </a:prstGeom>
        </p:spPr>
      </p:pic>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11" name="Rektangel 10"/>
          <p:cNvSpPr/>
          <p:nvPr/>
        </p:nvSpPr>
        <p:spPr bwMode="auto">
          <a:xfrm>
            <a:off x="4619666"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6 </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Compilation</a:t>
            </a:r>
            <a:endParaRPr kumimoji="0" lang="en-GB" sz="1400" b="1" i="0" u="none" strike="noStrike" cap="none" normalizeH="0" baseline="0" dirty="0" smtClean="0">
              <a:ln>
                <a:noFill/>
              </a:ln>
              <a:solidFill>
                <a:srgbClr val="FFC000"/>
              </a:solidFill>
              <a:effectLst/>
            </a:endParaRP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6" name="Rektangel 25"/>
          <p:cNvSpPr/>
          <p:nvPr/>
        </p:nvSpPr>
        <p:spPr bwMode="auto">
          <a:xfrm>
            <a:off x="4625752"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Complete assessment</a:t>
            </a:r>
          </a:p>
          <a:p>
            <a:pPr marL="85725" indent="-85725">
              <a:buFont typeface="Arial" pitchFamily="34" charset="0"/>
              <a:buChar char="•"/>
            </a:pPr>
            <a:r>
              <a:rPr lang="en-GB" dirty="0" smtClean="0">
                <a:solidFill>
                  <a:schemeClr val="tx1"/>
                </a:solidFill>
              </a:rPr>
              <a:t>File the assessment</a:t>
            </a:r>
          </a:p>
          <a:p>
            <a:pPr marL="85725" indent="-85725">
              <a:buFont typeface="Arial" pitchFamily="34" charset="0"/>
              <a:buChar char="•"/>
            </a:pPr>
            <a:r>
              <a:rPr lang="en-GB" dirty="0" smtClean="0">
                <a:solidFill>
                  <a:schemeClr val="tx1"/>
                </a:solidFill>
              </a:rPr>
              <a:t>Write an action plan</a:t>
            </a:r>
          </a:p>
          <a:p>
            <a:pPr marL="85725" indent="-85725">
              <a:buFont typeface="Arial" pitchFamily="34" charset="0"/>
              <a:buChar char="•"/>
            </a:pPr>
            <a:r>
              <a:rPr lang="en-GB" dirty="0" smtClean="0">
                <a:solidFill>
                  <a:schemeClr val="tx1"/>
                </a:solidFill>
              </a:rPr>
              <a:t>Challenge action plan</a:t>
            </a:r>
            <a:endParaRPr lang="en-GB" dirty="0">
              <a:solidFill>
                <a:schemeClr val="tx1"/>
              </a:solidFill>
            </a:endParaRPr>
          </a:p>
          <a:p>
            <a:pPr marL="85725" indent="-85725">
              <a:buFont typeface="Arial" pitchFamily="34" charset="0"/>
              <a:buChar char="•"/>
            </a:pPr>
            <a:r>
              <a:rPr lang="en-GB" dirty="0" smtClean="0">
                <a:solidFill>
                  <a:schemeClr val="tx1"/>
                </a:solidFill>
              </a:rPr>
              <a:t>Plan and conduct workshops</a:t>
            </a:r>
          </a:p>
          <a:p>
            <a:pPr marL="85725" indent="-85725">
              <a:buFont typeface="Arial" pitchFamily="34" charset="0"/>
              <a:buChar char="•"/>
            </a:pPr>
            <a:endParaRPr lang="en-GB" dirty="0">
              <a:solidFill>
                <a:schemeClr val="tx1"/>
              </a:solidFill>
            </a:endParaRPr>
          </a:p>
        </p:txBody>
      </p:sp>
    </p:spTree>
    <p:extLst>
      <p:ext uri="{BB962C8B-B14F-4D97-AF65-F5344CB8AC3E}">
        <p14:creationId xmlns:p14="http://schemas.microsoft.com/office/powerpoint/2010/main" val="199051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noGrp="1" noChangeArrowheads="1"/>
          </p:cNvSpPr>
          <p:nvPr>
            <p:ph type="title"/>
          </p:nvPr>
        </p:nvSpPr>
        <p:spPr>
          <a:xfrm>
            <a:off x="0" y="1310571"/>
            <a:ext cx="9144000" cy="1015663"/>
          </a:xfrm>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Example - Vulnerability and adaptation assessment – Kenya food security</a:t>
            </a:r>
          </a:p>
        </p:txBody>
      </p:sp>
      <p:sp>
        <p:nvSpPr>
          <p:cNvPr id="24" name="TextBox 3"/>
          <p:cNvSpPr txBox="1">
            <a:spLocks noChangeArrowheads="1"/>
          </p:cNvSpPr>
          <p:nvPr/>
        </p:nvSpPr>
        <p:spPr bwMode="auto">
          <a:xfrm>
            <a:off x="3124200" y="6411913"/>
            <a:ext cx="4800600" cy="307975"/>
          </a:xfrm>
          <a:prstGeom prst="rect">
            <a:avLst/>
          </a:prstGeom>
          <a:noFill/>
          <a:ln w="9525">
            <a:noFill/>
            <a:miter lim="800000"/>
            <a:headEnd/>
            <a:tailEnd/>
          </a:ln>
        </p:spPr>
        <p:txBody>
          <a:bodyPr>
            <a:spAutoFit/>
          </a:bodyPr>
          <a:lstStyle/>
          <a:p>
            <a:pPr algn="r"/>
            <a:r>
              <a:rPr lang="en-GB" sz="1400"/>
              <a:t>Source: Downing &amp; Patwardhan (2004)</a:t>
            </a:r>
          </a:p>
        </p:txBody>
      </p:sp>
      <p:pic>
        <p:nvPicPr>
          <p:cNvPr id="17" name="Billed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334" y="2614717"/>
            <a:ext cx="2160240" cy="2166395"/>
          </a:xfrm>
          <a:prstGeom prst="rect">
            <a:avLst/>
          </a:prstGeom>
        </p:spPr>
      </p:pic>
      <p:sp>
        <p:nvSpPr>
          <p:cNvPr id="18" name="Tekstboks 17"/>
          <p:cNvSpPr txBox="1"/>
          <p:nvPr/>
        </p:nvSpPr>
        <p:spPr>
          <a:xfrm>
            <a:off x="394537" y="4892967"/>
            <a:ext cx="2569934" cy="1200329"/>
          </a:xfrm>
          <a:prstGeom prst="rect">
            <a:avLst/>
          </a:prstGeom>
          <a:noFill/>
        </p:spPr>
        <p:txBody>
          <a:bodyPr wrap="none" rtlCol="0">
            <a:spAutoFit/>
          </a:bodyPr>
          <a:lstStyle/>
          <a:p>
            <a:r>
              <a:rPr lang="en-GB" dirty="0" smtClean="0"/>
              <a:t>High food insecurity</a:t>
            </a:r>
          </a:p>
          <a:p>
            <a:pPr marL="171450" indent="-171450">
              <a:buFont typeface="Arial" panose="020B0604020202020204" pitchFamily="34" charset="0"/>
              <a:buChar char="•"/>
            </a:pPr>
            <a:r>
              <a:rPr lang="en-GB" dirty="0" smtClean="0"/>
              <a:t>Arid districts northern Kenya</a:t>
            </a:r>
          </a:p>
          <a:p>
            <a:pPr marL="171450" indent="-171450">
              <a:buFont typeface="Arial" panose="020B0604020202020204" pitchFamily="34" charset="0"/>
              <a:buChar char="•"/>
            </a:pPr>
            <a:r>
              <a:rPr lang="en-GB" dirty="0" smtClean="0"/>
              <a:t>Low literacy</a:t>
            </a:r>
          </a:p>
          <a:p>
            <a:pPr marL="171450" indent="-171450">
              <a:buFont typeface="Arial" panose="020B0604020202020204" pitchFamily="34" charset="0"/>
              <a:buChar char="•"/>
            </a:pPr>
            <a:r>
              <a:rPr lang="en-GB" dirty="0" smtClean="0"/>
              <a:t>Low non-farm income</a:t>
            </a:r>
          </a:p>
          <a:p>
            <a:pPr marL="171450" indent="-171450">
              <a:buFont typeface="Arial" panose="020B0604020202020204" pitchFamily="34" charset="0"/>
              <a:buChar char="•"/>
            </a:pPr>
            <a:r>
              <a:rPr lang="en-GB" dirty="0" smtClean="0"/>
              <a:t>Low market access</a:t>
            </a:r>
          </a:p>
          <a:p>
            <a:pPr marL="171450" indent="-171450">
              <a:buFont typeface="Arial" panose="020B0604020202020204" pitchFamily="34" charset="0"/>
              <a:buChar char="•"/>
            </a:pPr>
            <a:r>
              <a:rPr lang="en-GB" dirty="0" smtClean="0"/>
              <a:t>Etc.</a:t>
            </a:r>
            <a:endParaRPr lang="en-GB" dirty="0"/>
          </a:p>
        </p:txBody>
      </p:sp>
      <p:sp>
        <p:nvSpPr>
          <p:cNvPr id="28" name="Tekstboks 27"/>
          <p:cNvSpPr txBox="1"/>
          <p:nvPr/>
        </p:nvSpPr>
        <p:spPr>
          <a:xfrm>
            <a:off x="4455195" y="4892966"/>
            <a:ext cx="2270493" cy="1200329"/>
          </a:xfrm>
          <a:prstGeom prst="rect">
            <a:avLst/>
          </a:prstGeom>
          <a:noFill/>
        </p:spPr>
        <p:txBody>
          <a:bodyPr wrap="square" rtlCol="0">
            <a:spAutoFit/>
          </a:bodyPr>
          <a:lstStyle/>
          <a:p>
            <a:r>
              <a:rPr lang="en-GB" dirty="0" smtClean="0"/>
              <a:t>Relative drought risk by livelihood zone</a:t>
            </a:r>
          </a:p>
          <a:p>
            <a:endParaRPr lang="en-GB" dirty="0"/>
          </a:p>
          <a:p>
            <a:r>
              <a:rPr lang="en-GB" dirty="0" smtClean="0"/>
              <a:t>Huge variation even within the more vulnerable districts</a:t>
            </a:r>
          </a:p>
        </p:txBody>
      </p:sp>
      <p:pic>
        <p:nvPicPr>
          <p:cNvPr id="19" name="Billed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195" y="2614718"/>
            <a:ext cx="1933305" cy="2162034"/>
          </a:xfrm>
          <a:prstGeom prst="rect">
            <a:avLst/>
          </a:prstGeom>
        </p:spPr>
      </p:pic>
    </p:spTree>
    <p:extLst>
      <p:ext uri="{BB962C8B-B14F-4D97-AF65-F5344CB8AC3E}">
        <p14:creationId xmlns:p14="http://schemas.microsoft.com/office/powerpoint/2010/main" val="1277301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08520" y="1052736"/>
            <a:ext cx="9252520" cy="936625"/>
          </a:xfrm>
        </p:spPr>
        <p:txBody>
          <a:bodyPr/>
          <a:lstStyle/>
          <a:p>
            <a:r>
              <a:rPr lang="en-GB" dirty="0" smtClean="0"/>
              <a:t>Assessing evidence / Economic analysis</a:t>
            </a:r>
          </a:p>
        </p:txBody>
      </p:sp>
      <p:sp>
        <p:nvSpPr>
          <p:cNvPr id="29698" name="Content Placeholder 2"/>
          <p:cNvSpPr>
            <a:spLocks noGrp="1"/>
          </p:cNvSpPr>
          <p:nvPr>
            <p:ph idx="1"/>
          </p:nvPr>
        </p:nvSpPr>
        <p:spPr>
          <a:xfrm>
            <a:off x="-36512" y="1916833"/>
            <a:ext cx="5688632" cy="3024336"/>
          </a:xfrm>
        </p:spPr>
        <p:txBody>
          <a:bodyPr/>
          <a:lstStyle/>
          <a:p>
            <a:r>
              <a:rPr lang="en-GB" sz="1800" i="0" dirty="0" smtClean="0"/>
              <a:t>A powerful tool for motivating policy makers to take action</a:t>
            </a:r>
          </a:p>
          <a:p>
            <a:endParaRPr lang="en-GB" sz="1800" i="0" dirty="0" smtClean="0"/>
          </a:p>
          <a:p>
            <a:pPr lvl="1"/>
            <a:r>
              <a:rPr lang="en-GB" sz="1800" b="0" dirty="0" smtClean="0"/>
              <a:t>Macro level: Impact of policies and alternatives; potential impact of ENV and CC on the economy and vice versa</a:t>
            </a:r>
          </a:p>
          <a:p>
            <a:pPr lvl="1"/>
            <a:r>
              <a:rPr lang="en-GB" sz="1800" b="0" dirty="0" smtClean="0"/>
              <a:t>Meso level: Sub national governments, key and sub sectors of the national economy</a:t>
            </a:r>
          </a:p>
          <a:p>
            <a:pPr lvl="1"/>
            <a:r>
              <a:rPr lang="en-GB" sz="1800" b="0" dirty="0" smtClean="0"/>
              <a:t>Micro level: Analysis of project specific alternatives</a:t>
            </a:r>
          </a:p>
        </p:txBody>
      </p:sp>
      <p:sp>
        <p:nvSpPr>
          <p:cNvPr id="29699" name="Slide Number Placeholder 3"/>
          <p:cNvSpPr>
            <a:spLocks noGrp="1"/>
          </p:cNvSpPr>
          <p:nvPr>
            <p:ph type="sldNum" sz="quarter" idx="12"/>
          </p:nvPr>
        </p:nvSpPr>
        <p:spPr>
          <a:noFill/>
        </p:spPr>
        <p:txBody>
          <a:bodyPr/>
          <a:lstStyle/>
          <a:p>
            <a:fld id="{6B0F0A90-3C89-419A-9D84-392A9201AF19}" type="slidenum">
              <a:rPr lang="en-US" smtClean="0"/>
              <a:pPr/>
              <a:t>9</a:t>
            </a:fld>
            <a:endParaRPr lang="en-US"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321793"/>
            <a:ext cx="271083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ktangel 1"/>
          <p:cNvSpPr/>
          <p:nvPr/>
        </p:nvSpPr>
        <p:spPr>
          <a:xfrm>
            <a:off x="323528" y="5058469"/>
            <a:ext cx="7776864" cy="1692771"/>
          </a:xfrm>
          <a:prstGeom prst="rect">
            <a:avLst/>
          </a:prstGeom>
        </p:spPr>
        <p:txBody>
          <a:bodyPr wrap="square">
            <a:spAutoFit/>
          </a:bodyPr>
          <a:lstStyle/>
          <a:p>
            <a:endParaRPr lang="en-GB" sz="1400" dirty="0"/>
          </a:p>
          <a:p>
            <a:r>
              <a:rPr lang="en-GB" sz="1800" dirty="0"/>
              <a:t>The costs of inaction (climate-related losses) </a:t>
            </a:r>
            <a:r>
              <a:rPr lang="en-GB" sz="1800" dirty="0" smtClean="0"/>
              <a:t>compared </a:t>
            </a:r>
            <a:r>
              <a:rPr lang="en-GB" sz="1800" dirty="0"/>
              <a:t>with the net benefits of taking action (costs minus avoided losses)</a:t>
            </a:r>
          </a:p>
          <a:p>
            <a:endParaRPr lang="en-GB" sz="1800" dirty="0"/>
          </a:p>
          <a:p>
            <a:r>
              <a:rPr lang="en-GB" sz="1800" dirty="0" smtClean="0"/>
              <a:t>Include the </a:t>
            </a:r>
            <a:r>
              <a:rPr lang="en-GB" sz="1800" dirty="0"/>
              <a:t>distribution of losses and benefits (among social groups, regions...)</a:t>
            </a:r>
          </a:p>
        </p:txBody>
      </p:sp>
      <p:cxnSp>
        <p:nvCxnSpPr>
          <p:cNvPr id="4" name="Lige pilforbindelse 3"/>
          <p:cNvCxnSpPr/>
          <p:nvPr/>
        </p:nvCxnSpPr>
        <p:spPr bwMode="auto">
          <a:xfrm>
            <a:off x="8028384" y="2708920"/>
            <a:ext cx="0" cy="1728192"/>
          </a:xfrm>
          <a:prstGeom prst="straightConnector1">
            <a:avLst/>
          </a:prstGeom>
          <a:noFill/>
          <a:ln w="57150" cap="flat" cmpd="sng" algn="ctr">
            <a:solidFill>
              <a:schemeClr val="tx1"/>
            </a:solidFill>
            <a:prstDash val="dash"/>
            <a:round/>
            <a:headEnd type="none" w="med" len="med"/>
            <a:tailEnd type="arrow"/>
          </a:ln>
          <a:effectLst/>
        </p:spPr>
      </p:cxnSp>
      <p:cxnSp>
        <p:nvCxnSpPr>
          <p:cNvPr id="10" name="Lige pilforbindelse 9"/>
          <p:cNvCxnSpPr/>
          <p:nvPr/>
        </p:nvCxnSpPr>
        <p:spPr bwMode="auto">
          <a:xfrm flipV="1">
            <a:off x="6876256" y="2636912"/>
            <a:ext cx="0" cy="1800200"/>
          </a:xfrm>
          <a:prstGeom prst="straightConnector1">
            <a:avLst/>
          </a:prstGeom>
          <a:noFill/>
          <a:ln w="57150"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val="3638460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33452</TotalTime>
  <Words>6895</Words>
  <Application>Microsoft Office PowerPoint</Application>
  <PresentationFormat>On-screen Show (4:3)</PresentationFormat>
  <Paragraphs>1251</Paragraphs>
  <Slides>71</Slides>
  <Notes>63</Notes>
  <HiddenSlides>7</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71</vt:i4>
      </vt:variant>
    </vt:vector>
  </HeadingPairs>
  <TitlesOfParts>
    <vt:vector size="85" baseType="lpstr">
      <vt:lpstr>ＭＳ Ｐゴシック</vt:lpstr>
      <vt:lpstr>ＭＳ Ｐゴシック</vt:lpstr>
      <vt:lpstr>Arial</vt:lpstr>
      <vt:lpstr>Calibri</vt:lpstr>
      <vt:lpstr>Lucida Grande</vt:lpstr>
      <vt:lpstr>Tahoma</vt:lpstr>
      <vt:lpstr>Times</vt:lpstr>
      <vt:lpstr>Times New Roman</vt:lpstr>
      <vt:lpstr>Verdana</vt:lpstr>
      <vt:lpstr>Wingdings</vt:lpstr>
      <vt:lpstr>Slide_Master</vt:lpstr>
      <vt:lpstr>1_Slide_Master</vt:lpstr>
      <vt:lpstr>2_Slide_Master</vt:lpstr>
      <vt:lpstr>Document</vt:lpstr>
      <vt:lpstr>Environment and climate change in development cooperation </vt:lpstr>
      <vt:lpstr>Structure of module 5</vt:lpstr>
      <vt:lpstr>Operations cycle  </vt:lpstr>
      <vt:lpstr>Operations cycle - Cross cutting approaches</vt:lpstr>
      <vt:lpstr>PowerPoint Presentation</vt:lpstr>
      <vt:lpstr>PowerPoint Presentation</vt:lpstr>
      <vt:lpstr>Assessing evidence/Vulnerability and adaptation assessment </vt:lpstr>
      <vt:lpstr>Example - Vulnerability and adaptation assessment – Kenya food security</vt:lpstr>
      <vt:lpstr>Assessing evidence / Economic analysis</vt:lpstr>
      <vt:lpstr>Selected key tools for economic analysis</vt:lpstr>
      <vt:lpstr>The Cost-Effectiveness Analysis - CEA</vt:lpstr>
      <vt:lpstr>BIG wins Cost-Effectiveness Analysis Energy - Mexico</vt:lpstr>
      <vt:lpstr>PowerPoint Presentation</vt:lpstr>
      <vt:lpstr>BIG WINS Cost Effectiveness Analysis Private Sector - Fishery</vt:lpstr>
      <vt:lpstr>BIG WINS Cost-Effectiveness Analysis Governance &amp; Energy, Morocco</vt:lpstr>
      <vt:lpstr>The Cost-Benefit Analysis - CBA</vt:lpstr>
      <vt:lpstr>CBA of Tree Clearing</vt:lpstr>
      <vt:lpstr>The Economics of Ecosystems and Biodiversity - TEEB</vt:lpstr>
      <vt:lpstr>TEEB Stepwise</vt:lpstr>
      <vt:lpstr>Assessing evidence/Demonstration projects</vt:lpstr>
      <vt:lpstr>Buzzing 10 mn</vt:lpstr>
      <vt:lpstr>PowerPoint Presentation</vt:lpstr>
      <vt:lpstr>Communication strategy</vt:lpstr>
      <vt:lpstr>Policy Dialogue support</vt:lpstr>
      <vt:lpstr>Policy Dialogue support, 10 principles /1</vt:lpstr>
      <vt:lpstr>Policy Dialogue support, 10 principles /2</vt:lpstr>
      <vt:lpstr>EU support to Policy Dialogue</vt:lpstr>
      <vt:lpstr>Buzzing 20 minutes</vt:lpstr>
      <vt:lpstr>Selected key tools for environmental assessments</vt:lpstr>
      <vt:lpstr>Guideline No 4</vt:lpstr>
      <vt:lpstr>Environmental Impact Assessment and Climate Risk Assessment</vt:lpstr>
      <vt:lpstr>Focus on constraints – but do not forget opportunities</vt:lpstr>
      <vt:lpstr>Key stages in EIA and CRA</vt:lpstr>
      <vt:lpstr>Keystage 1 – Screening   </vt:lpstr>
      <vt:lpstr>Key stage 2 - Scoping</vt:lpstr>
      <vt:lpstr>Key stage 3 – The EIA study</vt:lpstr>
      <vt:lpstr>Key stage 4 – Impact evaluation</vt:lpstr>
      <vt:lpstr>An important output:  The Environmental Management Plan</vt:lpstr>
      <vt:lpstr>EIA example : Kyrgyzstan road EIA</vt:lpstr>
      <vt:lpstr>Environmental Management Plan, EMP</vt:lpstr>
      <vt:lpstr>Environmental Management Plan, EMP  Kyrgyzystan road construction/conversion example</vt:lpstr>
      <vt:lpstr>EIA in practice</vt:lpstr>
      <vt:lpstr>Social aspects of EIA</vt:lpstr>
      <vt:lpstr>PowerPoint Presentation</vt:lpstr>
      <vt:lpstr>Strategic Environmental Assessment - SEA</vt:lpstr>
      <vt:lpstr>The SEA Screening – ENV and CC</vt:lpstr>
      <vt:lpstr>The SEA Screening – other factors</vt:lpstr>
      <vt:lpstr>SEA in practice</vt:lpstr>
      <vt:lpstr>SEA Kenya Sugar Sector</vt:lpstr>
      <vt:lpstr>Rwanda Sugar Sector </vt:lpstr>
      <vt:lpstr>SEA: a more recent tool than EIA</vt:lpstr>
      <vt:lpstr>Key stages in an SEA</vt:lpstr>
      <vt:lpstr>Screening for SEA – does it add value? </vt:lpstr>
      <vt:lpstr>Rwanda 2012  SEA of  Agricultural  Sector</vt:lpstr>
      <vt:lpstr>Rwanda SEA  Key Issues</vt:lpstr>
      <vt:lpstr>Rwanda SEA  Recommendations to Rwanda</vt:lpstr>
      <vt:lpstr>PowerPoint Presentation</vt:lpstr>
      <vt:lpstr>PowerPoint Presentation</vt:lpstr>
      <vt:lpstr>PowerPoint Presentation</vt:lpstr>
      <vt:lpstr>Initiatives &amp; approaches for policy, planning and implementation</vt:lpstr>
      <vt:lpstr>Operations cycle</vt:lpstr>
      <vt:lpstr>PowerPoint Presentation</vt:lpstr>
      <vt:lpstr>Module 5 – recap main messages</vt:lpstr>
      <vt:lpstr>Resources</vt:lpstr>
      <vt:lpstr>Climate Change and Environmental Degradation Risk and Adaptation Assessment - CEDRA</vt:lpstr>
      <vt:lpstr>CEDRA Key Tools</vt:lpstr>
      <vt:lpstr>CEDRA Key Tools</vt:lpstr>
      <vt:lpstr>CEDRA Key Tools</vt:lpstr>
      <vt:lpstr>CEDRA Key Tools</vt:lpstr>
      <vt:lpstr>CEDRA Key Tools</vt:lpstr>
      <vt:lpstr>CEDRA Key Tools</vt:lpstr>
    </vt:vector>
  </TitlesOfParts>
  <Company>European Commission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Buhl-Nielsen</dc:creator>
  <cp:lastModifiedBy>Heloise</cp:lastModifiedBy>
  <cp:revision>392</cp:revision>
  <dcterms:created xsi:type="dcterms:W3CDTF">2013-03-28T11:14:57Z</dcterms:created>
  <dcterms:modified xsi:type="dcterms:W3CDTF">2014-10-16T07:11:24Z</dcterms:modified>
</cp:coreProperties>
</file>