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4002" r:id="rId3"/>
  </p:sldMasterIdLst>
  <p:notesMasterIdLst>
    <p:notesMasterId r:id="rId55"/>
  </p:notesMasterIdLst>
  <p:handoutMasterIdLst>
    <p:handoutMasterId r:id="rId56"/>
  </p:handoutMasterIdLst>
  <p:sldIdLst>
    <p:sldId id="358" r:id="rId4"/>
    <p:sldId id="492" r:id="rId5"/>
    <p:sldId id="406" r:id="rId6"/>
    <p:sldId id="408" r:id="rId7"/>
    <p:sldId id="410" r:id="rId8"/>
    <p:sldId id="530" r:id="rId9"/>
    <p:sldId id="533" r:id="rId10"/>
    <p:sldId id="488" r:id="rId11"/>
    <p:sldId id="498" r:id="rId12"/>
    <p:sldId id="499" r:id="rId13"/>
    <p:sldId id="501" r:id="rId14"/>
    <p:sldId id="489" r:id="rId15"/>
    <p:sldId id="509" r:id="rId16"/>
    <p:sldId id="536" r:id="rId17"/>
    <p:sldId id="490" r:id="rId18"/>
    <p:sldId id="510" r:id="rId19"/>
    <p:sldId id="491" r:id="rId20"/>
    <p:sldId id="419" r:id="rId21"/>
    <p:sldId id="424" r:id="rId22"/>
    <p:sldId id="426" r:id="rId23"/>
    <p:sldId id="537" r:id="rId24"/>
    <p:sldId id="495" r:id="rId25"/>
    <p:sldId id="540" r:id="rId26"/>
    <p:sldId id="429" r:id="rId27"/>
    <p:sldId id="430" r:id="rId28"/>
    <p:sldId id="485" r:id="rId29"/>
    <p:sldId id="519" r:id="rId30"/>
    <p:sldId id="518" r:id="rId31"/>
    <p:sldId id="513" r:id="rId32"/>
    <p:sldId id="514" r:id="rId33"/>
    <p:sldId id="526" r:id="rId34"/>
    <p:sldId id="515" r:id="rId35"/>
    <p:sldId id="538" r:id="rId36"/>
    <p:sldId id="520" r:id="rId37"/>
    <p:sldId id="521" r:id="rId38"/>
    <p:sldId id="522" r:id="rId39"/>
    <p:sldId id="523" r:id="rId40"/>
    <p:sldId id="524" r:id="rId41"/>
    <p:sldId id="525" r:id="rId42"/>
    <p:sldId id="528" r:id="rId43"/>
    <p:sldId id="527" r:id="rId44"/>
    <p:sldId id="458" r:id="rId45"/>
    <p:sldId id="496" r:id="rId46"/>
    <p:sldId id="407" r:id="rId47"/>
    <p:sldId id="502" r:id="rId48"/>
    <p:sldId id="503" r:id="rId49"/>
    <p:sldId id="504" r:id="rId50"/>
    <p:sldId id="505" r:id="rId51"/>
    <p:sldId id="506" r:id="rId52"/>
    <p:sldId id="507" r:id="rId53"/>
    <p:sldId id="508" r:id="rId5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S PGothic" pitchFamily="34" charset="-128"/>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890">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006699"/>
    <a:srgbClr val="119343"/>
    <a:srgbClr val="000000"/>
    <a:srgbClr val="FFFFDB"/>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516" y="48"/>
      </p:cViewPr>
      <p:guideLst>
        <p:guide orient="horz" pos="89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27T11:33:14.347" idx="4">
    <p:pos x="146" y="146"/>
    <p:text>At the end with the resources. </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C6691-0359-4E3B-90F4-AE9E611B9BB8}"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GB"/>
        </a:p>
      </dgm:t>
    </dgm:pt>
    <dgm:pt modelId="{BAAADE89-F015-4064-A23C-5758BFAAD702}">
      <dgm:prSet phldrT="[Text]" custT="1"/>
      <dgm:spPr/>
      <dgm:t>
        <a:bodyPr/>
        <a:lstStyle/>
        <a:p>
          <a:r>
            <a:rPr lang="en-US" sz="1200" b="0" dirty="0" smtClean="0">
              <a:solidFill>
                <a:schemeClr val="tx1"/>
              </a:solidFill>
            </a:rPr>
            <a:t>NGOs and Various Interest Groups</a:t>
          </a:r>
          <a:endParaRPr lang="en-GB" sz="1200" b="0" dirty="0">
            <a:solidFill>
              <a:schemeClr val="tx1"/>
            </a:solidFill>
          </a:endParaRPr>
        </a:p>
      </dgm:t>
    </dgm:pt>
    <dgm:pt modelId="{B0002A4C-0B75-4576-9508-A69A1528F852}" type="parTrans" cxnId="{A180A090-50B3-48B6-A523-F8C7DDF4E676}">
      <dgm:prSet/>
      <dgm:spPr/>
      <dgm:t>
        <a:bodyPr/>
        <a:lstStyle/>
        <a:p>
          <a:endParaRPr lang="en-GB" sz="1300" b="1">
            <a:solidFill>
              <a:schemeClr val="tx1"/>
            </a:solidFill>
          </a:endParaRPr>
        </a:p>
      </dgm:t>
    </dgm:pt>
    <dgm:pt modelId="{E2AE4E79-8256-4F2C-BA9A-E3E157DBC51E}" type="sibTrans" cxnId="{A180A090-50B3-48B6-A523-F8C7DDF4E676}">
      <dgm:prSet/>
      <dgm:spPr/>
      <dgm:t>
        <a:bodyPr/>
        <a:lstStyle/>
        <a:p>
          <a:endParaRPr lang="en-GB" sz="1200" b="1">
            <a:solidFill>
              <a:schemeClr val="tx1"/>
            </a:solidFill>
          </a:endParaRPr>
        </a:p>
      </dgm:t>
    </dgm:pt>
    <dgm:pt modelId="{00B8C6F3-86E8-40C2-B095-DB03C0701C74}">
      <dgm:prSet phldrT="[Text]" custT="1"/>
      <dgm:spPr/>
      <dgm:t>
        <a:bodyPr/>
        <a:lstStyle/>
        <a:p>
          <a:r>
            <a:rPr lang="en-US" sz="1200" b="0" dirty="0" smtClean="0">
              <a:solidFill>
                <a:schemeClr val="tx1"/>
              </a:solidFill>
            </a:rPr>
            <a:t>Ministries of Finance and  Develop-</a:t>
          </a:r>
          <a:r>
            <a:rPr lang="en-US" sz="1200" b="0" dirty="0" err="1" smtClean="0">
              <a:solidFill>
                <a:schemeClr val="tx1"/>
              </a:solidFill>
            </a:rPr>
            <a:t>ment</a:t>
          </a:r>
          <a:r>
            <a:rPr lang="en-US" sz="1200" b="0" dirty="0" smtClean="0">
              <a:solidFill>
                <a:schemeClr val="tx1"/>
              </a:solidFill>
            </a:rPr>
            <a:t> Planning</a:t>
          </a:r>
          <a:endParaRPr lang="en-GB" sz="1200" b="0" dirty="0">
            <a:solidFill>
              <a:schemeClr val="tx1"/>
            </a:solidFill>
          </a:endParaRPr>
        </a:p>
      </dgm:t>
    </dgm:pt>
    <dgm:pt modelId="{AC459E8D-AADB-4FDC-9687-1C80D74935D2}" type="parTrans" cxnId="{D7ADC753-3DD3-4E3C-AA69-3E5CB963AF24}">
      <dgm:prSet/>
      <dgm:spPr/>
      <dgm:t>
        <a:bodyPr/>
        <a:lstStyle/>
        <a:p>
          <a:endParaRPr lang="en-GB" sz="1300" b="1">
            <a:solidFill>
              <a:schemeClr val="tx1"/>
            </a:solidFill>
          </a:endParaRPr>
        </a:p>
      </dgm:t>
    </dgm:pt>
    <dgm:pt modelId="{259643C4-30D4-44B0-912C-A776E86CB17D}" type="sibTrans" cxnId="{D7ADC753-3DD3-4E3C-AA69-3E5CB963AF24}">
      <dgm:prSet/>
      <dgm:spPr>
        <a:noFill/>
        <a:ln>
          <a:noFill/>
        </a:ln>
      </dgm:spPr>
      <dgm:t>
        <a:bodyPr/>
        <a:lstStyle/>
        <a:p>
          <a:endParaRPr lang="en-GB" sz="1200" b="1">
            <a:solidFill>
              <a:schemeClr val="tx1"/>
            </a:solidFill>
          </a:endParaRPr>
        </a:p>
      </dgm:t>
    </dgm:pt>
    <dgm:pt modelId="{6DB38100-7E27-4B65-8C26-CCFA932D995A}">
      <dgm:prSet phldrT="[Text]" custT="1"/>
      <dgm:spPr/>
      <dgm:t>
        <a:bodyPr/>
        <a:lstStyle/>
        <a:p>
          <a:r>
            <a:rPr lang="en-US" sz="1200" b="0" smtClean="0">
              <a:solidFill>
                <a:schemeClr val="tx1"/>
              </a:solidFill>
            </a:rPr>
            <a:t>Labor Unions</a:t>
          </a:r>
          <a:endParaRPr lang="en-GB" sz="1200" b="0">
            <a:solidFill>
              <a:schemeClr val="tx1"/>
            </a:solidFill>
          </a:endParaRPr>
        </a:p>
      </dgm:t>
    </dgm:pt>
    <dgm:pt modelId="{23BB3741-8FB0-4F05-BCAF-FF0AFF2ECAB1}" type="parTrans" cxnId="{BF4A4E78-00D3-475B-8C39-55E4B3146F51}">
      <dgm:prSet/>
      <dgm:spPr/>
      <dgm:t>
        <a:bodyPr/>
        <a:lstStyle/>
        <a:p>
          <a:endParaRPr lang="en-GB" sz="1300" b="1">
            <a:solidFill>
              <a:schemeClr val="tx1"/>
            </a:solidFill>
          </a:endParaRPr>
        </a:p>
      </dgm:t>
    </dgm:pt>
    <dgm:pt modelId="{58AA890C-BDF5-4C91-AAE7-D80BB93904DE}" type="sibTrans" cxnId="{BF4A4E78-00D3-475B-8C39-55E4B3146F51}">
      <dgm:prSet/>
      <dgm:spPr/>
      <dgm:t>
        <a:bodyPr/>
        <a:lstStyle/>
        <a:p>
          <a:endParaRPr lang="en-GB" sz="1200" b="1">
            <a:solidFill>
              <a:schemeClr val="tx1"/>
            </a:solidFill>
          </a:endParaRPr>
        </a:p>
      </dgm:t>
    </dgm:pt>
    <dgm:pt modelId="{E60BDE56-AF60-41EB-A323-DE27F4FD9EBE}">
      <dgm:prSet phldrT="[Text]" custT="1"/>
      <dgm:spPr/>
      <dgm:t>
        <a:bodyPr/>
        <a:lstStyle/>
        <a:p>
          <a:r>
            <a:rPr lang="en-US" sz="1200" b="0" dirty="0" err="1" smtClean="0">
              <a:solidFill>
                <a:schemeClr val="tx1"/>
              </a:solidFill>
            </a:rPr>
            <a:t>Sectoral</a:t>
          </a:r>
          <a:r>
            <a:rPr lang="en-US" sz="1200" b="1" dirty="0" smtClean="0">
              <a:solidFill>
                <a:schemeClr val="tx1"/>
              </a:solidFill>
            </a:rPr>
            <a:t> </a:t>
          </a:r>
          <a:r>
            <a:rPr lang="en-US" sz="1200" b="0" dirty="0" smtClean="0">
              <a:solidFill>
                <a:schemeClr val="tx1"/>
              </a:solidFill>
            </a:rPr>
            <a:t>Ministries </a:t>
          </a:r>
          <a:endParaRPr lang="en-GB" sz="1200" b="0" dirty="0">
            <a:solidFill>
              <a:schemeClr val="tx1"/>
            </a:solidFill>
          </a:endParaRPr>
        </a:p>
      </dgm:t>
    </dgm:pt>
    <dgm:pt modelId="{0DE093A8-D7DE-439F-9CFE-093E05F79671}" type="parTrans" cxnId="{42C72BE5-7727-465F-B2A8-1FBE580C0A51}">
      <dgm:prSet/>
      <dgm:spPr/>
      <dgm:t>
        <a:bodyPr/>
        <a:lstStyle/>
        <a:p>
          <a:endParaRPr lang="en-GB" sz="1300" b="1">
            <a:solidFill>
              <a:schemeClr val="tx1"/>
            </a:solidFill>
          </a:endParaRPr>
        </a:p>
      </dgm:t>
    </dgm:pt>
    <dgm:pt modelId="{7FC98DE9-8278-400C-8E0B-94C777628574}" type="sibTrans" cxnId="{42C72BE5-7727-465F-B2A8-1FBE580C0A51}">
      <dgm:prSet/>
      <dgm:spPr/>
      <dgm:t>
        <a:bodyPr/>
        <a:lstStyle/>
        <a:p>
          <a:endParaRPr lang="en-GB" sz="1200" b="1">
            <a:solidFill>
              <a:schemeClr val="tx1"/>
            </a:solidFill>
          </a:endParaRPr>
        </a:p>
      </dgm:t>
    </dgm:pt>
    <dgm:pt modelId="{ABB95178-1A3F-4337-8633-0F649407F552}">
      <dgm:prSet phldrT="[Text]" custT="1"/>
      <dgm:spPr>
        <a:solidFill>
          <a:srgbClr val="BDDEFF"/>
        </a:solidFill>
        <a:ln>
          <a:noFill/>
        </a:ln>
      </dgm:spPr>
      <dgm:t>
        <a:bodyPr/>
        <a:lstStyle/>
        <a:p>
          <a:r>
            <a:rPr lang="en-US" sz="1200" b="0" smtClean="0">
              <a:solidFill>
                <a:schemeClr val="tx1"/>
              </a:solidFill>
            </a:rPr>
            <a:t>Academia</a:t>
          </a:r>
          <a:endParaRPr lang="en-GB" sz="1200" b="0">
            <a:solidFill>
              <a:schemeClr val="tx1"/>
            </a:solidFill>
          </a:endParaRPr>
        </a:p>
      </dgm:t>
    </dgm:pt>
    <dgm:pt modelId="{9F139769-263A-46D2-B73A-27AB7E554A47}" type="parTrans" cxnId="{6AED23FF-74AF-42D3-B450-BDDC481411FE}">
      <dgm:prSet/>
      <dgm:spPr/>
      <dgm:t>
        <a:bodyPr/>
        <a:lstStyle/>
        <a:p>
          <a:endParaRPr lang="en-GB" sz="1300" b="1">
            <a:solidFill>
              <a:schemeClr val="tx1"/>
            </a:solidFill>
          </a:endParaRPr>
        </a:p>
      </dgm:t>
    </dgm:pt>
    <dgm:pt modelId="{432CC3FD-F024-41CF-8D6F-A81254B41EF3}" type="sibTrans" cxnId="{6AED23FF-74AF-42D3-B450-BDDC481411FE}">
      <dgm:prSet/>
      <dgm:spPr>
        <a:noFill/>
        <a:ln>
          <a:noFill/>
        </a:ln>
      </dgm:spPr>
      <dgm:t>
        <a:bodyPr/>
        <a:lstStyle/>
        <a:p>
          <a:endParaRPr lang="en-GB" sz="1200" b="1">
            <a:solidFill>
              <a:schemeClr val="tx1"/>
            </a:solidFill>
          </a:endParaRPr>
        </a:p>
      </dgm:t>
    </dgm:pt>
    <dgm:pt modelId="{12985BF8-6FD8-DB48-A6B4-1854E6EBBE08}">
      <dgm:prSet custT="1"/>
      <dgm:spPr/>
      <dgm:t>
        <a:bodyPr/>
        <a:lstStyle/>
        <a:p>
          <a:r>
            <a:rPr lang="en-GB" sz="1200" dirty="0" smtClean="0">
              <a:solidFill>
                <a:schemeClr val="tx1"/>
              </a:solidFill>
            </a:rPr>
            <a:t>Private sector</a:t>
          </a:r>
          <a:endParaRPr lang="en-GB" sz="1200" dirty="0">
            <a:solidFill>
              <a:schemeClr val="tx1"/>
            </a:solidFill>
          </a:endParaRPr>
        </a:p>
      </dgm:t>
    </dgm:pt>
    <dgm:pt modelId="{0E1D66B7-0B15-4042-85A8-C85EBD981430}" type="parTrans" cxnId="{2D44B188-9D7D-8A4B-855E-7740E70F5728}">
      <dgm:prSet/>
      <dgm:spPr/>
      <dgm:t>
        <a:bodyPr/>
        <a:lstStyle/>
        <a:p>
          <a:endParaRPr lang="en-GB"/>
        </a:p>
      </dgm:t>
    </dgm:pt>
    <dgm:pt modelId="{063A2AD3-B775-CF41-986D-03AE8C4D56EC}" type="sibTrans" cxnId="{2D44B188-9D7D-8A4B-855E-7740E70F5728}">
      <dgm:prSet/>
      <dgm:spPr/>
      <dgm:t>
        <a:bodyPr/>
        <a:lstStyle/>
        <a:p>
          <a:endParaRPr lang="en-GB" sz="1200"/>
        </a:p>
      </dgm:t>
    </dgm:pt>
    <dgm:pt modelId="{783EE2A2-5C5D-4A4F-99C0-FE1008C031C8}" type="pres">
      <dgm:prSet presAssocID="{BE3C6691-0359-4E3B-90F4-AE9E611B9BB8}" presName="Name0" presStyleCnt="0">
        <dgm:presLayoutVars>
          <dgm:chMax val="21"/>
          <dgm:chPref val="21"/>
        </dgm:presLayoutVars>
      </dgm:prSet>
      <dgm:spPr/>
      <dgm:t>
        <a:bodyPr/>
        <a:lstStyle/>
        <a:p>
          <a:endParaRPr lang="en-GB"/>
        </a:p>
      </dgm:t>
    </dgm:pt>
    <dgm:pt modelId="{864EDA2C-BD80-4F62-9525-3C9127DF65DF}" type="pres">
      <dgm:prSet presAssocID="{BAAADE89-F015-4064-A23C-5758BFAAD702}" presName="text1" presStyleCnt="0"/>
      <dgm:spPr/>
      <dgm:t>
        <a:bodyPr/>
        <a:lstStyle/>
        <a:p>
          <a:endParaRPr lang="da-DK"/>
        </a:p>
      </dgm:t>
    </dgm:pt>
    <dgm:pt modelId="{1E78E4AB-7DCB-4804-98B2-69D4DE5823BB}" type="pres">
      <dgm:prSet presAssocID="{BAAADE89-F015-4064-A23C-5758BFAAD702}" presName="textRepeatNode" presStyleLbl="alignNode1" presStyleIdx="0" presStyleCnt="6">
        <dgm:presLayoutVars>
          <dgm:chMax val="0"/>
          <dgm:chPref val="0"/>
          <dgm:bulletEnabled val="1"/>
        </dgm:presLayoutVars>
      </dgm:prSet>
      <dgm:spPr/>
      <dgm:t>
        <a:bodyPr/>
        <a:lstStyle/>
        <a:p>
          <a:endParaRPr lang="en-GB"/>
        </a:p>
      </dgm:t>
    </dgm:pt>
    <dgm:pt modelId="{FA2894A4-EF5B-4A81-B166-962FE3D477D6}" type="pres">
      <dgm:prSet presAssocID="{BAAADE89-F015-4064-A23C-5758BFAAD702}" presName="textaccent1" presStyleCnt="0"/>
      <dgm:spPr/>
      <dgm:t>
        <a:bodyPr/>
        <a:lstStyle/>
        <a:p>
          <a:endParaRPr lang="da-DK"/>
        </a:p>
      </dgm:t>
    </dgm:pt>
    <dgm:pt modelId="{F4E76C28-F736-48B9-AEF3-B9D774690CED}" type="pres">
      <dgm:prSet presAssocID="{BAAADE89-F015-4064-A23C-5758BFAAD702}" presName="accentRepeatNode" presStyleLbl="solidAlignAcc1" presStyleIdx="0" presStyleCnt="12" custLinFactX="-100000" custLinFactNeighborX="-178472" custLinFactNeighborY="54615"/>
      <dgm:spPr/>
      <dgm:t>
        <a:bodyPr/>
        <a:lstStyle/>
        <a:p>
          <a:endParaRPr lang="da-DK"/>
        </a:p>
      </dgm:t>
    </dgm:pt>
    <dgm:pt modelId="{4F4A5F24-D568-4884-BA61-10E6881E98E5}" type="pres">
      <dgm:prSet presAssocID="{E2AE4E79-8256-4F2C-BA9A-E3E157DBC51E}" presName="image1" presStyleCnt="0"/>
      <dgm:spPr/>
      <dgm:t>
        <a:bodyPr/>
        <a:lstStyle/>
        <a:p>
          <a:endParaRPr lang="da-DK"/>
        </a:p>
      </dgm:t>
    </dgm:pt>
    <dgm:pt modelId="{CAF2543E-8FB5-4000-8D77-77EA62A4AA51}" type="pres">
      <dgm:prSet presAssocID="{E2AE4E79-8256-4F2C-BA9A-E3E157DBC51E}" presName="imageRepeatNode" presStyleLbl="alignAcc1" presStyleIdx="0" presStyleCnt="6"/>
      <dgm:spPr/>
      <dgm:t>
        <a:bodyPr/>
        <a:lstStyle/>
        <a:p>
          <a:endParaRPr lang="en-GB"/>
        </a:p>
      </dgm:t>
    </dgm:pt>
    <dgm:pt modelId="{81F15989-7D32-462B-A445-2F78F07AAD34}" type="pres">
      <dgm:prSet presAssocID="{E2AE4E79-8256-4F2C-BA9A-E3E157DBC51E}" presName="imageaccent1" presStyleCnt="0"/>
      <dgm:spPr/>
      <dgm:t>
        <a:bodyPr/>
        <a:lstStyle/>
        <a:p>
          <a:endParaRPr lang="da-DK"/>
        </a:p>
      </dgm:t>
    </dgm:pt>
    <dgm:pt modelId="{BD32911C-C488-4029-B6C2-2EE1CEA7D51E}" type="pres">
      <dgm:prSet presAssocID="{E2AE4E79-8256-4F2C-BA9A-E3E157DBC51E}" presName="accentRepeatNode" presStyleLbl="solidAlignAcc1" presStyleIdx="1" presStyleCnt="12" custLinFactY="153520" custLinFactNeighborX="92299" custLinFactNeighborY="200000"/>
      <dgm:spPr/>
      <dgm:t>
        <a:bodyPr/>
        <a:lstStyle/>
        <a:p>
          <a:endParaRPr lang="da-DK"/>
        </a:p>
      </dgm:t>
    </dgm:pt>
    <dgm:pt modelId="{E27F4813-BE43-4D6C-B114-4FA2FDD338FC}" type="pres">
      <dgm:prSet presAssocID="{00B8C6F3-86E8-40C2-B095-DB03C0701C74}" presName="text2" presStyleCnt="0"/>
      <dgm:spPr/>
      <dgm:t>
        <a:bodyPr/>
        <a:lstStyle/>
        <a:p>
          <a:endParaRPr lang="da-DK"/>
        </a:p>
      </dgm:t>
    </dgm:pt>
    <dgm:pt modelId="{2BEFCB60-96CA-4DFA-9B07-8D23392D1A8E}" type="pres">
      <dgm:prSet presAssocID="{00B8C6F3-86E8-40C2-B095-DB03C0701C74}" presName="textRepeatNode" presStyleLbl="alignNode1" presStyleIdx="1" presStyleCnt="6" custLinFactY="-10528" custLinFactNeighborX="416" custLinFactNeighborY="-100000">
        <dgm:presLayoutVars>
          <dgm:chMax val="0"/>
          <dgm:chPref val="0"/>
          <dgm:bulletEnabled val="1"/>
        </dgm:presLayoutVars>
      </dgm:prSet>
      <dgm:spPr/>
      <dgm:t>
        <a:bodyPr/>
        <a:lstStyle/>
        <a:p>
          <a:endParaRPr lang="en-GB"/>
        </a:p>
      </dgm:t>
    </dgm:pt>
    <dgm:pt modelId="{8163A572-953A-43B3-A3C4-3582C55B45C2}" type="pres">
      <dgm:prSet presAssocID="{00B8C6F3-86E8-40C2-B095-DB03C0701C74}" presName="textaccent2" presStyleCnt="0"/>
      <dgm:spPr/>
      <dgm:t>
        <a:bodyPr/>
        <a:lstStyle/>
        <a:p>
          <a:endParaRPr lang="da-DK"/>
        </a:p>
      </dgm:t>
    </dgm:pt>
    <dgm:pt modelId="{58515D7B-165C-4541-94B5-D1B77E64E22F}" type="pres">
      <dgm:prSet presAssocID="{00B8C6F3-86E8-40C2-B095-DB03C0701C74}" presName="accentRepeatNode" presStyleLbl="solidAlignAcc1" presStyleIdx="2" presStyleCnt="12" custLinFactY="100000" custLinFactNeighborX="-66792" custLinFactNeighborY="165318"/>
      <dgm:spPr/>
      <dgm:t>
        <a:bodyPr/>
        <a:lstStyle/>
        <a:p>
          <a:endParaRPr lang="da-DK"/>
        </a:p>
      </dgm:t>
    </dgm:pt>
    <dgm:pt modelId="{2CD465D8-FDCE-4B73-84B0-434C28AD8F72}" type="pres">
      <dgm:prSet presAssocID="{259643C4-30D4-44B0-912C-A776E86CB17D}" presName="image2" presStyleCnt="0"/>
      <dgm:spPr/>
      <dgm:t>
        <a:bodyPr/>
        <a:lstStyle/>
        <a:p>
          <a:endParaRPr lang="da-DK"/>
        </a:p>
      </dgm:t>
    </dgm:pt>
    <dgm:pt modelId="{B3CC88AE-E947-4811-9904-24F3153B1C44}" type="pres">
      <dgm:prSet presAssocID="{259643C4-30D4-44B0-912C-A776E86CB17D}" presName="imageRepeatNode" presStyleLbl="alignAcc1" presStyleIdx="1" presStyleCnt="6" custLinFactX="66202" custLinFactNeighborX="100000" custLinFactNeighborY="-2985"/>
      <dgm:spPr/>
      <dgm:t>
        <a:bodyPr/>
        <a:lstStyle/>
        <a:p>
          <a:endParaRPr lang="en-GB"/>
        </a:p>
      </dgm:t>
    </dgm:pt>
    <dgm:pt modelId="{3474182F-6573-4240-9189-D15EA2796667}" type="pres">
      <dgm:prSet presAssocID="{259643C4-30D4-44B0-912C-A776E86CB17D}" presName="imageaccent2" presStyleCnt="0"/>
      <dgm:spPr/>
      <dgm:t>
        <a:bodyPr/>
        <a:lstStyle/>
        <a:p>
          <a:endParaRPr lang="da-DK"/>
        </a:p>
      </dgm:t>
    </dgm:pt>
    <dgm:pt modelId="{AF1A5932-D069-4FB0-AE21-53302F137363}" type="pres">
      <dgm:prSet presAssocID="{259643C4-30D4-44B0-912C-A776E86CB17D}" presName="accentRepeatNode" presStyleLbl="solidAlignAcc1" presStyleIdx="3" presStyleCnt="12" custLinFactX="-15057" custLinFactY="100000" custLinFactNeighborX="-100000" custLinFactNeighborY="143748"/>
      <dgm:spPr/>
      <dgm:t>
        <a:bodyPr/>
        <a:lstStyle/>
        <a:p>
          <a:endParaRPr lang="da-DK"/>
        </a:p>
      </dgm:t>
    </dgm:pt>
    <dgm:pt modelId="{6C589533-53A1-4E77-B1AE-8E02E788318F}" type="pres">
      <dgm:prSet presAssocID="{E60BDE56-AF60-41EB-A323-DE27F4FD9EBE}" presName="text3" presStyleCnt="0"/>
      <dgm:spPr/>
      <dgm:t>
        <a:bodyPr/>
        <a:lstStyle/>
        <a:p>
          <a:endParaRPr lang="da-DK"/>
        </a:p>
      </dgm:t>
    </dgm:pt>
    <dgm:pt modelId="{F34A5417-7B72-4A8B-BCE3-C693C876BC81}" type="pres">
      <dgm:prSet presAssocID="{E60BDE56-AF60-41EB-A323-DE27F4FD9EBE}" presName="textRepeatNode" presStyleLbl="alignNode1" presStyleIdx="2" presStyleCnt="6" custLinFactNeighborX="86471" custLinFactNeighborY="57697">
        <dgm:presLayoutVars>
          <dgm:chMax val="0"/>
          <dgm:chPref val="0"/>
          <dgm:bulletEnabled val="1"/>
        </dgm:presLayoutVars>
      </dgm:prSet>
      <dgm:spPr/>
      <dgm:t>
        <a:bodyPr/>
        <a:lstStyle/>
        <a:p>
          <a:endParaRPr lang="en-GB"/>
        </a:p>
      </dgm:t>
    </dgm:pt>
    <dgm:pt modelId="{D1DE9ACF-FEFF-4630-83C9-BB6FB47417B8}" type="pres">
      <dgm:prSet presAssocID="{E60BDE56-AF60-41EB-A323-DE27F4FD9EBE}" presName="textaccent3" presStyleCnt="0"/>
      <dgm:spPr/>
      <dgm:t>
        <a:bodyPr/>
        <a:lstStyle/>
        <a:p>
          <a:endParaRPr lang="da-DK"/>
        </a:p>
      </dgm:t>
    </dgm:pt>
    <dgm:pt modelId="{E16C9D60-CB10-4037-8FF1-A3AFDD8FB924}" type="pres">
      <dgm:prSet presAssocID="{E60BDE56-AF60-41EB-A323-DE27F4FD9EBE}" presName="accentRepeatNode" presStyleLbl="solidAlignAcc1" presStyleIdx="4" presStyleCnt="12" custLinFactX="-25787" custLinFactY="-100000" custLinFactNeighborX="-100000" custLinFactNeighborY="-158703"/>
      <dgm:spPr/>
      <dgm:t>
        <a:bodyPr/>
        <a:lstStyle/>
        <a:p>
          <a:endParaRPr lang="da-DK"/>
        </a:p>
      </dgm:t>
    </dgm:pt>
    <dgm:pt modelId="{6FFCC864-048D-4767-BFBB-1E865EF92A57}" type="pres">
      <dgm:prSet presAssocID="{7FC98DE9-8278-400C-8E0B-94C777628574}" presName="image3" presStyleCnt="0"/>
      <dgm:spPr/>
      <dgm:t>
        <a:bodyPr/>
        <a:lstStyle/>
        <a:p>
          <a:endParaRPr lang="da-DK"/>
        </a:p>
      </dgm:t>
    </dgm:pt>
    <dgm:pt modelId="{6FE2F35B-5B42-4783-86AF-D333F71342A3}" type="pres">
      <dgm:prSet presAssocID="{7FC98DE9-8278-400C-8E0B-94C777628574}" presName="imageRepeatNode" presStyleLbl="alignAcc1" presStyleIdx="2" presStyleCnt="6" custLinFactX="75518" custLinFactY="6383" custLinFactNeighborX="100000" custLinFactNeighborY="100000"/>
      <dgm:spPr/>
      <dgm:t>
        <a:bodyPr/>
        <a:lstStyle/>
        <a:p>
          <a:endParaRPr lang="en-GB"/>
        </a:p>
      </dgm:t>
    </dgm:pt>
    <dgm:pt modelId="{B2136B7F-B6B4-4DF6-A24A-839A445B1F1D}" type="pres">
      <dgm:prSet presAssocID="{7FC98DE9-8278-400C-8E0B-94C777628574}" presName="imageaccent3" presStyleCnt="0"/>
      <dgm:spPr/>
      <dgm:t>
        <a:bodyPr/>
        <a:lstStyle/>
        <a:p>
          <a:endParaRPr lang="da-DK"/>
        </a:p>
      </dgm:t>
    </dgm:pt>
    <dgm:pt modelId="{2E84E060-87F5-4CC1-80B3-BBA746A5B597}" type="pres">
      <dgm:prSet presAssocID="{7FC98DE9-8278-400C-8E0B-94C777628574}" presName="accentRepeatNode" presStyleLbl="solidAlignAcc1" presStyleIdx="5" presStyleCnt="12" custLinFactX="-40442" custLinFactY="-100000" custLinFactNeighborX="-100000" custLinFactNeighborY="-138951"/>
      <dgm:spPr/>
      <dgm:t>
        <a:bodyPr/>
        <a:lstStyle/>
        <a:p>
          <a:endParaRPr lang="da-DK"/>
        </a:p>
      </dgm:t>
    </dgm:pt>
    <dgm:pt modelId="{1A2EA967-9453-8A47-B151-26B77676EF04}" type="pres">
      <dgm:prSet presAssocID="{12985BF8-6FD8-DB48-A6B4-1854E6EBBE08}" presName="text4" presStyleCnt="0"/>
      <dgm:spPr/>
    </dgm:pt>
    <dgm:pt modelId="{52C795B8-EF82-0F4B-B0F1-E313C100796F}" type="pres">
      <dgm:prSet presAssocID="{12985BF8-6FD8-DB48-A6B4-1854E6EBBE08}" presName="textRepeatNode" presStyleLbl="alignNode1" presStyleIdx="3" presStyleCnt="6">
        <dgm:presLayoutVars>
          <dgm:chMax val="0"/>
          <dgm:chPref val="0"/>
          <dgm:bulletEnabled val="1"/>
        </dgm:presLayoutVars>
      </dgm:prSet>
      <dgm:spPr/>
      <dgm:t>
        <a:bodyPr/>
        <a:lstStyle/>
        <a:p>
          <a:endParaRPr lang="en-GB"/>
        </a:p>
      </dgm:t>
    </dgm:pt>
    <dgm:pt modelId="{3BC00A4A-3125-E34C-9D47-F855FF34DEF4}" type="pres">
      <dgm:prSet presAssocID="{12985BF8-6FD8-DB48-A6B4-1854E6EBBE08}" presName="textaccent4" presStyleCnt="0"/>
      <dgm:spPr/>
    </dgm:pt>
    <dgm:pt modelId="{2938EED1-6068-6349-8262-F882C7D679C7}" type="pres">
      <dgm:prSet presAssocID="{12985BF8-6FD8-DB48-A6B4-1854E6EBBE08}" presName="accentRepeatNode" presStyleLbl="solidAlignAcc1" presStyleIdx="6" presStyleCnt="12"/>
      <dgm:spPr/>
    </dgm:pt>
    <dgm:pt modelId="{E9F5B80F-B4D7-BF47-9216-B96A2233AEBC}" type="pres">
      <dgm:prSet presAssocID="{063A2AD3-B775-CF41-986D-03AE8C4D56EC}" presName="image4" presStyleCnt="0"/>
      <dgm:spPr/>
    </dgm:pt>
    <dgm:pt modelId="{71CA04A5-CEC6-6340-A1CE-894940BDBC9D}" type="pres">
      <dgm:prSet presAssocID="{063A2AD3-B775-CF41-986D-03AE8C4D56EC}" presName="imageRepeatNode" presStyleLbl="alignAcc1" presStyleIdx="3" presStyleCnt="6" custLinFactNeighborX="85885" custLinFactNeighborY="-60900"/>
      <dgm:spPr/>
      <dgm:t>
        <a:bodyPr/>
        <a:lstStyle/>
        <a:p>
          <a:endParaRPr lang="en-GB"/>
        </a:p>
      </dgm:t>
    </dgm:pt>
    <dgm:pt modelId="{0D87757F-9CC3-B04D-BBBF-8B5DF43312B3}" type="pres">
      <dgm:prSet presAssocID="{063A2AD3-B775-CF41-986D-03AE8C4D56EC}" presName="imageaccent4" presStyleCnt="0"/>
      <dgm:spPr/>
    </dgm:pt>
    <dgm:pt modelId="{CF73D05A-9067-B443-A26D-6639DD542578}" type="pres">
      <dgm:prSet presAssocID="{063A2AD3-B775-CF41-986D-03AE8C4D56EC}" presName="accentRepeatNode" presStyleLbl="solidAlignAcc1" presStyleIdx="7" presStyleCnt="12"/>
      <dgm:spPr/>
    </dgm:pt>
    <dgm:pt modelId="{3758FB7F-D367-7B49-BF72-DC2C6D51F6F7}" type="pres">
      <dgm:prSet presAssocID="{6DB38100-7E27-4B65-8C26-CCFA932D995A}" presName="text5" presStyleCnt="0"/>
      <dgm:spPr/>
    </dgm:pt>
    <dgm:pt modelId="{250BEB05-33E6-4C90-A7E2-0BE41DF7B32F}" type="pres">
      <dgm:prSet presAssocID="{6DB38100-7E27-4B65-8C26-CCFA932D995A}" presName="textRepeatNode" presStyleLbl="alignNode1" presStyleIdx="4" presStyleCnt="6">
        <dgm:presLayoutVars>
          <dgm:chMax val="0"/>
          <dgm:chPref val="0"/>
          <dgm:bulletEnabled val="1"/>
        </dgm:presLayoutVars>
      </dgm:prSet>
      <dgm:spPr/>
      <dgm:t>
        <a:bodyPr/>
        <a:lstStyle/>
        <a:p>
          <a:endParaRPr lang="en-GB"/>
        </a:p>
      </dgm:t>
    </dgm:pt>
    <dgm:pt modelId="{85CF8141-0581-F849-BE54-3EA8908CD0EE}" type="pres">
      <dgm:prSet presAssocID="{6DB38100-7E27-4B65-8C26-CCFA932D995A}" presName="textaccent5" presStyleCnt="0"/>
      <dgm:spPr/>
    </dgm:pt>
    <dgm:pt modelId="{C969AB8D-7EE6-41B0-9990-BDB48DFD3ADD}" type="pres">
      <dgm:prSet presAssocID="{6DB38100-7E27-4B65-8C26-CCFA932D995A}" presName="accentRepeatNode" presStyleLbl="solidAlignAcc1" presStyleIdx="8" presStyleCnt="12" custLinFactY="-100000" custLinFactNeighborX="83400" custLinFactNeighborY="-148166"/>
      <dgm:spPr/>
      <dgm:t>
        <a:bodyPr/>
        <a:lstStyle/>
        <a:p>
          <a:endParaRPr lang="da-DK"/>
        </a:p>
      </dgm:t>
    </dgm:pt>
    <dgm:pt modelId="{4D7B38EF-41EA-F643-870A-01A745434A2D}" type="pres">
      <dgm:prSet presAssocID="{58AA890C-BDF5-4C91-AAE7-D80BB93904DE}" presName="image5" presStyleCnt="0"/>
      <dgm:spPr/>
    </dgm:pt>
    <dgm:pt modelId="{0DF5695A-6BC6-4F16-9660-77ED2A74C6A2}" type="pres">
      <dgm:prSet presAssocID="{58AA890C-BDF5-4C91-AAE7-D80BB93904DE}" presName="imageRepeatNode" presStyleLbl="alignAcc1" presStyleIdx="4" presStyleCnt="6" custLinFactX="-146398" custLinFactNeighborX="-200000" custLinFactNeighborY="785"/>
      <dgm:spPr/>
      <dgm:t>
        <a:bodyPr/>
        <a:lstStyle/>
        <a:p>
          <a:endParaRPr lang="en-GB"/>
        </a:p>
      </dgm:t>
    </dgm:pt>
    <dgm:pt modelId="{FC8F3402-D928-CF4C-893C-FC601554087E}" type="pres">
      <dgm:prSet presAssocID="{58AA890C-BDF5-4C91-AAE7-D80BB93904DE}" presName="imageaccent5" presStyleCnt="0"/>
      <dgm:spPr/>
    </dgm:pt>
    <dgm:pt modelId="{7C0E4692-D743-4330-BE06-814E293F5D85}" type="pres">
      <dgm:prSet presAssocID="{58AA890C-BDF5-4C91-AAE7-D80BB93904DE}" presName="accentRepeatNode" presStyleLbl="solidAlignAcc1" presStyleIdx="9" presStyleCnt="12" custLinFactX="100000" custLinFactY="-100000" custLinFactNeighborX="100026" custLinFactNeighborY="-172463"/>
      <dgm:spPr/>
      <dgm:t>
        <a:bodyPr/>
        <a:lstStyle/>
        <a:p>
          <a:endParaRPr lang="da-DK"/>
        </a:p>
      </dgm:t>
    </dgm:pt>
    <dgm:pt modelId="{888F0618-4ED8-C84A-A976-BC9F5276E631}" type="pres">
      <dgm:prSet presAssocID="{ABB95178-1A3F-4337-8633-0F649407F552}" presName="text6" presStyleCnt="0"/>
      <dgm:spPr/>
    </dgm:pt>
    <dgm:pt modelId="{DE9FE060-2264-4337-B523-D5D8C978E564}" type="pres">
      <dgm:prSet presAssocID="{ABB95178-1A3F-4337-8633-0F649407F552}" presName="textRepeatNode" presStyleLbl="alignNode1" presStyleIdx="5" presStyleCnt="6" custLinFactY="61907" custLinFactNeighborX="-83719" custLinFactNeighborY="100000">
        <dgm:presLayoutVars>
          <dgm:chMax val="0"/>
          <dgm:chPref val="0"/>
          <dgm:bulletEnabled val="1"/>
        </dgm:presLayoutVars>
      </dgm:prSet>
      <dgm:spPr/>
      <dgm:t>
        <a:bodyPr/>
        <a:lstStyle/>
        <a:p>
          <a:endParaRPr lang="en-GB"/>
        </a:p>
      </dgm:t>
    </dgm:pt>
    <dgm:pt modelId="{5503CCC6-9E74-6B43-B928-D0635DF21A66}" type="pres">
      <dgm:prSet presAssocID="{ABB95178-1A3F-4337-8633-0F649407F552}" presName="textaccent6" presStyleCnt="0"/>
      <dgm:spPr/>
    </dgm:pt>
    <dgm:pt modelId="{6CE5CE01-288A-45F8-9084-E7A2B1C6B626}" type="pres">
      <dgm:prSet presAssocID="{ABB95178-1A3F-4337-8633-0F649407F552}" presName="accentRepeatNode" presStyleLbl="solidAlignAcc1" presStyleIdx="10" presStyleCnt="12"/>
      <dgm:spPr/>
      <dgm:t>
        <a:bodyPr/>
        <a:lstStyle/>
        <a:p>
          <a:endParaRPr lang="da-DK"/>
        </a:p>
      </dgm:t>
    </dgm:pt>
    <dgm:pt modelId="{D795B2DE-A801-6F47-9D29-AD0AA6624818}" type="pres">
      <dgm:prSet presAssocID="{432CC3FD-F024-41CF-8D6F-A81254B41EF3}" presName="image6" presStyleCnt="0"/>
      <dgm:spPr/>
    </dgm:pt>
    <dgm:pt modelId="{990BA37E-DC1A-4FE4-B475-CCA39B7D6488}" type="pres">
      <dgm:prSet presAssocID="{432CC3FD-F024-41CF-8D6F-A81254B41EF3}" presName="imageRepeatNode" presStyleLbl="alignAcc1" presStyleIdx="5" presStyleCnt="6"/>
      <dgm:spPr/>
      <dgm:t>
        <a:bodyPr/>
        <a:lstStyle/>
        <a:p>
          <a:endParaRPr lang="en-GB"/>
        </a:p>
      </dgm:t>
    </dgm:pt>
    <dgm:pt modelId="{1A5749B5-97E1-A241-9B0A-30E20D430109}" type="pres">
      <dgm:prSet presAssocID="{432CC3FD-F024-41CF-8D6F-A81254B41EF3}" presName="imageaccent6" presStyleCnt="0"/>
      <dgm:spPr/>
    </dgm:pt>
    <dgm:pt modelId="{67A2A32E-334B-4C56-A234-DF96892EFA1B}" type="pres">
      <dgm:prSet presAssocID="{432CC3FD-F024-41CF-8D6F-A81254B41EF3}" presName="accentRepeatNode" presStyleLbl="solidAlignAcc1" presStyleIdx="11" presStyleCnt="12"/>
      <dgm:spPr/>
      <dgm:t>
        <a:bodyPr/>
        <a:lstStyle/>
        <a:p>
          <a:endParaRPr lang="da-DK"/>
        </a:p>
      </dgm:t>
    </dgm:pt>
  </dgm:ptLst>
  <dgm:cxnLst>
    <dgm:cxn modelId="{91A74874-F492-2544-8898-EE66468F5B4B}" type="presOf" srcId="{6DB38100-7E27-4B65-8C26-CCFA932D995A}" destId="{250BEB05-33E6-4C90-A7E2-0BE41DF7B32F}" srcOrd="0" destOrd="0" presId="urn:microsoft.com/office/officeart/2008/layout/HexagonCluster"/>
    <dgm:cxn modelId="{78858F70-C4BF-D944-8C3E-B6C711933BA7}" type="presOf" srcId="{00B8C6F3-86E8-40C2-B095-DB03C0701C74}" destId="{2BEFCB60-96CA-4DFA-9B07-8D23392D1A8E}" srcOrd="0" destOrd="0" presId="urn:microsoft.com/office/officeart/2008/layout/HexagonCluster"/>
    <dgm:cxn modelId="{BF4A4E78-00D3-475B-8C39-55E4B3146F51}" srcId="{BE3C6691-0359-4E3B-90F4-AE9E611B9BB8}" destId="{6DB38100-7E27-4B65-8C26-CCFA932D995A}" srcOrd="4" destOrd="0" parTransId="{23BB3741-8FB0-4F05-BCAF-FF0AFF2ECAB1}" sibTransId="{58AA890C-BDF5-4C91-AAE7-D80BB93904DE}"/>
    <dgm:cxn modelId="{2D44B188-9D7D-8A4B-855E-7740E70F5728}" srcId="{BE3C6691-0359-4E3B-90F4-AE9E611B9BB8}" destId="{12985BF8-6FD8-DB48-A6B4-1854E6EBBE08}" srcOrd="3" destOrd="0" parTransId="{0E1D66B7-0B15-4042-85A8-C85EBD981430}" sibTransId="{063A2AD3-B775-CF41-986D-03AE8C4D56EC}"/>
    <dgm:cxn modelId="{D7ADC753-3DD3-4E3C-AA69-3E5CB963AF24}" srcId="{BE3C6691-0359-4E3B-90F4-AE9E611B9BB8}" destId="{00B8C6F3-86E8-40C2-B095-DB03C0701C74}" srcOrd="1" destOrd="0" parTransId="{AC459E8D-AADB-4FDC-9687-1C80D74935D2}" sibTransId="{259643C4-30D4-44B0-912C-A776E86CB17D}"/>
    <dgm:cxn modelId="{F5198EC1-FF8B-644D-AF92-9B71247DF1DB}" type="presOf" srcId="{58AA890C-BDF5-4C91-AAE7-D80BB93904DE}" destId="{0DF5695A-6BC6-4F16-9660-77ED2A74C6A2}" srcOrd="0" destOrd="0" presId="urn:microsoft.com/office/officeart/2008/layout/HexagonCluster"/>
    <dgm:cxn modelId="{DC5D4335-6EF3-D446-A08A-C7AB51E0CC14}" type="presOf" srcId="{12985BF8-6FD8-DB48-A6B4-1854E6EBBE08}" destId="{52C795B8-EF82-0F4B-B0F1-E313C100796F}" srcOrd="0" destOrd="0" presId="urn:microsoft.com/office/officeart/2008/layout/HexagonCluster"/>
    <dgm:cxn modelId="{A180A090-50B3-48B6-A523-F8C7DDF4E676}" srcId="{BE3C6691-0359-4E3B-90F4-AE9E611B9BB8}" destId="{BAAADE89-F015-4064-A23C-5758BFAAD702}" srcOrd="0" destOrd="0" parTransId="{B0002A4C-0B75-4576-9508-A69A1528F852}" sibTransId="{E2AE4E79-8256-4F2C-BA9A-E3E157DBC51E}"/>
    <dgm:cxn modelId="{94BBAE3B-2E81-8249-91F4-91289D60A634}" type="presOf" srcId="{432CC3FD-F024-41CF-8D6F-A81254B41EF3}" destId="{990BA37E-DC1A-4FE4-B475-CCA39B7D6488}" srcOrd="0" destOrd="0" presId="urn:microsoft.com/office/officeart/2008/layout/HexagonCluster"/>
    <dgm:cxn modelId="{3FC8FF98-1938-584A-BB43-AFC1A7EB6050}" type="presOf" srcId="{E2AE4E79-8256-4F2C-BA9A-E3E157DBC51E}" destId="{CAF2543E-8FB5-4000-8D77-77EA62A4AA51}" srcOrd="0" destOrd="0" presId="urn:microsoft.com/office/officeart/2008/layout/HexagonCluster"/>
    <dgm:cxn modelId="{2D4D3C10-17A4-5F48-A610-B161A77276E0}" type="presOf" srcId="{063A2AD3-B775-CF41-986D-03AE8C4D56EC}" destId="{71CA04A5-CEC6-6340-A1CE-894940BDBC9D}" srcOrd="0" destOrd="0" presId="urn:microsoft.com/office/officeart/2008/layout/HexagonCluster"/>
    <dgm:cxn modelId="{EB918F96-66E7-8249-A23C-3788E91312A8}" type="presOf" srcId="{259643C4-30D4-44B0-912C-A776E86CB17D}" destId="{B3CC88AE-E947-4811-9904-24F3153B1C44}" srcOrd="0" destOrd="0" presId="urn:microsoft.com/office/officeart/2008/layout/HexagonCluster"/>
    <dgm:cxn modelId="{64CDB84D-8DE9-994E-9251-2D37671D8B0A}" type="presOf" srcId="{ABB95178-1A3F-4337-8633-0F649407F552}" destId="{DE9FE060-2264-4337-B523-D5D8C978E564}" srcOrd="0" destOrd="0" presId="urn:microsoft.com/office/officeart/2008/layout/HexagonCluster"/>
    <dgm:cxn modelId="{689CFDC9-F98A-F54F-8335-3B5E01B17952}" type="presOf" srcId="{7FC98DE9-8278-400C-8E0B-94C777628574}" destId="{6FE2F35B-5B42-4783-86AF-D333F71342A3}" srcOrd="0" destOrd="0" presId="urn:microsoft.com/office/officeart/2008/layout/HexagonCluster"/>
    <dgm:cxn modelId="{034BFB3D-6274-AB4D-AE69-DF615A7E3FE9}" type="presOf" srcId="{E60BDE56-AF60-41EB-A323-DE27F4FD9EBE}" destId="{F34A5417-7B72-4A8B-BCE3-C693C876BC81}" srcOrd="0" destOrd="0" presId="urn:microsoft.com/office/officeart/2008/layout/HexagonCluster"/>
    <dgm:cxn modelId="{42C72BE5-7727-465F-B2A8-1FBE580C0A51}" srcId="{BE3C6691-0359-4E3B-90F4-AE9E611B9BB8}" destId="{E60BDE56-AF60-41EB-A323-DE27F4FD9EBE}" srcOrd="2" destOrd="0" parTransId="{0DE093A8-D7DE-439F-9CFE-093E05F79671}" sibTransId="{7FC98DE9-8278-400C-8E0B-94C777628574}"/>
    <dgm:cxn modelId="{6AED23FF-74AF-42D3-B450-BDDC481411FE}" srcId="{BE3C6691-0359-4E3B-90F4-AE9E611B9BB8}" destId="{ABB95178-1A3F-4337-8633-0F649407F552}" srcOrd="5" destOrd="0" parTransId="{9F139769-263A-46D2-B73A-27AB7E554A47}" sibTransId="{432CC3FD-F024-41CF-8D6F-A81254B41EF3}"/>
    <dgm:cxn modelId="{4FED4A80-ED76-CE47-A1A0-FAAA1F8A9AD4}" type="presOf" srcId="{BE3C6691-0359-4E3B-90F4-AE9E611B9BB8}" destId="{783EE2A2-5C5D-4A4F-99C0-FE1008C031C8}" srcOrd="0" destOrd="0" presId="urn:microsoft.com/office/officeart/2008/layout/HexagonCluster"/>
    <dgm:cxn modelId="{BB7FBEBA-A8C1-A449-A2D8-8FFB4215D22F}" type="presOf" srcId="{BAAADE89-F015-4064-A23C-5758BFAAD702}" destId="{1E78E4AB-7DCB-4804-98B2-69D4DE5823BB}" srcOrd="0" destOrd="0" presId="urn:microsoft.com/office/officeart/2008/layout/HexagonCluster"/>
    <dgm:cxn modelId="{EEB3B62A-C8EC-E147-B8B5-3DE90B996450}" type="presParOf" srcId="{783EE2A2-5C5D-4A4F-99C0-FE1008C031C8}" destId="{864EDA2C-BD80-4F62-9525-3C9127DF65DF}" srcOrd="0" destOrd="0" presId="urn:microsoft.com/office/officeart/2008/layout/HexagonCluster"/>
    <dgm:cxn modelId="{FE65EF8B-5CA2-4C48-A842-F5F010546612}" type="presParOf" srcId="{864EDA2C-BD80-4F62-9525-3C9127DF65DF}" destId="{1E78E4AB-7DCB-4804-98B2-69D4DE5823BB}" srcOrd="0" destOrd="0" presId="urn:microsoft.com/office/officeart/2008/layout/HexagonCluster"/>
    <dgm:cxn modelId="{CE8B0694-214C-5E4A-B99D-8C7A741B4EAB}" type="presParOf" srcId="{783EE2A2-5C5D-4A4F-99C0-FE1008C031C8}" destId="{FA2894A4-EF5B-4A81-B166-962FE3D477D6}" srcOrd="1" destOrd="0" presId="urn:microsoft.com/office/officeart/2008/layout/HexagonCluster"/>
    <dgm:cxn modelId="{926367D1-6A13-1342-A6D8-4B876B7D9FA4}" type="presParOf" srcId="{FA2894A4-EF5B-4A81-B166-962FE3D477D6}" destId="{F4E76C28-F736-48B9-AEF3-B9D774690CED}" srcOrd="0" destOrd="0" presId="urn:microsoft.com/office/officeart/2008/layout/HexagonCluster"/>
    <dgm:cxn modelId="{7D1A7C1F-EAC5-A846-BAEC-FD9010FA9855}" type="presParOf" srcId="{783EE2A2-5C5D-4A4F-99C0-FE1008C031C8}" destId="{4F4A5F24-D568-4884-BA61-10E6881E98E5}" srcOrd="2" destOrd="0" presId="urn:microsoft.com/office/officeart/2008/layout/HexagonCluster"/>
    <dgm:cxn modelId="{B909DC39-A8A0-CC4B-915A-5139E0F8FB00}" type="presParOf" srcId="{4F4A5F24-D568-4884-BA61-10E6881E98E5}" destId="{CAF2543E-8FB5-4000-8D77-77EA62A4AA51}" srcOrd="0" destOrd="0" presId="urn:microsoft.com/office/officeart/2008/layout/HexagonCluster"/>
    <dgm:cxn modelId="{4E6DEB9A-5AD1-B44D-971F-C84FF77EEE65}" type="presParOf" srcId="{783EE2A2-5C5D-4A4F-99C0-FE1008C031C8}" destId="{81F15989-7D32-462B-A445-2F78F07AAD34}" srcOrd="3" destOrd="0" presId="urn:microsoft.com/office/officeart/2008/layout/HexagonCluster"/>
    <dgm:cxn modelId="{0D48755A-4C47-1A48-9364-08217605C936}" type="presParOf" srcId="{81F15989-7D32-462B-A445-2F78F07AAD34}" destId="{BD32911C-C488-4029-B6C2-2EE1CEA7D51E}" srcOrd="0" destOrd="0" presId="urn:microsoft.com/office/officeart/2008/layout/HexagonCluster"/>
    <dgm:cxn modelId="{FCEBFEE2-998F-A549-8EC0-D93480186F3B}" type="presParOf" srcId="{783EE2A2-5C5D-4A4F-99C0-FE1008C031C8}" destId="{E27F4813-BE43-4D6C-B114-4FA2FDD338FC}" srcOrd="4" destOrd="0" presId="urn:microsoft.com/office/officeart/2008/layout/HexagonCluster"/>
    <dgm:cxn modelId="{B2A1BFF5-3597-F541-B651-34DB1E6282E4}" type="presParOf" srcId="{E27F4813-BE43-4D6C-B114-4FA2FDD338FC}" destId="{2BEFCB60-96CA-4DFA-9B07-8D23392D1A8E}" srcOrd="0" destOrd="0" presId="urn:microsoft.com/office/officeart/2008/layout/HexagonCluster"/>
    <dgm:cxn modelId="{FA9CA866-C4B8-CA49-9A63-8E725CFD2ED6}" type="presParOf" srcId="{783EE2A2-5C5D-4A4F-99C0-FE1008C031C8}" destId="{8163A572-953A-43B3-A3C4-3582C55B45C2}" srcOrd="5" destOrd="0" presId="urn:microsoft.com/office/officeart/2008/layout/HexagonCluster"/>
    <dgm:cxn modelId="{73841A35-A328-DF47-9449-A053C2597393}" type="presParOf" srcId="{8163A572-953A-43B3-A3C4-3582C55B45C2}" destId="{58515D7B-165C-4541-94B5-D1B77E64E22F}" srcOrd="0" destOrd="0" presId="urn:microsoft.com/office/officeart/2008/layout/HexagonCluster"/>
    <dgm:cxn modelId="{6858208B-7CE6-2B48-A607-EE21691ECA58}" type="presParOf" srcId="{783EE2A2-5C5D-4A4F-99C0-FE1008C031C8}" destId="{2CD465D8-FDCE-4B73-84B0-434C28AD8F72}" srcOrd="6" destOrd="0" presId="urn:microsoft.com/office/officeart/2008/layout/HexagonCluster"/>
    <dgm:cxn modelId="{95B60941-D8CB-3C46-A958-62C11AF9F9CB}" type="presParOf" srcId="{2CD465D8-FDCE-4B73-84B0-434C28AD8F72}" destId="{B3CC88AE-E947-4811-9904-24F3153B1C44}" srcOrd="0" destOrd="0" presId="urn:microsoft.com/office/officeart/2008/layout/HexagonCluster"/>
    <dgm:cxn modelId="{B1B88FD6-425C-7349-ACE8-912BB5F8BD9A}" type="presParOf" srcId="{783EE2A2-5C5D-4A4F-99C0-FE1008C031C8}" destId="{3474182F-6573-4240-9189-D15EA2796667}" srcOrd="7" destOrd="0" presId="urn:microsoft.com/office/officeart/2008/layout/HexagonCluster"/>
    <dgm:cxn modelId="{FC30EB95-D4BC-E041-B3B6-14879BC5CBAD}" type="presParOf" srcId="{3474182F-6573-4240-9189-D15EA2796667}" destId="{AF1A5932-D069-4FB0-AE21-53302F137363}" srcOrd="0" destOrd="0" presId="urn:microsoft.com/office/officeart/2008/layout/HexagonCluster"/>
    <dgm:cxn modelId="{37E4C425-9DEC-F040-A5EA-058E7115B93E}" type="presParOf" srcId="{783EE2A2-5C5D-4A4F-99C0-FE1008C031C8}" destId="{6C589533-53A1-4E77-B1AE-8E02E788318F}" srcOrd="8" destOrd="0" presId="urn:microsoft.com/office/officeart/2008/layout/HexagonCluster"/>
    <dgm:cxn modelId="{5AF7C60C-C7E4-0143-8783-A3868F5D1E1C}" type="presParOf" srcId="{6C589533-53A1-4E77-B1AE-8E02E788318F}" destId="{F34A5417-7B72-4A8B-BCE3-C693C876BC81}" srcOrd="0" destOrd="0" presId="urn:microsoft.com/office/officeart/2008/layout/HexagonCluster"/>
    <dgm:cxn modelId="{82F61940-E042-EE43-BCC5-2DDF3AF717F7}" type="presParOf" srcId="{783EE2A2-5C5D-4A4F-99C0-FE1008C031C8}" destId="{D1DE9ACF-FEFF-4630-83C9-BB6FB47417B8}" srcOrd="9" destOrd="0" presId="urn:microsoft.com/office/officeart/2008/layout/HexagonCluster"/>
    <dgm:cxn modelId="{37773B86-4B9D-5F48-8DEE-8058F14B6849}" type="presParOf" srcId="{D1DE9ACF-FEFF-4630-83C9-BB6FB47417B8}" destId="{E16C9D60-CB10-4037-8FF1-A3AFDD8FB924}" srcOrd="0" destOrd="0" presId="urn:microsoft.com/office/officeart/2008/layout/HexagonCluster"/>
    <dgm:cxn modelId="{A2C60B7C-2853-9848-89A6-5EE2A1CF9FD6}" type="presParOf" srcId="{783EE2A2-5C5D-4A4F-99C0-FE1008C031C8}" destId="{6FFCC864-048D-4767-BFBB-1E865EF92A57}" srcOrd="10" destOrd="0" presId="urn:microsoft.com/office/officeart/2008/layout/HexagonCluster"/>
    <dgm:cxn modelId="{DC430416-73F9-CA47-B81A-96E8DFC4055A}" type="presParOf" srcId="{6FFCC864-048D-4767-BFBB-1E865EF92A57}" destId="{6FE2F35B-5B42-4783-86AF-D333F71342A3}" srcOrd="0" destOrd="0" presId="urn:microsoft.com/office/officeart/2008/layout/HexagonCluster"/>
    <dgm:cxn modelId="{7057DF6D-9856-174B-B055-08D88D0B5FCB}" type="presParOf" srcId="{783EE2A2-5C5D-4A4F-99C0-FE1008C031C8}" destId="{B2136B7F-B6B4-4DF6-A24A-839A445B1F1D}" srcOrd="11" destOrd="0" presId="urn:microsoft.com/office/officeart/2008/layout/HexagonCluster"/>
    <dgm:cxn modelId="{8B1B83BF-887E-5746-A350-5BE6D942D9C3}" type="presParOf" srcId="{B2136B7F-B6B4-4DF6-A24A-839A445B1F1D}" destId="{2E84E060-87F5-4CC1-80B3-BBA746A5B597}" srcOrd="0" destOrd="0" presId="urn:microsoft.com/office/officeart/2008/layout/HexagonCluster"/>
    <dgm:cxn modelId="{B0638D5D-A5EF-9342-96DC-4161D9CC9F11}" type="presParOf" srcId="{783EE2A2-5C5D-4A4F-99C0-FE1008C031C8}" destId="{1A2EA967-9453-8A47-B151-26B77676EF04}" srcOrd="12" destOrd="0" presId="urn:microsoft.com/office/officeart/2008/layout/HexagonCluster"/>
    <dgm:cxn modelId="{D7CA4F77-5576-7B48-AEB9-29375AC4A2B2}" type="presParOf" srcId="{1A2EA967-9453-8A47-B151-26B77676EF04}" destId="{52C795B8-EF82-0F4B-B0F1-E313C100796F}" srcOrd="0" destOrd="0" presId="urn:microsoft.com/office/officeart/2008/layout/HexagonCluster"/>
    <dgm:cxn modelId="{DDD8ADA7-A115-C847-8379-76433A7B36BD}" type="presParOf" srcId="{783EE2A2-5C5D-4A4F-99C0-FE1008C031C8}" destId="{3BC00A4A-3125-E34C-9D47-F855FF34DEF4}" srcOrd="13" destOrd="0" presId="urn:microsoft.com/office/officeart/2008/layout/HexagonCluster"/>
    <dgm:cxn modelId="{B6A9C1D6-5E5B-9741-9942-3AFE40EF6459}" type="presParOf" srcId="{3BC00A4A-3125-E34C-9D47-F855FF34DEF4}" destId="{2938EED1-6068-6349-8262-F882C7D679C7}" srcOrd="0" destOrd="0" presId="urn:microsoft.com/office/officeart/2008/layout/HexagonCluster"/>
    <dgm:cxn modelId="{345A5B70-F466-D640-80A6-3828F59D0D0C}" type="presParOf" srcId="{783EE2A2-5C5D-4A4F-99C0-FE1008C031C8}" destId="{E9F5B80F-B4D7-BF47-9216-B96A2233AEBC}" srcOrd="14" destOrd="0" presId="urn:microsoft.com/office/officeart/2008/layout/HexagonCluster"/>
    <dgm:cxn modelId="{7A148132-0353-854E-B7E2-9F56188426BF}" type="presParOf" srcId="{E9F5B80F-B4D7-BF47-9216-B96A2233AEBC}" destId="{71CA04A5-CEC6-6340-A1CE-894940BDBC9D}" srcOrd="0" destOrd="0" presId="urn:microsoft.com/office/officeart/2008/layout/HexagonCluster"/>
    <dgm:cxn modelId="{677C7689-9D15-C840-B147-783642AA3415}" type="presParOf" srcId="{783EE2A2-5C5D-4A4F-99C0-FE1008C031C8}" destId="{0D87757F-9CC3-B04D-BBBF-8B5DF43312B3}" srcOrd="15" destOrd="0" presId="urn:microsoft.com/office/officeart/2008/layout/HexagonCluster"/>
    <dgm:cxn modelId="{EBBDC801-FCAA-5D45-BF51-11F2DD35CF01}" type="presParOf" srcId="{0D87757F-9CC3-B04D-BBBF-8B5DF43312B3}" destId="{CF73D05A-9067-B443-A26D-6639DD542578}" srcOrd="0" destOrd="0" presId="urn:microsoft.com/office/officeart/2008/layout/HexagonCluster"/>
    <dgm:cxn modelId="{AD75085F-64B5-F24E-9B30-91670B4808CD}" type="presParOf" srcId="{783EE2A2-5C5D-4A4F-99C0-FE1008C031C8}" destId="{3758FB7F-D367-7B49-BF72-DC2C6D51F6F7}" srcOrd="16" destOrd="0" presId="urn:microsoft.com/office/officeart/2008/layout/HexagonCluster"/>
    <dgm:cxn modelId="{7E05AB0D-C838-F248-A31A-10AA43618998}" type="presParOf" srcId="{3758FB7F-D367-7B49-BF72-DC2C6D51F6F7}" destId="{250BEB05-33E6-4C90-A7E2-0BE41DF7B32F}" srcOrd="0" destOrd="0" presId="urn:microsoft.com/office/officeart/2008/layout/HexagonCluster"/>
    <dgm:cxn modelId="{0D3594E0-C1A5-A54D-931A-FBBCB7C675DF}" type="presParOf" srcId="{783EE2A2-5C5D-4A4F-99C0-FE1008C031C8}" destId="{85CF8141-0581-F849-BE54-3EA8908CD0EE}" srcOrd="17" destOrd="0" presId="urn:microsoft.com/office/officeart/2008/layout/HexagonCluster"/>
    <dgm:cxn modelId="{D011DBBB-6892-764E-9887-1409EE72320F}" type="presParOf" srcId="{85CF8141-0581-F849-BE54-3EA8908CD0EE}" destId="{C969AB8D-7EE6-41B0-9990-BDB48DFD3ADD}" srcOrd="0" destOrd="0" presId="urn:microsoft.com/office/officeart/2008/layout/HexagonCluster"/>
    <dgm:cxn modelId="{87DDCD0E-AC96-D34D-8EB8-F1C8F4AD6FA8}" type="presParOf" srcId="{783EE2A2-5C5D-4A4F-99C0-FE1008C031C8}" destId="{4D7B38EF-41EA-F643-870A-01A745434A2D}" srcOrd="18" destOrd="0" presId="urn:microsoft.com/office/officeart/2008/layout/HexagonCluster"/>
    <dgm:cxn modelId="{B8902937-DF35-384F-87A6-EE5E5570D877}" type="presParOf" srcId="{4D7B38EF-41EA-F643-870A-01A745434A2D}" destId="{0DF5695A-6BC6-4F16-9660-77ED2A74C6A2}" srcOrd="0" destOrd="0" presId="urn:microsoft.com/office/officeart/2008/layout/HexagonCluster"/>
    <dgm:cxn modelId="{D9D79770-5977-914E-B531-28960DE5AB11}" type="presParOf" srcId="{783EE2A2-5C5D-4A4F-99C0-FE1008C031C8}" destId="{FC8F3402-D928-CF4C-893C-FC601554087E}" srcOrd="19" destOrd="0" presId="urn:microsoft.com/office/officeart/2008/layout/HexagonCluster"/>
    <dgm:cxn modelId="{94B76A99-1A56-0C49-B439-B14B8331A229}" type="presParOf" srcId="{FC8F3402-D928-CF4C-893C-FC601554087E}" destId="{7C0E4692-D743-4330-BE06-814E293F5D85}" srcOrd="0" destOrd="0" presId="urn:microsoft.com/office/officeart/2008/layout/HexagonCluster"/>
    <dgm:cxn modelId="{AA057619-778A-D84C-8A86-C645579FA5D9}" type="presParOf" srcId="{783EE2A2-5C5D-4A4F-99C0-FE1008C031C8}" destId="{888F0618-4ED8-C84A-A976-BC9F5276E631}" srcOrd="20" destOrd="0" presId="urn:microsoft.com/office/officeart/2008/layout/HexagonCluster"/>
    <dgm:cxn modelId="{07BAB141-6851-AF46-B7B4-D48B151A5928}" type="presParOf" srcId="{888F0618-4ED8-C84A-A976-BC9F5276E631}" destId="{DE9FE060-2264-4337-B523-D5D8C978E564}" srcOrd="0" destOrd="0" presId="urn:microsoft.com/office/officeart/2008/layout/HexagonCluster"/>
    <dgm:cxn modelId="{ABBCCC09-F3F4-A34F-8F0E-A1494C63D3A4}" type="presParOf" srcId="{783EE2A2-5C5D-4A4F-99C0-FE1008C031C8}" destId="{5503CCC6-9E74-6B43-B928-D0635DF21A66}" srcOrd="21" destOrd="0" presId="urn:microsoft.com/office/officeart/2008/layout/HexagonCluster"/>
    <dgm:cxn modelId="{AD961B8A-6D2E-3144-B77A-B05455CD55A3}" type="presParOf" srcId="{5503CCC6-9E74-6B43-B928-D0635DF21A66}" destId="{6CE5CE01-288A-45F8-9084-E7A2B1C6B626}" srcOrd="0" destOrd="0" presId="urn:microsoft.com/office/officeart/2008/layout/HexagonCluster"/>
    <dgm:cxn modelId="{B1BCB9B8-1031-AD44-BDB3-78883F705F42}" type="presParOf" srcId="{783EE2A2-5C5D-4A4F-99C0-FE1008C031C8}" destId="{D795B2DE-A801-6F47-9D29-AD0AA6624818}" srcOrd="22" destOrd="0" presId="urn:microsoft.com/office/officeart/2008/layout/HexagonCluster"/>
    <dgm:cxn modelId="{6B56776D-1E6F-FA44-BC66-84ADEE23D255}" type="presParOf" srcId="{D795B2DE-A801-6F47-9D29-AD0AA6624818}" destId="{990BA37E-DC1A-4FE4-B475-CCA39B7D6488}" srcOrd="0" destOrd="0" presId="urn:microsoft.com/office/officeart/2008/layout/HexagonCluster"/>
    <dgm:cxn modelId="{853B9149-343F-6F4B-97CA-FBBCAEB2F9F5}" type="presParOf" srcId="{783EE2A2-5C5D-4A4F-99C0-FE1008C031C8}" destId="{1A5749B5-97E1-A241-9B0A-30E20D430109}" srcOrd="23" destOrd="0" presId="urn:microsoft.com/office/officeart/2008/layout/HexagonCluster"/>
    <dgm:cxn modelId="{8C0B8085-9481-CB4C-A2F9-742E9CE83E35}" type="presParOf" srcId="{1A5749B5-97E1-A241-9B0A-30E20D430109}" destId="{67A2A32E-334B-4C56-A234-DF96892EFA1B}"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ea typeface="+mn-ea"/>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136E8C71-19BA-44A0-A5BB-2AD3FD6774B6}" type="slidenum">
              <a:rPr lang="en-GB" altLang="en-US"/>
              <a:pPr/>
              <a:t>‹#›</a:t>
            </a:fld>
            <a:endParaRPr lang="en-GB" altLang="en-US"/>
          </a:p>
        </p:txBody>
      </p:sp>
    </p:spTree>
    <p:extLst>
      <p:ext uri="{BB962C8B-B14F-4D97-AF65-F5344CB8AC3E}">
        <p14:creationId xmlns:p14="http://schemas.microsoft.com/office/powerpoint/2010/main" val="4031580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ea typeface="+mn-ea"/>
                <a:cs typeface="+mn-cs"/>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17F0D631-85BE-4F23-8364-1E8C82E3E729}" type="slidenum">
              <a:rPr lang="en-GB" altLang="en-US"/>
              <a:pPr/>
              <a:t>‹#›</a:t>
            </a:fld>
            <a:endParaRPr lang="en-GB" altLang="en-US"/>
          </a:p>
        </p:txBody>
      </p:sp>
    </p:spTree>
    <p:extLst>
      <p:ext uri="{BB962C8B-B14F-4D97-AF65-F5344CB8AC3E}">
        <p14:creationId xmlns:p14="http://schemas.microsoft.com/office/powerpoint/2010/main" val="187935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www.aideffectiveness.org/images/stories/nepal%20cpeir%20summaryy%20formatted.pdf" TargetMode="External"/><Relationship Id="rId13" Type="http://schemas.openxmlformats.org/officeDocument/2006/relationships/hyperlink" Target="http://www.aideffectiveness.org/images/stories/6.7%20philippines%20cpeir%20summary%20formatted.pdf" TargetMode="External"/><Relationship Id="rId18" Type="http://schemas.openxmlformats.org/officeDocument/2006/relationships/hyperlink" Target="http://www.aideffectiveness.org/images/stories/cpeir%20methodology%20paper.pdf" TargetMode="External"/><Relationship Id="rId3" Type="http://schemas.openxmlformats.org/officeDocument/2006/relationships/hyperlink" Target="http://www.aideffectiveness.org/images/stories/Nepal_CPEIR_Report_2011.pdf" TargetMode="External"/><Relationship Id="rId7" Type="http://schemas.openxmlformats.org/officeDocument/2006/relationships/hyperlink" Target="http://www.aideffectiveness.org/images/stories/cpeir%20samoa%20content_for%20web.pdf" TargetMode="External"/><Relationship Id="rId12" Type="http://schemas.openxmlformats.org/officeDocument/2006/relationships/hyperlink" Target="http://www.aideffectiveness.org/images/stories/samoa%20cpeir%20summary%20formatted.pdf" TargetMode="External"/><Relationship Id="rId17" Type="http://schemas.openxmlformats.org/officeDocument/2006/relationships/hyperlink" Target="http://www.aideffectiveness.org/images/stories/6%20cpeir%20sourcebook%20overview.pdf" TargetMode="External"/><Relationship Id="rId2" Type="http://schemas.openxmlformats.org/officeDocument/2006/relationships/slide" Target="../slides/slide51.xml"/><Relationship Id="rId16" Type="http://schemas.openxmlformats.org/officeDocument/2006/relationships/hyperlink" Target="http://www.aideffectiveness.org/images/stories/mapping%20of%20knowledge%20initiatives%20on%20climate%20finance.pdf" TargetMode="External"/><Relationship Id="rId1" Type="http://schemas.openxmlformats.org/officeDocument/2006/relationships/notesMaster" Target="../notesMasters/notesMaster1.xml"/><Relationship Id="rId6" Type="http://schemas.openxmlformats.org/officeDocument/2006/relationships/hyperlink" Target="http://www.aideffectiveness.org/images/stories/4.4%20cambodia%20cpeir%20report%2011%20july%202012.pdf" TargetMode="External"/><Relationship Id="rId11" Type="http://schemas.openxmlformats.org/officeDocument/2006/relationships/hyperlink" Target="http://www.aideffectiveness.org/images/stories/cambodia%20cpeir%20summary%20formatted.pdf" TargetMode="External"/><Relationship Id="rId5" Type="http://schemas.openxmlformats.org/officeDocument/2006/relationships/hyperlink" Target="http://www.aideffectiveness.org/images/stories/thailand%20cpeir%20report_final_24%20june.pdf" TargetMode="External"/><Relationship Id="rId15" Type="http://schemas.openxmlformats.org/officeDocument/2006/relationships/hyperlink" Target="http://www.aideffectiveness.org/images/stories/cpeir%20in%20asia-pacific%20what%20have%20we%20learnt.pdf" TargetMode="External"/><Relationship Id="rId10" Type="http://schemas.openxmlformats.org/officeDocument/2006/relationships/hyperlink" Target="http://www.aideffectiveness.org/images/stories/9.5%20thailand%20cpeir%20summary%20formatted.pdf" TargetMode="External"/><Relationship Id="rId19" Type="http://schemas.openxmlformats.org/officeDocument/2006/relationships/hyperlink" Target="http://www.aideffectiveness.org/images/stories/Climate_Fiscal_Frameworks.pdf" TargetMode="External"/><Relationship Id="rId4" Type="http://schemas.openxmlformats.org/officeDocument/2006/relationships/hyperlink" Target="http://www.aideffectiveness.org/images/stories/Bangladesh_CPEIR_First_Draft_Report.pdf" TargetMode="External"/><Relationship Id="rId9" Type="http://schemas.openxmlformats.org/officeDocument/2006/relationships/hyperlink" Target="http://www.aideffectiveness.org/images/stories/bangladesh%20cpeir%20summary%20formatted.pdf" TargetMode="External"/><Relationship Id="rId14" Type="http://schemas.openxmlformats.org/officeDocument/2006/relationships/hyperlink" Target="http://www.aideffectiveness.org/images/stories/10.1%20morocco%20cpeir%20summary%20formatted.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a:ln/>
        </p:spPr>
      </p:sp>
      <p:sp>
        <p:nvSpPr>
          <p:cNvPr id="3481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en-US" smtClean="0"/>
          </a:p>
        </p:txBody>
      </p:sp>
      <p:sp>
        <p:nvSpPr>
          <p:cNvPr id="3481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8D6A71C-78A2-48C3-8B4C-4E95709EB8E1}" type="slidenum">
              <a:rPr lang="en-GB" altLang="en-US">
                <a:solidFill>
                  <a:schemeClr val="tx1"/>
                </a:solidFill>
                <a:latin typeface="Arial" pitchFamily="34" charset="0"/>
              </a:rPr>
              <a:pPr eaLnBrk="1" hangingPunct="1"/>
              <a:t>1</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28047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r>
              <a:rPr lang="en-GB" altLang="en-US" smtClean="0"/>
              <a:t>In most cases, the official budget classification does not have specific line items for such expenditures. </a:t>
            </a:r>
            <a:r>
              <a:rPr lang="en-GB" altLang="en-US" b="1" smtClean="0">
                <a:solidFill>
                  <a:srgbClr val="FF0000"/>
                </a:solidFill>
              </a:rPr>
              <a:t>– ok but what do we do then?</a:t>
            </a:r>
          </a:p>
          <a:p>
            <a:pPr eaLnBrk="1" hangingPunct="1">
              <a:spcBef>
                <a:spcPct val="0"/>
              </a:spcBef>
            </a:pPr>
            <a:r>
              <a:rPr lang="en-GB" altLang="en-US" smtClean="0"/>
              <a:t>Even if specific line items existed, incremental climate-related expenditures ‘embedded’ in sector programmes would not appear as such.</a:t>
            </a:r>
          </a:p>
          <a:p>
            <a:endParaRPr lang="da-DK" alt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42C6EFD-C188-45BF-B539-515A080EB2E3}" type="slidenum">
              <a:rPr lang="en-GB" altLang="en-US">
                <a:solidFill>
                  <a:schemeClr val="tx1"/>
                </a:solidFill>
                <a:latin typeface="Arial" pitchFamily="34" charset="0"/>
              </a:rPr>
              <a:pPr eaLnBrk="1" hangingPunct="1"/>
              <a:t>11</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378315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C89A175-F0FD-406C-A0B2-071F3B68E2B7}" type="slidenum">
              <a:rPr lang="fr-FR" altLang="en-US">
                <a:solidFill>
                  <a:schemeClr val="tx1"/>
                </a:solidFill>
                <a:latin typeface="Arial" pitchFamily="34" charset="0"/>
              </a:rPr>
              <a:pPr eaLnBrk="1" hangingPunct="1"/>
              <a:t>12</a:t>
            </a:fld>
            <a:endParaRPr lang="fr-FR" altLang="en-US">
              <a:solidFill>
                <a:schemeClr val="tx1"/>
              </a:solidFill>
              <a:latin typeface="Arial" pitchFamily="34"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extLst>
      <p:ext uri="{BB962C8B-B14F-4D97-AF65-F5344CB8AC3E}">
        <p14:creationId xmlns:p14="http://schemas.microsoft.com/office/powerpoint/2010/main" val="2369032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r>
              <a:rPr lang="da-DK" altLang="en-US" smtClean="0"/>
              <a:t>Are donors coordinating around environment in the country that you operate? If so what is the mechanism that is working? If not what are the reasons? Are there incentives for all not to cooperate?</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8FDFD81-3792-426F-8556-5C9CFFD673D9}" type="slidenum">
              <a:rPr lang="en-GB" altLang="en-US">
                <a:solidFill>
                  <a:schemeClr val="tx1"/>
                </a:solidFill>
                <a:latin typeface="Arial" pitchFamily="34" charset="0"/>
              </a:rPr>
              <a:pPr eaLnBrk="1" hangingPunct="1"/>
              <a:t>13</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38588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035E894-FBD5-4A54-BC34-AFF9EF199648}" type="slidenum">
              <a:rPr lang="fr-FR" altLang="en-US">
                <a:solidFill>
                  <a:schemeClr val="tx1"/>
                </a:solidFill>
                <a:latin typeface="Arial" pitchFamily="34" charset="0"/>
              </a:rPr>
              <a:pPr eaLnBrk="1" hangingPunct="1"/>
              <a:t>15</a:t>
            </a:fld>
            <a:endParaRPr lang="fr-FR" altLang="en-US">
              <a:solidFill>
                <a:schemeClr val="tx1"/>
              </a:solidFill>
              <a:latin typeface="Arial" pitchFamily="34"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extLst>
      <p:ext uri="{BB962C8B-B14F-4D97-AF65-F5344CB8AC3E}">
        <p14:creationId xmlns:p14="http://schemas.microsoft.com/office/powerpoint/2010/main" val="68591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p>
          <a:p>
            <a:r>
              <a:rPr lang="da-DK" altLang="en-US" smtClean="0">
                <a:solidFill>
                  <a:srgbClr val="0000CE"/>
                </a:solidFill>
              </a:rPr>
              <a:t>Capacity in the public sector is often slow and incremental as it depends many factors at all levels – accountability / incentives - the big picture and the small picture</a:t>
            </a:r>
            <a:endParaRPr lang="en-US" altLang="en-US" smtClean="0">
              <a:solidFill>
                <a:srgbClr val="0000CE"/>
              </a:solidFill>
            </a:endParaRPr>
          </a:p>
          <a:p>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3E851CBE-1420-4A90-AB86-20CB415988D4}" type="slidenum">
              <a:rPr lang="en-GB" altLang="en-US">
                <a:solidFill>
                  <a:schemeClr val="tx1"/>
                </a:solidFill>
                <a:latin typeface="Arial" pitchFamily="34" charset="0"/>
              </a:rPr>
              <a:pPr eaLnBrk="1" hangingPunct="1"/>
              <a:t>16</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39739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BE7CFE2-ED42-425E-B78A-609601A66985}" type="slidenum">
              <a:rPr lang="fr-FR" altLang="en-US">
                <a:solidFill>
                  <a:schemeClr val="tx1"/>
                </a:solidFill>
                <a:latin typeface="Arial" pitchFamily="34" charset="0"/>
              </a:rPr>
              <a:pPr eaLnBrk="1" hangingPunct="1"/>
              <a:t>17</a:t>
            </a:fld>
            <a:endParaRPr lang="fr-FR" altLang="en-US">
              <a:solidFill>
                <a:schemeClr val="tx1"/>
              </a:solidFill>
              <a:latin typeface="Arial" pitchFamily="34"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extLst>
      <p:ext uri="{BB962C8B-B14F-4D97-AF65-F5344CB8AC3E}">
        <p14:creationId xmlns:p14="http://schemas.microsoft.com/office/powerpoint/2010/main" val="424590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0CD9CEBC-BFA3-4D59-A5A1-760F2B5695B7}" type="slidenum">
              <a:rPr lang="fr-FR" altLang="en-US">
                <a:solidFill>
                  <a:schemeClr val="tx1"/>
                </a:solidFill>
                <a:latin typeface="Arial" pitchFamily="34" charset="0"/>
              </a:rPr>
              <a:pPr eaLnBrk="1" hangingPunct="1"/>
              <a:t>18</a:t>
            </a:fld>
            <a:endParaRPr lang="fr-FR" altLang="en-US">
              <a:solidFill>
                <a:schemeClr val="tx1"/>
              </a:solidFill>
              <a:latin typeface="Arial" pitchFamily="34"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t>Strategic response: </a:t>
            </a:r>
            <a:r>
              <a:rPr lang="en-US" altLang="en-US" smtClean="0"/>
              <a:t>Options can include developping a programme to integrate environment climate change in the sector itself (see other course) or other more targeted programmes in which we need to consider environment-climate change (content of this course essentially). Here he stratefgic response can be informed and/or include by demonstration projects (see slide from earlier module on these) </a:t>
            </a:r>
          </a:p>
          <a:p>
            <a:pPr eaLnBrk="1" hangingPunct="1">
              <a:spcBef>
                <a:spcPct val="0"/>
              </a:spcBef>
            </a:pPr>
            <a:endParaRPr lang="en-US" altLang="en-US" smtClean="0"/>
          </a:p>
          <a:p>
            <a:pPr eaLnBrk="1" hangingPunct="1">
              <a:spcBef>
                <a:spcPct val="0"/>
              </a:spcBef>
            </a:pPr>
            <a:r>
              <a:rPr lang="en-US" altLang="en-US" smtClean="0"/>
              <a:t>Sea screening to decide whether SEA is needed</a:t>
            </a:r>
          </a:p>
          <a:p>
            <a:pPr eaLnBrk="1" hangingPunct="1">
              <a:spcBef>
                <a:spcPct val="0"/>
              </a:spcBef>
            </a:pPr>
            <a:endParaRPr lang="en-US" altLang="en-US" smtClean="0"/>
          </a:p>
          <a:p>
            <a:r>
              <a:rPr lang="en-GB" altLang="en-US" b="1" smtClean="0"/>
              <a:t>Summary description of sector policy/ strategy</a:t>
            </a:r>
            <a:endParaRPr lang="en-GB" altLang="en-US" smtClean="0"/>
          </a:p>
          <a:p>
            <a:r>
              <a:rPr lang="en-GB" altLang="en-US" smtClean="0"/>
              <a:t>Mention environment- and climate-related stakes and issues as relevant. </a:t>
            </a:r>
          </a:p>
          <a:p>
            <a:r>
              <a:rPr lang="en-GB" altLang="en-US" b="1" smtClean="0"/>
              <a:t>Issues and state of play in the seven key areas of assessment</a:t>
            </a:r>
            <a:endParaRPr lang="en-GB" altLang="en-US" smtClean="0"/>
          </a:p>
          <a:p>
            <a:r>
              <a:rPr lang="en-GB" altLang="en-US" smtClean="0"/>
              <a:t>Assess the sector policy/strategy framework, sector and donor coordination mechanisms, sector budget, institutional setting and capacity issues, and performance monitoring system from an environmental perspective.</a:t>
            </a:r>
          </a:p>
          <a:p>
            <a:r>
              <a:rPr lang="en-GB" altLang="en-US" b="1" smtClean="0"/>
              <a:t>Strategic response incl. cross-cutting issues</a:t>
            </a:r>
            <a:endParaRPr lang="en-GB" altLang="en-US" smtClean="0"/>
          </a:p>
          <a:p>
            <a:r>
              <a:rPr lang="en-GB" altLang="en-US" smtClean="0"/>
              <a:t>Explain how the SPSP is expected to contribute to the sustainable development of the sector, including from an environmental perspective.</a:t>
            </a:r>
          </a:p>
          <a:p>
            <a:r>
              <a:rPr lang="en-GB" altLang="en-US" b="1" smtClean="0"/>
              <a:t>Implementation issues</a:t>
            </a:r>
            <a:endParaRPr lang="en-GB" altLang="en-US" smtClean="0"/>
          </a:p>
          <a:p>
            <a:r>
              <a:rPr lang="en-GB" altLang="en-US" smtClean="0"/>
              <a:t>Make a short preliminary description of issues such as complementary support, policy dialogue or disbursement conditions related to environment.</a:t>
            </a:r>
          </a:p>
          <a:p>
            <a:r>
              <a:rPr lang="en-GB" altLang="en-US" b="1" smtClean="0"/>
              <a:t>Risks and assumptions</a:t>
            </a:r>
            <a:endParaRPr lang="en-GB" altLang="en-US" smtClean="0"/>
          </a:p>
          <a:p>
            <a:r>
              <a:rPr lang="en-GB" altLang="en-US" smtClean="0"/>
              <a:t>Mention any significant assumptions and risks related to environmental and climatic conditions, as well as the availability of natural resources (to the extent that sector activities significantly depend on them).</a:t>
            </a:r>
          </a:p>
          <a:p>
            <a:r>
              <a:rPr lang="en-GB" altLang="en-US" b="1" smtClean="0"/>
              <a:t>Next steps</a:t>
            </a:r>
            <a:endParaRPr lang="en-GB" altLang="en-US" smtClean="0"/>
          </a:p>
          <a:p>
            <a:r>
              <a:rPr lang="en-GB" altLang="en-US" smtClean="0"/>
              <a:t>The work plan should reflect the outcome of the SEA screening process, which may be one of three options: a) need for an SEA; b) need for environmental integration in the formulation study; c) no need for specific action. Requests for support from headquarters should be specified here.</a:t>
            </a:r>
          </a:p>
          <a:p>
            <a:r>
              <a:rPr lang="en-GB" altLang="en-US" smtClean="0"/>
              <a:t>A summary of SEA screening outcomes (see Part 2 of Annex 3) should be annexed to the SPSP Identification Fiche.</a:t>
            </a:r>
          </a:p>
          <a:p>
            <a:pPr eaLnBrk="1" hangingPunct="1">
              <a:spcBef>
                <a:spcPct val="0"/>
              </a:spcBef>
            </a:pPr>
            <a:endParaRPr lang="en-US" altLang="en-US" smtClean="0"/>
          </a:p>
        </p:txBody>
      </p:sp>
    </p:spTree>
    <p:extLst>
      <p:ext uri="{BB962C8B-B14F-4D97-AF65-F5344CB8AC3E}">
        <p14:creationId xmlns:p14="http://schemas.microsoft.com/office/powerpoint/2010/main" val="385711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noTextEdit="1"/>
          </p:cNvSpPr>
          <p:nvPr>
            <p:ph type="sldImg"/>
          </p:nvPr>
        </p:nvSpPr>
        <p:spPr>
          <a:ln/>
        </p:spPr>
      </p:sp>
      <p:sp>
        <p:nvSpPr>
          <p:cNvPr id="716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600"/>
              </a:spcAft>
            </a:pPr>
            <a:r>
              <a:rPr lang="en-GB" altLang="en-US" b="1" smtClean="0"/>
              <a:t>Screening for SEA</a:t>
            </a:r>
          </a:p>
          <a:p>
            <a:pPr eaLnBrk="1" hangingPunct="1">
              <a:spcBef>
                <a:spcPts val="600"/>
              </a:spcBef>
              <a:spcAft>
                <a:spcPts val="600"/>
              </a:spcAft>
            </a:pPr>
            <a:r>
              <a:rPr lang="en-GB" altLang="en-US" smtClean="0"/>
              <a:t>Process of deciding if an SEA would add value</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CEP = country environmental plan</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An SEA is recommended if the sector is environmentally “sensitive” </a:t>
            </a:r>
            <a:r>
              <a:rPr lang="en-GB" altLang="en-US" b="1" smtClean="0"/>
              <a:t>– need to emphasise that it is an excellent "dialogue tool" – strong role for EU</a:t>
            </a:r>
          </a:p>
          <a:p>
            <a:pPr eaLnBrk="1" hangingPunct="1">
              <a:spcBef>
                <a:spcPts val="600"/>
              </a:spcBef>
              <a:spcAft>
                <a:spcPts val="600"/>
              </a:spcAft>
            </a:pPr>
            <a:endParaRPr lang="en-GB" altLang="en-US" smtClean="0"/>
          </a:p>
          <a:p>
            <a:pPr eaLnBrk="1" hangingPunct="1">
              <a:spcBef>
                <a:spcPts val="600"/>
              </a:spcBef>
              <a:spcAft>
                <a:spcPts val="600"/>
              </a:spcAft>
            </a:pPr>
            <a:r>
              <a:rPr lang="en-GB" altLang="en-US" smtClean="0"/>
              <a:t>List of sensitive sectors, plus questionnaire </a:t>
            </a:r>
          </a:p>
          <a:p>
            <a:pPr eaLnBrk="1" hangingPunct="1">
              <a:spcBef>
                <a:spcPct val="0"/>
              </a:spcBef>
            </a:pPr>
            <a:endParaRPr lang="fr-BE" altLang="en-US" smtClean="0"/>
          </a:p>
        </p:txBody>
      </p:sp>
      <p:sp>
        <p:nvSpPr>
          <p:cNvPr id="716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62FBCD7-A3A1-4F82-82F4-AA792548F15A}" type="slidenum">
              <a:rPr lang="fr-BE" altLang="en-US">
                <a:solidFill>
                  <a:schemeClr val="tx1"/>
                </a:solidFill>
                <a:latin typeface="Arial" pitchFamily="34" charset="0"/>
              </a:rPr>
              <a:pPr eaLnBrk="1" hangingPunct="1"/>
              <a:t>19</a:t>
            </a:fld>
            <a:endParaRPr lang="fr-BE" altLang="en-US">
              <a:solidFill>
                <a:schemeClr val="tx1"/>
              </a:solidFill>
              <a:latin typeface="Arial" pitchFamily="34" charset="0"/>
            </a:endParaRPr>
          </a:p>
        </p:txBody>
      </p:sp>
    </p:spTree>
    <p:extLst>
      <p:ext uri="{BB962C8B-B14F-4D97-AF65-F5344CB8AC3E}">
        <p14:creationId xmlns:p14="http://schemas.microsoft.com/office/powerpoint/2010/main" val="34909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a:ln/>
        </p:spPr>
      </p:sp>
      <p:sp>
        <p:nvSpPr>
          <p:cNvPr id="778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Some sector programmes require an SEA, others do not</a:t>
            </a:r>
          </a:p>
          <a:p>
            <a:pPr eaLnBrk="1" hangingPunct="1">
              <a:spcBef>
                <a:spcPct val="50000"/>
              </a:spcBef>
            </a:pPr>
            <a:r>
              <a:rPr lang="en-GB" altLang="en-US" smtClean="0"/>
              <a:t>In both cases: Action Fiche (+ Technical and administrative provisions to be attached to the Financing Agreement</a:t>
            </a:r>
            <a:r>
              <a:rPr lang="en-GB" altLang="en-US" sz="1000" smtClean="0"/>
              <a:t>)</a:t>
            </a:r>
          </a:p>
          <a:p>
            <a:pPr eaLnBrk="1" hangingPunct="1">
              <a:spcBef>
                <a:spcPct val="50000"/>
              </a:spcBef>
              <a:buFontTx/>
              <a:buAutoNum type="arabicPeriod"/>
            </a:pPr>
            <a:endParaRPr lang="en-GB" altLang="en-US" sz="1000" smtClean="0"/>
          </a:p>
          <a:p>
            <a:pPr eaLnBrk="1" hangingPunct="1">
              <a:spcBef>
                <a:spcPct val="50000"/>
              </a:spcBef>
            </a:pPr>
            <a:r>
              <a:rPr lang="en-GB" altLang="en-US" sz="1000" smtClean="0"/>
              <a:t>Annex 4 of the Guidelines identifies the environmental issues to be considered in SPSP formulation studies</a:t>
            </a:r>
          </a:p>
          <a:p>
            <a:pPr eaLnBrk="1" hangingPunct="1">
              <a:spcBef>
                <a:spcPct val="50000"/>
              </a:spcBef>
            </a:pPr>
            <a:endParaRPr lang="en-GB" altLang="en-US" smtClean="0"/>
          </a:p>
          <a:p>
            <a:pPr eaLnBrk="1" hangingPunct="1">
              <a:spcBef>
                <a:spcPct val="50000"/>
              </a:spcBef>
            </a:pPr>
            <a:endParaRPr lang="en-GB" altLang="en-US" smtClean="0"/>
          </a:p>
          <a:p>
            <a:pPr eaLnBrk="1" hangingPunct="1">
              <a:spcBef>
                <a:spcPct val="50000"/>
              </a:spcBef>
            </a:pPr>
            <a:r>
              <a:rPr lang="en-GB" altLang="en-US" smtClean="0"/>
              <a:t>Identification of environmental opportunities, risks and constraints </a:t>
            </a:r>
          </a:p>
          <a:p>
            <a:pPr eaLnBrk="1" hangingPunct="1">
              <a:spcBef>
                <a:spcPct val="50000"/>
              </a:spcBef>
            </a:pPr>
            <a:r>
              <a:rPr lang="en-GB" altLang="en-US" smtClean="0"/>
              <a:t>Evaluation of the sector programme</a:t>
            </a:r>
            <a:r>
              <a:rPr lang="ja-JP" altLang="en-GB" smtClean="0"/>
              <a:t>’</a:t>
            </a:r>
            <a:r>
              <a:rPr lang="en-GB" altLang="ja-JP" smtClean="0"/>
              <a:t>s main environmental impacts, incl. alternatives and socio-economic dimension</a:t>
            </a:r>
          </a:p>
          <a:p>
            <a:pPr eaLnBrk="1" hangingPunct="1"/>
            <a:endParaRPr lang="en-GB" altLang="en-US" smtClean="0"/>
          </a:p>
          <a:p>
            <a:pPr eaLnBrk="1" hangingPunct="1"/>
            <a:r>
              <a:rPr lang="en-GB" altLang="en-US" smtClean="0"/>
              <a:t>Analysis of performance indicators</a:t>
            </a:r>
          </a:p>
          <a:p>
            <a:pPr eaLnBrk="1" hangingPunct="1"/>
            <a:endParaRPr lang="en-GB" altLang="en-US" smtClean="0"/>
          </a:p>
          <a:p>
            <a:pPr eaLnBrk="1" hangingPunct="1"/>
            <a:r>
              <a:rPr lang="en-GB" altLang="en-US" smtClean="0"/>
              <a:t>Evaluation of institutional capacities </a:t>
            </a:r>
          </a:p>
          <a:p>
            <a:pPr eaLnBrk="1" hangingPunct="1"/>
            <a:endParaRPr lang="en-GB" altLang="en-US" smtClean="0"/>
          </a:p>
          <a:p>
            <a:pPr eaLnBrk="1" hangingPunct="1"/>
            <a:r>
              <a:rPr lang="en-GB" altLang="en-US" smtClean="0"/>
              <a:t>Recommendations for sector programme improvement and SPSP formulation</a:t>
            </a:r>
          </a:p>
          <a:p>
            <a:pPr eaLnBrk="1" hangingPunct="1">
              <a:spcBef>
                <a:spcPct val="0"/>
              </a:spcBef>
            </a:pPr>
            <a:endParaRPr lang="fr-BE" altLang="en-US" smtClean="0"/>
          </a:p>
        </p:txBody>
      </p:sp>
      <p:sp>
        <p:nvSpPr>
          <p:cNvPr id="778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832C5CE-B2E3-4891-B9C9-9472C1D9693F}" type="slidenum">
              <a:rPr lang="fr-BE" altLang="en-US">
                <a:solidFill>
                  <a:schemeClr val="tx1"/>
                </a:solidFill>
                <a:latin typeface="Arial" pitchFamily="34" charset="0"/>
              </a:rPr>
              <a:pPr eaLnBrk="1" hangingPunct="1"/>
              <a:t>20</a:t>
            </a:fld>
            <a:endParaRPr lang="fr-BE" altLang="en-US">
              <a:solidFill>
                <a:schemeClr val="tx1"/>
              </a:solidFill>
              <a:latin typeface="Arial" pitchFamily="34" charset="0"/>
            </a:endParaRPr>
          </a:p>
        </p:txBody>
      </p:sp>
    </p:spTree>
    <p:extLst>
      <p:ext uri="{BB962C8B-B14F-4D97-AF65-F5344CB8AC3E}">
        <p14:creationId xmlns:p14="http://schemas.microsoft.com/office/powerpoint/2010/main" val="258563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ladsholder til diasbillede 1"/>
          <p:cNvSpPr>
            <a:spLocks noGrp="1" noRot="1" noChangeAspect="1" noTextEdit="1"/>
          </p:cNvSpPr>
          <p:nvPr>
            <p:ph type="sldImg"/>
          </p:nvPr>
        </p:nvSpPr>
        <p:spPr>
          <a:ln/>
        </p:spPr>
      </p:sp>
      <p:sp>
        <p:nvSpPr>
          <p:cNvPr id="83970"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r>
              <a:rPr lang="en-GB" altLang="en-US" dirty="0" smtClean="0"/>
              <a:t>Using SEA results in the seven (five)  key assessment areas </a:t>
            </a:r>
          </a:p>
          <a:p>
            <a:pPr eaLnBrk="1" fontAlgn="t" hangingPunct="1"/>
            <a:r>
              <a:rPr lang="en-GB" altLang="en-US" dirty="0" smtClean="0"/>
              <a:t>The seven assessment areas</a:t>
            </a:r>
          </a:p>
          <a:p>
            <a:pPr eaLnBrk="1" fontAlgn="t" hangingPunct="1"/>
            <a:r>
              <a:rPr lang="en-GB" altLang="en-US" dirty="0" smtClean="0"/>
              <a:t>Possible entry points for environmental integration</a:t>
            </a:r>
          </a:p>
          <a:p>
            <a:pPr eaLnBrk="1" fontAlgn="t" hangingPunct="1"/>
            <a:r>
              <a:rPr lang="en-GB" altLang="en-US" dirty="0" smtClean="0"/>
              <a:t>1. Sector policy and strategic framework</a:t>
            </a:r>
          </a:p>
          <a:p>
            <a:pPr eaLnBrk="1" fontAlgn="t" hangingPunct="1"/>
            <a:r>
              <a:rPr lang="en-GB" altLang="en-US" dirty="0" smtClean="0"/>
              <a:t>Consider the environmental and climate-related impacts, opportunities, risks and constraints identified by the SEA and the degree to which the policy/strategy framework is (or is expected to be) adapted to the SEA findings and conclusions. </a:t>
            </a:r>
          </a:p>
          <a:p>
            <a:pPr eaLnBrk="1" fontAlgn="t" hangingPunct="1"/>
            <a:r>
              <a:rPr lang="en-GB" altLang="en-US" dirty="0" smtClean="0"/>
              <a:t>2. Sector budget and its medium-term perspective</a:t>
            </a:r>
          </a:p>
          <a:p>
            <a:pPr eaLnBrk="1" fontAlgn="t" hangingPunct="1"/>
            <a:r>
              <a:rPr lang="en-GB" altLang="en-US" dirty="0" smtClean="0"/>
              <a:t>Consider potential environmental expenditure in the sector and the availability of resources for implementation of the mitigation/optimisation and other environmental integration measures identified by the SEA. </a:t>
            </a:r>
          </a:p>
          <a:p>
            <a:pPr eaLnBrk="1" fontAlgn="t" hangingPunct="1"/>
            <a:r>
              <a:rPr lang="en-GB" altLang="en-US" dirty="0" smtClean="0"/>
              <a:t>3. Sector and donor coordination</a:t>
            </a:r>
          </a:p>
          <a:p>
            <a:pPr eaLnBrk="1" fontAlgn="t" hangingPunct="1"/>
            <a:r>
              <a:rPr lang="en-GB" altLang="en-US" dirty="0" smtClean="0"/>
              <a:t>Indicate if existing donor and stakeholders coordination mechanisms are adequate to ensure follow-up to SEA findings and conclusions. </a:t>
            </a:r>
          </a:p>
          <a:p>
            <a:pPr eaLnBrk="1" fontAlgn="t" hangingPunct="1"/>
            <a:r>
              <a:rPr lang="en-GB" altLang="en-US" dirty="0" smtClean="0"/>
              <a:t>4. Institutional setting and capacity issues</a:t>
            </a:r>
          </a:p>
          <a:p>
            <a:pPr eaLnBrk="1" fontAlgn="t" hangingPunct="1"/>
            <a:r>
              <a:rPr lang="en-GB" altLang="en-US" dirty="0" smtClean="0"/>
              <a:t>The assessment will incorporate information from the SEA regarding the institutions with environmental responsibilities in the sector, the relevant environmental legislation, and the existing environmental monitoring system in the sector. Special attention should be paid to the capacity to address the impacts and implement the mitigation/optimisation measures identified by the SEA. </a:t>
            </a:r>
          </a:p>
          <a:p>
            <a:pPr eaLnBrk="1" fontAlgn="t" hangingPunct="1"/>
            <a:r>
              <a:rPr lang="en-GB" altLang="en-US" dirty="0" smtClean="0"/>
              <a:t>5. Performance monitoring systems</a:t>
            </a:r>
          </a:p>
          <a:p>
            <a:pPr eaLnBrk="1" fontAlgn="t" hangingPunct="1"/>
            <a:r>
              <a:rPr lang="en-GB" altLang="en-US" dirty="0" smtClean="0"/>
              <a:t>Environmental relevance of the performance indicators used or proposed to monitor sector progress and/or major environmental concerns should be assessed having regard to SEA conclusions and recommendations.  </a:t>
            </a:r>
          </a:p>
          <a:p>
            <a:endParaRPr lang="en-GB" altLang="en-US" dirty="0" smtClean="0"/>
          </a:p>
        </p:txBody>
      </p:sp>
      <p:sp>
        <p:nvSpPr>
          <p:cNvPr id="83971"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ACCD6E1-4ED9-49D8-B6EC-DFD470A62515}" type="slidenum">
              <a:rPr lang="en-GB" altLang="en-US">
                <a:solidFill>
                  <a:schemeClr val="tx1"/>
                </a:solidFill>
                <a:latin typeface="Arial" pitchFamily="34" charset="0"/>
              </a:rPr>
              <a:pPr eaLnBrk="1" hangingPunct="1"/>
              <a:t>21</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66367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dirty="0" smtClean="0"/>
              <a:t>Expansion </a:t>
            </a:r>
            <a:endParaRPr lang="da-DK" altLang="en-US" dirty="0" smtClean="0"/>
          </a:p>
          <a:p>
            <a:r>
              <a:rPr lang="da-DK" altLang="en-US" b="1" dirty="0" err="1" smtClean="0"/>
              <a:t>Examples</a:t>
            </a:r>
            <a:r>
              <a:rPr lang="da-DK" altLang="en-US" b="1" dirty="0" smtClean="0"/>
              <a:t>:</a:t>
            </a:r>
            <a:endParaRPr lang="da-DK" altLang="en-US" dirty="0" smtClean="0"/>
          </a:p>
          <a:p>
            <a:r>
              <a:rPr lang="da-DK" altLang="en-US" b="1" dirty="0" err="1" smtClean="0"/>
              <a:t>Groupwork</a:t>
            </a:r>
            <a:r>
              <a:rPr lang="da-DK" altLang="en-US" b="1" dirty="0" smtClean="0"/>
              <a:t> / </a:t>
            </a:r>
            <a:r>
              <a:rPr lang="da-DK" altLang="en-US" b="1" dirty="0" err="1" smtClean="0"/>
              <a:t>discussion</a:t>
            </a:r>
            <a:endParaRPr lang="da-DK" altLang="en-US" dirty="0" smtClean="0"/>
          </a:p>
          <a:p>
            <a:endParaRPr lang="en-US" altLang="en-US" dirty="0"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4EA1EB2E-5F12-4F91-A39C-3CDD505CABF4}" type="slidenum">
              <a:rPr lang="en-GB" altLang="en-US">
                <a:solidFill>
                  <a:schemeClr val="tx1"/>
                </a:solidFill>
                <a:latin typeface="Arial" pitchFamily="34" charset="0"/>
              </a:rPr>
              <a:pPr eaLnBrk="1" hangingPunct="1"/>
              <a:t>2</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50228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ladsholder til diasbillede 1"/>
          <p:cNvSpPr>
            <a:spLocks noGrp="1" noRot="1" noChangeAspect="1" noTextEdit="1"/>
          </p:cNvSpPr>
          <p:nvPr>
            <p:ph type="sldImg"/>
          </p:nvPr>
        </p:nvSpPr>
        <p:spPr>
          <a:ln/>
        </p:spPr>
      </p:sp>
      <p:sp>
        <p:nvSpPr>
          <p:cNvPr id="86018"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r>
              <a:rPr lang="en-GB" altLang="en-US" smtClean="0"/>
              <a:t>Using SEA results in the seven (five)  key assessment areas </a:t>
            </a:r>
          </a:p>
          <a:p>
            <a:pPr eaLnBrk="1" fontAlgn="t" hangingPunct="1"/>
            <a:r>
              <a:rPr lang="en-GB" altLang="en-US" smtClean="0"/>
              <a:t>The seven assessment areas</a:t>
            </a:r>
          </a:p>
          <a:p>
            <a:pPr eaLnBrk="1" fontAlgn="t" hangingPunct="1"/>
            <a:r>
              <a:rPr lang="en-GB" altLang="en-US" smtClean="0"/>
              <a:t>Possible entry points for environmental integration</a:t>
            </a:r>
          </a:p>
          <a:p>
            <a:pPr eaLnBrk="1" fontAlgn="t" hangingPunct="1"/>
            <a:r>
              <a:rPr lang="en-GB" altLang="en-US" smtClean="0"/>
              <a:t>1. Sector policy and strategic framework</a:t>
            </a:r>
          </a:p>
          <a:p>
            <a:pPr eaLnBrk="1" fontAlgn="t" hangingPunct="1"/>
            <a:r>
              <a:rPr lang="en-GB" altLang="en-US" smtClean="0"/>
              <a:t>Consider the environmental and climate-related impacts, opportunities, risks and constraints identified by the SEA and the degree to which the policy/strategy framework is (or is expected to be) adapted to the SEA findings and conclusions. </a:t>
            </a:r>
          </a:p>
          <a:p>
            <a:pPr eaLnBrk="1" fontAlgn="t" hangingPunct="1"/>
            <a:r>
              <a:rPr lang="en-GB" altLang="en-US" smtClean="0"/>
              <a:t>2. Sector budget and its medium-term perspective</a:t>
            </a:r>
          </a:p>
          <a:p>
            <a:pPr eaLnBrk="1" fontAlgn="t" hangingPunct="1"/>
            <a:r>
              <a:rPr lang="en-GB" altLang="en-US" smtClean="0"/>
              <a:t>Consider potential environmental expenditure in the sector and the availability of resources for implementation of the mitigation/optimisation and other environmental integration measures identified by the SEA. </a:t>
            </a:r>
          </a:p>
          <a:p>
            <a:pPr eaLnBrk="1" fontAlgn="t" hangingPunct="1"/>
            <a:r>
              <a:rPr lang="en-GB" altLang="en-US" smtClean="0"/>
              <a:t>3. Sector and donor coordination</a:t>
            </a:r>
          </a:p>
          <a:p>
            <a:pPr eaLnBrk="1" fontAlgn="t" hangingPunct="1"/>
            <a:r>
              <a:rPr lang="en-GB" altLang="en-US" smtClean="0"/>
              <a:t>Indicate if existing donor and stakeholders coordination mechanisms are adequate to ensure follow-up to SEA findings and conclusions. </a:t>
            </a:r>
          </a:p>
          <a:p>
            <a:pPr eaLnBrk="1" fontAlgn="t" hangingPunct="1"/>
            <a:r>
              <a:rPr lang="en-GB" altLang="en-US" smtClean="0"/>
              <a:t>4. Institutional setting and capacity issues</a:t>
            </a:r>
          </a:p>
          <a:p>
            <a:pPr eaLnBrk="1" fontAlgn="t" hangingPunct="1"/>
            <a:r>
              <a:rPr lang="en-GB" altLang="en-US" smtClean="0"/>
              <a:t>The assessment will incorporate information from the SEA regarding the institutions with environmental responsibilities in the sector, the relevant environmental legislation, and the existing environmental monitoring system in the sector. Special attention should be paid to the capacity to address the impacts and implement the mitigation/optimisation measures identified by the SEA. </a:t>
            </a:r>
          </a:p>
          <a:p>
            <a:pPr eaLnBrk="1" fontAlgn="t" hangingPunct="1"/>
            <a:r>
              <a:rPr lang="en-GB" altLang="en-US" smtClean="0"/>
              <a:t>5. Performance monitoring systems</a:t>
            </a:r>
          </a:p>
          <a:p>
            <a:pPr eaLnBrk="1" fontAlgn="t" hangingPunct="1"/>
            <a:r>
              <a:rPr lang="en-GB" altLang="en-US" smtClean="0"/>
              <a:t>Environmental relevance of the performance indicators used or proposed to monitor sector progress and/or major environmental concerns should be assessed having regard to SEA conclusions and recommendations.  </a:t>
            </a:r>
          </a:p>
          <a:p>
            <a:endParaRPr lang="en-GB" altLang="en-US" smtClean="0"/>
          </a:p>
        </p:txBody>
      </p:sp>
      <p:sp>
        <p:nvSpPr>
          <p:cNvPr id="86019"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89C1042-161E-4DC5-8CB3-5A7E8D7FF433}" type="slidenum">
              <a:rPr lang="en-GB" altLang="en-US">
                <a:solidFill>
                  <a:schemeClr val="tx1"/>
                </a:solidFill>
                <a:latin typeface="Arial" pitchFamily="34" charset="0"/>
              </a:rPr>
              <a:pPr eaLnBrk="1" hangingPunct="1"/>
              <a:t>22</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344211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A280F6E-7300-467C-AE88-9730C23672F4}" type="slidenum">
              <a:rPr lang="fr-FR" altLang="en-US">
                <a:solidFill>
                  <a:schemeClr val="tx1"/>
                </a:solidFill>
                <a:latin typeface="Arial" pitchFamily="34" charset="0"/>
              </a:rPr>
              <a:pPr eaLnBrk="1" hangingPunct="1"/>
              <a:t>24</a:t>
            </a:fld>
            <a:endParaRPr lang="fr-FR" altLang="en-US">
              <a:solidFill>
                <a:schemeClr val="tx1"/>
              </a:solidFill>
              <a:latin typeface="Arial" pitchFamily="34"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pPr>
            <a:r>
              <a:rPr lang="en-GB" altLang="en-US" smtClean="0"/>
              <a:t>Sector performance monitoring</a:t>
            </a:r>
          </a:p>
          <a:p>
            <a:pPr lvl="1" eaLnBrk="1" hangingPunct="1">
              <a:lnSpc>
                <a:spcPct val="90000"/>
              </a:lnSpc>
              <a:spcBef>
                <a:spcPct val="35000"/>
              </a:spcBef>
              <a:buClr>
                <a:srgbClr val="57B826"/>
              </a:buClr>
            </a:pPr>
            <a:r>
              <a:rPr lang="en-GB" altLang="en-US" smtClean="0"/>
              <a:t>Evolution of sector performance indicators</a:t>
            </a:r>
          </a:p>
          <a:p>
            <a:pPr lvl="1" eaLnBrk="1" hangingPunct="1">
              <a:lnSpc>
                <a:spcPct val="90000"/>
              </a:lnSpc>
              <a:spcBef>
                <a:spcPct val="35000"/>
              </a:spcBef>
              <a:buClr>
                <a:srgbClr val="57B826"/>
              </a:buClr>
            </a:pPr>
            <a:r>
              <a:rPr lang="en-GB" altLang="en-US" smtClean="0"/>
              <a:t>Qualitative reports (working groups, studies, annual review…)</a:t>
            </a:r>
          </a:p>
          <a:p>
            <a:pPr lvl="1" eaLnBrk="1" hangingPunct="1">
              <a:lnSpc>
                <a:spcPct val="90000"/>
              </a:lnSpc>
              <a:spcBef>
                <a:spcPct val="35000"/>
              </a:spcBef>
              <a:buClr>
                <a:srgbClr val="57B826"/>
              </a:buClr>
            </a:pPr>
            <a:r>
              <a:rPr lang="en-GB" altLang="en-US" smtClean="0"/>
              <a:t>Implementation of institutional support measures</a:t>
            </a:r>
          </a:p>
          <a:p>
            <a:pPr eaLnBrk="1" hangingPunct="1">
              <a:lnSpc>
                <a:spcPct val="90000"/>
              </a:lnSpc>
              <a:spcBef>
                <a:spcPct val="75000"/>
              </a:spcBef>
              <a:buClr>
                <a:srgbClr val="000066"/>
              </a:buClr>
            </a:pPr>
            <a:r>
              <a:rPr lang="en-GB" altLang="en-US" smtClean="0"/>
              <a:t>Participation in sector dialogue</a:t>
            </a:r>
          </a:p>
          <a:p>
            <a:pPr eaLnBrk="1" hangingPunct="1">
              <a:lnSpc>
                <a:spcPct val="90000"/>
              </a:lnSpc>
              <a:spcBef>
                <a:spcPct val="75000"/>
              </a:spcBef>
              <a:buClr>
                <a:schemeClr val="tx1"/>
              </a:buClr>
            </a:pPr>
            <a:r>
              <a:rPr lang="en-GB" altLang="en-US" smtClean="0"/>
              <a:t>If SBS: tranche disbursement</a:t>
            </a:r>
          </a:p>
          <a:p>
            <a:pPr lvl="1" eaLnBrk="1" hangingPunct="1">
              <a:lnSpc>
                <a:spcPct val="90000"/>
              </a:lnSpc>
              <a:spcBef>
                <a:spcPct val="50000"/>
              </a:spcBef>
              <a:buClr>
                <a:srgbClr val="57B826"/>
              </a:buClr>
            </a:pPr>
            <a:r>
              <a:rPr lang="en-GB" altLang="en-US" smtClean="0"/>
              <a:t>Evolution of environmental indicators and/or indicators associated with environmental trends</a:t>
            </a:r>
          </a:p>
          <a:p>
            <a:pPr lvl="1" eaLnBrk="1" hangingPunct="1">
              <a:lnSpc>
                <a:spcPct val="90000"/>
              </a:lnSpc>
              <a:spcBef>
                <a:spcPct val="50000"/>
              </a:spcBef>
              <a:buClr>
                <a:srgbClr val="57B826"/>
              </a:buClr>
            </a:pPr>
            <a:r>
              <a:rPr lang="en-GB" altLang="en-US" smtClean="0"/>
              <a:t>If relevant, implementation of conditions related to environmental / natural resource management</a:t>
            </a:r>
          </a:p>
          <a:p>
            <a:pPr eaLnBrk="1" hangingPunct="1">
              <a:spcBef>
                <a:spcPct val="0"/>
              </a:spcBef>
            </a:pPr>
            <a:endParaRPr lang="en-US" altLang="en-US" smtClean="0"/>
          </a:p>
        </p:txBody>
      </p:sp>
    </p:spTree>
    <p:extLst>
      <p:ext uri="{BB962C8B-B14F-4D97-AF65-F5344CB8AC3E}">
        <p14:creationId xmlns:p14="http://schemas.microsoft.com/office/powerpoint/2010/main" val="215433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1B02818-FAE0-47B5-A49C-1BB9E8293379}" type="slidenum">
              <a:rPr lang="fr-FR" altLang="en-US">
                <a:solidFill>
                  <a:schemeClr val="tx1"/>
                </a:solidFill>
                <a:latin typeface="Arial" pitchFamily="34" charset="0"/>
              </a:rPr>
              <a:pPr eaLnBrk="1" hangingPunct="1"/>
              <a:t>25</a:t>
            </a:fld>
            <a:endParaRPr lang="fr-FR" altLang="en-US">
              <a:solidFill>
                <a:schemeClr val="tx1"/>
              </a:solidFill>
              <a:latin typeface="Arial" pitchFamily="34"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BE" altLang="en-US" smtClean="0"/>
              <a:t>New slide</a:t>
            </a:r>
            <a:endParaRPr lang="en-US" altLang="en-US" smtClean="0"/>
          </a:p>
        </p:txBody>
      </p:sp>
    </p:spTree>
    <p:extLst>
      <p:ext uri="{BB962C8B-B14F-4D97-AF65-F5344CB8AC3E}">
        <p14:creationId xmlns:p14="http://schemas.microsoft.com/office/powerpoint/2010/main" val="1608992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AE72EB54-77C2-4E15-B4E2-C9096698E74C}" type="slidenum">
              <a:rPr lang="fr-FR" altLang="en-US">
                <a:solidFill>
                  <a:schemeClr val="tx1"/>
                </a:solidFill>
                <a:latin typeface="Arial" pitchFamily="34" charset="0"/>
              </a:rPr>
              <a:pPr eaLnBrk="1" hangingPunct="1"/>
              <a:t>26</a:t>
            </a:fld>
            <a:endParaRPr lang="fr-FR" altLang="en-US">
              <a:solidFill>
                <a:schemeClr val="tx1"/>
              </a:solidFill>
              <a:latin typeface="Arial" pitchFamily="34"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BE" altLang="en-US" smtClean="0"/>
              <a:t>New slide</a:t>
            </a:r>
            <a:endParaRPr lang="en-US" altLang="en-US" smtClean="0"/>
          </a:p>
        </p:txBody>
      </p:sp>
    </p:spTree>
    <p:extLst>
      <p:ext uri="{BB962C8B-B14F-4D97-AF65-F5344CB8AC3E}">
        <p14:creationId xmlns:p14="http://schemas.microsoft.com/office/powerpoint/2010/main" val="417943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B489317-4EDA-4ADD-B531-1BE7B0CE590D}" type="slidenum">
              <a:rPr lang="en-GB" altLang="en-US">
                <a:solidFill>
                  <a:schemeClr val="tx1"/>
                </a:solidFill>
                <a:latin typeface="Arial" pitchFamily="34" charset="0"/>
              </a:rPr>
              <a:pPr eaLnBrk="1" hangingPunct="1"/>
              <a:t>27</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3630209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p>
          <a:p>
            <a:r>
              <a:rPr lang="da-DK" altLang="en-US" smtClean="0"/>
              <a:t>EC General Budget Support Guidelines 2007</a:t>
            </a:r>
          </a:p>
          <a:p>
            <a:endParaRPr lang="da-DK" altLang="en-US" smtClean="0"/>
          </a:p>
          <a:p>
            <a:r>
              <a:rPr lang="da-DK" altLang="en-US" b="1" smtClean="0"/>
              <a:t>Examples:</a:t>
            </a:r>
            <a:endParaRPr lang="da-DK" altLang="en-US" smtClean="0"/>
          </a:p>
          <a:p>
            <a:endParaRPr lang="da-DK" altLang="en-US" b="1" smtClean="0"/>
          </a:p>
          <a:p>
            <a:r>
              <a:rPr lang="da-DK" altLang="en-US" b="1" smtClean="0"/>
              <a:t>Groupwork / discussion</a:t>
            </a:r>
            <a:endParaRPr lang="da-DK" altLang="en-US" smtClean="0"/>
          </a:p>
          <a:p>
            <a:endParaRPr lang="da-DK" altLang="en-US" smtClean="0"/>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CB98A83-5207-48B6-AEE0-1AA3FEEB73C8}" type="slidenum">
              <a:rPr lang="en-GB" altLang="en-US">
                <a:solidFill>
                  <a:schemeClr val="tx1"/>
                </a:solidFill>
                <a:latin typeface="Arial" pitchFamily="34" charset="0"/>
              </a:rPr>
              <a:pPr eaLnBrk="1" hangingPunct="1"/>
              <a:t>28</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2502447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section 2.3 of the Guidelines.</a:t>
            </a:r>
          </a:p>
          <a:p>
            <a:r>
              <a:rPr lang="en-US" altLang="en-US" smtClean="0"/>
              <a:t>Discussions during the Pilot course with A2 participants revealed that SBC will not only be used to support “fragile states”, but also states which are in a situation of fragility or in transition towards a more stable (political) situation (e.g. Ivory Coast).</a:t>
            </a:r>
          </a:p>
          <a:p>
            <a:endParaRPr lang="en-US" altLang="en-US" smtClean="0"/>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F13E2D1-B3CC-41B1-8E67-E02FFAEC8736}" type="slidenum">
              <a:rPr lang="en-GB" altLang="en-US">
                <a:solidFill>
                  <a:schemeClr val="tx1"/>
                </a:solidFill>
                <a:latin typeface="Arial" pitchFamily="34" charset="0"/>
              </a:rPr>
              <a:pPr eaLnBrk="1" hangingPunct="1"/>
              <a:t>29</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121248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smtClean="0"/>
              <a:t>See pages 19, 20 and 50. Criteria are formulated in a different way.  Formulations of page 50 reproduced here.</a:t>
            </a:r>
          </a:p>
          <a:p>
            <a:pPr marL="171450" indent="-171450">
              <a:buFontTx/>
              <a:buChar char="-"/>
            </a:pPr>
            <a:r>
              <a:rPr lang="en-GB" altLang="en-US" smtClean="0"/>
              <a:t>Fourth criterion is on page 50 narrowed down to publication of the budget (in stead of Transparency and oversight).</a:t>
            </a:r>
          </a:p>
          <a:p>
            <a:pPr marL="171450" indent="-171450">
              <a:buFontTx/>
              <a:buChar char="-"/>
            </a:pPr>
            <a:r>
              <a:rPr lang="en-GB" altLang="en-US" smtClean="0"/>
              <a:t>See page 50 where eligibility criteria of SRCs and SBCs are made more specific.</a:t>
            </a:r>
          </a:p>
          <a:p>
            <a:pPr marL="171450" indent="-171450">
              <a:buFontTx/>
              <a:buChar char="-"/>
            </a:pPr>
            <a:r>
              <a:rPr lang="en-GB" altLang="en-US" smtClean="0"/>
              <a:t>These criteria will be discussed and analysed in detail during the next two days of the course.</a:t>
            </a:r>
          </a:p>
          <a:p>
            <a:pPr marL="171450" indent="-171450">
              <a:buFontTx/>
              <a:buChar char="-"/>
            </a:pPr>
            <a:endParaRPr lang="nl-NL" altLang="en-US" smtClean="0"/>
          </a:p>
          <a:p>
            <a:pPr marL="171450" indent="-171450">
              <a:buFontTx/>
              <a:buChar char="-"/>
            </a:pPr>
            <a:endParaRPr lang="nl-NL" altLang="en-US" smtClean="0"/>
          </a:p>
          <a:p>
            <a:pPr marL="171450" indent="-171450">
              <a:buFontTx/>
              <a:buChar char="-"/>
            </a:pPr>
            <a:endParaRPr lang="nl-NL" altLang="en-US" smtClean="0"/>
          </a:p>
          <a:p>
            <a:pPr marL="171450" indent="-171450">
              <a:buFontTx/>
              <a:buChar char="-"/>
            </a:pPr>
            <a:r>
              <a:rPr lang="nl-NL" altLang="en-US" smtClean="0"/>
              <a:t>Explan exercise:</a:t>
            </a:r>
          </a:p>
          <a:p>
            <a:pPr marL="171450" indent="-171450"/>
            <a:r>
              <a:rPr lang="en-GB" altLang="en-US" smtClean="0"/>
              <a:t>Explain briefly the philosophy of the exercises:</a:t>
            </a:r>
          </a:p>
          <a:p>
            <a:pPr marL="171450" indent="-171450"/>
            <a:r>
              <a:rPr lang="en-GB" altLang="en-US" smtClean="0"/>
              <a:t>3 countries</a:t>
            </a:r>
          </a:p>
          <a:p>
            <a:pPr marL="171450" indent="-171450"/>
            <a:r>
              <a:rPr lang="en-GB" altLang="en-US" smtClean="0"/>
              <a:t>3 groups of participants. </a:t>
            </a:r>
          </a:p>
          <a:p>
            <a:pPr marL="171450" indent="-171450"/>
            <a:r>
              <a:rPr lang="en-GB" altLang="en-US" smtClean="0"/>
              <a:t>Each group will be invited to analyse documentation on  one country in relation with the modules of the day and to formulate their judgment on the possible benefits of BS compared to other modalities, the eligibility criteria, the formulation of the programme etc. </a:t>
            </a:r>
          </a:p>
          <a:p>
            <a:pPr marL="171450" indent="-171450"/>
            <a:r>
              <a:rPr lang="en-GB" altLang="en-US" smtClean="0"/>
              <a:t>In general exercises will use the whole afternoon to allow each group to analyse the case of its country and then each group will present its conclusions to the others. </a:t>
            </a:r>
          </a:p>
          <a:p>
            <a:pPr marL="171450" indent="-171450"/>
            <a:r>
              <a:rPr lang="en-GB" altLang="en-US" smtClean="0"/>
              <a:t>The objective is to allocate sufficient time for analysis of real cases, and to offer an opportunity for constructive discussions and exchange experience within each group and between the groups.</a:t>
            </a:r>
          </a:p>
          <a:p>
            <a:pPr marL="171450" indent="-171450"/>
            <a:endParaRPr lang="en-GB" altLang="en-US" smtClean="0"/>
          </a:p>
          <a:p>
            <a:pPr marL="171450" indent="-171450"/>
            <a:r>
              <a:rPr lang="en-GB" altLang="en-US" smtClean="0"/>
              <a:t>At the end of the exercises 10 minutes should be devoted for a recapitulation of </a:t>
            </a:r>
          </a:p>
          <a:p>
            <a:pPr marL="171450" indent="-171450">
              <a:buFontTx/>
              <a:buChar char="-"/>
            </a:pPr>
            <a:r>
              <a:rPr lang="en-GB" altLang="en-US" smtClean="0"/>
              <a:t>Remind what was the objective of the exercise, in particular its links with the modules of the day</a:t>
            </a:r>
          </a:p>
          <a:p>
            <a:pPr marL="171450" indent="-171450">
              <a:buFontTx/>
              <a:buChar char="-"/>
            </a:pPr>
            <a:r>
              <a:rPr lang="en-GB" altLang="en-US" smtClean="0"/>
              <a:t> What are the main messages we should remember from this exercise</a:t>
            </a:r>
          </a:p>
          <a:p>
            <a:pPr marL="171450" indent="-171450"/>
            <a:r>
              <a:rPr lang="fr-BE" altLang="en-US" smtClean="0"/>
              <a:t>   + points to which we should pay particular attention  in the three cases analysed;</a:t>
            </a:r>
          </a:p>
          <a:p>
            <a:pPr marL="171450" indent="-171450"/>
            <a:r>
              <a:rPr lang="fr-BE" altLang="en-US" smtClean="0"/>
              <a:t>   + lessons to remermber when preparing or implementing BS in other cases. </a:t>
            </a:r>
            <a:endParaRPr lang="en-GB" altLang="en-US" smtClean="0"/>
          </a:p>
          <a:p>
            <a:pPr marL="171450" indent="-171450">
              <a:buFontTx/>
              <a:buChar char="-"/>
            </a:pPr>
            <a:endParaRPr lang="en-GB" altLang="en-US" smtClean="0"/>
          </a:p>
          <a:p>
            <a:pPr marL="171450" indent="-171450">
              <a:buFontTx/>
              <a:buChar char="-"/>
            </a:pPr>
            <a:endParaRPr lang="en-GB" altLang="en-US" smtClean="0"/>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8DC8CF9-A3EC-4444-9BD7-36986ABCE25D}" type="slidenum">
              <a:rPr lang="en-GB" altLang="en-US">
                <a:solidFill>
                  <a:schemeClr val="tx1"/>
                </a:solidFill>
                <a:latin typeface="Arial" pitchFamily="34" charset="0"/>
              </a:rPr>
              <a:pPr eaLnBrk="1" hangingPunct="1"/>
              <a:t>30</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927571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dirty="0" smtClean="0"/>
              <a:t>Expansion </a:t>
            </a:r>
            <a:endParaRPr lang="da-DK" altLang="en-US" dirty="0" smtClean="0"/>
          </a:p>
          <a:p>
            <a:r>
              <a:rPr lang="da-DK" altLang="en-US" b="1" dirty="0" err="1" smtClean="0"/>
              <a:t>Examples</a:t>
            </a:r>
            <a:r>
              <a:rPr lang="da-DK" altLang="en-US" b="1" dirty="0" smtClean="0"/>
              <a:t>:</a:t>
            </a:r>
            <a:endParaRPr lang="da-DK" altLang="en-US" dirty="0" smtClean="0"/>
          </a:p>
          <a:p>
            <a:r>
              <a:rPr lang="da-DK" altLang="en-US" b="1" dirty="0" err="1" smtClean="0"/>
              <a:t>Groupwork</a:t>
            </a:r>
            <a:r>
              <a:rPr lang="da-DK" altLang="en-US" b="1" dirty="0" smtClean="0"/>
              <a:t> / </a:t>
            </a:r>
            <a:r>
              <a:rPr lang="da-DK" altLang="en-US" b="1" dirty="0" err="1" smtClean="0"/>
              <a:t>discussion</a:t>
            </a:r>
            <a:endParaRPr lang="da-DK" altLang="en-US" dirty="0" smtClean="0"/>
          </a:p>
          <a:p>
            <a:pPr eaLnBrk="1" hangingPunct="1">
              <a:spcBef>
                <a:spcPct val="0"/>
              </a:spcBef>
            </a:pPr>
            <a:r>
              <a:rPr lang="en-US" altLang="en-US" dirty="0" smtClean="0"/>
              <a:t>Ask for examples on trade policy (examples in Georgia) – look at environmental fiscal reform – ask about land use policy and land reform</a:t>
            </a:r>
          </a:p>
          <a:p>
            <a:endParaRPr lang="da-DK" alt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14B589A-00C0-4785-8587-A19F53AFD22E}" type="slidenum">
              <a:rPr lang="en-GB" altLang="en-US">
                <a:solidFill>
                  <a:schemeClr val="tx1"/>
                </a:solidFill>
                <a:latin typeface="Arial" pitchFamily="34" charset="0"/>
              </a:rPr>
              <a:pPr eaLnBrk="1" hangingPunct="1"/>
              <a:t>31</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2779438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See section 5.1.2 and annex 4 of the BS Guidelines.</a:t>
            </a:r>
          </a:p>
          <a:p>
            <a:r>
              <a:rPr lang="en-GB" altLang="en-US" smtClean="0"/>
              <a:t>For domestic revenue mobilisation: see section 5.5 and annex 11 of the BS Guidelines.</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36FAE7FF-4324-4B88-A6C3-4E177752D681}" type="slidenum">
              <a:rPr lang="en-GB" altLang="en-US">
                <a:solidFill>
                  <a:schemeClr val="tx1"/>
                </a:solidFill>
                <a:latin typeface="Arial" pitchFamily="34" charset="0"/>
              </a:rPr>
              <a:pPr eaLnBrk="1" hangingPunct="1"/>
              <a:t>32</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308407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noTextEdit="1"/>
          </p:cNvSpPr>
          <p:nvPr>
            <p:ph type="sldImg"/>
          </p:nvPr>
        </p:nvSpPr>
        <p:spPr>
          <a:ln/>
        </p:spPr>
      </p:sp>
      <p:sp>
        <p:nvSpPr>
          <p:cNvPr id="389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GB" altLang="en-US" smtClean="0"/>
          </a:p>
        </p:txBody>
      </p:sp>
      <p:sp>
        <p:nvSpPr>
          <p:cNvPr id="389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50E9A43-10DC-480E-8C0A-2DC04463F797}" type="slidenum">
              <a:rPr lang="en-GB" altLang="en-US">
                <a:solidFill>
                  <a:schemeClr val="tx1"/>
                </a:solidFill>
                <a:latin typeface="Arial" pitchFamily="34" charset="0"/>
              </a:rPr>
              <a:pPr eaLnBrk="1" hangingPunct="1"/>
              <a:t>3</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881308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da-DK" dirty="0" smtClean="0"/>
              <a:t>Macroeconomic indicators are statistics that indicate the current status of the economy of a state depending on a particular area of the economy (industry, labor market, trade, etc.). They are published regularly at a certain time by governmental agencies and the private sector.</a:t>
            </a:r>
          </a:p>
          <a:p>
            <a:r>
              <a:rPr lang="en-US" altLang="da-DK" dirty="0" smtClean="0"/>
              <a:t>In truth, these statistics help </a:t>
            </a:r>
            <a:r>
              <a:rPr lang="en-US" altLang="da-DK" dirty="0" err="1" smtClean="0"/>
              <a:t>Forex</a:t>
            </a:r>
            <a:r>
              <a:rPr lang="en-US" altLang="da-DK" dirty="0" smtClean="0"/>
              <a:t> traders monitor the economy's pulse; thus it is not surprising that these are religiously followed by almost everyone in the financial markets. After publication of these indicators we can observe volatility of the market. The degree of volatility is determined depending on the importance of an indicator. That is why it is important to understand which indicator is important and what it represents.</a:t>
            </a:r>
          </a:p>
          <a:p>
            <a:r>
              <a:rPr lang="en-US" altLang="da-DK" b="1" dirty="0" smtClean="0"/>
              <a:t>Interest Rates Announcement</a:t>
            </a:r>
          </a:p>
          <a:p>
            <a:r>
              <a:rPr lang="en-US" altLang="da-DK" dirty="0" smtClean="0"/>
              <a:t>Interest rates play the most important role in moving the prices of currencies in the foreign exchange market. As the institutions that set interest rates, central banks are therefore the most influential actors. Interest rates dictate flows of investment. Since currencies are the representations of a country</a:t>
            </a:r>
            <a:r>
              <a:rPr lang="en-US" altLang="en-GB" dirty="0" smtClean="0"/>
              <a:t>’</a:t>
            </a:r>
            <a:r>
              <a:rPr lang="en-US" altLang="da-DK" dirty="0" smtClean="0"/>
              <a:t>s economy, differences in interest rates affect the relative worth of currencies in relation to one another. When central banks change interest rates they cause the </a:t>
            </a:r>
            <a:r>
              <a:rPr lang="en-US" altLang="da-DK" dirty="0" err="1" smtClean="0"/>
              <a:t>forex</a:t>
            </a:r>
            <a:r>
              <a:rPr lang="en-US" altLang="da-DK" dirty="0" smtClean="0"/>
              <a:t> market to experience movement and volatility. In the realm of </a:t>
            </a:r>
            <a:r>
              <a:rPr lang="en-US" altLang="da-DK" dirty="0" err="1" smtClean="0"/>
              <a:t>Forex</a:t>
            </a:r>
            <a:r>
              <a:rPr lang="en-US" altLang="da-DK" dirty="0" smtClean="0"/>
              <a:t> trading, accurate speculation of central banks</a:t>
            </a:r>
            <a:r>
              <a:rPr lang="en-US" altLang="en-GB" dirty="0" smtClean="0"/>
              <a:t>’</a:t>
            </a:r>
            <a:r>
              <a:rPr lang="en-US" altLang="da-DK" dirty="0" smtClean="0"/>
              <a:t> actions can enhance the trader's chances for a successful trade.</a:t>
            </a:r>
          </a:p>
          <a:p>
            <a:r>
              <a:rPr lang="en-US" altLang="da-DK" b="1" dirty="0" smtClean="0"/>
              <a:t>Gross Domestic Product (GDP)</a:t>
            </a:r>
          </a:p>
          <a:p>
            <a:r>
              <a:rPr lang="en-US" altLang="da-DK" dirty="0" smtClean="0"/>
              <a:t>The GDP is the broadest measure of a country's economy, and it represents the total market value of all goods and services produced in a country during a given year. Since the GDP figure itself is often considered a lagging indicator, most traders focus on the two reports that are issued in the months before the final GDP figures: the advance report and the preliminary report. Significant revisions between these reports can cause considerable volatility.</a:t>
            </a:r>
          </a:p>
          <a:p>
            <a:r>
              <a:rPr lang="en-US" altLang="da-DK" b="1" dirty="0" smtClean="0"/>
              <a:t>Consumer Price Index</a:t>
            </a:r>
          </a:p>
          <a:p>
            <a:r>
              <a:rPr lang="en-US" altLang="da-DK" dirty="0" smtClean="0"/>
              <a:t>The Consumer Price Index (CPI) is probably the most crucial indicator of inflation. It represents changes in the level of retail prices for the basic consumer basket. Inflation is tied directly to the purchasing power of a currency within its borders and affects its standing on the international markets. If the economy develops in normal conditions, the increase in CPI can lead to an increase in basic interest rates. This, in turn, leads to an increase in the attractiveness of a currency.</a:t>
            </a:r>
          </a:p>
          <a:p>
            <a:r>
              <a:rPr lang="en-US" altLang="da-DK" b="1" dirty="0" smtClean="0"/>
              <a:t>Employment Indicators</a:t>
            </a:r>
          </a:p>
          <a:p>
            <a:r>
              <a:rPr lang="en-US" altLang="da-DK" dirty="0" smtClean="0"/>
              <a:t>Employment indicators reflect the overall health of an economy or business cycle. In order to understand how an economy is functioning, it is important to know how many jobs are being created or destructed, what percentage of the work force is actively working, and how many new people are claiming unemployment. For inflation measurement, it is also important to monitor the speed at which wages are growing.</a:t>
            </a:r>
          </a:p>
          <a:p>
            <a:r>
              <a:rPr lang="en-US" altLang="da-DK" b="1" dirty="0" smtClean="0"/>
              <a:t>Retail Sales</a:t>
            </a:r>
          </a:p>
          <a:p>
            <a:r>
              <a:rPr lang="en-US" altLang="da-DK" dirty="0" smtClean="0"/>
              <a:t>The retail sales indicator is released on a monthly basis and is important to the foreign exchange trader because it shows the overall strength of consumer spending and the success of retail stores. The report is particularly useful because it is a timely indicator of broad consumer spending patterns that is adjusted for seasonal variables. It can be used to predict the performance of more important lagging indicators, and to assess the immediate direction of an economy.</a:t>
            </a:r>
          </a:p>
          <a:p>
            <a:r>
              <a:rPr lang="en-US" altLang="da-DK" b="1" dirty="0" smtClean="0"/>
              <a:t>Balance of Payments</a:t>
            </a:r>
          </a:p>
          <a:p>
            <a:r>
              <a:rPr lang="en-US" altLang="da-DK" dirty="0" smtClean="0"/>
              <a:t>The Balance of Payments represents the ratio between the amount of payments received from abroad and the amount of payments going abroad. In other words, it shows the total foreign trade operations, trade balance, and balance between export and import, transfer payments. If coming payment exceeds payments to other countries and international organizations the balance of payments is positive. The surplus is a favorable factor for growth of the national currency.</a:t>
            </a:r>
          </a:p>
          <a:p>
            <a:r>
              <a:rPr lang="en-US" altLang="da-DK" b="1" dirty="0" smtClean="0"/>
              <a:t>Government Fiscal and Monetary policy</a:t>
            </a:r>
          </a:p>
          <a:p>
            <a:r>
              <a:rPr lang="en-US" altLang="da-DK" dirty="0" smtClean="0"/>
              <a:t>Stabilization of the economy (e.g., full employment, control of inflation, and an equitable balance of payments) is one of the goals that governments attempt to achieve through manipulation of fiscal and monetary policies. Fiscal policy relates to taxes and expenditures, monetary policy to financial markets and the supply of credit, money, and other financial assets.</a:t>
            </a:r>
          </a:p>
          <a:p>
            <a:pPr eaLnBrk="1" hangingPunct="1">
              <a:spcBef>
                <a:spcPct val="0"/>
              </a:spcBef>
            </a:pPr>
            <a:endParaRPr lang="en-US" altLang="da-DK" dirty="0" smtClean="0"/>
          </a:p>
          <a:p>
            <a:endParaRPr lang="en-GB" altLang="da-DK"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57140B81-E384-43B2-BE0D-6B3312C285DE}" type="slidenum">
              <a:rPr lang="en-GB" altLang="da-DK" smtClean="0"/>
              <a:pPr eaLnBrk="1" hangingPunct="1">
                <a:spcBef>
                  <a:spcPct val="0"/>
                </a:spcBef>
              </a:pPr>
              <a:t>33</a:t>
            </a:fld>
            <a:endParaRPr lang="en-GB" altLang="da-DK" smtClean="0"/>
          </a:p>
        </p:txBody>
      </p:sp>
    </p:spTree>
    <p:extLst>
      <p:ext uri="{BB962C8B-B14F-4D97-AF65-F5344CB8AC3E}">
        <p14:creationId xmlns:p14="http://schemas.microsoft.com/office/powerpoint/2010/main" val="2200772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smtClean="0"/>
              <a:t>These distinctions are not well respected in annex 11 of the Guidelines.</a:t>
            </a:r>
          </a:p>
          <a:p>
            <a:pPr marL="171450" indent="-171450">
              <a:buFontTx/>
              <a:buChar char="-"/>
            </a:pPr>
            <a:r>
              <a:rPr lang="en-GB" altLang="en-US" smtClean="0"/>
              <a:t>No VAT on exported (unprocessed) natural resources. </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E9E9E60-5CFF-4F63-B2B0-564BE48BCF61}" type="slidenum">
              <a:rPr lang="en-GB" altLang="en-US">
                <a:solidFill>
                  <a:schemeClr val="tx1"/>
                </a:solidFill>
                <a:latin typeface="Arial" pitchFamily="34" charset="0"/>
              </a:rPr>
              <a:pPr eaLnBrk="1" hangingPunct="1"/>
              <a:t>34</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2032426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393E5DA6-8CF8-46A4-B644-3F4218D8075E}" type="slidenum">
              <a:rPr lang="en-GB" altLang="en-US">
                <a:solidFill>
                  <a:schemeClr val="tx1"/>
                </a:solidFill>
                <a:latin typeface="Arial" pitchFamily="34" charset="0"/>
              </a:rPr>
              <a:pPr eaLnBrk="1" hangingPunct="1"/>
              <a:t>35</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3533605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en-GB" altLang="en-US" smtClean="0">
                <a:solidFill>
                  <a:srgbClr val="002060"/>
                </a:solidFill>
              </a:rPr>
              <a:t>Carbon tax / Taxes on high-emission activities</a:t>
            </a:r>
          </a:p>
          <a:p>
            <a:r>
              <a:rPr lang="en-GB" altLang="en-US" smtClean="0">
                <a:solidFill>
                  <a:srgbClr val="002060"/>
                </a:solidFill>
              </a:rPr>
              <a:t>Environmental licences and fees – logging fees, Wildlife tourism, fishing. mining </a:t>
            </a:r>
          </a:p>
          <a:p>
            <a:r>
              <a:rPr lang="en-GB" altLang="en-US" smtClean="0">
                <a:solidFill>
                  <a:srgbClr val="002060"/>
                </a:solidFill>
              </a:rPr>
              <a:t>Foreign grants &amp; other financial transfers related to Environment and Climate change</a:t>
            </a:r>
          </a:p>
          <a:p>
            <a:r>
              <a:rPr lang="en-GB" altLang="en-US" smtClean="0">
                <a:solidFill>
                  <a:srgbClr val="002060"/>
                </a:solidFill>
              </a:rPr>
              <a:t>Growth effects from increased competitiveness – The green economy effect</a:t>
            </a:r>
          </a:p>
          <a:p>
            <a:r>
              <a:rPr lang="en-GB" altLang="en-US" smtClean="0">
                <a:solidFill>
                  <a:srgbClr val="002060"/>
                </a:solidFill>
              </a:rPr>
              <a:t>Reduced taxes on activities that shrink or fail to develop as a result of  Climate change and environmental policies</a:t>
            </a:r>
          </a:p>
          <a:p>
            <a:endParaRPr lang="da-DK" altLang="en-US" b="1"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C98CD6D-D6A9-48EB-A1F1-4CE699294E69}" type="slidenum">
              <a:rPr lang="en-GB" altLang="en-US">
                <a:solidFill>
                  <a:schemeClr val="tx1"/>
                </a:solidFill>
                <a:latin typeface="Arial" pitchFamily="34" charset="0"/>
              </a:rPr>
              <a:pPr eaLnBrk="1" hangingPunct="1"/>
              <a:t>36</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454923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smtClean="0"/>
              <a:t>Subsidies on env and cc adaptation and mitigation </a:t>
            </a:r>
          </a:p>
          <a:p>
            <a:r>
              <a:rPr lang="da-DK" altLang="en-US" smtClean="0"/>
              <a:t>Current expenditure on cc adaptatio and mitigation and maintenance of infrastruture</a:t>
            </a:r>
          </a:p>
          <a:p>
            <a:r>
              <a:rPr lang="en-GB" altLang="en-US" smtClean="0">
                <a:solidFill>
                  <a:srgbClr val="002060"/>
                </a:solidFill>
              </a:rPr>
              <a:t>Public investment (capital expenditure) in environment adaptation and/or mitigation-related infrastructure</a:t>
            </a:r>
          </a:p>
          <a:p>
            <a:r>
              <a:rPr lang="en-GB" altLang="en-US" smtClean="0">
                <a:solidFill>
                  <a:srgbClr val="002060"/>
                </a:solidFill>
              </a:rPr>
              <a:t>Reduced subsidies for fuel consumption and other high-emission activities as well as reduced subsidies as part of Green Economy measures</a:t>
            </a:r>
          </a:p>
          <a:p>
            <a:r>
              <a:rPr lang="en-GB" altLang="en-US" smtClean="0">
                <a:solidFill>
                  <a:srgbClr val="002060"/>
                </a:solidFill>
              </a:rPr>
              <a:t>Reduced spending on health care, infrastructure replacement , food aid, conflict etc. as a result of successful  environmental, adaptation measures</a:t>
            </a:r>
          </a:p>
          <a:p>
            <a:endParaRPr lang="da-DK" altLang="en-US" b="1"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E07D586-07AA-4B44-B214-AF0663115429}" type="slidenum">
              <a:rPr lang="en-GB" altLang="en-US">
                <a:solidFill>
                  <a:schemeClr val="tx1"/>
                </a:solidFill>
                <a:latin typeface="Arial" pitchFamily="34" charset="0"/>
              </a:rPr>
              <a:pPr eaLnBrk="1" hangingPunct="1"/>
              <a:t>37</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3109397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en-US" smtClean="0"/>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72AB8E2-7A53-43B4-AB6C-D15C83E3BDC0}" type="slidenum">
              <a:rPr lang="en-GB" altLang="en-US">
                <a:solidFill>
                  <a:schemeClr val="tx1"/>
                </a:solidFill>
                <a:latin typeface="Arial" pitchFamily="34" charset="0"/>
              </a:rPr>
              <a:pPr eaLnBrk="1" hangingPunct="1"/>
              <a:t>38</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857351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Note: Further on in the Guidelines, the third objective has been ‘translated’ into “efficient service delivery”, which is not the same as “operational efficiency”. The two terms overlap only partially. At some places in the PEFA guidelines, the same ‘switch’ is made.   </a:t>
            </a: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6E54057-4831-415A-9DDE-137DF90B8265}" type="slidenum">
              <a:rPr lang="en-GB" altLang="en-US">
                <a:solidFill>
                  <a:schemeClr val="tx1"/>
                </a:solidFill>
                <a:latin typeface="Arial" pitchFamily="34" charset="0"/>
              </a:rPr>
              <a:pPr eaLnBrk="1" hangingPunct="1"/>
              <a:t>39</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405832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B2CD220-81BF-48DB-A7F6-54B85D1B3C6C}" type="slidenum">
              <a:rPr lang="fr-FR" altLang="en-US">
                <a:solidFill>
                  <a:schemeClr val="tx1"/>
                </a:solidFill>
                <a:latin typeface="Arial" pitchFamily="34" charset="0"/>
              </a:rPr>
              <a:pPr eaLnBrk="1" hangingPunct="1"/>
              <a:t>40</a:t>
            </a:fld>
            <a:endParaRPr lang="fr-FR" altLang="en-US">
              <a:solidFill>
                <a:schemeClr val="tx1"/>
              </a:solidFill>
              <a:latin typeface="Arial" pitchFamily="34"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extLst>
      <p:ext uri="{BB962C8B-B14F-4D97-AF65-F5344CB8AC3E}">
        <p14:creationId xmlns:p14="http://schemas.microsoft.com/office/powerpoint/2010/main" val="2132006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marL="228600" indent="-228600">
              <a:buFont typeface="+mj-lt"/>
              <a:buNone/>
              <a:defRPr/>
            </a:pPr>
            <a:endParaRPr lang="da-DK" dirty="0" smtClean="0">
              <a:ea typeface="+mn-ea"/>
              <a:cs typeface="+mn-cs"/>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7D11A62-D36E-41A7-9703-E1150AE86CA3}" type="slidenum">
              <a:rPr lang="fr-BE" altLang="en-US">
                <a:solidFill>
                  <a:schemeClr val="tx1"/>
                </a:solidFill>
                <a:latin typeface="Arial" pitchFamily="34" charset="0"/>
              </a:rPr>
              <a:pPr eaLnBrk="1" hangingPunct="1"/>
              <a:t>42</a:t>
            </a:fld>
            <a:endParaRPr lang="fr-BE" altLang="en-US">
              <a:solidFill>
                <a:schemeClr val="tx1"/>
              </a:solidFill>
              <a:latin typeface="Arial" pitchFamily="34" charset="0"/>
            </a:endParaRPr>
          </a:p>
        </p:txBody>
      </p:sp>
    </p:spTree>
    <p:extLst>
      <p:ext uri="{BB962C8B-B14F-4D97-AF65-F5344CB8AC3E}">
        <p14:creationId xmlns:p14="http://schemas.microsoft.com/office/powerpoint/2010/main" val="285604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Espace réservé de l'image des diapositives 1"/>
          <p:cNvSpPr>
            <a:spLocks noGrp="1" noRot="1" noChangeAspect="1" noTextEdit="1"/>
          </p:cNvSpPr>
          <p:nvPr>
            <p:ph type="sldImg"/>
          </p:nvPr>
        </p:nvSpPr>
        <p:spPr>
          <a:ln/>
        </p:spPr>
      </p:sp>
      <p:sp>
        <p:nvSpPr>
          <p:cNvPr id="1259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en-US" smtClean="0"/>
          </a:p>
        </p:txBody>
      </p:sp>
      <p:sp>
        <p:nvSpPr>
          <p:cNvPr id="12595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1CC18CE-90CE-4AB3-BFB7-F37E4381182C}" type="slidenum">
              <a:rPr lang="en-GB" altLang="en-US">
                <a:solidFill>
                  <a:schemeClr val="tx1"/>
                </a:solidFill>
                <a:latin typeface="Arial" pitchFamily="34" charset="0"/>
              </a:rPr>
              <a:pPr eaLnBrk="1" hangingPunct="1"/>
              <a:t>43</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53062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a:ln/>
        </p:spPr>
      </p:sp>
      <p:sp>
        <p:nvSpPr>
          <p:cNvPr id="4096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Although the consequences of sector programmes on the environment may be less immediately visible than the environmental impacts of an individual project, their influence can nevertheless be very significant. For example, a sector policy on agriculture may include tax incentives that promote the use of more polluting pesticides, or provide subsidies based on production output that may result in incentives to use environmentally degrading practices which provide higher yields in the short term. A sector policy on transport may trigger higher levels of atmospheric pollution in urban centres from increased traffic if incentives make private transport more attractive than public transport, or unintentionally promote deforestation and poaching from road programmes crossing previously inaccessible areas. </a:t>
            </a:r>
            <a:endParaRPr lang="en-US" altLang="en-US" dirty="0" smtClean="0"/>
          </a:p>
          <a:p>
            <a:endParaRPr lang="en-US" altLang="en-US" dirty="0" smtClean="0"/>
          </a:p>
          <a:p>
            <a:r>
              <a:rPr lang="en-US" altLang="en-US" dirty="0" smtClean="0"/>
              <a:t>A </a:t>
            </a:r>
            <a:r>
              <a:rPr lang="en-US" altLang="en-US" b="1" dirty="0" smtClean="0"/>
              <a:t>sector approach </a:t>
            </a:r>
            <a:r>
              <a:rPr lang="en-US" altLang="en-US" dirty="0" smtClean="0"/>
              <a:t>(or </a:t>
            </a:r>
            <a:r>
              <a:rPr lang="en-US" altLang="en-US" dirty="0" err="1" smtClean="0"/>
              <a:t>SWAp</a:t>
            </a:r>
            <a:r>
              <a:rPr lang="en-US" altLang="en-US" dirty="0" smtClean="0"/>
              <a:t>) is a way of working together between government, development partners and other key sector stakeholders. It is a </a:t>
            </a:r>
            <a:r>
              <a:rPr lang="en-US" altLang="en-US" b="1" dirty="0" smtClean="0"/>
              <a:t>process </a:t>
            </a:r>
            <a:r>
              <a:rPr lang="en-US" altLang="en-US" dirty="0" smtClean="0"/>
              <a:t>aiming at</a:t>
            </a:r>
          </a:p>
          <a:p>
            <a:r>
              <a:rPr lang="en-US" altLang="en-US" dirty="0" smtClean="0"/>
              <a:t>broadening government and national ownership over public sector policy and resource allocation decisions within the sector, increasing the coherence between policy, spending</a:t>
            </a:r>
          </a:p>
          <a:p>
            <a:r>
              <a:rPr lang="en-US" altLang="en-US" dirty="0" smtClean="0"/>
              <a:t>and results, and reducing transaction costs. </a:t>
            </a:r>
          </a:p>
          <a:p>
            <a:r>
              <a:rPr lang="en-US" altLang="en-US" dirty="0" smtClean="0"/>
              <a:t>As a result of following a Sector Approach, a government progressively develops a </a:t>
            </a:r>
            <a:r>
              <a:rPr lang="en-US" altLang="en-US" b="1" dirty="0" smtClean="0"/>
              <a:t>sector programme1. </a:t>
            </a:r>
            <a:r>
              <a:rPr lang="en-US" altLang="en-US" dirty="0" smtClean="0"/>
              <a:t>Sector </a:t>
            </a:r>
            <a:r>
              <a:rPr lang="en-US" altLang="en-US" dirty="0" err="1" smtClean="0"/>
              <a:t>programmes</a:t>
            </a:r>
            <a:r>
              <a:rPr lang="en-US" altLang="en-US" dirty="0" smtClean="0"/>
              <a:t> are based on three core elements: the sector policy and strategy; the sector budget and its medium term expenditure perspective and the sector coordination framework through which the sector strategy, action plans and budget are reviewed and updated. A sector </a:t>
            </a:r>
            <a:r>
              <a:rPr lang="en-US" altLang="en-US" dirty="0" err="1" smtClean="0"/>
              <a:t>programme</a:t>
            </a:r>
            <a:r>
              <a:rPr lang="en-US" altLang="en-US" dirty="0" smtClean="0"/>
              <a:t> may be declined in a set of actions and activities to implement the sector strategy.</a:t>
            </a:r>
          </a:p>
          <a:p>
            <a:endParaRPr lang="en-US" altLang="en-US" dirty="0" smtClean="0"/>
          </a:p>
          <a:p>
            <a:r>
              <a:rPr lang="en-US" altLang="en-US" dirty="0" smtClean="0"/>
              <a:t>The EC's aid instrument for supporting a sector </a:t>
            </a:r>
            <a:r>
              <a:rPr lang="en-US" altLang="en-US" dirty="0" err="1" smtClean="0"/>
              <a:t>programme</a:t>
            </a:r>
            <a:r>
              <a:rPr lang="en-US" altLang="en-US" dirty="0" smtClean="0"/>
              <a:t> is known as a </a:t>
            </a:r>
            <a:r>
              <a:rPr lang="en-US" altLang="en-US" b="1" dirty="0" smtClean="0"/>
              <a:t>Sector Policy Support </a:t>
            </a:r>
            <a:r>
              <a:rPr lang="en-US" altLang="en-US" b="1" dirty="0" err="1" smtClean="0"/>
              <a:t>Programme</a:t>
            </a:r>
            <a:r>
              <a:rPr lang="en-US" altLang="en-US" b="1" dirty="0" smtClean="0"/>
              <a:t> </a:t>
            </a:r>
            <a:r>
              <a:rPr lang="en-GB" altLang="en-US" b="1" dirty="0" smtClean="0"/>
              <a:t>(SPSP)</a:t>
            </a:r>
            <a:r>
              <a:rPr lang="en-GB" altLang="en-US" dirty="0" smtClean="0"/>
              <a:t>.</a:t>
            </a:r>
          </a:p>
          <a:p>
            <a:endParaRPr lang="en-US" altLang="en-US" dirty="0" smtClean="0"/>
          </a:p>
          <a:p>
            <a:r>
              <a:rPr lang="en-US" altLang="en-US" dirty="0" smtClean="0"/>
              <a:t>The sector approach serves as a coordinating framework for government's own activities and for donor support which may take different forms, including projects, technical assistance, and various forms of programmatic aid, including budget support. The EC's </a:t>
            </a:r>
            <a:r>
              <a:rPr lang="en-US" altLang="en-US" dirty="0" err="1" smtClean="0"/>
              <a:t>favoured</a:t>
            </a:r>
            <a:r>
              <a:rPr lang="en-US" altLang="en-US" dirty="0" smtClean="0"/>
              <a:t> financing modality is budget support, but in certain circumstances the best available option may be project support or pooled funding with other donors.</a:t>
            </a:r>
          </a:p>
          <a:p>
            <a:endParaRPr lang="en-US" altLang="en-US" dirty="0" smtClean="0"/>
          </a:p>
          <a:p>
            <a:r>
              <a:rPr lang="en-US" altLang="en-US" dirty="0" smtClean="0"/>
              <a:t>Sector Approaches (also known as Sector Wide Approaches – </a:t>
            </a:r>
            <a:r>
              <a:rPr lang="en-US" altLang="en-US" dirty="0" err="1" smtClean="0"/>
              <a:t>SWAps</a:t>
            </a:r>
            <a:r>
              <a:rPr lang="en-US" altLang="en-US" dirty="0" smtClean="0"/>
              <a:t>) are usually seen as </a:t>
            </a:r>
            <a:r>
              <a:rPr lang="en-US" altLang="en-US" dirty="0" err="1" smtClean="0"/>
              <a:t>programme</a:t>
            </a:r>
            <a:r>
              <a:rPr lang="en-US" altLang="en-US" dirty="0" smtClean="0"/>
              <a:t>-based approaches operating at the level of a sector. PBA is defined as follows: </a:t>
            </a:r>
          </a:p>
          <a:p>
            <a:endParaRPr lang="en-US" altLang="en-US" b="1" dirty="0" smtClean="0"/>
          </a:p>
          <a:p>
            <a:r>
              <a:rPr lang="en-US" altLang="en-US" b="1" dirty="0" smtClean="0"/>
              <a:t>A </a:t>
            </a:r>
            <a:r>
              <a:rPr lang="en-US" altLang="en-US" b="1" dirty="0" err="1" smtClean="0"/>
              <a:t>programme</a:t>
            </a:r>
            <a:r>
              <a:rPr lang="en-US" altLang="en-US" b="1" dirty="0" smtClean="0"/>
              <a:t>-based approach (PBA) </a:t>
            </a:r>
            <a:r>
              <a:rPr lang="en-US" altLang="en-US" dirty="0" smtClean="0"/>
              <a:t>is a way of engaging in development cooperation based on the principle of coordinated support for a locally owned </a:t>
            </a:r>
            <a:r>
              <a:rPr lang="en-US" altLang="en-US" dirty="0" err="1" smtClean="0"/>
              <a:t>programme</a:t>
            </a:r>
            <a:r>
              <a:rPr lang="en-US" altLang="en-US" dirty="0" smtClean="0"/>
              <a:t> of development, such as a national poverty reduction strategy, a </a:t>
            </a:r>
            <a:r>
              <a:rPr lang="en-US" altLang="en-US" b="1" dirty="0" smtClean="0"/>
              <a:t>sector </a:t>
            </a:r>
            <a:r>
              <a:rPr lang="en-US" altLang="en-US" b="1" dirty="0" err="1" smtClean="0"/>
              <a:t>programme</a:t>
            </a:r>
            <a:r>
              <a:rPr lang="en-US" altLang="en-US" dirty="0" smtClean="0"/>
              <a:t>, a thematic </a:t>
            </a:r>
            <a:r>
              <a:rPr lang="en-US" altLang="en-US" dirty="0" err="1" smtClean="0"/>
              <a:t>programme</a:t>
            </a:r>
            <a:r>
              <a:rPr lang="en-US" altLang="en-US" dirty="0" smtClean="0"/>
              <a:t> or a </a:t>
            </a:r>
            <a:r>
              <a:rPr lang="en-US" altLang="en-US" dirty="0" err="1" smtClean="0"/>
              <a:t>programme</a:t>
            </a:r>
            <a:r>
              <a:rPr lang="en-US" altLang="en-US" dirty="0" smtClean="0"/>
              <a:t> of a specific </a:t>
            </a:r>
            <a:r>
              <a:rPr lang="en-US" altLang="en-US" dirty="0" err="1" smtClean="0"/>
              <a:t>organisation</a:t>
            </a:r>
            <a:r>
              <a:rPr lang="en-US" altLang="en-US" dirty="0" smtClean="0"/>
              <a:t>.</a:t>
            </a:r>
          </a:p>
          <a:p>
            <a:endParaRPr lang="en-US" altLang="en-US" b="1" i="1" dirty="0" smtClean="0"/>
          </a:p>
          <a:p>
            <a:r>
              <a:rPr lang="en-US" altLang="en-US" b="1" i="1" dirty="0" smtClean="0"/>
              <a:t>PBAs have the following features:</a:t>
            </a:r>
          </a:p>
          <a:p>
            <a:r>
              <a:rPr lang="en-US" altLang="en-US" dirty="0" smtClean="0"/>
              <a:t>􀃎 leadership by the host country</a:t>
            </a:r>
          </a:p>
          <a:p>
            <a:r>
              <a:rPr lang="en-US" altLang="en-US" dirty="0" smtClean="0"/>
              <a:t>􀃎 a single comprehensive </a:t>
            </a:r>
            <a:r>
              <a:rPr lang="en-US" altLang="en-US" dirty="0" err="1" smtClean="0"/>
              <a:t>programme</a:t>
            </a:r>
            <a:r>
              <a:rPr lang="en-US" altLang="en-US" dirty="0" smtClean="0"/>
              <a:t> and budget framework</a:t>
            </a:r>
          </a:p>
          <a:p>
            <a:r>
              <a:rPr lang="en-US" altLang="en-US" dirty="0" smtClean="0"/>
              <a:t>􀃎 a </a:t>
            </a:r>
            <a:r>
              <a:rPr lang="en-US" altLang="en-US" dirty="0" err="1" smtClean="0"/>
              <a:t>formalised</a:t>
            </a:r>
            <a:r>
              <a:rPr lang="en-US" altLang="en-US" dirty="0" smtClean="0"/>
              <a:t> process of donor coordination and </a:t>
            </a:r>
            <a:r>
              <a:rPr lang="en-US" altLang="en-US" dirty="0" err="1" smtClean="0"/>
              <a:t>harmonisation</a:t>
            </a:r>
            <a:r>
              <a:rPr lang="en-US" altLang="en-US" dirty="0" smtClean="0"/>
              <a:t> of donor procedures for reporting, budgeting, financial </a:t>
            </a:r>
            <a:r>
              <a:rPr lang="en-GB" altLang="en-US" dirty="0" smtClean="0"/>
              <a:t>management and procurement</a:t>
            </a:r>
          </a:p>
          <a:p>
            <a:r>
              <a:rPr lang="en-US" altLang="en-US" dirty="0" smtClean="0"/>
              <a:t>􀃎 efforts to increase the use of local systems for </a:t>
            </a:r>
            <a:r>
              <a:rPr lang="en-US" altLang="en-US" dirty="0" err="1" smtClean="0"/>
              <a:t>programme</a:t>
            </a:r>
            <a:r>
              <a:rPr lang="en-US" altLang="en-US" dirty="0" smtClean="0"/>
              <a:t> design and implementation, financial management, </a:t>
            </a:r>
            <a:r>
              <a:rPr lang="en-GB" altLang="en-US" dirty="0" smtClean="0"/>
              <a:t>monitoring and evaluation.</a:t>
            </a:r>
          </a:p>
          <a:p>
            <a:endParaRPr lang="en-US" altLang="en-US" dirty="0" smtClean="0"/>
          </a:p>
          <a:p>
            <a:r>
              <a:rPr lang="en-US" altLang="en-US" dirty="0" smtClean="0"/>
              <a:t>As a sector approach is a PBA at a sector level, all the features of PBAs apply to Sector Approaches. In the case of Sector Approaches the "locally owned </a:t>
            </a:r>
            <a:r>
              <a:rPr lang="en-US" altLang="en-US" dirty="0" err="1" smtClean="0"/>
              <a:t>programme</a:t>
            </a:r>
            <a:r>
              <a:rPr lang="en-US" altLang="en-US" dirty="0" smtClean="0"/>
              <a:t>" coincides with "the Sector </a:t>
            </a:r>
            <a:r>
              <a:rPr lang="en-US" altLang="en-US" dirty="0" err="1" smtClean="0"/>
              <a:t>programme</a:t>
            </a:r>
            <a:r>
              <a:rPr lang="en-US" altLang="en-US" dirty="0" smtClean="0"/>
              <a:t> ".</a:t>
            </a:r>
            <a:endParaRPr lang="fr-BE" altLang="en-US" dirty="0" smtClean="0"/>
          </a:p>
        </p:txBody>
      </p:sp>
      <p:sp>
        <p:nvSpPr>
          <p:cNvPr id="4096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323F179-16A6-4424-845B-C9FD4AA6B8E0}" type="slidenum">
              <a:rPr lang="fr-BE" altLang="en-US">
                <a:solidFill>
                  <a:schemeClr val="tx1"/>
                </a:solidFill>
                <a:latin typeface="Arial" pitchFamily="34" charset="0"/>
              </a:rPr>
              <a:pPr eaLnBrk="1" hangingPunct="1"/>
              <a:t>4</a:t>
            </a:fld>
            <a:endParaRPr lang="fr-BE" altLang="en-US">
              <a:solidFill>
                <a:schemeClr val="tx1"/>
              </a:solidFill>
              <a:latin typeface="Arial" pitchFamily="34" charset="0"/>
            </a:endParaRPr>
          </a:p>
        </p:txBody>
      </p:sp>
    </p:spTree>
    <p:extLst>
      <p:ext uri="{BB962C8B-B14F-4D97-AF65-F5344CB8AC3E}">
        <p14:creationId xmlns:p14="http://schemas.microsoft.com/office/powerpoint/2010/main" val="2387906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Espace réservé de l'image des diapositives 1"/>
          <p:cNvSpPr>
            <a:spLocks noGrp="1" noRot="1" noChangeAspect="1" noTextEdit="1"/>
          </p:cNvSpPr>
          <p:nvPr>
            <p:ph type="sldImg"/>
          </p:nvPr>
        </p:nvSpPr>
        <p:spPr>
          <a:ln/>
        </p:spPr>
      </p:sp>
      <p:sp>
        <p:nvSpPr>
          <p:cNvPr id="1280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en-US" smtClean="0"/>
          </a:p>
        </p:txBody>
      </p:sp>
      <p:sp>
        <p:nvSpPr>
          <p:cNvPr id="12800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4A2AAC9-212B-485E-8492-862E496A507C}" type="slidenum">
              <a:rPr lang="en-GB" altLang="en-US">
                <a:solidFill>
                  <a:schemeClr val="tx1"/>
                </a:solidFill>
                <a:latin typeface="Arial" pitchFamily="34" charset="0"/>
              </a:rPr>
              <a:pPr eaLnBrk="1" hangingPunct="1"/>
              <a:t>44</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4019847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93C4C581-7FD5-4F41-8A8A-F9573751B937}" type="slidenum">
              <a:rPr lang="en-GB" altLang="en-US">
                <a:solidFill>
                  <a:schemeClr val="tx1"/>
                </a:solidFill>
                <a:latin typeface="Arial" pitchFamily="34" charset="0"/>
              </a:rPr>
              <a:pPr eaLnBrk="1" hangingPunct="1"/>
              <a:t>46</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668791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p>
          <a:p>
            <a:r>
              <a:rPr lang="da-DK" altLang="en-US" smtClean="0"/>
              <a:t>Source: IIED Profiles of tools and tactics for environmental mainstreaming No. 12</a:t>
            </a:r>
            <a:endParaRPr lang="en-US" altLang="en-US" smtClean="0"/>
          </a:p>
          <a:p>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3BF4DC6-3FC3-464C-B44F-02FE6063ED5C}" type="slidenum">
              <a:rPr lang="en-GB" altLang="en-US">
                <a:solidFill>
                  <a:schemeClr val="tx1"/>
                </a:solidFill>
                <a:latin typeface="Arial" pitchFamily="34" charset="0"/>
              </a:rPr>
              <a:pPr eaLnBrk="1" hangingPunct="1"/>
              <a:t>47</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2790840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Espace réservé de l'image des diapositives 1"/>
          <p:cNvSpPr>
            <a:spLocks noGrp="1" noRot="1" noChangeAspect="1" noTextEdit="1"/>
          </p:cNvSpPr>
          <p:nvPr>
            <p:ph type="sldImg"/>
          </p:nvPr>
        </p:nvSpPr>
        <p:spPr>
          <a:ln/>
        </p:spPr>
      </p:sp>
      <p:sp>
        <p:nvSpPr>
          <p:cNvPr id="135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GB" altLang="en-US" smtClean="0"/>
          </a:p>
        </p:txBody>
      </p:sp>
      <p:sp>
        <p:nvSpPr>
          <p:cNvPr id="135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9CF7296-C701-429F-B620-4D93F56E469B}" type="slidenum">
              <a:rPr lang="en-GB" altLang="en-US">
                <a:solidFill>
                  <a:schemeClr val="tx1"/>
                </a:solidFill>
                <a:latin typeface="Arial" pitchFamily="34" charset="0"/>
              </a:rPr>
              <a:pPr eaLnBrk="1" hangingPunct="1"/>
              <a:t>48</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952629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Espace réservé de l'image des diapositives 1"/>
          <p:cNvSpPr>
            <a:spLocks noGrp="1" noRot="1" noChangeAspect="1" noTextEdit="1"/>
          </p:cNvSpPr>
          <p:nvPr>
            <p:ph type="sldImg"/>
          </p:nvPr>
        </p:nvSpPr>
        <p:spPr>
          <a:ln/>
        </p:spPr>
      </p:sp>
      <p:sp>
        <p:nvSpPr>
          <p:cNvPr id="13721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GB" altLang="en-US" smtClean="0"/>
          </a:p>
        </p:txBody>
      </p:sp>
      <p:sp>
        <p:nvSpPr>
          <p:cNvPr id="13721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A353934-B000-4CFC-A549-76042B712063}" type="slidenum">
              <a:rPr lang="en-GB" altLang="en-US">
                <a:solidFill>
                  <a:schemeClr val="tx1"/>
                </a:solidFill>
                <a:latin typeface="Arial" pitchFamily="34" charset="0"/>
              </a:rPr>
              <a:pPr eaLnBrk="1" hangingPunct="1"/>
              <a:t>49</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371448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da-DK" altLang="en-US" sz="1000" b="1" smtClean="0"/>
              <a:t>Expansion </a:t>
            </a:r>
            <a:endParaRPr lang="da-DK" altLang="en-US" sz="1000" smtClean="0"/>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1. </a:t>
            </a:r>
            <a:r>
              <a:rPr lang="en-US" altLang="en-US" sz="1000" i="1" smtClean="0"/>
              <a:t>Scope the purpose of the PEER – involving finance, environment and development authorities.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2. </a:t>
            </a:r>
            <a:r>
              <a:rPr lang="en-US" altLang="en-US" sz="1000" i="1" smtClean="0"/>
              <a:t>Survey the data available – this will help to finalise (and indeed limit) the type of analysis that can be carried out and the most appropriate way of collating the data.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3. </a:t>
            </a:r>
            <a:r>
              <a:rPr lang="en-US" altLang="en-US" sz="1000" i="1" smtClean="0"/>
              <a:t>Compile an environmental expenditure review database – often a time-consuming process of poring over lists of expenditures from various ministries.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4. </a:t>
            </a:r>
            <a:r>
              <a:rPr lang="en-US" altLang="en-US" sz="1000" i="1" smtClean="0"/>
              <a:t>Understand where environmental expenditures are made – spending units include core environmental agencies as well as non-environment agencies such as industry or agriculture authorities and decentralized bodies.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5. </a:t>
            </a:r>
            <a:r>
              <a:rPr lang="en-US" altLang="en-US" sz="1000" i="1" smtClean="0"/>
              <a:t>Understand where the sources of environmental funds are coming from – taking care to include donor, off-budget, subsidy and government revenue sources.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6. </a:t>
            </a:r>
            <a:r>
              <a:rPr lang="en-US" altLang="en-US" sz="1000" i="1" smtClean="0"/>
              <a:t>Assess the distribution of sources and expenditure – e.g. as a measure of mainstreaming across institutions.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7. </a:t>
            </a:r>
            <a:r>
              <a:rPr lang="en-US" altLang="en-US" sz="1000" i="1" smtClean="0"/>
              <a:t>Compare actual expenditures against declared policy priorities, or against stakeholder preferences – trends over time, or international comparisons, may be included.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8. </a:t>
            </a:r>
            <a:r>
              <a:rPr lang="en-US" altLang="en-US" sz="1000" i="1" smtClean="0"/>
              <a:t>Probe relevance, efficiency and effectiveness issues – often not a desk-based exercise, examining expenditure at sample project level and assessing preferably against outcome measures.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9. </a:t>
            </a:r>
            <a:r>
              <a:rPr lang="en-US" altLang="en-US" sz="1000" i="1" smtClean="0"/>
              <a:t>Suggest ways to better meet priorities – adjust budgets, target areas of fund-raising, change responsibilities, etc. </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10. </a:t>
            </a:r>
            <a:r>
              <a:rPr lang="en-US" altLang="en-US" sz="1000" i="1" smtClean="0"/>
              <a:t>Policy-level discussion and decisions on the above. </a:t>
            </a:r>
          </a:p>
          <a:p>
            <a:pPr eaLnBrk="1" hangingPunct="1">
              <a:lnSpc>
                <a:spcPct val="90000"/>
              </a:lnSpc>
              <a:spcBef>
                <a:spcPct val="0"/>
              </a:spcBef>
            </a:pPr>
            <a:endParaRPr lang="en-US" altLang="en-US" sz="1000" smtClean="0"/>
          </a:p>
          <a:p>
            <a:pPr>
              <a:lnSpc>
                <a:spcPct val="90000"/>
              </a:lnSpc>
            </a:pPr>
            <a:r>
              <a:rPr lang="da-DK" altLang="en-US" sz="1000" b="1" smtClean="0"/>
              <a:t>Examples:</a:t>
            </a:r>
            <a:endParaRPr lang="da-DK" altLang="en-US" sz="1000" smtClean="0"/>
          </a:p>
          <a:p>
            <a:pPr>
              <a:lnSpc>
                <a:spcPct val="90000"/>
              </a:lnSpc>
            </a:pPr>
            <a:r>
              <a:rPr lang="da-DK" altLang="en-US" sz="1000" b="1" smtClean="0"/>
              <a:t>Groupwork / discussion</a:t>
            </a:r>
            <a:endParaRPr lang="da-DK" altLang="en-US" sz="1000" smtClean="0"/>
          </a:p>
          <a:p>
            <a:pPr eaLnBrk="1" hangingPunct="1">
              <a:lnSpc>
                <a:spcPct val="90000"/>
              </a:lnSpc>
              <a:spcBef>
                <a:spcPct val="0"/>
              </a:spcBef>
            </a:pPr>
            <a:endParaRPr lang="en-US" altLang="en-US" sz="1000" smtClean="0"/>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E5075CB3-B882-4CAB-A312-11F727E7A5CE}" type="slidenum">
              <a:rPr lang="en-US" altLang="en-US">
                <a:solidFill>
                  <a:schemeClr val="tx1"/>
                </a:solidFill>
                <a:latin typeface="Arial" pitchFamily="34" charset="0"/>
              </a:rPr>
              <a:pPr eaLnBrk="1" hangingPunct="1"/>
              <a:t>50</a:t>
            </a:fld>
            <a:endParaRPr lang="en-US" altLang="en-US">
              <a:solidFill>
                <a:schemeClr val="tx1"/>
              </a:solidFill>
              <a:latin typeface="Arial" pitchFamily="34" charset="0"/>
            </a:endParaRPr>
          </a:p>
        </p:txBody>
      </p:sp>
    </p:spTree>
    <p:extLst>
      <p:ext uri="{BB962C8B-B14F-4D97-AF65-F5344CB8AC3E}">
        <p14:creationId xmlns:p14="http://schemas.microsoft.com/office/powerpoint/2010/main" val="1688382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Expansion:</a:t>
            </a:r>
          </a:p>
          <a:p>
            <a:endParaRPr lang="en-US" altLang="en-US" smtClean="0"/>
          </a:p>
          <a:p>
            <a:r>
              <a:rPr lang="en-US" altLang="en-US" smtClean="0"/>
              <a:t>The Climate Public Expenditure and Institutional Review methodology was first pioneered in Nepal, with UNDP and UNEP support in 2011</a:t>
            </a:r>
          </a:p>
          <a:p>
            <a:endParaRPr lang="en-US" altLang="en-US" smtClean="0"/>
          </a:p>
          <a:p>
            <a:r>
              <a:rPr lang="da-DK" altLang="en-US" smtClean="0"/>
              <a:t>CPEIR Country Reports </a:t>
            </a:r>
            <a:r>
              <a:rPr lang="da-DK" altLang="en-US" b="1" smtClean="0"/>
              <a:t>(</a:t>
            </a:r>
            <a:r>
              <a:rPr lang="da-DK" altLang="en-US" smtClean="0">
                <a:hlinkClick r:id="rId3" action="ppaction://hlinkfile"/>
              </a:rPr>
              <a:t>Nepal</a:t>
            </a:r>
            <a:r>
              <a:rPr lang="da-DK" altLang="en-US" smtClean="0"/>
              <a:t>, </a:t>
            </a:r>
            <a:r>
              <a:rPr lang="da-DK" altLang="en-US" smtClean="0">
                <a:hlinkClick r:id="rId4" action="ppaction://hlinkfile"/>
              </a:rPr>
              <a:t>Bangladesh</a:t>
            </a:r>
            <a:r>
              <a:rPr lang="da-DK" altLang="en-US" smtClean="0"/>
              <a:t>, </a:t>
            </a:r>
            <a:r>
              <a:rPr lang="da-DK" altLang="en-US" smtClean="0">
                <a:hlinkClick r:id="rId5" action="ppaction://hlinkfile"/>
              </a:rPr>
              <a:t>Thailand</a:t>
            </a:r>
            <a:r>
              <a:rPr lang="da-DK" altLang="en-US" smtClean="0"/>
              <a:t>, </a:t>
            </a:r>
            <a:r>
              <a:rPr lang="da-DK" altLang="en-US" smtClean="0">
                <a:hlinkClick r:id="rId6" action="ppaction://hlinkfile"/>
              </a:rPr>
              <a:t>Cambodia</a:t>
            </a:r>
            <a:r>
              <a:rPr lang="da-DK" altLang="en-US" smtClean="0"/>
              <a:t>, </a:t>
            </a:r>
            <a:r>
              <a:rPr lang="da-DK" altLang="en-US" smtClean="0">
                <a:hlinkClick r:id="rId7" action="ppaction://hlinkfile"/>
              </a:rPr>
              <a:t>Samoa</a:t>
            </a:r>
            <a:r>
              <a:rPr lang="da-DK" altLang="en-US" b="1" smtClean="0"/>
              <a:t>)</a:t>
            </a:r>
            <a:endParaRPr lang="da-DK" altLang="en-US" smtClean="0"/>
          </a:p>
          <a:p>
            <a:r>
              <a:rPr lang="da-DK" altLang="en-US" smtClean="0"/>
              <a:t>Summary of CPEIR Country Reports</a:t>
            </a:r>
            <a:r>
              <a:rPr lang="da-DK" altLang="en-US" b="1" smtClean="0"/>
              <a:t> (</a:t>
            </a:r>
            <a:r>
              <a:rPr lang="da-DK" altLang="en-US" b="1" smtClean="0">
                <a:hlinkClick r:id="rId8" action="ppaction://hlinkfile"/>
              </a:rPr>
              <a:t>Nepal summary</a:t>
            </a:r>
            <a:r>
              <a:rPr lang="da-DK" altLang="en-US" b="1" smtClean="0"/>
              <a:t>, </a:t>
            </a:r>
            <a:r>
              <a:rPr lang="da-DK" altLang="en-US" b="1" smtClean="0">
                <a:hlinkClick r:id="rId9" action="ppaction://hlinkfile"/>
              </a:rPr>
              <a:t>Bangladesh summary</a:t>
            </a:r>
            <a:r>
              <a:rPr lang="da-DK" altLang="en-US" b="1" smtClean="0"/>
              <a:t>, </a:t>
            </a:r>
            <a:r>
              <a:rPr lang="da-DK" altLang="en-US" b="1" smtClean="0">
                <a:hlinkClick r:id="rId10" action="ppaction://hlinkfile"/>
              </a:rPr>
              <a:t>Thailand summary</a:t>
            </a:r>
            <a:r>
              <a:rPr lang="da-DK" altLang="en-US" b="1" smtClean="0"/>
              <a:t>, </a:t>
            </a:r>
            <a:r>
              <a:rPr lang="da-DK" altLang="en-US" b="1" smtClean="0">
                <a:hlinkClick r:id="rId11" action="ppaction://hlinkfile"/>
              </a:rPr>
              <a:t>Cambodia summary</a:t>
            </a:r>
            <a:r>
              <a:rPr lang="da-DK" altLang="en-US" b="1" smtClean="0"/>
              <a:t>, </a:t>
            </a:r>
            <a:r>
              <a:rPr lang="da-DK" altLang="en-US" b="1" smtClean="0">
                <a:hlinkClick r:id="rId12" action="ppaction://hlinkfile"/>
              </a:rPr>
              <a:t>Samoa summary</a:t>
            </a:r>
            <a:r>
              <a:rPr lang="da-DK" altLang="en-US" b="1" smtClean="0"/>
              <a:t>, </a:t>
            </a:r>
            <a:r>
              <a:rPr lang="da-DK" altLang="en-US" b="1" smtClean="0">
                <a:hlinkClick r:id="rId13" action="ppaction://hlinkfile"/>
              </a:rPr>
              <a:t>Philippines Summary</a:t>
            </a:r>
            <a:r>
              <a:rPr lang="da-DK" altLang="en-US" b="1" smtClean="0"/>
              <a:t>, </a:t>
            </a:r>
            <a:r>
              <a:rPr lang="da-DK" altLang="en-US" b="1" smtClean="0">
                <a:hlinkClick r:id="rId14" action="ppaction://hlinkfile"/>
              </a:rPr>
              <a:t>Morocco summary</a:t>
            </a:r>
            <a:r>
              <a:rPr lang="da-DK" altLang="en-US" b="1" smtClean="0"/>
              <a:t>)</a:t>
            </a:r>
            <a:endParaRPr lang="da-DK" altLang="en-US" smtClean="0"/>
          </a:p>
          <a:p>
            <a:r>
              <a:rPr lang="da-DK" altLang="en-US" b="1" smtClean="0">
                <a:hlinkClick r:id="rId15" action="ppaction://hlinkfile"/>
              </a:rPr>
              <a:t>CPEIR in Asia-Pacific region- What have We learnt?</a:t>
            </a:r>
            <a:endParaRPr lang="da-DK" altLang="en-US" b="1" smtClean="0"/>
          </a:p>
          <a:p>
            <a:r>
              <a:rPr lang="da-DK" altLang="en-US" b="1" smtClean="0">
                <a:hlinkClick r:id="rId16" action="ppaction://hlinkfile"/>
              </a:rPr>
              <a:t>Mapping of knowledge initiatives on climate finance</a:t>
            </a:r>
            <a:endParaRPr lang="da-DK" altLang="en-US" b="1" smtClean="0"/>
          </a:p>
          <a:p>
            <a:r>
              <a:rPr lang="da-DK" altLang="en-US" b="1" smtClean="0">
                <a:hlinkClick r:id="rId17" action="ppaction://hlinkfile"/>
              </a:rPr>
              <a:t>CPEIR Sourcebook overview</a:t>
            </a:r>
            <a:endParaRPr lang="da-DK" altLang="en-US" b="1" smtClean="0"/>
          </a:p>
          <a:p>
            <a:r>
              <a:rPr lang="da-DK" altLang="en-US" b="1" smtClean="0">
                <a:hlinkClick r:id="rId18" action="ppaction://hlinkfile"/>
              </a:rPr>
              <a:t>CPEIR Methodological note</a:t>
            </a:r>
            <a:endParaRPr lang="da-DK" altLang="en-US" b="1" smtClean="0"/>
          </a:p>
          <a:p>
            <a:r>
              <a:rPr lang="da-DK" altLang="en-US" b="1" smtClean="0">
                <a:hlinkClick r:id="rId19" action="ppaction://hlinkfile" tooltip="Climate_Fiscal_Frameworks.pdf"/>
              </a:rPr>
              <a:t>Climate Fiscal Framework</a:t>
            </a:r>
            <a:endParaRPr lang="da-DK" altLang="en-US" b="1" smtClean="0"/>
          </a:p>
          <a:p>
            <a:endParaRPr lang="da-DK" altLang="en-US" b="1" smtClean="0"/>
          </a:p>
          <a:p>
            <a:r>
              <a:rPr lang="da-DK" altLang="en-US" b="1" smtClean="0"/>
              <a:t>http://www.aideffectiveness.org/CPEIR</a:t>
            </a:r>
          </a:p>
          <a:p>
            <a:endParaRPr lang="da-DK" altLang="en-US" b="1" smtClean="0"/>
          </a:p>
          <a:p>
            <a:r>
              <a:rPr lang="da-DK" altLang="en-US" b="1" smtClean="0"/>
              <a:t>Examples:</a:t>
            </a:r>
            <a:endParaRPr lang="da-DK" altLang="en-US" smtClean="0"/>
          </a:p>
          <a:p>
            <a:endParaRPr lang="da-DK" altLang="en-US" b="1" smtClean="0"/>
          </a:p>
          <a:p>
            <a:r>
              <a:rPr lang="da-DK" altLang="en-US" b="1" smtClean="0"/>
              <a:t>Groupwork / discussion</a:t>
            </a:r>
            <a:endParaRPr lang="da-DK" altLang="en-US" smtClean="0"/>
          </a:p>
          <a:p>
            <a:endParaRPr lang="da-DK" altLang="en-US" smtClean="0"/>
          </a:p>
        </p:txBody>
      </p:sp>
      <p:sp>
        <p:nvSpPr>
          <p:cNvPr id="141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FD181A0-FB9F-489A-9642-88634064B680}" type="slidenum">
              <a:rPr lang="en-GB" altLang="en-US">
                <a:solidFill>
                  <a:schemeClr val="tx1"/>
                </a:solidFill>
                <a:latin typeface="Arial" pitchFamily="34" charset="0"/>
              </a:rPr>
              <a:pPr eaLnBrk="1" hangingPunct="1"/>
              <a:t>51</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127787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a:ln/>
        </p:spPr>
      </p:sp>
      <p:sp>
        <p:nvSpPr>
          <p:cNvPr id="4301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spcAft>
                <a:spcPts val="1200"/>
              </a:spcAft>
            </a:pPr>
            <a:r>
              <a:rPr lang="en-GB" altLang="en-US" b="1" smtClean="0"/>
              <a:t>Identification: environmental integration</a:t>
            </a:r>
            <a:endParaRPr lang="en-GB" altLang="en-US" b="1" smtClean="0">
              <a:solidFill>
                <a:srgbClr val="000090"/>
              </a:solidFill>
            </a:endParaRPr>
          </a:p>
          <a:p>
            <a:pPr eaLnBrk="1" hangingPunct="1">
              <a:spcBef>
                <a:spcPts val="1200"/>
              </a:spcBef>
              <a:spcAft>
                <a:spcPts val="1200"/>
              </a:spcAft>
              <a:buFontTx/>
              <a:buAutoNum type="arabicPeriod"/>
            </a:pPr>
            <a:r>
              <a:rPr lang="en-GB" altLang="en-US" smtClean="0">
                <a:solidFill>
                  <a:srgbClr val="000090"/>
                </a:solidFill>
              </a:rPr>
              <a:t>Take account of environmental, </a:t>
            </a:r>
            <a:r>
              <a:rPr lang="en-GB" altLang="en-US" b="1" smtClean="0">
                <a:solidFill>
                  <a:srgbClr val="00B050"/>
                </a:solidFill>
              </a:rPr>
              <a:t>Climate Change and possibly GE </a:t>
            </a:r>
            <a:r>
              <a:rPr lang="en-GB" altLang="en-US" smtClean="0">
                <a:solidFill>
                  <a:srgbClr val="000090"/>
                </a:solidFill>
              </a:rPr>
              <a:t>issues in the </a:t>
            </a:r>
            <a:r>
              <a:rPr lang="en-GB" altLang="en-US" i="1" smtClean="0">
                <a:solidFill>
                  <a:srgbClr val="000090"/>
                </a:solidFill>
              </a:rPr>
              <a:t>seven assessment areas</a:t>
            </a:r>
          </a:p>
          <a:p>
            <a:pPr eaLnBrk="1" hangingPunct="1">
              <a:spcBef>
                <a:spcPts val="1200"/>
              </a:spcBef>
              <a:spcAft>
                <a:spcPts val="1200"/>
              </a:spcAft>
              <a:buFontTx/>
              <a:buAutoNum type="arabicPeriod"/>
            </a:pPr>
            <a:r>
              <a:rPr lang="en-GB" altLang="en-US" b="1" smtClean="0">
                <a:solidFill>
                  <a:srgbClr val="000090"/>
                </a:solidFill>
              </a:rPr>
              <a:t>Apply an </a:t>
            </a:r>
            <a:r>
              <a:rPr lang="en-GB" altLang="en-US" b="1" i="1" smtClean="0">
                <a:solidFill>
                  <a:srgbClr val="000090"/>
                </a:solidFill>
              </a:rPr>
              <a:t>SEA to the policy (timing?!)</a:t>
            </a:r>
          </a:p>
          <a:p>
            <a:pPr eaLnBrk="1" hangingPunct="1">
              <a:spcBef>
                <a:spcPts val="1200"/>
              </a:spcBef>
              <a:spcAft>
                <a:spcPts val="1200"/>
              </a:spcAft>
              <a:buFontTx/>
              <a:buAutoNum type="arabicPeriod"/>
            </a:pPr>
            <a:r>
              <a:rPr lang="en-GB" altLang="en-US" smtClean="0">
                <a:solidFill>
                  <a:srgbClr val="000090"/>
                </a:solidFill>
              </a:rPr>
              <a:t>Integrate the main outcomes of environmental, </a:t>
            </a:r>
            <a:r>
              <a:rPr lang="en-GB" altLang="en-US" b="1" smtClean="0">
                <a:solidFill>
                  <a:srgbClr val="000090"/>
                </a:solidFill>
              </a:rPr>
              <a:t>CC and GG integration in the </a:t>
            </a:r>
            <a:r>
              <a:rPr lang="en-GB" altLang="en-US" b="1" i="1" smtClean="0">
                <a:solidFill>
                  <a:srgbClr val="000090"/>
                </a:solidFill>
              </a:rPr>
              <a:t>SPSP’s Identification Fiche + AF</a:t>
            </a:r>
          </a:p>
          <a:p>
            <a:pPr eaLnBrk="1" hangingPunct="1">
              <a:spcBef>
                <a:spcPct val="0"/>
              </a:spcBef>
            </a:pPr>
            <a:endParaRPr lang="fr-BE" altLang="en-US" smtClean="0"/>
          </a:p>
          <a:p>
            <a:pPr eaLnBrk="1" hangingPunct="1">
              <a:spcBef>
                <a:spcPct val="0"/>
              </a:spcBef>
            </a:pPr>
            <a:endParaRPr lang="fr-BE" altLang="en-US" smtClean="0"/>
          </a:p>
          <a:p>
            <a:r>
              <a:rPr lang="en-US" altLang="en-US" smtClean="0"/>
              <a:t>As already emphasised, a sector approach is a process through which the sector programme is continually refined, rolled forward and improved. There is no rigid blueprint. However, three core elements are always at the centre of a sector approach and form the essential building blocks of a sector programme:</a:t>
            </a:r>
          </a:p>
          <a:p>
            <a:r>
              <a:rPr lang="en-US" altLang="en-US" b="1" smtClean="0"/>
              <a:t>1. </a:t>
            </a:r>
            <a:r>
              <a:rPr lang="en-US" altLang="en-US" smtClean="0"/>
              <a:t>A </a:t>
            </a:r>
            <a:r>
              <a:rPr lang="en-US" altLang="en-US" b="1" smtClean="0"/>
              <a:t>sector policy and strategy</a:t>
            </a:r>
            <a:r>
              <a:rPr lang="en-US" altLang="en-US" smtClean="0"/>
              <a:t>, specifying what government aims to achieve in the sector and how – distinguishing government’s regulatory role from its service delivery role, specifying the roles of non-government agents and outlining any necessary institutional reforms. The policy/strategy can usefully be declined in annual action plans where</a:t>
            </a:r>
          </a:p>
          <a:p>
            <a:r>
              <a:rPr lang="en-GB" altLang="en-US" smtClean="0"/>
              <a:t>priority activities are agreed.</a:t>
            </a:r>
          </a:p>
          <a:p>
            <a:endParaRPr lang="en-GB" altLang="en-US" smtClean="0"/>
          </a:p>
          <a:p>
            <a:r>
              <a:rPr lang="en-US" altLang="en-US" b="1" smtClean="0"/>
              <a:t>2. </a:t>
            </a:r>
            <a:r>
              <a:rPr lang="en-US" altLang="en-US" smtClean="0"/>
              <a:t>The </a:t>
            </a:r>
            <a:r>
              <a:rPr lang="en-US" altLang="en-US" b="1" smtClean="0"/>
              <a:t>sector budget and its medium term perspective</a:t>
            </a:r>
            <a:r>
              <a:rPr lang="en-US" altLang="en-US" smtClean="0"/>
              <a:t>, the annual sector budget increasingly reflecting sector priorities and strategies. The sector approach works towards policy based budgeting, embracing all resources for the sector, with realistic medium-term sector expenditure plans, which, ideally, will form part of a coherent national approach to medium-term expenditure planning.</a:t>
            </a:r>
          </a:p>
          <a:p>
            <a:endParaRPr lang="fr-BE" altLang="en-US" smtClean="0"/>
          </a:p>
          <a:p>
            <a:r>
              <a:rPr lang="en-US" altLang="en-US" smtClean="0"/>
              <a:t>3. A </a:t>
            </a:r>
            <a:r>
              <a:rPr lang="en-US" altLang="en-US" b="1" smtClean="0"/>
              <a:t>sector coordination framework</a:t>
            </a:r>
            <a:r>
              <a:rPr lang="en-US" altLang="en-US" smtClean="0"/>
              <a:t>, under the government’s leadership comprising i) coordination of national stakeholders including governmental (central agencies and other concerned ministries and agencies) and non-governmental actors; ii) coordination with and among donors.</a:t>
            </a:r>
          </a:p>
          <a:p>
            <a:endParaRPr lang="en-US" altLang="en-US" b="1" i="1" smtClean="0"/>
          </a:p>
          <a:p>
            <a:r>
              <a:rPr lang="en-US" altLang="en-US" b="1" i="1" smtClean="0"/>
              <a:t>Other two key elements </a:t>
            </a:r>
            <a:r>
              <a:rPr lang="en-US" altLang="en-US" i="1" smtClean="0"/>
              <a:t>include</a:t>
            </a:r>
            <a:r>
              <a:rPr lang="en-US" altLang="en-US" b="1" i="1" smtClean="0"/>
              <a:t>:</a:t>
            </a:r>
          </a:p>
          <a:p>
            <a:r>
              <a:rPr lang="en-US" altLang="en-US" b="1" smtClean="0"/>
              <a:t>4. </a:t>
            </a:r>
            <a:r>
              <a:rPr lang="en-US" altLang="en-US" smtClean="0"/>
              <a:t>The </a:t>
            </a:r>
            <a:r>
              <a:rPr lang="en-US" altLang="en-US" b="1" smtClean="0"/>
              <a:t>institutional setting and existing capacities</a:t>
            </a:r>
            <a:r>
              <a:rPr lang="en-US" altLang="en-US" smtClean="0"/>
              <a:t>, linked to a pro-active capacity development strategy led by the government. Concern for government capacity has always</a:t>
            </a:r>
          </a:p>
          <a:p>
            <a:r>
              <a:rPr lang="en-US" altLang="en-US" smtClean="0"/>
              <a:t>been one of the driving forces behind sector approaches, which aim to reinforce national systems by using them. The need for pro-active capacity development strategies is also recognised. There is growing appreciation that sector programmes are heavily influenced by the broader institutional setting, and that capacity development needs to be a more central concern. The present guidelines give these aspects a fuller treatment. Broader governance concerns also cut across all the elements of a </a:t>
            </a:r>
            <a:r>
              <a:rPr lang="en-GB" altLang="en-US" smtClean="0"/>
              <a:t>sector programme.</a:t>
            </a:r>
          </a:p>
          <a:p>
            <a:endParaRPr lang="en-US" altLang="en-US" b="1" smtClean="0"/>
          </a:p>
          <a:p>
            <a:r>
              <a:rPr lang="en-US" altLang="en-US" b="1" smtClean="0"/>
              <a:t>5. </a:t>
            </a:r>
            <a:r>
              <a:rPr lang="en-US" altLang="en-US" smtClean="0"/>
              <a:t>A </a:t>
            </a:r>
            <a:r>
              <a:rPr lang="en-US" altLang="en-US" b="1" smtClean="0"/>
              <a:t>performance monitoring system </a:t>
            </a:r>
            <a:r>
              <a:rPr lang="en-US" altLang="en-US" smtClean="0"/>
              <a:t>with a focus on results and feedback into management </a:t>
            </a:r>
            <a:r>
              <a:rPr lang="en-GB" altLang="en-US" smtClean="0"/>
              <a:t>and policy. </a:t>
            </a:r>
            <a:r>
              <a:rPr lang="en-US" altLang="en-US" smtClean="0"/>
              <a:t>This frequently involves a sectoral performance </a:t>
            </a:r>
            <a:r>
              <a:rPr lang="en-GB" altLang="en-US" smtClean="0"/>
              <a:t>assessment framework (PAF) consisting </a:t>
            </a:r>
            <a:r>
              <a:rPr lang="en-US" altLang="en-US" smtClean="0"/>
              <a:t>of a set of input, output, outcome and possibly impact indicators. The evolution of the PAF is periodically monitored to assess progress towards the achievement of the</a:t>
            </a:r>
          </a:p>
          <a:p>
            <a:r>
              <a:rPr lang="en-US" altLang="en-US" smtClean="0"/>
              <a:t>sector’s policy and strategic objectives. The monitoring system provides key elements to steer policy dialogue and is part and parcel of the overall policy process. The choice of indicators must reflect all the important dimensions of the sector </a:t>
            </a:r>
            <a:r>
              <a:rPr lang="en-GB" altLang="en-US" smtClean="0"/>
              <a:t>being monitored.</a:t>
            </a:r>
          </a:p>
          <a:p>
            <a:endParaRPr lang="en-US" altLang="en-US" b="1" i="1" smtClean="0"/>
          </a:p>
          <a:p>
            <a:r>
              <a:rPr lang="en-US" altLang="en-US" b="1" i="1" smtClean="0"/>
              <a:t>Two additional contextual elements influence performance of a sector programme:</a:t>
            </a:r>
          </a:p>
          <a:p>
            <a:r>
              <a:rPr lang="en-US" altLang="en-US" b="1" smtClean="0"/>
              <a:t>6. </a:t>
            </a:r>
            <a:r>
              <a:rPr lang="en-US" altLang="en-US" smtClean="0"/>
              <a:t>The </a:t>
            </a:r>
            <a:r>
              <a:rPr lang="en-US" altLang="en-US" b="1" smtClean="0"/>
              <a:t>macroeconomic policy </a:t>
            </a:r>
            <a:r>
              <a:rPr lang="en-US" altLang="en-US" smtClean="0"/>
              <a:t>which provides a stable environment for the sector, along with predictable </a:t>
            </a:r>
            <a:r>
              <a:rPr lang="en-GB" altLang="en-US" smtClean="0"/>
              <a:t>resource levels.</a:t>
            </a:r>
          </a:p>
          <a:p>
            <a:r>
              <a:rPr lang="en-US" altLang="en-US" b="1" smtClean="0"/>
              <a:t>7. </a:t>
            </a:r>
            <a:r>
              <a:rPr lang="en-US" altLang="en-US" smtClean="0"/>
              <a:t>The systems of </a:t>
            </a:r>
            <a:r>
              <a:rPr lang="en-US" altLang="en-US" b="1" smtClean="0"/>
              <a:t>public finance management (PFM)</a:t>
            </a:r>
            <a:r>
              <a:rPr lang="en-US" altLang="en-US" smtClean="0"/>
              <a:t>. A good PFM system ensures that policy priorities have a chance to be reflected in budget allocations; it promotes efficiency (“value for money”) in public spending; and it protects aggregate fiscal discipline, i.e. ensures that actual expenditure is in line with the approved budget and does not exceed what the government can afford to spend in view of available resources.</a:t>
            </a:r>
            <a:endParaRPr lang="fr-BE" altLang="en-US" smtClean="0"/>
          </a:p>
        </p:txBody>
      </p:sp>
      <p:sp>
        <p:nvSpPr>
          <p:cNvPr id="4301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6FFB62E-E800-44A3-9501-B3B0571B5D5B}" type="slidenum">
              <a:rPr lang="fr-BE" altLang="en-US">
                <a:solidFill>
                  <a:schemeClr val="tx1"/>
                </a:solidFill>
                <a:latin typeface="Arial" pitchFamily="34" charset="0"/>
              </a:rPr>
              <a:pPr eaLnBrk="1" hangingPunct="1"/>
              <a:t>5</a:t>
            </a:fld>
            <a:endParaRPr lang="fr-BE" altLang="en-US">
              <a:solidFill>
                <a:schemeClr val="tx1"/>
              </a:solidFill>
              <a:latin typeface="Arial" pitchFamily="34" charset="0"/>
            </a:endParaRPr>
          </a:p>
        </p:txBody>
      </p:sp>
    </p:spTree>
    <p:extLst>
      <p:ext uri="{BB962C8B-B14F-4D97-AF65-F5344CB8AC3E}">
        <p14:creationId xmlns:p14="http://schemas.microsoft.com/office/powerpoint/2010/main" val="38558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19C373E-DEA9-4A8C-8387-CD2250CB1516}" type="slidenum">
              <a:rPr lang="fr-FR" altLang="en-US">
                <a:solidFill>
                  <a:schemeClr val="tx1"/>
                </a:solidFill>
                <a:latin typeface="Arial" pitchFamily="34" charset="0"/>
              </a:rPr>
              <a:pPr eaLnBrk="1" hangingPunct="1"/>
              <a:t>7</a:t>
            </a:fld>
            <a:endParaRPr lang="fr-FR" altLang="en-US">
              <a:solidFill>
                <a:schemeClr val="tx1"/>
              </a:solidFill>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p>
          <a:p>
            <a:endParaRPr lang="da-DK" altLang="en-US" b="1" smtClean="0"/>
          </a:p>
          <a:p>
            <a:pPr lvl="1" eaLnBrk="1" hangingPunct="1"/>
            <a:r>
              <a:rPr lang="en-GB" altLang="en-US" sz="1600" smtClean="0"/>
              <a:t>CEDRA is an example of a methodology that provides easy-to-use Impacts and Options Checklist for a series of sectors, including agriculture, industry, and cross cutting themes. </a:t>
            </a:r>
          </a:p>
          <a:p>
            <a:pPr lvl="1" eaLnBrk="1" hangingPunct="1"/>
            <a:endParaRPr lang="en-GB" altLang="en-US" sz="1600" smtClean="0"/>
          </a:p>
          <a:p>
            <a:pPr lvl="1" eaLnBrk="1" hangingPunct="1"/>
            <a:r>
              <a:rPr lang="en-GB" altLang="en-US" sz="1600" smtClean="0"/>
              <a:t>Workshops and focus group sessions are excellent tools to comprehend the perception of the people directly affected by the policy or strategy. </a:t>
            </a:r>
          </a:p>
          <a:p>
            <a:pPr lvl="1" eaLnBrk="1" hangingPunct="1"/>
            <a:endParaRPr lang="en-GB" altLang="en-US" sz="1600" smtClean="0"/>
          </a:p>
          <a:p>
            <a:pPr lvl="1" eaLnBrk="1" hangingPunct="1"/>
            <a:r>
              <a:rPr lang="en-GB" altLang="en-US" sz="1600" smtClean="0"/>
              <a:t>A policy review of opportunities and effects establishes a good background for the formulation. </a:t>
            </a:r>
          </a:p>
          <a:p>
            <a:pPr lvl="1" eaLnBrk="1" hangingPunct="1"/>
            <a:endParaRPr lang="en-GB" altLang="en-US" sz="1600" smtClean="0"/>
          </a:p>
          <a:p>
            <a:pPr lvl="1" eaLnBrk="1" hangingPunct="1"/>
            <a:r>
              <a:rPr lang="en-GB" altLang="en-US" sz="1600" smtClean="0"/>
              <a:t>Specific demonstration projects can serve to test and illustrate policy impacts</a:t>
            </a:r>
          </a:p>
          <a:p>
            <a:pPr lvl="1" eaLnBrk="1" hangingPunct="1"/>
            <a:endParaRPr lang="en-GB" altLang="en-US" sz="1600" smtClean="0"/>
          </a:p>
          <a:p>
            <a:pPr lvl="1" eaLnBrk="1" hangingPunct="1"/>
            <a:r>
              <a:rPr lang="en-GB" altLang="en-US" sz="1600" smtClean="0"/>
              <a:t>The </a:t>
            </a:r>
            <a:r>
              <a:rPr lang="en-GB" altLang="en-US" sz="1600" b="1" smtClean="0"/>
              <a:t>Strategic Environmental Assessment </a:t>
            </a:r>
            <a:r>
              <a:rPr lang="en-GB" altLang="en-US" sz="1600" smtClean="0"/>
              <a:t>(SEA) analyses the positive and negative environmental consequences of proposed policies, plans and programmes, and the </a:t>
            </a:r>
            <a:r>
              <a:rPr lang="en-GB" altLang="en-US" sz="1600" b="1" smtClean="0"/>
              <a:t>Climate Risk Assessment </a:t>
            </a:r>
            <a:r>
              <a:rPr lang="en-GB" altLang="en-US" sz="1600" smtClean="0"/>
              <a:t>(CRA) analyses the potential climate impact of the project and the project’s vulnerability to climate changes.</a:t>
            </a:r>
          </a:p>
          <a:p>
            <a:pPr lvl="1" eaLnBrk="1" hangingPunct="1"/>
            <a:endParaRPr lang="en-GB" altLang="en-US" sz="1600" smtClean="0"/>
          </a:p>
          <a:p>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extLst>
      <p:ext uri="{BB962C8B-B14F-4D97-AF65-F5344CB8AC3E}">
        <p14:creationId xmlns:p14="http://schemas.microsoft.com/office/powerpoint/2010/main" val="333315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A843C2E1-E039-4ADD-80FE-6FEBD95D41C5}" type="slidenum">
              <a:rPr lang="fr-FR" altLang="en-US">
                <a:solidFill>
                  <a:schemeClr val="tx1"/>
                </a:solidFill>
                <a:latin typeface="Arial" pitchFamily="34" charset="0"/>
              </a:rPr>
              <a:pPr eaLnBrk="1" hangingPunct="1"/>
              <a:t>8</a:t>
            </a:fld>
            <a:endParaRPr lang="fr-FR" altLang="en-US">
              <a:solidFill>
                <a:schemeClr val="tx1"/>
              </a:solidFill>
              <a:latin typeface="Arial" pitchFamily="34"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pPr eaLnBrk="1" hangingPunct="1">
              <a:spcBef>
                <a:spcPct val="0"/>
              </a:spcBef>
            </a:pPr>
            <a:endParaRPr lang="en-US" altLang="en-US" smtClean="0"/>
          </a:p>
        </p:txBody>
      </p:sp>
    </p:spTree>
    <p:extLst>
      <p:ext uri="{BB962C8B-B14F-4D97-AF65-F5344CB8AC3E}">
        <p14:creationId xmlns:p14="http://schemas.microsoft.com/office/powerpoint/2010/main" val="267225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en-US" altLang="en-US" smtClean="0"/>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F6F5086-27B9-46E0-B264-344A9DA8655A}" type="slidenum">
              <a:rPr lang="en-GB" altLang="en-US">
                <a:solidFill>
                  <a:schemeClr val="tx1"/>
                </a:solidFill>
                <a:latin typeface="Arial" pitchFamily="34" charset="0"/>
              </a:rPr>
              <a:pPr eaLnBrk="1" hangingPunct="1"/>
              <a:t>9</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77902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smtClean="0"/>
              <a:t>Expansion </a:t>
            </a:r>
          </a:p>
          <a:p>
            <a:r>
              <a:rPr lang="da-DK" altLang="en-US" b="1" smtClean="0"/>
              <a:t>DRR – disaster risk reduction</a:t>
            </a:r>
            <a:endParaRPr lang="da-DK" altLang="en-US" smtClean="0"/>
          </a:p>
          <a:p>
            <a:r>
              <a:rPr lang="da-DK" altLang="en-US" b="1" smtClean="0"/>
              <a:t>Examples:</a:t>
            </a:r>
            <a:endParaRPr lang="da-DK" altLang="en-US" smtClean="0"/>
          </a:p>
          <a:p>
            <a:r>
              <a:rPr lang="da-DK" altLang="en-US" b="1" smtClean="0"/>
              <a:t>Groupwork / discussion</a:t>
            </a:r>
            <a:endParaRPr lang="da-DK" altLang="en-US" smtClean="0"/>
          </a:p>
          <a:p>
            <a:endParaRPr lang="da-DK" altLang="en-US" smtClean="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C3A0D88F-817B-49E7-AEA0-41A62D5DC275}" type="slidenum">
              <a:rPr lang="en-GB" altLang="en-US">
                <a:solidFill>
                  <a:schemeClr val="tx1"/>
                </a:solidFill>
                <a:latin typeface="Arial" pitchFamily="34" charset="0"/>
              </a:rPr>
              <a:pPr eaLnBrk="1" hangingPunct="1"/>
              <a:t>10</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4283599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pitchFamily="34" charset="0"/>
              </a:defRPr>
            </a:lvl1pPr>
            <a:lvl2pPr marL="742950" indent="-285750" defTabSz="457200" eaLnBrk="0" hangingPunct="0">
              <a:defRPr sz="1200">
                <a:solidFill>
                  <a:srgbClr val="0F5494"/>
                </a:solidFill>
                <a:latin typeface="Verdana" pitchFamily="34" charset="0"/>
                <a:cs typeface="Arial" pitchFamily="34" charset="0"/>
              </a:defRPr>
            </a:lvl2pPr>
            <a:lvl3pPr marL="1143000" indent="-228600" defTabSz="457200" eaLnBrk="0" hangingPunct="0">
              <a:defRPr sz="1200">
                <a:solidFill>
                  <a:srgbClr val="0F5494"/>
                </a:solidFill>
                <a:latin typeface="Verdana" pitchFamily="34" charset="0"/>
                <a:cs typeface="Arial" pitchFamily="34" charset="0"/>
              </a:defRPr>
            </a:lvl3pPr>
            <a:lvl4pPr marL="1600200" indent="-228600" defTabSz="457200" eaLnBrk="0" hangingPunct="0">
              <a:defRPr sz="1200">
                <a:solidFill>
                  <a:srgbClr val="0F5494"/>
                </a:solidFill>
                <a:latin typeface="Verdana" pitchFamily="34" charset="0"/>
                <a:cs typeface="Arial" pitchFamily="34" charset="0"/>
              </a:defRPr>
            </a:lvl4pPr>
            <a:lvl5pPr marL="2057400" indent="-228600" defTabSz="457200" eaLnBrk="0" hangingPunct="0">
              <a:defRPr sz="1200">
                <a:solidFill>
                  <a:srgbClr val="0F5494"/>
                </a:solidFill>
                <a:latin typeface="Verdana" pitchFamily="34" charset="0"/>
                <a:cs typeface="Arial"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9pPr>
          </a:lstStyle>
          <a:p>
            <a:pPr algn="ctr" eaLnBrk="1" hangingPunct="1">
              <a:defRPr/>
            </a:pPr>
            <a:endParaRPr lang="en-US" altLang="da-DK" sz="1800" smtClean="0">
              <a:solidFill>
                <a:srgbClr val="FFFFFF"/>
              </a:solidFill>
              <a:ea typeface="+mn-e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12"/>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13"/>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15"/>
          <p:cNvSpPr>
            <a:spLocks noGrp="1" noChangeArrowheads="1"/>
          </p:cNvSpPr>
          <p:nvPr>
            <p:ph type="sldNum" sz="quarter" idx="12"/>
          </p:nvPr>
        </p:nvSpPr>
        <p:spPr/>
        <p:txBody>
          <a:bodyPr/>
          <a:lstStyle>
            <a:lvl1pPr>
              <a:defRPr>
                <a:solidFill>
                  <a:schemeClr val="bg1"/>
                </a:solidFill>
                <a:latin typeface="Verdana" pitchFamily="34" charset="0"/>
              </a:defRPr>
            </a:lvl1pPr>
          </a:lstStyle>
          <a:p>
            <a:fld id="{B4672A95-0F67-4584-B6D7-95CA4BE7C5E4}" type="slidenum">
              <a:rPr lang="en-GB" altLang="en-US"/>
              <a:pPr/>
              <a:t>‹#›</a:t>
            </a:fld>
            <a:endParaRPr lang="en-GB" altLang="en-US"/>
          </a:p>
        </p:txBody>
      </p:sp>
    </p:spTree>
    <p:extLst>
      <p:ext uri="{BB962C8B-B14F-4D97-AF65-F5344CB8AC3E}">
        <p14:creationId xmlns:p14="http://schemas.microsoft.com/office/powerpoint/2010/main" val="24603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4B43DEA-8087-429F-BBC7-256AFD07F7CE}" type="slidenum">
              <a:rPr lang="en-GB" altLang="en-US"/>
              <a:pPr/>
              <a:t>‹#›</a:t>
            </a:fld>
            <a:endParaRPr lang="en-GB" altLang="en-US"/>
          </a:p>
        </p:txBody>
      </p:sp>
    </p:spTree>
    <p:extLst>
      <p:ext uri="{BB962C8B-B14F-4D97-AF65-F5344CB8AC3E}">
        <p14:creationId xmlns:p14="http://schemas.microsoft.com/office/powerpoint/2010/main" val="242173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C6F4BFB-6876-4939-8AD3-1F6E54FADA9E}" type="slidenum">
              <a:rPr lang="en-GB" altLang="en-US"/>
              <a:pPr/>
              <a:t>‹#›</a:t>
            </a:fld>
            <a:endParaRPr lang="en-GB" altLang="en-US"/>
          </a:p>
        </p:txBody>
      </p:sp>
    </p:spTree>
    <p:extLst>
      <p:ext uri="{BB962C8B-B14F-4D97-AF65-F5344CB8AC3E}">
        <p14:creationId xmlns:p14="http://schemas.microsoft.com/office/powerpoint/2010/main" val="222702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F031338B-E94C-4E78-89A9-D5EA1C46D37D}"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063AB70A-4979-4689-BC1E-7CD552D2268D}" type="datetimeFigureOut">
              <a:rPr lang="en-US" altLang="en-US"/>
              <a:pPr/>
              <a:t>10/16/2014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AE0A3B-094A-4A78-AEBD-E06355D73129}" type="slidenum">
              <a:rPr lang="en-US" altLang="en-US"/>
              <a:pPr/>
              <a:t>‹#›</a:t>
            </a:fld>
            <a:endParaRPr lang="en-US" altLang="en-US"/>
          </a:p>
        </p:txBody>
      </p:sp>
    </p:spTree>
    <p:extLst>
      <p:ext uri="{BB962C8B-B14F-4D97-AF65-F5344CB8AC3E}">
        <p14:creationId xmlns:p14="http://schemas.microsoft.com/office/powerpoint/2010/main" val="310628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E366F50A-471B-418F-8ECE-B6C4C7B31A34}"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C984548F-6528-4B13-A59D-D547C8717763}" type="datetimeFigureOut">
              <a:rPr lang="en-US" altLang="en-US"/>
              <a:pPr/>
              <a:t>10/16/2014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A99417-6D01-4163-8269-0615F4404F75}" type="slidenum">
              <a:rPr lang="en-US" altLang="en-US"/>
              <a:pPr/>
              <a:t>‹#›</a:t>
            </a:fld>
            <a:endParaRPr lang="en-US" altLang="en-US"/>
          </a:p>
        </p:txBody>
      </p:sp>
    </p:spTree>
    <p:extLst>
      <p:ext uri="{BB962C8B-B14F-4D97-AF65-F5344CB8AC3E}">
        <p14:creationId xmlns:p14="http://schemas.microsoft.com/office/powerpoint/2010/main" val="305189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1F36AFD-27CE-48D1-AB8F-807EA02ACC3F}"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4947084F-6C65-4105-9793-3E66DF102F67}" type="datetimeFigureOut">
              <a:rPr lang="en-US" altLang="en-US"/>
              <a:pPr/>
              <a:t>10/16/2014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E6E253-D4AD-4BE6-8649-A51502AE86E5}" type="slidenum">
              <a:rPr lang="en-US" altLang="en-US"/>
              <a:pPr/>
              <a:t>‹#›</a:t>
            </a:fld>
            <a:endParaRPr lang="en-US" altLang="en-US"/>
          </a:p>
        </p:txBody>
      </p:sp>
    </p:spTree>
    <p:extLst>
      <p:ext uri="{BB962C8B-B14F-4D97-AF65-F5344CB8AC3E}">
        <p14:creationId xmlns:p14="http://schemas.microsoft.com/office/powerpoint/2010/main" val="317373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B6FC223-BC81-4EC5-AFA6-ED97343AA263}"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81C5B58A-8282-4E29-B390-9DA2868FB6C6}" type="datetimeFigureOut">
              <a:rPr lang="en-US" altLang="en-US"/>
              <a:pPr/>
              <a:t>10/16/2014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C4DBF9D-1B7A-45AA-9171-573FEF9C5328}" type="slidenum">
              <a:rPr lang="en-US" altLang="en-US"/>
              <a:pPr/>
              <a:t>‹#›</a:t>
            </a:fld>
            <a:endParaRPr lang="en-US" altLang="en-US"/>
          </a:p>
        </p:txBody>
      </p:sp>
    </p:spTree>
    <p:extLst>
      <p:ext uri="{BB962C8B-B14F-4D97-AF65-F5344CB8AC3E}">
        <p14:creationId xmlns:p14="http://schemas.microsoft.com/office/powerpoint/2010/main" val="314600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53200" y="6272213"/>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7CF4AFA3-B607-4AFF-90B0-730C191E35D3}" type="slidenum">
              <a:rPr lang="en-GB" altLang="en-US">
                <a:solidFill>
                  <a:srgbClr val="103C72"/>
                </a:solidFill>
              </a:rPr>
              <a:pPr algn="r">
                <a:lnSpc>
                  <a:spcPts val="1400"/>
                </a:lnSpc>
              </a:pPr>
              <a:t>‹#›</a:t>
            </a:fld>
            <a:endParaRPr lang="en-GB" altLang="en-US">
              <a:solidFill>
                <a:srgbClr val="103C72"/>
              </a:solidFill>
            </a:endParaRPr>
          </a:p>
        </p:txBody>
      </p:sp>
      <p:sp>
        <p:nvSpPr>
          <p:cNvPr id="13" name="Rectangle 2"/>
          <p:cNvSpPr>
            <a:spLocks noGrp="1" noChangeArrowheads="1"/>
          </p:cNvSpPr>
          <p:nvPr>
            <p:ph type="ctrTitle"/>
          </p:nvPr>
        </p:nvSpPr>
        <p:spPr>
          <a:xfrm>
            <a:off x="685800" y="2157809"/>
            <a:ext cx="7772400" cy="938213"/>
          </a:xfrm>
          <a:ln algn="ctr"/>
        </p:spPr>
        <p:txBody>
          <a:bodyPr/>
          <a:lstStyle>
            <a:lvl1pPr>
              <a:defRPr>
                <a:solidFill>
                  <a:srgbClr val="103C72"/>
                </a:solidFill>
              </a:defRPr>
            </a:lvl1pPr>
          </a:lstStyle>
          <a:p>
            <a:r>
              <a:rPr lang="en-GB" dirty="0"/>
              <a:t>Click to edit Master title style</a:t>
            </a:r>
          </a:p>
        </p:txBody>
      </p:sp>
      <p:sp>
        <p:nvSpPr>
          <p:cNvPr id="14" name="Rectangle 3"/>
          <p:cNvSpPr>
            <a:spLocks noGrp="1" noChangeArrowheads="1"/>
          </p:cNvSpPr>
          <p:nvPr>
            <p:ph type="subTitle" idx="1"/>
          </p:nvPr>
        </p:nvSpPr>
        <p:spPr>
          <a:xfrm>
            <a:off x="684213" y="3311922"/>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450B9E70-CB48-4473-A0A4-F9FFBA109889}" type="datetimeFigureOut">
              <a:rPr lang="en-US" altLang="en-US"/>
              <a:pPr/>
              <a:t>10/16/2014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C7C72C-52C6-4CF9-B1CB-961063F156C9}" type="slidenum">
              <a:rPr lang="en-US" altLang="en-US"/>
              <a:pPr/>
              <a:t>‹#›</a:t>
            </a:fld>
            <a:endParaRPr lang="en-US" altLang="en-US"/>
          </a:p>
        </p:txBody>
      </p:sp>
    </p:spTree>
    <p:extLst>
      <p:ext uri="{BB962C8B-B14F-4D97-AF65-F5344CB8AC3E}">
        <p14:creationId xmlns:p14="http://schemas.microsoft.com/office/powerpoint/2010/main" val="1766455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53200" y="6272213"/>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B432E96A-8DCE-45AC-8AD7-F8D665C0633E}" type="slidenum">
              <a:rPr lang="en-GB" altLang="en-US">
                <a:solidFill>
                  <a:srgbClr val="103C72"/>
                </a:solidFill>
              </a:rPr>
              <a:pPr algn="r">
                <a:lnSpc>
                  <a:spcPts val="1400"/>
                </a:lnSpc>
              </a:pPr>
              <a:t>‹#›</a:t>
            </a:fld>
            <a:endParaRPr lang="en-GB" altLang="en-US">
              <a:solidFill>
                <a:srgbClr val="103C72"/>
              </a:solidFill>
            </a:endParaRPr>
          </a:p>
        </p:txBody>
      </p:sp>
      <p:sp>
        <p:nvSpPr>
          <p:cNvPr id="13" name="Rectangle 2"/>
          <p:cNvSpPr>
            <a:spLocks noGrp="1" noChangeArrowheads="1"/>
          </p:cNvSpPr>
          <p:nvPr>
            <p:ph type="ctrTitle"/>
          </p:nvPr>
        </p:nvSpPr>
        <p:spPr>
          <a:xfrm>
            <a:off x="685800" y="2157809"/>
            <a:ext cx="7772400" cy="938213"/>
          </a:xfrm>
          <a:ln algn="ctr"/>
        </p:spPr>
        <p:txBody>
          <a:bodyPr/>
          <a:lstStyle>
            <a:lvl1pPr>
              <a:defRPr>
                <a:solidFill>
                  <a:srgbClr val="103C72"/>
                </a:solidFill>
              </a:defRPr>
            </a:lvl1pPr>
          </a:lstStyle>
          <a:p>
            <a:r>
              <a:rPr lang="en-GB" dirty="0"/>
              <a:t>Click to edit Master title style</a:t>
            </a:r>
          </a:p>
        </p:txBody>
      </p:sp>
      <p:sp>
        <p:nvSpPr>
          <p:cNvPr id="14" name="Rectangle 3"/>
          <p:cNvSpPr>
            <a:spLocks noGrp="1" noChangeArrowheads="1"/>
          </p:cNvSpPr>
          <p:nvPr>
            <p:ph type="subTitle" idx="1"/>
          </p:nvPr>
        </p:nvSpPr>
        <p:spPr>
          <a:xfrm>
            <a:off x="684213" y="3311922"/>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F0DB50AE-FE4B-4538-AAF8-DFFCA8E36B50}" type="datetimeFigureOut">
              <a:rPr lang="en-US" altLang="en-US"/>
              <a:pPr/>
              <a:t>10/16/2014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75A2461-6896-41BD-997C-F416CE5D2BA4}" type="slidenum">
              <a:rPr lang="en-US" altLang="en-US"/>
              <a:pPr/>
              <a:t>‹#›</a:t>
            </a:fld>
            <a:endParaRPr lang="en-US" altLang="en-US"/>
          </a:p>
        </p:txBody>
      </p:sp>
    </p:spTree>
    <p:extLst>
      <p:ext uri="{BB962C8B-B14F-4D97-AF65-F5344CB8AC3E}">
        <p14:creationId xmlns:p14="http://schemas.microsoft.com/office/powerpoint/2010/main" val="418465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pitchFamily="34" charset="0"/>
              </a:defRPr>
            </a:lvl1pPr>
            <a:lvl2pPr marL="742950" indent="-285750" defTabSz="457200" eaLnBrk="0" hangingPunct="0">
              <a:defRPr sz="1200">
                <a:solidFill>
                  <a:srgbClr val="0F5494"/>
                </a:solidFill>
                <a:latin typeface="Verdana" pitchFamily="34" charset="0"/>
                <a:cs typeface="Arial" pitchFamily="34" charset="0"/>
              </a:defRPr>
            </a:lvl2pPr>
            <a:lvl3pPr marL="1143000" indent="-228600" defTabSz="457200" eaLnBrk="0" hangingPunct="0">
              <a:defRPr sz="1200">
                <a:solidFill>
                  <a:srgbClr val="0F5494"/>
                </a:solidFill>
                <a:latin typeface="Verdana" pitchFamily="34" charset="0"/>
                <a:cs typeface="Arial" pitchFamily="34" charset="0"/>
              </a:defRPr>
            </a:lvl3pPr>
            <a:lvl4pPr marL="1600200" indent="-228600" defTabSz="457200" eaLnBrk="0" hangingPunct="0">
              <a:defRPr sz="1200">
                <a:solidFill>
                  <a:srgbClr val="0F5494"/>
                </a:solidFill>
                <a:latin typeface="Verdana" pitchFamily="34" charset="0"/>
                <a:cs typeface="Arial" pitchFamily="34" charset="0"/>
              </a:defRPr>
            </a:lvl4pPr>
            <a:lvl5pPr marL="2057400" indent="-228600" defTabSz="457200" eaLnBrk="0" hangingPunct="0">
              <a:defRPr sz="1200">
                <a:solidFill>
                  <a:srgbClr val="0F5494"/>
                </a:solidFill>
                <a:latin typeface="Verdana" pitchFamily="34" charset="0"/>
                <a:cs typeface="Arial"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9pPr>
          </a:lstStyle>
          <a:p>
            <a:pPr algn="ctr" eaLnBrk="1" hangingPunct="1">
              <a:defRPr/>
            </a:pPr>
            <a:endParaRPr lang="en-US" altLang="da-DK" sz="1800" smtClean="0">
              <a:solidFill>
                <a:srgbClr val="FFFFFF"/>
              </a:solidFill>
              <a:ea typeface="+mn-e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12"/>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p>
        </p:txBody>
      </p:sp>
      <p:sp>
        <p:nvSpPr>
          <p:cNvPr id="8" name="Rectangle 13"/>
          <p:cNvSpPr>
            <a:spLocks noGrp="1" noChangeArrowheads="1"/>
          </p:cNvSpPr>
          <p:nvPr>
            <p:ph type="ftr" sz="quarter" idx="11"/>
          </p:nvPr>
        </p:nvSpPr>
        <p:spPr/>
        <p:txBody>
          <a:bodyPr/>
          <a:lstStyle>
            <a:lvl1pPr>
              <a:defRPr>
                <a:solidFill>
                  <a:srgbClr val="FFFFFF"/>
                </a:solidFill>
                <a:latin typeface="+mn-lt"/>
              </a:defRPr>
            </a:lvl1pPr>
          </a:lstStyle>
          <a:p>
            <a:pPr>
              <a:defRPr/>
            </a:pPr>
            <a:endParaRPr lang="en-GB"/>
          </a:p>
        </p:txBody>
      </p:sp>
      <p:sp>
        <p:nvSpPr>
          <p:cNvPr id="9" name="Rectangle 15"/>
          <p:cNvSpPr>
            <a:spLocks noGrp="1" noChangeArrowheads="1"/>
          </p:cNvSpPr>
          <p:nvPr>
            <p:ph type="sldNum" sz="quarter" idx="12"/>
          </p:nvPr>
        </p:nvSpPr>
        <p:spPr/>
        <p:txBody>
          <a:bodyPr/>
          <a:lstStyle>
            <a:lvl1pPr>
              <a:defRPr>
                <a:solidFill>
                  <a:srgbClr val="FFFFFF"/>
                </a:solidFill>
                <a:latin typeface="Verdana" pitchFamily="34" charset="0"/>
              </a:defRPr>
            </a:lvl1pPr>
          </a:lstStyle>
          <a:p>
            <a:fld id="{63BE7A0D-0CDC-44B8-9DF3-6EAEBA8C95A1}" type="slidenum">
              <a:rPr lang="en-GB" altLang="en-US"/>
              <a:pPr/>
              <a:t>‹#›</a:t>
            </a:fld>
            <a:endParaRPr lang="en-GB" altLang="en-US"/>
          </a:p>
        </p:txBody>
      </p:sp>
    </p:spTree>
    <p:extLst>
      <p:ext uri="{BB962C8B-B14F-4D97-AF65-F5344CB8AC3E}">
        <p14:creationId xmlns:p14="http://schemas.microsoft.com/office/powerpoint/2010/main" val="3431855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07D64A4-56DB-437D-919A-4066B425FF3D}" type="slidenum">
              <a:rPr lang="en-GB" altLang="en-US"/>
              <a:pPr/>
              <a:t>‹#›</a:t>
            </a:fld>
            <a:endParaRPr lang="en-GB" altLang="en-US"/>
          </a:p>
        </p:txBody>
      </p:sp>
    </p:spTree>
    <p:extLst>
      <p:ext uri="{BB962C8B-B14F-4D97-AF65-F5344CB8AC3E}">
        <p14:creationId xmlns:p14="http://schemas.microsoft.com/office/powerpoint/2010/main" val="143719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7993BB4-7261-4249-A21C-3CAAA9B1C79F}" type="slidenum">
              <a:rPr lang="en-GB" altLang="en-US"/>
              <a:pPr/>
              <a:t>‹#›</a:t>
            </a:fld>
            <a:endParaRPr lang="en-GB" altLang="en-US"/>
          </a:p>
        </p:txBody>
      </p:sp>
    </p:spTree>
    <p:extLst>
      <p:ext uri="{BB962C8B-B14F-4D97-AF65-F5344CB8AC3E}">
        <p14:creationId xmlns:p14="http://schemas.microsoft.com/office/powerpoint/2010/main" val="264440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A18254D-AE4A-4066-8AD8-31261AA58E1B}" type="slidenum">
              <a:rPr lang="en-GB" altLang="en-US"/>
              <a:pPr/>
              <a:t>‹#›</a:t>
            </a:fld>
            <a:endParaRPr lang="en-GB" altLang="en-US"/>
          </a:p>
        </p:txBody>
      </p:sp>
    </p:spTree>
    <p:extLst>
      <p:ext uri="{BB962C8B-B14F-4D97-AF65-F5344CB8AC3E}">
        <p14:creationId xmlns:p14="http://schemas.microsoft.com/office/powerpoint/2010/main" val="344981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DF84339-1421-48FB-9C89-959F7ACB427F}" type="slidenum">
              <a:rPr lang="en-GB" altLang="en-US"/>
              <a:pPr/>
              <a:t>‹#›</a:t>
            </a:fld>
            <a:endParaRPr lang="en-GB" altLang="en-US"/>
          </a:p>
        </p:txBody>
      </p:sp>
    </p:spTree>
    <p:extLst>
      <p:ext uri="{BB962C8B-B14F-4D97-AF65-F5344CB8AC3E}">
        <p14:creationId xmlns:p14="http://schemas.microsoft.com/office/powerpoint/2010/main" val="367071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0B25352-E751-4346-AF53-45597ADE7A4B}" type="slidenum">
              <a:rPr lang="en-GB" altLang="en-US"/>
              <a:pPr/>
              <a:t>‹#›</a:t>
            </a:fld>
            <a:endParaRPr lang="en-GB" altLang="en-US"/>
          </a:p>
        </p:txBody>
      </p:sp>
    </p:spTree>
    <p:extLst>
      <p:ext uri="{BB962C8B-B14F-4D97-AF65-F5344CB8AC3E}">
        <p14:creationId xmlns:p14="http://schemas.microsoft.com/office/powerpoint/2010/main" val="2160799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21665B09-551D-4532-9230-38DF83CEC70B}" type="slidenum">
              <a:rPr lang="en-GB" altLang="en-US"/>
              <a:pPr/>
              <a:t>‹#›</a:t>
            </a:fld>
            <a:endParaRPr lang="en-GB" altLang="en-US"/>
          </a:p>
        </p:txBody>
      </p:sp>
    </p:spTree>
    <p:extLst>
      <p:ext uri="{BB962C8B-B14F-4D97-AF65-F5344CB8AC3E}">
        <p14:creationId xmlns:p14="http://schemas.microsoft.com/office/powerpoint/2010/main" val="56200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D59C7946-7090-49A7-B0D0-DDED29D8381C}" type="slidenum">
              <a:rPr lang="en-GB" altLang="en-US"/>
              <a:pPr/>
              <a:t>‹#›</a:t>
            </a:fld>
            <a:endParaRPr lang="en-GB" altLang="en-US"/>
          </a:p>
        </p:txBody>
      </p:sp>
    </p:spTree>
    <p:extLst>
      <p:ext uri="{BB962C8B-B14F-4D97-AF65-F5344CB8AC3E}">
        <p14:creationId xmlns:p14="http://schemas.microsoft.com/office/powerpoint/2010/main" val="1204741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8FA062E-569B-4C5B-9E9D-465AA62838B5}" type="slidenum">
              <a:rPr lang="en-GB" altLang="en-US"/>
              <a:pPr/>
              <a:t>‹#›</a:t>
            </a:fld>
            <a:endParaRPr lang="en-GB" altLang="en-US"/>
          </a:p>
        </p:txBody>
      </p:sp>
    </p:spTree>
    <p:extLst>
      <p:ext uri="{BB962C8B-B14F-4D97-AF65-F5344CB8AC3E}">
        <p14:creationId xmlns:p14="http://schemas.microsoft.com/office/powerpoint/2010/main" val="2317963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34F0A49-6D1D-4635-B626-A0423EBDD490}" type="slidenum">
              <a:rPr lang="en-GB" altLang="en-US"/>
              <a:pPr/>
              <a:t>‹#›</a:t>
            </a:fld>
            <a:endParaRPr lang="en-GB" altLang="en-US"/>
          </a:p>
        </p:txBody>
      </p:sp>
    </p:spTree>
    <p:extLst>
      <p:ext uri="{BB962C8B-B14F-4D97-AF65-F5344CB8AC3E}">
        <p14:creationId xmlns:p14="http://schemas.microsoft.com/office/powerpoint/2010/main" val="1391826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03EB5F2-8C18-43F3-8D05-F095B8FEE981}" type="slidenum">
              <a:rPr lang="en-GB" altLang="en-US"/>
              <a:pPr/>
              <a:t>‹#›</a:t>
            </a:fld>
            <a:endParaRPr lang="en-GB" altLang="en-US"/>
          </a:p>
        </p:txBody>
      </p:sp>
    </p:spTree>
    <p:extLst>
      <p:ext uri="{BB962C8B-B14F-4D97-AF65-F5344CB8AC3E}">
        <p14:creationId xmlns:p14="http://schemas.microsoft.com/office/powerpoint/2010/main" val="2091607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7C45C25-7394-4040-92D0-D2132B593893}" type="slidenum">
              <a:rPr lang="en-GB" altLang="en-US"/>
              <a:pPr/>
              <a:t>‹#›</a:t>
            </a:fld>
            <a:endParaRPr lang="en-GB" altLang="en-US"/>
          </a:p>
        </p:txBody>
      </p:sp>
    </p:spTree>
    <p:extLst>
      <p:ext uri="{BB962C8B-B14F-4D97-AF65-F5344CB8AC3E}">
        <p14:creationId xmlns:p14="http://schemas.microsoft.com/office/powerpoint/2010/main" val="2864911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15682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54600B69-1C2C-4297-8E24-75EF4DD3D742}" type="slidenum">
              <a:rPr lang="en-GB" altLang="en-US"/>
              <a:pPr/>
              <a:t>‹#›</a:t>
            </a:fld>
            <a:endParaRPr lang="en-GB" altLang="en-US"/>
          </a:p>
        </p:txBody>
      </p:sp>
    </p:spTree>
    <p:extLst>
      <p:ext uri="{BB962C8B-B14F-4D97-AF65-F5344CB8AC3E}">
        <p14:creationId xmlns:p14="http://schemas.microsoft.com/office/powerpoint/2010/main" val="1002073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62977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6093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82468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28325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64527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14775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1575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65714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95103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7252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1CA9704-E6B4-4687-B219-5F83F22E8E04}" type="slidenum">
              <a:rPr lang="en-GB" altLang="en-US"/>
              <a:pPr/>
              <a:t>‹#›</a:t>
            </a:fld>
            <a:endParaRPr lang="en-GB" altLang="en-US"/>
          </a:p>
        </p:txBody>
      </p:sp>
    </p:spTree>
    <p:extLst>
      <p:ext uri="{BB962C8B-B14F-4D97-AF65-F5344CB8AC3E}">
        <p14:creationId xmlns:p14="http://schemas.microsoft.com/office/powerpoint/2010/main" val="24279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F9DE1A1D-4D7D-4834-9695-FB1868A416EE}" type="slidenum">
              <a:rPr lang="en-GB" altLang="en-US"/>
              <a:pPr/>
              <a:t>‹#›</a:t>
            </a:fld>
            <a:endParaRPr lang="en-GB" altLang="en-US"/>
          </a:p>
        </p:txBody>
      </p:sp>
    </p:spTree>
    <p:extLst>
      <p:ext uri="{BB962C8B-B14F-4D97-AF65-F5344CB8AC3E}">
        <p14:creationId xmlns:p14="http://schemas.microsoft.com/office/powerpoint/2010/main" val="349316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38DE3006-85E6-46F8-9463-DE50A28EB408}" type="slidenum">
              <a:rPr lang="en-GB" altLang="en-US"/>
              <a:pPr/>
              <a:t>‹#›</a:t>
            </a:fld>
            <a:endParaRPr lang="en-GB" altLang="en-US"/>
          </a:p>
        </p:txBody>
      </p:sp>
    </p:spTree>
    <p:extLst>
      <p:ext uri="{BB962C8B-B14F-4D97-AF65-F5344CB8AC3E}">
        <p14:creationId xmlns:p14="http://schemas.microsoft.com/office/powerpoint/2010/main" val="331145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82D8B9AF-145F-4899-B195-42E56045E64B}" type="slidenum">
              <a:rPr lang="en-GB" altLang="en-US"/>
              <a:pPr/>
              <a:t>‹#›</a:t>
            </a:fld>
            <a:endParaRPr lang="en-GB" altLang="en-US"/>
          </a:p>
        </p:txBody>
      </p:sp>
    </p:spTree>
    <p:extLst>
      <p:ext uri="{BB962C8B-B14F-4D97-AF65-F5344CB8AC3E}">
        <p14:creationId xmlns:p14="http://schemas.microsoft.com/office/powerpoint/2010/main" val="428105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FDD9CD4-7439-47B9-B15D-021E77FDBE68}" type="slidenum">
              <a:rPr lang="en-GB" altLang="en-US"/>
              <a:pPr/>
              <a:t>‹#›</a:t>
            </a:fld>
            <a:endParaRPr lang="en-GB" altLang="en-US"/>
          </a:p>
        </p:txBody>
      </p:sp>
    </p:spTree>
    <p:extLst>
      <p:ext uri="{BB962C8B-B14F-4D97-AF65-F5344CB8AC3E}">
        <p14:creationId xmlns:p14="http://schemas.microsoft.com/office/powerpoint/2010/main" val="8399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3016724-9189-4605-B537-32C2182129BB}" type="slidenum">
              <a:rPr lang="en-GB" altLang="en-US"/>
              <a:pPr/>
              <a:t>‹#›</a:t>
            </a:fld>
            <a:endParaRPr lang="en-GB" altLang="en-US"/>
          </a:p>
        </p:txBody>
      </p:sp>
    </p:spTree>
    <p:extLst>
      <p:ext uri="{BB962C8B-B14F-4D97-AF65-F5344CB8AC3E}">
        <p14:creationId xmlns:p14="http://schemas.microsoft.com/office/powerpoint/2010/main" val="148360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8500E749-862A-4513-8B07-31ECD0762708}"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a typeface="+mn-ea"/>
            </a:endParaRPr>
          </a:p>
        </p:txBody>
      </p:sp>
      <p:pic>
        <p:nvPicPr>
          <p:cNvPr id="1033" name="Picture 17" descr="LOGO CE_Vertical_EN_NEG_quadri_H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4"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95" r:id="rId12"/>
    <p:sldLayoutId id="2147483996" r:id="rId13"/>
    <p:sldLayoutId id="2147483997" r:id="rId14"/>
    <p:sldLayoutId id="2147483998" r:id="rId15"/>
    <p:sldLayoutId id="2147483999" r:id="rId16"/>
    <p:sldLayoutId id="2147484000" r:id="rId17"/>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9459"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fld id="{E9940232-213B-4E99-99F5-C90366CCC812}"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mn-lt"/>
              <a:ea typeface="+mn-ea"/>
            </a:endParaRPr>
          </a:p>
        </p:txBody>
      </p:sp>
      <p:pic>
        <p:nvPicPr>
          <p:cNvPr id="19465"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1"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solidFill>
                  <a:srgbClr val="000000"/>
                </a:solidFill>
                <a:ea typeface="+mn-ea"/>
              </a:rPr>
              <a:pPr>
                <a:defRPr/>
              </a:pPr>
              <a:t>‹#›</a:t>
            </a:fld>
            <a:endParaRPr lang="en-GB" dirty="0">
              <a:solidFill>
                <a:srgbClr val="000000"/>
              </a:solidFill>
              <a:ea typeface="+mn-ea"/>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412150130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slide" Target="slide5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ec.europa.eu/europeaid/infopoint/publications/europeaid/documents/172a_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slide" Target="slide8.xml"/><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slide" Target="slide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image" Target="../media/image5.png"/><Relationship Id="rId4" Type="http://schemas.openxmlformats.org/officeDocument/2006/relationships/slide" Target="slide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33794" name="Subtitle 5"/>
          <p:cNvSpPr>
            <a:spLocks noGrp="1"/>
          </p:cNvSpPr>
          <p:nvPr>
            <p:ph type="subTitle" idx="1"/>
          </p:nvPr>
        </p:nvSpPr>
        <p:spPr>
          <a:xfrm>
            <a:off x="611188" y="4495800"/>
            <a:ext cx="8532812" cy="1312863"/>
          </a:xfrm>
        </p:spPr>
        <p:txBody>
          <a:bodyPr/>
          <a:lstStyle/>
          <a:p>
            <a:r>
              <a:rPr lang="da-DK" altLang="en-US" sz="3200" dirty="0" err="1" smtClean="0"/>
              <a:t>Mainstreaming</a:t>
            </a:r>
            <a:r>
              <a:rPr lang="da-DK" altLang="en-US" sz="3200" dirty="0" smtClean="0"/>
              <a:t> Environment and </a:t>
            </a:r>
            <a:r>
              <a:rPr lang="da-DK" altLang="en-US" sz="3200" dirty="0" err="1" smtClean="0"/>
              <a:t>Climate</a:t>
            </a:r>
            <a:r>
              <a:rPr lang="da-DK" altLang="en-US" sz="3200" dirty="0" smtClean="0"/>
              <a:t> Change </a:t>
            </a:r>
            <a:r>
              <a:rPr lang="da-DK" altLang="en-US" sz="3200" dirty="0" err="1" smtClean="0"/>
              <a:t>into</a:t>
            </a:r>
            <a:r>
              <a:rPr lang="da-DK" altLang="en-US" sz="3200" dirty="0" smtClean="0"/>
              <a:t> </a:t>
            </a:r>
            <a:r>
              <a:rPr lang="da-DK" altLang="en-US" sz="3200" dirty="0" err="1" smtClean="0"/>
              <a:t>Sector</a:t>
            </a:r>
            <a:r>
              <a:rPr lang="da-DK" altLang="en-US" sz="3200" dirty="0" smtClean="0"/>
              <a:t>/Macro </a:t>
            </a:r>
            <a:r>
              <a:rPr lang="da-DK" altLang="en-US" sz="3200" dirty="0" err="1" smtClean="0"/>
              <a:t>approaches</a:t>
            </a:r>
            <a:r>
              <a:rPr lang="da-DK" altLang="en-US" sz="3200" dirty="0" smtClean="0"/>
              <a:t> and Budget support  – </a:t>
            </a:r>
            <a:r>
              <a:rPr lang="da-DK" altLang="en-US" sz="3200" dirty="0" err="1" smtClean="0"/>
              <a:t>Module</a:t>
            </a:r>
            <a:r>
              <a:rPr lang="da-DK" altLang="en-US" sz="3200" dirty="0" smtClean="0"/>
              <a:t> 7</a:t>
            </a:r>
            <a:endParaRPr lang="en-US" altLang="en-US" dirty="0" smtClean="0"/>
          </a:p>
        </p:txBody>
      </p:sp>
      <p:sp>
        <p:nvSpPr>
          <p:cNvPr id="337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996E98DD-6F42-4EB7-889E-894DA5F86328}" type="slidenum">
              <a:rPr lang="en-GB" altLang="en-US" sz="1400">
                <a:solidFill>
                  <a:schemeClr val="bg1"/>
                </a:solidFill>
              </a:rPr>
              <a:pPr eaLnBrk="1" hangingPunct="1"/>
              <a:t>1</a:t>
            </a:fld>
            <a:endParaRPr lang="en-GB" altLang="en-US" sz="1400">
              <a:solidFill>
                <a:schemeClr val="bg1"/>
              </a:solidFill>
            </a:endParaRPr>
          </a:p>
        </p:txBody>
      </p:sp>
      <p:sp>
        <p:nvSpPr>
          <p:cNvPr id="33796" name="Rectangle 5"/>
          <p:cNvSpPr>
            <a:spLocks noGrp="1" noChangeArrowheads="1"/>
          </p:cNvSpPr>
          <p:nvPr>
            <p:ph type="ctrTitle"/>
          </p:nvPr>
        </p:nvSpPr>
        <p:spPr>
          <a:xfrm>
            <a:off x="4194175" y="2017713"/>
            <a:ext cx="4949825" cy="1155700"/>
          </a:xfrm>
        </p:spPr>
        <p:txBody>
          <a:bodyPr/>
          <a:lstStyle/>
          <a:p>
            <a:pPr indent="0" eaLnBrk="1" hangingPunct="1"/>
            <a:r>
              <a:rPr lang="en-GB" altLang="en-US" sz="3200" smtClean="0"/>
              <a:t>Environment and climate change in development cooperation</a:t>
            </a:r>
            <a:r>
              <a:rPr lang="da-DK" altLang="en-US" sz="3200" smtClean="0"/>
              <a:t/>
            </a:r>
            <a:br>
              <a:rPr lang="da-DK" altLang="en-US" sz="3200" smtClean="0"/>
            </a:br>
            <a:endParaRPr lang="en-GB" altLang="en-US" sz="320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8229600" cy="1016000"/>
          </a:xfrm>
        </p:spPr>
        <p:txBody>
          <a:bodyPr>
            <a:spAutoFit/>
          </a:bodyPr>
          <a:lstStyle/>
          <a:p>
            <a:pPr marL="355600" indent="0"/>
            <a:r>
              <a:rPr lang="da-DK" altLang="en-US" smtClean="0"/>
              <a:t>Expenditure framework - resource allocation </a:t>
            </a:r>
          </a:p>
        </p:txBody>
      </p:sp>
      <p:sp>
        <p:nvSpPr>
          <p:cNvPr id="522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641CAC56-DF8D-414F-8C8C-E7CDECB0D832}" type="slidenum">
              <a:rPr lang="en-GB" altLang="en-US" sz="1400">
                <a:solidFill>
                  <a:schemeClr val="tx1"/>
                </a:solidFill>
                <a:latin typeface="Arial" pitchFamily="34" charset="0"/>
              </a:rPr>
              <a:pPr eaLnBrk="1" hangingPunct="1"/>
              <a:t>10</a:t>
            </a:fld>
            <a:endParaRPr lang="en-GB" altLang="en-US" sz="1400">
              <a:solidFill>
                <a:schemeClr val="tx1"/>
              </a:solidFill>
              <a:latin typeface="Arial" pitchFamily="34" charset="0"/>
            </a:endParaRPr>
          </a:p>
        </p:txBody>
      </p:sp>
      <p:sp>
        <p:nvSpPr>
          <p:cNvPr id="52227" name="TextBox 4"/>
          <p:cNvSpPr txBox="1">
            <a:spLocks noChangeArrowheads="1"/>
          </p:cNvSpPr>
          <p:nvPr/>
        </p:nvSpPr>
        <p:spPr bwMode="auto">
          <a:xfrm>
            <a:off x="381000" y="2438400"/>
            <a:ext cx="8382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20000"/>
              </a:spcBef>
            </a:pPr>
            <a:r>
              <a:rPr lang="en-GB" altLang="en-US" sz="1800" dirty="0"/>
              <a:t>How to integrate environment and climate change and/or trigger the green economy  - Buzz group- 5mn:</a:t>
            </a:r>
          </a:p>
          <a:p>
            <a:pPr eaLnBrk="1" hangingPunct="1">
              <a:spcBef>
                <a:spcPct val="20000"/>
              </a:spcBef>
            </a:pPr>
            <a:endParaRPr lang="en-GB" altLang="en-US" sz="900" dirty="0"/>
          </a:p>
        </p:txBody>
      </p:sp>
      <p:sp>
        <p:nvSpPr>
          <p:cNvPr id="2" name="Rectangle 1"/>
          <p:cNvSpPr>
            <a:spLocks noChangeArrowheads="1"/>
          </p:cNvSpPr>
          <p:nvPr/>
        </p:nvSpPr>
        <p:spPr bwMode="auto">
          <a:xfrm>
            <a:off x="392113" y="3505200"/>
            <a:ext cx="7924800"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indent="4572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marL="0" lvl="1" eaLnBrk="1" hangingPunct="1">
              <a:spcBef>
                <a:spcPct val="20000"/>
              </a:spcBef>
              <a:buFontTx/>
              <a:buChar char="•"/>
            </a:pPr>
            <a:r>
              <a:rPr lang="en-GB" altLang="en-US" sz="1800" dirty="0"/>
              <a:t>Reallocating funding to vulnerable/priority sectors and regions</a:t>
            </a:r>
          </a:p>
          <a:p>
            <a:pPr marL="0" lvl="1" eaLnBrk="1" hangingPunct="1">
              <a:spcBef>
                <a:spcPct val="20000"/>
              </a:spcBef>
              <a:buFontTx/>
              <a:buChar char="•"/>
            </a:pPr>
            <a:r>
              <a:rPr lang="en-GB" altLang="en-US" sz="1800" dirty="0"/>
              <a:t>Providing funding for  environment, adaptation/ mitigation</a:t>
            </a:r>
          </a:p>
          <a:p>
            <a:pPr marL="0" lvl="1" eaLnBrk="1" hangingPunct="1">
              <a:spcBef>
                <a:spcPct val="20000"/>
              </a:spcBef>
              <a:buFontTx/>
              <a:buChar char="•"/>
            </a:pPr>
            <a:r>
              <a:rPr lang="en-GB" altLang="en-US" sz="1800" dirty="0"/>
              <a:t>Adding environment/ climate change considerations to </a:t>
            </a:r>
            <a:r>
              <a:rPr lang="en-GB" altLang="en-US" sz="1800" dirty="0" smtClean="0"/>
              <a:t>the       </a:t>
            </a:r>
          </a:p>
          <a:p>
            <a:pPr marL="0" lvl="1" indent="0" eaLnBrk="1" hangingPunct="1">
              <a:spcBef>
                <a:spcPct val="20000"/>
              </a:spcBef>
            </a:pPr>
            <a:r>
              <a:rPr lang="en-GB" altLang="en-US" sz="1800" dirty="0"/>
              <a:t> </a:t>
            </a:r>
            <a:r>
              <a:rPr lang="en-GB" altLang="en-US" sz="1800" dirty="0" smtClean="0"/>
              <a:t>     criteria </a:t>
            </a:r>
            <a:r>
              <a:rPr lang="en-GB" altLang="en-US" sz="1800" dirty="0"/>
              <a:t>for screening and selecting projects and investments</a:t>
            </a:r>
          </a:p>
          <a:p>
            <a:pPr marL="0" lvl="1" eaLnBrk="1" hangingPunct="1">
              <a:spcBef>
                <a:spcPct val="20000"/>
              </a:spcBef>
              <a:buFontTx/>
              <a:buChar char="•"/>
            </a:pPr>
            <a:r>
              <a:rPr lang="en-GB" altLang="en-US" sz="1800" dirty="0"/>
              <a:t>Making room for </a:t>
            </a:r>
            <a:r>
              <a:rPr lang="ja-JP" altLang="en-GB" sz="1800" dirty="0"/>
              <a:t>‘</a:t>
            </a:r>
            <a:r>
              <a:rPr lang="en-GB" altLang="ja-JP" sz="1800" dirty="0"/>
              <a:t>cross-sectoral</a:t>
            </a:r>
            <a:r>
              <a:rPr lang="ja-JP" altLang="en-GB" sz="1800" dirty="0"/>
              <a:t>’</a:t>
            </a:r>
            <a:r>
              <a:rPr lang="en-GB" altLang="ja-JP" sz="1800" dirty="0"/>
              <a:t> activities (e.g. DRR) </a:t>
            </a:r>
          </a:p>
          <a:p>
            <a:pPr eaLnBrk="1" hangingPunct="1">
              <a:spcBef>
                <a:spcPct val="20000"/>
              </a:spcBef>
            </a:pPr>
            <a:endParaRPr lang="en-GB" altLang="en-US" sz="900" dirty="0"/>
          </a:p>
          <a:p>
            <a:pPr eaLnBrk="1" hangingPunct="1">
              <a:spcBef>
                <a:spcPct val="20000"/>
              </a:spcBef>
            </a:pPr>
            <a:r>
              <a:rPr lang="en-GB" altLang="en-US" sz="1800" dirty="0"/>
              <a:t>This process typically involves a mix of top-down and bottom-up processes – </a:t>
            </a:r>
            <a:r>
              <a:rPr lang="en-GB" altLang="en-US" sz="1800" dirty="0">
                <a:hlinkClick r:id="rId3" action="ppaction://hlinksldjump"/>
              </a:rPr>
              <a:t>budget setting process</a:t>
            </a:r>
            <a:endParaRPr lang="en-GB"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219200"/>
            <a:ext cx="8229600" cy="1016000"/>
          </a:xfrm>
        </p:spPr>
        <p:txBody>
          <a:bodyPr>
            <a:spAutoFit/>
          </a:bodyPr>
          <a:lstStyle/>
          <a:p>
            <a:pPr marL="355600" indent="0"/>
            <a:r>
              <a:rPr lang="en-GB" altLang="en-US" smtClean="0"/>
              <a:t>Keeping track of environment and climate-related expenditures</a:t>
            </a:r>
            <a:endParaRPr lang="da-DK" altLang="en-US" smtClean="0"/>
          </a:p>
        </p:txBody>
      </p:sp>
      <p:sp>
        <p:nvSpPr>
          <p:cNvPr id="542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2254DB7-1A1A-49B9-9D75-FF69EEF6D63C}" type="slidenum">
              <a:rPr lang="en-GB" altLang="en-US" sz="1400">
                <a:solidFill>
                  <a:schemeClr val="tx1"/>
                </a:solidFill>
                <a:latin typeface="Arial" pitchFamily="34" charset="0"/>
              </a:rPr>
              <a:pPr eaLnBrk="1" hangingPunct="1"/>
              <a:t>11</a:t>
            </a:fld>
            <a:endParaRPr lang="en-GB" altLang="en-US" sz="1400">
              <a:solidFill>
                <a:schemeClr val="tx1"/>
              </a:solidFill>
              <a:latin typeface="Arial" pitchFamily="34" charset="0"/>
            </a:endParaRPr>
          </a:p>
        </p:txBody>
      </p:sp>
      <p:sp>
        <p:nvSpPr>
          <p:cNvPr id="54275" name="TextBox 6"/>
          <p:cNvSpPr txBox="1">
            <a:spLocks noChangeArrowheads="1"/>
          </p:cNvSpPr>
          <p:nvPr/>
        </p:nvSpPr>
        <p:spPr bwMode="auto">
          <a:xfrm>
            <a:off x="381000" y="2486025"/>
            <a:ext cx="80772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a:t>During budget preparation, implementation, monitoring and reporting, </a:t>
            </a:r>
            <a:r>
              <a:rPr lang="ja-JP" altLang="en-GB" sz="1800"/>
              <a:t>‘</a:t>
            </a:r>
            <a:r>
              <a:rPr lang="en-GB" altLang="ja-JP" sz="1800"/>
              <a:t>keep track</a:t>
            </a:r>
            <a:r>
              <a:rPr lang="ja-JP" altLang="en-GB" sz="1800"/>
              <a:t>’</a:t>
            </a:r>
            <a:r>
              <a:rPr lang="en-GB" altLang="ja-JP" sz="1800"/>
              <a:t> of main environment and climate-related public expenditures</a:t>
            </a:r>
          </a:p>
          <a:p>
            <a:pPr lvl="1" eaLnBrk="1" hangingPunct="1">
              <a:spcBef>
                <a:spcPct val="20000"/>
              </a:spcBef>
              <a:buFontTx/>
              <a:buChar char="•"/>
            </a:pPr>
            <a:r>
              <a:rPr lang="en-GB" altLang="en-US" sz="1800"/>
              <a:t>Adapt the budget classification </a:t>
            </a:r>
            <a:r>
              <a:rPr lang="en-GB" altLang="en-US" sz="1800">
                <a:solidFill>
                  <a:srgbClr val="FF0000"/>
                </a:solidFill>
              </a:rPr>
              <a:t>– not easy</a:t>
            </a:r>
          </a:p>
          <a:p>
            <a:pPr lvl="1" eaLnBrk="1" hangingPunct="1">
              <a:spcBef>
                <a:spcPct val="20000"/>
              </a:spcBef>
              <a:buFontTx/>
              <a:buChar char="•"/>
            </a:pPr>
            <a:r>
              <a:rPr lang="ja-JP" altLang="en-GB" sz="1800"/>
              <a:t>‘</a:t>
            </a:r>
            <a:r>
              <a:rPr lang="en-GB" altLang="ja-JP" sz="1800"/>
              <a:t>Flag</a:t>
            </a:r>
            <a:r>
              <a:rPr lang="ja-JP" altLang="en-GB" sz="1800"/>
              <a:t>’</a:t>
            </a:r>
            <a:r>
              <a:rPr lang="en-GB" altLang="ja-JP" sz="1800"/>
              <a:t> incremental  climate-related expenditures embedded in </a:t>
            </a:r>
            <a:r>
              <a:rPr lang="ja-JP" altLang="en-GB" sz="1800"/>
              <a:t>‘</a:t>
            </a:r>
            <a:r>
              <a:rPr lang="en-GB" altLang="ja-JP" sz="1800"/>
              <a:t>non climate</a:t>
            </a:r>
            <a:r>
              <a:rPr lang="ja-JP" altLang="en-GB" sz="1800"/>
              <a:t>’</a:t>
            </a:r>
            <a:r>
              <a:rPr lang="en-GB" altLang="ja-JP" sz="1800"/>
              <a:t> programmes</a:t>
            </a:r>
          </a:p>
          <a:p>
            <a:pPr lvl="1" eaLnBrk="1" hangingPunct="1">
              <a:buFontTx/>
              <a:buChar char="•"/>
            </a:pPr>
            <a:endParaRPr lang="en-GB" altLang="en-US" sz="1800"/>
          </a:p>
          <a:p>
            <a:pPr eaLnBrk="1" hangingPunct="1">
              <a:spcBef>
                <a:spcPct val="20000"/>
              </a:spcBef>
              <a:buClr>
                <a:schemeClr val="bg1"/>
              </a:buClr>
            </a:pPr>
            <a:r>
              <a:rPr lang="en-GB" altLang="en-US" sz="1800"/>
              <a:t>This is important for:</a:t>
            </a:r>
          </a:p>
          <a:p>
            <a:pPr lvl="1" eaLnBrk="1" hangingPunct="1">
              <a:spcBef>
                <a:spcPct val="20000"/>
              </a:spcBef>
              <a:buFontTx/>
              <a:buChar char="•"/>
            </a:pPr>
            <a:r>
              <a:rPr lang="en-GB" altLang="en-US" sz="1800"/>
              <a:t>Monitoring the implementation of  environment and climate-related measures in national and sector strategies </a:t>
            </a:r>
          </a:p>
          <a:p>
            <a:pPr lvl="1" eaLnBrk="1" hangingPunct="1">
              <a:spcBef>
                <a:spcPct val="20000"/>
              </a:spcBef>
              <a:buFontTx/>
              <a:buChar char="•"/>
            </a:pPr>
            <a:r>
              <a:rPr lang="en-GB" altLang="en-US" sz="1800"/>
              <a:t>Reporting to the UNFCCC (national communications)</a:t>
            </a:r>
          </a:p>
          <a:p>
            <a:pPr lvl="1" eaLnBrk="1" hangingPunct="1">
              <a:spcBef>
                <a:spcPct val="20000"/>
              </a:spcBef>
              <a:buFontTx/>
              <a:buChar char="•"/>
            </a:pPr>
            <a:r>
              <a:rPr lang="en-GB" altLang="en-US" sz="1800"/>
              <a:t>Securing eligibility for funding from specific environment and climate adaptation/mitigation funds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56323"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56324" name="Ellipse 8"/>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4" name="TextBox 13"/>
          <p:cNvSpPr txBox="1"/>
          <p:nvPr/>
        </p:nvSpPr>
        <p:spPr>
          <a:xfrm>
            <a:off x="0" y="2209800"/>
            <a:ext cx="8972550" cy="3600986"/>
          </a:xfrm>
          <a:prstGeom prst="rect">
            <a:avLst/>
          </a:prstGeom>
          <a:noFill/>
        </p:spPr>
        <p:txBody>
          <a:bodyPr>
            <a:spAutoFit/>
          </a:bodyPr>
          <a:lstStyle/>
          <a:p>
            <a:pPr marL="355600" lvl="1">
              <a:defRPr/>
            </a:pPr>
            <a:endParaRPr lang="en-GB" sz="1800" dirty="0">
              <a:ea typeface="+mn-ea"/>
            </a:endParaRPr>
          </a:p>
          <a:p>
            <a:pPr marL="355600">
              <a:defRPr/>
            </a:pPr>
            <a:r>
              <a:rPr lang="en-US" sz="1800" b="1" dirty="0">
                <a:ea typeface="+mn-ea"/>
              </a:rPr>
              <a:t>Inclusion of environment/climate in TOR of the sector group</a:t>
            </a:r>
          </a:p>
          <a:p>
            <a:pPr marL="622300" indent="-266700">
              <a:buClr>
                <a:srgbClr val="006699"/>
              </a:buClr>
              <a:buFont typeface="Arial"/>
              <a:buChar char="•"/>
              <a:defRPr/>
            </a:pPr>
            <a:endParaRPr lang="en-US" sz="1800" dirty="0">
              <a:ea typeface="+mn-ea"/>
            </a:endParaRPr>
          </a:p>
          <a:p>
            <a:pPr marL="622300" indent="-266700">
              <a:buClr>
                <a:srgbClr val="006699"/>
              </a:buClr>
              <a:buFont typeface="Arial"/>
              <a:buChar char="•"/>
              <a:defRPr/>
            </a:pPr>
            <a:r>
              <a:rPr lang="en-US" sz="1800" dirty="0">
                <a:ea typeface="+mn-ea"/>
              </a:rPr>
              <a:t>Increased focus on environment and climate</a:t>
            </a:r>
          </a:p>
          <a:p>
            <a:pPr marL="622300" indent="-266700">
              <a:buClr>
                <a:srgbClr val="006699"/>
              </a:buClr>
              <a:buFont typeface="Arial"/>
              <a:buChar char="•"/>
              <a:defRPr/>
            </a:pPr>
            <a:r>
              <a:rPr lang="en-US" sz="1800" dirty="0">
                <a:ea typeface="+mn-ea"/>
              </a:rPr>
              <a:t>Improved links to other environment and climate efforts outside the sector</a:t>
            </a:r>
          </a:p>
          <a:p>
            <a:pPr marL="355600">
              <a:defRPr/>
            </a:pPr>
            <a:endParaRPr lang="en-US" sz="1800" b="1" dirty="0" smtClean="0">
              <a:ea typeface="+mn-ea"/>
            </a:endParaRPr>
          </a:p>
          <a:p>
            <a:pPr marL="355600">
              <a:defRPr/>
            </a:pPr>
            <a:endParaRPr lang="en-US" sz="1800" b="1" dirty="0">
              <a:ea typeface="+mn-ea"/>
            </a:endParaRPr>
          </a:p>
          <a:p>
            <a:pPr marL="355600">
              <a:defRPr/>
            </a:pPr>
            <a:r>
              <a:rPr lang="en-US" sz="1800" b="1" dirty="0">
                <a:ea typeface="+mn-ea"/>
              </a:rPr>
              <a:t>Establishment of an </a:t>
            </a:r>
            <a:r>
              <a:rPr lang="en-US" sz="1800" b="1" dirty="0" smtClean="0">
                <a:ea typeface="+mn-ea"/>
              </a:rPr>
              <a:t>ENV and CC working </a:t>
            </a:r>
            <a:r>
              <a:rPr lang="en-US" sz="1800" b="1" dirty="0">
                <a:ea typeface="+mn-ea"/>
              </a:rPr>
              <a:t>group</a:t>
            </a:r>
          </a:p>
          <a:p>
            <a:pPr marL="622300" indent="-266700">
              <a:buClr>
                <a:srgbClr val="006699"/>
              </a:buClr>
              <a:buFont typeface="Arial"/>
              <a:buChar char="•"/>
              <a:defRPr/>
            </a:pPr>
            <a:endParaRPr lang="en-US" sz="1800" dirty="0">
              <a:ea typeface="+mn-ea"/>
            </a:endParaRPr>
          </a:p>
          <a:p>
            <a:pPr marL="622300" indent="-266700">
              <a:buClr>
                <a:srgbClr val="006699"/>
              </a:buClr>
              <a:buFont typeface="Arial"/>
              <a:buChar char="•"/>
              <a:defRPr/>
            </a:pPr>
            <a:r>
              <a:rPr lang="en-US" sz="1800" dirty="0">
                <a:ea typeface="+mn-ea"/>
              </a:rPr>
              <a:t>Dialogue on challenges and priorities related to environment/ climate</a:t>
            </a:r>
          </a:p>
          <a:p>
            <a:pPr marL="622300" indent="-266700">
              <a:buClr>
                <a:srgbClr val="006699"/>
              </a:buClr>
              <a:buFont typeface="Arial"/>
              <a:buChar char="•"/>
              <a:defRPr/>
            </a:pPr>
            <a:r>
              <a:rPr lang="en-US" sz="1800" dirty="0">
                <a:ea typeface="+mn-ea"/>
              </a:rPr>
              <a:t>Better coordination between donors</a:t>
            </a:r>
          </a:p>
          <a:p>
            <a:pPr>
              <a:defRPr/>
            </a:pPr>
            <a:endParaRPr lang="en-GB" dirty="0">
              <a:ea typeface="+mn-ea"/>
            </a:endParaRPr>
          </a:p>
        </p:txBody>
      </p:sp>
      <p:sp>
        <p:nvSpPr>
          <p:cNvPr id="56326" name="Slide Number Placeholder 4"/>
          <p:cNvSpPr txBox="1">
            <a:spLocks/>
          </p:cNvSpPr>
          <p:nvPr/>
        </p:nvSpPr>
        <p:spPr bwMode="auto">
          <a:xfrm>
            <a:off x="8316913" y="6237288"/>
            <a:ext cx="4460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F5E526E4-9402-42DA-965D-99961D0A3E51}" type="slidenum">
              <a:rPr lang="fr-FR" altLang="en-US" sz="1400">
                <a:solidFill>
                  <a:schemeClr val="tx1"/>
                </a:solidFill>
              </a:rPr>
              <a:pPr algn="r">
                <a:lnSpc>
                  <a:spcPts val="1400"/>
                </a:lnSpc>
              </a:pPr>
              <a:t>12</a:t>
            </a:fld>
            <a:endParaRPr lang="fr-FR" altLang="en-US" sz="1400">
              <a:solidFill>
                <a:schemeClr val="tx1"/>
              </a:solidFill>
            </a:endParaRPr>
          </a:p>
        </p:txBody>
      </p:sp>
      <p:sp>
        <p:nvSpPr>
          <p:cNvPr id="56327" name="Title 1"/>
          <p:cNvSpPr>
            <a:spLocks noGrp="1"/>
          </p:cNvSpPr>
          <p:nvPr>
            <p:ph type="title"/>
          </p:nvPr>
        </p:nvSpPr>
        <p:spPr/>
        <p:txBody>
          <a:bodyPr/>
          <a:lstStyle/>
          <a:p>
            <a:pPr marL="342900" indent="-342900"/>
            <a:r>
              <a:rPr lang="en-GB" altLang="en-US" i="1" smtClean="0"/>
              <a:t>3 Sector and donor coordination</a:t>
            </a:r>
            <a:endParaRPr lang="da-DK" alt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1274763"/>
            <a:ext cx="8229600" cy="554037"/>
          </a:xfrm>
        </p:spPr>
        <p:txBody>
          <a:bodyPr>
            <a:spAutoFit/>
          </a:bodyPr>
          <a:lstStyle/>
          <a:p>
            <a:pPr indent="-3175"/>
            <a:r>
              <a:rPr lang="da-DK" altLang="en-US" smtClean="0"/>
              <a:t>Coordination</a:t>
            </a:r>
          </a:p>
        </p:txBody>
      </p:sp>
      <p:sp>
        <p:nvSpPr>
          <p:cNvPr id="5837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4A2E1610-8651-456C-BD78-1E5B7D97D28B}" type="slidenum">
              <a:rPr lang="en-GB" altLang="en-US" sz="1400">
                <a:solidFill>
                  <a:schemeClr val="tx1"/>
                </a:solidFill>
                <a:latin typeface="Arial" pitchFamily="34" charset="0"/>
              </a:rPr>
              <a:pPr eaLnBrk="1" hangingPunct="1"/>
              <a:t>13</a:t>
            </a:fld>
            <a:endParaRPr lang="en-GB" altLang="en-US" sz="1400">
              <a:solidFill>
                <a:schemeClr val="tx1"/>
              </a:solidFill>
              <a:latin typeface="Arial" pitchFamily="34" charset="0"/>
            </a:endParaRPr>
          </a:p>
        </p:txBody>
      </p:sp>
      <p:pic>
        <p:nvPicPr>
          <p:cNvPr id="583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2565400"/>
            <a:ext cx="32512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C:\Users\eric\AppData\Local\Microsoft\Windows\Temporary Internet Files\Content.IE5\P9A582QA\MC9004348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1497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da-DK" altLang="en-US" smtClean="0"/>
              <a:t>4 Institutional - who</a:t>
            </a:r>
          </a:p>
        </p:txBody>
      </p:sp>
      <p:sp>
        <p:nvSpPr>
          <p:cNvPr id="6041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B6D7AF2-9456-4254-9476-701F9AB69D1C}" type="slidenum">
              <a:rPr lang="en-GB" altLang="en-US" sz="1400">
                <a:solidFill>
                  <a:schemeClr val="tx1"/>
                </a:solidFill>
                <a:latin typeface="Arial" pitchFamily="34" charset="0"/>
              </a:rPr>
              <a:pPr eaLnBrk="1" hangingPunct="1"/>
              <a:t>14</a:t>
            </a:fld>
            <a:endParaRPr lang="en-GB" altLang="en-US" sz="1400">
              <a:solidFill>
                <a:schemeClr val="tx1"/>
              </a:solidFill>
              <a:latin typeface="Arial"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789866711"/>
              </p:ext>
            </p:extLst>
          </p:nvPr>
        </p:nvGraphicFramePr>
        <p:xfrm>
          <a:off x="1094928" y="2492375"/>
          <a:ext cx="82296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1443"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1444" name="Ellipse 8"/>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1445" name="Rectangle 7"/>
          <p:cNvSpPr>
            <a:spLocks noGrp="1" noChangeArrowheads="1"/>
          </p:cNvSpPr>
          <p:nvPr>
            <p:ph type="title"/>
          </p:nvPr>
        </p:nvSpPr>
        <p:spPr>
          <a:xfrm>
            <a:off x="304800" y="1244600"/>
            <a:ext cx="8229600" cy="554038"/>
          </a:xfrm>
        </p:spPr>
        <p:txBody>
          <a:bodyPr>
            <a:spAutoFit/>
          </a:bodyPr>
          <a:lstStyle/>
          <a:p>
            <a:pPr marL="342900" indent="-342900" eaLnBrk="1" hangingPunct="1"/>
            <a:r>
              <a:rPr lang="en-GB" altLang="en-US" smtClean="0"/>
              <a:t>4 Institutional - capacity</a:t>
            </a:r>
            <a:endParaRPr lang="en-GB" altLang="en-US" b="0" smtClean="0"/>
          </a:p>
        </p:txBody>
      </p:sp>
      <p:sp>
        <p:nvSpPr>
          <p:cNvPr id="13" name="TextBox 12"/>
          <p:cNvSpPr txBox="1"/>
          <p:nvPr/>
        </p:nvSpPr>
        <p:spPr>
          <a:xfrm>
            <a:off x="0" y="1905000"/>
            <a:ext cx="8534400" cy="4493538"/>
          </a:xfrm>
          <a:prstGeom prst="rect">
            <a:avLst/>
          </a:prstGeom>
          <a:noFill/>
        </p:spPr>
        <p:txBody>
          <a:bodyPr>
            <a:spAutoFit/>
          </a:bodyPr>
          <a:lstStyle/>
          <a:p>
            <a:pPr marL="355600" lvl="1">
              <a:defRPr/>
            </a:pPr>
            <a:endParaRPr lang="en-GB" sz="1800" dirty="0">
              <a:ea typeface="+mn-ea"/>
            </a:endParaRPr>
          </a:p>
          <a:p>
            <a:pPr marL="355600">
              <a:defRPr/>
            </a:pPr>
            <a:r>
              <a:rPr lang="en-US" sz="1800" b="1" dirty="0" smtClean="0">
                <a:ea typeface="+mn-ea"/>
              </a:rPr>
              <a:t>Considering institutional </a:t>
            </a:r>
            <a:r>
              <a:rPr lang="en-US" sz="1800" b="1" dirty="0">
                <a:ea typeface="+mn-ea"/>
              </a:rPr>
              <a:t>issues in the sector</a:t>
            </a:r>
            <a:endParaRPr lang="en-US" sz="1800" dirty="0">
              <a:ea typeface="+mn-ea"/>
            </a:endParaRPr>
          </a:p>
          <a:p>
            <a:pPr marL="622300" indent="-266700">
              <a:buClr>
                <a:srgbClr val="006699"/>
              </a:buClr>
              <a:buFont typeface="Arial"/>
              <a:buChar char="•"/>
              <a:defRPr/>
            </a:pPr>
            <a:r>
              <a:rPr lang="en-US" sz="1800" dirty="0">
                <a:ea typeface="+mn-ea"/>
              </a:rPr>
              <a:t>Analysis of institutional drivers and barriers for </a:t>
            </a:r>
            <a:r>
              <a:rPr lang="en-US" sz="1800" dirty="0" smtClean="0">
                <a:ea typeface="+mn-ea"/>
              </a:rPr>
              <a:t>integration</a:t>
            </a:r>
            <a:endParaRPr lang="en-US" sz="1800" dirty="0">
              <a:ea typeface="+mn-ea"/>
            </a:endParaRPr>
          </a:p>
          <a:p>
            <a:pPr marL="622300" indent="-266700">
              <a:buClr>
                <a:srgbClr val="006699"/>
              </a:buClr>
              <a:buFont typeface="Arial"/>
              <a:buChar char="•"/>
              <a:defRPr/>
            </a:pPr>
            <a:r>
              <a:rPr lang="en-US" sz="1800" dirty="0">
                <a:ea typeface="+mn-ea"/>
              </a:rPr>
              <a:t>Institutional risk </a:t>
            </a:r>
            <a:r>
              <a:rPr lang="en-US" sz="1800" dirty="0" smtClean="0">
                <a:ea typeface="+mn-ea"/>
              </a:rPr>
              <a:t>analysis</a:t>
            </a:r>
          </a:p>
          <a:p>
            <a:pPr marL="622300" indent="-266700">
              <a:buClr>
                <a:srgbClr val="006699"/>
              </a:buClr>
              <a:buFont typeface="Arial"/>
              <a:buChar char="•"/>
              <a:defRPr/>
            </a:pPr>
            <a:r>
              <a:rPr lang="en-US" sz="1800" dirty="0" smtClean="0">
                <a:ea typeface="+mn-ea"/>
              </a:rPr>
              <a:t>Opportunities </a:t>
            </a:r>
            <a:r>
              <a:rPr lang="en-US" sz="1800" dirty="0">
                <a:ea typeface="+mn-ea"/>
              </a:rPr>
              <a:t>for supportive and preventive measures</a:t>
            </a:r>
          </a:p>
          <a:p>
            <a:pPr marL="355600">
              <a:buClr>
                <a:srgbClr val="006699"/>
              </a:buClr>
              <a:defRPr/>
            </a:pPr>
            <a:endParaRPr lang="en-GB" sz="1800" dirty="0">
              <a:ea typeface="+mn-ea"/>
            </a:endParaRPr>
          </a:p>
          <a:p>
            <a:pPr marL="355600">
              <a:buClr>
                <a:srgbClr val="006699"/>
              </a:buClr>
              <a:defRPr/>
            </a:pPr>
            <a:r>
              <a:rPr lang="en-GB" sz="1800" b="1" dirty="0" smtClean="0">
                <a:ea typeface="+mn-ea"/>
              </a:rPr>
              <a:t>Capacity issues, implementation </a:t>
            </a:r>
            <a:r>
              <a:rPr lang="en-GB" sz="1800" b="1" dirty="0">
                <a:ea typeface="+mn-ea"/>
              </a:rPr>
              <a:t>of the sector programme</a:t>
            </a:r>
          </a:p>
          <a:p>
            <a:pPr marL="641350" indent="-285750">
              <a:buClr>
                <a:srgbClr val="006699"/>
              </a:buClr>
              <a:buFont typeface="Arial" panose="020B0604020202020204" pitchFamily="34" charset="0"/>
              <a:buChar char="•"/>
              <a:defRPr/>
            </a:pPr>
            <a:r>
              <a:rPr lang="en-US" sz="1800" dirty="0">
                <a:ea typeface="+mn-ea"/>
              </a:rPr>
              <a:t>Assessment of </a:t>
            </a:r>
            <a:r>
              <a:rPr lang="en-US" sz="1800" dirty="0" smtClean="0">
                <a:ea typeface="+mn-ea"/>
              </a:rPr>
              <a:t>capacity for: </a:t>
            </a:r>
          </a:p>
          <a:p>
            <a:pPr marL="804863" lvl="1" indent="-169863">
              <a:buClr>
                <a:srgbClr val="006699"/>
              </a:buClr>
              <a:buFont typeface="Courier New" panose="02070309020205020404" pitchFamily="49" charset="0"/>
              <a:buChar char="o"/>
              <a:defRPr/>
            </a:pPr>
            <a:r>
              <a:rPr lang="en-US" sz="1800" dirty="0" smtClean="0">
                <a:ea typeface="+mn-ea"/>
              </a:rPr>
              <a:t>Reacting to options for </a:t>
            </a:r>
            <a:r>
              <a:rPr lang="en-US" sz="1800" dirty="0">
                <a:ea typeface="+mn-ea"/>
              </a:rPr>
              <a:t>improving </a:t>
            </a:r>
            <a:r>
              <a:rPr lang="en-US" sz="1800" dirty="0" smtClean="0">
                <a:ea typeface="+mn-ea"/>
              </a:rPr>
              <a:t>ENV and CC integration </a:t>
            </a:r>
          </a:p>
          <a:p>
            <a:pPr marL="804863" lvl="1" indent="-169863">
              <a:buClr>
                <a:srgbClr val="006699"/>
              </a:buClr>
              <a:buFont typeface="Courier New" panose="02070309020205020404" pitchFamily="49" charset="0"/>
              <a:buChar char="o"/>
              <a:defRPr/>
            </a:pPr>
            <a:r>
              <a:rPr lang="en-US" sz="1800" dirty="0" smtClean="0">
                <a:ea typeface="+mn-ea"/>
              </a:rPr>
              <a:t>Reacting to means of </a:t>
            </a:r>
            <a:r>
              <a:rPr lang="en-US" sz="1800" dirty="0">
                <a:ea typeface="+mn-ea"/>
              </a:rPr>
              <a:t>preventing </a:t>
            </a:r>
            <a:r>
              <a:rPr lang="en-US" sz="1800" dirty="0" smtClean="0">
                <a:ea typeface="+mn-ea"/>
              </a:rPr>
              <a:t>ENV and CC impact</a:t>
            </a:r>
            <a:endParaRPr lang="en-US" sz="1800" dirty="0">
              <a:ea typeface="+mn-ea"/>
            </a:endParaRPr>
          </a:p>
          <a:p>
            <a:pPr marL="804863" lvl="1" indent="-169863">
              <a:buClr>
                <a:srgbClr val="006699"/>
              </a:buClr>
              <a:buFont typeface="Courier New" panose="02070309020205020404" pitchFamily="49" charset="0"/>
              <a:buChar char="o"/>
              <a:defRPr/>
            </a:pPr>
            <a:r>
              <a:rPr lang="en-US" sz="1800" dirty="0" smtClean="0">
                <a:ea typeface="+mn-ea"/>
              </a:rPr>
              <a:t>Monitoring </a:t>
            </a:r>
            <a:r>
              <a:rPr lang="en-US" sz="1800" dirty="0">
                <a:ea typeface="+mn-ea"/>
              </a:rPr>
              <a:t>of environmental and climate opportunities and impact</a:t>
            </a:r>
          </a:p>
          <a:p>
            <a:pPr marL="622300" indent="-266700">
              <a:buClr>
                <a:srgbClr val="006699"/>
              </a:buClr>
              <a:buFont typeface="Arial"/>
              <a:buChar char="•"/>
              <a:defRPr/>
            </a:pPr>
            <a:endParaRPr lang="en-US" sz="1800" dirty="0" smtClean="0">
              <a:ea typeface="+mn-ea"/>
            </a:endParaRPr>
          </a:p>
          <a:p>
            <a:pPr marL="641350" indent="-285750">
              <a:buClr>
                <a:srgbClr val="006699"/>
              </a:buClr>
              <a:buFont typeface="Arial" panose="020B0604020202020204" pitchFamily="34" charset="0"/>
              <a:buChar char="•"/>
              <a:defRPr/>
            </a:pPr>
            <a:r>
              <a:rPr lang="en-US" sz="1800" dirty="0" smtClean="0">
                <a:ea typeface="+mn-ea"/>
              </a:rPr>
              <a:t>Inclusion </a:t>
            </a:r>
            <a:r>
              <a:rPr lang="en-US" sz="1800" dirty="0">
                <a:ea typeface="+mn-ea"/>
              </a:rPr>
              <a:t>of relevant capacity building </a:t>
            </a:r>
            <a:r>
              <a:rPr lang="en-US" sz="1800" dirty="0" smtClean="0">
                <a:ea typeface="+mn-ea"/>
              </a:rPr>
              <a:t>measures, establishing a capacity building </a:t>
            </a:r>
            <a:r>
              <a:rPr lang="en-US" sz="1800" dirty="0" err="1" smtClean="0">
                <a:ea typeface="+mn-ea"/>
              </a:rPr>
              <a:t>programme</a:t>
            </a:r>
            <a:r>
              <a:rPr lang="en-US" sz="1800" dirty="0" smtClean="0">
                <a:ea typeface="+mn-ea"/>
              </a:rPr>
              <a:t> for the sector.</a:t>
            </a:r>
            <a:endParaRPr lang="en-US" sz="1800" dirty="0">
              <a:ea typeface="+mn-ea"/>
            </a:endParaRPr>
          </a:p>
          <a:p>
            <a:pPr>
              <a:defRPr/>
            </a:pPr>
            <a:endParaRPr lang="en-GB" sz="1600" dirty="0">
              <a:ea typeface="+mn-ea"/>
            </a:endParaRPr>
          </a:p>
        </p:txBody>
      </p:sp>
      <p:sp>
        <p:nvSpPr>
          <p:cNvPr id="61447"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FAFCFF7-1C9A-4634-877F-4FD4A0BCB1C8}" type="slidenum">
              <a:rPr lang="fr-FR" altLang="en-US" sz="1400">
                <a:solidFill>
                  <a:schemeClr val="tx1"/>
                </a:solidFill>
              </a:rPr>
              <a:pPr algn="r">
                <a:lnSpc>
                  <a:spcPts val="1400"/>
                </a:lnSpc>
              </a:pPr>
              <a:t>15</a:t>
            </a:fld>
            <a:endParaRPr lang="fr-FR" altLang="en-US" sz="140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1219200"/>
            <a:ext cx="8229600" cy="554038"/>
          </a:xfrm>
        </p:spPr>
        <p:txBody>
          <a:bodyPr>
            <a:spAutoFit/>
          </a:bodyPr>
          <a:lstStyle/>
          <a:p>
            <a:pPr indent="-3175"/>
            <a:r>
              <a:rPr lang="da-DK" altLang="en-US" smtClean="0"/>
              <a:t>Institutional framework</a:t>
            </a:r>
          </a:p>
        </p:txBody>
      </p:sp>
      <p:sp>
        <p:nvSpPr>
          <p:cNvPr id="634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7041EF6D-52C6-4C67-BAA5-A4971DED5C8F}" type="slidenum">
              <a:rPr lang="en-GB" altLang="en-US" sz="1400">
                <a:solidFill>
                  <a:schemeClr val="tx1"/>
                </a:solidFill>
                <a:latin typeface="Arial" pitchFamily="34" charset="0"/>
              </a:rPr>
              <a:pPr eaLnBrk="1" hangingPunct="1"/>
              <a:t>16</a:t>
            </a:fld>
            <a:endParaRPr lang="en-GB" altLang="en-US" sz="1400">
              <a:solidFill>
                <a:schemeClr val="tx1"/>
              </a:solidFill>
              <a:latin typeface="Arial" pitchFamily="34" charset="0"/>
            </a:endParaRPr>
          </a:p>
        </p:txBody>
      </p:sp>
      <p:sp>
        <p:nvSpPr>
          <p:cNvPr id="4" name="Chord 3"/>
          <p:cNvSpPr/>
          <p:nvPr/>
        </p:nvSpPr>
        <p:spPr>
          <a:xfrm>
            <a:off x="562312" y="2060848"/>
            <a:ext cx="4058936" cy="3456384"/>
          </a:xfrm>
          <a:prstGeom prst="chord">
            <a:avLst>
              <a:gd name="adj1" fmla="val 4671028"/>
              <a:gd name="adj2" fmla="val 16897629"/>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 name="Chord 4"/>
          <p:cNvSpPr/>
          <p:nvPr/>
        </p:nvSpPr>
        <p:spPr>
          <a:xfrm>
            <a:off x="1551985" y="3212976"/>
            <a:ext cx="2439631" cy="2304256"/>
          </a:xfrm>
          <a:prstGeom prst="chord">
            <a:avLst>
              <a:gd name="adj1" fmla="val 4444500"/>
              <a:gd name="adj2" fmla="val 17143462"/>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 name="Rectangle 7"/>
          <p:cNvSpPr/>
          <p:nvPr/>
        </p:nvSpPr>
        <p:spPr>
          <a:xfrm>
            <a:off x="5436096" y="4365104"/>
            <a:ext cx="2664296" cy="1152128"/>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marL="266700" indent="-266700">
              <a:buFont typeface="Arial" pitchFamily="34" charset="0"/>
              <a:buChar char="•"/>
              <a:defRPr/>
            </a:pPr>
            <a:r>
              <a:rPr lang="da-DK" dirty="0">
                <a:solidFill>
                  <a:schemeClr val="bg1"/>
                </a:solidFill>
              </a:rPr>
              <a:t>Skills </a:t>
            </a:r>
          </a:p>
          <a:p>
            <a:pPr marL="266700" indent="-266700">
              <a:buFont typeface="Arial" pitchFamily="34" charset="0"/>
              <a:buChar char="•"/>
              <a:defRPr/>
            </a:pPr>
            <a:r>
              <a:rPr lang="da-DK" dirty="0">
                <a:solidFill>
                  <a:schemeClr val="bg1"/>
                </a:solidFill>
              </a:rPr>
              <a:t>Knowledge </a:t>
            </a:r>
          </a:p>
          <a:p>
            <a:pPr marL="266700" indent="-266700">
              <a:buFont typeface="Arial" pitchFamily="34" charset="0"/>
              <a:buChar char="•"/>
              <a:defRPr/>
            </a:pPr>
            <a:r>
              <a:rPr lang="da-DK" dirty="0">
                <a:solidFill>
                  <a:schemeClr val="bg1"/>
                </a:solidFill>
              </a:rPr>
              <a:t>Attitude</a:t>
            </a:r>
            <a:endParaRPr lang="en-US" dirty="0">
              <a:solidFill>
                <a:schemeClr val="bg1"/>
              </a:solidFill>
            </a:endParaRPr>
          </a:p>
        </p:txBody>
      </p:sp>
      <p:sp>
        <p:nvSpPr>
          <p:cNvPr id="9" name="Rectangle 8"/>
          <p:cNvSpPr/>
          <p:nvPr/>
        </p:nvSpPr>
        <p:spPr>
          <a:xfrm>
            <a:off x="2771800" y="3212976"/>
            <a:ext cx="2664296" cy="115212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da-DK" sz="2800" dirty="0">
                <a:solidFill>
                  <a:schemeClr val="bg1"/>
                </a:solidFill>
              </a:rPr>
              <a:t>Organisations</a:t>
            </a:r>
            <a:endParaRPr lang="en-US" sz="2800" dirty="0">
              <a:solidFill>
                <a:schemeClr val="bg1"/>
              </a:solidFill>
            </a:endParaRPr>
          </a:p>
        </p:txBody>
      </p:sp>
      <p:sp>
        <p:nvSpPr>
          <p:cNvPr id="10" name="Rectangle 9"/>
          <p:cNvSpPr/>
          <p:nvPr/>
        </p:nvSpPr>
        <p:spPr>
          <a:xfrm>
            <a:off x="5436096" y="3212976"/>
            <a:ext cx="2664296" cy="115212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marL="266700" indent="-266700">
              <a:buFont typeface="Arial" pitchFamily="34" charset="0"/>
              <a:buChar char="•"/>
              <a:defRPr/>
            </a:pPr>
            <a:r>
              <a:rPr lang="da-DK" dirty="0">
                <a:solidFill>
                  <a:schemeClr val="bg1"/>
                </a:solidFill>
              </a:rPr>
              <a:t>Strategy, structure, systems</a:t>
            </a:r>
          </a:p>
          <a:p>
            <a:pPr marL="266700" indent="-266700">
              <a:buFont typeface="Arial" pitchFamily="34" charset="0"/>
              <a:buChar char="•"/>
              <a:defRPr/>
            </a:pPr>
            <a:r>
              <a:rPr lang="da-DK" dirty="0">
                <a:solidFill>
                  <a:schemeClr val="bg1"/>
                </a:solidFill>
              </a:rPr>
              <a:t>Staff, style, incentives, shared values</a:t>
            </a:r>
          </a:p>
        </p:txBody>
      </p:sp>
      <p:sp>
        <p:nvSpPr>
          <p:cNvPr id="11" name="Rectangle 10"/>
          <p:cNvSpPr/>
          <p:nvPr/>
        </p:nvSpPr>
        <p:spPr>
          <a:xfrm>
            <a:off x="2771800" y="2060848"/>
            <a:ext cx="2664296" cy="115212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defRPr/>
            </a:pPr>
            <a:r>
              <a:rPr lang="da-DK" sz="2800" dirty="0">
                <a:solidFill>
                  <a:schemeClr val="bg1"/>
                </a:solidFill>
              </a:rPr>
              <a:t>Enabling </a:t>
            </a:r>
          </a:p>
          <a:p>
            <a:pPr>
              <a:defRPr/>
            </a:pPr>
            <a:r>
              <a:rPr lang="da-DK" sz="2800" dirty="0">
                <a:solidFill>
                  <a:schemeClr val="bg1"/>
                </a:solidFill>
              </a:rPr>
              <a:t>Environment</a:t>
            </a:r>
            <a:endParaRPr lang="en-US" sz="2800" dirty="0">
              <a:solidFill>
                <a:schemeClr val="bg1"/>
              </a:solidFill>
            </a:endParaRPr>
          </a:p>
        </p:txBody>
      </p:sp>
      <p:sp>
        <p:nvSpPr>
          <p:cNvPr id="12" name="Rectangle 11"/>
          <p:cNvSpPr/>
          <p:nvPr/>
        </p:nvSpPr>
        <p:spPr>
          <a:xfrm>
            <a:off x="5436096" y="2060848"/>
            <a:ext cx="2664296" cy="115212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266700" indent="-266700">
              <a:buFont typeface="Arial" pitchFamily="34" charset="0"/>
              <a:buChar char="•"/>
              <a:defRPr/>
            </a:pPr>
            <a:r>
              <a:rPr lang="da-DK" dirty="0">
                <a:solidFill>
                  <a:schemeClr val="bg1"/>
                </a:solidFill>
              </a:rPr>
              <a:t>Political economy</a:t>
            </a:r>
          </a:p>
          <a:p>
            <a:pPr marL="266700" indent="-266700">
              <a:buFont typeface="Arial" pitchFamily="34" charset="0"/>
              <a:buChar char="•"/>
              <a:defRPr/>
            </a:pPr>
            <a:r>
              <a:rPr lang="da-DK" dirty="0">
                <a:solidFill>
                  <a:schemeClr val="bg1"/>
                </a:solidFill>
              </a:rPr>
              <a:t>Laws, regulations</a:t>
            </a:r>
          </a:p>
        </p:txBody>
      </p:sp>
      <p:sp>
        <p:nvSpPr>
          <p:cNvPr id="13" name="Chord 12"/>
          <p:cNvSpPr/>
          <p:nvPr/>
        </p:nvSpPr>
        <p:spPr>
          <a:xfrm>
            <a:off x="1957390" y="4365104"/>
            <a:ext cx="1916853" cy="1152128"/>
          </a:xfrm>
          <a:prstGeom prst="chord">
            <a:avLst>
              <a:gd name="adj1" fmla="val 5379676"/>
              <a:gd name="adj2" fmla="val 16200000"/>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p>
        </p:txBody>
      </p:sp>
      <p:sp>
        <p:nvSpPr>
          <p:cNvPr id="14" name="Rectangle 13"/>
          <p:cNvSpPr/>
          <p:nvPr/>
        </p:nvSpPr>
        <p:spPr>
          <a:xfrm>
            <a:off x="2771800" y="4365104"/>
            <a:ext cx="2664296" cy="1152128"/>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da-DK" sz="2800" dirty="0">
                <a:solidFill>
                  <a:schemeClr val="bg1"/>
                </a:solidFill>
              </a:rPr>
              <a:t>Individuals</a:t>
            </a:r>
            <a:endParaRPr lang="en-US" sz="2800" dirty="0">
              <a:solidFill>
                <a:schemeClr val="bg1"/>
              </a:solidFill>
            </a:endParaRPr>
          </a:p>
        </p:txBody>
      </p:sp>
      <p:sp>
        <p:nvSpPr>
          <p:cNvPr id="63518" name="TextBox 16"/>
          <p:cNvSpPr txBox="1">
            <a:spLocks noChangeArrowheads="1"/>
          </p:cNvSpPr>
          <p:nvPr/>
        </p:nvSpPr>
        <p:spPr bwMode="auto">
          <a:xfrm rot="-1942343">
            <a:off x="1243013" y="2481263"/>
            <a:ext cx="1290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solidFill>
                  <a:schemeClr val="bg1"/>
                </a:solidFill>
              </a:rPr>
              <a:t>Capacity </a:t>
            </a:r>
          </a:p>
          <a:p>
            <a:pPr eaLnBrk="1" hangingPunct="1"/>
            <a:r>
              <a:rPr lang="da-DK" altLang="en-US" sz="1600">
                <a:solidFill>
                  <a:schemeClr val="bg1"/>
                </a:solidFill>
              </a:rPr>
              <a:t>development</a:t>
            </a:r>
            <a:endParaRPr lang="en-US" altLang="en-US" sz="1600">
              <a:solidFill>
                <a:schemeClr val="bg1"/>
              </a:solidFill>
            </a:endParaRPr>
          </a:p>
        </p:txBody>
      </p:sp>
      <p:sp>
        <p:nvSpPr>
          <p:cNvPr id="63519" name="TextBox 17"/>
          <p:cNvSpPr txBox="1">
            <a:spLocks noChangeArrowheads="1"/>
          </p:cNvSpPr>
          <p:nvPr/>
        </p:nvSpPr>
        <p:spPr bwMode="auto">
          <a:xfrm rot="-1942343">
            <a:off x="1985963" y="3683000"/>
            <a:ext cx="550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solidFill>
                  <a:schemeClr val="bg1"/>
                </a:solidFill>
              </a:rPr>
              <a:t>HRD</a:t>
            </a:r>
          </a:p>
        </p:txBody>
      </p:sp>
      <p:sp>
        <p:nvSpPr>
          <p:cNvPr id="63520" name="TextBox 21"/>
          <p:cNvSpPr txBox="1">
            <a:spLocks noChangeArrowheads="1"/>
          </p:cNvSpPr>
          <p:nvPr/>
        </p:nvSpPr>
        <p:spPr bwMode="auto">
          <a:xfrm rot="-1942343">
            <a:off x="1922463" y="4695825"/>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solidFill>
                  <a:schemeClr val="bg1"/>
                </a:solidFill>
              </a:rPr>
              <a:t>training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147763"/>
            <a:ext cx="9445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Ellipse 6"/>
          <p:cNvSpPr>
            <a:spLocks noChangeArrowheads="1"/>
          </p:cNvSpPr>
          <p:nvPr/>
        </p:nvSpPr>
        <p:spPr bwMode="auto">
          <a:xfrm>
            <a:off x="7924800" y="1557338"/>
            <a:ext cx="1087438"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5539"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5540" name="Ellipse 8"/>
          <p:cNvSpPr>
            <a:spLocks noChangeArrowheads="1"/>
          </p:cNvSpPr>
          <p:nvPr/>
        </p:nvSpPr>
        <p:spPr bwMode="auto">
          <a:xfrm>
            <a:off x="7996238" y="1052513"/>
            <a:ext cx="1087437" cy="8334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65541" name="Rectangle 7"/>
          <p:cNvSpPr>
            <a:spLocks noGrp="1" noChangeArrowheads="1"/>
          </p:cNvSpPr>
          <p:nvPr>
            <p:ph type="title"/>
          </p:nvPr>
        </p:nvSpPr>
        <p:spPr>
          <a:xfrm>
            <a:off x="269875" y="1295400"/>
            <a:ext cx="8229600" cy="552450"/>
          </a:xfrm>
        </p:spPr>
        <p:txBody>
          <a:bodyPr>
            <a:spAutoFit/>
          </a:bodyPr>
          <a:lstStyle/>
          <a:p>
            <a:pPr marL="342900" indent="-342900" eaLnBrk="1" hangingPunct="1"/>
            <a:r>
              <a:rPr lang="en-GB" altLang="en-US" i="1" smtClean="0"/>
              <a:t>5 Performance monitoring </a:t>
            </a:r>
            <a:endParaRPr lang="en-GB" altLang="en-US" b="0" smtClean="0"/>
          </a:p>
        </p:txBody>
      </p:sp>
      <p:sp>
        <p:nvSpPr>
          <p:cNvPr id="13" name="TextBox 12"/>
          <p:cNvSpPr txBox="1"/>
          <p:nvPr/>
        </p:nvSpPr>
        <p:spPr>
          <a:xfrm>
            <a:off x="-65088" y="2636838"/>
            <a:ext cx="6084888" cy="2524125"/>
          </a:xfrm>
          <a:prstGeom prst="rect">
            <a:avLst/>
          </a:prstGeom>
          <a:noFill/>
        </p:spPr>
        <p:txBody>
          <a:bodyPr>
            <a:spAutoFit/>
          </a:bodyPr>
          <a:lstStyle/>
          <a:p>
            <a:pPr marL="355600" lvl="1">
              <a:defRPr/>
            </a:pPr>
            <a:endParaRPr lang="en-GB" sz="1800" dirty="0">
              <a:ea typeface="+mn-ea"/>
            </a:endParaRPr>
          </a:p>
          <a:p>
            <a:pPr marL="622300" indent="-266700">
              <a:buClr>
                <a:srgbClr val="006699"/>
              </a:buClr>
              <a:buFont typeface="Arial"/>
              <a:buChar char="•"/>
              <a:defRPr/>
            </a:pPr>
            <a:r>
              <a:rPr lang="en-US" sz="1800" dirty="0">
                <a:ea typeface="+mn-ea"/>
              </a:rPr>
              <a:t>Review the indicators and the monitoring system</a:t>
            </a:r>
          </a:p>
          <a:p>
            <a:pPr marL="622300" indent="-266700">
              <a:buClr>
                <a:srgbClr val="006699"/>
              </a:buClr>
              <a:buFont typeface="Arial"/>
              <a:buChar char="•"/>
              <a:defRPr/>
            </a:pPr>
            <a:r>
              <a:rPr lang="en-US" sz="1800" dirty="0">
                <a:ea typeface="+mn-ea"/>
              </a:rPr>
              <a:t>Are the indicators relevant from a climate and environmental perspective?</a:t>
            </a:r>
          </a:p>
          <a:p>
            <a:pPr marL="622300" indent="-266700">
              <a:buClr>
                <a:srgbClr val="006699"/>
              </a:buClr>
              <a:buFont typeface="Arial"/>
              <a:buChar char="•"/>
              <a:defRPr/>
            </a:pPr>
            <a:r>
              <a:rPr lang="en-US" sz="1800" dirty="0">
                <a:ea typeface="+mn-ea"/>
              </a:rPr>
              <a:t>Propose relevant indicators covering the key environmental and climate aspects (refer to the SEA)</a:t>
            </a:r>
          </a:p>
          <a:p>
            <a:pPr>
              <a:defRPr/>
            </a:pPr>
            <a:endParaRPr lang="en-GB" dirty="0">
              <a:ea typeface="+mn-ea"/>
            </a:endParaRPr>
          </a:p>
        </p:txBody>
      </p:sp>
      <p:sp>
        <p:nvSpPr>
          <p:cNvPr id="65543"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8A6143E2-A38E-4B8E-994C-FC1311FCF03E}" type="slidenum">
              <a:rPr lang="fr-FR" altLang="en-US" sz="1400">
                <a:solidFill>
                  <a:schemeClr val="tx1"/>
                </a:solidFill>
              </a:rPr>
              <a:pPr algn="r">
                <a:lnSpc>
                  <a:spcPts val="1400"/>
                </a:lnSpc>
              </a:pPr>
              <a:t>17</a:t>
            </a:fld>
            <a:endParaRPr lang="fr-FR" altLang="en-US" sz="1400">
              <a:solidFill>
                <a:schemeClr val="tx1"/>
              </a:solidFill>
            </a:endParaRPr>
          </a:p>
        </p:txBody>
      </p:sp>
      <p:pic>
        <p:nvPicPr>
          <p:cNvPr id="65544" name="Picture 3" descr="MCSY0055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72425" y="2681288"/>
            <a:ext cx="9921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Rectangle 4"/>
          <p:cNvSpPr txBox="1">
            <a:spLocks noChangeArrowheads="1"/>
          </p:cNvSpPr>
          <p:nvPr/>
        </p:nvSpPr>
        <p:spPr bwMode="auto">
          <a:xfrm>
            <a:off x="6227763" y="2852738"/>
            <a:ext cx="163353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ctr" eaLnBrk="1" hangingPunct="1"/>
            <a:r>
              <a:rPr lang="en-GB" altLang="en-US" sz="2000"/>
              <a:t>Policy</a:t>
            </a:r>
          </a:p>
          <a:p>
            <a:pPr algn="ctr" eaLnBrk="1" hangingPunct="1"/>
            <a:endParaRPr lang="en-GB" altLang="en-US" sz="2000"/>
          </a:p>
          <a:p>
            <a:pPr algn="ctr" eaLnBrk="1" hangingPunct="1"/>
            <a:endParaRPr lang="en-GB" altLang="en-US" sz="2000"/>
          </a:p>
          <a:p>
            <a:pPr algn="ctr" eaLnBrk="1" hangingPunct="1"/>
            <a:r>
              <a:rPr lang="en-GB" altLang="en-US" sz="2000"/>
              <a:t>Budget</a:t>
            </a:r>
          </a:p>
          <a:p>
            <a:pPr algn="ctr" eaLnBrk="1" hangingPunct="1"/>
            <a:endParaRPr lang="en-GB" altLang="en-US" sz="2000"/>
          </a:p>
          <a:p>
            <a:pPr algn="ctr" eaLnBrk="1" hangingPunct="1"/>
            <a:endParaRPr lang="en-GB" altLang="en-US" sz="2000"/>
          </a:p>
          <a:p>
            <a:pPr algn="ctr" eaLnBrk="1" hangingPunct="1"/>
            <a:r>
              <a:rPr lang="en-GB" altLang="en-US" sz="2000"/>
              <a:t>Action</a:t>
            </a:r>
          </a:p>
          <a:p>
            <a:pPr algn="ctr" eaLnBrk="1" hangingPunct="1"/>
            <a:endParaRPr lang="en-GB" altLang="en-US" sz="2000"/>
          </a:p>
          <a:p>
            <a:pPr algn="ctr" eaLnBrk="1" hangingPunct="1"/>
            <a:endParaRPr lang="en-GB" altLang="en-US" sz="2000"/>
          </a:p>
          <a:p>
            <a:pPr algn="ctr" eaLnBrk="1" hangingPunct="1"/>
            <a:r>
              <a:rPr lang="en-GB" altLang="en-US" sz="2000"/>
              <a:t>Monitoring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60" name="AutoShape 8"/>
          <p:cNvSpPr>
            <a:spLocks noChangeArrowheads="1"/>
          </p:cNvSpPr>
          <p:nvPr/>
        </p:nvSpPr>
        <p:spPr bwMode="auto">
          <a:xfrm>
            <a:off x="304800" y="6205538"/>
            <a:ext cx="2559050" cy="576262"/>
          </a:xfrm>
          <a:prstGeom prst="wedgeRoundRectCallout">
            <a:avLst>
              <a:gd name="adj1" fmla="val 17472"/>
              <a:gd name="adj2" fmla="val -133343"/>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2000" b="1">
                <a:solidFill>
                  <a:srgbClr val="000066"/>
                </a:solidFill>
              </a:rPr>
              <a:t>SEA </a:t>
            </a:r>
            <a:r>
              <a:rPr lang="en-GB" altLang="en-US" sz="2000" b="1" i="1">
                <a:solidFill>
                  <a:srgbClr val="000066"/>
                </a:solidFill>
              </a:rPr>
              <a:t>screening</a:t>
            </a:r>
            <a:r>
              <a:rPr lang="en-GB" altLang="en-US" sz="2000" b="1">
                <a:solidFill>
                  <a:srgbClr val="000066"/>
                </a:solidFill>
              </a:rPr>
              <a:t> </a:t>
            </a:r>
          </a:p>
        </p:txBody>
      </p:sp>
      <p:sp>
        <p:nvSpPr>
          <p:cNvPr id="561161" name="AutoShape 9"/>
          <p:cNvSpPr>
            <a:spLocks noChangeArrowheads="1"/>
          </p:cNvSpPr>
          <p:nvPr/>
        </p:nvSpPr>
        <p:spPr bwMode="auto">
          <a:xfrm>
            <a:off x="3714750" y="5857875"/>
            <a:ext cx="2590800" cy="863600"/>
          </a:xfrm>
          <a:prstGeom prst="wedgeRoundRectCallout">
            <a:avLst>
              <a:gd name="adj1" fmla="val -58079"/>
              <a:gd name="adj2" fmla="val -128764"/>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Climate-related risks, availability of nat. resources?</a:t>
            </a:r>
          </a:p>
        </p:txBody>
      </p:sp>
      <p:sp>
        <p:nvSpPr>
          <p:cNvPr id="561162" name="AutoShape 10"/>
          <p:cNvSpPr>
            <a:spLocks noChangeArrowheads="1"/>
          </p:cNvSpPr>
          <p:nvPr/>
        </p:nvSpPr>
        <p:spPr bwMode="auto">
          <a:xfrm>
            <a:off x="6400800" y="4868863"/>
            <a:ext cx="2590800" cy="863600"/>
          </a:xfrm>
          <a:prstGeom prst="wedgeRoundRectCallout">
            <a:avLst>
              <a:gd name="adj1" fmla="val -158083"/>
              <a:gd name="adj2" fmla="val -71662"/>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Development of env’l and CC management capacities?</a:t>
            </a:r>
          </a:p>
        </p:txBody>
      </p:sp>
      <p:sp>
        <p:nvSpPr>
          <p:cNvPr id="68612" name="Rectangle 2"/>
          <p:cNvSpPr>
            <a:spLocks noGrp="1" noChangeArrowheads="1"/>
          </p:cNvSpPr>
          <p:nvPr>
            <p:ph type="title"/>
          </p:nvPr>
        </p:nvSpPr>
        <p:spPr>
          <a:xfrm>
            <a:off x="0" y="1003300"/>
            <a:ext cx="8507413" cy="1016000"/>
          </a:xfrm>
          <a:solidFill>
            <a:schemeClr val="bg1"/>
          </a:solidFill>
        </p:spPr>
        <p:txBody>
          <a:bodyPr>
            <a:spAutoFit/>
          </a:bodyPr>
          <a:lstStyle/>
          <a:p>
            <a:pPr indent="0" eaLnBrk="1" hangingPunct="1"/>
            <a:r>
              <a:rPr lang="en-GB" altLang="en-US" smtClean="0"/>
              <a:t>Identification Fiche: possible entry points</a:t>
            </a:r>
          </a:p>
        </p:txBody>
      </p:sp>
      <p:sp>
        <p:nvSpPr>
          <p:cNvPr id="561163" name="AutoShape 11"/>
          <p:cNvSpPr>
            <a:spLocks noChangeArrowheads="1"/>
          </p:cNvSpPr>
          <p:nvPr/>
        </p:nvSpPr>
        <p:spPr bwMode="auto">
          <a:xfrm>
            <a:off x="6948488" y="1863725"/>
            <a:ext cx="1547812" cy="574675"/>
          </a:xfrm>
          <a:prstGeom prst="wedgeRoundRectCallout">
            <a:avLst>
              <a:gd name="adj1" fmla="val -97213"/>
              <a:gd name="adj2" fmla="val 215199"/>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See specific entry points</a:t>
            </a:r>
          </a:p>
        </p:txBody>
      </p:sp>
      <p:sp>
        <p:nvSpPr>
          <p:cNvPr id="561164" name="AutoShape 12"/>
          <p:cNvSpPr>
            <a:spLocks noChangeArrowheads="1"/>
          </p:cNvSpPr>
          <p:nvPr/>
        </p:nvSpPr>
        <p:spPr bwMode="auto">
          <a:xfrm>
            <a:off x="6796088" y="3427413"/>
            <a:ext cx="2224087" cy="865187"/>
          </a:xfrm>
          <a:prstGeom prst="wedgeRoundRectCallout">
            <a:avLst>
              <a:gd name="adj1" fmla="val -75792"/>
              <a:gd name="adj2" fmla="val 41412"/>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r>
              <a:rPr lang="en-GB" altLang="en-US" sz="1400" b="1">
                <a:solidFill>
                  <a:srgbClr val="000066"/>
                </a:solidFill>
              </a:rPr>
              <a:t>Env’l sustainability, contribution to sustainable dvpt?</a:t>
            </a:r>
          </a:p>
        </p:txBody>
      </p:sp>
      <p:sp>
        <p:nvSpPr>
          <p:cNvPr id="561165" name="AutoShape 13"/>
          <p:cNvSpPr>
            <a:spLocks noChangeArrowheads="1"/>
          </p:cNvSpPr>
          <p:nvPr/>
        </p:nvSpPr>
        <p:spPr bwMode="auto">
          <a:xfrm>
            <a:off x="3492500" y="1844675"/>
            <a:ext cx="2159000" cy="576263"/>
          </a:xfrm>
          <a:prstGeom prst="wedgeRoundRectCallout">
            <a:avLst>
              <a:gd name="adj1" fmla="val -102537"/>
              <a:gd name="adj2" fmla="val 87537"/>
              <a:gd name="adj3" fmla="val 16667"/>
            </a:avLst>
          </a:prstGeom>
          <a:solidFill>
            <a:srgbClr val="57B826"/>
          </a:solidFill>
          <a:ln w="9525">
            <a:solidFill>
              <a:srgbClr val="000066"/>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r>
              <a:rPr lang="en-GB" altLang="en-US" sz="1400" b="1">
                <a:solidFill>
                  <a:srgbClr val="000066"/>
                </a:solidFill>
              </a:rPr>
              <a:t>Env.t- &amp; climate-related issues?</a:t>
            </a:r>
          </a:p>
        </p:txBody>
      </p:sp>
      <p:sp>
        <p:nvSpPr>
          <p:cNvPr id="68616" name="TextBox 10"/>
          <p:cNvSpPr txBox="1">
            <a:spLocks noChangeArrowheads="1"/>
          </p:cNvSpPr>
          <p:nvPr/>
        </p:nvSpPr>
        <p:spPr bwMode="auto">
          <a:xfrm>
            <a:off x="0" y="2590800"/>
            <a:ext cx="6934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622300" indent="-2667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spcBef>
                <a:spcPts val="600"/>
              </a:spcBef>
              <a:spcAft>
                <a:spcPts val="600"/>
              </a:spcAft>
              <a:buFontTx/>
              <a:buChar char="•"/>
            </a:pPr>
            <a:r>
              <a:rPr lang="en-GB" altLang="en-US" sz="1800"/>
              <a:t>Description of sector strategy/programme and the level of environmental integration</a:t>
            </a:r>
          </a:p>
          <a:p>
            <a:pPr lvl="1" eaLnBrk="1" hangingPunct="1">
              <a:spcBef>
                <a:spcPts val="600"/>
              </a:spcBef>
              <a:spcAft>
                <a:spcPts val="600"/>
              </a:spcAft>
              <a:buFontTx/>
              <a:buChar char="•"/>
            </a:pPr>
            <a:r>
              <a:rPr lang="en-GB" altLang="en-US" sz="1800"/>
              <a:t>Issues and state of play in the 7 assessment areas</a:t>
            </a:r>
          </a:p>
          <a:p>
            <a:pPr lvl="1" eaLnBrk="1" hangingPunct="1">
              <a:spcBef>
                <a:spcPts val="600"/>
              </a:spcBef>
              <a:spcAft>
                <a:spcPts val="600"/>
              </a:spcAft>
              <a:buFontTx/>
              <a:buChar char="•"/>
            </a:pPr>
            <a:r>
              <a:rPr lang="en-GB" altLang="en-US" sz="1800"/>
              <a:t>Strategic response incl. cross-cutting issues</a:t>
            </a:r>
          </a:p>
          <a:p>
            <a:pPr lvl="1" eaLnBrk="1" hangingPunct="1">
              <a:spcBef>
                <a:spcPts val="600"/>
              </a:spcBef>
              <a:spcAft>
                <a:spcPts val="600"/>
              </a:spcAft>
              <a:buFontTx/>
              <a:buChar char="•"/>
            </a:pPr>
            <a:r>
              <a:rPr lang="en-GB" altLang="en-US" sz="1800"/>
              <a:t>Implementation issues</a:t>
            </a:r>
          </a:p>
          <a:p>
            <a:pPr lvl="1" eaLnBrk="1" hangingPunct="1">
              <a:spcBef>
                <a:spcPts val="600"/>
              </a:spcBef>
              <a:spcAft>
                <a:spcPts val="600"/>
              </a:spcAft>
              <a:buFontTx/>
              <a:buChar char="•"/>
            </a:pPr>
            <a:r>
              <a:rPr lang="en-GB" altLang="en-US" sz="1800"/>
              <a:t>Assumptions and risks</a:t>
            </a:r>
          </a:p>
          <a:p>
            <a:pPr lvl="1" eaLnBrk="1" hangingPunct="1">
              <a:spcBef>
                <a:spcPts val="600"/>
              </a:spcBef>
              <a:spcAft>
                <a:spcPts val="600"/>
              </a:spcAft>
              <a:buFontTx/>
              <a:buChar char="•"/>
            </a:pPr>
            <a:r>
              <a:rPr lang="en-GB" altLang="en-US" sz="1800"/>
              <a:t>Next steps, work plan and time schedule</a:t>
            </a:r>
            <a:endParaRPr lang="en-GB" altLang="en-US" sz="1800">
              <a:solidFill>
                <a:srgbClr val="000090"/>
              </a:solidFill>
            </a:endParaRPr>
          </a:p>
        </p:txBody>
      </p:sp>
      <p:sp>
        <p:nvSpPr>
          <p:cNvPr id="68617"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7F63DA0B-ED3E-4EC4-8B2F-94EF8F419270}" type="slidenum">
              <a:rPr lang="fr-FR" altLang="en-US" sz="1400">
                <a:solidFill>
                  <a:schemeClr val="tx1"/>
                </a:solidFill>
              </a:rPr>
              <a:pPr algn="r">
                <a:lnSpc>
                  <a:spcPts val="1400"/>
                </a:lnSpc>
              </a:pPr>
              <a:t>18</a:t>
            </a:fld>
            <a:endParaRPr lang="fr-FR" altLang="en-US" sz="1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11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1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0" grpId="0" animBg="1"/>
      <p:bldP spid="561161" grpId="0" animBg="1"/>
      <p:bldP spid="561162" grpId="0" animBg="1"/>
      <p:bldP spid="561163" grpId="0" animBg="1"/>
      <p:bldP spid="561164" grpId="0" animBg="1"/>
      <p:bldP spid="561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0780"/>
            <a:ext cx="9144000" cy="597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57" name="Rectangle 2"/>
          <p:cNvSpPr>
            <a:spLocks noGrp="1" noChangeArrowheads="1"/>
          </p:cNvSpPr>
          <p:nvPr>
            <p:ph type="title"/>
          </p:nvPr>
        </p:nvSpPr>
        <p:spPr>
          <a:xfrm>
            <a:off x="0" y="1377306"/>
            <a:ext cx="8763000" cy="1144288"/>
          </a:xfrm>
        </p:spPr>
        <p:txBody>
          <a:bodyPr>
            <a:spAutoFit/>
          </a:bodyPr>
          <a:lstStyle/>
          <a:p>
            <a:pPr indent="0" eaLnBrk="1" hangingPunct="1">
              <a:lnSpc>
                <a:spcPct val="150000"/>
              </a:lnSpc>
            </a:pPr>
            <a:r>
              <a:rPr lang="en-GB" altLang="en-US" dirty="0" smtClean="0">
                <a:solidFill>
                  <a:schemeClr val="bg1"/>
                </a:solidFill>
              </a:rPr>
              <a:t>Identification phase: Is SEA needed?  </a:t>
            </a:r>
            <a:r>
              <a:rPr lang="en-GB" altLang="en-US" sz="1800" dirty="0" smtClean="0">
                <a:solidFill>
                  <a:schemeClr val="bg1"/>
                </a:solidFill>
              </a:rPr>
              <a:t>Refer to module 5</a:t>
            </a:r>
          </a:p>
        </p:txBody>
      </p:sp>
      <p:sp>
        <p:nvSpPr>
          <p:cNvPr id="70659"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123FB64-5997-499B-A919-51A4BA199B27}" type="slidenum">
              <a:rPr lang="fr-FR" altLang="en-US" sz="1400">
                <a:solidFill>
                  <a:schemeClr val="tx1"/>
                </a:solidFill>
              </a:rPr>
              <a:pPr algn="r">
                <a:lnSpc>
                  <a:spcPts val="1400"/>
                </a:lnSpc>
              </a:pPr>
              <a:t>19</a:t>
            </a:fld>
            <a:endParaRPr lang="fr-FR" altLang="en-US" sz="14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1274763"/>
            <a:ext cx="8229600" cy="554037"/>
          </a:xfrm>
        </p:spPr>
        <p:txBody>
          <a:bodyPr>
            <a:spAutoFit/>
          </a:bodyPr>
          <a:lstStyle/>
          <a:p>
            <a:pPr indent="0"/>
            <a:r>
              <a:rPr lang="en-GB" altLang="en-US" smtClean="0"/>
              <a:t>Structure of module 7</a:t>
            </a:r>
          </a:p>
        </p:txBody>
      </p:sp>
      <p:sp>
        <p:nvSpPr>
          <p:cNvPr id="35842" name="Pladsholder til indhold 1"/>
          <p:cNvSpPr txBox="1">
            <a:spLocks/>
          </p:cNvSpPr>
          <p:nvPr/>
        </p:nvSpPr>
        <p:spPr bwMode="auto">
          <a:xfrm>
            <a:off x="327025" y="2276475"/>
            <a:ext cx="85121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pitchFamily="34" charset="0"/>
                <a:ea typeface="MS PGothic" pitchFamily="34" charset="-128"/>
              </a:defRPr>
            </a:lvl1pPr>
            <a:lvl2pPr marL="542925" indent="-180975"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spcBef>
                <a:spcPct val="20000"/>
              </a:spcBef>
              <a:buClr>
                <a:srgbClr val="006699"/>
              </a:buClr>
              <a:buFontTx/>
              <a:buChar char="•"/>
            </a:pPr>
            <a:r>
              <a:rPr lang="en-GB" altLang="en-US" sz="1800" dirty="0"/>
              <a:t>Overview – approach – modality – programming cycle</a:t>
            </a:r>
          </a:p>
          <a:p>
            <a:pPr>
              <a:spcBef>
                <a:spcPct val="20000"/>
              </a:spcBef>
              <a:buClr>
                <a:srgbClr val="006699"/>
              </a:buClr>
              <a:buFontTx/>
              <a:buChar char="•"/>
            </a:pPr>
            <a:endParaRPr lang="en-GB" altLang="en-US" sz="1800" dirty="0"/>
          </a:p>
          <a:p>
            <a:pPr>
              <a:spcBef>
                <a:spcPct val="20000"/>
              </a:spcBef>
              <a:buClr>
                <a:srgbClr val="006699"/>
              </a:buClr>
              <a:buFontTx/>
              <a:buChar char="•"/>
            </a:pPr>
            <a:r>
              <a:rPr lang="en-GB" altLang="en-US" sz="1800" dirty="0"/>
              <a:t>Integrating in a sector approach</a:t>
            </a:r>
          </a:p>
          <a:p>
            <a:pPr lvl="1">
              <a:spcBef>
                <a:spcPct val="20000"/>
              </a:spcBef>
              <a:buClr>
                <a:srgbClr val="006699"/>
              </a:buClr>
              <a:buFontTx/>
              <a:buChar char="•"/>
            </a:pPr>
            <a:r>
              <a:rPr lang="en-GB" altLang="en-US" sz="1800" dirty="0"/>
              <a:t>Terminology</a:t>
            </a:r>
          </a:p>
          <a:p>
            <a:pPr lvl="1">
              <a:spcBef>
                <a:spcPct val="20000"/>
              </a:spcBef>
              <a:buClr>
                <a:srgbClr val="006699"/>
              </a:buClr>
              <a:buFontTx/>
              <a:buChar char="•"/>
            </a:pPr>
            <a:r>
              <a:rPr lang="en-GB" altLang="en-US" sz="1800" dirty="0" smtClean="0"/>
              <a:t>Five </a:t>
            </a:r>
            <a:r>
              <a:rPr lang="en-GB" altLang="en-US" sz="1800" dirty="0"/>
              <a:t>sector entry points (policy, budget, coordination, institutions, monitoring)</a:t>
            </a:r>
          </a:p>
          <a:p>
            <a:pPr lvl="1">
              <a:spcBef>
                <a:spcPct val="20000"/>
              </a:spcBef>
              <a:buClr>
                <a:srgbClr val="006699"/>
              </a:buClr>
              <a:buFontTx/>
              <a:buChar char="•"/>
            </a:pPr>
            <a:r>
              <a:rPr lang="en-GB" altLang="en-US" sz="1800" dirty="0" smtClean="0"/>
              <a:t>Four entry </a:t>
            </a:r>
            <a:r>
              <a:rPr lang="en-GB" altLang="en-US" sz="1800" dirty="0"/>
              <a:t>stages (identification, formulation, implementation, evaluation) </a:t>
            </a:r>
          </a:p>
          <a:p>
            <a:pPr>
              <a:spcBef>
                <a:spcPct val="20000"/>
              </a:spcBef>
              <a:buClr>
                <a:srgbClr val="006699"/>
              </a:buClr>
              <a:buFontTx/>
              <a:buChar char="•"/>
            </a:pPr>
            <a:endParaRPr lang="en-GB" altLang="en-US" sz="1800" dirty="0"/>
          </a:p>
          <a:p>
            <a:pPr>
              <a:spcBef>
                <a:spcPct val="20000"/>
              </a:spcBef>
              <a:buClr>
                <a:srgbClr val="006699"/>
              </a:buClr>
              <a:buFontTx/>
              <a:buChar char="•"/>
            </a:pPr>
            <a:r>
              <a:rPr lang="en-GB" altLang="en-US" sz="1800" dirty="0"/>
              <a:t>Integrating in a macro approach</a:t>
            </a:r>
          </a:p>
          <a:p>
            <a:pPr lvl="1">
              <a:spcBef>
                <a:spcPct val="20000"/>
              </a:spcBef>
              <a:buClr>
                <a:srgbClr val="006699"/>
              </a:buClr>
              <a:buFontTx/>
              <a:buChar char="•"/>
            </a:pPr>
            <a:r>
              <a:rPr lang="en-GB" altLang="en-US" sz="1800" dirty="0"/>
              <a:t>Terminology (macro approach – budget support)</a:t>
            </a:r>
          </a:p>
          <a:p>
            <a:pPr lvl="1">
              <a:spcBef>
                <a:spcPct val="20000"/>
              </a:spcBef>
              <a:buClr>
                <a:srgbClr val="006699"/>
              </a:buClr>
              <a:buFontTx/>
              <a:buChar char="•"/>
            </a:pPr>
            <a:r>
              <a:rPr lang="en-GB" altLang="en-US" sz="1800" dirty="0"/>
              <a:t>Types of budget support contracts </a:t>
            </a:r>
          </a:p>
          <a:p>
            <a:pPr lvl="1">
              <a:spcBef>
                <a:spcPct val="20000"/>
              </a:spcBef>
              <a:buClr>
                <a:srgbClr val="006699"/>
              </a:buClr>
              <a:buFontTx/>
              <a:buChar char="•"/>
            </a:pPr>
            <a:r>
              <a:rPr lang="en-GB" altLang="en-US" sz="1800" dirty="0" smtClean="0"/>
              <a:t>Four eligibility </a:t>
            </a:r>
            <a:r>
              <a:rPr lang="en-GB" altLang="en-US" sz="1800" dirty="0"/>
              <a:t>criteria (policy, macro-economic, PFM, transparency)</a:t>
            </a:r>
          </a:p>
          <a:p>
            <a:pPr lvl="1">
              <a:spcBef>
                <a:spcPct val="20000"/>
              </a:spcBef>
              <a:buClr>
                <a:srgbClr val="006699"/>
              </a:buClr>
              <a:buFontTx/>
              <a:buChar char="•"/>
            </a:pPr>
            <a:endParaRPr lang="en-GB" altLang="en-US" sz="1800" dirty="0"/>
          </a:p>
          <a:p>
            <a:pPr>
              <a:spcBef>
                <a:spcPct val="20000"/>
              </a:spcBef>
              <a:buClr>
                <a:srgbClr val="006699"/>
              </a:buClr>
            </a:pPr>
            <a:endParaRPr lang="en-GB" alt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752600" y="2590800"/>
            <a:ext cx="5943600" cy="1981200"/>
          </a:xfrm>
          <a:prstGeom prst="ellipse">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ArchDownPour">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70" name="Rectangle 3"/>
          <p:cNvSpPr>
            <a:spLocks noChangeArrowheads="1"/>
          </p:cNvSpPr>
          <p:nvPr/>
        </p:nvSpPr>
        <p:spPr bwMode="auto">
          <a:xfrm>
            <a:off x="3779838" y="2419350"/>
            <a:ext cx="1728787" cy="504825"/>
          </a:xfrm>
          <a:prstGeom prst="rect">
            <a:avLst/>
          </a:prstGeom>
          <a:solidFill>
            <a:srgbClr val="AEDCBC"/>
          </a:solidFill>
          <a:ln w="9525">
            <a:solidFill>
              <a:srgbClr val="000066"/>
            </a:solidFill>
            <a:miter lim="800000"/>
            <a:headEnd/>
            <a:tailEnd/>
          </a:ln>
        </p:spPr>
        <p:txBody>
          <a:bodyPr wrap="none" anchor="ctr"/>
          <a:lstStyle/>
          <a:p>
            <a:pPr algn="ctr" fontAlgn="auto">
              <a:spcBef>
                <a:spcPts val="0"/>
              </a:spcBef>
              <a:spcAft>
                <a:spcPts val="0"/>
              </a:spcAft>
              <a:defRPr/>
            </a:pPr>
            <a:r>
              <a:rPr lang="en-GB" sz="1800" b="1" kern="0" dirty="0">
                <a:solidFill>
                  <a:srgbClr val="000066"/>
                </a:solidFill>
                <a:ea typeface="+mn-ea"/>
              </a:rPr>
              <a:t>Programme</a:t>
            </a:r>
          </a:p>
        </p:txBody>
      </p:sp>
      <p:sp>
        <p:nvSpPr>
          <p:cNvPr id="80" name="Rektangel 4"/>
          <p:cNvSpPr>
            <a:spLocks noChangeArrowheads="1"/>
          </p:cNvSpPr>
          <p:nvPr/>
        </p:nvSpPr>
        <p:spPr bwMode="auto">
          <a:xfrm>
            <a:off x="0" y="54864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lvl="1" fontAlgn="auto">
              <a:spcBef>
                <a:spcPts val="1200"/>
              </a:spcBef>
              <a:spcAft>
                <a:spcPts val="1200"/>
              </a:spcAft>
              <a:defRPr/>
            </a:pPr>
            <a:r>
              <a:rPr lang="en-GB" sz="1800" kern="0" dirty="0">
                <a:ea typeface="+mn-ea"/>
              </a:rPr>
              <a:t>The potential (positive and negative) impacts of the PPP on the environment</a:t>
            </a:r>
          </a:p>
        </p:txBody>
      </p:sp>
      <p:sp>
        <p:nvSpPr>
          <p:cNvPr id="81" name="Rektangel 5"/>
          <p:cNvSpPr>
            <a:spLocks noChangeArrowheads="1"/>
          </p:cNvSpPr>
          <p:nvPr/>
        </p:nvSpPr>
        <p:spPr bwMode="auto">
          <a:xfrm>
            <a:off x="4895850" y="5486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fontAlgn="auto">
              <a:spcBef>
                <a:spcPts val="1200"/>
              </a:spcBef>
              <a:spcAft>
                <a:spcPts val="1200"/>
              </a:spcAft>
              <a:defRPr/>
            </a:pPr>
            <a:r>
              <a:rPr lang="en-GB" sz="1800" kern="0" dirty="0">
                <a:ea typeface="+mn-ea"/>
              </a:rPr>
              <a:t>The (positive and negative) environmental conditions that may affect the effectiveness, efficiency, sustainability or impact of the PPP</a:t>
            </a:r>
          </a:p>
        </p:txBody>
      </p:sp>
      <p:sp>
        <p:nvSpPr>
          <p:cNvPr id="76809" name="Rectangle 2"/>
          <p:cNvSpPr>
            <a:spLocks noGrp="1" noChangeArrowheads="1"/>
          </p:cNvSpPr>
          <p:nvPr>
            <p:ph type="title"/>
          </p:nvPr>
        </p:nvSpPr>
        <p:spPr>
          <a:xfrm>
            <a:off x="0" y="1274763"/>
            <a:ext cx="8229600" cy="554037"/>
          </a:xfrm>
        </p:spPr>
        <p:txBody>
          <a:bodyPr>
            <a:spAutoFit/>
          </a:bodyPr>
          <a:lstStyle/>
          <a:p>
            <a:pPr indent="0" eaLnBrk="1" hangingPunct="1"/>
            <a:r>
              <a:rPr lang="en-GB" altLang="en-US" smtClean="0"/>
              <a:t>Formulation phase</a:t>
            </a:r>
          </a:p>
        </p:txBody>
      </p:sp>
      <p:sp>
        <p:nvSpPr>
          <p:cNvPr id="16" name="Rektangel 4"/>
          <p:cNvSpPr>
            <a:spLocks noChangeArrowheads="1"/>
          </p:cNvSpPr>
          <p:nvPr/>
        </p:nvSpPr>
        <p:spPr bwMode="auto">
          <a:xfrm>
            <a:off x="800100" y="3266383"/>
            <a:ext cx="1905000" cy="646331"/>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ea typeface="+mn-ea"/>
              </a:rPr>
              <a:t>Impacts generated</a:t>
            </a:r>
            <a:endParaRPr lang="en-GB" sz="1800" b="1" kern="0" dirty="0">
              <a:ea typeface="+mn-ea"/>
            </a:endParaRPr>
          </a:p>
        </p:txBody>
      </p:sp>
      <p:sp>
        <p:nvSpPr>
          <p:cNvPr id="17" name="Rektangel 4"/>
          <p:cNvSpPr>
            <a:spLocks noChangeArrowheads="1"/>
          </p:cNvSpPr>
          <p:nvPr/>
        </p:nvSpPr>
        <p:spPr bwMode="auto">
          <a:xfrm>
            <a:off x="5989093" y="3216322"/>
            <a:ext cx="3124200" cy="646331"/>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ea typeface="+mn-ea"/>
              </a:rPr>
              <a:t>Opportunities, risks &amp; constraints</a:t>
            </a:r>
            <a:endParaRPr lang="en-GB" sz="1800" b="1" kern="0" dirty="0">
              <a:ea typeface="+mn-ea"/>
            </a:endParaRPr>
          </a:p>
        </p:txBody>
      </p:sp>
      <p:sp>
        <p:nvSpPr>
          <p:cNvPr id="18" name="Rektangel 4"/>
          <p:cNvSpPr>
            <a:spLocks noChangeArrowheads="1"/>
          </p:cNvSpPr>
          <p:nvPr/>
        </p:nvSpPr>
        <p:spPr bwMode="auto">
          <a:xfrm>
            <a:off x="3124200" y="3354821"/>
            <a:ext cx="2743200" cy="369332"/>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solidFill>
                  <a:schemeClr val="accent4"/>
                </a:solidFill>
                <a:ea typeface="+mn-ea"/>
              </a:rPr>
              <a:t>ENVIRONMENT</a:t>
            </a:r>
            <a:endParaRPr lang="en-GB" sz="1800" b="1" kern="0" dirty="0">
              <a:solidFill>
                <a:schemeClr val="accent4"/>
              </a:solidFill>
              <a:ea typeface="+mn-ea"/>
            </a:endParaRPr>
          </a:p>
        </p:txBody>
      </p:sp>
      <p:sp>
        <p:nvSpPr>
          <p:cNvPr id="3" name="Rektangel 2"/>
          <p:cNvSpPr/>
          <p:nvPr/>
        </p:nvSpPr>
        <p:spPr>
          <a:xfrm>
            <a:off x="2029619" y="3523753"/>
            <a:ext cx="5732462" cy="1276847"/>
          </a:xfrm>
          <a:prstGeom prst="rect">
            <a:avLst/>
          </a:prstGeom>
        </p:spPr>
        <p:txBody>
          <a:bodyPr wrap="square">
            <a:prstTxWarp prst="textArchDown">
              <a:avLst>
                <a:gd name="adj" fmla="val 20505007"/>
              </a:avLst>
            </a:prstTxWarp>
            <a:spAutoFit/>
          </a:bodyPr>
          <a:lstStyle/>
          <a:p>
            <a:pPr lvl="0" fontAlgn="auto">
              <a:spcBef>
                <a:spcPts val="0"/>
              </a:spcBef>
              <a:spcAft>
                <a:spcPts val="0"/>
              </a:spcAft>
              <a:defRPr/>
            </a:pPr>
            <a:r>
              <a:rPr lang="en-GB" sz="1800" b="1" kern="0" dirty="0" smtClean="0">
                <a:solidFill>
                  <a:schemeClr val="accent4"/>
                </a:solidFill>
                <a:ea typeface="+mn-ea"/>
              </a:rPr>
              <a:t>                     SEA or </a:t>
            </a:r>
            <a:r>
              <a:rPr lang="en-GB" sz="1800" b="1" kern="0" dirty="0">
                <a:solidFill>
                  <a:schemeClr val="accent4"/>
                </a:solidFill>
                <a:ea typeface="+mn-ea"/>
              </a:rPr>
              <a:t>Formulation study</a:t>
            </a:r>
          </a:p>
        </p:txBody>
      </p:sp>
      <p:cxnSp>
        <p:nvCxnSpPr>
          <p:cNvPr id="5" name="Lige forbindelse 4"/>
          <p:cNvCxnSpPr>
            <a:stCxn id="16" idx="2"/>
          </p:cNvCxnSpPr>
          <p:nvPr/>
        </p:nvCxnSpPr>
        <p:spPr bwMode="auto">
          <a:xfrm>
            <a:off x="1752600" y="3905890"/>
            <a:ext cx="914400" cy="914400"/>
          </a:xfrm>
          <a:prstGeom prst="line">
            <a:avLst/>
          </a:prstGeom>
          <a:noFill/>
          <a:ln w="9525" cap="flat" cmpd="sng" algn="ctr">
            <a:noFill/>
            <a:prstDash val="solid"/>
            <a:round/>
            <a:headEnd type="none" w="med" len="med"/>
            <a:tailEnd type="none" w="med" len="med"/>
          </a:ln>
          <a:effectLst/>
        </p:spPr>
      </p:cxnSp>
      <p:cxnSp>
        <p:nvCxnSpPr>
          <p:cNvPr id="9" name="Buet forbindelse 8"/>
          <p:cNvCxnSpPr>
            <a:stCxn id="16" idx="2"/>
            <a:endCxn id="80" idx="0"/>
          </p:cNvCxnSpPr>
          <p:nvPr/>
        </p:nvCxnSpPr>
        <p:spPr bwMode="auto">
          <a:xfrm rot="16200000" flipH="1">
            <a:off x="1232457" y="4432857"/>
            <a:ext cx="1573686" cy="533400"/>
          </a:xfrm>
          <a:prstGeom prst="curvedConnector3">
            <a:avLst/>
          </a:prstGeom>
          <a:noFill/>
          <a:ln w="28575" cap="flat" cmpd="sng" algn="ctr">
            <a:solidFill>
              <a:srgbClr val="0F5494"/>
            </a:solidFill>
            <a:prstDash val="sysDot"/>
            <a:round/>
            <a:headEnd type="none" w="med" len="med"/>
            <a:tailEnd type="none" w="med" len="med"/>
          </a:ln>
          <a:effectLst/>
        </p:spPr>
      </p:cxnSp>
      <p:cxnSp>
        <p:nvCxnSpPr>
          <p:cNvPr id="26" name="Buet forbindelse 25"/>
          <p:cNvCxnSpPr>
            <a:endCxn id="81" idx="0"/>
          </p:cNvCxnSpPr>
          <p:nvPr/>
        </p:nvCxnSpPr>
        <p:spPr bwMode="auto">
          <a:xfrm rot="5400000">
            <a:off x="6703352" y="4341151"/>
            <a:ext cx="1623747" cy="666750"/>
          </a:xfrm>
          <a:prstGeom prst="curvedConnector3">
            <a:avLst>
              <a:gd name="adj1" fmla="val 50000"/>
            </a:avLst>
          </a:prstGeom>
          <a:noFill/>
          <a:ln w="28575" cap="flat" cmpd="sng" algn="ctr">
            <a:solidFill>
              <a:srgbClr val="0F5494"/>
            </a:solidFill>
            <a:prstDash val="sysDot"/>
            <a:round/>
            <a:headEnd type="none" w="med" len="med"/>
            <a:tailEnd type="none" w="med" len="med"/>
          </a:ln>
          <a:effectLst/>
        </p:spPr>
      </p:cxnSp>
      <p:sp>
        <p:nvSpPr>
          <p:cNvPr id="4" name="Tekstboks 3"/>
          <p:cNvSpPr txBox="1"/>
          <p:nvPr/>
        </p:nvSpPr>
        <p:spPr>
          <a:xfrm>
            <a:off x="-76200" y="6629400"/>
            <a:ext cx="3702225" cy="261610"/>
          </a:xfrm>
          <a:prstGeom prst="rect">
            <a:avLst/>
          </a:prstGeom>
          <a:noFill/>
        </p:spPr>
        <p:txBody>
          <a:bodyPr wrap="square" rtlCol="0">
            <a:spAutoFit/>
          </a:bodyPr>
          <a:lstStyle/>
          <a:p>
            <a:r>
              <a:rPr lang="en-GB" sz="1100" i="1" dirty="0" smtClean="0"/>
              <a:t>Refer to Guidelines No 4, annex 4 </a:t>
            </a:r>
            <a:endParaRPr lang="en-GB" sz="11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9" presetClass="emph" presetSubtype="0" grpId="1" nodeType="withEffect">
                                  <p:stCondLst>
                                    <p:cond delay="0"/>
                                  </p:stCondLst>
                                  <p:childTnLst>
                                    <p:set>
                                      <p:cBhvr rctx="PPT">
                                        <p:cTn id="8" dur="indefinite"/>
                                        <p:tgtEl>
                                          <p:spTgt spid="80"/>
                                        </p:tgtEl>
                                        <p:attrNameLst>
                                          <p:attrName>style.opacity</p:attrName>
                                        </p:attrNameLst>
                                      </p:cBhvr>
                                      <p:to>
                                        <p:strVal val="0.5"/>
                                      </p:to>
                                    </p:set>
                                    <p:animEffect filter="image" prLst="opacity: 0.5">
                                      <p:cBhvr rctx="IE">
                                        <p:cTn id="9" dur="indefinite"/>
                                        <p:tgtEl>
                                          <p:spTgt spid="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par>
                                <p:cTn id="14" presetID="9" presetClass="emph" presetSubtype="0" grpId="1" nodeType="withEffect">
                                  <p:stCondLst>
                                    <p:cond delay="0"/>
                                  </p:stCondLst>
                                  <p:childTnLst>
                                    <p:set>
                                      <p:cBhvr rctx="PPT">
                                        <p:cTn id="15" dur="indefinite"/>
                                        <p:tgtEl>
                                          <p:spTgt spid="81"/>
                                        </p:tgtEl>
                                        <p:attrNameLst>
                                          <p:attrName>style.opacity</p:attrName>
                                        </p:attrNameLst>
                                      </p:cBhvr>
                                      <p:to>
                                        <p:strVal val="0.5"/>
                                      </p:to>
                                    </p:set>
                                    <p:animEffect filter="image" prLst="opacity: 0.5">
                                      <p:cBhvr rctx="IE">
                                        <p:cTn id="16" dur="indefinite"/>
                                        <p:tgtEl>
                                          <p:spTgt spid="8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16"/>
                                        </p:tgtEl>
                                        <p:attrNameLst>
                                          <p:attrName>style.opacity</p:attrName>
                                        </p:attrNameLst>
                                      </p:cBhvr>
                                      <p:to>
                                        <p:strVal val="0.5"/>
                                      </p:to>
                                    </p:set>
                                    <p:animEffect filter="image" prLst="opacity: 0.5">
                                      <p:cBhvr rctx="IE">
                                        <p:cTn id="21" dur="indefinite"/>
                                        <p:tgtEl>
                                          <p:spTgt spid="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9" presetClass="emph" presetSubtype="0" grpId="1" nodeType="withEffect">
                                  <p:stCondLst>
                                    <p:cond delay="0"/>
                                  </p:stCondLst>
                                  <p:childTnLst>
                                    <p:set>
                                      <p:cBhvr rctx="PPT">
                                        <p:cTn id="25" dur="indefinite"/>
                                        <p:tgtEl>
                                          <p:spTgt spid="17"/>
                                        </p:tgtEl>
                                        <p:attrNameLst>
                                          <p:attrName>style.opacity</p:attrName>
                                        </p:attrNameLst>
                                      </p:cBhvr>
                                      <p:to>
                                        <p:strVal val="0.5"/>
                                      </p:to>
                                    </p:set>
                                    <p:animEffect filter="image" prLst="opacity: 0.5">
                                      <p:cBhvr rctx="IE">
                                        <p:cTn id="26" dur="indefinite"/>
                                        <p:tgtEl>
                                          <p:spTgt spid="1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9" presetClass="emph" presetSubtype="0" grpId="1" nodeType="withEffect">
                                  <p:stCondLst>
                                    <p:cond delay="0"/>
                                  </p:stCondLst>
                                  <p:childTnLst>
                                    <p:set>
                                      <p:cBhvr rctx="PPT">
                                        <p:cTn id="30" dur="indefinite"/>
                                        <p:tgtEl>
                                          <p:spTgt spid="18"/>
                                        </p:tgtEl>
                                        <p:attrNameLst>
                                          <p:attrName>style.opacity</p:attrName>
                                        </p:attrNameLst>
                                      </p:cBhvr>
                                      <p:to>
                                        <p:strVal val="0.5"/>
                                      </p:to>
                                    </p:set>
                                    <p:animEffect filter="image" prLst="opacity: 0.5">
                                      <p:cBhvr rctx="IE">
                                        <p:cTn id="31"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1" grpId="0"/>
      <p:bldP spid="81" grpId="1"/>
      <p:bldP spid="16" grpId="0" animBg="1"/>
      <p:bldP spid="16" grpId="1" animBg="1"/>
      <p:bldP spid="17" grpId="0" animBg="1"/>
      <p:bldP spid="17" grpId="1" animBg="1"/>
      <p:bldP spid="18" grpId="0" animBg="1"/>
      <p:bldP spid="1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0" y="1079620"/>
            <a:ext cx="7924800" cy="86177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55600" indent="0" eaLnBrk="1" hangingPunct="1"/>
            <a:r>
              <a:rPr lang="en-GB" altLang="en-US" dirty="0" smtClean="0"/>
              <a:t>Using SEA /reviews results </a:t>
            </a:r>
            <a:r>
              <a:rPr lang="en-GB" altLang="en-US" sz="2000" dirty="0" smtClean="0"/>
              <a:t>– </a:t>
            </a:r>
            <a:br>
              <a:rPr lang="en-GB" altLang="en-US" sz="2000" dirty="0" smtClean="0"/>
            </a:br>
            <a:r>
              <a:rPr lang="en-GB" altLang="en-US" sz="2000" dirty="0" smtClean="0"/>
              <a:t>buzz group </a:t>
            </a:r>
          </a:p>
        </p:txBody>
      </p:sp>
      <p:sp>
        <p:nvSpPr>
          <p:cNvPr id="82946" name="Ellipse 18"/>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82947" name="Ellipse 19"/>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990600"/>
            <a:ext cx="9445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 10"/>
          <p:cNvGraphicFramePr>
            <a:graphicFrameLocks noGrp="1"/>
          </p:cNvGraphicFramePr>
          <p:nvPr/>
        </p:nvGraphicFramePr>
        <p:xfrm>
          <a:off x="403225" y="5616575"/>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5. Performance monitoring systems</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8" name="Tabel 13"/>
          <p:cNvGraphicFramePr>
            <a:graphicFrameLocks noGrp="1"/>
          </p:cNvGraphicFramePr>
          <p:nvPr/>
        </p:nvGraphicFramePr>
        <p:xfrm>
          <a:off x="403225" y="2017713"/>
          <a:ext cx="8569325" cy="639762"/>
        </p:xfrm>
        <a:graphic>
          <a:graphicData uri="http://schemas.openxmlformats.org/drawingml/2006/table">
            <a:tbl>
              <a:tblPr firstRow="1" firstCol="1" lastRow="1" lastCol="1" bandRow="1" bandCol="1">
                <a:tableStyleId>{5C22544A-7EE6-4342-B048-85BDC9FD1C3A}</a:tableStyleId>
              </a:tblPr>
              <a:tblGrid>
                <a:gridCol w="2216204"/>
                <a:gridCol w="6353121"/>
              </a:tblGrid>
              <a:tr h="639762">
                <a:tc>
                  <a:txBody>
                    <a:bodyPr/>
                    <a:lstStyle/>
                    <a:p>
                      <a:pPr>
                        <a:spcBef>
                          <a:spcPts val="300"/>
                        </a:spcBef>
                        <a:spcAft>
                          <a:spcPts val="300"/>
                        </a:spcAft>
                      </a:pPr>
                      <a:r>
                        <a:rPr lang="en-GB" sz="1400" b="0" dirty="0">
                          <a:solidFill>
                            <a:schemeClr val="tx1"/>
                          </a:solidFill>
                          <a:effectLst/>
                        </a:rPr>
                        <a:t>1. Sector policy and strategic framework</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9" name="Tabel 14"/>
          <p:cNvGraphicFramePr>
            <a:graphicFrameLocks noGrp="1"/>
          </p:cNvGraphicFramePr>
          <p:nvPr/>
        </p:nvGraphicFramePr>
        <p:xfrm>
          <a:off x="403225" y="2757488"/>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2. Sector budget and its medium-term perspective</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20" name="Tabel 15"/>
          <p:cNvGraphicFramePr>
            <a:graphicFrameLocks noGrp="1"/>
          </p:cNvGraphicFramePr>
          <p:nvPr/>
        </p:nvGraphicFramePr>
        <p:xfrm>
          <a:off x="403225" y="3711575"/>
          <a:ext cx="8569325" cy="427038"/>
        </p:xfrm>
        <a:graphic>
          <a:graphicData uri="http://schemas.openxmlformats.org/drawingml/2006/table">
            <a:tbl>
              <a:tblPr firstRow="1" firstCol="1" lastRow="1" lastCol="1" bandRow="1" bandCol="1">
                <a:tableStyleId>{5C22544A-7EE6-4342-B048-85BDC9FD1C3A}</a:tableStyleId>
              </a:tblPr>
              <a:tblGrid>
                <a:gridCol w="2216204"/>
                <a:gridCol w="6353121"/>
              </a:tblGrid>
              <a:tr h="427038">
                <a:tc>
                  <a:txBody>
                    <a:bodyPr/>
                    <a:lstStyle/>
                    <a:p>
                      <a:pPr>
                        <a:spcBef>
                          <a:spcPts val="300"/>
                        </a:spcBef>
                        <a:spcAft>
                          <a:spcPts val="300"/>
                        </a:spcAft>
                      </a:pPr>
                      <a:r>
                        <a:rPr lang="en-GB" sz="1400" b="0" dirty="0">
                          <a:solidFill>
                            <a:schemeClr val="tx1"/>
                          </a:solidFill>
                          <a:effectLst/>
                        </a:rPr>
                        <a:t>3. Sector and donor coordination</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21" name="Tabel 16"/>
          <p:cNvGraphicFramePr>
            <a:graphicFrameLocks noGrp="1"/>
          </p:cNvGraphicFramePr>
          <p:nvPr/>
        </p:nvGraphicFramePr>
        <p:xfrm>
          <a:off x="403225" y="4237038"/>
          <a:ext cx="8569325" cy="1281112"/>
        </p:xfrm>
        <a:graphic>
          <a:graphicData uri="http://schemas.openxmlformats.org/drawingml/2006/table">
            <a:tbl>
              <a:tblPr/>
              <a:tblGrid>
                <a:gridCol w="2216150"/>
                <a:gridCol w="6353175"/>
              </a:tblGrid>
              <a:tr h="1281112">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GB" altLang="da-DK" sz="1400" b="0" i="0" u="none" strike="noStrike" cap="none" normalizeH="0" baseline="0" dirty="0" smtClean="0">
                          <a:ln>
                            <a:noFill/>
                          </a:ln>
                          <a:solidFill>
                            <a:schemeClr val="tx1"/>
                          </a:solidFill>
                          <a:effectLst/>
                          <a:latin typeface="Verdana" pitchFamily="34" charset="0"/>
                          <a:ea typeface="MS PGothic" pitchFamily="34" charset="-128"/>
                        </a:rPr>
                        <a:t>4. Institutional setting and capacity issues</a:t>
                      </a:r>
                      <a:endParaRPr kumimoji="0" lang="en-GB" altLang="da-DK"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endParaRPr kumimoji="0" lang="en-GB" altLang="da-DK"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5CD"/>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9" presetClass="emph" presetSubtype="0" nodeType="withEffect">
                                  <p:stCondLst>
                                    <p:cond delay="0"/>
                                  </p:stCondLst>
                                  <p:childTnLst>
                                    <p:set>
                                      <p:cBhvr rctx="PPT">
                                        <p:cTn id="14" dur="indefinite"/>
                                        <p:tgtEl>
                                          <p:spTgt spid="18"/>
                                        </p:tgtEl>
                                        <p:attrNameLst>
                                          <p:attrName>style.opacity</p:attrName>
                                        </p:attrNameLst>
                                      </p:cBhvr>
                                      <p:to>
                                        <p:strVal val="0.5"/>
                                      </p:to>
                                    </p:set>
                                    <p:animEffect filter="image" prLst="opacity: 0.5">
                                      <p:cBhvr rctx="IE">
                                        <p:cTn id="15" dur="indefinite"/>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9" presetClass="emph" presetSubtype="0" nodeType="withEffect">
                                  <p:stCondLst>
                                    <p:cond delay="0"/>
                                  </p:stCondLst>
                                  <p:childTnLst>
                                    <p:set>
                                      <p:cBhvr rctx="PPT">
                                        <p:cTn id="22" dur="indefinite"/>
                                        <p:tgtEl>
                                          <p:spTgt spid="19"/>
                                        </p:tgtEl>
                                        <p:attrNameLst>
                                          <p:attrName>style.opacity</p:attrName>
                                        </p:attrNameLst>
                                      </p:cBhvr>
                                      <p:to>
                                        <p:strVal val="0.5"/>
                                      </p:to>
                                    </p:set>
                                    <p:animEffect filter="image" prLst="opacity: 0.5">
                                      <p:cBhvr rctx="IE">
                                        <p:cTn id="23" dur="indefinite"/>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9" presetClass="emph" presetSubtype="0" nodeType="withEffect">
                                  <p:stCondLst>
                                    <p:cond delay="0"/>
                                  </p:stCondLst>
                                  <p:childTnLst>
                                    <p:set>
                                      <p:cBhvr rctx="PPT">
                                        <p:cTn id="30" dur="indefinite"/>
                                        <p:tgtEl>
                                          <p:spTgt spid="20"/>
                                        </p:tgtEl>
                                        <p:attrNameLst>
                                          <p:attrName>style.opacity</p:attrName>
                                        </p:attrNameLst>
                                      </p:cBhvr>
                                      <p:to>
                                        <p:strVal val="0.5"/>
                                      </p:to>
                                    </p:set>
                                    <p:animEffect filter="image" prLst="opacity: 0.5">
                                      <p:cBhvr rctx="IE">
                                        <p:cTn id="31" dur="indefinite"/>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9" presetClass="emph" presetSubtype="0" nodeType="withEffect">
                                  <p:stCondLst>
                                    <p:cond delay="0"/>
                                  </p:stCondLst>
                                  <p:childTnLst>
                                    <p:set>
                                      <p:cBhvr rctx="PPT">
                                        <p:cTn id="38" dur="indefinite"/>
                                        <p:tgtEl>
                                          <p:spTgt spid="21"/>
                                        </p:tgtEl>
                                        <p:attrNameLst>
                                          <p:attrName>style.opacity</p:attrName>
                                        </p:attrNameLst>
                                      </p:cBhvr>
                                      <p:to>
                                        <p:strVal val="0.5"/>
                                      </p:to>
                                    </p:set>
                                    <p:animEffect filter="image" prLst="opacity: 0.5">
                                      <p:cBhvr rctx="IE">
                                        <p:cTn id="39"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0"/>
          <p:cNvGraphicFramePr>
            <a:graphicFrameLocks noGrp="1"/>
          </p:cNvGraphicFramePr>
          <p:nvPr/>
        </p:nvGraphicFramePr>
        <p:xfrm>
          <a:off x="323850" y="5732463"/>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5. Performance monitoring systems</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a:solidFill>
                            <a:schemeClr val="tx1"/>
                          </a:solidFill>
                          <a:effectLst/>
                        </a:rPr>
                        <a:t>Environmental relevance of the performance indicators used or proposed to monitor sector progress and/or major environmental concerns should be assessed having regard to SEA conclusions and recommendations.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sp>
        <p:nvSpPr>
          <p:cNvPr id="12" name="Rectangle 4"/>
          <p:cNvSpPr>
            <a:spLocks noGrp="1" noChangeArrowheads="1"/>
          </p:cNvSpPr>
          <p:nvPr>
            <p:ph type="title"/>
          </p:nvPr>
        </p:nvSpPr>
        <p:spPr>
          <a:xfrm>
            <a:off x="0" y="1233488"/>
            <a:ext cx="7924800" cy="5540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55600" indent="0" eaLnBrk="1" hangingPunct="1">
              <a:defRPr/>
            </a:pPr>
            <a:r>
              <a:rPr lang="en-GB" dirty="0" bmk="_Toc319683302">
                <a:latin typeface="+mn-lt"/>
                <a:ea typeface="ＭＳ Ｐゴシック" pitchFamily="-1" charset="-128"/>
                <a:cs typeface="ＭＳ Ｐゴシック" pitchFamily="-1" charset="-128"/>
              </a:rPr>
              <a:t>Using SEA </a:t>
            </a:r>
            <a:r>
              <a:rPr lang="en-GB" dirty="0" smtClean="0" bmk="_Toc319683302">
                <a:latin typeface="+mn-lt"/>
                <a:ea typeface="ＭＳ Ｐゴシック" pitchFamily="-1" charset="-128"/>
                <a:cs typeface="ＭＳ Ｐゴシック" pitchFamily="-1" charset="-128"/>
              </a:rPr>
              <a:t>results</a:t>
            </a:r>
            <a:endParaRPr lang="en-GB" dirty="0">
              <a:latin typeface="+mn-lt"/>
              <a:ea typeface="ＭＳ Ｐゴシック" pitchFamily="-1" charset="-128"/>
              <a:cs typeface="ＭＳ Ｐゴシック" pitchFamily="-1" charset="-128"/>
            </a:endParaRPr>
          </a:p>
        </p:txBody>
      </p:sp>
      <p:graphicFrame>
        <p:nvGraphicFramePr>
          <p:cNvPr id="14" name="Tabel 13"/>
          <p:cNvGraphicFramePr>
            <a:graphicFrameLocks noGrp="1"/>
          </p:cNvGraphicFramePr>
          <p:nvPr/>
        </p:nvGraphicFramePr>
        <p:xfrm>
          <a:off x="323850" y="2133600"/>
          <a:ext cx="8569325" cy="640080"/>
        </p:xfrm>
        <a:graphic>
          <a:graphicData uri="http://schemas.openxmlformats.org/drawingml/2006/table">
            <a:tbl>
              <a:tblPr firstRow="1" firstCol="1" lastRow="1" lastCol="1" bandRow="1" bandCol="1">
                <a:tableStyleId>{5C22544A-7EE6-4342-B048-85BDC9FD1C3A}</a:tableStyleId>
              </a:tblPr>
              <a:tblGrid>
                <a:gridCol w="2216204"/>
                <a:gridCol w="6353121"/>
              </a:tblGrid>
              <a:tr h="639763">
                <a:tc>
                  <a:txBody>
                    <a:bodyPr/>
                    <a:lstStyle/>
                    <a:p>
                      <a:pPr>
                        <a:spcBef>
                          <a:spcPts val="300"/>
                        </a:spcBef>
                        <a:spcAft>
                          <a:spcPts val="300"/>
                        </a:spcAft>
                      </a:pPr>
                      <a:r>
                        <a:rPr lang="en-GB" sz="1400" b="0" dirty="0">
                          <a:solidFill>
                            <a:schemeClr val="tx1"/>
                          </a:solidFill>
                          <a:effectLst/>
                        </a:rPr>
                        <a:t>1. Sector policy and strategic framework</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a:solidFill>
                            <a:schemeClr val="tx1"/>
                          </a:solidFill>
                          <a:effectLst/>
                        </a:rPr>
                        <a:t>Consider </a:t>
                      </a:r>
                      <a:r>
                        <a:rPr lang="en-GB" sz="1400" b="0" dirty="0" smtClean="0">
                          <a:solidFill>
                            <a:schemeClr val="tx1"/>
                          </a:solidFill>
                          <a:effectLst/>
                        </a:rPr>
                        <a:t>ENV.</a:t>
                      </a:r>
                      <a:r>
                        <a:rPr lang="en-GB" sz="1400" b="0" baseline="0" dirty="0" smtClean="0">
                          <a:solidFill>
                            <a:schemeClr val="tx1"/>
                          </a:solidFill>
                          <a:effectLst/>
                        </a:rPr>
                        <a:t> and CC </a:t>
                      </a:r>
                      <a:r>
                        <a:rPr lang="en-GB" sz="1400" b="0" dirty="0" smtClean="0">
                          <a:solidFill>
                            <a:schemeClr val="tx1"/>
                          </a:solidFill>
                          <a:effectLst/>
                        </a:rPr>
                        <a:t>impacts</a:t>
                      </a:r>
                      <a:r>
                        <a:rPr lang="en-GB" sz="1400" b="0" dirty="0">
                          <a:solidFill>
                            <a:schemeClr val="tx1"/>
                          </a:solidFill>
                          <a:effectLst/>
                        </a:rPr>
                        <a:t>, opportunities, risks and constraints identified by the SEA and the degree to which the policy/strategy framework is </a:t>
                      </a:r>
                      <a:r>
                        <a:rPr lang="en-GB" sz="1400" b="0" dirty="0" smtClean="0">
                          <a:solidFill>
                            <a:schemeClr val="tx1"/>
                          </a:solidFill>
                          <a:effectLst/>
                        </a:rPr>
                        <a:t>adapted </a:t>
                      </a:r>
                      <a:r>
                        <a:rPr lang="en-GB" sz="1400" b="0" dirty="0">
                          <a:solidFill>
                            <a:schemeClr val="tx1"/>
                          </a:solidFill>
                          <a:effectLst/>
                        </a:rPr>
                        <a:t>to the SEA findings and conclusions.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5" name="Tabel 14"/>
          <p:cNvGraphicFramePr>
            <a:graphicFrameLocks noGrp="1"/>
          </p:cNvGraphicFramePr>
          <p:nvPr/>
        </p:nvGraphicFramePr>
        <p:xfrm>
          <a:off x="323850" y="2873375"/>
          <a:ext cx="8569325" cy="854075"/>
        </p:xfrm>
        <a:graphic>
          <a:graphicData uri="http://schemas.openxmlformats.org/drawingml/2006/table">
            <a:tbl>
              <a:tblPr firstRow="1" firstCol="1" lastRow="1" lastCol="1" bandRow="1" bandCol="1">
                <a:tableStyleId>{5C22544A-7EE6-4342-B048-85BDC9FD1C3A}</a:tableStyleId>
              </a:tblPr>
              <a:tblGrid>
                <a:gridCol w="2216204"/>
                <a:gridCol w="6353121"/>
              </a:tblGrid>
              <a:tr h="854075">
                <a:tc>
                  <a:txBody>
                    <a:bodyPr/>
                    <a:lstStyle/>
                    <a:p>
                      <a:pPr>
                        <a:spcBef>
                          <a:spcPts val="300"/>
                        </a:spcBef>
                        <a:spcAft>
                          <a:spcPts val="300"/>
                        </a:spcAft>
                      </a:pPr>
                      <a:r>
                        <a:rPr lang="en-GB" sz="1400" b="0" dirty="0">
                          <a:solidFill>
                            <a:schemeClr val="tx1"/>
                          </a:solidFill>
                          <a:effectLst/>
                        </a:rPr>
                        <a:t>2. Sector budget and its medium-term perspective</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a:solidFill>
                            <a:schemeClr val="tx1"/>
                          </a:solidFill>
                          <a:effectLst/>
                        </a:rPr>
                        <a:t>Consider potential environmental expenditure in the sector and the availability of resources for implementation of the mitigation/optimisation and other environmental integration measures identified by the SEA.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6" name="Tabel 15"/>
          <p:cNvGraphicFramePr>
            <a:graphicFrameLocks noGrp="1"/>
          </p:cNvGraphicFramePr>
          <p:nvPr/>
        </p:nvGraphicFramePr>
        <p:xfrm>
          <a:off x="323850" y="3827463"/>
          <a:ext cx="8569325" cy="427037"/>
        </p:xfrm>
        <a:graphic>
          <a:graphicData uri="http://schemas.openxmlformats.org/drawingml/2006/table">
            <a:tbl>
              <a:tblPr firstRow="1" firstCol="1" lastRow="1" lastCol="1" bandRow="1" bandCol="1">
                <a:tableStyleId>{5C22544A-7EE6-4342-B048-85BDC9FD1C3A}</a:tableStyleId>
              </a:tblPr>
              <a:tblGrid>
                <a:gridCol w="2216204"/>
                <a:gridCol w="6353121"/>
              </a:tblGrid>
              <a:tr h="427037">
                <a:tc>
                  <a:txBody>
                    <a:bodyPr/>
                    <a:lstStyle/>
                    <a:p>
                      <a:pPr>
                        <a:spcBef>
                          <a:spcPts val="300"/>
                        </a:spcBef>
                        <a:spcAft>
                          <a:spcPts val="300"/>
                        </a:spcAft>
                      </a:pPr>
                      <a:r>
                        <a:rPr lang="en-GB" sz="1400" b="0" dirty="0">
                          <a:solidFill>
                            <a:schemeClr val="tx1"/>
                          </a:solidFill>
                          <a:effectLst/>
                        </a:rPr>
                        <a:t>3. Sector and donor coordination</a:t>
                      </a:r>
                      <a:endParaRPr lang="en-GB" sz="2400" b="0" dirty="0">
                        <a:solidFill>
                          <a:schemeClr val="tx1"/>
                        </a:solidFill>
                        <a:effectLst/>
                        <a:latin typeface="Times New Roman"/>
                        <a:ea typeface="Times New Roman"/>
                      </a:endParaRPr>
                    </a:p>
                  </a:txBody>
                  <a:tcPr marL="68583" marR="68583" marT="0" marB="0">
                    <a:solidFill>
                      <a:schemeClr val="bg2"/>
                    </a:solidFill>
                  </a:tcPr>
                </a:tc>
                <a:tc>
                  <a:txBody>
                    <a:bodyPr/>
                    <a:lstStyle/>
                    <a:p>
                      <a:pPr>
                        <a:spcBef>
                          <a:spcPts val="300"/>
                        </a:spcBef>
                        <a:spcAft>
                          <a:spcPts val="300"/>
                        </a:spcAft>
                      </a:pPr>
                      <a:r>
                        <a:rPr lang="en-GB" sz="1400" b="0" dirty="0" smtClean="0">
                          <a:solidFill>
                            <a:schemeClr val="tx1"/>
                          </a:solidFill>
                          <a:effectLst/>
                        </a:rPr>
                        <a:t>Are existing </a:t>
                      </a:r>
                      <a:r>
                        <a:rPr lang="en-GB" sz="1400" b="0" dirty="0">
                          <a:solidFill>
                            <a:schemeClr val="tx1"/>
                          </a:solidFill>
                          <a:effectLst/>
                        </a:rPr>
                        <a:t>donor and stakeholders coordination mechanisms </a:t>
                      </a:r>
                      <a:r>
                        <a:rPr lang="en-GB" sz="1400" b="0" dirty="0" smtClean="0">
                          <a:solidFill>
                            <a:schemeClr val="tx1"/>
                          </a:solidFill>
                          <a:effectLst/>
                        </a:rPr>
                        <a:t>adequate </a:t>
                      </a:r>
                      <a:r>
                        <a:rPr lang="en-GB" sz="1400" b="0" dirty="0">
                          <a:solidFill>
                            <a:schemeClr val="tx1"/>
                          </a:solidFill>
                          <a:effectLst/>
                        </a:rPr>
                        <a:t>to ensure follow-up to SEA </a:t>
                      </a:r>
                      <a:r>
                        <a:rPr lang="en-GB" sz="1400" b="0" dirty="0" smtClean="0">
                          <a:solidFill>
                            <a:schemeClr val="tx1"/>
                          </a:solidFill>
                          <a:effectLst/>
                        </a:rPr>
                        <a:t>conclusions</a:t>
                      </a:r>
                      <a:r>
                        <a:rPr lang="en-GB" sz="1400" b="0" dirty="0">
                          <a:solidFill>
                            <a:schemeClr val="tx1"/>
                          </a:solidFill>
                          <a:effectLst/>
                        </a:rPr>
                        <a:t>. </a:t>
                      </a:r>
                      <a:endParaRPr lang="en-GB" sz="2400" b="0" dirty="0">
                        <a:solidFill>
                          <a:schemeClr val="tx1"/>
                        </a:solidFill>
                        <a:effectLst/>
                        <a:latin typeface="Times New Roman"/>
                        <a:ea typeface="Times New Roman"/>
                      </a:endParaRPr>
                    </a:p>
                  </a:txBody>
                  <a:tcPr marL="68583" marR="68583" marT="0" marB="0">
                    <a:solidFill>
                      <a:schemeClr val="accent1">
                        <a:lumMod val="20000"/>
                        <a:lumOff val="80000"/>
                      </a:schemeClr>
                    </a:solidFill>
                  </a:tcPr>
                </a:tc>
              </a:tr>
            </a:tbl>
          </a:graphicData>
        </a:graphic>
      </p:graphicFrame>
      <p:graphicFrame>
        <p:nvGraphicFramePr>
          <p:cNvPr id="17" name="Tabel 16"/>
          <p:cNvGraphicFramePr>
            <a:graphicFrameLocks noGrp="1"/>
          </p:cNvGraphicFramePr>
          <p:nvPr/>
        </p:nvGraphicFramePr>
        <p:xfrm>
          <a:off x="323850" y="4352925"/>
          <a:ext cx="8569325" cy="1281113"/>
        </p:xfrm>
        <a:graphic>
          <a:graphicData uri="http://schemas.openxmlformats.org/drawingml/2006/table">
            <a:tbl>
              <a:tblPr/>
              <a:tblGrid>
                <a:gridCol w="2216150"/>
                <a:gridCol w="6353175"/>
              </a:tblGrid>
              <a:tr h="1281113">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GB" altLang="en-US" sz="1400" b="0" i="0" u="none" strike="noStrike" cap="none" normalizeH="0" baseline="0" smtClean="0">
                          <a:ln>
                            <a:noFill/>
                          </a:ln>
                          <a:solidFill>
                            <a:schemeClr val="tx1"/>
                          </a:solidFill>
                          <a:effectLst/>
                          <a:latin typeface="Verdana" pitchFamily="34" charset="0"/>
                          <a:ea typeface="MS PGothic" pitchFamily="34" charset="-128"/>
                        </a:rPr>
                        <a:t>4. Institutional setting and capacity issues</a:t>
                      </a:r>
                      <a:endParaRPr kumimoji="0" lang="en-GB" altLang="en-US" sz="2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eaLnBrk="0" hangingPunct="0">
                        <a:spcBef>
                          <a:spcPct val="20000"/>
                        </a:spcBef>
                        <a:defRPr sz="1200">
                          <a:solidFill>
                            <a:srgbClr val="0F5494"/>
                          </a:solidFill>
                          <a:latin typeface="Verdana" pitchFamily="34" charset="0"/>
                          <a:ea typeface="MS PGothic" pitchFamily="34" charset="-128"/>
                        </a:defRPr>
                      </a:lvl3pPr>
                      <a:lvl4pPr marL="1600200" indent="-228600" eaLnBrk="0" hangingPunct="0">
                        <a:spcBef>
                          <a:spcPct val="20000"/>
                        </a:spcBef>
                        <a:defRPr>
                          <a:solidFill>
                            <a:schemeClr val="tx1"/>
                          </a:solidFill>
                          <a:latin typeface="Arial" pitchFamily="34" charset="0"/>
                          <a:ea typeface="MS PGothic" pitchFamily="34" charset="-128"/>
                        </a:defRPr>
                      </a:lvl4pPr>
                      <a:lvl5pPr marL="2057400" indent="-228600" eaLnBrk="0" hangingPunct="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GB" altLang="en-US" sz="1400" b="0" i="0" u="none" strike="noStrike" cap="none" normalizeH="0" baseline="0" smtClean="0">
                          <a:ln>
                            <a:noFill/>
                          </a:ln>
                          <a:solidFill>
                            <a:schemeClr val="tx1"/>
                          </a:solidFill>
                          <a:effectLst/>
                          <a:latin typeface="Verdana" pitchFamily="34" charset="0"/>
                          <a:ea typeface="MS PGothic" pitchFamily="34" charset="-128"/>
                        </a:rPr>
                        <a:t>Incorporate SEA information regarding institutions with environmental responsibilities in the sector, environmental legislation, and environmental monitoring system in the sector. Special attention to the capacity to address the impacts and implement the mitigation/optimisation measures identified by the SEA. </a:t>
                      </a:r>
                      <a:endParaRPr kumimoji="0" lang="en-GB" altLang="en-US" sz="2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5CD"/>
                    </a:solidFill>
                  </a:tcPr>
                </a:tc>
              </a:tr>
            </a:tbl>
          </a:graphicData>
        </a:graphic>
      </p:graphicFrame>
      <p:sp>
        <p:nvSpPr>
          <p:cNvPr id="85034" name="Ellipse 18"/>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85035" name="Ellipse 19"/>
          <p:cNvSpPr>
            <a:spLocks noChangeArrowheads="1"/>
          </p:cNvSpPr>
          <p:nvPr/>
        </p:nvSpPr>
        <p:spPr bwMode="auto">
          <a:xfrm>
            <a:off x="7885113" y="620713"/>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pic>
        <p:nvPicPr>
          <p:cNvPr id="85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990600"/>
            <a:ext cx="9445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9" presetClass="emph" presetSubtype="0" nodeType="withEffect">
                                  <p:stCondLst>
                                    <p:cond delay="0"/>
                                  </p:stCondLst>
                                  <p:childTnLst>
                                    <p:set>
                                      <p:cBhvr rctx="PPT">
                                        <p:cTn id="14" dur="indefinite"/>
                                        <p:tgtEl>
                                          <p:spTgt spid="14"/>
                                        </p:tgtEl>
                                        <p:attrNameLst>
                                          <p:attrName>style.opacity</p:attrName>
                                        </p:attrNameLst>
                                      </p:cBhvr>
                                      <p:to>
                                        <p:strVal val="0.5"/>
                                      </p:to>
                                    </p:set>
                                    <p:animEffect filter="image" prLst="opacity: 0.5">
                                      <p:cBhvr rctx="IE">
                                        <p:cTn id="15" dur="indefinite"/>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9" presetClass="emph" presetSubtype="0" nodeType="withEffect">
                                  <p:stCondLst>
                                    <p:cond delay="0"/>
                                  </p:stCondLst>
                                  <p:childTnLst>
                                    <p:set>
                                      <p:cBhvr rctx="PPT">
                                        <p:cTn id="22" dur="indefinite"/>
                                        <p:tgtEl>
                                          <p:spTgt spid="15"/>
                                        </p:tgtEl>
                                        <p:attrNameLst>
                                          <p:attrName>style.opacity</p:attrName>
                                        </p:attrNameLst>
                                      </p:cBhvr>
                                      <p:to>
                                        <p:strVal val="0.5"/>
                                      </p:to>
                                    </p:set>
                                    <p:animEffect filter="image" prLst="opacity: 0.5">
                                      <p:cBhvr rctx="IE">
                                        <p:cTn id="23" dur="indefinite"/>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9" presetClass="emph" presetSubtype="0" nodeType="withEffect">
                                  <p:stCondLst>
                                    <p:cond delay="0"/>
                                  </p:stCondLst>
                                  <p:childTnLst>
                                    <p:set>
                                      <p:cBhvr rctx="PPT">
                                        <p:cTn id="30" dur="indefinite"/>
                                        <p:tgtEl>
                                          <p:spTgt spid="16"/>
                                        </p:tgtEl>
                                        <p:attrNameLst>
                                          <p:attrName>style.opacity</p:attrName>
                                        </p:attrNameLst>
                                      </p:cBhvr>
                                      <p:to>
                                        <p:strVal val="0.5"/>
                                      </p:to>
                                    </p:set>
                                    <p:animEffect filter="image" prLst="opacity: 0.5">
                                      <p:cBhvr rctx="IE">
                                        <p:cTn id="31" dur="indefinite"/>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9" presetClass="emph" presetSubtype="0" nodeType="withEffect">
                                  <p:stCondLst>
                                    <p:cond delay="0"/>
                                  </p:stCondLst>
                                  <p:childTnLst>
                                    <p:set>
                                      <p:cBhvr rctx="PPT">
                                        <p:cTn id="38" dur="indefinite"/>
                                        <p:tgtEl>
                                          <p:spTgt spid="17"/>
                                        </p:tgtEl>
                                        <p:attrNameLst>
                                          <p:attrName>style.opacity</p:attrName>
                                        </p:attrNameLst>
                                      </p:cBhvr>
                                      <p:to>
                                        <p:strVal val="0.5"/>
                                      </p:to>
                                    </p:set>
                                    <p:animEffect filter="image" prLst="opacity: 0.5">
                                      <p:cBhvr rctx="IE">
                                        <p:cTn id="39"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CC1F8F-072B-4CD5-A12C-78596830FFAD}" type="slidenum">
              <a:rPr lang="en-GB" smtClean="0">
                <a:solidFill>
                  <a:srgbClr val="000000"/>
                </a:solidFill>
              </a:rPr>
              <a:pPr>
                <a:defRPr/>
              </a:pPr>
              <a:t>23</a:t>
            </a:fld>
            <a:endParaRPr lang="en-GB" dirty="0">
              <a:solidFill>
                <a:srgbClr val="000000"/>
              </a:solidFill>
            </a:endParaRPr>
          </a:p>
        </p:txBody>
      </p:sp>
      <p:sp>
        <p:nvSpPr>
          <p:cNvPr id="3" name="Rectangle 2"/>
          <p:cNvSpPr/>
          <p:nvPr/>
        </p:nvSpPr>
        <p:spPr>
          <a:xfrm>
            <a:off x="304800" y="1371600"/>
            <a:ext cx="8839200" cy="4585871"/>
          </a:xfrm>
          <a:prstGeom prst="rect">
            <a:avLst/>
          </a:prstGeom>
        </p:spPr>
        <p:txBody>
          <a:bodyPr wrap="square">
            <a:spAutoFit/>
          </a:bodyPr>
          <a:lstStyle/>
          <a:p>
            <a:r>
              <a:rPr lang="en-GB" sz="2800" b="1" dirty="0">
                <a:ea typeface="+mn-ea"/>
              </a:rPr>
              <a:t>Activity </a:t>
            </a:r>
            <a:r>
              <a:rPr lang="en-GB" sz="2800" b="1" dirty="0" smtClean="0">
                <a:ea typeface="+mn-ea"/>
              </a:rPr>
              <a:t>7 – SEA Recommendations for EUD</a:t>
            </a:r>
            <a:endParaRPr lang="en-GB" sz="2800" b="1" dirty="0">
              <a:ea typeface="+mn-ea"/>
            </a:endParaRPr>
          </a:p>
          <a:p>
            <a:r>
              <a:rPr lang="en-GB" dirty="0">
                <a:ea typeface="+mn-ea"/>
              </a:rPr>
              <a:t> </a:t>
            </a:r>
            <a:endParaRPr lang="en-GB" dirty="0" smtClean="0">
              <a:ea typeface="+mn-ea"/>
            </a:endParaRPr>
          </a:p>
          <a:p>
            <a:endParaRPr lang="en-GB" dirty="0">
              <a:ea typeface="+mn-ea"/>
            </a:endParaRPr>
          </a:p>
          <a:p>
            <a:r>
              <a:rPr lang="en-GB" dirty="0" smtClean="0">
                <a:ea typeface="+mn-ea"/>
              </a:rPr>
              <a:t>The SEA for the sugar sector in Kenya presents a long series of recommendations for mitigating measures and indicators related to ten key issues  defined in the scoping study of the SEA (and mentioned on the previous slide). </a:t>
            </a:r>
          </a:p>
          <a:p>
            <a:endParaRPr lang="en-GB" dirty="0" smtClean="0">
              <a:ea typeface="+mn-ea"/>
            </a:endParaRPr>
          </a:p>
          <a:p>
            <a:r>
              <a:rPr lang="en-GB" dirty="0" smtClean="0">
                <a:ea typeface="+mn-ea"/>
              </a:rPr>
              <a:t>The proposed mitigating measures can be implemented by different stakeholders and are not all relevant for the EUD. </a:t>
            </a:r>
          </a:p>
          <a:p>
            <a:r>
              <a:rPr lang="en-GB" dirty="0">
                <a:ea typeface="+mn-ea"/>
              </a:rPr>
              <a:t> </a:t>
            </a:r>
          </a:p>
          <a:p>
            <a:r>
              <a:rPr lang="en-GB" dirty="0">
                <a:ea typeface="+mn-ea"/>
              </a:rPr>
              <a:t>Groups of </a:t>
            </a:r>
            <a:r>
              <a:rPr lang="en-GB" dirty="0" smtClean="0">
                <a:ea typeface="+mn-ea"/>
              </a:rPr>
              <a:t>5 to </a:t>
            </a:r>
            <a:r>
              <a:rPr lang="en-GB" dirty="0">
                <a:ea typeface="+mn-ea"/>
              </a:rPr>
              <a:t>6 get </a:t>
            </a:r>
            <a:r>
              <a:rPr lang="en-GB" dirty="0" smtClean="0">
                <a:ea typeface="+mn-ea"/>
              </a:rPr>
              <a:t>together. </a:t>
            </a:r>
          </a:p>
          <a:p>
            <a:endParaRPr lang="en-GB" dirty="0" smtClean="0">
              <a:ea typeface="+mn-ea"/>
            </a:endParaRPr>
          </a:p>
          <a:p>
            <a:r>
              <a:rPr lang="en-GB" dirty="0">
                <a:ea typeface="+mn-ea"/>
              </a:rPr>
              <a:t>Read the list of proposed mitigating measures (refer to the </a:t>
            </a:r>
            <a:r>
              <a:rPr lang="en-GB" dirty="0" err="1">
                <a:ea typeface="+mn-ea"/>
              </a:rPr>
              <a:t>handout</a:t>
            </a:r>
            <a:r>
              <a:rPr lang="en-GB" dirty="0">
                <a:ea typeface="+mn-ea"/>
              </a:rPr>
              <a:t>). </a:t>
            </a:r>
          </a:p>
          <a:p>
            <a:endParaRPr lang="en-GB" dirty="0">
              <a:ea typeface="+mn-ea"/>
            </a:endParaRPr>
          </a:p>
          <a:p>
            <a:pPr marL="171450" indent="-171450">
              <a:buFont typeface="Arial" panose="020B0604020202020204" pitchFamily="34" charset="0"/>
              <a:buChar char="•"/>
            </a:pPr>
            <a:r>
              <a:rPr lang="en-GB" dirty="0" smtClean="0">
                <a:ea typeface="+mn-ea"/>
              </a:rPr>
              <a:t>The course manager may divide the ten key issues between the groups</a:t>
            </a:r>
          </a:p>
          <a:p>
            <a:pPr marL="171450" indent="-171450">
              <a:buFont typeface="Arial" panose="020B0604020202020204" pitchFamily="34" charset="0"/>
              <a:buChar char="•"/>
            </a:pPr>
            <a:endParaRPr lang="en-GB" dirty="0" smtClean="0">
              <a:ea typeface="+mn-ea"/>
            </a:endParaRPr>
          </a:p>
          <a:p>
            <a:pPr marL="171450" indent="-171450">
              <a:buFont typeface="Arial" panose="020B0604020202020204" pitchFamily="34" charset="0"/>
              <a:buChar char="•"/>
            </a:pPr>
            <a:r>
              <a:rPr lang="en-GB" dirty="0" smtClean="0">
                <a:ea typeface="+mn-ea"/>
              </a:rPr>
              <a:t>Discuss </a:t>
            </a:r>
            <a:r>
              <a:rPr lang="en-GB" dirty="0">
                <a:ea typeface="+mn-ea"/>
              </a:rPr>
              <a:t>which of </a:t>
            </a:r>
            <a:r>
              <a:rPr lang="en-GB" dirty="0" smtClean="0">
                <a:ea typeface="+mn-ea"/>
              </a:rPr>
              <a:t>the recommendations that are relevant for the EUD. </a:t>
            </a:r>
          </a:p>
          <a:p>
            <a:pPr marL="171450" indent="-171450">
              <a:buFont typeface="Arial" panose="020B0604020202020204" pitchFamily="34" charset="0"/>
              <a:buChar char="•"/>
            </a:pPr>
            <a:r>
              <a:rPr lang="en-GB" dirty="0" smtClean="0">
                <a:ea typeface="+mn-ea"/>
              </a:rPr>
              <a:t>Note down the EUD relevant recommendations on a card, one card for each recommendation. Include </a:t>
            </a:r>
            <a:r>
              <a:rPr lang="en-GB" smtClean="0">
                <a:ea typeface="+mn-ea"/>
              </a:rPr>
              <a:t>the rationale. </a:t>
            </a:r>
          </a:p>
          <a:p>
            <a:pPr marL="171450" indent="-171450">
              <a:buFont typeface="Arial" panose="020B0604020202020204" pitchFamily="34" charset="0"/>
              <a:buChar char="•"/>
            </a:pPr>
            <a:r>
              <a:rPr lang="en-GB" smtClean="0">
                <a:ea typeface="+mn-ea"/>
              </a:rPr>
              <a:t>Identify </a:t>
            </a:r>
            <a:r>
              <a:rPr lang="en-GB" dirty="0" smtClean="0">
                <a:ea typeface="+mn-ea"/>
              </a:rPr>
              <a:t>relevant indicators for the mitigating measure and note it down on the same card</a:t>
            </a:r>
          </a:p>
          <a:p>
            <a:endParaRPr lang="en-GB" dirty="0">
              <a:ea typeface="+mn-ea"/>
            </a:endParaRPr>
          </a:p>
          <a:p>
            <a:r>
              <a:rPr lang="en-GB" dirty="0">
                <a:ea typeface="+mn-ea"/>
              </a:rPr>
              <a:t> </a:t>
            </a:r>
          </a:p>
          <a:p>
            <a:r>
              <a:rPr lang="en-GB" dirty="0" smtClean="0">
                <a:ea typeface="+mn-ea"/>
              </a:rPr>
              <a:t>10’ </a:t>
            </a:r>
            <a:r>
              <a:rPr lang="en-GB" dirty="0">
                <a:ea typeface="+mn-ea"/>
              </a:rPr>
              <a:t>for additional reading; 20’ for group discussion and cards; 15’ plenary review: allow 45 </a:t>
            </a:r>
            <a:r>
              <a:rPr lang="en-GB" dirty="0" err="1">
                <a:ea typeface="+mn-ea"/>
              </a:rPr>
              <a:t>mins</a:t>
            </a:r>
            <a:endParaRPr lang="en-GB" dirty="0">
              <a:ea typeface="+mn-ea"/>
            </a:endParaRPr>
          </a:p>
        </p:txBody>
      </p:sp>
    </p:spTree>
    <p:extLst>
      <p:ext uri="{BB962C8B-B14F-4D97-AF65-F5344CB8AC3E}">
        <p14:creationId xmlns:p14="http://schemas.microsoft.com/office/powerpoint/2010/main" val="2116275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body" idx="1"/>
          </p:nvPr>
        </p:nvSpPr>
        <p:spPr>
          <a:xfrm>
            <a:off x="377825" y="2362200"/>
            <a:ext cx="7775575" cy="3822700"/>
          </a:xfrm>
        </p:spPr>
        <p:txBody>
          <a:bodyPr>
            <a:spAutoFit/>
          </a:bodyPr>
          <a:lstStyle/>
          <a:p>
            <a:pPr marL="0" indent="0" eaLnBrk="1" hangingPunct="1">
              <a:lnSpc>
                <a:spcPct val="90000"/>
              </a:lnSpc>
              <a:buClr>
                <a:schemeClr val="tx1"/>
              </a:buClr>
              <a:buFontTx/>
              <a:buNone/>
            </a:pPr>
            <a:r>
              <a:rPr lang="en-GB" altLang="en-US" sz="1800" i="0" dirty="0" smtClean="0"/>
              <a:t>Sector performance monitoring</a:t>
            </a:r>
          </a:p>
          <a:p>
            <a:pPr lvl="1" eaLnBrk="1" hangingPunct="1">
              <a:lnSpc>
                <a:spcPct val="90000"/>
              </a:lnSpc>
              <a:spcBef>
                <a:spcPct val="35000"/>
              </a:spcBef>
              <a:buClrTx/>
            </a:pPr>
            <a:r>
              <a:rPr lang="en-GB" altLang="en-US" sz="1800" b="0" dirty="0" smtClean="0"/>
              <a:t>Development of sector performance indicators</a:t>
            </a:r>
          </a:p>
          <a:p>
            <a:pPr lvl="1" eaLnBrk="1" hangingPunct="1">
              <a:lnSpc>
                <a:spcPct val="90000"/>
              </a:lnSpc>
              <a:spcBef>
                <a:spcPct val="35000"/>
              </a:spcBef>
              <a:buClrTx/>
            </a:pPr>
            <a:r>
              <a:rPr lang="en-GB" altLang="en-US" sz="1800" b="0" dirty="0" smtClean="0"/>
              <a:t>Qualitative reports (working groups, studies, annual review…)</a:t>
            </a:r>
          </a:p>
          <a:p>
            <a:pPr lvl="1" eaLnBrk="1" hangingPunct="1">
              <a:lnSpc>
                <a:spcPct val="90000"/>
              </a:lnSpc>
              <a:spcBef>
                <a:spcPct val="35000"/>
              </a:spcBef>
              <a:buClrTx/>
            </a:pPr>
            <a:r>
              <a:rPr lang="en-GB" altLang="en-US" sz="1800" b="0" dirty="0" smtClean="0"/>
              <a:t>Implementation of institutional support measures</a:t>
            </a:r>
          </a:p>
          <a:p>
            <a:pPr marL="0" indent="0" eaLnBrk="1" hangingPunct="1">
              <a:lnSpc>
                <a:spcPct val="90000"/>
              </a:lnSpc>
              <a:spcBef>
                <a:spcPct val="75000"/>
              </a:spcBef>
              <a:buClr>
                <a:srgbClr val="000066"/>
              </a:buClr>
              <a:buFontTx/>
              <a:buNone/>
            </a:pPr>
            <a:r>
              <a:rPr lang="en-GB" altLang="en-US" sz="1800" i="0" dirty="0" smtClean="0"/>
              <a:t>Participation in sector dialogue</a:t>
            </a:r>
          </a:p>
          <a:p>
            <a:pPr marL="0" indent="0" eaLnBrk="1" hangingPunct="1">
              <a:lnSpc>
                <a:spcPct val="90000"/>
              </a:lnSpc>
              <a:spcBef>
                <a:spcPct val="75000"/>
              </a:spcBef>
              <a:buClr>
                <a:schemeClr val="tx1"/>
              </a:buClr>
              <a:buFontTx/>
              <a:buNone/>
            </a:pPr>
            <a:r>
              <a:rPr lang="en-GB" altLang="en-US" sz="1800" i="0" dirty="0" smtClean="0"/>
              <a:t>If SBS: tranche disbursement</a:t>
            </a:r>
          </a:p>
          <a:p>
            <a:pPr lvl="1" eaLnBrk="1" hangingPunct="1">
              <a:lnSpc>
                <a:spcPct val="90000"/>
              </a:lnSpc>
              <a:spcBef>
                <a:spcPct val="50000"/>
              </a:spcBef>
              <a:buClrTx/>
            </a:pPr>
            <a:r>
              <a:rPr lang="en-GB" altLang="en-US" sz="1800" b="0" dirty="0" smtClean="0"/>
              <a:t>Evolution of environmental indicators and/or indicators associated with environmental trends</a:t>
            </a:r>
          </a:p>
          <a:p>
            <a:pPr lvl="1" eaLnBrk="1" hangingPunct="1">
              <a:lnSpc>
                <a:spcPct val="90000"/>
              </a:lnSpc>
              <a:spcBef>
                <a:spcPct val="50000"/>
              </a:spcBef>
              <a:buClrTx/>
            </a:pPr>
            <a:r>
              <a:rPr lang="en-GB" altLang="en-US" sz="1800" b="0" dirty="0" smtClean="0"/>
              <a:t>If relevant, implementation of conditions related to environmental / natural resource management</a:t>
            </a:r>
          </a:p>
        </p:txBody>
      </p:sp>
      <p:sp>
        <p:nvSpPr>
          <p:cNvPr id="87042" name="Rectangle 3"/>
          <p:cNvSpPr>
            <a:spLocks noGrp="1" noChangeArrowheads="1"/>
          </p:cNvSpPr>
          <p:nvPr>
            <p:ph type="title"/>
          </p:nvPr>
        </p:nvSpPr>
        <p:spPr>
          <a:xfrm>
            <a:off x="0" y="982663"/>
            <a:ext cx="9144000" cy="1016000"/>
          </a:xfrm>
        </p:spPr>
        <p:txBody>
          <a:bodyPr>
            <a:spAutoFit/>
          </a:bodyPr>
          <a:lstStyle/>
          <a:p>
            <a:pPr indent="0" eaLnBrk="1" hangingPunct="1"/>
            <a:r>
              <a:rPr lang="en-GB" altLang="en-US" smtClean="0"/>
              <a:t>Implementation Phase - Possible entry points</a:t>
            </a:r>
          </a:p>
        </p:txBody>
      </p:sp>
      <p:sp>
        <p:nvSpPr>
          <p:cNvPr id="598020" name="AutoShape 4"/>
          <p:cNvSpPr>
            <a:spLocks noChangeArrowheads="1"/>
          </p:cNvSpPr>
          <p:nvPr/>
        </p:nvSpPr>
        <p:spPr bwMode="auto">
          <a:xfrm>
            <a:off x="5154613" y="1773238"/>
            <a:ext cx="2778125" cy="719137"/>
          </a:xfrm>
          <a:prstGeom prst="wedgeRoundRectCallout">
            <a:avLst>
              <a:gd name="adj1" fmla="val -32148"/>
              <a:gd name="adj2" fmla="val 85204"/>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 and CC indicators </a:t>
            </a:r>
            <a:r>
              <a:rPr lang="en-US" altLang="en-US" sz="1400" b="1">
                <a:solidFill>
                  <a:srgbClr val="000066"/>
                </a:solidFill>
              </a:rPr>
              <a:t>related to policy making and implementation</a:t>
            </a:r>
            <a:endParaRPr lang="en-GB" altLang="en-US" sz="1400" b="1">
              <a:solidFill>
                <a:srgbClr val="000066"/>
              </a:solidFill>
            </a:endParaRPr>
          </a:p>
        </p:txBody>
      </p:sp>
      <p:sp>
        <p:nvSpPr>
          <p:cNvPr id="598021" name="AutoShape 5"/>
          <p:cNvSpPr>
            <a:spLocks noChangeArrowheads="1"/>
          </p:cNvSpPr>
          <p:nvPr/>
        </p:nvSpPr>
        <p:spPr bwMode="auto">
          <a:xfrm>
            <a:off x="7932738" y="2349500"/>
            <a:ext cx="1211262" cy="863600"/>
          </a:xfrm>
          <a:prstGeom prst="wedgeRoundRectCallout">
            <a:avLst>
              <a:gd name="adj1" fmla="val -102380"/>
              <a:gd name="adj2" fmla="val 39625"/>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 and CC aspects</a:t>
            </a:r>
          </a:p>
        </p:txBody>
      </p:sp>
      <p:sp>
        <p:nvSpPr>
          <p:cNvPr id="598022" name="AutoShape 6"/>
          <p:cNvSpPr>
            <a:spLocks noChangeArrowheads="1"/>
          </p:cNvSpPr>
          <p:nvPr/>
        </p:nvSpPr>
        <p:spPr bwMode="auto">
          <a:xfrm>
            <a:off x="6838950" y="3789363"/>
            <a:ext cx="2305050" cy="576262"/>
          </a:xfrm>
          <a:prstGeom prst="wedgeRoundRectCallout">
            <a:avLst>
              <a:gd name="adj1" fmla="val -86917"/>
              <a:gd name="adj2" fmla="val -39894"/>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Building up of env’l mngt capacities</a:t>
            </a:r>
          </a:p>
        </p:txBody>
      </p:sp>
      <p:sp>
        <p:nvSpPr>
          <p:cNvPr id="598023" name="AutoShape 7"/>
          <p:cNvSpPr>
            <a:spLocks noChangeArrowheads="1"/>
          </p:cNvSpPr>
          <p:nvPr/>
        </p:nvSpPr>
        <p:spPr bwMode="auto">
          <a:xfrm>
            <a:off x="7092950" y="4581525"/>
            <a:ext cx="1944688" cy="1008063"/>
          </a:xfrm>
          <a:prstGeom prst="wedgeRoundRectCallout">
            <a:avLst>
              <a:gd name="adj1" fmla="val -189667"/>
              <a:gd name="adj2" fmla="val -84551"/>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Dialogue on environment and climate related aspects</a:t>
            </a:r>
          </a:p>
        </p:txBody>
      </p:sp>
      <p:sp>
        <p:nvSpPr>
          <p:cNvPr id="87047" name="Slide Number Placeholder 4"/>
          <p:cNvSpPr txBox="1">
            <a:spLocks/>
          </p:cNvSpPr>
          <p:nvPr/>
        </p:nvSpPr>
        <p:spPr bwMode="auto">
          <a:xfrm>
            <a:off x="8229600" y="6248400"/>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49C8D5D9-08B9-4022-B01A-3C96767EC2A4}" type="slidenum">
              <a:rPr lang="fr-FR" altLang="en-US" sz="1400">
                <a:solidFill>
                  <a:schemeClr val="tx1"/>
                </a:solidFill>
              </a:rPr>
              <a:pPr algn="r">
                <a:lnSpc>
                  <a:spcPts val="1400"/>
                </a:lnSpc>
              </a:pPr>
              <a:t>24</a:t>
            </a:fld>
            <a:endParaRPr lang="fr-FR"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8021"/>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598020"/>
                                        </p:tgtEl>
                                        <p:attrNameLst>
                                          <p:attrName>style.opacity</p:attrName>
                                        </p:attrNameLst>
                                      </p:cBhvr>
                                      <p:to>
                                        <p:strVal val="0.5"/>
                                      </p:to>
                                    </p:set>
                                    <p:animEffect filter="image" prLst="opacity: 0.5">
                                      <p:cBhvr rctx="IE">
                                        <p:cTn id="13" dur="indefinite"/>
                                        <p:tgtEl>
                                          <p:spTgt spid="5980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98022"/>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598021"/>
                                        </p:tgtEl>
                                        <p:attrNameLst>
                                          <p:attrName>style.opacity</p:attrName>
                                        </p:attrNameLst>
                                      </p:cBhvr>
                                      <p:to>
                                        <p:strVal val="0.5"/>
                                      </p:to>
                                    </p:set>
                                    <p:animEffect filter="image" prLst="opacity: 0.5">
                                      <p:cBhvr rctx="IE">
                                        <p:cTn id="20" dur="indefinite"/>
                                        <p:tgtEl>
                                          <p:spTgt spid="5980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8023"/>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598022"/>
                                        </p:tgtEl>
                                        <p:attrNameLst>
                                          <p:attrName>style.opacity</p:attrName>
                                        </p:attrNameLst>
                                      </p:cBhvr>
                                      <p:to>
                                        <p:strVal val="0.5"/>
                                      </p:to>
                                    </p:set>
                                    <p:animEffect filter="image" prLst="opacity: 0.5">
                                      <p:cBhvr rctx="IE">
                                        <p:cTn id="27" dur="indefinite"/>
                                        <p:tgtEl>
                                          <p:spTgt spid="5980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98018">
                                            <p:txEl>
                                              <p:pRg st="5" end="5"/>
                                            </p:txEl>
                                          </p:spTgt>
                                        </p:tgtEl>
                                        <p:attrNameLst>
                                          <p:attrName>style.visibility</p:attrName>
                                        </p:attrNameLst>
                                      </p:cBhvr>
                                      <p:to>
                                        <p:strVal val="visible"/>
                                      </p:to>
                                    </p:set>
                                  </p:childTnLst>
                                </p:cTn>
                              </p:par>
                              <p:par>
                                <p:cTn id="32" presetID="9" presetClass="emph" presetSubtype="0" grpId="1" nodeType="withEffect">
                                  <p:stCondLst>
                                    <p:cond delay="0"/>
                                  </p:stCondLst>
                                  <p:childTnLst>
                                    <p:set>
                                      <p:cBhvr rctx="PPT">
                                        <p:cTn id="33" dur="indefinite"/>
                                        <p:tgtEl>
                                          <p:spTgt spid="598023"/>
                                        </p:tgtEl>
                                        <p:attrNameLst>
                                          <p:attrName>style.opacity</p:attrName>
                                        </p:attrNameLst>
                                      </p:cBhvr>
                                      <p:to>
                                        <p:strVal val="0.5"/>
                                      </p:to>
                                    </p:set>
                                    <p:animEffect filter="image" prLst="opacity: 0.5">
                                      <p:cBhvr rctx="IE">
                                        <p:cTn id="34" dur="indefinite"/>
                                        <p:tgtEl>
                                          <p:spTgt spid="598023"/>
                                        </p:tgtEl>
                                      </p:cBhvr>
                                    </p:animEffect>
                                  </p:childTnLst>
                                </p:cTn>
                              </p:par>
                              <p:par>
                                <p:cTn id="35" presetID="1" presetClass="entr" presetSubtype="0" fill="hold" nodeType="withEffect">
                                  <p:stCondLst>
                                    <p:cond delay="0"/>
                                  </p:stCondLst>
                                  <p:childTnLst>
                                    <p:set>
                                      <p:cBhvr>
                                        <p:cTn id="36" dur="1" fill="hold">
                                          <p:stCondLst>
                                            <p:cond delay="0"/>
                                          </p:stCondLst>
                                        </p:cTn>
                                        <p:tgtEl>
                                          <p:spTgt spid="598018">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80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animBg="1"/>
      <p:bldP spid="598020" grpId="1" animBg="1"/>
      <p:bldP spid="598021" grpId="0" animBg="1"/>
      <p:bldP spid="598021" grpId="1" animBg="1"/>
      <p:bldP spid="598022" grpId="0" animBg="1"/>
      <p:bldP spid="598022" grpId="1" animBg="1"/>
      <p:bldP spid="598023" grpId="0" animBg="1"/>
      <p:bldP spid="59802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4"/>
          <p:cNvSpPr>
            <a:spLocks noGrp="1"/>
          </p:cNvSpPr>
          <p:nvPr>
            <p:ph type="sldNum" sz="quarter" idx="12"/>
          </p:nvPr>
        </p:nvSpPr>
        <p:spPr>
          <a:xfrm>
            <a:off x="468313" y="67691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l">
              <a:lnSpc>
                <a:spcPts val="1400"/>
              </a:lnSpc>
            </a:pPr>
            <a:fld id="{6601500E-5749-4D3A-A043-FC8C04CE4B87}" type="slidenum">
              <a:rPr lang="fr-FR" altLang="en-US" sz="1400">
                <a:solidFill>
                  <a:schemeClr val="tx1"/>
                </a:solidFill>
                <a:latin typeface="Arial" pitchFamily="34" charset="0"/>
              </a:rPr>
              <a:pPr algn="l">
                <a:lnSpc>
                  <a:spcPts val="1400"/>
                </a:lnSpc>
              </a:pPr>
              <a:t>25</a:t>
            </a:fld>
            <a:endParaRPr lang="fr-FR" altLang="en-US" sz="1400">
              <a:solidFill>
                <a:schemeClr val="tx1"/>
              </a:solidFill>
              <a:latin typeface="Arial" pitchFamily="34" charset="0"/>
            </a:endParaRPr>
          </a:p>
        </p:txBody>
      </p:sp>
      <p:sp>
        <p:nvSpPr>
          <p:cNvPr id="600066" name="Rectangle 2"/>
          <p:cNvSpPr>
            <a:spLocks noGrp="1" noChangeArrowheads="1"/>
          </p:cNvSpPr>
          <p:nvPr>
            <p:ph type="body" idx="1"/>
          </p:nvPr>
        </p:nvSpPr>
        <p:spPr>
          <a:xfrm>
            <a:off x="381000" y="2305050"/>
            <a:ext cx="7775575" cy="3351213"/>
          </a:xfrm>
        </p:spPr>
        <p:txBody>
          <a:bodyPr>
            <a:spAutoFit/>
          </a:bodyPr>
          <a:lstStyle/>
          <a:p>
            <a:pPr eaLnBrk="1" hangingPunct="1">
              <a:buClrTx/>
            </a:pPr>
            <a:r>
              <a:rPr lang="en-GB" altLang="en-US" sz="2000" i="0" smtClean="0"/>
              <a:t>Sector performance evaluation</a:t>
            </a:r>
          </a:p>
          <a:p>
            <a:pPr lvl="1" eaLnBrk="1" hangingPunct="1">
              <a:spcBef>
                <a:spcPct val="35000"/>
              </a:spcBef>
              <a:buClrTx/>
            </a:pPr>
            <a:r>
              <a:rPr lang="en-GB" altLang="en-US" sz="1800" b="0" smtClean="0"/>
              <a:t>Evolution of sector performance indicators</a:t>
            </a:r>
          </a:p>
          <a:p>
            <a:pPr lvl="1" eaLnBrk="1" hangingPunct="1">
              <a:spcBef>
                <a:spcPct val="35000"/>
              </a:spcBef>
              <a:buClrTx/>
            </a:pPr>
            <a:r>
              <a:rPr lang="en-GB" altLang="en-US" sz="1800" b="0" smtClean="0"/>
              <a:t>Qualitative reports (working groups, studies, annual review…)</a:t>
            </a:r>
          </a:p>
          <a:p>
            <a:pPr lvl="1" eaLnBrk="1" hangingPunct="1">
              <a:spcBef>
                <a:spcPct val="35000"/>
              </a:spcBef>
              <a:buClrTx/>
            </a:pPr>
            <a:r>
              <a:rPr lang="en-GB" altLang="en-US" sz="1800" b="0" smtClean="0"/>
              <a:t>Institutional reforms</a:t>
            </a:r>
          </a:p>
          <a:p>
            <a:pPr eaLnBrk="1" hangingPunct="1">
              <a:spcBef>
                <a:spcPct val="75000"/>
              </a:spcBef>
              <a:buClrTx/>
            </a:pPr>
            <a:r>
              <a:rPr lang="en-GB" altLang="en-US" sz="2000" i="0" smtClean="0"/>
              <a:t>Evaluation of the contribution of the SPSP to the sustainable development of:</a:t>
            </a:r>
          </a:p>
          <a:p>
            <a:pPr lvl="1" eaLnBrk="1" hangingPunct="1">
              <a:spcBef>
                <a:spcPct val="35000"/>
              </a:spcBef>
              <a:buClrTx/>
            </a:pPr>
            <a:r>
              <a:rPr lang="en-GB" altLang="en-US" sz="1800" b="0" smtClean="0"/>
              <a:t>the sector</a:t>
            </a:r>
          </a:p>
          <a:p>
            <a:pPr lvl="1" eaLnBrk="1" hangingPunct="1">
              <a:buClrTx/>
            </a:pPr>
            <a:r>
              <a:rPr lang="en-GB" altLang="en-US" sz="1800" b="0" smtClean="0"/>
              <a:t>the country</a:t>
            </a:r>
          </a:p>
        </p:txBody>
      </p:sp>
      <p:sp>
        <p:nvSpPr>
          <p:cNvPr id="89091" name="Rectangle 3"/>
          <p:cNvSpPr>
            <a:spLocks noGrp="1" noChangeArrowheads="1"/>
          </p:cNvSpPr>
          <p:nvPr>
            <p:ph type="title"/>
          </p:nvPr>
        </p:nvSpPr>
        <p:spPr>
          <a:xfrm>
            <a:off x="0" y="982663"/>
            <a:ext cx="8785225" cy="1016000"/>
          </a:xfrm>
        </p:spPr>
        <p:txBody>
          <a:bodyPr>
            <a:spAutoFit/>
          </a:bodyPr>
          <a:lstStyle/>
          <a:p>
            <a:pPr indent="0" eaLnBrk="1" hangingPunct="1"/>
            <a:r>
              <a:rPr lang="en-GB" altLang="en-US" smtClean="0"/>
              <a:t>Evaluation phase - possible entry points</a:t>
            </a:r>
          </a:p>
        </p:txBody>
      </p:sp>
      <p:sp>
        <p:nvSpPr>
          <p:cNvPr id="600068" name="AutoShape 4"/>
          <p:cNvSpPr>
            <a:spLocks noChangeArrowheads="1"/>
          </p:cNvSpPr>
          <p:nvPr/>
        </p:nvSpPr>
        <p:spPr bwMode="auto">
          <a:xfrm>
            <a:off x="5867400" y="1844675"/>
            <a:ext cx="3024188" cy="576263"/>
          </a:xfrm>
          <a:prstGeom prst="wedgeRoundRectCallout">
            <a:avLst>
              <a:gd name="adj1" fmla="val -58398"/>
              <a:gd name="adj2" fmla="val 145593"/>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Env’l indicators (or ind. associated w/ env’l trends)</a:t>
            </a:r>
          </a:p>
        </p:txBody>
      </p:sp>
      <p:sp>
        <p:nvSpPr>
          <p:cNvPr id="600069" name="AutoShape 5"/>
          <p:cNvSpPr>
            <a:spLocks noChangeArrowheads="1"/>
          </p:cNvSpPr>
          <p:nvPr/>
        </p:nvSpPr>
        <p:spPr bwMode="auto">
          <a:xfrm>
            <a:off x="7524750" y="2565400"/>
            <a:ext cx="1619250" cy="576263"/>
          </a:xfrm>
          <a:prstGeom prst="wedgeRoundRectCallout">
            <a:avLst>
              <a:gd name="adj1" fmla="val -62991"/>
              <a:gd name="adj2" fmla="val 74407"/>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ENV and CC aspects</a:t>
            </a:r>
          </a:p>
        </p:txBody>
      </p:sp>
      <p:sp>
        <p:nvSpPr>
          <p:cNvPr id="600070" name="AutoShape 6"/>
          <p:cNvSpPr>
            <a:spLocks noChangeArrowheads="1"/>
          </p:cNvSpPr>
          <p:nvPr/>
        </p:nvSpPr>
        <p:spPr bwMode="auto">
          <a:xfrm>
            <a:off x="5357813" y="3594100"/>
            <a:ext cx="2881312" cy="576263"/>
          </a:xfrm>
          <a:prstGeom prst="wedgeRoundRectCallout">
            <a:avLst>
              <a:gd name="adj1" fmla="val -90852"/>
              <a:gd name="adj2" fmla="val 18597"/>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Building up of env’l management capacities</a:t>
            </a:r>
          </a:p>
        </p:txBody>
      </p:sp>
      <p:sp>
        <p:nvSpPr>
          <p:cNvPr id="600071" name="AutoShape 7"/>
          <p:cNvSpPr>
            <a:spLocks noChangeArrowheads="1"/>
          </p:cNvSpPr>
          <p:nvPr/>
        </p:nvSpPr>
        <p:spPr bwMode="auto">
          <a:xfrm>
            <a:off x="5286375" y="5675313"/>
            <a:ext cx="2881313" cy="1152525"/>
          </a:xfrm>
          <a:prstGeom prst="wedgeRoundRectCallout">
            <a:avLst>
              <a:gd name="adj1" fmla="val -65338"/>
              <a:gd name="adj2" fmla="val -112796"/>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Relevance, effectiveness, efficiency, impacts and sustainability of env’l integration measures</a:t>
            </a:r>
          </a:p>
        </p:txBody>
      </p:sp>
      <p:sp>
        <p:nvSpPr>
          <p:cNvPr id="89096"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DF9876EA-8732-41F6-90E6-57C11835736B}" type="slidenum">
              <a:rPr lang="fr-FR" altLang="en-US" sz="1400">
                <a:solidFill>
                  <a:schemeClr val="tx1"/>
                </a:solidFill>
              </a:rPr>
              <a:pPr algn="r">
                <a:lnSpc>
                  <a:spcPts val="1400"/>
                </a:lnSpc>
              </a:pPr>
              <a:t>25</a:t>
            </a:fld>
            <a:endParaRPr lang="fr-FR"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006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006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00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nimBg="1"/>
      <p:bldP spid="600069" grpId="0" animBg="1"/>
      <p:bldP spid="600070" grpId="0" animBg="1"/>
      <p:bldP spid="6000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el 1"/>
          <p:cNvSpPr>
            <a:spLocks noGrp="1"/>
          </p:cNvSpPr>
          <p:nvPr>
            <p:ph type="title"/>
          </p:nvPr>
        </p:nvSpPr>
        <p:spPr>
          <a:xfrm>
            <a:off x="0" y="1244600"/>
            <a:ext cx="8763000" cy="554038"/>
          </a:xfrm>
        </p:spPr>
        <p:txBody>
          <a:bodyPr>
            <a:spAutoFit/>
          </a:bodyPr>
          <a:lstStyle/>
          <a:p>
            <a:pPr indent="0"/>
            <a:r>
              <a:rPr lang="en-GB" altLang="en-US" smtClean="0"/>
              <a:t>Macro approach and budget support</a:t>
            </a:r>
          </a:p>
        </p:txBody>
      </p:sp>
      <p:sp>
        <p:nvSpPr>
          <p:cNvPr id="91138"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DC1C7161-683D-4749-95A5-F6E87B26FBCA}" type="slidenum">
              <a:rPr lang="fr-FR" altLang="en-US" sz="1400">
                <a:solidFill>
                  <a:schemeClr val="tx1"/>
                </a:solidFill>
              </a:rPr>
              <a:pPr algn="r">
                <a:lnSpc>
                  <a:spcPts val="1400"/>
                </a:lnSpc>
              </a:pPr>
              <a:t>26</a:t>
            </a:fld>
            <a:endParaRPr lang="fr-FR" altLang="en-US" sz="1400">
              <a:solidFill>
                <a:schemeClr val="tx1"/>
              </a:solidFill>
            </a:endParaRPr>
          </a:p>
        </p:txBody>
      </p:sp>
      <p:sp>
        <p:nvSpPr>
          <p:cNvPr id="91139" name="Rectangle 2"/>
          <p:cNvSpPr>
            <a:spLocks noChangeArrowheads="1"/>
          </p:cNvSpPr>
          <p:nvPr/>
        </p:nvSpPr>
        <p:spPr bwMode="auto">
          <a:xfrm>
            <a:off x="395288" y="2286000"/>
            <a:ext cx="78851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64770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Clr>
                <a:srgbClr val="006699"/>
              </a:buClr>
            </a:pPr>
            <a:r>
              <a:rPr lang="en-GB" altLang="en-US" sz="1800" dirty="0"/>
              <a:t>Integrating in a macro approach</a:t>
            </a:r>
          </a:p>
          <a:p>
            <a:pPr eaLnBrk="1" hangingPunct="1">
              <a:buClr>
                <a:srgbClr val="006699"/>
              </a:buClr>
            </a:pPr>
            <a:endParaRPr lang="en-GB" altLang="en-US" sz="1800" dirty="0"/>
          </a:p>
          <a:p>
            <a:pPr lvl="1" eaLnBrk="1" hangingPunct="1">
              <a:buClr>
                <a:srgbClr val="006699"/>
              </a:buClr>
              <a:buFontTx/>
              <a:buChar char="•"/>
            </a:pPr>
            <a:r>
              <a:rPr lang="en-GB" altLang="en-US" sz="1800" dirty="0"/>
              <a:t>Terminology (macro approach – budget support)</a:t>
            </a:r>
          </a:p>
          <a:p>
            <a:pPr lvl="1" eaLnBrk="1" hangingPunct="1">
              <a:buClr>
                <a:srgbClr val="006699"/>
              </a:buClr>
              <a:buFontTx/>
              <a:buChar char="•"/>
            </a:pPr>
            <a:endParaRPr lang="en-GB" altLang="en-US" sz="1800" dirty="0"/>
          </a:p>
          <a:p>
            <a:pPr lvl="1" eaLnBrk="1" hangingPunct="1">
              <a:buClr>
                <a:srgbClr val="006699"/>
              </a:buClr>
              <a:buFontTx/>
              <a:buChar char="•"/>
            </a:pPr>
            <a:r>
              <a:rPr lang="en-GB" altLang="en-US" sz="1800" dirty="0"/>
              <a:t>Types of budget support contracts (GGDC, SRC, SBC)</a:t>
            </a:r>
          </a:p>
          <a:p>
            <a:pPr lvl="1" eaLnBrk="1" hangingPunct="1">
              <a:buClr>
                <a:srgbClr val="006699"/>
              </a:buClr>
              <a:buFontTx/>
              <a:buChar char="•"/>
            </a:pPr>
            <a:endParaRPr lang="en-GB" altLang="en-US" sz="1800" dirty="0"/>
          </a:p>
          <a:p>
            <a:pPr lvl="1" eaLnBrk="1" hangingPunct="1">
              <a:buClr>
                <a:srgbClr val="006699"/>
              </a:buClr>
              <a:buFontTx/>
              <a:buChar char="•"/>
            </a:pPr>
            <a:r>
              <a:rPr lang="en-GB" altLang="en-US" sz="1800" dirty="0"/>
              <a:t>4 eligibility criteria (policy, macro-economic, PFM, transparency)</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0" y="1219200"/>
            <a:ext cx="8229600" cy="554038"/>
          </a:xfrm>
        </p:spPr>
        <p:txBody>
          <a:bodyPr>
            <a:spAutoFit/>
          </a:bodyPr>
          <a:lstStyle/>
          <a:p>
            <a:pPr marL="355600" indent="0"/>
            <a:r>
              <a:rPr lang="da-DK" altLang="en-US" smtClean="0"/>
              <a:t>Macro approach- Budget support</a:t>
            </a:r>
          </a:p>
        </p:txBody>
      </p:sp>
      <p:sp>
        <p:nvSpPr>
          <p:cNvPr id="931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0782E5CA-3C86-4FFD-9974-AC05B5C359B6}" type="slidenum">
              <a:rPr lang="en-GB" altLang="en-US" sz="1400">
                <a:solidFill>
                  <a:schemeClr val="tx1"/>
                </a:solidFill>
                <a:latin typeface="Arial" pitchFamily="34" charset="0"/>
              </a:rPr>
              <a:pPr eaLnBrk="1" hangingPunct="1"/>
              <a:t>27</a:t>
            </a:fld>
            <a:endParaRPr lang="en-GB" altLang="en-US" sz="1400">
              <a:solidFill>
                <a:schemeClr val="tx1"/>
              </a:solidFill>
              <a:latin typeface="Arial" pitchFamily="34" charset="0"/>
            </a:endParaRPr>
          </a:p>
        </p:txBody>
      </p:sp>
      <p:sp>
        <p:nvSpPr>
          <p:cNvPr id="93187" name="Rectangle 5"/>
          <p:cNvSpPr>
            <a:spLocks noChangeArrowheads="1"/>
          </p:cNvSpPr>
          <p:nvPr/>
        </p:nvSpPr>
        <p:spPr bwMode="auto">
          <a:xfrm>
            <a:off x="346075" y="2133600"/>
            <a:ext cx="85693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dirty="0" smtClean="0"/>
              <a:t>Macro approach </a:t>
            </a:r>
            <a:r>
              <a:rPr lang="en-GB" altLang="ja-JP" sz="1800" dirty="0" smtClean="0"/>
              <a:t>supports </a:t>
            </a:r>
            <a:r>
              <a:rPr lang="en-GB" altLang="ja-JP" sz="1800" dirty="0"/>
              <a:t>the overall national development policy and the macroeconomic and budgetary framework - PPCM guidelines</a:t>
            </a:r>
          </a:p>
          <a:p>
            <a:pPr eaLnBrk="1" hangingPunct="1"/>
            <a:endParaRPr lang="en-GB" altLang="en-US" sz="1800" dirty="0"/>
          </a:p>
          <a:p>
            <a:pPr marL="285750" indent="-285750" eaLnBrk="1" hangingPunct="1">
              <a:buFont typeface="Arial" panose="020B0604020202020204" pitchFamily="34" charset="0"/>
              <a:buChar char="•"/>
            </a:pPr>
            <a:r>
              <a:rPr lang="en-GB" altLang="en-US" sz="1800" dirty="0"/>
              <a:t>Budget support is an aid modality – not an end in itself</a:t>
            </a:r>
          </a:p>
          <a:p>
            <a:pPr marL="285750" indent="-285750" eaLnBrk="1" hangingPunct="1">
              <a:buFont typeface="Arial" panose="020B0604020202020204" pitchFamily="34" charset="0"/>
              <a:buChar char="•"/>
            </a:pPr>
            <a:r>
              <a:rPr lang="en-GB" altLang="en-US" sz="1800" dirty="0" smtClean="0"/>
              <a:t>A </a:t>
            </a:r>
            <a:r>
              <a:rPr lang="en-GB" altLang="en-US" sz="1800" dirty="0"/>
              <a:t>means of </a:t>
            </a:r>
            <a:r>
              <a:rPr lang="en-GB" altLang="en-US" sz="1800" dirty="0" smtClean="0"/>
              <a:t>achieving </a:t>
            </a:r>
            <a:r>
              <a:rPr lang="en-GB" altLang="en-US" sz="1800" dirty="0"/>
              <a:t>sustainable development objectives. </a:t>
            </a:r>
          </a:p>
          <a:p>
            <a:pPr lvl="1" eaLnBrk="1" hangingPunct="1">
              <a:buFont typeface="Courier New" pitchFamily="49" charset="0"/>
              <a:buChar char="o"/>
            </a:pPr>
            <a:r>
              <a:rPr lang="en-GB" altLang="en-US" sz="1800" dirty="0" smtClean="0"/>
              <a:t>dialogue</a:t>
            </a:r>
            <a:r>
              <a:rPr lang="en-GB" altLang="en-US" sz="1800" dirty="0"/>
              <a:t>, </a:t>
            </a:r>
          </a:p>
          <a:p>
            <a:pPr lvl="1" eaLnBrk="1" hangingPunct="1">
              <a:buFont typeface="Courier New" pitchFamily="49" charset="0"/>
              <a:buChar char="o"/>
            </a:pPr>
            <a:r>
              <a:rPr lang="en-GB" altLang="en-US" sz="1800" dirty="0"/>
              <a:t>financial transfers to the national </a:t>
            </a:r>
            <a:r>
              <a:rPr lang="en-GB" altLang="en-US" sz="1800" dirty="0" smtClean="0"/>
              <a:t>treasury</a:t>
            </a:r>
            <a:endParaRPr lang="en-GB" altLang="en-US" sz="1800" dirty="0"/>
          </a:p>
          <a:p>
            <a:pPr lvl="1" eaLnBrk="1" hangingPunct="1">
              <a:buFont typeface="Courier New" pitchFamily="49" charset="0"/>
              <a:buChar char="o"/>
            </a:pPr>
            <a:r>
              <a:rPr lang="en-GB" altLang="en-US" sz="1800" dirty="0"/>
              <a:t>performance assessment </a:t>
            </a:r>
          </a:p>
          <a:p>
            <a:pPr lvl="1" eaLnBrk="1" hangingPunct="1">
              <a:buFont typeface="Courier New" pitchFamily="49" charset="0"/>
              <a:buChar char="o"/>
            </a:pPr>
            <a:r>
              <a:rPr lang="en-GB" altLang="en-US" sz="1800" dirty="0"/>
              <a:t>capacity </a:t>
            </a:r>
            <a:r>
              <a:rPr lang="en-GB" altLang="en-US" sz="1800" dirty="0" smtClean="0"/>
              <a:t>development</a:t>
            </a:r>
            <a:endParaRPr lang="en-GB" altLang="en-US" sz="1800" dirty="0"/>
          </a:p>
          <a:p>
            <a:pPr marL="285750" indent="-285750" eaLnBrk="1" hangingPunct="1">
              <a:buFont typeface="Arial" panose="020B0604020202020204" pitchFamily="34" charset="0"/>
              <a:buChar char="•"/>
            </a:pPr>
            <a:r>
              <a:rPr lang="en-GB" altLang="en-US" sz="1800" dirty="0" smtClean="0"/>
              <a:t>Based </a:t>
            </a:r>
            <a:r>
              <a:rPr lang="en-GB" altLang="en-US" sz="1800" dirty="0"/>
              <a:t>on partnership and mutual accountability.</a:t>
            </a:r>
          </a:p>
          <a:p>
            <a:pPr marL="285750" indent="-285750" eaLnBrk="1" hangingPunct="1">
              <a:buFont typeface="Arial" panose="020B0604020202020204" pitchFamily="34" charset="0"/>
              <a:buChar char="•"/>
            </a:pPr>
            <a:r>
              <a:rPr lang="en-GB" altLang="en-US" sz="1800" dirty="0" smtClean="0"/>
              <a:t>Relevant </a:t>
            </a:r>
            <a:r>
              <a:rPr lang="en-GB" altLang="en-US" sz="1800" dirty="0"/>
              <a:t>for sector approaches</a:t>
            </a:r>
          </a:p>
          <a:p>
            <a:pPr eaLnBrk="1" hangingPunct="1"/>
            <a:endParaRPr lang="en-GB" altLang="en-US" sz="1800" dirty="0"/>
          </a:p>
          <a:p>
            <a:pPr eaLnBrk="1" hangingPunct="1"/>
            <a:r>
              <a:rPr lang="en-GB" altLang="en-US" sz="1800" dirty="0"/>
              <a:t>What is the relevance of environment and climate change integration?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0" y="1219200"/>
            <a:ext cx="8229600" cy="554038"/>
          </a:xfrm>
        </p:spPr>
        <p:txBody>
          <a:bodyPr>
            <a:spAutoFit/>
          </a:bodyPr>
          <a:lstStyle/>
          <a:p>
            <a:pPr indent="-3175"/>
            <a:r>
              <a:rPr lang="da-DK" altLang="en-US" smtClean="0"/>
              <a:t>Budget Support</a:t>
            </a:r>
          </a:p>
        </p:txBody>
      </p:sp>
      <p:sp>
        <p:nvSpPr>
          <p:cNvPr id="952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9976F5C-B3CD-4DDB-9694-E6747A09DBFC}" type="slidenum">
              <a:rPr lang="en-GB" altLang="en-US" sz="1400">
                <a:solidFill>
                  <a:schemeClr val="tx1"/>
                </a:solidFill>
                <a:latin typeface="Arial" pitchFamily="34" charset="0"/>
              </a:rPr>
              <a:pPr eaLnBrk="1" hangingPunct="1"/>
              <a:t>28</a:t>
            </a:fld>
            <a:endParaRPr lang="en-GB" altLang="en-US" sz="1400">
              <a:solidFill>
                <a:schemeClr val="tx1"/>
              </a:solidFill>
              <a:latin typeface="Arial" pitchFamily="34" charset="0"/>
            </a:endParaRPr>
          </a:p>
        </p:txBody>
      </p:sp>
      <p:sp>
        <p:nvSpPr>
          <p:cNvPr id="95235" name="TextBox 3"/>
          <p:cNvSpPr txBox="1">
            <a:spLocks noChangeArrowheads="1"/>
          </p:cNvSpPr>
          <p:nvPr/>
        </p:nvSpPr>
        <p:spPr bwMode="auto">
          <a:xfrm>
            <a:off x="395288" y="1989138"/>
            <a:ext cx="82804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800" b="1"/>
              <a:t>Terminology</a:t>
            </a:r>
          </a:p>
          <a:p>
            <a:pPr eaLnBrk="1" hangingPunct="1"/>
            <a:endParaRPr lang="da-DK" altLang="en-US" sz="1800" b="1"/>
          </a:p>
          <a:p>
            <a:pPr eaLnBrk="1" hangingPunct="1"/>
            <a:r>
              <a:rPr lang="en-US" altLang="en-US" sz="1800"/>
              <a:t>“Budget support is </a:t>
            </a:r>
          </a:p>
          <a:p>
            <a:pPr eaLnBrk="1" hangingPunct="1"/>
            <a:endParaRPr lang="en-US" altLang="en-US" sz="1800"/>
          </a:p>
          <a:p>
            <a:pPr eaLnBrk="1" hangingPunct="1"/>
            <a:r>
              <a:rPr lang="en-US" altLang="en-US" sz="1800"/>
              <a:t>the transfer of financial resources of an external financing agency </a:t>
            </a:r>
          </a:p>
          <a:p>
            <a:pPr eaLnBrk="1" hangingPunct="1"/>
            <a:endParaRPr lang="en-US" altLang="en-US" sz="1800"/>
          </a:p>
          <a:p>
            <a:pPr eaLnBrk="1" hangingPunct="1"/>
            <a:r>
              <a:rPr lang="en-US" altLang="en-US" sz="1800"/>
              <a:t>to </a:t>
            </a:r>
          </a:p>
          <a:p>
            <a:pPr eaLnBrk="1" hangingPunct="1"/>
            <a:endParaRPr lang="en-US" altLang="en-US" sz="1800"/>
          </a:p>
          <a:p>
            <a:pPr eaLnBrk="1" hangingPunct="1"/>
            <a:r>
              <a:rPr lang="en-US" altLang="en-US" sz="1800"/>
              <a:t>the National Treasury of a partner country,  </a:t>
            </a:r>
          </a:p>
          <a:p>
            <a:pPr eaLnBrk="1" hangingPunct="1"/>
            <a:endParaRPr lang="en-US" altLang="en-US" sz="1800"/>
          </a:p>
          <a:p>
            <a:pPr eaLnBrk="1" hangingPunct="1"/>
            <a:r>
              <a:rPr lang="en-US" altLang="en-US" sz="1800"/>
              <a:t>following the respect by the latter of agreed conditions for payment. </a:t>
            </a:r>
          </a:p>
          <a:p>
            <a:pPr eaLnBrk="1" hangingPunct="1"/>
            <a:endParaRPr lang="en-US" altLang="en-US" sz="1800"/>
          </a:p>
          <a:p>
            <a:pPr eaLnBrk="1" hangingPunct="1"/>
            <a:r>
              <a:rPr lang="en-US" altLang="en-US" sz="1800"/>
              <a:t>The financial resources thus received are part of the global resources of the partner country, and consequently used in accordance with the public financial management system of the partner country”</a:t>
            </a:r>
            <a:endParaRPr lang="da-DK" alt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395288" y="1339850"/>
            <a:ext cx="8229600" cy="720725"/>
          </a:xfrm>
        </p:spPr>
        <p:txBody>
          <a:bodyPr/>
          <a:lstStyle/>
          <a:p>
            <a:pPr marL="0" indent="0" eaLnBrk="1" hangingPunct="1"/>
            <a:r>
              <a:rPr lang="en-US" altLang="en-US" dirty="0" smtClean="0"/>
              <a:t>Three types of BS contracts</a:t>
            </a:r>
          </a:p>
        </p:txBody>
      </p:sp>
      <p:sp>
        <p:nvSpPr>
          <p:cNvPr id="16387" name="Rectangle 3"/>
          <p:cNvSpPr>
            <a:spLocks noGrp="1" noChangeArrowheads="1"/>
          </p:cNvSpPr>
          <p:nvPr>
            <p:ph type="body" idx="1"/>
          </p:nvPr>
        </p:nvSpPr>
        <p:spPr>
          <a:xfrm>
            <a:off x="468313" y="2060575"/>
            <a:ext cx="8229600" cy="4032250"/>
          </a:xfrm>
        </p:spPr>
        <p:txBody>
          <a:bodyPr/>
          <a:lstStyle/>
          <a:p>
            <a:pPr marL="539750" lvl="1" indent="-539750" eaLnBrk="1" hangingPunct="1">
              <a:lnSpc>
                <a:spcPct val="130000"/>
              </a:lnSpc>
              <a:spcBef>
                <a:spcPct val="0"/>
              </a:spcBef>
              <a:buFont typeface="Arial" panose="020B0604020202020204" pitchFamily="34" charset="0"/>
              <a:buChar char="•"/>
              <a:defRPr/>
            </a:pPr>
            <a:r>
              <a:rPr lang="en-US" sz="1800" b="0" dirty="0" smtClean="0">
                <a:solidFill>
                  <a:schemeClr val="accent3"/>
                </a:solidFill>
                <a:ea typeface="ＭＳ Ｐゴシック" charset="0"/>
              </a:rPr>
              <a:t>Good governance and development contracts (GGDC), aimed at promoting a national development strategy and national level reforms.</a:t>
            </a:r>
          </a:p>
          <a:p>
            <a:pPr marL="539750" lvl="1" indent="-539750" eaLnBrk="1" hangingPunct="1">
              <a:lnSpc>
                <a:spcPct val="130000"/>
              </a:lnSpc>
              <a:spcBef>
                <a:spcPct val="0"/>
              </a:spcBef>
              <a:buFont typeface="Arial" panose="020B0604020202020204" pitchFamily="34" charset="0"/>
              <a:buChar char="•"/>
              <a:defRPr/>
            </a:pPr>
            <a:r>
              <a:rPr lang="en-US" sz="1800" b="0" dirty="0">
                <a:solidFill>
                  <a:schemeClr val="accent3"/>
                </a:solidFill>
                <a:ea typeface="ＭＳ Ｐゴシック" charset="0"/>
              </a:rPr>
              <a:t>Sector reform contracts (SRC), aimed at strengthening implementation of sector policies and reforms and at improving service delivery. </a:t>
            </a:r>
          </a:p>
          <a:p>
            <a:pPr marL="539750" lvl="1" indent="-539750" eaLnBrk="1" hangingPunct="1">
              <a:lnSpc>
                <a:spcPct val="130000"/>
              </a:lnSpc>
              <a:spcBef>
                <a:spcPct val="0"/>
              </a:spcBef>
              <a:buFont typeface="Arial" panose="020B0604020202020204" pitchFamily="34" charset="0"/>
              <a:buChar char="•"/>
              <a:defRPr/>
            </a:pPr>
            <a:r>
              <a:rPr lang="en-US" sz="1800" b="0" dirty="0">
                <a:solidFill>
                  <a:schemeClr val="accent3"/>
                </a:solidFill>
                <a:ea typeface="ＭＳ Ｐゴシック" charset="0"/>
              </a:rPr>
              <a:t>State building contracts (SBC), aimed at strengthening fragile states, ensuring vital state functions and basic public services and supporting transition towards democratic governance. </a:t>
            </a:r>
          </a:p>
        </p:txBody>
      </p:sp>
      <p:sp>
        <p:nvSpPr>
          <p:cNvPr id="9728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6A24FE47-86B4-40B0-963E-0DDE3D94F25C}" type="slidenum">
              <a:rPr lang="en-GB" altLang="en-US" sz="1400">
                <a:solidFill>
                  <a:schemeClr val="tx1"/>
                </a:solidFill>
                <a:latin typeface="Arial" pitchFamily="34" charset="0"/>
              </a:rPr>
              <a:pPr eaLnBrk="1" hangingPunct="1"/>
              <a:t>29</a:t>
            </a:fld>
            <a:endParaRPr lang="en-GB" altLang="en-US" sz="140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2"/>
          </p:nvPr>
        </p:nvSpPr>
        <p:spPr>
          <a:xfrm>
            <a:off x="8382000" y="6237288"/>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nSpc>
                <a:spcPts val="1400"/>
              </a:lnSpc>
            </a:pPr>
            <a:fld id="{B310AEE2-13C4-4C7E-A1C2-A779B12B55F7}" type="slidenum">
              <a:rPr lang="fr-FR" altLang="en-US" sz="1400">
                <a:solidFill>
                  <a:schemeClr val="tx1"/>
                </a:solidFill>
              </a:rPr>
              <a:pPr>
                <a:lnSpc>
                  <a:spcPts val="1400"/>
                </a:lnSpc>
              </a:pPr>
              <a:t>3</a:t>
            </a:fld>
            <a:endParaRPr lang="fr-FR" altLang="en-US" sz="1400">
              <a:solidFill>
                <a:schemeClr val="tx1"/>
              </a:solidFill>
            </a:endParaRPr>
          </a:p>
        </p:txBody>
      </p:sp>
      <p:sp>
        <p:nvSpPr>
          <p:cNvPr id="4" name="Rectangle 2"/>
          <p:cNvSpPr txBox="1">
            <a:spLocks noChangeArrowheads="1"/>
          </p:cNvSpPr>
          <p:nvPr/>
        </p:nvSpPr>
        <p:spPr>
          <a:xfrm>
            <a:off x="-76200" y="1274763"/>
            <a:ext cx="8893175" cy="554037"/>
          </a:xfrm>
          <a:prstGeom prst="rect">
            <a:avLst/>
          </a:prstGeom>
        </p:spPr>
        <p:txBody>
          <a:bodyPr>
            <a:spAutoFit/>
          </a:bodyPr>
          <a:lstStyle/>
          <a:p>
            <a:pPr marL="358775" eaLnBrk="0" hangingPunct="0">
              <a:defRPr/>
            </a:pPr>
            <a:r>
              <a:rPr lang="en-GB" sz="3000" b="1" dirty="0">
                <a:latin typeface="+mj-lt"/>
                <a:ea typeface="+mj-ea"/>
                <a:cs typeface="+mj-cs"/>
              </a:rPr>
              <a:t>Overview of aid delivery </a:t>
            </a:r>
          </a:p>
        </p:txBody>
      </p:sp>
      <p:grpSp>
        <p:nvGrpSpPr>
          <p:cNvPr id="37891" name="Group 1"/>
          <p:cNvGrpSpPr>
            <a:grpSpLocks/>
          </p:cNvGrpSpPr>
          <p:nvPr/>
        </p:nvGrpSpPr>
        <p:grpSpPr bwMode="auto">
          <a:xfrm>
            <a:off x="238125" y="2286000"/>
            <a:ext cx="5781675" cy="3359150"/>
            <a:chOff x="447675" y="2286000"/>
            <a:chExt cx="8156575" cy="3967206"/>
          </a:xfrm>
        </p:grpSpPr>
        <p:sp>
          <p:nvSpPr>
            <p:cNvPr id="37905" name="Text Box 3"/>
            <p:cNvSpPr txBox="1">
              <a:spLocks noChangeArrowheads="1"/>
            </p:cNvSpPr>
            <p:nvPr/>
          </p:nvSpPr>
          <p:spPr bwMode="auto">
            <a:xfrm>
              <a:off x="735012" y="2306638"/>
              <a:ext cx="3332161" cy="3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US" altLang="en-US" sz="1600" b="1"/>
            </a:p>
          </p:txBody>
        </p:sp>
        <p:sp>
          <p:nvSpPr>
            <p:cNvPr id="6" name="Text Box 4"/>
            <p:cNvSpPr txBox="1">
              <a:spLocks noChangeArrowheads="1"/>
            </p:cNvSpPr>
            <p:nvPr/>
          </p:nvSpPr>
          <p:spPr bwMode="auto">
            <a:xfrm>
              <a:off x="685071" y="3223431"/>
              <a:ext cx="2230628" cy="689949"/>
            </a:xfrm>
            <a:prstGeom prst="rect">
              <a:avLst/>
            </a:prstGeom>
            <a:solidFill>
              <a:srgbClr val="99CCFF"/>
            </a:solidFill>
            <a:ln>
              <a:noFill/>
            </a:ln>
            <a:effectLst>
              <a:outerShdw blurRad="50800" dist="127001" dir="2700000" algn="tl" rotWithShape="0">
                <a:srgbClr val="A6A6A6">
                  <a:alpha val="74997"/>
                </a:srgbClr>
              </a:outerShdw>
            </a:effectLst>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50000"/>
                </a:spcBef>
                <a:defRPr/>
              </a:pPr>
              <a:r>
                <a:rPr lang="en-GB" sz="1600" b="1" dirty="0">
                  <a:solidFill>
                    <a:srgbClr val="000066"/>
                  </a:solidFill>
                  <a:ea typeface="+mn-ea"/>
                  <a:cs typeface="Arial" pitchFamily="34" charset="0"/>
                </a:rPr>
                <a:t>Project approach</a:t>
              </a:r>
              <a:r>
                <a:rPr lang="en-GB" sz="1600" b="1" dirty="0">
                  <a:ea typeface="+mn-ea"/>
                  <a:cs typeface="Arial" pitchFamily="34" charset="0"/>
                </a:rPr>
                <a:t> </a:t>
              </a:r>
            </a:p>
          </p:txBody>
        </p:sp>
        <p:sp>
          <p:nvSpPr>
            <p:cNvPr id="37907" name="Text Box 5"/>
            <p:cNvSpPr txBox="1">
              <a:spLocks noChangeArrowheads="1"/>
            </p:cNvSpPr>
            <p:nvPr/>
          </p:nvSpPr>
          <p:spPr bwMode="auto">
            <a:xfrm>
              <a:off x="447675" y="3889375"/>
              <a:ext cx="2252663" cy="3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US" altLang="en-US" sz="1600" b="1"/>
            </a:p>
          </p:txBody>
        </p:sp>
        <p:sp>
          <p:nvSpPr>
            <p:cNvPr id="8" name="Text Box 6"/>
            <p:cNvSpPr txBox="1">
              <a:spLocks noChangeArrowheads="1"/>
            </p:cNvSpPr>
            <p:nvPr/>
          </p:nvSpPr>
          <p:spPr bwMode="auto">
            <a:xfrm>
              <a:off x="685071" y="4338973"/>
              <a:ext cx="2230628" cy="689949"/>
            </a:xfrm>
            <a:prstGeom prst="rect">
              <a:avLst/>
            </a:prstGeom>
            <a:solidFill>
              <a:srgbClr val="99CCFF"/>
            </a:solidFill>
            <a:ln>
              <a:noFill/>
            </a:ln>
            <a:effectLst>
              <a:outerShdw blurRad="50800" dist="127001" dir="2700000" algn="tl" rotWithShape="0">
                <a:srgbClr val="A6A6A6">
                  <a:alpha val="74997"/>
                </a:srgbClr>
              </a:outerShdw>
            </a:effectLst>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50000"/>
                </a:spcBef>
                <a:defRPr/>
              </a:pPr>
              <a:r>
                <a:rPr lang="en-GB" sz="1600" b="1">
                  <a:solidFill>
                    <a:srgbClr val="000066"/>
                  </a:solidFill>
                  <a:ea typeface="+mn-ea"/>
                  <a:cs typeface="Arial" pitchFamily="34" charset="0"/>
                </a:rPr>
                <a:t>Sector approach</a:t>
              </a:r>
              <a:r>
                <a:rPr lang="en-GB" sz="1600" b="1">
                  <a:ea typeface="+mn-ea"/>
                  <a:cs typeface="Arial" pitchFamily="34" charset="0"/>
                </a:rPr>
                <a:t> </a:t>
              </a:r>
            </a:p>
          </p:txBody>
        </p:sp>
        <p:sp>
          <p:nvSpPr>
            <p:cNvPr id="9" name="Text Box 7"/>
            <p:cNvSpPr txBox="1">
              <a:spLocks noChangeArrowheads="1"/>
            </p:cNvSpPr>
            <p:nvPr/>
          </p:nvSpPr>
          <p:spPr bwMode="auto">
            <a:xfrm>
              <a:off x="685071" y="5525760"/>
              <a:ext cx="2230628" cy="691824"/>
            </a:xfrm>
            <a:prstGeom prst="rect">
              <a:avLst/>
            </a:prstGeom>
            <a:solidFill>
              <a:srgbClr val="99CCFF"/>
            </a:solidFill>
            <a:ln>
              <a:noFill/>
            </a:ln>
            <a:effectLst>
              <a:outerShdw blurRad="50800" dist="127001" dir="2700000" algn="tl" rotWithShape="0">
                <a:srgbClr val="A6A6A6">
                  <a:alpha val="74997"/>
                </a:srgbClr>
              </a:outerShdw>
            </a:effectLst>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50000"/>
                </a:spcBef>
                <a:defRPr/>
              </a:pPr>
              <a:r>
                <a:rPr lang="en-GB" sz="1600" b="1">
                  <a:solidFill>
                    <a:srgbClr val="000066"/>
                  </a:solidFill>
                  <a:ea typeface="+mn-ea"/>
                  <a:cs typeface="Arial" pitchFamily="34" charset="0"/>
                </a:rPr>
                <a:t>Macro approach</a:t>
              </a:r>
              <a:endParaRPr lang="en-GB" sz="1600" b="1">
                <a:ea typeface="+mn-ea"/>
                <a:cs typeface="Arial" pitchFamily="34" charset="0"/>
              </a:endParaRPr>
            </a:p>
          </p:txBody>
        </p:sp>
        <p:sp>
          <p:nvSpPr>
            <p:cNvPr id="10" name="Text Box 8"/>
            <p:cNvSpPr txBox="1">
              <a:spLocks noChangeArrowheads="1"/>
            </p:cNvSpPr>
            <p:nvPr/>
          </p:nvSpPr>
          <p:spPr bwMode="auto">
            <a:xfrm>
              <a:off x="5047786" y="3039694"/>
              <a:ext cx="2604640" cy="982427"/>
            </a:xfrm>
            <a:prstGeom prst="rect">
              <a:avLst/>
            </a:prstGeom>
            <a:solidFill>
              <a:srgbClr val="CCFFCC"/>
            </a:solidFill>
            <a:ln>
              <a:noFill/>
            </a:ln>
            <a:effectLst>
              <a:outerShdw dist="127001" dir="2700000" algn="tl" rotWithShape="0">
                <a:srgbClr val="A6A6A6"/>
              </a:outerShdw>
            </a:effectLst>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50000"/>
                </a:spcBef>
                <a:defRPr/>
              </a:pPr>
              <a:r>
                <a:rPr lang="en-GB" sz="1600" b="1" dirty="0">
                  <a:solidFill>
                    <a:srgbClr val="000066"/>
                  </a:solidFill>
                  <a:ea typeface="+mn-ea"/>
                  <a:cs typeface="Arial" pitchFamily="34" charset="0"/>
                </a:rPr>
                <a:t>EC contractual &amp; financial procedures</a:t>
              </a:r>
              <a:endParaRPr lang="en-GB" sz="1600" b="1" dirty="0">
                <a:ea typeface="+mn-ea"/>
                <a:cs typeface="Arial" pitchFamily="34" charset="0"/>
              </a:endParaRPr>
            </a:p>
          </p:txBody>
        </p:sp>
        <p:sp>
          <p:nvSpPr>
            <p:cNvPr id="11" name="Text Box 9"/>
            <p:cNvSpPr txBox="1">
              <a:spLocks noChangeArrowheads="1"/>
            </p:cNvSpPr>
            <p:nvPr/>
          </p:nvSpPr>
          <p:spPr bwMode="auto">
            <a:xfrm>
              <a:off x="5047786" y="4316475"/>
              <a:ext cx="2604640" cy="399345"/>
            </a:xfrm>
            <a:prstGeom prst="rect">
              <a:avLst/>
            </a:prstGeom>
            <a:solidFill>
              <a:srgbClr val="CCFFCC"/>
            </a:solidFill>
            <a:ln>
              <a:noFill/>
            </a:ln>
            <a:effectLst>
              <a:outerShdw dist="127001" dir="2700000" algn="tl" rotWithShape="0">
                <a:srgbClr val="A6A6A6"/>
              </a:outerShdw>
            </a:effectLst>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50000"/>
                </a:spcBef>
                <a:defRPr/>
              </a:pPr>
              <a:r>
                <a:rPr lang="en-GB" sz="1600" b="1">
                  <a:solidFill>
                    <a:srgbClr val="000066"/>
                  </a:solidFill>
                  <a:ea typeface="+mn-ea"/>
                  <a:cs typeface="Arial" pitchFamily="34" charset="0"/>
                </a:rPr>
                <a:t>Pooled fund</a:t>
              </a:r>
              <a:endParaRPr lang="en-GB" sz="1600" b="1">
                <a:ea typeface="+mn-ea"/>
                <a:cs typeface="Arial" pitchFamily="34" charset="0"/>
              </a:endParaRPr>
            </a:p>
          </p:txBody>
        </p:sp>
        <p:sp>
          <p:nvSpPr>
            <p:cNvPr id="12" name="Text Box 10"/>
            <p:cNvSpPr txBox="1">
              <a:spLocks noChangeArrowheads="1"/>
            </p:cNvSpPr>
            <p:nvPr/>
          </p:nvSpPr>
          <p:spPr bwMode="auto">
            <a:xfrm>
              <a:off x="5148568" y="5563257"/>
              <a:ext cx="2526254" cy="689949"/>
            </a:xfrm>
            <a:prstGeom prst="rect">
              <a:avLst/>
            </a:prstGeom>
            <a:solidFill>
              <a:srgbClr val="CCFFCC"/>
            </a:solidFill>
            <a:ln>
              <a:noFill/>
            </a:ln>
            <a:effectLst>
              <a:outerShdw dist="127001" dir="2700000" algn="tl" rotWithShape="0">
                <a:srgbClr val="A6A6A6"/>
              </a:outerShdw>
            </a:effectLst>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50000"/>
                </a:spcBef>
                <a:defRPr/>
              </a:pPr>
              <a:r>
                <a:rPr lang="en-GB" sz="1600" b="1" dirty="0">
                  <a:solidFill>
                    <a:srgbClr val="000066"/>
                  </a:solidFill>
                  <a:ea typeface="+mn-ea"/>
                  <a:cs typeface="Arial" pitchFamily="34" charset="0"/>
                </a:rPr>
                <a:t>Budget support</a:t>
              </a:r>
              <a:endParaRPr lang="en-GB" sz="1600" b="1" dirty="0">
                <a:ea typeface="+mn-ea"/>
                <a:cs typeface="Arial" pitchFamily="34" charset="0"/>
              </a:endParaRPr>
            </a:p>
          </p:txBody>
        </p:sp>
        <p:sp>
          <p:nvSpPr>
            <p:cNvPr id="37913" name="Text Box 11"/>
            <p:cNvSpPr txBox="1">
              <a:spLocks noChangeArrowheads="1"/>
            </p:cNvSpPr>
            <p:nvPr/>
          </p:nvSpPr>
          <p:spPr bwMode="auto">
            <a:xfrm>
              <a:off x="640923" y="2286000"/>
              <a:ext cx="2158318" cy="3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600" b="1">
                  <a:solidFill>
                    <a:srgbClr val="000066"/>
                  </a:solidFill>
                </a:rPr>
                <a:t>APPROACH</a:t>
              </a:r>
              <a:r>
                <a:rPr lang="en-GB" altLang="en-US" sz="1600" b="1"/>
                <a:t> </a:t>
              </a:r>
            </a:p>
          </p:txBody>
        </p:sp>
        <p:sp>
          <p:nvSpPr>
            <p:cNvPr id="37914" name="Text Box 12"/>
            <p:cNvSpPr txBox="1">
              <a:spLocks noChangeArrowheads="1"/>
            </p:cNvSpPr>
            <p:nvPr/>
          </p:nvSpPr>
          <p:spPr bwMode="auto">
            <a:xfrm>
              <a:off x="5578475" y="2286000"/>
              <a:ext cx="3025775" cy="69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600" b="1">
                  <a:solidFill>
                    <a:srgbClr val="000066"/>
                  </a:solidFill>
                </a:rPr>
                <a:t>FINANCING MODALITY</a:t>
              </a:r>
              <a:endParaRPr lang="en-GB" altLang="en-US" sz="1600" b="1"/>
            </a:p>
          </p:txBody>
        </p:sp>
        <p:sp>
          <p:nvSpPr>
            <p:cNvPr id="37915" name="Line 13"/>
            <p:cNvSpPr>
              <a:spLocks noChangeShapeType="1"/>
            </p:cNvSpPr>
            <p:nvPr/>
          </p:nvSpPr>
          <p:spPr bwMode="auto">
            <a:xfrm>
              <a:off x="2916238" y="3438525"/>
              <a:ext cx="2131776"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6" name="Line 14"/>
            <p:cNvSpPr>
              <a:spLocks noChangeShapeType="1"/>
            </p:cNvSpPr>
            <p:nvPr/>
          </p:nvSpPr>
          <p:spPr bwMode="auto">
            <a:xfrm>
              <a:off x="2916238" y="5741987"/>
              <a:ext cx="2131776" cy="20524"/>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7" name="Line 15"/>
            <p:cNvSpPr>
              <a:spLocks noChangeShapeType="1"/>
            </p:cNvSpPr>
            <p:nvPr/>
          </p:nvSpPr>
          <p:spPr bwMode="auto">
            <a:xfrm flipV="1">
              <a:off x="2916238" y="3676662"/>
              <a:ext cx="2131776" cy="841361"/>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8" name="Line 16"/>
            <p:cNvSpPr>
              <a:spLocks noChangeShapeType="1"/>
            </p:cNvSpPr>
            <p:nvPr/>
          </p:nvSpPr>
          <p:spPr bwMode="auto">
            <a:xfrm>
              <a:off x="2916238" y="4518025"/>
              <a:ext cx="2131776"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19" name="Line 17"/>
            <p:cNvSpPr>
              <a:spLocks noChangeShapeType="1"/>
            </p:cNvSpPr>
            <p:nvPr/>
          </p:nvSpPr>
          <p:spPr bwMode="auto">
            <a:xfrm>
              <a:off x="2916240" y="4518025"/>
              <a:ext cx="2131774" cy="1158788"/>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7892" name="Group 48"/>
          <p:cNvGrpSpPr>
            <a:grpSpLocks/>
          </p:cNvGrpSpPr>
          <p:nvPr/>
        </p:nvGrpSpPr>
        <p:grpSpPr bwMode="auto">
          <a:xfrm>
            <a:off x="5770563" y="2924175"/>
            <a:ext cx="3248025" cy="2767013"/>
            <a:chOff x="5770808" y="3789040"/>
            <a:chExt cx="3248002" cy="2765634"/>
          </a:xfrm>
        </p:grpSpPr>
        <p:grpSp>
          <p:nvGrpSpPr>
            <p:cNvPr id="37894" name="Group 47"/>
            <p:cNvGrpSpPr>
              <a:grpSpLocks/>
            </p:cNvGrpSpPr>
            <p:nvPr/>
          </p:nvGrpSpPr>
          <p:grpSpPr bwMode="auto">
            <a:xfrm>
              <a:off x="5816004" y="3789040"/>
              <a:ext cx="3202806" cy="2765634"/>
              <a:chOff x="5816004" y="3755941"/>
              <a:chExt cx="3202806" cy="2765634"/>
            </a:xfrm>
          </p:grpSpPr>
          <p:grpSp>
            <p:nvGrpSpPr>
              <p:cNvPr id="37896" name="Canvas 44"/>
              <p:cNvGrpSpPr>
                <a:grpSpLocks/>
              </p:cNvGrpSpPr>
              <p:nvPr/>
            </p:nvGrpSpPr>
            <p:grpSpPr bwMode="auto">
              <a:xfrm>
                <a:off x="5816004" y="3755941"/>
                <a:ext cx="3004069" cy="2765634"/>
                <a:chOff x="3257" y="6007"/>
                <a:chExt cx="5685" cy="4656"/>
              </a:xfrm>
            </p:grpSpPr>
            <p:sp>
              <p:nvSpPr>
                <p:cNvPr id="37898" name="AutoShape 3"/>
                <p:cNvSpPr>
                  <a:spLocks noChangeAspect="1" noChangeArrowheads="1"/>
                </p:cNvSpPr>
                <p:nvPr/>
              </p:nvSpPr>
              <p:spPr bwMode="auto">
                <a:xfrm>
                  <a:off x="3257" y="6007"/>
                  <a:ext cx="5685" cy="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US" altLang="en-US"/>
                </a:p>
              </p:txBody>
            </p:sp>
            <p:sp>
              <p:nvSpPr>
                <p:cNvPr id="39" name="AutoShape 46"/>
                <p:cNvSpPr>
                  <a:spLocks noChangeArrowheads="1"/>
                </p:cNvSpPr>
                <p:nvPr/>
              </p:nvSpPr>
              <p:spPr bwMode="auto">
                <a:xfrm rot="5400000">
                  <a:off x="3844" y="6017"/>
                  <a:ext cx="4522" cy="4503"/>
                </a:xfrm>
                <a:custGeom>
                  <a:avLst/>
                  <a:gdLst>
                    <a:gd name="T0" fmla="*/ 2972158 w 21600"/>
                    <a:gd name="T1" fmla="*/ 943480 h 21600"/>
                    <a:gd name="T2" fmla="*/ 347605 w 21600"/>
                    <a:gd name="T3" fmla="*/ 1523790 h 21600"/>
                    <a:gd name="T4" fmla="*/ 2329139 w 21600"/>
                    <a:gd name="T5" fmla="*/ 1204782 h 21600"/>
                    <a:gd name="T6" fmla="*/ 173588 w 21600"/>
                    <a:gd name="T7" fmla="*/ 2865007 h 21600"/>
                    <a:gd name="T8" fmla="*/ 177735 w 21600"/>
                    <a:gd name="T9" fmla="*/ 1841105 h 21600"/>
                    <a:gd name="T10" fmla="*/ 1215545 w 21600"/>
                    <a:gd name="T11" fmla="*/ 184533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584" y="14980"/>
                      </a:moveTo>
                      <a:cubicBezTo>
                        <a:pt x="7699" y="16104"/>
                        <a:pt x="9216" y="16737"/>
                        <a:pt x="10800" y="16737"/>
                      </a:cubicBezTo>
                      <a:cubicBezTo>
                        <a:pt x="14078" y="16737"/>
                        <a:pt x="16737" y="14078"/>
                        <a:pt x="16737" y="10800"/>
                      </a:cubicBezTo>
                      <a:cubicBezTo>
                        <a:pt x="16737" y="7521"/>
                        <a:pt x="14078" y="4863"/>
                        <a:pt x="10800" y="4863"/>
                      </a:cubicBezTo>
                      <a:cubicBezTo>
                        <a:pt x="7521" y="4863"/>
                        <a:pt x="4863" y="7521"/>
                        <a:pt x="4863" y="10800"/>
                      </a:cubicBezTo>
                      <a:lnTo>
                        <a:pt x="0" y="10800"/>
                      </a:lnTo>
                      <a:cubicBezTo>
                        <a:pt x="0" y="4835"/>
                        <a:pt x="4835" y="0"/>
                        <a:pt x="10800" y="0"/>
                      </a:cubicBezTo>
                      <a:cubicBezTo>
                        <a:pt x="16764" y="0"/>
                        <a:pt x="21600" y="4835"/>
                        <a:pt x="21600" y="10800"/>
                      </a:cubicBezTo>
                      <a:cubicBezTo>
                        <a:pt x="21600" y="16764"/>
                        <a:pt x="16764" y="21600"/>
                        <a:pt x="10800" y="21600"/>
                      </a:cubicBezTo>
                      <a:cubicBezTo>
                        <a:pt x="7920" y="21600"/>
                        <a:pt x="5159" y="20449"/>
                        <a:pt x="3131" y="18404"/>
                      </a:cubicBezTo>
                      <a:lnTo>
                        <a:pt x="1214" y="20306"/>
                      </a:lnTo>
                      <a:lnTo>
                        <a:pt x="1243" y="13049"/>
                      </a:lnTo>
                      <a:lnTo>
                        <a:pt x="8501" y="13079"/>
                      </a:lnTo>
                      <a:lnTo>
                        <a:pt x="6584" y="14980"/>
                      </a:lnTo>
                      <a:close/>
                    </a:path>
                  </a:pathLst>
                </a:custGeom>
                <a:solidFill>
                  <a:schemeClr val="accent3">
                    <a:lumMod val="40000"/>
                    <a:lumOff val="60000"/>
                  </a:schemeClr>
                </a:solidFill>
                <a:ln w="19050">
                  <a:noFill/>
                  <a:miter lim="800000"/>
                  <a:headEnd/>
                  <a:tailEnd/>
                </a:ln>
              </p:spPr>
              <p:txBody>
                <a:bodyPr rot="10800000" vert="eaVert" lIns="95555" tIns="47776" rIns="95555" bIns="47776"/>
                <a:lstStyle/>
                <a:p>
                  <a:pPr>
                    <a:defRPr/>
                  </a:pPr>
                  <a:endParaRPr lang="en-US">
                    <a:solidFill>
                      <a:schemeClr val="tx1"/>
                    </a:solidFill>
                    <a:latin typeface="Arial" pitchFamily="34" charset="0"/>
                    <a:ea typeface="+mn-ea"/>
                  </a:endParaRPr>
                </a:p>
              </p:txBody>
            </p:sp>
            <p:sp>
              <p:nvSpPr>
                <p:cNvPr id="40" name="Rectangle 47"/>
                <p:cNvSpPr>
                  <a:spLocks noChangeArrowheads="1"/>
                </p:cNvSpPr>
                <p:nvPr/>
              </p:nvSpPr>
              <p:spPr bwMode="auto">
                <a:xfrm>
                  <a:off x="6587" y="6354"/>
                  <a:ext cx="2355" cy="358"/>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ysClr val="windowText" lastClr="000000"/>
                      </a:solidFill>
                      <a:latin typeface="+mn-lt"/>
                      <a:ea typeface="+mn-ea"/>
                    </a:rPr>
                    <a:t>Programming</a:t>
                  </a:r>
                  <a:endParaRPr lang="en-US" dirty="0">
                    <a:solidFill>
                      <a:sysClr val="windowText" lastClr="000000"/>
                    </a:solidFill>
                    <a:latin typeface="+mn-lt"/>
                    <a:ea typeface="+mn-ea"/>
                  </a:endParaRPr>
                </a:p>
              </p:txBody>
            </p:sp>
            <p:sp>
              <p:nvSpPr>
                <p:cNvPr id="41" name="Rectangle 49"/>
                <p:cNvSpPr>
                  <a:spLocks noChangeArrowheads="1"/>
                </p:cNvSpPr>
                <p:nvPr/>
              </p:nvSpPr>
              <p:spPr bwMode="auto">
                <a:xfrm>
                  <a:off x="6882" y="9565"/>
                  <a:ext cx="2061" cy="374"/>
                </a:xfrm>
                <a:prstGeom prst="rect">
                  <a:avLst/>
                </a:prstGeom>
                <a:solidFill>
                  <a:srgbClr val="FFFFFF">
                    <a:alpha val="0"/>
                  </a:srgbClr>
                </a:solidFill>
                <a:ln w="9525">
                  <a:noFill/>
                  <a:miter lim="800000"/>
                  <a:headEnd/>
                  <a:tailEnd/>
                </a:ln>
              </p:spPr>
              <p:txBody>
                <a:bodyPr lIns="18810" tIns="11286" rIns="18810" bIns="11286"/>
                <a:lstStyle/>
                <a:p>
                  <a:pPr>
                    <a:spcAft>
                      <a:spcPts val="1000"/>
                    </a:spcAft>
                    <a:defRPr/>
                  </a:pPr>
                  <a:r>
                    <a:rPr lang="en-US" b="1" dirty="0">
                      <a:solidFill>
                        <a:sysClr val="windowText" lastClr="000000"/>
                      </a:solidFill>
                      <a:latin typeface="+mn-lt"/>
                      <a:ea typeface="+mn-ea"/>
                    </a:rPr>
                    <a:t>Formulation</a:t>
                  </a:r>
                  <a:endParaRPr lang="en-US" dirty="0">
                    <a:solidFill>
                      <a:sysClr val="windowText" lastClr="000000"/>
                    </a:solidFill>
                    <a:latin typeface="+mn-lt"/>
                    <a:ea typeface="+mn-ea"/>
                  </a:endParaRPr>
                </a:p>
              </p:txBody>
            </p:sp>
            <p:sp>
              <p:nvSpPr>
                <p:cNvPr id="42" name="Rectangle 50"/>
                <p:cNvSpPr>
                  <a:spLocks noChangeArrowheads="1"/>
                </p:cNvSpPr>
                <p:nvPr/>
              </p:nvSpPr>
              <p:spPr bwMode="auto">
                <a:xfrm>
                  <a:off x="3256" y="9565"/>
                  <a:ext cx="2869" cy="374"/>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ysClr val="windowText" lastClr="000000"/>
                      </a:solidFill>
                      <a:latin typeface="+mn-lt"/>
                      <a:ea typeface="+mn-ea"/>
                    </a:rPr>
                    <a:t>Implementation</a:t>
                  </a:r>
                  <a:endParaRPr lang="en-US" dirty="0">
                    <a:solidFill>
                      <a:sysClr val="windowText" lastClr="000000"/>
                    </a:solidFill>
                    <a:latin typeface="+mn-lt"/>
                    <a:ea typeface="+mn-ea"/>
                  </a:endParaRPr>
                </a:p>
              </p:txBody>
            </p:sp>
            <p:sp>
              <p:nvSpPr>
                <p:cNvPr id="43" name="Rectangle 51"/>
                <p:cNvSpPr>
                  <a:spLocks noChangeArrowheads="1"/>
                </p:cNvSpPr>
                <p:nvPr/>
              </p:nvSpPr>
              <p:spPr bwMode="auto">
                <a:xfrm>
                  <a:off x="4310" y="6336"/>
                  <a:ext cx="1508" cy="545"/>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ysClr val="windowText" lastClr="000000"/>
                      </a:solidFill>
                      <a:latin typeface="+mn-lt"/>
                      <a:ea typeface="+mn-ea"/>
                    </a:rPr>
                    <a:t>Closure</a:t>
                  </a:r>
                </a:p>
              </p:txBody>
            </p:sp>
            <p:sp>
              <p:nvSpPr>
                <p:cNvPr id="44" name="Text Box 19"/>
                <p:cNvSpPr txBox="1">
                  <a:spLocks noChangeArrowheads="1"/>
                </p:cNvSpPr>
                <p:nvPr/>
              </p:nvSpPr>
              <p:spPr bwMode="auto">
                <a:xfrm>
                  <a:off x="5214" y="8000"/>
                  <a:ext cx="1821" cy="999"/>
                </a:xfrm>
                <a:prstGeom prst="rect">
                  <a:avLst/>
                </a:prstGeom>
                <a:solidFill>
                  <a:srgbClr val="FFC000">
                    <a:alpha val="0"/>
                  </a:srgbClr>
                </a:solidFill>
                <a:ln w="9525">
                  <a:noFill/>
                  <a:miter lim="800000"/>
                  <a:headEnd/>
                  <a:tailEnd/>
                </a:ln>
              </p:spPr>
              <p:txBody>
                <a:bodyPr/>
                <a:lstStyle/>
                <a:p>
                  <a:pPr algn="ctr">
                    <a:spcAft>
                      <a:spcPts val="1000"/>
                    </a:spcAft>
                    <a:defRPr/>
                  </a:pPr>
                  <a:r>
                    <a:rPr lang="da-DK" b="1" dirty="0">
                      <a:solidFill>
                        <a:srgbClr val="006E99"/>
                      </a:solidFill>
                      <a:latin typeface="+mn-lt"/>
                      <a:ea typeface="+mn-ea"/>
                    </a:rPr>
                    <a:t>Policy </a:t>
                  </a:r>
                  <a:r>
                    <a:rPr lang="da-DK" b="1" dirty="0" err="1">
                      <a:solidFill>
                        <a:srgbClr val="006E99"/>
                      </a:solidFill>
                      <a:latin typeface="+mn-lt"/>
                      <a:ea typeface="+mn-ea"/>
                    </a:rPr>
                    <a:t>dialogue</a:t>
                  </a:r>
                  <a:endParaRPr lang="en-US" b="1" dirty="0">
                    <a:solidFill>
                      <a:srgbClr val="006E99"/>
                    </a:solidFill>
                    <a:latin typeface="+mn-lt"/>
                    <a:ea typeface="+mn-ea"/>
                  </a:endParaRPr>
                </a:p>
              </p:txBody>
            </p:sp>
          </p:grpSp>
          <p:sp>
            <p:nvSpPr>
              <p:cNvPr id="45" name="Rectangle 50"/>
              <p:cNvSpPr>
                <a:spLocks noChangeArrowheads="1"/>
              </p:cNvSpPr>
              <p:nvPr/>
            </p:nvSpPr>
            <p:spPr bwMode="auto">
              <a:xfrm>
                <a:off x="7731356" y="4576270"/>
                <a:ext cx="1287454" cy="225313"/>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chemeClr val="tx1"/>
                    </a:solidFill>
                    <a:latin typeface="+mn-lt"/>
                    <a:ea typeface="+mn-ea"/>
                  </a:rPr>
                  <a:t>Identification</a:t>
                </a:r>
                <a:endParaRPr lang="en-US" dirty="0">
                  <a:solidFill>
                    <a:schemeClr val="tx1"/>
                  </a:solidFill>
                  <a:latin typeface="+mn-lt"/>
                  <a:ea typeface="+mn-ea"/>
                </a:endParaRPr>
              </a:p>
            </p:txBody>
          </p:sp>
        </p:grpSp>
        <p:sp>
          <p:nvSpPr>
            <p:cNvPr id="47" name="Rectangle 50"/>
            <p:cNvSpPr>
              <a:spLocks noChangeArrowheads="1"/>
            </p:cNvSpPr>
            <p:nvPr/>
          </p:nvSpPr>
          <p:spPr bwMode="auto">
            <a:xfrm>
              <a:off x="5770808" y="4688704"/>
              <a:ext cx="1287453" cy="225313"/>
            </a:xfrm>
            <a:prstGeom prst="rect">
              <a:avLst/>
            </a:prstGeom>
            <a:solidFill>
              <a:srgbClr val="FFFFFF">
                <a:alpha val="0"/>
              </a:srgbClr>
            </a:solidFill>
            <a:ln w="9525">
              <a:noFill/>
              <a:miter lim="800000"/>
              <a:headEnd/>
              <a:tailEnd/>
            </a:ln>
          </p:spPr>
          <p:txBody>
            <a:bodyPr lIns="18810" tIns="11286" rIns="18810" bIns="11286"/>
            <a:lstStyle/>
            <a:p>
              <a:pPr>
                <a:spcAft>
                  <a:spcPts val="0"/>
                </a:spcAft>
                <a:defRPr/>
              </a:pPr>
              <a:r>
                <a:rPr lang="en-US" b="1" dirty="0">
                  <a:solidFill>
                    <a:schemeClr val="tx1"/>
                  </a:solidFill>
                  <a:latin typeface="+mn-lt"/>
                  <a:ea typeface="+mn-ea"/>
                </a:rPr>
                <a:t>Evaluation</a:t>
              </a:r>
              <a:endParaRPr lang="en-US" dirty="0">
                <a:solidFill>
                  <a:schemeClr val="tx1"/>
                </a:solidFill>
                <a:latin typeface="+mn-lt"/>
                <a:ea typeface="+mn-ea"/>
              </a:endParaRPr>
            </a:p>
          </p:txBody>
        </p:sp>
      </p:grpSp>
      <p:sp>
        <p:nvSpPr>
          <p:cNvPr id="37893" name="Text Box 11"/>
          <p:cNvSpPr txBox="1">
            <a:spLocks noChangeArrowheads="1"/>
          </p:cNvSpPr>
          <p:nvPr/>
        </p:nvSpPr>
        <p:spPr bwMode="auto">
          <a:xfrm>
            <a:off x="6011863" y="2409825"/>
            <a:ext cx="2786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600" b="1">
                <a:solidFill>
                  <a:srgbClr val="000066"/>
                </a:solidFill>
              </a:rPr>
              <a:t>PROGRAMMING CYCLE</a:t>
            </a:r>
            <a:endParaRPr lang="en-GB" altLang="en-US" sz="16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179388" y="1341438"/>
            <a:ext cx="8229600" cy="720725"/>
          </a:xfrm>
        </p:spPr>
        <p:txBody>
          <a:bodyPr/>
          <a:lstStyle/>
          <a:p>
            <a:pPr indent="0" eaLnBrk="1" hangingPunct="1"/>
            <a:r>
              <a:rPr lang="en-US" altLang="en-US" smtClean="0"/>
              <a:t>Eligibility criteria of EU budget support</a:t>
            </a:r>
          </a:p>
        </p:txBody>
      </p:sp>
      <p:sp>
        <p:nvSpPr>
          <p:cNvPr id="99330" name="Rectangle 3"/>
          <p:cNvSpPr>
            <a:spLocks noGrp="1" noChangeArrowheads="1"/>
          </p:cNvSpPr>
          <p:nvPr>
            <p:ph type="body" idx="1"/>
          </p:nvPr>
        </p:nvSpPr>
        <p:spPr>
          <a:xfrm>
            <a:off x="107950" y="2133600"/>
            <a:ext cx="8928100" cy="4032250"/>
          </a:xfrm>
        </p:spPr>
        <p:txBody>
          <a:bodyPr/>
          <a:lstStyle/>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Relevant and credible national or sector development strategy.</a:t>
            </a:r>
          </a:p>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Stability oriented macro-economic policy.</a:t>
            </a:r>
          </a:p>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Relevant and credible PFM reform programme.</a:t>
            </a:r>
          </a:p>
          <a:p>
            <a:pPr marL="933450" lvl="1" indent="-476250" eaLnBrk="1" hangingPunct="1">
              <a:lnSpc>
                <a:spcPct val="130000"/>
              </a:lnSpc>
              <a:spcBef>
                <a:spcPct val="0"/>
              </a:spcBef>
              <a:buClr>
                <a:srgbClr val="003399"/>
              </a:buClr>
              <a:buFont typeface="Verdana" pitchFamily="34" charset="0"/>
              <a:buAutoNum type="arabicPeriod"/>
            </a:pPr>
            <a:r>
              <a:rPr lang="en-GB" altLang="en-US" sz="1800" b="0" smtClean="0"/>
              <a:t>Publication of the budget (transparency and oversight of the budget).</a:t>
            </a:r>
          </a:p>
          <a:p>
            <a:pPr marL="933450" lvl="1" indent="-476250" eaLnBrk="1" hangingPunct="1">
              <a:lnSpc>
                <a:spcPct val="130000"/>
              </a:lnSpc>
              <a:spcBef>
                <a:spcPct val="0"/>
              </a:spcBef>
              <a:buFontTx/>
              <a:buNone/>
            </a:pPr>
            <a:endParaRPr lang="en-GB" altLang="en-US" sz="1800" b="0" smtClean="0"/>
          </a:p>
          <a:p>
            <a:pPr marL="933450" lvl="1" indent="-476250" eaLnBrk="1" hangingPunct="1">
              <a:lnSpc>
                <a:spcPct val="130000"/>
              </a:lnSpc>
              <a:spcBef>
                <a:spcPct val="0"/>
              </a:spcBef>
            </a:pPr>
            <a:r>
              <a:rPr lang="en-GB" altLang="en-US" sz="1800" b="0" smtClean="0"/>
              <a:t>During formulation, the relevance and credibility of the Government</a:t>
            </a:r>
            <a:r>
              <a:rPr lang="ja-JP" altLang="en-GB" sz="1800" b="0" smtClean="0"/>
              <a:t>’</a:t>
            </a:r>
            <a:r>
              <a:rPr lang="en-GB" altLang="ja-JP" sz="1800" b="0" smtClean="0"/>
              <a:t>s policies and strategies will be assessed.</a:t>
            </a:r>
          </a:p>
          <a:p>
            <a:pPr marL="933450" lvl="1" indent="-476250" eaLnBrk="1" hangingPunct="1">
              <a:lnSpc>
                <a:spcPct val="130000"/>
              </a:lnSpc>
              <a:spcBef>
                <a:spcPct val="0"/>
              </a:spcBef>
            </a:pPr>
            <a:r>
              <a:rPr lang="en-GB" altLang="en-US" sz="1800" b="0" smtClean="0"/>
              <a:t>During implementation, emphasis will be put on progress made. </a:t>
            </a:r>
          </a:p>
        </p:txBody>
      </p:sp>
      <p:sp>
        <p:nvSpPr>
          <p:cNvPr id="9933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2E78041-5837-4510-8E0C-DDF4C544D9FF}" type="slidenum">
              <a:rPr lang="en-GB" altLang="en-US" sz="1400">
                <a:solidFill>
                  <a:schemeClr val="tx1"/>
                </a:solidFill>
                <a:latin typeface="Arial" pitchFamily="34" charset="0"/>
              </a:rPr>
              <a:pPr eaLnBrk="1" hangingPunct="1"/>
              <a:t>30</a:t>
            </a:fld>
            <a:endParaRPr lang="en-GB" altLang="en-US" sz="1400">
              <a:solidFill>
                <a:schemeClr val="tx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D5CA883-5EA8-4CA4-8054-4B615D188173}" type="slidenum">
              <a:rPr lang="en-GB" altLang="en-US" sz="1400">
                <a:solidFill>
                  <a:schemeClr val="tx1"/>
                </a:solidFill>
                <a:latin typeface="Arial" pitchFamily="34" charset="0"/>
              </a:rPr>
              <a:pPr eaLnBrk="1" hangingPunct="1"/>
              <a:t>31</a:t>
            </a:fld>
            <a:endParaRPr lang="en-GB" altLang="en-US" sz="1400">
              <a:solidFill>
                <a:schemeClr val="tx1"/>
              </a:solidFill>
              <a:latin typeface="Arial" pitchFamily="34" charset="0"/>
            </a:endParaRPr>
          </a:p>
        </p:txBody>
      </p:sp>
      <p:graphicFrame>
        <p:nvGraphicFramePr>
          <p:cNvPr id="4" name="Group 5"/>
          <p:cNvGraphicFramePr>
            <a:graphicFrameLocks noGrp="1"/>
          </p:cNvGraphicFramePr>
          <p:nvPr/>
        </p:nvGraphicFramePr>
        <p:xfrm>
          <a:off x="323850" y="2133600"/>
          <a:ext cx="1909763" cy="2398713"/>
        </p:xfrm>
        <a:graphic>
          <a:graphicData uri="http://schemas.openxmlformats.org/drawingml/2006/table">
            <a:tbl>
              <a:tblPr/>
              <a:tblGrid>
                <a:gridCol w="1909763"/>
              </a:tblGrid>
              <a:tr h="582874">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National strategies</a:t>
                      </a:r>
                    </a:p>
                  </a:txBody>
                  <a:tcPr marL="72000" marR="72000" marT="71981" marB="71981"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15839">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j-lt"/>
                          <a:cs typeface="Arial" charset="0"/>
                        </a:rPr>
                        <a:t>PRSP</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j-lt"/>
                          <a:cs typeface="Arial" charset="0"/>
                        </a:rPr>
                        <a:t>National Development plan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cap="none" normalizeH="0" baseline="0" dirty="0" smtClean="0">
                          <a:ln>
                            <a:noFill/>
                          </a:ln>
                          <a:solidFill>
                            <a:srgbClr val="0F5494"/>
                          </a:solidFill>
                          <a:effectLst/>
                          <a:latin typeface="+mj-lt"/>
                          <a:cs typeface="Arial" charset="0"/>
                        </a:rPr>
                        <a:t>2030 Vision </a:t>
                      </a:r>
                      <a:r>
                        <a:rPr kumimoji="0" lang="en-US" sz="1400" b="1" i="0" u="none" strike="noStrike" cap="none" normalizeH="0" baseline="0" dirty="0" err="1" smtClean="0">
                          <a:ln>
                            <a:noFill/>
                          </a:ln>
                          <a:solidFill>
                            <a:srgbClr val="0F5494"/>
                          </a:solidFill>
                          <a:effectLst/>
                          <a:latin typeface="+mj-lt"/>
                          <a:cs typeface="Arial" charset="0"/>
                        </a:rPr>
                        <a:t>etc</a:t>
                      </a:r>
                      <a:endParaRPr kumimoji="0" lang="en-US" sz="1400" b="1" i="0" u="none" strike="noStrike" cap="none" normalizeH="0" baseline="0" dirty="0" smtClean="0">
                        <a:ln>
                          <a:noFill/>
                        </a:ln>
                        <a:solidFill>
                          <a:srgbClr val="0F5494"/>
                        </a:solidFill>
                        <a:effectLst/>
                        <a:latin typeface="+mj-lt"/>
                        <a:cs typeface="Arial" charset="0"/>
                      </a:endParaRP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endParaRPr kumimoji="0" lang="en-US" sz="1400" b="1" i="0" u="none" strike="noStrike" cap="none" normalizeH="0" baseline="0" dirty="0" smtClean="0">
                        <a:ln>
                          <a:noFill/>
                        </a:ln>
                        <a:solidFill>
                          <a:srgbClr val="0F5494"/>
                        </a:solidFill>
                        <a:effectLst/>
                        <a:latin typeface="+mj-lt"/>
                        <a:cs typeface="Arial" charset="0"/>
                      </a:endParaRPr>
                    </a:p>
                  </a:txBody>
                  <a:tcPr marL="72000" marR="72000" marT="71981" marB="71981"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5" name="Group 13"/>
          <p:cNvGraphicFramePr>
            <a:graphicFrameLocks noGrp="1"/>
          </p:cNvGraphicFramePr>
          <p:nvPr/>
        </p:nvGraphicFramePr>
        <p:xfrm>
          <a:off x="2339975" y="2133600"/>
          <a:ext cx="4365625" cy="2416175"/>
        </p:xfrm>
        <a:graphic>
          <a:graphicData uri="http://schemas.openxmlformats.org/drawingml/2006/table">
            <a:tbl>
              <a:tblPr/>
              <a:tblGrid>
                <a:gridCol w="4365625"/>
              </a:tblGrid>
              <a:tr h="569937">
                <a:tc>
                  <a:txBody>
                    <a:body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Structural </a:t>
                      </a:r>
                      <a:r>
                        <a:rPr kumimoji="0" lang="en-US" sz="1600" b="1" i="0" u="none" strike="noStrike" cap="none" normalizeH="0" baseline="0" dirty="0" err="1" smtClean="0">
                          <a:ln>
                            <a:noFill/>
                          </a:ln>
                          <a:solidFill>
                            <a:schemeClr val="bg1"/>
                          </a:solidFill>
                          <a:effectLst/>
                          <a:latin typeface="+mn-lt"/>
                          <a:cs typeface="Arial" charset="0"/>
                        </a:rPr>
                        <a:t>licies</a:t>
                      </a:r>
                      <a:r>
                        <a:rPr kumimoji="0" lang="en-US" sz="1600" b="1" i="0" u="none" strike="noStrike" cap="none" normalizeH="0" baseline="0" dirty="0" smtClean="0">
                          <a:ln>
                            <a:noFill/>
                          </a:ln>
                          <a:solidFill>
                            <a:schemeClr val="bg1"/>
                          </a:solidFill>
                          <a:effectLst/>
                          <a:latin typeface="+mn-lt"/>
                          <a:cs typeface="Arial" charset="0"/>
                        </a:rPr>
                        <a:t> (1)</a:t>
                      </a:r>
                    </a:p>
                  </a:txBody>
                  <a:tcPr marL="71996" marR="71996" marT="71715" marB="7171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46238">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Governance </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Public sector </a:t>
                      </a:r>
                    </a:p>
                    <a:p>
                      <a:pPr marL="0" marR="0" lvl="0" indent="0" algn="l" defTabSz="966788" rtl="0" eaLnBrk="0" fontAlgn="base" latinLnBrk="0" hangingPunct="0">
                        <a:lnSpc>
                          <a:spcPct val="90000"/>
                        </a:lnSpc>
                        <a:spcBef>
                          <a:spcPct val="50000"/>
                        </a:spcBef>
                        <a:spcAft>
                          <a:spcPct val="0"/>
                        </a:spcAft>
                        <a:buClr>
                          <a:schemeClr val="bg2"/>
                        </a:buClr>
                        <a:buSzTx/>
                        <a:buFontTx/>
                        <a:buNone/>
                        <a:tabLst/>
                      </a:pPr>
                      <a:r>
                        <a:rPr kumimoji="0" lang="en-GB" sz="1400" b="1" i="0" u="none" strike="noStrike" kern="1200" cap="none" normalizeH="0" baseline="0" noProof="0" dirty="0" smtClean="0">
                          <a:ln>
                            <a:noFill/>
                          </a:ln>
                          <a:solidFill>
                            <a:srgbClr val="0F5494"/>
                          </a:solidFill>
                          <a:effectLst/>
                          <a:latin typeface="+mn-lt"/>
                          <a:ea typeface="+mn-ea"/>
                          <a:cs typeface="Arial" charset="0"/>
                        </a:rPr>
                        <a:t>   management</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Decentralisation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GB" sz="1400" b="1" i="0" u="none" strike="noStrike" kern="1200" cap="none" normalizeH="0" baseline="0" noProof="0" dirty="0" smtClean="0">
                          <a:ln>
                            <a:noFill/>
                          </a:ln>
                          <a:solidFill>
                            <a:srgbClr val="0F5494"/>
                          </a:solidFill>
                          <a:effectLst/>
                          <a:latin typeface="+mn-lt"/>
                          <a:ea typeface="+mn-ea"/>
                          <a:cs typeface="Arial" charset="0"/>
                        </a:rPr>
                        <a:t>Public finance </a:t>
                      </a:r>
                    </a:p>
                    <a:p>
                      <a:pPr marL="0" marR="0" lvl="0" indent="0" algn="l" defTabSz="966788" rtl="0" eaLnBrk="0" fontAlgn="base" latinLnBrk="0" hangingPunct="0">
                        <a:lnSpc>
                          <a:spcPct val="90000"/>
                        </a:lnSpc>
                        <a:spcBef>
                          <a:spcPct val="50000"/>
                        </a:spcBef>
                        <a:spcAft>
                          <a:spcPct val="0"/>
                        </a:spcAft>
                        <a:buClr>
                          <a:schemeClr val="bg2"/>
                        </a:buClr>
                        <a:buSzTx/>
                        <a:buFontTx/>
                        <a:buNone/>
                        <a:tabLst/>
                      </a:pPr>
                      <a:r>
                        <a:rPr kumimoji="0" lang="en-GB" sz="1400" b="1" i="0" u="none" strike="noStrike" kern="1200" cap="none" normalizeH="0" baseline="0" noProof="0" dirty="0" smtClean="0">
                          <a:ln>
                            <a:noFill/>
                          </a:ln>
                          <a:solidFill>
                            <a:srgbClr val="0F5494"/>
                          </a:solidFill>
                          <a:effectLst/>
                          <a:latin typeface="+mn-lt"/>
                          <a:ea typeface="+mn-ea"/>
                          <a:cs typeface="Arial" charset="0"/>
                        </a:rPr>
                        <a:t>  management</a:t>
                      </a:r>
                    </a:p>
                  </a:txBody>
                  <a:tcPr marL="71996" marR="71996" marT="71715" marB="71715"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6" name="Group 21"/>
          <p:cNvGraphicFramePr>
            <a:graphicFrameLocks noGrp="1"/>
          </p:cNvGraphicFramePr>
          <p:nvPr/>
        </p:nvGraphicFramePr>
        <p:xfrm>
          <a:off x="4548188" y="2120900"/>
          <a:ext cx="2054225" cy="2387600"/>
        </p:xfrm>
        <a:graphic>
          <a:graphicData uri="http://schemas.openxmlformats.org/drawingml/2006/table">
            <a:tbl>
              <a:tblPr/>
              <a:tblGrid>
                <a:gridCol w="2054225"/>
              </a:tblGrid>
              <a:tr h="579315">
                <a:tc>
                  <a:txBody>
                    <a:bodyPr/>
                    <a:lstStyle/>
                    <a:p>
                      <a:pPr marL="0" marR="0" lvl="0" indent="0" algn="l" defTabSz="9667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cs typeface="Arial" charset="0"/>
                        </a:rPr>
                        <a:t>Policies</a:t>
                      </a:r>
                    </a:p>
                  </a:txBody>
                  <a:tcPr marL="72000" marR="72000" marT="72003" marB="72003" anchor="ctr" horzOverflow="overflow">
                    <a:lnL w="12700" cap="flat" cmpd="sng" algn="ctr">
                      <a:noFill/>
                      <a:prstDash val="solid"/>
                      <a:round/>
                      <a:headEnd type="none" w="med" len="med"/>
                      <a:tailEnd type="none" w="med" len="lg"/>
                    </a:lnL>
                    <a:lnR w="12700" cap="flat" cmpd="sng" algn="ctr">
                      <a:noFill/>
                      <a:prstDash val="solid"/>
                      <a:round/>
                      <a:headEnd type="none" w="med" len="med"/>
                      <a:tailEnd type="none" w="med" len="lg"/>
                    </a:lnR>
                    <a:lnT w="12700" cap="flat" cmpd="sng" algn="ctr">
                      <a:noFill/>
                      <a:prstDash val="solid"/>
                      <a:round/>
                      <a:headEnd type="none" w="med" len="med"/>
                      <a:tailEnd type="none" w="med" len="lg"/>
                    </a:lnT>
                    <a:lnB w="12700" cap="flat" cmpd="sng" algn="ctr">
                      <a:noFill/>
                      <a:prstDash val="solid"/>
                      <a:round/>
                      <a:headEnd type="none" w="med" len="med"/>
                      <a:tailEnd type="none" w="med" len="lg"/>
                    </a:lnB>
                    <a:lnTlToBr>
                      <a:noFill/>
                    </a:lnTlToBr>
                    <a:lnBlToTr>
                      <a:noFill/>
                    </a:lnBlToTr>
                    <a:solidFill>
                      <a:srgbClr val="0070C0"/>
                    </a:solidFill>
                  </a:tcPr>
                </a:tc>
              </a:tr>
              <a:tr h="1808285">
                <a:tc>
                  <a:txBody>
                    <a:body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Land use policy &amp; land reform</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Market regulation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Financial sector regulation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sz="1400" b="1" i="0" u="none" strike="noStrike" kern="1200" cap="none" normalizeH="0" baseline="0" dirty="0" smtClean="0">
                          <a:ln>
                            <a:noFill/>
                          </a:ln>
                          <a:solidFill>
                            <a:srgbClr val="0F5494"/>
                          </a:solidFill>
                          <a:effectLst/>
                          <a:latin typeface="+mn-lt"/>
                          <a:ea typeface="+mn-ea"/>
                          <a:cs typeface="Arial" charset="0"/>
                        </a:rPr>
                        <a:t>Environmental regulation</a:t>
                      </a:r>
                    </a:p>
                  </a:txBody>
                  <a:tcPr marL="72000" marR="72000" marT="72003" marB="72003" horzOverflow="overflow">
                    <a:lnL w="12700" cap="flat" cmpd="sng" algn="ctr">
                      <a:noFill/>
                      <a:prstDash val="solid"/>
                      <a:round/>
                      <a:headEnd type="none" w="med" len="med"/>
                      <a:tailEnd type="none" w="med" len="lg"/>
                    </a:lnL>
                    <a:lnR w="12700" cap="flat" cmpd="sng" algn="ctr">
                      <a:noFill/>
                      <a:prstDash val="solid"/>
                      <a:round/>
                      <a:headEnd type="none" w="med" len="med"/>
                      <a:tailEnd type="none" w="med" len="lg"/>
                    </a:lnR>
                    <a:lnT w="12700" cap="flat" cmpd="sng" algn="ctr">
                      <a:noFill/>
                      <a:prstDash val="solid"/>
                      <a:round/>
                      <a:headEnd type="none" w="med" len="med"/>
                      <a:tailEnd type="none" w="med" len="lg"/>
                    </a:lnT>
                    <a:lnB w="12700" cap="flat" cmpd="sng" algn="ctr">
                      <a:noFill/>
                      <a:prstDash val="solid"/>
                      <a:round/>
                      <a:headEnd type="none" w="med" len="med"/>
                      <a:tailEnd type="none" w="med" len="lg"/>
                    </a:lnB>
                    <a:lnTlToBr>
                      <a:noFill/>
                    </a:lnTlToBr>
                    <a:lnBlToTr>
                      <a:noFill/>
                    </a:lnBlToTr>
                    <a:solidFill>
                      <a:schemeClr val="bg1"/>
                    </a:solidFill>
                  </a:tcPr>
                </a:tc>
              </a:tr>
            </a:tbl>
          </a:graphicData>
        </a:graphic>
      </p:graphicFrame>
      <p:graphicFrame>
        <p:nvGraphicFramePr>
          <p:cNvPr id="7" name="Group 29"/>
          <p:cNvGraphicFramePr>
            <a:graphicFrameLocks noGrp="1"/>
          </p:cNvGraphicFramePr>
          <p:nvPr/>
        </p:nvGraphicFramePr>
        <p:xfrm>
          <a:off x="6838950" y="2097088"/>
          <a:ext cx="2054225" cy="2411413"/>
        </p:xfrm>
        <a:graphic>
          <a:graphicData uri="http://schemas.openxmlformats.org/drawingml/2006/table">
            <a:tbl>
              <a:tblPr/>
              <a:tblGrid>
                <a:gridCol w="2054225"/>
              </a:tblGrid>
              <a:tr h="585788">
                <a:tc>
                  <a:txBody>
                    <a:bodyPr/>
                    <a:lstStyle>
                      <a:lvl1pPr defTabSz="966788"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defTabSz="966788"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defTabSz="966788" eaLnBrk="0" hangingPunct="0">
                        <a:spcBef>
                          <a:spcPct val="20000"/>
                        </a:spcBef>
                        <a:defRPr sz="1200">
                          <a:solidFill>
                            <a:srgbClr val="0F5494"/>
                          </a:solidFill>
                          <a:latin typeface="Verdana" pitchFamily="34" charset="0"/>
                          <a:ea typeface="MS PGothic" pitchFamily="34" charset="-128"/>
                        </a:defRPr>
                      </a:lvl3pPr>
                      <a:lvl4pPr marL="1600200" indent="-228600" defTabSz="966788" eaLnBrk="0" hangingPunct="0">
                        <a:spcBef>
                          <a:spcPct val="20000"/>
                        </a:spcBef>
                        <a:defRPr>
                          <a:solidFill>
                            <a:schemeClr val="tx1"/>
                          </a:solidFill>
                          <a:latin typeface="Arial" pitchFamily="34" charset="0"/>
                          <a:ea typeface="MS PGothic" pitchFamily="34" charset="-128"/>
                        </a:defRPr>
                      </a:lvl4pPr>
                      <a:lvl5pPr marL="2057400" indent="-228600" defTabSz="966788" eaLnBrk="0" hangingPunct="0">
                        <a:spcBef>
                          <a:spcPct val="20000"/>
                        </a:spcBef>
                        <a:defRPr>
                          <a:solidFill>
                            <a:schemeClr val="tx1"/>
                          </a:solidFill>
                          <a:latin typeface="Arial" pitchFamily="34" charset="0"/>
                          <a:ea typeface="MS PGothic" pitchFamily="34" charset="-128"/>
                        </a:defRPr>
                      </a:lvl5pPr>
                      <a:lvl6pPr marL="25146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966788" rtl="0" eaLnBrk="0" fontAlgn="base" latinLnBrk="0" hangingPunct="0">
                        <a:lnSpc>
                          <a:spcPct val="9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Verdana" pitchFamily="34" charset="0"/>
                          <a:ea typeface="MS PGothic" pitchFamily="34" charset="-128"/>
                        </a:rPr>
                        <a:t>Sector policies</a:t>
                      </a:r>
                    </a:p>
                  </a:txBody>
                  <a:tcPr marL="72000" marR="72000" marT="71982" marB="71982"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rgbClr val="0070C0"/>
                    </a:solidFill>
                  </a:tcPr>
                </a:tc>
              </a:tr>
              <a:tr h="1825625">
                <a:tc>
                  <a:txBody>
                    <a:bodyPr/>
                    <a:lstStyle>
                      <a:lvl1pPr marL="117475" indent="-117475" defTabSz="966788" eaLnBrk="0" hangingPunct="0">
                        <a:spcBef>
                          <a:spcPct val="20000"/>
                        </a:spcBef>
                        <a:buClr>
                          <a:schemeClr val="bg1"/>
                        </a:buClr>
                        <a:defRPr sz="2000" i="1">
                          <a:solidFill>
                            <a:srgbClr val="0F5494"/>
                          </a:solidFill>
                          <a:latin typeface="Verdana" pitchFamily="34" charset="0"/>
                          <a:ea typeface="MS PGothic" pitchFamily="34" charset="-128"/>
                        </a:defRPr>
                      </a:lvl1pPr>
                      <a:lvl2pPr marL="742950" indent="-285750" defTabSz="966788" eaLnBrk="0" hangingPunct="0">
                        <a:spcBef>
                          <a:spcPct val="20000"/>
                        </a:spcBef>
                        <a:buClr>
                          <a:srgbClr val="009FBA"/>
                        </a:buClr>
                        <a:defRPr b="1">
                          <a:solidFill>
                            <a:srgbClr val="0F5494"/>
                          </a:solidFill>
                          <a:latin typeface="Verdana" pitchFamily="34" charset="0"/>
                          <a:ea typeface="MS PGothic" pitchFamily="34" charset="-128"/>
                        </a:defRPr>
                      </a:lvl2pPr>
                      <a:lvl3pPr marL="1143000" indent="-228600" defTabSz="966788" eaLnBrk="0" hangingPunct="0">
                        <a:spcBef>
                          <a:spcPct val="20000"/>
                        </a:spcBef>
                        <a:defRPr sz="1200">
                          <a:solidFill>
                            <a:srgbClr val="0F5494"/>
                          </a:solidFill>
                          <a:latin typeface="Verdana" pitchFamily="34" charset="0"/>
                          <a:ea typeface="MS PGothic" pitchFamily="34" charset="-128"/>
                        </a:defRPr>
                      </a:lvl3pPr>
                      <a:lvl4pPr marL="1600200" indent="-228600" defTabSz="966788" eaLnBrk="0" hangingPunct="0">
                        <a:spcBef>
                          <a:spcPct val="20000"/>
                        </a:spcBef>
                        <a:defRPr>
                          <a:solidFill>
                            <a:schemeClr val="tx1"/>
                          </a:solidFill>
                          <a:latin typeface="Arial" pitchFamily="34" charset="0"/>
                          <a:ea typeface="MS PGothic" pitchFamily="34" charset="-128"/>
                        </a:defRPr>
                      </a:lvl4pPr>
                      <a:lvl5pPr marL="2057400" indent="-228600" defTabSz="966788" eaLnBrk="0" hangingPunct="0">
                        <a:spcBef>
                          <a:spcPct val="20000"/>
                        </a:spcBef>
                        <a:defRPr>
                          <a:solidFill>
                            <a:schemeClr val="tx1"/>
                          </a:solidFill>
                          <a:latin typeface="Arial" pitchFamily="34" charset="0"/>
                          <a:ea typeface="MS PGothic" pitchFamily="34" charset="-128"/>
                        </a:defRPr>
                      </a:lvl5pPr>
                      <a:lvl6pPr marL="25146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966788" eaLnBrk="0" fontAlgn="base" hangingPunct="0">
                        <a:spcBef>
                          <a:spcPct val="20000"/>
                        </a:spcBef>
                        <a:spcAft>
                          <a:spcPct val="0"/>
                        </a:spcAft>
                        <a:defRPr>
                          <a:solidFill>
                            <a:schemeClr val="tx1"/>
                          </a:solidFill>
                          <a:latin typeface="Arial" pitchFamily="34" charset="0"/>
                          <a:ea typeface="MS PGothic" pitchFamily="34" charset="-128"/>
                        </a:defRPr>
                      </a:lvl9pPr>
                    </a:lstStyle>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Public services (education, health, ..)</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Social security</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Social protection</a:t>
                      </a:r>
                    </a:p>
                    <a:p>
                      <a:pPr marL="117475" marR="0" lvl="0" indent="-117475" algn="l" defTabSz="966788" rtl="0" eaLnBrk="0" fontAlgn="base" latinLnBrk="0" hangingPunct="0">
                        <a:lnSpc>
                          <a:spcPct val="90000"/>
                        </a:lnSpc>
                        <a:spcBef>
                          <a:spcPct val="50000"/>
                        </a:spcBef>
                        <a:spcAft>
                          <a:spcPct val="0"/>
                        </a:spcAft>
                        <a:buClr>
                          <a:schemeClr val="bg2"/>
                        </a:buClr>
                        <a:buSzTx/>
                        <a:buFontTx/>
                        <a:buChar char="•"/>
                        <a:tabLst/>
                      </a:pPr>
                      <a:r>
                        <a:rPr kumimoji="0" lang="en-US" altLang="en-US" sz="1400" b="1" i="0" u="none" strike="noStrike" cap="none" normalizeH="0" baseline="0" smtClean="0">
                          <a:ln>
                            <a:noFill/>
                          </a:ln>
                          <a:solidFill>
                            <a:srgbClr val="0F5494"/>
                          </a:solidFill>
                          <a:effectLst/>
                          <a:latin typeface="Verdana" pitchFamily="34" charset="0"/>
                          <a:ea typeface="MS PGothic" pitchFamily="34" charset="-128"/>
                        </a:rPr>
                        <a:t>Energy, food security…. </a:t>
                      </a:r>
                    </a:p>
                  </a:txBody>
                  <a:tcPr marL="72000" marR="72000" marT="71982" marB="71982"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bg1"/>
                    </a:solidFill>
                  </a:tcPr>
                </a:tc>
              </a:tr>
            </a:tbl>
          </a:graphicData>
        </a:graphic>
      </p:graphicFrame>
      <p:sp>
        <p:nvSpPr>
          <p:cNvPr id="8" name="Title 1"/>
          <p:cNvSpPr txBox="1">
            <a:spLocks/>
          </p:cNvSpPr>
          <p:nvPr/>
        </p:nvSpPr>
        <p:spPr bwMode="auto">
          <a:xfrm>
            <a:off x="-152400" y="1412875"/>
            <a:ext cx="9036050" cy="554038"/>
          </a:xfrm>
          <a:prstGeom prst="rect">
            <a:avLst/>
          </a:prstGeom>
          <a:noFill/>
          <a:ln w="9525">
            <a:noFill/>
            <a:miter lim="800000"/>
            <a:headEnd/>
            <a:tailEnd/>
          </a:ln>
        </p:spPr>
        <p:txBody>
          <a:bodyPr anchor="ctr">
            <a:spAutoFit/>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lvl="1" indent="-3175">
              <a:defRPr/>
            </a:pPr>
            <a:r>
              <a:rPr lang="en-GB" kern="0" dirty="0" smtClean="0">
                <a:ea typeface="+mn-ea"/>
              </a:rPr>
              <a:t>#1 Criterion National strategy</a:t>
            </a:r>
            <a:endParaRPr lang="da-DK" kern="0" dirty="0">
              <a:ea typeface="+mn-ea"/>
            </a:endParaRPr>
          </a:p>
        </p:txBody>
      </p:sp>
      <p:sp>
        <p:nvSpPr>
          <p:cNvPr id="9" name="Rectangular Callout 8"/>
          <p:cNvSpPr>
            <a:spLocks noChangeArrowheads="1"/>
          </p:cNvSpPr>
          <p:nvPr/>
        </p:nvSpPr>
        <p:spPr bwMode="auto">
          <a:xfrm>
            <a:off x="323850" y="5084763"/>
            <a:ext cx="2303463" cy="1081087"/>
          </a:xfrm>
          <a:prstGeom prst="wedgeRectCallout">
            <a:avLst>
              <a:gd name="adj1" fmla="val -880"/>
              <a:gd name="adj2" fmla="val -7200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0" lvl="1">
              <a:spcBef>
                <a:spcPct val="20000"/>
              </a:spcBef>
              <a:defRPr/>
            </a:pPr>
            <a:r>
              <a:rPr lang="en-US" kern="0" dirty="0">
                <a:solidFill>
                  <a:schemeClr val="dk1"/>
                </a:solidFill>
                <a:latin typeface="+mn-lt"/>
                <a:ea typeface="+mn-ea"/>
              </a:rPr>
              <a:t>Are national development plans, policies, reforms and strategy conducive to environmental  sustainability and climate resilience?</a:t>
            </a:r>
          </a:p>
        </p:txBody>
      </p:sp>
      <p:sp>
        <p:nvSpPr>
          <p:cNvPr id="101407" name="Right Brace 9"/>
          <p:cNvSpPr>
            <a:spLocks/>
          </p:cNvSpPr>
          <p:nvPr/>
        </p:nvSpPr>
        <p:spPr bwMode="auto">
          <a:xfrm rot="5400000">
            <a:off x="4139407" y="1269206"/>
            <a:ext cx="433388" cy="6911975"/>
          </a:xfrm>
          <a:prstGeom prst="rightBrace">
            <a:avLst>
              <a:gd name="adj1" fmla="val 827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 name="Rectangular Callout 10"/>
          <p:cNvSpPr>
            <a:spLocks noChangeArrowheads="1"/>
          </p:cNvSpPr>
          <p:nvPr/>
        </p:nvSpPr>
        <p:spPr bwMode="auto">
          <a:xfrm>
            <a:off x="2916238" y="5084763"/>
            <a:ext cx="2722562" cy="1081087"/>
          </a:xfrm>
          <a:prstGeom prst="wedgeRectCallout">
            <a:avLst>
              <a:gd name="adj1" fmla="val -880"/>
              <a:gd name="adj2" fmla="val -7200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marL="342900" indent="-342900" eaLnBrk="0" hangingPunct="0">
              <a:defRPr sz="1200">
                <a:solidFill>
                  <a:srgbClr val="0F5494"/>
                </a:solidFill>
                <a:latin typeface="Verdana" pitchFamily="34" charset="0"/>
                <a:ea typeface="MS PGothic" pitchFamily="34" charset="-128"/>
              </a:defRPr>
            </a:lvl1pPr>
            <a:lvl2pPr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marL="0" lvl="1" eaLnBrk="1" hangingPunct="1">
              <a:spcBef>
                <a:spcPct val="20000"/>
              </a:spcBef>
            </a:pPr>
            <a:r>
              <a:rPr lang="en-US" altLang="en-US">
                <a:solidFill>
                  <a:srgbClr val="000000"/>
                </a:solidFill>
              </a:rPr>
              <a:t>Do they help trigger a green economy  and sustainable livelihoods e.g. Energy price – does it hinder or help energy efficiency/access for the poor? </a:t>
            </a:r>
          </a:p>
        </p:txBody>
      </p:sp>
      <p:sp>
        <p:nvSpPr>
          <p:cNvPr id="13" name="Rectangular Callout 12"/>
          <p:cNvSpPr>
            <a:spLocks noChangeArrowheads="1"/>
          </p:cNvSpPr>
          <p:nvPr/>
        </p:nvSpPr>
        <p:spPr bwMode="auto">
          <a:xfrm>
            <a:off x="5943600" y="5084763"/>
            <a:ext cx="2303463" cy="1081087"/>
          </a:xfrm>
          <a:prstGeom prst="wedgeRectCallout">
            <a:avLst>
              <a:gd name="adj1" fmla="val -880"/>
              <a:gd name="adj2" fmla="val -7200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0" lvl="1">
              <a:spcBef>
                <a:spcPct val="20000"/>
              </a:spcBef>
              <a:defRPr/>
            </a:pPr>
            <a:r>
              <a:rPr lang="en-US" kern="0" dirty="0">
                <a:solidFill>
                  <a:schemeClr val="dk1"/>
                </a:solidFill>
                <a:latin typeface="+mn-lt"/>
                <a:ea typeface="+mn-ea"/>
              </a:rPr>
              <a:t>Are NAPAs / NAMAs  aligned with and address  the national plans and budgets and  across all sectors?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339850"/>
            <a:ext cx="8229600" cy="649288"/>
          </a:xfrm>
        </p:spPr>
        <p:txBody>
          <a:bodyPr>
            <a:normAutofit/>
          </a:bodyPr>
          <a:lstStyle/>
          <a:p>
            <a:pPr marL="0" indent="0" eaLnBrk="1" hangingPunct="1">
              <a:defRPr/>
            </a:pPr>
            <a:r>
              <a:rPr lang="en-US" sz="2800" dirty="0" smtClean="0">
                <a:ea typeface="+mj-ea"/>
                <a:cs typeface="+mj-cs"/>
              </a:rPr>
              <a:t>#2 Criterion on macro-economic policy</a:t>
            </a:r>
          </a:p>
        </p:txBody>
      </p:sp>
      <p:sp>
        <p:nvSpPr>
          <p:cNvPr id="32771" name="Rectangle 3"/>
          <p:cNvSpPr>
            <a:spLocks noGrp="1" noChangeArrowheads="1"/>
          </p:cNvSpPr>
          <p:nvPr>
            <p:ph type="body" idx="1"/>
          </p:nvPr>
        </p:nvSpPr>
        <p:spPr>
          <a:xfrm>
            <a:off x="457200" y="2060575"/>
            <a:ext cx="4978400" cy="3960813"/>
          </a:xfrm>
          <a:ln>
            <a:solidFill>
              <a:schemeClr val="bg1">
                <a:lumMod val="95000"/>
              </a:schemeClr>
            </a:solidFill>
          </a:ln>
        </p:spPr>
        <p:txBody>
          <a:bodyPr>
            <a:normAutofit/>
          </a:bodyPr>
          <a:lstStyle/>
          <a:p>
            <a:pPr marL="447675" lvl="1" indent="-447675" eaLnBrk="1" hangingPunct="1">
              <a:lnSpc>
                <a:spcPct val="130000"/>
              </a:lnSpc>
              <a:spcBef>
                <a:spcPts val="300"/>
              </a:spcBef>
              <a:spcAft>
                <a:spcPts val="300"/>
              </a:spcAft>
              <a:buFont typeface="+mj-lt"/>
              <a:buAutoNum type="arabicPeriod"/>
              <a:defRPr/>
            </a:pPr>
            <a:r>
              <a:rPr lang="en-US" sz="1800" b="0" dirty="0" smtClean="0">
                <a:ea typeface="ＭＳ Ｐゴシック" charset="0"/>
              </a:rPr>
              <a:t>Analysis </a:t>
            </a:r>
            <a:r>
              <a:rPr lang="en-US" sz="1800" b="0" dirty="0">
                <a:ea typeface="ＭＳ Ｐゴシック" charset="0"/>
              </a:rPr>
              <a:t>of main macro-economic </a:t>
            </a:r>
            <a:r>
              <a:rPr lang="en-US" sz="1800" b="0" dirty="0" smtClean="0">
                <a:ea typeface="ＭＳ Ｐゴシック" charset="0"/>
              </a:rPr>
              <a:t>indicators.</a:t>
            </a:r>
            <a:endParaRPr lang="en-US" sz="1800" b="0" dirty="0">
              <a:ea typeface="ＭＳ Ｐゴシック" charset="0"/>
            </a:endParaRPr>
          </a:p>
          <a:p>
            <a:pPr marL="447675" lvl="1" indent="-447675" eaLnBrk="1" hangingPunct="1">
              <a:lnSpc>
                <a:spcPct val="130000"/>
              </a:lnSpc>
              <a:spcBef>
                <a:spcPts val="300"/>
              </a:spcBef>
              <a:spcAft>
                <a:spcPts val="300"/>
              </a:spcAft>
              <a:buFont typeface="+mj-lt"/>
              <a:buAutoNum type="arabicPeriod"/>
              <a:defRPr/>
            </a:pPr>
            <a:r>
              <a:rPr lang="en-US" sz="1800" b="0" dirty="0" smtClean="0">
                <a:ea typeface="ＭＳ Ｐゴシック" charset="0"/>
              </a:rPr>
              <a:t>Assessment </a:t>
            </a:r>
            <a:r>
              <a:rPr lang="en-US" sz="1800" b="0" dirty="0">
                <a:ea typeface="ＭＳ Ｐゴシック" charset="0"/>
              </a:rPr>
              <a:t>of macro-economic </a:t>
            </a:r>
            <a:r>
              <a:rPr lang="en-US" sz="1800" b="0" dirty="0" smtClean="0">
                <a:ea typeface="ＭＳ Ｐゴシック" charset="0"/>
              </a:rPr>
              <a:t>policies.</a:t>
            </a:r>
          </a:p>
          <a:p>
            <a:pPr marL="447675" lvl="1" indent="-447675" eaLnBrk="1" hangingPunct="1">
              <a:lnSpc>
                <a:spcPct val="130000"/>
              </a:lnSpc>
              <a:spcBef>
                <a:spcPts val="300"/>
              </a:spcBef>
              <a:spcAft>
                <a:spcPts val="300"/>
              </a:spcAft>
              <a:buFont typeface="+mj-lt"/>
              <a:buAutoNum type="arabicPeriod"/>
              <a:defRPr/>
            </a:pPr>
            <a:r>
              <a:rPr lang="en-GB" sz="1800" b="0" dirty="0">
                <a:ea typeface="ＭＳ Ｐゴシック" charset="0"/>
              </a:rPr>
              <a:t>Domestic revenue </a:t>
            </a:r>
            <a:r>
              <a:rPr lang="en-GB" sz="1800" b="0" dirty="0" smtClean="0">
                <a:ea typeface="ＭＳ Ｐゴシック" charset="0"/>
              </a:rPr>
              <a:t>mobilisation.</a:t>
            </a:r>
          </a:p>
          <a:p>
            <a:pPr marL="447675" lvl="1" indent="-447675" eaLnBrk="1" hangingPunct="1">
              <a:lnSpc>
                <a:spcPct val="130000"/>
              </a:lnSpc>
              <a:spcBef>
                <a:spcPts val="300"/>
              </a:spcBef>
              <a:spcAft>
                <a:spcPts val="300"/>
              </a:spcAft>
              <a:buFont typeface="+mj-lt"/>
              <a:buAutoNum type="arabicPeriod"/>
              <a:defRPr/>
            </a:pPr>
            <a:r>
              <a:rPr lang="en-US" sz="1800" b="0" dirty="0">
                <a:ea typeface="ＭＳ Ｐゴシック" charset="0"/>
              </a:rPr>
              <a:t>Vulnerability to external shocks and macro-economic </a:t>
            </a:r>
            <a:r>
              <a:rPr lang="en-US" sz="1800" b="0" dirty="0" smtClean="0">
                <a:ea typeface="ＭＳ Ｐゴシック" charset="0"/>
              </a:rPr>
              <a:t>resilience</a:t>
            </a:r>
            <a:r>
              <a:rPr lang="en-US" b="0" dirty="0" smtClean="0">
                <a:ea typeface="ＭＳ Ｐゴシック" charset="0"/>
              </a:rPr>
              <a:t>.</a:t>
            </a:r>
          </a:p>
          <a:p>
            <a:pPr marL="457200" lvl="1" indent="0" eaLnBrk="1" hangingPunct="1">
              <a:lnSpc>
                <a:spcPct val="130000"/>
              </a:lnSpc>
              <a:spcBef>
                <a:spcPts val="300"/>
              </a:spcBef>
              <a:spcAft>
                <a:spcPts val="300"/>
              </a:spcAft>
              <a:buFontTx/>
              <a:buNone/>
              <a:defRPr/>
            </a:pPr>
            <a:endParaRPr lang="en-US"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GB"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b="0" dirty="0">
              <a:solidFill>
                <a:schemeClr val="accent2"/>
              </a:solidFill>
              <a:ea typeface="ＭＳ Ｐゴシック" charset="0"/>
            </a:endParaRPr>
          </a:p>
          <a:p>
            <a:pPr marL="457200" indent="-457200" eaLnBrk="1" hangingPunct="1">
              <a:buFont typeface="+mj-lt"/>
              <a:buAutoNum type="arabicPeriod"/>
              <a:defRPr/>
            </a:pPr>
            <a:endParaRPr lang="en-US" b="1" dirty="0" smtClean="0">
              <a:solidFill>
                <a:schemeClr val="accent2"/>
              </a:solidFill>
              <a:ea typeface="+mn-ea"/>
              <a:cs typeface="+mn-cs"/>
            </a:endParaRPr>
          </a:p>
          <a:p>
            <a:pPr algn="ctr" eaLnBrk="1" hangingPunct="1">
              <a:defRPr/>
            </a:pPr>
            <a:endParaRPr lang="en-US" b="1" dirty="0" smtClean="0">
              <a:solidFill>
                <a:schemeClr val="accent2"/>
              </a:solidFill>
              <a:ea typeface="+mn-ea"/>
              <a:cs typeface="+mn-cs"/>
            </a:endParaRPr>
          </a:p>
          <a:p>
            <a:pPr algn="ctr" eaLnBrk="1" hangingPunct="1">
              <a:defRPr/>
            </a:pPr>
            <a:endParaRPr lang="en-US" b="1" dirty="0" smtClean="0">
              <a:solidFill>
                <a:schemeClr val="accent2"/>
              </a:solidFill>
              <a:ea typeface="+mn-ea"/>
              <a:cs typeface="+mn-cs"/>
            </a:endParaRPr>
          </a:p>
          <a:p>
            <a:pPr algn="ctr" eaLnBrk="1" hangingPunct="1">
              <a:defRPr/>
            </a:pPr>
            <a:endParaRPr lang="en-US" b="1" dirty="0" smtClean="0">
              <a:solidFill>
                <a:schemeClr val="accent2"/>
              </a:solidFill>
              <a:ea typeface="+mn-ea"/>
              <a:cs typeface="+mn-cs"/>
            </a:endParaRPr>
          </a:p>
        </p:txBody>
      </p:sp>
      <p:sp>
        <p:nvSpPr>
          <p:cNvPr id="1034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1C5ECBC2-5175-418D-BA58-C4CD153881B1}" type="slidenum">
              <a:rPr lang="en-GB" altLang="en-US" sz="1400">
                <a:solidFill>
                  <a:schemeClr val="tx1"/>
                </a:solidFill>
                <a:latin typeface="Arial" pitchFamily="34" charset="0"/>
              </a:rPr>
              <a:pPr eaLnBrk="1" hangingPunct="1"/>
              <a:t>32</a:t>
            </a:fld>
            <a:endParaRPr lang="en-GB" altLang="en-US" sz="1400">
              <a:solidFill>
                <a:schemeClr val="tx1"/>
              </a:solidFill>
              <a:latin typeface="Arial" pitchFamily="34" charset="0"/>
            </a:endParaRPr>
          </a:p>
        </p:txBody>
      </p:sp>
      <p:sp>
        <p:nvSpPr>
          <p:cNvPr id="2" name="Rectangular Callout 1"/>
          <p:cNvSpPr>
            <a:spLocks noChangeArrowheads="1"/>
          </p:cNvSpPr>
          <p:nvPr/>
        </p:nvSpPr>
        <p:spPr bwMode="auto">
          <a:xfrm>
            <a:off x="5724525" y="1905000"/>
            <a:ext cx="3240088" cy="1079500"/>
          </a:xfrm>
          <a:prstGeom prst="wedgeRectCallout">
            <a:avLst>
              <a:gd name="adj1" fmla="val -62537"/>
              <a:gd name="adj2" fmla="val -17324"/>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US" dirty="0">
                <a:solidFill>
                  <a:schemeClr val="dk1"/>
                </a:solidFill>
                <a:latin typeface="+mn-lt"/>
                <a:ea typeface="+mn-ea"/>
              </a:rPr>
              <a:t>What are the possible macro-economic imbalances related to environment or climate change  and their causes </a:t>
            </a:r>
            <a:r>
              <a:rPr lang="en-US" dirty="0">
                <a:latin typeface="+mn-lt"/>
                <a:ea typeface="+mn-ea"/>
              </a:rPr>
              <a:t>e.g. </a:t>
            </a:r>
            <a:r>
              <a:rPr lang="en-US" dirty="0">
                <a:solidFill>
                  <a:schemeClr val="dk1"/>
                </a:solidFill>
                <a:latin typeface="+mn-lt"/>
                <a:ea typeface="+mn-ea"/>
              </a:rPr>
              <a:t>Dependency on fluctuating natural resources /exports / prices </a:t>
            </a:r>
            <a:endParaRPr lang="da-DK" dirty="0">
              <a:solidFill>
                <a:schemeClr val="dk1"/>
              </a:solidFill>
              <a:latin typeface="+mn-lt"/>
              <a:ea typeface="+mn-ea"/>
            </a:endParaRPr>
          </a:p>
        </p:txBody>
      </p:sp>
      <p:sp>
        <p:nvSpPr>
          <p:cNvPr id="6" name="Rectangular Callout 5"/>
          <p:cNvSpPr>
            <a:spLocks noChangeArrowheads="1"/>
          </p:cNvSpPr>
          <p:nvPr/>
        </p:nvSpPr>
        <p:spPr bwMode="auto">
          <a:xfrm>
            <a:off x="5724525" y="3141663"/>
            <a:ext cx="3240088" cy="1049337"/>
          </a:xfrm>
          <a:prstGeom prst="wedgeRectCallout">
            <a:avLst>
              <a:gd name="adj1" fmla="val -61653"/>
              <a:gd name="adj2" fmla="val -27245"/>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US" dirty="0">
                <a:solidFill>
                  <a:schemeClr val="dk1"/>
                </a:solidFill>
                <a:latin typeface="+mn-lt"/>
                <a:ea typeface="+mn-ea"/>
              </a:rPr>
              <a:t>Do the policies address the imbalances? Do the policies impact environment and climate change? Are they conducive to the green economy and sustainable livelihoods?</a:t>
            </a:r>
          </a:p>
        </p:txBody>
      </p:sp>
      <p:sp>
        <p:nvSpPr>
          <p:cNvPr id="7" name="Rectangular Callout 6"/>
          <p:cNvSpPr>
            <a:spLocks noChangeArrowheads="1"/>
          </p:cNvSpPr>
          <p:nvPr/>
        </p:nvSpPr>
        <p:spPr bwMode="auto">
          <a:xfrm>
            <a:off x="5729288" y="4286250"/>
            <a:ext cx="3240087" cy="819150"/>
          </a:xfrm>
          <a:prstGeom prst="wedgeRectCallout">
            <a:avLst>
              <a:gd name="adj1" fmla="val -64769"/>
              <a:gd name="adj2" fmla="val -6975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altLang="en-US">
                <a:solidFill>
                  <a:srgbClr val="000000"/>
                </a:solidFill>
              </a:rPr>
              <a:t>How much does the natural resources sector contribute? – Extractive Industries Initiative; environmental accounting</a:t>
            </a:r>
          </a:p>
        </p:txBody>
      </p:sp>
      <p:sp>
        <p:nvSpPr>
          <p:cNvPr id="8" name="Rectangular Callout 7"/>
          <p:cNvSpPr>
            <a:spLocks noChangeArrowheads="1"/>
          </p:cNvSpPr>
          <p:nvPr/>
        </p:nvSpPr>
        <p:spPr bwMode="auto">
          <a:xfrm>
            <a:off x="5738813" y="5257800"/>
            <a:ext cx="3240087" cy="990600"/>
          </a:xfrm>
          <a:prstGeom prst="wedgeRectCallout">
            <a:avLst>
              <a:gd name="adj1" fmla="val -66653"/>
              <a:gd name="adj2" fmla="val -78523"/>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US" dirty="0">
                <a:solidFill>
                  <a:schemeClr val="dk1"/>
                </a:solidFill>
                <a:latin typeface="+mn-lt"/>
                <a:ea typeface="+mn-ea"/>
              </a:rPr>
              <a:t>Is climate change a factor e.g.  Through changing rainfall patterns (e.g. hydropower provided 80% of electricity in some parts of East Africa)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339850"/>
            <a:ext cx="8229600" cy="649288"/>
          </a:xfrm>
        </p:spPr>
        <p:txBody>
          <a:bodyPr>
            <a:normAutofit fontScale="90000"/>
          </a:bodyPr>
          <a:lstStyle/>
          <a:p>
            <a:pPr marL="0" indent="0" eaLnBrk="1" hangingPunct="1">
              <a:defRPr/>
            </a:pPr>
            <a:r>
              <a:rPr lang="en-US" dirty="0" smtClean="0">
                <a:ea typeface="+mj-ea"/>
              </a:rPr>
              <a:t>#2 Criterion on macro-economic policy</a:t>
            </a:r>
          </a:p>
        </p:txBody>
      </p:sp>
      <p:sp>
        <p:nvSpPr>
          <p:cNvPr id="32771" name="Rectangle 3"/>
          <p:cNvSpPr>
            <a:spLocks noGrp="1" noChangeArrowheads="1"/>
          </p:cNvSpPr>
          <p:nvPr>
            <p:ph type="body" idx="1"/>
          </p:nvPr>
        </p:nvSpPr>
        <p:spPr>
          <a:xfrm>
            <a:off x="381000" y="2057400"/>
            <a:ext cx="4978400" cy="3960813"/>
          </a:xfrm>
          <a:ln>
            <a:solidFill>
              <a:schemeClr val="bg1">
                <a:lumMod val="95000"/>
              </a:schemeClr>
            </a:solidFill>
          </a:ln>
        </p:spPr>
        <p:txBody>
          <a:bodyPr>
            <a:normAutofit/>
          </a:bodyPr>
          <a:lstStyle/>
          <a:p>
            <a:pPr marL="355600" lvl="1">
              <a:defRPr/>
            </a:pPr>
            <a:r>
              <a:rPr lang="en-US" sz="1800" b="0" dirty="0"/>
              <a:t>In a stable macro economic framework the government is able to predict the level of revenue it can generate to finance its policies. </a:t>
            </a:r>
            <a:endParaRPr lang="en-US" sz="1100" b="0" dirty="0"/>
          </a:p>
          <a:p>
            <a:pPr marL="355600" lvl="1">
              <a:defRPr/>
            </a:pPr>
            <a:endParaRPr lang="en-US" sz="1800" b="0" dirty="0"/>
          </a:p>
          <a:p>
            <a:pPr marL="355600" lvl="1">
              <a:defRPr/>
            </a:pPr>
            <a:r>
              <a:rPr lang="en-US" sz="1800" b="0" dirty="0"/>
              <a:t>Essential factors are: Growth in GDP; Inflation (Consumer Price Index); Employment; Balance of Payments; Government Fiscal and Monetary policy. </a:t>
            </a:r>
            <a:endParaRPr lang="en-GB" sz="1800" b="0" dirty="0"/>
          </a:p>
          <a:p>
            <a:pPr marL="355600">
              <a:defRPr/>
            </a:pPr>
            <a:endParaRPr lang="en-US" sz="1100" dirty="0"/>
          </a:p>
          <a:p>
            <a:pPr marL="355600" lvl="1">
              <a:buFont typeface="Arial"/>
              <a:buChar char="•"/>
              <a:defRPr/>
            </a:pPr>
            <a:r>
              <a:rPr lang="en-GB" sz="1800" b="0" dirty="0"/>
              <a:t>Understanding the national context</a:t>
            </a:r>
          </a:p>
          <a:p>
            <a:pPr marL="457200" lvl="1" indent="0" eaLnBrk="1" hangingPunct="1">
              <a:lnSpc>
                <a:spcPct val="130000"/>
              </a:lnSpc>
              <a:spcBef>
                <a:spcPts val="300"/>
              </a:spcBef>
              <a:spcAft>
                <a:spcPts val="300"/>
              </a:spcAft>
              <a:buFontTx/>
              <a:buNone/>
              <a:defRPr/>
            </a:pPr>
            <a:endParaRPr lang="en-US" b="0"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GB" b="0"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b="0" dirty="0">
              <a:ea typeface="ＭＳ Ｐゴシック" charset="0"/>
            </a:endParaRPr>
          </a:p>
          <a:p>
            <a:pPr marL="933450" lvl="1" indent="-476250" eaLnBrk="1" hangingPunct="1">
              <a:lnSpc>
                <a:spcPct val="130000"/>
              </a:lnSpc>
              <a:spcBef>
                <a:spcPts val="300"/>
              </a:spcBef>
              <a:spcAft>
                <a:spcPts val="300"/>
              </a:spcAft>
              <a:buFont typeface="+mj-lt"/>
              <a:buAutoNum type="arabicPeriod"/>
              <a:defRPr/>
            </a:pPr>
            <a:endParaRPr lang="en-US" b="0" dirty="0">
              <a:solidFill>
                <a:schemeClr val="accent2"/>
              </a:solidFill>
              <a:ea typeface="ＭＳ Ｐゴシック" charset="0"/>
            </a:endParaRPr>
          </a:p>
          <a:p>
            <a:pPr marL="457200" indent="-457200" eaLnBrk="1" hangingPunct="1">
              <a:buFont typeface="+mj-lt"/>
              <a:buAutoNum type="arabicPeriod"/>
              <a:defRPr/>
            </a:pPr>
            <a:endParaRPr lang="en-US" dirty="0" smtClean="0">
              <a:solidFill>
                <a:schemeClr val="accent2"/>
              </a:solidFill>
              <a:ea typeface="+mn-ea"/>
            </a:endParaRPr>
          </a:p>
          <a:p>
            <a:pPr algn="ctr" eaLnBrk="1" hangingPunct="1">
              <a:defRPr/>
            </a:pPr>
            <a:endParaRPr lang="en-US" dirty="0" smtClean="0">
              <a:solidFill>
                <a:schemeClr val="accent2"/>
              </a:solidFill>
              <a:ea typeface="+mn-ea"/>
            </a:endParaRPr>
          </a:p>
          <a:p>
            <a:pPr algn="ctr" eaLnBrk="1" hangingPunct="1">
              <a:defRPr/>
            </a:pPr>
            <a:endParaRPr lang="en-US" dirty="0" smtClean="0">
              <a:solidFill>
                <a:schemeClr val="accent2"/>
              </a:solidFill>
              <a:ea typeface="+mn-ea"/>
            </a:endParaRPr>
          </a:p>
          <a:p>
            <a:pPr algn="ctr" eaLnBrk="1" hangingPunct="1">
              <a:defRPr/>
            </a:pPr>
            <a:endParaRPr lang="en-US" dirty="0" smtClean="0">
              <a:solidFill>
                <a:schemeClr val="accent2"/>
              </a:solidFill>
              <a:ea typeface="+mn-ea"/>
            </a:endParaRPr>
          </a:p>
        </p:txBody>
      </p:sp>
      <p:sp>
        <p:nvSpPr>
          <p:cNvPr id="481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ClrTx/>
              <a:buFontTx/>
              <a:buNone/>
            </a:pPr>
            <a:fld id="{5BC487D6-0F24-4D0C-8302-97229E264E63}" type="slidenum">
              <a:rPr lang="en-GB" altLang="da-DK" sz="1400" i="0" smtClean="0">
                <a:solidFill>
                  <a:schemeClr val="tx1"/>
                </a:solidFill>
                <a:latin typeface="Arial" pitchFamily="34" charset="0"/>
              </a:rPr>
              <a:pPr eaLnBrk="1" hangingPunct="1">
                <a:spcBef>
                  <a:spcPct val="0"/>
                </a:spcBef>
                <a:buClrTx/>
                <a:buFontTx/>
                <a:buNone/>
              </a:pPr>
              <a:t>33</a:t>
            </a:fld>
            <a:endParaRPr lang="en-GB" altLang="da-DK" sz="1400" i="0" dirty="0" smtClean="0">
              <a:solidFill>
                <a:schemeClr val="tx1"/>
              </a:solidFill>
              <a:latin typeface="Arial" pitchFamily="34" charset="0"/>
            </a:endParaRPr>
          </a:p>
        </p:txBody>
      </p:sp>
      <p:sp>
        <p:nvSpPr>
          <p:cNvPr id="2" name="Rectangular Callout 1"/>
          <p:cNvSpPr>
            <a:spLocks noChangeArrowheads="1"/>
          </p:cNvSpPr>
          <p:nvPr/>
        </p:nvSpPr>
        <p:spPr bwMode="auto">
          <a:xfrm>
            <a:off x="5724525" y="2044700"/>
            <a:ext cx="3240088" cy="1079500"/>
          </a:xfrm>
          <a:prstGeom prst="wedgeRectCallout">
            <a:avLst>
              <a:gd name="adj1" fmla="val -57904"/>
              <a:gd name="adj2" fmla="val -17324"/>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GB" dirty="0"/>
              <a:t>To what degree does the country charge (including collection) the use and consumption of commodities and natural resources? </a:t>
            </a:r>
          </a:p>
          <a:p>
            <a:pPr marL="3175">
              <a:defRPr/>
            </a:pPr>
            <a:endParaRPr lang="da-DK" dirty="0">
              <a:solidFill>
                <a:schemeClr val="dk1"/>
              </a:solidFill>
              <a:latin typeface="+mn-lt"/>
              <a:ea typeface="+mn-ea"/>
            </a:endParaRPr>
          </a:p>
        </p:txBody>
      </p:sp>
      <p:sp>
        <p:nvSpPr>
          <p:cNvPr id="6" name="Rectangular Callout 5"/>
          <p:cNvSpPr>
            <a:spLocks noChangeArrowheads="1"/>
          </p:cNvSpPr>
          <p:nvPr/>
        </p:nvSpPr>
        <p:spPr bwMode="auto">
          <a:xfrm>
            <a:off x="5724525" y="3581400"/>
            <a:ext cx="3240088" cy="1049337"/>
          </a:xfrm>
          <a:prstGeom prst="wedgeRectCallout">
            <a:avLst>
              <a:gd name="adj1" fmla="val -57441"/>
              <a:gd name="adj2" fmla="val -16840"/>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marL="3175">
              <a:defRPr/>
            </a:pPr>
            <a:r>
              <a:rPr lang="en-GB" dirty="0"/>
              <a:t>What role does payment of environmental services play in the macro economic context?</a:t>
            </a:r>
          </a:p>
          <a:p>
            <a:pPr marL="3175">
              <a:defRPr/>
            </a:pPr>
            <a:endParaRPr lang="en-US" dirty="0">
              <a:solidFill>
                <a:schemeClr val="dk1"/>
              </a:solidFill>
              <a:latin typeface="+mn-lt"/>
              <a:ea typeface="+mn-ea"/>
            </a:endParaRPr>
          </a:p>
        </p:txBody>
      </p:sp>
      <p:sp>
        <p:nvSpPr>
          <p:cNvPr id="7" name="Rectangular Callout 6"/>
          <p:cNvSpPr>
            <a:spLocks noChangeArrowheads="1"/>
          </p:cNvSpPr>
          <p:nvPr/>
        </p:nvSpPr>
        <p:spPr bwMode="auto">
          <a:xfrm>
            <a:off x="5729288" y="5181600"/>
            <a:ext cx="3240087" cy="819150"/>
          </a:xfrm>
          <a:prstGeom prst="wedgeRectCallout">
            <a:avLst>
              <a:gd name="adj1" fmla="val -56766"/>
              <a:gd name="adj2" fmla="val -19768"/>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r>
              <a:rPr lang="en-US" dirty="0"/>
              <a:t>In which forum can a question on increased payment of environmental services be raised?</a:t>
            </a:r>
          </a:p>
          <a:p>
            <a:pPr eaLnBrk="1" hangingPunct="1">
              <a:defRPr/>
            </a:pPr>
            <a:endParaRPr lang="en-US" altLang="da-DK" dirty="0" smtClean="0">
              <a:solidFill>
                <a:srgbClr val="000000"/>
              </a:solidFill>
            </a:endParaRPr>
          </a:p>
        </p:txBody>
      </p:sp>
    </p:spTree>
    <p:extLst>
      <p:ext uri="{BB962C8B-B14F-4D97-AF65-F5344CB8AC3E}">
        <p14:creationId xmlns:p14="http://schemas.microsoft.com/office/powerpoint/2010/main" val="268552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395288" y="1989138"/>
            <a:ext cx="8229600" cy="593725"/>
          </a:xfrm>
        </p:spPr>
        <p:txBody>
          <a:bodyPr/>
          <a:lstStyle/>
          <a:p>
            <a:pPr marL="0" indent="0" eaLnBrk="1" hangingPunct="1"/>
            <a:r>
              <a:rPr lang="en-US" altLang="en-US" sz="2000" smtClean="0"/>
              <a:t>Revenues from natural resources – buzz group</a:t>
            </a:r>
          </a:p>
        </p:txBody>
      </p:sp>
      <p:sp>
        <p:nvSpPr>
          <p:cNvPr id="16387" name="Rectangle 3"/>
          <p:cNvSpPr>
            <a:spLocks noGrp="1" noChangeArrowheads="1"/>
          </p:cNvSpPr>
          <p:nvPr>
            <p:ph type="body" idx="1"/>
          </p:nvPr>
        </p:nvSpPr>
        <p:spPr>
          <a:xfrm>
            <a:off x="468313" y="2638425"/>
            <a:ext cx="8207375" cy="2376488"/>
          </a:xfrm>
        </p:spPr>
        <p:txBody>
          <a:bodyPr/>
          <a:lstStyle/>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Royalties.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Production sharing agreements.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VAT of domestically used natural resources.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Import and export taxes.</a:t>
            </a:r>
          </a:p>
          <a:p>
            <a:pPr marL="361950" lvl="1" indent="-361950" eaLnBrk="1" hangingPunct="1">
              <a:lnSpc>
                <a:spcPct val="130000"/>
              </a:lnSpc>
              <a:spcBef>
                <a:spcPct val="0"/>
              </a:spcBef>
              <a:spcAft>
                <a:spcPts val="0"/>
              </a:spcAft>
              <a:buFont typeface="Wingdings" pitchFamily="2" charset="2"/>
              <a:buChar char="§"/>
              <a:defRPr/>
            </a:pPr>
            <a:r>
              <a:rPr lang="en-GB" sz="1800" b="0" dirty="0" smtClean="0">
                <a:solidFill>
                  <a:schemeClr val="accent3"/>
                </a:solidFill>
                <a:ea typeface="ＭＳ Ｐゴシック" charset="0"/>
              </a:rPr>
              <a:t>Corporate income (profit) taxes.</a:t>
            </a:r>
          </a:p>
          <a:p>
            <a:pPr marL="933450" lvl="1" indent="-476250" eaLnBrk="1" hangingPunct="1">
              <a:lnSpc>
                <a:spcPct val="130000"/>
              </a:lnSpc>
              <a:spcBef>
                <a:spcPct val="0"/>
              </a:spcBef>
              <a:spcAft>
                <a:spcPts val="0"/>
              </a:spcAft>
              <a:buFont typeface="Wingdings" pitchFamily="2" charset="2"/>
              <a:buChar char="§"/>
              <a:defRPr/>
            </a:pPr>
            <a:endParaRPr lang="en-GB" b="0" dirty="0">
              <a:solidFill>
                <a:schemeClr val="accent3"/>
              </a:solidFill>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5A48A27-77F6-43BC-BED8-C982FAB7C7C2}" type="slidenum">
              <a:rPr lang="en-GB" altLang="en-US" sz="1400">
                <a:solidFill>
                  <a:schemeClr val="tx1"/>
                </a:solidFill>
                <a:latin typeface="Arial" pitchFamily="34" charset="0"/>
              </a:rPr>
              <a:pPr eaLnBrk="1" hangingPunct="1"/>
              <a:t>34</a:t>
            </a:fld>
            <a:endParaRPr lang="en-GB" altLang="en-US" sz="1400">
              <a:solidFill>
                <a:schemeClr val="tx1"/>
              </a:solidFill>
              <a:latin typeface="Arial" pitchFamily="34" charset="0"/>
            </a:endParaRPr>
          </a:p>
        </p:txBody>
      </p:sp>
      <p:sp>
        <p:nvSpPr>
          <p:cNvPr id="107524" name="Rectangle 2"/>
          <p:cNvSpPr txBox="1">
            <a:spLocks noChangeArrowheads="1"/>
          </p:cNvSpPr>
          <p:nvPr/>
        </p:nvSpPr>
        <p:spPr bwMode="auto">
          <a:xfrm>
            <a:off x="395288" y="133985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395288" y="1844675"/>
            <a:ext cx="6672262" cy="923925"/>
          </a:xfrm>
          <a:prstGeom prst="rect">
            <a:avLst/>
          </a:prstGeom>
          <a:noFill/>
          <a:ln w="9525">
            <a:noFill/>
            <a:miter lim="800000"/>
            <a:headEnd/>
            <a:tailEnd/>
          </a:ln>
        </p:spPr>
        <p:txBody>
          <a:bodyPr>
            <a:spAutoFit/>
          </a:bodyPr>
          <a:lstStyle/>
          <a:p>
            <a:pPr marL="0" lvl="1">
              <a:spcBef>
                <a:spcPts val="0"/>
              </a:spcBef>
              <a:defRPr/>
            </a:pPr>
            <a:r>
              <a:rPr lang="da-DK" sz="1800" b="1" kern="0" dirty="0">
                <a:ea typeface="+mn-ea"/>
              </a:rPr>
              <a:t>Key Message </a:t>
            </a:r>
            <a:r>
              <a:rPr lang="da-DK" sz="1800" kern="0" dirty="0">
                <a:ea typeface="+mn-ea"/>
              </a:rPr>
              <a:t>- Environment and climate change have implications on both the revenue and expenditure side of the national budget</a:t>
            </a:r>
            <a:endParaRPr lang="en-US" sz="1800" kern="0" dirty="0">
              <a:ea typeface="+mn-ea"/>
            </a:endParaRPr>
          </a:p>
        </p:txBody>
      </p:sp>
      <p:sp>
        <p:nvSpPr>
          <p:cNvPr id="5" name="TextBox 4"/>
          <p:cNvSpPr txBox="1">
            <a:spLocks noChangeArrowheads="1"/>
          </p:cNvSpPr>
          <p:nvPr/>
        </p:nvSpPr>
        <p:spPr bwMode="auto">
          <a:xfrm>
            <a:off x="2693988" y="2970213"/>
            <a:ext cx="6297612" cy="1754187"/>
          </a:xfrm>
          <a:prstGeom prst="rect">
            <a:avLst/>
          </a:prstGeom>
          <a:noFill/>
          <a:ln w="9525">
            <a:noFill/>
            <a:miter lim="800000"/>
            <a:headEnd/>
            <a:tailEnd/>
          </a:ln>
        </p:spPr>
        <p:txBody>
          <a:bodyPr>
            <a:spAutoFit/>
          </a:bodyPr>
          <a:lstStyle/>
          <a:p>
            <a:pPr marL="273050" lvl="1" indent="-273050">
              <a:spcBef>
                <a:spcPts val="0"/>
              </a:spcBef>
              <a:buFontTx/>
              <a:buChar char="•"/>
              <a:defRPr/>
            </a:pPr>
            <a:r>
              <a:rPr lang="en-GB" sz="1800" kern="0" dirty="0">
                <a:ea typeface="+mn-ea"/>
              </a:rPr>
              <a:t>Environmental licences</a:t>
            </a:r>
          </a:p>
          <a:p>
            <a:pPr marL="273050" lvl="1" indent="-273050">
              <a:spcBef>
                <a:spcPts val="0"/>
              </a:spcBef>
              <a:buFontTx/>
              <a:buChar char="•"/>
              <a:defRPr/>
            </a:pPr>
            <a:r>
              <a:rPr lang="en-GB" sz="1800" kern="0" dirty="0">
                <a:ea typeface="+mn-ea"/>
              </a:rPr>
              <a:t>Environmental fees (game park fees, forestry concessions etc)</a:t>
            </a:r>
          </a:p>
          <a:p>
            <a:pPr marL="273050" lvl="1" indent="-273050">
              <a:spcBef>
                <a:spcPts val="0"/>
              </a:spcBef>
              <a:buFontTx/>
              <a:buChar char="•"/>
              <a:defRPr/>
            </a:pPr>
            <a:r>
              <a:rPr lang="en-GB" sz="1800" kern="0" dirty="0">
                <a:ea typeface="+mn-ea"/>
              </a:rPr>
              <a:t>Carbon /emission taxes</a:t>
            </a:r>
          </a:p>
          <a:p>
            <a:pPr marL="273050" lvl="1" indent="-273050">
              <a:spcBef>
                <a:spcPts val="0"/>
              </a:spcBef>
              <a:buFontTx/>
              <a:buChar char="•"/>
              <a:defRPr/>
            </a:pPr>
            <a:r>
              <a:rPr lang="en-GB" sz="1800" kern="0" dirty="0">
                <a:ea typeface="+mn-ea"/>
              </a:rPr>
              <a:t>Income / business tax on natural resources companies</a:t>
            </a:r>
          </a:p>
        </p:txBody>
      </p:sp>
      <p:sp>
        <p:nvSpPr>
          <p:cNvPr id="6" name="TextBox 5"/>
          <p:cNvSpPr txBox="1">
            <a:spLocks noChangeArrowheads="1"/>
          </p:cNvSpPr>
          <p:nvPr/>
        </p:nvSpPr>
        <p:spPr bwMode="auto">
          <a:xfrm>
            <a:off x="2667000" y="4799013"/>
            <a:ext cx="6469063" cy="1754187"/>
          </a:xfrm>
          <a:prstGeom prst="rect">
            <a:avLst/>
          </a:prstGeom>
          <a:noFill/>
          <a:ln w="9525">
            <a:noFill/>
            <a:miter lim="800000"/>
            <a:headEnd/>
            <a:tailEnd/>
          </a:ln>
        </p:spPr>
        <p:txBody>
          <a:bodyPr>
            <a:spAutoFit/>
          </a:bodyPr>
          <a:lstStyle/>
          <a:p>
            <a:pPr marL="273050" lvl="1" indent="-273050">
              <a:spcBef>
                <a:spcPts val="0"/>
              </a:spcBef>
              <a:buFontTx/>
              <a:buChar char="•"/>
              <a:defRPr/>
            </a:pPr>
            <a:r>
              <a:rPr lang="en-GB" sz="1800" kern="0" dirty="0">
                <a:ea typeface="+mn-ea"/>
              </a:rPr>
              <a:t>Subsidies for adaptation and mitigation, green technology </a:t>
            </a:r>
          </a:p>
          <a:p>
            <a:pPr marL="273050" lvl="1" indent="-273050">
              <a:spcBef>
                <a:spcPts val="0"/>
              </a:spcBef>
              <a:buFontTx/>
              <a:buChar char="•"/>
              <a:defRPr/>
            </a:pPr>
            <a:r>
              <a:rPr lang="en-GB" sz="1800" kern="0" dirty="0">
                <a:ea typeface="+mn-ea"/>
              </a:rPr>
              <a:t>Expenditure on adaptation and mitigation activities</a:t>
            </a:r>
          </a:p>
          <a:p>
            <a:pPr marL="273050" lvl="1" indent="-273050">
              <a:spcBef>
                <a:spcPts val="0"/>
              </a:spcBef>
              <a:buFontTx/>
              <a:buChar char="•"/>
              <a:defRPr/>
            </a:pPr>
            <a:r>
              <a:rPr lang="en-GB" sz="1800" kern="0" dirty="0">
                <a:ea typeface="+mn-ea"/>
              </a:rPr>
              <a:t>Capital works for adaptation and mitigation (e.g. Dykes)</a:t>
            </a:r>
          </a:p>
          <a:p>
            <a:pPr marL="273050" lvl="1" indent="-273050">
              <a:spcBef>
                <a:spcPts val="0"/>
              </a:spcBef>
              <a:buFontTx/>
              <a:buChar char="•"/>
              <a:defRPr/>
            </a:pPr>
            <a:r>
              <a:rPr lang="en-GB" sz="1800" kern="0" dirty="0">
                <a:ea typeface="+mn-ea"/>
              </a:rPr>
              <a:t>Reduced expenditure on: Health, Fuel subsidies</a:t>
            </a:r>
          </a:p>
        </p:txBody>
      </p:sp>
      <p:sp>
        <p:nvSpPr>
          <p:cNvPr id="7" name="Pentagon 6"/>
          <p:cNvSpPr>
            <a:spLocks noChangeArrowheads="1"/>
          </p:cNvSpPr>
          <p:nvPr/>
        </p:nvSpPr>
        <p:spPr bwMode="auto">
          <a:xfrm>
            <a:off x="533400" y="3276600"/>
            <a:ext cx="2057400" cy="762000"/>
          </a:xfrm>
          <a:prstGeom prst="homePlate">
            <a:avLst>
              <a:gd name="adj" fmla="val 50000"/>
            </a:avLst>
          </a:prstGeom>
          <a:solidFill>
            <a:srgbClr val="A6A6A6"/>
          </a:solidFill>
          <a:ln>
            <a:noFill/>
          </a:ln>
          <a:effectLst>
            <a:outerShdw blurRad="50800" dist="127001" dir="2700000" algn="tl" rotWithShape="0">
              <a:srgbClr val="808080">
                <a:alpha val="42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nchorCtr="1"/>
          <a:lstStyle/>
          <a:p>
            <a:pPr marL="3175">
              <a:defRPr/>
            </a:pPr>
            <a:r>
              <a:rPr lang="en-GB" sz="1800" dirty="0">
                <a:solidFill>
                  <a:schemeClr val="tx1"/>
                </a:solidFill>
                <a:latin typeface="+mn-lt"/>
                <a:ea typeface="+mn-ea"/>
              </a:rPr>
              <a:t>Revenue</a:t>
            </a:r>
          </a:p>
        </p:txBody>
      </p:sp>
      <p:sp>
        <p:nvSpPr>
          <p:cNvPr id="8" name="Pentagon 7"/>
          <p:cNvSpPr>
            <a:spLocks noChangeArrowheads="1"/>
          </p:cNvSpPr>
          <p:nvPr/>
        </p:nvSpPr>
        <p:spPr bwMode="auto">
          <a:xfrm>
            <a:off x="533400" y="5105400"/>
            <a:ext cx="2057400" cy="762000"/>
          </a:xfrm>
          <a:prstGeom prst="homePlate">
            <a:avLst>
              <a:gd name="adj" fmla="val 50000"/>
            </a:avLst>
          </a:prstGeom>
          <a:solidFill>
            <a:srgbClr val="FF6600"/>
          </a:solidFill>
          <a:ln>
            <a:noFill/>
          </a:ln>
          <a:effectLst>
            <a:outerShdw blurRad="50800" dist="127001" dir="2700000" algn="tl" rotWithShape="0">
              <a:srgbClr val="808080">
                <a:alpha val="42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nchorCtr="1"/>
          <a:lstStyle/>
          <a:p>
            <a:pPr marL="3175">
              <a:defRPr/>
            </a:pPr>
            <a:r>
              <a:rPr lang="en-GB" sz="1800" dirty="0">
                <a:solidFill>
                  <a:schemeClr val="lt1"/>
                </a:solidFill>
                <a:latin typeface="+mn-lt"/>
                <a:ea typeface="+mn-ea"/>
              </a:rPr>
              <a:t>Expenditure</a:t>
            </a:r>
          </a:p>
        </p:txBody>
      </p:sp>
      <p:sp>
        <p:nvSpPr>
          <p:cNvPr id="9" name="TextBox 8"/>
          <p:cNvSpPr txBox="1"/>
          <p:nvPr/>
        </p:nvSpPr>
        <p:spPr>
          <a:xfrm>
            <a:off x="7091363" y="1335088"/>
            <a:ext cx="2160587" cy="2017712"/>
          </a:xfrm>
          <a:prstGeom prst="star6">
            <a:avLst/>
          </a:prstGeom>
          <a:solidFill>
            <a:srgbClr val="FFC000"/>
          </a:solidFill>
        </p:spPr>
        <p:txBody>
          <a:bodyPr>
            <a:spAutoFit/>
          </a:bodyPr>
          <a:lstStyle/>
          <a:p>
            <a:pPr algn="ctr">
              <a:defRPr/>
            </a:pPr>
            <a:r>
              <a:rPr lang="da-DK" dirty="0">
                <a:ea typeface="+mn-ea"/>
                <a:hlinkClick r:id="rId3" action="ppaction://hlinksldjump"/>
              </a:rPr>
              <a:t>Making money work for environment and climate change  </a:t>
            </a:r>
            <a:endParaRPr lang="da-DK" dirty="0">
              <a:ea typeface="+mn-ea"/>
            </a:endParaRPr>
          </a:p>
        </p:txBody>
      </p:sp>
      <p:sp>
        <p:nvSpPr>
          <p:cNvPr id="109575" name="Rectangle 2"/>
          <p:cNvSpPr txBox="1">
            <a:spLocks noChangeArrowheads="1"/>
          </p:cNvSpPr>
          <p:nvPr/>
        </p:nvSpPr>
        <p:spPr bwMode="auto">
          <a:xfrm>
            <a:off x="381000" y="1125538"/>
            <a:ext cx="8229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0" y="1908175"/>
            <a:ext cx="8667750" cy="368300"/>
          </a:xfrm>
          <a:prstGeom prst="rect">
            <a:avLst/>
          </a:prstGeom>
        </p:spPr>
        <p:txBody>
          <a:bodyPr>
            <a:spAutoFit/>
          </a:bodyPr>
          <a:lstStyle/>
          <a:p>
            <a:pPr marL="355600" fontAlgn="auto">
              <a:spcAft>
                <a:spcPts val="0"/>
              </a:spcAft>
              <a:defRPr/>
            </a:pPr>
            <a:r>
              <a:rPr lang="en-GB" sz="1800" b="1" dirty="0">
                <a:latin typeface="+mj-lt"/>
                <a:ea typeface="+mj-ea"/>
                <a:cs typeface="+mj-cs"/>
              </a:rPr>
              <a:t>- Implications of integration on the revenue side</a:t>
            </a:r>
          </a:p>
        </p:txBody>
      </p:sp>
      <p:sp>
        <p:nvSpPr>
          <p:cNvPr id="111618" name="TextBox 4"/>
          <p:cNvSpPr txBox="1">
            <a:spLocks noChangeArrowheads="1"/>
          </p:cNvSpPr>
          <p:nvPr/>
        </p:nvSpPr>
        <p:spPr bwMode="auto">
          <a:xfrm>
            <a:off x="4381500" y="2713038"/>
            <a:ext cx="38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b="1">
                <a:solidFill>
                  <a:schemeClr val="bg1"/>
                </a:solidFill>
                <a:latin typeface="Calibri" pitchFamily="34" charset="0"/>
              </a:rPr>
              <a:t>R</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V</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N</a:t>
            </a:r>
          </a:p>
          <a:p>
            <a:pPr eaLnBrk="1" hangingPunct="1"/>
            <a:r>
              <a:rPr lang="en-GB" altLang="en-US" b="1">
                <a:solidFill>
                  <a:schemeClr val="bg1"/>
                </a:solidFill>
                <a:latin typeface="Calibri" pitchFamily="34" charset="0"/>
              </a:rPr>
              <a:t>U</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S</a:t>
            </a:r>
          </a:p>
        </p:txBody>
      </p:sp>
      <p:cxnSp>
        <p:nvCxnSpPr>
          <p:cNvPr id="5" name="Straight Connector 4"/>
          <p:cNvCxnSpPr/>
          <p:nvPr/>
        </p:nvCxnSpPr>
        <p:spPr>
          <a:xfrm>
            <a:off x="519113" y="4800600"/>
            <a:ext cx="8229600" cy="0"/>
          </a:xfrm>
          <a:prstGeom prst="line">
            <a:avLst/>
          </a:prstGeom>
          <a:ln w="57150">
            <a:solidFill>
              <a:srgbClr val="98DFD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19913" y="4837113"/>
            <a:ext cx="1828800" cy="400050"/>
          </a:xfrm>
          <a:prstGeom prst="rect">
            <a:avLst/>
          </a:prstGeom>
          <a:noFill/>
        </p:spPr>
        <p:txBody>
          <a:bodyPr>
            <a:spAutoFit/>
          </a:bodyPr>
          <a:lstStyle/>
          <a:p>
            <a:pPr algn="r" fontAlgn="auto">
              <a:spcBef>
                <a:spcPts val="0"/>
              </a:spcBef>
              <a:spcAft>
                <a:spcPts val="0"/>
              </a:spcAft>
              <a:defRPr/>
            </a:pPr>
            <a:r>
              <a:rPr lang="en-GB" sz="2000" b="1" dirty="0">
                <a:solidFill>
                  <a:schemeClr val="accent1">
                    <a:lumMod val="75000"/>
                  </a:schemeClr>
                </a:solidFill>
                <a:latin typeface="+mn-lt"/>
                <a:ea typeface="+mn-ea"/>
              </a:rPr>
              <a:t>Revenues </a:t>
            </a:r>
            <a:endParaRPr lang="en-GB" sz="2000" b="1" dirty="0">
              <a:solidFill>
                <a:srgbClr val="FF0000"/>
              </a:solidFill>
              <a:latin typeface="+mn-lt"/>
              <a:ea typeface="+mn-ea"/>
            </a:endParaRPr>
          </a:p>
        </p:txBody>
      </p:sp>
      <p:sp>
        <p:nvSpPr>
          <p:cNvPr id="7" name="TextBox 6"/>
          <p:cNvSpPr txBox="1">
            <a:spLocks noChangeArrowheads="1"/>
          </p:cNvSpPr>
          <p:nvPr/>
        </p:nvSpPr>
        <p:spPr bwMode="auto">
          <a:xfrm>
            <a:off x="533400" y="3981450"/>
            <a:ext cx="533400" cy="461963"/>
          </a:xfrm>
          <a:prstGeom prst="rect">
            <a:avLst/>
          </a:prstGeom>
          <a:solidFill>
            <a:srgbClr val="969696"/>
          </a:solidFill>
          <a:ln w="38100">
            <a:noFill/>
            <a:miter lim="800000"/>
            <a:headEnd/>
            <a:tailEnd/>
          </a:ln>
        </p:spPr>
        <p:txBody>
          <a:bodyPr>
            <a:spAutoFit/>
          </a:bodyPr>
          <a:lstStyle/>
          <a:p>
            <a:pPr algn="ctr" fontAlgn="auto">
              <a:spcBef>
                <a:spcPts val="0"/>
              </a:spcBef>
              <a:spcAft>
                <a:spcPts val="0"/>
              </a:spcAft>
              <a:defRPr/>
            </a:pPr>
            <a:r>
              <a:rPr lang="en-GB" sz="2400" b="1" dirty="0">
                <a:solidFill>
                  <a:srgbClr val="002060"/>
                </a:solidFill>
                <a:latin typeface="+mn-lt"/>
                <a:ea typeface="+mn-ea"/>
              </a:rPr>
              <a:t>+</a:t>
            </a:r>
          </a:p>
        </p:txBody>
      </p:sp>
      <p:sp>
        <p:nvSpPr>
          <p:cNvPr id="8" name="TextBox 7"/>
          <p:cNvSpPr txBox="1">
            <a:spLocks noChangeArrowheads="1"/>
          </p:cNvSpPr>
          <p:nvPr/>
        </p:nvSpPr>
        <p:spPr bwMode="auto">
          <a:xfrm>
            <a:off x="533400" y="5151438"/>
            <a:ext cx="533400" cy="461962"/>
          </a:xfrm>
          <a:prstGeom prst="rect">
            <a:avLst/>
          </a:prstGeom>
          <a:solidFill>
            <a:srgbClr val="FF6600"/>
          </a:solidFill>
          <a:ln w="38100">
            <a:noFill/>
            <a:miter lim="800000"/>
            <a:headEnd/>
            <a:tailEnd/>
          </a:ln>
        </p:spPr>
        <p:txBody>
          <a:bodyPr>
            <a:spAutoFit/>
          </a:bodyPr>
          <a:lstStyle/>
          <a:p>
            <a:pPr algn="ctr" fontAlgn="auto">
              <a:spcBef>
                <a:spcPts val="0"/>
              </a:spcBef>
              <a:spcAft>
                <a:spcPts val="0"/>
              </a:spcAft>
              <a:defRPr/>
            </a:pPr>
            <a:r>
              <a:rPr lang="en-GB" sz="2400" b="1" dirty="0">
                <a:solidFill>
                  <a:srgbClr val="FFFFFF"/>
                </a:solidFill>
                <a:latin typeface="+mn-lt"/>
                <a:ea typeface="+mn-ea"/>
              </a:rPr>
              <a:t>-</a:t>
            </a:r>
          </a:p>
        </p:txBody>
      </p:sp>
      <p:sp>
        <p:nvSpPr>
          <p:cNvPr id="9" name="TextBox 8"/>
          <p:cNvSpPr txBox="1">
            <a:spLocks noChangeArrowheads="1"/>
          </p:cNvSpPr>
          <p:nvPr/>
        </p:nvSpPr>
        <p:spPr bwMode="auto">
          <a:xfrm>
            <a:off x="1130300" y="2627313"/>
            <a:ext cx="1447800"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Carbon tax / Taxes</a:t>
            </a: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p:txBody>
      </p:sp>
      <p:sp>
        <p:nvSpPr>
          <p:cNvPr id="11" name="TextBox 10"/>
          <p:cNvSpPr txBox="1">
            <a:spLocks noChangeArrowheads="1"/>
          </p:cNvSpPr>
          <p:nvPr/>
        </p:nvSpPr>
        <p:spPr bwMode="auto">
          <a:xfrm>
            <a:off x="4730750" y="2627313"/>
            <a:ext cx="1800225"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fontAlgn="auto">
              <a:spcBef>
                <a:spcPts val="0"/>
              </a:spcBef>
              <a:spcAft>
                <a:spcPts val="0"/>
              </a:spcAft>
              <a:defRPr/>
            </a:pPr>
            <a:endParaRPr lang="en-GB" sz="1600" b="1" dirty="0">
              <a:solidFill>
                <a:srgbClr val="002060"/>
              </a:solidFill>
              <a:latin typeface="+mn-lt"/>
              <a:ea typeface="+mn-ea"/>
            </a:endParaRPr>
          </a:p>
          <a:p>
            <a:pPr fontAlgn="auto">
              <a:spcBef>
                <a:spcPts val="0"/>
              </a:spcBef>
              <a:spcAft>
                <a:spcPts val="0"/>
              </a:spcAft>
              <a:defRPr/>
            </a:pPr>
            <a:endParaRPr lang="en-GB" sz="1600" b="1" dirty="0">
              <a:solidFill>
                <a:srgbClr val="002060"/>
              </a:solidFill>
              <a:latin typeface="+mn-lt"/>
              <a:ea typeface="+mn-ea"/>
            </a:endParaRPr>
          </a:p>
          <a:p>
            <a:pPr fontAlgn="auto">
              <a:spcBef>
                <a:spcPts val="0"/>
              </a:spcBef>
              <a:spcAft>
                <a:spcPts val="0"/>
              </a:spcAft>
              <a:defRPr/>
            </a:pPr>
            <a:r>
              <a:rPr lang="en-GB" sz="1600" b="1" dirty="0">
                <a:solidFill>
                  <a:srgbClr val="002060"/>
                </a:solidFill>
                <a:latin typeface="+mn-lt"/>
                <a:ea typeface="+mn-ea"/>
              </a:rPr>
              <a:t>Foreign grants &amp; transfers</a:t>
            </a:r>
          </a:p>
          <a:p>
            <a:pPr fontAlgn="auto">
              <a:spcBef>
                <a:spcPts val="0"/>
              </a:spcBef>
              <a:spcAft>
                <a:spcPts val="0"/>
              </a:spcAft>
              <a:defRPr/>
            </a:pPr>
            <a:endParaRPr lang="en-GB" sz="1600" b="1" dirty="0">
              <a:solidFill>
                <a:srgbClr val="002060"/>
              </a:solidFill>
              <a:latin typeface="+mn-lt"/>
              <a:ea typeface="+mn-ea"/>
            </a:endParaRPr>
          </a:p>
          <a:p>
            <a:pPr fontAlgn="auto">
              <a:spcBef>
                <a:spcPts val="0"/>
              </a:spcBef>
              <a:spcAft>
                <a:spcPts val="0"/>
              </a:spcAft>
              <a:defRPr/>
            </a:pPr>
            <a:endParaRPr lang="en-GB" sz="1600" b="1" dirty="0">
              <a:solidFill>
                <a:srgbClr val="002060"/>
              </a:solidFill>
              <a:latin typeface="+mn-lt"/>
              <a:ea typeface="+mn-ea"/>
            </a:endParaRPr>
          </a:p>
        </p:txBody>
      </p:sp>
      <p:sp>
        <p:nvSpPr>
          <p:cNvPr id="12" name="TextBox 11"/>
          <p:cNvSpPr txBox="1">
            <a:spLocks noChangeArrowheads="1"/>
          </p:cNvSpPr>
          <p:nvPr/>
        </p:nvSpPr>
        <p:spPr bwMode="auto">
          <a:xfrm>
            <a:off x="6616700" y="2627313"/>
            <a:ext cx="2146300"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GB" altLang="en-US" sz="1600" b="1">
              <a:solidFill>
                <a:srgbClr val="002060"/>
              </a:solidFill>
            </a:endParaRPr>
          </a:p>
          <a:p>
            <a:pPr eaLnBrk="1" hangingPunct="1"/>
            <a:endParaRPr lang="en-GB" altLang="en-US" sz="1600" b="1">
              <a:solidFill>
                <a:srgbClr val="002060"/>
              </a:solidFill>
            </a:endParaRPr>
          </a:p>
          <a:p>
            <a:pPr eaLnBrk="1" hangingPunct="1"/>
            <a:r>
              <a:rPr lang="en-GB" altLang="en-US" sz="1600" b="1">
                <a:solidFill>
                  <a:srgbClr val="002060"/>
                </a:solidFill>
              </a:rPr>
              <a:t>Growth from  competitiveness – green economy </a:t>
            </a:r>
          </a:p>
          <a:p>
            <a:pPr algn="ctr" eaLnBrk="1" hangingPunct="1"/>
            <a:endParaRPr lang="en-GB" altLang="en-US" sz="1600" b="1">
              <a:solidFill>
                <a:srgbClr val="002060"/>
              </a:solidFill>
            </a:endParaRPr>
          </a:p>
        </p:txBody>
      </p:sp>
      <p:sp>
        <p:nvSpPr>
          <p:cNvPr id="26" name="TextBox 25"/>
          <p:cNvSpPr txBox="1">
            <a:spLocks noChangeArrowheads="1"/>
          </p:cNvSpPr>
          <p:nvPr/>
        </p:nvSpPr>
        <p:spPr bwMode="auto">
          <a:xfrm>
            <a:off x="2716213" y="2627313"/>
            <a:ext cx="1871662"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en-GB" altLang="en-US" sz="1600" b="1">
              <a:solidFill>
                <a:srgbClr val="002060"/>
              </a:solidFill>
            </a:endParaRPr>
          </a:p>
          <a:p>
            <a:pPr eaLnBrk="1" hangingPunct="1"/>
            <a:endParaRPr lang="en-GB" altLang="en-US" sz="1600" b="1">
              <a:solidFill>
                <a:srgbClr val="002060"/>
              </a:solidFill>
            </a:endParaRPr>
          </a:p>
          <a:p>
            <a:pPr eaLnBrk="1" hangingPunct="1"/>
            <a:r>
              <a:rPr lang="en-GB" altLang="en-US" sz="1600" b="1">
                <a:solidFill>
                  <a:srgbClr val="002060"/>
                </a:solidFill>
              </a:rPr>
              <a:t>Environmental licences and fees – </a:t>
            </a:r>
          </a:p>
          <a:p>
            <a:pPr eaLnBrk="1" hangingPunct="1"/>
            <a:endParaRPr lang="en-GB" altLang="en-US" sz="1600" b="1">
              <a:solidFill>
                <a:srgbClr val="002060"/>
              </a:solidFill>
            </a:endParaRPr>
          </a:p>
          <a:p>
            <a:pPr eaLnBrk="1" hangingPunct="1"/>
            <a:endParaRPr lang="en-GB" altLang="en-US" sz="1600" b="1">
              <a:solidFill>
                <a:srgbClr val="002060"/>
              </a:solidFill>
            </a:endParaRPr>
          </a:p>
        </p:txBody>
      </p:sp>
      <p:sp>
        <p:nvSpPr>
          <p:cNvPr id="13" name="TextBox 12"/>
          <p:cNvSpPr txBox="1">
            <a:spLocks noChangeArrowheads="1"/>
          </p:cNvSpPr>
          <p:nvPr/>
        </p:nvSpPr>
        <p:spPr bwMode="auto">
          <a:xfrm>
            <a:off x="1143000" y="5171182"/>
            <a:ext cx="3671565" cy="1077218"/>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fontAlgn="auto">
              <a:spcBef>
                <a:spcPts val="0"/>
              </a:spcBef>
              <a:spcAft>
                <a:spcPts val="0"/>
              </a:spcAft>
              <a:defRPr/>
            </a:pPr>
            <a:endParaRPr lang="en-GB" sz="1600" b="1" dirty="0">
              <a:solidFill>
                <a:srgbClr val="002060"/>
              </a:solidFill>
            </a:endParaRPr>
          </a:p>
          <a:p>
            <a:pPr fontAlgn="auto">
              <a:spcBef>
                <a:spcPts val="0"/>
              </a:spcBef>
              <a:spcAft>
                <a:spcPts val="0"/>
              </a:spcAft>
              <a:defRPr/>
            </a:pPr>
            <a:r>
              <a:rPr lang="en-GB" sz="1600" b="1" dirty="0">
                <a:solidFill>
                  <a:schemeClr val="bg1"/>
                </a:solidFill>
              </a:rPr>
              <a:t>Reduced taxes on activities that shrink or fail to develop</a:t>
            </a:r>
          </a:p>
          <a:p>
            <a:pPr fontAlgn="auto">
              <a:spcBef>
                <a:spcPts val="0"/>
              </a:spcBef>
              <a:spcAft>
                <a:spcPts val="0"/>
              </a:spcAft>
              <a:defRPr/>
            </a:pPr>
            <a:endParaRPr lang="en-GB" sz="1600" b="1" dirty="0">
              <a:solidFill>
                <a:srgbClr val="002060"/>
              </a:solidFill>
            </a:endParaRPr>
          </a:p>
        </p:txBody>
      </p:sp>
      <p:sp>
        <p:nvSpPr>
          <p:cNvPr id="111630" name="TextBox 13"/>
          <p:cNvSpPr txBox="1">
            <a:spLocks noChangeArrowheads="1"/>
          </p:cNvSpPr>
          <p:nvPr/>
        </p:nvSpPr>
        <p:spPr bwMode="auto">
          <a:xfrm>
            <a:off x="7308850" y="55800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800"/>
              <a:t>Examples</a:t>
            </a:r>
            <a:endParaRPr lang="en-US" altLang="en-US" sz="1800"/>
          </a:p>
        </p:txBody>
      </p:sp>
      <p:sp>
        <p:nvSpPr>
          <p:cNvPr id="111631" name="Rectangle 2"/>
          <p:cNvSpPr txBox="1">
            <a:spLocks noChangeArrowheads="1"/>
          </p:cNvSpPr>
          <p:nvPr/>
        </p:nvSpPr>
        <p:spPr bwMode="auto">
          <a:xfrm>
            <a:off x="323850" y="1268413"/>
            <a:ext cx="8229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2" grpId="1"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76200" y="1916113"/>
            <a:ext cx="8534400" cy="369887"/>
          </a:xfrm>
          <a:prstGeom prst="rect">
            <a:avLst/>
          </a:prstGeom>
        </p:spPr>
        <p:txBody>
          <a:bodyPr>
            <a:spAutoFit/>
          </a:bodyPr>
          <a:lstStyle/>
          <a:p>
            <a:pPr marL="355600" fontAlgn="auto">
              <a:spcAft>
                <a:spcPts val="0"/>
              </a:spcAft>
              <a:defRPr/>
            </a:pPr>
            <a:r>
              <a:rPr lang="en-GB" sz="1800" b="1" dirty="0">
                <a:latin typeface="+mj-lt"/>
                <a:ea typeface="+mj-ea"/>
                <a:cs typeface="+mj-cs"/>
              </a:rPr>
              <a:t>- Implications of integration on the expenditure side</a:t>
            </a:r>
          </a:p>
        </p:txBody>
      </p:sp>
      <p:sp>
        <p:nvSpPr>
          <p:cNvPr id="113666" name="TextBox 4"/>
          <p:cNvSpPr txBox="1">
            <a:spLocks noChangeArrowheads="1"/>
          </p:cNvSpPr>
          <p:nvPr/>
        </p:nvSpPr>
        <p:spPr bwMode="auto">
          <a:xfrm>
            <a:off x="4556125" y="2895600"/>
            <a:ext cx="38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b="1">
                <a:solidFill>
                  <a:schemeClr val="bg1"/>
                </a:solidFill>
                <a:latin typeface="Calibri" pitchFamily="34" charset="0"/>
              </a:rPr>
              <a:t>R</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V</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N</a:t>
            </a:r>
          </a:p>
          <a:p>
            <a:pPr eaLnBrk="1" hangingPunct="1"/>
            <a:r>
              <a:rPr lang="en-GB" altLang="en-US" b="1">
                <a:solidFill>
                  <a:schemeClr val="bg1"/>
                </a:solidFill>
                <a:latin typeface="Calibri" pitchFamily="34" charset="0"/>
              </a:rPr>
              <a:t>U</a:t>
            </a:r>
          </a:p>
          <a:p>
            <a:pPr eaLnBrk="1" hangingPunct="1"/>
            <a:r>
              <a:rPr lang="en-GB" altLang="en-US" b="1">
                <a:solidFill>
                  <a:schemeClr val="bg1"/>
                </a:solidFill>
                <a:latin typeface="Calibri" pitchFamily="34" charset="0"/>
              </a:rPr>
              <a:t>E</a:t>
            </a:r>
          </a:p>
          <a:p>
            <a:pPr eaLnBrk="1" hangingPunct="1"/>
            <a:r>
              <a:rPr lang="en-GB" altLang="en-US" b="1">
                <a:solidFill>
                  <a:schemeClr val="bg1"/>
                </a:solidFill>
                <a:latin typeface="Calibri" pitchFamily="34" charset="0"/>
              </a:rPr>
              <a:t>S</a:t>
            </a:r>
          </a:p>
        </p:txBody>
      </p:sp>
      <p:cxnSp>
        <p:nvCxnSpPr>
          <p:cNvPr id="6" name="Straight Connector 5"/>
          <p:cNvCxnSpPr/>
          <p:nvPr/>
        </p:nvCxnSpPr>
        <p:spPr>
          <a:xfrm>
            <a:off x="708025" y="4678363"/>
            <a:ext cx="8077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05638" y="4678363"/>
            <a:ext cx="1958975" cy="646112"/>
          </a:xfrm>
          <a:prstGeom prst="rect">
            <a:avLst/>
          </a:prstGeom>
          <a:noFill/>
        </p:spPr>
        <p:txBody>
          <a:bodyPr>
            <a:spAutoFit/>
          </a:bodyPr>
          <a:lstStyle/>
          <a:p>
            <a:pPr algn="r" fontAlgn="auto">
              <a:spcBef>
                <a:spcPts val="0"/>
              </a:spcBef>
              <a:spcAft>
                <a:spcPts val="0"/>
              </a:spcAft>
              <a:defRPr/>
            </a:pPr>
            <a:r>
              <a:rPr lang="en-GB" sz="1800" b="1" dirty="0">
                <a:solidFill>
                  <a:schemeClr val="accent1">
                    <a:lumMod val="75000"/>
                  </a:schemeClr>
                </a:solidFill>
                <a:latin typeface="+mn-lt"/>
                <a:ea typeface="+mn-ea"/>
              </a:rPr>
              <a:t>Expenditure </a:t>
            </a:r>
            <a:endParaRPr lang="en-GB" sz="1800" b="1" dirty="0">
              <a:solidFill>
                <a:srgbClr val="FF0000"/>
              </a:solidFill>
              <a:ea typeface="+mn-ea"/>
            </a:endParaRPr>
          </a:p>
          <a:p>
            <a:pPr algn="r" fontAlgn="auto">
              <a:spcBef>
                <a:spcPts val="0"/>
              </a:spcBef>
              <a:spcAft>
                <a:spcPts val="0"/>
              </a:spcAft>
              <a:defRPr/>
            </a:pPr>
            <a:endParaRPr lang="en-GB" sz="1800" b="1" dirty="0">
              <a:solidFill>
                <a:schemeClr val="accent1">
                  <a:lumMod val="75000"/>
                </a:schemeClr>
              </a:solidFill>
              <a:latin typeface="+mn-lt"/>
              <a:ea typeface="+mn-ea"/>
            </a:endParaRPr>
          </a:p>
        </p:txBody>
      </p:sp>
      <p:sp>
        <p:nvSpPr>
          <p:cNvPr id="10" name="TextBox 9"/>
          <p:cNvSpPr txBox="1">
            <a:spLocks noChangeArrowheads="1"/>
          </p:cNvSpPr>
          <p:nvPr/>
        </p:nvSpPr>
        <p:spPr bwMode="auto">
          <a:xfrm>
            <a:off x="1152525" y="2636838"/>
            <a:ext cx="1905000"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Subsidies</a:t>
            </a: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 </a:t>
            </a:r>
          </a:p>
          <a:p>
            <a:pPr algn="ctr" fontAlgn="auto">
              <a:spcBef>
                <a:spcPts val="0"/>
              </a:spcBef>
              <a:spcAft>
                <a:spcPts val="0"/>
              </a:spcAft>
              <a:defRPr/>
            </a:pPr>
            <a:endParaRPr lang="en-GB" sz="1600" b="1" dirty="0">
              <a:solidFill>
                <a:srgbClr val="002060"/>
              </a:solidFill>
              <a:latin typeface="+mn-lt"/>
              <a:ea typeface="+mn-ea"/>
            </a:endParaRPr>
          </a:p>
        </p:txBody>
      </p:sp>
      <p:sp>
        <p:nvSpPr>
          <p:cNvPr id="11" name="TextBox 10"/>
          <p:cNvSpPr txBox="1">
            <a:spLocks noChangeArrowheads="1"/>
          </p:cNvSpPr>
          <p:nvPr/>
        </p:nvSpPr>
        <p:spPr bwMode="auto">
          <a:xfrm>
            <a:off x="3168650" y="2636838"/>
            <a:ext cx="2592388"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Current expenditures activities &amp; infrastructure maintenance</a:t>
            </a:r>
          </a:p>
          <a:p>
            <a:pPr algn="ctr" fontAlgn="auto">
              <a:spcBef>
                <a:spcPts val="0"/>
              </a:spcBef>
              <a:spcAft>
                <a:spcPts val="0"/>
              </a:spcAft>
              <a:defRPr/>
            </a:pPr>
            <a:endParaRPr lang="en-GB" sz="1600" b="1" dirty="0">
              <a:solidFill>
                <a:srgbClr val="002060"/>
              </a:solidFill>
              <a:latin typeface="+mn-lt"/>
              <a:ea typeface="+mn-ea"/>
            </a:endParaRPr>
          </a:p>
        </p:txBody>
      </p:sp>
      <p:sp>
        <p:nvSpPr>
          <p:cNvPr id="12" name="TextBox 11"/>
          <p:cNvSpPr txBox="1">
            <a:spLocks noChangeArrowheads="1"/>
          </p:cNvSpPr>
          <p:nvPr/>
        </p:nvSpPr>
        <p:spPr bwMode="auto">
          <a:xfrm>
            <a:off x="5826125" y="2636838"/>
            <a:ext cx="2447925" cy="1816100"/>
          </a:xfrm>
          <a:prstGeom prst="rect">
            <a:avLst/>
          </a:prstGeom>
          <a:solidFill>
            <a:srgbClr val="F2F2F2"/>
          </a:solidFill>
          <a:ln w="9525">
            <a:solidFill>
              <a:srgbClr val="18567B"/>
            </a:solidFill>
            <a:miter lim="800000"/>
            <a:headEnd/>
            <a:tailEnd/>
          </a:ln>
          <a:effectLst>
            <a:outerShdw blurRad="40000" dist="23000" dir="5400000" rotWithShape="0">
              <a:srgbClr val="808080">
                <a:alpha val="34998"/>
              </a:srgbClr>
            </a:outerShdw>
          </a:effectLst>
        </p:spPr>
        <p:txBody>
          <a:bodyPr anchor="ctr">
            <a:spAutoFit/>
          </a:bodyPr>
          <a:lstStyle/>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r>
              <a:rPr lang="en-GB" sz="1600" b="1" dirty="0">
                <a:solidFill>
                  <a:srgbClr val="002060"/>
                </a:solidFill>
                <a:latin typeface="+mn-lt"/>
                <a:ea typeface="+mn-ea"/>
              </a:rPr>
              <a:t>Public  capital investment on infrastructure</a:t>
            </a:r>
          </a:p>
          <a:p>
            <a:pPr algn="ctr" fontAlgn="auto">
              <a:spcBef>
                <a:spcPts val="0"/>
              </a:spcBef>
              <a:spcAft>
                <a:spcPts val="0"/>
              </a:spcAft>
              <a:defRPr/>
            </a:pPr>
            <a:endParaRPr lang="en-GB" sz="1600" b="1" dirty="0">
              <a:solidFill>
                <a:srgbClr val="002060"/>
              </a:solidFill>
              <a:latin typeface="+mn-lt"/>
              <a:ea typeface="+mn-ea"/>
            </a:endParaRPr>
          </a:p>
          <a:p>
            <a:pPr algn="ctr" fontAlgn="auto">
              <a:spcBef>
                <a:spcPts val="0"/>
              </a:spcBef>
              <a:spcAft>
                <a:spcPts val="0"/>
              </a:spcAft>
              <a:defRPr/>
            </a:pPr>
            <a:endParaRPr lang="en-GB" sz="1600" b="1" dirty="0">
              <a:solidFill>
                <a:srgbClr val="002060"/>
              </a:solidFill>
              <a:latin typeface="+mn-lt"/>
              <a:ea typeface="+mn-ea"/>
            </a:endParaRPr>
          </a:p>
        </p:txBody>
      </p:sp>
      <p:sp>
        <p:nvSpPr>
          <p:cNvPr id="13" name="TextBox 12"/>
          <p:cNvSpPr txBox="1">
            <a:spLocks noChangeArrowheads="1"/>
          </p:cNvSpPr>
          <p:nvPr/>
        </p:nvSpPr>
        <p:spPr bwMode="auto">
          <a:xfrm>
            <a:off x="1167457" y="4935428"/>
            <a:ext cx="2720975" cy="1569660"/>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fontAlgn="auto">
              <a:spcBef>
                <a:spcPts val="0"/>
              </a:spcBef>
              <a:spcAft>
                <a:spcPts val="0"/>
              </a:spcAft>
              <a:defRPr/>
            </a:pPr>
            <a:endParaRPr lang="en-GB" sz="1600" b="1" dirty="0">
              <a:solidFill>
                <a:srgbClr val="002060"/>
              </a:solidFill>
            </a:endParaRPr>
          </a:p>
          <a:p>
            <a:pPr fontAlgn="auto">
              <a:spcBef>
                <a:spcPts val="0"/>
              </a:spcBef>
              <a:spcAft>
                <a:spcPts val="0"/>
              </a:spcAft>
              <a:defRPr/>
            </a:pPr>
            <a:r>
              <a:rPr lang="en-GB" sz="1600" b="1" dirty="0">
                <a:solidFill>
                  <a:srgbClr val="FFFFFF"/>
                </a:solidFill>
              </a:rPr>
              <a:t>Reduced subsidies  (e.g. Fuel) as part of Green Economy measures</a:t>
            </a:r>
          </a:p>
          <a:p>
            <a:pPr fontAlgn="auto">
              <a:spcBef>
                <a:spcPts val="0"/>
              </a:spcBef>
              <a:spcAft>
                <a:spcPts val="0"/>
              </a:spcAft>
              <a:defRPr/>
            </a:pPr>
            <a:endParaRPr lang="en-GB" sz="1600" b="1" dirty="0">
              <a:solidFill>
                <a:srgbClr val="002060"/>
              </a:solidFill>
            </a:endParaRPr>
          </a:p>
        </p:txBody>
      </p:sp>
      <p:sp>
        <p:nvSpPr>
          <p:cNvPr id="14" name="TextBox 13"/>
          <p:cNvSpPr txBox="1">
            <a:spLocks noChangeArrowheads="1"/>
          </p:cNvSpPr>
          <p:nvPr/>
        </p:nvSpPr>
        <p:spPr bwMode="auto">
          <a:xfrm>
            <a:off x="4026545" y="4935427"/>
            <a:ext cx="3240360" cy="1569660"/>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fontAlgn="auto">
              <a:spcBef>
                <a:spcPts val="0"/>
              </a:spcBef>
              <a:spcAft>
                <a:spcPts val="0"/>
              </a:spcAft>
              <a:defRPr/>
            </a:pPr>
            <a:endParaRPr lang="en-GB" sz="1600" b="1" dirty="0">
              <a:solidFill>
                <a:srgbClr val="FFFFFF"/>
              </a:solidFill>
            </a:endParaRPr>
          </a:p>
          <a:p>
            <a:pPr fontAlgn="auto">
              <a:spcBef>
                <a:spcPts val="0"/>
              </a:spcBef>
              <a:spcAft>
                <a:spcPts val="0"/>
              </a:spcAft>
              <a:defRPr/>
            </a:pPr>
            <a:r>
              <a:rPr lang="en-GB" sz="1600" b="1" dirty="0">
                <a:solidFill>
                  <a:srgbClr val="FFFFFF"/>
                </a:solidFill>
              </a:rPr>
              <a:t>Reduced spending as a result of successful  environmental, adaptation measures</a:t>
            </a:r>
          </a:p>
          <a:p>
            <a:pPr fontAlgn="auto">
              <a:spcBef>
                <a:spcPts val="0"/>
              </a:spcBef>
              <a:spcAft>
                <a:spcPts val="0"/>
              </a:spcAft>
              <a:defRPr/>
            </a:pPr>
            <a:endParaRPr lang="en-GB" sz="1600" b="1" dirty="0">
              <a:solidFill>
                <a:srgbClr val="002060"/>
              </a:solidFill>
            </a:endParaRPr>
          </a:p>
        </p:txBody>
      </p:sp>
      <p:sp>
        <p:nvSpPr>
          <p:cNvPr id="17" name="TextBox 16"/>
          <p:cNvSpPr txBox="1">
            <a:spLocks noChangeArrowheads="1"/>
          </p:cNvSpPr>
          <p:nvPr/>
        </p:nvSpPr>
        <p:spPr bwMode="auto">
          <a:xfrm>
            <a:off x="403225" y="3733800"/>
            <a:ext cx="533400" cy="461963"/>
          </a:xfrm>
          <a:prstGeom prst="rect">
            <a:avLst/>
          </a:prstGeom>
          <a:solidFill>
            <a:srgbClr val="969696"/>
          </a:solidFill>
          <a:ln w="38100">
            <a:noFill/>
            <a:miter lim="800000"/>
            <a:headEnd/>
            <a:tailEnd/>
          </a:ln>
        </p:spPr>
        <p:txBody>
          <a:bodyPr>
            <a:spAutoFit/>
          </a:bodyPr>
          <a:lstStyle/>
          <a:p>
            <a:pPr algn="ctr" fontAlgn="auto">
              <a:spcBef>
                <a:spcPts val="0"/>
              </a:spcBef>
              <a:spcAft>
                <a:spcPts val="0"/>
              </a:spcAft>
              <a:defRPr/>
            </a:pPr>
            <a:r>
              <a:rPr lang="en-GB" sz="2400" b="1" dirty="0">
                <a:solidFill>
                  <a:srgbClr val="002060"/>
                </a:solidFill>
                <a:latin typeface="+mn-lt"/>
                <a:ea typeface="+mn-ea"/>
              </a:rPr>
              <a:t>+</a:t>
            </a:r>
          </a:p>
        </p:txBody>
      </p:sp>
      <p:sp>
        <p:nvSpPr>
          <p:cNvPr id="18" name="TextBox 17"/>
          <p:cNvSpPr txBox="1">
            <a:spLocks noChangeArrowheads="1"/>
          </p:cNvSpPr>
          <p:nvPr/>
        </p:nvSpPr>
        <p:spPr bwMode="auto">
          <a:xfrm>
            <a:off x="403225" y="4903788"/>
            <a:ext cx="533400" cy="460375"/>
          </a:xfrm>
          <a:prstGeom prst="rect">
            <a:avLst/>
          </a:prstGeom>
          <a:solidFill>
            <a:srgbClr val="FF6600"/>
          </a:solidFill>
          <a:ln w="38100">
            <a:noFill/>
            <a:miter lim="800000"/>
            <a:headEnd/>
            <a:tailEnd/>
          </a:ln>
        </p:spPr>
        <p:txBody>
          <a:bodyPr>
            <a:spAutoFit/>
          </a:bodyPr>
          <a:lstStyle/>
          <a:p>
            <a:pPr algn="ctr" fontAlgn="auto">
              <a:spcBef>
                <a:spcPts val="0"/>
              </a:spcBef>
              <a:spcAft>
                <a:spcPts val="0"/>
              </a:spcAft>
              <a:defRPr/>
            </a:pPr>
            <a:r>
              <a:rPr lang="en-GB" sz="2400" b="1" dirty="0">
                <a:solidFill>
                  <a:srgbClr val="FFFFFF"/>
                </a:solidFill>
                <a:latin typeface="+mn-lt"/>
                <a:ea typeface="+mn-ea"/>
              </a:rPr>
              <a:t>-</a:t>
            </a:r>
          </a:p>
        </p:txBody>
      </p:sp>
      <p:sp>
        <p:nvSpPr>
          <p:cNvPr id="113680" name="TextBox 14"/>
          <p:cNvSpPr txBox="1">
            <a:spLocks noChangeArrowheads="1"/>
          </p:cNvSpPr>
          <p:nvPr/>
        </p:nvSpPr>
        <p:spPr bwMode="auto">
          <a:xfrm>
            <a:off x="7770813" y="5580063"/>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800"/>
              <a:t>Examples</a:t>
            </a:r>
            <a:endParaRPr lang="en-US" altLang="en-US" sz="1800"/>
          </a:p>
        </p:txBody>
      </p:sp>
      <p:sp>
        <p:nvSpPr>
          <p:cNvPr id="113681" name="Rectangle 2"/>
          <p:cNvSpPr txBox="1">
            <a:spLocks noChangeArrowheads="1"/>
          </p:cNvSpPr>
          <p:nvPr/>
        </p:nvSpPr>
        <p:spPr bwMode="auto">
          <a:xfrm>
            <a:off x="255588" y="1341438"/>
            <a:ext cx="8229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95288" y="1806575"/>
            <a:ext cx="8229600" cy="417513"/>
          </a:xfrm>
        </p:spPr>
        <p:txBody>
          <a:bodyPr/>
          <a:lstStyle/>
          <a:p>
            <a:pPr marL="0" indent="0" eaLnBrk="1" hangingPunct="1"/>
            <a:r>
              <a:rPr lang="en-US" altLang="en-US" sz="2000" smtClean="0"/>
              <a:t>What to do about domestic revenue? – Buzz group -  </a:t>
            </a:r>
          </a:p>
        </p:txBody>
      </p:sp>
      <p:sp>
        <p:nvSpPr>
          <p:cNvPr id="16387" name="Rectangle 3"/>
          <p:cNvSpPr>
            <a:spLocks noGrp="1" noChangeArrowheads="1"/>
          </p:cNvSpPr>
          <p:nvPr>
            <p:ph type="body" idx="1"/>
          </p:nvPr>
        </p:nvSpPr>
        <p:spPr>
          <a:xfrm>
            <a:off x="0" y="2246313"/>
            <a:ext cx="9144000" cy="3630612"/>
          </a:xfrm>
        </p:spPr>
        <p:txBody>
          <a:bodyPr/>
          <a:lstStyle/>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In resource rich countries: good governance of natural resources should be an issue of BS-policy dialogue and performance indicators.</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Governments should make better deals with extractive industries including forestry, fishery and other natural resources.</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Environment /climate integration can improve quality of FDI (Laos)</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Insist on improving transparency and information.</a:t>
            </a:r>
          </a:p>
          <a:p>
            <a:pPr lvl="1" eaLnBrk="1" hangingPunct="1">
              <a:lnSpc>
                <a:spcPct val="130000"/>
              </a:lnSpc>
              <a:spcBef>
                <a:spcPct val="0"/>
              </a:spcBef>
              <a:spcAft>
                <a:spcPts val="0"/>
              </a:spcAft>
              <a:buFont typeface="Arial" panose="020B0604020202020204" pitchFamily="34" charset="0"/>
              <a:buChar char="•"/>
              <a:defRPr/>
            </a:pPr>
            <a:r>
              <a:rPr lang="en-GB" sz="1800" b="0" dirty="0">
                <a:solidFill>
                  <a:schemeClr val="accent3"/>
                </a:solidFill>
                <a:ea typeface="ＭＳ Ｐゴシック" charset="0"/>
              </a:rPr>
              <a:t>Support the </a:t>
            </a:r>
            <a:r>
              <a:rPr lang="en-GB" sz="1800" b="0" dirty="0" smtClean="0">
                <a:solidFill>
                  <a:schemeClr val="accent3"/>
                </a:solidFill>
                <a:ea typeface="ＭＳ Ｐゴシック" charset="0"/>
              </a:rPr>
              <a:t>EITI.</a:t>
            </a:r>
            <a:endParaRPr lang="en-GB" sz="1800" b="0" dirty="0">
              <a:solidFill>
                <a:schemeClr val="accent3"/>
              </a:solidFill>
              <a:ea typeface="ＭＳ Ｐゴシック" charset="0"/>
            </a:endParaRP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Strengthen anti-corruption legislation and its implementation.</a:t>
            </a: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Political leaders and public sector officials should not be allowed to have shares in extractive </a:t>
            </a:r>
            <a:r>
              <a:rPr lang="en-GB" sz="1800" b="0" dirty="0">
                <a:solidFill>
                  <a:schemeClr val="accent3"/>
                </a:solidFill>
                <a:ea typeface="ＭＳ Ｐゴシック" charset="0"/>
              </a:rPr>
              <a:t>industries including forestry, fishery and other natural resources.</a:t>
            </a:r>
            <a:endParaRPr lang="en-GB" sz="1800" b="0" dirty="0" smtClean="0">
              <a:solidFill>
                <a:schemeClr val="accent3"/>
              </a:solidFill>
              <a:ea typeface="ＭＳ Ｐゴシック" charset="0"/>
            </a:endParaRPr>
          </a:p>
          <a:p>
            <a:pPr lvl="1" eaLnBrk="1" hangingPunct="1">
              <a:lnSpc>
                <a:spcPct val="130000"/>
              </a:lnSpc>
              <a:spcBef>
                <a:spcPct val="0"/>
              </a:spcBef>
              <a:spcAft>
                <a:spcPts val="0"/>
              </a:spcAft>
              <a:buFont typeface="Arial" panose="020B0604020202020204" pitchFamily="34" charset="0"/>
              <a:buChar char="•"/>
              <a:defRPr/>
            </a:pPr>
            <a:r>
              <a:rPr lang="en-GB" sz="1800" b="0" dirty="0" smtClean="0">
                <a:solidFill>
                  <a:schemeClr val="accent3"/>
                </a:solidFill>
                <a:ea typeface="ＭＳ Ｐゴシック" charset="0"/>
              </a:rPr>
              <a:t>Create an independent oversight mechanism.     </a:t>
            </a:r>
            <a:endParaRPr lang="en-GB" sz="1800" b="0" dirty="0">
              <a:solidFill>
                <a:schemeClr val="accent3"/>
              </a:solidFill>
              <a:ea typeface="ＭＳ Ｐゴシック" charset="0"/>
            </a:endParaRPr>
          </a:p>
        </p:txBody>
      </p:sp>
      <p:sp>
        <p:nvSpPr>
          <p:cNvPr id="1157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491A2413-B63C-4117-9405-EB5536C5A116}" type="slidenum">
              <a:rPr lang="en-GB" altLang="en-US" sz="1400">
                <a:solidFill>
                  <a:schemeClr val="tx1"/>
                </a:solidFill>
                <a:latin typeface="Arial" pitchFamily="34" charset="0"/>
              </a:rPr>
              <a:pPr eaLnBrk="1" hangingPunct="1"/>
              <a:t>38</a:t>
            </a:fld>
            <a:endParaRPr lang="en-GB" altLang="en-US" sz="1400">
              <a:solidFill>
                <a:schemeClr val="tx1"/>
              </a:solidFill>
              <a:latin typeface="Arial" pitchFamily="34" charset="0"/>
            </a:endParaRPr>
          </a:p>
        </p:txBody>
      </p:sp>
      <p:sp>
        <p:nvSpPr>
          <p:cNvPr id="115716" name="Rectangle 2"/>
          <p:cNvSpPr txBox="1">
            <a:spLocks noChangeArrowheads="1"/>
          </p:cNvSpPr>
          <p:nvPr/>
        </p:nvSpPr>
        <p:spPr bwMode="auto">
          <a:xfrm>
            <a:off x="395288" y="1196975"/>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lnSpc>
                <a:spcPct val="80000"/>
              </a:lnSpc>
            </a:pPr>
            <a:r>
              <a:rPr lang="en-US" altLang="en-US" sz="2300" b="1"/>
              <a:t>#2 Criterion on macro-economic policy,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ular Callout 12"/>
          <p:cNvSpPr>
            <a:spLocks noChangeArrowheads="1"/>
          </p:cNvSpPr>
          <p:nvPr/>
        </p:nvSpPr>
        <p:spPr bwMode="auto">
          <a:xfrm>
            <a:off x="1547813" y="5087938"/>
            <a:ext cx="6834187" cy="1465262"/>
          </a:xfrm>
          <a:prstGeom prst="wedgeRectCallout">
            <a:avLst>
              <a:gd name="adj1" fmla="val 8412"/>
              <a:gd name="adj2" fmla="val -174819"/>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The Climate Public Expenditure and Institutional Review (CPEIR) </a:t>
            </a:r>
            <a:r>
              <a:rPr lang="en-US" dirty="0">
                <a:solidFill>
                  <a:schemeClr val="dk1"/>
                </a:solidFill>
                <a:latin typeface="+mn-lt"/>
                <a:ea typeface="+mn-ea"/>
              </a:rPr>
              <a:t>(a new tool) </a:t>
            </a:r>
          </a:p>
          <a:p>
            <a:pPr marL="85725" indent="-85725">
              <a:buClr>
                <a:srgbClr val="006699"/>
              </a:buClr>
              <a:buFont typeface="Arial"/>
              <a:buChar char="•"/>
              <a:defRPr/>
            </a:pPr>
            <a:r>
              <a:rPr lang="en-US" dirty="0">
                <a:solidFill>
                  <a:schemeClr val="dk1"/>
                </a:solidFill>
                <a:latin typeface="+mn-lt"/>
                <a:ea typeface="+mn-ea"/>
              </a:rPr>
              <a:t>reviews climate expenditures from domestic and external sources </a:t>
            </a:r>
          </a:p>
          <a:p>
            <a:pPr marL="85725" indent="-85725">
              <a:buClr>
                <a:srgbClr val="006699"/>
              </a:buClr>
              <a:buFont typeface="Arial"/>
              <a:buChar char="•"/>
              <a:defRPr/>
            </a:pPr>
            <a:r>
              <a:rPr lang="en-US" dirty="0">
                <a:solidFill>
                  <a:schemeClr val="dk1"/>
                </a:solidFill>
                <a:latin typeface="+mn-lt"/>
                <a:ea typeface="+mn-ea"/>
              </a:rPr>
              <a:t>key for developing a climate fiscal framework. </a:t>
            </a:r>
          </a:p>
          <a:p>
            <a:pPr marL="85725" indent="-85725">
              <a:buClr>
                <a:srgbClr val="006699"/>
              </a:buClr>
              <a:buFont typeface="Arial"/>
              <a:buChar char="•"/>
              <a:defRPr/>
            </a:pPr>
            <a:r>
              <a:rPr lang="en-US" dirty="0">
                <a:solidFill>
                  <a:schemeClr val="dk1"/>
                </a:solidFill>
                <a:latin typeface="+mn-lt"/>
                <a:ea typeface="+mn-ea"/>
              </a:rPr>
              <a:t>improves </a:t>
            </a:r>
            <a:r>
              <a:rPr lang="en-US" dirty="0" err="1">
                <a:solidFill>
                  <a:schemeClr val="dk1"/>
                </a:solidFill>
                <a:latin typeface="+mn-lt"/>
                <a:ea typeface="+mn-ea"/>
              </a:rPr>
              <a:t>prioritisation</a:t>
            </a:r>
            <a:r>
              <a:rPr lang="en-US" dirty="0">
                <a:solidFill>
                  <a:schemeClr val="dk1"/>
                </a:solidFill>
                <a:latin typeface="+mn-lt"/>
                <a:ea typeface="+mn-ea"/>
              </a:rPr>
              <a:t>, efficiency and effectiveness of resources in support of climate adaptation and mitigation</a:t>
            </a:r>
          </a:p>
          <a:p>
            <a:pPr marL="85725" indent="-85725">
              <a:buClr>
                <a:srgbClr val="006699"/>
              </a:buClr>
              <a:buFont typeface="Arial"/>
              <a:buChar char="•"/>
              <a:defRPr/>
            </a:pPr>
            <a:r>
              <a:rPr lang="en-GB" dirty="0">
                <a:solidFill>
                  <a:schemeClr val="dk1"/>
                </a:solidFill>
                <a:latin typeface="+mn-lt"/>
                <a:ea typeface="+mn-ea"/>
              </a:rPr>
              <a:t>is there tracking of climate related public expenditures?</a:t>
            </a:r>
          </a:p>
          <a:p>
            <a:pPr marL="85725" indent="-85725">
              <a:buClr>
                <a:srgbClr val="006699"/>
              </a:buClr>
              <a:buFont typeface="Arial"/>
              <a:buChar char="•"/>
              <a:defRPr/>
            </a:pPr>
            <a:r>
              <a:rPr lang="en-GB" dirty="0">
                <a:solidFill>
                  <a:schemeClr val="dk1"/>
                </a:solidFill>
                <a:latin typeface="+mn-lt"/>
                <a:ea typeface="+mn-ea"/>
              </a:rPr>
              <a:t>Is there amending of the budget guidelines and classification?</a:t>
            </a:r>
            <a:endParaRPr lang="en-US" dirty="0">
              <a:solidFill>
                <a:schemeClr val="dk1"/>
              </a:solidFill>
              <a:latin typeface="+mn-lt"/>
              <a:ea typeface="+mn-ea"/>
            </a:endParaRPr>
          </a:p>
        </p:txBody>
      </p:sp>
      <p:sp>
        <p:nvSpPr>
          <p:cNvPr id="117762" name="Title 1"/>
          <p:cNvSpPr>
            <a:spLocks noGrp="1"/>
          </p:cNvSpPr>
          <p:nvPr>
            <p:ph type="title"/>
          </p:nvPr>
        </p:nvSpPr>
        <p:spPr>
          <a:xfrm>
            <a:off x="228600" y="1071563"/>
            <a:ext cx="8229600" cy="936625"/>
          </a:xfrm>
        </p:spPr>
        <p:txBody>
          <a:bodyPr/>
          <a:lstStyle/>
          <a:p>
            <a:pPr marL="0" indent="0"/>
            <a:r>
              <a:rPr lang="en-GB" altLang="en-US" sz="2400" smtClean="0"/>
              <a:t>Criterion #3 Credible PFM system</a:t>
            </a:r>
          </a:p>
        </p:txBody>
      </p:sp>
      <p:sp>
        <p:nvSpPr>
          <p:cNvPr id="117763" name="Slide Number Placeholder 3"/>
          <p:cNvSpPr>
            <a:spLocks noGrp="1"/>
          </p:cNvSpPr>
          <p:nvPr>
            <p:ph type="sldNum" sz="quarter" idx="12"/>
          </p:nvPr>
        </p:nvSpPr>
        <p:spPr>
          <a:xfrm>
            <a:off x="67056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5441281-0F9F-43A7-845C-2E71FA440086}" type="slidenum">
              <a:rPr lang="en-GB" altLang="en-US" sz="1400">
                <a:solidFill>
                  <a:schemeClr val="tx1"/>
                </a:solidFill>
                <a:latin typeface="Arial" pitchFamily="34" charset="0"/>
              </a:rPr>
              <a:pPr eaLnBrk="1" hangingPunct="1"/>
              <a:t>39</a:t>
            </a:fld>
            <a:endParaRPr lang="en-GB" altLang="en-US" sz="1400">
              <a:solidFill>
                <a:schemeClr val="tx1"/>
              </a:solidFill>
              <a:latin typeface="Arial" pitchFamily="34" charset="0"/>
            </a:endParaRPr>
          </a:p>
        </p:txBody>
      </p:sp>
      <p:graphicFrame>
        <p:nvGraphicFramePr>
          <p:cNvPr id="5" name="Table 4"/>
          <p:cNvGraphicFramePr>
            <a:graphicFrameLocks noGrp="1"/>
          </p:cNvGraphicFramePr>
          <p:nvPr/>
        </p:nvGraphicFramePr>
        <p:xfrm>
          <a:off x="323850" y="1916113"/>
          <a:ext cx="8569326" cy="1328737"/>
        </p:xfrm>
        <a:graphic>
          <a:graphicData uri="http://schemas.openxmlformats.org/drawingml/2006/table">
            <a:tbl>
              <a:tblPr firstRow="1" bandRow="1">
                <a:tableStyleId>{5C22544A-7EE6-4342-B048-85BDC9FD1C3A}</a:tableStyleId>
              </a:tblPr>
              <a:tblGrid>
                <a:gridCol w="2856442"/>
                <a:gridCol w="2856442"/>
                <a:gridCol w="2856442"/>
              </a:tblGrid>
              <a:tr h="373707">
                <a:tc gridSpan="3">
                  <a:txBody>
                    <a:bodyPr/>
                    <a:lstStyle/>
                    <a:p>
                      <a:pPr algn="ctr"/>
                      <a:r>
                        <a:rPr lang="en-GB" sz="1800" noProof="0" dirty="0" smtClean="0"/>
                        <a:t>The three specific objectives of the PFM system</a:t>
                      </a:r>
                      <a:endParaRPr lang="en-GB" sz="1800" noProof="0" dirty="0"/>
                    </a:p>
                  </a:txBody>
                  <a:tcPr marL="91444" marR="91444" marT="45766" marB="45766">
                    <a:solidFill>
                      <a:srgbClr val="0F5494"/>
                    </a:solidFill>
                  </a:tcPr>
                </a:tc>
                <a:tc hMerge="1">
                  <a:txBody>
                    <a:bodyPr/>
                    <a:lstStyle/>
                    <a:p>
                      <a:endParaRPr lang="en-GB" dirty="0"/>
                    </a:p>
                  </a:txBody>
                  <a:tcPr/>
                </a:tc>
                <a:tc hMerge="1">
                  <a:txBody>
                    <a:bodyPr/>
                    <a:lstStyle/>
                    <a:p>
                      <a:endParaRPr lang="en-GB" dirty="0"/>
                    </a:p>
                  </a:txBody>
                  <a:tcPr/>
                </a:tc>
              </a:tr>
              <a:tr h="955030">
                <a:tc>
                  <a:txBody>
                    <a:bodyPr/>
                    <a:lstStyle/>
                    <a:p>
                      <a:pPr algn="ctr"/>
                      <a:r>
                        <a:rPr lang="en-GB" sz="1800" b="0" noProof="0" smtClean="0">
                          <a:solidFill>
                            <a:srgbClr val="0F5494"/>
                          </a:solidFill>
                        </a:rPr>
                        <a:t>Aggregate fiscal discipline</a:t>
                      </a:r>
                      <a:endParaRPr lang="en-GB" sz="1800" b="0" noProof="0">
                        <a:solidFill>
                          <a:srgbClr val="0F5494"/>
                        </a:solidFill>
                      </a:endParaRPr>
                    </a:p>
                  </a:txBody>
                  <a:tcPr marL="91444" marR="91444" marT="45766" marB="45766">
                    <a:solidFill>
                      <a:srgbClr val="0F5494">
                        <a:alpha val="25000"/>
                      </a:srgbClr>
                    </a:solidFill>
                  </a:tcPr>
                </a:tc>
                <a:tc>
                  <a:txBody>
                    <a:bodyPr/>
                    <a:lstStyle/>
                    <a:p>
                      <a:pPr algn="ctr"/>
                      <a:r>
                        <a:rPr lang="en-GB" sz="1800" b="0" noProof="0" dirty="0" smtClean="0">
                          <a:solidFill>
                            <a:srgbClr val="0F5494"/>
                          </a:solidFill>
                        </a:rPr>
                        <a:t>Allocation of resources in conformity with policy objectives</a:t>
                      </a:r>
                      <a:endParaRPr lang="en-GB" sz="1800" b="0" noProof="0" dirty="0">
                        <a:solidFill>
                          <a:srgbClr val="0F5494"/>
                        </a:solidFill>
                      </a:endParaRPr>
                    </a:p>
                  </a:txBody>
                  <a:tcPr marL="91444" marR="91444" marT="45766" marB="45766">
                    <a:solidFill>
                      <a:srgbClr val="0F5494">
                        <a:alpha val="25000"/>
                      </a:srgbClr>
                    </a:solidFill>
                  </a:tcPr>
                </a:tc>
                <a:tc>
                  <a:txBody>
                    <a:bodyPr/>
                    <a:lstStyle/>
                    <a:p>
                      <a:pPr algn="ctr"/>
                      <a:r>
                        <a:rPr lang="en-GB" sz="1800" b="0" noProof="0" dirty="0" smtClean="0">
                          <a:solidFill>
                            <a:srgbClr val="0F5494"/>
                          </a:solidFill>
                        </a:rPr>
                        <a:t>Operational</a:t>
                      </a:r>
                      <a:r>
                        <a:rPr lang="en-GB" sz="1800" b="0" baseline="0" noProof="0" dirty="0" smtClean="0">
                          <a:solidFill>
                            <a:srgbClr val="0F5494"/>
                          </a:solidFill>
                        </a:rPr>
                        <a:t> efficiency</a:t>
                      </a:r>
                      <a:endParaRPr lang="en-GB" sz="1800" b="0" noProof="0" dirty="0">
                        <a:solidFill>
                          <a:srgbClr val="0F5494"/>
                        </a:solidFill>
                      </a:endParaRPr>
                    </a:p>
                  </a:txBody>
                  <a:tcPr marL="91444" marR="91444" marT="45766" marB="45766">
                    <a:solidFill>
                      <a:srgbClr val="0F5494">
                        <a:alpha val="25000"/>
                      </a:srgbClr>
                    </a:solidFill>
                  </a:tcPr>
                </a:tc>
              </a:tr>
            </a:tbl>
          </a:graphicData>
        </a:graphic>
      </p:graphicFrame>
      <p:sp>
        <p:nvSpPr>
          <p:cNvPr id="8" name="Rectangular Callout 7"/>
          <p:cNvSpPr>
            <a:spLocks noChangeArrowheads="1"/>
          </p:cNvSpPr>
          <p:nvPr/>
        </p:nvSpPr>
        <p:spPr bwMode="auto">
          <a:xfrm>
            <a:off x="317500" y="3500438"/>
            <a:ext cx="5092700" cy="1452562"/>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 Public Environmental Expenditure Review (PEER) </a:t>
            </a:r>
          </a:p>
          <a:p>
            <a:pPr marL="85725" indent="-85725">
              <a:buClr>
                <a:srgbClr val="006699"/>
              </a:buClr>
              <a:buFont typeface="Arial"/>
              <a:buChar char="•"/>
              <a:defRPr/>
            </a:pPr>
            <a:r>
              <a:rPr lang="en-US" dirty="0">
                <a:solidFill>
                  <a:schemeClr val="dk1"/>
                </a:solidFill>
                <a:latin typeface="+mn-lt"/>
                <a:ea typeface="+mn-ea"/>
              </a:rPr>
              <a:t>analyses allocation, management and effects of public environmental expenditures</a:t>
            </a:r>
          </a:p>
          <a:p>
            <a:pPr marL="85725" indent="-85725">
              <a:buClr>
                <a:srgbClr val="006699"/>
              </a:buClr>
              <a:buFont typeface="Arial"/>
              <a:buChar char="•"/>
              <a:defRPr/>
            </a:pPr>
            <a:r>
              <a:rPr lang="en-US" dirty="0">
                <a:solidFill>
                  <a:schemeClr val="dk1"/>
                </a:solidFill>
                <a:latin typeface="+mn-lt"/>
                <a:ea typeface="+mn-ea"/>
              </a:rPr>
              <a:t>key guidance to strategic planning and budget preparation</a:t>
            </a:r>
          </a:p>
          <a:p>
            <a:pPr marL="85725" indent="-85725">
              <a:buClr>
                <a:srgbClr val="006699"/>
              </a:buClr>
              <a:buFont typeface="Arial"/>
              <a:buChar char="•"/>
              <a:defRPr/>
            </a:pPr>
            <a:r>
              <a:rPr lang="en-US" dirty="0">
                <a:solidFill>
                  <a:schemeClr val="dk1"/>
                </a:solidFill>
                <a:latin typeface="+mn-lt"/>
                <a:ea typeface="+mn-ea"/>
              </a:rPr>
              <a:t>supports improved efficiency and effectiveness of resources</a:t>
            </a:r>
          </a:p>
          <a:p>
            <a:pPr marL="85725" indent="-85725">
              <a:buClr>
                <a:srgbClr val="006699"/>
              </a:buClr>
              <a:buFont typeface="Arial"/>
              <a:buChar char="•"/>
              <a:defRPr/>
            </a:pPr>
            <a:r>
              <a:rPr lang="en-GB" dirty="0">
                <a:solidFill>
                  <a:schemeClr val="dk1"/>
                </a:solidFill>
                <a:latin typeface="+mn-lt"/>
                <a:ea typeface="+mn-ea"/>
              </a:rPr>
              <a:t> is there tracking of environment related public expenditures?</a:t>
            </a:r>
          </a:p>
          <a:p>
            <a:pPr marL="85725" indent="-85725">
              <a:buClr>
                <a:srgbClr val="006699"/>
              </a:buClr>
              <a:buFont typeface="Arial"/>
              <a:buChar char="•"/>
              <a:defRPr/>
            </a:pPr>
            <a:r>
              <a:rPr lang="en-GB" dirty="0">
                <a:solidFill>
                  <a:schemeClr val="dk1"/>
                </a:solidFill>
                <a:latin typeface="+mn-lt"/>
                <a:ea typeface="+mn-ea"/>
              </a:rPr>
              <a:t>Is there amending of the budget guidelines and classification?</a:t>
            </a:r>
            <a:endParaRPr lang="en-US" dirty="0">
              <a:solidFill>
                <a:schemeClr val="dk1"/>
              </a:solidFill>
              <a:latin typeface="+mn-lt"/>
              <a:ea typeface="+mn-ea"/>
            </a:endParaRPr>
          </a:p>
        </p:txBody>
      </p:sp>
      <p:pic>
        <p:nvPicPr>
          <p:cNvPr id="11"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5087938"/>
            <a:ext cx="825500" cy="75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2" name="Picture 6">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38" y="6019800"/>
            <a:ext cx="827087"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 name="Rectangular Callout 13"/>
          <p:cNvSpPr>
            <a:spLocks noChangeArrowheads="1"/>
          </p:cNvSpPr>
          <p:nvPr/>
        </p:nvSpPr>
        <p:spPr bwMode="auto">
          <a:xfrm>
            <a:off x="5724525" y="3478213"/>
            <a:ext cx="2951163" cy="14747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altLang="en-US" b="1">
                <a:solidFill>
                  <a:srgbClr val="000000"/>
                </a:solidFill>
              </a:rPr>
              <a:t>Extractive industries</a:t>
            </a:r>
          </a:p>
          <a:p>
            <a:pPr eaLnBrk="1" hangingPunct="1"/>
            <a:r>
              <a:rPr lang="en-US" altLang="en-US">
                <a:solidFill>
                  <a:srgbClr val="000000"/>
                </a:solidFill>
              </a:rPr>
              <a:t>Are extractive industrie</a:t>
            </a:r>
            <a:r>
              <a:rPr lang="en-US" altLang="en-US">
                <a:solidFill>
                  <a:schemeClr val="tx1"/>
                </a:solidFill>
              </a:rPr>
              <a:t>s (</a:t>
            </a:r>
            <a:r>
              <a:rPr lang="en-GB" altLang="en-US">
                <a:solidFill>
                  <a:schemeClr val="tx1"/>
                </a:solidFill>
              </a:rPr>
              <a:t>including forestry, fishery and other natural resources ) </a:t>
            </a:r>
            <a:r>
              <a:rPr lang="en-US" altLang="en-US">
                <a:solidFill>
                  <a:srgbClr val="000000"/>
                </a:solidFill>
              </a:rPr>
              <a:t>targeted in the PFM actions – especially on the revenue side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274763"/>
            <a:ext cx="7786688" cy="554037"/>
          </a:xfrm>
        </p:spPr>
        <p:txBody>
          <a:bodyPr>
            <a:spAutoFit/>
          </a:bodyPr>
          <a:lstStyle/>
          <a:p>
            <a:pPr indent="0" eaLnBrk="1" hangingPunct="1"/>
            <a:r>
              <a:rPr lang="en-GB" altLang="en-US" smtClean="0"/>
              <a:t>Terminology</a:t>
            </a:r>
          </a:p>
        </p:txBody>
      </p:sp>
      <p:sp>
        <p:nvSpPr>
          <p:cNvPr id="39938"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ABB40F80-922E-460E-8669-415D9A43DC70}" type="slidenum">
              <a:rPr lang="fr-FR" altLang="en-US" sz="1400">
                <a:solidFill>
                  <a:schemeClr val="tx1"/>
                </a:solidFill>
              </a:rPr>
              <a:pPr algn="r">
                <a:lnSpc>
                  <a:spcPts val="1400"/>
                </a:lnSpc>
              </a:pPr>
              <a:t>4</a:t>
            </a:fld>
            <a:endParaRPr lang="fr-FR" altLang="en-US" sz="1400">
              <a:solidFill>
                <a:schemeClr val="tx1"/>
              </a:solidFill>
            </a:endParaRPr>
          </a:p>
        </p:txBody>
      </p:sp>
      <p:sp>
        <p:nvSpPr>
          <p:cNvPr id="8" name="TextBox 7"/>
          <p:cNvSpPr txBox="1">
            <a:spLocks noChangeArrowheads="1"/>
          </p:cNvSpPr>
          <p:nvPr/>
        </p:nvSpPr>
        <p:spPr bwMode="auto">
          <a:xfrm>
            <a:off x="0" y="1981200"/>
            <a:ext cx="86868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ts val="600"/>
              </a:spcBef>
              <a:spcAft>
                <a:spcPts val="1200"/>
              </a:spcAft>
            </a:pPr>
            <a:r>
              <a:rPr lang="en-GB" altLang="en-US" sz="1800" b="1"/>
              <a:t>Sector approach </a:t>
            </a:r>
            <a:r>
              <a:rPr lang="en-GB" altLang="en-US" sz="1800"/>
              <a:t>= a way of working shared by a government, development partners and other stakeholders; aimed at developing a sector in a holistic manner, based on a continuous process</a:t>
            </a:r>
          </a:p>
          <a:p>
            <a:pPr eaLnBrk="1" hangingPunct="1">
              <a:spcBef>
                <a:spcPts val="600"/>
              </a:spcBef>
              <a:spcAft>
                <a:spcPts val="1200"/>
              </a:spcAft>
              <a:buFontTx/>
              <a:buChar char="•"/>
            </a:pPr>
            <a:r>
              <a:rPr lang="en-GB" altLang="en-US" sz="1800"/>
              <a:t>Sector programme = the result of a sector approach; includes: sector policy; sector budget; sector coordination framework</a:t>
            </a:r>
          </a:p>
          <a:p>
            <a:pPr eaLnBrk="1" hangingPunct="1">
              <a:spcBef>
                <a:spcPts val="600"/>
              </a:spcBef>
              <a:spcAft>
                <a:spcPts val="1200"/>
              </a:spcAft>
              <a:buFontTx/>
              <a:buChar char="•"/>
            </a:pPr>
            <a:r>
              <a:rPr lang="en-GB" altLang="en-US" sz="1800"/>
              <a:t>Sector Policy Support Programme (SPSP) = the EC instrument to support the (national) sector programme</a:t>
            </a:r>
          </a:p>
          <a:p>
            <a:pPr eaLnBrk="1" hangingPunct="1">
              <a:spcBef>
                <a:spcPts val="600"/>
              </a:spcBef>
              <a:spcAft>
                <a:spcPts val="1200"/>
              </a:spcAft>
              <a:buFontTx/>
              <a:buChar char="•"/>
            </a:pPr>
            <a:r>
              <a:rPr lang="en-GB" altLang="en-US" sz="1800"/>
              <a:t>A sector approach can have a </a:t>
            </a:r>
            <a:r>
              <a:rPr lang="en-GB" altLang="en-US" sz="1800" b="1"/>
              <a:t>strategic impact</a:t>
            </a:r>
            <a:r>
              <a:rPr lang="en-GB" altLang="en-US" sz="1800"/>
              <a:t> on integrating environment and climate change – if successful it can </a:t>
            </a:r>
            <a:r>
              <a:rPr lang="en-GB" altLang="en-US" sz="1800" b="1"/>
              <a:t>internalise integration</a:t>
            </a:r>
            <a:r>
              <a:rPr lang="en-GB" altLang="en-US" sz="1800"/>
              <a:t> throughout a sector and beyond.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8" grpId="1" build="allAtOnce"/>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198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9811"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9812" name="Ellipse 8"/>
          <p:cNvSpPr>
            <a:spLocks noChangeArrowheads="1"/>
          </p:cNvSpPr>
          <p:nvPr/>
        </p:nvSpPr>
        <p:spPr bwMode="auto">
          <a:xfrm>
            <a:off x="7956550" y="1792288"/>
            <a:ext cx="1089025" cy="41751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119813" name="TextBox 12"/>
          <p:cNvSpPr txBox="1">
            <a:spLocks noChangeArrowheads="1"/>
          </p:cNvSpPr>
          <p:nvPr/>
        </p:nvSpPr>
        <p:spPr bwMode="auto">
          <a:xfrm>
            <a:off x="0" y="2492375"/>
            <a:ext cx="861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a:t>PFM is about administration and management of public revenues and expenditures. </a:t>
            </a:r>
          </a:p>
          <a:p>
            <a:pPr eaLnBrk="1" hangingPunct="1"/>
            <a:endParaRPr lang="en-GB" altLang="en-US" sz="1800"/>
          </a:p>
          <a:p>
            <a:pPr eaLnBrk="1" hangingPunct="1">
              <a:buClr>
                <a:srgbClr val="006699"/>
              </a:buClr>
              <a:buFontTx/>
              <a:buChar char="•"/>
            </a:pPr>
            <a:r>
              <a:rPr lang="en-US" altLang="en-US" sz="1800"/>
              <a:t>Understanding the national context</a:t>
            </a:r>
          </a:p>
          <a:p>
            <a:pPr eaLnBrk="1" hangingPunct="1">
              <a:buClr>
                <a:srgbClr val="006699"/>
              </a:buClr>
              <a:buFontTx/>
              <a:buChar char="•"/>
            </a:pPr>
            <a:endParaRPr lang="en-GB" altLang="en-US" sz="1800"/>
          </a:p>
          <a:p>
            <a:pPr eaLnBrk="1" hangingPunct="1">
              <a:buClr>
                <a:srgbClr val="006699"/>
              </a:buClr>
              <a:buFontTx/>
              <a:buChar char="•"/>
            </a:pPr>
            <a:r>
              <a:rPr lang="en-GB" altLang="en-US" sz="1800"/>
              <a:t>What is the level of taxation</a:t>
            </a:r>
          </a:p>
          <a:p>
            <a:pPr eaLnBrk="1" hangingPunct="1">
              <a:buClr>
                <a:srgbClr val="006699"/>
              </a:buClr>
              <a:buFontTx/>
              <a:buChar char="•"/>
            </a:pPr>
            <a:r>
              <a:rPr lang="en-GB" altLang="en-US" sz="1800"/>
              <a:t>Is collection of taxes and fees collective – what can be done to improve it?</a:t>
            </a:r>
          </a:p>
          <a:p>
            <a:pPr eaLnBrk="1" hangingPunct="1">
              <a:buClr>
                <a:srgbClr val="006699"/>
              </a:buClr>
              <a:buFontTx/>
              <a:buChar char="•"/>
            </a:pPr>
            <a:r>
              <a:rPr lang="en-GB" altLang="en-US" sz="1800"/>
              <a:t>How is the tax revenue distributed between government entities and between national and sub-national level?</a:t>
            </a:r>
          </a:p>
          <a:p>
            <a:pPr eaLnBrk="1" hangingPunct="1">
              <a:buClr>
                <a:srgbClr val="006699"/>
              </a:buClr>
              <a:buFontTx/>
              <a:buChar char="•"/>
            </a:pPr>
            <a:r>
              <a:rPr lang="en-GB" altLang="en-US" sz="1800"/>
              <a:t>What is the level of corruption, what is done to curb it?</a:t>
            </a:r>
          </a:p>
          <a:p>
            <a:pPr eaLnBrk="1" hangingPunct="1">
              <a:buClr>
                <a:srgbClr val="006699"/>
              </a:buClr>
              <a:buFontTx/>
              <a:buChar char="•"/>
            </a:pPr>
            <a:r>
              <a:rPr lang="en-GB" altLang="en-US" sz="1800"/>
              <a:t>Does the national budget mirror policy statements and strategies?</a:t>
            </a:r>
          </a:p>
          <a:p>
            <a:pPr eaLnBrk="1" hangingPunct="1"/>
            <a:endParaRPr lang="en-GB" altLang="en-US"/>
          </a:p>
        </p:txBody>
      </p:sp>
      <p:sp>
        <p:nvSpPr>
          <p:cNvPr id="119814" name="Slide Number Placeholder 4"/>
          <p:cNvSpPr txBox="1">
            <a:spLocks/>
          </p:cNvSpPr>
          <p:nvPr/>
        </p:nvSpPr>
        <p:spPr bwMode="auto">
          <a:xfrm>
            <a:off x="8229600" y="6237288"/>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6199DDE9-4118-4F16-83F1-6E73CDFA3ADF}" type="slidenum">
              <a:rPr lang="fr-FR" altLang="en-US" sz="1400">
                <a:solidFill>
                  <a:schemeClr val="tx1"/>
                </a:solidFill>
              </a:rPr>
              <a:pPr algn="r">
                <a:lnSpc>
                  <a:spcPts val="1400"/>
                </a:lnSpc>
              </a:pPr>
              <a:t>40</a:t>
            </a:fld>
            <a:endParaRPr lang="fr-FR" altLang="en-US" sz="1400">
              <a:solidFill>
                <a:schemeClr val="tx1"/>
              </a:solidFill>
            </a:endParaRPr>
          </a:p>
        </p:txBody>
      </p:sp>
      <p:sp>
        <p:nvSpPr>
          <p:cNvPr id="119815" name="Title 1"/>
          <p:cNvSpPr>
            <a:spLocks noGrp="1"/>
          </p:cNvSpPr>
          <p:nvPr>
            <p:ph type="title"/>
          </p:nvPr>
        </p:nvSpPr>
        <p:spPr>
          <a:xfrm>
            <a:off x="304800" y="1071563"/>
            <a:ext cx="8229600" cy="936625"/>
          </a:xfrm>
        </p:spPr>
        <p:txBody>
          <a:bodyPr/>
          <a:lstStyle/>
          <a:p>
            <a:pPr marL="0" indent="0"/>
            <a:r>
              <a:rPr lang="en-GB" altLang="en-US" sz="2400" smtClean="0"/>
              <a:t>Criterion #3 Credible PFM system, cont’d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marL="0" indent="0"/>
            <a:r>
              <a:rPr lang="da-DK" altLang="en-US" smtClean="0"/>
              <a:t>#4 Budget transparency</a:t>
            </a:r>
          </a:p>
        </p:txBody>
      </p:sp>
      <p:sp>
        <p:nvSpPr>
          <p:cNvPr id="12185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BF29D8F-EDDB-47A1-8E66-338AB3C5ED85}" type="slidenum">
              <a:rPr lang="en-GB" altLang="en-US" sz="1400">
                <a:solidFill>
                  <a:schemeClr val="tx1"/>
                </a:solidFill>
                <a:latin typeface="Arial" pitchFamily="34" charset="0"/>
              </a:rPr>
              <a:pPr eaLnBrk="1" hangingPunct="1"/>
              <a:t>41</a:t>
            </a:fld>
            <a:endParaRPr lang="en-GB" altLang="en-US" sz="1400">
              <a:solidFill>
                <a:schemeClr val="tx1"/>
              </a:solidFill>
              <a:latin typeface="Arial" pitchFamily="34" charset="0"/>
            </a:endParaRPr>
          </a:p>
        </p:txBody>
      </p:sp>
      <p:sp>
        <p:nvSpPr>
          <p:cNvPr id="121859" name="Rectangle 3"/>
          <p:cNvSpPr>
            <a:spLocks noChangeArrowheads="1"/>
          </p:cNvSpPr>
          <p:nvPr/>
        </p:nvSpPr>
        <p:spPr bwMode="auto">
          <a:xfrm>
            <a:off x="468313" y="23987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b="1">
                <a:solidFill>
                  <a:srgbClr val="002060"/>
                </a:solidFill>
              </a:rPr>
              <a:t>Definition:</a:t>
            </a:r>
            <a:r>
              <a:rPr lang="en-GB" altLang="en-US" sz="1800">
                <a:solidFill>
                  <a:srgbClr val="002060"/>
                </a:solidFill>
              </a:rPr>
              <a:t> Budget transparency is the full disclosure of all relevant fiscal information in a timely and systematic manner</a:t>
            </a:r>
            <a:endParaRPr lang="da-DK" altLang="en-US" sz="1800"/>
          </a:p>
        </p:txBody>
      </p:sp>
      <p:sp>
        <p:nvSpPr>
          <p:cNvPr id="5" name="Rectangular Callout 4"/>
          <p:cNvSpPr>
            <a:spLocks noChangeArrowheads="1"/>
          </p:cNvSpPr>
          <p:nvPr/>
        </p:nvSpPr>
        <p:spPr bwMode="auto">
          <a:xfrm>
            <a:off x="468313" y="3487738"/>
            <a:ext cx="2087562" cy="10810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Extractive industries</a:t>
            </a:r>
          </a:p>
          <a:p>
            <a:pPr>
              <a:defRPr/>
            </a:pPr>
            <a:r>
              <a:rPr lang="en-US" dirty="0">
                <a:solidFill>
                  <a:schemeClr val="dk1"/>
                </a:solidFill>
                <a:latin typeface="+mn-lt"/>
                <a:ea typeface="+mn-ea"/>
              </a:rPr>
              <a:t>Are the revenues transparent? Can they be traced?</a:t>
            </a:r>
          </a:p>
        </p:txBody>
      </p:sp>
      <p:sp>
        <p:nvSpPr>
          <p:cNvPr id="6" name="Rectangular Callout 5"/>
          <p:cNvSpPr>
            <a:spLocks noChangeArrowheads="1"/>
          </p:cNvSpPr>
          <p:nvPr/>
        </p:nvSpPr>
        <p:spPr bwMode="auto">
          <a:xfrm>
            <a:off x="2708275" y="3487738"/>
            <a:ext cx="2087563" cy="10810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Accountability</a:t>
            </a:r>
          </a:p>
          <a:p>
            <a:pPr>
              <a:defRPr/>
            </a:pPr>
            <a:r>
              <a:rPr lang="en-US" dirty="0">
                <a:solidFill>
                  <a:schemeClr val="dk1"/>
                </a:solidFill>
                <a:latin typeface="+mn-lt"/>
                <a:ea typeface="+mn-ea"/>
              </a:rPr>
              <a:t>Who watches and controls? Is there a role for civil society?</a:t>
            </a:r>
          </a:p>
        </p:txBody>
      </p:sp>
      <p:sp>
        <p:nvSpPr>
          <p:cNvPr id="7" name="Rectangular Callout 6"/>
          <p:cNvSpPr>
            <a:spLocks noChangeArrowheads="1"/>
          </p:cNvSpPr>
          <p:nvPr/>
        </p:nvSpPr>
        <p:spPr bwMode="auto">
          <a:xfrm>
            <a:off x="4948238" y="3487738"/>
            <a:ext cx="2089150" cy="1081087"/>
          </a:xfrm>
          <a:prstGeom prst="wedgeRectCallout">
            <a:avLst>
              <a:gd name="adj1" fmla="val 10523"/>
              <a:gd name="adj2" fmla="val -78171"/>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nchor="ctr"/>
          <a:lstStyle/>
          <a:p>
            <a:pPr>
              <a:defRPr/>
            </a:pPr>
            <a:r>
              <a:rPr lang="en-US" b="1" dirty="0">
                <a:solidFill>
                  <a:schemeClr val="dk1"/>
                </a:solidFill>
                <a:latin typeface="+mn-lt"/>
                <a:ea typeface="+mn-ea"/>
              </a:rPr>
              <a:t>Information</a:t>
            </a:r>
          </a:p>
          <a:p>
            <a:pPr>
              <a:defRPr/>
            </a:pPr>
            <a:r>
              <a:rPr lang="en-US" dirty="0">
                <a:solidFill>
                  <a:schemeClr val="dk1"/>
                </a:solidFill>
                <a:latin typeface="+mn-lt"/>
                <a:ea typeface="+mn-ea"/>
              </a:rPr>
              <a:t>Is it possible to trace environment and climate expenditure  </a:t>
            </a:r>
          </a:p>
          <a:p>
            <a:pPr>
              <a:defRPr/>
            </a:pPr>
            <a:endParaRPr lang="en-US" dirty="0">
              <a:solidFill>
                <a:schemeClr val="dk1"/>
              </a:solidFill>
              <a:latin typeface="+mn-lt"/>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122882" name="Title 1"/>
          <p:cNvSpPr>
            <a:spLocks noGrp="1"/>
          </p:cNvSpPr>
          <p:nvPr>
            <p:ph type="title"/>
          </p:nvPr>
        </p:nvSpPr>
        <p:spPr>
          <a:xfrm>
            <a:off x="0" y="1274763"/>
            <a:ext cx="8229600" cy="554037"/>
          </a:xfrm>
        </p:spPr>
        <p:txBody>
          <a:bodyPr>
            <a:spAutoFit/>
          </a:bodyPr>
          <a:lstStyle/>
          <a:p>
            <a:pPr indent="0"/>
            <a:r>
              <a:rPr lang="da-DK" altLang="en-US" smtClean="0"/>
              <a:t>Module 7 – recap main messages</a:t>
            </a:r>
            <a:endParaRPr lang="en-US" altLang="en-US" smtClean="0"/>
          </a:p>
        </p:txBody>
      </p:sp>
      <p:sp>
        <p:nvSpPr>
          <p:cNvPr id="1228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B0D122E3-D8A4-43B8-A0D9-858321EEDED5}" type="slidenum">
              <a:rPr lang="en-GB" altLang="en-US" sz="1400">
                <a:solidFill>
                  <a:srgbClr val="000000"/>
                </a:solidFill>
              </a:rPr>
              <a:pPr eaLnBrk="1" hangingPunct="1"/>
              <a:t>42</a:t>
            </a:fld>
            <a:endParaRPr lang="en-GB" altLang="en-US" sz="1400">
              <a:solidFill>
                <a:srgbClr val="000000"/>
              </a:solidFill>
            </a:endParaRPr>
          </a:p>
        </p:txBody>
      </p:sp>
      <p:sp>
        <p:nvSpPr>
          <p:cNvPr id="122884" name="TextBox 4"/>
          <p:cNvSpPr txBox="1">
            <a:spLocks noChangeArrowheads="1"/>
          </p:cNvSpPr>
          <p:nvPr/>
        </p:nvSpPr>
        <p:spPr bwMode="auto">
          <a:xfrm>
            <a:off x="0" y="2209800"/>
            <a:ext cx="85344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622300" indent="-2667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spcBef>
                <a:spcPts val="600"/>
              </a:spcBef>
              <a:spcAft>
                <a:spcPts val="600"/>
              </a:spcAft>
              <a:buFontTx/>
              <a:buChar char="•"/>
            </a:pPr>
            <a:r>
              <a:rPr lang="en-GB" altLang="en-US" sz="1800"/>
              <a:t>Sector approach and macro approach use similar tools for understanding how to integrate environment and climate change</a:t>
            </a:r>
          </a:p>
          <a:p>
            <a:pPr lvl="1" eaLnBrk="1" hangingPunct="1">
              <a:spcBef>
                <a:spcPts val="600"/>
              </a:spcBef>
              <a:spcAft>
                <a:spcPts val="600"/>
              </a:spcAft>
              <a:buFontTx/>
              <a:buChar char="•"/>
            </a:pPr>
            <a:r>
              <a:rPr lang="en-GB" altLang="en-US" sz="1800"/>
              <a:t>5 assessment areas give us entry points</a:t>
            </a:r>
          </a:p>
          <a:p>
            <a:pPr lvl="1" eaLnBrk="1" hangingPunct="1">
              <a:spcBef>
                <a:spcPts val="600"/>
              </a:spcBef>
              <a:spcAft>
                <a:spcPts val="600"/>
              </a:spcAft>
              <a:buFontTx/>
              <a:buChar char="•"/>
            </a:pPr>
            <a:r>
              <a:rPr lang="en-GB" altLang="en-US" sz="1800"/>
              <a:t>4 phases of the operations cycle give us entry points</a:t>
            </a:r>
          </a:p>
          <a:p>
            <a:pPr lvl="1" eaLnBrk="1" hangingPunct="1">
              <a:spcBef>
                <a:spcPts val="600"/>
              </a:spcBef>
              <a:spcAft>
                <a:spcPts val="600"/>
              </a:spcAft>
              <a:buFontTx/>
              <a:buChar char="•"/>
            </a:pPr>
            <a:r>
              <a:rPr lang="en-GB" altLang="en-US" sz="1800"/>
              <a:t>4 eligibility criteria for budget support give us entry points</a:t>
            </a:r>
          </a:p>
          <a:p>
            <a:pPr lvl="1" eaLnBrk="1" hangingPunct="1">
              <a:spcBef>
                <a:spcPts val="600"/>
              </a:spcBef>
              <a:spcAft>
                <a:spcPts val="600"/>
              </a:spcAft>
              <a:buFontTx/>
              <a:buChar char="•"/>
            </a:pPr>
            <a:r>
              <a:rPr lang="en-GB" altLang="en-US" sz="1800"/>
              <a:t>Many different tools and analyses available including SEA and CRA but don’t forget others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0" y="1219200"/>
            <a:ext cx="8229600" cy="554038"/>
          </a:xfrm>
        </p:spPr>
        <p:txBody>
          <a:bodyPr>
            <a:spAutoFit/>
          </a:bodyPr>
          <a:lstStyle/>
          <a:p>
            <a:pPr indent="0"/>
            <a:r>
              <a:rPr lang="da-DK" altLang="en-US" smtClean="0"/>
              <a:t>Resources</a:t>
            </a:r>
            <a:endParaRPr lang="en-US" altLang="en-US" smtClean="0">
              <a:solidFill>
                <a:srgbClr val="00B050"/>
              </a:solidFill>
            </a:endParaRPr>
          </a:p>
        </p:txBody>
      </p:sp>
      <p:sp>
        <p:nvSpPr>
          <p:cNvPr id="1249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F0D7B21C-58ED-4DB8-86AB-BCC9EF68DD9C}" type="slidenum">
              <a:rPr lang="en-GB" altLang="en-US" sz="1400">
                <a:solidFill>
                  <a:srgbClr val="000000"/>
                </a:solidFill>
                <a:latin typeface="Arial" pitchFamily="34" charset="0"/>
              </a:rPr>
              <a:pPr eaLnBrk="1" hangingPunct="1"/>
              <a:t>43</a:t>
            </a:fld>
            <a:endParaRPr lang="en-GB" altLang="en-US" sz="1400">
              <a:solidFill>
                <a:srgbClr val="000000"/>
              </a:solidFill>
              <a:latin typeface="Arial" pitchFamily="34" charset="0"/>
            </a:endParaRPr>
          </a:p>
        </p:txBody>
      </p:sp>
      <p:sp>
        <p:nvSpPr>
          <p:cNvPr id="124931" name="TextBox 5"/>
          <p:cNvSpPr txBox="1">
            <a:spLocks noChangeArrowheads="1"/>
          </p:cNvSpPr>
          <p:nvPr/>
        </p:nvSpPr>
        <p:spPr bwMode="auto">
          <a:xfrm>
            <a:off x="0" y="20574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b="1"/>
              <a:t>PEER and CPEIR</a:t>
            </a:r>
          </a:p>
          <a:p>
            <a:pPr eaLnBrk="1" hangingPunct="1">
              <a:buClr>
                <a:srgbClr val="783F05"/>
              </a:buClr>
              <a:buFontTx/>
              <a:buChar char="•"/>
            </a:pPr>
            <a:r>
              <a:rPr lang="en-GB" altLang="en-US" sz="1600"/>
              <a:t>Getting the most for the money – WB</a:t>
            </a:r>
            <a:r>
              <a:rPr lang="en-GB" altLang="en-US" sz="1800"/>
              <a:t/>
            </a:r>
            <a:br>
              <a:rPr lang="en-GB" altLang="en-US" sz="1800"/>
            </a:br>
            <a:r>
              <a:rPr lang="da-DK" altLang="en-US">
                <a:solidFill>
                  <a:srgbClr val="000000"/>
                </a:solidFill>
              </a:rPr>
              <a:t>http://web.worldbank.org/WBSITE/EXTERNAL/TOPICS/ENVIRONMENT/0,,contentMDK:21101719~menuPK:281647~pagePK:148956~piPK:216618~theSitePK:244381~isCURL:Y,00.html</a:t>
            </a:r>
            <a:r>
              <a:rPr lang="en-US" altLang="en-US" sz="1800"/>
              <a:t> </a:t>
            </a:r>
          </a:p>
          <a:p>
            <a:pPr eaLnBrk="1" hangingPunct="1">
              <a:buClr>
                <a:srgbClr val="783F05"/>
              </a:buClr>
              <a:buFontTx/>
              <a:buChar char="•"/>
            </a:pPr>
            <a:r>
              <a:rPr lang="en-US" altLang="en-US" sz="1600"/>
              <a:t>About PEER – WB</a:t>
            </a:r>
            <a:r>
              <a:rPr lang="en-US" altLang="en-US" sz="1800"/>
              <a:t/>
            </a:r>
            <a:br>
              <a:rPr lang="en-US" altLang="en-US" sz="1800"/>
            </a:br>
            <a:r>
              <a:rPr lang="da-DK" altLang="en-US">
                <a:solidFill>
                  <a:srgbClr val="000000"/>
                </a:solidFill>
              </a:rPr>
              <a:t>http://www.unpei.org/PDF/budgetingfinancing/Public-Env-Expend-Reviews-PEERS.pdf</a:t>
            </a:r>
            <a:endParaRPr lang="en-US" altLang="en-US"/>
          </a:p>
          <a:p>
            <a:pPr eaLnBrk="1" hangingPunct="1">
              <a:buClr>
                <a:srgbClr val="783F05"/>
              </a:buClr>
              <a:buFontTx/>
              <a:buChar char="•"/>
            </a:pPr>
            <a:r>
              <a:rPr lang="en-US" altLang="en-US" sz="1600"/>
              <a:t>About CPEIR – Asia-Pacific Aid Effectiveness Portal</a:t>
            </a:r>
            <a:r>
              <a:rPr lang="en-US" altLang="en-US" sz="1800"/>
              <a:t/>
            </a:r>
            <a:br>
              <a:rPr lang="en-US" altLang="en-US" sz="1800"/>
            </a:br>
            <a:r>
              <a:rPr lang="da-DK" altLang="en-US">
                <a:solidFill>
                  <a:srgbClr val="000000"/>
                </a:solidFill>
              </a:rPr>
              <a:t>http://www.aideffectiveness.org/CPEIR</a:t>
            </a:r>
            <a:endParaRPr lang="en-US" altLang="en-US"/>
          </a:p>
          <a:p>
            <a:pPr eaLnBrk="1" hangingPunct="1"/>
            <a:endParaRPr lang="en-GB" altLang="en-US" sz="1800" b="1"/>
          </a:p>
          <a:p>
            <a:pPr eaLnBrk="1" hangingPunct="1"/>
            <a:endParaRPr lang="en-GB" altLang="en-US" sz="1800" b="1"/>
          </a:p>
          <a:p>
            <a:pPr eaLnBrk="1" hangingPunct="1"/>
            <a:r>
              <a:rPr lang="en-GB" altLang="en-US" sz="1800" b="1"/>
              <a:t>Overall</a:t>
            </a:r>
            <a:endParaRPr lang="en-GB" altLang="en-US" sz="1800"/>
          </a:p>
          <a:p>
            <a:pPr eaLnBrk="1" hangingPunct="1">
              <a:buClr>
                <a:srgbClr val="783F05"/>
              </a:buClr>
              <a:buFontTx/>
              <a:buChar char="•"/>
            </a:pPr>
            <a:r>
              <a:rPr lang="en-GB" altLang="en-US" sz="1600" u="sng"/>
              <a:t>Project Cycle Management</a:t>
            </a:r>
            <a:r>
              <a:rPr lang="en-GB" altLang="en-US" sz="1600"/>
              <a:t> – EU</a:t>
            </a:r>
            <a:r>
              <a:rPr lang="en-GB" altLang="en-US" sz="1800"/>
              <a:t/>
            </a:r>
            <a:br>
              <a:rPr lang="en-GB" altLang="en-US" sz="1800"/>
            </a:br>
            <a:r>
              <a:rPr lang="da-DK" altLang="en-US">
                <a:solidFill>
                  <a:srgbClr val="000000"/>
                </a:solidFill>
              </a:rPr>
              <a:t>http://ec.europa.eu/europeaid/multimedia/publications/documents/tools/europeaid_adm_pcm_guidelines_2004_en.pdf</a:t>
            </a:r>
            <a:endParaRPr lang="en-GB" altLang="en-US"/>
          </a:p>
          <a:p>
            <a:pPr eaLnBrk="1" hangingPunct="1">
              <a:buClr>
                <a:srgbClr val="783F05"/>
              </a:buClr>
              <a:buFontTx/>
              <a:buChar char="•"/>
            </a:pPr>
            <a:r>
              <a:rPr lang="en-GB" altLang="en-US" sz="1600"/>
              <a:t>Guidelines on environmental mainstreaming – EU</a:t>
            </a:r>
            <a:r>
              <a:rPr lang="en-GB" altLang="en-US" sz="1800"/>
              <a:t/>
            </a:r>
            <a:br>
              <a:rPr lang="en-GB" altLang="en-US" sz="1800"/>
            </a:br>
            <a:r>
              <a:rPr lang="da-DK" altLang="en-US">
                <a:solidFill>
                  <a:srgbClr val="000000"/>
                </a:solidFill>
                <a:hlinkClick r:id="rId3"/>
              </a:rPr>
              <a:t>http://ec.europa.eu/europeaid/infopoint/publications/europeaid/documents/172a_en.pdf</a:t>
            </a:r>
            <a:endParaRPr lang="da-DK" altLang="en-US">
              <a:solidFill>
                <a:srgbClr val="000000"/>
              </a:solidFill>
            </a:endParaRPr>
          </a:p>
          <a:p>
            <a:pPr eaLnBrk="1" hangingPunct="1">
              <a:buClr>
                <a:srgbClr val="783F05"/>
              </a:buClr>
              <a:buFontTx/>
              <a:buChar char="•"/>
            </a:pPr>
            <a:r>
              <a:rPr lang="en-GB" altLang="en-US" sz="1600" u="sng"/>
              <a:t>Evaluation Guideline</a:t>
            </a:r>
            <a:r>
              <a:rPr lang="en-GB" altLang="en-US" sz="1600"/>
              <a:t> – EU</a:t>
            </a:r>
            <a:r>
              <a:rPr lang="en-GB" altLang="en-US" sz="1800"/>
              <a:t/>
            </a:r>
            <a:br>
              <a:rPr lang="en-GB" altLang="en-US" sz="1800"/>
            </a:br>
            <a:r>
              <a:rPr lang="da-DK" altLang="en-US">
                <a:solidFill>
                  <a:srgbClr val="000000"/>
                </a:solidFill>
                <a:latin typeface="Lucida Grande" pitchFamily="-84" charset="0"/>
              </a:rPr>
              <a:t>http://ec.europa.eu/europeaid/infopoint/publications/europeaid/8a_en.htm</a:t>
            </a:r>
            <a:r>
              <a:rPr lang="en-GB" altLang="en-US" sz="1800"/>
              <a:t> </a:t>
            </a:r>
            <a:endParaRPr lang="en-GB" altLang="en-US"/>
          </a:p>
          <a:p>
            <a:pPr eaLnBrk="1" hangingPunct="1"/>
            <a:endParaRPr lang="en-GB"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0" y="1274763"/>
            <a:ext cx="9144000" cy="554037"/>
          </a:xfrm>
        </p:spPr>
        <p:txBody>
          <a:bodyPr>
            <a:spAutoFit/>
          </a:bodyPr>
          <a:lstStyle/>
          <a:p>
            <a:pPr indent="0"/>
            <a:r>
              <a:rPr lang="en-US" altLang="en-US" smtClean="0"/>
              <a:t>Climate change sector scripts </a:t>
            </a:r>
            <a:r>
              <a:rPr lang="en-US" altLang="en-US" smtClean="0">
                <a:solidFill>
                  <a:srgbClr val="006699"/>
                </a:solidFill>
              </a:rPr>
              <a:t>(2009)</a:t>
            </a:r>
          </a:p>
        </p:txBody>
      </p:sp>
      <p:pic>
        <p:nvPicPr>
          <p:cNvPr id="126978" name="Content Placeholder 4" descr="sector script cover .tiff"/>
          <p:cNvPicPr>
            <a:picLocks noGrp="1" noChangeAspect="1"/>
          </p:cNvPicPr>
          <p:nvPr>
            <p:ph idx="1"/>
          </p:nvPr>
        </p:nvPicPr>
        <p:blipFill>
          <a:blip r:embed="rId3">
            <a:extLst>
              <a:ext uri="{28A0092B-C50C-407E-A947-70E740481C1C}">
                <a14:useLocalDpi xmlns:a14="http://schemas.microsoft.com/office/drawing/2010/main" val="0"/>
              </a:ext>
            </a:extLst>
          </a:blip>
          <a:srcRect l="-6985" r="-2913"/>
          <a:stretch>
            <a:fillRect/>
          </a:stretch>
        </p:blipFill>
        <p:spPr>
          <a:xfrm>
            <a:off x="165100" y="2168525"/>
            <a:ext cx="3429000" cy="4156075"/>
          </a:xfrm>
        </p:spPr>
      </p:pic>
      <p:sp>
        <p:nvSpPr>
          <p:cNvPr id="1269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15E16D4C-4552-4D90-84BE-7058F27A1224}" type="slidenum">
              <a:rPr lang="en-GB" altLang="en-US" sz="1400">
                <a:solidFill>
                  <a:schemeClr val="tx1"/>
                </a:solidFill>
                <a:latin typeface="Arial" pitchFamily="34" charset="0"/>
              </a:rPr>
              <a:pPr eaLnBrk="1" hangingPunct="1"/>
              <a:t>44</a:t>
            </a:fld>
            <a:endParaRPr lang="en-GB" altLang="en-US" sz="1400">
              <a:solidFill>
                <a:schemeClr val="tx1"/>
              </a:solidFill>
              <a:latin typeface="Arial" pitchFamily="34" charset="0"/>
            </a:endParaRPr>
          </a:p>
        </p:txBody>
      </p:sp>
      <p:sp>
        <p:nvSpPr>
          <p:cNvPr id="126980" name="TextBox 5"/>
          <p:cNvSpPr txBox="1">
            <a:spLocks noChangeArrowheads="1"/>
          </p:cNvSpPr>
          <p:nvPr/>
        </p:nvSpPr>
        <p:spPr bwMode="auto">
          <a:xfrm>
            <a:off x="3810000" y="2157413"/>
            <a:ext cx="48006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FontTx/>
              <a:buChar char="•"/>
            </a:pPr>
            <a:r>
              <a:rPr lang="en-US" altLang="en-US" sz="1800" i="1"/>
              <a:t>Agriculture and rural development</a:t>
            </a:r>
          </a:p>
          <a:p>
            <a:pPr eaLnBrk="1" hangingPunct="1">
              <a:buFontTx/>
              <a:buChar char="•"/>
            </a:pPr>
            <a:r>
              <a:rPr lang="en-US" altLang="en-US" sz="1800"/>
              <a:t>Ecosystems and biodiversity management</a:t>
            </a:r>
          </a:p>
          <a:p>
            <a:pPr eaLnBrk="1" hangingPunct="1">
              <a:buFontTx/>
              <a:buChar char="•"/>
            </a:pPr>
            <a:r>
              <a:rPr lang="en-US" altLang="en-US" sz="1800" i="1"/>
              <a:t>Education</a:t>
            </a:r>
          </a:p>
          <a:p>
            <a:pPr eaLnBrk="1" hangingPunct="1">
              <a:buFontTx/>
              <a:buChar char="•"/>
            </a:pPr>
            <a:r>
              <a:rPr lang="en-US" altLang="en-US" sz="1800" i="1"/>
              <a:t>Energy supply</a:t>
            </a:r>
          </a:p>
          <a:p>
            <a:pPr eaLnBrk="1" hangingPunct="1">
              <a:buFontTx/>
              <a:buChar char="•"/>
            </a:pPr>
            <a:r>
              <a:rPr lang="en-US" altLang="en-US" sz="1800" i="1"/>
              <a:t>Health</a:t>
            </a:r>
          </a:p>
          <a:p>
            <a:pPr eaLnBrk="1" hangingPunct="1">
              <a:buFontTx/>
              <a:buChar char="•"/>
            </a:pPr>
            <a:r>
              <a:rPr lang="en-US" altLang="en-US" sz="1800" i="1"/>
              <a:t>Infrastructure </a:t>
            </a:r>
          </a:p>
          <a:p>
            <a:pPr eaLnBrk="1" hangingPunct="1">
              <a:buFontTx/>
              <a:buChar char="•"/>
            </a:pPr>
            <a:r>
              <a:rPr lang="en-US" altLang="en-US" sz="1800"/>
              <a:t>Solid waste management </a:t>
            </a:r>
          </a:p>
          <a:p>
            <a:pPr eaLnBrk="1" hangingPunct="1">
              <a:buFontTx/>
              <a:buChar char="•"/>
            </a:pPr>
            <a:r>
              <a:rPr lang="en-US" altLang="en-US" sz="1800"/>
              <a:t>Trade and investment </a:t>
            </a:r>
          </a:p>
          <a:p>
            <a:pPr eaLnBrk="1" hangingPunct="1">
              <a:buFontTx/>
              <a:buChar char="•"/>
            </a:pPr>
            <a:r>
              <a:rPr lang="en-US" altLang="en-US" sz="1800" i="1"/>
              <a:t>Water supply and sanitation </a:t>
            </a:r>
          </a:p>
          <a:p>
            <a:pPr eaLnBrk="1" hangingPunct="1">
              <a:buFontTx/>
              <a:buChar char="•"/>
            </a:pPr>
            <a:endParaRPr lang="en-US" altLang="en-US" sz="1800" i="1"/>
          </a:p>
          <a:p>
            <a:pPr eaLnBrk="1" hangingPunct="1">
              <a:buFontTx/>
              <a:buChar char="•"/>
            </a:pPr>
            <a:r>
              <a:rPr lang="en-US" altLang="en-US" sz="1800"/>
              <a:t>+ seven sector guidance notes (refer to module 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indent="0"/>
            <a:r>
              <a:rPr lang="da-DK" altLang="en-US" smtClean="0"/>
              <a:t>Optional slides</a:t>
            </a:r>
          </a:p>
        </p:txBody>
      </p:sp>
      <p:sp>
        <p:nvSpPr>
          <p:cNvPr id="12902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3B8F169-216E-49E1-BDBA-544238DB6C0D}" type="slidenum">
              <a:rPr lang="en-GB" altLang="en-US" sz="1400">
                <a:solidFill>
                  <a:schemeClr val="tx1"/>
                </a:solidFill>
                <a:latin typeface="Arial" pitchFamily="34" charset="0"/>
              </a:rPr>
              <a:pPr eaLnBrk="1" hangingPunct="1"/>
              <a:t>45</a:t>
            </a:fld>
            <a:endParaRPr lang="en-GB" altLang="en-US" sz="1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0" y="1274763"/>
            <a:ext cx="8229600" cy="554037"/>
          </a:xfrm>
        </p:spPr>
        <p:txBody>
          <a:bodyPr>
            <a:spAutoFit/>
          </a:bodyPr>
          <a:lstStyle/>
          <a:p>
            <a:pPr marL="0" indent="0" eaLnBrk="1" hangingPunct="1"/>
            <a:r>
              <a:rPr lang="da-DK" altLang="en-US" smtClean="0"/>
              <a:t>   Public </a:t>
            </a:r>
            <a:r>
              <a:rPr lang="en-GB" altLang="en-US" smtClean="0"/>
              <a:t>Expenditure Reviews </a:t>
            </a:r>
            <a:r>
              <a:rPr lang="da-DK" altLang="en-US" smtClean="0"/>
              <a:t>(PER)</a:t>
            </a:r>
            <a:endParaRPr lang="en-US" altLang="en-US" smtClean="0"/>
          </a:p>
        </p:txBody>
      </p:sp>
      <p:sp>
        <p:nvSpPr>
          <p:cNvPr id="130051" name="TextBox 4"/>
          <p:cNvSpPr txBox="1">
            <a:spLocks noChangeArrowheads="1"/>
          </p:cNvSpPr>
          <p:nvPr/>
        </p:nvSpPr>
        <p:spPr bwMode="auto">
          <a:xfrm>
            <a:off x="457200" y="2057400"/>
            <a:ext cx="81534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buFontTx/>
              <a:buChar char="•"/>
            </a:pPr>
            <a:r>
              <a:rPr lang="en-GB" altLang="en-US" sz="1800"/>
              <a:t>A tool for analysing how budget resources are planned, allocated and actually spent across competing claims, objectives and priorities</a:t>
            </a:r>
          </a:p>
          <a:p>
            <a:pPr eaLnBrk="1" hangingPunct="1">
              <a:spcBef>
                <a:spcPct val="20000"/>
              </a:spcBef>
              <a:buFontTx/>
              <a:buChar char="•"/>
            </a:pPr>
            <a:endParaRPr lang="en-GB" altLang="en-US" sz="1800"/>
          </a:p>
          <a:p>
            <a:pPr lvl="1" eaLnBrk="1" hangingPunct="1">
              <a:buFontTx/>
              <a:buChar char="•"/>
            </a:pPr>
            <a:r>
              <a:rPr lang="en-GB" altLang="en-US" sz="1800"/>
              <a:t>PERs can be used as a tool for supporting the integration of environment and climate change</a:t>
            </a:r>
          </a:p>
          <a:p>
            <a:pPr lvl="1" eaLnBrk="1" hangingPunct="1">
              <a:spcBef>
                <a:spcPct val="20000"/>
              </a:spcBef>
              <a:buFont typeface="Arial" pitchFamily="34" charset="0"/>
              <a:buChar char="–"/>
            </a:pPr>
            <a:endParaRPr lang="en-GB" altLang="en-US" sz="1800"/>
          </a:p>
          <a:p>
            <a:pPr lvl="1" eaLnBrk="1" hangingPunct="1">
              <a:spcBef>
                <a:spcPct val="20000"/>
              </a:spcBef>
              <a:buFont typeface="Arial" pitchFamily="34" charset="0"/>
              <a:buChar char="–"/>
            </a:pPr>
            <a:r>
              <a:rPr lang="en-GB" altLang="en-US" sz="1800"/>
              <a:t>Track adaptation- and mitigation-related expenditures</a:t>
            </a:r>
          </a:p>
          <a:p>
            <a:pPr lvl="1" eaLnBrk="1" hangingPunct="1">
              <a:spcBef>
                <a:spcPct val="20000"/>
              </a:spcBef>
              <a:buFont typeface="Arial" pitchFamily="34" charset="0"/>
              <a:buChar char="–"/>
            </a:pPr>
            <a:r>
              <a:rPr lang="en-GB" altLang="en-US" sz="1800"/>
              <a:t>But also, importantly: focus on public expenditure</a:t>
            </a:r>
            <a:r>
              <a:rPr lang="ja-JP" altLang="en-GB" sz="1800"/>
              <a:t>’</a:t>
            </a:r>
            <a:r>
              <a:rPr lang="en-GB" altLang="ja-JP" sz="1800"/>
              <a:t>s overall contribution to environment, climate-resilient, low-emission development outcomes</a:t>
            </a:r>
          </a:p>
          <a:p>
            <a:pPr lvl="1" eaLnBrk="1" hangingPunct="1">
              <a:spcBef>
                <a:spcPct val="20000"/>
              </a:spcBef>
              <a:buFont typeface="Arial" pitchFamily="34" charset="0"/>
              <a:buChar char="–"/>
            </a:pPr>
            <a:r>
              <a:rPr lang="en-GB" altLang="en-US" sz="1800"/>
              <a:t>Green accounting </a:t>
            </a:r>
          </a:p>
          <a:p>
            <a:pPr lvl="1" eaLnBrk="1" hangingPunct="1">
              <a:spcBef>
                <a:spcPct val="20000"/>
              </a:spcBef>
              <a:buFont typeface="Arial" pitchFamily="34" charset="0"/>
              <a:buChar char="–"/>
            </a:pPr>
            <a:endParaRPr lang="en-GB" altLang="en-US" sz="1800"/>
          </a:p>
          <a:p>
            <a:pPr lvl="1" eaLnBrk="1" hangingPunct="1">
              <a:buFontTx/>
              <a:buChar char="•"/>
            </a:pPr>
            <a:r>
              <a:rPr lang="en-GB" altLang="en-US" sz="1800"/>
              <a:t>When are donors like the EU involved?</a:t>
            </a:r>
          </a:p>
        </p:txBody>
      </p:sp>
      <p:sp>
        <p:nvSpPr>
          <p:cNvPr id="130052" name="Isosceles Triangle 1">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2098" name="Title 1"/>
          <p:cNvSpPr>
            <a:spLocks noGrp="1"/>
          </p:cNvSpPr>
          <p:nvPr>
            <p:ph type="title"/>
          </p:nvPr>
        </p:nvSpPr>
        <p:spPr>
          <a:xfrm>
            <a:off x="0" y="1219200"/>
            <a:ext cx="9144000" cy="523875"/>
          </a:xfrm>
        </p:spPr>
        <p:txBody>
          <a:bodyPr>
            <a:spAutoFit/>
          </a:bodyPr>
          <a:lstStyle/>
          <a:p>
            <a:pPr marL="0" indent="0" eaLnBrk="1" hangingPunct="1"/>
            <a:r>
              <a:rPr lang="da-DK" altLang="en-US" sz="2800" smtClean="0"/>
              <a:t>   Public Environmental Expenditure Reviews</a:t>
            </a:r>
            <a:endParaRPr lang="en-US" altLang="en-US" sz="2800" smtClean="0"/>
          </a:p>
        </p:txBody>
      </p:sp>
      <p:sp>
        <p:nvSpPr>
          <p:cNvPr id="3" name="Rectangle 2"/>
          <p:cNvSpPr/>
          <p:nvPr/>
        </p:nvSpPr>
        <p:spPr>
          <a:xfrm>
            <a:off x="381000" y="1844675"/>
            <a:ext cx="8353425" cy="4524375"/>
          </a:xfrm>
          <a:prstGeom prst="rect">
            <a:avLst/>
          </a:prstGeom>
          <a:noFill/>
        </p:spPr>
        <p:txBody>
          <a:bodyPr>
            <a:spAutoFit/>
          </a:bodyPr>
          <a:lstStyle/>
          <a:p>
            <a:pPr marL="273050" lvl="1" indent="-273050">
              <a:spcBef>
                <a:spcPts val="0"/>
              </a:spcBef>
              <a:defRPr/>
            </a:pPr>
            <a:endParaRPr lang="en-US" sz="1800" kern="0" dirty="0">
              <a:ea typeface="+mn-ea"/>
            </a:endParaRPr>
          </a:p>
          <a:p>
            <a:pPr marL="273050" lvl="1" indent="-273050">
              <a:spcBef>
                <a:spcPts val="0"/>
              </a:spcBef>
              <a:buFontTx/>
              <a:buChar char="•"/>
              <a:defRPr/>
            </a:pPr>
            <a:r>
              <a:rPr lang="en-US" sz="1800" kern="0" dirty="0">
                <a:ea typeface="+mn-ea"/>
              </a:rPr>
              <a:t>Systematically assess the equity, efficiency, and effectiveness of public environmental spending.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Provide data and insights for designing policy reforms, government budgets, and investment projects.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Examine whether government expenditures are effectively matched to environmental priorities, and identify areas of inconsistency.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Highlight any mismatch between (new) environmental policy and plans and (historical) low levels of spending in those areas of government that are now linked to environmental priorities. </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en-US" sz="1800" kern="0" dirty="0">
                <a:ea typeface="+mn-ea"/>
              </a:rPr>
              <a:t>Make the case for redistributing spending towards institutions responsible for environmental priorities, towards longer-term goals.</a:t>
            </a:r>
            <a:endParaRPr lang="da-DK" sz="1800" kern="0" dirty="0">
              <a:ea typeface="+mn-ea"/>
            </a:endParaRPr>
          </a:p>
        </p:txBody>
      </p:sp>
      <p:sp>
        <p:nvSpPr>
          <p:cNvPr id="132100" name="Isosceles Triangle 3">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4146" name="Title 1"/>
          <p:cNvSpPr>
            <a:spLocks noGrp="1"/>
          </p:cNvSpPr>
          <p:nvPr>
            <p:ph type="title"/>
          </p:nvPr>
        </p:nvSpPr>
        <p:spPr>
          <a:xfrm>
            <a:off x="0" y="1274763"/>
            <a:ext cx="8172450" cy="554037"/>
          </a:xfrm>
        </p:spPr>
        <p:txBody>
          <a:bodyPr>
            <a:spAutoFit/>
          </a:bodyPr>
          <a:lstStyle/>
          <a:p>
            <a:pPr marL="0" indent="0" eaLnBrk="1" hangingPunct="1"/>
            <a:r>
              <a:rPr lang="da-DK" altLang="en-US" smtClean="0"/>
              <a:t>   PEER examples 1/2</a:t>
            </a:r>
            <a:endParaRPr lang="en-US" altLang="en-US" smtClean="0"/>
          </a:p>
        </p:txBody>
      </p:sp>
      <p:sp>
        <p:nvSpPr>
          <p:cNvPr id="134147" name="TextBox 2"/>
          <p:cNvSpPr txBox="1">
            <a:spLocks noChangeArrowheads="1"/>
          </p:cNvSpPr>
          <p:nvPr/>
        </p:nvSpPr>
        <p:spPr bwMode="auto">
          <a:xfrm>
            <a:off x="381000" y="2386013"/>
            <a:ext cx="47529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buFontTx/>
              <a:buChar char="•"/>
            </a:pPr>
            <a:r>
              <a:rPr lang="en-US" altLang="en-US" sz="1800"/>
              <a:t>Madagascar – protected area system with its 50% aid dependence swallowed resources.  BUT with ecotourism fees it could yield a net income. </a:t>
            </a:r>
          </a:p>
          <a:p>
            <a:pPr eaLnBrk="1" hangingPunct="1">
              <a:buFontTx/>
              <a:buChar char="•"/>
            </a:pPr>
            <a:endParaRPr lang="en-US" altLang="en-US" sz="1800"/>
          </a:p>
          <a:p>
            <a:pPr eaLnBrk="1" hangingPunct="1">
              <a:buFontTx/>
              <a:buChar char="•"/>
            </a:pPr>
            <a:endParaRPr lang="en-US" altLang="en-US" sz="1800"/>
          </a:p>
          <a:p>
            <a:pPr lvl="1" eaLnBrk="1" hangingPunct="1">
              <a:buFontTx/>
              <a:buChar char="•"/>
            </a:pPr>
            <a:r>
              <a:rPr lang="en-US" altLang="en-US" sz="1800"/>
              <a:t>Ukraine – rationalising many separate environmental funds.</a:t>
            </a:r>
          </a:p>
          <a:p>
            <a:pPr eaLnBrk="1" hangingPunct="1">
              <a:buFontTx/>
              <a:buChar char="•"/>
            </a:pPr>
            <a:endParaRPr lang="en-US" altLang="en-US" sz="1800"/>
          </a:p>
          <a:p>
            <a:pPr eaLnBrk="1" hangingPunct="1"/>
            <a:endParaRPr lang="en-US" altLang="en-US" sz="1800"/>
          </a:p>
          <a:p>
            <a:pPr eaLnBrk="1" hangingPunct="1"/>
            <a:endParaRPr lang="en-US" altLang="en-US" sz="1800"/>
          </a:p>
          <a:p>
            <a:pPr eaLnBrk="1" hangingPunct="1"/>
            <a:r>
              <a:rPr lang="da-DK" altLang="en-US"/>
              <a:t>Source: IIED Profiles of tools and tactics for environmental mainstreaming No. 12</a:t>
            </a:r>
            <a:endParaRPr lang="en-US" altLang="en-US"/>
          </a:p>
        </p:txBody>
      </p:sp>
      <p:grpSp>
        <p:nvGrpSpPr>
          <p:cNvPr id="134148" name="Group 5"/>
          <p:cNvGrpSpPr>
            <a:grpSpLocks/>
          </p:cNvGrpSpPr>
          <p:nvPr/>
        </p:nvGrpSpPr>
        <p:grpSpPr bwMode="auto">
          <a:xfrm>
            <a:off x="5219700" y="2286000"/>
            <a:ext cx="3565525" cy="1428750"/>
            <a:chOff x="5220072" y="2708920"/>
            <a:chExt cx="3565843" cy="1429127"/>
          </a:xfrm>
        </p:grpSpPr>
        <p:pic>
          <p:nvPicPr>
            <p:cNvPr id="134151" name="Picture 3" descr="madagascar-holiday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08920"/>
              <a:ext cx="3565843" cy="1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2" name="TextBox 4"/>
            <p:cNvSpPr txBox="1">
              <a:spLocks noChangeArrowheads="1"/>
            </p:cNvSpPr>
            <p:nvPr/>
          </p:nvSpPr>
          <p:spPr bwMode="auto">
            <a:xfrm>
              <a:off x="5220072" y="3861048"/>
              <a:ext cx="182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a:solidFill>
                    <a:schemeClr val="bg1"/>
                  </a:solidFill>
                </a:rPr>
                <a:t>Ecotourdirectory.com</a:t>
              </a:r>
              <a:endParaRPr lang="en-US" altLang="en-US">
                <a:solidFill>
                  <a:schemeClr val="bg1"/>
                </a:solidFill>
              </a:endParaRPr>
            </a:p>
          </p:txBody>
        </p:sp>
      </p:grpSp>
      <p:pic>
        <p:nvPicPr>
          <p:cNvPr id="134149" name="Picture 3" descr="C:\Documents and Settings\Eric\Local Settings\Temporary Internet Files\Content.IE5\BTYUJGY0\MC9000345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3" y="4060825"/>
            <a:ext cx="345598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Isosceles Triangle 7">
            <a:hlinkClick r:id="rId5" action="ppaction://hlinksldjump"/>
          </p:cNvPr>
          <p:cNvSpPr>
            <a:spLocks noChangeArrowheads="1"/>
          </p:cNvSpPr>
          <p:nvPr/>
        </p:nvSpPr>
        <p:spPr bwMode="auto">
          <a:xfrm rot="-5400000">
            <a:off x="8466138" y="6092825"/>
            <a:ext cx="288925" cy="288925"/>
          </a:xfrm>
          <a:prstGeom prst="triangle">
            <a:avLst>
              <a:gd name="adj" fmla="val 50000"/>
            </a:avLst>
          </a:prstGeom>
          <a:solidFill>
            <a:srgbClr val="2D5E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6194" name="Title 1"/>
          <p:cNvSpPr>
            <a:spLocks noGrp="1"/>
          </p:cNvSpPr>
          <p:nvPr>
            <p:ph type="title"/>
          </p:nvPr>
        </p:nvSpPr>
        <p:spPr>
          <a:xfrm>
            <a:off x="0" y="1274763"/>
            <a:ext cx="8229600" cy="554037"/>
          </a:xfrm>
        </p:spPr>
        <p:txBody>
          <a:bodyPr>
            <a:spAutoFit/>
          </a:bodyPr>
          <a:lstStyle/>
          <a:p>
            <a:pPr indent="0"/>
            <a:r>
              <a:rPr lang="da-DK" altLang="en-US" smtClean="0"/>
              <a:t>PEER examples 2/2</a:t>
            </a:r>
            <a:endParaRPr lang="en-US" altLang="en-US" smtClean="0"/>
          </a:p>
        </p:txBody>
      </p:sp>
      <p:sp>
        <p:nvSpPr>
          <p:cNvPr id="136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5C3C91E-3385-43E3-B3B4-C5416B693A12}" type="slidenum">
              <a:rPr lang="en-GB" altLang="en-US" sz="1400">
                <a:solidFill>
                  <a:schemeClr val="tx1"/>
                </a:solidFill>
                <a:latin typeface="Arial" pitchFamily="34" charset="0"/>
              </a:rPr>
              <a:pPr eaLnBrk="1" hangingPunct="1"/>
              <a:t>49</a:t>
            </a:fld>
            <a:endParaRPr lang="en-GB" altLang="en-US" sz="1400">
              <a:solidFill>
                <a:schemeClr val="tx1"/>
              </a:solidFill>
              <a:latin typeface="Arial" pitchFamily="34" charset="0"/>
            </a:endParaRPr>
          </a:p>
        </p:txBody>
      </p:sp>
      <p:sp>
        <p:nvSpPr>
          <p:cNvPr id="136196" name="Rectangle 3"/>
          <p:cNvSpPr>
            <a:spLocks noChangeArrowheads="1"/>
          </p:cNvSpPr>
          <p:nvPr/>
        </p:nvSpPr>
        <p:spPr bwMode="auto">
          <a:xfrm>
            <a:off x="1600200" y="45720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eaLnBrk="1" hangingPunct="1">
              <a:buFontTx/>
              <a:buChar char="•"/>
            </a:pPr>
            <a:r>
              <a:rPr lang="en-US" altLang="en-US" sz="1800"/>
              <a:t>In </a:t>
            </a:r>
            <a:r>
              <a:rPr lang="en-US" altLang="en-US" sz="1800" b="1"/>
              <a:t>Mozambique</a:t>
            </a:r>
            <a:r>
              <a:rPr lang="en-US" altLang="en-US" sz="1800"/>
              <a:t> – the PEER showed that environmental expenditure was only 0.9% of GDP, identifying incoherence between environmental policy and budgets. </a:t>
            </a:r>
          </a:p>
        </p:txBody>
      </p:sp>
      <p:pic>
        <p:nvPicPr>
          <p:cNvPr id="136197" name="Picture 4" descr="Bagamoyo%20beach%20sce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289718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8" name="TextBox 5"/>
          <p:cNvSpPr txBox="1">
            <a:spLocks noChangeArrowheads="1"/>
          </p:cNvSpPr>
          <p:nvPr/>
        </p:nvSpPr>
        <p:spPr bwMode="auto">
          <a:xfrm>
            <a:off x="5795963" y="4149725"/>
            <a:ext cx="299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a:solidFill>
                  <a:schemeClr val="bg1"/>
                </a:solidFill>
              </a:rPr>
              <a:t>Coastal Management Partnership TZ</a:t>
            </a:r>
            <a:endParaRPr lang="en-US" altLang="en-US">
              <a:solidFill>
                <a:schemeClr val="bg1"/>
              </a:solidFill>
            </a:endParaRPr>
          </a:p>
        </p:txBody>
      </p:sp>
      <p:pic>
        <p:nvPicPr>
          <p:cNvPr id="136199" name="Picture 8" descr="iStock_000014596001XSmall-resized-6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343400"/>
            <a:ext cx="15271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0" name="Rectangle 9"/>
          <p:cNvSpPr>
            <a:spLocks noChangeArrowheads="1"/>
          </p:cNvSpPr>
          <p:nvPr/>
        </p:nvSpPr>
        <p:spPr bwMode="auto">
          <a:xfrm>
            <a:off x="3962400" y="2133600"/>
            <a:ext cx="3810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FontTx/>
              <a:buChar char="•"/>
            </a:pPr>
            <a:r>
              <a:rPr lang="en-US" altLang="en-US" sz="1800"/>
              <a:t>In </a:t>
            </a:r>
            <a:r>
              <a:rPr lang="en-US" altLang="en-US" sz="1800" b="1"/>
              <a:t>Tanzania</a:t>
            </a:r>
            <a:r>
              <a:rPr lang="en-US" altLang="en-US" sz="1800"/>
              <a:t> – demonstrating the value of environmental investment for livelihoods, and increasing the environment authority’s (then very low) budget by five times.</a:t>
            </a:r>
          </a:p>
        </p:txBody>
      </p:sp>
      <p:sp>
        <p:nvSpPr>
          <p:cNvPr id="136201" name="Rectangle 11"/>
          <p:cNvSpPr>
            <a:spLocks noChangeArrowheads="1"/>
          </p:cNvSpPr>
          <p:nvPr/>
        </p:nvSpPr>
        <p:spPr bwMode="auto">
          <a:xfrm>
            <a:off x="479425" y="6276975"/>
            <a:ext cx="721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a:t>Source: IIED Profiles of tools and tactics for environmental mainstreaming No. 12</a:t>
            </a:r>
            <a:endParaRPr lang="en-US" altLang="en-US"/>
          </a:p>
        </p:txBody>
      </p:sp>
      <p:sp>
        <p:nvSpPr>
          <p:cNvPr id="136202" name="Isosceles Triangle 9">
            <a:hlinkClick r:id="rId5"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060575"/>
            <a:ext cx="40338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820" name="AutoShape 4"/>
          <p:cNvSpPr>
            <a:spLocks noChangeArrowheads="1"/>
          </p:cNvSpPr>
          <p:nvPr/>
        </p:nvSpPr>
        <p:spPr bwMode="auto">
          <a:xfrm>
            <a:off x="6804025" y="2060575"/>
            <a:ext cx="1806575" cy="863600"/>
          </a:xfrm>
          <a:prstGeom prst="wedgeRoundRectCallout">
            <a:avLst>
              <a:gd name="adj1" fmla="val -108153"/>
              <a:gd name="adj2" fmla="val 5593"/>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5 elements  of a sector programme</a:t>
            </a:r>
          </a:p>
        </p:txBody>
      </p:sp>
      <p:sp>
        <p:nvSpPr>
          <p:cNvPr id="546821" name="AutoShape 5"/>
          <p:cNvSpPr>
            <a:spLocks noChangeArrowheads="1"/>
          </p:cNvSpPr>
          <p:nvPr/>
        </p:nvSpPr>
        <p:spPr bwMode="auto">
          <a:xfrm>
            <a:off x="250825" y="4292600"/>
            <a:ext cx="2665413" cy="1728788"/>
          </a:xfrm>
          <a:prstGeom prst="wedgeRoundRectCallout">
            <a:avLst>
              <a:gd name="adj1" fmla="val 74407"/>
              <a:gd name="adj2" fmla="val 40079"/>
              <a:gd name="adj3" fmla="val 16667"/>
            </a:avLst>
          </a:prstGeom>
          <a:solidFill>
            <a:srgbClr val="57B826"/>
          </a:solidFill>
          <a:ln w="9525">
            <a:solidFill>
              <a:schemeClr val="tx1"/>
            </a:solidFill>
            <a:miter lim="800000"/>
            <a:headEnd/>
            <a:tailEnd/>
          </a:ln>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b="1">
                <a:solidFill>
                  <a:srgbClr val="000066"/>
                </a:solidFill>
              </a:rPr>
              <a:t>2 additional elements that influence the performance of the sector programme</a:t>
            </a:r>
          </a:p>
          <a:p>
            <a:pPr eaLnBrk="1" hangingPunct="1"/>
            <a:r>
              <a:rPr lang="en-GB" altLang="en-US" sz="1400" b="1">
                <a:solidFill>
                  <a:srgbClr val="000066"/>
                </a:solidFill>
              </a:rPr>
              <a:t>(2 of the 4 eligibility criteria for budget support)</a:t>
            </a:r>
          </a:p>
        </p:txBody>
      </p:sp>
      <p:sp>
        <p:nvSpPr>
          <p:cNvPr id="41988" name="Rectangle 2"/>
          <p:cNvSpPr>
            <a:spLocks noGrp="1" noChangeArrowheads="1"/>
          </p:cNvSpPr>
          <p:nvPr>
            <p:ph type="title"/>
          </p:nvPr>
        </p:nvSpPr>
        <p:spPr>
          <a:xfrm>
            <a:off x="0" y="1244600"/>
            <a:ext cx="8893175" cy="554038"/>
          </a:xfrm>
        </p:spPr>
        <p:txBody>
          <a:bodyPr>
            <a:spAutoFit/>
          </a:bodyPr>
          <a:lstStyle/>
          <a:p>
            <a:pPr indent="0" eaLnBrk="1" hangingPunct="1"/>
            <a:r>
              <a:rPr lang="en-GB" altLang="en-US" smtClean="0"/>
              <a:t>Key elements of a sector programme</a:t>
            </a:r>
          </a:p>
        </p:txBody>
      </p:sp>
      <p:sp>
        <p:nvSpPr>
          <p:cNvPr id="41989"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4C01FE31-B5F7-4328-98A7-F47A94806316}" type="slidenum">
              <a:rPr lang="fr-FR" altLang="en-US" sz="1400">
                <a:solidFill>
                  <a:schemeClr val="tx1"/>
                </a:solidFill>
              </a:rPr>
              <a:pPr algn="r">
                <a:lnSpc>
                  <a:spcPts val="1400"/>
                </a:lnSpc>
              </a:pPr>
              <a:t>5</a:t>
            </a:fld>
            <a:endParaRPr lang="fr-FR"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6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0" grpId="0" animBg="1"/>
      <p:bldP spid="5468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8242" name="Title 1"/>
          <p:cNvSpPr>
            <a:spLocks noGrp="1"/>
          </p:cNvSpPr>
          <p:nvPr>
            <p:ph type="title"/>
          </p:nvPr>
        </p:nvSpPr>
        <p:spPr>
          <a:xfrm>
            <a:off x="0" y="1274763"/>
            <a:ext cx="8229600" cy="554037"/>
          </a:xfrm>
        </p:spPr>
        <p:txBody>
          <a:bodyPr>
            <a:spAutoFit/>
          </a:bodyPr>
          <a:lstStyle/>
          <a:p>
            <a:pPr indent="0" eaLnBrk="1" hangingPunct="1"/>
            <a:r>
              <a:rPr lang="da-DK" altLang="en-US" smtClean="0"/>
              <a:t>Pros and cons of PEERS</a:t>
            </a:r>
            <a:endParaRPr lang="en-US" altLang="en-US" smtClean="0"/>
          </a:p>
        </p:txBody>
      </p:sp>
      <p:sp>
        <p:nvSpPr>
          <p:cNvPr id="138243" name="TextBox 2"/>
          <p:cNvSpPr txBox="1">
            <a:spLocks noChangeArrowheads="1"/>
          </p:cNvSpPr>
          <p:nvPr/>
        </p:nvSpPr>
        <p:spPr bwMode="auto">
          <a:xfrm>
            <a:off x="5011738" y="2819400"/>
            <a:ext cx="41322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273050" indent="-2730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lvl="1" eaLnBrk="1" hangingPunct="1"/>
            <a:r>
              <a:rPr lang="da-DK" altLang="en-US" sz="1800"/>
              <a:t>PEERS:</a:t>
            </a:r>
          </a:p>
          <a:p>
            <a:pPr lvl="1" eaLnBrk="1" hangingPunct="1">
              <a:buFontTx/>
              <a:buChar char="•"/>
            </a:pPr>
            <a:r>
              <a:rPr lang="da-DK" altLang="en-US" sz="1800"/>
              <a:t>Very dependent on availability of data</a:t>
            </a:r>
          </a:p>
          <a:p>
            <a:pPr lvl="1" eaLnBrk="1" hangingPunct="1">
              <a:buFontTx/>
              <a:buChar char="•"/>
            </a:pPr>
            <a:endParaRPr lang="da-DK" altLang="en-US" sz="1800"/>
          </a:p>
          <a:p>
            <a:pPr lvl="1" eaLnBrk="1" hangingPunct="1">
              <a:buFontTx/>
              <a:buChar char="•"/>
            </a:pPr>
            <a:r>
              <a:rPr lang="da-DK" altLang="en-US" sz="1800"/>
              <a:t>Costly – 200,000 USD for full review</a:t>
            </a:r>
          </a:p>
          <a:p>
            <a:pPr lvl="1" eaLnBrk="1" hangingPunct="1">
              <a:buFontTx/>
              <a:buChar char="•"/>
            </a:pPr>
            <a:endParaRPr lang="da-DK" altLang="en-US" sz="1800"/>
          </a:p>
          <a:p>
            <a:pPr lvl="1" eaLnBrk="1" hangingPunct="1">
              <a:buFontTx/>
              <a:buChar char="•"/>
            </a:pPr>
            <a:r>
              <a:rPr lang="da-DK" altLang="en-US" sz="1800"/>
              <a:t>Need skilled reviewers</a:t>
            </a:r>
            <a:endParaRPr lang="en-US" altLang="en-US" sz="1800"/>
          </a:p>
          <a:p>
            <a:pPr lvl="1" eaLnBrk="1" hangingPunct="1">
              <a:buFontTx/>
              <a:buChar char="•"/>
            </a:pPr>
            <a:endParaRPr lang="da-DK" altLang="en-US" sz="1800"/>
          </a:p>
          <a:p>
            <a:pPr lvl="1" eaLnBrk="1" hangingPunct="1">
              <a:buFontTx/>
              <a:buChar char="•"/>
            </a:pPr>
            <a:r>
              <a:rPr lang="da-DK" altLang="en-US" sz="1800"/>
              <a:t>Results ignored</a:t>
            </a:r>
            <a:endParaRPr lang="en-US" altLang="en-US" sz="1800"/>
          </a:p>
        </p:txBody>
      </p:sp>
      <p:sp>
        <p:nvSpPr>
          <p:cNvPr id="4" name="TextBox 3"/>
          <p:cNvSpPr txBox="1"/>
          <p:nvPr/>
        </p:nvSpPr>
        <p:spPr>
          <a:xfrm>
            <a:off x="415925" y="2832100"/>
            <a:ext cx="4537075" cy="3416300"/>
          </a:xfrm>
          <a:prstGeom prst="rect">
            <a:avLst/>
          </a:prstGeom>
          <a:noFill/>
        </p:spPr>
        <p:txBody>
          <a:bodyPr>
            <a:spAutoFit/>
          </a:bodyPr>
          <a:lstStyle/>
          <a:p>
            <a:pPr marL="273050" lvl="1" indent="-273050">
              <a:spcBef>
                <a:spcPts val="0"/>
              </a:spcBef>
              <a:defRPr/>
            </a:pPr>
            <a:r>
              <a:rPr lang="en-US" sz="1800" kern="0" dirty="0">
                <a:ea typeface="+mn-ea"/>
              </a:rPr>
              <a:t>PEERs:</a:t>
            </a:r>
          </a:p>
          <a:p>
            <a:pPr marL="273050" lvl="1" indent="-273050">
              <a:spcBef>
                <a:spcPts val="0"/>
              </a:spcBef>
              <a:buFontTx/>
              <a:buChar char="•"/>
              <a:defRPr/>
            </a:pPr>
            <a:r>
              <a:rPr lang="en-US" sz="1800" kern="0" dirty="0">
                <a:ea typeface="+mn-ea"/>
              </a:rPr>
              <a:t>bring revenue and expenditure data on environment / CC together</a:t>
            </a:r>
          </a:p>
          <a:p>
            <a:pPr marL="273050" lvl="1" indent="-273050">
              <a:spcBef>
                <a:spcPts val="0"/>
              </a:spcBef>
              <a:buFontTx/>
              <a:buChar char="•"/>
              <a:defRPr/>
            </a:pPr>
            <a:endParaRPr lang="en-US" sz="1800" kern="0" dirty="0">
              <a:ea typeface="+mn-ea"/>
            </a:endParaRPr>
          </a:p>
          <a:p>
            <a:pPr marL="273050" lvl="1" indent="-273050">
              <a:spcBef>
                <a:spcPts val="0"/>
              </a:spcBef>
              <a:buFontTx/>
              <a:buChar char="•"/>
              <a:defRPr/>
            </a:pPr>
            <a:r>
              <a:rPr lang="da-DK" sz="1800" kern="0" dirty="0">
                <a:ea typeface="+mn-ea"/>
              </a:rPr>
              <a:t>Test policy coherence</a:t>
            </a:r>
          </a:p>
          <a:p>
            <a:pPr marL="273050" lvl="1" indent="-273050">
              <a:spcBef>
                <a:spcPts val="0"/>
              </a:spcBef>
              <a:buFontTx/>
              <a:buChar char="•"/>
              <a:defRPr/>
            </a:pPr>
            <a:endParaRPr lang="da-DK" sz="1800" kern="0" dirty="0">
              <a:ea typeface="+mn-ea"/>
            </a:endParaRPr>
          </a:p>
          <a:p>
            <a:pPr marL="273050" lvl="1" indent="-273050">
              <a:spcBef>
                <a:spcPts val="0"/>
              </a:spcBef>
              <a:buFontTx/>
              <a:buChar char="•"/>
              <a:defRPr/>
            </a:pPr>
            <a:r>
              <a:rPr lang="da-DK" sz="1800" kern="0" dirty="0">
                <a:ea typeface="+mn-ea"/>
              </a:rPr>
              <a:t>Provide evidence base for discussion across sectors on env/ cc integration</a:t>
            </a:r>
          </a:p>
          <a:p>
            <a:pPr marL="273050" lvl="1" indent="-273050">
              <a:spcBef>
                <a:spcPts val="0"/>
              </a:spcBef>
              <a:buFontTx/>
              <a:buChar char="•"/>
              <a:defRPr/>
            </a:pPr>
            <a:endParaRPr lang="da-DK" sz="1800" kern="0" dirty="0">
              <a:ea typeface="+mn-ea"/>
            </a:endParaRPr>
          </a:p>
          <a:p>
            <a:pPr marL="273050" lvl="1" indent="-273050">
              <a:spcBef>
                <a:spcPts val="0"/>
              </a:spcBef>
              <a:buFontTx/>
              <a:buChar char="•"/>
              <a:defRPr/>
            </a:pPr>
            <a:r>
              <a:rPr lang="da-DK" sz="1800" kern="0" dirty="0">
                <a:ea typeface="+mn-ea"/>
              </a:rPr>
              <a:t>Are flexible in methodology so can be tailored to the country</a:t>
            </a:r>
            <a:endParaRPr lang="en-US" sz="1800" kern="0" dirty="0">
              <a:ea typeface="+mn-ea"/>
            </a:endParaRPr>
          </a:p>
        </p:txBody>
      </p:sp>
      <p:sp>
        <p:nvSpPr>
          <p:cNvPr id="5" name="Cross 4"/>
          <p:cNvSpPr/>
          <p:nvPr/>
        </p:nvSpPr>
        <p:spPr>
          <a:xfrm>
            <a:off x="1958975" y="1917700"/>
            <a:ext cx="936625" cy="935038"/>
          </a:xfrm>
          <a:prstGeom prst="plu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084888" y="2060575"/>
            <a:ext cx="1439862" cy="431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8247" name="Isosceles Triangle 6">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40290" name="Title 1"/>
          <p:cNvSpPr>
            <a:spLocks noGrp="1"/>
          </p:cNvSpPr>
          <p:nvPr>
            <p:ph type="title"/>
          </p:nvPr>
        </p:nvSpPr>
        <p:spPr>
          <a:xfrm>
            <a:off x="0" y="1219200"/>
            <a:ext cx="8229600" cy="1016000"/>
          </a:xfrm>
        </p:spPr>
        <p:txBody>
          <a:bodyPr>
            <a:spAutoFit/>
          </a:bodyPr>
          <a:lstStyle/>
          <a:p>
            <a:pPr marL="355600" indent="0"/>
            <a:r>
              <a:rPr lang="da-DK" altLang="en-US" smtClean="0"/>
              <a:t>Climate Public Expenditure and Institutional review</a:t>
            </a:r>
          </a:p>
        </p:txBody>
      </p:sp>
      <p:sp>
        <p:nvSpPr>
          <p:cNvPr id="140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D6B07027-2496-4648-8951-66A7C7DFF894}" type="slidenum">
              <a:rPr lang="en-GB" altLang="en-US" sz="1400">
                <a:solidFill>
                  <a:schemeClr val="tx1"/>
                </a:solidFill>
                <a:latin typeface="Arial" pitchFamily="34" charset="0"/>
              </a:rPr>
              <a:pPr eaLnBrk="1" hangingPunct="1"/>
              <a:t>51</a:t>
            </a:fld>
            <a:endParaRPr lang="en-GB" altLang="en-US" sz="1400">
              <a:solidFill>
                <a:schemeClr val="tx1"/>
              </a:solidFill>
              <a:latin typeface="Arial" pitchFamily="34" charset="0"/>
            </a:endParaRPr>
          </a:p>
        </p:txBody>
      </p:sp>
      <p:sp>
        <p:nvSpPr>
          <p:cNvPr id="4" name="Rectangle 3"/>
          <p:cNvSpPr/>
          <p:nvPr/>
        </p:nvSpPr>
        <p:spPr>
          <a:xfrm>
            <a:off x="381000" y="2603500"/>
            <a:ext cx="8208963" cy="3416300"/>
          </a:xfrm>
          <a:prstGeom prst="rect">
            <a:avLst/>
          </a:prstGeom>
        </p:spPr>
        <p:txBody>
          <a:bodyPr>
            <a:spAutoFit/>
          </a:bodyPr>
          <a:lstStyle/>
          <a:p>
            <a:pPr marL="273050" lvl="1" indent="-273050">
              <a:spcBef>
                <a:spcPts val="0"/>
              </a:spcBef>
              <a:defRPr/>
            </a:pPr>
            <a:r>
              <a:rPr lang="en-US" sz="1800" kern="0" dirty="0">
                <a:ea typeface="+mn-ea"/>
              </a:rPr>
              <a:t>CPEIR  </a:t>
            </a:r>
          </a:p>
          <a:p>
            <a:pPr marL="273050" lvl="1" indent="-273050">
              <a:spcBef>
                <a:spcPts val="0"/>
              </a:spcBef>
              <a:buFontTx/>
              <a:buChar char="•"/>
              <a:defRPr/>
            </a:pPr>
            <a:r>
              <a:rPr lang="en-US" sz="1800" kern="0" dirty="0">
                <a:ea typeface="+mn-ea"/>
              </a:rPr>
              <a:t>Reviews  climate expenditures - both domestic and external </a:t>
            </a:r>
          </a:p>
          <a:p>
            <a:pPr marL="273050" lvl="1" indent="-273050">
              <a:spcBef>
                <a:spcPts val="0"/>
              </a:spcBef>
              <a:buFontTx/>
              <a:buChar char="•"/>
              <a:defRPr/>
            </a:pPr>
            <a:r>
              <a:rPr lang="en-US" sz="1800" kern="0" dirty="0">
                <a:ea typeface="+mn-ea"/>
              </a:rPr>
              <a:t>Tracks climate related expenditures </a:t>
            </a:r>
          </a:p>
          <a:p>
            <a:pPr marL="273050" lvl="1" indent="-273050">
              <a:spcBef>
                <a:spcPts val="0"/>
              </a:spcBef>
              <a:buFontTx/>
              <a:buChar char="•"/>
              <a:defRPr/>
            </a:pPr>
            <a:r>
              <a:rPr lang="en-US" sz="1800" kern="0" dirty="0">
                <a:ea typeface="+mn-ea"/>
              </a:rPr>
              <a:t>Supports development of a comprehensive climate fiscal framework. </a:t>
            </a:r>
          </a:p>
          <a:p>
            <a:pPr marL="273050" lvl="1" indent="-273050">
              <a:spcBef>
                <a:spcPts val="0"/>
              </a:spcBef>
              <a:buFontTx/>
              <a:buChar char="•"/>
              <a:defRPr/>
            </a:pPr>
            <a:endParaRPr lang="en-US" sz="1800" kern="0" dirty="0">
              <a:ea typeface="+mn-ea"/>
            </a:endParaRPr>
          </a:p>
          <a:p>
            <a:pPr marL="273050" lvl="1" indent="-273050">
              <a:spcBef>
                <a:spcPts val="0"/>
              </a:spcBef>
              <a:defRPr/>
            </a:pPr>
            <a:r>
              <a:rPr lang="en-US" sz="1800" kern="0" dirty="0">
                <a:ea typeface="+mn-ea"/>
              </a:rPr>
              <a:t>CPEIR can help to improve </a:t>
            </a:r>
          </a:p>
          <a:p>
            <a:pPr marL="273050" lvl="1" indent="-273050">
              <a:spcBef>
                <a:spcPts val="0"/>
              </a:spcBef>
              <a:buFontTx/>
              <a:buChar char="•"/>
              <a:defRPr/>
            </a:pPr>
            <a:r>
              <a:rPr lang="en-US" sz="1800" kern="0" dirty="0">
                <a:ea typeface="+mn-ea"/>
              </a:rPr>
              <a:t>Prioritisation, </a:t>
            </a:r>
          </a:p>
          <a:p>
            <a:pPr marL="273050" lvl="1" indent="-273050">
              <a:spcBef>
                <a:spcPts val="0"/>
              </a:spcBef>
              <a:buFontTx/>
              <a:buChar char="•"/>
              <a:defRPr/>
            </a:pPr>
            <a:r>
              <a:rPr lang="en-US" sz="1800" kern="0" dirty="0">
                <a:ea typeface="+mn-ea"/>
              </a:rPr>
              <a:t>Efficiency </a:t>
            </a:r>
          </a:p>
          <a:p>
            <a:pPr marL="273050" lvl="1" indent="-273050">
              <a:spcBef>
                <a:spcPts val="0"/>
              </a:spcBef>
              <a:buFontTx/>
              <a:buChar char="•"/>
              <a:defRPr/>
            </a:pPr>
            <a:r>
              <a:rPr lang="en-US" sz="1800" kern="0" dirty="0">
                <a:ea typeface="+mn-ea"/>
              </a:rPr>
              <a:t>Effectiveness </a:t>
            </a:r>
          </a:p>
          <a:p>
            <a:pPr marL="273050" lvl="1" indent="-273050">
              <a:spcBef>
                <a:spcPts val="0"/>
              </a:spcBef>
              <a:defRPr/>
            </a:pPr>
            <a:endParaRPr lang="en-US" sz="1800" kern="0" dirty="0">
              <a:ea typeface="+mn-ea"/>
            </a:endParaRPr>
          </a:p>
          <a:p>
            <a:pPr marL="273050" lvl="1" indent="-273050">
              <a:spcBef>
                <a:spcPts val="0"/>
              </a:spcBef>
              <a:defRPr/>
            </a:pPr>
            <a:r>
              <a:rPr lang="en-US" sz="1800" kern="0" dirty="0">
                <a:ea typeface="+mn-ea"/>
              </a:rPr>
              <a:t>of public resources in support of climate adaptation and mitigation</a:t>
            </a:r>
            <a:r>
              <a:rPr lang="en-US" sz="1800" dirty="0">
                <a:ea typeface="+mn-ea"/>
              </a:rPr>
              <a:t>.</a:t>
            </a:r>
            <a:endParaRPr lang="da-DK" sz="1800" dirty="0">
              <a:ea typeface="+mn-ea"/>
            </a:endParaRPr>
          </a:p>
        </p:txBody>
      </p:sp>
      <p:sp>
        <p:nvSpPr>
          <p:cNvPr id="140293" name="Isosceles Triangle 4">
            <a:hlinkClick r:id="rId3" action="ppaction://hlinksldjump"/>
          </p:cNvPr>
          <p:cNvSpPr>
            <a:spLocks noChangeArrowheads="1"/>
          </p:cNvSpPr>
          <p:nvPr/>
        </p:nvSpPr>
        <p:spPr bwMode="auto">
          <a:xfrm rot="-5400000">
            <a:off x="8466932" y="6020594"/>
            <a:ext cx="287337" cy="288925"/>
          </a:xfrm>
          <a:prstGeom prst="triangle">
            <a:avLst>
              <a:gd name="adj" fmla="val 50000"/>
            </a:avLst>
          </a:prstGeom>
          <a:solidFill>
            <a:srgbClr val="2D5E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76200" y="1339850"/>
            <a:ext cx="8229600" cy="936625"/>
          </a:xfrm>
        </p:spPr>
        <p:txBody>
          <a:bodyPr/>
          <a:lstStyle/>
          <a:p>
            <a:pPr indent="0"/>
            <a:r>
              <a:rPr lang="da-DK" altLang="en-US" dirty="0" smtClean="0"/>
              <a:t>The elements</a:t>
            </a:r>
          </a:p>
        </p:txBody>
      </p:sp>
      <p:sp>
        <p:nvSpPr>
          <p:cNvPr id="4505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5235AD9A-0C40-4AC2-9FD5-064997605569}" type="slidenum">
              <a:rPr lang="en-GB" altLang="en-US" sz="1400">
                <a:solidFill>
                  <a:schemeClr val="tx1"/>
                </a:solidFill>
                <a:latin typeface="Arial" pitchFamily="34" charset="0"/>
              </a:rPr>
              <a:pPr eaLnBrk="1" hangingPunct="1"/>
              <a:t>6</a:t>
            </a:fld>
            <a:endParaRPr lang="en-GB" altLang="en-US" sz="1400">
              <a:solidFill>
                <a:schemeClr val="tx1"/>
              </a:solidFill>
              <a:latin typeface="Arial" pitchFamily="34" charset="0"/>
            </a:endParaRPr>
          </a:p>
        </p:txBody>
      </p:sp>
      <p:sp>
        <p:nvSpPr>
          <p:cNvPr id="45059" name="Rectangle 3"/>
          <p:cNvSpPr>
            <a:spLocks noChangeArrowheads="1"/>
          </p:cNvSpPr>
          <p:nvPr/>
        </p:nvSpPr>
        <p:spPr bwMode="auto">
          <a:xfrm>
            <a:off x="428625" y="2420938"/>
            <a:ext cx="74168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buFont typeface="Verdana" pitchFamily="34" charset="0"/>
              <a:buAutoNum type="arabicPeriod"/>
            </a:pPr>
            <a:r>
              <a:rPr lang="en-GB" altLang="en-US" sz="1800" i="1" dirty="0"/>
              <a:t>Sector policy and strategy</a:t>
            </a:r>
          </a:p>
          <a:p>
            <a:pPr eaLnBrk="1" hangingPunct="1">
              <a:buFont typeface="Verdana" pitchFamily="34" charset="0"/>
              <a:buAutoNum type="arabicPeriod"/>
            </a:pPr>
            <a:r>
              <a:rPr lang="en-GB" altLang="en-US" sz="1800" i="1" dirty="0"/>
              <a:t>Sector budget</a:t>
            </a:r>
          </a:p>
          <a:p>
            <a:pPr eaLnBrk="1" hangingPunct="1">
              <a:buFont typeface="Verdana" pitchFamily="34" charset="0"/>
              <a:buAutoNum type="arabicPeriod"/>
            </a:pPr>
            <a:r>
              <a:rPr lang="en-GB" altLang="en-US" sz="1800" i="1" dirty="0"/>
              <a:t>Coordination – sector and </a:t>
            </a:r>
            <a:r>
              <a:rPr lang="en-GB" altLang="en-US" sz="1800" i="1" dirty="0" smtClean="0"/>
              <a:t>donor</a:t>
            </a:r>
            <a:endParaRPr lang="en-GB" altLang="en-US" sz="1800" i="1" dirty="0"/>
          </a:p>
          <a:p>
            <a:pPr eaLnBrk="1" hangingPunct="1">
              <a:buFont typeface="Verdana" pitchFamily="34" charset="0"/>
              <a:buAutoNum type="arabicPeriod"/>
            </a:pPr>
            <a:r>
              <a:rPr lang="en-GB" altLang="en-US" sz="1800" i="1" dirty="0"/>
              <a:t>Institutional </a:t>
            </a:r>
          </a:p>
          <a:p>
            <a:pPr eaLnBrk="1" hangingPunct="1">
              <a:buFont typeface="Verdana" pitchFamily="34" charset="0"/>
              <a:buAutoNum type="arabicPeriod"/>
            </a:pPr>
            <a:r>
              <a:rPr lang="en-GB" altLang="en-US" sz="1800" i="1" dirty="0"/>
              <a:t>Performance monitoring</a:t>
            </a:r>
          </a:p>
          <a:p>
            <a:pPr eaLnBrk="1" hangingPunct="1"/>
            <a:r>
              <a:rPr lang="en-GB" altLang="en-US" sz="2400" i="1" dirty="0"/>
              <a:t/>
            </a:r>
            <a:br>
              <a:rPr lang="en-GB" altLang="en-US" sz="2400" i="1" dirty="0"/>
            </a:br>
            <a:endParaRPr lang="da-DK" altLang="en-US"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40338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bwMode="auto">
          <a:xfrm>
            <a:off x="4876800" y="2057400"/>
            <a:ext cx="4267200" cy="3276600"/>
          </a:xfrm>
          <a:prstGeom prst="ellipse">
            <a:avLst/>
          </a:prstGeom>
          <a:no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200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Ellipse 1"/>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6083" name="Ellipse 2"/>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6084" name="Ellipse 3"/>
          <p:cNvSpPr>
            <a:spLocks noChangeArrowheads="1"/>
          </p:cNvSpPr>
          <p:nvPr/>
        </p:nvSpPr>
        <p:spPr bwMode="auto">
          <a:xfrm>
            <a:off x="4932363" y="1989138"/>
            <a:ext cx="1223962" cy="1152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5" name="Ellipse 4"/>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6086" name="TextBox 11"/>
          <p:cNvSpPr txBox="1">
            <a:spLocks noChangeArrowheads="1"/>
          </p:cNvSpPr>
          <p:nvPr/>
        </p:nvSpPr>
        <p:spPr bwMode="auto">
          <a:xfrm>
            <a:off x="0" y="4033838"/>
            <a:ext cx="8610600" cy="255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a:solidFill>
                  <a:srgbClr val="0F5494"/>
                </a:solidFill>
                <a:latin typeface="Verdana" pitchFamily="34" charset="0"/>
                <a:ea typeface="MS PGothic" pitchFamily="34" charset="-128"/>
              </a:defRPr>
            </a:lvl1pPr>
            <a:lvl2pPr marL="35560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marL="641350" lvl="1" indent="-285750" eaLnBrk="1" hangingPunct="1">
              <a:buFont typeface="Arial" panose="020B0604020202020204" pitchFamily="34" charset="0"/>
              <a:buChar char="•"/>
            </a:pPr>
            <a:endParaRPr lang="en-GB" altLang="en-US" sz="1800" dirty="0"/>
          </a:p>
          <a:p>
            <a:pPr marL="641350" lvl="1" indent="-285750" eaLnBrk="1" hangingPunct="1">
              <a:buFont typeface="Arial" panose="020B0604020202020204" pitchFamily="34" charset="0"/>
              <a:buChar char="•"/>
            </a:pPr>
            <a:r>
              <a:rPr lang="en-GB" altLang="en-US" sz="1800" dirty="0" smtClean="0"/>
              <a:t>Economic analyses macro/</a:t>
            </a:r>
            <a:r>
              <a:rPr lang="en-GB" altLang="en-US" sz="1800" dirty="0" err="1" smtClean="0"/>
              <a:t>meso</a:t>
            </a:r>
            <a:r>
              <a:rPr lang="en-GB" altLang="en-US" sz="1800" dirty="0" smtClean="0"/>
              <a:t>/micro</a:t>
            </a:r>
            <a:endParaRPr lang="en-GB" altLang="en-US" sz="1800" dirty="0"/>
          </a:p>
          <a:p>
            <a:pPr marL="641350" lvl="1" indent="-285750" eaLnBrk="1" hangingPunct="1">
              <a:buFont typeface="Arial" panose="020B0604020202020204" pitchFamily="34" charset="0"/>
              <a:buChar char="•"/>
            </a:pPr>
            <a:r>
              <a:rPr lang="en-GB" altLang="en-US" sz="1800" dirty="0" smtClean="0"/>
              <a:t>Vulnerability and adaptation assessments</a:t>
            </a:r>
          </a:p>
          <a:p>
            <a:pPr marL="641350" lvl="1" indent="-285750" eaLnBrk="1" hangingPunct="1">
              <a:buFont typeface="Arial" panose="020B0604020202020204" pitchFamily="34" charset="0"/>
              <a:buChar char="•"/>
            </a:pPr>
            <a:r>
              <a:rPr lang="en-GB" altLang="en-US" sz="1800" dirty="0" smtClean="0"/>
              <a:t>ENV and CC assessments (SEA, EIA, CRA)</a:t>
            </a:r>
          </a:p>
          <a:p>
            <a:pPr marL="641350" lvl="1" indent="-285750" eaLnBrk="1" hangingPunct="1">
              <a:buFont typeface="Arial" panose="020B0604020202020204" pitchFamily="34" charset="0"/>
              <a:buChar char="•"/>
            </a:pPr>
            <a:r>
              <a:rPr lang="en-GB" altLang="en-US" sz="1800" dirty="0" smtClean="0"/>
              <a:t>Demonstration projects</a:t>
            </a:r>
          </a:p>
          <a:p>
            <a:pPr marL="641350" lvl="1" indent="-285750" eaLnBrk="1" hangingPunct="1">
              <a:buFont typeface="Arial" panose="020B0604020202020204" pitchFamily="34" charset="0"/>
              <a:buChar char="•"/>
            </a:pPr>
            <a:r>
              <a:rPr lang="en-GB" altLang="en-US" sz="1800" dirty="0" smtClean="0"/>
              <a:t>Communication and advocacy </a:t>
            </a:r>
          </a:p>
          <a:p>
            <a:pPr marL="641350" lvl="1" indent="-285750" eaLnBrk="1" hangingPunct="1">
              <a:buFont typeface="Arial" panose="020B0604020202020204" pitchFamily="34" charset="0"/>
              <a:buChar char="•"/>
            </a:pPr>
            <a:r>
              <a:rPr lang="en-GB" altLang="en-US" sz="1800" dirty="0" smtClean="0"/>
              <a:t>Workshops </a:t>
            </a:r>
            <a:r>
              <a:rPr lang="en-GB" altLang="en-US" sz="1800" dirty="0"/>
              <a:t>and focus group  discussions. </a:t>
            </a:r>
          </a:p>
          <a:p>
            <a:pPr marL="641350" lvl="1" indent="-285750" eaLnBrk="1" hangingPunct="1">
              <a:buFont typeface="Arial" panose="020B0604020202020204" pitchFamily="34" charset="0"/>
              <a:buChar char="•"/>
            </a:pPr>
            <a:r>
              <a:rPr lang="en-GB" altLang="en-US" sz="1800" dirty="0" smtClean="0"/>
              <a:t>Policy dialogue (beyond focus groups)</a:t>
            </a:r>
          </a:p>
          <a:p>
            <a:pPr marL="641350" lvl="1" indent="-285750" eaLnBrk="1" hangingPunct="1">
              <a:buFont typeface="Arial" panose="020B0604020202020204" pitchFamily="34" charset="0"/>
              <a:buChar char="•"/>
            </a:pPr>
            <a:endParaRPr lang="en-GB" altLang="en-US" sz="1600" dirty="0"/>
          </a:p>
        </p:txBody>
      </p:sp>
      <p:sp>
        <p:nvSpPr>
          <p:cNvPr id="46087"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C9B728FC-CC23-49A9-BE51-5642034AA92D}" type="slidenum">
              <a:rPr lang="fr-FR" altLang="en-US" sz="1400">
                <a:solidFill>
                  <a:schemeClr val="tx1"/>
                </a:solidFill>
              </a:rPr>
              <a:pPr algn="r">
                <a:lnSpc>
                  <a:spcPts val="1400"/>
                </a:lnSpc>
              </a:pPr>
              <a:t>7</a:t>
            </a:fld>
            <a:endParaRPr lang="fr-FR" altLang="en-US" sz="1400">
              <a:solidFill>
                <a:schemeClr val="tx1"/>
              </a:solidFill>
            </a:endParaRPr>
          </a:p>
        </p:txBody>
      </p:sp>
      <p:sp>
        <p:nvSpPr>
          <p:cNvPr id="46088" name="Rectangle 6"/>
          <p:cNvSpPr>
            <a:spLocks noChangeArrowheads="1"/>
          </p:cNvSpPr>
          <p:nvPr/>
        </p:nvSpPr>
        <p:spPr bwMode="auto">
          <a:xfrm>
            <a:off x="304800" y="1905000"/>
            <a:ext cx="8175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800" dirty="0"/>
              <a:t>Identification and formulation are based on policy / strategy </a:t>
            </a:r>
            <a:r>
              <a:rPr lang="en-GB" altLang="en-US" sz="1800" dirty="0" smtClean="0"/>
              <a:t>assessment.</a:t>
            </a:r>
            <a:endParaRPr lang="en-GB" altLang="en-US" sz="1800" dirty="0"/>
          </a:p>
          <a:p>
            <a:pPr eaLnBrk="1" hangingPunct="1"/>
            <a:endParaRPr lang="en-GB" altLang="en-US" sz="1800" b="1" dirty="0"/>
          </a:p>
          <a:p>
            <a:pPr eaLnBrk="1" hangingPunct="1"/>
            <a:r>
              <a:rPr lang="en-GB" altLang="en-US" sz="1800" dirty="0"/>
              <a:t>Integrate early on – be opportunistic – find allies - use evidence based tools – national development plans – sector plans – poverty reduction strategies – specific strategies on green growth  </a:t>
            </a:r>
          </a:p>
          <a:p>
            <a:pPr eaLnBrk="1" hangingPunct="1"/>
            <a:endParaRPr lang="en-GB" altLang="en-US" sz="1800" dirty="0"/>
          </a:p>
          <a:p>
            <a:pPr eaLnBrk="1" hangingPunct="1"/>
            <a:r>
              <a:rPr lang="en-GB" altLang="en-US" sz="1800" dirty="0"/>
              <a:t>What are the tools? </a:t>
            </a:r>
            <a:endParaRPr lang="da-DK" altLang="en-US" sz="1800" dirty="0"/>
          </a:p>
        </p:txBody>
      </p:sp>
      <p:sp>
        <p:nvSpPr>
          <p:cNvPr id="11" name="Rectangle 7"/>
          <p:cNvSpPr txBox="1">
            <a:spLocks noChangeArrowheads="1"/>
          </p:cNvSpPr>
          <p:nvPr/>
        </p:nvSpPr>
        <p:spPr bwMode="auto">
          <a:xfrm>
            <a:off x="-76200" y="1225550"/>
            <a:ext cx="8229600" cy="831850"/>
          </a:xfrm>
          <a:prstGeom prst="rect">
            <a:avLst/>
          </a:prstGeom>
          <a:noFill/>
          <a:ln w="9525">
            <a:noFill/>
            <a:miter lim="800000"/>
            <a:headEnd/>
            <a:tailEnd/>
          </a:ln>
        </p:spPr>
        <p:txBody>
          <a:bodyPr anchor="ctr">
            <a:spAutoFit/>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5600" lvl="1" eaLnBrk="1" hangingPunct="1">
              <a:defRPr/>
            </a:pPr>
            <a:r>
              <a:rPr lang="en-GB" kern="0" dirty="0" smtClean="0">
                <a:ea typeface="+mn-ea"/>
              </a:rPr>
              <a:t>1 Sector policy and strategy</a:t>
            </a:r>
            <a:r>
              <a:rPr lang="en-GB" sz="3200" kern="0" dirty="0" smtClean="0">
                <a:ea typeface="+mn-ea"/>
              </a:rPr>
              <a:t/>
            </a:r>
            <a:br>
              <a:rPr lang="en-GB" sz="3200" kern="0" dirty="0" smtClean="0">
                <a:ea typeface="+mn-ea"/>
              </a:rPr>
            </a:br>
            <a:endParaRPr lang="en-GB" sz="1600" dirty="0">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6" presetClass="emph" presetSubtype="0" fill="hold" grpId="0" nodeType="withEffect">
                                  <p:stCondLst>
                                    <p:cond delay="300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7"/>
          <p:cNvSpPr>
            <a:spLocks noGrp="1" noChangeArrowheads="1"/>
          </p:cNvSpPr>
          <p:nvPr>
            <p:ph type="title"/>
          </p:nvPr>
        </p:nvSpPr>
        <p:spPr>
          <a:xfrm>
            <a:off x="0" y="1244600"/>
            <a:ext cx="8229600" cy="554038"/>
          </a:xfrm>
        </p:spPr>
        <p:txBody>
          <a:bodyPr>
            <a:spAutoFit/>
          </a:bodyPr>
          <a:lstStyle/>
          <a:p>
            <a:pPr indent="0" eaLnBrk="1" hangingPunct="1"/>
            <a:r>
              <a:rPr lang="en-GB" altLang="en-US" i="1" smtClean="0"/>
              <a:t>2 Sector budget</a:t>
            </a:r>
            <a:endParaRPr lang="en-GB" altLang="en-US" b="0" smtClean="0"/>
          </a:p>
        </p:txBody>
      </p:sp>
      <p:pic>
        <p:nvPicPr>
          <p:cNvPr id="481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082675"/>
            <a:ext cx="9445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Ellipse 6"/>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8132" name="Ellipse 7"/>
          <p:cNvSpPr>
            <a:spLocks noChangeArrowheads="1"/>
          </p:cNvSpPr>
          <p:nvPr/>
        </p:nvSpPr>
        <p:spPr bwMode="auto">
          <a:xfrm>
            <a:off x="7885113" y="981075"/>
            <a:ext cx="1087437" cy="863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8133" name="Ellipse 8"/>
          <p:cNvSpPr>
            <a:spLocks noChangeArrowheads="1"/>
          </p:cNvSpPr>
          <p:nvPr/>
        </p:nvSpPr>
        <p:spPr bwMode="auto">
          <a:xfrm>
            <a:off x="7948613" y="981075"/>
            <a:ext cx="1087437" cy="8334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endParaRPr lang="da-DK" altLang="en-US"/>
          </a:p>
        </p:txBody>
      </p:sp>
      <p:sp>
        <p:nvSpPr>
          <p:cNvPr id="48134" name="Slide Number Placeholder 4"/>
          <p:cNvSpPr txBox="1">
            <a:spLocks/>
          </p:cNvSpPr>
          <p:nvPr/>
        </p:nvSpPr>
        <p:spPr bwMode="auto">
          <a:xfrm>
            <a:off x="8382000" y="6237288"/>
            <a:ext cx="381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B29A6342-DC48-473D-AB7D-1776796EF0D8}" type="slidenum">
              <a:rPr lang="fr-FR" altLang="en-US" sz="1400">
                <a:solidFill>
                  <a:schemeClr val="tx1"/>
                </a:solidFill>
              </a:rPr>
              <a:pPr algn="r">
                <a:lnSpc>
                  <a:spcPts val="1400"/>
                </a:lnSpc>
              </a:pPr>
              <a:t>8</a:t>
            </a:fld>
            <a:endParaRPr lang="fr-FR" altLang="en-US" sz="1400">
              <a:solidFill>
                <a:schemeClr val="tx1"/>
              </a:solidFill>
            </a:endParaRPr>
          </a:p>
        </p:txBody>
      </p:sp>
      <p:sp>
        <p:nvSpPr>
          <p:cNvPr id="12" name="TextBox 11"/>
          <p:cNvSpPr txBox="1"/>
          <p:nvPr/>
        </p:nvSpPr>
        <p:spPr>
          <a:xfrm>
            <a:off x="0" y="1828800"/>
            <a:ext cx="8027988" cy="4770438"/>
          </a:xfrm>
          <a:prstGeom prst="rect">
            <a:avLst/>
          </a:prstGeom>
          <a:noFill/>
        </p:spPr>
        <p:txBody>
          <a:bodyPr>
            <a:spAutoFit/>
          </a:bodyPr>
          <a:lstStyle/>
          <a:p>
            <a:pPr marL="355600" lvl="1">
              <a:defRPr/>
            </a:pPr>
            <a:endParaRPr lang="en-GB" sz="1600" dirty="0">
              <a:ea typeface="+mn-ea"/>
            </a:endParaRPr>
          </a:p>
          <a:p>
            <a:pPr marL="355600">
              <a:defRPr/>
            </a:pPr>
            <a:r>
              <a:rPr lang="en-US" sz="1600" b="1" dirty="0">
                <a:ea typeface="+mn-ea"/>
              </a:rPr>
              <a:t>The Public Environmental Expenditure Review (PEER)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Allocation, management, effects of public environmental expenditures</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Provides key guidance to strategic planning and budget preparation</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Supports improved efficiency and effectiveness of resources</a:t>
            </a:r>
          </a:p>
          <a:p>
            <a:pPr marL="355600">
              <a:defRPr/>
            </a:pPr>
            <a:endParaRPr lang="en-US" sz="1600" dirty="0">
              <a:ea typeface="+mn-ea"/>
            </a:endParaRPr>
          </a:p>
          <a:p>
            <a:pPr marL="355600">
              <a:defRPr/>
            </a:pPr>
            <a:r>
              <a:rPr lang="en-US" sz="1600" b="1" dirty="0">
                <a:ea typeface="+mn-ea"/>
              </a:rPr>
              <a:t>The Climate Public Expenditure and Institutional Review (CPEIR) </a:t>
            </a:r>
            <a:r>
              <a:rPr lang="en-US" sz="1600" dirty="0">
                <a:ea typeface="+mn-ea"/>
              </a:rPr>
              <a:t>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Addresses policy, strategy, institutional aspects</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Reviews climate expenditures from domestic and external sources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Key for developing a climate fiscal framework. </a:t>
            </a:r>
          </a:p>
          <a:p>
            <a:pPr marL="622300" indent="-266700">
              <a:buClr>
                <a:srgbClr val="006699"/>
              </a:buClr>
              <a:buFont typeface="Arial"/>
              <a:buChar char="•"/>
              <a:defRPr/>
            </a:pPr>
            <a:endParaRPr lang="en-US" sz="1600" dirty="0">
              <a:ea typeface="+mn-ea"/>
            </a:endParaRPr>
          </a:p>
          <a:p>
            <a:pPr marL="622300" indent="-266700">
              <a:buClr>
                <a:srgbClr val="006699"/>
              </a:buClr>
              <a:buFont typeface="Arial"/>
              <a:buChar char="•"/>
              <a:defRPr/>
            </a:pPr>
            <a:r>
              <a:rPr lang="en-US" sz="1600" dirty="0">
                <a:ea typeface="+mn-ea"/>
              </a:rPr>
              <a:t>Improves </a:t>
            </a:r>
            <a:r>
              <a:rPr lang="en-US" sz="1600" dirty="0" err="1">
                <a:ea typeface="+mn-ea"/>
              </a:rPr>
              <a:t>prioritisation</a:t>
            </a:r>
            <a:r>
              <a:rPr lang="en-US" sz="1600" dirty="0">
                <a:ea typeface="+mn-ea"/>
              </a:rPr>
              <a:t>, efficiency and effectiveness of resources </a:t>
            </a:r>
          </a:p>
          <a:p>
            <a:pPr marL="355600">
              <a:buClr>
                <a:srgbClr val="006699"/>
              </a:buClr>
              <a:defRPr/>
            </a:pPr>
            <a:endParaRPr lang="en-US" sz="1600" dirty="0">
              <a:ea typeface="+mn-ea"/>
            </a:endParaRPr>
          </a:p>
        </p:txBody>
      </p:sp>
      <p:pic>
        <p:nvPicPr>
          <p:cNvPr id="11" name="Picture 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3688" y="2852738"/>
            <a:ext cx="106045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3" name="Picture 6">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5013325"/>
            <a:ext cx="106203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2">
                                            <p:txEl>
                                              <p:pRg st="9" end="9"/>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2">
                                            <p:txEl>
                                              <p:pRg st="11" end="1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
                                            <p:txEl>
                                              <p:pRg st="13" end="13"/>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xEl>
                                              <p:pRg st="15" end="15"/>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2">
                                            <p:txEl>
                                              <p:pRg st="17" end="17"/>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2" grpId="1" build="allAtOnce"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1250146"/>
            <a:ext cx="9067800" cy="954107"/>
          </a:xfrm>
        </p:spPr>
        <p:txBody>
          <a:bodyPr wrap="square">
            <a:spAutoFit/>
          </a:bodyPr>
          <a:lstStyle/>
          <a:p>
            <a:pPr marL="355600" indent="0"/>
            <a:r>
              <a:rPr lang="da-DK" altLang="en-US" sz="2800" dirty="0" smtClean="0"/>
              <a:t>Medium Term </a:t>
            </a:r>
            <a:r>
              <a:rPr lang="da-DK" altLang="en-US" sz="2800" dirty="0" err="1" smtClean="0"/>
              <a:t>Expenditure</a:t>
            </a:r>
            <a:r>
              <a:rPr lang="da-DK" altLang="en-US" sz="2800" dirty="0" smtClean="0"/>
              <a:t> Framework MTEF – longer term interventions</a:t>
            </a:r>
            <a:endParaRPr lang="en-US" altLang="en-US" sz="1100" dirty="0" smtClean="0">
              <a:solidFill>
                <a:srgbClr val="FF0000"/>
              </a:solidFill>
            </a:endParaRPr>
          </a:p>
        </p:txBody>
      </p:sp>
      <p:sp>
        <p:nvSpPr>
          <p:cNvPr id="501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21711F50-2995-420B-9F9B-8A6857A3E4F3}" type="slidenum">
              <a:rPr lang="en-GB" altLang="en-US" sz="1400">
                <a:solidFill>
                  <a:schemeClr val="tx1"/>
                </a:solidFill>
                <a:latin typeface="Arial" pitchFamily="34" charset="0"/>
              </a:rPr>
              <a:pPr eaLnBrk="1" hangingPunct="1"/>
              <a:t>9</a:t>
            </a:fld>
            <a:endParaRPr lang="en-GB" altLang="en-US" sz="1400">
              <a:solidFill>
                <a:schemeClr val="tx1"/>
              </a:solidFill>
              <a:latin typeface="Arial" pitchFamily="34" charset="0"/>
            </a:endParaRPr>
          </a:p>
        </p:txBody>
      </p:sp>
      <p:sp>
        <p:nvSpPr>
          <p:cNvPr id="50179" name="Slide Number Placeholder 2"/>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eaLnBrk="1" hangingPunct="1"/>
            <a:fld id="{5AEBA18C-9581-4709-A009-FF21E2CB8B35}" type="slidenum">
              <a:rPr lang="en-GB" altLang="en-US" sz="1400">
                <a:solidFill>
                  <a:schemeClr val="tx1"/>
                </a:solidFill>
                <a:latin typeface="Arial" pitchFamily="34" charset="0"/>
              </a:rPr>
              <a:pPr algn="r" eaLnBrk="1" hangingPunct="1"/>
              <a:t>9</a:t>
            </a:fld>
            <a:endParaRPr lang="en-GB" altLang="en-US" sz="1400">
              <a:solidFill>
                <a:schemeClr val="tx1"/>
              </a:solidFill>
              <a:latin typeface="Arial" pitchFamily="34" charset="0"/>
            </a:endParaRPr>
          </a:p>
        </p:txBody>
      </p:sp>
      <p:grpSp>
        <p:nvGrpSpPr>
          <p:cNvPr id="50180" name="Group 4"/>
          <p:cNvGrpSpPr>
            <a:grpSpLocks/>
          </p:cNvGrpSpPr>
          <p:nvPr/>
        </p:nvGrpSpPr>
        <p:grpSpPr bwMode="auto">
          <a:xfrm>
            <a:off x="538163" y="2286000"/>
            <a:ext cx="7542212" cy="4114800"/>
            <a:chOff x="96" y="816"/>
            <a:chExt cx="5585" cy="3120"/>
          </a:xfrm>
        </p:grpSpPr>
        <p:sp>
          <p:nvSpPr>
            <p:cNvPr id="50182" name="Oval 5"/>
            <p:cNvSpPr>
              <a:spLocks noChangeArrowheads="1"/>
            </p:cNvSpPr>
            <p:nvPr/>
          </p:nvSpPr>
          <p:spPr bwMode="auto">
            <a:xfrm>
              <a:off x="1575" y="1968"/>
              <a:ext cx="2613" cy="877"/>
            </a:xfrm>
            <a:prstGeom prst="ellipse">
              <a:avLst/>
            </a:pr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fr-BE" altLang="en-US" sz="5400">
                  <a:solidFill>
                    <a:schemeClr val="bg1"/>
                  </a:solidFill>
                  <a:latin typeface="Trebuchet MS" pitchFamily="34" charset="0"/>
                  <a:cs typeface="Times New Roman" pitchFamily="18" charset="0"/>
                </a:rPr>
                <a:t>MTEF </a:t>
              </a:r>
              <a:endParaRPr lang="en-GB" altLang="en-US" sz="5400">
                <a:solidFill>
                  <a:schemeClr val="bg1"/>
                </a:solidFill>
                <a:latin typeface="Trebuchet MS" pitchFamily="34" charset="0"/>
                <a:cs typeface="Times New Roman" pitchFamily="18" charset="0"/>
              </a:endParaRPr>
            </a:p>
          </p:txBody>
        </p:sp>
        <p:sp>
          <p:nvSpPr>
            <p:cNvPr id="50183" name="AutoShape 5"/>
            <p:cNvSpPr>
              <a:spLocks noChangeArrowheads="1"/>
            </p:cNvSpPr>
            <p:nvPr/>
          </p:nvSpPr>
          <p:spPr bwMode="auto">
            <a:xfrm>
              <a:off x="3312" y="1008"/>
              <a:ext cx="2208" cy="956"/>
            </a:xfrm>
            <a:prstGeom prst="wedgeEllipseCallout">
              <a:avLst>
                <a:gd name="adj1" fmla="val -59468"/>
                <a:gd name="adj2" fmla="val 50838"/>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50000"/>
                </a:spcBef>
              </a:pPr>
              <a:r>
                <a:rPr lang="en-US" altLang="en-US" sz="1800" b="1">
                  <a:solidFill>
                    <a:schemeClr val="bg1"/>
                  </a:solidFill>
                  <a:latin typeface="Trebuchet MS" pitchFamily="34" charset="0"/>
                  <a:cs typeface="Times New Roman" pitchFamily="18" charset="0"/>
                </a:rPr>
                <a:t> Medium-term allocations are predictable</a:t>
              </a:r>
              <a:endParaRPr lang="en-US" altLang="en-US" sz="1800" u="sng">
                <a:solidFill>
                  <a:schemeClr val="bg1"/>
                </a:solidFill>
                <a:latin typeface="Trebuchet MS" pitchFamily="34" charset="0"/>
                <a:cs typeface="Times New Roman" pitchFamily="18" charset="0"/>
              </a:endParaRPr>
            </a:p>
          </p:txBody>
        </p:sp>
        <p:sp>
          <p:nvSpPr>
            <p:cNvPr id="50184" name="AutoShape 6"/>
            <p:cNvSpPr>
              <a:spLocks noChangeArrowheads="1"/>
            </p:cNvSpPr>
            <p:nvPr/>
          </p:nvSpPr>
          <p:spPr bwMode="auto">
            <a:xfrm>
              <a:off x="3216" y="2880"/>
              <a:ext cx="2465" cy="1004"/>
            </a:xfrm>
            <a:prstGeom prst="wedgeEllipseCallout">
              <a:avLst>
                <a:gd name="adj1" fmla="val -55801"/>
                <a:gd name="adj2" fmla="val -54384"/>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50000"/>
                </a:spcBef>
              </a:pPr>
              <a:r>
                <a:rPr lang="en-US" altLang="en-US" sz="1800" b="1">
                  <a:solidFill>
                    <a:schemeClr val="bg1"/>
                  </a:solidFill>
                  <a:latin typeface="Trebuchet MS" pitchFamily="34" charset="0"/>
                  <a:cs typeface="Times New Roman" pitchFamily="18" charset="0"/>
                </a:rPr>
                <a:t>Clear action plan with defined, feasible outputs &amp; outcomes</a:t>
              </a:r>
            </a:p>
          </p:txBody>
        </p:sp>
        <p:sp>
          <p:nvSpPr>
            <p:cNvPr id="50185" name="AutoShape 7"/>
            <p:cNvSpPr>
              <a:spLocks noChangeArrowheads="1"/>
            </p:cNvSpPr>
            <p:nvPr/>
          </p:nvSpPr>
          <p:spPr bwMode="auto">
            <a:xfrm>
              <a:off x="96" y="816"/>
              <a:ext cx="2064" cy="1292"/>
            </a:xfrm>
            <a:prstGeom prst="wedgeEllipseCallout">
              <a:avLst>
                <a:gd name="adj1" fmla="val 53199"/>
                <a:gd name="adj2" fmla="val 44042"/>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US" altLang="en-US" sz="1800" b="1">
                  <a:solidFill>
                    <a:schemeClr val="bg1"/>
                  </a:solidFill>
                  <a:latin typeface="Trebuchet MS" pitchFamily="34" charset="0"/>
                  <a:cs typeface="Times New Roman" pitchFamily="18" charset="0"/>
                </a:rPr>
                <a:t>Medium term allocations focus on strategic priorities </a:t>
              </a:r>
              <a:endParaRPr lang="en-GB" altLang="en-US" sz="1800" b="1">
                <a:solidFill>
                  <a:schemeClr val="bg1"/>
                </a:solidFill>
                <a:latin typeface="Trebuchet MS" pitchFamily="34" charset="0"/>
                <a:cs typeface="Times New Roman" pitchFamily="18" charset="0"/>
              </a:endParaRPr>
            </a:p>
          </p:txBody>
        </p:sp>
        <p:sp>
          <p:nvSpPr>
            <p:cNvPr id="50186" name="AutoShape 8"/>
            <p:cNvSpPr>
              <a:spLocks noChangeArrowheads="1"/>
            </p:cNvSpPr>
            <p:nvPr/>
          </p:nvSpPr>
          <p:spPr bwMode="auto">
            <a:xfrm>
              <a:off x="96" y="3145"/>
              <a:ext cx="2465" cy="791"/>
            </a:xfrm>
            <a:prstGeom prst="wedgeEllipseCallout">
              <a:avLst>
                <a:gd name="adj1" fmla="val 48014"/>
                <a:gd name="adj2" fmla="val -91088"/>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spcBef>
                  <a:spcPct val="50000"/>
                </a:spcBef>
              </a:pPr>
              <a:r>
                <a:rPr lang="en-US" altLang="en-US" sz="1800" b="1">
                  <a:latin typeface="Trebuchet MS" pitchFamily="34" charset="0"/>
                  <a:cs typeface="Times New Roman" pitchFamily="18" charset="0"/>
                </a:rPr>
                <a:t> </a:t>
              </a:r>
            </a:p>
            <a:p>
              <a:pPr eaLnBrk="1" hangingPunct="1">
                <a:spcBef>
                  <a:spcPct val="50000"/>
                </a:spcBef>
              </a:pPr>
              <a:r>
                <a:rPr lang="en-US" altLang="en-US" sz="1800" b="1">
                  <a:solidFill>
                    <a:schemeClr val="bg1"/>
                  </a:solidFill>
                  <a:latin typeface="Trebuchet MS" pitchFamily="34" charset="0"/>
                  <a:cs typeface="Times New Roman" pitchFamily="18" charset="0"/>
                </a:rPr>
                <a:t>Comprehensive &amp; integrated coverage</a:t>
              </a:r>
            </a:p>
            <a:p>
              <a:pPr eaLnBrk="1" hangingPunct="1">
                <a:spcBef>
                  <a:spcPct val="50000"/>
                </a:spcBef>
              </a:pPr>
              <a:endParaRPr lang="en-US" altLang="en-US" sz="1800" b="1">
                <a:solidFill>
                  <a:schemeClr val="bg1"/>
                </a:solidFill>
                <a:latin typeface="Trebuchet MS" pitchFamily="34" charset="0"/>
                <a:cs typeface="Times New Roman" pitchFamily="18" charset="0"/>
              </a:endParaRPr>
            </a:p>
          </p:txBody>
        </p:sp>
      </p:grpSp>
      <p:sp>
        <p:nvSpPr>
          <p:cNvPr id="50181" name="TextBox 8"/>
          <p:cNvSpPr txBox="1">
            <a:spLocks noChangeArrowheads="1"/>
          </p:cNvSpPr>
          <p:nvPr/>
        </p:nvSpPr>
        <p:spPr bwMode="auto">
          <a:xfrm>
            <a:off x="346075" y="6400800"/>
            <a:ext cx="75787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da-DK" altLang="en-US" sz="1600">
                <a:latin typeface="Calibri" pitchFamily="34" charset="0"/>
              </a:rPr>
              <a:t>If the country has an MTEF then use it as an entrance point – depending on your position </a:t>
            </a:r>
            <a:endParaRPr lang="en-US" altLang="en-US" sz="16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8691</TotalTime>
  <Words>7608</Words>
  <Application>Microsoft Office PowerPoint</Application>
  <PresentationFormat>On-screen Show (4:3)</PresentationFormat>
  <Paragraphs>975</Paragraphs>
  <Slides>51</Slides>
  <Notes>46</Notes>
  <HiddenSlides>13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51</vt:i4>
      </vt:variant>
    </vt:vector>
  </HeadingPairs>
  <TitlesOfParts>
    <vt:vector size="65" baseType="lpstr">
      <vt:lpstr>MS PGothic</vt:lpstr>
      <vt:lpstr>MS PGothic</vt:lpstr>
      <vt:lpstr>Arial</vt:lpstr>
      <vt:lpstr>Calibri</vt:lpstr>
      <vt:lpstr>Courier New</vt:lpstr>
      <vt:lpstr>Lucida Grande</vt:lpstr>
      <vt:lpstr>Times</vt:lpstr>
      <vt:lpstr>Times New Roman</vt:lpstr>
      <vt:lpstr>Trebuchet MS</vt:lpstr>
      <vt:lpstr>Verdana</vt:lpstr>
      <vt:lpstr>Wingdings</vt:lpstr>
      <vt:lpstr>Slide_Master</vt:lpstr>
      <vt:lpstr>2_Slide_Master</vt:lpstr>
      <vt:lpstr>3_Slide_Master</vt:lpstr>
      <vt:lpstr>Environment and climate change in development cooperation </vt:lpstr>
      <vt:lpstr>Structure of module 7</vt:lpstr>
      <vt:lpstr>PowerPoint Presentation</vt:lpstr>
      <vt:lpstr>Terminology</vt:lpstr>
      <vt:lpstr>Key elements of a sector programme</vt:lpstr>
      <vt:lpstr>The elements</vt:lpstr>
      <vt:lpstr>PowerPoint Presentation</vt:lpstr>
      <vt:lpstr>2 Sector budget</vt:lpstr>
      <vt:lpstr>Medium Term Expenditure Framework MTEF – longer term interventions</vt:lpstr>
      <vt:lpstr>Expenditure framework - resource allocation </vt:lpstr>
      <vt:lpstr>Keeping track of environment and climate-related expenditures</vt:lpstr>
      <vt:lpstr>3 Sector and donor coordination</vt:lpstr>
      <vt:lpstr>Coordination</vt:lpstr>
      <vt:lpstr>4 Institutional - who</vt:lpstr>
      <vt:lpstr>4 Institutional - capacity</vt:lpstr>
      <vt:lpstr>Institutional framework</vt:lpstr>
      <vt:lpstr>5 Performance monitoring </vt:lpstr>
      <vt:lpstr>Identification Fiche: possible entry points</vt:lpstr>
      <vt:lpstr>Identification phase: Is SEA needed?  Refer to module 5</vt:lpstr>
      <vt:lpstr>Formulation phase</vt:lpstr>
      <vt:lpstr>Using SEA /reviews results –  buzz group </vt:lpstr>
      <vt:lpstr>Using SEA results</vt:lpstr>
      <vt:lpstr>PowerPoint Presentation</vt:lpstr>
      <vt:lpstr>Implementation Phase - Possible entry points</vt:lpstr>
      <vt:lpstr>Evaluation phase - possible entry points</vt:lpstr>
      <vt:lpstr>Macro approach and budget support</vt:lpstr>
      <vt:lpstr>Macro approach- Budget support</vt:lpstr>
      <vt:lpstr>Budget Support</vt:lpstr>
      <vt:lpstr>Three types of BS contracts</vt:lpstr>
      <vt:lpstr>Eligibility criteria of EU budget support</vt:lpstr>
      <vt:lpstr>PowerPoint Presentation</vt:lpstr>
      <vt:lpstr>#2 Criterion on macro-economic policy</vt:lpstr>
      <vt:lpstr>#2 Criterion on macro-economic policy</vt:lpstr>
      <vt:lpstr>Revenues from natural resources – buzz group</vt:lpstr>
      <vt:lpstr>PowerPoint Presentation</vt:lpstr>
      <vt:lpstr>PowerPoint Presentation</vt:lpstr>
      <vt:lpstr>PowerPoint Presentation</vt:lpstr>
      <vt:lpstr>What to do about domestic revenue? – Buzz group -  </vt:lpstr>
      <vt:lpstr>Criterion #3 Credible PFM system</vt:lpstr>
      <vt:lpstr>Criterion #3 Credible PFM system, cont’d</vt:lpstr>
      <vt:lpstr>#4 Budget transparency</vt:lpstr>
      <vt:lpstr>Module 7 – recap main messages</vt:lpstr>
      <vt:lpstr>Resources</vt:lpstr>
      <vt:lpstr>Climate change sector scripts (2009)</vt:lpstr>
      <vt:lpstr>Optional slides</vt:lpstr>
      <vt:lpstr>   Public Expenditure Reviews (PER)</vt:lpstr>
      <vt:lpstr>   Public Environmental Expenditure Reviews</vt:lpstr>
      <vt:lpstr>   PEER examples 1/2</vt:lpstr>
      <vt:lpstr>PEER examples 2/2</vt:lpstr>
      <vt:lpstr>Pros and cons of PEERS</vt:lpstr>
      <vt:lpstr>Climate Public Expenditure and Institutional review</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Heloise</cp:lastModifiedBy>
  <cp:revision>343</cp:revision>
  <dcterms:created xsi:type="dcterms:W3CDTF">2013-05-15T10:28:41Z</dcterms:created>
  <dcterms:modified xsi:type="dcterms:W3CDTF">2014-10-16T07:12:36Z</dcterms:modified>
</cp:coreProperties>
</file>