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2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7" r:id="rId3"/>
    <p:sldId id="387" r:id="rId4"/>
    <p:sldId id="379" r:id="rId5"/>
    <p:sldId id="389" r:id="rId6"/>
    <p:sldId id="388" r:id="rId7"/>
    <p:sldId id="390" r:id="rId8"/>
    <p:sldId id="360" r:id="rId9"/>
    <p:sldId id="361" r:id="rId10"/>
    <p:sldId id="363" r:id="rId11"/>
    <p:sldId id="364" r:id="rId12"/>
    <p:sldId id="373" r:id="rId13"/>
    <p:sldId id="375" r:id="rId14"/>
    <p:sldId id="380" r:id="rId15"/>
    <p:sldId id="382" r:id="rId16"/>
    <p:sldId id="381" r:id="rId17"/>
    <p:sldId id="372" r:id="rId18"/>
    <p:sldId id="385" r:id="rId19"/>
  </p:sldIdLst>
  <p:sldSz cx="9144000" cy="6858000" type="screen4x3"/>
  <p:notesSz cx="6805613" cy="9944100"/>
  <p:defaultTextStyle>
    <a:defPPr>
      <a:defRPr lang="en-GB"/>
    </a:defPPr>
    <a:lvl1pPr algn="l" rtl="0" eaLnBrk="0" fontAlgn="base" hangingPunct="0">
      <a:spcBef>
        <a:spcPct val="20000"/>
      </a:spcBef>
      <a:spcAft>
        <a:spcPct val="0"/>
      </a:spcAft>
      <a:buClr>
        <a:schemeClr val="bg1"/>
      </a:buClr>
      <a:buChar char="•"/>
      <a:defRPr sz="2000" b="1" kern="1200">
        <a:solidFill>
          <a:srgbClr val="0F5494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20000"/>
      </a:spcBef>
      <a:spcAft>
        <a:spcPct val="0"/>
      </a:spcAft>
      <a:buClr>
        <a:schemeClr val="bg1"/>
      </a:buClr>
      <a:buChar char="•"/>
      <a:defRPr sz="2000" b="1" kern="1200">
        <a:solidFill>
          <a:srgbClr val="0F5494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20000"/>
      </a:spcBef>
      <a:spcAft>
        <a:spcPct val="0"/>
      </a:spcAft>
      <a:buClr>
        <a:schemeClr val="bg1"/>
      </a:buClr>
      <a:buChar char="•"/>
      <a:defRPr sz="2000" b="1" kern="1200">
        <a:solidFill>
          <a:srgbClr val="0F5494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20000"/>
      </a:spcBef>
      <a:spcAft>
        <a:spcPct val="0"/>
      </a:spcAft>
      <a:buClr>
        <a:schemeClr val="bg1"/>
      </a:buClr>
      <a:buChar char="•"/>
      <a:defRPr sz="2000" b="1" kern="1200">
        <a:solidFill>
          <a:srgbClr val="0F5494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20000"/>
      </a:spcBef>
      <a:spcAft>
        <a:spcPct val="0"/>
      </a:spcAft>
      <a:buClr>
        <a:schemeClr val="bg1"/>
      </a:buClr>
      <a:buChar char="•"/>
      <a:defRPr sz="2000" b="1" kern="1200">
        <a:solidFill>
          <a:srgbClr val="0F5494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2000" b="1" kern="1200">
        <a:solidFill>
          <a:srgbClr val="0F5494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2000" b="1" kern="1200">
        <a:solidFill>
          <a:srgbClr val="0F5494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2000" b="1" kern="1200">
        <a:solidFill>
          <a:srgbClr val="0F5494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2000" b="1" kern="1200">
        <a:solidFill>
          <a:srgbClr val="0F5494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  <a:srgbClr val="3166CF"/>
    <a:srgbClr val="2D5EC1"/>
    <a:srgbClr val="000066"/>
    <a:srgbClr val="3E6FD2"/>
    <a:srgbClr val="BDDEFF"/>
    <a:srgbClr val="FFFF00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938" autoAdjust="0"/>
    <p:restoredTop sz="93698" autoAdjust="0"/>
  </p:normalViewPr>
  <p:slideViewPr>
    <p:cSldViewPr>
      <p:cViewPr>
        <p:scale>
          <a:sx n="66" d="100"/>
          <a:sy n="66" d="100"/>
        </p:scale>
        <p:origin x="-1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81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0017" cy="4976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72" tIns="46136" rIns="92272" bIns="46136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ClrTx/>
              <a:buFontTx/>
              <a:buNone/>
              <a:defRPr sz="1200" b="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3977" y="0"/>
            <a:ext cx="2950016" cy="4976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72" tIns="46136" rIns="92272" bIns="46136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ClrTx/>
              <a:buFontTx/>
              <a:buNone/>
              <a:defRPr sz="1200" b="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4828"/>
            <a:ext cx="2950017" cy="4976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72" tIns="46136" rIns="92272" bIns="46136" numCol="1" anchor="b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ClrTx/>
              <a:buFontTx/>
              <a:buNone/>
              <a:defRPr sz="1200" b="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3977" y="9444828"/>
            <a:ext cx="2950016" cy="4976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72" tIns="46136" rIns="92272" bIns="46136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ClrTx/>
              <a:buFontTx/>
              <a:buNone/>
              <a:defRPr sz="1200" b="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1777618F-83CC-44D5-8D47-03F6553E8BF3}" type="slidenum">
              <a:rPr lang="en-GB"/>
              <a:pPr>
                <a:defRPr/>
              </a:pPr>
              <a:t>‹Nº›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977835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0017" cy="4976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72" tIns="46136" rIns="92272" bIns="46136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ClrTx/>
              <a:buFontTx/>
              <a:buNone/>
              <a:defRPr sz="1200" b="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3977" y="0"/>
            <a:ext cx="2950016" cy="4976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72" tIns="46136" rIns="92272" bIns="46136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ClrTx/>
              <a:buFontTx/>
              <a:buNone/>
              <a:defRPr sz="1200" b="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6125"/>
            <a:ext cx="4968875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399" y="4722414"/>
            <a:ext cx="5444815" cy="44759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72" tIns="46136" rIns="92272" bIns="4613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4828"/>
            <a:ext cx="2950017" cy="4976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72" tIns="46136" rIns="92272" bIns="46136" numCol="1" anchor="b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ClrTx/>
              <a:buFontTx/>
              <a:buNone/>
              <a:defRPr sz="1200" b="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3977" y="9444828"/>
            <a:ext cx="2950016" cy="4976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72" tIns="46136" rIns="92272" bIns="46136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ClrTx/>
              <a:buFontTx/>
              <a:buNone/>
              <a:defRPr sz="1200" b="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C6BB688C-393C-485D-9FDF-3E53FBB22C9A}" type="slidenum">
              <a:rPr lang="en-GB"/>
              <a:pPr>
                <a:defRPr/>
              </a:pPr>
              <a:t>‹Nº›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30742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3010" indent="-173010" eaLnBrk="1" hangingPunct="1">
              <a:buFontTx/>
              <a:buChar char="-"/>
              <a:defRPr/>
            </a:pPr>
            <a:r>
              <a:rPr lang="fr-BE" dirty="0" err="1" smtClean="0"/>
              <a:t>Pre-requisite</a:t>
            </a:r>
            <a:r>
              <a:rPr lang="fr-BE" dirty="0" smtClean="0"/>
              <a:t>:</a:t>
            </a:r>
          </a:p>
          <a:p>
            <a:pPr marL="634371" lvl="1" indent="-173010" eaLnBrk="1" hangingPunct="1">
              <a:buFontTx/>
              <a:buChar char="-"/>
              <a:defRPr/>
            </a:pPr>
            <a:r>
              <a:rPr lang="fr-BE" dirty="0" smtClean="0"/>
              <a:t>Certificat</a:t>
            </a:r>
          </a:p>
          <a:p>
            <a:pPr marL="634371" lvl="1" indent="-173010" eaLnBrk="1" hangingPunct="1">
              <a:buFontTx/>
              <a:buChar char="-"/>
              <a:defRPr/>
            </a:pPr>
            <a:r>
              <a:rPr lang="fr-BE" dirty="0" smtClean="0"/>
              <a:t>Configuration </a:t>
            </a:r>
            <a:r>
              <a:rPr lang="fr-BE" dirty="0" err="1" smtClean="0"/>
              <a:t>secunda</a:t>
            </a:r>
            <a:endParaRPr lang="fr-BE" dirty="0" smtClean="0"/>
          </a:p>
          <a:p>
            <a:pPr marL="634371" lvl="1" indent="-173010" eaLnBrk="1" hangingPunct="1">
              <a:buFontTx/>
              <a:buChar char="-"/>
              <a:defRPr/>
            </a:pPr>
            <a:r>
              <a:rPr lang="fr-BE" dirty="0" err="1" smtClean="0"/>
              <a:t>Firefow</a:t>
            </a:r>
            <a:r>
              <a:rPr lang="fr-BE" dirty="0" smtClean="0"/>
              <a:t> sur clé </a:t>
            </a:r>
            <a:r>
              <a:rPr lang="fr-BE" dirty="0" err="1" smtClean="0"/>
              <a:t>usb</a:t>
            </a:r>
            <a:endParaRPr lang="fr-BE" dirty="0" smtClean="0"/>
          </a:p>
          <a:p>
            <a:pPr marL="634371" lvl="1" indent="-173010" eaLnBrk="1" hangingPunct="1">
              <a:buFontTx/>
              <a:buChar char="-"/>
              <a:defRPr/>
            </a:pPr>
            <a:endParaRPr lang="fr-BE" dirty="0" smtClean="0"/>
          </a:p>
          <a:p>
            <a:pPr marL="173010" indent="-173010" eaLnBrk="1" hangingPunct="1">
              <a:buFontTx/>
              <a:buChar char="-"/>
              <a:defRPr/>
            </a:pPr>
            <a:r>
              <a:rPr lang="fr-BE" dirty="0" smtClean="0"/>
              <a:t>Chaque action</a:t>
            </a:r>
          </a:p>
          <a:p>
            <a:pPr marL="634371" lvl="1" indent="-173010" eaLnBrk="1" hangingPunct="1">
              <a:buFontTx/>
              <a:buChar char="-"/>
              <a:defRPr/>
            </a:pPr>
            <a:r>
              <a:rPr lang="fr-BE" dirty="0" smtClean="0"/>
              <a:t>La tache associée</a:t>
            </a:r>
          </a:p>
          <a:p>
            <a:pPr marL="634371" lvl="1" indent="-173010" eaLnBrk="1" hangingPunct="1">
              <a:buFontTx/>
              <a:buChar char="-"/>
              <a:defRPr/>
            </a:pPr>
            <a:r>
              <a:rPr lang="fr-BE" dirty="0" smtClean="0"/>
              <a:t>La BR de sécurité associée</a:t>
            </a:r>
          </a:p>
          <a:p>
            <a:pPr marL="173010" indent="-173010" eaLnBrk="1" hangingPunct="1">
              <a:buFontTx/>
              <a:buChar char="-"/>
              <a:defRPr/>
            </a:pPr>
            <a:endParaRPr lang="fr-BE" dirty="0" smtClean="0"/>
          </a:p>
          <a:p>
            <a:pPr marL="173010" indent="-173010" eaLnBrk="1" hangingPunct="1">
              <a:buFontTx/>
              <a:buChar char="-"/>
              <a:defRPr/>
            </a:pPr>
            <a:endParaRPr lang="fr-BE" dirty="0" smtClean="0"/>
          </a:p>
          <a:p>
            <a:pPr marL="173010" indent="-173010" eaLnBrk="1" hangingPunct="1">
              <a:buFontTx/>
              <a:buChar char="-"/>
              <a:defRPr/>
            </a:pPr>
            <a:r>
              <a:rPr lang="fr-BE" dirty="0" smtClean="0"/>
              <a:t>Chaque champs </a:t>
            </a:r>
          </a:p>
          <a:p>
            <a:pPr marL="634371" lvl="1" indent="-173010" eaLnBrk="1" hangingPunct="1">
              <a:buFontTx/>
              <a:buChar char="-"/>
              <a:defRPr/>
            </a:pPr>
            <a:r>
              <a:rPr lang="fr-BE" dirty="0" smtClean="0"/>
              <a:t>toutes les validations associées</a:t>
            </a:r>
          </a:p>
          <a:p>
            <a:pPr marL="173010" indent="-173010" eaLnBrk="1" hangingPunct="1">
              <a:buFontTx/>
              <a:buChar char="-"/>
              <a:defRPr/>
            </a:pPr>
            <a:endParaRPr lang="fr-BE" dirty="0" smtClean="0"/>
          </a:p>
          <a:p>
            <a:pPr marL="173010" indent="-173010" eaLnBrk="1" hangingPunct="1">
              <a:buFontTx/>
              <a:buChar char="-"/>
              <a:defRPr/>
            </a:pPr>
            <a:endParaRPr lang="fr-BE" dirty="0" smtClean="0"/>
          </a:p>
          <a:p>
            <a:pPr marL="173010" indent="-173010" eaLnBrk="1" hangingPunct="1">
              <a:buFontTx/>
              <a:buChar char="-"/>
              <a:defRPr/>
            </a:pPr>
            <a:r>
              <a:rPr lang="fr-BE" dirty="0" smtClean="0"/>
              <a:t>BR</a:t>
            </a:r>
          </a:p>
          <a:p>
            <a:pPr marL="634371" lvl="1" indent="-173010" eaLnBrk="1" hangingPunct="1">
              <a:buFontTx/>
              <a:buChar char="-"/>
              <a:defRPr/>
            </a:pPr>
            <a:r>
              <a:rPr lang="fr-BE" dirty="0" smtClean="0"/>
              <a:t>PRAG </a:t>
            </a:r>
            <a:r>
              <a:rPr lang="fr-BE" dirty="0" err="1" smtClean="0"/>
              <a:t>can</a:t>
            </a:r>
            <a:r>
              <a:rPr lang="fr-BE" dirty="0" smtClean="0"/>
              <a:t> </a:t>
            </a:r>
            <a:r>
              <a:rPr lang="fr-BE" dirty="0" err="1" smtClean="0"/>
              <a:t>only</a:t>
            </a:r>
            <a:r>
              <a:rPr lang="fr-BE" dirty="0" smtClean="0"/>
              <a:t> </a:t>
            </a:r>
            <a:r>
              <a:rPr lang="fr-BE" dirty="0" err="1" smtClean="0"/>
              <a:t>be</a:t>
            </a:r>
            <a:r>
              <a:rPr lang="fr-BE" dirty="0" smtClean="0"/>
              <a:t> </a:t>
            </a:r>
            <a:r>
              <a:rPr lang="fr-BE" dirty="0" err="1" smtClean="0"/>
              <a:t>deleted</a:t>
            </a:r>
            <a:r>
              <a:rPr lang="fr-BE" dirty="0" smtClean="0"/>
              <a:t> if in inactive + no cals </a:t>
            </a:r>
            <a:r>
              <a:rPr lang="fr-BE" dirty="0" err="1" smtClean="0"/>
              <a:t>attached</a:t>
            </a:r>
            <a:endParaRPr lang="fr-BE" dirty="0" smtClean="0"/>
          </a:p>
          <a:p>
            <a:pPr marL="634371" lvl="1" indent="-173010" eaLnBrk="1" hangingPunct="1">
              <a:buFontTx/>
              <a:buChar char="-"/>
              <a:defRPr/>
            </a:pPr>
            <a:r>
              <a:rPr lang="fr-BE" dirty="0" smtClean="0"/>
              <a:t>AA </a:t>
            </a:r>
            <a:r>
              <a:rPr lang="fr-BE" dirty="0" err="1" smtClean="0"/>
              <a:t>cannot</a:t>
            </a:r>
            <a:r>
              <a:rPr lang="fr-BE" dirty="0" smtClean="0"/>
              <a:t> </a:t>
            </a:r>
            <a:r>
              <a:rPr lang="fr-BE" dirty="0" err="1" smtClean="0"/>
              <a:t>be</a:t>
            </a:r>
            <a:r>
              <a:rPr lang="fr-BE" dirty="0" smtClean="0"/>
              <a:t> </a:t>
            </a:r>
            <a:r>
              <a:rPr lang="fr-BE" dirty="0" err="1" smtClean="0"/>
              <a:t>Applicant</a:t>
            </a:r>
            <a:r>
              <a:rPr lang="fr-BE" dirty="0" smtClean="0"/>
              <a:t> of a call</a:t>
            </a:r>
          </a:p>
          <a:p>
            <a:pPr marL="634371" lvl="1" indent="-173010" eaLnBrk="1" hangingPunct="1">
              <a:buFontTx/>
              <a:buChar char="-"/>
              <a:defRPr/>
            </a:pPr>
            <a:r>
              <a:rPr lang="fr-BE" dirty="0" smtClean="0"/>
              <a:t>Link </a:t>
            </a:r>
            <a:r>
              <a:rPr lang="fr-BE" dirty="0" err="1" smtClean="0"/>
              <a:t>betwee</a:t>
            </a:r>
            <a:r>
              <a:rPr lang="fr-BE" dirty="0" smtClean="0"/>
              <a:t> </a:t>
            </a:r>
            <a:r>
              <a:rPr lang="fr-BE" dirty="0" err="1" smtClean="0"/>
              <a:t>domain</a:t>
            </a:r>
            <a:r>
              <a:rPr lang="fr-BE" dirty="0" smtClean="0"/>
              <a:t> and </a:t>
            </a:r>
            <a:r>
              <a:rPr lang="fr-BE" dirty="0" err="1" smtClean="0"/>
              <a:t>geozone</a:t>
            </a:r>
            <a:r>
              <a:rPr lang="fr-BE" dirty="0" smtClean="0"/>
              <a:t> / </a:t>
            </a:r>
            <a:r>
              <a:rPr lang="fr-BE" dirty="0" err="1" smtClean="0"/>
              <a:t>decision</a:t>
            </a:r>
            <a:r>
              <a:rPr lang="fr-BE" dirty="0" smtClean="0"/>
              <a:t> ?</a:t>
            </a:r>
          </a:p>
          <a:p>
            <a:pPr marL="634371" lvl="1" indent="-173010" eaLnBrk="1" hangingPunct="1">
              <a:buFontTx/>
              <a:buChar char="-"/>
              <a:defRPr/>
            </a:pPr>
            <a:r>
              <a:rPr lang="fr-BE" dirty="0" err="1" smtClean="0"/>
              <a:t>What</a:t>
            </a:r>
            <a:r>
              <a:rPr lang="fr-BE" dirty="0" smtClean="0"/>
              <a:t> are the </a:t>
            </a:r>
            <a:r>
              <a:rPr lang="fr-BE" dirty="0" err="1" smtClean="0"/>
              <a:t>rules</a:t>
            </a:r>
            <a:r>
              <a:rPr lang="fr-BE" dirty="0" smtClean="0"/>
              <a:t> for the </a:t>
            </a:r>
            <a:r>
              <a:rPr lang="fr-BE" dirty="0" err="1" smtClean="0"/>
              <a:t>pick</a:t>
            </a:r>
            <a:r>
              <a:rPr lang="fr-BE" dirty="0" smtClean="0"/>
              <a:t> </a:t>
            </a:r>
            <a:r>
              <a:rPr lang="fr-BE" dirty="0" err="1" smtClean="0"/>
              <a:t>list</a:t>
            </a:r>
            <a:r>
              <a:rPr lang="fr-BE" dirty="0" smtClean="0"/>
              <a:t> of publication </a:t>
            </a:r>
            <a:r>
              <a:rPr lang="fr-BE" dirty="0" err="1" smtClean="0"/>
              <a:t>approver</a:t>
            </a:r>
            <a:r>
              <a:rPr lang="fr-BE" dirty="0" smtClean="0"/>
              <a:t>? AO + </a:t>
            </a:r>
            <a:r>
              <a:rPr lang="fr-BE" dirty="0" err="1" smtClean="0"/>
              <a:t>same</a:t>
            </a:r>
            <a:r>
              <a:rPr lang="fr-BE" dirty="0" smtClean="0"/>
              <a:t> unit?</a:t>
            </a:r>
          </a:p>
          <a:p>
            <a:pPr marL="634371" lvl="1" indent="-173010" eaLnBrk="1" hangingPunct="1">
              <a:buFontTx/>
              <a:buChar char="-"/>
              <a:defRPr/>
            </a:pPr>
            <a:r>
              <a:rPr lang="en-GB" dirty="0" smtClean="0"/>
              <a:t>Call: Submission deadline for proposals should be after publication date and concept note date </a:t>
            </a:r>
          </a:p>
          <a:p>
            <a:pPr marL="634371" lvl="1" indent="-173010" eaLnBrk="1" hangingPunct="1">
              <a:buFontTx/>
              <a:buChar char="-"/>
              <a:defRPr/>
            </a:pPr>
            <a:r>
              <a:rPr lang="fr-BE" dirty="0" smtClean="0"/>
              <a:t>Check on the </a:t>
            </a:r>
            <a:r>
              <a:rPr lang="fr-BE" dirty="0" err="1" smtClean="0"/>
              <a:t>availabilit</a:t>
            </a:r>
            <a:endParaRPr lang="fr-BE" dirty="0" smtClean="0"/>
          </a:p>
          <a:p>
            <a:pPr marL="634371" lvl="1" indent="-173010" eaLnBrk="1" hangingPunct="1">
              <a:buFontTx/>
              <a:buChar char="-"/>
              <a:defRPr/>
            </a:pPr>
            <a:r>
              <a:rPr lang="fr-BE" dirty="0" err="1" smtClean="0"/>
              <a:t>Rules</a:t>
            </a:r>
            <a:r>
              <a:rPr lang="fr-BE" dirty="0" smtClean="0"/>
              <a:t> </a:t>
            </a:r>
            <a:r>
              <a:rPr lang="fr-BE" dirty="0" err="1" smtClean="0"/>
              <a:t>related</a:t>
            </a:r>
            <a:r>
              <a:rPr lang="fr-BE" dirty="0" smtClean="0"/>
              <a:t> to propagation of </a:t>
            </a:r>
            <a:r>
              <a:rPr lang="fr-BE" dirty="0" err="1" smtClean="0"/>
              <a:t>GRIDs</a:t>
            </a:r>
            <a:r>
              <a:rPr lang="fr-BE" dirty="0" smtClean="0"/>
              <a:t> </a:t>
            </a:r>
            <a:r>
              <a:rPr lang="fr-BE" dirty="0" err="1" smtClean="0"/>
              <a:t>within</a:t>
            </a:r>
            <a:r>
              <a:rPr lang="fr-BE" dirty="0" smtClean="0"/>
              <a:t> PRAG (CN </a:t>
            </a:r>
            <a:r>
              <a:rPr lang="fr-BE" dirty="0" smtClean="0">
                <a:sym typeface="Wingdings" pitchFamily="2" charset="2"/>
              </a:rPr>
              <a:t> FA)</a:t>
            </a:r>
            <a:endParaRPr lang="en-GB" dirty="0" smtClean="0"/>
          </a:p>
          <a:p>
            <a:pPr eaLnBrk="1" hangingPunct="1">
              <a:defRPr/>
            </a:pPr>
            <a:endParaRPr lang="en-GB" dirty="0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1A2B20D8-625B-48B0-95E7-6A67DDB4937E}" type="slidenum">
              <a:rPr lang="en-GB" smtClean="0">
                <a:latin typeface="Arial" charset="0"/>
              </a:rPr>
              <a:pPr/>
              <a:t>1</a:t>
            </a:fld>
            <a:endParaRPr lang="en-GB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BB688C-393C-485D-9FDF-3E53FBB22C9A}" type="slidenum">
              <a:rPr lang="en-GB" smtClean="0"/>
              <a:pPr>
                <a:defRPr/>
              </a:pPr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781178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CB947D-8D35-4831-BCF9-3BE7E16045FA}" type="slidenum">
              <a:rPr lang="en-GB"/>
              <a:pPr>
                <a:defRPr/>
              </a:pPr>
              <a:t>‹Nº›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6EB755-8F2F-4B00-A381-B69ED118EA0B}" type="slidenum">
              <a:rPr lang="en-GB"/>
              <a:pPr>
                <a:defRPr/>
              </a:pPr>
              <a:t>‹Nº›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2663EC-F737-4550-8964-B7FB5C41C345}" type="slidenum">
              <a:rPr lang="en-GB"/>
              <a:pPr>
                <a:defRPr/>
              </a:pPr>
              <a:t>‹Nº›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58FBDE-9073-4590-A1C9-9129B1DD6CFD}" type="slidenum">
              <a:rPr lang="en-GB"/>
              <a:pPr>
                <a:defRPr/>
              </a:pPr>
              <a:t>‹Nº›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25ED24-DF15-41A0-8606-4B1FAEC243B9}" type="slidenum">
              <a:rPr lang="en-GB"/>
              <a:pPr>
                <a:defRPr/>
              </a:pPr>
              <a:t>‹Nº›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845EC9-EB2F-4DB0-A5CE-C7D845553B3A}" type="slidenum">
              <a:rPr lang="en-GB"/>
              <a:pPr>
                <a:defRPr/>
              </a:pPr>
              <a:t>‹Nº›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4EBC26-70BB-42FA-A1B4-D116DD2299A4}" type="slidenum">
              <a:rPr lang="en-GB"/>
              <a:pPr>
                <a:defRPr/>
              </a:pPr>
              <a:t>‹Nº›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FFD676-7BA0-483F-A352-7ADB4AEAB604}" type="slidenum">
              <a:rPr lang="en-GB"/>
              <a:pPr>
                <a:defRPr/>
              </a:pPr>
              <a:t>‹Nº›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C7EA8F-7AF9-4798-B0FC-26BBEA2EF762}" type="slidenum">
              <a:rPr lang="en-GB"/>
              <a:pPr>
                <a:defRPr/>
              </a:pPr>
              <a:t>‹Nº›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BD47C4-D20F-4C61-84B7-694B8A83FE29}" type="slidenum">
              <a:rPr lang="en-GB"/>
              <a:pPr>
                <a:defRPr/>
              </a:pPr>
              <a:t>‹Nº›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746949-21DD-408C-88A4-94787DA9F994}" type="slidenum">
              <a:rPr lang="en-GB"/>
              <a:pPr>
                <a:defRPr/>
              </a:pPr>
              <a:t>‹Nº›</a:t>
            </a:fld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smtClean="0"/>
              <a:t>Second level</a:t>
            </a:r>
            <a:endParaRPr lang="en-GB" smtClean="0"/>
          </a:p>
          <a:p>
            <a:pPr lvl="1"/>
            <a:r>
              <a:rPr lang="en-GB" smtClean="0"/>
              <a:t>Third level</a:t>
            </a:r>
          </a:p>
          <a:p>
            <a:pPr lvl="2"/>
            <a:r>
              <a:rPr lang="en-GB" smtClean="0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ClrTx/>
              <a:buFontTx/>
              <a:buNone/>
              <a:defRPr sz="1400" b="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buClrTx/>
              <a:buFontTx/>
              <a:buNone/>
              <a:defRPr sz="1400" b="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ClrTx/>
              <a:buFontTx/>
              <a:buNone/>
              <a:defRPr sz="1400" b="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468E0E75-6709-41F8-860E-C2D47C129414}" type="slidenum">
              <a:rPr lang="en-GB"/>
              <a:pPr>
                <a:defRPr/>
              </a:pPr>
              <a:t>‹Nº›</a:t>
            </a:fld>
            <a:endParaRPr lang="en-GB" dirty="0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endParaRPr lang="en-US" sz="1800" b="0" dirty="0"/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endParaRPr lang="en-US" sz="1800" b="0" dirty="0"/>
          </a:p>
        </p:txBody>
      </p:sp>
      <p:pic>
        <p:nvPicPr>
          <p:cNvPr id="1033" name="Picture 17" descr="LOGO CE_Vertical_EN_NEG_quadri_HR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849688" y="258763"/>
            <a:ext cx="1436687" cy="1004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" name="Picture 17" descr="LOGO CE_Vertical_EN_NEG_quadri_HR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849688" y="258763"/>
            <a:ext cx="1436687" cy="1004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65" r:id="rId1"/>
    <p:sldLayoutId id="2147483766" r:id="rId2"/>
    <p:sldLayoutId id="2147483767" r:id="rId3"/>
    <p:sldLayoutId id="2147483768" r:id="rId4"/>
    <p:sldLayoutId id="2147483769" r:id="rId5"/>
    <p:sldLayoutId id="2147483770" r:id="rId6"/>
    <p:sldLayoutId id="2147483771" r:id="rId7"/>
    <p:sldLayoutId id="2147483772" r:id="rId8"/>
    <p:sldLayoutId id="2147483773" r:id="rId9"/>
    <p:sldLayoutId id="2147483774" r:id="rId10"/>
    <p:sldLayoutId id="2147483775" r:id="rId11"/>
  </p:sldLayoutIdLst>
  <p:hf hdr="0" ftr="0" dt="0"/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ec.europa.eu/europeaid/work/procedures/financial-management-toolkit_en.htm" TargetMode="External"/><Relationship Id="rId2" Type="http://schemas.openxmlformats.org/officeDocument/2006/relationships/hyperlink" Target="http://ec.europa.eu/europeaid/prag/previousVersions.do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ec.europa.eu/europeaid/sites/devco/files/financial-management-toolkit-for-recipients-15112010_en.pdf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ec.europa.eu/europeaid/work/procedures/implementation/per_diems/documents/perdiems_july_2013.pdf" TargetMode="External"/><Relationship Id="rId2" Type="http://schemas.openxmlformats.org/officeDocument/2006/relationships/hyperlink" Target="http://ec.europa.eu/budget/contracts_grants/info_contracts/inforeuro/inforeuro_en.cfm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/>
          <p:cNvSpPr>
            <a:spLocks noGrp="1" noChangeArrowheads="1"/>
          </p:cNvSpPr>
          <p:nvPr>
            <p:ph type="title"/>
          </p:nvPr>
        </p:nvSpPr>
        <p:spPr>
          <a:xfrm>
            <a:off x="914400" y="15876"/>
            <a:ext cx="8229600" cy="468311"/>
          </a:xfrm>
        </p:spPr>
        <p:txBody>
          <a:bodyPr/>
          <a:lstStyle/>
          <a:p>
            <a:pPr marL="3175" indent="0" algn="ctr" eaLnBrk="1" hangingPunct="1"/>
            <a:endParaRPr lang="en-GB" sz="4000" dirty="0" smtClean="0">
              <a:solidFill>
                <a:schemeClr val="bg1"/>
              </a:solidFill>
            </a:endParaRPr>
          </a:p>
        </p:txBody>
      </p:sp>
      <p:sp>
        <p:nvSpPr>
          <p:cNvPr id="3075" name="Rectangle 6"/>
          <p:cNvSpPr>
            <a:spLocks noGrp="1" noChangeArrowheads="1"/>
          </p:cNvSpPr>
          <p:nvPr>
            <p:ph type="subTitle" idx="4294967295"/>
          </p:nvPr>
        </p:nvSpPr>
        <p:spPr>
          <a:xfrm>
            <a:off x="0" y="2997200"/>
            <a:ext cx="9144000" cy="3455988"/>
          </a:xfrm>
        </p:spPr>
        <p:txBody>
          <a:bodyPr/>
          <a:lstStyle/>
          <a:p>
            <a:pPr marL="0" indent="0" algn="ctr" eaLnBrk="1" hangingPunct="1">
              <a:lnSpc>
                <a:spcPct val="80000"/>
              </a:lnSpc>
              <a:buFontTx/>
              <a:buNone/>
            </a:pPr>
            <a:endParaRPr lang="en-GB" sz="3200" b="1" i="0" dirty="0" smtClean="0">
              <a:solidFill>
                <a:schemeClr val="bg1"/>
              </a:solidFill>
            </a:endParaRPr>
          </a:p>
          <a:p>
            <a:pPr marL="0" indent="0" algn="ctr" eaLnBrk="1" hangingPunct="1">
              <a:lnSpc>
                <a:spcPct val="80000"/>
              </a:lnSpc>
              <a:buFontTx/>
              <a:buNone/>
            </a:pPr>
            <a:endParaRPr lang="en-GB" sz="2600" b="1" i="0" dirty="0" smtClean="0">
              <a:solidFill>
                <a:schemeClr val="bg1"/>
              </a:solidFill>
            </a:endParaRPr>
          </a:p>
          <a:p>
            <a:pPr marL="0" indent="0" algn="ctr" eaLnBrk="1" hangingPunct="1">
              <a:lnSpc>
                <a:spcPct val="80000"/>
              </a:lnSpc>
              <a:buFontTx/>
              <a:buNone/>
            </a:pPr>
            <a:endParaRPr lang="en-GB" sz="2600" b="1" i="0" dirty="0" smtClean="0">
              <a:solidFill>
                <a:schemeClr val="bg1"/>
              </a:solidFill>
            </a:endParaRPr>
          </a:p>
          <a:p>
            <a:pPr marL="0" indent="0" algn="ctr" eaLnBrk="1" hangingPunct="1">
              <a:lnSpc>
                <a:spcPct val="80000"/>
              </a:lnSpc>
              <a:buFontTx/>
              <a:buNone/>
            </a:pPr>
            <a:endParaRPr lang="en-GB" sz="2600" b="1" i="0" dirty="0" smtClean="0">
              <a:solidFill>
                <a:schemeClr val="bg1"/>
              </a:solidFill>
            </a:endParaRPr>
          </a:p>
          <a:p>
            <a:pPr marL="0" indent="0" algn="ctr" eaLnBrk="1" hangingPunct="1">
              <a:lnSpc>
                <a:spcPct val="80000"/>
              </a:lnSpc>
              <a:buFontTx/>
              <a:buNone/>
            </a:pPr>
            <a:r>
              <a:rPr lang="en-GB" sz="2600" b="1" i="0" dirty="0" smtClean="0">
                <a:solidFill>
                  <a:schemeClr val="bg1"/>
                </a:solidFill>
              </a:rPr>
              <a:t>DG DEVCO, Unit B.6</a:t>
            </a:r>
            <a:endParaRPr lang="en-GB" sz="2600" b="1" i="0" dirty="0">
              <a:solidFill>
                <a:schemeClr val="bg1"/>
              </a:solidFill>
            </a:endParaRPr>
          </a:p>
          <a:p>
            <a:pPr marL="0" indent="0" algn="ctr" eaLnBrk="1" hangingPunct="1">
              <a:lnSpc>
                <a:spcPct val="80000"/>
              </a:lnSpc>
              <a:buFontTx/>
              <a:buNone/>
            </a:pPr>
            <a:endParaRPr lang="en-GB" sz="2600" b="1" i="0" dirty="0" smtClean="0">
              <a:solidFill>
                <a:schemeClr val="bg1"/>
              </a:solidFill>
            </a:endParaRPr>
          </a:p>
          <a:p>
            <a:pPr marL="0" indent="0" algn="ctr" eaLnBrk="1" hangingPunct="1">
              <a:lnSpc>
                <a:spcPct val="80000"/>
              </a:lnSpc>
              <a:buFontTx/>
              <a:buNone/>
            </a:pPr>
            <a:r>
              <a:rPr lang="en-GB" sz="2600" b="1" i="0" dirty="0" smtClean="0">
                <a:solidFill>
                  <a:schemeClr val="bg1"/>
                </a:solidFill>
              </a:rPr>
              <a:t>Brussels, November 2014</a:t>
            </a:r>
          </a:p>
          <a:p>
            <a:pPr marL="0" indent="0" algn="ctr" eaLnBrk="1" hangingPunct="1">
              <a:lnSpc>
                <a:spcPct val="80000"/>
              </a:lnSpc>
              <a:buFontTx/>
              <a:buNone/>
            </a:pPr>
            <a:endParaRPr lang="fr-BE" sz="3200" b="1" i="0" dirty="0">
              <a:solidFill>
                <a:schemeClr val="bg1"/>
              </a:solidFill>
            </a:endParaRPr>
          </a:p>
          <a:p>
            <a:pPr marL="0" indent="0" algn="ctr" eaLnBrk="1" hangingPunct="1">
              <a:lnSpc>
                <a:spcPct val="80000"/>
              </a:lnSpc>
              <a:buFontTx/>
              <a:buNone/>
            </a:pPr>
            <a:endParaRPr lang="fr-BE" sz="3200" b="1" i="0" dirty="0">
              <a:solidFill>
                <a:schemeClr val="bg1"/>
              </a:solidFill>
            </a:endParaRPr>
          </a:p>
        </p:txBody>
      </p:sp>
      <p:sp>
        <p:nvSpPr>
          <p:cNvPr id="3076" name="Rectangle 2"/>
          <p:cNvSpPr txBox="1">
            <a:spLocks noChangeArrowheads="1"/>
          </p:cNvSpPr>
          <p:nvPr/>
        </p:nvSpPr>
        <p:spPr bwMode="auto">
          <a:xfrm>
            <a:off x="0" y="15875"/>
            <a:ext cx="82296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358775" eaLnBrk="1" hangingPunct="1">
              <a:spcBef>
                <a:spcPct val="0"/>
              </a:spcBef>
              <a:buFontTx/>
              <a:buNone/>
            </a:pPr>
            <a:endParaRPr lang="en-US" sz="3000" dirty="0">
              <a:solidFill>
                <a:schemeClr val="bg1"/>
              </a:solidFill>
            </a:endParaRPr>
          </a:p>
          <a:p>
            <a:pPr marL="358775" eaLnBrk="1" hangingPunct="1">
              <a:spcBef>
                <a:spcPct val="0"/>
              </a:spcBef>
              <a:buFontTx/>
              <a:buNone/>
            </a:pPr>
            <a:endParaRPr lang="en-US" sz="3000" dirty="0">
              <a:solidFill>
                <a:schemeClr val="bg1"/>
              </a:solidFill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4290512" y="2967335"/>
            <a:ext cx="56297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endParaRPr lang="es-E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606441" y="1660454"/>
            <a:ext cx="793111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buNone/>
            </a:pPr>
            <a:r>
              <a:rPr lang="en-GB" sz="5400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DEAR</a:t>
            </a:r>
            <a:r>
              <a:rPr lang="en-GB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GB" sz="54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seminar</a:t>
            </a:r>
            <a:endParaRPr lang="es-E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FFD676-7BA0-483F-A352-7ADB4AEAB604}" type="slidenum">
              <a:rPr lang="en-GB" smtClean="0"/>
              <a:pPr>
                <a:defRPr/>
              </a:pPr>
              <a:t>1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288" y="1339850"/>
            <a:ext cx="8229600" cy="1081038"/>
          </a:xfrm>
        </p:spPr>
        <p:txBody>
          <a:bodyPr/>
          <a:lstStyle/>
          <a:p>
            <a:pPr algn="ctr"/>
            <a:r>
              <a:rPr lang="es-ES" sz="2200" dirty="0" smtClean="0"/>
              <a:t>Payment request</a:t>
            </a:r>
            <a:br>
              <a:rPr lang="es-ES" sz="2200" dirty="0" smtClean="0"/>
            </a:br>
            <a:r>
              <a:rPr lang="es-ES" sz="2200" dirty="0" smtClean="0"/>
              <a:t/>
            </a:r>
            <a:br>
              <a:rPr lang="es-ES" sz="2200" dirty="0" smtClean="0"/>
            </a:br>
            <a:r>
              <a:rPr lang="es-ES" sz="2200" b="0" u="sng" dirty="0" smtClean="0"/>
              <a:t>Final report</a:t>
            </a:r>
            <a:endParaRPr lang="es-ES" sz="2200" b="0" u="sng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ClrTx/>
              <a:buNone/>
            </a:pPr>
            <a:endParaRPr lang="en-GB" sz="2000" dirty="0"/>
          </a:p>
          <a:p>
            <a:pPr>
              <a:buClrTx/>
              <a:buFont typeface="Wingdings" panose="05000000000000000000" pitchFamily="2" charset="2"/>
              <a:buChar char="Ø"/>
            </a:pPr>
            <a:r>
              <a:rPr lang="en-GB" sz="2000" i="0" dirty="0"/>
              <a:t>Don’t forget to put interest awarded </a:t>
            </a:r>
          </a:p>
          <a:p>
            <a:pPr>
              <a:buFont typeface="Wingdings" panose="05000000000000000000" pitchFamily="2" charset="2"/>
              <a:buChar char="Ø"/>
            </a:pPr>
            <a:endParaRPr lang="es-ES" sz="2000" i="0" u="sng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s-ES" sz="2000" i="0" u="sng" dirty="0" smtClean="0"/>
              <a:t>Audit report</a:t>
            </a:r>
            <a:endParaRPr lang="en-GB" sz="2000" i="0" dirty="0" smtClean="0"/>
          </a:p>
          <a:p>
            <a:pPr>
              <a:buClrTx/>
              <a:buFont typeface="Wingdings" panose="05000000000000000000" pitchFamily="2" charset="2"/>
              <a:buChar char="Ø"/>
            </a:pPr>
            <a:endParaRPr lang="en-GB" sz="2000" i="0" dirty="0" smtClean="0"/>
          </a:p>
          <a:p>
            <a:pPr>
              <a:buClrTx/>
              <a:buFont typeface="Wingdings" panose="05000000000000000000" pitchFamily="2" charset="2"/>
              <a:buChar char="Ø"/>
            </a:pPr>
            <a:r>
              <a:rPr lang="en-GB" sz="2000" i="0" dirty="0" smtClean="0"/>
              <a:t>USE templates</a:t>
            </a:r>
          </a:p>
          <a:p>
            <a:pPr>
              <a:buClrTx/>
              <a:buFont typeface="Wingdings" panose="05000000000000000000" pitchFamily="2" charset="2"/>
              <a:buChar char="Ø"/>
            </a:pPr>
            <a:endParaRPr lang="en-GB" sz="2000" i="0" dirty="0" smtClean="0"/>
          </a:p>
          <a:p>
            <a:pPr>
              <a:buClrTx/>
              <a:buFont typeface="Wingdings" panose="05000000000000000000" pitchFamily="2" charset="2"/>
              <a:buChar char="Ø"/>
            </a:pPr>
            <a:r>
              <a:rPr lang="en-GB" sz="2000" i="0" dirty="0" smtClean="0"/>
              <a:t>Original </a:t>
            </a:r>
            <a:r>
              <a:rPr lang="en-GB" sz="2000" i="0" dirty="0"/>
              <a:t>document </a:t>
            </a:r>
            <a:r>
              <a:rPr lang="en-GB" sz="2000" i="0" dirty="0" smtClean="0"/>
              <a:t>(NO photocopies</a:t>
            </a:r>
            <a:r>
              <a:rPr lang="en-GB" sz="2000" dirty="0" smtClean="0"/>
              <a:t>)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endParaRPr lang="en-GB" sz="2000" dirty="0"/>
          </a:p>
          <a:p>
            <a:pPr>
              <a:buClrTx/>
              <a:buFont typeface="Arial" panose="020B0604020202020204" pitchFamily="34" charset="0"/>
              <a:buChar char="•"/>
            </a:pPr>
            <a:endParaRPr lang="en-GB" sz="2000" dirty="0" smtClean="0"/>
          </a:p>
          <a:p>
            <a:pPr>
              <a:buClrTx/>
              <a:buFont typeface="Arial" panose="020B0604020202020204" pitchFamily="34" charset="0"/>
              <a:buChar char="•"/>
            </a:pPr>
            <a:endParaRPr lang="en-GB" sz="2000" dirty="0" smtClean="0"/>
          </a:p>
          <a:p>
            <a:pPr>
              <a:buClrTx/>
              <a:buFont typeface="Arial" panose="020B0604020202020204" pitchFamily="34" charset="0"/>
              <a:buChar char="•"/>
            </a:pPr>
            <a:endParaRPr lang="es-ES" sz="2000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58FBDE-9073-4590-A1C9-9129B1DD6CFD}" type="slidenum">
              <a:rPr lang="en-GB" smtClean="0"/>
              <a:pPr>
                <a:defRPr/>
              </a:pPr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37886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288" y="1339850"/>
            <a:ext cx="8229600" cy="1081038"/>
          </a:xfrm>
        </p:spPr>
        <p:txBody>
          <a:bodyPr/>
          <a:lstStyle/>
          <a:p>
            <a:pPr algn="ctr"/>
            <a:r>
              <a:rPr lang="es-ES" sz="2200" dirty="0" smtClean="0"/>
              <a:t>70% rule</a:t>
            </a:r>
            <a:endParaRPr lang="es-ES" sz="2200" b="0" u="sng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ClrTx/>
              <a:buNone/>
            </a:pPr>
            <a:r>
              <a:rPr lang="en-GB" sz="2000" u="sng" dirty="0" smtClean="0"/>
              <a:t>Calculation method</a:t>
            </a:r>
            <a:r>
              <a:rPr lang="en-GB" sz="2000" dirty="0" smtClean="0"/>
              <a:t>: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endParaRPr lang="en-GB" sz="2000" dirty="0"/>
          </a:p>
          <a:p>
            <a:pPr algn="just">
              <a:buClrTx/>
              <a:buFont typeface="Wingdings" panose="05000000000000000000" pitchFamily="2" charset="2"/>
              <a:buChar char="Ø"/>
            </a:pPr>
            <a:r>
              <a:rPr lang="en-GB" sz="2000" dirty="0" smtClean="0"/>
              <a:t>Expenditure incurred has to take into account the EC contribution</a:t>
            </a:r>
          </a:p>
          <a:p>
            <a:pPr algn="just">
              <a:buClrTx/>
              <a:buFont typeface="Wingdings" panose="05000000000000000000" pitchFamily="2" charset="2"/>
              <a:buChar char="Ø"/>
            </a:pPr>
            <a:r>
              <a:rPr lang="en-GB" sz="2000" dirty="0" smtClean="0"/>
              <a:t>For previous payment at least 70% of expenditure is to be incurred</a:t>
            </a:r>
          </a:p>
          <a:p>
            <a:pPr algn="just">
              <a:buClrTx/>
              <a:buFont typeface="Wingdings" panose="05000000000000000000" pitchFamily="2" charset="2"/>
              <a:buChar char="Ø"/>
            </a:pPr>
            <a:r>
              <a:rPr lang="en-GB" sz="2000" dirty="0" smtClean="0"/>
              <a:t>For </a:t>
            </a:r>
            <a:r>
              <a:rPr lang="en-GB" sz="2000" u="sng" dirty="0" smtClean="0"/>
              <a:t>any other</a:t>
            </a:r>
            <a:r>
              <a:rPr lang="en-GB" sz="2000" dirty="0" smtClean="0"/>
              <a:t> previous payment  100%</a:t>
            </a:r>
          </a:p>
          <a:p>
            <a:pPr algn="just">
              <a:buClrTx/>
              <a:buFont typeface="Wingdings" panose="05000000000000000000" pitchFamily="2" charset="2"/>
              <a:buChar char="Ø"/>
            </a:pPr>
            <a:r>
              <a:rPr lang="en-GB" sz="2000" dirty="0" smtClean="0"/>
              <a:t>In case of non compliance it will be paid the difference between the 70% and the amount actually incurred 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endParaRPr lang="en-GB" sz="2000" dirty="0"/>
          </a:p>
          <a:p>
            <a:pPr>
              <a:buClrTx/>
              <a:buFont typeface="Arial" panose="020B0604020202020204" pitchFamily="34" charset="0"/>
              <a:buChar char="•"/>
            </a:pPr>
            <a:endParaRPr lang="en-GB" sz="2000" dirty="0" smtClean="0"/>
          </a:p>
          <a:p>
            <a:pPr>
              <a:buClrTx/>
              <a:buFont typeface="Arial" panose="020B0604020202020204" pitchFamily="34" charset="0"/>
              <a:buChar char="•"/>
            </a:pPr>
            <a:endParaRPr lang="en-GB" sz="2000" dirty="0"/>
          </a:p>
          <a:p>
            <a:pPr>
              <a:buClrTx/>
              <a:buFont typeface="Arial" panose="020B0604020202020204" pitchFamily="34" charset="0"/>
              <a:buChar char="•"/>
            </a:pPr>
            <a:endParaRPr lang="en-GB" sz="2000" dirty="0" smtClean="0"/>
          </a:p>
          <a:p>
            <a:pPr>
              <a:buClrTx/>
              <a:buFont typeface="Arial" panose="020B0604020202020204" pitchFamily="34" charset="0"/>
              <a:buChar char="•"/>
            </a:pPr>
            <a:endParaRPr lang="en-GB" sz="2000" dirty="0"/>
          </a:p>
          <a:p>
            <a:pPr>
              <a:buClrTx/>
              <a:buFont typeface="Arial" panose="020B0604020202020204" pitchFamily="34" charset="0"/>
              <a:buChar char="•"/>
            </a:pPr>
            <a:endParaRPr lang="en-GB" sz="2000" dirty="0" smtClean="0"/>
          </a:p>
          <a:p>
            <a:pPr>
              <a:buClrTx/>
              <a:buFont typeface="Arial" panose="020B0604020202020204" pitchFamily="34" charset="0"/>
              <a:buChar char="•"/>
            </a:pPr>
            <a:endParaRPr lang="en-GB" sz="2000" dirty="0" smtClean="0"/>
          </a:p>
          <a:p>
            <a:pPr>
              <a:buClrTx/>
              <a:buFont typeface="Arial" panose="020B0604020202020204" pitchFamily="34" charset="0"/>
              <a:buChar char="•"/>
            </a:pPr>
            <a:endParaRPr lang="es-ES" sz="2000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58FBDE-9073-4590-A1C9-9129B1DD6CFD}" type="slidenum">
              <a:rPr lang="en-GB" smtClean="0"/>
              <a:pPr>
                <a:defRPr/>
              </a:pPr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27837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288" y="1339850"/>
            <a:ext cx="8229600" cy="576982"/>
          </a:xfrm>
        </p:spPr>
        <p:txBody>
          <a:bodyPr/>
          <a:lstStyle/>
          <a:p>
            <a:pPr algn="ctr"/>
            <a:r>
              <a:rPr lang="es-ES" sz="2200" dirty="0" smtClean="0"/>
              <a:t>Procurement: Rules of nationality and origin</a:t>
            </a:r>
            <a:endParaRPr lang="es-ES" sz="2200" b="0" u="sng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204864"/>
            <a:ext cx="8363272" cy="4464497"/>
          </a:xfrm>
        </p:spPr>
        <p:txBody>
          <a:bodyPr/>
          <a:lstStyle/>
          <a:p>
            <a:pPr algn="just">
              <a:buClrTx/>
              <a:buFont typeface="Wingdings" panose="05000000000000000000" pitchFamily="2" charset="2"/>
              <a:buChar char="Ø"/>
            </a:pPr>
            <a:r>
              <a:rPr lang="en-GB" sz="1600" dirty="0" smtClean="0"/>
              <a:t>Contractor must present a proof of origin to the beneficiary before the presentation of the first invoice</a:t>
            </a:r>
          </a:p>
          <a:p>
            <a:pPr algn="just">
              <a:buClrTx/>
              <a:buFont typeface="Wingdings" panose="05000000000000000000" pitchFamily="2" charset="2"/>
              <a:buChar char="Ø"/>
            </a:pPr>
            <a:endParaRPr lang="en-GB" sz="1600" dirty="0" smtClean="0"/>
          </a:p>
          <a:p>
            <a:pPr algn="just">
              <a:buClrTx/>
              <a:buFont typeface="Wingdings" panose="05000000000000000000" pitchFamily="2" charset="2"/>
              <a:buChar char="Ø"/>
            </a:pPr>
            <a:r>
              <a:rPr lang="en-GB" sz="1600" dirty="0" smtClean="0"/>
              <a:t>The Contracting Authority (beneficiary) is obliged to check the existence of the a certificate of origin</a:t>
            </a:r>
          </a:p>
          <a:p>
            <a:pPr algn="just">
              <a:buClrTx/>
              <a:buFont typeface="Wingdings" panose="05000000000000000000" pitchFamily="2" charset="2"/>
              <a:buChar char="Ø"/>
            </a:pPr>
            <a:endParaRPr lang="en-GB" sz="1600" dirty="0"/>
          </a:p>
          <a:p>
            <a:pPr algn="just">
              <a:buClrTx/>
              <a:buFont typeface="Wingdings" panose="05000000000000000000" pitchFamily="2" charset="2"/>
              <a:buChar char="Ø"/>
            </a:pPr>
            <a:r>
              <a:rPr lang="en-GB" sz="1600" dirty="0" smtClean="0"/>
              <a:t>Exception to the rule: Derogations </a:t>
            </a:r>
          </a:p>
          <a:p>
            <a:pPr lvl="1" algn="just">
              <a:buClrTx/>
              <a:buFont typeface="Wingdings" panose="05000000000000000000" pitchFamily="2" charset="2"/>
              <a:buChar char="Ø"/>
            </a:pPr>
            <a:r>
              <a:rPr lang="es-ES" sz="1600" b="0" dirty="0" smtClean="0"/>
              <a:t>Should be decide case </a:t>
            </a:r>
            <a:r>
              <a:rPr lang="es-ES" sz="1600" b="0" dirty="0" err="1" smtClean="0"/>
              <a:t>by</a:t>
            </a:r>
            <a:r>
              <a:rPr lang="es-ES" sz="1600" b="0" dirty="0" smtClean="0"/>
              <a:t> </a:t>
            </a:r>
            <a:r>
              <a:rPr lang="es-ES" sz="1600" b="0" dirty="0" err="1" smtClean="0"/>
              <a:t>ca</a:t>
            </a:r>
            <a:r>
              <a:rPr lang="en-GB" sz="1600" b="0" dirty="0" smtClean="0"/>
              <a:t>se by EC and may be justified:</a:t>
            </a:r>
          </a:p>
          <a:p>
            <a:pPr lvl="1" algn="just">
              <a:buClrTx/>
              <a:buFont typeface="Wingdings" panose="05000000000000000000" pitchFamily="2" charset="2"/>
              <a:buChar char="Ø"/>
            </a:pPr>
            <a:r>
              <a:rPr lang="en-GB" sz="1600" b="0" dirty="0" smtClean="0"/>
              <a:t>Unavailability of products and services</a:t>
            </a:r>
          </a:p>
          <a:p>
            <a:pPr lvl="1" algn="just">
              <a:buClrTx/>
              <a:buFont typeface="Wingdings" panose="05000000000000000000" pitchFamily="2" charset="2"/>
              <a:buChar char="Ø"/>
            </a:pPr>
            <a:r>
              <a:rPr lang="en-GB" sz="1600" b="0" dirty="0" smtClean="0"/>
              <a:t>Reasons of extreme urgency</a:t>
            </a:r>
          </a:p>
          <a:p>
            <a:pPr lvl="1" algn="just">
              <a:buClrTx/>
              <a:buFont typeface="Wingdings" panose="05000000000000000000" pitchFamily="2" charset="2"/>
              <a:buChar char="Ø"/>
            </a:pPr>
            <a:r>
              <a:rPr lang="en-GB" sz="1600" b="0" dirty="0" smtClean="0"/>
              <a:t>Eligibility Rules make action impossible or exceedingly difficult</a:t>
            </a:r>
          </a:p>
          <a:p>
            <a:pPr marL="457200" lvl="1" indent="0">
              <a:buClrTx/>
              <a:buNone/>
            </a:pPr>
            <a:endParaRPr lang="en-GB" sz="1600" dirty="0" smtClean="0"/>
          </a:p>
          <a:p>
            <a:pPr marL="457200" lvl="1" indent="0" algn="ctr">
              <a:buClrTx/>
              <a:buNone/>
            </a:pPr>
            <a:r>
              <a:rPr lang="es-ES" sz="1600" dirty="0" smtClean="0"/>
              <a:t>In </a:t>
            </a:r>
            <a:r>
              <a:rPr lang="es-ES" sz="1600" dirty="0" smtClean="0"/>
              <a:t>case of non compliance with the rules the EC could recover all the grants of all procurements contracts.</a:t>
            </a:r>
            <a:endParaRPr lang="es-ES" sz="1600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58FBDE-9073-4590-A1C9-9129B1DD6CFD}" type="slidenum">
              <a:rPr lang="en-GB" smtClean="0"/>
              <a:pPr>
                <a:defRPr/>
              </a:pPr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61828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288" y="1339850"/>
            <a:ext cx="8229600" cy="720998"/>
          </a:xfrm>
        </p:spPr>
        <p:txBody>
          <a:bodyPr/>
          <a:lstStyle/>
          <a:p>
            <a:pPr algn="ctr"/>
            <a:r>
              <a:rPr lang="es-ES" sz="2200" dirty="0" smtClean="0"/>
              <a:t>Clarification of </a:t>
            </a:r>
            <a:r>
              <a:rPr lang="es-ES" sz="2200" dirty="0"/>
              <a:t>i</a:t>
            </a:r>
            <a:r>
              <a:rPr lang="es-ES" sz="2200" dirty="0" smtClean="0"/>
              <a:t>ssues</a:t>
            </a:r>
            <a:endParaRPr lang="es-ES" sz="2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276873"/>
            <a:ext cx="8435280" cy="4104455"/>
          </a:xfrm>
        </p:spPr>
        <p:txBody>
          <a:bodyPr/>
          <a:lstStyle/>
          <a:p>
            <a:pPr marL="457200" lvl="1" indent="0">
              <a:buClrTx/>
              <a:buNone/>
            </a:pPr>
            <a:r>
              <a:rPr lang="es-ES" sz="1600" u="sng" dirty="0" smtClean="0"/>
              <a:t>VAT </a:t>
            </a:r>
          </a:p>
          <a:p>
            <a:pPr lvl="1">
              <a:buClrTx/>
              <a:buFont typeface="Arial" panose="020B0604020202020204" pitchFamily="34" charset="0"/>
              <a:buChar char="•"/>
            </a:pPr>
            <a:endParaRPr lang="es-ES" sz="1600" u="sng" dirty="0" smtClean="0"/>
          </a:p>
          <a:p>
            <a:pPr marL="457200" lvl="1" indent="0">
              <a:buClrTx/>
              <a:buNone/>
            </a:pPr>
            <a:r>
              <a:rPr lang="es-ES" sz="1600" dirty="0" smtClean="0"/>
              <a:t>Two cumulative conditions to consider VAT as eligible</a:t>
            </a:r>
          </a:p>
          <a:p>
            <a:pPr lvl="1">
              <a:buClrTx/>
              <a:buFont typeface="Arial" panose="020B0604020202020204" pitchFamily="34" charset="0"/>
              <a:buChar char="•"/>
            </a:pPr>
            <a:endParaRPr lang="es-ES" sz="1600" dirty="0"/>
          </a:p>
          <a:p>
            <a:pPr lvl="2" algn="just">
              <a:buFont typeface="+mj-lt"/>
              <a:buAutoNum type="arabicPeriod"/>
            </a:pPr>
            <a:r>
              <a:rPr lang="es-ES" sz="1600" dirty="0" smtClean="0"/>
              <a:t>Beneficiary should demonstrate that he could not recover VAT </a:t>
            </a:r>
          </a:p>
          <a:p>
            <a:pPr lvl="2" algn="just">
              <a:buFont typeface="+mj-lt"/>
              <a:buAutoNum type="arabicPeriod"/>
            </a:pPr>
            <a:endParaRPr lang="es-ES" sz="1600" dirty="0"/>
          </a:p>
          <a:p>
            <a:pPr lvl="2" algn="just">
              <a:buFont typeface="+mj-lt"/>
              <a:buAutoNum type="arabicPeriod"/>
            </a:pPr>
            <a:r>
              <a:rPr lang="es-ES" sz="1600" dirty="0" smtClean="0"/>
              <a:t>If it´s not excluded by the conditions of the programme</a:t>
            </a:r>
            <a:endParaRPr lang="es-ES" sz="1600" dirty="0"/>
          </a:p>
          <a:p>
            <a:pPr marL="914400" lvl="2" indent="0" algn="just"/>
            <a:endParaRPr lang="es-ES" sz="1600" b="1" dirty="0"/>
          </a:p>
          <a:p>
            <a:pPr marL="534988" lvl="2" indent="0" algn="just"/>
            <a:r>
              <a:rPr lang="es-ES" sz="1600" b="1" dirty="0" smtClean="0"/>
              <a:t>Means </a:t>
            </a:r>
            <a:r>
              <a:rPr lang="es-ES" sz="1600" b="1" dirty="0"/>
              <a:t>to </a:t>
            </a:r>
            <a:r>
              <a:rPr lang="es-ES" sz="1600" b="1" dirty="0" smtClean="0"/>
              <a:t>demonstrate the non recoverability of the VAT</a:t>
            </a:r>
          </a:p>
          <a:p>
            <a:pPr marL="534988" lvl="2" indent="0" algn="just"/>
            <a:endParaRPr lang="es-ES" sz="1600" b="1" dirty="0"/>
          </a:p>
          <a:p>
            <a:pPr algn="just"/>
            <a:r>
              <a:rPr lang="en-GB" sz="1600" i="0" dirty="0"/>
              <a:t>An official document (declaration or a refused claim for reimbursement) by </a:t>
            </a:r>
            <a:r>
              <a:rPr lang="en-GB" sz="1600" i="0" dirty="0" smtClean="0"/>
              <a:t>the competent </a:t>
            </a:r>
            <a:r>
              <a:rPr lang="en-GB" sz="1600" i="0" dirty="0"/>
              <a:t>tax </a:t>
            </a:r>
            <a:r>
              <a:rPr lang="en-GB" sz="1600" i="0" dirty="0" smtClean="0"/>
              <a:t>authority and </a:t>
            </a:r>
            <a:r>
              <a:rPr lang="en-GB" sz="1600" i="0" dirty="0"/>
              <a:t>extract of the relevant law </a:t>
            </a:r>
            <a:r>
              <a:rPr lang="en-GB" sz="1600" i="0" dirty="0" smtClean="0"/>
              <a:t>are </a:t>
            </a:r>
            <a:r>
              <a:rPr lang="en-GB" sz="1600" i="0" dirty="0"/>
              <a:t>some </a:t>
            </a:r>
            <a:r>
              <a:rPr lang="en-GB" sz="1600" i="0" dirty="0" smtClean="0"/>
              <a:t>examples.</a:t>
            </a:r>
          </a:p>
          <a:p>
            <a:endParaRPr lang="es-ES" sz="1600" dirty="0"/>
          </a:p>
          <a:p>
            <a:pPr marL="534988" lvl="2" indent="0" algn="just"/>
            <a:endParaRPr lang="es-ES" sz="1200" b="1" dirty="0"/>
          </a:p>
          <a:p>
            <a:pPr lvl="1">
              <a:buClrTx/>
              <a:buFont typeface="Arial" panose="020B0604020202020204" pitchFamily="34" charset="0"/>
              <a:buChar char="•"/>
            </a:pPr>
            <a:endParaRPr lang="es-ES" sz="1200" u="sng" dirty="0" smtClean="0"/>
          </a:p>
          <a:p>
            <a:pPr lvl="1">
              <a:buClrTx/>
              <a:buFont typeface="Arial" panose="020B0604020202020204" pitchFamily="34" charset="0"/>
              <a:buChar char="•"/>
            </a:pPr>
            <a:endParaRPr lang="es-ES" sz="1200" dirty="0"/>
          </a:p>
          <a:p>
            <a:pPr lvl="1">
              <a:buClrTx/>
              <a:buFont typeface="Arial" panose="020B0604020202020204" pitchFamily="34" charset="0"/>
              <a:buChar char="•"/>
            </a:pPr>
            <a:endParaRPr lang="es-ES" sz="1200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58FBDE-9073-4590-A1C9-9129B1DD6CFD}" type="slidenum">
              <a:rPr lang="en-GB" smtClean="0">
                <a:solidFill>
                  <a:srgbClr val="000000"/>
                </a:solidFill>
              </a:rPr>
              <a:pPr>
                <a:defRPr/>
              </a:pPr>
              <a:t>13</a:t>
            </a:fld>
            <a:endParaRPr lang="en-GB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9227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2060848"/>
            <a:ext cx="8280920" cy="4464496"/>
          </a:xfrm>
        </p:spPr>
        <p:txBody>
          <a:bodyPr/>
          <a:lstStyle/>
          <a:p>
            <a:pPr algn="just"/>
            <a:r>
              <a:rPr lang="en-GB" sz="1600" b="1" u="sng" dirty="0" smtClean="0"/>
              <a:t>Staff</a:t>
            </a:r>
            <a:endParaRPr lang="es-ES" sz="1600" u="sng" dirty="0"/>
          </a:p>
          <a:p>
            <a:pPr algn="just"/>
            <a:endParaRPr lang="en-GB" sz="1500" i="0" dirty="0" smtClean="0"/>
          </a:p>
          <a:p>
            <a:pPr algn="just"/>
            <a:r>
              <a:rPr lang="en-US" sz="1500" b="1" i="0" dirty="0" smtClean="0"/>
              <a:t>Art.14.2</a:t>
            </a:r>
            <a:r>
              <a:rPr lang="en-US" sz="1500" i="0" dirty="0"/>
              <a:t>. of  GC“… actual gross salaries  and costs must not exceed those normally borne by the Beneficiary or its partners,” </a:t>
            </a:r>
            <a:endParaRPr lang="en-US" sz="1500" i="0" dirty="0" smtClean="0"/>
          </a:p>
          <a:p>
            <a:pPr algn="just"/>
            <a:endParaRPr lang="en-GB" sz="1500" i="0" dirty="0"/>
          </a:p>
          <a:p>
            <a:pPr algn="just"/>
            <a:r>
              <a:rPr lang="en-GB" sz="1500" b="1" i="0" dirty="0" smtClean="0"/>
              <a:t>Art</a:t>
            </a:r>
            <a:r>
              <a:rPr lang="en-GB" sz="1500" b="1" i="0" dirty="0"/>
              <a:t>. 16.3  </a:t>
            </a:r>
            <a:r>
              <a:rPr lang="en-GB" sz="1500" i="0" dirty="0"/>
              <a:t>Staff and payroll records such as contracts, salary statements, time sheets. </a:t>
            </a:r>
            <a:r>
              <a:rPr lang="en-GB" sz="1500" i="0" dirty="0" smtClean="0"/>
              <a:t>For local </a:t>
            </a:r>
            <a:r>
              <a:rPr lang="en-GB" sz="1500" i="0" dirty="0"/>
              <a:t>staff recruited on fixed-term contracts, details of remuneration paid, </a:t>
            </a:r>
            <a:r>
              <a:rPr lang="en-GB" sz="1500" i="0" dirty="0" smtClean="0"/>
              <a:t>duly substantiated </a:t>
            </a:r>
            <a:r>
              <a:rPr lang="en-GB" sz="1500" i="0" dirty="0"/>
              <a:t>by the person in charge locally, broken down into gross </a:t>
            </a:r>
            <a:r>
              <a:rPr lang="en-GB" sz="1500" i="0" dirty="0" smtClean="0"/>
              <a:t>salary, social </a:t>
            </a:r>
            <a:r>
              <a:rPr lang="en-GB" sz="1500" i="0" dirty="0"/>
              <a:t>security charges, insurance and net salary. </a:t>
            </a:r>
            <a:endParaRPr lang="en-GB" sz="1500" i="0" dirty="0" smtClean="0"/>
          </a:p>
          <a:p>
            <a:pPr algn="just"/>
            <a:endParaRPr lang="en-US" sz="1500" i="0" dirty="0" smtClean="0"/>
          </a:p>
          <a:p>
            <a:pPr algn="just"/>
            <a:r>
              <a:rPr lang="en-US" sz="1500" i="0" dirty="0"/>
              <a:t>As per </a:t>
            </a:r>
            <a:r>
              <a:rPr lang="en-US" sz="1500" b="1" i="0" dirty="0"/>
              <a:t>Article 10 </a:t>
            </a:r>
            <a:r>
              <a:rPr lang="en-US" sz="1500" i="0" dirty="0"/>
              <a:t>of the General Conditions, if your </a:t>
            </a:r>
            <a:r>
              <a:rPr lang="en-US" sz="1500" i="0" dirty="0" smtClean="0"/>
              <a:t>organization </a:t>
            </a:r>
            <a:r>
              <a:rPr lang="en-US" sz="1500" i="0" dirty="0"/>
              <a:t>or a partner has to conclude implementation contracts with contractors in order to carry out the Action,  shall respect the contract-award procedures and rules of nationality and origin set out in Annex IV of this Contract</a:t>
            </a:r>
            <a:r>
              <a:rPr lang="en-US" sz="1500" i="0" dirty="0" smtClean="0"/>
              <a:t>.  These are not considered Staff members and they are disclosed in point 5 of Budget</a:t>
            </a:r>
            <a:endParaRPr lang="es-ES" sz="1500" i="0" dirty="0"/>
          </a:p>
          <a:p>
            <a:pPr marL="342900" lvl="1" indent="-342900" algn="just">
              <a:buClr>
                <a:schemeClr val="bg1"/>
              </a:buClr>
            </a:pPr>
            <a:endParaRPr lang="en-US" sz="1400" dirty="0" smtClean="0"/>
          </a:p>
          <a:p>
            <a:pPr marL="342900" lvl="1" indent="-342900" algn="ctr">
              <a:buClr>
                <a:schemeClr val="bg1"/>
              </a:buClr>
            </a:pPr>
            <a:r>
              <a:rPr lang="en-US" sz="1400" dirty="0" smtClean="0"/>
              <a:t>All this </a:t>
            </a:r>
            <a:r>
              <a:rPr lang="en-US" sz="1400" dirty="0"/>
              <a:t>will be checked by the auditor</a:t>
            </a:r>
            <a:endParaRPr lang="es-ES" sz="1400" dirty="0"/>
          </a:p>
          <a:p>
            <a:pPr algn="just"/>
            <a:endParaRPr lang="en-US" sz="1400" dirty="0" smtClean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288" y="1339851"/>
            <a:ext cx="8229600" cy="576981"/>
          </a:xfrm>
        </p:spPr>
        <p:txBody>
          <a:bodyPr/>
          <a:lstStyle/>
          <a:p>
            <a:pPr algn="ctr"/>
            <a:r>
              <a:rPr lang="es-ES" sz="2200" dirty="0"/>
              <a:t>Clarification of issues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58FBDE-9073-4590-A1C9-9129B1DD6CFD}" type="slidenum">
              <a:rPr lang="en-GB" smtClean="0"/>
              <a:pPr>
                <a:defRPr/>
              </a:pPr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17024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sz="2200" dirty="0"/>
              <a:t>Clarification of issues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204864"/>
            <a:ext cx="8291264" cy="4320480"/>
          </a:xfrm>
        </p:spPr>
        <p:txBody>
          <a:bodyPr/>
          <a:lstStyle/>
          <a:p>
            <a:pPr algn="just"/>
            <a:r>
              <a:rPr lang="en-GB" sz="1600" b="1" u="sng" dirty="0" smtClean="0"/>
              <a:t>Travel</a:t>
            </a:r>
          </a:p>
          <a:p>
            <a:pPr algn="just"/>
            <a:r>
              <a:rPr lang="en-GB" sz="1600" dirty="0"/>
              <a:t>Follows principle of sound financial management, no business tickets, travels within Europe are international trips</a:t>
            </a:r>
            <a:endParaRPr lang="es-ES" sz="1600" dirty="0"/>
          </a:p>
          <a:p>
            <a:pPr algn="just"/>
            <a:endParaRPr lang="en-GB" sz="1600" u="sng" dirty="0" smtClean="0"/>
          </a:p>
          <a:p>
            <a:pPr algn="just"/>
            <a:r>
              <a:rPr lang="en-GB" sz="1600" b="1" u="sng" dirty="0"/>
              <a:t>Per diems</a:t>
            </a:r>
            <a:r>
              <a:rPr lang="en-GB" sz="1600" dirty="0"/>
              <a:t> </a:t>
            </a:r>
            <a:endParaRPr lang="en-GB" sz="1600" dirty="0" smtClean="0"/>
          </a:p>
          <a:p>
            <a:pPr algn="just"/>
            <a:endParaRPr lang="en-GB" sz="1600" dirty="0" smtClean="0"/>
          </a:p>
          <a:p>
            <a:pPr algn="just"/>
            <a:r>
              <a:rPr lang="en-GB" sz="1600" dirty="0" smtClean="0"/>
              <a:t>Cover </a:t>
            </a:r>
            <a:r>
              <a:rPr lang="en-GB" sz="1600" dirty="0"/>
              <a:t>accommodation, meals, local travel within the place of mission and sundry expenses paid only in case of overnight stay. </a:t>
            </a:r>
            <a:endParaRPr lang="es-ES" sz="1600" dirty="0"/>
          </a:p>
          <a:p>
            <a:pPr algn="just"/>
            <a:endParaRPr lang="en-GB" sz="1600" dirty="0" smtClean="0"/>
          </a:p>
          <a:p>
            <a:pPr algn="just"/>
            <a:r>
              <a:rPr lang="en-GB" sz="1600" b="1" u="sng" dirty="0" smtClean="0"/>
              <a:t>Contingency</a:t>
            </a:r>
          </a:p>
          <a:p>
            <a:pPr algn="just"/>
            <a:r>
              <a:rPr lang="en-GB" sz="1600" b="1" dirty="0"/>
              <a:t>A</a:t>
            </a:r>
            <a:r>
              <a:rPr lang="en-GB" sz="1600" b="1" dirty="0" smtClean="0"/>
              <a:t>rt</a:t>
            </a:r>
            <a:r>
              <a:rPr lang="en-GB" sz="1600" b="1" dirty="0"/>
              <a:t>. </a:t>
            </a:r>
            <a:r>
              <a:rPr lang="en-GB" sz="1600" b="1" dirty="0" smtClean="0"/>
              <a:t>14.3 </a:t>
            </a:r>
            <a:r>
              <a:rPr lang="en-GB" sz="1600" dirty="0" smtClean="0"/>
              <a:t>of GC </a:t>
            </a:r>
            <a:r>
              <a:rPr lang="en-GB" sz="1600" dirty="0"/>
              <a:t>: A contingency reserve not exceeding 5 % of the direct eligible costs may be included in the Budget of the </a:t>
            </a:r>
            <a:r>
              <a:rPr lang="en-GB" sz="1600" dirty="0" smtClean="0"/>
              <a:t>Action.</a:t>
            </a:r>
          </a:p>
          <a:p>
            <a:pPr algn="just">
              <a:spcBef>
                <a:spcPts val="0"/>
              </a:spcBef>
            </a:pPr>
            <a:endParaRPr lang="en-GB" sz="1600" dirty="0" smtClean="0"/>
          </a:p>
          <a:p>
            <a:pPr algn="just">
              <a:spcBef>
                <a:spcPts val="0"/>
              </a:spcBef>
            </a:pPr>
            <a:r>
              <a:rPr lang="en-GB" sz="1600" dirty="0" smtClean="0"/>
              <a:t>The </a:t>
            </a:r>
            <a:r>
              <a:rPr lang="en-GB" sz="1600" dirty="0"/>
              <a:t>contingency reserve cannot be used to solve </a:t>
            </a:r>
            <a:r>
              <a:rPr lang="en-GB" sz="1600" dirty="0" smtClean="0"/>
              <a:t>financial mismanagement</a:t>
            </a:r>
            <a:r>
              <a:rPr lang="en-GB" sz="1600" dirty="0"/>
              <a:t> </a:t>
            </a:r>
            <a:r>
              <a:rPr lang="en-GB" sz="1600" dirty="0" smtClean="0"/>
              <a:t>and with prior written authorisation of Contracting Authority</a:t>
            </a:r>
            <a:endParaRPr lang="es-ES" dirty="0"/>
          </a:p>
          <a:p>
            <a:endParaRPr lang="es-ES" sz="1400" dirty="0" smtClean="0"/>
          </a:p>
          <a:p>
            <a:endParaRPr lang="es-ES" sz="1400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58FBDE-9073-4590-A1C9-9129B1DD6CFD}" type="slidenum">
              <a:rPr lang="en-GB" smtClean="0"/>
              <a:pPr>
                <a:defRPr/>
              </a:pPr>
              <a:t>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1458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sz="2200" dirty="0"/>
              <a:t>Clarification of issues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204864"/>
            <a:ext cx="8291264" cy="4320480"/>
          </a:xfrm>
        </p:spPr>
        <p:txBody>
          <a:bodyPr/>
          <a:lstStyle/>
          <a:p>
            <a:endParaRPr lang="es-ES" sz="1600" dirty="0" smtClean="0"/>
          </a:p>
          <a:p>
            <a:pPr algn="just"/>
            <a:r>
              <a:rPr lang="en-GB" sz="1800" b="1" u="sng" dirty="0"/>
              <a:t>Exchange rate</a:t>
            </a:r>
            <a:r>
              <a:rPr lang="en-GB" sz="1800" b="1" dirty="0"/>
              <a:t> </a:t>
            </a:r>
            <a:r>
              <a:rPr lang="en-GB" sz="1800" dirty="0" smtClean="0"/>
              <a:t>(Articles </a:t>
            </a:r>
            <a:r>
              <a:rPr lang="en-GB" sz="1800" dirty="0"/>
              <a:t>14.6. and 15.8 of the General </a:t>
            </a:r>
            <a:r>
              <a:rPr lang="en-GB" sz="1800" dirty="0" smtClean="0"/>
              <a:t>Conditions) </a:t>
            </a:r>
            <a:endParaRPr lang="es-ES" sz="1800" dirty="0"/>
          </a:p>
          <a:p>
            <a:pPr algn="just"/>
            <a:endParaRPr lang="en-GB" sz="1800" dirty="0" smtClean="0"/>
          </a:p>
          <a:p>
            <a:pPr algn="just"/>
            <a:r>
              <a:rPr lang="en-GB" sz="1800" dirty="0" smtClean="0"/>
              <a:t>Any conversion </a:t>
            </a:r>
            <a:r>
              <a:rPr lang="en-GB" sz="1800" dirty="0"/>
              <a:t>into euro of the real costs borne in other currencies shall be done at the </a:t>
            </a:r>
            <a:r>
              <a:rPr lang="en-GB" sz="1800" dirty="0" smtClean="0"/>
              <a:t>rate made </a:t>
            </a:r>
            <a:r>
              <a:rPr lang="en-GB" sz="1800" dirty="0"/>
              <a:t>up by the average of the rates published in InforEuro for the months covered by the relevant report, unless otherwise provided in the Special Conditions.</a:t>
            </a:r>
            <a:endParaRPr lang="es-ES" sz="1800" dirty="0"/>
          </a:p>
          <a:p>
            <a:pPr algn="just"/>
            <a:endParaRPr lang="en-GB" sz="1800" dirty="0" smtClean="0"/>
          </a:p>
          <a:p>
            <a:pPr algn="just"/>
            <a:r>
              <a:rPr lang="en-GB" sz="1800" dirty="0" smtClean="0"/>
              <a:t>The </a:t>
            </a:r>
            <a:r>
              <a:rPr lang="en-GB" sz="1800" dirty="0"/>
              <a:t>currency exchange losses costs shall not be considered eligible Exchange gains will be treated as a profit and deducted from EU contribution. </a:t>
            </a:r>
            <a:endParaRPr lang="es-ES" sz="1800" dirty="0"/>
          </a:p>
          <a:p>
            <a:pPr algn="just"/>
            <a:endParaRPr lang="en-GB" sz="1400" dirty="0" smtClean="0"/>
          </a:p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58FBDE-9073-4590-A1C9-9129B1DD6CFD}" type="slidenum">
              <a:rPr lang="en-GB" smtClean="0"/>
              <a:pPr>
                <a:defRPr/>
              </a:pPr>
              <a:t>16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40519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288" y="1339850"/>
            <a:ext cx="8229600" cy="648990"/>
          </a:xfrm>
        </p:spPr>
        <p:txBody>
          <a:bodyPr/>
          <a:lstStyle/>
          <a:p>
            <a:pPr algn="ctr"/>
            <a:r>
              <a:rPr lang="es-ES" sz="2200" dirty="0" smtClean="0"/>
              <a:t>Conclusions </a:t>
            </a:r>
            <a:endParaRPr lang="es-ES" sz="2200" b="0" u="sng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2060848"/>
            <a:ext cx="8496944" cy="4392489"/>
          </a:xfrm>
        </p:spPr>
        <p:txBody>
          <a:bodyPr/>
          <a:lstStyle/>
          <a:p>
            <a:pPr algn="just">
              <a:buClrTx/>
              <a:buFont typeface="Arial" panose="020B0604020202020204" pitchFamily="34" charset="0"/>
              <a:buChar char="•"/>
            </a:pPr>
            <a:endParaRPr lang="en-US" sz="1700" dirty="0" smtClean="0"/>
          </a:p>
          <a:p>
            <a:pPr algn="just">
              <a:buClrTx/>
              <a:buFont typeface="Wingdings" panose="05000000000000000000" pitchFamily="2" charset="2"/>
              <a:buChar char="ü"/>
            </a:pPr>
            <a:r>
              <a:rPr lang="en-US" sz="1600" b="1" i="0" dirty="0" smtClean="0"/>
              <a:t>Be in permanent contact with your </a:t>
            </a:r>
            <a:r>
              <a:rPr lang="en-US" sz="1600" b="1" i="0" dirty="0" smtClean="0"/>
              <a:t>Task </a:t>
            </a:r>
            <a:r>
              <a:rPr lang="en-US" sz="1600" b="1" i="0" dirty="0"/>
              <a:t>M</a:t>
            </a:r>
            <a:r>
              <a:rPr lang="en-US" sz="1600" b="1" i="0" dirty="0" smtClean="0"/>
              <a:t>anager</a:t>
            </a:r>
            <a:endParaRPr lang="en-US" sz="1600" b="1" i="0" dirty="0" smtClean="0"/>
          </a:p>
          <a:p>
            <a:pPr algn="just">
              <a:buClrTx/>
              <a:buFont typeface="Wingdings" panose="05000000000000000000" pitchFamily="2" charset="2"/>
              <a:buChar char="ü"/>
            </a:pPr>
            <a:endParaRPr lang="en-US" sz="1600" b="1" i="0" dirty="0" smtClean="0"/>
          </a:p>
          <a:p>
            <a:pPr algn="just">
              <a:buClrTx/>
              <a:buFont typeface="Wingdings" panose="05000000000000000000" pitchFamily="2" charset="2"/>
              <a:buChar char="ü"/>
            </a:pPr>
            <a:r>
              <a:rPr lang="en-US" sz="1600" b="1" i="0" dirty="0" smtClean="0"/>
              <a:t>Complete reports before submission</a:t>
            </a:r>
          </a:p>
          <a:p>
            <a:pPr algn="just">
              <a:buClrTx/>
              <a:buFont typeface="Wingdings" panose="05000000000000000000" pitchFamily="2" charset="2"/>
              <a:buChar char="ü"/>
            </a:pPr>
            <a:endParaRPr lang="en-US" sz="1600" b="1" i="0" dirty="0"/>
          </a:p>
          <a:p>
            <a:pPr algn="just">
              <a:buClrTx/>
              <a:buFont typeface="Wingdings" panose="05000000000000000000" pitchFamily="2" charset="2"/>
              <a:buChar char="ü"/>
            </a:pPr>
            <a:r>
              <a:rPr lang="en-US" sz="1600" b="1" i="0" dirty="0"/>
              <a:t>Plan procurement well in advance so as to limit the risk of irregularities. </a:t>
            </a:r>
          </a:p>
          <a:p>
            <a:pPr algn="just">
              <a:buClrTx/>
              <a:buFont typeface="Wingdings" panose="05000000000000000000" pitchFamily="2" charset="2"/>
              <a:buChar char="ü"/>
            </a:pPr>
            <a:endParaRPr lang="en-US" sz="1600" b="1" i="0" dirty="0" smtClean="0"/>
          </a:p>
          <a:p>
            <a:pPr algn="just">
              <a:buClrTx/>
              <a:buFont typeface="Wingdings" panose="05000000000000000000" pitchFamily="2" charset="2"/>
              <a:buChar char="ü"/>
            </a:pPr>
            <a:r>
              <a:rPr lang="en-US" sz="1600" b="1" i="0" dirty="0" smtClean="0"/>
              <a:t>Rules are easier than people </a:t>
            </a:r>
            <a:r>
              <a:rPr lang="en-US" sz="1600" b="1" i="0" dirty="0" smtClean="0"/>
              <a:t>normally believes</a:t>
            </a:r>
            <a:endParaRPr lang="en-US" sz="1600" b="1" i="0" dirty="0" smtClean="0"/>
          </a:p>
          <a:p>
            <a:pPr algn="just">
              <a:buClrTx/>
              <a:buFont typeface="Wingdings" panose="05000000000000000000" pitchFamily="2" charset="2"/>
              <a:buChar char="ü"/>
            </a:pPr>
            <a:endParaRPr lang="en-US" sz="1600" b="1" i="0" dirty="0"/>
          </a:p>
          <a:p>
            <a:pPr algn="just">
              <a:buClrTx/>
              <a:buFont typeface="Wingdings" panose="05000000000000000000" pitchFamily="2" charset="2"/>
              <a:buChar char="ü"/>
            </a:pPr>
            <a:r>
              <a:rPr lang="en-US" sz="1600" b="1" i="0" dirty="0" smtClean="0"/>
              <a:t>A simple email could have important value for an smooth treatment of your file</a:t>
            </a:r>
          </a:p>
          <a:p>
            <a:pPr algn="just">
              <a:buClrTx/>
              <a:buFont typeface="Wingdings" panose="05000000000000000000" pitchFamily="2" charset="2"/>
              <a:buChar char="ü"/>
            </a:pPr>
            <a:endParaRPr lang="en-US" sz="1600" b="1" i="0" dirty="0" smtClean="0"/>
          </a:p>
          <a:p>
            <a:pPr algn="just">
              <a:buClrTx/>
              <a:buFont typeface="Wingdings" panose="05000000000000000000" pitchFamily="2" charset="2"/>
              <a:buChar char="ü"/>
            </a:pPr>
            <a:r>
              <a:rPr lang="en-US" sz="1600" b="1" i="0" dirty="0" smtClean="0"/>
              <a:t>All your questions are addressed in your contract</a:t>
            </a:r>
            <a:endParaRPr lang="en-US" sz="1600" b="1" i="0" dirty="0" smtClean="0"/>
          </a:p>
          <a:p>
            <a:pPr>
              <a:buClrTx/>
              <a:buFont typeface="Arial" panose="020B0604020202020204" pitchFamily="34" charset="0"/>
              <a:buChar char="•"/>
            </a:pPr>
            <a:endParaRPr lang="en-GB" sz="2000" dirty="0" smtClean="0"/>
          </a:p>
          <a:p>
            <a:pPr>
              <a:buClrTx/>
              <a:buFont typeface="Arial" panose="020B0604020202020204" pitchFamily="34" charset="0"/>
              <a:buChar char="•"/>
            </a:pPr>
            <a:endParaRPr lang="en-GB" sz="2000" dirty="0" smtClean="0"/>
          </a:p>
          <a:p>
            <a:pPr>
              <a:buClrTx/>
              <a:buFont typeface="Arial" panose="020B0604020202020204" pitchFamily="34" charset="0"/>
              <a:buChar char="•"/>
            </a:pPr>
            <a:endParaRPr lang="es-ES" sz="2000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58FBDE-9073-4590-A1C9-9129B1DD6CFD}" type="slidenum">
              <a:rPr lang="en-GB" smtClean="0"/>
              <a:pPr>
                <a:defRPr/>
              </a:pPr>
              <a:t>17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662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Content Placeholder 2"/>
          <p:cNvSpPr>
            <a:spLocks noGrp="1"/>
          </p:cNvSpPr>
          <p:nvPr>
            <p:ph idx="1"/>
          </p:nvPr>
        </p:nvSpPr>
        <p:spPr>
          <a:xfrm>
            <a:off x="179512" y="3285282"/>
            <a:ext cx="8229600" cy="1223838"/>
          </a:xfrm>
        </p:spPr>
        <p:txBody>
          <a:bodyPr/>
          <a:lstStyle/>
          <a:p>
            <a:pPr marL="0" indent="0" algn="ctr">
              <a:buNone/>
              <a:defRPr/>
            </a:pPr>
            <a:endParaRPr lang="fr-BE" sz="3200" dirty="0"/>
          </a:p>
          <a:p>
            <a:pPr marL="0" indent="0" algn="ctr">
              <a:buNone/>
              <a:defRPr/>
            </a:pPr>
            <a:r>
              <a:rPr lang="fr-BE" sz="3200" dirty="0" smtClean="0"/>
              <a:t>Thank for your attention</a:t>
            </a:r>
          </a:p>
          <a:p>
            <a:pPr marL="0" indent="0" algn="ctr">
              <a:buNone/>
              <a:defRPr/>
            </a:pPr>
            <a:endParaRPr lang="en-GB" sz="3200" dirty="0" smtClean="0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5875"/>
            <a:ext cx="8229600" cy="936625"/>
          </a:xfrm>
        </p:spPr>
        <p:txBody>
          <a:bodyPr/>
          <a:lstStyle/>
          <a:p>
            <a:pPr indent="0" eaLnBrk="1" hangingPunct="1"/>
            <a:endParaRPr lang="en-US" dirty="0" smtClean="0">
              <a:solidFill>
                <a:schemeClr val="bg1"/>
              </a:solidFill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58FBDE-9073-4590-A1C9-9129B1DD6CFD}" type="slidenum">
              <a:rPr lang="en-GB" smtClean="0"/>
              <a:pPr>
                <a:defRPr/>
              </a:pPr>
              <a:t>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36490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5875"/>
            <a:ext cx="8229600" cy="936625"/>
          </a:xfrm>
        </p:spPr>
        <p:txBody>
          <a:bodyPr/>
          <a:lstStyle/>
          <a:p>
            <a:pPr indent="0" eaLnBrk="1" hangingPunct="1"/>
            <a:r>
              <a:rPr lang="en-US" dirty="0" smtClean="0">
                <a:solidFill>
                  <a:schemeClr val="bg1"/>
                </a:solidFill>
              </a:rPr>
              <a:t> </a:t>
            </a:r>
            <a:endParaRPr lang="en-US" dirty="0" smtClean="0">
              <a:solidFill>
                <a:schemeClr val="bg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5536" y="1484784"/>
            <a:ext cx="7632527" cy="3888432"/>
          </a:xfrm>
        </p:spPr>
        <p:txBody>
          <a:bodyPr/>
          <a:lstStyle/>
          <a:p>
            <a:pPr marL="800100" lvl="2" indent="0" algn="ctr"/>
            <a:r>
              <a:rPr lang="en-US" sz="2400" b="1" dirty="0"/>
              <a:t>Outline</a:t>
            </a:r>
            <a:endParaRPr lang="fr-BE" sz="2400" b="1" dirty="0"/>
          </a:p>
          <a:p>
            <a:pPr marL="857250" lvl="1" indent="-457200">
              <a:buClrTx/>
              <a:buFont typeface="+mj-lt"/>
              <a:buAutoNum type="arabicPeriod"/>
            </a:pPr>
            <a:endParaRPr lang="fr-BE" i="0" dirty="0" smtClean="0"/>
          </a:p>
          <a:p>
            <a:pPr marL="400050" lvl="1" indent="0" algn="just">
              <a:buClrTx/>
              <a:buNone/>
            </a:pPr>
            <a:endParaRPr lang="fr-BE" i="0" dirty="0" smtClean="0"/>
          </a:p>
          <a:p>
            <a:pPr marL="857250" lvl="1" indent="-457200" algn="just">
              <a:buClrTx/>
              <a:buFont typeface="+mj-lt"/>
              <a:buAutoNum type="arabicPeriod"/>
            </a:pPr>
            <a:r>
              <a:rPr lang="es-ES" dirty="0" err="1" smtClean="0"/>
              <a:t>Useful</a:t>
            </a:r>
            <a:r>
              <a:rPr lang="es-ES" dirty="0" smtClean="0"/>
              <a:t> </a:t>
            </a:r>
            <a:r>
              <a:rPr lang="es-ES" dirty="0"/>
              <a:t>links</a:t>
            </a:r>
            <a:endParaRPr lang="fr-BE" dirty="0"/>
          </a:p>
          <a:p>
            <a:pPr marL="857250" lvl="1" indent="-457200" algn="just">
              <a:buClrTx/>
              <a:buFont typeface="+mj-lt"/>
              <a:buAutoNum type="arabicPeriod"/>
            </a:pPr>
            <a:endParaRPr lang="en-GB" i="0" dirty="0" smtClean="0"/>
          </a:p>
          <a:p>
            <a:pPr marL="857250" lvl="1" indent="-457200" algn="just">
              <a:buClrTx/>
              <a:buFont typeface="+mj-lt"/>
              <a:buAutoNum type="arabicPeriod"/>
            </a:pPr>
            <a:r>
              <a:rPr lang="en-GB" dirty="0" smtClean="0"/>
              <a:t>General </a:t>
            </a:r>
            <a:r>
              <a:rPr lang="en-GB" dirty="0" smtClean="0"/>
              <a:t>conditions</a:t>
            </a:r>
            <a:endParaRPr lang="en-GB" i="0" dirty="0" smtClean="0"/>
          </a:p>
          <a:p>
            <a:pPr marL="857250" lvl="1" indent="-457200" algn="just">
              <a:buClrTx/>
              <a:buFont typeface="+mj-lt"/>
              <a:buAutoNum type="arabicPeriod"/>
            </a:pPr>
            <a:endParaRPr lang="en-GB" i="0" dirty="0" smtClean="0"/>
          </a:p>
          <a:p>
            <a:pPr marL="857250" lvl="1" indent="-457200" algn="just">
              <a:buClrTx/>
              <a:buFont typeface="+mj-lt"/>
              <a:buAutoNum type="arabicPeriod"/>
            </a:pPr>
            <a:r>
              <a:rPr lang="en-GB" dirty="0" smtClean="0"/>
              <a:t>General </a:t>
            </a:r>
            <a:r>
              <a:rPr lang="en-GB" dirty="0" smtClean="0"/>
              <a:t>issues</a:t>
            </a:r>
            <a:endParaRPr lang="en-GB" i="0" dirty="0" smtClean="0"/>
          </a:p>
          <a:p>
            <a:pPr marL="400050" lvl="1" indent="0">
              <a:buClrTx/>
              <a:buNone/>
            </a:pPr>
            <a:endParaRPr lang="en-GB" i="0" dirty="0" smtClean="0"/>
          </a:p>
          <a:p>
            <a:pPr marL="0" indent="0">
              <a:buNone/>
            </a:pPr>
            <a:endParaRPr lang="en-GB" sz="2200" i="0" dirty="0" smtClean="0"/>
          </a:p>
          <a:p>
            <a:pPr marL="0" indent="0">
              <a:buNone/>
            </a:pPr>
            <a:r>
              <a:rPr lang="en-GB" i="0" dirty="0" smtClean="0"/>
              <a:t> </a:t>
            </a:r>
          </a:p>
          <a:p>
            <a:pPr marL="1257300" lvl="2" indent="-342900" eaLnBrk="1" hangingPunct="1">
              <a:defRPr/>
            </a:pPr>
            <a:endParaRPr lang="en-US" sz="2000" b="1" dirty="0" smtClean="0"/>
          </a:p>
          <a:p>
            <a:pPr marL="1257300" lvl="2" indent="-342900" eaLnBrk="1" hangingPunct="1">
              <a:defRPr/>
            </a:pPr>
            <a:endParaRPr lang="en-US" sz="2000" b="1" dirty="0" smtClean="0"/>
          </a:p>
          <a:p>
            <a:pPr eaLnBrk="1" hangingPunct="1">
              <a:buFontTx/>
              <a:buNone/>
              <a:defRPr/>
            </a:pPr>
            <a:endParaRPr lang="en-US" dirty="0" smtClean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C7EA8F-7AF9-4798-B0FC-26BBEA2EF762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sz="2200" dirty="0" smtClean="0"/>
              <a:t>Useful links</a:t>
            </a:r>
            <a:endParaRPr lang="es-ES" sz="2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492375"/>
            <a:ext cx="8507288" cy="4104977"/>
          </a:xfrm>
        </p:spPr>
        <p:txBody>
          <a:bodyPr/>
          <a:lstStyle/>
          <a:p>
            <a:r>
              <a:rPr lang="es-ES" i="0" u="sng" dirty="0" smtClean="0"/>
              <a:t>PRAG </a:t>
            </a:r>
          </a:p>
          <a:p>
            <a:r>
              <a:rPr lang="es-ES" dirty="0">
                <a:hlinkClick r:id="rId2"/>
              </a:rPr>
              <a:t>http://</a:t>
            </a:r>
            <a:r>
              <a:rPr lang="es-ES" dirty="0" smtClean="0">
                <a:hlinkClick r:id="rId2"/>
              </a:rPr>
              <a:t>ec.europa.eu/europeaid/prag/previousVersions.do</a:t>
            </a:r>
            <a:endParaRPr lang="es-ES" dirty="0" smtClean="0"/>
          </a:p>
          <a:p>
            <a:endParaRPr lang="es-ES" u="sng" dirty="0" smtClean="0"/>
          </a:p>
          <a:p>
            <a:pPr lvl="0">
              <a:buClr>
                <a:srgbClr val="FFFFFF"/>
              </a:buClr>
            </a:pPr>
            <a:r>
              <a:rPr lang="es-ES" i="0" u="sng" dirty="0" err="1">
                <a:hlinkClick r:id="rId3"/>
              </a:rPr>
              <a:t>Tool</a:t>
            </a:r>
            <a:r>
              <a:rPr lang="es-ES" i="0" u="sng" dirty="0">
                <a:hlinkClick r:id="rId3"/>
              </a:rPr>
              <a:t> </a:t>
            </a:r>
            <a:r>
              <a:rPr lang="es-ES" i="0" u="sng" dirty="0" smtClean="0">
                <a:hlinkClick r:id="rId3"/>
              </a:rPr>
              <a:t>kit</a:t>
            </a:r>
          </a:p>
          <a:p>
            <a:pPr lvl="0">
              <a:buClr>
                <a:srgbClr val="FFFFFF"/>
              </a:buClr>
            </a:pPr>
            <a:r>
              <a:rPr lang="es-ES" i="0" dirty="0" smtClean="0">
                <a:hlinkClick r:id="rId4"/>
              </a:rPr>
              <a:t>http</a:t>
            </a:r>
            <a:r>
              <a:rPr lang="es-ES" i="0" dirty="0">
                <a:hlinkClick r:id="rId4"/>
              </a:rPr>
              <a:t>://</a:t>
            </a:r>
            <a:r>
              <a:rPr lang="es-ES" i="0" dirty="0" smtClean="0">
                <a:hlinkClick r:id="rId4"/>
              </a:rPr>
              <a:t>ec.europa.eu/europeaid/sites/devco/files/financial-management-toolkit-for-recipients-15112010_en.pdf</a:t>
            </a:r>
            <a:endParaRPr lang="es-ES" i="0" dirty="0" smtClean="0"/>
          </a:p>
          <a:p>
            <a:pPr lvl="0">
              <a:buClr>
                <a:srgbClr val="FFFFFF"/>
              </a:buClr>
            </a:pPr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58FBDE-9073-4590-A1C9-9129B1DD6CFD}" type="slidenum">
              <a:rPr lang="en-GB" smtClean="0"/>
              <a:pPr>
                <a:defRPr/>
              </a:pPr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0303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sz="2200" dirty="0" smtClean="0"/>
              <a:t>Useful links</a:t>
            </a:r>
            <a:endParaRPr lang="es-ES" sz="2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492375"/>
            <a:ext cx="8507288" cy="4104977"/>
          </a:xfrm>
        </p:spPr>
        <p:txBody>
          <a:bodyPr/>
          <a:lstStyle/>
          <a:p>
            <a:r>
              <a:rPr lang="es-ES" dirty="0" smtClean="0"/>
              <a:t>Exchange </a:t>
            </a:r>
            <a:r>
              <a:rPr lang="es-ES" dirty="0" smtClean="0"/>
              <a:t>rates</a:t>
            </a:r>
          </a:p>
          <a:p>
            <a:r>
              <a:rPr lang="en-GB" dirty="0">
                <a:hlinkClick r:id="rId2"/>
              </a:rPr>
              <a:t>http://</a:t>
            </a:r>
            <a:r>
              <a:rPr lang="en-GB" dirty="0" smtClean="0">
                <a:hlinkClick r:id="rId2"/>
              </a:rPr>
              <a:t>ec.europa.eu/budget/contracts_grants/info_contracts/inforeuro/inforeuro_en.cfm</a:t>
            </a:r>
            <a:endParaRPr lang="en-GB" dirty="0" smtClean="0"/>
          </a:p>
          <a:p>
            <a:endParaRPr lang="en-GB" dirty="0"/>
          </a:p>
          <a:p>
            <a:r>
              <a:rPr lang="en-GB" dirty="0" smtClean="0"/>
              <a:t>Per diem</a:t>
            </a:r>
          </a:p>
          <a:p>
            <a:r>
              <a:rPr lang="en-GB" u="sng" dirty="0" smtClean="0">
                <a:hlinkClick r:id="rId3"/>
              </a:rPr>
              <a:t>http</a:t>
            </a:r>
            <a:r>
              <a:rPr lang="en-GB" u="sng" dirty="0">
                <a:hlinkClick r:id="rId3"/>
              </a:rPr>
              <a:t>://</a:t>
            </a:r>
            <a:r>
              <a:rPr lang="en-GB" u="sng" dirty="0" smtClean="0">
                <a:hlinkClick r:id="rId3"/>
              </a:rPr>
              <a:t>ec.europa.eu/europeaid/work/procedures/implementation/per_diems/documents/perdiems_july_2013.pdf</a:t>
            </a:r>
            <a:endParaRPr lang="en-GB" u="sng" dirty="0" smtClean="0"/>
          </a:p>
          <a:p>
            <a:endParaRPr lang="es-ES" dirty="0"/>
          </a:p>
          <a:p>
            <a:endParaRPr lang="en-GB" dirty="0" smtClean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58FBDE-9073-4590-A1C9-9129B1DD6CFD}" type="slidenum">
              <a:rPr lang="en-GB" smtClean="0"/>
              <a:pPr>
                <a:defRPr/>
              </a:pPr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06081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339851"/>
            <a:ext cx="8229600" cy="576982"/>
          </a:xfrm>
        </p:spPr>
        <p:txBody>
          <a:bodyPr/>
          <a:lstStyle/>
          <a:p>
            <a:pPr algn="ctr"/>
            <a:r>
              <a:rPr lang="en-GB" dirty="0" smtClean="0"/>
              <a:t>General conditions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0849"/>
            <a:ext cx="8229600" cy="4536504"/>
          </a:xfrm>
        </p:spPr>
        <p:txBody>
          <a:bodyPr/>
          <a:lstStyle/>
          <a:p>
            <a:pPr>
              <a:buClrTx/>
              <a:buFont typeface="Wingdings" panose="05000000000000000000" pitchFamily="2" charset="2"/>
              <a:buChar char="Ø"/>
            </a:pPr>
            <a:r>
              <a:rPr lang="en-GB" dirty="0"/>
              <a:t>General obligations: Art.1 ─ Art.8</a:t>
            </a:r>
          </a:p>
          <a:p>
            <a:pPr algn="just"/>
            <a:r>
              <a:rPr lang="es-ES" dirty="0" err="1" smtClean="0">
                <a:latin typeface="Calibri"/>
                <a:ea typeface="MS Mincho"/>
                <a:cs typeface="Times New Roman"/>
              </a:rPr>
              <a:t>partners</a:t>
            </a:r>
            <a:r>
              <a:rPr lang="es-ES" dirty="0">
                <a:latin typeface="Calibri"/>
                <a:ea typeface="MS Mincho"/>
                <a:cs typeface="Times New Roman"/>
              </a:rPr>
              <a:t>, </a:t>
            </a:r>
            <a:r>
              <a:rPr lang="es-ES" dirty="0" err="1">
                <a:latin typeface="Calibri"/>
                <a:ea typeface="MS Mincho"/>
                <a:cs typeface="Times New Roman"/>
              </a:rPr>
              <a:t>subgranting</a:t>
            </a:r>
            <a:r>
              <a:rPr lang="es-ES" dirty="0">
                <a:latin typeface="Calibri"/>
                <a:ea typeface="MS Mincho"/>
                <a:cs typeface="Times New Roman"/>
              </a:rPr>
              <a:t>, </a:t>
            </a:r>
            <a:r>
              <a:rPr lang="es-ES" dirty="0" smtClean="0">
                <a:latin typeface="Calibri"/>
                <a:ea typeface="MS Mincho"/>
                <a:cs typeface="Times New Roman"/>
              </a:rPr>
              <a:t>data </a:t>
            </a:r>
            <a:r>
              <a:rPr lang="es-ES" dirty="0" err="1" smtClean="0">
                <a:latin typeface="Calibri"/>
                <a:ea typeface="MS Mincho"/>
                <a:cs typeface="Times New Roman"/>
              </a:rPr>
              <a:t>protection</a:t>
            </a:r>
            <a:r>
              <a:rPr lang="es-ES" dirty="0" smtClean="0">
                <a:latin typeface="Calibri"/>
                <a:ea typeface="MS Mincho"/>
                <a:cs typeface="Times New Roman"/>
              </a:rPr>
              <a:t>, </a:t>
            </a:r>
            <a:r>
              <a:rPr lang="es-ES" dirty="0" err="1">
                <a:latin typeface="Calibri"/>
                <a:ea typeface="MS Mincho"/>
                <a:cs typeface="Times New Roman"/>
              </a:rPr>
              <a:t>liability</a:t>
            </a:r>
            <a:r>
              <a:rPr lang="es-ES" dirty="0">
                <a:latin typeface="Calibri"/>
                <a:ea typeface="MS Mincho"/>
                <a:cs typeface="Times New Roman"/>
              </a:rPr>
              <a:t>, </a:t>
            </a:r>
            <a:r>
              <a:rPr lang="es-ES" dirty="0" err="1">
                <a:latin typeface="Calibri"/>
                <a:ea typeface="MS Mincho"/>
                <a:cs typeface="Times New Roman"/>
              </a:rPr>
              <a:t>conflict</a:t>
            </a:r>
            <a:r>
              <a:rPr lang="es-ES" dirty="0">
                <a:latin typeface="Calibri"/>
                <a:ea typeface="MS Mincho"/>
                <a:cs typeface="Times New Roman"/>
              </a:rPr>
              <a:t> of </a:t>
            </a:r>
            <a:r>
              <a:rPr lang="es-ES" dirty="0" err="1">
                <a:latin typeface="Calibri"/>
                <a:ea typeface="MS Mincho"/>
                <a:cs typeface="Times New Roman"/>
              </a:rPr>
              <a:t>interests</a:t>
            </a:r>
            <a:r>
              <a:rPr lang="es-ES" dirty="0">
                <a:latin typeface="Calibri"/>
                <a:ea typeface="MS Mincho"/>
                <a:cs typeface="Times New Roman"/>
              </a:rPr>
              <a:t>, </a:t>
            </a:r>
            <a:r>
              <a:rPr lang="es-ES" dirty="0" err="1">
                <a:latin typeface="Calibri"/>
                <a:ea typeface="MS Mincho"/>
                <a:cs typeface="Times New Roman"/>
              </a:rPr>
              <a:t>confidenciality</a:t>
            </a:r>
            <a:r>
              <a:rPr lang="es-ES" dirty="0">
                <a:latin typeface="Calibri"/>
                <a:ea typeface="MS Mincho"/>
                <a:cs typeface="Times New Roman"/>
              </a:rPr>
              <a:t> and </a:t>
            </a:r>
            <a:r>
              <a:rPr lang="es-ES" dirty="0" err="1">
                <a:latin typeface="Calibri"/>
                <a:ea typeface="MS Mincho"/>
                <a:cs typeface="Times New Roman"/>
              </a:rPr>
              <a:t>visibility</a:t>
            </a:r>
            <a:r>
              <a:rPr lang="es-ES" dirty="0">
                <a:latin typeface="Calibri"/>
                <a:ea typeface="MS Mincho"/>
                <a:cs typeface="Times New Roman"/>
              </a:rPr>
              <a:t> ( </a:t>
            </a:r>
            <a:r>
              <a:rPr lang="es-ES" dirty="0" err="1">
                <a:latin typeface="Calibri"/>
                <a:ea typeface="MS Mincho"/>
                <a:cs typeface="Times New Roman"/>
              </a:rPr>
              <a:t>remember</a:t>
            </a:r>
            <a:r>
              <a:rPr lang="es-ES" dirty="0">
                <a:latin typeface="Calibri"/>
                <a:ea typeface="MS Mincho"/>
                <a:cs typeface="Times New Roman"/>
              </a:rPr>
              <a:t> to </a:t>
            </a:r>
            <a:r>
              <a:rPr lang="es-ES" b="1" dirty="0" err="1">
                <a:latin typeface="Calibri"/>
                <a:ea typeface="MS Mincho"/>
                <a:cs typeface="Times New Roman"/>
              </a:rPr>
              <a:t>include</a:t>
            </a:r>
            <a:r>
              <a:rPr lang="es-ES" b="1" dirty="0">
                <a:latin typeface="Calibri"/>
                <a:ea typeface="MS Mincho"/>
                <a:cs typeface="Times New Roman"/>
              </a:rPr>
              <a:t> the EU logo</a:t>
            </a:r>
            <a:r>
              <a:rPr lang="es-ES" dirty="0">
                <a:latin typeface="Calibri"/>
                <a:ea typeface="MS Mincho"/>
                <a:cs typeface="Times New Roman"/>
              </a:rPr>
              <a:t>) and </a:t>
            </a:r>
            <a:r>
              <a:rPr lang="es-ES" dirty="0" err="1">
                <a:latin typeface="Calibri"/>
                <a:ea typeface="MS Mincho"/>
                <a:cs typeface="Times New Roman"/>
              </a:rPr>
              <a:t>ownerships</a:t>
            </a:r>
            <a:r>
              <a:rPr lang="es-ES" dirty="0">
                <a:latin typeface="Calibri"/>
                <a:ea typeface="MS Mincho"/>
                <a:cs typeface="Times New Roman"/>
              </a:rPr>
              <a:t> use of </a:t>
            </a:r>
            <a:r>
              <a:rPr lang="es-ES" dirty="0" err="1">
                <a:latin typeface="Calibri"/>
                <a:ea typeface="MS Mincho"/>
                <a:cs typeface="Times New Roman"/>
              </a:rPr>
              <a:t>reports</a:t>
            </a:r>
            <a:r>
              <a:rPr lang="es-ES" dirty="0">
                <a:latin typeface="Calibri"/>
                <a:ea typeface="MS Mincho"/>
                <a:cs typeface="Times New Roman"/>
              </a:rPr>
              <a:t> and </a:t>
            </a:r>
            <a:r>
              <a:rPr lang="es-ES" dirty="0" err="1">
                <a:latin typeface="Calibri"/>
                <a:ea typeface="MS Mincho"/>
                <a:cs typeface="Times New Roman"/>
              </a:rPr>
              <a:t>assets</a:t>
            </a:r>
            <a:endParaRPr lang="en-GB" dirty="0" smtClean="0"/>
          </a:p>
          <a:p>
            <a:endParaRPr lang="en-GB" dirty="0"/>
          </a:p>
          <a:p>
            <a:pPr>
              <a:buClrTx/>
              <a:buFont typeface="Wingdings" panose="05000000000000000000" pitchFamily="2" charset="2"/>
              <a:buChar char="Ø"/>
            </a:pPr>
            <a:r>
              <a:rPr lang="en-GB" dirty="0" smtClean="0"/>
              <a:t>Implementation</a:t>
            </a:r>
            <a:r>
              <a:rPr lang="en-GB" dirty="0" smtClean="0"/>
              <a:t>: </a:t>
            </a:r>
          </a:p>
          <a:p>
            <a:pPr lvl="1" algn="just"/>
            <a:r>
              <a:rPr lang="en-GB" sz="2400" b="0" dirty="0">
                <a:latin typeface="Calibri"/>
                <a:ea typeface="MS Mincho"/>
                <a:cs typeface="Times New Roman"/>
              </a:rPr>
              <a:t>addendum,(budget, extension</a:t>
            </a:r>
            <a:r>
              <a:rPr lang="en-GB" sz="2400" b="0" dirty="0" smtClean="0">
                <a:latin typeface="Calibri"/>
                <a:ea typeface="MS Mincho"/>
                <a:cs typeface="Times New Roman"/>
              </a:rPr>
              <a:t>…) </a:t>
            </a:r>
            <a:endParaRPr lang="en-GB" sz="2400" b="0" dirty="0">
              <a:latin typeface="Calibri"/>
              <a:ea typeface="MS Mincho"/>
              <a:cs typeface="Times New Roman"/>
            </a:endParaRPr>
          </a:p>
          <a:p>
            <a:pPr lvl="1" algn="just"/>
            <a:r>
              <a:rPr lang="en-GB" sz="2400" b="0" dirty="0">
                <a:latin typeface="Calibri"/>
                <a:ea typeface="MS Mincho"/>
                <a:cs typeface="Times New Roman"/>
              </a:rPr>
              <a:t>Changes in </a:t>
            </a:r>
            <a:r>
              <a:rPr lang="en-GB" sz="2400" b="0" dirty="0" smtClean="0">
                <a:latin typeface="Calibri"/>
                <a:ea typeface="MS Mincho"/>
                <a:cs typeface="Times New Roman"/>
              </a:rPr>
              <a:t>address, </a:t>
            </a:r>
            <a:r>
              <a:rPr lang="en-GB" sz="2400" b="0" dirty="0">
                <a:latin typeface="Calibri"/>
                <a:ea typeface="MS Mincho"/>
                <a:cs typeface="Times New Roman"/>
              </a:rPr>
              <a:t>bank </a:t>
            </a:r>
            <a:r>
              <a:rPr lang="en-GB" sz="2400" b="0" dirty="0" smtClean="0">
                <a:latin typeface="Calibri"/>
                <a:ea typeface="MS Mincho"/>
                <a:cs typeface="Times New Roman"/>
              </a:rPr>
              <a:t>account, </a:t>
            </a:r>
            <a:r>
              <a:rPr lang="en-GB" sz="2400" b="0" dirty="0">
                <a:latin typeface="Calibri"/>
                <a:ea typeface="MS Mincho"/>
                <a:cs typeface="Times New Roman"/>
              </a:rPr>
              <a:t>auditor</a:t>
            </a:r>
          </a:p>
          <a:p>
            <a:pPr lvl="1" algn="just"/>
            <a:r>
              <a:rPr lang="en-GB" sz="2400" b="0" dirty="0" smtClean="0">
                <a:latin typeface="Calibri"/>
                <a:ea typeface="MS Mincho"/>
                <a:cs typeface="Times New Roman"/>
              </a:rPr>
              <a:t>Suspension</a:t>
            </a:r>
            <a:r>
              <a:rPr lang="en-GB" sz="2400" b="0" dirty="0">
                <a:latin typeface="Calibri"/>
                <a:ea typeface="MS Mincho"/>
                <a:cs typeface="Times New Roman"/>
              </a:rPr>
              <a:t>, force </a:t>
            </a:r>
            <a:r>
              <a:rPr lang="en-GB" sz="2400" b="0" dirty="0" smtClean="0">
                <a:latin typeface="Calibri"/>
                <a:ea typeface="MS Mincho"/>
                <a:cs typeface="Times New Roman"/>
              </a:rPr>
              <a:t>majeure, termination</a:t>
            </a:r>
          </a:p>
          <a:p>
            <a:pPr lvl="1" algn="just"/>
            <a:r>
              <a:rPr lang="en-GB" sz="2400" b="0" dirty="0" smtClean="0">
                <a:latin typeface="Calibri"/>
                <a:ea typeface="MS Mincho"/>
                <a:cs typeface="Times New Roman"/>
              </a:rPr>
              <a:t>Presentation reports</a:t>
            </a:r>
            <a:endParaRPr lang="en-GB" sz="2400" b="0" dirty="0">
              <a:latin typeface="Calibri"/>
              <a:ea typeface="MS Mincho"/>
              <a:cs typeface="Times New Roman"/>
            </a:endParaRPr>
          </a:p>
          <a:p>
            <a:endParaRPr lang="en-GB" dirty="0" smtClean="0"/>
          </a:p>
          <a:p>
            <a:endParaRPr lang="en-GB" dirty="0"/>
          </a:p>
          <a:p>
            <a:pPr marL="0" indent="0">
              <a:buNone/>
            </a:pPr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58FBDE-9073-4590-A1C9-9129B1DD6CFD}" type="slidenum">
              <a:rPr lang="en-GB" smtClean="0"/>
              <a:pPr>
                <a:defRPr/>
              </a:pPr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42104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339851"/>
            <a:ext cx="8209160" cy="720998"/>
          </a:xfrm>
        </p:spPr>
        <p:txBody>
          <a:bodyPr/>
          <a:lstStyle/>
          <a:p>
            <a:pPr algn="ctr"/>
            <a:r>
              <a:rPr lang="en-GB" sz="1800" dirty="0"/>
              <a:t>Report presentation ( Article 2.3 of General Conditions</a:t>
            </a:r>
            <a:r>
              <a:rPr lang="en-GB" sz="1800" dirty="0" smtClean="0"/>
              <a:t>)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614033"/>
          </a:xfrm>
        </p:spPr>
        <p:txBody>
          <a:bodyPr/>
          <a:lstStyle/>
          <a:p>
            <a:pPr marL="0" indent="0" algn="just">
              <a:buClrTx/>
              <a:buNone/>
            </a:pPr>
            <a:endParaRPr lang="es-ES" sz="1400" dirty="0"/>
          </a:p>
          <a:p>
            <a:pPr algn="just"/>
            <a:r>
              <a:rPr lang="en-GB" sz="1400" i="0" dirty="0"/>
              <a:t>The </a:t>
            </a:r>
            <a:r>
              <a:rPr lang="en-GB" sz="1400" b="1" i="0" u="sng" dirty="0"/>
              <a:t>final</a:t>
            </a:r>
            <a:r>
              <a:rPr lang="en-GB" sz="1400" b="1" i="0" dirty="0"/>
              <a:t> </a:t>
            </a:r>
            <a:r>
              <a:rPr lang="en-GB" sz="1400" i="0" dirty="0"/>
              <a:t>report should be sent no later than </a:t>
            </a:r>
            <a:r>
              <a:rPr lang="en-GB" sz="1400" b="1" i="0" dirty="0"/>
              <a:t>three</a:t>
            </a:r>
            <a:r>
              <a:rPr lang="en-GB" sz="1400" i="0" dirty="0"/>
              <a:t> </a:t>
            </a:r>
            <a:r>
              <a:rPr lang="en-GB" sz="1400" b="1" i="0" dirty="0"/>
              <a:t>months</a:t>
            </a:r>
            <a:r>
              <a:rPr lang="en-GB" sz="1400" i="0" dirty="0"/>
              <a:t> after the implementation</a:t>
            </a:r>
            <a:endParaRPr lang="es-ES" sz="1400" i="0" dirty="0"/>
          </a:p>
          <a:p>
            <a:endParaRPr lang="en-GB" sz="1400" i="0" dirty="0"/>
          </a:p>
          <a:p>
            <a:pPr algn="just"/>
            <a:r>
              <a:rPr lang="en-GB" sz="1400" i="0" dirty="0"/>
              <a:t>The deadline is extended to </a:t>
            </a:r>
            <a:r>
              <a:rPr lang="en-GB" sz="1400" b="1" i="0" dirty="0"/>
              <a:t>six months</a:t>
            </a:r>
            <a:r>
              <a:rPr lang="en-GB" sz="1400" i="0" dirty="0"/>
              <a:t> when the Beneficiary does not have its headquarters in the country where the Action is implemented.</a:t>
            </a:r>
            <a:endParaRPr lang="es-ES" sz="1400" i="0" dirty="0"/>
          </a:p>
          <a:p>
            <a:endParaRPr lang="en-GB" sz="1400" i="0" dirty="0"/>
          </a:p>
          <a:p>
            <a:r>
              <a:rPr lang="en-GB" sz="1400" i="0" dirty="0"/>
              <a:t>In case of </a:t>
            </a:r>
            <a:r>
              <a:rPr lang="en-GB" sz="1400" b="1" i="0" dirty="0"/>
              <a:t>interim</a:t>
            </a:r>
            <a:r>
              <a:rPr lang="en-GB" sz="1400" i="0" dirty="0"/>
              <a:t> report you have to present:</a:t>
            </a:r>
            <a:endParaRPr lang="es-ES" sz="1400" i="0" dirty="0"/>
          </a:p>
          <a:p>
            <a:pPr lvl="1">
              <a:buClrTx/>
              <a:buFont typeface="Arial" panose="020B0604020202020204" pitchFamily="34" charset="0"/>
              <a:buChar char="•"/>
            </a:pPr>
            <a:endParaRPr lang="pt-PT" sz="1000" dirty="0"/>
          </a:p>
          <a:p>
            <a:pPr lvl="1" algn="just">
              <a:buClrTx/>
              <a:buFont typeface="Wingdings" panose="05000000000000000000" pitchFamily="2" charset="2"/>
              <a:buChar char="Ø"/>
            </a:pPr>
            <a:r>
              <a:rPr lang="pt-PT" sz="1400" dirty="0" err="1"/>
              <a:t>Request</a:t>
            </a:r>
            <a:r>
              <a:rPr lang="pt-PT" sz="1400" dirty="0"/>
              <a:t> for </a:t>
            </a:r>
            <a:r>
              <a:rPr lang="pt-PT" sz="1400" dirty="0" err="1"/>
              <a:t>payment</a:t>
            </a:r>
            <a:endParaRPr lang="es-ES" sz="1400" dirty="0"/>
          </a:p>
          <a:p>
            <a:pPr lvl="1" algn="just">
              <a:buClrTx/>
              <a:buFont typeface="Wingdings" panose="05000000000000000000" pitchFamily="2" charset="2"/>
              <a:buChar char="Ø"/>
            </a:pPr>
            <a:r>
              <a:rPr lang="pt-PT" sz="1400" dirty="0"/>
              <a:t>Interim report</a:t>
            </a:r>
            <a:endParaRPr lang="es-ES" sz="1400" dirty="0"/>
          </a:p>
          <a:p>
            <a:pPr lvl="1" algn="just">
              <a:buClrTx/>
              <a:buFont typeface="Wingdings" panose="05000000000000000000" pitchFamily="2" charset="2"/>
              <a:buChar char="Ø"/>
            </a:pPr>
            <a:r>
              <a:rPr lang="pt-PT" sz="1400" dirty="0"/>
              <a:t>Financial report</a:t>
            </a:r>
          </a:p>
          <a:p>
            <a:pPr lvl="1" algn="just">
              <a:buClrTx/>
              <a:buFont typeface="Wingdings" panose="05000000000000000000" pitchFamily="2" charset="2"/>
              <a:buChar char="Ø"/>
            </a:pPr>
            <a:r>
              <a:rPr lang="pt-PT" sz="1400" dirty="0"/>
              <a:t>If </a:t>
            </a:r>
            <a:r>
              <a:rPr lang="pt-PT" sz="1400" dirty="0" err="1"/>
              <a:t>applicable</a:t>
            </a:r>
            <a:r>
              <a:rPr lang="pt-PT" sz="1400" dirty="0"/>
              <a:t>  expenditure verification report, if not a list detailing expenditure incurred</a:t>
            </a:r>
          </a:p>
          <a:p>
            <a:pPr lvl="1">
              <a:buClrTx/>
              <a:buFont typeface="Arial" panose="020B0604020202020204" pitchFamily="34" charset="0"/>
              <a:buChar char="•"/>
            </a:pPr>
            <a:endParaRPr lang="pt-PT" sz="1400" dirty="0"/>
          </a:p>
          <a:p>
            <a:pPr marL="457200" lvl="1" indent="0">
              <a:buClrTx/>
              <a:buNone/>
            </a:pPr>
            <a:r>
              <a:rPr lang="pt-PT" sz="1400" b="0" dirty="0"/>
              <a:t>For the </a:t>
            </a:r>
            <a:r>
              <a:rPr lang="pt-PT" sz="1400" dirty="0"/>
              <a:t>final report </a:t>
            </a:r>
            <a:r>
              <a:rPr lang="pt-PT" sz="1400" b="0" dirty="0"/>
              <a:t>the same as above </a:t>
            </a:r>
            <a:r>
              <a:rPr lang="pt-PT" sz="1400" b="0" dirty="0" smtClean="0"/>
              <a:t>and in addition </a:t>
            </a:r>
            <a:r>
              <a:rPr lang="pt-PT" sz="1400" dirty="0" smtClean="0"/>
              <a:t>AUDIT </a:t>
            </a:r>
            <a:r>
              <a:rPr lang="pt-PT" sz="1400" dirty="0" smtClean="0"/>
              <a:t>REPORT</a:t>
            </a:r>
          </a:p>
          <a:p>
            <a:pPr marL="457200" lvl="1" indent="0">
              <a:buClrTx/>
              <a:buNone/>
            </a:pPr>
            <a:endParaRPr lang="pt-PT" sz="1400" dirty="0"/>
          </a:p>
          <a:p>
            <a:pPr marL="457200" lvl="1" indent="0">
              <a:buClrTx/>
              <a:buNone/>
            </a:pPr>
            <a:r>
              <a:rPr lang="pt-PT" sz="1400" dirty="0" smtClean="0"/>
              <a:t>Art. 2.5 If the beneficiary fails to provide an interim or final report in time, without explanation, the EC may terminate the contract</a:t>
            </a:r>
          </a:p>
          <a:p>
            <a:pPr marL="457200" lvl="1" indent="0">
              <a:buClrTx/>
              <a:buNone/>
            </a:pPr>
            <a:endParaRPr lang="es-ES" sz="1400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58FBDE-9073-4590-A1C9-9129B1DD6CFD}" type="slidenum">
              <a:rPr lang="en-GB" smtClean="0"/>
              <a:pPr>
                <a:defRPr/>
              </a:pPr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76267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19968"/>
            <a:ext cx="8229600" cy="936625"/>
          </a:xfrm>
        </p:spPr>
        <p:txBody>
          <a:bodyPr/>
          <a:lstStyle/>
          <a:p>
            <a:endParaRPr lang="fr-BE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68761"/>
            <a:ext cx="8229600" cy="4752628"/>
          </a:xfrm>
        </p:spPr>
        <p:txBody>
          <a:bodyPr/>
          <a:lstStyle/>
          <a:p>
            <a:pPr algn="ctr"/>
            <a:r>
              <a:rPr lang="es-ES" b="1" i="0" dirty="0" err="1" smtClean="0"/>
              <a:t>Some</a:t>
            </a:r>
            <a:r>
              <a:rPr lang="es-ES" b="1" i="0" dirty="0" smtClean="0"/>
              <a:t> </a:t>
            </a:r>
            <a:r>
              <a:rPr lang="es-ES" b="1" i="0" dirty="0" err="1" smtClean="0"/>
              <a:t>Financial</a:t>
            </a:r>
            <a:r>
              <a:rPr lang="es-ES" b="1" i="0" dirty="0" smtClean="0"/>
              <a:t> </a:t>
            </a:r>
            <a:r>
              <a:rPr lang="es-ES" b="1" i="0" dirty="0" err="1" smtClean="0"/>
              <a:t>Provisions</a:t>
            </a:r>
            <a:endParaRPr lang="es-ES" dirty="0" smtClean="0"/>
          </a:p>
          <a:p>
            <a:pPr>
              <a:buClrTx/>
              <a:buFont typeface="Wingdings" panose="05000000000000000000" pitchFamily="2" charset="2"/>
              <a:buChar char="Ø"/>
            </a:pPr>
            <a:endParaRPr lang="es-ES" dirty="0" smtClean="0"/>
          </a:p>
          <a:p>
            <a:pPr>
              <a:buClrTx/>
              <a:buFont typeface="Wingdings" panose="05000000000000000000" pitchFamily="2" charset="2"/>
              <a:buChar char="Ø"/>
            </a:pPr>
            <a:r>
              <a:rPr lang="es-ES" dirty="0" smtClean="0"/>
              <a:t>Art</a:t>
            </a:r>
            <a:r>
              <a:rPr lang="es-ES" dirty="0" smtClean="0"/>
              <a:t>. </a:t>
            </a:r>
            <a:r>
              <a:rPr lang="es-ES" dirty="0" smtClean="0"/>
              <a:t>14: </a:t>
            </a:r>
            <a:r>
              <a:rPr lang="es-ES" dirty="0" err="1" smtClean="0"/>
              <a:t>eligible</a:t>
            </a:r>
            <a:r>
              <a:rPr lang="es-ES" dirty="0" smtClean="0"/>
              <a:t> and non </a:t>
            </a:r>
            <a:r>
              <a:rPr lang="es-ES" dirty="0" err="1" smtClean="0"/>
              <a:t>eligible</a:t>
            </a:r>
            <a:r>
              <a:rPr lang="es-ES" dirty="0" smtClean="0"/>
              <a:t> </a:t>
            </a:r>
            <a:r>
              <a:rPr lang="es-ES" dirty="0" err="1" smtClean="0"/>
              <a:t>costs</a:t>
            </a:r>
            <a:endParaRPr lang="es-ES" dirty="0" smtClean="0"/>
          </a:p>
          <a:p>
            <a:pPr>
              <a:buClrTx/>
              <a:buFont typeface="Wingdings" panose="05000000000000000000" pitchFamily="2" charset="2"/>
              <a:buChar char="Ø"/>
            </a:pPr>
            <a:endParaRPr lang="es-ES" dirty="0"/>
          </a:p>
          <a:p>
            <a:pPr>
              <a:buClrTx/>
              <a:buFont typeface="Wingdings" panose="05000000000000000000" pitchFamily="2" charset="2"/>
              <a:buChar char="Ø"/>
            </a:pPr>
            <a:r>
              <a:rPr lang="es-ES" dirty="0" smtClean="0"/>
              <a:t>Art. </a:t>
            </a:r>
            <a:r>
              <a:rPr lang="es-ES" dirty="0" smtClean="0"/>
              <a:t>16: </a:t>
            </a:r>
            <a:r>
              <a:rPr lang="es-ES" dirty="0" err="1"/>
              <a:t>a</a:t>
            </a:r>
            <a:r>
              <a:rPr lang="es-ES" dirty="0" err="1" smtClean="0"/>
              <a:t>ccounts</a:t>
            </a:r>
            <a:r>
              <a:rPr lang="es-ES" dirty="0" smtClean="0"/>
              <a:t> </a:t>
            </a:r>
            <a:r>
              <a:rPr lang="es-ES" dirty="0" smtClean="0"/>
              <a:t>and </a:t>
            </a:r>
            <a:r>
              <a:rPr lang="es-ES" dirty="0" err="1" smtClean="0"/>
              <a:t>financial</a:t>
            </a:r>
            <a:r>
              <a:rPr lang="es-ES" dirty="0" smtClean="0"/>
              <a:t> </a:t>
            </a:r>
            <a:r>
              <a:rPr lang="es-ES" dirty="0" err="1" smtClean="0"/>
              <a:t>checks</a:t>
            </a:r>
            <a:endParaRPr lang="es-ES" dirty="0" smtClean="0"/>
          </a:p>
          <a:p>
            <a:pPr>
              <a:buClrTx/>
              <a:buFont typeface="Wingdings" panose="05000000000000000000" pitchFamily="2" charset="2"/>
              <a:buChar char="Ø"/>
            </a:pPr>
            <a:endParaRPr lang="es-ES" dirty="0"/>
          </a:p>
          <a:p>
            <a:pPr>
              <a:buClrTx/>
              <a:buFont typeface="Wingdings" panose="05000000000000000000" pitchFamily="2" charset="2"/>
              <a:buChar char="Ø"/>
            </a:pPr>
            <a:r>
              <a:rPr lang="es-ES" dirty="0" smtClean="0"/>
              <a:t>Art. </a:t>
            </a:r>
            <a:r>
              <a:rPr lang="es-ES" dirty="0" smtClean="0"/>
              <a:t>16.3: </a:t>
            </a:r>
            <a:r>
              <a:rPr lang="es-ES" dirty="0" err="1" smtClean="0"/>
              <a:t>other</a:t>
            </a:r>
            <a:r>
              <a:rPr lang="es-ES" dirty="0" smtClean="0"/>
              <a:t> </a:t>
            </a:r>
            <a:r>
              <a:rPr lang="es-ES" dirty="0" err="1" smtClean="0"/>
              <a:t>documents</a:t>
            </a:r>
            <a:r>
              <a:rPr lang="es-ES" dirty="0" smtClean="0"/>
              <a:t> to be </a:t>
            </a:r>
            <a:r>
              <a:rPr lang="es-ES" dirty="0" err="1" smtClean="0"/>
              <a:t>kept</a:t>
            </a:r>
            <a:endParaRPr lang="es-ES" dirty="0" smtClean="0"/>
          </a:p>
          <a:p>
            <a:pPr>
              <a:buClrTx/>
              <a:buFont typeface="Wingdings" panose="05000000000000000000" pitchFamily="2" charset="2"/>
              <a:buChar char="Ø"/>
            </a:pPr>
            <a:endParaRPr lang="es-ES" dirty="0"/>
          </a:p>
          <a:p>
            <a:pPr>
              <a:buClrTx/>
              <a:buFont typeface="Wingdings" panose="05000000000000000000" pitchFamily="2" charset="2"/>
              <a:buChar char="Ø"/>
            </a:pPr>
            <a:r>
              <a:rPr lang="es-ES" dirty="0" smtClean="0"/>
              <a:t>Ar.17: </a:t>
            </a:r>
            <a:r>
              <a:rPr lang="es-ES" dirty="0"/>
              <a:t>f</a:t>
            </a:r>
            <a:r>
              <a:rPr lang="es-ES" dirty="0" smtClean="0"/>
              <a:t>inal </a:t>
            </a:r>
            <a:r>
              <a:rPr lang="es-ES" dirty="0" err="1" smtClean="0"/>
              <a:t>payment</a:t>
            </a:r>
            <a:endParaRPr lang="fr-BE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58FBDE-9073-4590-A1C9-9129B1DD6CFD}" type="slidenum">
              <a:rPr lang="en-GB" smtClean="0"/>
              <a:pPr>
                <a:defRPr/>
              </a:pPr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5341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288" y="1339851"/>
            <a:ext cx="8137152" cy="576981"/>
          </a:xfrm>
        </p:spPr>
        <p:txBody>
          <a:bodyPr/>
          <a:lstStyle/>
          <a:p>
            <a:pPr algn="ctr"/>
            <a:r>
              <a:rPr lang="es-ES" sz="2400" dirty="0" smtClean="0"/>
              <a:t/>
            </a:r>
            <a:br>
              <a:rPr lang="es-ES" sz="2400" dirty="0" smtClean="0"/>
            </a:br>
            <a:r>
              <a:rPr lang="es-ES" sz="2400" dirty="0" smtClean="0"/>
              <a:t>General </a:t>
            </a:r>
            <a:r>
              <a:rPr lang="es-ES" sz="2400" dirty="0" err="1" smtClean="0"/>
              <a:t>Issues</a:t>
            </a:r>
            <a:r>
              <a:rPr lang="es-ES" sz="2000" dirty="0" smtClean="0"/>
              <a:t/>
            </a:r>
            <a:br>
              <a:rPr lang="es-ES" sz="2000" dirty="0" smtClean="0"/>
            </a:br>
            <a:endParaRPr lang="es-ES" sz="2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132857"/>
            <a:ext cx="8219256" cy="3888532"/>
          </a:xfrm>
        </p:spPr>
        <p:txBody>
          <a:bodyPr/>
          <a:lstStyle/>
          <a:p>
            <a:pPr marL="857250" lvl="1" indent="-457200" algn="just">
              <a:buClrTx/>
              <a:buFont typeface="+mj-lt"/>
              <a:buAutoNum type="arabicPeriod"/>
            </a:pPr>
            <a:endParaRPr lang="es-ES" dirty="0" smtClean="0"/>
          </a:p>
          <a:p>
            <a:pPr marL="857250" lvl="1" indent="-457200" algn="just">
              <a:buClrTx/>
              <a:buFont typeface="Wingdings" panose="05000000000000000000" pitchFamily="2" charset="2"/>
              <a:buChar char="Ø"/>
            </a:pPr>
            <a:r>
              <a:rPr lang="es-ES" b="0" dirty="0" err="1" smtClean="0"/>
              <a:t>Payment</a:t>
            </a:r>
            <a:r>
              <a:rPr lang="es-ES" b="0" dirty="0" smtClean="0"/>
              <a:t> </a:t>
            </a:r>
            <a:r>
              <a:rPr lang="es-ES" b="0" dirty="0" err="1" smtClean="0"/>
              <a:t>request</a:t>
            </a:r>
            <a:r>
              <a:rPr lang="es-ES" b="0" dirty="0" smtClean="0"/>
              <a:t> </a:t>
            </a:r>
            <a:endParaRPr lang="es-ES" b="0" dirty="0" smtClean="0"/>
          </a:p>
          <a:p>
            <a:pPr marL="857250" lvl="1" indent="-457200" algn="just">
              <a:buClrTx/>
              <a:buFont typeface="Wingdings" panose="05000000000000000000" pitchFamily="2" charset="2"/>
              <a:buChar char="Ø"/>
            </a:pPr>
            <a:endParaRPr lang="es-ES" b="0" dirty="0" smtClean="0"/>
          </a:p>
          <a:p>
            <a:pPr marL="857250" lvl="1" indent="-457200" algn="just">
              <a:buClrTx/>
              <a:buFont typeface="Wingdings" panose="05000000000000000000" pitchFamily="2" charset="2"/>
              <a:buChar char="Ø"/>
            </a:pPr>
            <a:r>
              <a:rPr lang="es-ES" b="0" dirty="0" smtClean="0"/>
              <a:t>70% rule</a:t>
            </a:r>
          </a:p>
          <a:p>
            <a:pPr marL="857250" lvl="1" indent="-457200" algn="just">
              <a:buClrTx/>
              <a:buFont typeface="Wingdings" panose="05000000000000000000" pitchFamily="2" charset="2"/>
              <a:buChar char="Ø"/>
            </a:pPr>
            <a:endParaRPr lang="es-ES" b="0" dirty="0" smtClean="0"/>
          </a:p>
          <a:p>
            <a:pPr marL="857250" lvl="1" indent="-457200" algn="just">
              <a:buClrTx/>
              <a:buFont typeface="Wingdings" panose="05000000000000000000" pitchFamily="2" charset="2"/>
              <a:buChar char="Ø"/>
            </a:pPr>
            <a:r>
              <a:rPr lang="es-ES" b="0" dirty="0"/>
              <a:t>General </a:t>
            </a:r>
            <a:r>
              <a:rPr lang="es-ES" b="0" dirty="0" err="1"/>
              <a:t>issues</a:t>
            </a:r>
            <a:endParaRPr lang="es-ES" b="0" dirty="0"/>
          </a:p>
          <a:p>
            <a:pPr marL="400050" lvl="1" indent="0">
              <a:buClrTx/>
              <a:buNone/>
            </a:pPr>
            <a:endParaRPr lang="es-ES" dirty="0" smtClean="0"/>
          </a:p>
          <a:p>
            <a:endParaRPr lang="es-ES" u="sng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58FBDE-9073-4590-A1C9-9129B1DD6CFD}" type="slidenum">
              <a:rPr lang="en-GB" smtClean="0"/>
              <a:pPr>
                <a:defRPr/>
              </a:pPr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86155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1268760"/>
            <a:ext cx="8208912" cy="1368152"/>
          </a:xfrm>
        </p:spPr>
        <p:txBody>
          <a:bodyPr/>
          <a:lstStyle/>
          <a:p>
            <a:pPr algn="ctr"/>
            <a:r>
              <a:rPr lang="es-ES" sz="2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Payment</a:t>
            </a:r>
            <a:r>
              <a:rPr lang="es-ES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ES" sz="2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request</a:t>
            </a:r>
            <a:r>
              <a:rPr lang="es-ES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es-ES" sz="2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Annex</a:t>
            </a:r>
            <a:r>
              <a:rPr lang="es-ES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</a:t>
            </a:r>
            <a:br>
              <a:rPr lang="es-ES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2200" dirty="0"/>
              <a:t/>
            </a:r>
            <a:br>
              <a:rPr lang="es-ES" sz="2200" dirty="0"/>
            </a:br>
            <a:endParaRPr lang="es-ES" sz="2200" b="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2000" dirty="0" smtClean="0"/>
              <a:t> </a:t>
            </a:r>
            <a:r>
              <a:rPr lang="en-GB" sz="2000" dirty="0" smtClean="0"/>
              <a:t> </a:t>
            </a:r>
          </a:p>
          <a:p>
            <a:pPr>
              <a:buClrTx/>
              <a:buFont typeface="Wingdings" panose="05000000000000000000" pitchFamily="2" charset="2"/>
              <a:buChar char="Ø"/>
            </a:pPr>
            <a:r>
              <a:rPr lang="en-GB" sz="2000" i="0" dirty="0" smtClean="0"/>
              <a:t>USE templates</a:t>
            </a:r>
          </a:p>
          <a:p>
            <a:pPr>
              <a:buClrTx/>
              <a:buFont typeface="Wingdings" panose="05000000000000000000" pitchFamily="2" charset="2"/>
              <a:buChar char="Ø"/>
            </a:pPr>
            <a:endParaRPr lang="en-GB" sz="2000" i="0" dirty="0" smtClean="0"/>
          </a:p>
          <a:p>
            <a:pPr>
              <a:buClrTx/>
              <a:buFont typeface="Wingdings" panose="05000000000000000000" pitchFamily="2" charset="2"/>
              <a:buChar char="Ø"/>
            </a:pPr>
            <a:r>
              <a:rPr lang="en-GB" sz="2000" i="0" dirty="0" smtClean="0"/>
              <a:t>Original </a:t>
            </a:r>
            <a:r>
              <a:rPr lang="en-GB" sz="2000" i="0" dirty="0"/>
              <a:t>document </a:t>
            </a:r>
            <a:r>
              <a:rPr lang="en-GB" sz="2000" i="0" dirty="0" smtClean="0"/>
              <a:t>(NO photocopies)</a:t>
            </a:r>
          </a:p>
          <a:p>
            <a:pPr>
              <a:buClrTx/>
              <a:buFont typeface="Wingdings" panose="05000000000000000000" pitchFamily="2" charset="2"/>
              <a:buChar char="Ø"/>
            </a:pPr>
            <a:endParaRPr lang="en-GB" sz="2000" i="0" dirty="0" smtClean="0"/>
          </a:p>
          <a:p>
            <a:pPr>
              <a:buClrTx/>
              <a:buFont typeface="Wingdings" panose="05000000000000000000" pitchFamily="2" charset="2"/>
              <a:buChar char="Ø"/>
            </a:pPr>
            <a:r>
              <a:rPr lang="es-ES" sz="2000" i="0" dirty="0" smtClean="0"/>
              <a:t>Same bank account as indicated in contract </a:t>
            </a:r>
          </a:p>
          <a:p>
            <a:pPr>
              <a:buClrTx/>
              <a:buFont typeface="Wingdings" panose="05000000000000000000" pitchFamily="2" charset="2"/>
              <a:buChar char="Ø"/>
            </a:pPr>
            <a:endParaRPr lang="es-ES" sz="2000" i="0" dirty="0" smtClean="0"/>
          </a:p>
          <a:p>
            <a:pPr>
              <a:buClrTx/>
              <a:buFont typeface="Wingdings" panose="05000000000000000000" pitchFamily="2" charset="2"/>
              <a:buChar char="Ø"/>
            </a:pPr>
            <a:r>
              <a:rPr lang="es-ES" sz="2000" i="0" dirty="0" smtClean="0"/>
              <a:t>Same address as indicated in contract</a:t>
            </a:r>
          </a:p>
          <a:p>
            <a:pPr marL="0" indent="0">
              <a:buClrTx/>
              <a:buNone/>
            </a:pPr>
            <a:r>
              <a:rPr lang="es-ES" sz="2000" i="0" dirty="0" smtClean="0"/>
              <a:t>  </a:t>
            </a:r>
            <a:endParaRPr lang="es-ES" sz="2000" i="0" dirty="0" smtClean="0"/>
          </a:p>
          <a:p>
            <a:pPr>
              <a:buClrTx/>
              <a:buFont typeface="Wingdings" panose="05000000000000000000" pitchFamily="2" charset="2"/>
              <a:buChar char="Ø"/>
            </a:pPr>
            <a:endParaRPr lang="es-ES" sz="2000" i="0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58FBDE-9073-4590-A1C9-9129B1DD6CFD}" type="slidenum">
              <a:rPr lang="en-GB" smtClean="0"/>
              <a:pPr>
                <a:defRPr/>
              </a:pPr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24264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de_Master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bg1"/>
          </a:buClr>
          <a:buSzTx/>
          <a:buFontTx/>
          <a:buChar char="•"/>
          <a:tabLst/>
          <a:defRPr kumimoji="0" lang="en-GB" sz="2000" b="1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bg1"/>
          </a:buClr>
          <a:buSzTx/>
          <a:buFontTx/>
          <a:buChar char="•"/>
          <a:tabLst/>
          <a:defRPr kumimoji="0" lang="en-GB" sz="2000" b="1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17156</TotalTime>
  <Words>1045</Words>
  <Application>Microsoft Office PowerPoint</Application>
  <PresentationFormat>Presentación en pantalla (4:3)</PresentationFormat>
  <Paragraphs>227</Paragraphs>
  <Slides>18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19" baseType="lpstr">
      <vt:lpstr>Slide_Master</vt:lpstr>
      <vt:lpstr>Presentación de PowerPoint</vt:lpstr>
      <vt:lpstr> </vt:lpstr>
      <vt:lpstr>Useful links</vt:lpstr>
      <vt:lpstr>Useful links</vt:lpstr>
      <vt:lpstr>General conditions</vt:lpstr>
      <vt:lpstr>Report presentation ( Article 2.3 of General Conditions) </vt:lpstr>
      <vt:lpstr>Presentación de PowerPoint</vt:lpstr>
      <vt:lpstr> General Issues </vt:lpstr>
      <vt:lpstr>Payment request: Annex V  </vt:lpstr>
      <vt:lpstr>Payment request  Final report</vt:lpstr>
      <vt:lpstr>70% rule</vt:lpstr>
      <vt:lpstr>Procurement: Rules of nationality and origin</vt:lpstr>
      <vt:lpstr>Clarification of issues</vt:lpstr>
      <vt:lpstr>Clarification of issues</vt:lpstr>
      <vt:lpstr>Clarification of issues</vt:lpstr>
      <vt:lpstr>Clarification of issues</vt:lpstr>
      <vt:lpstr>Conclusions </vt:lpstr>
      <vt:lpstr>Presentación de PowerPoint</vt:lpstr>
    </vt:vector>
  </TitlesOfParts>
  <Company>European Commission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turneem</dc:creator>
  <cp:lastModifiedBy>Rafa</cp:lastModifiedBy>
  <cp:revision>456</cp:revision>
  <cp:lastPrinted>2012-12-17T10:01:11Z</cp:lastPrinted>
  <dcterms:created xsi:type="dcterms:W3CDTF">2011-10-28T10:25:18Z</dcterms:created>
  <dcterms:modified xsi:type="dcterms:W3CDTF">2014-11-23T15:13:18Z</dcterms:modified>
</cp:coreProperties>
</file>