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66" r:id="rId5"/>
    <p:sldId id="267" r:id="rId6"/>
    <p:sldId id="268" r:id="rId7"/>
    <p:sldId id="269" r:id="rId8"/>
    <p:sldId id="257" r:id="rId9"/>
    <p:sldId id="258" r:id="rId10"/>
    <p:sldId id="261" r:id="rId11"/>
    <p:sldId id="260" r:id="rId12"/>
    <p:sldId id="25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03345-20A1-4726-983F-9C8E93EFDEB4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A1EE6-5E3B-4C57-9059-A59622C93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685800"/>
            <a:ext cx="7772400" cy="190499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dirty="0" smtClean="0"/>
              <a:t>Field Trip </a:t>
            </a:r>
            <a:r>
              <a:rPr lang="en-US" sz="3200" smtClean="0"/>
              <a:t>13</a:t>
            </a:r>
            <a:r>
              <a:rPr lang="en-US" sz="3200" baseline="30000" smtClean="0"/>
              <a:t>th</a:t>
            </a:r>
            <a:r>
              <a:rPr lang="en-US" sz="3200" smtClean="0"/>
              <a:t> May 2014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Regional Water and Energy Seminar:</a:t>
            </a:r>
            <a:br>
              <a:rPr lang="en-US" sz="3200" dirty="0" smtClean="0"/>
            </a:br>
            <a:r>
              <a:rPr lang="en-US" sz="3200" dirty="0" smtClean="0"/>
              <a:t>“Topic: Community”</a:t>
            </a:r>
            <a:endParaRPr lang="en-US" sz="3200" dirty="0"/>
          </a:p>
        </p:txBody>
      </p:sp>
      <p:pic>
        <p:nvPicPr>
          <p:cNvPr id="4" name="Picture 3" descr="Picture 35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2667000"/>
            <a:ext cx="6477000" cy="3505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248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GB" sz="2000" b="1" dirty="0" smtClean="0"/>
              <a:t>Traditional Knowledge </a:t>
            </a:r>
          </a:p>
          <a:p>
            <a:pPr>
              <a:buNone/>
            </a:pPr>
            <a:r>
              <a:rPr lang="en-GB" sz="1800" dirty="0" smtClean="0"/>
              <a:t>Evidence that villages have traditional knowledge about floods</a:t>
            </a:r>
          </a:p>
          <a:p>
            <a:pPr>
              <a:buNone/>
            </a:pPr>
            <a:endParaRPr lang="en-GB" sz="2000" b="1" dirty="0" smtClean="0"/>
          </a:p>
          <a:p>
            <a:pPr>
              <a:buNone/>
            </a:pPr>
            <a:r>
              <a:rPr lang="en-GB" sz="2000" b="1" dirty="0" smtClean="0"/>
              <a:t>The 2009/2012 floods </a:t>
            </a:r>
          </a:p>
          <a:p>
            <a:pPr>
              <a:buNone/>
            </a:pPr>
            <a:r>
              <a:rPr lang="en-GB" sz="1800" dirty="0" smtClean="0"/>
              <a:t>Lessons learnt and need to improve on awareness and adaptive measures </a:t>
            </a:r>
          </a:p>
          <a:p>
            <a:pPr>
              <a:buNone/>
            </a:pPr>
            <a:endParaRPr lang="en-GB" sz="2400" b="1" dirty="0" smtClean="0"/>
          </a:p>
          <a:p>
            <a:pPr>
              <a:buNone/>
            </a:pPr>
            <a:r>
              <a:rPr lang="en-GB" sz="2000" b="1" dirty="0" smtClean="0"/>
              <a:t>Cooperation</a:t>
            </a:r>
            <a:r>
              <a:rPr lang="en-GB" sz="2000" dirty="0" smtClean="0"/>
              <a:t> </a:t>
            </a:r>
            <a:endParaRPr lang="en-GB" sz="2000" b="1" dirty="0" smtClean="0"/>
          </a:p>
          <a:p>
            <a:pPr>
              <a:buNone/>
            </a:pPr>
            <a:r>
              <a:rPr lang="en-GB" sz="1800" dirty="0" smtClean="0"/>
              <a:t>At community level cooperation is very good</a:t>
            </a:r>
          </a:p>
          <a:p>
            <a:pPr>
              <a:buNone/>
            </a:pPr>
            <a:endParaRPr lang="en-GB" sz="2400" b="1" dirty="0" smtClean="0"/>
          </a:p>
          <a:p>
            <a:pPr>
              <a:buNone/>
            </a:pPr>
            <a:r>
              <a:rPr lang="en-GB" sz="2000" b="1" dirty="0" smtClean="0"/>
              <a:t>Coordination </a:t>
            </a:r>
          </a:p>
          <a:p>
            <a:pPr>
              <a:buNone/>
            </a:pPr>
            <a:r>
              <a:rPr lang="en-GB" sz="1800" dirty="0" smtClean="0"/>
              <a:t>Connection of the community to wider network concerning disaster management and </a:t>
            </a:r>
          </a:p>
          <a:p>
            <a:pPr>
              <a:buNone/>
            </a:pPr>
            <a:r>
              <a:rPr lang="en-GB" sz="1800" dirty="0" smtClean="0"/>
              <a:t>related activities</a:t>
            </a:r>
          </a:p>
          <a:p>
            <a:pPr>
              <a:buNone/>
            </a:pPr>
            <a:endParaRPr lang="en-GB" sz="2400" b="1" dirty="0" smtClean="0"/>
          </a:p>
          <a:p>
            <a:pPr>
              <a:buNone/>
            </a:pPr>
            <a:r>
              <a:rPr lang="en-GB" sz="2000" b="1" dirty="0" smtClean="0"/>
              <a:t>Group composition</a:t>
            </a:r>
          </a:p>
          <a:p>
            <a:pPr>
              <a:buNone/>
            </a:pPr>
            <a:r>
              <a:rPr lang="en-GB" sz="1800" dirty="0" smtClean="0"/>
              <a:t>Women have a strong leadership in the committee </a:t>
            </a:r>
          </a:p>
          <a:p>
            <a:pPr>
              <a:buNone/>
            </a:pPr>
            <a:endParaRPr lang="en-GB" sz="2400" dirty="0" smtClean="0"/>
          </a:p>
          <a:p>
            <a:pPr>
              <a:buNone/>
            </a:pPr>
            <a:endParaRPr lang="en-GB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/>
              <a:t>What we learned</a:t>
            </a:r>
            <a:endParaRPr lang="en-US" sz="2400" b="1" dirty="0"/>
          </a:p>
        </p:txBody>
      </p:sp>
      <p:pic>
        <p:nvPicPr>
          <p:cNvPr id="4" name="Content Placeholder 3" descr="Picture 320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3886200"/>
            <a:ext cx="4343400" cy="2743200"/>
          </a:xfrm>
        </p:spPr>
      </p:pic>
      <p:sp>
        <p:nvSpPr>
          <p:cNvPr id="6" name="TextBox 5"/>
          <p:cNvSpPr txBox="1"/>
          <p:nvPr/>
        </p:nvSpPr>
        <p:spPr>
          <a:xfrm>
            <a:off x="457200" y="1295400"/>
            <a:ext cx="8237574" cy="252376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/>
              <a:t>Government assisting with rehabilitation of homes </a:t>
            </a:r>
          </a:p>
          <a:p>
            <a:endParaRPr lang="en-US" sz="2000" dirty="0" smtClean="0"/>
          </a:p>
          <a:p>
            <a:r>
              <a:rPr lang="en-US" sz="2000" dirty="0" smtClean="0"/>
              <a:t>Due to legislation people going to the camp have to bring own food for three days</a:t>
            </a:r>
          </a:p>
          <a:p>
            <a:endParaRPr lang="en-US" sz="2000" dirty="0" smtClean="0"/>
          </a:p>
          <a:p>
            <a:r>
              <a:rPr lang="en-US" sz="2000" dirty="0" smtClean="0"/>
              <a:t>Chairman has to be vocal, able to negotiate and a “leader” taking fast </a:t>
            </a:r>
          </a:p>
          <a:p>
            <a:r>
              <a:rPr lang="en-US" sz="2000" dirty="0" smtClean="0"/>
              <a:t>and assertive decisions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/>
              <a:t>What we can use in our projects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en-US" sz="1800" dirty="0" smtClean="0"/>
          </a:p>
          <a:p>
            <a:r>
              <a:rPr lang="en-US" sz="2000" dirty="0" smtClean="0"/>
              <a:t>Clear rules in the case of emergency  </a:t>
            </a:r>
          </a:p>
          <a:p>
            <a:pPr>
              <a:buNone/>
            </a:pPr>
            <a:endParaRPr lang="en-US" sz="2000" dirty="0" smtClean="0"/>
          </a:p>
          <a:p>
            <a:r>
              <a:rPr lang="en-US" sz="2000" dirty="0" smtClean="0"/>
              <a:t>Good choice of committees  and chairperson is essential </a:t>
            </a:r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pic>
        <p:nvPicPr>
          <p:cNvPr id="4" name="Content Placeholder 3" descr="Picture 27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200" dirty="0" smtClean="0"/>
              <a:t>Flood Siren at </a:t>
            </a:r>
            <a:r>
              <a:rPr lang="en-US" sz="3200" dirty="0" err="1" smtClean="0"/>
              <a:t>Sikituru</a:t>
            </a:r>
            <a:r>
              <a:rPr lang="en-US" sz="3200" dirty="0" smtClean="0"/>
              <a:t> Village</a:t>
            </a:r>
            <a:endParaRPr lang="en-US" sz="3200" dirty="0"/>
          </a:p>
        </p:txBody>
      </p:sp>
      <p:pic>
        <p:nvPicPr>
          <p:cNvPr id="6" name="Content Placeholder 5" descr="Picture 246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524000"/>
            <a:ext cx="3352800" cy="48006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8" name="TextBox 7"/>
          <p:cNvSpPr txBox="1"/>
          <p:nvPr/>
        </p:nvSpPr>
        <p:spPr>
          <a:xfrm>
            <a:off x="4191000" y="1524000"/>
            <a:ext cx="4724400" cy="489364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400" b="1" dirty="0" smtClean="0"/>
              <a:t>What we saw</a:t>
            </a:r>
          </a:p>
          <a:p>
            <a:pPr algn="just"/>
            <a:endParaRPr lang="en-US" dirty="0" smtClean="0"/>
          </a:p>
          <a:p>
            <a:pPr algn="just"/>
            <a:r>
              <a:rPr lang="en-US" dirty="0" smtClean="0"/>
              <a:t>Part of an Early Warning System for </a:t>
            </a:r>
            <a:r>
              <a:rPr lang="en-US" dirty="0" err="1" smtClean="0"/>
              <a:t>Nadi</a:t>
            </a:r>
            <a:endParaRPr lang="en-US" dirty="0" smtClean="0"/>
          </a:p>
          <a:p>
            <a:pPr algn="just"/>
            <a:r>
              <a:rPr lang="en-US" dirty="0" smtClean="0"/>
              <a:t>Siren installed in 2012</a:t>
            </a:r>
          </a:p>
          <a:p>
            <a:pPr algn="just"/>
            <a:r>
              <a:rPr lang="en-US" dirty="0" smtClean="0"/>
              <a:t> </a:t>
            </a:r>
          </a:p>
          <a:p>
            <a:pPr algn="just"/>
            <a:r>
              <a:rPr lang="en-US" dirty="0" smtClean="0"/>
              <a:t>Development of a localized standard operating</a:t>
            </a:r>
          </a:p>
          <a:p>
            <a:pPr algn="just"/>
            <a:r>
              <a:rPr lang="en-US" dirty="0" smtClean="0"/>
              <a:t>procedure for activation and response, with a</a:t>
            </a:r>
          </a:p>
          <a:p>
            <a:pPr algn="just"/>
            <a:r>
              <a:rPr lang="en-US" dirty="0" smtClean="0"/>
              <a:t>subcommittee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Objective : added tool to flood warnings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Integrate system that utilizes also a bulk texting </a:t>
            </a:r>
          </a:p>
          <a:p>
            <a:pPr algn="just"/>
            <a:r>
              <a:rPr lang="en-US" dirty="0" smtClean="0"/>
              <a:t>platform for mobile service providers</a:t>
            </a:r>
          </a:p>
          <a:p>
            <a:pPr algn="just"/>
            <a:r>
              <a:rPr lang="en-US" dirty="0" smtClean="0"/>
              <a:t>(</a:t>
            </a:r>
            <a:r>
              <a:rPr lang="en-US" dirty="0" err="1"/>
              <a:t>l</a:t>
            </a:r>
            <a:r>
              <a:rPr lang="en-US" dirty="0" err="1" smtClean="0"/>
              <a:t>nkk</a:t>
            </a:r>
            <a:r>
              <a:rPr lang="en-US" dirty="0" smtClean="0"/>
              <a:t>, Vodafone </a:t>
            </a:r>
            <a:r>
              <a:rPr lang="en-US" dirty="0" err="1" smtClean="0"/>
              <a:t>Digicel</a:t>
            </a:r>
            <a:r>
              <a:rPr lang="en-US" dirty="0" smtClean="0"/>
              <a:t>) </a:t>
            </a:r>
          </a:p>
          <a:p>
            <a:pPr algn="just"/>
            <a:endParaRPr lang="en-US" dirty="0"/>
          </a:p>
          <a:p>
            <a:pPr algn="just"/>
            <a:r>
              <a:rPr lang="en-US" dirty="0" smtClean="0"/>
              <a:t>Links to medias such as TV  and radio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/>
              <a:t>What we learned</a:t>
            </a:r>
            <a:endParaRPr lang="en-US" sz="24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en-US" sz="1800" dirty="0" smtClean="0"/>
          </a:p>
          <a:p>
            <a:r>
              <a:rPr lang="en-US" sz="1800" b="1" dirty="0" smtClean="0"/>
              <a:t>New response system for disaster management </a:t>
            </a:r>
          </a:p>
          <a:p>
            <a:pPr>
              <a:buNone/>
            </a:pPr>
            <a:endParaRPr lang="en-US" sz="1800" b="1" dirty="0"/>
          </a:p>
          <a:p>
            <a:r>
              <a:rPr lang="en-US" sz="1800" b="1" dirty="0" smtClean="0"/>
              <a:t>Integrated systems of communication</a:t>
            </a:r>
          </a:p>
          <a:p>
            <a:pPr>
              <a:buNone/>
            </a:pPr>
            <a:endParaRPr lang="en-US" sz="1800" b="1" dirty="0" smtClean="0"/>
          </a:p>
          <a:p>
            <a:r>
              <a:rPr lang="en-US" sz="1800" b="1" dirty="0" smtClean="0"/>
              <a:t>Traditional means as drums and cone shells can be used</a:t>
            </a:r>
          </a:p>
          <a:p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dirty="0" smtClean="0"/>
              <a:t>What we can use in our projects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n-US" sz="1800" dirty="0" smtClean="0"/>
              <a:t>Use of integrated communication systems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dirty="0" err="1" smtClean="0"/>
              <a:t>Vatutu</a:t>
            </a:r>
            <a:r>
              <a:rPr lang="en-US" sz="3600" dirty="0" smtClean="0"/>
              <a:t> Water Dam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030484" y="1447800"/>
            <a:ext cx="4624664" cy="49859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/>
              <a:t>What we saw</a:t>
            </a:r>
          </a:p>
          <a:p>
            <a:endParaRPr lang="en-US" sz="2400" b="1" dirty="0"/>
          </a:p>
          <a:p>
            <a:r>
              <a:rPr lang="en-US" dirty="0" smtClean="0"/>
              <a:t>Flood control mechanism enlarged </a:t>
            </a:r>
          </a:p>
          <a:p>
            <a:r>
              <a:rPr lang="en-US" dirty="0" smtClean="0"/>
              <a:t>after first construction</a:t>
            </a:r>
          </a:p>
          <a:p>
            <a:endParaRPr lang="en-US" dirty="0"/>
          </a:p>
          <a:p>
            <a:r>
              <a:rPr lang="en-US" dirty="0" smtClean="0"/>
              <a:t>Communities are encouraged to use </a:t>
            </a:r>
          </a:p>
          <a:p>
            <a:r>
              <a:rPr lang="en-US" dirty="0" smtClean="0"/>
              <a:t>lands around for cultivation  </a:t>
            </a:r>
          </a:p>
          <a:p>
            <a:endParaRPr lang="en-US" dirty="0"/>
          </a:p>
          <a:p>
            <a:r>
              <a:rPr lang="en-US" dirty="0" smtClean="0"/>
              <a:t>Save water to sustain ecosystem as source</a:t>
            </a:r>
          </a:p>
          <a:p>
            <a:r>
              <a:rPr lang="en-US" dirty="0" smtClean="0"/>
              <a:t>of food for community</a:t>
            </a:r>
          </a:p>
          <a:p>
            <a:endParaRPr lang="en-US" dirty="0"/>
          </a:p>
          <a:p>
            <a:r>
              <a:rPr lang="en-US" dirty="0" smtClean="0"/>
              <a:t>Use of water by communities for agriculture</a:t>
            </a:r>
          </a:p>
          <a:p>
            <a:r>
              <a:rPr lang="en-US" dirty="0" smtClean="0"/>
              <a:t>Irrigation</a:t>
            </a:r>
          </a:p>
          <a:p>
            <a:endParaRPr lang="en-US" dirty="0"/>
          </a:p>
          <a:p>
            <a:r>
              <a:rPr lang="en-US" dirty="0" smtClean="0"/>
              <a:t>Negative impact on communities is reduced by </a:t>
            </a:r>
          </a:p>
          <a:p>
            <a:r>
              <a:rPr lang="en-US" dirty="0"/>
              <a:t>l</a:t>
            </a:r>
            <a:r>
              <a:rPr lang="en-US" dirty="0" smtClean="0"/>
              <a:t>owering the water velocity </a:t>
            </a:r>
          </a:p>
          <a:p>
            <a:endParaRPr lang="en-US" dirty="0"/>
          </a:p>
        </p:txBody>
      </p:sp>
      <p:pic>
        <p:nvPicPr>
          <p:cNvPr id="7" name="Content Placeholder 6" descr="Picture 309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2286000"/>
            <a:ext cx="3474245" cy="2667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/>
              <a:t>What we learned</a:t>
            </a:r>
            <a:endParaRPr lang="en-US" sz="24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47799"/>
            <a:ext cx="8229600" cy="1752601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1800" dirty="0" smtClean="0"/>
              <a:t>Dam is also useful as flood control mechanism </a:t>
            </a:r>
          </a:p>
          <a:p>
            <a:pPr>
              <a:buNone/>
            </a:pPr>
            <a:endParaRPr lang="en-US" sz="1800" dirty="0" smtClean="0"/>
          </a:p>
          <a:p>
            <a:r>
              <a:rPr lang="en-US" sz="1800" dirty="0" smtClean="0"/>
              <a:t>Water dam can support the ecosystem and  improve life of communities</a:t>
            </a:r>
          </a:p>
          <a:p>
            <a:pPr>
              <a:buNone/>
            </a:pPr>
            <a:endParaRPr lang="en-US" sz="1800" dirty="0" smtClean="0"/>
          </a:p>
          <a:p>
            <a:r>
              <a:rPr lang="en-US" sz="1800" dirty="0" smtClean="0"/>
              <a:t>Dam is useful in controlling the water speed and heavy flooding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Picture 30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0" y="3352800"/>
            <a:ext cx="4648200" cy="309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/>
              <a:t>What we can use in our projects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228600" indent="-228600">
              <a:buNone/>
            </a:pPr>
            <a:r>
              <a:rPr lang="en-US" sz="2000" dirty="0" smtClean="0"/>
              <a:t>    Thinking on water dams as integrated projects and their social, economic and environmental impact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200" dirty="0" smtClean="0"/>
              <a:t>Community Disaster Management Committee (CDMC) </a:t>
            </a:r>
            <a:endParaRPr lang="en-US" sz="3200" dirty="0"/>
          </a:p>
        </p:txBody>
      </p:sp>
      <p:pic>
        <p:nvPicPr>
          <p:cNvPr id="4" name="Content Placeholder 3" descr="Picture 31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00200" y="1447800"/>
            <a:ext cx="5867400" cy="4543044"/>
          </a:xfrm>
          <a:blipFill>
            <a:blip r:embed="rId3" cstate="print"/>
            <a:tile tx="0" ty="0" sx="100000" sy="100000" flip="none" algn="tl"/>
          </a:blip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/>
              <a:t>What we saw 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n-US" sz="2000" dirty="0" smtClean="0"/>
              <a:t>The group is part of a network of 31 Community Disaster  management Committee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Established in a vulnerable area around the </a:t>
            </a:r>
            <a:r>
              <a:rPr lang="en-US" sz="2000" dirty="0" err="1" smtClean="0"/>
              <a:t>Nadi</a:t>
            </a:r>
            <a:r>
              <a:rPr lang="en-US" sz="2000" dirty="0" smtClean="0"/>
              <a:t> catchment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They received training in </a:t>
            </a:r>
          </a:p>
          <a:p>
            <a:pPr lvl="1"/>
            <a:r>
              <a:rPr lang="en-US" sz="2000" dirty="0" smtClean="0"/>
              <a:t>Disaster Risk Reduction </a:t>
            </a:r>
          </a:p>
          <a:p>
            <a:pPr lvl="1"/>
            <a:r>
              <a:rPr lang="en-US" sz="2000" dirty="0" smtClean="0"/>
              <a:t>Vulnerability Capability Assessment tools</a:t>
            </a:r>
          </a:p>
          <a:p>
            <a:pPr lvl="1"/>
            <a:r>
              <a:rPr lang="en-US" sz="2000" dirty="0" smtClean="0"/>
              <a:t>Mapping skills </a:t>
            </a:r>
          </a:p>
          <a:p>
            <a:pPr marL="0" lvl="1" indent="0">
              <a:buNone/>
            </a:pPr>
            <a:endParaRPr lang="en-US" sz="2000" dirty="0" smtClean="0"/>
          </a:p>
          <a:p>
            <a:pPr marL="0" lvl="1" indent="0">
              <a:buNone/>
            </a:pPr>
            <a:r>
              <a:rPr lang="en-US" sz="2000" dirty="0" smtClean="0"/>
              <a:t>There is one community Disaster Responsible Plan in the case of emergency</a:t>
            </a:r>
          </a:p>
          <a:p>
            <a:pPr marL="0" lvl="1" indent="0">
              <a:buNone/>
            </a:pPr>
            <a:endParaRPr lang="en-US" sz="2400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400</Words>
  <Application>Microsoft Office PowerPoint</Application>
  <PresentationFormat>On-screen Show (4:3)</PresentationFormat>
  <Paragraphs>93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Field Trip 13th May 2014  Regional Water and Energy Seminar: “Topic: Community”</vt:lpstr>
      <vt:lpstr>Flood Siren at Sikituru Village</vt:lpstr>
      <vt:lpstr>What we learned</vt:lpstr>
      <vt:lpstr>What we can use in our projects</vt:lpstr>
      <vt:lpstr>Vatutu Water Dam</vt:lpstr>
      <vt:lpstr>What we learned</vt:lpstr>
      <vt:lpstr>What we can use in our projects</vt:lpstr>
      <vt:lpstr>Community Disaster Management Committee (CDMC) </vt:lpstr>
      <vt:lpstr>What we saw </vt:lpstr>
      <vt:lpstr>PowerPoint Presentation</vt:lpstr>
      <vt:lpstr>What we learned</vt:lpstr>
      <vt:lpstr>What we can use in our projects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Field Trip 13th 2014 Regional Water and Energy Seminar</dc:title>
  <dc:creator>rose tungale</dc:creator>
  <cp:lastModifiedBy>Katya</cp:lastModifiedBy>
  <cp:revision>55</cp:revision>
  <dcterms:created xsi:type="dcterms:W3CDTF">2014-05-13T03:07:32Z</dcterms:created>
  <dcterms:modified xsi:type="dcterms:W3CDTF">2015-01-16T12:09:38Z</dcterms:modified>
</cp:coreProperties>
</file>