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7" r:id="rId3"/>
    <p:sldId id="271" r:id="rId4"/>
    <p:sldId id="259" r:id="rId5"/>
    <p:sldId id="261" r:id="rId6"/>
    <p:sldId id="263" r:id="rId7"/>
    <p:sldId id="262" r:id="rId8"/>
    <p:sldId id="264" r:id="rId9"/>
    <p:sldId id="265" r:id="rId10"/>
    <p:sldId id="266" r:id="rId11"/>
    <p:sldId id="270"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73609" autoAdjust="0"/>
  </p:normalViewPr>
  <p:slideViewPr>
    <p:cSldViewPr>
      <p:cViewPr varScale="1">
        <p:scale>
          <a:sx n="51" d="100"/>
          <a:sy n="51" d="100"/>
        </p:scale>
        <p:origin x="1842" y="36"/>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0D5F8F-6E86-4363-9C7F-E7B618FEAD0E}" type="datetimeFigureOut">
              <a:rPr lang="en-US" smtClean="0"/>
              <a:pPr/>
              <a:t>1/16/2015</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8BF3E6-54BC-45A5-9FBA-F3977380373D}" type="slidenum">
              <a:rPr lang="en-AU" smtClean="0"/>
              <a:pPr/>
              <a:t>‹#›</a:t>
            </a:fld>
            <a:endParaRPr lang="en-AU"/>
          </a:p>
        </p:txBody>
      </p:sp>
    </p:spTree>
    <p:extLst>
      <p:ext uri="{BB962C8B-B14F-4D97-AF65-F5344CB8AC3E}">
        <p14:creationId xmlns:p14="http://schemas.microsoft.com/office/powerpoint/2010/main" val="164815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2F2E7F-206C-41C1-A8BB-80E70BDD83B7}" type="datetimeFigureOut">
              <a:rPr lang="en-AU" smtClean="0"/>
              <a:t>16/01/2015</a:t>
            </a:fld>
            <a:endParaRPr lang="en-A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DC2FF1-4D92-496E-AADE-A5CE3CB9C194}" type="slidenum">
              <a:rPr lang="en-AU" smtClean="0"/>
              <a:t>‹#›</a:t>
            </a:fld>
            <a:endParaRPr lang="en-AU"/>
          </a:p>
        </p:txBody>
      </p:sp>
    </p:spTree>
    <p:extLst>
      <p:ext uri="{BB962C8B-B14F-4D97-AF65-F5344CB8AC3E}">
        <p14:creationId xmlns:p14="http://schemas.microsoft.com/office/powerpoint/2010/main" val="3873078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Procedures</a:t>
            </a:r>
            <a:r>
              <a:rPr lang="en-AU" baseline="0" dirty="0" smtClean="0"/>
              <a:t> – project implemented successful however accountability is a major issues, especially procurement procedures</a:t>
            </a:r>
          </a:p>
          <a:p>
            <a:r>
              <a:rPr lang="en-AU" baseline="0" dirty="0" smtClean="0"/>
              <a:t>Population ad geographical setting is such that makes it difficult to implement the projects and we appreciate the EU for supporting this programmes</a:t>
            </a:r>
          </a:p>
          <a:p>
            <a:r>
              <a:rPr lang="en-AU" baseline="0" dirty="0" smtClean="0"/>
              <a:t>Project Approach is also a </a:t>
            </a:r>
            <a:r>
              <a:rPr lang="en-AU" baseline="0" dirty="0" err="1" smtClean="0"/>
              <a:t>modaility</a:t>
            </a:r>
            <a:r>
              <a:rPr lang="en-AU" baseline="0" dirty="0" smtClean="0"/>
              <a:t> we would like to explore, and more so use the SI programmes as a model to better design our programmes for the 11</a:t>
            </a:r>
            <a:r>
              <a:rPr lang="en-AU" baseline="30000" dirty="0" smtClean="0"/>
              <a:t>th</a:t>
            </a:r>
            <a:r>
              <a:rPr lang="en-AU" baseline="0" dirty="0" smtClean="0"/>
              <a:t> EDF.</a:t>
            </a:r>
            <a:endParaRPr lang="en-AU" dirty="0"/>
          </a:p>
        </p:txBody>
      </p:sp>
      <p:sp>
        <p:nvSpPr>
          <p:cNvPr id="4" name="Slide Number Placeholder 3"/>
          <p:cNvSpPr>
            <a:spLocks noGrp="1"/>
          </p:cNvSpPr>
          <p:nvPr>
            <p:ph type="sldNum" sz="quarter" idx="10"/>
          </p:nvPr>
        </p:nvSpPr>
        <p:spPr/>
        <p:txBody>
          <a:bodyPr/>
          <a:lstStyle/>
          <a:p>
            <a:fld id="{B1DC2FF1-4D92-496E-AADE-A5CE3CB9C194}" type="slidenum">
              <a:rPr lang="en-AU" smtClean="0"/>
              <a:t>9</a:t>
            </a:fld>
            <a:endParaRPr lang="en-AU"/>
          </a:p>
        </p:txBody>
      </p:sp>
    </p:spTree>
    <p:extLst>
      <p:ext uri="{BB962C8B-B14F-4D97-AF65-F5344CB8AC3E}">
        <p14:creationId xmlns:p14="http://schemas.microsoft.com/office/powerpoint/2010/main" val="3600825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5D3DB38-0BE5-46D4-8ED9-D08F8F72B623}" type="datetimeFigureOut">
              <a:rPr lang="en-US" smtClean="0"/>
              <a:pPr/>
              <a:t>1/16/2015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5D3DB38-0BE5-46D4-8ED9-D08F8F72B623}" type="datetimeFigureOut">
              <a:rPr lang="en-US" smtClean="0"/>
              <a:pPr/>
              <a:t>1/16/2015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5D3DB38-0BE5-46D4-8ED9-D08F8F72B623}" type="datetimeFigureOut">
              <a:rPr lang="en-US" smtClean="0"/>
              <a:pPr/>
              <a:t>1/16/2015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5D3DB38-0BE5-46D4-8ED9-D08F8F72B623}" type="datetimeFigureOut">
              <a:rPr lang="en-US" smtClean="0"/>
              <a:pPr/>
              <a:t>1/16/2015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3DB38-0BE5-46D4-8ED9-D08F8F72B623}" type="datetimeFigureOut">
              <a:rPr lang="en-US" smtClean="0"/>
              <a:pPr/>
              <a:t>1/16/2015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5D3DB38-0BE5-46D4-8ED9-D08F8F72B623}" type="datetimeFigureOut">
              <a:rPr lang="en-US" smtClean="0"/>
              <a:pPr/>
              <a:t>1/16/2015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5D3DB38-0BE5-46D4-8ED9-D08F8F72B623}" type="datetimeFigureOut">
              <a:rPr lang="en-US" smtClean="0"/>
              <a:pPr/>
              <a:t>1/16/2015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5D3DB38-0BE5-46D4-8ED9-D08F8F72B623}" type="datetimeFigureOut">
              <a:rPr lang="en-US" smtClean="0"/>
              <a:pPr/>
              <a:t>1/16/2015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3DB38-0BE5-46D4-8ED9-D08F8F72B623}" type="datetimeFigureOut">
              <a:rPr lang="en-US" smtClean="0"/>
              <a:pPr/>
              <a:t>1/16/2015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3DB38-0BE5-46D4-8ED9-D08F8F72B623}" type="datetimeFigureOut">
              <a:rPr lang="en-US" smtClean="0"/>
              <a:pPr/>
              <a:t>1/16/2015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3DB38-0BE5-46D4-8ED9-D08F8F72B623}" type="datetimeFigureOut">
              <a:rPr lang="en-US" smtClean="0"/>
              <a:pPr/>
              <a:t>1/16/2015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F64F59D-8F29-4B4E-8661-747FF145DC95}"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3DB38-0BE5-46D4-8ED9-D08F8F72B623}" type="datetimeFigureOut">
              <a:rPr lang="en-US" smtClean="0"/>
              <a:pPr/>
              <a:t>1/16/2015</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64F59D-8F29-4B4E-8661-747FF145DC95}"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yvonne_vavine@planning.gov.pg"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0000"/>
                <a:satMod val="300000"/>
              </a:schemeClr>
            </a:gs>
            <a:gs pos="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3074" name="Picture 2" descr="C:\Users\YVONNE VAVINE\Pictures\WASH in PNG\Kidu openin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7239000"/>
          </a:xfrm>
          <a:prstGeom prst="rect">
            <a:avLst/>
          </a:prstGeom>
          <a:noFill/>
        </p:spPr>
      </p:pic>
      <p:sp>
        <p:nvSpPr>
          <p:cNvPr id="2" name="Title 1"/>
          <p:cNvSpPr>
            <a:spLocks noGrp="1"/>
          </p:cNvSpPr>
          <p:nvPr>
            <p:ph type="ctrTitle"/>
          </p:nvPr>
        </p:nvSpPr>
        <p:spPr>
          <a:xfrm>
            <a:off x="762000" y="2209800"/>
            <a:ext cx="7772400" cy="1752600"/>
          </a:xfrm>
        </p:spPr>
        <p:txBody>
          <a:bodyPr>
            <a:noAutofit/>
          </a:bodyPr>
          <a:lstStyle/>
          <a:p>
            <a:r>
              <a:rPr lang="en-US" dirty="0" smtClean="0">
                <a:solidFill>
                  <a:schemeClr val="bg1"/>
                </a:solidFill>
                <a:latin typeface="Bernard MT Condensed" pitchFamily="18" charset="0"/>
                <a:cs typeface="Aharoni" pitchFamily="2" charset="-79"/>
              </a:rPr>
              <a:t>Presentation on WASH </a:t>
            </a:r>
            <a:r>
              <a:rPr lang="en-US" dirty="0" err="1" smtClean="0">
                <a:solidFill>
                  <a:schemeClr val="bg1"/>
                </a:solidFill>
                <a:latin typeface="Bernard MT Condensed" pitchFamily="18" charset="0"/>
                <a:cs typeface="Aharoni" pitchFamily="2" charset="-79"/>
              </a:rPr>
              <a:t>Programmes</a:t>
            </a:r>
            <a:r>
              <a:rPr lang="en-US" dirty="0" smtClean="0">
                <a:solidFill>
                  <a:schemeClr val="bg1"/>
                </a:solidFill>
                <a:latin typeface="Bernard MT Condensed" pitchFamily="18" charset="0"/>
                <a:cs typeface="Aharoni" pitchFamily="2" charset="-79"/>
              </a:rPr>
              <a:t> in </a:t>
            </a:r>
            <a:br>
              <a:rPr lang="en-US" dirty="0" smtClean="0">
                <a:solidFill>
                  <a:schemeClr val="bg1"/>
                </a:solidFill>
                <a:latin typeface="Bernard MT Condensed" pitchFamily="18" charset="0"/>
                <a:cs typeface="Aharoni" pitchFamily="2" charset="-79"/>
              </a:rPr>
            </a:br>
            <a:r>
              <a:rPr lang="en-US" dirty="0" smtClean="0">
                <a:solidFill>
                  <a:schemeClr val="bg1"/>
                </a:solidFill>
                <a:latin typeface="Bernard MT Condensed" pitchFamily="18" charset="0"/>
                <a:cs typeface="Aharoni" pitchFamily="2" charset="-79"/>
              </a:rPr>
              <a:t>Papua New Guinea</a:t>
            </a:r>
            <a:endParaRPr lang="en-AU" dirty="0">
              <a:solidFill>
                <a:schemeClr val="bg1"/>
              </a:solidFill>
              <a:latin typeface="Bernard MT Condensed" pitchFamily="18" charset="0"/>
              <a:cs typeface="Aharoni" pitchFamily="2" charset="-79"/>
            </a:endParaRPr>
          </a:p>
        </p:txBody>
      </p:sp>
      <p:sp>
        <p:nvSpPr>
          <p:cNvPr id="3" name="Subtitle 2"/>
          <p:cNvSpPr>
            <a:spLocks noGrp="1"/>
          </p:cNvSpPr>
          <p:nvPr>
            <p:ph type="subTitle" idx="1"/>
          </p:nvPr>
        </p:nvSpPr>
        <p:spPr>
          <a:xfrm>
            <a:off x="1371600" y="5715000"/>
            <a:ext cx="6400800" cy="1752600"/>
          </a:xfrm>
        </p:spPr>
        <p:txBody>
          <a:bodyPr>
            <a:normAutofit/>
          </a:bodyPr>
          <a:lstStyle/>
          <a:p>
            <a:r>
              <a:rPr lang="en-US" sz="2800" dirty="0" smtClean="0">
                <a:solidFill>
                  <a:schemeClr val="bg1"/>
                </a:solidFill>
                <a:latin typeface="Arial Black" pitchFamily="34" charset="0"/>
              </a:rPr>
              <a:t>14</a:t>
            </a:r>
            <a:r>
              <a:rPr lang="en-US" sz="2800" baseline="30000" dirty="0" smtClean="0">
                <a:solidFill>
                  <a:schemeClr val="bg1"/>
                </a:solidFill>
                <a:latin typeface="Arial Black" pitchFamily="34" charset="0"/>
              </a:rPr>
              <a:t>th</a:t>
            </a:r>
            <a:r>
              <a:rPr lang="en-US" sz="2800" dirty="0" smtClean="0">
                <a:solidFill>
                  <a:schemeClr val="bg1"/>
                </a:solidFill>
                <a:latin typeface="Arial Black" pitchFamily="34" charset="0"/>
              </a:rPr>
              <a:t> May 2014</a:t>
            </a:r>
          </a:p>
          <a:p>
            <a:r>
              <a:rPr lang="en-US" sz="2800" dirty="0" err="1" smtClean="0">
                <a:solidFill>
                  <a:schemeClr val="bg1"/>
                </a:solidFill>
                <a:latin typeface="Arial Black" pitchFamily="34" charset="0"/>
              </a:rPr>
              <a:t>Nadi</a:t>
            </a:r>
            <a:r>
              <a:rPr lang="en-US" sz="2800" dirty="0" smtClean="0">
                <a:solidFill>
                  <a:schemeClr val="bg1"/>
                </a:solidFill>
                <a:latin typeface="Arial Black" pitchFamily="34" charset="0"/>
              </a:rPr>
              <a:t>, Fiji</a:t>
            </a:r>
            <a:endParaRPr lang="en-AU" sz="2800" dirty="0">
              <a:solidFill>
                <a:schemeClr val="bg1"/>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gray">
          <a:xfrm>
            <a:off x="609600" y="3048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4. National WASH Policy</a:t>
            </a:r>
            <a:endParaRPr lang="en-AU" sz="2400" dirty="0">
              <a:solidFill>
                <a:schemeClr val="bg1"/>
              </a:solidFill>
            </a:endParaRPr>
          </a:p>
        </p:txBody>
      </p:sp>
      <p:pic>
        <p:nvPicPr>
          <p:cNvPr id="8" name="Content Placeholder 7" descr="Daga Project Opening 2010 (42).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762000" y="2057400"/>
            <a:ext cx="3124200" cy="4405545"/>
          </a:xfrm>
        </p:spPr>
      </p:pic>
      <p:sp>
        <p:nvSpPr>
          <p:cNvPr id="6" name="Content Placeholder 2"/>
          <p:cNvSpPr txBox="1">
            <a:spLocks/>
          </p:cNvSpPr>
          <p:nvPr/>
        </p:nvSpPr>
        <p:spPr>
          <a:xfrm>
            <a:off x="685800" y="990600"/>
            <a:ext cx="8229600" cy="1066800"/>
          </a:xfrm>
          <a:prstGeom prst="rect">
            <a:avLst/>
          </a:prstGeom>
        </p:spPr>
        <p:txBody>
          <a:bodyPr vert="horz" lIns="91440" tIns="45720" rIns="91440" bIns="45720" rtlCol="0">
            <a:normAutofit fontScale="85000" lnSpcReduction="10000"/>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n-US" sz="2800" b="1" dirty="0" smtClean="0">
                <a:solidFill>
                  <a:schemeClr val="bg1">
                    <a:lumMod val="95000"/>
                    <a:lumOff val="5000"/>
                  </a:schemeClr>
                </a:solidFill>
                <a:latin typeface="Century Gothic" pitchFamily="34" charset="0"/>
              </a:rPr>
              <a:t>The goal of the National </a:t>
            </a:r>
            <a:r>
              <a:rPr lang="en-US" sz="2800" b="1" dirty="0" err="1" smtClean="0">
                <a:solidFill>
                  <a:schemeClr val="bg1">
                    <a:lumMod val="95000"/>
                    <a:lumOff val="5000"/>
                  </a:schemeClr>
                </a:solidFill>
                <a:latin typeface="Century Gothic" pitchFamily="34" charset="0"/>
              </a:rPr>
              <a:t>WaSH</a:t>
            </a:r>
            <a:r>
              <a:rPr lang="en-US" sz="2800" b="1" dirty="0" smtClean="0">
                <a:solidFill>
                  <a:schemeClr val="bg1">
                    <a:lumMod val="95000"/>
                    <a:lumOff val="5000"/>
                  </a:schemeClr>
                </a:solidFill>
                <a:latin typeface="Century Gothic" pitchFamily="34" charset="0"/>
              </a:rPr>
              <a:t> Policy is to contribute </a:t>
            </a:r>
          </a:p>
          <a:p>
            <a:pPr marL="342900" marR="0" lvl="0" indent="-342900" algn="just" defTabSz="914400" rtl="0" eaLnBrk="1" fontAlgn="auto" latinLnBrk="0" hangingPunct="1">
              <a:lnSpc>
                <a:spcPct val="100000"/>
              </a:lnSpc>
              <a:spcBef>
                <a:spcPct val="20000"/>
              </a:spcBef>
              <a:spcAft>
                <a:spcPts val="0"/>
              </a:spcAft>
              <a:buClrTx/>
              <a:buSzTx/>
              <a:tabLst/>
              <a:defRPr/>
            </a:pPr>
            <a:r>
              <a:rPr lang="en-US" sz="2800" b="1" dirty="0" smtClean="0">
                <a:solidFill>
                  <a:schemeClr val="bg1">
                    <a:lumMod val="95000"/>
                    <a:lumOff val="5000"/>
                  </a:schemeClr>
                </a:solidFill>
                <a:latin typeface="Century Gothic" pitchFamily="34" charset="0"/>
              </a:rPr>
              <a:t>Towards improving the quality of life, specifically;</a:t>
            </a:r>
          </a:p>
        </p:txBody>
      </p:sp>
      <p:sp>
        <p:nvSpPr>
          <p:cNvPr id="9" name="Content Placeholder 2"/>
          <p:cNvSpPr txBox="1">
            <a:spLocks/>
          </p:cNvSpPr>
          <p:nvPr/>
        </p:nvSpPr>
        <p:spPr>
          <a:xfrm>
            <a:off x="4038600" y="2209800"/>
            <a:ext cx="4876800" cy="42973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schemeClr val="bg1">
                    <a:lumMod val="95000"/>
                    <a:lumOff val="5000"/>
                  </a:schemeClr>
                </a:solidFill>
                <a:effectLst/>
                <a:uLnTx/>
                <a:uFillTx/>
                <a:latin typeface="Century Gothic" pitchFamily="34" charset="0"/>
                <a:ea typeface="+mn-ea"/>
                <a:cs typeface="+mn-cs"/>
              </a:rPr>
              <a:t>Reduction</a:t>
            </a:r>
            <a:r>
              <a:rPr kumimoji="0" lang="en-US" sz="2200" b="0" i="0" u="none" strike="noStrike" kern="1200" cap="none" spc="0" normalizeH="0" noProof="0" dirty="0" smtClean="0">
                <a:ln>
                  <a:noFill/>
                </a:ln>
                <a:solidFill>
                  <a:schemeClr val="bg1">
                    <a:lumMod val="95000"/>
                    <a:lumOff val="5000"/>
                  </a:schemeClr>
                </a:solidFill>
                <a:effectLst/>
                <a:uLnTx/>
                <a:uFillTx/>
                <a:latin typeface="Century Gothic" pitchFamily="34" charset="0"/>
                <a:ea typeface="+mn-ea"/>
                <a:cs typeface="+mn-cs"/>
              </a:rPr>
              <a:t> in morbidity and  </a:t>
            </a:r>
            <a:r>
              <a:rPr kumimoji="0" lang="en-US" sz="2200" b="0" i="0" u="none" strike="noStrike" kern="1200" cap="none" spc="0" normalizeH="0" noProof="0" dirty="0" err="1" smtClean="0">
                <a:ln>
                  <a:noFill/>
                </a:ln>
                <a:solidFill>
                  <a:schemeClr val="bg1">
                    <a:lumMod val="95000"/>
                    <a:lumOff val="5000"/>
                  </a:schemeClr>
                </a:solidFill>
                <a:effectLst/>
                <a:uLnTx/>
                <a:uFillTx/>
                <a:latin typeface="Century Gothic" pitchFamily="34" charset="0"/>
                <a:ea typeface="+mn-ea"/>
                <a:cs typeface="+mn-cs"/>
              </a:rPr>
              <a:t>mortiality</a:t>
            </a:r>
            <a:r>
              <a:rPr kumimoji="0" lang="en-US" sz="2200" b="0" i="0" u="none" strike="noStrike" kern="1200" cap="none" spc="0" normalizeH="0" noProof="0" dirty="0" smtClean="0">
                <a:ln>
                  <a:noFill/>
                </a:ln>
                <a:solidFill>
                  <a:schemeClr val="bg1">
                    <a:lumMod val="95000"/>
                    <a:lumOff val="5000"/>
                  </a:schemeClr>
                </a:solidFill>
                <a:effectLst/>
                <a:uLnTx/>
                <a:uFillTx/>
                <a:latin typeface="Century Gothic" pitchFamily="34" charset="0"/>
                <a:ea typeface="+mn-ea"/>
                <a:cs typeface="+mn-cs"/>
              </a:rPr>
              <a:t> caused by water-related diseases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200" baseline="0" dirty="0" smtClean="0">
                <a:solidFill>
                  <a:schemeClr val="bg1">
                    <a:lumMod val="95000"/>
                    <a:lumOff val="5000"/>
                  </a:schemeClr>
                </a:solidFill>
                <a:latin typeface="Century Gothic" pitchFamily="34" charset="0"/>
              </a:rPr>
              <a:t>Improved</a:t>
            </a:r>
            <a:r>
              <a:rPr lang="en-US" sz="2200" dirty="0" smtClean="0">
                <a:solidFill>
                  <a:schemeClr val="bg1">
                    <a:lumMod val="95000"/>
                    <a:lumOff val="5000"/>
                  </a:schemeClr>
                </a:solidFill>
                <a:latin typeface="Century Gothic" pitchFamily="34" charset="0"/>
              </a:rPr>
              <a:t> livelihood opportunities and economic growth through improved health and reduced economic and financial losses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smtClean="0">
                <a:ln>
                  <a:noFill/>
                </a:ln>
                <a:solidFill>
                  <a:schemeClr val="bg1">
                    <a:lumMod val="95000"/>
                    <a:lumOff val="5000"/>
                  </a:schemeClr>
                </a:solidFill>
                <a:effectLst/>
                <a:uLnTx/>
                <a:uFillTx/>
                <a:latin typeface="Century Gothic" pitchFamily="34" charset="0"/>
                <a:ea typeface="+mn-ea"/>
                <a:cs typeface="+mn-cs"/>
              </a:rPr>
              <a:t>Increased</a:t>
            </a:r>
            <a:r>
              <a:rPr kumimoji="0" lang="en-US" sz="2200" b="0" i="0" u="none" strike="noStrike" kern="1200" cap="none" spc="0" normalizeH="0" noProof="0" dirty="0" smtClean="0">
                <a:ln>
                  <a:noFill/>
                </a:ln>
                <a:solidFill>
                  <a:schemeClr val="bg1">
                    <a:lumMod val="95000"/>
                    <a:lumOff val="5000"/>
                  </a:schemeClr>
                </a:solidFill>
                <a:effectLst/>
                <a:uLnTx/>
                <a:uFillTx/>
                <a:latin typeface="Century Gothic" pitchFamily="34" charset="0"/>
                <a:ea typeface="+mn-ea"/>
                <a:cs typeface="+mn-cs"/>
              </a:rPr>
              <a:t> quality of services between rural, </a:t>
            </a:r>
            <a:r>
              <a:rPr kumimoji="0" lang="en-US" sz="2200" b="0" i="0" u="none" strike="noStrike" kern="1200" cap="none" spc="0" normalizeH="0" noProof="0" dirty="0" err="1" smtClean="0">
                <a:ln>
                  <a:noFill/>
                </a:ln>
                <a:solidFill>
                  <a:schemeClr val="bg1">
                    <a:lumMod val="95000"/>
                    <a:lumOff val="5000"/>
                  </a:schemeClr>
                </a:solidFill>
                <a:effectLst/>
                <a:uLnTx/>
                <a:uFillTx/>
                <a:latin typeface="Century Gothic" pitchFamily="34" charset="0"/>
                <a:ea typeface="+mn-ea"/>
                <a:cs typeface="+mn-cs"/>
              </a:rPr>
              <a:t>peri</a:t>
            </a:r>
            <a:r>
              <a:rPr kumimoji="0" lang="en-US" sz="2200" b="0" i="0" u="none" strike="noStrike" kern="1200" cap="none" spc="0" normalizeH="0" noProof="0" dirty="0" smtClean="0">
                <a:ln>
                  <a:noFill/>
                </a:ln>
                <a:solidFill>
                  <a:schemeClr val="bg1">
                    <a:lumMod val="95000"/>
                    <a:lumOff val="5000"/>
                  </a:schemeClr>
                </a:solidFill>
                <a:effectLst/>
                <a:uLnTx/>
                <a:uFillTx/>
                <a:latin typeface="Century Gothic" pitchFamily="34" charset="0"/>
                <a:ea typeface="+mn-ea"/>
                <a:cs typeface="+mn-cs"/>
              </a:rPr>
              <a:t>-urban and urban areas, and to disadvantaged groups</a:t>
            </a:r>
            <a:endParaRPr kumimoji="0" lang="en-AU" sz="2200" b="0" i="0" u="none" strike="noStrike" kern="1200" cap="none" spc="0" normalizeH="0" baseline="0" noProof="0" dirty="0">
              <a:ln>
                <a:noFill/>
              </a:ln>
              <a:solidFill>
                <a:schemeClr val="bg1">
                  <a:lumMod val="95000"/>
                  <a:lumOff val="5000"/>
                </a:schemeClr>
              </a:solidFill>
              <a:effectLst/>
              <a:uLnTx/>
              <a:uFillTx/>
              <a:latin typeface="Century Gothic" pitchFamily="34" charset="0"/>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xfrm>
            <a:off x="457200" y="1752600"/>
            <a:ext cx="8229600" cy="4953000"/>
          </a:xfrm>
          <a:prstGeom prst="rect">
            <a:avLst/>
          </a:prstGeom>
        </p:spPr>
        <p:txBody>
          <a:bodyPr vert="horz" lIns="91440" tIns="45720" rIns="91440" bIns="45720" rtlCol="0">
            <a:normAutofit/>
          </a:bodyPr>
          <a:lstStyle/>
          <a:p>
            <a:r>
              <a:rPr lang="en-US" sz="2800" b="1" dirty="0" smtClean="0">
                <a:solidFill>
                  <a:schemeClr val="bg1">
                    <a:lumMod val="95000"/>
                    <a:lumOff val="5000"/>
                  </a:schemeClr>
                </a:solidFill>
                <a:latin typeface="Century Gothic" pitchFamily="34" charset="0"/>
              </a:rPr>
              <a:t>Conducting of regional workshops &amp; Revitalisation of the Taskforce </a:t>
            </a:r>
          </a:p>
          <a:p>
            <a:r>
              <a:rPr lang="en-US" sz="2800" b="1" dirty="0" smtClean="0">
                <a:solidFill>
                  <a:schemeClr val="bg1">
                    <a:lumMod val="95000"/>
                    <a:lumOff val="5000"/>
                  </a:schemeClr>
                </a:solidFill>
                <a:latin typeface="Century Gothic" pitchFamily="34" charset="0"/>
              </a:rPr>
              <a:t>November 2012 First draft of </a:t>
            </a:r>
            <a:r>
              <a:rPr lang="en-US" sz="2800" b="1" dirty="0" err="1" smtClean="0">
                <a:solidFill>
                  <a:schemeClr val="bg1">
                    <a:lumMod val="95000"/>
                    <a:lumOff val="5000"/>
                  </a:schemeClr>
                </a:solidFill>
                <a:latin typeface="Century Gothic" pitchFamily="34" charset="0"/>
              </a:rPr>
              <a:t>WaSH</a:t>
            </a:r>
            <a:r>
              <a:rPr lang="en-US" sz="2800" b="1" dirty="0" smtClean="0">
                <a:solidFill>
                  <a:schemeClr val="bg1">
                    <a:lumMod val="95000"/>
                    <a:lumOff val="5000"/>
                  </a:schemeClr>
                </a:solidFill>
                <a:latin typeface="Century Gothic" pitchFamily="34" charset="0"/>
              </a:rPr>
              <a:t> policy prepared</a:t>
            </a:r>
            <a:endParaRPr lang="en-AU" sz="2200" dirty="0" smtClean="0">
              <a:solidFill>
                <a:schemeClr val="bg1">
                  <a:lumMod val="95000"/>
                  <a:lumOff val="5000"/>
                </a:schemeClr>
              </a:solidFill>
              <a:latin typeface="Century Gothic"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bg1">
                    <a:lumMod val="95000"/>
                    <a:lumOff val="5000"/>
                  </a:schemeClr>
                </a:solidFill>
                <a:effectLst/>
                <a:uLnTx/>
                <a:uFillTx/>
                <a:latin typeface="Century Gothic" pitchFamily="34" charset="0"/>
                <a:ea typeface="+mn-ea"/>
                <a:cs typeface="+mn-cs"/>
              </a:rPr>
              <a:t>Draft PNG WASH</a:t>
            </a:r>
            <a:r>
              <a:rPr kumimoji="0" lang="en-US" sz="2800" b="1" i="0" u="none" strike="noStrike" kern="1200" cap="none" spc="0" normalizeH="0" noProof="0" dirty="0" smtClean="0">
                <a:ln>
                  <a:noFill/>
                </a:ln>
                <a:solidFill>
                  <a:schemeClr val="bg1">
                    <a:lumMod val="95000"/>
                    <a:lumOff val="5000"/>
                  </a:schemeClr>
                </a:solidFill>
                <a:effectLst/>
                <a:uLnTx/>
                <a:uFillTx/>
                <a:latin typeface="Century Gothic" pitchFamily="34" charset="0"/>
                <a:ea typeface="+mn-ea"/>
                <a:cs typeface="+mn-cs"/>
              </a:rPr>
              <a:t> Policy to be submitted to NEC in June this year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b="1" baseline="0" dirty="0" smtClean="0">
                <a:solidFill>
                  <a:schemeClr val="bg1">
                    <a:lumMod val="95000"/>
                    <a:lumOff val="5000"/>
                  </a:schemeClr>
                </a:solidFill>
                <a:latin typeface="Century Gothic" pitchFamily="34" charset="0"/>
              </a:rPr>
              <a:t>Establishment</a:t>
            </a:r>
            <a:r>
              <a:rPr lang="en-US" sz="2800" b="1" dirty="0" smtClean="0">
                <a:solidFill>
                  <a:schemeClr val="bg1">
                    <a:lumMod val="95000"/>
                    <a:lumOff val="5000"/>
                  </a:schemeClr>
                </a:solidFill>
                <a:latin typeface="Century Gothic" pitchFamily="34" charset="0"/>
              </a:rPr>
              <a:t> of the National Water, Sanitation and Hygiene Authority in 2015</a:t>
            </a:r>
          </a:p>
        </p:txBody>
      </p:sp>
      <p:sp>
        <p:nvSpPr>
          <p:cNvPr id="6" name="Title 1"/>
          <p:cNvSpPr txBox="1">
            <a:spLocks/>
          </p:cNvSpPr>
          <p:nvPr/>
        </p:nvSpPr>
        <p:spPr>
          <a:xfrm>
            <a:off x="457200" y="228600"/>
            <a:ext cx="8915400" cy="1143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solidFill>
                  <a:srgbClr val="00B050"/>
                </a:solidFill>
                <a:latin typeface="Aharoni" pitchFamily="2" charset="-79"/>
                <a:ea typeface="+mj-ea"/>
                <a:cs typeface="Aharoni" pitchFamily="2" charset="-79"/>
              </a:rPr>
              <a:t>Key milestones and progress</a:t>
            </a:r>
            <a:endParaRPr kumimoji="0" lang="en-AU" sz="4400" b="0" i="0" u="none" strike="noStrike" kern="1200" cap="none" spc="0" normalizeH="0" baseline="0" noProof="0" dirty="0">
              <a:ln>
                <a:noFill/>
              </a:ln>
              <a:solidFill>
                <a:srgbClr val="00B050"/>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458200" cy="5105400"/>
          </a:xfrm>
        </p:spPr>
        <p:txBody>
          <a:bodyPr>
            <a:normAutofit lnSpcReduction="10000"/>
          </a:bodyPr>
          <a:lstStyle/>
          <a:p>
            <a:r>
              <a:rPr lang="en-GB" sz="2800" b="1" dirty="0">
                <a:solidFill>
                  <a:schemeClr val="bg1">
                    <a:lumMod val="95000"/>
                    <a:lumOff val="5000"/>
                  </a:schemeClr>
                </a:solidFill>
                <a:latin typeface="Century Gothic" pitchFamily="34" charset="0"/>
              </a:rPr>
              <a:t>With </a:t>
            </a:r>
            <a:r>
              <a:rPr lang="en-GB" sz="2800" b="1" dirty="0" smtClean="0">
                <a:solidFill>
                  <a:schemeClr val="bg1">
                    <a:lumMod val="95000"/>
                    <a:lumOff val="5000"/>
                  </a:schemeClr>
                </a:solidFill>
                <a:latin typeface="Century Gothic" pitchFamily="34" charset="0"/>
              </a:rPr>
              <a:t>the </a:t>
            </a:r>
            <a:r>
              <a:rPr lang="en-GB" sz="2800" b="1" dirty="0">
                <a:solidFill>
                  <a:schemeClr val="bg1">
                    <a:lumMod val="95000"/>
                    <a:lumOff val="5000"/>
                  </a:schemeClr>
                </a:solidFill>
                <a:latin typeface="Century Gothic" pitchFamily="34" charset="0"/>
              </a:rPr>
              <a:t>positive experience </a:t>
            </a:r>
            <a:r>
              <a:rPr lang="en-GB" sz="2800" b="1" dirty="0" smtClean="0">
                <a:solidFill>
                  <a:schemeClr val="bg1">
                    <a:lumMod val="95000"/>
                    <a:lumOff val="5000"/>
                  </a:schemeClr>
                </a:solidFill>
                <a:latin typeface="Century Gothic" pitchFamily="34" charset="0"/>
              </a:rPr>
              <a:t>and comparative </a:t>
            </a:r>
            <a:r>
              <a:rPr lang="en-GB" sz="2800" b="1" dirty="0">
                <a:solidFill>
                  <a:schemeClr val="bg1">
                    <a:lumMod val="95000"/>
                    <a:lumOff val="5000"/>
                  </a:schemeClr>
                </a:solidFill>
                <a:latin typeface="Century Gothic" pitchFamily="34" charset="0"/>
              </a:rPr>
              <a:t>advantage, </a:t>
            </a:r>
            <a:r>
              <a:rPr lang="en-US" sz="2800" b="1" dirty="0" smtClean="0">
                <a:solidFill>
                  <a:schemeClr val="bg1">
                    <a:lumMod val="95000"/>
                    <a:lumOff val="5000"/>
                  </a:schemeClr>
                </a:solidFill>
                <a:latin typeface="Century Gothic" pitchFamily="34" charset="0"/>
              </a:rPr>
              <a:t>Water and Sanitation has been considered a focal area under PNG’s 11</a:t>
            </a:r>
            <a:r>
              <a:rPr lang="en-US" sz="2800" b="1" baseline="30000" dirty="0" smtClean="0">
                <a:solidFill>
                  <a:schemeClr val="bg1">
                    <a:lumMod val="95000"/>
                    <a:lumOff val="5000"/>
                  </a:schemeClr>
                </a:solidFill>
                <a:latin typeface="Century Gothic" pitchFamily="34" charset="0"/>
              </a:rPr>
              <a:t>th</a:t>
            </a:r>
            <a:r>
              <a:rPr lang="en-US" sz="2800" b="1" dirty="0" smtClean="0">
                <a:solidFill>
                  <a:schemeClr val="bg1">
                    <a:lumMod val="95000"/>
                    <a:lumOff val="5000"/>
                  </a:schemeClr>
                </a:solidFill>
                <a:latin typeface="Century Gothic" pitchFamily="34" charset="0"/>
              </a:rPr>
              <a:t> EDF National </a:t>
            </a:r>
            <a:r>
              <a:rPr lang="en-US" sz="2800" b="1" dirty="0" err="1" smtClean="0">
                <a:solidFill>
                  <a:schemeClr val="bg1">
                    <a:lumMod val="95000"/>
                    <a:lumOff val="5000"/>
                  </a:schemeClr>
                </a:solidFill>
                <a:latin typeface="Century Gothic" pitchFamily="34" charset="0"/>
              </a:rPr>
              <a:t>Indicatiive</a:t>
            </a:r>
            <a:r>
              <a:rPr lang="en-US" sz="2800" b="1" dirty="0" smtClean="0">
                <a:solidFill>
                  <a:schemeClr val="bg1">
                    <a:lumMod val="95000"/>
                    <a:lumOff val="5000"/>
                  </a:schemeClr>
                </a:solidFill>
                <a:latin typeface="Century Gothic" pitchFamily="34" charset="0"/>
              </a:rPr>
              <a:t> </a:t>
            </a:r>
            <a:r>
              <a:rPr lang="en-US" sz="2800" b="1" dirty="0" err="1" smtClean="0">
                <a:solidFill>
                  <a:schemeClr val="bg1">
                    <a:lumMod val="95000"/>
                    <a:lumOff val="5000"/>
                  </a:schemeClr>
                </a:solidFill>
                <a:latin typeface="Century Gothic" pitchFamily="34" charset="0"/>
              </a:rPr>
              <a:t>Programme</a:t>
            </a:r>
            <a:r>
              <a:rPr lang="en-US" sz="2800" b="1" dirty="0" smtClean="0">
                <a:solidFill>
                  <a:schemeClr val="bg1">
                    <a:lumMod val="95000"/>
                    <a:lumOff val="5000"/>
                  </a:schemeClr>
                </a:solidFill>
                <a:latin typeface="Century Gothic" pitchFamily="34" charset="0"/>
              </a:rPr>
              <a:t> (NIP)</a:t>
            </a:r>
          </a:p>
          <a:p>
            <a:r>
              <a:rPr lang="en-US" sz="2800" b="1" dirty="0" smtClean="0">
                <a:solidFill>
                  <a:schemeClr val="bg1">
                    <a:lumMod val="95000"/>
                    <a:lumOff val="5000"/>
                  </a:schemeClr>
                </a:solidFill>
                <a:latin typeface="Century Gothic" pitchFamily="34" charset="0"/>
              </a:rPr>
              <a:t>Total allocation is Euro 65 million</a:t>
            </a:r>
          </a:p>
          <a:p>
            <a:pPr lvl="0"/>
            <a:r>
              <a:rPr lang="en-AU" sz="2800" b="1" dirty="0" smtClean="0">
                <a:solidFill>
                  <a:schemeClr val="bg1">
                    <a:lumMod val="95000"/>
                    <a:lumOff val="5000"/>
                  </a:schemeClr>
                </a:solidFill>
                <a:latin typeface="Century Gothic" pitchFamily="34" charset="0"/>
              </a:rPr>
              <a:t>Other focal areas includes;</a:t>
            </a:r>
            <a:r>
              <a:rPr lang="en-AU" sz="2800" b="1" dirty="0">
                <a:solidFill>
                  <a:schemeClr val="bg1">
                    <a:lumMod val="95000"/>
                    <a:lumOff val="5000"/>
                  </a:schemeClr>
                </a:solidFill>
                <a:latin typeface="Century Gothic" pitchFamily="34" charset="0"/>
              </a:rPr>
              <a:t> </a:t>
            </a:r>
          </a:p>
          <a:p>
            <a:pPr lvl="1">
              <a:buFont typeface="Wingdings" pitchFamily="2" charset="2"/>
              <a:buChar char="q"/>
            </a:pPr>
            <a:r>
              <a:rPr lang="en-AU" sz="2200" dirty="0" smtClean="0">
                <a:solidFill>
                  <a:schemeClr val="bg1">
                    <a:lumMod val="95000"/>
                    <a:lumOff val="5000"/>
                  </a:schemeClr>
                </a:solidFill>
                <a:latin typeface="Century Gothic" pitchFamily="34" charset="0"/>
              </a:rPr>
              <a:t>	Education</a:t>
            </a:r>
          </a:p>
          <a:p>
            <a:pPr lvl="1">
              <a:buFont typeface="Wingdings" pitchFamily="2" charset="2"/>
              <a:buChar char="q"/>
            </a:pPr>
            <a:r>
              <a:rPr lang="en-AU" sz="2200" dirty="0">
                <a:solidFill>
                  <a:schemeClr val="bg1">
                    <a:lumMod val="95000"/>
                    <a:lumOff val="5000"/>
                  </a:schemeClr>
                </a:solidFill>
                <a:latin typeface="Century Gothic" pitchFamily="34" charset="0"/>
              </a:rPr>
              <a:t> </a:t>
            </a:r>
            <a:r>
              <a:rPr lang="en-AU" sz="2200" dirty="0" smtClean="0">
                <a:solidFill>
                  <a:schemeClr val="bg1">
                    <a:lumMod val="95000"/>
                    <a:lumOff val="5000"/>
                  </a:schemeClr>
                </a:solidFill>
                <a:latin typeface="Century Gothic" pitchFamily="34" charset="0"/>
              </a:rPr>
              <a:t>  Private </a:t>
            </a:r>
            <a:r>
              <a:rPr lang="en-AU" sz="2200" dirty="0">
                <a:solidFill>
                  <a:schemeClr val="bg1">
                    <a:lumMod val="95000"/>
                    <a:lumOff val="5000"/>
                  </a:schemeClr>
                </a:solidFill>
                <a:latin typeface="Century Gothic" pitchFamily="34" charset="0"/>
              </a:rPr>
              <a:t>Sector </a:t>
            </a:r>
            <a:r>
              <a:rPr lang="en-AU" sz="2200" dirty="0" smtClean="0">
                <a:solidFill>
                  <a:schemeClr val="bg1">
                    <a:lumMod val="95000"/>
                    <a:lumOff val="5000"/>
                  </a:schemeClr>
                </a:solidFill>
                <a:latin typeface="Century Gothic" pitchFamily="34" charset="0"/>
              </a:rPr>
              <a:t>Development</a:t>
            </a:r>
            <a:endParaRPr lang="en-AU" sz="2200" dirty="0">
              <a:solidFill>
                <a:schemeClr val="bg1">
                  <a:lumMod val="95000"/>
                  <a:lumOff val="5000"/>
                </a:schemeClr>
              </a:solidFill>
              <a:latin typeface="Century Gothic" pitchFamily="34" charset="0"/>
            </a:endParaRPr>
          </a:p>
          <a:p>
            <a:pPr lvl="1">
              <a:buFont typeface="Wingdings" pitchFamily="2" charset="2"/>
              <a:buChar char="q"/>
            </a:pPr>
            <a:r>
              <a:rPr lang="en-AU" sz="2200" dirty="0">
                <a:solidFill>
                  <a:schemeClr val="bg1">
                    <a:lumMod val="95000"/>
                    <a:lumOff val="5000"/>
                  </a:schemeClr>
                </a:solidFill>
                <a:latin typeface="Century Gothic" pitchFamily="34" charset="0"/>
              </a:rPr>
              <a:t> </a:t>
            </a:r>
            <a:r>
              <a:rPr lang="en-AU" sz="2200" dirty="0" smtClean="0">
                <a:solidFill>
                  <a:schemeClr val="bg1">
                    <a:lumMod val="95000"/>
                    <a:lumOff val="5000"/>
                  </a:schemeClr>
                </a:solidFill>
                <a:latin typeface="Century Gothic" pitchFamily="34" charset="0"/>
              </a:rPr>
              <a:t>  Civil </a:t>
            </a:r>
            <a:r>
              <a:rPr lang="en-AU" sz="2200" dirty="0">
                <a:solidFill>
                  <a:schemeClr val="bg1">
                    <a:lumMod val="95000"/>
                    <a:lumOff val="5000"/>
                  </a:schemeClr>
                </a:solidFill>
                <a:latin typeface="Century Gothic" pitchFamily="34" charset="0"/>
              </a:rPr>
              <a:t>Society </a:t>
            </a:r>
          </a:p>
          <a:p>
            <a:pPr lvl="1">
              <a:buFont typeface="Wingdings" pitchFamily="2" charset="2"/>
              <a:buChar char="q"/>
            </a:pPr>
            <a:r>
              <a:rPr lang="en-AU" sz="2200" dirty="0" smtClean="0">
                <a:solidFill>
                  <a:schemeClr val="bg1">
                    <a:lumMod val="95000"/>
                    <a:lumOff val="5000"/>
                  </a:schemeClr>
                </a:solidFill>
                <a:latin typeface="Century Gothic" pitchFamily="34" charset="0"/>
              </a:rPr>
              <a:t>	NAO-Support Unit</a:t>
            </a:r>
          </a:p>
          <a:p>
            <a:pPr lvl="1">
              <a:buFont typeface="Wingdings" pitchFamily="2" charset="2"/>
              <a:buChar char="q"/>
            </a:pPr>
            <a:r>
              <a:rPr lang="en-AU" sz="2200" dirty="0">
                <a:solidFill>
                  <a:schemeClr val="bg1">
                    <a:lumMod val="95000"/>
                    <a:lumOff val="5000"/>
                  </a:schemeClr>
                </a:solidFill>
                <a:latin typeface="Century Gothic" pitchFamily="34" charset="0"/>
              </a:rPr>
              <a:t> </a:t>
            </a:r>
            <a:r>
              <a:rPr lang="en-AU" sz="2200" dirty="0" smtClean="0">
                <a:solidFill>
                  <a:schemeClr val="bg1">
                    <a:lumMod val="95000"/>
                    <a:lumOff val="5000"/>
                  </a:schemeClr>
                </a:solidFill>
                <a:latin typeface="Century Gothic" pitchFamily="34" charset="0"/>
              </a:rPr>
              <a:t>  Technical </a:t>
            </a:r>
            <a:r>
              <a:rPr lang="en-AU" sz="2200" dirty="0">
                <a:solidFill>
                  <a:schemeClr val="bg1">
                    <a:lumMod val="95000"/>
                    <a:lumOff val="5000"/>
                  </a:schemeClr>
                </a:solidFill>
                <a:latin typeface="Century Gothic" pitchFamily="34" charset="0"/>
              </a:rPr>
              <a:t>Cooperation </a:t>
            </a:r>
            <a:r>
              <a:rPr lang="en-AU" sz="2200" dirty="0" smtClean="0">
                <a:solidFill>
                  <a:schemeClr val="bg1">
                    <a:lumMod val="95000"/>
                    <a:lumOff val="5000"/>
                  </a:schemeClr>
                </a:solidFill>
                <a:latin typeface="Century Gothic" pitchFamily="34" charset="0"/>
              </a:rPr>
              <a:t>Fund</a:t>
            </a:r>
            <a:endParaRPr lang="en-AU" sz="2200" dirty="0">
              <a:solidFill>
                <a:schemeClr val="bg1">
                  <a:lumMod val="95000"/>
                  <a:lumOff val="5000"/>
                </a:schemeClr>
              </a:solidFill>
              <a:latin typeface="Century Gothic" pitchFamily="34" charset="0"/>
            </a:endParaRPr>
          </a:p>
        </p:txBody>
      </p:sp>
      <p:sp>
        <p:nvSpPr>
          <p:cNvPr id="4" name="AutoShape 7"/>
          <p:cNvSpPr>
            <a:spLocks noChangeArrowheads="1"/>
          </p:cNvSpPr>
          <p:nvPr/>
        </p:nvSpPr>
        <p:spPr bwMode="gray">
          <a:xfrm>
            <a:off x="533400" y="4572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5. Focus on 11</a:t>
            </a:r>
            <a:r>
              <a:rPr lang="en-AU" sz="2400" b="1" baseline="30000" dirty="0" smtClean="0">
                <a:solidFill>
                  <a:schemeClr val="bg1"/>
                </a:solidFill>
              </a:rPr>
              <a:t>th</a:t>
            </a:r>
            <a:r>
              <a:rPr lang="en-AU" sz="2400" b="1" dirty="0" smtClean="0">
                <a:solidFill>
                  <a:schemeClr val="bg1"/>
                </a:solidFill>
              </a:rPr>
              <a:t> EDF</a:t>
            </a:r>
            <a:endParaRPr lang="en-AU" sz="24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inamblai water aid 3.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295400" y="533400"/>
            <a:ext cx="3276600" cy="4947023"/>
          </a:xfrm>
          <a:prstGeom prst="rect">
            <a:avLst/>
          </a:prstGeom>
          <a:ln>
            <a:noFill/>
          </a:ln>
          <a:effectLst>
            <a:softEdge rad="112500"/>
          </a:effectLst>
        </p:spPr>
      </p:pic>
      <p:sp>
        <p:nvSpPr>
          <p:cNvPr id="8" name="Title 1"/>
          <p:cNvSpPr txBox="1">
            <a:spLocks/>
          </p:cNvSpPr>
          <p:nvPr/>
        </p:nvSpPr>
        <p:spPr>
          <a:xfrm>
            <a:off x="4648200" y="3124200"/>
            <a:ext cx="4343400" cy="25908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dirty="0" smtClean="0">
                <a:latin typeface="+mj-lt"/>
                <a:ea typeface="+mj-ea"/>
                <a:cs typeface="+mj-cs"/>
              </a:rPr>
              <a:t>Presentation by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dirty="0" smtClean="0">
                <a:latin typeface="+mj-lt"/>
                <a:ea typeface="+mj-ea"/>
                <a:cs typeface="+mj-cs"/>
              </a:rPr>
              <a:t>Yvonne </a:t>
            </a:r>
            <a:r>
              <a:rPr lang="en-US" sz="1600" dirty="0" err="1" smtClean="0">
                <a:latin typeface="+mj-lt"/>
                <a:ea typeface="+mj-ea"/>
                <a:cs typeface="+mj-cs"/>
              </a:rPr>
              <a:t>Vavine</a:t>
            </a:r>
            <a:endParaRPr lang="en-US" sz="16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dirty="0" smtClean="0">
                <a:latin typeface="+mj-lt"/>
                <a:ea typeface="+mj-ea"/>
                <a:cs typeface="+mj-cs"/>
              </a:rPr>
              <a:t>Programming &amp; Monitoring Officer</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dirty="0" smtClean="0">
                <a:latin typeface="+mj-lt"/>
                <a:ea typeface="+mj-ea"/>
                <a:cs typeface="+mj-cs"/>
              </a:rPr>
              <a:t>PNG NAO Support Unit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1600" dirty="0" smtClean="0">
                <a:latin typeface="+mj-lt"/>
                <a:ea typeface="+mj-ea"/>
                <a:cs typeface="+mj-cs"/>
              </a:rPr>
              <a:t>Department of National Planning &amp; Monitoring  </a:t>
            </a:r>
            <a:endParaRPr kumimoji="0" lang="en-AU" sz="16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9" name="Title 1"/>
          <p:cNvSpPr txBox="1">
            <a:spLocks/>
          </p:cNvSpPr>
          <p:nvPr/>
        </p:nvSpPr>
        <p:spPr>
          <a:xfrm>
            <a:off x="5105400" y="838200"/>
            <a:ext cx="3733800" cy="3505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600" b="1" dirty="0" smtClean="0">
                <a:solidFill>
                  <a:schemeClr val="bg1">
                    <a:lumMod val="95000"/>
                    <a:lumOff val="5000"/>
                  </a:schemeClr>
                </a:solidFill>
                <a:latin typeface="+mj-lt"/>
                <a:ea typeface="+mj-ea"/>
                <a:cs typeface="+mj-cs"/>
              </a:rPr>
              <a:t>THANK YOU</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3600" dirty="0">
              <a:latin typeface="+mj-lt"/>
              <a:ea typeface="+mj-ea"/>
              <a:cs typeface="+mj-cs"/>
            </a:endParaRPr>
          </a:p>
        </p:txBody>
      </p:sp>
      <p:sp>
        <p:nvSpPr>
          <p:cNvPr id="10" name="Rectangle 9"/>
          <p:cNvSpPr/>
          <p:nvPr/>
        </p:nvSpPr>
        <p:spPr>
          <a:xfrm>
            <a:off x="381000" y="6248400"/>
            <a:ext cx="8153400" cy="45720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bg1">
                    <a:lumMod val="95000"/>
                    <a:lumOff val="5000"/>
                  </a:schemeClr>
                </a:solidFill>
              </a:rPr>
              <a:t>Contact us: PO Box 1199, </a:t>
            </a:r>
            <a:r>
              <a:rPr lang="en-US" sz="1000" dirty="0" err="1" smtClean="0">
                <a:solidFill>
                  <a:schemeClr val="bg1">
                    <a:lumMod val="95000"/>
                    <a:lumOff val="5000"/>
                  </a:schemeClr>
                </a:solidFill>
              </a:rPr>
              <a:t>Waigani</a:t>
            </a:r>
            <a:r>
              <a:rPr lang="en-US" sz="1000" dirty="0" smtClean="0">
                <a:solidFill>
                  <a:schemeClr val="bg1">
                    <a:lumMod val="95000"/>
                    <a:lumOff val="5000"/>
                  </a:schemeClr>
                </a:solidFill>
              </a:rPr>
              <a:t>, Papua New </a:t>
            </a:r>
            <a:r>
              <a:rPr lang="en-US" sz="1000" dirty="0" err="1" smtClean="0">
                <a:solidFill>
                  <a:schemeClr val="bg1">
                    <a:lumMod val="95000"/>
                    <a:lumOff val="5000"/>
                  </a:schemeClr>
                </a:solidFill>
              </a:rPr>
              <a:t>Guina|National</a:t>
            </a:r>
            <a:r>
              <a:rPr lang="en-US" sz="1000" dirty="0" smtClean="0">
                <a:solidFill>
                  <a:schemeClr val="bg1">
                    <a:lumMod val="95000"/>
                    <a:lumOff val="5000"/>
                  </a:schemeClr>
                </a:solidFill>
              </a:rPr>
              <a:t> Development Bank Building, Ground </a:t>
            </a:r>
            <a:r>
              <a:rPr lang="en-US" sz="1000" dirty="0" err="1" smtClean="0">
                <a:solidFill>
                  <a:schemeClr val="bg1">
                    <a:lumMod val="95000"/>
                    <a:lumOff val="5000"/>
                  </a:schemeClr>
                </a:solidFill>
              </a:rPr>
              <a:t>floor|Phone</a:t>
            </a:r>
            <a:r>
              <a:rPr lang="en-US" sz="1000" dirty="0" smtClean="0">
                <a:solidFill>
                  <a:schemeClr val="bg1">
                    <a:lumMod val="95000"/>
                    <a:lumOff val="5000"/>
                  </a:schemeClr>
                </a:solidFill>
              </a:rPr>
              <a:t> (675) 3250098, 3234330|Fax: (675) 3255759|Facebook page: Papua New Guinea National </a:t>
            </a:r>
            <a:r>
              <a:rPr lang="en-US" sz="1000" dirty="0" err="1" smtClean="0">
                <a:solidFill>
                  <a:schemeClr val="bg1">
                    <a:lumMod val="95000"/>
                    <a:lumOff val="5000"/>
                  </a:schemeClr>
                </a:solidFill>
              </a:rPr>
              <a:t>Authorisign</a:t>
            </a:r>
            <a:r>
              <a:rPr lang="en-US" sz="1000" dirty="0" smtClean="0">
                <a:solidFill>
                  <a:schemeClr val="bg1">
                    <a:lumMod val="95000"/>
                    <a:lumOff val="5000"/>
                  </a:schemeClr>
                </a:solidFill>
              </a:rPr>
              <a:t> Officer Support </a:t>
            </a:r>
            <a:r>
              <a:rPr lang="en-US" sz="1000" dirty="0" err="1" smtClean="0">
                <a:solidFill>
                  <a:schemeClr val="bg1">
                    <a:lumMod val="95000"/>
                    <a:lumOff val="5000"/>
                  </a:schemeClr>
                </a:solidFill>
              </a:rPr>
              <a:t>Unit|Email</a:t>
            </a:r>
            <a:r>
              <a:rPr lang="en-US" sz="1000" dirty="0" smtClean="0">
                <a:solidFill>
                  <a:schemeClr val="bg1">
                    <a:lumMod val="95000"/>
                    <a:lumOff val="5000"/>
                  </a:schemeClr>
                </a:solidFill>
              </a:rPr>
              <a:t>: </a:t>
            </a:r>
            <a:r>
              <a:rPr lang="en-US" sz="1000" dirty="0" smtClean="0">
                <a:solidFill>
                  <a:schemeClr val="bg1">
                    <a:lumMod val="95000"/>
                    <a:lumOff val="5000"/>
                  </a:schemeClr>
                </a:solidFill>
                <a:hlinkClick r:id="rId3"/>
              </a:rPr>
              <a:t>yvonne_vavine@planning.gov.pg</a:t>
            </a:r>
            <a:r>
              <a:rPr lang="en-US" sz="1000" dirty="0" smtClean="0">
                <a:solidFill>
                  <a:schemeClr val="bg1">
                    <a:lumMod val="95000"/>
                    <a:lumOff val="5000"/>
                  </a:schemeClr>
                </a:solidFill>
              </a:rPr>
              <a:t> </a:t>
            </a:r>
            <a:endParaRPr lang="en-AU" sz="1000"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pPr algn="l">
              <a:buFont typeface="Wingdings" pitchFamily="2" charset="2"/>
              <a:buChar char="v"/>
            </a:pPr>
            <a:r>
              <a:rPr lang="en-US" sz="4000" b="1" dirty="0" smtClean="0">
                <a:solidFill>
                  <a:schemeClr val="bg1"/>
                </a:solidFill>
                <a:latin typeface="Century Gothic" pitchFamily="34" charset="0"/>
              </a:rPr>
              <a:t>Outline of presentation</a:t>
            </a:r>
            <a:endParaRPr lang="en-AU" sz="4000" b="1" dirty="0">
              <a:solidFill>
                <a:schemeClr val="bg1"/>
              </a:solidFill>
              <a:latin typeface="Century Gothic" pitchFamily="34" charset="0"/>
            </a:endParaRPr>
          </a:p>
        </p:txBody>
      </p:sp>
      <p:sp>
        <p:nvSpPr>
          <p:cNvPr id="6" name="AutoShape 7"/>
          <p:cNvSpPr>
            <a:spLocks noChangeArrowheads="1"/>
          </p:cNvSpPr>
          <p:nvPr/>
        </p:nvSpPr>
        <p:spPr bwMode="gray">
          <a:xfrm>
            <a:off x="609600" y="28956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3. Challenges</a:t>
            </a:r>
            <a:endParaRPr lang="en-AU" sz="2400" dirty="0">
              <a:solidFill>
                <a:schemeClr val="bg1"/>
              </a:solidFill>
            </a:endParaRPr>
          </a:p>
        </p:txBody>
      </p:sp>
      <p:sp>
        <p:nvSpPr>
          <p:cNvPr id="7" name="AutoShape 7"/>
          <p:cNvSpPr>
            <a:spLocks noChangeArrowheads="1"/>
          </p:cNvSpPr>
          <p:nvPr/>
        </p:nvSpPr>
        <p:spPr bwMode="gray">
          <a:xfrm>
            <a:off x="609600" y="22860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US" sz="2400" b="1" dirty="0" smtClean="0">
                <a:solidFill>
                  <a:schemeClr val="bg1"/>
                </a:solidFill>
              </a:rPr>
              <a:t>2. Key results of 9</a:t>
            </a:r>
            <a:r>
              <a:rPr lang="en-US" sz="2400" b="1" baseline="30000" dirty="0" smtClean="0">
                <a:solidFill>
                  <a:schemeClr val="bg1"/>
                </a:solidFill>
              </a:rPr>
              <a:t>th</a:t>
            </a:r>
            <a:r>
              <a:rPr lang="en-US" sz="2400" b="1" dirty="0" smtClean="0">
                <a:solidFill>
                  <a:schemeClr val="bg1"/>
                </a:solidFill>
              </a:rPr>
              <a:t> EDF WASH </a:t>
            </a:r>
            <a:r>
              <a:rPr lang="en-US" sz="2400" b="1" dirty="0" err="1" smtClean="0">
                <a:solidFill>
                  <a:schemeClr val="bg1"/>
                </a:solidFill>
              </a:rPr>
              <a:t>Programmes</a:t>
            </a:r>
            <a:r>
              <a:rPr lang="en-US" sz="2400" b="1" dirty="0" smtClean="0">
                <a:solidFill>
                  <a:schemeClr val="bg1"/>
                </a:solidFill>
              </a:rPr>
              <a:t> in PNG</a:t>
            </a:r>
            <a:endParaRPr lang="en-AU" sz="2400" dirty="0">
              <a:solidFill>
                <a:schemeClr val="bg1"/>
              </a:solidFill>
            </a:endParaRPr>
          </a:p>
        </p:txBody>
      </p:sp>
      <p:sp>
        <p:nvSpPr>
          <p:cNvPr id="8" name="AutoShape 7"/>
          <p:cNvSpPr>
            <a:spLocks noChangeArrowheads="1"/>
          </p:cNvSpPr>
          <p:nvPr/>
        </p:nvSpPr>
        <p:spPr bwMode="gray">
          <a:xfrm>
            <a:off x="609600" y="35052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4. </a:t>
            </a:r>
            <a:r>
              <a:rPr lang="en-AU" sz="2400" b="1" dirty="0" err="1" smtClean="0">
                <a:solidFill>
                  <a:schemeClr val="bg1"/>
                </a:solidFill>
              </a:rPr>
              <a:t>WaSH</a:t>
            </a:r>
            <a:r>
              <a:rPr lang="en-AU" sz="2400" b="1" dirty="0" smtClean="0">
                <a:solidFill>
                  <a:schemeClr val="bg1"/>
                </a:solidFill>
              </a:rPr>
              <a:t> Policy</a:t>
            </a:r>
            <a:endParaRPr lang="en-AU" sz="2400" dirty="0">
              <a:solidFill>
                <a:schemeClr val="bg1"/>
              </a:solidFill>
            </a:endParaRPr>
          </a:p>
        </p:txBody>
      </p:sp>
      <p:sp>
        <p:nvSpPr>
          <p:cNvPr id="9" name="AutoShape 7"/>
          <p:cNvSpPr>
            <a:spLocks noChangeArrowheads="1"/>
          </p:cNvSpPr>
          <p:nvPr/>
        </p:nvSpPr>
        <p:spPr bwMode="gray">
          <a:xfrm>
            <a:off x="609600" y="41148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5. Focus on 11</a:t>
            </a:r>
            <a:r>
              <a:rPr lang="en-AU" sz="2400" b="1" baseline="30000" dirty="0" smtClean="0">
                <a:solidFill>
                  <a:schemeClr val="bg1"/>
                </a:solidFill>
              </a:rPr>
              <a:t>th</a:t>
            </a:r>
            <a:r>
              <a:rPr lang="en-AU" sz="2400" b="1" dirty="0" smtClean="0">
                <a:solidFill>
                  <a:schemeClr val="bg1"/>
                </a:solidFill>
              </a:rPr>
              <a:t> EDF</a:t>
            </a:r>
            <a:endParaRPr lang="en-AU" sz="2400" dirty="0">
              <a:solidFill>
                <a:schemeClr val="bg1"/>
              </a:solidFill>
            </a:endParaRPr>
          </a:p>
        </p:txBody>
      </p:sp>
      <p:sp>
        <p:nvSpPr>
          <p:cNvPr id="10" name="AutoShape 7"/>
          <p:cNvSpPr>
            <a:spLocks noChangeArrowheads="1"/>
          </p:cNvSpPr>
          <p:nvPr/>
        </p:nvSpPr>
        <p:spPr bwMode="gray">
          <a:xfrm>
            <a:off x="609600" y="16764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1. Background of EU WASH Programmes in PNG</a:t>
            </a:r>
            <a:endParaRPr lang="en-AU" sz="2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lnSpcReduction="10000"/>
          </a:bodyPr>
          <a:lstStyle/>
          <a:p>
            <a:pPr algn="just"/>
            <a:r>
              <a:rPr lang="en-AU" sz="2600" dirty="0" smtClean="0">
                <a:solidFill>
                  <a:schemeClr val="bg1"/>
                </a:solidFill>
                <a:latin typeface="Century Gothic" panose="020B0502020202020204" pitchFamily="34" charset="0"/>
              </a:rPr>
              <a:t>PNG recently (March 2014) launched its National Strategy for Responsible Sustainable Development.</a:t>
            </a:r>
          </a:p>
          <a:p>
            <a:pPr algn="just"/>
            <a:r>
              <a:rPr lang="en-AU" sz="2600" dirty="0" smtClean="0">
                <a:solidFill>
                  <a:schemeClr val="bg1"/>
                </a:solidFill>
                <a:latin typeface="Century Gothic" panose="020B0502020202020204" pitchFamily="34" charset="0"/>
              </a:rPr>
              <a:t>The Strategy which reflects the green economy emphasises the importance of designing the policies around the strategic assets which are globally significant because of their quantum and that they provide solution to sustainable food and water security, climate change, energy and biodiversity reservoir. These assets are;</a:t>
            </a:r>
          </a:p>
          <a:p>
            <a:endParaRPr lang="en-AU" sz="2600" dirty="0" smtClean="0">
              <a:solidFill>
                <a:schemeClr val="bg1"/>
              </a:solidFill>
              <a:latin typeface="Century Gothic" panose="020B0502020202020204" pitchFamily="34" charset="0"/>
            </a:endParaRPr>
          </a:p>
          <a:p>
            <a:pPr lvl="1"/>
            <a:r>
              <a:rPr lang="en-AU" sz="2600" dirty="0" smtClean="0">
                <a:solidFill>
                  <a:schemeClr val="bg1"/>
                </a:solidFill>
                <a:latin typeface="Century Gothic" panose="020B0502020202020204" pitchFamily="34" charset="0"/>
              </a:rPr>
              <a:t>Fisheries particularly skip jack tuna</a:t>
            </a:r>
          </a:p>
          <a:p>
            <a:pPr lvl="1"/>
            <a:r>
              <a:rPr lang="en-AU" sz="2600" dirty="0" smtClean="0">
                <a:solidFill>
                  <a:schemeClr val="bg1"/>
                </a:solidFill>
                <a:latin typeface="Century Gothic" panose="020B0502020202020204" pitchFamily="34" charset="0"/>
              </a:rPr>
              <a:t>Forestry; and</a:t>
            </a:r>
          </a:p>
          <a:p>
            <a:pPr lvl="1"/>
            <a:r>
              <a:rPr lang="en-AU" sz="2600" dirty="0" smtClean="0">
                <a:solidFill>
                  <a:schemeClr val="bg1"/>
                </a:solidFill>
                <a:latin typeface="Century Gothic" panose="020B0502020202020204" pitchFamily="34" charset="0"/>
              </a:rPr>
              <a:t>WATER</a:t>
            </a:r>
          </a:p>
        </p:txBody>
      </p:sp>
    </p:spTree>
    <p:extLst>
      <p:ext uri="{BB962C8B-B14F-4D97-AF65-F5344CB8AC3E}">
        <p14:creationId xmlns:p14="http://schemas.microsoft.com/office/powerpoint/2010/main" val="1269957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b="1" dirty="0" smtClean="0">
                <a:solidFill>
                  <a:schemeClr val="bg1"/>
                </a:solidFill>
                <a:latin typeface="Century Gothic" pitchFamily="34" charset="0"/>
              </a:rPr>
              <a:t>Papua New Guinea</a:t>
            </a:r>
            <a:endParaRPr lang="en-AU" b="1" dirty="0">
              <a:solidFill>
                <a:schemeClr val="bg1"/>
              </a:solidFill>
              <a:latin typeface="Century Gothic" pitchFamily="34" charset="0"/>
            </a:endParaRPr>
          </a:p>
        </p:txBody>
      </p:sp>
      <p:sp>
        <p:nvSpPr>
          <p:cNvPr id="3" name="Content Placeholder 2"/>
          <p:cNvSpPr>
            <a:spLocks noGrp="1"/>
          </p:cNvSpPr>
          <p:nvPr>
            <p:ph idx="1"/>
          </p:nvPr>
        </p:nvSpPr>
        <p:spPr>
          <a:xfrm>
            <a:off x="533400" y="4267200"/>
            <a:ext cx="8229600" cy="4525963"/>
          </a:xfrm>
        </p:spPr>
        <p:txBody>
          <a:bodyPr>
            <a:normAutofit/>
          </a:bodyPr>
          <a:lstStyle/>
          <a:p>
            <a:pPr algn="ctr"/>
            <a:r>
              <a:rPr lang="en-US" sz="2400" dirty="0" smtClean="0">
                <a:solidFill>
                  <a:schemeClr val="bg1"/>
                </a:solidFill>
              </a:rPr>
              <a:t>Population: </a:t>
            </a:r>
            <a:r>
              <a:rPr lang="en-US" sz="2400" dirty="0">
                <a:solidFill>
                  <a:schemeClr val="bg1"/>
                </a:solidFill>
              </a:rPr>
              <a:t>7</a:t>
            </a:r>
            <a:r>
              <a:rPr lang="en-US" sz="2400" dirty="0" smtClean="0">
                <a:solidFill>
                  <a:schemeClr val="bg1"/>
                </a:solidFill>
              </a:rPr>
              <a:t> million</a:t>
            </a:r>
          </a:p>
          <a:p>
            <a:pPr algn="ctr"/>
            <a:r>
              <a:rPr lang="en-US" sz="2400" dirty="0" smtClean="0">
                <a:solidFill>
                  <a:schemeClr val="bg1"/>
                </a:solidFill>
              </a:rPr>
              <a:t>85% in the rural areas</a:t>
            </a:r>
          </a:p>
          <a:p>
            <a:pPr algn="ctr"/>
            <a:r>
              <a:rPr lang="en-US" sz="2400" dirty="0" smtClean="0">
                <a:solidFill>
                  <a:schemeClr val="bg1"/>
                </a:solidFill>
              </a:rPr>
              <a:t>20% rural access to improved water</a:t>
            </a:r>
          </a:p>
          <a:p>
            <a:pPr algn="ctr"/>
            <a:r>
              <a:rPr lang="en-US" sz="2400" dirty="0" smtClean="0">
                <a:solidFill>
                  <a:schemeClr val="bg1"/>
                </a:solidFill>
              </a:rPr>
              <a:t>15% access improved sanitation</a:t>
            </a:r>
            <a:endParaRPr lang="en-AU" sz="2400" dirty="0">
              <a:solidFill>
                <a:schemeClr val="bg1"/>
              </a:solidFill>
            </a:endParaRPr>
          </a:p>
        </p:txBody>
      </p:sp>
      <p:pic>
        <p:nvPicPr>
          <p:cNvPr id="1026" name="Picture 2" descr="C:\Users\YVONNE VAVINE\Pictures\WASH in PNG\papuanewguinea.gif"/>
          <p:cNvPicPr>
            <a:picLocks noChangeAspect="1" noChangeArrowheads="1"/>
          </p:cNvPicPr>
          <p:nvPr/>
        </p:nvPicPr>
        <p:blipFill>
          <a:blip r:embed="rId2"/>
          <a:srcRect/>
          <a:stretch>
            <a:fillRect/>
          </a:stretch>
        </p:blipFill>
        <p:spPr bwMode="auto">
          <a:xfrm>
            <a:off x="1600200" y="1219200"/>
            <a:ext cx="6781800" cy="29718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descr="J LILAL (15).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14400" y="2590801"/>
            <a:ext cx="3657600" cy="3886199"/>
          </a:xfrm>
        </p:spPr>
      </p:pic>
      <p:sp>
        <p:nvSpPr>
          <p:cNvPr id="15" name="Title 1"/>
          <p:cNvSpPr txBox="1">
            <a:spLocks/>
          </p:cNvSpPr>
          <p:nvPr/>
        </p:nvSpPr>
        <p:spPr>
          <a:xfrm>
            <a:off x="4876800" y="381000"/>
            <a:ext cx="4267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AU" sz="2800" b="1" i="0" u="none" strike="noStrike" kern="1200" cap="none" spc="0" normalizeH="0" baseline="0" noProof="0" dirty="0" smtClean="0">
              <a:ln>
                <a:noFill/>
              </a:ln>
              <a:solidFill>
                <a:schemeClr val="bg1"/>
              </a:solidFill>
              <a:effectLst/>
              <a:uLnTx/>
              <a:uFillTx/>
              <a:latin typeface="Century Gothic" pitchFamily="34" charset="0"/>
              <a:ea typeface="+mj-ea"/>
              <a:cs typeface="+mj-cs"/>
            </a:endParaRPr>
          </a:p>
        </p:txBody>
      </p:sp>
      <p:sp>
        <p:nvSpPr>
          <p:cNvPr id="16" name="Rounded Rectangle 15"/>
          <p:cNvSpPr/>
          <p:nvPr/>
        </p:nvSpPr>
        <p:spPr>
          <a:xfrm>
            <a:off x="914400" y="1600200"/>
            <a:ext cx="3657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Rural Water Supply &amp; Sanitation </a:t>
            </a:r>
            <a:r>
              <a:rPr lang="en-US" b="1" dirty="0" err="1" smtClean="0">
                <a:solidFill>
                  <a:schemeClr val="bg1"/>
                </a:solidFill>
              </a:rPr>
              <a:t>Programme</a:t>
            </a:r>
            <a:endParaRPr lang="en-AU" b="1" dirty="0">
              <a:solidFill>
                <a:schemeClr val="bg1"/>
              </a:solidFill>
            </a:endParaRPr>
          </a:p>
        </p:txBody>
      </p:sp>
      <p:sp>
        <p:nvSpPr>
          <p:cNvPr id="18" name="Rounded Rectangle 17"/>
          <p:cNvSpPr/>
          <p:nvPr/>
        </p:nvSpPr>
        <p:spPr>
          <a:xfrm>
            <a:off x="4876800" y="1600200"/>
            <a:ext cx="3657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District Towns Water Supply </a:t>
            </a:r>
            <a:r>
              <a:rPr lang="en-US" b="1" dirty="0" err="1" smtClean="0">
                <a:solidFill>
                  <a:schemeClr val="bg1"/>
                </a:solidFill>
              </a:rPr>
              <a:t>Programme</a:t>
            </a:r>
            <a:endParaRPr lang="en-AU" b="1" dirty="0">
              <a:solidFill>
                <a:schemeClr val="bg1"/>
              </a:solidFill>
            </a:endParaRPr>
          </a:p>
        </p:txBody>
      </p:sp>
      <p:sp>
        <p:nvSpPr>
          <p:cNvPr id="20" name="AutoShape 7"/>
          <p:cNvSpPr>
            <a:spLocks noChangeArrowheads="1"/>
          </p:cNvSpPr>
          <p:nvPr/>
        </p:nvSpPr>
        <p:spPr bwMode="gray">
          <a:xfrm>
            <a:off x="685800" y="6858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1. Background of EU WASH Programmes in PNG</a:t>
            </a:r>
            <a:endParaRPr lang="en-AU" sz="2400" dirty="0">
              <a:solidFill>
                <a:schemeClr val="bg1"/>
              </a:solidFill>
            </a:endParaRPr>
          </a:p>
        </p:txBody>
      </p:sp>
      <p:pic>
        <p:nvPicPr>
          <p:cNvPr id="1026" name="Picture 2" descr="C:\Users\YVONNE VAVINE\Downloads\20121109_12365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29200" y="2667000"/>
            <a:ext cx="3429000" cy="3810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RWSSP</a:t>
            </a:r>
            <a:endParaRPr lang="en-AU" b="1" dirty="0">
              <a:solidFill>
                <a:schemeClr val="bg1"/>
              </a:solidFill>
            </a:endParaRPr>
          </a:p>
        </p:txBody>
      </p:sp>
      <p:pic>
        <p:nvPicPr>
          <p:cNvPr id="8" name="Content Placeholder 7" descr="DSC_0078.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066800" y="2743200"/>
            <a:ext cx="3990677" cy="2971800"/>
          </a:xfrm>
        </p:spPr>
      </p:pic>
      <p:sp>
        <p:nvSpPr>
          <p:cNvPr id="9" name="Content Placeholder 2"/>
          <p:cNvSpPr txBox="1">
            <a:spLocks/>
          </p:cNvSpPr>
          <p:nvPr/>
        </p:nvSpPr>
        <p:spPr>
          <a:xfrm>
            <a:off x="914400" y="1143000"/>
            <a:ext cx="7696200" cy="1600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The</a:t>
            </a:r>
            <a:r>
              <a:rPr kumimoji="0" lang="en-US" sz="1800" b="0" i="0" u="none" strike="noStrike" kern="1200" cap="none" spc="0" normalizeH="0" noProof="0" dirty="0" smtClean="0">
                <a:ln>
                  <a:noFill/>
                </a:ln>
                <a:solidFill>
                  <a:schemeClr val="tx1"/>
                </a:solidFill>
                <a:effectLst/>
                <a:uLnTx/>
                <a:uFillTx/>
                <a:latin typeface="Century Gothic" pitchFamily="34" charset="0"/>
                <a:ea typeface="BatangChe" pitchFamily="49" charset="-127"/>
                <a:cs typeface="+mn-cs"/>
              </a:rPr>
              <a:t> o</a:t>
            </a: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bjective</a:t>
            </a:r>
            <a:r>
              <a:rPr kumimoji="0" lang="en-US" sz="1800" b="0" i="0" u="none" strike="noStrike" kern="1200" cap="none" spc="0" normalizeH="0" noProof="0" dirty="0" smtClean="0">
                <a:ln>
                  <a:noFill/>
                </a:ln>
                <a:solidFill>
                  <a:schemeClr val="tx1"/>
                </a:solidFill>
                <a:effectLst/>
                <a:uLnTx/>
                <a:uFillTx/>
                <a:latin typeface="Century Gothic" pitchFamily="34" charset="0"/>
                <a:ea typeface="BatangChe" pitchFamily="49" charset="-127"/>
                <a:cs typeface="+mn-cs"/>
              </a:rPr>
              <a:t> of the </a:t>
            </a:r>
            <a:r>
              <a:rPr kumimoji="0" lang="en-US" sz="1800" b="0" i="0" u="none" strike="noStrike" kern="1200" cap="none" spc="0" normalizeH="0" noProof="0" dirty="0" err="1" smtClean="0">
                <a:ln>
                  <a:noFill/>
                </a:ln>
                <a:solidFill>
                  <a:schemeClr val="tx1"/>
                </a:solidFill>
                <a:effectLst/>
                <a:uLnTx/>
                <a:uFillTx/>
                <a:latin typeface="Century Gothic" pitchFamily="34" charset="0"/>
                <a:ea typeface="BatangChe" pitchFamily="49" charset="-127"/>
                <a:cs typeface="+mn-cs"/>
              </a:rPr>
              <a:t>programme</a:t>
            </a:r>
            <a:r>
              <a:rPr kumimoji="0" lang="en-US" sz="1800" b="0" i="0" u="none" strike="noStrike" kern="1200" cap="none" spc="0" normalizeH="0" noProof="0" dirty="0" smtClean="0">
                <a:ln>
                  <a:noFill/>
                </a:ln>
                <a:solidFill>
                  <a:schemeClr val="tx1"/>
                </a:solidFill>
                <a:effectLst/>
                <a:uLnTx/>
                <a:uFillTx/>
                <a:latin typeface="Century Gothic" pitchFamily="34" charset="0"/>
                <a:ea typeface="BatangChe" pitchFamily="49" charset="-127"/>
                <a:cs typeface="+mn-cs"/>
              </a:rPr>
              <a:t> is a</a:t>
            </a: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imed at improving the health status of communities through provision of increased access to safe water supply and sanitation facilities.</a:t>
            </a:r>
          </a:p>
        </p:txBody>
      </p:sp>
      <p:sp>
        <p:nvSpPr>
          <p:cNvPr id="10" name="Content Placeholder 2"/>
          <p:cNvSpPr txBox="1">
            <a:spLocks/>
          </p:cNvSpPr>
          <p:nvPr/>
        </p:nvSpPr>
        <p:spPr>
          <a:xfrm>
            <a:off x="5105400" y="2895600"/>
            <a:ext cx="3733800" cy="2895599"/>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n-US" b="1" dirty="0" smtClean="0">
                <a:solidFill>
                  <a:schemeClr val="bg1"/>
                </a:solidFill>
                <a:latin typeface="Century Gothic" pitchFamily="34" charset="0"/>
                <a:ea typeface="BatangChe" pitchFamily="49" charset="-127"/>
              </a:rPr>
              <a:t>Phase I – Euro 3.5 million</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baseline="0" noProof="0" dirty="0" smtClean="0">
                <a:ln>
                  <a:noFill/>
                </a:ln>
                <a:solidFill>
                  <a:schemeClr val="bg1"/>
                </a:solidFill>
                <a:effectLst/>
                <a:uLnTx/>
                <a:uFillTx/>
                <a:latin typeface="Century Gothic" pitchFamily="34" charset="0"/>
                <a:ea typeface="BatangChe" pitchFamily="49" charset="-127"/>
                <a:cs typeface="+mn-cs"/>
              </a:rPr>
              <a:t>Implemented</a:t>
            </a: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 from 2006-2008</a:t>
            </a:r>
          </a:p>
          <a:p>
            <a:pPr marL="342900" marR="0" lvl="0" indent="-342900" algn="just" defTabSz="914400" rtl="0" eaLnBrk="1" fontAlgn="auto" latinLnBrk="0" hangingPunct="1">
              <a:lnSpc>
                <a:spcPct val="100000"/>
              </a:lnSpc>
              <a:spcBef>
                <a:spcPct val="20000"/>
              </a:spcBef>
              <a:spcAft>
                <a:spcPts val="0"/>
              </a:spcAft>
              <a:buClrTx/>
              <a:buSzTx/>
              <a:tabLst/>
              <a:defRPr/>
            </a:pPr>
            <a:endParaRPr lang="en-US" b="1" baseline="0" dirty="0">
              <a:solidFill>
                <a:schemeClr val="bg1"/>
              </a:solidFill>
              <a:latin typeface="Century Gothic" pitchFamily="34" charset="0"/>
              <a:ea typeface="BatangChe" pitchFamily="49" charset="-127"/>
            </a:endParaRP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Phase II – Euro 12 million</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Implemented from 2009-2012</a:t>
            </a:r>
          </a:p>
          <a:p>
            <a:pPr marL="342900" marR="0" lvl="0" indent="-342900" algn="just" defTabSz="914400" rtl="0" eaLnBrk="1" fontAlgn="auto" latinLnBrk="0" hangingPunct="1">
              <a:lnSpc>
                <a:spcPct val="100000"/>
              </a:lnSpc>
              <a:spcBef>
                <a:spcPct val="20000"/>
              </a:spcBef>
              <a:spcAft>
                <a:spcPts val="0"/>
              </a:spcAft>
              <a:buClrTx/>
              <a:buSzTx/>
              <a:tabLst/>
              <a:defRPr/>
            </a:pPr>
            <a:endParaRPr lang="en-US" b="1" baseline="0" dirty="0">
              <a:solidFill>
                <a:schemeClr val="bg1"/>
              </a:solidFill>
              <a:latin typeface="Century Gothic" pitchFamily="34" charset="0"/>
              <a:ea typeface="BatangChe" pitchFamily="49" charset="-127"/>
            </a:endParaRP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Implementing Agency</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-Ministry of Health</a:t>
            </a:r>
            <a:endParaRPr kumimoji="0" lang="en-US" sz="1800" b="1" i="0" u="none" strike="noStrike" kern="1200" cap="none" spc="0" normalizeH="0" baseline="0" noProof="0" dirty="0" smtClean="0">
              <a:ln>
                <a:noFill/>
              </a:ln>
              <a:solidFill>
                <a:schemeClr val="bg1"/>
              </a:solidFill>
              <a:effectLst/>
              <a:uLnTx/>
              <a:uFillTx/>
              <a:latin typeface="Century Gothic" pitchFamily="34" charset="0"/>
              <a:ea typeface="BatangChe" pitchFamily="49" charset="-127"/>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smtClean="0">
                <a:solidFill>
                  <a:schemeClr val="bg1"/>
                </a:solidFill>
              </a:rPr>
              <a:t>DTWSP</a:t>
            </a:r>
            <a:endParaRPr lang="en-AU" b="1" dirty="0">
              <a:solidFill>
                <a:schemeClr val="bg1"/>
              </a:solidFill>
            </a:endParaRPr>
          </a:p>
        </p:txBody>
      </p:sp>
      <p:sp>
        <p:nvSpPr>
          <p:cNvPr id="5" name="Content Placeholder 2"/>
          <p:cNvSpPr txBox="1">
            <a:spLocks/>
          </p:cNvSpPr>
          <p:nvPr/>
        </p:nvSpPr>
        <p:spPr>
          <a:xfrm>
            <a:off x="914400" y="838200"/>
            <a:ext cx="7696200" cy="1905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latin typeface="Century Gothic" pitchFamily="34" charset="0"/>
                <a:ea typeface="BatangChe" pitchFamily="49" charset="-127"/>
              </a:rPr>
              <a:t>The o</a:t>
            </a:r>
            <a:r>
              <a:rPr kumimoji="0" lang="en-US" sz="1800" b="0" i="0" u="none" strike="noStrike" kern="1200" cap="none" spc="0" normalizeH="0" baseline="0" noProof="0" dirty="0" err="1" smtClean="0">
                <a:ln>
                  <a:noFill/>
                </a:ln>
                <a:solidFill>
                  <a:schemeClr val="tx1"/>
                </a:solidFill>
                <a:effectLst/>
                <a:uLnTx/>
                <a:uFillTx/>
                <a:latin typeface="Century Gothic" pitchFamily="34" charset="0"/>
                <a:ea typeface="BatangChe" pitchFamily="49" charset="-127"/>
                <a:cs typeface="+mn-cs"/>
              </a:rPr>
              <a:t>bjective</a:t>
            </a: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 of the </a:t>
            </a:r>
            <a:r>
              <a:rPr kumimoji="0" lang="en-US" sz="1800" b="0" i="0" u="none" strike="noStrike" kern="1200" cap="none" spc="0" normalizeH="0" baseline="0" noProof="0" dirty="0" err="1" smtClean="0">
                <a:ln>
                  <a:noFill/>
                </a:ln>
                <a:solidFill>
                  <a:schemeClr val="tx1"/>
                </a:solidFill>
                <a:effectLst/>
                <a:uLnTx/>
                <a:uFillTx/>
                <a:latin typeface="Century Gothic" pitchFamily="34" charset="0"/>
                <a:ea typeface="BatangChe" pitchFamily="49" charset="-127"/>
                <a:cs typeface="+mn-cs"/>
              </a:rPr>
              <a:t>programme</a:t>
            </a: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 </a:t>
            </a:r>
            <a:r>
              <a:rPr lang="en-US" dirty="0" smtClean="0">
                <a:latin typeface="Century Gothic" pitchFamily="34" charset="0"/>
                <a:ea typeface="BatangChe" pitchFamily="49" charset="-127"/>
              </a:rPr>
              <a:t>was</a:t>
            </a:r>
            <a:r>
              <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rPr>
              <a:t> aimed at improving the living conditions of the population</a:t>
            </a:r>
            <a:r>
              <a:rPr lang="en-US" baseline="0" dirty="0" smtClean="0">
                <a:latin typeface="Century Gothic" pitchFamily="34" charset="0"/>
                <a:ea typeface="BatangChe" pitchFamily="49" charset="-127"/>
              </a:rPr>
              <a:t>s</a:t>
            </a:r>
            <a:r>
              <a:rPr lang="en-US" dirty="0" smtClean="0">
                <a:latin typeface="Century Gothic" pitchFamily="34" charset="0"/>
                <a:ea typeface="BatangChe" pitchFamily="49" charset="-127"/>
              </a:rPr>
              <a:t> of district towns in line with Governments rural services delivery agenda. Towns targeted are </a:t>
            </a:r>
            <a:r>
              <a:rPr lang="en-US" dirty="0" err="1" smtClean="0">
                <a:latin typeface="Century Gothic" pitchFamily="34" charset="0"/>
                <a:ea typeface="BatangChe" pitchFamily="49" charset="-127"/>
              </a:rPr>
              <a:t>Finschhafen</a:t>
            </a:r>
            <a:r>
              <a:rPr lang="en-US" dirty="0" smtClean="0">
                <a:latin typeface="Century Gothic" pitchFamily="34" charset="0"/>
                <a:ea typeface="BatangChe" pitchFamily="49" charset="-127"/>
              </a:rPr>
              <a:t>, </a:t>
            </a:r>
            <a:r>
              <a:rPr lang="en-US" dirty="0" err="1" smtClean="0">
                <a:latin typeface="Century Gothic" pitchFamily="34" charset="0"/>
                <a:ea typeface="BatangChe" pitchFamily="49" charset="-127"/>
              </a:rPr>
              <a:t>Kainantu</a:t>
            </a:r>
            <a:r>
              <a:rPr lang="en-US" dirty="0" smtClean="0">
                <a:latin typeface="Century Gothic" pitchFamily="34" charset="0"/>
                <a:ea typeface="BatangChe" pitchFamily="49" charset="-127"/>
              </a:rPr>
              <a:t> and </a:t>
            </a:r>
            <a:r>
              <a:rPr lang="en-US" dirty="0" err="1" smtClean="0">
                <a:latin typeface="Century Gothic" pitchFamily="34" charset="0"/>
                <a:ea typeface="BatangChe" pitchFamily="49" charset="-127"/>
              </a:rPr>
              <a:t>Maprik</a:t>
            </a:r>
            <a:r>
              <a:rPr lang="en-US" dirty="0" smtClean="0">
                <a:latin typeface="Century Gothic" pitchFamily="34" charset="0"/>
                <a:ea typeface="BatangChe" pitchFamily="49" charset="-127"/>
              </a:rPr>
              <a:t> district towns</a:t>
            </a:r>
            <a:endPar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endParaRPr>
          </a:p>
        </p:txBody>
      </p:sp>
      <p:sp>
        <p:nvSpPr>
          <p:cNvPr id="6" name="Content Placeholder 2"/>
          <p:cNvSpPr txBox="1">
            <a:spLocks/>
          </p:cNvSpPr>
          <p:nvPr/>
        </p:nvSpPr>
        <p:spPr>
          <a:xfrm>
            <a:off x="5105400" y="2895600"/>
            <a:ext cx="3733800" cy="2895599"/>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n-US" b="1" dirty="0" smtClean="0">
                <a:solidFill>
                  <a:schemeClr val="bg1"/>
                </a:solidFill>
                <a:latin typeface="Century Gothic" pitchFamily="34" charset="0"/>
                <a:ea typeface="BatangChe" pitchFamily="49" charset="-127"/>
              </a:rPr>
              <a:t>Euro 4.0 million</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baseline="0" noProof="0" dirty="0" smtClean="0">
                <a:ln>
                  <a:noFill/>
                </a:ln>
                <a:solidFill>
                  <a:schemeClr val="bg1"/>
                </a:solidFill>
                <a:effectLst/>
                <a:uLnTx/>
                <a:uFillTx/>
                <a:latin typeface="Century Gothic" pitchFamily="34" charset="0"/>
                <a:ea typeface="BatangChe" pitchFamily="49" charset="-127"/>
                <a:cs typeface="+mn-cs"/>
              </a:rPr>
              <a:t>Implemented</a:t>
            </a: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 from 2006-2008</a:t>
            </a:r>
          </a:p>
          <a:p>
            <a:pPr marL="342900" marR="0" lvl="0" indent="-342900" algn="just" defTabSz="914400" rtl="0" eaLnBrk="1" fontAlgn="auto" latinLnBrk="0" hangingPunct="1">
              <a:lnSpc>
                <a:spcPct val="100000"/>
              </a:lnSpc>
              <a:spcBef>
                <a:spcPct val="20000"/>
              </a:spcBef>
              <a:spcAft>
                <a:spcPts val="0"/>
              </a:spcAft>
              <a:buClrTx/>
              <a:buSzTx/>
              <a:tabLst/>
              <a:defRPr/>
            </a:pPr>
            <a:endParaRPr lang="en-US" b="1" dirty="0">
              <a:solidFill>
                <a:schemeClr val="bg1"/>
              </a:solidFill>
              <a:latin typeface="Century Gothic" pitchFamily="34" charset="0"/>
              <a:ea typeface="BatangChe" pitchFamily="49" charset="-127"/>
            </a:endParaRPr>
          </a:p>
          <a:p>
            <a:pPr marL="342900" marR="0" lvl="0" indent="-342900" algn="just" defTabSz="914400" rtl="0" eaLnBrk="1" fontAlgn="auto" latinLnBrk="0" hangingPunct="1">
              <a:lnSpc>
                <a:spcPct val="100000"/>
              </a:lnSpc>
              <a:spcBef>
                <a:spcPct val="20000"/>
              </a:spcBef>
              <a:spcAft>
                <a:spcPts val="0"/>
              </a:spcAft>
              <a:buClrTx/>
              <a:buSzTx/>
              <a:tabLst/>
              <a:defRPr/>
            </a:pPr>
            <a:r>
              <a:rPr lang="en-US" b="1" dirty="0" smtClean="0">
                <a:solidFill>
                  <a:schemeClr val="bg1"/>
                </a:solidFill>
                <a:latin typeface="Century Gothic" pitchFamily="34" charset="0"/>
                <a:ea typeface="BatangChe" pitchFamily="49" charset="-127"/>
              </a:rPr>
              <a:t>Implementing Agency</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1800" b="1" i="0" u="none" strike="noStrike" kern="1200" cap="none" spc="0" normalizeH="0" noProof="0" dirty="0" smtClean="0">
                <a:ln>
                  <a:noFill/>
                </a:ln>
                <a:solidFill>
                  <a:schemeClr val="bg1"/>
                </a:solidFill>
                <a:effectLst/>
                <a:uLnTx/>
                <a:uFillTx/>
                <a:latin typeface="Century Gothic" pitchFamily="34" charset="0"/>
                <a:ea typeface="BatangChe" pitchFamily="49" charset="-127"/>
                <a:cs typeface="+mn-cs"/>
              </a:rPr>
              <a:t>-Water PNG</a:t>
            </a:r>
          </a:p>
          <a:p>
            <a:pPr marL="342900" marR="0" lvl="0" indent="-342900" algn="just" defTabSz="914400" rtl="0" eaLnBrk="1" fontAlgn="auto" latinLnBrk="0" hangingPunct="1">
              <a:lnSpc>
                <a:spcPct val="100000"/>
              </a:lnSpc>
              <a:spcBef>
                <a:spcPct val="20000"/>
              </a:spcBef>
              <a:spcAft>
                <a:spcPts val="0"/>
              </a:spcAft>
              <a:buClrTx/>
              <a:buSzTx/>
              <a:tabLst/>
              <a:defRPr/>
            </a:pPr>
            <a:endParaRPr lang="en-US" b="1" baseline="0" dirty="0">
              <a:solidFill>
                <a:schemeClr val="bg1"/>
              </a:solidFill>
              <a:latin typeface="Century Gothic" pitchFamily="34" charset="0"/>
              <a:ea typeface="BatangChe" pitchFamily="49" charset="-127"/>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800" b="0" i="0" u="none" strike="noStrike" kern="1200" cap="none" spc="0" normalizeH="0" baseline="0" noProof="0" dirty="0" smtClean="0">
              <a:ln>
                <a:noFill/>
              </a:ln>
              <a:solidFill>
                <a:schemeClr val="tx1"/>
              </a:solidFill>
              <a:effectLst/>
              <a:uLnTx/>
              <a:uFillTx/>
              <a:latin typeface="Century Gothic" pitchFamily="34" charset="0"/>
              <a:ea typeface="BatangChe" pitchFamily="49" charset="-127"/>
              <a:cs typeface="+mn-cs"/>
            </a:endParaRPr>
          </a:p>
        </p:txBody>
      </p:sp>
      <p:pic>
        <p:nvPicPr>
          <p:cNvPr id="2050" name="Picture 2" descr="C:\Users\YVONNE VAVINE\Downloads\20121109_12062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00200" y="2692400"/>
            <a:ext cx="3124200" cy="3784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Alternate Process 4"/>
          <p:cNvSpPr/>
          <p:nvPr/>
        </p:nvSpPr>
        <p:spPr>
          <a:xfrm>
            <a:off x="152400" y="1828800"/>
            <a:ext cx="4419600" cy="4876800"/>
          </a:xfrm>
          <a:prstGeom prst="flowChartAlternateProcess">
            <a:avLst/>
          </a:prstGeom>
          <a:ln/>
        </p:spPr>
        <p:style>
          <a:lnRef idx="1">
            <a:schemeClr val="accent5"/>
          </a:lnRef>
          <a:fillRef idx="2">
            <a:schemeClr val="accent5"/>
          </a:fillRef>
          <a:effectRef idx="1">
            <a:schemeClr val="accent5"/>
          </a:effectRef>
          <a:fontRef idx="minor">
            <a:schemeClr val="dk1"/>
          </a:fontRef>
        </p:style>
        <p:txBody>
          <a:bodyPr rtlCol="0" anchor="ctr"/>
          <a:lstStyle/>
          <a:p>
            <a:pPr algn="just">
              <a:buFont typeface="Wingdings" pitchFamily="2" charset="2"/>
              <a:buChar char="ü"/>
            </a:pPr>
            <a:r>
              <a:rPr lang="en-US" sz="1600" dirty="0" smtClean="0">
                <a:solidFill>
                  <a:schemeClr val="bg1">
                    <a:lumMod val="95000"/>
                    <a:lumOff val="5000"/>
                  </a:schemeClr>
                </a:solidFill>
                <a:latin typeface="Century Gothic" pitchFamily="34" charset="0"/>
              </a:rPr>
              <a:t> 16 provinces were covered during then 19 provinces</a:t>
            </a:r>
          </a:p>
          <a:p>
            <a:pPr algn="just"/>
            <a:endParaRPr lang="en-US" sz="1600" dirty="0" smtClean="0">
              <a:solidFill>
                <a:schemeClr val="bg1">
                  <a:lumMod val="95000"/>
                  <a:lumOff val="5000"/>
                </a:schemeClr>
              </a:solidFill>
              <a:latin typeface="Century Gothic" pitchFamily="34" charset="0"/>
            </a:endParaRPr>
          </a:p>
          <a:p>
            <a:pPr algn="just">
              <a:buFont typeface="Wingdings" pitchFamily="2" charset="2"/>
              <a:buChar char="ü"/>
            </a:pPr>
            <a:r>
              <a:rPr lang="en-US" sz="1600" dirty="0" smtClean="0">
                <a:solidFill>
                  <a:schemeClr val="bg1">
                    <a:lumMod val="95000"/>
                    <a:lumOff val="5000"/>
                  </a:schemeClr>
                </a:solidFill>
                <a:latin typeface="Century Gothic" pitchFamily="34" charset="0"/>
              </a:rPr>
              <a:t>742 villages with a population in </a:t>
            </a:r>
          </a:p>
          <a:p>
            <a:pPr algn="just"/>
            <a:r>
              <a:rPr lang="en-US" sz="1600" dirty="0" smtClean="0">
                <a:solidFill>
                  <a:schemeClr val="bg1">
                    <a:lumMod val="95000"/>
                    <a:lumOff val="5000"/>
                  </a:schemeClr>
                </a:solidFill>
                <a:latin typeface="Century Gothic" pitchFamily="34" charset="0"/>
              </a:rPr>
              <a:t>excess of 278, 179 benefited</a:t>
            </a:r>
          </a:p>
          <a:p>
            <a:pPr algn="just"/>
            <a:endParaRPr lang="en-US" sz="1600" dirty="0" smtClean="0">
              <a:solidFill>
                <a:schemeClr val="bg1">
                  <a:lumMod val="95000"/>
                  <a:lumOff val="5000"/>
                </a:schemeClr>
              </a:solidFill>
              <a:latin typeface="Century Gothic" pitchFamily="34" charset="0"/>
            </a:endParaRPr>
          </a:p>
          <a:p>
            <a:pPr algn="just">
              <a:buFont typeface="Wingdings" pitchFamily="2" charset="2"/>
              <a:buChar char="ü"/>
            </a:pPr>
            <a:r>
              <a:rPr lang="en-US" sz="1600" dirty="0" smtClean="0">
                <a:solidFill>
                  <a:schemeClr val="bg1">
                    <a:lumMod val="95000"/>
                    <a:lumOff val="5000"/>
                  </a:schemeClr>
                </a:solidFill>
                <a:latin typeface="Century Gothic" pitchFamily="34" charset="0"/>
              </a:rPr>
              <a:t>1,959 water tanks installed, 156 gravity-fed water supply systems were constructed, 40 boreholes and water wells were provided and 16, 492 pit latrines built with more contracted by the communities themselves.</a:t>
            </a:r>
          </a:p>
          <a:p>
            <a:pPr algn="just"/>
            <a:endParaRPr lang="en-US" sz="1600" dirty="0" smtClean="0">
              <a:solidFill>
                <a:schemeClr val="bg1">
                  <a:lumMod val="95000"/>
                  <a:lumOff val="5000"/>
                </a:schemeClr>
              </a:solidFill>
              <a:latin typeface="Century Gothic" pitchFamily="34" charset="0"/>
            </a:endParaRPr>
          </a:p>
          <a:p>
            <a:pPr algn="just">
              <a:buFont typeface="Wingdings" pitchFamily="2" charset="2"/>
              <a:buChar char="ü"/>
            </a:pPr>
            <a:r>
              <a:rPr lang="en-AU" sz="1600" dirty="0">
                <a:solidFill>
                  <a:schemeClr val="bg1">
                    <a:lumMod val="95000"/>
                    <a:lumOff val="5000"/>
                  </a:schemeClr>
                </a:solidFill>
                <a:latin typeface="Century Gothic" pitchFamily="34" charset="0"/>
              </a:rPr>
              <a:t>grants were given to 30 non state actors (NSA) who worked with 133 different communities, providing access to clean water and sanitation for 76,700 beneficiaries</a:t>
            </a:r>
            <a:endParaRPr lang="en-US" sz="1600" dirty="0" smtClean="0">
              <a:solidFill>
                <a:schemeClr val="bg1">
                  <a:lumMod val="95000"/>
                  <a:lumOff val="5000"/>
                </a:schemeClr>
              </a:solidFill>
              <a:latin typeface="Century Gothic" pitchFamily="34" charset="0"/>
            </a:endParaRPr>
          </a:p>
          <a:p>
            <a:pPr algn="just">
              <a:buFont typeface="Wingdings" pitchFamily="2" charset="2"/>
              <a:buChar char="ü"/>
            </a:pPr>
            <a:endParaRPr lang="en-AU" sz="1600" dirty="0">
              <a:solidFill>
                <a:schemeClr val="bg1">
                  <a:lumMod val="95000"/>
                  <a:lumOff val="5000"/>
                </a:schemeClr>
              </a:solidFill>
            </a:endParaRPr>
          </a:p>
        </p:txBody>
      </p:sp>
      <p:sp>
        <p:nvSpPr>
          <p:cNvPr id="7" name="AutoShape 7"/>
          <p:cNvSpPr>
            <a:spLocks noGrp="1" noChangeArrowheads="1"/>
          </p:cNvSpPr>
          <p:nvPr>
            <p:ph type="title"/>
          </p:nvPr>
        </p:nvSpPr>
        <p:spPr bwMode="gray">
          <a:xfrm>
            <a:off x="457200" y="274638"/>
            <a:ext cx="8229600" cy="715962"/>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pPr algn="l"/>
            <a:r>
              <a:rPr lang="en-US" sz="2400" b="1" dirty="0" smtClean="0">
                <a:solidFill>
                  <a:schemeClr val="bg1"/>
                </a:solidFill>
              </a:rPr>
              <a:t>2. Key results of 9</a:t>
            </a:r>
            <a:r>
              <a:rPr lang="en-US" sz="2400" b="1" baseline="30000" dirty="0" smtClean="0">
                <a:solidFill>
                  <a:schemeClr val="bg1"/>
                </a:solidFill>
              </a:rPr>
              <a:t>th</a:t>
            </a:r>
            <a:r>
              <a:rPr lang="en-US" sz="2400" b="1" dirty="0" smtClean="0">
                <a:solidFill>
                  <a:schemeClr val="bg1"/>
                </a:solidFill>
              </a:rPr>
              <a:t> EDF WASH </a:t>
            </a:r>
            <a:r>
              <a:rPr lang="en-US" sz="2400" b="1" dirty="0" err="1" smtClean="0">
                <a:solidFill>
                  <a:schemeClr val="bg1"/>
                </a:solidFill>
              </a:rPr>
              <a:t>Programmes</a:t>
            </a:r>
            <a:r>
              <a:rPr lang="en-US" sz="2400" b="1" dirty="0" smtClean="0">
                <a:solidFill>
                  <a:schemeClr val="bg1"/>
                </a:solidFill>
              </a:rPr>
              <a:t> in PNG</a:t>
            </a:r>
            <a:endParaRPr lang="en-AU" sz="2400" dirty="0">
              <a:solidFill>
                <a:schemeClr val="bg1"/>
              </a:solidFill>
            </a:endParaRPr>
          </a:p>
        </p:txBody>
      </p:sp>
      <p:sp>
        <p:nvSpPr>
          <p:cNvPr id="8" name="Rectangle 7"/>
          <p:cNvSpPr/>
          <p:nvPr/>
        </p:nvSpPr>
        <p:spPr>
          <a:xfrm>
            <a:off x="1447800" y="1295400"/>
            <a:ext cx="2057400" cy="584775"/>
          </a:xfrm>
          <a:prstGeom prst="rect">
            <a:avLst/>
          </a:prstGeom>
        </p:spPr>
        <p:txBody>
          <a:bodyPr wrap="square">
            <a:spAutoFit/>
          </a:bodyPr>
          <a:lstStyle/>
          <a:p>
            <a:pPr algn="ctr"/>
            <a:r>
              <a:rPr lang="en-US" sz="3200" b="1" dirty="0" smtClean="0">
                <a:solidFill>
                  <a:schemeClr val="bg1"/>
                </a:solidFill>
              </a:rPr>
              <a:t>RWSSP</a:t>
            </a:r>
            <a:endParaRPr lang="en-AU" sz="3200" dirty="0"/>
          </a:p>
        </p:txBody>
      </p:sp>
      <p:sp>
        <p:nvSpPr>
          <p:cNvPr id="10" name="Rectangle 9"/>
          <p:cNvSpPr/>
          <p:nvPr/>
        </p:nvSpPr>
        <p:spPr>
          <a:xfrm>
            <a:off x="5486400" y="1295400"/>
            <a:ext cx="2057400" cy="584775"/>
          </a:xfrm>
          <a:prstGeom prst="rect">
            <a:avLst/>
          </a:prstGeom>
        </p:spPr>
        <p:txBody>
          <a:bodyPr wrap="square">
            <a:spAutoFit/>
          </a:bodyPr>
          <a:lstStyle/>
          <a:p>
            <a:pPr algn="ctr"/>
            <a:r>
              <a:rPr lang="en-US" sz="3200" b="1" dirty="0" smtClean="0">
                <a:solidFill>
                  <a:schemeClr val="bg1"/>
                </a:solidFill>
              </a:rPr>
              <a:t>DTWSP</a:t>
            </a:r>
            <a:endParaRPr lang="en-AU" sz="3200" dirty="0"/>
          </a:p>
        </p:txBody>
      </p:sp>
      <p:sp>
        <p:nvSpPr>
          <p:cNvPr id="11" name="Flowchart: Alternate Process 10"/>
          <p:cNvSpPr/>
          <p:nvPr/>
        </p:nvSpPr>
        <p:spPr>
          <a:xfrm>
            <a:off x="4648200" y="1828800"/>
            <a:ext cx="4343400" cy="4876800"/>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buFont typeface="Wingdings" pitchFamily="2" charset="2"/>
              <a:buChar char="ü"/>
            </a:pPr>
            <a:r>
              <a:rPr lang="en-US" sz="1600" dirty="0">
                <a:solidFill>
                  <a:schemeClr val="bg1">
                    <a:lumMod val="95000"/>
                    <a:lumOff val="5000"/>
                  </a:schemeClr>
                </a:solidFill>
                <a:latin typeface="Century Gothic" pitchFamily="34" charset="0"/>
              </a:rPr>
              <a:t> </a:t>
            </a:r>
            <a:r>
              <a:rPr lang="en-US" sz="1600" dirty="0" smtClean="0">
                <a:solidFill>
                  <a:schemeClr val="bg1">
                    <a:lumMod val="95000"/>
                    <a:lumOff val="5000"/>
                  </a:schemeClr>
                </a:solidFill>
                <a:latin typeface="Century Gothic" pitchFamily="34" charset="0"/>
              </a:rPr>
              <a:t>Sustainable water supply schemes to 3 district towns, </a:t>
            </a:r>
            <a:r>
              <a:rPr lang="en-US" sz="1600" dirty="0" err="1" smtClean="0">
                <a:solidFill>
                  <a:schemeClr val="bg1">
                    <a:lumMod val="95000"/>
                    <a:lumOff val="5000"/>
                  </a:schemeClr>
                </a:solidFill>
                <a:latin typeface="Century Gothic" pitchFamily="34" charset="0"/>
              </a:rPr>
              <a:t>Maprik</a:t>
            </a:r>
            <a:r>
              <a:rPr lang="en-US" sz="1600" dirty="0">
                <a:solidFill>
                  <a:schemeClr val="bg1">
                    <a:lumMod val="95000"/>
                    <a:lumOff val="5000"/>
                  </a:schemeClr>
                </a:solidFill>
                <a:latin typeface="Century Gothic" pitchFamily="34" charset="0"/>
              </a:rPr>
              <a:t> </a:t>
            </a:r>
            <a:r>
              <a:rPr lang="en-US" sz="1600" dirty="0" smtClean="0">
                <a:solidFill>
                  <a:schemeClr val="bg1">
                    <a:lumMod val="95000"/>
                    <a:lumOff val="5000"/>
                  </a:schemeClr>
                </a:solidFill>
                <a:latin typeface="Century Gothic" pitchFamily="34" charset="0"/>
              </a:rPr>
              <a:t>District in East Sepik province, </a:t>
            </a:r>
            <a:r>
              <a:rPr lang="en-US" sz="1600" dirty="0" err="1" smtClean="0">
                <a:solidFill>
                  <a:schemeClr val="bg1">
                    <a:lumMod val="95000"/>
                    <a:lumOff val="5000"/>
                  </a:schemeClr>
                </a:solidFill>
                <a:latin typeface="Century Gothic" pitchFamily="34" charset="0"/>
              </a:rPr>
              <a:t>Kainantu</a:t>
            </a:r>
            <a:r>
              <a:rPr lang="en-US" sz="1600" dirty="0" smtClean="0">
                <a:solidFill>
                  <a:schemeClr val="bg1">
                    <a:lumMod val="95000"/>
                    <a:lumOff val="5000"/>
                  </a:schemeClr>
                </a:solidFill>
                <a:latin typeface="Century Gothic" pitchFamily="34" charset="0"/>
              </a:rPr>
              <a:t> District, </a:t>
            </a:r>
            <a:r>
              <a:rPr lang="en-US" sz="1600" dirty="0" err="1" smtClean="0">
                <a:solidFill>
                  <a:schemeClr val="bg1">
                    <a:lumMod val="95000"/>
                    <a:lumOff val="5000"/>
                  </a:schemeClr>
                </a:solidFill>
                <a:latin typeface="Century Gothic" pitchFamily="34" charset="0"/>
              </a:rPr>
              <a:t>Goroka</a:t>
            </a:r>
            <a:r>
              <a:rPr lang="en-US" sz="1600" dirty="0" smtClean="0">
                <a:solidFill>
                  <a:schemeClr val="bg1">
                    <a:lumMod val="95000"/>
                    <a:lumOff val="5000"/>
                  </a:schemeClr>
                </a:solidFill>
                <a:latin typeface="Century Gothic" pitchFamily="34" charset="0"/>
              </a:rPr>
              <a:t> province and </a:t>
            </a:r>
            <a:r>
              <a:rPr lang="en-US" sz="1600" dirty="0" err="1" smtClean="0">
                <a:solidFill>
                  <a:schemeClr val="bg1">
                    <a:lumMod val="95000"/>
                    <a:lumOff val="5000"/>
                  </a:schemeClr>
                </a:solidFill>
                <a:latin typeface="Century Gothic" pitchFamily="34" charset="0"/>
              </a:rPr>
              <a:t>Finshhhafen</a:t>
            </a:r>
            <a:r>
              <a:rPr lang="en-US" sz="1600" dirty="0" smtClean="0">
                <a:solidFill>
                  <a:schemeClr val="bg1">
                    <a:lumMod val="95000"/>
                    <a:lumOff val="5000"/>
                  </a:schemeClr>
                </a:solidFill>
                <a:latin typeface="Century Gothic" pitchFamily="34" charset="0"/>
              </a:rPr>
              <a:t> District in </a:t>
            </a:r>
            <a:r>
              <a:rPr lang="en-US" sz="1600" dirty="0" err="1" smtClean="0">
                <a:solidFill>
                  <a:schemeClr val="bg1">
                    <a:lumMod val="95000"/>
                    <a:lumOff val="5000"/>
                  </a:schemeClr>
                </a:solidFill>
                <a:latin typeface="Century Gothic" pitchFamily="34" charset="0"/>
              </a:rPr>
              <a:t>Morobe</a:t>
            </a:r>
            <a:r>
              <a:rPr lang="en-US" sz="1600" dirty="0" smtClean="0">
                <a:solidFill>
                  <a:schemeClr val="bg1">
                    <a:lumMod val="95000"/>
                    <a:lumOff val="5000"/>
                  </a:schemeClr>
                </a:solidFill>
                <a:latin typeface="Century Gothic" pitchFamily="34" charset="0"/>
              </a:rPr>
              <a:t> province</a:t>
            </a:r>
          </a:p>
          <a:p>
            <a:pPr algn="just">
              <a:buFont typeface="Wingdings" pitchFamily="2" charset="2"/>
              <a:buChar char="ü"/>
            </a:pPr>
            <a:r>
              <a:rPr lang="en-US" sz="1600" dirty="0" err="1" smtClean="0">
                <a:solidFill>
                  <a:schemeClr val="bg1">
                    <a:lumMod val="95000"/>
                    <a:lumOff val="5000"/>
                  </a:schemeClr>
                </a:solidFill>
                <a:latin typeface="Century Gothic" pitchFamily="34" charset="0"/>
              </a:rPr>
              <a:t>Finshafen</a:t>
            </a:r>
            <a:r>
              <a:rPr lang="en-US" sz="1600" dirty="0" smtClean="0">
                <a:solidFill>
                  <a:schemeClr val="bg1">
                    <a:lumMod val="95000"/>
                    <a:lumOff val="5000"/>
                  </a:schemeClr>
                </a:solidFill>
                <a:latin typeface="Century Gothic" pitchFamily="34" charset="0"/>
              </a:rPr>
              <a:t> was completed and launched/opened in December 2012, </a:t>
            </a:r>
            <a:r>
              <a:rPr lang="en-US" sz="1600" dirty="0" err="1" smtClean="0">
                <a:solidFill>
                  <a:schemeClr val="bg1">
                    <a:lumMod val="95000"/>
                    <a:lumOff val="5000"/>
                  </a:schemeClr>
                </a:solidFill>
                <a:latin typeface="Century Gothic" pitchFamily="34" charset="0"/>
              </a:rPr>
              <a:t>Maprik</a:t>
            </a:r>
            <a:r>
              <a:rPr lang="en-US" sz="1600" dirty="0" smtClean="0">
                <a:solidFill>
                  <a:schemeClr val="bg1">
                    <a:lumMod val="95000"/>
                    <a:lumOff val="5000"/>
                  </a:schemeClr>
                </a:solidFill>
                <a:latin typeface="Century Gothic" pitchFamily="34" charset="0"/>
              </a:rPr>
              <a:t> completed and launched in April 2013, and launching/opening of </a:t>
            </a:r>
            <a:r>
              <a:rPr lang="en-US" sz="1600" dirty="0" err="1" smtClean="0">
                <a:solidFill>
                  <a:schemeClr val="bg1">
                    <a:lumMod val="95000"/>
                    <a:lumOff val="5000"/>
                  </a:schemeClr>
                </a:solidFill>
                <a:latin typeface="Century Gothic" pitchFamily="34" charset="0"/>
              </a:rPr>
              <a:t>Kainantu</a:t>
            </a:r>
            <a:r>
              <a:rPr lang="en-US" sz="1600" dirty="0" smtClean="0">
                <a:solidFill>
                  <a:schemeClr val="bg1">
                    <a:lumMod val="95000"/>
                    <a:lumOff val="5000"/>
                  </a:schemeClr>
                </a:solidFill>
                <a:latin typeface="Century Gothic" pitchFamily="34" charset="0"/>
              </a:rPr>
              <a:t> to be </a:t>
            </a:r>
            <a:r>
              <a:rPr lang="en-US" sz="1600" dirty="0" err="1" smtClean="0">
                <a:solidFill>
                  <a:schemeClr val="bg1">
                    <a:lumMod val="95000"/>
                    <a:lumOff val="5000"/>
                  </a:schemeClr>
                </a:solidFill>
                <a:latin typeface="Century Gothic" pitchFamily="34" charset="0"/>
              </a:rPr>
              <a:t>be</a:t>
            </a:r>
            <a:r>
              <a:rPr lang="en-US" sz="1600" dirty="0" smtClean="0">
                <a:solidFill>
                  <a:schemeClr val="bg1">
                    <a:lumMod val="95000"/>
                    <a:lumOff val="5000"/>
                  </a:schemeClr>
                </a:solidFill>
                <a:latin typeface="Century Gothic" pitchFamily="34" charset="0"/>
              </a:rPr>
              <a:t> done in September 2014</a:t>
            </a:r>
          </a:p>
          <a:p>
            <a:pPr algn="just">
              <a:buFont typeface="Wingdings" pitchFamily="2" charset="2"/>
              <a:buChar char="ü"/>
            </a:pPr>
            <a:r>
              <a:rPr lang="en-US" sz="1600" dirty="0" smtClean="0">
                <a:solidFill>
                  <a:schemeClr val="bg1">
                    <a:lumMod val="95000"/>
                    <a:lumOff val="5000"/>
                  </a:schemeClr>
                </a:solidFill>
                <a:latin typeface="Century Gothic" pitchFamily="34" charset="0"/>
              </a:rPr>
              <a:t>All three projects completed with Government of PNG counterpart funding of K10.0 million</a:t>
            </a:r>
          </a:p>
          <a:p>
            <a:pPr algn="just">
              <a:buFont typeface="Wingdings" pitchFamily="2" charset="2"/>
              <a:buChar char="ü"/>
            </a:pPr>
            <a:endParaRPr lang="en-US" sz="1600" dirty="0" smtClean="0">
              <a:solidFill>
                <a:schemeClr val="bg1">
                  <a:lumMod val="95000"/>
                  <a:lumOff val="5000"/>
                </a:schemeClr>
              </a:solidFill>
            </a:endParaRPr>
          </a:p>
          <a:p>
            <a:pPr algn="just">
              <a:buFont typeface="Wingdings" pitchFamily="2" charset="2"/>
              <a:buChar char="ü"/>
            </a:pPr>
            <a:endParaRPr lang="en-US" sz="1600" dirty="0" smtClean="0">
              <a:solidFill>
                <a:schemeClr val="bg1">
                  <a:lumMod val="95000"/>
                  <a:lumOff val="5000"/>
                </a:schemeClr>
              </a:solidFill>
            </a:endParaRPr>
          </a:p>
          <a:p>
            <a:pPr algn="just">
              <a:buFont typeface="Wingdings" pitchFamily="2" charset="2"/>
              <a:buChar char="ü"/>
            </a:pPr>
            <a:endParaRPr lang="en-AU" sz="1600"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normAutofit/>
          </a:bodyPr>
          <a:lstStyle/>
          <a:p>
            <a:pPr algn="just"/>
            <a:r>
              <a:rPr lang="en-US" sz="2800" b="1" dirty="0" smtClean="0">
                <a:solidFill>
                  <a:schemeClr val="bg1">
                    <a:lumMod val="95000"/>
                    <a:lumOff val="5000"/>
                  </a:schemeClr>
                </a:solidFill>
                <a:latin typeface="Century Gothic" pitchFamily="34" charset="0"/>
              </a:rPr>
              <a:t>Strict EDF procedures and processes</a:t>
            </a:r>
          </a:p>
          <a:p>
            <a:pPr algn="just"/>
            <a:r>
              <a:rPr lang="en-US" sz="2800" b="1" dirty="0" smtClean="0">
                <a:solidFill>
                  <a:schemeClr val="bg1">
                    <a:lumMod val="95000"/>
                    <a:lumOff val="5000"/>
                  </a:schemeClr>
                </a:solidFill>
                <a:latin typeface="Century Gothic" pitchFamily="34" charset="0"/>
              </a:rPr>
              <a:t>Population and Geographical settings </a:t>
            </a:r>
          </a:p>
          <a:p>
            <a:pPr algn="just"/>
            <a:r>
              <a:rPr lang="en-US" sz="2800" b="1" dirty="0" smtClean="0">
                <a:solidFill>
                  <a:schemeClr val="bg1">
                    <a:lumMod val="95000"/>
                    <a:lumOff val="5000"/>
                  </a:schemeClr>
                </a:solidFill>
                <a:latin typeface="Century Gothic" pitchFamily="34" charset="0"/>
              </a:rPr>
              <a:t>The implementation modality used which was “Project Approach” left many contracts still open and difficult to close. </a:t>
            </a:r>
          </a:p>
          <a:p>
            <a:pPr algn="just"/>
            <a:r>
              <a:rPr lang="en-US" sz="2800" b="1" dirty="0" smtClean="0">
                <a:solidFill>
                  <a:schemeClr val="bg1">
                    <a:lumMod val="95000"/>
                    <a:lumOff val="5000"/>
                  </a:schemeClr>
                </a:solidFill>
                <a:latin typeface="Century Gothic" pitchFamily="34" charset="0"/>
              </a:rPr>
              <a:t>There is a need to explore the use of new aid modalities were possible in the 11</a:t>
            </a:r>
            <a:r>
              <a:rPr lang="en-US" sz="2800" b="1" baseline="30000" dirty="0" smtClean="0">
                <a:solidFill>
                  <a:schemeClr val="bg1">
                    <a:lumMod val="95000"/>
                    <a:lumOff val="5000"/>
                  </a:schemeClr>
                </a:solidFill>
                <a:latin typeface="Century Gothic" pitchFamily="34" charset="0"/>
              </a:rPr>
              <a:t>th</a:t>
            </a:r>
            <a:r>
              <a:rPr lang="en-US" sz="2800" b="1" dirty="0" smtClean="0">
                <a:solidFill>
                  <a:schemeClr val="bg1">
                    <a:lumMod val="95000"/>
                    <a:lumOff val="5000"/>
                  </a:schemeClr>
                </a:solidFill>
                <a:latin typeface="Century Gothic" pitchFamily="34" charset="0"/>
              </a:rPr>
              <a:t> EDF design of project; the use of EU Trust Funds, Delegation and Contribution Agreements and the Blending mechanism.</a:t>
            </a:r>
            <a:endParaRPr lang="en-AU" sz="2800" b="1" dirty="0">
              <a:solidFill>
                <a:schemeClr val="bg1">
                  <a:lumMod val="95000"/>
                  <a:lumOff val="5000"/>
                </a:schemeClr>
              </a:solidFill>
              <a:latin typeface="Century Gothic" pitchFamily="34" charset="0"/>
            </a:endParaRPr>
          </a:p>
        </p:txBody>
      </p:sp>
      <p:sp>
        <p:nvSpPr>
          <p:cNvPr id="4" name="AutoShape 7"/>
          <p:cNvSpPr>
            <a:spLocks noChangeArrowheads="1"/>
          </p:cNvSpPr>
          <p:nvPr/>
        </p:nvSpPr>
        <p:spPr bwMode="gray">
          <a:xfrm>
            <a:off x="533400" y="685800"/>
            <a:ext cx="7010400" cy="457200"/>
          </a:xfrm>
          <a:prstGeom prst="roundRect">
            <a:avLst>
              <a:gd name="adj" fmla="val 49106"/>
            </a:avLst>
          </a:prstGeom>
          <a:gradFill rotWithShape="1">
            <a:gsLst>
              <a:gs pos="0">
                <a:srgbClr val="03D4A8"/>
              </a:gs>
              <a:gs pos="25000">
                <a:srgbClr val="21D6E0"/>
              </a:gs>
              <a:gs pos="75000">
                <a:srgbClr val="0087E6"/>
              </a:gs>
              <a:gs pos="100000">
                <a:srgbClr val="005CBF"/>
              </a:gs>
            </a:gsLst>
            <a:lin ang="5400000" scaled="0"/>
          </a:gradFill>
          <a:ln w="28575">
            <a:solidFill>
              <a:schemeClr val="tx1"/>
            </a:solidFill>
            <a:round/>
            <a:headEnd/>
            <a:tailEnd/>
          </a:ln>
          <a:effectLst>
            <a:outerShdw dist="107763" dir="2700000" algn="ctr" rotWithShape="0">
              <a:srgbClr val="000000">
                <a:alpha val="50000"/>
              </a:srgbClr>
            </a:outerShdw>
          </a:effectLst>
        </p:spPr>
        <p:txBody>
          <a:bodyPr wrap="none" anchor="ctr"/>
          <a:lstStyle/>
          <a:p>
            <a:r>
              <a:rPr lang="en-AU" sz="2400" b="1" dirty="0" smtClean="0">
                <a:solidFill>
                  <a:schemeClr val="bg1"/>
                </a:solidFill>
              </a:rPr>
              <a:t>3. Challenges</a:t>
            </a:r>
            <a:endParaRPr lang="en-AU" sz="24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720</TotalTime>
  <Words>789</Words>
  <Application>Microsoft Office PowerPoint</Application>
  <PresentationFormat>On-screen Show (4:3)</PresentationFormat>
  <Paragraphs>93</Paragraphs>
  <Slides>13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BatangChe</vt:lpstr>
      <vt:lpstr>Aharoni</vt:lpstr>
      <vt:lpstr>Arial</vt:lpstr>
      <vt:lpstr>Arial Black</vt:lpstr>
      <vt:lpstr>Bernard MT Condensed</vt:lpstr>
      <vt:lpstr>Calibri</vt:lpstr>
      <vt:lpstr>Century Gothic</vt:lpstr>
      <vt:lpstr>Wingdings</vt:lpstr>
      <vt:lpstr>Office Theme</vt:lpstr>
      <vt:lpstr>Presentation on WASH Programmes in  Papua New Guinea</vt:lpstr>
      <vt:lpstr>Outline of presentation</vt:lpstr>
      <vt:lpstr>PowerPoint Presentation</vt:lpstr>
      <vt:lpstr>Papua New Guinea</vt:lpstr>
      <vt:lpstr>PowerPoint Presentation</vt:lpstr>
      <vt:lpstr>RWSSP</vt:lpstr>
      <vt:lpstr>DTWSP</vt:lpstr>
      <vt:lpstr>2. Key results of 9th EDF WASH Programmes in PNG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Customer</dc:creator>
  <cp:lastModifiedBy>Katya</cp:lastModifiedBy>
  <cp:revision>102</cp:revision>
  <dcterms:created xsi:type="dcterms:W3CDTF">2014-05-05T00:44:03Z</dcterms:created>
  <dcterms:modified xsi:type="dcterms:W3CDTF">2015-01-16T12:25:12Z</dcterms:modified>
</cp:coreProperties>
</file>