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390" r:id="rId2"/>
    <p:sldId id="493" r:id="rId3"/>
    <p:sldId id="515" r:id="rId4"/>
    <p:sldId id="509" r:id="rId5"/>
    <p:sldId id="524" r:id="rId6"/>
    <p:sldId id="452" r:id="rId7"/>
    <p:sldId id="510" r:id="rId8"/>
    <p:sldId id="485" r:id="rId9"/>
    <p:sldId id="518" r:id="rId10"/>
    <p:sldId id="519" r:id="rId11"/>
    <p:sldId id="520" r:id="rId12"/>
    <p:sldId id="528" r:id="rId13"/>
    <p:sldId id="521" r:id="rId14"/>
    <p:sldId id="523" r:id="rId15"/>
    <p:sldId id="464" r:id="rId16"/>
    <p:sldId id="466" r:id="rId17"/>
    <p:sldId id="481" r:id="rId18"/>
    <p:sldId id="450" r:id="rId19"/>
    <p:sldId id="531" r:id="rId20"/>
    <p:sldId id="501" r:id="rId21"/>
    <p:sldId id="512" r:id="rId22"/>
    <p:sldId id="513" r:id="rId23"/>
    <p:sldId id="499" r:id="rId24"/>
    <p:sldId id="500" r:id="rId25"/>
    <p:sldId id="467" r:id="rId26"/>
    <p:sldId id="469" r:id="rId27"/>
    <p:sldId id="472" r:id="rId28"/>
    <p:sldId id="473" r:id="rId29"/>
    <p:sldId id="474" r:id="rId30"/>
    <p:sldId id="475" r:id="rId31"/>
    <p:sldId id="505" r:id="rId32"/>
    <p:sldId id="507" r:id="rId33"/>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4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E99"/>
    <a:srgbClr val="1259AE"/>
    <a:srgbClr val="FFFFFF"/>
    <a:srgbClr val="E7F9DD"/>
    <a:srgbClr val="2D5EC1"/>
    <a:srgbClr val="FF9966"/>
    <a:srgbClr val="FFD624"/>
    <a:srgbClr val="3166CF"/>
    <a:srgbClr val="FF99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613" autoAdjust="0"/>
    <p:restoredTop sz="65899" autoAdjust="0"/>
  </p:normalViewPr>
  <p:slideViewPr>
    <p:cSldViewPr>
      <p:cViewPr varScale="1">
        <p:scale>
          <a:sx n="45" d="100"/>
          <a:sy n="45" d="100"/>
        </p:scale>
        <p:origin x="138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70BB322A-FB35-4AC3-B5B2-0E60FF545DD7}" type="slidenum">
              <a:rPr lang="en-GB"/>
              <a:pPr>
                <a:defRPr/>
              </a:pPr>
              <a:t>‹#›</a:t>
            </a:fld>
            <a:endParaRPr lang="en-GB" dirty="0"/>
          </a:p>
        </p:txBody>
      </p:sp>
    </p:spTree>
    <p:extLst>
      <p:ext uri="{BB962C8B-B14F-4D97-AF65-F5344CB8AC3E}">
        <p14:creationId xmlns:p14="http://schemas.microsoft.com/office/powerpoint/2010/main" val="1916173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pPr>
              <a:defRPr/>
            </a:pPr>
            <a:endParaRPr lang="en-GB" dirty="0"/>
          </a:p>
        </p:txBody>
      </p:sp>
      <p:sp>
        <p:nvSpPr>
          <p:cNvPr id="4403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pPr>
              <a:defRPr/>
            </a:pPr>
            <a:fld id="{CED4CB77-A853-4F37-A193-A9CB58291CBA}" type="slidenum">
              <a:rPr lang="en-GB"/>
              <a:pPr>
                <a:defRPr/>
              </a:pPr>
              <a:t>‹#›</a:t>
            </a:fld>
            <a:endParaRPr lang="en-GB" dirty="0"/>
          </a:p>
        </p:txBody>
      </p:sp>
    </p:spTree>
    <p:extLst>
      <p:ext uri="{BB962C8B-B14F-4D97-AF65-F5344CB8AC3E}">
        <p14:creationId xmlns:p14="http://schemas.microsoft.com/office/powerpoint/2010/main" val="3752390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1</a:t>
            </a:fld>
            <a:endParaRPr lang="en-GB" dirty="0"/>
          </a:p>
        </p:txBody>
      </p:sp>
    </p:spTree>
    <p:extLst>
      <p:ext uri="{BB962C8B-B14F-4D97-AF65-F5344CB8AC3E}">
        <p14:creationId xmlns:p14="http://schemas.microsoft.com/office/powerpoint/2010/main" val="1335790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7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87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D56BC71-593C-41CE-B536-730B789C633C}" type="slidenum">
              <a:rPr lang="fr-BE" smtClean="0"/>
              <a:pPr eaLnBrk="1" hangingPunct="1"/>
              <a:t>12</a:t>
            </a:fld>
            <a:endParaRPr lang="fr-BE" smtClean="0"/>
          </a:p>
        </p:txBody>
      </p:sp>
    </p:spTree>
    <p:extLst>
      <p:ext uri="{BB962C8B-B14F-4D97-AF65-F5344CB8AC3E}">
        <p14:creationId xmlns:p14="http://schemas.microsoft.com/office/powerpoint/2010/main" val="3193666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a:lstStyle/>
          <a:p>
            <a:fld id="{E4C5A0BF-CB09-468C-A4C1-83818804D187}" type="slidenum">
              <a:rPr lang="fr-FR"/>
              <a:pPr/>
              <a:t>13</a:t>
            </a:fld>
            <a:endParaRPr lang="fr-FR"/>
          </a:p>
        </p:txBody>
      </p:sp>
      <p:sp>
        <p:nvSpPr>
          <p:cNvPr id="36867"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6868"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3716716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77DFD115-C139-43B9-A353-82BA2D7EA5FA}" type="slidenum">
              <a:rPr lang="fr-FR" smtClean="0">
                <a:latin typeface="Arial" pitchFamily="34" charset="0"/>
                <a:ea typeface="ＭＳ Ｐゴシック" pitchFamily="34" charset="-128"/>
              </a:rPr>
              <a:pPr/>
              <a:t>14</a:t>
            </a:fld>
            <a:endParaRPr lang="fr-FR" smtClean="0">
              <a:latin typeface="Arial" pitchFamily="34" charset="0"/>
              <a:ea typeface="ＭＳ Ｐゴシック" pitchFamily="34" charset="-128"/>
            </a:endParaRP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extLst>
      <p:ext uri="{BB962C8B-B14F-4D97-AF65-F5344CB8AC3E}">
        <p14:creationId xmlns:p14="http://schemas.microsoft.com/office/powerpoint/2010/main" val="3303743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a:t>
            </a:r>
            <a:r>
              <a:rPr lang="da-DK" sz="1200" b="1" kern="1200" baseline="0" dirty="0" err="1" smtClean="0">
                <a:solidFill>
                  <a:schemeClr val="tx1"/>
                </a:solidFill>
                <a:effectLst/>
                <a:latin typeface="Arial" pitchFamily="34" charset="0"/>
                <a:ea typeface="+mn-ea"/>
                <a:cs typeface="+mn-cs"/>
              </a:rPr>
              <a:t>discussion</a:t>
            </a:r>
            <a:endParaRPr lang="da-DK" sz="1200" b="1" kern="1200" baseline="0" dirty="0" smtClean="0">
              <a:solidFill>
                <a:schemeClr val="tx1"/>
              </a:solidFill>
              <a:effectLst/>
              <a:latin typeface="Arial" pitchFamily="34" charset="0"/>
              <a:ea typeface="+mn-ea"/>
              <a:cs typeface="+mn-cs"/>
            </a:endParaRPr>
          </a:p>
          <a:p>
            <a:pPr rtl="0" eaLnBrk="0" fontAlgn="base" hangingPunct="0"/>
            <a:endParaRPr lang="da-DK" sz="1200" b="1" kern="1200" baseline="0" dirty="0" smtClean="0">
              <a:solidFill>
                <a:schemeClr val="tx1"/>
              </a:solidFill>
              <a:effectLst/>
              <a:latin typeface="Arial" pitchFamily="34" charset="0"/>
              <a:ea typeface="+mn-ea"/>
              <a:cs typeface="+mn-cs"/>
            </a:endParaRPr>
          </a:p>
          <a:p>
            <a:pPr marL="355600" indent="-355600">
              <a:spcBef>
                <a:spcPts val="600"/>
              </a:spcBef>
              <a:buFont typeface="Arial"/>
              <a:buChar char="•"/>
            </a:pPr>
            <a:r>
              <a:rPr lang="en-GB" sz="1200" dirty="0" smtClean="0">
                <a:solidFill>
                  <a:srgbClr val="006E99"/>
                </a:solidFill>
              </a:rPr>
              <a:t>Theme to be raised in the </a:t>
            </a:r>
            <a:r>
              <a:rPr lang="en-GB" sz="1200" b="1" dirty="0" smtClean="0">
                <a:solidFill>
                  <a:srgbClr val="006E99"/>
                </a:solidFill>
              </a:rPr>
              <a:t>policy dialogue</a:t>
            </a:r>
          </a:p>
          <a:p>
            <a:pPr marL="355600" indent="-355600">
              <a:spcBef>
                <a:spcPts val="600"/>
              </a:spcBef>
              <a:buFont typeface="Arial"/>
              <a:buChar char="•"/>
            </a:pPr>
            <a:r>
              <a:rPr lang="en-GB" sz="1200" dirty="0" smtClean="0">
                <a:solidFill>
                  <a:srgbClr val="006E99"/>
                </a:solidFill>
              </a:rPr>
              <a:t>‘Environmental and natural resource management’ chosen as a </a:t>
            </a:r>
            <a:r>
              <a:rPr lang="en-GB" sz="1200" b="1" dirty="0" smtClean="0">
                <a:solidFill>
                  <a:srgbClr val="006E99"/>
                </a:solidFill>
              </a:rPr>
              <a:t>focal sector </a:t>
            </a:r>
            <a:r>
              <a:rPr lang="en-GB" sz="1200" dirty="0" smtClean="0">
                <a:solidFill>
                  <a:srgbClr val="006E99"/>
                </a:solidFill>
              </a:rPr>
              <a:t>and/or </a:t>
            </a:r>
          </a:p>
          <a:p>
            <a:pPr marL="355600" indent="-355600">
              <a:spcBef>
                <a:spcPts val="600"/>
              </a:spcBef>
              <a:buFont typeface="Arial"/>
              <a:buChar char="•"/>
            </a:pPr>
            <a:r>
              <a:rPr lang="en-GB" sz="1200" b="1" dirty="0" smtClean="0">
                <a:solidFill>
                  <a:srgbClr val="006E99"/>
                </a:solidFill>
              </a:rPr>
              <a:t>Objectives, approaches and strategies </a:t>
            </a:r>
            <a:r>
              <a:rPr lang="en-GB" sz="1200" dirty="0" smtClean="0">
                <a:solidFill>
                  <a:srgbClr val="006E99"/>
                </a:solidFill>
              </a:rPr>
              <a:t>of other sectors reflecting </a:t>
            </a:r>
            <a:r>
              <a:rPr lang="en-GB" sz="1200" b="1" dirty="0" smtClean="0">
                <a:solidFill>
                  <a:srgbClr val="006E99"/>
                </a:solidFill>
              </a:rPr>
              <a:t>adequate consideration for environmental /climate change issues </a:t>
            </a:r>
            <a:r>
              <a:rPr lang="en-GB" sz="1200" dirty="0" smtClean="0">
                <a:solidFill>
                  <a:srgbClr val="006E99"/>
                </a:solidFill>
              </a:rPr>
              <a:t>(incl. commitment to undertake SEA/EIAs)</a:t>
            </a:r>
          </a:p>
          <a:p>
            <a:pPr marL="355600" indent="-355600">
              <a:spcBef>
                <a:spcPts val="600"/>
              </a:spcBef>
              <a:buFont typeface="Arial"/>
              <a:buChar char="•"/>
            </a:pPr>
            <a:r>
              <a:rPr lang="en-GB" sz="1200" b="1" dirty="0" smtClean="0">
                <a:solidFill>
                  <a:srgbClr val="006E99"/>
                </a:solidFill>
              </a:rPr>
              <a:t>Actions</a:t>
            </a:r>
            <a:r>
              <a:rPr lang="en-GB" sz="1200" dirty="0" smtClean="0">
                <a:solidFill>
                  <a:srgbClr val="006E99"/>
                </a:solidFill>
              </a:rPr>
              <a:t> related to environmental and climate change in the framework of non-focal sectors</a:t>
            </a:r>
          </a:p>
          <a:p>
            <a:pPr marL="355600" indent="-355600">
              <a:spcBef>
                <a:spcPts val="600"/>
              </a:spcBef>
              <a:buFont typeface="Arial"/>
              <a:buChar char="•"/>
            </a:pPr>
            <a:r>
              <a:rPr lang="en-GB" sz="1200" dirty="0" smtClean="0">
                <a:solidFill>
                  <a:srgbClr val="006E99"/>
                </a:solidFill>
              </a:rPr>
              <a:t>Indicative </a:t>
            </a:r>
            <a:r>
              <a:rPr lang="en-GB" sz="1200" b="1" dirty="0" smtClean="0">
                <a:solidFill>
                  <a:srgbClr val="006E99"/>
                </a:solidFill>
              </a:rPr>
              <a:t>budgets</a:t>
            </a:r>
            <a:r>
              <a:rPr lang="en-GB" sz="1200" dirty="0" smtClean="0">
                <a:solidFill>
                  <a:srgbClr val="006E99"/>
                </a:solidFill>
              </a:rPr>
              <a:t> for the actions identified</a:t>
            </a:r>
          </a:p>
          <a:p>
            <a:pPr marL="355600" indent="-355600">
              <a:spcBef>
                <a:spcPts val="600"/>
              </a:spcBef>
              <a:buFont typeface="Arial"/>
              <a:buChar char="•"/>
            </a:pPr>
            <a:r>
              <a:rPr lang="en-GB" sz="1200" dirty="0" smtClean="0">
                <a:solidFill>
                  <a:srgbClr val="006E99"/>
                </a:solidFill>
              </a:rPr>
              <a:t>Concern for environmental sustainability reflected in </a:t>
            </a:r>
            <a:r>
              <a:rPr lang="en-GB" sz="1200" b="1" dirty="0" smtClean="0">
                <a:solidFill>
                  <a:srgbClr val="006E99"/>
                </a:solidFill>
              </a:rPr>
              <a:t>intervention objectives and associated indicators </a:t>
            </a:r>
          </a:p>
          <a:p>
            <a:pPr marL="355600" indent="-355600">
              <a:spcBef>
                <a:spcPts val="600"/>
              </a:spcBef>
              <a:buFont typeface="Arial"/>
              <a:buChar char="•"/>
            </a:pPr>
            <a:r>
              <a:rPr lang="en-GB" sz="1200" b="1" dirty="0" smtClean="0">
                <a:solidFill>
                  <a:srgbClr val="006E99"/>
                </a:solidFill>
              </a:rPr>
              <a:t>Alignment and harmonisation</a:t>
            </a:r>
          </a:p>
          <a:p>
            <a:pPr rtl="0" eaLnBrk="0" fontAlgn="base" hangingPunct="0"/>
            <a:endParaRPr lang="da-DK" dirty="0" smtClean="0">
              <a:effectLst/>
            </a:endParaRPr>
          </a:p>
          <a:p>
            <a:pPr eaLnBrk="1" hangingPunct="1">
              <a:spcBef>
                <a:spcPct val="0"/>
              </a:spcBef>
            </a:pPr>
            <a:endParaRPr lang="fr-BE" dirty="0" smtClean="0"/>
          </a:p>
        </p:txBody>
      </p:sp>
      <p:sp>
        <p:nvSpPr>
          <p:cNvPr id="49156" name="Espace réservé du numéro de diapositive 3"/>
          <p:cNvSpPr>
            <a:spLocks noGrp="1"/>
          </p:cNvSpPr>
          <p:nvPr>
            <p:ph type="sldNum" sz="quarter" idx="5"/>
          </p:nvPr>
        </p:nvSpPr>
        <p:spPr bwMode="auto">
          <a:noFill/>
          <a:ln>
            <a:miter lim="800000"/>
            <a:headEnd/>
            <a:tailEnd/>
          </a:ln>
        </p:spPr>
        <p:txBody>
          <a:bodyPr/>
          <a:lstStyle/>
          <a:p>
            <a:fld id="{C96EE96A-99AC-43F3-9ED2-B3DF0186BDDE}" type="slidenum">
              <a:rPr lang="fr-BE"/>
              <a:pPr/>
              <a:t>15</a:t>
            </a:fld>
            <a:endParaRPr lang="fr-BE"/>
          </a:p>
        </p:txBody>
      </p:sp>
    </p:spTree>
    <p:extLst>
      <p:ext uri="{BB962C8B-B14F-4D97-AF65-F5344CB8AC3E}">
        <p14:creationId xmlns:p14="http://schemas.microsoft.com/office/powerpoint/2010/main" val="1939854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3251" name="Espace réservé des commentaires 2"/>
          <p:cNvSpPr>
            <a:spLocks noGrp="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p>
          <a:p>
            <a:pPr rtl="0" eaLnBrk="0" fontAlgn="base" hangingPunct="0"/>
            <a:endParaRPr lang="da-DK" sz="1200" b="1" kern="1200" dirty="0" smtClean="0">
              <a:solidFill>
                <a:schemeClr val="tx1"/>
              </a:solidFill>
              <a:effectLst/>
              <a:latin typeface="Arial" pitchFamily="34" charset="0"/>
              <a:ea typeface="+mn-ea"/>
              <a:cs typeface="+mn-cs"/>
            </a:endParaRPr>
          </a:p>
          <a:p>
            <a:pPr marL="342900" indent="-342900" eaLnBrk="1" hangingPunct="1">
              <a:buFont typeface="Arial" panose="020B0604020202020204" pitchFamily="34" charset="0"/>
              <a:buChar char="•"/>
            </a:pPr>
            <a:r>
              <a:rPr lang="en-GB" sz="2000" dirty="0" smtClean="0">
                <a:solidFill>
                  <a:srgbClr val="006E99"/>
                </a:solidFill>
              </a:rPr>
              <a:t>Critical assessment of environmental integration in programming documents </a:t>
            </a:r>
            <a:r>
              <a:rPr lang="en-GB" sz="2000" b="1" dirty="0" smtClean="0">
                <a:solidFill>
                  <a:srgbClr val="006E99"/>
                </a:solidFill>
              </a:rPr>
              <a:t>may reveal some weaknesses or missing issues</a:t>
            </a:r>
          </a:p>
          <a:p>
            <a:pPr marL="723900" lvl="1" indent="-266700">
              <a:buFont typeface="Arial"/>
              <a:buChar char="•"/>
            </a:pPr>
            <a:r>
              <a:rPr lang="en-GB" sz="2000" dirty="0" smtClean="0">
                <a:solidFill>
                  <a:srgbClr val="006E99"/>
                </a:solidFill>
              </a:rPr>
              <a:t>e.g. failure to consider the implications of increasing water scarcity</a:t>
            </a:r>
          </a:p>
          <a:p>
            <a:pPr marL="342900" indent="-342900" eaLnBrk="1" hangingPunct="1">
              <a:buFont typeface="Arial" panose="020B0604020202020204" pitchFamily="34" charset="0"/>
              <a:buChar char="•"/>
            </a:pPr>
            <a:r>
              <a:rPr lang="en-GB" sz="2000" dirty="0" smtClean="0">
                <a:solidFill>
                  <a:srgbClr val="006E99"/>
                </a:solidFill>
              </a:rPr>
              <a:t>The mid-term review of programming documents provides and opportunity to address these weaknesses</a:t>
            </a:r>
          </a:p>
          <a:p>
            <a:pPr marL="342900" indent="-342900" eaLnBrk="1" hangingPunct="1">
              <a:buFont typeface="Arial" panose="020B0604020202020204" pitchFamily="34" charset="0"/>
              <a:buChar char="•"/>
            </a:pPr>
            <a:r>
              <a:rPr lang="en-GB" sz="2000" dirty="0" smtClean="0">
                <a:solidFill>
                  <a:srgbClr val="006E99"/>
                </a:solidFill>
              </a:rPr>
              <a:t>It also provides an </a:t>
            </a:r>
            <a:r>
              <a:rPr lang="en-GB" sz="2000" b="1" dirty="0" smtClean="0">
                <a:solidFill>
                  <a:srgbClr val="006E99"/>
                </a:solidFill>
              </a:rPr>
              <a:t>opportunity to consider new issues </a:t>
            </a:r>
            <a:r>
              <a:rPr lang="en-GB" sz="2000" dirty="0" smtClean="0">
                <a:solidFill>
                  <a:srgbClr val="006E99"/>
                </a:solidFill>
              </a:rPr>
              <a:t>e.g. climate change</a:t>
            </a:r>
          </a:p>
          <a:p>
            <a:pPr marL="342900" indent="-342900" eaLnBrk="1" hangingPunct="1">
              <a:buFont typeface="Arial" panose="020B0604020202020204" pitchFamily="34" charset="0"/>
              <a:buChar char="•"/>
            </a:pPr>
            <a:r>
              <a:rPr lang="en-GB" sz="2000" dirty="0" smtClean="0">
                <a:solidFill>
                  <a:srgbClr val="006E99"/>
                </a:solidFill>
              </a:rPr>
              <a:t>a series of “s</a:t>
            </a:r>
            <a:r>
              <a:rPr lang="en-GB" sz="2000" b="1" dirty="0" smtClean="0">
                <a:solidFill>
                  <a:srgbClr val="006E99"/>
                </a:solidFill>
              </a:rPr>
              <a:t>ector scripts” on climate change</a:t>
            </a:r>
            <a:r>
              <a:rPr lang="en-GB" sz="2000" dirty="0" smtClean="0">
                <a:solidFill>
                  <a:srgbClr val="006E99"/>
                </a:solidFill>
              </a:rPr>
              <a:t> were prepared to support thinking on climate change adaptation and mitigation in a variety of sectors – these can be used to help</a:t>
            </a:r>
            <a:r>
              <a:rPr lang="en-GB" sz="2000" baseline="0" dirty="0" smtClean="0">
                <a:solidFill>
                  <a:srgbClr val="006E99"/>
                </a:solidFill>
              </a:rPr>
              <a:t> identify issues</a:t>
            </a:r>
            <a:endParaRPr lang="en-GB" sz="2000" dirty="0" smtClean="0">
              <a:solidFill>
                <a:srgbClr val="006E99"/>
              </a:solidFill>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fr-BE" dirty="0" smtClean="0"/>
          </a:p>
        </p:txBody>
      </p:sp>
      <p:sp>
        <p:nvSpPr>
          <p:cNvPr id="53252" name="Espace réservé du numéro de diapositive 3"/>
          <p:cNvSpPr>
            <a:spLocks noGrp="1"/>
          </p:cNvSpPr>
          <p:nvPr>
            <p:ph type="sldNum" sz="quarter" idx="5"/>
          </p:nvPr>
        </p:nvSpPr>
        <p:spPr bwMode="auto">
          <a:noFill/>
          <a:ln>
            <a:miter lim="800000"/>
            <a:headEnd/>
            <a:tailEnd/>
          </a:ln>
        </p:spPr>
        <p:txBody>
          <a:bodyPr/>
          <a:lstStyle/>
          <a:p>
            <a:fld id="{153EEDAD-54C7-44A7-9785-798AC08E89BC}" type="slidenum">
              <a:rPr lang="fr-BE"/>
              <a:pPr/>
              <a:t>16</a:t>
            </a:fld>
            <a:endParaRPr lang="fr-BE"/>
          </a:p>
        </p:txBody>
      </p:sp>
    </p:spTree>
    <p:extLst>
      <p:ext uri="{BB962C8B-B14F-4D97-AF65-F5344CB8AC3E}">
        <p14:creationId xmlns:p14="http://schemas.microsoft.com/office/powerpoint/2010/main" val="1882821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da-DK" sz="1200" dirty="0" smtClean="0"/>
              <a:t>Recap</a:t>
            </a:r>
            <a:r>
              <a:rPr lang="da-DK" sz="1200" baseline="0" dirty="0" smtClean="0"/>
              <a:t> of structure: </a:t>
            </a:r>
            <a:endParaRPr lang="da-DK" sz="1200" dirty="0" smtClean="0"/>
          </a:p>
          <a:p>
            <a:pPr marL="285750" indent="-285750">
              <a:buFont typeface="Arial" pitchFamily="34" charset="0"/>
              <a:buChar char="•"/>
            </a:pPr>
            <a:r>
              <a:rPr lang="da-DK" sz="1200" dirty="0" smtClean="0"/>
              <a:t>Operations cycle</a:t>
            </a:r>
          </a:p>
          <a:p>
            <a:pPr marL="285750" indent="-285750">
              <a:buFont typeface="Arial" pitchFamily="34" charset="0"/>
              <a:buChar char="•"/>
            </a:pPr>
            <a:r>
              <a:rPr lang="da-DK" sz="1200" dirty="0" smtClean="0"/>
              <a:t>Tools and approaches</a:t>
            </a:r>
          </a:p>
          <a:p>
            <a:pPr marL="285750" indent="-285750">
              <a:buFont typeface="Arial" pitchFamily="34" charset="0"/>
              <a:buChar char="•"/>
            </a:pPr>
            <a:r>
              <a:rPr lang="da-DK" sz="1200" dirty="0" smtClean="0"/>
              <a:t>Environmental integration in the programme cycle</a:t>
            </a:r>
          </a:p>
          <a:p>
            <a:pPr marL="285750" indent="-285750">
              <a:buFont typeface="Arial" pitchFamily="34" charset="0"/>
              <a:buChar char="•"/>
            </a:pPr>
            <a:r>
              <a:rPr lang="da-DK" sz="1200" dirty="0" smtClean="0"/>
              <a:t>Environmental integration at programming stage</a:t>
            </a:r>
          </a:p>
          <a:p>
            <a:pPr marL="285750" indent="-285750">
              <a:buFont typeface="Arial" pitchFamily="34" charset="0"/>
              <a:buChar char="•"/>
            </a:pPr>
            <a:r>
              <a:rPr lang="da-DK" sz="1200" dirty="0" smtClean="0"/>
              <a:t>Programming documents – CEP – NIP/MIP – SDA</a:t>
            </a:r>
          </a:p>
          <a:p>
            <a:pPr marL="285750" indent="-285750">
              <a:buFont typeface="Arial" pitchFamily="34" charset="0"/>
              <a:buChar char="•"/>
            </a:pPr>
            <a:r>
              <a:rPr lang="da-DK" sz="1200" dirty="0" smtClean="0"/>
              <a:t>Aid delivery methods - blending</a:t>
            </a:r>
          </a:p>
          <a:p>
            <a:endParaRPr lang="da-DK" sz="1200" dirty="0" smtClean="0"/>
          </a:p>
          <a:p>
            <a:r>
              <a:rPr lang="da-DK" sz="1200" dirty="0" smtClean="0"/>
              <a:t>Optional – details on CEP and SDA</a:t>
            </a: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17</a:t>
            </a:fld>
            <a:endParaRPr lang="en-GB" dirty="0"/>
          </a:p>
        </p:txBody>
      </p:sp>
    </p:spTree>
    <p:extLst>
      <p:ext uri="{BB962C8B-B14F-4D97-AF65-F5344CB8AC3E}">
        <p14:creationId xmlns:p14="http://schemas.microsoft.com/office/powerpoint/2010/main" val="2443125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18</a:t>
            </a:fld>
            <a:endParaRPr lang="en-GB" dirty="0"/>
          </a:p>
        </p:txBody>
      </p:sp>
    </p:spTree>
    <p:extLst>
      <p:ext uri="{BB962C8B-B14F-4D97-AF65-F5344CB8AC3E}">
        <p14:creationId xmlns:p14="http://schemas.microsoft.com/office/powerpoint/2010/main" val="2837995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19</a:t>
            </a:fld>
            <a:endParaRPr lang="en-GB" dirty="0"/>
          </a:p>
        </p:txBody>
      </p:sp>
    </p:spTree>
    <p:extLst>
      <p:ext uri="{BB962C8B-B14F-4D97-AF65-F5344CB8AC3E}">
        <p14:creationId xmlns:p14="http://schemas.microsoft.com/office/powerpoint/2010/main" val="1217615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20</a:t>
            </a:fld>
            <a:endParaRPr lang="en-GB" dirty="0"/>
          </a:p>
        </p:txBody>
      </p:sp>
    </p:spTree>
    <p:extLst>
      <p:ext uri="{BB962C8B-B14F-4D97-AF65-F5344CB8AC3E}">
        <p14:creationId xmlns:p14="http://schemas.microsoft.com/office/powerpoint/2010/main" val="2518311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dirty="0" smtClean="0">
                <a:effectLst/>
              </a:rPr>
              <a:t>This</a:t>
            </a:r>
            <a:r>
              <a:rPr lang="da-DK" baseline="0" dirty="0" smtClean="0">
                <a:effectLst/>
              </a:rPr>
              <a:t> a group of tools and approaches that can be used in different ways, in different parts of the programme cycle and in different sectors</a:t>
            </a:r>
            <a:endParaRPr lang="da-DK" dirty="0" smtClean="0">
              <a:effectLst/>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21</a:t>
            </a:fld>
            <a:endParaRPr lang="en-GB" dirty="0"/>
          </a:p>
        </p:txBody>
      </p:sp>
    </p:spTree>
    <p:extLst>
      <p:ext uri="{BB962C8B-B14F-4D97-AF65-F5344CB8AC3E}">
        <p14:creationId xmlns:p14="http://schemas.microsoft.com/office/powerpoint/2010/main" val="800434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da-DK" baseline="0" dirty="0" smtClean="0"/>
              <a:t>Separate for Project and Budget Support</a:t>
            </a:r>
          </a:p>
          <a:p>
            <a:r>
              <a:rPr lang="da-DK" baseline="0" dirty="0" smtClean="0"/>
              <a:t>Note the need to integrate with the country cycle and the cycle of other donors</a:t>
            </a:r>
          </a:p>
          <a:p>
            <a:r>
              <a:rPr lang="da-DK" baseline="0" dirty="0" smtClean="0"/>
              <a:t>Use the white card – put up the first one</a:t>
            </a:r>
          </a:p>
          <a:p>
            <a:r>
              <a:rPr lang="da-DK" baseline="0" dirty="0" smtClean="0"/>
              <a:t>Ask small groups to put up the white cards </a:t>
            </a:r>
          </a:p>
          <a:p>
            <a:r>
              <a:rPr lang="da-DK" baseline="0" dirty="0" smtClean="0"/>
              <a:t> more on questions than answers ....later de-construct the green cards... And then rebuild at project </a:t>
            </a:r>
            <a:endParaRPr lang="en-US"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a:t>
            </a:fld>
            <a:endParaRPr lang="en-GB" dirty="0"/>
          </a:p>
        </p:txBody>
      </p:sp>
    </p:spTree>
    <p:extLst>
      <p:ext uri="{BB962C8B-B14F-4D97-AF65-F5344CB8AC3E}">
        <p14:creationId xmlns:p14="http://schemas.microsoft.com/office/powerpoint/2010/main" val="2631341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2800" b="0" i="0" u="none" strike="noStrike" cap="none" normalizeH="0" baseline="0" dirty="0" smtClean="0">
              <a:ln>
                <a:noFill/>
              </a:ln>
              <a:solidFill>
                <a:schemeClr val="tx1"/>
              </a:solidFill>
              <a:effectLst/>
              <a:latin typeface="Arial" pitchFamily="34" charset="0"/>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22</a:t>
            </a:fld>
            <a:endParaRPr lang="en-GB" dirty="0"/>
          </a:p>
        </p:txBody>
      </p:sp>
    </p:spTree>
    <p:extLst>
      <p:ext uri="{BB962C8B-B14F-4D97-AF65-F5344CB8AC3E}">
        <p14:creationId xmlns:p14="http://schemas.microsoft.com/office/powerpoint/2010/main" val="586062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 column to the left where relevant sectors would be highlighted so that colleagues can relate.</a:t>
            </a:r>
          </a:p>
          <a:p>
            <a:endParaRPr lang="en-US" dirty="0" smtClean="0"/>
          </a:p>
          <a:p>
            <a:r>
              <a:rPr lang="en-US" dirty="0" smtClean="0"/>
              <a:t>For ex. </a:t>
            </a:r>
          </a:p>
          <a:p>
            <a:r>
              <a:rPr lang="en-US" dirty="0" smtClean="0"/>
              <a:t>Economic governance &lt;&gt; Environmental fiscal reform and charges</a:t>
            </a:r>
          </a:p>
          <a:p>
            <a:r>
              <a:rPr lang="en-US" dirty="0" smtClean="0"/>
              <a:t>Public financial management &lt;&gt; PEER</a:t>
            </a:r>
          </a:p>
          <a:p>
            <a:r>
              <a:rPr lang="en-US" dirty="0" smtClean="0"/>
              <a:t>Public sector reform &lt;&gt; Sustainable public procurement</a:t>
            </a:r>
          </a:p>
          <a:p>
            <a:r>
              <a:rPr lang="en-US" dirty="0" smtClean="0"/>
              <a:t>All &lt;&gt; SEA</a:t>
            </a:r>
          </a:p>
          <a:p>
            <a:r>
              <a:rPr lang="en-US" dirty="0" smtClean="0"/>
              <a:t>Not sure about social protection instruments for our purpose here (if not clear delete this row)</a:t>
            </a:r>
          </a:p>
          <a:p>
            <a:r>
              <a:rPr lang="en-US" dirty="0" smtClean="0"/>
              <a:t>NR based sector (water, forestry, mining) &lt;&gt; PES</a:t>
            </a:r>
          </a:p>
          <a:p>
            <a:r>
              <a:rPr lang="en-US" dirty="0" smtClean="0"/>
              <a:t>Private sector development &lt;&gt; CSP</a:t>
            </a:r>
          </a:p>
          <a:p>
            <a:r>
              <a:rPr lang="en-US" dirty="0" smtClean="0"/>
              <a:t>Not sure about the communication and nudging here, may be put at the bottom together with SEA, decision-making under uncertainty, EAI, as cross-cutting tools</a:t>
            </a:r>
          </a:p>
          <a:p>
            <a:r>
              <a:rPr lang="en-US" dirty="0" smtClean="0"/>
              <a:t>Private sector development &lt;&gt; Green innovation...</a:t>
            </a:r>
          </a:p>
          <a:p>
            <a:r>
              <a:rPr lang="en-US" dirty="0" smtClean="0"/>
              <a:t>Private sector development &lt;&gt; Analysis of </a:t>
            </a:r>
            <a:r>
              <a:rPr lang="en-US" dirty="0" err="1" smtClean="0"/>
              <a:t>Labour</a:t>
            </a:r>
            <a:r>
              <a:rPr lang="en-US" dirty="0" smtClean="0"/>
              <a:t> Markers and Income Effects</a:t>
            </a:r>
          </a:p>
          <a:p>
            <a:r>
              <a:rPr lang="en-US" dirty="0" smtClean="0"/>
              <a:t>Agriculture &lt;&gt; SLM</a:t>
            </a:r>
          </a:p>
          <a:p>
            <a:r>
              <a:rPr lang="en-US" dirty="0" smtClean="0"/>
              <a:t>Water &lt;&gt; IWRM</a:t>
            </a:r>
          </a:p>
          <a:p>
            <a:r>
              <a:rPr lang="en-US" dirty="0" smtClean="0"/>
              <a:t>Economic governance &lt;&gt; Green accounting</a:t>
            </a:r>
          </a:p>
          <a:p>
            <a:endParaRPr lang="en-US" dirty="0" smtClean="0"/>
          </a:p>
          <a:p>
            <a:r>
              <a:rPr lang="en-US" dirty="0" smtClean="0"/>
              <a:t>Not sure if the </a:t>
            </a:r>
            <a:r>
              <a:rPr lang="en-US" dirty="0" err="1" smtClean="0"/>
              <a:t>categorisation</a:t>
            </a:r>
            <a:r>
              <a:rPr lang="en-US" dirty="0" smtClean="0"/>
              <a:t> of the tools is useful here (</a:t>
            </a:r>
            <a:r>
              <a:rPr lang="en-US" dirty="0" err="1" smtClean="0"/>
              <a:t>incentivise</a:t>
            </a:r>
            <a:r>
              <a:rPr lang="en-US" dirty="0" smtClean="0"/>
              <a:t>, etc...)</a:t>
            </a:r>
          </a:p>
          <a:p>
            <a:endParaRPr lang="da-DK"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23</a:t>
            </a:fld>
            <a:endParaRPr lang="en-GB" dirty="0"/>
          </a:p>
        </p:txBody>
      </p:sp>
    </p:spTree>
    <p:extLst>
      <p:ext uri="{BB962C8B-B14F-4D97-AF65-F5344CB8AC3E}">
        <p14:creationId xmlns:p14="http://schemas.microsoft.com/office/powerpoint/2010/main" val="2037264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a:lstStyle/>
          <a:p>
            <a:fld id="{11A1ACB7-CD19-4A70-ADD7-01658976DB18}" type="slidenum">
              <a:rPr lang="fr-FR"/>
              <a:pPr/>
              <a:t>25</a:t>
            </a:fld>
            <a:endParaRPr lang="fr-FR"/>
          </a:p>
        </p:txBody>
      </p:sp>
      <p:sp>
        <p:nvSpPr>
          <p:cNvPr id="5529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Slide is an optional</a:t>
            </a:r>
            <a:r>
              <a:rPr lang="en-US" baseline="0" dirty="0" smtClean="0"/>
              <a:t> one depending on the needs</a:t>
            </a: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pPr eaLnBrk="1" hangingPunct="1">
              <a:spcBef>
                <a:spcPct val="0"/>
              </a:spcBef>
            </a:pPr>
            <a:endParaRPr lang="en-US" dirty="0" smtClean="0"/>
          </a:p>
        </p:txBody>
      </p:sp>
    </p:spTree>
    <p:extLst>
      <p:ext uri="{BB962C8B-B14F-4D97-AF65-F5344CB8AC3E}">
        <p14:creationId xmlns:p14="http://schemas.microsoft.com/office/powerpoint/2010/main" val="31061309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B870E994-8188-422E-A3BB-91FE316FDEE5}" type="slidenum">
              <a:rPr lang="fr-FR"/>
              <a:pPr/>
              <a:t>26</a:t>
            </a:fld>
            <a:endParaRPr lang="fr-FR"/>
          </a:p>
        </p:txBody>
      </p:sp>
      <p:sp>
        <p:nvSpPr>
          <p:cNvPr id="3379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Expansion </a:t>
            </a:r>
            <a:endParaRPr lang="en-US" dirty="0" smtClean="0"/>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Examples:</a:t>
            </a:r>
            <a:endParaRPr lang="en-US" sz="1200" b="1"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endParaRPr lang="da-DK" sz="1200" kern="1200" dirty="0" smtClean="0">
              <a:solidFill>
                <a:schemeClr val="tx1"/>
              </a:solidFill>
              <a:latin typeface="Arial" pitchFamily="34" charset="0"/>
              <a:ea typeface="ＭＳ Ｐゴシック" pitchFamily="-106" charset="-128"/>
              <a:cs typeface="ＭＳ Ｐゴシック" pitchFamily="-106" charset="-128"/>
            </a:endParaRPr>
          </a:p>
          <a:p>
            <a:pPr rtl="0" eaLnBrk="0" fontAlgn="base" hangingPunct="0"/>
            <a:r>
              <a:rPr lang="da-DK" sz="1200" b="1" kern="1200" dirty="0" smtClean="0">
                <a:solidFill>
                  <a:schemeClr val="tx1"/>
                </a:solidFill>
                <a:latin typeface="Arial" pitchFamily="34" charset="0"/>
                <a:ea typeface="ＭＳ Ｐゴシック" pitchFamily="-106" charset="-128"/>
                <a:cs typeface="ＭＳ Ｐゴシック" pitchFamily="-106" charset="-128"/>
              </a:rPr>
              <a:t>Groupwork</a:t>
            </a:r>
            <a:r>
              <a:rPr lang="da-DK" sz="1200" b="1" kern="1200" baseline="0" dirty="0" smtClean="0">
                <a:solidFill>
                  <a:schemeClr val="tx1"/>
                </a:solidFill>
                <a:latin typeface="Arial" pitchFamily="34" charset="0"/>
                <a:ea typeface="ＭＳ Ｐゴシック" pitchFamily="-106" charset="-128"/>
                <a:cs typeface="ＭＳ Ｐゴシック" pitchFamily="-106" charset="-128"/>
              </a:rPr>
              <a:t> / discussion:</a:t>
            </a:r>
            <a:endParaRPr lang="en-GB" sz="1200" b="1" i="1" dirty="0" smtClean="0">
              <a:solidFill>
                <a:srgbClr val="00B050"/>
              </a:solidFill>
            </a:endParaRPr>
          </a:p>
          <a:p>
            <a:pPr eaLnBrk="1" hangingPunct="1">
              <a:spcBef>
                <a:spcPct val="0"/>
              </a:spcBef>
            </a:pPr>
            <a:endParaRPr lang="en-US" dirty="0" smtClean="0"/>
          </a:p>
        </p:txBody>
      </p:sp>
    </p:spTree>
    <p:extLst>
      <p:ext uri="{BB962C8B-B14F-4D97-AF65-F5344CB8AC3E}">
        <p14:creationId xmlns:p14="http://schemas.microsoft.com/office/powerpoint/2010/main" val="13742226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a:lstStyle/>
          <a:p>
            <a:fld id="{FC4E8A10-EC61-41C8-BA11-1F04880095FA}" type="slidenum">
              <a:rPr lang="fr-FR"/>
              <a:pPr/>
              <a:t>27</a:t>
            </a:fld>
            <a:endParaRPr lang="fr-FR"/>
          </a:p>
        </p:txBody>
      </p:sp>
      <p:sp>
        <p:nvSpPr>
          <p:cNvPr id="38915"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38916"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15411793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9076A635-CE81-4100-96B9-F3FA59C7F4AC}" type="slidenum">
              <a:rPr lang="fr-FR"/>
              <a:pPr/>
              <a:t>28</a:t>
            </a:fld>
            <a:endParaRPr lang="fr-F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1893013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a:lstStyle/>
          <a:p>
            <a:fld id="{33966DD1-B6B1-441B-9B6F-1953E9005B55}" type="slidenum">
              <a:rPr lang="fr-FR"/>
              <a:pPr/>
              <a:t>29</a:t>
            </a:fld>
            <a:endParaRPr lang="fr-FR"/>
          </a:p>
        </p:txBody>
      </p:sp>
      <p:sp>
        <p:nvSpPr>
          <p:cNvPr id="43011"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3012" name="Rectangle 3"/>
          <p:cNvSpPr>
            <a:spLocks noGrp="1" noChangeArrowheads="1"/>
          </p:cNvSpPr>
          <p:nvPr>
            <p:ph type="body" idx="1"/>
          </p:nvPr>
        </p:nvSpPr>
        <p:spPr bwMode="auto">
          <a:xfrm>
            <a:off x="906357" y="4715153"/>
            <a:ext cx="4984962" cy="4466987"/>
          </a:xfrm>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31273311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a:lstStyle/>
          <a:p>
            <a:fld id="{21DA813C-70C1-4D1D-B203-13AC2C6CB8B1}" type="slidenum">
              <a:rPr lang="fr-FR"/>
              <a:pPr/>
              <a:t>30</a:t>
            </a:fld>
            <a:endParaRPr lang="fr-FR"/>
          </a:p>
        </p:txBody>
      </p:sp>
      <p:sp>
        <p:nvSpPr>
          <p:cNvPr id="45059"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a:lstStyle/>
          <a:p>
            <a:pPr eaLnBrk="1" hangingPunct="1">
              <a:spcBef>
                <a:spcPct val="0"/>
              </a:spcBef>
            </a:pPr>
            <a:endParaRPr lang="en-US" smtClean="0"/>
          </a:p>
        </p:txBody>
      </p:sp>
    </p:spTree>
    <p:extLst>
      <p:ext uri="{BB962C8B-B14F-4D97-AF65-F5344CB8AC3E}">
        <p14:creationId xmlns:p14="http://schemas.microsoft.com/office/powerpoint/2010/main" val="14901591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defRPr/>
            </a:pPr>
            <a:r>
              <a:rPr lang="da-DK" dirty="0" smtClean="0">
                <a:solidFill>
                  <a:schemeClr val="tx1"/>
                </a:solidFill>
              </a:rPr>
              <a:t>But first  </a:t>
            </a:r>
          </a:p>
          <a:p>
            <a:pPr marL="176213" indent="-176213" algn="l">
              <a:buFont typeface="Arial" pitchFamily="34" charset="0"/>
              <a:buChar char="•"/>
              <a:defRPr/>
            </a:pPr>
            <a:r>
              <a:rPr lang="da-DK" dirty="0" smtClean="0">
                <a:solidFill>
                  <a:schemeClr val="tx1"/>
                </a:solidFill>
              </a:rPr>
              <a:t>understand the context</a:t>
            </a:r>
          </a:p>
          <a:p>
            <a:pPr marL="176213" indent="-176213" algn="l">
              <a:buFont typeface="Arial" pitchFamily="34" charset="0"/>
              <a:buChar char="•"/>
              <a:defRPr/>
            </a:pPr>
            <a:r>
              <a:rPr lang="da-DK" dirty="0" smtClean="0">
                <a:solidFill>
                  <a:schemeClr val="tx1"/>
                </a:solidFill>
              </a:rPr>
              <a:t>Understand the incentive environment and the political economy  </a:t>
            </a:r>
            <a:endParaRPr lang="en-US" dirty="0" smtClean="0">
              <a:solidFill>
                <a:schemeClr val="tx1"/>
              </a:solidFill>
            </a:endParaRPr>
          </a:p>
          <a:p>
            <a:endParaRPr lang="da-DK" dirty="0"/>
          </a:p>
        </p:txBody>
      </p:sp>
      <p:sp>
        <p:nvSpPr>
          <p:cNvPr id="4" name="Slide Number Placeholder 3"/>
          <p:cNvSpPr>
            <a:spLocks noGrp="1"/>
          </p:cNvSpPr>
          <p:nvPr>
            <p:ph type="sldNum" sz="quarter" idx="10"/>
          </p:nvPr>
        </p:nvSpPr>
        <p:spPr/>
        <p:txBody>
          <a:bodyPr/>
          <a:lstStyle/>
          <a:p>
            <a:pPr>
              <a:defRPr/>
            </a:pPr>
            <a:fld id="{CED4CB77-A853-4F37-A193-A9CB58291CBA}" type="slidenum">
              <a:rPr lang="en-GB" smtClean="0"/>
              <a:pPr>
                <a:defRPr/>
              </a:pPr>
              <a:t>32</a:t>
            </a:fld>
            <a:endParaRPr lang="en-GB" dirty="0"/>
          </a:p>
        </p:txBody>
      </p:sp>
    </p:spTree>
    <p:extLst>
      <p:ext uri="{BB962C8B-B14F-4D97-AF65-F5344CB8AC3E}">
        <p14:creationId xmlns:p14="http://schemas.microsoft.com/office/powerpoint/2010/main" val="765935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mn-ea"/>
                <a:cs typeface="+mn-cs"/>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mn-ea"/>
              <a:cs typeface="+mn-cs"/>
            </a:endParaRPr>
          </a:p>
          <a:p>
            <a:pPr rtl="0" eaLnBrk="0" fontAlgn="base" hangingPunct="0"/>
            <a:r>
              <a:rPr lang="da-DK" sz="1200" b="1" kern="1200" dirty="0" smtClean="0">
                <a:solidFill>
                  <a:schemeClr val="tx1"/>
                </a:solidFill>
                <a:effectLst/>
                <a:latin typeface="Arial" pitchFamily="34" charset="0"/>
                <a:ea typeface="+mn-ea"/>
                <a:cs typeface="+mn-cs"/>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mn-ea"/>
                <a:cs typeface="+mn-cs"/>
              </a:rPr>
              <a:t>Groupwork</a:t>
            </a:r>
            <a:r>
              <a:rPr lang="da-DK" sz="1200" b="1" kern="1200" baseline="0" dirty="0" smtClean="0">
                <a:solidFill>
                  <a:schemeClr val="tx1"/>
                </a:solidFill>
                <a:effectLst/>
                <a:latin typeface="Arial" pitchFamily="34" charset="0"/>
                <a:ea typeface="+mn-ea"/>
                <a:cs typeface="+mn-cs"/>
              </a:rPr>
              <a:t> / discussion</a:t>
            </a:r>
            <a:endParaRPr lang="da-DK" dirty="0" smtClean="0">
              <a:effectLst/>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4</a:t>
            </a:fld>
            <a:endParaRPr lang="en-GB" dirty="0"/>
          </a:p>
        </p:txBody>
      </p:sp>
    </p:spTree>
    <p:extLst>
      <p:ext uri="{BB962C8B-B14F-4D97-AF65-F5344CB8AC3E}">
        <p14:creationId xmlns:p14="http://schemas.microsoft.com/office/powerpoint/2010/main" val="2480330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34FBA51C-35E7-4A97-AB5B-6DF73EB834E2}" type="slidenum">
              <a:rPr lang="fr-FR"/>
              <a:pPr/>
              <a:t>6</a:t>
            </a:fld>
            <a:endParaRPr lang="fr-FR"/>
          </a:p>
        </p:txBody>
      </p:sp>
      <p:sp>
        <p:nvSpPr>
          <p:cNvPr id="2560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p>
        </p:txBody>
      </p:sp>
    </p:spTree>
    <p:extLst>
      <p:ext uri="{BB962C8B-B14F-4D97-AF65-F5344CB8AC3E}">
        <p14:creationId xmlns:p14="http://schemas.microsoft.com/office/powerpoint/2010/main" val="1612921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a:lstStyle/>
          <a:p>
            <a:fld id="{B29145C5-DFAB-4415-8B40-EDA8B11A1B5B}" type="slidenum">
              <a:rPr lang="fr-FR" smtClean="0">
                <a:latin typeface="Arial" pitchFamily="34" charset="0"/>
                <a:ea typeface="ＭＳ Ｐゴシック" pitchFamily="34" charset="-128"/>
              </a:rPr>
              <a:pPr/>
              <a:t>7</a:t>
            </a:fld>
            <a:endParaRPr lang="fr-FR" smtClean="0">
              <a:latin typeface="Arial" pitchFamily="34" charset="0"/>
              <a:ea typeface="ＭＳ Ｐゴシック" pitchFamily="34" charset="-128"/>
            </a:endParaRPr>
          </a:p>
        </p:txBody>
      </p:sp>
      <p:sp>
        <p:nvSpPr>
          <p:cNvPr id="40963" name="Rectangle 2"/>
          <p:cNvSpPr>
            <a:spLocks noGrp="1" noRot="1" noChangeAspect="1" noChangeArrowheads="1" noTextEdit="1"/>
          </p:cNvSpPr>
          <p:nvPr>
            <p:ph type="sldImg"/>
          </p:nvPr>
        </p:nvSpPr>
        <p:spPr bwMode="auto">
          <a:xfrm>
            <a:off x="919163" y="744538"/>
            <a:ext cx="4962525" cy="3722687"/>
          </a:xfrm>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a:lstStyle/>
          <a:p>
            <a:pPr eaLnBrk="1" hangingPunct="1">
              <a:spcBef>
                <a:spcPct val="0"/>
              </a:spcBef>
            </a:pPr>
            <a:endParaRPr lang="en-US" smtClean="0">
              <a:ea typeface="ＭＳ Ｐゴシック" pitchFamily="34" charset="-128"/>
            </a:endParaRPr>
          </a:p>
        </p:txBody>
      </p:sp>
    </p:spTree>
    <p:extLst>
      <p:ext uri="{BB962C8B-B14F-4D97-AF65-F5344CB8AC3E}">
        <p14:creationId xmlns:p14="http://schemas.microsoft.com/office/powerpoint/2010/main" val="2418116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da-DK" dirty="0" smtClean="0">
                <a:ea typeface="ＭＳ Ｐゴシック" pitchFamily="34" charset="-128"/>
              </a:rPr>
              <a:t>On the surface life seems simple and straightforward</a:t>
            </a:r>
          </a:p>
          <a:p>
            <a:r>
              <a:rPr lang="da-DK" dirty="0" smtClean="0">
                <a:ea typeface="ＭＳ Ｐゴシック" pitchFamily="34" charset="-128"/>
              </a:rPr>
              <a:t>Underneath it can be more complicated – particulary around lunch time</a:t>
            </a:r>
            <a:endParaRPr lang="en-US" dirty="0" smtClean="0">
              <a:ea typeface="ＭＳ Ｐゴシック" pitchFamily="34" charset="-128"/>
            </a:endParaRPr>
          </a:p>
        </p:txBody>
      </p:sp>
      <p:sp>
        <p:nvSpPr>
          <p:cNvPr id="56324" name="Slide Number Placeholder 3"/>
          <p:cNvSpPr>
            <a:spLocks noGrp="1"/>
          </p:cNvSpPr>
          <p:nvPr>
            <p:ph type="sldNum" sz="quarter" idx="5"/>
          </p:nvPr>
        </p:nvSpPr>
        <p:spPr bwMode="auto">
          <a:noFill/>
          <a:ln>
            <a:miter lim="800000"/>
            <a:headEnd/>
            <a:tailEnd/>
          </a:ln>
        </p:spPr>
        <p:txBody>
          <a:bodyPr/>
          <a:lstStyle/>
          <a:p>
            <a:fld id="{7395B0C0-AD38-4CD8-822D-7A4EF5173801}" type="slidenum">
              <a:rPr lang="en-US" smtClean="0">
                <a:latin typeface="Arial" pitchFamily="34" charset="0"/>
                <a:ea typeface="ＭＳ Ｐゴシック" pitchFamily="34" charset="-128"/>
              </a:rPr>
              <a:pPr/>
              <a:t>8</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20710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marL="177800" lvl="0" indent="-177800">
              <a:buFont typeface="Arial" pitchFamily="34" charset="0"/>
              <a:buChar char="•"/>
              <a:defRPr/>
            </a:pPr>
            <a:endParaRPr lang="en-GB" sz="1200" dirty="0" smtClean="0">
              <a:solidFill>
                <a:srgbClr val="006699"/>
              </a:solidFill>
            </a:endParaRPr>
          </a:p>
          <a:p>
            <a:pPr marL="177800" lvl="0" indent="-177800">
              <a:buFont typeface="Arial" pitchFamily="34" charset="0"/>
              <a:buChar char="•"/>
              <a:defRPr/>
            </a:pPr>
            <a:r>
              <a:rPr lang="en-GB" sz="1200" dirty="0" smtClean="0">
                <a:solidFill>
                  <a:srgbClr val="006699"/>
                </a:solidFill>
              </a:rPr>
              <a:t>Some </a:t>
            </a:r>
            <a:r>
              <a:rPr lang="en-GB" sz="1200" u="sng" dirty="0" smtClean="0">
                <a:solidFill>
                  <a:srgbClr val="006699"/>
                </a:solidFill>
              </a:rPr>
              <a:t>(not all) </a:t>
            </a:r>
            <a:r>
              <a:rPr lang="en-GB" sz="1200" dirty="0" smtClean="0">
                <a:solidFill>
                  <a:srgbClr val="006699"/>
                </a:solidFill>
              </a:rPr>
              <a:t>of the explanations can be found through looking at </a:t>
            </a:r>
            <a:r>
              <a:rPr lang="en-GB" sz="1200" b="1" dirty="0" smtClean="0">
                <a:solidFill>
                  <a:srgbClr val="006699"/>
                </a:solidFill>
              </a:rPr>
              <a:t>political and economic and social factors </a:t>
            </a:r>
            <a:r>
              <a:rPr lang="en-GB" sz="1200" dirty="0" smtClean="0">
                <a:solidFill>
                  <a:srgbClr val="006699"/>
                </a:solidFill>
              </a:rPr>
              <a:t>– drivers of change  - power relations – incentives – interests – social norms and institutions</a:t>
            </a:r>
          </a:p>
          <a:p>
            <a:endParaRPr lang="da-DK" dirty="0" smtClean="0">
              <a:ea typeface="ＭＳ Ｐゴシック" pitchFamily="34" charset="-128"/>
            </a:endParaRPr>
          </a:p>
          <a:p>
            <a:r>
              <a:rPr lang="da-DK" dirty="0" err="1" smtClean="0">
                <a:ea typeface="ＭＳ Ｐゴシック" pitchFamily="34" charset="-128"/>
              </a:rPr>
              <a:t>Examples</a:t>
            </a:r>
            <a:r>
              <a:rPr lang="da-DK" dirty="0" smtClean="0">
                <a:ea typeface="ＭＳ Ｐゴシック" pitchFamily="34" charset="-128"/>
              </a:rPr>
              <a:t> from sector performance report.........ASK THE PLENARY FOR EXAMPLES</a:t>
            </a:r>
          </a:p>
          <a:p>
            <a:pPr>
              <a:buFontTx/>
              <a:buChar char="-"/>
            </a:pPr>
            <a:r>
              <a:rPr lang="da-DK" dirty="0" smtClean="0">
                <a:ea typeface="ＭＳ Ｐゴシック" pitchFamily="34" charset="-128"/>
              </a:rPr>
              <a:t> State of lake victoria</a:t>
            </a:r>
          </a:p>
          <a:p>
            <a:pPr>
              <a:buFontTx/>
              <a:buChar char="-"/>
            </a:pPr>
            <a:r>
              <a:rPr lang="da-DK" dirty="0" smtClean="0">
                <a:ea typeface="ＭＳ Ｐゴシック" pitchFamily="34" charset="-128"/>
              </a:rPr>
              <a:t> tariffs and political influence (good or bad)</a:t>
            </a:r>
          </a:p>
          <a:p>
            <a:pPr>
              <a:buFontTx/>
              <a:buChar char="-"/>
            </a:pPr>
            <a:r>
              <a:rPr lang="da-DK" dirty="0" smtClean="0">
                <a:ea typeface="ＭＳ Ｐゴシック" pitchFamily="34" charset="-128"/>
              </a:rPr>
              <a:t>  fragmentation of </a:t>
            </a:r>
            <a:r>
              <a:rPr lang="da-DK" dirty="0" err="1" smtClean="0">
                <a:ea typeface="ＭＳ Ｐゴシック" pitchFamily="34" charset="-128"/>
              </a:rPr>
              <a:t>districts</a:t>
            </a:r>
            <a:r>
              <a:rPr lang="da-DK" dirty="0" smtClean="0">
                <a:ea typeface="ＭＳ Ｐゴシック" pitchFamily="34" charset="-128"/>
              </a:rPr>
              <a:t> – </a:t>
            </a:r>
            <a:r>
              <a:rPr lang="da-DK" dirty="0" err="1" smtClean="0">
                <a:ea typeface="ＭＳ Ｐゴシック" pitchFamily="34" charset="-128"/>
              </a:rPr>
              <a:t>challenges</a:t>
            </a:r>
            <a:endParaRPr lang="da-DK" dirty="0" smtClean="0">
              <a:ea typeface="ＭＳ Ｐゴシック" pitchFamily="34" charset="-128"/>
            </a:endParaRPr>
          </a:p>
          <a:p>
            <a:pPr>
              <a:buFontTx/>
              <a:buChar char="-"/>
            </a:pPr>
            <a:r>
              <a:rPr lang="da-DK" dirty="0" smtClean="0">
                <a:ea typeface="ＭＳ Ｐゴシック" pitchFamily="34" charset="-128"/>
              </a:rPr>
              <a:t> North-East ...peace</a:t>
            </a:r>
          </a:p>
          <a:p>
            <a:pPr>
              <a:buFontTx/>
              <a:buChar char="-"/>
            </a:pPr>
            <a:r>
              <a:rPr lang="da-DK" dirty="0" smtClean="0">
                <a:ea typeface="ＭＳ Ｐゴシック" pitchFamily="34" charset="-128"/>
              </a:rPr>
              <a:t> O&amp;M failings</a:t>
            </a:r>
          </a:p>
          <a:p>
            <a:pPr>
              <a:buFontTx/>
              <a:buChar char="-"/>
            </a:pPr>
            <a:r>
              <a:rPr lang="da-DK" dirty="0" smtClean="0">
                <a:ea typeface="ＭＳ Ｐゴシック" pitchFamily="34" charset="-128"/>
              </a:rPr>
              <a:t> contested </a:t>
            </a:r>
          </a:p>
          <a:p>
            <a:pPr>
              <a:buFontTx/>
              <a:buChar char="-"/>
            </a:pPr>
            <a:endParaRPr lang="en-US" dirty="0" smtClean="0">
              <a:ea typeface="ＭＳ Ｐゴシック" pitchFamily="34" charset="-128"/>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55A5B66E-DF8B-4AEB-B7ED-4FE067D51C0F}" type="slidenum">
              <a:rPr lang="en-US" smtClean="0">
                <a:latin typeface="Arial" pitchFamily="34" charset="0"/>
                <a:ea typeface="ＭＳ Ｐゴシック" pitchFamily="34" charset="-128"/>
              </a:rPr>
              <a:pPr/>
              <a:t>9</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985493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r>
              <a:rPr lang="da-DK" dirty="0" smtClean="0">
                <a:ea typeface="ＭＳ Ｐゴシック" pitchFamily="34" charset="-128"/>
              </a:rPr>
              <a:t>Can go onto a fuller PE slide show if needed</a:t>
            </a:r>
          </a:p>
          <a:p>
            <a:r>
              <a:rPr lang="da-DK" dirty="0" smtClean="0">
                <a:ea typeface="ＭＳ Ｐゴシック" pitchFamily="34" charset="-128"/>
              </a:rPr>
              <a:t>BETTER AT DIAGNOSIS  THAN CURE</a:t>
            </a:r>
            <a:endParaRPr lang="en-US" dirty="0" smtClean="0">
              <a:ea typeface="ＭＳ Ｐゴシック" pitchFamily="34" charset="-128"/>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126F1AF4-6F23-438D-BF59-C29064D295B7}" type="slidenum">
              <a:rPr lang="en-US" smtClean="0">
                <a:latin typeface="Arial" pitchFamily="34" charset="0"/>
                <a:ea typeface="ＭＳ Ｐゴシック" pitchFamily="34" charset="-128"/>
              </a:rPr>
              <a:pPr/>
              <a:t>10</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649959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da-DK" smtClean="0">
                <a:ea typeface="ＭＳ Ｐゴシック" pitchFamily="34" charset="-128"/>
              </a:rPr>
              <a:t>Much more in common than apart</a:t>
            </a:r>
            <a:endParaRPr lang="en-US" smtClean="0">
              <a:ea typeface="ＭＳ Ｐゴシック" pitchFamily="34" charset="-128"/>
            </a:endParaRPr>
          </a:p>
        </p:txBody>
      </p:sp>
      <p:sp>
        <p:nvSpPr>
          <p:cNvPr id="58372" name="Slide Number Placeholder 3"/>
          <p:cNvSpPr>
            <a:spLocks noGrp="1"/>
          </p:cNvSpPr>
          <p:nvPr>
            <p:ph type="sldNum" sz="quarter" idx="5"/>
          </p:nvPr>
        </p:nvSpPr>
        <p:spPr bwMode="auto">
          <a:noFill/>
          <a:ln>
            <a:miter lim="800000"/>
            <a:headEnd/>
            <a:tailEnd/>
          </a:ln>
        </p:spPr>
        <p:txBody>
          <a:bodyPr/>
          <a:lstStyle/>
          <a:p>
            <a:fld id="{613B677B-098C-4B33-8654-2425DBC5848B}" type="slidenum">
              <a:rPr lang="en-US" smtClean="0">
                <a:latin typeface="Arial" pitchFamily="34" charset="0"/>
                <a:ea typeface="ＭＳ Ｐゴシック" pitchFamily="34" charset="-128"/>
              </a:rPr>
              <a:pPr/>
              <a:t>11</a:t>
            </a:fld>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13793618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7B6645AD-B92F-41FF-B43F-DAF7AE04662C}"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B004D54C-2F40-4581-B83A-248E270DDC07}"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7C119B1-B8F5-4428-8AD7-342A44D3991E}"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41546BE-7D09-45A0-BE57-31E242A534BD}"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DCE35BBE-3352-4A51-BF60-B7235164E39C}"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6A9A65F-8DC0-4AA8-B3D7-A16302F48572}"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80A9F6D2-2DBD-44AF-B515-7EE326239FE3}"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315A5415-EC39-4ABD-B2D1-376FD9DBC68B}"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3FCC1F8F-072B-4CD5-A12C-78596830FFAD}"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17F46E40-C7BD-44F7-BF8D-A2A58EFA700D}"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3511D82-2F14-4228-8105-753CBA959278}"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130F0580-735B-4179-8981-E13C870EA27E}"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slide" Target="slide18.xml"/></Relationships>
</file>

<file path=ppt/slides/_rels/slide2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slide" Target="slide18.xml"/></Relationships>
</file>

<file path=ppt/slides/_rels/slide2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95536" y="4748213"/>
            <a:ext cx="8748464" cy="1728787"/>
          </a:xfrm>
        </p:spPr>
        <p:txBody>
          <a:bodyPr/>
          <a:lstStyle/>
          <a:p>
            <a:r>
              <a:rPr lang="en-GB" dirty="0" smtClean="0">
                <a:ea typeface="ＭＳ Ｐゴシック" pitchFamily="34" charset="-128"/>
              </a:rPr>
              <a:t>Integrating environment and climate change in programming – Module 4</a:t>
            </a:r>
            <a:endParaRPr lang="en-GB" dirty="0"/>
          </a:p>
        </p:txBody>
      </p:sp>
      <p:sp>
        <p:nvSpPr>
          <p:cNvPr id="48132" name="Slide Number Placeholder 5"/>
          <p:cNvSpPr>
            <a:spLocks noGrp="1"/>
          </p:cNvSpPr>
          <p:nvPr>
            <p:ph type="sldNum" sz="quarter" idx="12"/>
          </p:nvPr>
        </p:nvSpPr>
        <p:spPr>
          <a:noFill/>
        </p:spPr>
        <p:txBody>
          <a:bodyPr/>
          <a:lstStyle/>
          <a:p>
            <a:fld id="{9BE16158-A9AA-45CF-96BF-C1671C03F335}" type="slidenum">
              <a:rPr lang="en-GB" smtClean="0">
                <a:latin typeface="Verdana" pitchFamily="34" charset="0"/>
                <a:ea typeface="ＭＳ Ｐゴシック" pitchFamily="34" charset="-128"/>
              </a:rPr>
              <a:pPr/>
              <a:t>1</a:t>
            </a:fld>
            <a:endParaRPr lang="en-GB" smtClean="0">
              <a:latin typeface="Verdana" pitchFamily="34" charset="0"/>
              <a:ea typeface="ＭＳ Ｐゴシック" pitchFamily="34" charset="-128"/>
            </a:endParaRPr>
          </a:p>
        </p:txBody>
      </p:sp>
      <p:sp>
        <p:nvSpPr>
          <p:cNvPr id="6" name="Rectangle 5"/>
          <p:cNvSpPr txBox="1">
            <a:spLocks noChangeArrowheads="1"/>
          </p:cNvSpPr>
          <p:nvPr/>
        </p:nvSpPr>
        <p:spPr bwMode="auto">
          <a:xfrm>
            <a:off x="4194175" y="2018300"/>
            <a:ext cx="4949825" cy="1155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175" algn="l" rtl="0" eaLnBrk="0" fontAlgn="base" hangingPunct="0">
              <a:spcBef>
                <a:spcPct val="0"/>
              </a:spcBef>
              <a:spcAft>
                <a:spcPct val="0"/>
              </a:spcAft>
              <a:defRPr sz="7600" b="1">
                <a:solidFill>
                  <a:srgbClr val="FFD62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eaLnBrk="1" hangingPunct="1"/>
            <a:r>
              <a:rPr lang="en-GB" sz="3200" kern="0" smtClean="0"/>
              <a:t>Environment and climate change in development cooperation</a:t>
            </a:r>
            <a:r>
              <a:rPr lang="da-DK" sz="3200" kern="0" smtClean="0"/>
              <a:t/>
            </a:r>
            <a:br>
              <a:rPr lang="da-DK" sz="3200" kern="0" smtClean="0"/>
            </a:br>
            <a:endParaRPr lang="en-GB" sz="3200" kern="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Box 5"/>
          <p:cNvSpPr txBox="1">
            <a:spLocks noChangeArrowheads="1"/>
          </p:cNvSpPr>
          <p:nvPr/>
        </p:nvSpPr>
        <p:spPr bwMode="auto">
          <a:xfrm>
            <a:off x="0" y="1274802"/>
            <a:ext cx="7058025" cy="553998"/>
          </a:xfrm>
          <a:prstGeom prst="rect">
            <a:avLst/>
          </a:prstGeom>
          <a:noFill/>
          <a:ln w="9525">
            <a:noFill/>
            <a:miter lim="800000"/>
            <a:headEnd/>
            <a:tailEnd/>
          </a:ln>
        </p:spPr>
        <p:txBody>
          <a:bodyPr>
            <a:spAutoFit/>
          </a:bodyPr>
          <a:lstStyle/>
          <a:p>
            <a:pPr marL="355600"/>
            <a:r>
              <a:rPr lang="en-GB" sz="3000" b="1" dirty="0" smtClean="0">
                <a:solidFill>
                  <a:srgbClr val="006699"/>
                </a:solidFill>
                <a:latin typeface="+mj-lt"/>
                <a:ea typeface="ＭＳ Ｐゴシック" pitchFamily="34" charset="-128"/>
                <a:cs typeface="+mj-cs"/>
              </a:rPr>
              <a:t>Political economy analysis</a:t>
            </a:r>
            <a:endParaRPr lang="en-GB" sz="3000" b="1" dirty="0">
              <a:solidFill>
                <a:srgbClr val="006699"/>
              </a:solidFill>
              <a:latin typeface="+mj-lt"/>
              <a:ea typeface="ＭＳ Ｐゴシック" pitchFamily="34" charset="-128"/>
              <a:cs typeface="+mj-cs"/>
            </a:endParaRPr>
          </a:p>
        </p:txBody>
      </p:sp>
      <p:sp>
        <p:nvSpPr>
          <p:cNvPr id="33796" name="Slide Number Placeholder 6"/>
          <p:cNvSpPr>
            <a:spLocks noGrp="1"/>
          </p:cNvSpPr>
          <p:nvPr>
            <p:ph type="sldNum" sz="quarter" idx="12"/>
          </p:nvPr>
        </p:nvSpPr>
        <p:spPr>
          <a:noFill/>
        </p:spPr>
        <p:txBody>
          <a:bodyPr/>
          <a:lstStyle/>
          <a:p>
            <a:fld id="{36924D82-A469-4668-9A9C-70B9A677DA1D}" type="slidenum">
              <a:rPr lang="en-GB" smtClean="0">
                <a:latin typeface="Verdana" pitchFamily="34" charset="0"/>
                <a:ea typeface="ＭＳ Ｐゴシック" pitchFamily="34" charset="-128"/>
              </a:rPr>
              <a:pPr/>
              <a:t>10</a:t>
            </a:fld>
            <a:endParaRPr lang="en-GB" smtClean="0">
              <a:latin typeface="Verdana" pitchFamily="34" charset="0"/>
              <a:ea typeface="ＭＳ Ｐゴシック" pitchFamily="34" charset="-128"/>
            </a:endParaRPr>
          </a:p>
        </p:txBody>
      </p:sp>
      <p:sp>
        <p:nvSpPr>
          <p:cNvPr id="7" name="TextBox 6"/>
          <p:cNvSpPr txBox="1"/>
          <p:nvPr/>
        </p:nvSpPr>
        <p:spPr>
          <a:xfrm>
            <a:off x="451048" y="2276594"/>
            <a:ext cx="8441432" cy="4124206"/>
          </a:xfrm>
          <a:prstGeom prst="rect">
            <a:avLst/>
          </a:prstGeom>
          <a:noFill/>
        </p:spPr>
        <p:txBody>
          <a:bodyPr wrap="square" rtlCol="0">
            <a:spAutoFit/>
          </a:bodyPr>
          <a:lstStyle/>
          <a:p>
            <a:pPr marL="177800" indent="-177800">
              <a:buFont typeface="Arial" pitchFamily="34" charset="0"/>
              <a:buChar char="•"/>
              <a:defRPr/>
            </a:pPr>
            <a:r>
              <a:rPr lang="en-US" sz="1800" dirty="0" smtClean="0">
                <a:solidFill>
                  <a:srgbClr val="006699"/>
                </a:solidFill>
              </a:rPr>
              <a:t>Reveals how </a:t>
            </a:r>
            <a:r>
              <a:rPr lang="en-US" sz="1800" b="1" dirty="0" smtClean="0">
                <a:solidFill>
                  <a:srgbClr val="006699"/>
                </a:solidFill>
              </a:rPr>
              <a:t>power and resources are distributed </a:t>
            </a:r>
            <a:r>
              <a:rPr lang="en-US" sz="1800" dirty="0" smtClean="0">
                <a:solidFill>
                  <a:srgbClr val="006699"/>
                </a:solidFill>
              </a:rPr>
              <a:t>and contested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Provides insights into </a:t>
            </a:r>
            <a:r>
              <a:rPr lang="en-US" sz="1800" b="1" dirty="0" smtClean="0">
                <a:solidFill>
                  <a:srgbClr val="006699"/>
                </a:solidFill>
              </a:rPr>
              <a:t>interests</a:t>
            </a:r>
            <a:r>
              <a:rPr lang="en-US" sz="1800" dirty="0" smtClean="0">
                <a:solidFill>
                  <a:srgbClr val="006699"/>
                </a:solidFill>
              </a:rPr>
              <a:t>, incentives, rules and institutions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Supports </a:t>
            </a:r>
            <a:r>
              <a:rPr lang="en-US" sz="1800" b="1" dirty="0" smtClean="0">
                <a:solidFill>
                  <a:srgbClr val="006699"/>
                </a:solidFill>
              </a:rPr>
              <a:t>effective and politically feasible </a:t>
            </a:r>
            <a:r>
              <a:rPr lang="en-US" sz="1800" dirty="0" smtClean="0">
                <a:solidFill>
                  <a:srgbClr val="006699"/>
                </a:solidFill>
              </a:rPr>
              <a:t>development strategies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Ensures more </a:t>
            </a:r>
            <a:r>
              <a:rPr lang="en-US" sz="1800" b="1" dirty="0" smtClean="0">
                <a:solidFill>
                  <a:srgbClr val="006699"/>
                </a:solidFill>
              </a:rPr>
              <a:t>realistic </a:t>
            </a:r>
            <a:r>
              <a:rPr lang="en-US" sz="1800" dirty="0" smtClean="0">
                <a:solidFill>
                  <a:srgbClr val="006699"/>
                </a:solidFill>
              </a:rPr>
              <a:t>expectations of what can be achieved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Helps outline the </a:t>
            </a:r>
            <a:r>
              <a:rPr lang="en-US" sz="1800" b="1" dirty="0" smtClean="0">
                <a:solidFill>
                  <a:srgbClr val="006699"/>
                </a:solidFill>
              </a:rPr>
              <a:t>risks</a:t>
            </a:r>
            <a:r>
              <a:rPr lang="en-US" sz="1800" dirty="0" smtClean="0">
                <a:solidFill>
                  <a:srgbClr val="006699"/>
                </a:solidFill>
              </a:rPr>
              <a:t> involved</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Identifies the main </a:t>
            </a:r>
            <a:r>
              <a:rPr lang="en-US" sz="1800" b="1" dirty="0" smtClean="0">
                <a:solidFill>
                  <a:srgbClr val="006699"/>
                </a:solidFill>
              </a:rPr>
              <a:t>opportunities and barriers </a:t>
            </a:r>
            <a:r>
              <a:rPr lang="en-US" sz="1800" dirty="0" smtClean="0">
                <a:solidFill>
                  <a:srgbClr val="006699"/>
                </a:solidFill>
              </a:rPr>
              <a:t>for policy reform </a:t>
            </a:r>
          </a:p>
          <a:p>
            <a:pPr marL="177800" indent="-177800">
              <a:buFont typeface="Arial" pitchFamily="34" charset="0"/>
              <a:buChar char="•"/>
              <a:defRPr/>
            </a:pPr>
            <a:endParaRPr lang="en-US" sz="1800" dirty="0" smtClean="0">
              <a:solidFill>
                <a:srgbClr val="006699"/>
              </a:solidFill>
            </a:endParaRPr>
          </a:p>
          <a:p>
            <a:pPr marL="177800" indent="-177800">
              <a:buFont typeface="Arial" pitchFamily="34" charset="0"/>
              <a:buChar char="•"/>
              <a:defRPr/>
            </a:pPr>
            <a:r>
              <a:rPr lang="en-US" sz="1800" dirty="0" smtClean="0">
                <a:solidFill>
                  <a:srgbClr val="006699"/>
                </a:solidFill>
              </a:rPr>
              <a:t>Indicates </a:t>
            </a:r>
            <a:r>
              <a:rPr lang="en-US" sz="1800" b="1" dirty="0" smtClean="0">
                <a:solidFill>
                  <a:srgbClr val="006699"/>
                </a:solidFill>
              </a:rPr>
              <a:t>how donors can support </a:t>
            </a:r>
            <a:r>
              <a:rPr lang="en-US" sz="1800" dirty="0" smtClean="0">
                <a:solidFill>
                  <a:srgbClr val="006699"/>
                </a:solidFill>
              </a:rPr>
              <a:t>positive change</a:t>
            </a:r>
          </a:p>
          <a:p>
            <a:pPr>
              <a:defRPr/>
            </a:pPr>
            <a:endParaRPr lang="da-DK" sz="1800" dirty="0" smtClean="0">
              <a:solidFill>
                <a:srgbClr val="006699"/>
              </a:solidFill>
            </a:endParaRPr>
          </a:p>
          <a:p>
            <a:pPr>
              <a:defRPr/>
            </a:pPr>
            <a:r>
              <a:rPr lang="da-DK" sz="1000" dirty="0" smtClean="0">
                <a:solidFill>
                  <a:srgbClr val="006699"/>
                </a:solidFill>
              </a:rPr>
              <a:t>GSDRC 2010  </a:t>
            </a:r>
          </a:p>
        </p:txBody>
      </p:sp>
    </p:spTree>
    <p:extLst>
      <p:ext uri="{BB962C8B-B14F-4D97-AF65-F5344CB8AC3E}">
        <p14:creationId xmlns:p14="http://schemas.microsoft.com/office/powerpoint/2010/main" val="371487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3" name="TextBox 17"/>
          <p:cNvSpPr txBox="1">
            <a:spLocks noChangeArrowheads="1"/>
          </p:cNvSpPr>
          <p:nvPr/>
        </p:nvSpPr>
        <p:spPr bwMode="auto">
          <a:xfrm>
            <a:off x="0" y="1274802"/>
            <a:ext cx="10044608" cy="553998"/>
          </a:xfrm>
          <a:prstGeom prst="rect">
            <a:avLst/>
          </a:prstGeom>
          <a:noFill/>
          <a:ln w="9525">
            <a:noFill/>
            <a:miter lim="800000"/>
            <a:headEnd/>
            <a:tailEnd/>
          </a:ln>
        </p:spPr>
        <p:txBody>
          <a:bodyPr wrap="square">
            <a:spAutoFit/>
          </a:bodyPr>
          <a:lstStyle/>
          <a:p>
            <a:r>
              <a:rPr lang="en-GB" sz="3000" b="1" dirty="0" smtClean="0">
                <a:solidFill>
                  <a:srgbClr val="006699"/>
                </a:solidFill>
                <a:latin typeface="+mj-lt"/>
                <a:ea typeface="ＭＳ Ｐゴシック" pitchFamily="34" charset="-128"/>
                <a:cs typeface="+mj-cs"/>
              </a:rPr>
              <a:t>   Political economy : different  analyses</a:t>
            </a:r>
            <a:endParaRPr lang="en-GB" sz="3000" b="1" dirty="0">
              <a:solidFill>
                <a:srgbClr val="006699"/>
              </a:solidFill>
              <a:latin typeface="+mj-lt"/>
              <a:ea typeface="ＭＳ Ｐゴシック" pitchFamily="34" charset="-128"/>
              <a:cs typeface="+mj-cs"/>
            </a:endParaRPr>
          </a:p>
        </p:txBody>
      </p:sp>
      <p:sp>
        <p:nvSpPr>
          <p:cNvPr id="34824" name="Slide Number Placeholder 18"/>
          <p:cNvSpPr>
            <a:spLocks noGrp="1"/>
          </p:cNvSpPr>
          <p:nvPr>
            <p:ph type="sldNum" sz="quarter" idx="12"/>
          </p:nvPr>
        </p:nvSpPr>
        <p:spPr>
          <a:noFill/>
        </p:spPr>
        <p:txBody>
          <a:bodyPr/>
          <a:lstStyle/>
          <a:p>
            <a:fld id="{6770EC87-7FE6-43F0-B4FA-723D78654233}" type="slidenum">
              <a:rPr lang="en-GB" smtClean="0">
                <a:latin typeface="Verdana" pitchFamily="34" charset="0"/>
                <a:ea typeface="ＭＳ Ｐゴシック" pitchFamily="34" charset="-128"/>
              </a:rPr>
              <a:pPr/>
              <a:t>11</a:t>
            </a:fld>
            <a:endParaRPr lang="en-GB" smtClean="0">
              <a:latin typeface="Verdana" pitchFamily="34" charset="0"/>
              <a:ea typeface="ＭＳ Ｐゴシック" pitchFamily="34" charset="-128"/>
            </a:endParaRPr>
          </a:p>
        </p:txBody>
      </p:sp>
      <p:grpSp>
        <p:nvGrpSpPr>
          <p:cNvPr id="10" name="Group 2"/>
          <p:cNvGrpSpPr>
            <a:grpSpLocks/>
          </p:cNvGrpSpPr>
          <p:nvPr/>
        </p:nvGrpSpPr>
        <p:grpSpPr bwMode="auto">
          <a:xfrm>
            <a:off x="4826000" y="2780878"/>
            <a:ext cx="2266950" cy="1292225"/>
            <a:chOff x="141296" y="0"/>
            <a:chExt cx="2523021" cy="932288"/>
          </a:xfrm>
        </p:grpSpPr>
        <p:sp>
          <p:nvSpPr>
            <p:cNvPr id="11" name="Rounded Rectangle 10"/>
            <p:cNvSpPr/>
            <p:nvPr/>
          </p:nvSpPr>
          <p:spPr>
            <a:xfrm>
              <a:off x="141296" y="0"/>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2" name="Rounded Rectangle 4"/>
            <p:cNvSpPr/>
            <p:nvPr/>
          </p:nvSpPr>
          <p:spPr>
            <a:xfrm>
              <a:off x="187233" y="45813"/>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Power analysis</a:t>
              </a:r>
              <a:endParaRPr lang="en-US" sz="1800" dirty="0">
                <a:solidFill>
                  <a:schemeClr val="tx1"/>
                </a:solidFill>
              </a:endParaRPr>
            </a:p>
          </p:txBody>
        </p:sp>
      </p:grpSp>
      <p:grpSp>
        <p:nvGrpSpPr>
          <p:cNvPr id="13" name="Group 5"/>
          <p:cNvGrpSpPr>
            <a:grpSpLocks/>
          </p:cNvGrpSpPr>
          <p:nvPr/>
        </p:nvGrpSpPr>
        <p:grpSpPr bwMode="auto">
          <a:xfrm>
            <a:off x="4859338" y="4296941"/>
            <a:ext cx="2266950" cy="1292225"/>
            <a:chOff x="144006" y="1120009"/>
            <a:chExt cx="2523021" cy="932288"/>
          </a:xfrm>
        </p:grpSpPr>
        <p:sp>
          <p:nvSpPr>
            <p:cNvPr id="15" name="Rounded Rectangle 14"/>
            <p:cNvSpPr/>
            <p:nvPr/>
          </p:nvSpPr>
          <p:spPr>
            <a:xfrm>
              <a:off x="144006" y="1120009"/>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16" name="Rounded Rectangle 6"/>
            <p:cNvSpPr/>
            <p:nvPr/>
          </p:nvSpPr>
          <p:spPr>
            <a:xfrm>
              <a:off x="189943" y="1165822"/>
              <a:ext cx="2431146"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Drivers of change</a:t>
              </a:r>
              <a:endParaRPr lang="en-US" sz="1800" dirty="0">
                <a:solidFill>
                  <a:schemeClr val="tx1"/>
                </a:solidFill>
              </a:endParaRPr>
            </a:p>
          </p:txBody>
        </p:sp>
      </p:grpSp>
      <p:grpSp>
        <p:nvGrpSpPr>
          <p:cNvPr id="22" name="Group 11"/>
          <p:cNvGrpSpPr>
            <a:grpSpLocks/>
          </p:cNvGrpSpPr>
          <p:nvPr/>
        </p:nvGrpSpPr>
        <p:grpSpPr bwMode="auto">
          <a:xfrm>
            <a:off x="1476375" y="3577803"/>
            <a:ext cx="2265363" cy="1292225"/>
            <a:chOff x="141296" y="3276293"/>
            <a:chExt cx="2523021" cy="932288"/>
          </a:xfrm>
        </p:grpSpPr>
        <p:sp>
          <p:nvSpPr>
            <p:cNvPr id="23" name="Rounded Rectangle 22"/>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4"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Poverty, social impact analysis (PSIA)</a:t>
              </a:r>
              <a:endParaRPr lang="en-US" sz="1800" dirty="0">
                <a:solidFill>
                  <a:schemeClr val="tx1"/>
                </a:solidFill>
              </a:endParaRPr>
            </a:p>
          </p:txBody>
        </p:sp>
      </p:grpSp>
      <p:grpSp>
        <p:nvGrpSpPr>
          <p:cNvPr id="25" name="Group 14"/>
          <p:cNvGrpSpPr>
            <a:grpSpLocks/>
          </p:cNvGrpSpPr>
          <p:nvPr/>
        </p:nvGrpSpPr>
        <p:grpSpPr bwMode="auto">
          <a:xfrm>
            <a:off x="1476375" y="5089103"/>
            <a:ext cx="2265363" cy="1292225"/>
            <a:chOff x="141296" y="4396303"/>
            <a:chExt cx="2523021" cy="932288"/>
          </a:xfrm>
        </p:grpSpPr>
        <p:sp>
          <p:nvSpPr>
            <p:cNvPr id="26" name="Rounded Rectangle 25"/>
            <p:cNvSpPr/>
            <p:nvPr/>
          </p:nvSpPr>
          <p:spPr>
            <a:xfrm>
              <a:off x="141296" y="439630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7" name="Rounded Rectangle 12"/>
            <p:cNvSpPr/>
            <p:nvPr/>
          </p:nvSpPr>
          <p:spPr>
            <a:xfrm>
              <a:off x="187266" y="444211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da-DK" sz="1800" dirty="0">
                  <a:solidFill>
                    <a:schemeClr val="tx1"/>
                  </a:solidFill>
                </a:rPr>
                <a:t>Problem driven governance &amp; political economy (PGPE)</a:t>
              </a:r>
              <a:endParaRPr lang="en-US" sz="1800" dirty="0">
                <a:solidFill>
                  <a:schemeClr val="tx1"/>
                </a:solidFill>
              </a:endParaRPr>
            </a:p>
          </p:txBody>
        </p:sp>
      </p:grpSp>
      <p:grpSp>
        <p:nvGrpSpPr>
          <p:cNvPr id="20" name="Group 11"/>
          <p:cNvGrpSpPr>
            <a:grpSpLocks/>
          </p:cNvGrpSpPr>
          <p:nvPr/>
        </p:nvGrpSpPr>
        <p:grpSpPr bwMode="auto">
          <a:xfrm>
            <a:off x="1468437" y="2057400"/>
            <a:ext cx="2265363" cy="1292225"/>
            <a:chOff x="141296" y="3276293"/>
            <a:chExt cx="2523021" cy="932288"/>
          </a:xfrm>
        </p:grpSpPr>
        <p:sp>
          <p:nvSpPr>
            <p:cNvPr id="28" name="Rounded Rectangle 27"/>
            <p:cNvSpPr/>
            <p:nvPr/>
          </p:nvSpPr>
          <p:spPr>
            <a:xfrm>
              <a:off x="141296" y="3276293"/>
              <a:ext cx="2523021" cy="932288"/>
            </a:xfrm>
            <a:prstGeom prst="roundRect">
              <a:avLst/>
            </a:prstGeom>
          </p:spPr>
          <p:style>
            <a:lnRef idx="0">
              <a:schemeClr val="accent1"/>
            </a:lnRef>
            <a:fillRef idx="3">
              <a:schemeClr val="accent1"/>
            </a:fillRef>
            <a:effectRef idx="3">
              <a:schemeClr val="accent1"/>
            </a:effectRef>
            <a:fontRef idx="minor">
              <a:schemeClr val="lt1"/>
            </a:fontRef>
          </p:style>
        </p:sp>
        <p:sp>
          <p:nvSpPr>
            <p:cNvPr id="29" name="Rounded Rectangle 10"/>
            <p:cNvSpPr/>
            <p:nvPr/>
          </p:nvSpPr>
          <p:spPr>
            <a:xfrm>
              <a:off x="187266" y="3322106"/>
              <a:ext cx="2431082" cy="840663"/>
            </a:xfrm>
            <a:prstGeom prst="rect">
              <a:avLst/>
            </a:prstGeom>
          </p:spPr>
          <p:style>
            <a:lnRef idx="0">
              <a:schemeClr val="accent1"/>
            </a:lnRef>
            <a:fillRef idx="3">
              <a:schemeClr val="accent1"/>
            </a:fillRef>
            <a:effectRef idx="3">
              <a:schemeClr val="accent1"/>
            </a:effectRef>
            <a:fontRef idx="minor">
              <a:schemeClr val="lt1"/>
            </a:fontRef>
          </p:style>
          <p:txBody>
            <a:bodyPr lIns="68580" tIns="34290" rIns="68580" bIns="34290" spcCol="1270" anchor="ctr"/>
            <a:lstStyle/>
            <a:p>
              <a:pPr algn="ctr" defTabSz="800100">
                <a:lnSpc>
                  <a:spcPct val="90000"/>
                </a:lnSpc>
                <a:spcAft>
                  <a:spcPct val="35000"/>
                </a:spcAft>
                <a:defRPr/>
              </a:pPr>
              <a:r>
                <a:rPr lang="en-US" sz="1800" dirty="0" smtClean="0">
                  <a:solidFill>
                    <a:schemeClr val="tx1"/>
                  </a:solidFill>
                </a:rPr>
                <a:t>Strategic corruption &amp; governance analysis</a:t>
              </a:r>
              <a:r>
                <a:rPr lang="da-DK" sz="1800" dirty="0" smtClean="0">
                  <a:solidFill>
                    <a:schemeClr val="tx1"/>
                  </a:solidFill>
                </a:rPr>
                <a:t> (SCAGA)</a:t>
              </a:r>
              <a:endParaRPr lang="en-US" sz="1800" dirty="0">
                <a:solidFill>
                  <a:schemeClr val="tx1"/>
                </a:solidFill>
              </a:endParaRPr>
            </a:p>
          </p:txBody>
        </p:sp>
      </p:grpSp>
    </p:spTree>
    <p:extLst>
      <p:ext uri="{BB962C8B-B14F-4D97-AF65-F5344CB8AC3E}">
        <p14:creationId xmlns:p14="http://schemas.microsoft.com/office/powerpoint/2010/main" val="1641829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288" y="1865980"/>
            <a:ext cx="4464744" cy="4247317"/>
          </a:xfrm>
          <a:prstGeom prst="rect">
            <a:avLst/>
          </a:prstGeom>
          <a:noFill/>
        </p:spPr>
        <p:txBody>
          <a:bodyPr wrap="square">
            <a:spAutoFit/>
          </a:bodyPr>
          <a:lstStyle/>
          <a:p>
            <a:pPr marL="176213" indent="-176213" algn="l">
              <a:buFont typeface="Arial" pitchFamily="34" charset="0"/>
              <a:buChar char="•"/>
              <a:defRPr/>
            </a:pPr>
            <a:r>
              <a:rPr lang="en-US" sz="1800" dirty="0" smtClean="0">
                <a:solidFill>
                  <a:srgbClr val="006699"/>
                </a:solidFill>
              </a:rPr>
              <a:t>Causes of </a:t>
            </a:r>
            <a:r>
              <a:rPr lang="en-US" sz="1800" dirty="0">
                <a:solidFill>
                  <a:srgbClr val="006699"/>
                </a:solidFill>
              </a:rPr>
              <a:t>poor </a:t>
            </a:r>
            <a:r>
              <a:rPr lang="en-US" sz="1800" dirty="0" smtClean="0">
                <a:solidFill>
                  <a:srgbClr val="006699"/>
                </a:solidFill>
              </a:rPr>
              <a:t>economic/social </a:t>
            </a:r>
            <a:r>
              <a:rPr lang="en-US" sz="1800" dirty="0">
                <a:solidFill>
                  <a:srgbClr val="006699"/>
                </a:solidFill>
              </a:rPr>
              <a:t>and environmental </a:t>
            </a:r>
            <a:r>
              <a:rPr lang="en-US" sz="1800" dirty="0" smtClean="0">
                <a:solidFill>
                  <a:srgbClr val="006699"/>
                </a:solidFill>
              </a:rPr>
              <a:t>performance </a:t>
            </a:r>
            <a:r>
              <a:rPr lang="en-US" sz="1800" dirty="0">
                <a:solidFill>
                  <a:srgbClr val="006699"/>
                </a:solidFill>
              </a:rPr>
              <a:t>are often the same and often related to governance </a:t>
            </a:r>
          </a:p>
          <a:p>
            <a:pPr marL="176213" indent="-176213" algn="l">
              <a:buFont typeface="Arial" pitchFamily="34" charset="0"/>
              <a:buChar char="•"/>
              <a:defRPr/>
            </a:pPr>
            <a:endParaRPr lang="en-US" sz="1800" dirty="0">
              <a:solidFill>
                <a:srgbClr val="006699"/>
              </a:solidFill>
            </a:endParaRPr>
          </a:p>
          <a:p>
            <a:pPr marL="176213" indent="-176213" algn="l">
              <a:buFont typeface="Arial" pitchFamily="34" charset="0"/>
              <a:buChar char="•"/>
              <a:defRPr/>
            </a:pPr>
            <a:r>
              <a:rPr lang="en-US" sz="1800" dirty="0">
                <a:solidFill>
                  <a:srgbClr val="006699"/>
                </a:solidFill>
              </a:rPr>
              <a:t>Development cooperation agencies can do </a:t>
            </a:r>
            <a:r>
              <a:rPr lang="en-US" sz="1800" dirty="0" smtClean="0">
                <a:solidFill>
                  <a:srgbClr val="006699"/>
                </a:solidFill>
              </a:rPr>
              <a:t>more </a:t>
            </a:r>
            <a:r>
              <a:rPr lang="en-US" sz="1800" dirty="0">
                <a:solidFill>
                  <a:srgbClr val="006699"/>
                </a:solidFill>
              </a:rPr>
              <a:t>on </a:t>
            </a:r>
            <a:r>
              <a:rPr lang="en-US" sz="1800" dirty="0" smtClean="0">
                <a:solidFill>
                  <a:srgbClr val="006699"/>
                </a:solidFill>
              </a:rPr>
              <a:t>mainstreaming </a:t>
            </a:r>
            <a:r>
              <a:rPr lang="en-US" sz="1800" dirty="0">
                <a:solidFill>
                  <a:srgbClr val="006699"/>
                </a:solidFill>
              </a:rPr>
              <a:t>by strengthening indigenous institutional frameworks rather than imposing external frameworks.</a:t>
            </a:r>
          </a:p>
          <a:p>
            <a:pPr marL="176213" indent="-176213" algn="l">
              <a:buFont typeface="Arial" pitchFamily="34" charset="0"/>
              <a:buChar char="•"/>
              <a:defRPr/>
            </a:pPr>
            <a:endParaRPr lang="da-DK" sz="1800" dirty="0">
              <a:solidFill>
                <a:srgbClr val="006699"/>
              </a:solidFill>
            </a:endParaRPr>
          </a:p>
          <a:p>
            <a:pPr marL="176213" indent="-176213" algn="l">
              <a:buFont typeface="Arial" pitchFamily="34" charset="0"/>
              <a:buChar char="•"/>
              <a:defRPr/>
            </a:pPr>
            <a:r>
              <a:rPr lang="da-DK" sz="1800" dirty="0" err="1">
                <a:solidFill>
                  <a:srgbClr val="006699"/>
                </a:solidFill>
              </a:rPr>
              <a:t>Mainstreaming</a:t>
            </a:r>
            <a:r>
              <a:rPr lang="da-DK" sz="1800" dirty="0">
                <a:solidFill>
                  <a:srgbClr val="006699"/>
                </a:solidFill>
              </a:rPr>
              <a:t> </a:t>
            </a:r>
            <a:r>
              <a:rPr lang="da-DK" sz="1800" dirty="0" err="1" smtClean="0">
                <a:solidFill>
                  <a:srgbClr val="006699"/>
                </a:solidFill>
              </a:rPr>
              <a:t>can</a:t>
            </a:r>
            <a:r>
              <a:rPr lang="da-DK" sz="1800" dirty="0" smtClean="0">
                <a:solidFill>
                  <a:srgbClr val="006699"/>
                </a:solidFill>
              </a:rPr>
              <a:t> </a:t>
            </a:r>
            <a:r>
              <a:rPr lang="da-DK" sz="1800" dirty="0" err="1" smtClean="0">
                <a:solidFill>
                  <a:srgbClr val="006699"/>
                </a:solidFill>
              </a:rPr>
              <a:t>only</a:t>
            </a:r>
            <a:r>
              <a:rPr lang="da-DK" sz="1800" dirty="0" smtClean="0">
                <a:solidFill>
                  <a:srgbClr val="006699"/>
                </a:solidFill>
              </a:rPr>
              <a:t> </a:t>
            </a:r>
            <a:r>
              <a:rPr lang="da-DK" sz="1800" dirty="0" err="1" smtClean="0">
                <a:solidFill>
                  <a:srgbClr val="006699"/>
                </a:solidFill>
              </a:rPr>
              <a:t>work</a:t>
            </a:r>
            <a:r>
              <a:rPr lang="da-DK" sz="1800" dirty="0" smtClean="0">
                <a:solidFill>
                  <a:srgbClr val="006699"/>
                </a:solidFill>
              </a:rPr>
              <a:t> </a:t>
            </a:r>
            <a:r>
              <a:rPr lang="da-DK" sz="1800" dirty="0" err="1" smtClean="0">
                <a:solidFill>
                  <a:srgbClr val="006699"/>
                </a:solidFill>
              </a:rPr>
              <a:t>if</a:t>
            </a:r>
            <a:r>
              <a:rPr lang="da-DK" sz="1800" dirty="0" smtClean="0">
                <a:solidFill>
                  <a:srgbClr val="006699"/>
                </a:solidFill>
              </a:rPr>
              <a:t> </a:t>
            </a:r>
            <a:r>
              <a:rPr lang="da-DK" sz="1800" dirty="0">
                <a:solidFill>
                  <a:srgbClr val="006699"/>
                </a:solidFill>
              </a:rPr>
              <a:t>it comes from within – a </a:t>
            </a:r>
            <a:r>
              <a:rPr lang="da-DK" sz="1800" dirty="0" err="1">
                <a:solidFill>
                  <a:srgbClr val="006699"/>
                </a:solidFill>
              </a:rPr>
              <a:t>demand</a:t>
            </a:r>
            <a:r>
              <a:rPr lang="da-DK" sz="1800" dirty="0">
                <a:solidFill>
                  <a:srgbClr val="006699"/>
                </a:solidFill>
              </a:rPr>
              <a:t> </a:t>
            </a:r>
            <a:r>
              <a:rPr lang="da-DK" sz="1800" dirty="0" err="1" smtClean="0">
                <a:solidFill>
                  <a:srgbClr val="006699"/>
                </a:solidFill>
              </a:rPr>
              <a:t>pull</a:t>
            </a:r>
            <a:r>
              <a:rPr lang="da-DK" sz="1800" dirty="0" smtClean="0">
                <a:solidFill>
                  <a:srgbClr val="006699"/>
                </a:solidFill>
              </a:rPr>
              <a:t> </a:t>
            </a:r>
            <a:r>
              <a:rPr lang="da-DK" sz="1800" dirty="0">
                <a:solidFill>
                  <a:srgbClr val="006699"/>
                </a:solidFill>
              </a:rPr>
              <a:t>- rather than </a:t>
            </a:r>
            <a:r>
              <a:rPr lang="da-DK" sz="1800" dirty="0" err="1">
                <a:solidFill>
                  <a:srgbClr val="006699"/>
                </a:solidFill>
              </a:rPr>
              <a:t>being</a:t>
            </a:r>
            <a:r>
              <a:rPr lang="da-DK" sz="1800" dirty="0" smtClean="0">
                <a:solidFill>
                  <a:srgbClr val="006699"/>
                </a:solidFill>
              </a:rPr>
              <a:t> ’</a:t>
            </a:r>
            <a:r>
              <a:rPr lang="en-US" sz="1800" dirty="0" smtClean="0">
                <a:solidFill>
                  <a:srgbClr val="006699"/>
                </a:solidFill>
              </a:rPr>
              <a:t>imposed’ </a:t>
            </a:r>
          </a:p>
        </p:txBody>
      </p:sp>
      <p:sp>
        <p:nvSpPr>
          <p:cNvPr id="4" name="TextBox 3"/>
          <p:cNvSpPr txBox="1"/>
          <p:nvPr/>
        </p:nvSpPr>
        <p:spPr>
          <a:xfrm rot="5400000">
            <a:off x="725717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Strengthening  </a:t>
            </a:r>
            <a:r>
              <a:rPr lang="da-DK" sz="1800" dirty="0">
                <a:solidFill>
                  <a:schemeClr val="tx1"/>
                </a:solidFill>
              </a:rPr>
              <a:t>Institutions</a:t>
            </a:r>
            <a:endParaRPr lang="en-US" sz="1800" dirty="0">
              <a:solidFill>
                <a:schemeClr val="tx1"/>
              </a:solidFill>
            </a:endParaRPr>
          </a:p>
        </p:txBody>
      </p:sp>
      <p:sp>
        <p:nvSpPr>
          <p:cNvPr id="5" name="TextBox 4"/>
          <p:cNvSpPr txBox="1"/>
          <p:nvPr/>
        </p:nvSpPr>
        <p:spPr>
          <a:xfrm rot="5400000">
            <a:off x="4376850"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Policy dialogue</a:t>
            </a:r>
          </a:p>
          <a:p>
            <a:pPr algn="l">
              <a:defRPr/>
            </a:pPr>
            <a:endParaRPr lang="en-US" sz="1800" dirty="0">
              <a:solidFill>
                <a:schemeClr val="tx1"/>
              </a:solidFill>
            </a:endParaRPr>
          </a:p>
        </p:txBody>
      </p:sp>
      <p:sp>
        <p:nvSpPr>
          <p:cNvPr id="6" name="TextBox 5"/>
          <p:cNvSpPr txBox="1"/>
          <p:nvPr/>
        </p:nvSpPr>
        <p:spPr>
          <a:xfrm rot="5400000">
            <a:off x="5745002" y="4103462"/>
            <a:ext cx="2480273" cy="92333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l">
              <a:defRPr/>
            </a:pPr>
            <a:endParaRPr lang="da-DK" sz="1800" dirty="0" smtClean="0">
              <a:solidFill>
                <a:schemeClr val="tx1"/>
              </a:solidFill>
            </a:endParaRPr>
          </a:p>
          <a:p>
            <a:pPr algn="l">
              <a:defRPr/>
            </a:pPr>
            <a:r>
              <a:rPr lang="da-DK" sz="1800" dirty="0" smtClean="0">
                <a:solidFill>
                  <a:schemeClr val="tx1"/>
                </a:solidFill>
              </a:rPr>
              <a:t>Awareness raising</a:t>
            </a:r>
          </a:p>
          <a:p>
            <a:pPr algn="l">
              <a:defRPr/>
            </a:pPr>
            <a:endParaRPr lang="en-US" sz="1800" dirty="0">
              <a:solidFill>
                <a:schemeClr val="tx1"/>
              </a:solidFill>
            </a:endParaRPr>
          </a:p>
        </p:txBody>
      </p:sp>
      <p:sp>
        <p:nvSpPr>
          <p:cNvPr id="7" name="TextBox 6"/>
          <p:cNvSpPr txBox="1"/>
          <p:nvPr/>
        </p:nvSpPr>
        <p:spPr>
          <a:xfrm>
            <a:off x="5176103" y="2458790"/>
            <a:ext cx="1700153"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Political economy</a:t>
            </a:r>
            <a:endParaRPr lang="en-US" sz="1800" dirty="0">
              <a:solidFill>
                <a:schemeClr val="tx1"/>
              </a:solidFill>
            </a:endParaRPr>
          </a:p>
        </p:txBody>
      </p:sp>
      <p:sp>
        <p:nvSpPr>
          <p:cNvPr id="8" name="TextBox 7"/>
          <p:cNvSpPr txBox="1"/>
          <p:nvPr/>
        </p:nvSpPr>
        <p:spPr>
          <a:xfrm>
            <a:off x="7020272" y="2453816"/>
            <a:ext cx="198581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l">
              <a:defRPr/>
            </a:pPr>
            <a:r>
              <a:rPr lang="da-DK" sz="1800" dirty="0">
                <a:solidFill>
                  <a:schemeClr val="tx1"/>
                </a:solidFill>
              </a:rPr>
              <a:t>Understanding the </a:t>
            </a:r>
            <a:r>
              <a:rPr lang="da-DK" sz="1800" dirty="0" smtClean="0">
                <a:solidFill>
                  <a:schemeClr val="tx1"/>
                </a:solidFill>
              </a:rPr>
              <a:t>context</a:t>
            </a:r>
            <a:endParaRPr lang="en-US" sz="1800" dirty="0">
              <a:solidFill>
                <a:schemeClr val="tx1"/>
              </a:solidFill>
            </a:endParaRPr>
          </a:p>
        </p:txBody>
      </p:sp>
      <p:sp>
        <p:nvSpPr>
          <p:cNvPr id="9" name="Rectangle 2"/>
          <p:cNvSpPr txBox="1">
            <a:spLocks noChangeArrowheads="1"/>
          </p:cNvSpPr>
          <p:nvPr/>
        </p:nvSpPr>
        <p:spPr>
          <a:xfrm>
            <a:off x="0" y="1205880"/>
            <a:ext cx="8569325" cy="553998"/>
          </a:xfrm>
          <a:prstGeom prst="rect">
            <a:avLst/>
          </a:prstGeom>
        </p:spPr>
        <p:txBody>
          <a:bodyPr>
            <a:spAutoFit/>
          </a:bodyPr>
          <a:lstStyle/>
          <a:p>
            <a:pPr marL="355600" algn="l">
              <a:defRPr/>
            </a:pPr>
            <a:r>
              <a:rPr lang="en-GB" sz="3000" b="1" dirty="0">
                <a:solidFill>
                  <a:srgbClr val="006699"/>
                </a:solidFill>
                <a:latin typeface="+mj-lt"/>
                <a:ea typeface="ＭＳ Ｐゴシック" pitchFamily="34" charset="-128"/>
                <a:cs typeface="+mj-cs"/>
              </a:rPr>
              <a:t>Insights on mainstreaming</a:t>
            </a:r>
          </a:p>
        </p:txBody>
      </p:sp>
      <p:sp>
        <p:nvSpPr>
          <p:cNvPr id="91145" name="Slide Number Placeholder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EAB33A70-13CF-4143-9EE7-414217BF04CE}" type="slidenum">
              <a:rPr lang="en-GB" smtClean="0">
                <a:solidFill>
                  <a:srgbClr val="00A6C8"/>
                </a:solidFill>
                <a:latin typeface="Verdana" pitchFamily="34" charset="0"/>
              </a:rPr>
              <a:pPr eaLnBrk="1" hangingPunct="1"/>
              <a:t>12</a:t>
            </a:fld>
            <a:endParaRPr lang="en-GB" dirty="0" smtClean="0">
              <a:solidFill>
                <a:srgbClr val="00A6C8"/>
              </a:solidFill>
              <a:latin typeface="Verdana" pitchFamily="34" charset="0"/>
            </a:endParaRPr>
          </a:p>
        </p:txBody>
      </p:sp>
      <p:sp>
        <p:nvSpPr>
          <p:cNvPr id="3" name="TextBox 2">
            <a:hlinkClick r:id="rId3" action="ppaction://hlinksldjump"/>
          </p:cNvPr>
          <p:cNvSpPr txBox="1"/>
          <p:nvPr/>
        </p:nvSpPr>
        <p:spPr>
          <a:xfrm>
            <a:off x="5868144" y="6390296"/>
            <a:ext cx="638316" cy="276999"/>
          </a:xfrm>
          <a:prstGeom prst="rect">
            <a:avLst/>
          </a:prstGeom>
          <a:noFill/>
        </p:spPr>
        <p:txBody>
          <a:bodyPr wrap="none" rtlCol="0">
            <a:spAutoFit/>
          </a:bodyPr>
          <a:lstStyle/>
          <a:p>
            <a:r>
              <a:rPr lang="da-DK" dirty="0" smtClean="0"/>
              <a:t>More </a:t>
            </a:r>
            <a:endParaRPr lang="da-DK" dirty="0"/>
          </a:p>
        </p:txBody>
      </p:sp>
    </p:spTree>
    <p:extLst>
      <p:ext uri="{BB962C8B-B14F-4D97-AF65-F5344CB8AC3E}">
        <p14:creationId xmlns:p14="http://schemas.microsoft.com/office/powerpoint/2010/main" val="3050571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Environmental profiles: structure </a:t>
            </a:r>
          </a:p>
        </p:txBody>
      </p:sp>
      <p:sp>
        <p:nvSpPr>
          <p:cNvPr id="7" name="TextBox 6"/>
          <p:cNvSpPr txBox="1"/>
          <p:nvPr/>
        </p:nvSpPr>
        <p:spPr>
          <a:xfrm>
            <a:off x="381000" y="2209800"/>
            <a:ext cx="5559152" cy="3801041"/>
          </a:xfrm>
          <a:prstGeom prst="rect">
            <a:avLst/>
          </a:prstGeom>
          <a:noFill/>
        </p:spPr>
        <p:txBody>
          <a:bodyPr wrap="square" rtlCol="0">
            <a:spAutoFit/>
          </a:bodyPr>
          <a:lstStyle/>
          <a:p>
            <a:pPr marL="381000" indent="-381000" eaLnBrk="1" hangingPunct="1">
              <a:spcBef>
                <a:spcPts val="600"/>
              </a:spcBef>
              <a:buClrTx/>
              <a:buFontTx/>
              <a:buAutoNum type="arabicPeriod"/>
            </a:pPr>
            <a:r>
              <a:rPr lang="en-GB" sz="1800" dirty="0" smtClean="0">
                <a:solidFill>
                  <a:srgbClr val="006699"/>
                </a:solidFill>
              </a:rPr>
              <a:t>Summary</a:t>
            </a:r>
          </a:p>
          <a:p>
            <a:pPr marL="381000" indent="-381000" eaLnBrk="1" hangingPunct="1">
              <a:spcBef>
                <a:spcPts val="600"/>
              </a:spcBef>
              <a:buClrTx/>
              <a:buFontTx/>
              <a:buAutoNum type="arabicPeriod"/>
            </a:pPr>
            <a:r>
              <a:rPr lang="en-GB" sz="1800" u="sng" dirty="0" smtClean="0">
                <a:solidFill>
                  <a:srgbClr val="006699"/>
                </a:solidFill>
              </a:rPr>
              <a:t>State of the environment</a:t>
            </a:r>
            <a:r>
              <a:rPr lang="en-GB" sz="1800" dirty="0" smtClean="0">
                <a:solidFill>
                  <a:srgbClr val="006699"/>
                </a:solidFill>
              </a:rPr>
              <a:t> -&gt; inputs for the “analysis of the environmental situation” in MIP</a:t>
            </a:r>
          </a:p>
          <a:p>
            <a:pPr marL="381000" indent="-381000" eaLnBrk="1" hangingPunct="1">
              <a:spcBef>
                <a:spcPts val="600"/>
              </a:spcBef>
              <a:buClrTx/>
              <a:buFontTx/>
              <a:buAutoNum type="arabicPeriod"/>
            </a:pPr>
            <a:r>
              <a:rPr lang="en-GB" sz="1800" dirty="0" smtClean="0">
                <a:solidFill>
                  <a:srgbClr val="006699"/>
                </a:solidFill>
              </a:rPr>
              <a:t>Environmental policies, legal and institutional framework</a:t>
            </a:r>
          </a:p>
          <a:p>
            <a:pPr marL="381000" indent="-381000" eaLnBrk="1" hangingPunct="1">
              <a:spcBef>
                <a:spcPts val="600"/>
              </a:spcBef>
              <a:buClrTx/>
              <a:buFontTx/>
              <a:buAutoNum type="arabicPeriod"/>
            </a:pPr>
            <a:r>
              <a:rPr lang="en-GB" sz="1800" dirty="0" smtClean="0">
                <a:solidFill>
                  <a:srgbClr val="006699"/>
                </a:solidFill>
              </a:rPr>
              <a:t>Implications of climate change</a:t>
            </a:r>
          </a:p>
          <a:p>
            <a:pPr marL="381000" indent="-381000" eaLnBrk="1" hangingPunct="1">
              <a:spcBef>
                <a:spcPts val="600"/>
              </a:spcBef>
              <a:buClrTx/>
              <a:buFontTx/>
              <a:buAutoNum type="arabicPeriod"/>
            </a:pPr>
            <a:r>
              <a:rPr lang="en-GB" sz="1800" dirty="0" smtClean="0">
                <a:solidFill>
                  <a:srgbClr val="006699"/>
                </a:solidFill>
              </a:rPr>
              <a:t>EU and other donors’ co-operation from an environmental perspective</a:t>
            </a:r>
          </a:p>
          <a:p>
            <a:pPr marL="381000" indent="-381000" eaLnBrk="1" hangingPunct="1">
              <a:spcBef>
                <a:spcPts val="600"/>
              </a:spcBef>
              <a:buClrTx/>
              <a:buFontTx/>
              <a:buAutoNum type="arabicPeriod"/>
            </a:pPr>
            <a:r>
              <a:rPr lang="en-GB" sz="1800" u="sng" dirty="0" smtClean="0">
                <a:solidFill>
                  <a:srgbClr val="006699"/>
                </a:solidFill>
              </a:rPr>
              <a:t>Conclusions and recommendations</a:t>
            </a:r>
            <a:r>
              <a:rPr lang="en-GB" sz="1800" dirty="0" smtClean="0">
                <a:solidFill>
                  <a:srgbClr val="006699"/>
                </a:solidFill>
              </a:rPr>
              <a:t> -&gt; to be considered in the design of the response strategy</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13</a:t>
            </a:fld>
            <a:endParaRPr lang="en-GB" dirty="0"/>
          </a:p>
        </p:txBody>
      </p:sp>
      <p:pic>
        <p:nvPicPr>
          <p:cNvPr id="6" name="Content Placeholder 5" descr="Indo CEP cover.tiff"/>
          <p:cNvPicPr>
            <a:picLocks noGrp="1" noChangeAspect="1"/>
          </p:cNvPicPr>
          <p:nvPr>
            <p:ph idx="1"/>
          </p:nvPr>
        </p:nvPicPr>
        <p:blipFill>
          <a:blip r:embed="rId3" cstate="email">
            <a:extLst>
              <a:ext uri="{28A0092B-C50C-407E-A947-70E740481C1C}">
                <a14:useLocalDpi xmlns:a14="http://schemas.microsoft.com/office/drawing/2010/main"/>
              </a:ext>
            </a:extLst>
          </a:blip>
          <a:srcRect l="-76254" r="-76254"/>
          <a:stretch>
            <a:fillRect/>
          </a:stretch>
        </p:blipFill>
        <p:spPr>
          <a:xfrm>
            <a:off x="4139952" y="2209800"/>
            <a:ext cx="6661709" cy="4023319"/>
          </a:xfrm>
        </p:spPr>
      </p:pic>
    </p:spTree>
    <p:extLst>
      <p:ext uri="{BB962C8B-B14F-4D97-AF65-F5344CB8AC3E}">
        <p14:creationId xmlns:p14="http://schemas.microsoft.com/office/powerpoint/2010/main" val="200887697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xfrm>
            <a:off x="8447087" y="6172200"/>
            <a:ext cx="468313" cy="476250"/>
          </a:xfrm>
          <a:noFill/>
          <a:ln>
            <a:solidFill>
              <a:schemeClr val="accent1"/>
            </a:solidFill>
          </a:ln>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14</a:t>
            </a:fld>
            <a:endParaRPr lang="fr-FR" dirty="0" smtClean="0">
              <a:latin typeface="Verdana" pitchFamily="34" charset="0"/>
              <a:ea typeface="ＭＳ Ｐゴシック" pitchFamily="34" charset="-128"/>
            </a:endParaRPr>
          </a:p>
        </p:txBody>
      </p:sp>
      <p:sp>
        <p:nvSpPr>
          <p:cNvPr id="14339" name="Rectangle 2"/>
          <p:cNvSpPr>
            <a:spLocks noGrp="1" noChangeArrowheads="1"/>
          </p:cNvSpPr>
          <p:nvPr>
            <p:ph type="title"/>
          </p:nvPr>
        </p:nvSpPr>
        <p:spPr>
          <a:xfrm>
            <a:off x="0" y="1224915"/>
            <a:ext cx="9144000" cy="1015663"/>
          </a:xfrm>
        </p:spPr>
        <p:txBody>
          <a:bodyPr>
            <a:spAutoFit/>
          </a:bodyPr>
          <a:lstStyle/>
          <a:p>
            <a:pPr indent="0" eaLnBrk="1" hangingPunct="1"/>
            <a:r>
              <a:rPr lang="en-GB" dirty="0">
                <a:solidFill>
                  <a:srgbClr val="006699"/>
                </a:solidFill>
              </a:rPr>
              <a:t>Possible outcomes of integration in </a:t>
            </a:r>
            <a:r>
              <a:rPr lang="en-GB" dirty="0" smtClean="0">
                <a:solidFill>
                  <a:srgbClr val="006699"/>
                </a:solidFill>
              </a:rPr>
              <a:t>the CSP: Indonesia</a:t>
            </a:r>
            <a:endParaRPr lang="fr-FR" dirty="0" smtClean="0">
              <a:solidFill>
                <a:srgbClr val="006E99"/>
              </a:solidFill>
              <a:ea typeface="ＭＳ Ｐゴシック" pitchFamily="34" charset="-128"/>
            </a:endParaRPr>
          </a:p>
        </p:txBody>
      </p:sp>
      <p:sp>
        <p:nvSpPr>
          <p:cNvPr id="8" name="TextBox 7"/>
          <p:cNvSpPr txBox="1"/>
          <p:nvPr/>
        </p:nvSpPr>
        <p:spPr>
          <a:xfrm>
            <a:off x="6324600" y="2798276"/>
            <a:ext cx="2514600" cy="2739211"/>
          </a:xfrm>
          <a:prstGeom prst="rect">
            <a:avLst/>
          </a:prstGeom>
          <a:noFill/>
          <a:ln>
            <a:solidFill>
              <a:schemeClr val="accent1"/>
            </a:solidFill>
          </a:ln>
        </p:spPr>
        <p:txBody>
          <a:bodyPr wrap="square" rtlCol="0">
            <a:spAutoFit/>
          </a:bodyPr>
          <a:lstStyle/>
          <a:p>
            <a:pPr marL="0" lvl="1" eaLnBrk="1" hangingPunct="1">
              <a:spcBef>
                <a:spcPts val="600"/>
              </a:spcBef>
            </a:pPr>
            <a:r>
              <a:rPr lang="en-GB" sz="1800" b="1" dirty="0" smtClean="0">
                <a:solidFill>
                  <a:srgbClr val="006E99"/>
                </a:solidFill>
                <a:ea typeface="ＭＳ Ｐゴシック" pitchFamily="34" charset="-128"/>
              </a:rPr>
              <a:t>Law enforcement and justice</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Fight against illegal logging</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Proposed indicator: number of law enforcement personnel trained</a:t>
            </a:r>
            <a:endParaRPr lang="en-GB" sz="1800" dirty="0">
              <a:solidFill>
                <a:srgbClr val="006E99"/>
              </a:solidFill>
            </a:endParaRPr>
          </a:p>
        </p:txBody>
      </p:sp>
      <p:sp>
        <p:nvSpPr>
          <p:cNvPr id="2" name="Rektangel 1"/>
          <p:cNvSpPr/>
          <p:nvPr/>
        </p:nvSpPr>
        <p:spPr>
          <a:xfrm>
            <a:off x="609600" y="2839366"/>
            <a:ext cx="2286000" cy="1277273"/>
          </a:xfrm>
          <a:prstGeom prst="rect">
            <a:avLst/>
          </a:prstGeom>
          <a:ln>
            <a:solidFill>
              <a:schemeClr val="accent1"/>
            </a:solidFill>
          </a:ln>
        </p:spPr>
        <p:txBody>
          <a:bodyPr>
            <a:spAutoFit/>
          </a:bodyPr>
          <a:lstStyle/>
          <a:p>
            <a:pPr marL="0" lvl="1">
              <a:spcBef>
                <a:spcPts val="600"/>
              </a:spcBef>
            </a:pPr>
            <a:r>
              <a:rPr lang="en-GB" sz="1800" b="1" dirty="0">
                <a:solidFill>
                  <a:srgbClr val="006E99"/>
                </a:solidFill>
                <a:ea typeface="ＭＳ Ｐゴシック" pitchFamily="34" charset="-128"/>
              </a:rPr>
              <a:t>E</a:t>
            </a:r>
            <a:r>
              <a:rPr lang="en-GB" sz="1800" b="1" dirty="0" smtClean="0">
                <a:solidFill>
                  <a:srgbClr val="006E99"/>
                </a:solidFill>
                <a:ea typeface="ＭＳ Ｐゴシック" pitchFamily="34" charset="-128"/>
              </a:rPr>
              <a:t>ducation</a:t>
            </a:r>
            <a:endParaRPr lang="en-GB" sz="1800" b="1" dirty="0">
              <a:solidFill>
                <a:srgbClr val="006E99"/>
              </a:solidFill>
              <a:ea typeface="ＭＳ Ｐゴシック" pitchFamily="34" charset="-128"/>
            </a:endParaRPr>
          </a:p>
          <a:p>
            <a:pPr marL="177800" lvl="3" indent="-177800">
              <a:spcBef>
                <a:spcPts val="600"/>
              </a:spcBef>
              <a:buFont typeface="Arial" pitchFamily="34" charset="0"/>
              <a:buChar char="•"/>
            </a:pPr>
            <a:r>
              <a:rPr lang="en-GB" sz="1800" dirty="0">
                <a:solidFill>
                  <a:srgbClr val="006E99"/>
                </a:solidFill>
                <a:ea typeface="ＭＳ Ｐゴシック" pitchFamily="34" charset="-128"/>
              </a:rPr>
              <a:t>Promoting environmental education</a:t>
            </a:r>
          </a:p>
        </p:txBody>
      </p:sp>
      <p:sp>
        <p:nvSpPr>
          <p:cNvPr id="3" name="Rektangel 2"/>
          <p:cNvSpPr/>
          <p:nvPr/>
        </p:nvSpPr>
        <p:spPr>
          <a:xfrm>
            <a:off x="3428999" y="2807375"/>
            <a:ext cx="2286001" cy="3093154"/>
          </a:xfrm>
          <a:prstGeom prst="rect">
            <a:avLst/>
          </a:prstGeom>
          <a:ln>
            <a:solidFill>
              <a:schemeClr val="accent1"/>
            </a:solidFill>
          </a:ln>
        </p:spPr>
        <p:txBody>
          <a:bodyPr>
            <a:spAutoFit/>
          </a:bodyPr>
          <a:lstStyle/>
          <a:p>
            <a:pPr marL="0" lvl="1">
              <a:spcBef>
                <a:spcPts val="600"/>
              </a:spcBef>
            </a:pPr>
            <a:r>
              <a:rPr lang="en-GB" sz="1800" b="1" dirty="0" smtClean="0">
                <a:solidFill>
                  <a:srgbClr val="006E99"/>
                </a:solidFill>
                <a:ea typeface="ＭＳ Ｐゴシック" pitchFamily="34" charset="-128"/>
              </a:rPr>
              <a:t>Trade </a:t>
            </a:r>
            <a:r>
              <a:rPr lang="en-GB" sz="1800" b="1" dirty="0">
                <a:solidFill>
                  <a:srgbClr val="006E99"/>
                </a:solidFill>
                <a:ea typeface="ＭＳ Ｐゴシック" pitchFamily="34" charset="-128"/>
              </a:rPr>
              <a:t>and investment</a:t>
            </a:r>
          </a:p>
          <a:p>
            <a:pPr marL="190500" lvl="3" indent="-190500">
              <a:spcBef>
                <a:spcPts val="600"/>
              </a:spcBef>
              <a:buFont typeface="Arial" pitchFamily="34" charset="0"/>
              <a:buChar char="•"/>
            </a:pPr>
            <a:r>
              <a:rPr lang="en-GB" sz="1800" dirty="0">
                <a:solidFill>
                  <a:srgbClr val="006E99"/>
                </a:solidFill>
                <a:ea typeface="ＭＳ Ｐゴシック" pitchFamily="34" charset="-128"/>
              </a:rPr>
              <a:t>Eco-labelling and </a:t>
            </a:r>
            <a:r>
              <a:rPr lang="en-GB" sz="1800" dirty="0" smtClean="0">
                <a:solidFill>
                  <a:srgbClr val="006E99"/>
                </a:solidFill>
                <a:ea typeface="ＭＳ Ｐゴシック" pitchFamily="34" charset="-128"/>
              </a:rPr>
              <a:t>certification</a:t>
            </a:r>
            <a:endParaRPr lang="en-GB" sz="1800" dirty="0">
              <a:solidFill>
                <a:srgbClr val="006E99"/>
              </a:solidFill>
              <a:ea typeface="ＭＳ Ｐゴシック" pitchFamily="34" charset="-128"/>
            </a:endParaRP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Environmental </a:t>
            </a:r>
            <a:r>
              <a:rPr lang="en-GB" sz="1800" dirty="0">
                <a:solidFill>
                  <a:srgbClr val="006E99"/>
                </a:solidFill>
                <a:ea typeface="ＭＳ Ｐゴシック" pitchFamily="34" charset="-128"/>
              </a:rPr>
              <a:t>standards</a:t>
            </a:r>
          </a:p>
          <a:p>
            <a:pPr marL="190500" lvl="3" indent="-190500">
              <a:spcBef>
                <a:spcPts val="600"/>
              </a:spcBef>
              <a:buFont typeface="Arial" pitchFamily="34" charset="0"/>
              <a:buChar char="•"/>
            </a:pPr>
            <a:r>
              <a:rPr lang="en-GB" sz="1800" dirty="0" smtClean="0">
                <a:solidFill>
                  <a:srgbClr val="006E99"/>
                </a:solidFill>
                <a:ea typeface="ＭＳ Ｐゴシック" pitchFamily="34" charset="-128"/>
              </a:rPr>
              <a:t>Sustainable energy and energy efficiency</a:t>
            </a:r>
            <a:endParaRPr lang="en-GB" sz="1800" dirty="0">
              <a:solidFill>
                <a:srgbClr val="006E99"/>
              </a:solidFill>
              <a:ea typeface="ＭＳ Ｐゴシック" pitchFamily="34" charset="-128"/>
            </a:endParaRPr>
          </a:p>
        </p:txBody>
      </p:sp>
    </p:spTree>
    <p:extLst>
      <p:ext uri="{BB962C8B-B14F-4D97-AF65-F5344CB8AC3E}">
        <p14:creationId xmlns:p14="http://schemas.microsoft.com/office/powerpoint/2010/main" val="382550970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152400" y="1295400"/>
            <a:ext cx="9468544" cy="553998"/>
          </a:xfrm>
        </p:spPr>
        <p:txBody>
          <a:bodyPr wrap="square">
            <a:spAutoFit/>
          </a:bodyPr>
          <a:lstStyle/>
          <a:p>
            <a:pPr indent="0" eaLnBrk="1" hangingPunct="1"/>
            <a:r>
              <a:rPr lang="en-GB" dirty="0" smtClean="0">
                <a:solidFill>
                  <a:srgbClr val="006699"/>
                </a:solidFill>
              </a:rPr>
              <a:t>Possible outcome, integration in the MIP </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15</a:t>
            </a:fld>
            <a:endParaRPr lang="en-GB" dirty="0"/>
          </a:p>
        </p:txBody>
      </p:sp>
      <p:sp>
        <p:nvSpPr>
          <p:cNvPr id="7" name="TextBox 6"/>
          <p:cNvSpPr txBox="1"/>
          <p:nvPr/>
        </p:nvSpPr>
        <p:spPr>
          <a:xfrm>
            <a:off x="381000" y="2286000"/>
            <a:ext cx="8153400" cy="3400931"/>
          </a:xfrm>
          <a:prstGeom prst="rect">
            <a:avLst/>
          </a:prstGeom>
          <a:noFill/>
        </p:spPr>
        <p:txBody>
          <a:bodyPr wrap="square" rtlCol="0">
            <a:spAutoFit/>
          </a:bodyPr>
          <a:lstStyle/>
          <a:p>
            <a:pPr marL="355600" indent="-355600">
              <a:spcBef>
                <a:spcPts val="600"/>
              </a:spcBef>
              <a:buFont typeface="Arial"/>
              <a:buChar char="•"/>
            </a:pPr>
            <a:r>
              <a:rPr lang="en-GB" sz="1800" dirty="0">
                <a:solidFill>
                  <a:srgbClr val="006E99"/>
                </a:solidFill>
              </a:rPr>
              <a:t>Theme to be raised in the </a:t>
            </a:r>
            <a:r>
              <a:rPr lang="en-GB" sz="1800" b="1" dirty="0">
                <a:solidFill>
                  <a:srgbClr val="006E99"/>
                </a:solidFill>
              </a:rPr>
              <a:t>policy dialogue</a:t>
            </a:r>
          </a:p>
          <a:p>
            <a:pPr marL="355600" indent="-355600">
              <a:spcBef>
                <a:spcPts val="600"/>
              </a:spcBef>
              <a:buFont typeface="Arial"/>
              <a:buChar char="•"/>
            </a:pPr>
            <a:r>
              <a:rPr lang="en-GB" sz="1800" dirty="0" smtClean="0">
                <a:solidFill>
                  <a:srgbClr val="006E99"/>
                </a:solidFill>
              </a:rPr>
              <a:t>‘Environment and natural resource management’ chosen as a </a:t>
            </a:r>
            <a:r>
              <a:rPr lang="en-GB" sz="1800" b="1" dirty="0" smtClean="0">
                <a:solidFill>
                  <a:srgbClr val="006E99"/>
                </a:solidFill>
              </a:rPr>
              <a:t>focal sector</a:t>
            </a:r>
          </a:p>
          <a:p>
            <a:pPr marL="355600" indent="-355600">
              <a:spcBef>
                <a:spcPts val="600"/>
              </a:spcBef>
              <a:buFont typeface="Arial"/>
              <a:buChar char="•"/>
            </a:pPr>
            <a:r>
              <a:rPr lang="en-GB" sz="1800" b="1" dirty="0" smtClean="0">
                <a:solidFill>
                  <a:srgbClr val="006E99"/>
                </a:solidFill>
              </a:rPr>
              <a:t>Objectives and approaches </a:t>
            </a:r>
            <a:r>
              <a:rPr lang="en-GB" sz="1800" dirty="0" smtClean="0">
                <a:solidFill>
                  <a:srgbClr val="006E99"/>
                </a:solidFill>
              </a:rPr>
              <a:t>of other sectors reflecting </a:t>
            </a:r>
            <a:r>
              <a:rPr lang="en-GB" sz="1800" b="1" dirty="0" smtClean="0">
                <a:solidFill>
                  <a:srgbClr val="006E99"/>
                </a:solidFill>
              </a:rPr>
              <a:t>consideration for ENV / CC </a:t>
            </a:r>
            <a:r>
              <a:rPr lang="en-GB" sz="1800" dirty="0" smtClean="0">
                <a:solidFill>
                  <a:srgbClr val="006E99"/>
                </a:solidFill>
              </a:rPr>
              <a:t>(incl. commitment to SEA/EIAs)</a:t>
            </a:r>
          </a:p>
          <a:p>
            <a:pPr marL="355600" indent="-355600">
              <a:spcBef>
                <a:spcPts val="600"/>
              </a:spcBef>
              <a:buFont typeface="Arial"/>
              <a:buChar char="•"/>
            </a:pPr>
            <a:r>
              <a:rPr lang="en-GB" sz="1800" b="1" dirty="0" smtClean="0">
                <a:solidFill>
                  <a:srgbClr val="006E99"/>
                </a:solidFill>
              </a:rPr>
              <a:t>Actions</a:t>
            </a:r>
            <a:r>
              <a:rPr lang="en-GB" sz="1800" dirty="0" smtClean="0">
                <a:solidFill>
                  <a:srgbClr val="006E99"/>
                </a:solidFill>
              </a:rPr>
              <a:t> related to ENV and CC in non-focal sectors</a:t>
            </a:r>
          </a:p>
          <a:p>
            <a:pPr marL="355600" indent="-355600">
              <a:spcBef>
                <a:spcPts val="600"/>
              </a:spcBef>
              <a:buFont typeface="Arial"/>
              <a:buChar char="•"/>
            </a:pPr>
            <a:r>
              <a:rPr lang="en-GB" sz="1800" b="1" dirty="0" smtClean="0">
                <a:solidFill>
                  <a:srgbClr val="006E99"/>
                </a:solidFill>
              </a:rPr>
              <a:t>Budgets</a:t>
            </a:r>
            <a:r>
              <a:rPr lang="en-GB" sz="1800" dirty="0" smtClean="0">
                <a:solidFill>
                  <a:srgbClr val="006E99"/>
                </a:solidFill>
              </a:rPr>
              <a:t> </a:t>
            </a:r>
            <a:r>
              <a:rPr lang="en-GB" sz="1800" dirty="0">
                <a:solidFill>
                  <a:srgbClr val="006E99"/>
                </a:solidFill>
              </a:rPr>
              <a:t>for the </a:t>
            </a:r>
            <a:r>
              <a:rPr lang="en-GB" sz="1800" dirty="0" smtClean="0">
                <a:solidFill>
                  <a:srgbClr val="006E99"/>
                </a:solidFill>
              </a:rPr>
              <a:t>actions</a:t>
            </a:r>
            <a:endParaRPr lang="en-GB" sz="1800" dirty="0">
              <a:solidFill>
                <a:srgbClr val="006E99"/>
              </a:solidFill>
            </a:endParaRPr>
          </a:p>
          <a:p>
            <a:pPr marL="355600" indent="-355600">
              <a:spcBef>
                <a:spcPts val="600"/>
              </a:spcBef>
              <a:buFont typeface="Arial"/>
              <a:buChar char="•"/>
            </a:pPr>
            <a:r>
              <a:rPr lang="en-GB" sz="1800" dirty="0" smtClean="0">
                <a:solidFill>
                  <a:srgbClr val="006E99"/>
                </a:solidFill>
              </a:rPr>
              <a:t>Environmental concern reflected in </a:t>
            </a:r>
            <a:r>
              <a:rPr lang="en-GB" sz="1800" b="1" dirty="0" smtClean="0">
                <a:solidFill>
                  <a:srgbClr val="006E99"/>
                </a:solidFill>
              </a:rPr>
              <a:t>objectives and indicators </a:t>
            </a:r>
          </a:p>
          <a:p>
            <a:pPr marL="355600" indent="-355600">
              <a:spcBef>
                <a:spcPts val="600"/>
              </a:spcBef>
              <a:buFont typeface="Arial"/>
              <a:buChar char="•"/>
            </a:pPr>
            <a:r>
              <a:rPr lang="en-GB" sz="1800" b="1" dirty="0">
                <a:solidFill>
                  <a:srgbClr val="006E99"/>
                </a:solidFill>
              </a:rPr>
              <a:t>Alignment and harmonisation</a:t>
            </a:r>
          </a:p>
          <a:p>
            <a:pPr marL="355600" indent="-355600">
              <a:spcBef>
                <a:spcPts val="600"/>
              </a:spcBef>
              <a:buFont typeface="Arial"/>
              <a:buChar char="•"/>
            </a:pPr>
            <a:endParaRPr lang="en-GB" sz="1800" dirty="0" smtClean="0">
              <a:solidFill>
                <a:srgbClr val="006E9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xfrm>
            <a:off x="0" y="1275229"/>
            <a:ext cx="7786688" cy="553998"/>
          </a:xfrm>
        </p:spPr>
        <p:txBody>
          <a:bodyPr>
            <a:spAutoFit/>
          </a:bodyPr>
          <a:lstStyle/>
          <a:p>
            <a:pPr indent="0" eaLnBrk="1" hangingPunct="1"/>
            <a:r>
              <a:rPr lang="en-GB" dirty="0" smtClean="0">
                <a:solidFill>
                  <a:srgbClr val="006E99"/>
                </a:solidFill>
              </a:rPr>
              <a:t>Programming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16</a:t>
            </a:fld>
            <a:endParaRPr lang="en-GB" dirty="0"/>
          </a:p>
        </p:txBody>
      </p:sp>
      <p:sp>
        <p:nvSpPr>
          <p:cNvPr id="8" name="TextBox 7"/>
          <p:cNvSpPr txBox="1"/>
          <p:nvPr/>
        </p:nvSpPr>
        <p:spPr>
          <a:xfrm>
            <a:off x="381000" y="1988840"/>
            <a:ext cx="8153400" cy="3416320"/>
          </a:xfrm>
          <a:prstGeom prst="rect">
            <a:avLst/>
          </a:prstGeom>
          <a:noFill/>
        </p:spPr>
        <p:txBody>
          <a:bodyPr wrap="square" rtlCol="0">
            <a:spAutoFit/>
          </a:bodyPr>
          <a:lstStyle/>
          <a:p>
            <a:pPr marL="342900" indent="-342900" eaLnBrk="1" hangingPunct="1">
              <a:buFont typeface="Arial" panose="020B0604020202020204" pitchFamily="34" charset="0"/>
              <a:buChar char="•"/>
            </a:pPr>
            <a:r>
              <a:rPr lang="en-GB" sz="1800" dirty="0" smtClean="0">
                <a:solidFill>
                  <a:srgbClr val="006E99"/>
                </a:solidFill>
              </a:rPr>
              <a:t>May reveal some weaknesses or missing issues</a:t>
            </a:r>
          </a:p>
          <a:p>
            <a:pPr marL="342900" indent="-342900" eaLnBrk="1" hangingPunct="1">
              <a:buFont typeface="Arial" panose="020B0604020202020204" pitchFamily="34" charset="0"/>
              <a:buChar char="•"/>
            </a:pPr>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An opportunity to address on-going issues and consider new issues for example:</a:t>
            </a:r>
          </a:p>
          <a:p>
            <a:pPr marL="342900" indent="-342900" eaLnBrk="1" hangingPunct="1">
              <a:buFont typeface="Arial" panose="020B0604020202020204" pitchFamily="34" charset="0"/>
              <a:buChar char="•"/>
            </a:pPr>
            <a:endParaRPr lang="en-GB" sz="1800" dirty="0" smtClean="0">
              <a:solidFill>
                <a:srgbClr val="006E99"/>
              </a:solidFill>
            </a:endParaRPr>
          </a:p>
          <a:p>
            <a:pPr marL="800100" lvl="1" indent="-342900">
              <a:buFont typeface="Arial" panose="020B0604020202020204" pitchFamily="34" charset="0"/>
              <a:buChar char="•"/>
            </a:pPr>
            <a:r>
              <a:rPr lang="en-GB" sz="1800" dirty="0" smtClean="0">
                <a:solidFill>
                  <a:srgbClr val="006E99"/>
                </a:solidFill>
              </a:rPr>
              <a:t>The impact of increasing water scarcity for irrigation development or hydropower schemes</a:t>
            </a:r>
          </a:p>
          <a:p>
            <a:pPr marL="800100" lvl="1" indent="-342900">
              <a:buFont typeface="Arial" panose="020B0604020202020204" pitchFamily="34" charset="0"/>
              <a:buChar char="•"/>
            </a:pPr>
            <a:r>
              <a:rPr lang="en-GB" sz="1800" dirty="0" smtClean="0">
                <a:solidFill>
                  <a:srgbClr val="006E99"/>
                </a:solidFill>
              </a:rPr>
              <a:t>The impact of new roads on charcoal production</a:t>
            </a:r>
          </a:p>
          <a:p>
            <a:pPr lvl="1"/>
            <a:endParaRPr lang="en-GB" sz="1800" dirty="0" smtClean="0">
              <a:solidFill>
                <a:srgbClr val="006E99"/>
              </a:solidFill>
            </a:endParaRPr>
          </a:p>
          <a:p>
            <a:pPr marL="342900" indent="-342900" eaLnBrk="1" hangingPunct="1">
              <a:buFont typeface="Arial" panose="020B0604020202020204" pitchFamily="34" charset="0"/>
              <a:buChar char="•"/>
            </a:pPr>
            <a:r>
              <a:rPr lang="en-GB" sz="1800" dirty="0" smtClean="0">
                <a:solidFill>
                  <a:srgbClr val="006E99"/>
                </a:solidFill>
              </a:rPr>
              <a:t>“sector scripts” on climate change  provide a </a:t>
            </a:r>
            <a:r>
              <a:rPr lang="en-GB" sz="1800" b="1" dirty="0" smtClean="0">
                <a:solidFill>
                  <a:srgbClr val="006E99"/>
                </a:solidFill>
              </a:rPr>
              <a:t>check list of issues  </a:t>
            </a:r>
            <a:r>
              <a:rPr lang="en-GB" sz="1800" dirty="0" smtClean="0">
                <a:solidFill>
                  <a:srgbClr val="006E99"/>
                </a:solidFill>
              </a:rPr>
              <a:t>on climate change adaptation and mitigation in a variety of sectors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Recap module 4 main messages</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17</a:t>
            </a:fld>
            <a:endParaRPr lang="en-GB" dirty="0"/>
          </a:p>
        </p:txBody>
      </p:sp>
      <p:sp>
        <p:nvSpPr>
          <p:cNvPr id="5" name="TextBox 4"/>
          <p:cNvSpPr txBox="1"/>
          <p:nvPr/>
        </p:nvSpPr>
        <p:spPr>
          <a:xfrm>
            <a:off x="395536" y="2132856"/>
            <a:ext cx="8280920" cy="3724097"/>
          </a:xfrm>
          <a:prstGeom prst="rect">
            <a:avLst/>
          </a:prstGeom>
          <a:noFill/>
        </p:spPr>
        <p:txBody>
          <a:bodyPr wrap="square" rtlCol="0">
            <a:spAutoFit/>
          </a:bodyPr>
          <a:lstStyle/>
          <a:p>
            <a:pPr marL="285750" indent="-285750">
              <a:buFont typeface="Arial" pitchFamily="34" charset="0"/>
              <a:buChar char="•"/>
            </a:pPr>
            <a:r>
              <a:rPr lang="en-GB" sz="1800" b="1" dirty="0" smtClean="0">
                <a:solidFill>
                  <a:srgbClr val="006E99"/>
                </a:solidFill>
              </a:rPr>
              <a:t>Operations cycle </a:t>
            </a:r>
            <a:r>
              <a:rPr lang="en-GB" sz="1800" dirty="0" smtClean="0">
                <a:solidFill>
                  <a:srgbClr val="006E99"/>
                </a:solidFill>
              </a:rPr>
              <a:t>provides pragmatic entry points for integration</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Political economy </a:t>
            </a:r>
            <a:r>
              <a:rPr lang="en-GB" sz="1800" dirty="0" smtClean="0">
                <a:solidFill>
                  <a:srgbClr val="006E99"/>
                </a:solidFill>
              </a:rPr>
              <a:t>is a powerful approach for understanding possible barriers to integration and where the best opportunities lie</a:t>
            </a:r>
          </a:p>
          <a:p>
            <a:r>
              <a:rPr lang="en-GB" sz="1800" dirty="0" smtClean="0">
                <a:solidFill>
                  <a:srgbClr val="006E99"/>
                </a:solidFill>
              </a:rPr>
              <a:t> </a:t>
            </a:r>
          </a:p>
          <a:p>
            <a:pPr marL="285750" indent="-285750">
              <a:buFont typeface="Arial" pitchFamily="34" charset="0"/>
              <a:buChar char="•"/>
            </a:pPr>
            <a:r>
              <a:rPr lang="en-GB" sz="1800" dirty="0" smtClean="0">
                <a:solidFill>
                  <a:srgbClr val="006E99"/>
                </a:solidFill>
              </a:rPr>
              <a:t>At the programming stage, integration is possible in the </a:t>
            </a:r>
            <a:r>
              <a:rPr lang="en-GB" sz="1800" b="1" dirty="0" smtClean="0">
                <a:solidFill>
                  <a:srgbClr val="006E99"/>
                </a:solidFill>
              </a:rPr>
              <a:t>strategic analysis</a:t>
            </a:r>
            <a:r>
              <a:rPr lang="en-GB" sz="1800" dirty="0" smtClean="0">
                <a:solidFill>
                  <a:srgbClr val="006E99"/>
                </a:solidFill>
              </a:rPr>
              <a:t>, when designing the m</a:t>
            </a:r>
            <a:r>
              <a:rPr lang="en-GB" sz="1800" dirty="0" smtClean="0">
                <a:solidFill>
                  <a:srgbClr val="006699"/>
                </a:solidFill>
              </a:rPr>
              <a:t>ulti-annual indicative </a:t>
            </a:r>
            <a:r>
              <a:rPr lang="en-GB" sz="1800" b="1" dirty="0" smtClean="0">
                <a:solidFill>
                  <a:srgbClr val="006699"/>
                </a:solidFill>
              </a:rPr>
              <a:t>programme </a:t>
            </a:r>
            <a:r>
              <a:rPr lang="en-GB" sz="1800" dirty="0" smtClean="0">
                <a:solidFill>
                  <a:srgbClr val="006699"/>
                </a:solidFill>
              </a:rPr>
              <a:t>and at the </a:t>
            </a:r>
            <a:r>
              <a:rPr lang="en-GB" sz="1800" b="1" dirty="0" smtClean="0">
                <a:solidFill>
                  <a:srgbClr val="006699"/>
                </a:solidFill>
              </a:rPr>
              <a:t>mid-term review</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There are a wide variety of </a:t>
            </a:r>
            <a:r>
              <a:rPr lang="en-GB" sz="1800" b="1" dirty="0" smtClean="0">
                <a:solidFill>
                  <a:srgbClr val="006E99"/>
                </a:solidFill>
              </a:rPr>
              <a:t>tools, initiatives and approaches </a:t>
            </a:r>
            <a:r>
              <a:rPr lang="en-GB" sz="1800" dirty="0" smtClean="0">
                <a:solidFill>
                  <a:srgbClr val="006E99"/>
                </a:solidFill>
              </a:rPr>
              <a:t>including political economy analysis and country environmental profiles (CEP) or equivalent</a:t>
            </a:r>
          </a:p>
          <a:p>
            <a:pPr marL="285750" indent="-285750">
              <a:buFont typeface="Arial" pitchFamily="34" charset="0"/>
              <a:buChar char="•"/>
            </a:pPr>
            <a:endParaRPr lang="en-GB" sz="2000" dirty="0" smtClean="0">
              <a:solidFill>
                <a:srgbClr val="006E99"/>
              </a:solidFill>
            </a:endParaRPr>
          </a:p>
        </p:txBody>
      </p:sp>
    </p:spTree>
    <p:extLst>
      <p:ext uri="{BB962C8B-B14F-4D97-AF65-F5344CB8AC3E}">
        <p14:creationId xmlns:p14="http://schemas.microsoft.com/office/powerpoint/2010/main" val="16986012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18</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Programming</a:t>
            </a:r>
          </a:p>
          <a:p>
            <a:pPr>
              <a:buClrTx/>
              <a:buSzPct val="100000"/>
            </a:pPr>
            <a:r>
              <a:rPr lang="en-GB" sz="1800" u="sng" dirty="0" smtClean="0">
                <a:solidFill>
                  <a:srgbClr val="006E99"/>
                </a:solidFill>
              </a:rPr>
              <a:t>Project </a:t>
            </a:r>
            <a:r>
              <a:rPr lang="en-GB" sz="1800" u="sng" dirty="0">
                <a:solidFill>
                  <a:srgbClr val="006E99"/>
                </a:solidFill>
              </a:rPr>
              <a:t>Cycle Management</a:t>
            </a:r>
            <a:r>
              <a:rPr lang="en-GB" sz="1800" dirty="0" smtClean="0">
                <a:solidFill>
                  <a:srgbClr val="006E99"/>
                </a:solidFill>
              </a:rPr>
              <a:t>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http://ec.europa.eu/europeaid/multimedia/publications/documents/tools/europeaid_adm_pcm_guidelines_2004_en.pdf</a:t>
            </a:r>
            <a:endParaRPr lang="en-GB" sz="1200" i="0" dirty="0" smtClean="0">
              <a:solidFill>
                <a:srgbClr val="006E99"/>
              </a:solidFill>
            </a:endParaRPr>
          </a:p>
          <a:p>
            <a:pPr>
              <a:buClrTx/>
              <a:buSzPct val="100000"/>
            </a:pPr>
            <a:r>
              <a:rPr lang="en-GB" sz="1800" dirty="0">
                <a:solidFill>
                  <a:srgbClr val="006E99"/>
                </a:solidFill>
              </a:rPr>
              <a:t>Guidelines on environmental mainstreaming – </a:t>
            </a:r>
            <a:r>
              <a:rPr lang="en-GB" sz="1800" i="0" dirty="0" smtClean="0">
                <a:solidFill>
                  <a:srgbClr val="006E99"/>
                </a:solidFill>
              </a:rPr>
              <a:t>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http://ec.europa.eu/europeaid/infopoint/publications/europeaid/documents/172a_en.pdf</a:t>
            </a:r>
            <a:endParaRPr lang="en-GB" sz="1200" i="0" dirty="0" smtClean="0">
              <a:solidFill>
                <a:srgbClr val="006E99"/>
              </a:solidFill>
            </a:endParaRPr>
          </a:p>
          <a:p>
            <a:pPr>
              <a:buClrTx/>
              <a:buSzPct val="100000"/>
            </a:pPr>
            <a:r>
              <a:rPr lang="en-GB" sz="1800" dirty="0" smtClean="0">
                <a:solidFill>
                  <a:srgbClr val="006E99"/>
                </a:solidFill>
              </a:rPr>
              <a:t>Sector </a:t>
            </a:r>
            <a:r>
              <a:rPr lang="en-GB" sz="1800" dirty="0">
                <a:solidFill>
                  <a:srgbClr val="006E99"/>
                </a:solidFill>
              </a:rPr>
              <a:t>support and project guideline</a:t>
            </a:r>
            <a:r>
              <a:rPr lang="en-GB" sz="1800" i="0" dirty="0">
                <a:solidFill>
                  <a:srgbClr val="006E99"/>
                </a:solidFill>
              </a:rPr>
              <a:t> </a:t>
            </a:r>
            <a:r>
              <a:rPr lang="en-GB" sz="1800" i="0" dirty="0" smtClean="0">
                <a:solidFill>
                  <a:srgbClr val="006E99"/>
                </a:solidFill>
              </a:rPr>
              <a:t>– EU</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http://ec.europa.eu/europeaid/how/delivering-aid/sector-approach/documents/guidelines_support_to_sector_prog_11_sept07_final_en.pdf</a:t>
            </a:r>
            <a:endParaRPr lang="en-GB" sz="1200" i="0" dirty="0" smtClean="0">
              <a:solidFill>
                <a:srgbClr val="006E99"/>
              </a:solidFill>
            </a:endParaRPr>
          </a:p>
          <a:p>
            <a:pPr marL="0" indent="0">
              <a:buClrTx/>
              <a:buSzPct val="100000"/>
              <a:buNone/>
            </a:pPr>
            <a:r>
              <a:rPr lang="en-GB" sz="1800" b="1" i="0" dirty="0" smtClean="0">
                <a:solidFill>
                  <a:srgbClr val="006E99"/>
                </a:solidFill>
              </a:rPr>
              <a:t>Strategy Papers</a:t>
            </a:r>
          </a:p>
          <a:p>
            <a:pPr marL="0" indent="290513">
              <a:buClrTx/>
              <a:buSzPct val="100000"/>
            </a:pPr>
            <a:r>
              <a:rPr lang="en-GB" sz="1800" dirty="0" smtClean="0">
                <a:solidFill>
                  <a:srgbClr val="006E99"/>
                </a:solidFill>
              </a:rPr>
              <a:t>EU </a:t>
            </a:r>
            <a:r>
              <a:rPr lang="en-GB" sz="1800" dirty="0">
                <a:solidFill>
                  <a:srgbClr val="006E99"/>
                </a:solidFill>
              </a:rPr>
              <a:t>Country Strategy Papers 2007-2013 – </a:t>
            </a:r>
            <a:r>
              <a:rPr lang="en-GB" sz="1800" dirty="0" smtClean="0">
                <a:solidFill>
                  <a:srgbClr val="006E99"/>
                </a:solidFill>
              </a:rPr>
              <a:t>EU</a:t>
            </a:r>
            <a:r>
              <a:rPr lang="en-GB" sz="2000" i="0" dirty="0" smtClean="0">
                <a:solidFill>
                  <a:srgbClr val="006E99"/>
                </a:solidFill>
              </a:rPr>
              <a:t/>
            </a:r>
            <a:br>
              <a:rPr lang="en-GB" sz="2000" i="0" dirty="0" smtClean="0">
                <a:solidFill>
                  <a:srgbClr val="006E99"/>
                </a:solidFill>
              </a:rPr>
            </a:br>
            <a:r>
              <a:rPr lang="en-GB" sz="2000" i="0" dirty="0" smtClean="0">
                <a:solidFill>
                  <a:srgbClr val="006E99"/>
                </a:solidFill>
              </a:rPr>
              <a:t>   </a:t>
            </a:r>
            <a:r>
              <a:rPr lang="da-DK" sz="1200" i="0" dirty="0" err="1" smtClean="0">
                <a:solidFill>
                  <a:srgbClr val="000000"/>
                </a:solidFill>
                <a:latin typeface="Lucida Grande"/>
                <a:ea typeface="Lucida Grande"/>
                <a:cs typeface="Lucida Grande"/>
              </a:rPr>
              <a:t>http://eeas.europa.eu/sp/index_en.htm</a:t>
            </a:r>
            <a:endParaRPr lang="en-GB" sz="1200" i="0" dirty="0" smtClean="0">
              <a:solidFill>
                <a:srgbClr val="006E99"/>
              </a:solidFill>
            </a:endParaRPr>
          </a:p>
          <a:p>
            <a:pPr marL="0" indent="0">
              <a:buClrTx/>
              <a:buSzPct val="100000"/>
              <a:buNone/>
            </a:pPr>
            <a:endParaRPr lang="en-GB" sz="1800" i="0" dirty="0" smtClean="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100033"/>
            <a:ext cx="8229600" cy="553998"/>
          </a:xfrm>
        </p:spPr>
        <p:txBody>
          <a:bodyPr>
            <a:spAutoFit/>
          </a:bodyPr>
          <a:lstStyle/>
          <a:p>
            <a:pPr indent="0"/>
            <a:r>
              <a:rPr lang="da-DK" dirty="0" smtClean="0">
                <a:solidFill>
                  <a:srgbClr val="006E99"/>
                </a:solidFill>
              </a:rPr>
              <a:t>Resources (</a:t>
            </a:r>
            <a:r>
              <a:rPr lang="da-DK" dirty="0" err="1" smtClean="0">
                <a:solidFill>
                  <a:srgbClr val="006E99"/>
                </a:solidFill>
              </a:rPr>
              <a:t>continued</a:t>
            </a:r>
            <a:r>
              <a:rPr lang="da-DK" dirty="0" smtClean="0">
                <a:solidFill>
                  <a:srgbClr val="006E99"/>
                </a:solidFill>
              </a:rPr>
              <a:t>)</a:t>
            </a:r>
            <a:endParaRPr lang="en-US" dirty="0" smtClean="0">
              <a:solidFill>
                <a:srgbClr val="006E99"/>
              </a:solidFill>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19</a:t>
            </a:fld>
            <a:endParaRPr lang="en-GB" sz="1400" dirty="0" smtClean="0">
              <a:solidFill>
                <a:schemeClr val="tx1"/>
              </a:solidFill>
              <a:latin typeface="Arial" pitchFamily="34" charset="0"/>
            </a:endParaRPr>
          </a:p>
        </p:txBody>
      </p:sp>
      <p:sp>
        <p:nvSpPr>
          <p:cNvPr id="2" name="Content Placeholder 1"/>
          <p:cNvSpPr>
            <a:spLocks noGrp="1"/>
          </p:cNvSpPr>
          <p:nvPr>
            <p:ph idx="1"/>
          </p:nvPr>
        </p:nvSpPr>
        <p:spPr>
          <a:xfrm>
            <a:off x="395536" y="1844824"/>
            <a:ext cx="8229600" cy="3529013"/>
          </a:xfrm>
        </p:spPr>
        <p:txBody>
          <a:bodyPr/>
          <a:lstStyle/>
          <a:p>
            <a:pPr marL="0" indent="0">
              <a:buClrTx/>
              <a:buSzPct val="100000"/>
              <a:buNone/>
            </a:pPr>
            <a:r>
              <a:rPr lang="en-GB" sz="1800" b="1" i="0" dirty="0" smtClean="0">
                <a:solidFill>
                  <a:srgbClr val="006E99"/>
                </a:solidFill>
              </a:rPr>
              <a:t>Political Economy Analysis</a:t>
            </a:r>
          </a:p>
          <a:p>
            <a:pPr marL="0" indent="0">
              <a:buClrTx/>
              <a:buSzPct val="100000"/>
              <a:buNone/>
            </a:pPr>
            <a:r>
              <a:rPr lang="en-GB" sz="1800" b="1" i="0" dirty="0" smtClean="0">
                <a:solidFill>
                  <a:srgbClr val="006E99"/>
                </a:solidFill>
              </a:rPr>
              <a:t>Country Environmental Profiles</a:t>
            </a:r>
          </a:p>
          <a:p>
            <a:pPr>
              <a:buClrTx/>
              <a:buSzPct val="100000"/>
            </a:pPr>
            <a:r>
              <a:rPr lang="en-GB" sz="1800" dirty="0" smtClean="0">
                <a:solidFill>
                  <a:srgbClr val="006E99"/>
                </a:solidFill>
              </a:rPr>
              <a:t>CEP example from Kenya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http://ec.europa.eu/development/icenter/repository/Kenya_CEP_2006.pdf</a:t>
            </a:r>
            <a:endParaRPr lang="en-GB" sz="1200" i="0" dirty="0" smtClean="0">
              <a:solidFill>
                <a:srgbClr val="006E99"/>
              </a:solidFill>
            </a:endParaRPr>
          </a:p>
          <a:p>
            <a:pPr>
              <a:buClrTx/>
              <a:buSzPct val="100000"/>
            </a:pPr>
            <a:r>
              <a:rPr lang="en-GB" sz="1800" dirty="0" smtClean="0">
                <a:solidFill>
                  <a:srgbClr val="006E99"/>
                </a:solidFill>
              </a:rPr>
              <a:t>Experience with use of CEP – EU</a:t>
            </a:r>
            <a:r>
              <a:rPr lang="en-GB" sz="1800" i="0" dirty="0" smtClean="0">
                <a:solidFill>
                  <a:srgbClr val="006E99"/>
                </a:solidFill>
              </a:rPr>
              <a:t/>
            </a:r>
            <a:br>
              <a:rPr lang="en-GB" sz="1800" i="0" dirty="0" smtClean="0">
                <a:solidFill>
                  <a:srgbClr val="006E99"/>
                </a:solidFill>
              </a:rPr>
            </a:br>
            <a:r>
              <a:rPr lang="da-DK" sz="1200" i="0" dirty="0" smtClean="0">
                <a:solidFill>
                  <a:srgbClr val="000000"/>
                </a:solidFill>
                <a:latin typeface="Lucida Grande"/>
                <a:ea typeface="Lucida Grande"/>
                <a:cs typeface="Lucida Grande"/>
              </a:rPr>
              <a:t>http://ec.europa.eu/development/icenter/repository/env_helpdesk_CEPs_en.pdf</a:t>
            </a:r>
          </a:p>
          <a:p>
            <a:pPr>
              <a:buClrTx/>
              <a:buSzPct val="100000"/>
              <a:buNone/>
            </a:pPr>
            <a:r>
              <a:rPr lang="en-GB" sz="1800" b="1" i="0" dirty="0" smtClean="0">
                <a:solidFill>
                  <a:srgbClr val="006E99"/>
                </a:solidFill>
              </a:rPr>
              <a:t>Indicators</a:t>
            </a:r>
            <a:endParaRPr lang="en-GB" sz="1800" i="0" dirty="0" smtClean="0">
              <a:solidFill>
                <a:srgbClr val="006E99"/>
              </a:solidFill>
              <a:latin typeface="Lucida Grande"/>
              <a:ea typeface="Lucida Grande"/>
              <a:cs typeface="Lucida Grande"/>
            </a:endParaRPr>
          </a:p>
          <a:p>
            <a:pPr>
              <a:buClrTx/>
              <a:buSzPct val="100000"/>
            </a:pPr>
            <a:r>
              <a:rPr lang="en-GB" sz="1800" dirty="0" smtClean="0">
                <a:solidFill>
                  <a:srgbClr val="006E99"/>
                </a:solidFill>
              </a:rPr>
              <a:t>Sustainable Development Indicators – EU</a:t>
            </a:r>
            <a:r>
              <a:rPr lang="en-GB" sz="1800" i="0" dirty="0" smtClean="0">
                <a:solidFill>
                  <a:srgbClr val="006E99"/>
                </a:solidFill>
              </a:rPr>
              <a:t/>
            </a:r>
            <a:br>
              <a:rPr lang="en-GB" sz="1800" i="0" dirty="0" smtClean="0">
                <a:solidFill>
                  <a:srgbClr val="006E99"/>
                </a:solidFill>
              </a:rPr>
            </a:br>
            <a:r>
              <a:rPr lang="da-DK" sz="1200" i="0" dirty="0" err="1" smtClean="0">
                <a:solidFill>
                  <a:srgbClr val="000000"/>
                </a:solidFill>
                <a:latin typeface="Lucida Grande"/>
                <a:ea typeface="Lucida Grande"/>
                <a:cs typeface="Lucida Grande"/>
              </a:rPr>
              <a:t>http://epp.eurostat.ec.europa.eu/portal/page/portal/sdi/indicators</a:t>
            </a:r>
            <a:endParaRPr lang="en-GB" sz="1200" i="0" dirty="0" smtClean="0">
              <a:solidFill>
                <a:srgbClr val="006E99"/>
              </a:solidFill>
            </a:endParaRPr>
          </a:p>
          <a:p>
            <a:pPr marL="0" indent="0">
              <a:buClrTx/>
              <a:buSzPct val="100000"/>
              <a:buNone/>
            </a:pPr>
            <a:endParaRPr lang="en-GB" sz="1800" i="0" dirty="0"/>
          </a:p>
          <a:p>
            <a:pPr marL="0" indent="0">
              <a:buClrTx/>
              <a:buSzPct val="100000"/>
              <a:buNone/>
            </a:pPr>
            <a:endParaRPr lang="en-GB" sz="1800" i="0" dirty="0" smtClean="0"/>
          </a:p>
          <a:p>
            <a:pPr marL="0" indent="0">
              <a:buNone/>
            </a:pPr>
            <a:endParaRPr lang="en-GB" sz="1800" i="0" dirty="0" smtClean="0"/>
          </a:p>
          <a:p>
            <a:pPr marL="0" indent="0">
              <a:buNone/>
            </a:pPr>
            <a:endParaRPr lang="en-GB" sz="1800" i="0" dirty="0" smtClean="0"/>
          </a:p>
          <a:p>
            <a:pPr marL="0" indent="0">
              <a:buNone/>
            </a:pPr>
            <a:endParaRPr lang="en-GB" sz="1800" i="0" dirty="0"/>
          </a:p>
        </p:txBody>
      </p:sp>
      <p:sp>
        <p:nvSpPr>
          <p:cNvPr id="7" name="Content Placeholder 3"/>
          <p:cNvSpPr txBox="1">
            <a:spLocks/>
          </p:cNvSpPr>
          <p:nvPr/>
        </p:nvSpPr>
        <p:spPr bwMode="auto">
          <a:xfrm>
            <a:off x="1547664" y="4725144"/>
            <a:ext cx="8229600" cy="369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ClrTx/>
              <a:buSzPct val="100000"/>
            </a:pPr>
            <a:endParaRPr lang="en-GB"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r>
              <a:rPr lang="da-DK" dirty="0" smtClean="0">
                <a:solidFill>
                  <a:srgbClr val="006E99"/>
                </a:solidFill>
              </a:rPr>
              <a:t>Structure</a:t>
            </a:r>
            <a:endParaRPr lang="da-DK"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a:t>
            </a:fld>
            <a:endParaRPr lang="en-GB" dirty="0"/>
          </a:p>
        </p:txBody>
      </p:sp>
      <p:sp>
        <p:nvSpPr>
          <p:cNvPr id="4" name="TextBox 3"/>
          <p:cNvSpPr txBox="1"/>
          <p:nvPr/>
        </p:nvSpPr>
        <p:spPr>
          <a:xfrm>
            <a:off x="395536" y="2399977"/>
            <a:ext cx="8280920" cy="2893100"/>
          </a:xfrm>
          <a:prstGeom prst="rect">
            <a:avLst/>
          </a:prstGeom>
          <a:noFill/>
        </p:spPr>
        <p:txBody>
          <a:bodyPr wrap="square" rtlCol="0">
            <a:spAutoFit/>
          </a:bodyPr>
          <a:lstStyle/>
          <a:p>
            <a:pPr marL="285750" indent="-285750">
              <a:buFont typeface="Arial" pitchFamily="34" charset="0"/>
              <a:buChar char="•"/>
            </a:pPr>
            <a:r>
              <a:rPr lang="en-GB" sz="1800" dirty="0" smtClean="0">
                <a:solidFill>
                  <a:srgbClr val="006E99"/>
                </a:solidFill>
              </a:rPr>
              <a:t>EU </a:t>
            </a:r>
            <a:r>
              <a:rPr lang="en-GB" sz="1800" b="1" dirty="0" smtClean="0">
                <a:solidFill>
                  <a:srgbClr val="006E99"/>
                </a:solidFill>
              </a:rPr>
              <a:t>operations cycle</a:t>
            </a:r>
          </a:p>
          <a:p>
            <a:pPr marL="285750" indent="-285750">
              <a:buFont typeface="Arial" pitchFamily="34" charset="0"/>
              <a:buChar char="•"/>
            </a:pPr>
            <a:endParaRPr lang="en-GB" sz="1800" b="1" dirty="0" smtClean="0">
              <a:solidFill>
                <a:srgbClr val="006E99"/>
              </a:solidFill>
            </a:endParaRPr>
          </a:p>
          <a:p>
            <a:pPr marL="285750" indent="-285750">
              <a:buFont typeface="Arial" pitchFamily="34" charset="0"/>
              <a:buChar char="•"/>
            </a:pPr>
            <a:r>
              <a:rPr lang="en-GB" sz="1800" b="1" dirty="0" smtClean="0">
                <a:solidFill>
                  <a:srgbClr val="006E99"/>
                </a:solidFill>
              </a:rPr>
              <a:t>Aid delivery methods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strategic analysis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dirty="0" smtClean="0">
                <a:solidFill>
                  <a:srgbClr val="006E99"/>
                </a:solidFill>
              </a:rPr>
              <a:t>Integrating in the </a:t>
            </a:r>
            <a:r>
              <a:rPr lang="en-GB" sz="1800" b="1" dirty="0" smtClean="0">
                <a:solidFill>
                  <a:srgbClr val="006E99"/>
                </a:solidFill>
              </a:rPr>
              <a:t>indicative programmes</a:t>
            </a:r>
          </a:p>
          <a:p>
            <a:pPr marL="285750" indent="-285750">
              <a:buFont typeface="Arial" pitchFamily="34" charset="0"/>
              <a:buChar char="•"/>
            </a:pPr>
            <a:endParaRPr lang="en-GB" sz="1800" dirty="0" smtClean="0">
              <a:solidFill>
                <a:srgbClr val="006E99"/>
              </a:solidFill>
            </a:endParaRPr>
          </a:p>
          <a:p>
            <a:pPr marL="285750" indent="-285750">
              <a:buFont typeface="Arial" pitchFamily="34" charset="0"/>
              <a:buChar char="•"/>
            </a:pPr>
            <a:r>
              <a:rPr lang="en-GB" sz="1800" b="1" dirty="0" smtClean="0">
                <a:solidFill>
                  <a:srgbClr val="006E99"/>
                </a:solidFill>
              </a:rPr>
              <a:t>Initiatives and approaches </a:t>
            </a:r>
          </a:p>
          <a:p>
            <a:endParaRPr lang="en-GB" sz="2000" dirty="0">
              <a:solidFill>
                <a:srgbClr val="006E99"/>
              </a:solidFill>
            </a:endParaRPr>
          </a:p>
        </p:txBody>
      </p:sp>
    </p:spTree>
    <p:extLst>
      <p:ext uri="{BB962C8B-B14F-4D97-AF65-F5344CB8AC3E}">
        <p14:creationId xmlns:p14="http://schemas.microsoft.com/office/powerpoint/2010/main" val="33855936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8229600" cy="553998"/>
          </a:xfrm>
        </p:spPr>
        <p:txBody>
          <a:bodyPr>
            <a:spAutoFit/>
          </a:bodyPr>
          <a:lstStyle/>
          <a:p>
            <a:r>
              <a:rPr lang="da-DK" dirty="0" err="1" smtClean="0">
                <a:solidFill>
                  <a:srgbClr val="006699"/>
                </a:solidFill>
              </a:rPr>
              <a:t>Optional</a:t>
            </a:r>
            <a:r>
              <a:rPr lang="da-DK" dirty="0" smtClean="0">
                <a:solidFill>
                  <a:srgbClr val="006699"/>
                </a:solidFill>
              </a:rPr>
              <a:t> slides </a:t>
            </a:r>
            <a:endParaRPr lang="da-DK"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20</a:t>
            </a:fld>
            <a:endParaRPr lang="en-GB" dirty="0"/>
          </a:p>
        </p:txBody>
      </p:sp>
    </p:spTree>
    <p:extLst>
      <p:ext uri="{BB962C8B-B14F-4D97-AF65-F5344CB8AC3E}">
        <p14:creationId xmlns:p14="http://schemas.microsoft.com/office/powerpoint/2010/main" val="12098365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0191"/>
            <a:ext cx="8964488" cy="523220"/>
          </a:xfrm>
        </p:spPr>
        <p:txBody>
          <a:bodyPr>
            <a:spAutoFit/>
          </a:bodyPr>
          <a:lstStyle/>
          <a:p>
            <a:r>
              <a:rPr lang="da-DK" sz="2800" dirty="0" smtClean="0">
                <a:solidFill>
                  <a:srgbClr val="006699"/>
                </a:solidFill>
                <a:hlinkClick r:id="rId3" action="ppaction://hlinksldjump"/>
              </a:rPr>
              <a:t>Initiatives </a:t>
            </a:r>
            <a:r>
              <a:rPr lang="da-DK" sz="2800" dirty="0" smtClean="0">
                <a:solidFill>
                  <a:srgbClr val="006699"/>
                </a:solidFill>
              </a:rPr>
              <a:t>&amp; approaches policy, planning</a:t>
            </a:r>
            <a:endParaRPr lang="en-US" sz="28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21</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892904278"/>
              </p:ext>
            </p:extLst>
          </p:nvPr>
        </p:nvGraphicFramePr>
        <p:xfrm>
          <a:off x="323528" y="1988840"/>
          <a:ext cx="8640960" cy="4301793"/>
        </p:xfrm>
        <a:graphic>
          <a:graphicData uri="http://schemas.openxmlformats.org/drawingml/2006/table">
            <a:tbl>
              <a:tblPr/>
              <a:tblGrid>
                <a:gridCol w="2179025"/>
                <a:gridCol w="6461935"/>
              </a:tblGrid>
              <a:tr h="686057">
                <a:tc>
                  <a:txBody>
                    <a:bodyPr/>
                    <a:lstStyle/>
                    <a:p>
                      <a:pPr algn="ctr">
                        <a:spcAft>
                          <a:spcPts val="0"/>
                        </a:spcAft>
                      </a:pPr>
                      <a:r>
                        <a:rPr lang="en-US" sz="1600" dirty="0">
                          <a:solidFill>
                            <a:srgbClr val="006699"/>
                          </a:solidFill>
                          <a:latin typeface="+mn-lt"/>
                          <a:ea typeface="Calibri"/>
                          <a:cs typeface="Calibri"/>
                        </a:rPr>
                        <a:t>Strategic </a:t>
                      </a:r>
                      <a:r>
                        <a:rPr lang="en-US" sz="1600" dirty="0" err="1" smtClean="0">
                          <a:solidFill>
                            <a:srgbClr val="006699"/>
                          </a:solidFill>
                          <a:latin typeface="+mn-lt"/>
                          <a:ea typeface="Calibri"/>
                          <a:cs typeface="Calibri"/>
                        </a:rPr>
                        <a:t>Env</a:t>
                      </a:r>
                      <a:r>
                        <a:rPr lang="en-US" sz="1600" dirty="0" smtClean="0">
                          <a:solidFill>
                            <a:srgbClr val="006699"/>
                          </a:solidFill>
                          <a:latin typeface="+mn-lt"/>
                          <a:ea typeface="Calibri"/>
                          <a:cs typeface="Calibri"/>
                        </a:rPr>
                        <a:t>.</a:t>
                      </a:r>
                      <a:r>
                        <a:rPr lang="en-US" sz="1600" baseline="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Analytical and participatory approach to assess policies, plans and programmes and evaluate the inter linkages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8065">
                <a:tc>
                  <a:txBody>
                    <a:bodyPr/>
                    <a:lstStyle/>
                    <a:p>
                      <a:pPr algn="ctr">
                        <a:spcAft>
                          <a:spcPts val="0"/>
                        </a:spcAft>
                      </a:pPr>
                      <a:r>
                        <a:rPr lang="en-US" sz="1600" dirty="0" smtClean="0">
                          <a:solidFill>
                            <a:srgbClr val="006699"/>
                          </a:solidFill>
                          <a:latin typeface="+mn-lt"/>
                          <a:ea typeface="Calibri"/>
                          <a:cs typeface="Calibri"/>
                        </a:rPr>
                        <a:t>Environmental </a:t>
                      </a:r>
                      <a:r>
                        <a:rPr lang="en-US" sz="1600" dirty="0">
                          <a:solidFill>
                            <a:srgbClr val="006699"/>
                          </a:solidFill>
                          <a:latin typeface="+mn-lt"/>
                          <a:ea typeface="Calibri"/>
                          <a:cs typeface="Calibri"/>
                        </a:rPr>
                        <a:t>Impact</a:t>
                      </a:r>
                      <a:r>
                        <a:rPr lang="en-US" sz="1600" dirty="0" smtClean="0">
                          <a:solidFill>
                            <a:srgbClr val="006699"/>
                          </a:solidFill>
                          <a:latin typeface="+mn-lt"/>
                          <a:ea typeface="Calibri"/>
                          <a:cs typeface="Calibri"/>
                        </a:rPr>
                        <a:t> Assessment</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An ex ante assessment of the environmental impacts of a specific project to reduce </a:t>
                      </a:r>
                      <a:r>
                        <a:rPr lang="en-US" sz="1600" dirty="0" smtClean="0">
                          <a:solidFill>
                            <a:srgbClr val="006699"/>
                          </a:solidFill>
                          <a:latin typeface="+mn-lt"/>
                          <a:ea typeface="Calibri"/>
                          <a:cs typeface="Calibri"/>
                        </a:rPr>
                        <a:t>negative</a:t>
                      </a:r>
                      <a:r>
                        <a:rPr lang="en-US" sz="1600" baseline="0" dirty="0" smtClean="0">
                          <a:solidFill>
                            <a:srgbClr val="006699"/>
                          </a:solidFill>
                          <a:latin typeface="+mn-lt"/>
                          <a:ea typeface="Calibri"/>
                          <a:cs typeface="Calibri"/>
                        </a:rPr>
                        <a:t> /</a:t>
                      </a:r>
                      <a:r>
                        <a:rPr lang="en-US" sz="1600" noProof="0" dirty="0" err="1" smtClean="0">
                          <a:solidFill>
                            <a:srgbClr val="006699"/>
                          </a:solidFill>
                          <a:latin typeface="+mn-lt"/>
                          <a:ea typeface="Calibri"/>
                          <a:cs typeface="Calibri"/>
                        </a:rPr>
                        <a:t>optimise</a:t>
                      </a:r>
                      <a:r>
                        <a:rPr lang="en-US" sz="1600" noProof="0" dirty="0" smtClean="0">
                          <a:solidFill>
                            <a:srgbClr val="006699"/>
                          </a:solidFill>
                          <a:latin typeface="+mn-lt"/>
                          <a:ea typeface="Calibri"/>
                          <a:cs typeface="Calibri"/>
                        </a:rPr>
                        <a:t> </a:t>
                      </a:r>
                      <a:r>
                        <a:rPr lang="en-US" sz="1600" dirty="0" smtClean="0">
                          <a:solidFill>
                            <a:srgbClr val="006699"/>
                          </a:solidFill>
                          <a:latin typeface="+mn-lt"/>
                          <a:ea typeface="Calibri"/>
                          <a:cs typeface="Calibri"/>
                        </a:rPr>
                        <a:t>positive effects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682095">
                <a:tc>
                  <a:txBody>
                    <a:bodyPr/>
                    <a:lstStyle/>
                    <a:p>
                      <a:pPr algn="ctr">
                        <a:spcAft>
                          <a:spcPts val="0"/>
                        </a:spcAft>
                      </a:pPr>
                      <a:r>
                        <a:rPr lang="en-US" sz="1600" dirty="0">
                          <a:solidFill>
                            <a:srgbClr val="006699"/>
                          </a:solidFill>
                          <a:latin typeface="+mn-lt"/>
                          <a:ea typeface="Calibri"/>
                          <a:cs typeface="Calibri"/>
                        </a:rPr>
                        <a:t>Green Innovation</a:t>
                      </a:r>
                      <a:r>
                        <a:rPr lang="en-US" sz="1600" dirty="0" smtClean="0">
                          <a:solidFill>
                            <a:srgbClr val="006699"/>
                          </a:solidFill>
                          <a:latin typeface="+mn-lt"/>
                          <a:ea typeface="Calibri"/>
                          <a:cs typeface="Calibri"/>
                        </a:rPr>
                        <a:t> Policies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kern="1200" dirty="0">
                          <a:solidFill>
                            <a:srgbClr val="006699"/>
                          </a:solidFill>
                          <a:latin typeface="+mn-lt"/>
                          <a:ea typeface="Calibri"/>
                          <a:cs typeface="Calibri"/>
                        </a:rPr>
                        <a:t>Policies to trigger green innovation </a:t>
                      </a:r>
                      <a:r>
                        <a:rPr lang="en-US" sz="1600" kern="1200" dirty="0" smtClean="0">
                          <a:solidFill>
                            <a:srgbClr val="006699"/>
                          </a:solidFill>
                          <a:latin typeface="+mn-lt"/>
                          <a:ea typeface="Calibri"/>
                          <a:cs typeface="Calibri"/>
                        </a:rPr>
                        <a:t>Green industrial,</a:t>
                      </a:r>
                      <a:r>
                        <a:rPr lang="en-US" sz="1600" kern="1200" baseline="0" dirty="0" smtClean="0">
                          <a:solidFill>
                            <a:srgbClr val="006699"/>
                          </a:solidFill>
                          <a:latin typeface="+mn-lt"/>
                          <a:ea typeface="Calibri"/>
                          <a:cs typeface="Calibri"/>
                        </a:rPr>
                        <a:t> energy and other </a:t>
                      </a:r>
                      <a:r>
                        <a:rPr lang="en-US" sz="1600" kern="1200" dirty="0" smtClean="0">
                          <a:solidFill>
                            <a:srgbClr val="006699"/>
                          </a:solidFill>
                          <a:latin typeface="+mn-lt"/>
                          <a:ea typeface="Calibri"/>
                          <a:cs typeface="Calibri"/>
                        </a:rPr>
                        <a:t>policies </a:t>
                      </a:r>
                      <a:r>
                        <a:rPr lang="en-US" sz="1600" kern="1200" dirty="0">
                          <a:solidFill>
                            <a:srgbClr val="006699"/>
                          </a:solidFill>
                          <a:latin typeface="+mn-lt"/>
                          <a:ea typeface="Calibri"/>
                          <a:cs typeface="Calibri"/>
                        </a:rPr>
                        <a:t>- research, subsidies, feed-in tariffs. </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039">
                <a:tc>
                  <a:txBody>
                    <a:bodyPr/>
                    <a:lstStyle/>
                    <a:p>
                      <a:pPr algn="ctr">
                        <a:spcAft>
                          <a:spcPts val="0"/>
                        </a:spcAft>
                      </a:pPr>
                      <a:r>
                        <a:rPr lang="en-US" sz="1600" dirty="0">
                          <a:solidFill>
                            <a:srgbClr val="006699"/>
                          </a:solidFill>
                          <a:latin typeface="+mn-lt"/>
                          <a:ea typeface="Calibri"/>
                          <a:cs typeface="Calibri"/>
                        </a:rPr>
                        <a:t>Framing</a:t>
                      </a:r>
                      <a:r>
                        <a:rPr lang="en-US" sz="1600" dirty="0" smtClean="0">
                          <a:solidFill>
                            <a:srgbClr val="006699"/>
                          </a:solidFill>
                          <a:latin typeface="+mn-lt"/>
                          <a:ea typeface="Calibri"/>
                          <a:cs typeface="Calibri"/>
                        </a:rPr>
                        <a:t> Policies</a:t>
                      </a:r>
                      <a:r>
                        <a:rPr lang="en-US" sz="1600" dirty="0">
                          <a:solidFill>
                            <a:srgbClr val="006699"/>
                          </a:solidFill>
                          <a:latin typeface="+mn-lt"/>
                          <a:ea typeface="Calibri"/>
                          <a:cs typeface="Calibri"/>
                        </a:rPr>
                        <a:t>: communication and nudging</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c>
                  <a:txBody>
                    <a:bodyPr/>
                    <a:lstStyle/>
                    <a:p>
                      <a:pPr marL="173038" lvl="1" indent="0">
                        <a:spcAft>
                          <a:spcPts val="0"/>
                        </a:spcAft>
                      </a:pPr>
                      <a:r>
                        <a:rPr lang="en-US" sz="1600" dirty="0">
                          <a:solidFill>
                            <a:srgbClr val="006699"/>
                          </a:solidFill>
                          <a:latin typeface="+mn-lt"/>
                          <a:ea typeface="Calibri"/>
                          <a:cs typeface="Calibri"/>
                        </a:rPr>
                        <a:t>Social marketing, changing norms, soft power, persuasion and appeal</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solidFill>
                  </a:tcPr>
                </a:tc>
              </a:tr>
              <a:tr h="781136">
                <a:tc>
                  <a:txBody>
                    <a:bodyPr/>
                    <a:lstStyle/>
                    <a:p>
                      <a:pPr algn="ctr">
                        <a:spcAft>
                          <a:spcPts val="0"/>
                        </a:spcAft>
                      </a:pPr>
                      <a:r>
                        <a:rPr lang="en-US" sz="1600" dirty="0">
                          <a:solidFill>
                            <a:srgbClr val="006699"/>
                          </a:solidFill>
                          <a:latin typeface="+mn-lt"/>
                          <a:ea typeface="Calibri"/>
                          <a:cs typeface="Calibri"/>
                        </a:rPr>
                        <a:t>Analysis of </a:t>
                      </a:r>
                      <a:r>
                        <a:rPr lang="en-US" sz="1600" dirty="0" err="1" smtClean="0">
                          <a:solidFill>
                            <a:srgbClr val="006699"/>
                          </a:solidFill>
                          <a:latin typeface="+mn-lt"/>
                          <a:ea typeface="Calibri"/>
                          <a:cs typeface="Calibri"/>
                        </a:rPr>
                        <a:t>Labour</a:t>
                      </a:r>
                      <a:r>
                        <a:rPr lang="en-US" sz="1600" dirty="0" smtClean="0">
                          <a:solidFill>
                            <a:srgbClr val="006699"/>
                          </a:solidFill>
                          <a:latin typeface="+mn-lt"/>
                          <a:ea typeface="Calibri"/>
                          <a:cs typeface="Calibri"/>
                        </a:rPr>
                        <a:t> </a:t>
                      </a:r>
                      <a:r>
                        <a:rPr lang="en-US" sz="1600" dirty="0">
                          <a:solidFill>
                            <a:srgbClr val="006699"/>
                          </a:solidFill>
                          <a:latin typeface="+mn-lt"/>
                          <a:ea typeface="Calibri"/>
                          <a:cs typeface="Calibri"/>
                        </a:rPr>
                        <a:t>Markets and Income </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3038" lvl="1" indent="0">
                        <a:spcAft>
                          <a:spcPts val="0"/>
                        </a:spcAft>
                      </a:pPr>
                      <a:r>
                        <a:rPr lang="en-US" sz="1600" dirty="0">
                          <a:solidFill>
                            <a:srgbClr val="006699"/>
                          </a:solidFill>
                          <a:latin typeface="+mn-lt"/>
                          <a:ea typeface="Calibri"/>
                          <a:cs typeface="Calibri"/>
                        </a:rPr>
                        <a:t>Identifies opportunities and challenges in labour market and best response – green jobs</a:t>
                      </a: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401">
                <a:tc>
                  <a:txBody>
                    <a:bodyPr/>
                    <a:lstStyle/>
                    <a:p>
                      <a:pPr algn="ctr">
                        <a:spcAft>
                          <a:spcPts val="600"/>
                        </a:spcAft>
                      </a:pPr>
                      <a:r>
                        <a:rPr lang="en-US" sz="1600" dirty="0">
                          <a:solidFill>
                            <a:srgbClr val="006699"/>
                          </a:solidFill>
                        </a:rPr>
                        <a:t>Decision Making under uncertainty</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173038" lvl="1" indent="0">
                        <a:spcAft>
                          <a:spcPts val="600"/>
                        </a:spcAft>
                      </a:pPr>
                      <a:r>
                        <a:rPr lang="en-US" sz="1600" dirty="0">
                          <a:solidFill>
                            <a:srgbClr val="006699"/>
                          </a:solidFill>
                        </a:rPr>
                        <a:t>Cost-Benefit </a:t>
                      </a:r>
                      <a:r>
                        <a:rPr lang="en-US" sz="1600" dirty="0" smtClean="0">
                          <a:solidFill>
                            <a:srgbClr val="006699"/>
                          </a:solidFill>
                        </a:rPr>
                        <a:t>Analysis,</a:t>
                      </a:r>
                      <a:r>
                        <a:rPr lang="en-US" sz="1600" baseline="0" dirty="0" smtClean="0">
                          <a:solidFill>
                            <a:srgbClr val="006699"/>
                          </a:solidFill>
                        </a:rPr>
                        <a:t> </a:t>
                      </a:r>
                      <a:r>
                        <a:rPr lang="en-US" sz="1600" dirty="0" smtClean="0">
                          <a:solidFill>
                            <a:srgbClr val="006699"/>
                          </a:solidFill>
                        </a:rPr>
                        <a:t>Robust </a:t>
                      </a:r>
                      <a:r>
                        <a:rPr lang="en-US" sz="1600" dirty="0">
                          <a:solidFill>
                            <a:srgbClr val="006699"/>
                          </a:solidFill>
                        </a:rPr>
                        <a:t>Decision Making, </a:t>
                      </a:r>
                      <a:r>
                        <a:rPr lang="en-US" sz="1600" dirty="0" smtClean="0">
                          <a:solidFill>
                            <a:srgbClr val="006699"/>
                          </a:solidFill>
                        </a:rPr>
                        <a:t>Climate </a:t>
                      </a:r>
                      <a:r>
                        <a:rPr lang="en-US" sz="1600" dirty="0">
                          <a:solidFill>
                            <a:srgbClr val="006699"/>
                          </a:solidFill>
                        </a:rPr>
                        <a:t>Informed Decision Analysis.</a:t>
                      </a:r>
                      <a:endParaRPr lang="en-US" sz="1600" dirty="0">
                        <a:solidFill>
                          <a:srgbClr val="006699"/>
                        </a:solidFill>
                        <a:latin typeface="+mn-lt"/>
                        <a:ea typeface="Calibri"/>
                        <a:cs typeface="Calibri"/>
                      </a:endParaRPr>
                    </a:p>
                  </a:txBody>
                  <a:tcPr marL="40460" marR="4046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5" name="Isosceles Triangle 4">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2388302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5855"/>
            <a:ext cx="8229600" cy="461665"/>
          </a:xfrm>
        </p:spPr>
        <p:txBody>
          <a:bodyPr>
            <a:spAutoFit/>
          </a:bodyPr>
          <a:lstStyle/>
          <a:p>
            <a:r>
              <a:rPr lang="da-DK" sz="2400" dirty="0" smtClean="0">
                <a:solidFill>
                  <a:srgbClr val="006699"/>
                </a:solidFill>
                <a:hlinkClick r:id="rId3" action="ppaction://hlinksldjump"/>
              </a:rPr>
              <a:t>Initiatives </a:t>
            </a:r>
            <a:r>
              <a:rPr lang="da-DK" sz="2400" dirty="0" smtClean="0">
                <a:solidFill>
                  <a:srgbClr val="006699"/>
                </a:solidFill>
              </a:rPr>
              <a:t>&amp; approaches - implementation </a:t>
            </a:r>
            <a:endParaRPr lang="en-US" sz="2400" dirty="0">
              <a:solidFill>
                <a:srgbClr val="0066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22</a:t>
            </a:fld>
            <a:endParaRPr lang="en-GB" dirty="0"/>
          </a:p>
        </p:txBody>
      </p:sp>
      <p:graphicFrame>
        <p:nvGraphicFramePr>
          <p:cNvPr id="4" name="Table 3"/>
          <p:cNvGraphicFramePr>
            <a:graphicFrameLocks noGrp="1"/>
          </p:cNvGraphicFramePr>
          <p:nvPr/>
        </p:nvGraphicFramePr>
        <p:xfrm>
          <a:off x="228600" y="1737048"/>
          <a:ext cx="8712968" cy="4968552"/>
        </p:xfrm>
        <a:graphic>
          <a:graphicData uri="http://schemas.openxmlformats.org/drawingml/2006/table">
            <a:tbl>
              <a:tblPr/>
              <a:tblGrid>
                <a:gridCol w="2064140"/>
                <a:gridCol w="6648828"/>
              </a:tblGrid>
              <a:tr h="837012">
                <a:tc>
                  <a:txBody>
                    <a:bodyPr/>
                    <a:lstStyle/>
                    <a:p>
                      <a:pPr algn="ctr">
                        <a:spcAft>
                          <a:spcPts val="600"/>
                        </a:spcAft>
                      </a:pPr>
                      <a:r>
                        <a:rPr lang="en-US" sz="1600" dirty="0">
                          <a:solidFill>
                            <a:srgbClr val="006699"/>
                          </a:solidFill>
                        </a:rPr>
                        <a:t>Fiscal Reform and Charges </a:t>
                      </a:r>
                      <a:endParaRPr lang="en-US" sz="1600" dirty="0">
                        <a:solidFill>
                          <a:srgbClr val="006699"/>
                        </a:solidFill>
                        <a:latin typeface="+mn-lt"/>
                        <a:ea typeface="Calibri"/>
                        <a:cs typeface="Calibri"/>
                      </a:endParaRPr>
                    </a:p>
                  </a:txBody>
                  <a:tcPr marL="40460" marR="40460" marT="0" marB="0" anchor="ctr"/>
                </a:tc>
                <a:tc>
                  <a:txBody>
                    <a:bodyPr/>
                    <a:lstStyle/>
                    <a:p>
                      <a:pPr marL="95250" indent="0" algn="l">
                        <a:spcAft>
                          <a:spcPts val="600"/>
                        </a:spcAft>
                      </a:pPr>
                      <a:r>
                        <a:rPr lang="en-US" sz="1600" dirty="0">
                          <a:solidFill>
                            <a:srgbClr val="006699"/>
                          </a:solidFill>
                        </a:rPr>
                        <a:t>(1) taxes for </a:t>
                      </a:r>
                      <a:r>
                        <a:rPr lang="en-US" sz="1600" dirty="0" smtClean="0">
                          <a:solidFill>
                            <a:srgbClr val="006699"/>
                          </a:solidFill>
                        </a:rPr>
                        <a:t>NRM</a:t>
                      </a:r>
                      <a:r>
                        <a:rPr lang="en-US" sz="1600" baseline="0" dirty="0" smtClean="0">
                          <a:solidFill>
                            <a:srgbClr val="006699"/>
                          </a:solidFill>
                        </a:rPr>
                        <a:t> </a:t>
                      </a:r>
                      <a:r>
                        <a:rPr lang="en-US" sz="1600" dirty="0" smtClean="0">
                          <a:solidFill>
                            <a:srgbClr val="006699"/>
                          </a:solidFill>
                        </a:rPr>
                        <a:t>exploitation</a:t>
                      </a:r>
                      <a:r>
                        <a:rPr lang="en-US" sz="1600" dirty="0">
                          <a:solidFill>
                            <a:srgbClr val="006699"/>
                          </a:solidFill>
                        </a:rPr>
                        <a:t>; (2) reforms of product subsidies and taxes; (3) cost recovery measures; (4) pollution charges</a:t>
                      </a:r>
                      <a:endParaRPr lang="en-US" sz="1600" dirty="0">
                        <a:solidFill>
                          <a:srgbClr val="006699"/>
                        </a:solidFill>
                        <a:latin typeface="+mn-lt"/>
                        <a:ea typeface="Calibri"/>
                        <a:cs typeface="Calibri"/>
                      </a:endParaRPr>
                    </a:p>
                  </a:txBody>
                  <a:tcPr marL="40460" marR="40460" marT="0" marB="0" anchor="ctr"/>
                </a:tc>
              </a:tr>
              <a:tr h="690549">
                <a:tc>
                  <a:txBody>
                    <a:bodyPr/>
                    <a:lstStyle/>
                    <a:p>
                      <a:pPr algn="ctr">
                        <a:spcAft>
                          <a:spcPts val="600"/>
                        </a:spcAft>
                      </a:pPr>
                      <a:r>
                        <a:rPr lang="en-US" sz="1500" dirty="0">
                          <a:solidFill>
                            <a:srgbClr val="006699"/>
                          </a:solidFill>
                        </a:rPr>
                        <a:t>Public </a:t>
                      </a:r>
                      <a:r>
                        <a:rPr lang="en-US" sz="1500" dirty="0" err="1" smtClean="0">
                          <a:solidFill>
                            <a:srgbClr val="006699"/>
                          </a:solidFill>
                        </a:rPr>
                        <a:t>Env</a:t>
                      </a:r>
                      <a:r>
                        <a:rPr lang="en-US" sz="1500" dirty="0" smtClean="0">
                          <a:solidFill>
                            <a:srgbClr val="006699"/>
                          </a:solidFill>
                        </a:rPr>
                        <a:t>. </a:t>
                      </a:r>
                      <a:r>
                        <a:rPr lang="en-US" sz="1500" dirty="0">
                          <a:solidFill>
                            <a:srgbClr val="006699"/>
                          </a:solidFill>
                        </a:rPr>
                        <a:t>Expenditure Review </a:t>
                      </a:r>
                      <a:endParaRPr lang="en-US" sz="15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spcAft>
                          <a:spcPts val="600"/>
                        </a:spcAft>
                      </a:pPr>
                      <a:r>
                        <a:rPr lang="en-US" sz="1600" dirty="0">
                          <a:solidFill>
                            <a:srgbClr val="006699"/>
                          </a:solidFill>
                        </a:rPr>
                        <a:t>Examines resources allocation, highlights policy </a:t>
                      </a:r>
                      <a:r>
                        <a:rPr lang="en-US" sz="1600" dirty="0" err="1">
                          <a:solidFill>
                            <a:srgbClr val="006699"/>
                          </a:solidFill>
                        </a:rPr>
                        <a:t>mis</a:t>
                      </a:r>
                      <a:r>
                        <a:rPr lang="en-US" sz="1600" dirty="0">
                          <a:solidFill>
                            <a:srgbClr val="006699"/>
                          </a:solidFill>
                        </a:rPr>
                        <a:t>-matches, identifies new revenue sources and savings</a:t>
                      </a:r>
                      <a:endParaRPr lang="en-US" sz="1600" dirty="0">
                        <a:solidFill>
                          <a:srgbClr val="006699"/>
                        </a:solidFill>
                        <a:latin typeface="+mn-lt"/>
                        <a:ea typeface="Calibri"/>
                        <a:cs typeface="Calibri"/>
                      </a:endParaRPr>
                    </a:p>
                  </a:txBody>
                  <a:tcPr marL="40460" marR="40460" marT="0" marB="0" anchor="ctr">
                    <a:solidFill>
                      <a:schemeClr val="accent5"/>
                    </a:solidFill>
                  </a:tcPr>
                </a:tc>
              </a:tr>
              <a:tr h="737817">
                <a:tc>
                  <a:txBody>
                    <a:bodyPr/>
                    <a:lstStyle/>
                    <a:p>
                      <a:pPr marL="0" algn="ctr" defTabSz="914400" rtl="0" eaLnBrk="1" latinLnBrk="0" hangingPunct="1">
                        <a:spcAft>
                          <a:spcPts val="0"/>
                        </a:spcAft>
                      </a:pPr>
                      <a:r>
                        <a:rPr lang="en-US" sz="1600" kern="1200" dirty="0">
                          <a:solidFill>
                            <a:srgbClr val="006699"/>
                          </a:solidFill>
                          <a:latin typeface="+mn-lt"/>
                          <a:ea typeface="Calibri"/>
                          <a:cs typeface="Calibri"/>
                        </a:rPr>
                        <a:t>Sustainable Public Procurement </a:t>
                      </a:r>
                    </a:p>
                  </a:txBody>
                  <a:tcPr marL="40460" marR="40460" marT="0" marB="0" anchor="ct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Achieving value for money not only to the organization but also to society, economy, environment</a:t>
                      </a:r>
                    </a:p>
                  </a:txBody>
                  <a:tcPr marL="40460" marR="40460" marT="0" marB="0" anchor="ctr"/>
                </a:tc>
              </a:tr>
              <a:tr h="702210">
                <a:tc>
                  <a:txBody>
                    <a:bodyPr/>
                    <a:lstStyle/>
                    <a:p>
                      <a:pPr algn="ctr">
                        <a:spcAft>
                          <a:spcPts val="600"/>
                        </a:spcAft>
                      </a:pPr>
                      <a:r>
                        <a:rPr lang="en-US" sz="1600" dirty="0">
                          <a:solidFill>
                            <a:srgbClr val="006699"/>
                          </a:solidFill>
                        </a:rPr>
                        <a:t>Social Protection Instruments </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Provision of essential services and transfers for individuals in need of protection – the inner half of the “doughnut”</a:t>
                      </a:r>
                    </a:p>
                  </a:txBody>
                  <a:tcPr marL="40460" marR="40460" marT="0" marB="0" anchor="ctr">
                    <a:solidFill>
                      <a:schemeClr val="accent5"/>
                    </a:solidFill>
                  </a:tcPr>
                </a:tc>
              </a:tr>
              <a:tr h="756461">
                <a:tc>
                  <a:txBody>
                    <a:bodyPr/>
                    <a:lstStyle/>
                    <a:p>
                      <a:pPr algn="ctr">
                        <a:spcAft>
                          <a:spcPts val="600"/>
                        </a:spcAft>
                      </a:pPr>
                      <a:r>
                        <a:rPr lang="en-US" sz="1600" dirty="0">
                          <a:solidFill>
                            <a:srgbClr val="006699"/>
                          </a:solidFill>
                        </a:rPr>
                        <a:t>Payment for </a:t>
                      </a:r>
                      <a:r>
                        <a:rPr lang="en-US" sz="1600" dirty="0" err="1" smtClean="0">
                          <a:solidFill>
                            <a:srgbClr val="006699"/>
                          </a:solidFill>
                        </a:rPr>
                        <a:t>Env</a:t>
                      </a:r>
                      <a:r>
                        <a:rPr lang="en-US" sz="1600" dirty="0" smtClean="0">
                          <a:solidFill>
                            <a:srgbClr val="006699"/>
                          </a:solidFill>
                        </a:rPr>
                        <a:t>.</a:t>
                      </a:r>
                      <a:r>
                        <a:rPr lang="en-US" sz="1600" baseline="0" dirty="0" smtClean="0">
                          <a:solidFill>
                            <a:srgbClr val="006699"/>
                          </a:solidFill>
                        </a:rPr>
                        <a:t> </a:t>
                      </a:r>
                      <a:r>
                        <a:rPr lang="en-US" sz="1600" dirty="0" smtClean="0">
                          <a:solidFill>
                            <a:srgbClr val="006699"/>
                          </a:solidFill>
                        </a:rPr>
                        <a:t>Services </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Voluntary, conditional agreement </a:t>
                      </a:r>
                      <a:r>
                        <a:rPr lang="en-US" sz="1600" kern="1200" dirty="0" smtClean="0">
                          <a:solidFill>
                            <a:srgbClr val="006699"/>
                          </a:solidFill>
                          <a:latin typeface="+mn-lt"/>
                          <a:ea typeface="+mn-ea"/>
                          <a:cs typeface="+mn-cs"/>
                        </a:rPr>
                        <a:t>over </a:t>
                      </a:r>
                      <a:r>
                        <a:rPr lang="en-US" sz="1600" kern="1200" dirty="0">
                          <a:solidFill>
                            <a:srgbClr val="006699"/>
                          </a:solidFill>
                          <a:latin typeface="+mn-lt"/>
                          <a:ea typeface="+mn-ea"/>
                          <a:cs typeface="+mn-cs"/>
                        </a:rPr>
                        <a:t>a well defined environmental service/land use”. </a:t>
                      </a:r>
                    </a:p>
                  </a:txBody>
                  <a:tcPr marL="40460" marR="40460" marT="0" marB="0" anchor="ctr">
                    <a:solidFill>
                      <a:schemeClr val="bg1"/>
                    </a:solidFill>
                  </a:tcPr>
                </a:tc>
              </a:tr>
              <a:tr h="689288">
                <a:tc>
                  <a:txBody>
                    <a:bodyPr/>
                    <a:lstStyle/>
                    <a:p>
                      <a:pPr algn="ctr">
                        <a:spcAft>
                          <a:spcPts val="600"/>
                        </a:spcAft>
                      </a:pPr>
                      <a:r>
                        <a:rPr lang="en-US" sz="1600" dirty="0">
                          <a:solidFill>
                            <a:srgbClr val="006699"/>
                          </a:solidFill>
                        </a:rPr>
                        <a:t>Certification </a:t>
                      </a:r>
                      <a:r>
                        <a:rPr lang="en-US" sz="1600" dirty="0" smtClean="0">
                          <a:solidFill>
                            <a:srgbClr val="006699"/>
                          </a:solidFill>
                        </a:rPr>
                        <a:t>Sustainable Prod.</a:t>
                      </a:r>
                      <a:endParaRPr lang="en-US" sz="1600" dirty="0">
                        <a:solidFill>
                          <a:srgbClr val="006699"/>
                        </a:solidFill>
                        <a:latin typeface="+mn-lt"/>
                        <a:ea typeface="Calibri"/>
                        <a:cs typeface="Calibri"/>
                      </a:endParaRPr>
                    </a:p>
                  </a:txBody>
                  <a:tcPr marL="40460" marR="40460" marT="0" marB="0" anchor="ctr">
                    <a:solidFill>
                      <a:schemeClr val="accent5"/>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Differentiating between green products – putting information power in hands of consumers</a:t>
                      </a:r>
                    </a:p>
                  </a:txBody>
                  <a:tcPr marL="40460" marR="40460" marT="0" marB="0" anchor="ctr">
                    <a:solidFill>
                      <a:schemeClr val="accent5"/>
                    </a:solidFill>
                  </a:tcPr>
                </a:tc>
              </a:tr>
              <a:tr h="555215">
                <a:tc>
                  <a:txBody>
                    <a:bodyPr/>
                    <a:lstStyle/>
                    <a:p>
                      <a:pPr algn="ctr">
                        <a:spcAft>
                          <a:spcPts val="600"/>
                        </a:spcAft>
                      </a:pPr>
                      <a:r>
                        <a:rPr lang="en-US" sz="1600" dirty="0">
                          <a:solidFill>
                            <a:srgbClr val="006699"/>
                          </a:solidFill>
                        </a:rPr>
                        <a:t>Green</a:t>
                      </a:r>
                      <a:r>
                        <a:rPr lang="en-US" sz="1600" dirty="0" smtClean="0">
                          <a:solidFill>
                            <a:srgbClr val="006699"/>
                          </a:solidFill>
                        </a:rPr>
                        <a:t> Accounting</a:t>
                      </a:r>
                      <a:endParaRPr lang="en-US" sz="1600" dirty="0">
                        <a:solidFill>
                          <a:srgbClr val="006699"/>
                        </a:solidFill>
                        <a:latin typeface="+mn-lt"/>
                        <a:ea typeface="Calibri"/>
                        <a:cs typeface="Calibri"/>
                      </a:endParaRPr>
                    </a:p>
                  </a:txBody>
                  <a:tcPr marL="40460" marR="40460" marT="0" marB="0" anchor="ctr">
                    <a:solidFill>
                      <a:schemeClr val="bg1"/>
                    </a:solidFill>
                  </a:tcPr>
                </a:tc>
                <a:tc>
                  <a:txBody>
                    <a:bodyPr/>
                    <a:lstStyle/>
                    <a:p>
                      <a:pPr marL="95250" indent="0" algn="l" defTabSz="914400" rtl="0" eaLnBrk="1" latinLnBrk="0" hangingPunct="1">
                        <a:spcAft>
                          <a:spcPts val="600"/>
                        </a:spcAft>
                      </a:pPr>
                      <a:r>
                        <a:rPr lang="en-US" sz="1600" kern="1200" dirty="0">
                          <a:solidFill>
                            <a:srgbClr val="006699"/>
                          </a:solidFill>
                          <a:latin typeface="+mn-lt"/>
                          <a:ea typeface="+mn-ea"/>
                          <a:cs typeface="+mn-cs"/>
                        </a:rPr>
                        <a:t>Extends national accounts to include the value of the damage and depletion of the natural assets – genuine net savings</a:t>
                      </a:r>
                    </a:p>
                  </a:txBody>
                  <a:tcPr marL="40460" marR="40460" marT="0" marB="0" anchor="ctr">
                    <a:solidFill>
                      <a:schemeClr val="bg1"/>
                    </a:solidFill>
                  </a:tcPr>
                </a:tc>
              </a:tr>
            </a:tbl>
          </a:graphicData>
        </a:graphic>
      </p:graphicFrame>
      <p:sp>
        <p:nvSpPr>
          <p:cNvPr id="1025" name="Rectangle 1"/>
          <p:cNvSpPr>
            <a:spLocks noChangeArrowheads="1"/>
          </p:cNvSpPr>
          <p:nvPr/>
        </p:nvSpPr>
        <p:spPr bwMode="auto">
          <a:xfrm>
            <a:off x="5105400" y="1052736"/>
            <a:ext cx="388843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Adapted from  A Toolkit of Policy Options to Support Inclusive Green Growth  2012</a:t>
            </a:r>
            <a:endParaRPr kumimoji="0" lang="en-US" sz="1800" b="0" i="0" u="none" strike="noStrike" cap="none" normalizeH="0" baseline="0" dirty="0" smtClean="0">
              <a:ln>
                <a:noFill/>
              </a:ln>
              <a:solidFill>
                <a:schemeClr val="tx1"/>
              </a:solidFill>
              <a:effectLst/>
              <a:latin typeface="Arial" pitchFamily="34" charset="0"/>
            </a:endParaRPr>
          </a:p>
        </p:txBody>
      </p:sp>
      <p:sp>
        <p:nvSpPr>
          <p:cNvPr id="6" name="Isosceles Triangle 5">
            <a:hlinkClick r:id="rId4" action="ppaction://hlinksldjump"/>
          </p:cNvPr>
          <p:cNvSpPr>
            <a:spLocks noChangeArrowheads="1"/>
          </p:cNvSpPr>
          <p:nvPr/>
        </p:nvSpPr>
        <p:spPr bwMode="auto">
          <a:xfrm rot="16200000" flipH="1">
            <a:off x="8684999" y="6507688"/>
            <a:ext cx="340375" cy="27729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2135809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A3C939CA-0972-4FD7-83C6-BC25F2589785}" type="slidenum">
              <a:rPr lang="en-GB" smtClean="0"/>
              <a:pPr>
                <a:defRPr/>
              </a:pPr>
              <a:t>23</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81758840"/>
              </p:ext>
            </p:extLst>
          </p:nvPr>
        </p:nvGraphicFramePr>
        <p:xfrm>
          <a:off x="2" y="1556792"/>
          <a:ext cx="9143997" cy="5248057"/>
        </p:xfrm>
        <a:graphic>
          <a:graphicData uri="http://schemas.openxmlformats.org/drawingml/2006/table">
            <a:tbl>
              <a:tblPr firstRow="1" firstCol="1" bandRow="1">
                <a:tableStyleId>{5C22544A-7EE6-4342-B048-85BDC9FD1C3A}</a:tableStyleId>
              </a:tblPr>
              <a:tblGrid>
                <a:gridCol w="967154"/>
                <a:gridCol w="1738885"/>
                <a:gridCol w="1001863"/>
                <a:gridCol w="1012986"/>
                <a:gridCol w="1197401"/>
                <a:gridCol w="1141514"/>
                <a:gridCol w="1046389"/>
                <a:gridCol w="1037805"/>
              </a:tblGrid>
              <a:tr h="216246">
                <a:tc>
                  <a:txBody>
                    <a:bodyPr/>
                    <a:lstStyle/>
                    <a:p>
                      <a:pPr>
                        <a:lnSpc>
                          <a:spcPct val="115000"/>
                        </a:lnSpc>
                        <a:spcAft>
                          <a:spcPts val="1000"/>
                        </a:spcAft>
                      </a:pP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68576" marR="68576" marT="0" marB="0"/>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68576" marR="68576" marT="0" marB="0"/>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68576" marR="68576" marT="0" marB="0"/>
                </a:tc>
              </a:tr>
              <a:tr h="988821">
                <a:tc>
                  <a:txBody>
                    <a:bodyPr/>
                    <a:lstStyle/>
                    <a:p>
                      <a:pPr>
                        <a:lnSpc>
                          <a:spcPct val="115000"/>
                        </a:lnSpc>
                        <a:spcAft>
                          <a:spcPts val="1000"/>
                        </a:spcAft>
                      </a:pPr>
                      <a:r>
                        <a:rPr lang="en-GB" sz="1200" dirty="0" smtClean="0">
                          <a:solidFill>
                            <a:schemeClr val="tx1"/>
                          </a:solidFill>
                          <a:effectLst/>
                          <a:latin typeface="Calibri"/>
                          <a:ea typeface="Calibri"/>
                          <a:cs typeface="Times New Roman"/>
                        </a:rPr>
                        <a:t>Sector</a:t>
                      </a:r>
                      <a:r>
                        <a:rPr lang="en-GB" sz="1200" baseline="0" dirty="0" smtClean="0">
                          <a:solidFill>
                            <a:schemeClr val="tx1"/>
                          </a:solidFill>
                          <a:effectLst/>
                          <a:latin typeface="Calibri"/>
                          <a:ea typeface="Calibri"/>
                          <a:cs typeface="Times New Roman"/>
                        </a:rPr>
                        <a:t> </a:t>
                      </a:r>
                      <a:endParaRPr lang="en-GB" sz="1200" dirty="0">
                        <a:solidFill>
                          <a:schemeClr val="tx1"/>
                        </a:solidFill>
                        <a:effectLst/>
                        <a:latin typeface="Calibri"/>
                        <a:ea typeface="Calibri"/>
                        <a:cs typeface="Times New Roman"/>
                      </a:endParaRPr>
                    </a:p>
                  </a:txBody>
                  <a:tcPr marL="68576" marR="68576" marT="0" marB="0"/>
                </a:tc>
                <a:tc>
                  <a:txBody>
                    <a:bodyPr/>
                    <a:lstStyle/>
                    <a:p>
                      <a:pPr>
                        <a:lnSpc>
                          <a:spcPct val="115000"/>
                        </a:lnSpc>
                        <a:spcAft>
                          <a:spcPts val="1000"/>
                        </a:spcAft>
                      </a:pPr>
                      <a:r>
                        <a:rPr lang="en-GB" sz="1200" dirty="0">
                          <a:solidFill>
                            <a:schemeClr val="tx1"/>
                          </a:solidFill>
                          <a:effectLst/>
                        </a:rPr>
                        <a:t> </a:t>
                      </a:r>
                      <a:r>
                        <a:rPr lang="en-GB" sz="1200" dirty="0" smtClean="0">
                          <a:solidFill>
                            <a:schemeClr val="tx1"/>
                          </a:solidFill>
                          <a:effectLst/>
                        </a:rPr>
                        <a:t>Tool</a:t>
                      </a:r>
                      <a:endParaRPr lang="en-GB" sz="1200" dirty="0">
                        <a:solidFill>
                          <a:schemeClr val="tx1"/>
                        </a:solidFill>
                        <a:effectLst/>
                        <a:latin typeface="Calibri"/>
                        <a:ea typeface="Calibri"/>
                        <a:cs typeface="Times New Roman"/>
                      </a:endParaRPr>
                    </a:p>
                  </a:txBody>
                  <a:tcPr marL="68576" marR="68576" marT="0" marB="0"/>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smtClean="0">
                          <a:solidFill>
                            <a:schemeClr val="tx1"/>
                          </a:solidFill>
                          <a:effectLst/>
                        </a:rPr>
                        <a:t> </a:t>
                      </a:r>
                      <a:r>
                        <a:rPr lang="en-GB" sz="1200" b="0" dirty="0">
                          <a:solidFill>
                            <a:schemeClr val="tx1"/>
                          </a:solidFill>
                          <a:effectLst/>
                        </a:rPr>
                        <a:t>manage uncertainty</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Financing and investment </a:t>
                      </a:r>
                      <a:endParaRPr lang="en-GB" sz="1200" b="0" dirty="0">
                        <a:solidFill>
                          <a:schemeClr val="tx1"/>
                        </a:solidFill>
                        <a:effectLst/>
                        <a:latin typeface="Calibri"/>
                        <a:ea typeface="Calibri"/>
                        <a:cs typeface="Times New Roman"/>
                      </a:endParaRPr>
                    </a:p>
                  </a:txBody>
                  <a:tcPr marL="68576" marR="68576" marT="0" marB="0" vert="vert270" anchor="ctr"/>
                </a:tc>
                <a:tc>
                  <a:txBody>
                    <a:bodyPr/>
                    <a:lstStyle/>
                    <a:p>
                      <a:pPr algn="ctr">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68576" marR="68576" marT="0" marB="0" vert="vert27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Governance</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Environmental Fiscal Reform and Charges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PFM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Public Environmental Expenditure Review</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Public sector reform</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Sustainable Public Procurement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All</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Strategic Environmental Assessment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482678">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Social net</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Social Protection Instruments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Natural</a:t>
                      </a:r>
                      <a:r>
                        <a:rPr lang="en-GB" sz="1200" baseline="0" dirty="0" smtClean="0">
                          <a:solidFill>
                            <a:schemeClr val="tx1"/>
                          </a:solidFill>
                          <a:effectLst/>
                          <a:latin typeface="Calibri"/>
                          <a:ea typeface="Calibri"/>
                          <a:cs typeface="Times New Roman"/>
                        </a:rPr>
                        <a:t> resource sectors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Payment for Environmental Services</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68576" marR="68576" marT="0" marB="0" anchor="ctr"/>
                </a:tc>
              </a:tr>
              <a:tr h="64873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Private sector</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dirty="0">
                          <a:solidFill>
                            <a:schemeClr val="tx1"/>
                          </a:solidFill>
                          <a:effectLst/>
                        </a:rPr>
                        <a:t>Certification for Sustainable Production</a:t>
                      </a:r>
                      <a:endParaRPr lang="en-GB" sz="1200"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68576" marR="68576" marT="0" marB="0" anchor="ctr"/>
                </a:tc>
              </a:tr>
            </a:tbl>
          </a:graphicData>
        </a:graphic>
      </p:graphicFrame>
      <p:sp>
        <p:nvSpPr>
          <p:cNvPr id="2" name="Title 1"/>
          <p:cNvSpPr>
            <a:spLocks noGrp="1"/>
          </p:cNvSpPr>
          <p:nvPr>
            <p:ph type="title"/>
          </p:nvPr>
        </p:nvSpPr>
        <p:spPr>
          <a:xfrm>
            <a:off x="14808" y="1100033"/>
            <a:ext cx="8229600" cy="553998"/>
          </a:xfrm>
        </p:spPr>
        <p:txBody>
          <a:bodyPr>
            <a:spAutoFit/>
          </a:bodyPr>
          <a:lstStyle/>
          <a:p>
            <a:r>
              <a:rPr lang="da-DK" dirty="0" smtClean="0">
                <a:solidFill>
                  <a:srgbClr val="006699"/>
                </a:solidFill>
              </a:rPr>
              <a:t>initiatives</a:t>
            </a:r>
            <a:endParaRPr lang="da-DK" dirty="0">
              <a:solidFill>
                <a:srgbClr val="006699"/>
              </a:solidFill>
            </a:endParaRPr>
          </a:p>
        </p:txBody>
      </p:sp>
      <p:sp>
        <p:nvSpPr>
          <p:cNvPr id="6" name="Isosceles Triangle 5">
            <a:hlinkClick r:id="rId3" action="ppaction://hlinksldjump"/>
          </p:cNvPr>
          <p:cNvSpPr>
            <a:spLocks noChangeArrowheads="1"/>
          </p:cNvSpPr>
          <p:nvPr/>
        </p:nvSpPr>
        <p:spPr bwMode="auto">
          <a:xfrm rot="16200000" flipH="1">
            <a:off x="6642595" y="6198857"/>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18154672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CF93604B-0F88-49A2-B158-7CDD0E481E48}" type="slidenum">
              <a:rPr lang="en-GB" smtClean="0"/>
              <a:pPr>
                <a:defRPr/>
              </a:pPr>
              <a:t>24</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916420528"/>
              </p:ext>
            </p:extLst>
          </p:nvPr>
        </p:nvGraphicFramePr>
        <p:xfrm>
          <a:off x="-1" y="1412875"/>
          <a:ext cx="9144000" cy="6273995"/>
        </p:xfrm>
        <a:graphic>
          <a:graphicData uri="http://schemas.openxmlformats.org/drawingml/2006/table">
            <a:tbl>
              <a:tblPr firstRow="1" firstCol="1" bandRow="1">
                <a:tableStyleId>{5C22544A-7EE6-4342-B048-85BDC9FD1C3A}</a:tableStyleId>
              </a:tblPr>
              <a:tblGrid>
                <a:gridCol w="1259633"/>
                <a:gridCol w="1800200"/>
                <a:gridCol w="1080120"/>
                <a:gridCol w="1152128"/>
                <a:gridCol w="936104"/>
                <a:gridCol w="936104"/>
                <a:gridCol w="936104"/>
                <a:gridCol w="1043607"/>
              </a:tblGrid>
              <a:tr h="125571">
                <a:tc>
                  <a:txBody>
                    <a:bodyPr/>
                    <a:lstStyle/>
                    <a:p>
                      <a:pPr algn="ctr">
                        <a:lnSpc>
                          <a:spcPct val="115000"/>
                        </a:lnSpc>
                        <a:spcAft>
                          <a:spcPts val="1000"/>
                        </a:spcAft>
                      </a:pP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 </a:t>
                      </a:r>
                      <a:endParaRPr lang="en-GB" sz="1200" dirty="0">
                        <a:solidFill>
                          <a:schemeClr val="tx1"/>
                        </a:solidFill>
                        <a:effectLst/>
                        <a:latin typeface="Calibri"/>
                        <a:ea typeface="Calibri"/>
                        <a:cs typeface="Times New Roman"/>
                      </a:endParaRPr>
                    </a:p>
                  </a:txBody>
                  <a:tcPr marL="53945" marR="53945" marT="0" marB="0" anchor="ctr"/>
                </a:tc>
                <a:tc gridSpan="3">
                  <a:txBody>
                    <a:bodyPr/>
                    <a:lstStyle/>
                    <a:p>
                      <a:pPr algn="ctr">
                        <a:lnSpc>
                          <a:spcPct val="115000"/>
                        </a:lnSpc>
                        <a:spcAft>
                          <a:spcPts val="1000"/>
                        </a:spcAft>
                      </a:pPr>
                      <a:r>
                        <a:rPr lang="en-GB" sz="1200" dirty="0">
                          <a:solidFill>
                            <a:schemeClr val="tx1"/>
                          </a:solidFill>
                          <a:effectLst/>
                        </a:rPr>
                        <a:t>INCENTIVISE</a:t>
                      </a:r>
                      <a:endParaRPr lang="en-GB" sz="1200" dirty="0">
                        <a:solidFill>
                          <a:schemeClr val="tx1"/>
                        </a:solidFill>
                        <a:effectLst/>
                        <a:latin typeface="Calibri"/>
                        <a:ea typeface="Calibri"/>
                        <a:cs typeface="Times New Roman"/>
                      </a:endParaRPr>
                    </a:p>
                  </a:txBody>
                  <a:tcPr marL="53945" marR="53945" marT="0" marB="0" anchor="ctr"/>
                </a:tc>
                <a:tc hMerge="1">
                  <a:txBody>
                    <a:bodyPr/>
                    <a:lstStyle/>
                    <a:p>
                      <a:endParaRPr lang="en-GB"/>
                    </a:p>
                  </a:txBody>
                  <a:tcPr/>
                </a:tc>
                <a:tc hMerge="1">
                  <a:txBody>
                    <a:bodyPr/>
                    <a:lstStyle/>
                    <a:p>
                      <a:endParaRPr lang="en-GB"/>
                    </a:p>
                  </a:txBody>
                  <a:tcPr/>
                </a:tc>
                <a:tc>
                  <a:txBody>
                    <a:bodyPr/>
                    <a:lstStyle/>
                    <a:p>
                      <a:pPr algn="ctr">
                        <a:lnSpc>
                          <a:spcPct val="115000"/>
                        </a:lnSpc>
                        <a:spcAft>
                          <a:spcPts val="1000"/>
                        </a:spcAft>
                      </a:pPr>
                      <a:r>
                        <a:rPr lang="en-GB" sz="1200" dirty="0">
                          <a:solidFill>
                            <a:schemeClr val="tx1"/>
                          </a:solidFill>
                          <a:effectLst/>
                        </a:rPr>
                        <a:t>DESIGN</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FINANCE</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dirty="0">
                          <a:solidFill>
                            <a:schemeClr val="tx1"/>
                          </a:solidFill>
                          <a:effectLst/>
                        </a:rPr>
                        <a:t>MONITOR</a:t>
                      </a:r>
                      <a:endParaRPr lang="en-GB" sz="1200" dirty="0">
                        <a:solidFill>
                          <a:schemeClr val="tx1"/>
                        </a:solidFill>
                        <a:effectLst/>
                        <a:latin typeface="Calibri"/>
                        <a:ea typeface="Calibri"/>
                        <a:cs typeface="Times New Roman"/>
                      </a:endParaRPr>
                    </a:p>
                  </a:txBody>
                  <a:tcPr marL="53945" marR="53945" marT="0" marB="0" anchor="ctr"/>
                </a:tc>
              </a:tr>
              <a:tr h="957879">
                <a:tc>
                  <a:txBody>
                    <a:bodyPr/>
                    <a:lstStyle/>
                    <a:p>
                      <a:pPr algn="ctr">
                        <a:lnSpc>
                          <a:spcPct val="115000"/>
                        </a:lnSpc>
                        <a:spcAft>
                          <a:spcPts val="1000"/>
                        </a:spcAft>
                      </a:pPr>
                      <a:r>
                        <a:rPr lang="en-GB" sz="1200" dirty="0" smtClean="0">
                          <a:solidFill>
                            <a:schemeClr val="tx1"/>
                          </a:solidFill>
                          <a:effectLst/>
                          <a:latin typeface="Calibri"/>
                          <a:ea typeface="Calibri"/>
                          <a:cs typeface="Times New Roman"/>
                        </a:rPr>
                        <a:t>Sector </a:t>
                      </a:r>
                      <a:endParaRPr lang="en-GB" sz="120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 </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pricing pollution and natural resource use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 </a:t>
                      </a:r>
                      <a:r>
                        <a:rPr lang="en-GB" sz="1200" b="0" dirty="0">
                          <a:solidFill>
                            <a:schemeClr val="tx1"/>
                          </a:solidFill>
                          <a:effectLst/>
                        </a:rPr>
                        <a:t>complement pricing policies</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foster </a:t>
                      </a:r>
                      <a:r>
                        <a:rPr lang="en-GB" sz="1200" b="0" dirty="0">
                          <a:solidFill>
                            <a:schemeClr val="tx1"/>
                          </a:solidFill>
                          <a:effectLst/>
                        </a:rPr>
                        <a:t>inclusiveness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smtClean="0">
                          <a:solidFill>
                            <a:schemeClr val="tx1"/>
                          </a:solidFill>
                          <a:effectLst/>
                        </a:rPr>
                        <a:t>to manage </a:t>
                      </a:r>
                      <a:r>
                        <a:rPr lang="en-GB" sz="1200" b="0" dirty="0">
                          <a:solidFill>
                            <a:schemeClr val="tx1"/>
                          </a:solidFill>
                          <a:effectLst/>
                        </a:rPr>
                        <a:t>uncertainty</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Financing and </a:t>
                      </a:r>
                      <a:r>
                        <a:rPr lang="en-GB" sz="1200" b="0" dirty="0" smtClean="0">
                          <a:solidFill>
                            <a:schemeClr val="tx1"/>
                          </a:solidFill>
                          <a:effectLst/>
                        </a:rPr>
                        <a:t>investment </a:t>
                      </a:r>
                      <a:endParaRPr lang="en-GB" sz="1200" b="0" dirty="0">
                        <a:solidFill>
                          <a:schemeClr val="tx1"/>
                        </a:solidFill>
                        <a:effectLst/>
                        <a:latin typeface="Calibri"/>
                        <a:ea typeface="Calibri"/>
                        <a:cs typeface="Times New Roman"/>
                      </a:endParaRPr>
                    </a:p>
                  </a:txBody>
                  <a:tcPr marL="53945" marR="53945" marT="0" marB="0" vert="vert270" anchor="ctr"/>
                </a:tc>
                <a:tc>
                  <a:txBody>
                    <a:bodyPr/>
                    <a:lstStyle/>
                    <a:p>
                      <a:pPr algn="l">
                        <a:lnSpc>
                          <a:spcPct val="115000"/>
                        </a:lnSpc>
                        <a:spcAft>
                          <a:spcPts val="1000"/>
                        </a:spcAft>
                      </a:pPr>
                      <a:r>
                        <a:rPr lang="en-GB" sz="1200" b="0" dirty="0">
                          <a:solidFill>
                            <a:schemeClr val="tx1"/>
                          </a:solidFill>
                          <a:effectLst/>
                        </a:rPr>
                        <a:t>Monitoring </a:t>
                      </a:r>
                      <a:endParaRPr lang="en-GB" sz="1200" b="0" dirty="0">
                        <a:solidFill>
                          <a:schemeClr val="tx1"/>
                        </a:solidFill>
                        <a:effectLst/>
                        <a:latin typeface="Calibri"/>
                        <a:ea typeface="Calibri"/>
                        <a:cs typeface="Times New Roman"/>
                      </a:endParaRPr>
                    </a:p>
                  </a:txBody>
                  <a:tcPr marL="53945" marR="53945" marT="0" marB="0" vert="vert270" anchor="ctr"/>
                </a:tc>
              </a:tr>
              <a:tr h="627856">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Tools to frame environmental policies: communication and nudging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Private</a:t>
                      </a:r>
                      <a:r>
                        <a:rPr lang="en-GB" sz="1200" b="1" baseline="0" dirty="0" smtClean="0">
                          <a:solidFill>
                            <a:schemeClr val="tx1"/>
                          </a:solidFill>
                          <a:effectLst/>
                          <a:latin typeface="Calibri"/>
                          <a:ea typeface="Calibri"/>
                          <a:cs typeface="Times New Roman"/>
                        </a:rPr>
                        <a:t>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Innovation and industrial policies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All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Decision Making under uncertainty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359204">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Project</a:t>
                      </a:r>
                      <a:r>
                        <a:rPr lang="en-GB" sz="1200" b="1" baseline="0" dirty="0" smtClean="0">
                          <a:solidFill>
                            <a:schemeClr val="tx1"/>
                          </a:solidFill>
                          <a:effectLst/>
                          <a:latin typeface="Calibri"/>
                          <a:ea typeface="Calibri"/>
                          <a:cs typeface="Times New Roman"/>
                        </a:rPr>
                        <a:t> level</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Project level Impact assessment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 sector</a:t>
                      </a:r>
                      <a:r>
                        <a:rPr lang="en-GB" sz="1200" b="1" baseline="0" dirty="0" smtClean="0">
                          <a:solidFill>
                            <a:schemeClr val="tx1"/>
                          </a:solidFill>
                          <a:effectLst/>
                          <a:latin typeface="Calibri"/>
                          <a:ea typeface="Calibri"/>
                          <a:cs typeface="Times New Roman"/>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Analysis of </a:t>
                      </a:r>
                      <a:r>
                        <a:rPr lang="en-GB" sz="1200" b="0" dirty="0" smtClean="0">
                          <a:solidFill>
                            <a:schemeClr val="tx1"/>
                          </a:solidFill>
                          <a:effectLst/>
                        </a:rPr>
                        <a:t>Labour </a:t>
                      </a:r>
                      <a:r>
                        <a:rPr lang="en-GB" sz="1200" b="0" dirty="0">
                          <a:solidFill>
                            <a:schemeClr val="tx1"/>
                          </a:solidFill>
                          <a:effectLst/>
                        </a:rPr>
                        <a:t>Markets and Income Effects</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71841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NRM sectors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Sustainable land management– Framework &amp; Guidelines on Land Policy</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r>
              <a:tr h="478940">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Water sector</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Integrated Water Resources Management</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a:solidFill>
                            <a:schemeClr val="tx1"/>
                          </a:solidFill>
                          <a:effectLst/>
                        </a:rPr>
                        <a:t> </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r>
              <a:tr h="239469">
                <a:tc>
                  <a:txBody>
                    <a:bodyPr/>
                    <a:lstStyle/>
                    <a:p>
                      <a:pPr algn="ctr">
                        <a:lnSpc>
                          <a:spcPct val="115000"/>
                        </a:lnSpc>
                        <a:spcAft>
                          <a:spcPts val="1000"/>
                        </a:spcAft>
                      </a:pPr>
                      <a:r>
                        <a:rPr lang="en-GB" sz="1200" b="1" dirty="0" smtClean="0">
                          <a:solidFill>
                            <a:schemeClr val="tx1"/>
                          </a:solidFill>
                          <a:effectLst/>
                          <a:latin typeface="Calibri"/>
                          <a:ea typeface="Calibri"/>
                          <a:cs typeface="Times New Roman"/>
                        </a:rPr>
                        <a:t>Public</a:t>
                      </a:r>
                      <a:r>
                        <a:rPr lang="en-GB" sz="1200" b="1" baseline="0" dirty="0" smtClean="0">
                          <a:solidFill>
                            <a:schemeClr val="tx1"/>
                          </a:solidFill>
                          <a:effectLst/>
                          <a:latin typeface="Calibri"/>
                          <a:ea typeface="Calibri"/>
                          <a:cs typeface="Times New Roman"/>
                        </a:rPr>
                        <a:t> sector reform</a:t>
                      </a:r>
                      <a:endParaRPr lang="en-GB" sz="1200" b="1"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0" dirty="0">
                          <a:solidFill>
                            <a:schemeClr val="tx1"/>
                          </a:solidFill>
                          <a:effectLst/>
                        </a:rPr>
                        <a:t>Green </a:t>
                      </a:r>
                      <a:r>
                        <a:rPr lang="en-GB" sz="1200" b="0" dirty="0" smtClean="0">
                          <a:solidFill>
                            <a:schemeClr val="tx1"/>
                          </a:solidFill>
                          <a:effectLst/>
                        </a:rPr>
                        <a:t>Accounting</a:t>
                      </a:r>
                      <a:endParaRPr lang="en-GB" sz="1200" b="0" dirty="0">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a:solidFill>
                            <a:schemeClr val="tx1"/>
                          </a:solidFill>
                          <a:effectLst/>
                        </a:rPr>
                        <a:t> </a:t>
                      </a:r>
                      <a:endParaRPr lang="en-GB" sz="1200" b="1">
                        <a:solidFill>
                          <a:schemeClr val="tx1"/>
                        </a:solidFill>
                        <a:effectLst/>
                        <a:latin typeface="Calibri"/>
                        <a:ea typeface="Calibri"/>
                        <a:cs typeface="Times New Roman"/>
                      </a:endParaRPr>
                    </a:p>
                  </a:txBody>
                  <a:tcPr marL="53945" marR="53945" marT="0" marB="0" anchor="ctr"/>
                </a:tc>
                <a:tc>
                  <a:txBody>
                    <a:bodyPr/>
                    <a:lstStyle/>
                    <a:p>
                      <a:pPr algn="ctr">
                        <a:lnSpc>
                          <a:spcPct val="115000"/>
                        </a:lnSpc>
                        <a:spcAft>
                          <a:spcPts val="1000"/>
                        </a:spcAft>
                      </a:pPr>
                      <a:r>
                        <a:rPr lang="en-GB" sz="1200" b="1" dirty="0" smtClean="0">
                          <a:solidFill>
                            <a:schemeClr val="tx1"/>
                          </a:solidFill>
                          <a:effectLst/>
                        </a:rPr>
                        <a:t>√</a:t>
                      </a:r>
                      <a:endParaRPr lang="en-GB" sz="1200" b="1" dirty="0">
                        <a:solidFill>
                          <a:schemeClr val="tx1"/>
                        </a:solidFill>
                        <a:effectLst/>
                        <a:latin typeface="Calibri"/>
                        <a:ea typeface="Calibri"/>
                        <a:cs typeface="Times New Roman"/>
                      </a:endParaRPr>
                    </a:p>
                  </a:txBody>
                  <a:tcPr marL="53945" marR="53945" marT="0" marB="0" anchor="ctr"/>
                </a:tc>
              </a:tr>
            </a:tbl>
          </a:graphicData>
        </a:graphic>
      </p:graphicFrame>
      <p:sp>
        <p:nvSpPr>
          <p:cNvPr id="5" name="Isosceles Triangle 4">
            <a:hlinkClick r:id="rId2" action="ppaction://hlinksldjump"/>
          </p:cNvPr>
          <p:cNvSpPr>
            <a:spLocks noChangeArrowheads="1"/>
          </p:cNvSpPr>
          <p:nvPr/>
        </p:nvSpPr>
        <p:spPr bwMode="auto">
          <a:xfrm rot="16200000" flipH="1">
            <a:off x="7893291" y="6240335"/>
            <a:ext cx="680750" cy="554580"/>
          </a:xfrm>
          <a:prstGeom prst="triangle">
            <a:avLst/>
          </a:prstGeom>
          <a:solidFill>
            <a:srgbClr val="103C72"/>
          </a:solidFill>
          <a:ln w="9525" algn="ctr">
            <a:noFill/>
            <a:round/>
            <a:headEnd/>
            <a:tailEnd/>
          </a:ln>
        </p:spPr>
        <p:txBody>
          <a:bodyPr wrap="square" lIns="90000" tIns="46800" rIns="90000" bIns="46800" anchor="ctr">
            <a:spAutoFit/>
          </a:bodyPr>
          <a:lstStyle/>
          <a:p>
            <a:endParaRPr lang="en-US" dirty="0"/>
          </a:p>
        </p:txBody>
      </p:sp>
    </p:spTree>
    <p:extLst>
      <p:ext uri="{BB962C8B-B14F-4D97-AF65-F5344CB8AC3E}">
        <p14:creationId xmlns:p14="http://schemas.microsoft.com/office/powerpoint/2010/main" val="36707795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0" y="1274802"/>
            <a:ext cx="8229600" cy="553998"/>
          </a:xfrm>
        </p:spPr>
        <p:txBody>
          <a:bodyPr>
            <a:spAutoFit/>
          </a:bodyPr>
          <a:lstStyle/>
          <a:p>
            <a:pPr indent="0" eaLnBrk="1" hangingPunct="1"/>
            <a:r>
              <a:rPr lang="en-GB" dirty="0" smtClean="0">
                <a:solidFill>
                  <a:srgbClr val="006699"/>
                </a:solidFill>
              </a:rPr>
              <a:t>CEP/SDA, NIP &amp; policy dialogue</a:t>
            </a:r>
          </a:p>
        </p:txBody>
      </p:sp>
      <p:sp>
        <p:nvSpPr>
          <p:cNvPr id="648195" name="Text Box 3"/>
          <p:cNvSpPr txBox="1">
            <a:spLocks noChangeArrowheads="1"/>
          </p:cNvSpPr>
          <p:nvPr/>
        </p:nvSpPr>
        <p:spPr bwMode="auto">
          <a:xfrm>
            <a:off x="684213" y="2420938"/>
            <a:ext cx="1871662" cy="792162"/>
          </a:xfrm>
          <a:prstGeom prst="rect">
            <a:avLst/>
          </a:prstGeom>
          <a:solidFill>
            <a:schemeClr val="bg1"/>
          </a:solidFill>
          <a:ln w="28575">
            <a:solidFill>
              <a:srgbClr val="2D8B2F"/>
            </a:solidFill>
            <a:miter lim="800000"/>
            <a:headEnd/>
            <a:tailEnd/>
          </a:ln>
        </p:spPr>
        <p:txBody>
          <a:bodyPr/>
          <a:lstStyle/>
          <a:p>
            <a:endParaRPr lang="en-GB" sz="1200" b="1" dirty="0">
              <a:solidFill>
                <a:srgbClr val="2D8B2F"/>
              </a:solidFill>
              <a:cs typeface="Arial" pitchFamily="34" charset="0"/>
            </a:endParaRPr>
          </a:p>
          <a:p>
            <a:r>
              <a:rPr lang="en-GB" sz="2000" b="1" dirty="0" smtClean="0">
                <a:solidFill>
                  <a:srgbClr val="2D8B2F"/>
                </a:solidFill>
                <a:cs typeface="Arial" pitchFamily="34" charset="0"/>
              </a:rPr>
              <a:t>CEP/SDA</a:t>
            </a:r>
            <a:endParaRPr lang="en-GB" sz="2000" b="1" dirty="0">
              <a:solidFill>
                <a:srgbClr val="2D8B2F"/>
              </a:solidFill>
              <a:cs typeface="Arial" pitchFamily="34" charset="0"/>
            </a:endParaRPr>
          </a:p>
          <a:p>
            <a:pPr>
              <a:spcBef>
                <a:spcPct val="50000"/>
              </a:spcBef>
            </a:pPr>
            <a:endParaRPr lang="en-GB" sz="1600" b="1" dirty="0">
              <a:solidFill>
                <a:srgbClr val="2D8B2F"/>
              </a:solidFill>
              <a:cs typeface="Arial" pitchFamily="34" charset="0"/>
            </a:endParaRPr>
          </a:p>
        </p:txBody>
      </p:sp>
      <p:sp>
        <p:nvSpPr>
          <p:cNvPr id="54277" name="Text Box 4"/>
          <p:cNvSpPr txBox="1">
            <a:spLocks noChangeArrowheads="1"/>
          </p:cNvSpPr>
          <p:nvPr/>
        </p:nvSpPr>
        <p:spPr bwMode="auto">
          <a:xfrm>
            <a:off x="3131840" y="2420938"/>
            <a:ext cx="2880023" cy="792162"/>
          </a:xfrm>
          <a:prstGeom prst="rect">
            <a:avLst/>
          </a:prstGeom>
          <a:solidFill>
            <a:schemeClr val="bg1"/>
          </a:solidFill>
          <a:ln w="28575">
            <a:solidFill>
              <a:srgbClr val="000066"/>
            </a:solidFill>
            <a:miter lim="800000"/>
            <a:headEnd/>
            <a:tailEnd/>
          </a:ln>
        </p:spPr>
        <p:txBody>
          <a:bodyPr anchor="ctr"/>
          <a:lstStyle/>
          <a:p>
            <a:pPr>
              <a:spcBef>
                <a:spcPct val="50000"/>
              </a:spcBef>
            </a:pPr>
            <a:r>
              <a:rPr lang="en-GB" sz="2000" b="1">
                <a:solidFill>
                  <a:srgbClr val="006699"/>
                </a:solidFill>
                <a:cs typeface="Arial" pitchFamily="34" charset="0"/>
              </a:rPr>
              <a:t>NIP</a:t>
            </a:r>
          </a:p>
        </p:txBody>
      </p:sp>
      <p:cxnSp>
        <p:nvCxnSpPr>
          <p:cNvPr id="648198" name="AutoShape 6"/>
          <p:cNvCxnSpPr>
            <a:cxnSpLocks noChangeShapeType="1"/>
            <a:stCxn id="648195" idx="3"/>
          </p:cNvCxnSpPr>
          <p:nvPr/>
        </p:nvCxnSpPr>
        <p:spPr bwMode="auto">
          <a:xfrm>
            <a:off x="2570163" y="2817813"/>
            <a:ext cx="547687" cy="0"/>
          </a:xfrm>
          <a:prstGeom prst="straightConnector1">
            <a:avLst/>
          </a:prstGeom>
          <a:noFill/>
          <a:ln w="19050">
            <a:solidFill>
              <a:srgbClr val="2D8B2F"/>
            </a:solidFill>
            <a:round/>
            <a:headEnd/>
            <a:tailEnd type="triangle" w="med" len="med"/>
          </a:ln>
        </p:spPr>
      </p:cxnSp>
      <p:sp>
        <p:nvSpPr>
          <p:cNvPr id="648199" name="Text Box 7"/>
          <p:cNvSpPr txBox="1">
            <a:spLocks noChangeArrowheads="1"/>
          </p:cNvSpPr>
          <p:nvPr/>
        </p:nvSpPr>
        <p:spPr bwMode="auto">
          <a:xfrm>
            <a:off x="6588125" y="2420938"/>
            <a:ext cx="1871663" cy="792162"/>
          </a:xfrm>
          <a:prstGeom prst="rect">
            <a:avLst/>
          </a:prstGeom>
          <a:solidFill>
            <a:schemeClr val="bg1"/>
          </a:solidFill>
          <a:ln w="28575">
            <a:solidFill>
              <a:srgbClr val="2D8B2F"/>
            </a:solidFill>
            <a:miter lim="800000"/>
            <a:headEnd/>
            <a:tailEnd/>
          </a:ln>
        </p:spPr>
        <p:txBody>
          <a:bodyPr/>
          <a:lstStyle/>
          <a:p>
            <a:pPr>
              <a:spcBef>
                <a:spcPct val="50000"/>
              </a:spcBef>
            </a:pPr>
            <a:r>
              <a:rPr lang="en-GB" sz="1600" b="1" dirty="0">
                <a:solidFill>
                  <a:srgbClr val="006699"/>
                </a:solidFill>
                <a:cs typeface="Arial" pitchFamily="34" charset="0"/>
              </a:rPr>
              <a:t>Results of environmental integration</a:t>
            </a:r>
          </a:p>
        </p:txBody>
      </p:sp>
      <p:cxnSp>
        <p:nvCxnSpPr>
          <p:cNvPr id="648200" name="AutoShape 8"/>
          <p:cNvCxnSpPr>
            <a:cxnSpLocks noChangeShapeType="1"/>
            <a:stCxn id="54277" idx="3"/>
            <a:endCxn id="648199" idx="1"/>
          </p:cNvCxnSpPr>
          <p:nvPr/>
        </p:nvCxnSpPr>
        <p:spPr bwMode="auto">
          <a:xfrm>
            <a:off x="6011863" y="2817019"/>
            <a:ext cx="576262" cy="0"/>
          </a:xfrm>
          <a:prstGeom prst="straightConnector1">
            <a:avLst/>
          </a:prstGeom>
          <a:noFill/>
          <a:ln w="19050">
            <a:solidFill>
              <a:srgbClr val="000066"/>
            </a:solidFill>
            <a:round/>
            <a:headEnd/>
            <a:tailEnd type="triangle" w="med" len="med"/>
          </a:ln>
        </p:spPr>
      </p:cxnSp>
      <p:sp>
        <p:nvSpPr>
          <p:cNvPr id="53258" name="Text Box 9"/>
          <p:cNvSpPr txBox="1">
            <a:spLocks noChangeArrowheads="1"/>
          </p:cNvSpPr>
          <p:nvPr/>
        </p:nvSpPr>
        <p:spPr bwMode="auto">
          <a:xfrm>
            <a:off x="4140200" y="3573463"/>
            <a:ext cx="1439863" cy="1079500"/>
          </a:xfrm>
          <a:prstGeom prst="rect">
            <a:avLst/>
          </a:prstGeom>
          <a:solidFill>
            <a:schemeClr val="bg1"/>
          </a:solidFill>
          <a:ln w="9525">
            <a:solidFill>
              <a:srgbClr val="000066"/>
            </a:solidFill>
            <a:miter lim="800000"/>
            <a:headEnd/>
            <a:tailEnd/>
          </a:ln>
        </p:spPr>
        <p:txBody>
          <a:bodyPr>
            <a:spAutoFit/>
          </a:bodyPr>
          <a:lstStyle/>
          <a:p>
            <a:r>
              <a:rPr lang="en-GB" sz="1600" b="1">
                <a:solidFill>
                  <a:srgbClr val="006699"/>
                </a:solidFill>
                <a:cs typeface="Arial" pitchFamily="34" charset="0"/>
              </a:rPr>
              <a:t>Social, economic &amp; political situation</a:t>
            </a:r>
          </a:p>
        </p:txBody>
      </p:sp>
      <p:cxnSp>
        <p:nvCxnSpPr>
          <p:cNvPr id="53259" name="AutoShape 10"/>
          <p:cNvCxnSpPr>
            <a:cxnSpLocks noChangeShapeType="1"/>
          </p:cNvCxnSpPr>
          <p:nvPr/>
        </p:nvCxnSpPr>
        <p:spPr bwMode="auto">
          <a:xfrm flipH="1" flipV="1">
            <a:off x="3851275" y="3213100"/>
            <a:ext cx="1008063" cy="346075"/>
          </a:xfrm>
          <a:prstGeom prst="straightConnector1">
            <a:avLst/>
          </a:prstGeom>
          <a:noFill/>
          <a:ln w="19050">
            <a:solidFill>
              <a:srgbClr val="000066"/>
            </a:solidFill>
            <a:round/>
            <a:headEnd/>
            <a:tailEnd type="triangle" w="med" len="med"/>
          </a:ln>
        </p:spPr>
      </p:cxnSp>
      <p:sp>
        <p:nvSpPr>
          <p:cNvPr id="648203" name="Text Box 11"/>
          <p:cNvSpPr txBox="1">
            <a:spLocks noChangeArrowheads="1"/>
          </p:cNvSpPr>
          <p:nvPr/>
        </p:nvSpPr>
        <p:spPr bwMode="auto">
          <a:xfrm>
            <a:off x="3132138" y="5373688"/>
            <a:ext cx="2879725" cy="576262"/>
          </a:xfrm>
          <a:prstGeom prst="rect">
            <a:avLst/>
          </a:prstGeom>
          <a:solidFill>
            <a:schemeClr val="bg1"/>
          </a:solidFill>
          <a:ln w="28575">
            <a:solidFill>
              <a:srgbClr val="2D8B2F"/>
            </a:solidFill>
            <a:miter lim="800000"/>
            <a:headEnd/>
            <a:tailEnd/>
          </a:ln>
        </p:spPr>
        <p:txBody>
          <a:bodyPr anchor="ctr"/>
          <a:lstStyle/>
          <a:p>
            <a:r>
              <a:rPr lang="en-GB" sz="2000" b="1">
                <a:solidFill>
                  <a:srgbClr val="006699"/>
                </a:solidFill>
                <a:cs typeface="Arial" pitchFamily="34" charset="0"/>
              </a:rPr>
              <a:t>Policy dialogue</a:t>
            </a:r>
          </a:p>
        </p:txBody>
      </p:sp>
      <p:cxnSp>
        <p:nvCxnSpPr>
          <p:cNvPr id="648204" name="AutoShape 12"/>
          <p:cNvCxnSpPr>
            <a:cxnSpLocks noChangeShapeType="1"/>
            <a:stCxn id="648195" idx="2"/>
            <a:endCxn id="648203" idx="1"/>
          </p:cNvCxnSpPr>
          <p:nvPr/>
        </p:nvCxnSpPr>
        <p:spPr bwMode="auto">
          <a:xfrm rot="16200000" flipH="1">
            <a:off x="1151731" y="3696495"/>
            <a:ext cx="2435225" cy="1497012"/>
          </a:xfrm>
          <a:prstGeom prst="bentConnector2">
            <a:avLst/>
          </a:prstGeom>
          <a:noFill/>
          <a:ln w="19050">
            <a:solidFill>
              <a:srgbClr val="2D8B2F"/>
            </a:solidFill>
            <a:miter lim="800000"/>
            <a:headEnd/>
            <a:tailEnd type="triangle" w="med" len="med"/>
          </a:ln>
        </p:spPr>
      </p:cxnSp>
      <p:sp>
        <p:nvSpPr>
          <p:cNvPr id="53262" name="Text Box 13"/>
          <p:cNvSpPr txBox="1">
            <a:spLocks noChangeArrowheads="1"/>
          </p:cNvSpPr>
          <p:nvPr/>
        </p:nvSpPr>
        <p:spPr bwMode="auto">
          <a:xfrm>
            <a:off x="2484438" y="3573463"/>
            <a:ext cx="1439862" cy="1098550"/>
          </a:xfrm>
          <a:prstGeom prst="rect">
            <a:avLst/>
          </a:prstGeom>
          <a:solidFill>
            <a:schemeClr val="bg1"/>
          </a:solidFill>
          <a:ln w="28575">
            <a:solidFill>
              <a:srgbClr val="2D8B2F"/>
            </a:solidFill>
            <a:miter lim="800000"/>
            <a:headEnd/>
            <a:tailEnd/>
          </a:ln>
        </p:spPr>
        <p:txBody>
          <a:bodyPr>
            <a:spAutoFit/>
          </a:bodyPr>
          <a:lstStyle/>
          <a:p>
            <a:r>
              <a:rPr lang="en-GB" sz="1600" b="1" dirty="0">
                <a:solidFill>
                  <a:srgbClr val="006699"/>
                </a:solidFill>
                <a:cs typeface="Arial" pitchFamily="34" charset="0"/>
              </a:rPr>
              <a:t>Environ-mental situation </a:t>
            </a:r>
          </a:p>
          <a:p>
            <a:endParaRPr lang="en-GB" sz="1600" b="1" dirty="0">
              <a:solidFill>
                <a:srgbClr val="006699"/>
              </a:solidFill>
              <a:cs typeface="Arial" pitchFamily="34" charset="0"/>
            </a:endParaRPr>
          </a:p>
        </p:txBody>
      </p:sp>
      <p:cxnSp>
        <p:nvCxnSpPr>
          <p:cNvPr id="53263" name="AutoShape 14"/>
          <p:cNvCxnSpPr>
            <a:cxnSpLocks noChangeShapeType="1"/>
            <a:stCxn id="53262" idx="0"/>
          </p:cNvCxnSpPr>
          <p:nvPr/>
        </p:nvCxnSpPr>
        <p:spPr bwMode="auto">
          <a:xfrm flipV="1">
            <a:off x="3205163" y="3227388"/>
            <a:ext cx="647700" cy="331787"/>
          </a:xfrm>
          <a:prstGeom prst="straightConnector1">
            <a:avLst/>
          </a:prstGeom>
          <a:noFill/>
          <a:ln w="19050">
            <a:solidFill>
              <a:srgbClr val="000066"/>
            </a:solidFill>
            <a:round/>
            <a:headEnd/>
            <a:tailEnd type="triangle" w="med" len="med"/>
          </a:ln>
        </p:spPr>
      </p:cxnSp>
      <p:cxnSp>
        <p:nvCxnSpPr>
          <p:cNvPr id="54288" name="AutoShape 16"/>
          <p:cNvCxnSpPr>
            <a:cxnSpLocks noChangeShapeType="1"/>
            <a:stCxn id="53262" idx="3"/>
            <a:endCxn id="53258" idx="1"/>
          </p:cNvCxnSpPr>
          <p:nvPr/>
        </p:nvCxnSpPr>
        <p:spPr bwMode="auto">
          <a:xfrm flipV="1">
            <a:off x="3938588" y="4113213"/>
            <a:ext cx="201612" cy="9525"/>
          </a:xfrm>
          <a:prstGeom prst="straightConnector1">
            <a:avLst/>
          </a:prstGeom>
          <a:noFill/>
          <a:ln w="9525">
            <a:solidFill>
              <a:srgbClr val="2D8B2F"/>
            </a:solidFill>
            <a:round/>
            <a:headEnd type="triangle" w="med" len="med"/>
            <a:tailEnd type="triangle" w="med" len="med"/>
          </a:ln>
        </p:spPr>
      </p:cxnSp>
      <p:sp>
        <p:nvSpPr>
          <p:cNvPr id="648209" name="Text Box 17"/>
          <p:cNvSpPr txBox="1">
            <a:spLocks noChangeArrowheads="1"/>
          </p:cNvSpPr>
          <p:nvPr/>
        </p:nvSpPr>
        <p:spPr bwMode="auto">
          <a:xfrm>
            <a:off x="6588125" y="3860800"/>
            <a:ext cx="1871663" cy="2089150"/>
          </a:xfrm>
          <a:prstGeom prst="rect">
            <a:avLst/>
          </a:prstGeom>
          <a:solidFill>
            <a:schemeClr val="bg1"/>
          </a:solidFill>
          <a:ln w="28575">
            <a:solidFill>
              <a:srgbClr val="2D8B2F"/>
            </a:solidFill>
            <a:miter lim="800000"/>
            <a:headEnd/>
            <a:tailEnd/>
          </a:ln>
        </p:spPr>
        <p:txBody>
          <a:bodyPr/>
          <a:lstStyle/>
          <a:p>
            <a:pPr>
              <a:spcBef>
                <a:spcPct val="50000"/>
              </a:spcBef>
            </a:pPr>
            <a:r>
              <a:rPr lang="en-GB" sz="1600" b="1">
                <a:solidFill>
                  <a:srgbClr val="2D8B2F"/>
                </a:solidFill>
                <a:cs typeface="Arial" pitchFamily="34" charset="0"/>
              </a:rPr>
              <a:t>Environmental integration tools &amp; methods used at all further stages of the cycle of operations </a:t>
            </a:r>
          </a:p>
        </p:txBody>
      </p:sp>
      <p:cxnSp>
        <p:nvCxnSpPr>
          <p:cNvPr id="648210" name="AutoShape 18"/>
          <p:cNvCxnSpPr>
            <a:cxnSpLocks noChangeShapeType="1"/>
            <a:stCxn id="648199" idx="2"/>
            <a:endCxn id="648209" idx="0"/>
          </p:cNvCxnSpPr>
          <p:nvPr/>
        </p:nvCxnSpPr>
        <p:spPr bwMode="auto">
          <a:xfrm>
            <a:off x="7524750" y="3227388"/>
            <a:ext cx="0" cy="619125"/>
          </a:xfrm>
          <a:prstGeom prst="straightConnector1">
            <a:avLst/>
          </a:prstGeom>
          <a:noFill/>
          <a:ln w="19050">
            <a:solidFill>
              <a:srgbClr val="2D8B2F"/>
            </a:solidFill>
            <a:round/>
            <a:headEnd/>
            <a:tailEnd type="triangle" w="med" len="med"/>
          </a:ln>
        </p:spPr>
      </p:cxnSp>
      <p:sp>
        <p:nvSpPr>
          <p:cNvPr id="18"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25</a:t>
            </a:fld>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819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4819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4820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819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482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820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4820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48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195" grpId="0" animBg="1"/>
      <p:bldP spid="648199" grpId="0" animBg="1"/>
      <p:bldP spid="53258" grpId="0" animBg="1"/>
      <p:bldP spid="648203" grpId="0" animBg="1"/>
      <p:bldP spid="53262" grpId="0" animBg="1"/>
      <p:bldP spid="64820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0" y="1219200"/>
            <a:ext cx="7786688" cy="553998"/>
          </a:xfrm>
        </p:spPr>
        <p:txBody>
          <a:bodyPr>
            <a:spAutoFit/>
          </a:bodyPr>
          <a:lstStyle/>
          <a:p>
            <a:pPr indent="0" eaLnBrk="1" hangingPunct="1"/>
            <a:r>
              <a:rPr lang="en-GB" dirty="0" smtClean="0">
                <a:solidFill>
                  <a:srgbClr val="006699"/>
                </a:solidFill>
              </a:rPr>
              <a:t>Country Environmental Profile</a:t>
            </a:r>
            <a:endParaRPr lang="fr-FR" dirty="0" smtClean="0">
              <a:solidFill>
                <a:srgbClr val="006699"/>
              </a:solidFill>
            </a:endParaRPr>
          </a:p>
        </p:txBody>
      </p:sp>
      <p:sp>
        <p:nvSpPr>
          <p:cNvPr id="32773" name="TextBox 4"/>
          <p:cNvSpPr txBox="1">
            <a:spLocks noChangeArrowheads="1"/>
          </p:cNvSpPr>
          <p:nvPr/>
        </p:nvSpPr>
        <p:spPr bwMode="auto">
          <a:xfrm>
            <a:off x="-2058988" y="738188"/>
            <a:ext cx="184150" cy="368300"/>
          </a:xfrm>
          <a:prstGeom prst="rect">
            <a:avLst/>
          </a:prstGeom>
          <a:noFill/>
          <a:ln w="9525">
            <a:noFill/>
            <a:miter lim="800000"/>
            <a:headEnd/>
            <a:tailEnd/>
          </a:ln>
        </p:spPr>
        <p:txBody>
          <a:bodyPr wrap="none">
            <a:spAutoFit/>
          </a:bodyPr>
          <a:lstStyle/>
          <a:p>
            <a:endParaRPr lang="en-US"/>
          </a:p>
        </p:txBody>
      </p:sp>
      <p:sp>
        <p:nvSpPr>
          <p:cNvPr id="2" name="Isosceles Triangle 1">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057400"/>
            <a:ext cx="8305800" cy="3831818"/>
          </a:xfrm>
          <a:prstGeom prst="rect">
            <a:avLst/>
          </a:prstGeom>
          <a:noFill/>
        </p:spPr>
        <p:txBody>
          <a:bodyPr wrap="square" rtlCol="0">
            <a:spAutoFit/>
          </a:bodyPr>
          <a:lstStyle/>
          <a:p>
            <a:pPr eaLnBrk="1" hangingPunct="1"/>
            <a:r>
              <a:rPr lang="en-GB" sz="1800" dirty="0" smtClean="0">
                <a:solidFill>
                  <a:srgbClr val="006E99"/>
                </a:solidFill>
              </a:rPr>
              <a:t>Identifies and assesses the environmental issues to be considered during the preparation of the National Indicative Programme (or  mid-term review)</a:t>
            </a:r>
          </a:p>
          <a:p>
            <a:pPr marL="622300" indent="-266700">
              <a:spcBef>
                <a:spcPct val="30000"/>
              </a:spcBef>
              <a:buFont typeface="Arial"/>
              <a:buChar char="•"/>
            </a:pPr>
            <a:r>
              <a:rPr lang="en-GB" sz="1800" dirty="0" smtClean="0">
                <a:solidFill>
                  <a:srgbClr val="006E99"/>
                </a:solidFill>
              </a:rPr>
              <a:t>identifies the main environmental challenges incl. climate-related aspects</a:t>
            </a:r>
          </a:p>
          <a:p>
            <a:pPr marL="622300" indent="-266700">
              <a:spcBef>
                <a:spcPct val="30000"/>
              </a:spcBef>
              <a:buFont typeface="Arial"/>
              <a:buChar char="•"/>
            </a:pPr>
            <a:r>
              <a:rPr lang="en-GB" sz="1800" dirty="0" smtClean="0">
                <a:solidFill>
                  <a:srgbClr val="006E99"/>
                </a:solidFill>
              </a:rPr>
              <a:t>highlights the main links between the environment  climate, the economy and poverty reduction</a:t>
            </a:r>
          </a:p>
          <a:p>
            <a:pPr marL="622300" indent="-266700">
              <a:spcBef>
                <a:spcPct val="30000"/>
              </a:spcBef>
              <a:buFont typeface="Arial"/>
              <a:buChar char="•"/>
            </a:pPr>
            <a:r>
              <a:rPr lang="en-GB" sz="1800" dirty="0" smtClean="0">
                <a:solidFill>
                  <a:srgbClr val="006E99"/>
                </a:solidFill>
              </a:rPr>
              <a:t>gives recommendations</a:t>
            </a:r>
          </a:p>
          <a:p>
            <a:pPr marL="622300" indent="-266700">
              <a:spcBef>
                <a:spcPct val="30000"/>
              </a:spcBef>
              <a:buFont typeface="Arial"/>
              <a:buChar char="•"/>
            </a:pPr>
            <a:r>
              <a:rPr lang="en-GB" sz="1800" dirty="0" smtClean="0">
                <a:solidFill>
                  <a:srgbClr val="006E99"/>
                </a:solidFill>
              </a:rPr>
              <a:t>contains information to facilitate </a:t>
            </a:r>
            <a:r>
              <a:rPr lang="en-GB" sz="1800" u="sng" dirty="0" smtClean="0">
                <a:solidFill>
                  <a:srgbClr val="006E99"/>
                </a:solidFill>
              </a:rPr>
              <a:t>dialogue.</a:t>
            </a:r>
            <a:r>
              <a:rPr lang="en-GB" sz="1800" dirty="0" smtClean="0">
                <a:solidFill>
                  <a:srgbClr val="006E99"/>
                </a:solidFill>
              </a:rPr>
              <a:t> </a:t>
            </a:r>
          </a:p>
          <a:p>
            <a:pPr lvl="1" eaLnBrk="1" hangingPunct="1">
              <a:spcBef>
                <a:spcPct val="30000"/>
              </a:spcBef>
            </a:pPr>
            <a:endParaRPr lang="en-GB" sz="1800" dirty="0" smtClean="0">
              <a:solidFill>
                <a:srgbClr val="006E99"/>
              </a:solidFill>
            </a:endParaRPr>
          </a:p>
          <a:p>
            <a:pPr eaLnBrk="1" hangingPunct="1"/>
            <a:r>
              <a:rPr lang="en-GB" sz="1800" dirty="0" smtClean="0">
                <a:solidFill>
                  <a:srgbClr val="006E99"/>
                </a:solidFill>
              </a:rPr>
              <a:t>This is </a:t>
            </a:r>
            <a:r>
              <a:rPr lang="en-GB" sz="1800" u="sng" dirty="0" smtClean="0">
                <a:solidFill>
                  <a:srgbClr val="006E99"/>
                </a:solidFill>
              </a:rPr>
              <a:t>not</a:t>
            </a:r>
            <a:r>
              <a:rPr lang="en-GB" sz="1800" dirty="0" smtClean="0">
                <a:solidFill>
                  <a:srgbClr val="006E99"/>
                </a:solidFill>
              </a:rPr>
              <a:t> an over technical document: it must be accessible to non-environmentalists </a:t>
            </a:r>
          </a:p>
        </p:txBody>
      </p:sp>
      <p:sp>
        <p:nvSpPr>
          <p:cNvPr id="9" name="Slide Number Placeholder 4"/>
          <p:cNvSpPr>
            <a:spLocks noGrp="1"/>
          </p:cNvSpPr>
          <p:nvPr>
            <p:ph type="sldNum" sz="quarter" idx="12"/>
          </p:nvPr>
        </p:nvSpPr>
        <p:spPr>
          <a:xfrm>
            <a:off x="8447087" y="6172200"/>
            <a:ext cx="468313" cy="476250"/>
          </a:xfrm>
          <a:noFill/>
        </p:spPr>
        <p:txBody>
          <a:bodyPr anchor="b"/>
          <a:lstStyle/>
          <a:p>
            <a:pPr eaLnBrk="0" hangingPunct="0">
              <a:lnSpc>
                <a:spcPts val="1400"/>
              </a:lnSpc>
            </a:pPr>
            <a:fld id="{0E4FFC9F-5191-4EA9-8A9A-E7614447B186}" type="slidenum">
              <a:rPr lang="fr-FR" smtClean="0">
                <a:latin typeface="Verdana" pitchFamily="34" charset="0"/>
                <a:ea typeface="ＭＳ Ｐゴシック" pitchFamily="34" charset="-128"/>
              </a:rPr>
              <a:pPr eaLnBrk="0" hangingPunct="0">
                <a:lnSpc>
                  <a:spcPts val="1400"/>
                </a:lnSpc>
              </a:pPr>
              <a:t>26</a:t>
            </a:fld>
            <a:endParaRPr lang="fr-FR" dirty="0" smtClean="0">
              <a:latin typeface="Verdana" pitchFamily="34" charset="0"/>
              <a:ea typeface="ＭＳ Ｐゴシック" pitchFamily="34" charset="-128"/>
            </a:endParaRPr>
          </a:p>
        </p:txBody>
      </p:sp>
    </p:spTree>
    <p:extLst>
      <p:ext uri="{BB962C8B-B14F-4D97-AF65-F5344CB8AC3E}">
        <p14:creationId xmlns:p14="http://schemas.microsoft.com/office/powerpoint/2010/main" val="40366377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0" y="1295400"/>
            <a:ext cx="9144000" cy="553998"/>
          </a:xfrm>
        </p:spPr>
        <p:txBody>
          <a:bodyPr wrap="square">
            <a:spAutoFit/>
          </a:bodyPr>
          <a:lstStyle/>
          <a:p>
            <a:pPr indent="0" eaLnBrk="1" hangingPunct="1"/>
            <a:r>
              <a:rPr lang="en-GB" dirty="0" smtClean="0">
                <a:solidFill>
                  <a:srgbClr val="006699"/>
                </a:solidFill>
              </a:rPr>
              <a:t>CEP: conclusions and recommendations </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6"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27</a:t>
            </a:fld>
            <a:endParaRPr lang="en-GB" dirty="0"/>
          </a:p>
        </p:txBody>
      </p:sp>
      <p:sp>
        <p:nvSpPr>
          <p:cNvPr id="8" name="TextBox 7"/>
          <p:cNvSpPr txBox="1"/>
          <p:nvPr/>
        </p:nvSpPr>
        <p:spPr>
          <a:xfrm>
            <a:off x="381000" y="2555319"/>
            <a:ext cx="8382000" cy="2092881"/>
          </a:xfrm>
          <a:prstGeom prst="rect">
            <a:avLst/>
          </a:prstGeom>
          <a:noFill/>
        </p:spPr>
        <p:txBody>
          <a:bodyPr wrap="square" rtlCol="0">
            <a:spAutoFit/>
          </a:bodyPr>
          <a:lstStyle/>
          <a:p>
            <a:pPr marL="355600" indent="-355600" eaLnBrk="1" hangingPunct="1">
              <a:spcBef>
                <a:spcPts val="1200"/>
              </a:spcBef>
              <a:spcAft>
                <a:spcPts val="1200"/>
              </a:spcAft>
              <a:buFont typeface="Arial"/>
              <a:buChar char="•"/>
            </a:pPr>
            <a:r>
              <a:rPr lang="en-GB" sz="1800" dirty="0" smtClean="0">
                <a:solidFill>
                  <a:srgbClr val="006699"/>
                </a:solidFill>
              </a:rPr>
              <a:t>How best to address environmental issues, their relative priority and challenges of implementation</a:t>
            </a:r>
          </a:p>
          <a:p>
            <a:pPr marL="355600" indent="-355600" eaLnBrk="1" hangingPunct="1">
              <a:spcBef>
                <a:spcPts val="1200"/>
              </a:spcBef>
              <a:spcAft>
                <a:spcPts val="1200"/>
              </a:spcAft>
              <a:buFont typeface="Arial"/>
              <a:buChar char="•"/>
            </a:pPr>
            <a:r>
              <a:rPr lang="en-GB" sz="1800" dirty="0" smtClean="0">
                <a:solidFill>
                  <a:srgbClr val="006699"/>
                </a:solidFill>
              </a:rPr>
              <a:t>Identify opportunities, direct interventions and safeguards for other activities</a:t>
            </a:r>
          </a:p>
          <a:p>
            <a:pPr marL="355600" indent="-355600" eaLnBrk="1" hangingPunct="1">
              <a:spcBef>
                <a:spcPts val="1200"/>
              </a:spcBef>
              <a:spcAft>
                <a:spcPts val="1200"/>
              </a:spcAft>
              <a:buFont typeface="Arial"/>
              <a:buChar char="•"/>
            </a:pPr>
            <a:r>
              <a:rPr lang="en-GB" sz="1800" dirty="0" smtClean="0">
                <a:solidFill>
                  <a:srgbClr val="006699"/>
                </a:solidFill>
              </a:rPr>
              <a:t>Any recommendations for additional studies (SEA)?</a:t>
            </a:r>
          </a:p>
        </p:txBody>
      </p:sp>
    </p:spTree>
    <p:extLst>
      <p:ext uri="{BB962C8B-B14F-4D97-AF65-F5344CB8AC3E}">
        <p14:creationId xmlns:p14="http://schemas.microsoft.com/office/powerpoint/2010/main" val="156600192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0" y="1269548"/>
            <a:ext cx="9144000" cy="1015663"/>
          </a:xfrm>
        </p:spPr>
        <p:txBody>
          <a:bodyPr wrap="square">
            <a:spAutoFit/>
          </a:bodyPr>
          <a:lstStyle/>
          <a:p>
            <a:pPr indent="0" eaLnBrk="1" hangingPunct="1"/>
            <a:r>
              <a:rPr lang="en-GB" dirty="0" smtClean="0">
                <a:solidFill>
                  <a:srgbClr val="006699"/>
                </a:solidFill>
              </a:rPr>
              <a:t>Sources and resources for drafting </a:t>
            </a:r>
            <a:br>
              <a:rPr lang="en-GB" dirty="0" smtClean="0">
                <a:solidFill>
                  <a:srgbClr val="006699"/>
                </a:solidFill>
              </a:rPr>
            </a:br>
            <a:r>
              <a:rPr lang="en-GB" dirty="0" smtClean="0">
                <a:solidFill>
                  <a:srgbClr val="006699"/>
                </a:solidFill>
              </a:rPr>
              <a:t>a CEP</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590800"/>
            <a:ext cx="8229600" cy="3554819"/>
          </a:xfrm>
          <a:prstGeom prst="rect">
            <a:avLst/>
          </a:prstGeom>
          <a:noFill/>
        </p:spPr>
        <p:txBody>
          <a:bodyPr wrap="square" rtlCol="0">
            <a:spAutoFit/>
          </a:bodyPr>
          <a:lstStyle/>
          <a:p>
            <a:pPr eaLnBrk="1" hangingPunct="1"/>
            <a:r>
              <a:rPr lang="en-GB" sz="1800" dirty="0" smtClean="0">
                <a:solidFill>
                  <a:srgbClr val="006E99"/>
                </a:solidFill>
              </a:rPr>
              <a:t>Sources of information: </a:t>
            </a:r>
          </a:p>
          <a:p>
            <a:pPr marL="266700" indent="-266700">
              <a:spcBef>
                <a:spcPct val="25000"/>
              </a:spcBef>
              <a:buFont typeface="Arial"/>
              <a:buChar char="•"/>
            </a:pPr>
            <a:r>
              <a:rPr lang="en-GB" sz="1800" dirty="0" smtClean="0">
                <a:solidFill>
                  <a:srgbClr val="006E99"/>
                </a:solidFill>
              </a:rPr>
              <a:t>partner government institutions</a:t>
            </a:r>
          </a:p>
          <a:p>
            <a:pPr marL="266700" indent="-266700">
              <a:spcBef>
                <a:spcPct val="25000"/>
              </a:spcBef>
              <a:buFont typeface="Arial"/>
              <a:buChar char="•"/>
            </a:pPr>
            <a:r>
              <a:rPr lang="en-GB" sz="1800" dirty="0" smtClean="0">
                <a:solidFill>
                  <a:srgbClr val="006E99"/>
                </a:solidFill>
              </a:rPr>
              <a:t>other organisations (e.g. local or international NGOs, research institutes)</a:t>
            </a:r>
          </a:p>
          <a:p>
            <a:pPr marL="266700" indent="-266700">
              <a:spcBef>
                <a:spcPct val="25000"/>
              </a:spcBef>
              <a:buFont typeface="Arial"/>
              <a:buChar char="•"/>
            </a:pPr>
            <a:r>
              <a:rPr lang="en-GB" sz="1800" dirty="0" smtClean="0">
                <a:solidFill>
                  <a:srgbClr val="006E99"/>
                </a:solidFill>
              </a:rPr>
              <a:t>international organisations (e.g. World Bank, UNEP, World Resource Institute, FAO)</a:t>
            </a:r>
          </a:p>
          <a:p>
            <a:pPr eaLnBrk="1" hangingPunct="1">
              <a:spcBef>
                <a:spcPct val="25000"/>
              </a:spcBef>
            </a:pPr>
            <a:r>
              <a:rPr lang="en-GB" sz="1800" dirty="0" smtClean="0">
                <a:solidFill>
                  <a:srgbClr val="006E99"/>
                </a:solidFill>
              </a:rPr>
              <a:t>Take stock of available information and identify missing information</a:t>
            </a:r>
          </a:p>
          <a:p>
            <a:pPr eaLnBrk="1" hangingPunct="1">
              <a:spcBef>
                <a:spcPct val="25000"/>
              </a:spcBef>
            </a:pPr>
            <a:r>
              <a:rPr lang="en-GB" sz="1800" dirty="0" smtClean="0">
                <a:solidFill>
                  <a:srgbClr val="006E99"/>
                </a:solidFill>
              </a:rPr>
              <a:t>Use internal resources (desk, Delegation) if available, add external resources according to needs (usually framework contract)</a:t>
            </a:r>
          </a:p>
          <a:p>
            <a:pPr eaLnBrk="1" hangingPunct="1">
              <a:spcBef>
                <a:spcPct val="25000"/>
              </a:spcBef>
            </a:pPr>
            <a:r>
              <a:rPr lang="en-GB" sz="1800" dirty="0" smtClean="0">
                <a:solidFill>
                  <a:srgbClr val="006E99"/>
                </a:solidFill>
              </a:rPr>
              <a:t>Perspectives: towards a single CEP shared by government and development partners?</a:t>
            </a: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28</a:t>
            </a:fld>
            <a:endParaRPr lang="en-GB" dirty="0"/>
          </a:p>
        </p:txBody>
      </p:sp>
    </p:spTree>
    <p:extLst>
      <p:ext uri="{BB962C8B-B14F-4D97-AF65-F5344CB8AC3E}">
        <p14:creationId xmlns:p14="http://schemas.microsoft.com/office/powerpoint/2010/main" val="406503740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4000"/>
          </a:srgbClr>
        </a:solidFill>
        <a:effectLst/>
      </p:bgPr>
    </p:bg>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0" y="1295400"/>
            <a:ext cx="7786688" cy="553998"/>
          </a:xfrm>
        </p:spPr>
        <p:txBody>
          <a:bodyPr>
            <a:spAutoFit/>
          </a:bodyPr>
          <a:lstStyle/>
          <a:p>
            <a:pPr indent="0" eaLnBrk="1" hangingPunct="1"/>
            <a:r>
              <a:rPr lang="en-GB" dirty="0" smtClean="0">
                <a:solidFill>
                  <a:srgbClr val="006699"/>
                </a:solidFill>
              </a:rPr>
              <a:t>CEP practical issues</a:t>
            </a:r>
            <a:endParaRPr lang="en-GB" sz="2000" dirty="0" smtClean="0">
              <a:solidFill>
                <a:srgbClr val="006699"/>
              </a:solidFill>
            </a:endParaRP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8" name="TextBox 7"/>
          <p:cNvSpPr txBox="1"/>
          <p:nvPr/>
        </p:nvSpPr>
        <p:spPr>
          <a:xfrm>
            <a:off x="381000" y="2209800"/>
            <a:ext cx="8001000" cy="4016485"/>
          </a:xfrm>
          <a:prstGeom prst="rect">
            <a:avLst/>
          </a:prstGeom>
          <a:noFill/>
        </p:spPr>
        <p:txBody>
          <a:bodyPr wrap="square" rtlCol="0">
            <a:spAutoFit/>
          </a:bodyPr>
          <a:lstStyle/>
          <a:p>
            <a:pPr eaLnBrk="1" hangingPunct="1"/>
            <a:r>
              <a:rPr lang="en-GB" sz="1800" dirty="0" smtClean="0">
                <a:solidFill>
                  <a:srgbClr val="006E99"/>
                </a:solidFill>
              </a:rPr>
              <a:t>Duration</a:t>
            </a:r>
          </a:p>
          <a:p>
            <a:pPr marL="723900" lvl="1" indent="-266700" eaLnBrk="1" hangingPunct="1">
              <a:buFont typeface="Arial"/>
              <a:buChar char="•"/>
            </a:pPr>
            <a:r>
              <a:rPr lang="en-GB" sz="1800" b="1" dirty="0" smtClean="0">
                <a:solidFill>
                  <a:srgbClr val="006E99"/>
                </a:solidFill>
              </a:rPr>
              <a:t>Approx. 4 months between start of contract and final report</a:t>
            </a:r>
          </a:p>
          <a:p>
            <a:pPr eaLnBrk="1" hangingPunct="1">
              <a:spcBef>
                <a:spcPct val="50000"/>
              </a:spcBef>
            </a:pPr>
            <a:r>
              <a:rPr lang="en-GB" sz="1800" dirty="0" smtClean="0">
                <a:solidFill>
                  <a:srgbClr val="006E99"/>
                </a:solidFill>
              </a:rPr>
              <a:t>Cost</a:t>
            </a:r>
          </a:p>
          <a:p>
            <a:pPr marL="723900" lvl="1" indent="-266700">
              <a:buFont typeface="Arial"/>
              <a:buChar char="•"/>
            </a:pPr>
            <a:r>
              <a:rPr lang="en-GB" sz="1800" b="1" dirty="0" smtClean="0">
                <a:solidFill>
                  <a:srgbClr val="006E99"/>
                </a:solidFill>
              </a:rPr>
              <a:t>Varies according to size and complexity of country and availability of information</a:t>
            </a:r>
          </a:p>
          <a:p>
            <a:pPr eaLnBrk="1" hangingPunct="1">
              <a:spcBef>
                <a:spcPct val="50000"/>
              </a:spcBef>
            </a:pPr>
            <a:r>
              <a:rPr lang="en-GB" sz="1800" dirty="0" smtClean="0">
                <a:solidFill>
                  <a:srgbClr val="006E99"/>
                </a:solidFill>
              </a:rPr>
              <a:t>Length</a:t>
            </a:r>
          </a:p>
          <a:p>
            <a:pPr marL="723900" lvl="1" indent="-266700" eaLnBrk="1" hangingPunct="1">
              <a:buFont typeface="Arial"/>
              <a:buChar char="•"/>
            </a:pPr>
            <a:r>
              <a:rPr lang="en-GB" sz="1800" b="1" dirty="0" smtClean="0">
                <a:solidFill>
                  <a:srgbClr val="006E99"/>
                </a:solidFill>
              </a:rPr>
              <a:t>40 pages + annexes</a:t>
            </a:r>
          </a:p>
          <a:p>
            <a:pPr eaLnBrk="1" hangingPunct="1">
              <a:spcBef>
                <a:spcPct val="50000"/>
              </a:spcBef>
            </a:pPr>
            <a:r>
              <a:rPr lang="en-GB" sz="1800" dirty="0" smtClean="0">
                <a:solidFill>
                  <a:srgbClr val="006E99"/>
                </a:solidFill>
              </a:rPr>
              <a:t>Expertise required</a:t>
            </a:r>
          </a:p>
          <a:p>
            <a:pPr marL="723900" lvl="1" indent="-266700" eaLnBrk="1" hangingPunct="1">
              <a:buFont typeface="Arial"/>
              <a:buChar char="•"/>
            </a:pPr>
            <a:r>
              <a:rPr lang="en-GB" sz="1800" b="1" dirty="0" smtClean="0">
                <a:solidFill>
                  <a:srgbClr val="006E99"/>
                </a:solidFill>
              </a:rPr>
              <a:t>Generally 2 experts, of which one “generalist of the environment”; familiarity with EC programming; country experience </a:t>
            </a:r>
          </a:p>
          <a:p>
            <a:endParaRPr lang="en-GB" dirty="0">
              <a:solidFill>
                <a:srgbClr val="006E99"/>
              </a:solidFill>
            </a:endParaRPr>
          </a:p>
        </p:txBody>
      </p:sp>
      <p:sp>
        <p:nvSpPr>
          <p:cNvPr id="9"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29</a:t>
            </a:fld>
            <a:endParaRPr lang="en-GB" dirty="0"/>
          </a:p>
        </p:txBody>
      </p:sp>
    </p:spTree>
    <p:extLst>
      <p:ext uri="{BB962C8B-B14F-4D97-AF65-F5344CB8AC3E}">
        <p14:creationId xmlns:p14="http://schemas.microsoft.com/office/powerpoint/2010/main" val="164858932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8520" y="1249233"/>
            <a:ext cx="9252520" cy="553998"/>
          </a:xfrm>
        </p:spPr>
        <p:txBody>
          <a:bodyPr wrap="square">
            <a:spAutoFit/>
          </a:bodyPr>
          <a:lstStyle/>
          <a:p>
            <a:r>
              <a:rPr lang="da-DK" dirty="0" smtClean="0">
                <a:solidFill>
                  <a:srgbClr val="006E99"/>
                </a:solidFill>
              </a:rPr>
              <a:t>Activity 1 – The operations </a:t>
            </a:r>
            <a:r>
              <a:rPr lang="da-DK" dirty="0" err="1" smtClean="0">
                <a:solidFill>
                  <a:srgbClr val="006E99"/>
                </a:solidFill>
              </a:rPr>
              <a:t>cycle</a:t>
            </a:r>
            <a:endParaRPr lang="en-US" dirty="0">
              <a:solidFill>
                <a:srgbClr val="006E99"/>
              </a:solidFill>
            </a:endParaRPr>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3</a:t>
            </a:fld>
            <a:endParaRPr lang="en-GB" dirty="0"/>
          </a:p>
        </p:txBody>
      </p:sp>
      <p:grpSp>
        <p:nvGrpSpPr>
          <p:cNvPr id="4" name="Group 3"/>
          <p:cNvGrpSpPr/>
          <p:nvPr/>
        </p:nvGrpSpPr>
        <p:grpSpPr>
          <a:xfrm>
            <a:off x="827186" y="1913063"/>
            <a:ext cx="8209310" cy="4608512"/>
            <a:chOff x="827186" y="1913063"/>
            <a:chExt cx="8209310" cy="4608512"/>
          </a:xfrm>
        </p:grpSpPr>
        <p:grpSp>
          <p:nvGrpSpPr>
            <p:cNvPr id="5" name="Canvas 44"/>
            <p:cNvGrpSpPr>
              <a:grpSpLocks/>
            </p:cNvGrpSpPr>
            <p:nvPr/>
          </p:nvGrpSpPr>
          <p:grpSpPr bwMode="auto">
            <a:xfrm>
              <a:off x="827186" y="1913063"/>
              <a:ext cx="7992888" cy="4608512"/>
              <a:chOff x="3257" y="6007"/>
              <a:chExt cx="5685" cy="4656"/>
            </a:xfrm>
          </p:grpSpPr>
          <p:sp>
            <p:nvSpPr>
              <p:cNvPr id="6"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8"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11"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2"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22"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a-DK" sz="2000" b="1" i="0" u="none" strike="noStrike" cap="none" normalizeH="0" baseline="0" dirty="0" smtClean="0">
                    <a:ln>
                      <a:noFill/>
                    </a:ln>
                    <a:solidFill>
                      <a:srgbClr val="006E99"/>
                    </a:solidFill>
                    <a:effectLst/>
                    <a:latin typeface="+mn-lt"/>
                  </a:rPr>
                  <a:t>Policy </a:t>
                </a:r>
                <a:r>
                  <a:rPr kumimoji="0" lang="da-DK" sz="2000" b="1" i="0" u="none" strike="noStrike" cap="none" normalizeH="0" baseline="0" dirty="0" err="1" smtClean="0">
                    <a:ln>
                      <a:noFill/>
                    </a:ln>
                    <a:solidFill>
                      <a:srgbClr val="006E99"/>
                    </a:solidFill>
                    <a:effectLst/>
                    <a:latin typeface="+mn-lt"/>
                  </a:rPr>
                  <a:t>dialogue</a:t>
                </a:r>
                <a:endParaRPr kumimoji="0" lang="en-US" sz="2000" b="1" i="0" u="none" strike="noStrike" cap="none" normalizeH="0" baseline="0" dirty="0" smtClean="0">
                  <a:ln>
                    <a:noFill/>
                  </a:ln>
                  <a:solidFill>
                    <a:srgbClr val="006E99"/>
                  </a:solidFill>
                  <a:effectLst/>
                  <a:latin typeface="+mn-lt"/>
                </a:endParaRPr>
              </a:p>
            </p:txBody>
          </p:sp>
        </p:grpSp>
        <p:sp>
          <p:nvSpPr>
            <p:cNvPr id="15" name="Rectangle 50"/>
            <p:cNvSpPr>
              <a:spLocks noChangeArrowheads="1"/>
            </p:cNvSpPr>
            <p:nvPr/>
          </p:nvSpPr>
          <p:spPr bwMode="auto">
            <a:xfrm>
              <a:off x="6740573" y="3478297"/>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208398"/>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grpSp>
    </p:spTree>
    <p:extLst>
      <p:ext uri="{BB962C8B-B14F-4D97-AF65-F5344CB8AC3E}">
        <p14:creationId xmlns:p14="http://schemas.microsoft.com/office/powerpoint/2010/main" val="4031170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92D050">
            <a:alpha val="24000"/>
          </a:srgbClr>
        </a:solidFill>
        <a:effectLst/>
      </p:bgPr>
    </p:bg>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a:xfrm>
            <a:off x="0" y="1274802"/>
            <a:ext cx="7786688" cy="553998"/>
          </a:xfrm>
        </p:spPr>
        <p:txBody>
          <a:bodyPr>
            <a:spAutoFit/>
          </a:bodyPr>
          <a:lstStyle/>
          <a:p>
            <a:pPr indent="0" eaLnBrk="1" hangingPunct="1"/>
            <a:r>
              <a:rPr lang="en-GB" dirty="0" smtClean="0">
                <a:solidFill>
                  <a:srgbClr val="006699"/>
                </a:solidFill>
              </a:rPr>
              <a:t>Regional Environmental Profile</a:t>
            </a:r>
          </a:p>
        </p:txBody>
      </p:sp>
      <p:sp>
        <p:nvSpPr>
          <p:cNvPr id="5" name="Isosceles Triangle 4">
            <a:hlinkClick r:id="rId3" action="ppaction://hlinksldjump"/>
          </p:cNvPr>
          <p:cNvSpPr/>
          <p:nvPr/>
        </p:nvSpPr>
        <p:spPr bwMode="auto">
          <a:xfrm rot="16200000">
            <a:off x="6444208" y="6093296"/>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
        <p:nvSpPr>
          <p:cNvPr id="7" name="TextBox 6"/>
          <p:cNvSpPr txBox="1"/>
          <p:nvPr/>
        </p:nvSpPr>
        <p:spPr>
          <a:xfrm>
            <a:off x="381000" y="2133600"/>
            <a:ext cx="8077200" cy="4247317"/>
          </a:xfrm>
          <a:prstGeom prst="rect">
            <a:avLst/>
          </a:prstGeom>
          <a:noFill/>
        </p:spPr>
        <p:txBody>
          <a:bodyPr wrap="square" rtlCol="0">
            <a:spAutoFit/>
          </a:bodyPr>
          <a:lstStyle/>
          <a:p>
            <a:pPr eaLnBrk="1" hangingPunct="1">
              <a:spcBef>
                <a:spcPts val="600"/>
              </a:spcBef>
              <a:spcAft>
                <a:spcPts val="600"/>
              </a:spcAft>
            </a:pPr>
            <a:r>
              <a:rPr lang="en-GB" sz="1800" dirty="0" smtClean="0">
                <a:solidFill>
                  <a:srgbClr val="006E99"/>
                </a:solidFill>
              </a:rPr>
              <a:t>Commissioned for a region to inform the Regional Strategy Paper / Regional Indicative Programme</a:t>
            </a:r>
          </a:p>
          <a:p>
            <a:pPr eaLnBrk="1" hangingPunct="1">
              <a:spcBef>
                <a:spcPts val="600"/>
              </a:spcBef>
              <a:spcAft>
                <a:spcPts val="600"/>
              </a:spcAft>
            </a:pPr>
            <a:r>
              <a:rPr lang="en-GB" sz="1800" dirty="0" smtClean="0">
                <a:solidFill>
                  <a:srgbClr val="006E99"/>
                </a:solidFill>
              </a:rPr>
              <a:t>Same format as the CEP, but focused on:</a:t>
            </a:r>
          </a:p>
          <a:p>
            <a:pPr lvl="1" indent="-279400" eaLnBrk="1" hangingPunct="1">
              <a:spcBef>
                <a:spcPts val="600"/>
              </a:spcBef>
              <a:spcAft>
                <a:spcPts val="600"/>
              </a:spcAft>
              <a:buFont typeface="Arial"/>
              <a:buChar char="•"/>
            </a:pPr>
            <a:r>
              <a:rPr lang="en-GB" sz="1800" b="1" dirty="0" smtClean="0">
                <a:solidFill>
                  <a:srgbClr val="006E99"/>
                </a:solidFill>
              </a:rPr>
              <a:t>The identification and assessment of regional environmental opportunities and challenges</a:t>
            </a:r>
          </a:p>
          <a:p>
            <a:pPr lvl="1" indent="-279400" eaLnBrk="1" hangingPunct="1">
              <a:spcBef>
                <a:spcPts val="600"/>
              </a:spcBef>
              <a:spcAft>
                <a:spcPts val="600"/>
              </a:spcAft>
              <a:buFont typeface="Arial"/>
              <a:buChar char="•"/>
            </a:pPr>
            <a:r>
              <a:rPr lang="en-GB" sz="1800" b="1" dirty="0" smtClean="0">
                <a:solidFill>
                  <a:srgbClr val="006E99"/>
                </a:solidFill>
              </a:rPr>
              <a:t>Issues that are better addressed through a regional (supranational) approach</a:t>
            </a:r>
          </a:p>
          <a:p>
            <a:pPr lvl="2" eaLnBrk="1" hangingPunct="1">
              <a:spcBef>
                <a:spcPts val="600"/>
              </a:spcBef>
              <a:spcAft>
                <a:spcPts val="600"/>
              </a:spcAft>
            </a:pPr>
            <a:r>
              <a:rPr lang="en-GB" sz="1800" dirty="0" smtClean="0">
                <a:solidFill>
                  <a:srgbClr val="006E99"/>
                </a:solidFill>
              </a:rPr>
              <a:t>e.g. shared resources (management of cross-border watersheds, some fisheries…), trade-related issues, etc.</a:t>
            </a:r>
          </a:p>
          <a:p>
            <a:pPr eaLnBrk="1" hangingPunct="1">
              <a:spcBef>
                <a:spcPts val="600"/>
              </a:spcBef>
              <a:spcAft>
                <a:spcPts val="600"/>
              </a:spcAft>
            </a:pPr>
            <a:r>
              <a:rPr lang="en-GB" sz="1800" dirty="0" smtClean="0">
                <a:solidFill>
                  <a:srgbClr val="006E99"/>
                </a:solidFill>
              </a:rPr>
              <a:t>The REP is </a:t>
            </a:r>
            <a:r>
              <a:rPr lang="en-GB" sz="1800" u="sng" dirty="0" smtClean="0">
                <a:solidFill>
                  <a:srgbClr val="006E99"/>
                </a:solidFill>
              </a:rPr>
              <a:t>not</a:t>
            </a:r>
            <a:r>
              <a:rPr lang="en-GB" sz="1800" dirty="0" smtClean="0">
                <a:solidFill>
                  <a:srgbClr val="006E99"/>
                </a:solidFill>
              </a:rPr>
              <a:t> a substitute for country profiles – rather, it complements them</a:t>
            </a:r>
          </a:p>
          <a:p>
            <a:endParaRPr lang="en-GB" dirty="0">
              <a:solidFill>
                <a:srgbClr val="006E99"/>
              </a:solidFill>
            </a:endParaRPr>
          </a:p>
        </p:txBody>
      </p:sp>
      <p:sp>
        <p:nvSpPr>
          <p:cNvPr id="8" name="Slide Number Placeholder 3"/>
          <p:cNvSpPr>
            <a:spLocks noGrp="1"/>
          </p:cNvSpPr>
          <p:nvPr>
            <p:ph type="sldNum" sz="quarter" idx="12"/>
          </p:nvPr>
        </p:nvSpPr>
        <p:spPr>
          <a:xfrm>
            <a:off x="6553200" y="6245225"/>
            <a:ext cx="2133600" cy="476250"/>
          </a:xfrm>
          <a:noFill/>
        </p:spPr>
        <p:txBody>
          <a:bodyPr/>
          <a:lstStyle/>
          <a:p>
            <a:fld id="{FC50D3E4-A7FE-4608-8C2D-F21C24647295}" type="slidenum">
              <a:rPr lang="en-GB"/>
              <a:pPr/>
              <a:t>30</a:t>
            </a:fld>
            <a:endParaRPr lang="en-GB" dirty="0"/>
          </a:p>
        </p:txBody>
      </p:sp>
    </p:spTree>
    <p:extLst>
      <p:ext uri="{BB962C8B-B14F-4D97-AF65-F5344CB8AC3E}">
        <p14:creationId xmlns:p14="http://schemas.microsoft.com/office/powerpoint/2010/main" val="27351846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8229600" cy="553998"/>
          </a:xfrm>
        </p:spPr>
        <p:txBody>
          <a:bodyPr>
            <a:spAutoFit/>
          </a:bodyPr>
          <a:lstStyle/>
          <a:p>
            <a:r>
              <a:rPr lang="da-DK" kern="1200" dirty="0">
                <a:solidFill>
                  <a:srgbClr val="006699"/>
                </a:solidFill>
                <a:ea typeface="ＭＳ Ｐゴシック" pitchFamily="34" charset="-128"/>
              </a:rPr>
              <a:t>Example of application of </a:t>
            </a:r>
            <a:r>
              <a:rPr lang="da-DK" kern="1200" dirty="0" smtClean="0">
                <a:solidFill>
                  <a:srgbClr val="006699"/>
                </a:solidFill>
                <a:ea typeface="ＭＳ Ｐゴシック" pitchFamily="34" charset="-128"/>
              </a:rPr>
              <a:t>PEA</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31</a:t>
            </a:fld>
            <a:endParaRPr lang="en-GB" dirty="0"/>
          </a:p>
        </p:txBody>
      </p:sp>
      <p:sp>
        <p:nvSpPr>
          <p:cNvPr id="4" name="Title 1"/>
          <p:cNvSpPr txBox="1">
            <a:spLocks/>
          </p:cNvSpPr>
          <p:nvPr/>
        </p:nvSpPr>
        <p:spPr bwMode="auto">
          <a:xfrm>
            <a:off x="8952790" y="1052736"/>
            <a:ext cx="8002587" cy="1282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endParaRPr lang="en-US" kern="0" dirty="0" smtClean="0">
              <a:latin typeface="Trebuchet MS" pitchFamily="34" charset="0"/>
              <a:ea typeface="ＭＳ Ｐゴシック" charset="-128"/>
            </a:endParaRPr>
          </a:p>
        </p:txBody>
      </p:sp>
      <p:pic>
        <p:nvPicPr>
          <p:cNvPr id="5" name="Picture 2"/>
          <p:cNvPicPr>
            <a:picLocks noChangeAspect="1" noChangeArrowheads="1"/>
          </p:cNvPicPr>
          <p:nvPr/>
        </p:nvPicPr>
        <p:blipFill>
          <a:blip r:embed="rId2" cstate="print"/>
          <a:srcRect/>
          <a:stretch>
            <a:fillRect/>
          </a:stretch>
        </p:blipFill>
        <p:spPr bwMode="auto">
          <a:xfrm>
            <a:off x="473075" y="1705818"/>
            <a:ext cx="8137525" cy="5035550"/>
          </a:xfrm>
          <a:prstGeom prst="rect">
            <a:avLst/>
          </a:prstGeom>
          <a:noFill/>
          <a:ln w="9525">
            <a:noFill/>
            <a:miter lim="800000"/>
            <a:headEnd/>
            <a:tailEnd/>
          </a:ln>
        </p:spPr>
      </p:pic>
    </p:spTree>
    <p:extLst>
      <p:ext uri="{BB962C8B-B14F-4D97-AF65-F5344CB8AC3E}">
        <p14:creationId xmlns:p14="http://schemas.microsoft.com/office/powerpoint/2010/main" val="21850806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92162" name="Slide Number Placeholder 1"/>
          <p:cNvSpPr>
            <a:spLocks noGrp="1"/>
          </p:cNvSpPr>
          <p:nvPr>
            <p:ph type="sldNum" sz="quarter" idx="12"/>
          </p:nvPr>
        </p:nvSpPr>
        <p:spPr>
          <a:xfrm>
            <a:off x="8153400" y="6245225"/>
            <a:ext cx="533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128"/>
              </a:defRPr>
            </a:lvl1pPr>
            <a:lvl2pPr marL="742950" indent="-285750" eaLnBrk="0" hangingPunct="0">
              <a:defRPr>
                <a:solidFill>
                  <a:schemeClr val="bg2"/>
                </a:solidFill>
                <a:latin typeface="Arial" charset="0"/>
                <a:ea typeface="ＭＳ Ｐゴシック" charset="-128"/>
              </a:defRPr>
            </a:lvl2pPr>
            <a:lvl3pPr marL="1143000" indent="-228600" eaLnBrk="0" hangingPunct="0">
              <a:defRPr>
                <a:solidFill>
                  <a:schemeClr val="bg2"/>
                </a:solidFill>
                <a:latin typeface="Arial" charset="0"/>
                <a:ea typeface="ＭＳ Ｐゴシック" charset="-128"/>
              </a:defRPr>
            </a:lvl3pPr>
            <a:lvl4pPr marL="1600200" indent="-228600" eaLnBrk="0" hangingPunct="0">
              <a:defRPr>
                <a:solidFill>
                  <a:schemeClr val="bg2"/>
                </a:solidFill>
                <a:latin typeface="Arial" charset="0"/>
                <a:ea typeface="ＭＳ Ｐゴシック" charset="-128"/>
              </a:defRPr>
            </a:lvl4pPr>
            <a:lvl5pPr marL="2057400" indent="-228600" eaLnBrk="0" hangingPunct="0">
              <a:defRPr>
                <a:solidFill>
                  <a:schemeClr val="bg2"/>
                </a:solidFill>
                <a:latin typeface="Arial" charset="0"/>
                <a:ea typeface="ＭＳ Ｐゴシック" charset="-128"/>
              </a:defRPr>
            </a:lvl5pPr>
            <a:lvl6pPr marL="2514600" indent="-228600" algn="ctr" eaLnBrk="0" fontAlgn="base" hangingPunct="0">
              <a:spcBef>
                <a:spcPct val="0"/>
              </a:spcBef>
              <a:spcAft>
                <a:spcPct val="0"/>
              </a:spcAft>
              <a:defRPr>
                <a:solidFill>
                  <a:schemeClr val="bg2"/>
                </a:solidFill>
                <a:latin typeface="Arial" charset="0"/>
                <a:ea typeface="ＭＳ Ｐゴシック" charset="-128"/>
              </a:defRPr>
            </a:lvl6pPr>
            <a:lvl7pPr marL="2971800" indent="-228600" algn="ctr" eaLnBrk="0" fontAlgn="base" hangingPunct="0">
              <a:spcBef>
                <a:spcPct val="0"/>
              </a:spcBef>
              <a:spcAft>
                <a:spcPct val="0"/>
              </a:spcAft>
              <a:defRPr>
                <a:solidFill>
                  <a:schemeClr val="bg2"/>
                </a:solidFill>
                <a:latin typeface="Arial" charset="0"/>
                <a:ea typeface="ＭＳ Ｐゴシック" charset="-128"/>
              </a:defRPr>
            </a:lvl7pPr>
            <a:lvl8pPr marL="3429000" indent="-228600" algn="ctr" eaLnBrk="0" fontAlgn="base" hangingPunct="0">
              <a:spcBef>
                <a:spcPct val="0"/>
              </a:spcBef>
              <a:spcAft>
                <a:spcPct val="0"/>
              </a:spcAft>
              <a:defRPr>
                <a:solidFill>
                  <a:schemeClr val="bg2"/>
                </a:solidFill>
                <a:latin typeface="Arial" charset="0"/>
                <a:ea typeface="ＭＳ Ｐゴシック" charset="-128"/>
              </a:defRPr>
            </a:lvl8pPr>
            <a:lvl9pPr marL="3886200" indent="-228600" algn="ctr" eaLnBrk="0" fontAlgn="base" hangingPunct="0">
              <a:spcBef>
                <a:spcPct val="0"/>
              </a:spcBef>
              <a:spcAft>
                <a:spcPct val="0"/>
              </a:spcAft>
              <a:defRPr>
                <a:solidFill>
                  <a:schemeClr val="bg2"/>
                </a:solidFill>
                <a:latin typeface="Arial" charset="0"/>
                <a:ea typeface="ＭＳ Ｐゴシック" charset="-128"/>
              </a:defRPr>
            </a:lvl9pPr>
          </a:lstStyle>
          <a:p>
            <a:pPr eaLnBrk="1" hangingPunct="1"/>
            <a:fld id="{9F141443-7899-4B8C-BC19-691D76FF1C94}" type="slidenum">
              <a:rPr lang="en-GB" smtClean="0">
                <a:solidFill>
                  <a:schemeClr val="tx1"/>
                </a:solidFill>
                <a:latin typeface="Verdana" pitchFamily="34" charset="0"/>
              </a:rPr>
              <a:pPr eaLnBrk="1" hangingPunct="1"/>
              <a:t>32</a:t>
            </a:fld>
            <a:endParaRPr lang="en-GB" dirty="0" smtClean="0">
              <a:solidFill>
                <a:schemeClr val="tx1"/>
              </a:solidFill>
              <a:latin typeface="Verdana" pitchFamily="34" charset="0"/>
            </a:endParaRPr>
          </a:p>
        </p:txBody>
      </p:sp>
      <p:sp>
        <p:nvSpPr>
          <p:cNvPr id="5" name="TextBox 4"/>
          <p:cNvSpPr txBox="1"/>
          <p:nvPr/>
        </p:nvSpPr>
        <p:spPr>
          <a:xfrm>
            <a:off x="457200" y="421344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National – Sector Indicators</a:t>
            </a:r>
          </a:p>
        </p:txBody>
      </p:sp>
      <p:sp>
        <p:nvSpPr>
          <p:cNvPr id="6" name="TextBox 5"/>
          <p:cNvSpPr txBox="1"/>
          <p:nvPr/>
        </p:nvSpPr>
        <p:spPr>
          <a:xfrm>
            <a:off x="4561656"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Provide TA to strengthen capacity</a:t>
            </a:r>
          </a:p>
        </p:txBody>
      </p:sp>
      <p:sp>
        <p:nvSpPr>
          <p:cNvPr id="7" name="TextBox 6"/>
          <p:cNvSpPr txBox="1"/>
          <p:nvPr/>
        </p:nvSpPr>
        <p:spPr>
          <a:xfrm>
            <a:off x="2473424" y="3157135"/>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studies for data/ information</a:t>
            </a:r>
          </a:p>
        </p:txBody>
      </p:sp>
      <p:sp>
        <p:nvSpPr>
          <p:cNvPr id="8" name="TextBox 7"/>
          <p:cNvSpPr txBox="1"/>
          <p:nvPr/>
        </p:nvSpPr>
        <p:spPr>
          <a:xfrm>
            <a:off x="2473424"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Awareness raising at all levels</a:t>
            </a:r>
          </a:p>
        </p:txBody>
      </p:sp>
      <p:sp>
        <p:nvSpPr>
          <p:cNvPr id="10" name="TextBox 9"/>
          <p:cNvSpPr txBox="1"/>
          <p:nvPr/>
        </p:nvSpPr>
        <p:spPr>
          <a:xfrm>
            <a:off x="457200" y="1981200"/>
            <a:ext cx="1879409"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Policy dialogue – consultations</a:t>
            </a:r>
          </a:p>
        </p:txBody>
      </p:sp>
      <p:sp>
        <p:nvSpPr>
          <p:cNvPr id="11" name="TextBox 10"/>
          <p:cNvSpPr txBox="1"/>
          <p:nvPr/>
        </p:nvSpPr>
        <p:spPr>
          <a:xfrm>
            <a:off x="457200" y="3133328"/>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Policy and sector Reviews</a:t>
            </a:r>
          </a:p>
        </p:txBody>
      </p:sp>
      <p:sp>
        <p:nvSpPr>
          <p:cNvPr id="12" name="TextBox 11"/>
          <p:cNvSpPr txBox="1"/>
          <p:nvPr/>
        </p:nvSpPr>
        <p:spPr>
          <a:xfrm>
            <a:off x="2473424" y="4238996"/>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activists and civil society</a:t>
            </a:r>
          </a:p>
        </p:txBody>
      </p:sp>
      <p:sp>
        <p:nvSpPr>
          <p:cNvPr id="13" name="TextBox 12"/>
          <p:cNvSpPr txBox="1"/>
          <p:nvPr/>
        </p:nvSpPr>
        <p:spPr>
          <a:xfrm>
            <a:off x="2473424" y="5234334"/>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activities to demonstrate  benefits</a:t>
            </a:r>
          </a:p>
        </p:txBody>
      </p:sp>
      <p:sp>
        <p:nvSpPr>
          <p:cNvPr id="14" name="TextBox 13"/>
          <p:cNvSpPr txBox="1"/>
          <p:nvPr/>
        </p:nvSpPr>
        <p:spPr>
          <a:xfrm>
            <a:off x="4561656"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Increasing institutional capacity </a:t>
            </a:r>
          </a:p>
        </p:txBody>
      </p:sp>
      <p:sp>
        <p:nvSpPr>
          <p:cNvPr id="15" name="TextBox 14"/>
          <p:cNvSpPr txBox="1"/>
          <p:nvPr/>
        </p:nvSpPr>
        <p:spPr>
          <a:xfrm>
            <a:off x="4561656" y="3146102"/>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Institutional incentives to mainstream</a:t>
            </a:r>
          </a:p>
        </p:txBody>
      </p:sp>
      <p:sp>
        <p:nvSpPr>
          <p:cNvPr id="16" name="Rectangle 2"/>
          <p:cNvSpPr txBox="1">
            <a:spLocks noChangeArrowheads="1"/>
          </p:cNvSpPr>
          <p:nvPr/>
        </p:nvSpPr>
        <p:spPr>
          <a:xfrm>
            <a:off x="0" y="1205880"/>
            <a:ext cx="8172450" cy="553998"/>
          </a:xfrm>
          <a:prstGeom prst="rect">
            <a:avLst/>
          </a:prstGeom>
        </p:spPr>
        <p:txBody>
          <a:bodyPr>
            <a:spAutoFit/>
          </a:bodyPr>
          <a:lstStyle/>
          <a:p>
            <a:pPr marL="355600" algn="l">
              <a:defRPr/>
            </a:pPr>
            <a:r>
              <a:rPr lang="en-GB" sz="3000" b="1" kern="0" dirty="0">
                <a:solidFill>
                  <a:srgbClr val="006699"/>
                </a:solidFill>
                <a:latin typeface="+mj-lt"/>
                <a:cs typeface="ＭＳ Ｐゴシック" charset="-128"/>
              </a:rPr>
              <a:t>A menu of mainstreaming actions</a:t>
            </a:r>
          </a:p>
        </p:txBody>
      </p:sp>
      <p:sp>
        <p:nvSpPr>
          <p:cNvPr id="18" name="TextBox 17"/>
          <p:cNvSpPr txBox="1"/>
          <p:nvPr/>
        </p:nvSpPr>
        <p:spPr>
          <a:xfrm>
            <a:off x="6649888" y="1981200"/>
            <a:ext cx="1944216" cy="92333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l">
              <a:defRPr/>
            </a:pPr>
            <a:r>
              <a:rPr lang="da-DK" dirty="0">
                <a:solidFill>
                  <a:schemeClr val="bg1"/>
                </a:solidFill>
              </a:rPr>
              <a:t>Applying specific Tools</a:t>
            </a:r>
          </a:p>
          <a:p>
            <a:pPr algn="l">
              <a:defRPr/>
            </a:pPr>
            <a:endParaRPr lang="da-DK" dirty="0">
              <a:solidFill>
                <a:schemeClr val="bg1"/>
              </a:solidFill>
            </a:endParaRPr>
          </a:p>
        </p:txBody>
      </p:sp>
      <p:sp>
        <p:nvSpPr>
          <p:cNvPr id="19" name="TextBox 18"/>
          <p:cNvSpPr txBox="1"/>
          <p:nvPr/>
        </p:nvSpPr>
        <p:spPr>
          <a:xfrm>
            <a:off x="6649888" y="3157135"/>
            <a:ext cx="1944216" cy="3046987"/>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marL="171450" indent="-171450" algn="l">
              <a:buFont typeface="Arial" pitchFamily="34" charset="0"/>
              <a:buChar char="•"/>
              <a:defRPr/>
            </a:pPr>
            <a:r>
              <a:rPr lang="da-DK" dirty="0" smtClean="0">
                <a:solidFill>
                  <a:schemeClr val="bg1"/>
                </a:solidFill>
              </a:rPr>
              <a:t>CEP </a:t>
            </a:r>
            <a:r>
              <a:rPr lang="da-DK" dirty="0">
                <a:solidFill>
                  <a:schemeClr val="bg1"/>
                </a:solidFill>
              </a:rPr>
              <a:t>/ </a:t>
            </a:r>
            <a:r>
              <a:rPr lang="da-DK" dirty="0" smtClean="0">
                <a:solidFill>
                  <a:schemeClr val="bg1"/>
                </a:solidFill>
              </a:rPr>
              <a:t>SDA</a:t>
            </a:r>
          </a:p>
          <a:p>
            <a:pPr marL="171450" indent="-171450" algn="l">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a:solidFill>
                  <a:schemeClr val="bg1"/>
                </a:solidFill>
              </a:rPr>
              <a:t>Strategic Environmental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Environmental </a:t>
            </a:r>
            <a:r>
              <a:rPr lang="da-DK" dirty="0">
                <a:solidFill>
                  <a:schemeClr val="bg1"/>
                </a:solidFill>
              </a:rPr>
              <a:t>Impact </a:t>
            </a:r>
            <a:r>
              <a:rPr lang="da-DK" dirty="0" smtClean="0">
                <a:solidFill>
                  <a:schemeClr val="bg1"/>
                </a:solidFill>
              </a:rPr>
              <a:t>Assessment</a:t>
            </a:r>
          </a:p>
          <a:p>
            <a:pPr marL="171450" indent="-171450">
              <a:buFont typeface="Arial" pitchFamily="34" charset="0"/>
              <a:buChar char="•"/>
              <a:defRPr/>
            </a:pPr>
            <a:endParaRPr lang="da-DK" dirty="0" smtClean="0">
              <a:solidFill>
                <a:schemeClr val="bg1"/>
              </a:solidFill>
            </a:endParaRPr>
          </a:p>
          <a:p>
            <a:pPr marL="171450" indent="-171450">
              <a:buFont typeface="Arial" pitchFamily="34" charset="0"/>
              <a:buChar char="•"/>
              <a:defRPr/>
            </a:pPr>
            <a:r>
              <a:rPr lang="da-DK" dirty="0" smtClean="0">
                <a:solidFill>
                  <a:schemeClr val="bg1"/>
                </a:solidFill>
              </a:rPr>
              <a:t>Climate </a:t>
            </a:r>
            <a:r>
              <a:rPr lang="da-DK" dirty="0" err="1" smtClean="0">
                <a:solidFill>
                  <a:schemeClr val="bg1"/>
                </a:solidFill>
              </a:rPr>
              <a:t>Risk</a:t>
            </a:r>
            <a:r>
              <a:rPr lang="da-DK" dirty="0" smtClean="0">
                <a:solidFill>
                  <a:schemeClr val="bg1"/>
                </a:solidFill>
              </a:rPr>
              <a:t> </a:t>
            </a:r>
            <a:r>
              <a:rPr lang="da-DK" dirty="0" err="1" smtClean="0">
                <a:solidFill>
                  <a:schemeClr val="bg1"/>
                </a:solidFill>
              </a:rPr>
              <a:t>Assessment</a:t>
            </a:r>
            <a:endParaRPr lang="da-DK" dirty="0" smtClean="0">
              <a:solidFill>
                <a:schemeClr val="bg1"/>
              </a:solidFill>
            </a:endParaRPr>
          </a:p>
          <a:p>
            <a:pPr marL="171450" indent="-171450">
              <a:buFont typeface="Arial" pitchFamily="34" charset="0"/>
              <a:buChar char="•"/>
              <a:defRPr/>
            </a:pPr>
            <a:endParaRPr lang="da-DK" dirty="0">
              <a:solidFill>
                <a:schemeClr val="bg1"/>
              </a:solidFill>
            </a:endParaRPr>
          </a:p>
          <a:p>
            <a:pPr marL="171450" indent="-171450">
              <a:buFont typeface="Arial" pitchFamily="34" charset="0"/>
              <a:buChar char="•"/>
              <a:defRPr/>
            </a:pPr>
            <a:r>
              <a:rPr lang="da-DK" dirty="0" smtClean="0">
                <a:solidFill>
                  <a:schemeClr val="bg1"/>
                </a:solidFill>
              </a:rPr>
              <a:t>Others</a:t>
            </a: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a:p>
            <a:pPr algn="l">
              <a:defRPr/>
            </a:pPr>
            <a:endParaRPr lang="da-DK" dirty="0">
              <a:solidFill>
                <a:schemeClr val="bg1"/>
              </a:solidFill>
            </a:endParaRPr>
          </a:p>
        </p:txBody>
      </p:sp>
      <p:sp>
        <p:nvSpPr>
          <p:cNvPr id="22" name="TextBox 21"/>
          <p:cNvSpPr txBox="1"/>
          <p:nvPr/>
        </p:nvSpPr>
        <p:spPr>
          <a:xfrm>
            <a:off x="457200" y="5221560"/>
            <a:ext cx="1879409"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Budgets</a:t>
            </a:r>
          </a:p>
          <a:p>
            <a:pPr algn="l">
              <a:defRPr/>
            </a:pPr>
            <a:endParaRPr lang="da-DK" dirty="0">
              <a:solidFill>
                <a:schemeClr val="bg1"/>
              </a:solidFill>
            </a:endParaRPr>
          </a:p>
          <a:p>
            <a:pPr algn="l">
              <a:defRPr/>
            </a:pPr>
            <a:endParaRPr lang="da-DK" dirty="0">
              <a:solidFill>
                <a:schemeClr val="bg1"/>
              </a:solidFill>
            </a:endParaRPr>
          </a:p>
        </p:txBody>
      </p:sp>
      <p:sp>
        <p:nvSpPr>
          <p:cNvPr id="23" name="TextBox 22"/>
          <p:cNvSpPr txBox="1"/>
          <p:nvPr/>
        </p:nvSpPr>
        <p:spPr>
          <a:xfrm>
            <a:off x="4561656" y="4213448"/>
            <a:ext cx="1944216" cy="923330"/>
          </a:xfrm>
          <a:prstGeom prst="rect">
            <a:avLst/>
          </a:prstGeom>
          <a:solidFill>
            <a:schemeClr val="accent5">
              <a:lumMod val="50000"/>
            </a:schemeClr>
          </a:solidFill>
        </p:spPr>
        <p:style>
          <a:lnRef idx="0">
            <a:schemeClr val="accent1"/>
          </a:lnRef>
          <a:fillRef idx="3">
            <a:schemeClr val="accent1"/>
          </a:fillRef>
          <a:effectRef idx="3">
            <a:schemeClr val="accent1"/>
          </a:effectRef>
          <a:fontRef idx="minor">
            <a:schemeClr val="lt1"/>
          </a:fontRef>
        </p:style>
        <p:txBody>
          <a:bodyPr>
            <a:spAutoFit/>
          </a:bodyPr>
          <a:lstStyle/>
          <a:p>
            <a:pPr algn="l">
              <a:defRPr/>
            </a:pPr>
            <a:r>
              <a:rPr lang="da-DK" dirty="0">
                <a:solidFill>
                  <a:schemeClr val="bg1"/>
                </a:solidFill>
              </a:rPr>
              <a:t>Fund capacity development </a:t>
            </a:r>
          </a:p>
          <a:p>
            <a:pPr algn="l">
              <a:defRPr/>
            </a:pPr>
            <a:endParaRPr lang="da-DK" dirty="0">
              <a:solidFill>
                <a:schemeClr val="bg1"/>
              </a:solidFill>
            </a:endParaRPr>
          </a:p>
        </p:txBody>
      </p:sp>
      <p:sp>
        <p:nvSpPr>
          <p:cNvPr id="20" name="Isosceles Triangle 19">
            <a:hlinkClick r:id="rId3" action="ppaction://hlinksldjump"/>
          </p:cNvPr>
          <p:cNvSpPr/>
          <p:nvPr/>
        </p:nvSpPr>
        <p:spPr bwMode="auto">
          <a:xfrm rot="16200000">
            <a:off x="6444208" y="6345324"/>
            <a:ext cx="504056" cy="432048"/>
          </a:xfrm>
          <a:prstGeom prst="triangl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110442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1219200"/>
            <a:ext cx="8892480" cy="553998"/>
          </a:xfrm>
          <a:prstGeom prst="rect">
            <a:avLst/>
          </a:prstGeom>
        </p:spPr>
        <p:txBody>
          <a:bodyPr>
            <a:spAutoFit/>
          </a:bodyPr>
          <a:lstStyle/>
          <a:p>
            <a:pPr marL="358775" eaLnBrk="0" hangingPunct="0">
              <a:defRPr/>
            </a:pPr>
            <a:r>
              <a:rPr lang="en-GB" sz="3000" b="1" dirty="0">
                <a:solidFill>
                  <a:srgbClr val="006699"/>
                </a:solidFill>
                <a:latin typeface="+mj-lt"/>
                <a:ea typeface="+mj-ea"/>
                <a:cs typeface="+mj-cs"/>
              </a:rPr>
              <a:t>Overview of aid delivery methods </a:t>
            </a:r>
          </a:p>
        </p:txBody>
      </p:sp>
      <p:sp>
        <p:nvSpPr>
          <p:cNvPr id="50180" name="Text Box 3"/>
          <p:cNvSpPr txBox="1">
            <a:spLocks noChangeArrowheads="1"/>
          </p:cNvSpPr>
          <p:nvPr/>
        </p:nvSpPr>
        <p:spPr bwMode="auto">
          <a:xfrm>
            <a:off x="735013" y="2306638"/>
            <a:ext cx="3332162" cy="366712"/>
          </a:xfrm>
          <a:prstGeom prst="rect">
            <a:avLst/>
          </a:prstGeom>
          <a:noFill/>
          <a:ln w="9525">
            <a:noFill/>
            <a:miter lim="800000"/>
            <a:headEnd/>
            <a:tailEnd/>
          </a:ln>
        </p:spPr>
        <p:txBody>
          <a:bodyPr>
            <a:spAutoFit/>
          </a:bodyPr>
          <a:lstStyle/>
          <a:p>
            <a:endParaRPr lang="en-US" b="1">
              <a:cs typeface="Arial" pitchFamily="34" charset="0"/>
            </a:endParaRPr>
          </a:p>
        </p:txBody>
      </p:sp>
      <p:sp>
        <p:nvSpPr>
          <p:cNvPr id="5" name="Text Box 4"/>
          <p:cNvSpPr txBox="1">
            <a:spLocks noChangeArrowheads="1"/>
          </p:cNvSpPr>
          <p:nvPr/>
        </p:nvSpPr>
        <p:spPr bwMode="auto">
          <a:xfrm>
            <a:off x="684213" y="3222625"/>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Project approach</a:t>
            </a:r>
            <a:r>
              <a:rPr lang="en-GB" sz="1800" b="1" dirty="0">
                <a:cs typeface="Arial" pitchFamily="34" charset="0"/>
              </a:rPr>
              <a:t> </a:t>
            </a:r>
          </a:p>
        </p:txBody>
      </p:sp>
      <p:sp>
        <p:nvSpPr>
          <p:cNvPr id="50182" name="Text Box 5"/>
          <p:cNvSpPr txBox="1">
            <a:spLocks noChangeArrowheads="1"/>
          </p:cNvSpPr>
          <p:nvPr/>
        </p:nvSpPr>
        <p:spPr bwMode="auto">
          <a:xfrm>
            <a:off x="447675" y="3889375"/>
            <a:ext cx="2252663" cy="366713"/>
          </a:xfrm>
          <a:prstGeom prst="rect">
            <a:avLst/>
          </a:prstGeom>
          <a:noFill/>
          <a:ln w="9525">
            <a:noFill/>
            <a:miter lim="800000"/>
            <a:headEnd/>
            <a:tailEnd/>
          </a:ln>
        </p:spPr>
        <p:txBody>
          <a:bodyPr>
            <a:spAutoFit/>
          </a:bodyPr>
          <a:lstStyle/>
          <a:p>
            <a:endParaRPr lang="en-US" b="1">
              <a:cs typeface="Arial" pitchFamily="34" charset="0"/>
            </a:endParaRPr>
          </a:p>
        </p:txBody>
      </p:sp>
      <p:sp>
        <p:nvSpPr>
          <p:cNvPr id="7" name="Text Box 6"/>
          <p:cNvSpPr txBox="1">
            <a:spLocks noChangeArrowheads="1"/>
          </p:cNvSpPr>
          <p:nvPr/>
        </p:nvSpPr>
        <p:spPr bwMode="auto">
          <a:xfrm>
            <a:off x="684213" y="4338638"/>
            <a:ext cx="2232025" cy="646331"/>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Sector approach</a:t>
            </a:r>
            <a:r>
              <a:rPr lang="en-GB" sz="1800" b="1">
                <a:cs typeface="Arial" pitchFamily="34" charset="0"/>
              </a:rPr>
              <a:t> </a:t>
            </a:r>
          </a:p>
        </p:txBody>
      </p:sp>
      <p:sp>
        <p:nvSpPr>
          <p:cNvPr id="8" name="Text Box 7"/>
          <p:cNvSpPr txBox="1">
            <a:spLocks noChangeArrowheads="1"/>
          </p:cNvSpPr>
          <p:nvPr/>
        </p:nvSpPr>
        <p:spPr bwMode="auto">
          <a:xfrm>
            <a:off x="684213" y="5526088"/>
            <a:ext cx="2232025" cy="369332"/>
          </a:xfrm>
          <a:prstGeom prst="rect">
            <a:avLst/>
          </a:prstGeom>
          <a:solidFill>
            <a:srgbClr val="99CCFF"/>
          </a:solidFill>
          <a:ln w="28575">
            <a:noFill/>
            <a:miter lim="800000"/>
            <a:headEnd/>
            <a:tailEnd/>
          </a:ln>
          <a:effectLst>
            <a:outerShdw blurRad="50800"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Macro approach</a:t>
            </a:r>
            <a:endParaRPr lang="en-GB" sz="1800" b="1">
              <a:cs typeface="Arial" pitchFamily="34" charset="0"/>
            </a:endParaRPr>
          </a:p>
        </p:txBody>
      </p:sp>
      <p:sp>
        <p:nvSpPr>
          <p:cNvPr id="9" name="Text Box 8"/>
          <p:cNvSpPr txBox="1">
            <a:spLocks noChangeArrowheads="1"/>
          </p:cNvSpPr>
          <p:nvPr/>
        </p:nvSpPr>
        <p:spPr bwMode="auto">
          <a:xfrm>
            <a:off x="5362575" y="3128963"/>
            <a:ext cx="3097213" cy="923330"/>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EC (donor) contractual and financial procedures</a:t>
            </a:r>
            <a:endParaRPr lang="en-GB" sz="1800" b="1" dirty="0">
              <a:cs typeface="Arial" pitchFamily="34" charset="0"/>
            </a:endParaRPr>
          </a:p>
        </p:txBody>
      </p:sp>
      <p:sp>
        <p:nvSpPr>
          <p:cNvPr id="10" name="Text Box 9"/>
          <p:cNvSpPr txBox="1">
            <a:spLocks noChangeArrowheads="1"/>
          </p:cNvSpPr>
          <p:nvPr/>
        </p:nvSpPr>
        <p:spPr bwMode="auto">
          <a:xfrm>
            <a:off x="5362575" y="4375150"/>
            <a:ext cx="3097213"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a:solidFill>
                  <a:srgbClr val="000066"/>
                </a:solidFill>
                <a:cs typeface="Arial" pitchFamily="34" charset="0"/>
              </a:rPr>
              <a:t>Pooled fund</a:t>
            </a:r>
            <a:endParaRPr lang="en-GB" sz="1800" b="1">
              <a:cs typeface="Arial" pitchFamily="34" charset="0"/>
            </a:endParaRPr>
          </a:p>
        </p:txBody>
      </p:sp>
      <p:sp>
        <p:nvSpPr>
          <p:cNvPr id="11" name="Text Box 10"/>
          <p:cNvSpPr txBox="1">
            <a:spLocks noChangeArrowheads="1"/>
          </p:cNvSpPr>
          <p:nvPr/>
        </p:nvSpPr>
        <p:spPr bwMode="auto">
          <a:xfrm>
            <a:off x="5435600" y="5562600"/>
            <a:ext cx="3024188" cy="369332"/>
          </a:xfrm>
          <a:prstGeom prst="rect">
            <a:avLst/>
          </a:prstGeom>
          <a:solidFill>
            <a:schemeClr val="accent5"/>
          </a:solidFill>
          <a:ln w="28575">
            <a:noFill/>
            <a:miter lim="800000"/>
            <a:headEnd/>
            <a:tailEnd/>
          </a:ln>
          <a:effectLst>
            <a:outerShdw dist="127000" dir="2700000" algn="tl" rotWithShape="0">
              <a:schemeClr val="bg1">
                <a:lumMod val="65000"/>
              </a:schemeClr>
            </a:outerShdw>
          </a:effectLst>
        </p:spPr>
        <p:txBody>
          <a:bodyPr>
            <a:spAutoFit/>
          </a:bodyPr>
          <a:lstStyle/>
          <a:p>
            <a:pPr>
              <a:spcBef>
                <a:spcPct val="50000"/>
              </a:spcBef>
            </a:pPr>
            <a:r>
              <a:rPr lang="en-GB" sz="1800" b="1" dirty="0">
                <a:solidFill>
                  <a:srgbClr val="000066"/>
                </a:solidFill>
                <a:cs typeface="Arial" pitchFamily="34" charset="0"/>
              </a:rPr>
              <a:t>Budget support</a:t>
            </a:r>
            <a:endParaRPr lang="en-GB" sz="1800" b="1" dirty="0">
              <a:cs typeface="Arial" pitchFamily="34" charset="0"/>
            </a:endParaRPr>
          </a:p>
        </p:txBody>
      </p:sp>
      <p:sp>
        <p:nvSpPr>
          <p:cNvPr id="50188" name="Text Box 11"/>
          <p:cNvSpPr txBox="1">
            <a:spLocks noChangeArrowheads="1"/>
          </p:cNvSpPr>
          <p:nvPr/>
        </p:nvSpPr>
        <p:spPr bwMode="auto">
          <a:xfrm>
            <a:off x="827088" y="2286000"/>
            <a:ext cx="1874231" cy="400110"/>
          </a:xfrm>
          <a:prstGeom prst="rect">
            <a:avLst/>
          </a:prstGeom>
          <a:noFill/>
          <a:ln w="9525">
            <a:noFill/>
            <a:miter lim="800000"/>
            <a:headEnd/>
            <a:tailEnd/>
          </a:ln>
        </p:spPr>
        <p:txBody>
          <a:bodyPr wrap="none">
            <a:spAutoFit/>
          </a:bodyPr>
          <a:lstStyle/>
          <a:p>
            <a:r>
              <a:rPr lang="en-GB" sz="2000" b="1" dirty="0" smtClean="0">
                <a:solidFill>
                  <a:srgbClr val="006699"/>
                </a:solidFill>
                <a:cs typeface="Arial" pitchFamily="34" charset="0"/>
              </a:rPr>
              <a:t>Approaches</a:t>
            </a:r>
            <a:endParaRPr lang="en-GB" sz="2000" b="1" dirty="0">
              <a:solidFill>
                <a:srgbClr val="006699"/>
              </a:solidFill>
              <a:cs typeface="Arial" pitchFamily="34" charset="0"/>
            </a:endParaRPr>
          </a:p>
        </p:txBody>
      </p:sp>
      <p:sp>
        <p:nvSpPr>
          <p:cNvPr id="50189" name="Text Box 12"/>
          <p:cNvSpPr txBox="1">
            <a:spLocks noChangeArrowheads="1"/>
          </p:cNvSpPr>
          <p:nvPr/>
        </p:nvSpPr>
        <p:spPr bwMode="auto">
          <a:xfrm>
            <a:off x="5220073" y="2286000"/>
            <a:ext cx="3384178" cy="400110"/>
          </a:xfrm>
          <a:prstGeom prst="rect">
            <a:avLst/>
          </a:prstGeom>
          <a:noFill/>
          <a:ln w="9525">
            <a:noFill/>
            <a:miter lim="800000"/>
            <a:headEnd/>
            <a:tailEnd/>
          </a:ln>
        </p:spPr>
        <p:txBody>
          <a:bodyPr wrap="square">
            <a:spAutoFit/>
          </a:bodyPr>
          <a:lstStyle/>
          <a:p>
            <a:r>
              <a:rPr lang="en-GB" sz="2000" b="1" dirty="0" smtClean="0">
                <a:solidFill>
                  <a:srgbClr val="006699"/>
                </a:solidFill>
                <a:cs typeface="Arial" pitchFamily="34" charset="0"/>
              </a:rPr>
              <a:t>Financing modalities</a:t>
            </a:r>
            <a:endParaRPr lang="en-GB" sz="2000" b="1" dirty="0">
              <a:solidFill>
                <a:srgbClr val="006699"/>
              </a:solidFill>
              <a:cs typeface="Arial" pitchFamily="34" charset="0"/>
            </a:endParaRPr>
          </a:p>
        </p:txBody>
      </p:sp>
      <p:sp>
        <p:nvSpPr>
          <p:cNvPr id="14" name="Line 13"/>
          <p:cNvSpPr>
            <a:spLocks noChangeShapeType="1"/>
          </p:cNvSpPr>
          <p:nvPr/>
        </p:nvSpPr>
        <p:spPr bwMode="auto">
          <a:xfrm>
            <a:off x="2916238" y="3438525"/>
            <a:ext cx="2447925" cy="0"/>
          </a:xfrm>
          <a:prstGeom prst="line">
            <a:avLst/>
          </a:prstGeom>
          <a:noFill/>
          <a:ln w="57150">
            <a:solidFill>
              <a:schemeClr val="accent2"/>
            </a:solidFill>
            <a:round/>
            <a:headEnd/>
            <a:tailEnd type="triangle" w="med" len="med"/>
          </a:ln>
        </p:spPr>
        <p:txBody>
          <a:bodyPr/>
          <a:lstStyle/>
          <a:p>
            <a:endParaRPr lang="en-US"/>
          </a:p>
        </p:txBody>
      </p:sp>
      <p:sp>
        <p:nvSpPr>
          <p:cNvPr id="15" name="Line 14"/>
          <p:cNvSpPr>
            <a:spLocks noChangeShapeType="1"/>
          </p:cNvSpPr>
          <p:nvPr/>
        </p:nvSpPr>
        <p:spPr bwMode="auto">
          <a:xfrm>
            <a:off x="2916238" y="5741988"/>
            <a:ext cx="2519362" cy="0"/>
          </a:xfrm>
          <a:prstGeom prst="line">
            <a:avLst/>
          </a:prstGeom>
          <a:noFill/>
          <a:ln w="57150">
            <a:solidFill>
              <a:schemeClr val="accent2"/>
            </a:solidFill>
            <a:round/>
            <a:headEnd/>
            <a:tailEnd type="triangle" w="med" len="med"/>
          </a:ln>
        </p:spPr>
        <p:txBody>
          <a:bodyPr/>
          <a:lstStyle/>
          <a:p>
            <a:endParaRPr lang="en-US"/>
          </a:p>
        </p:txBody>
      </p:sp>
      <p:sp>
        <p:nvSpPr>
          <p:cNvPr id="16" name="Line 15"/>
          <p:cNvSpPr>
            <a:spLocks noChangeShapeType="1"/>
          </p:cNvSpPr>
          <p:nvPr/>
        </p:nvSpPr>
        <p:spPr bwMode="auto">
          <a:xfrm flipV="1">
            <a:off x="2916238" y="3509963"/>
            <a:ext cx="2447925" cy="1008062"/>
          </a:xfrm>
          <a:prstGeom prst="line">
            <a:avLst/>
          </a:prstGeom>
          <a:noFill/>
          <a:ln w="57150">
            <a:solidFill>
              <a:schemeClr val="accent2"/>
            </a:solidFill>
            <a:round/>
            <a:headEnd/>
            <a:tailEnd type="triangle" w="med" len="med"/>
          </a:ln>
        </p:spPr>
        <p:txBody>
          <a:bodyPr/>
          <a:lstStyle/>
          <a:p>
            <a:endParaRPr lang="en-US"/>
          </a:p>
        </p:txBody>
      </p:sp>
      <p:sp>
        <p:nvSpPr>
          <p:cNvPr id="17" name="Line 16"/>
          <p:cNvSpPr>
            <a:spLocks noChangeShapeType="1"/>
          </p:cNvSpPr>
          <p:nvPr/>
        </p:nvSpPr>
        <p:spPr bwMode="auto">
          <a:xfrm>
            <a:off x="2916238" y="4518025"/>
            <a:ext cx="2447925" cy="0"/>
          </a:xfrm>
          <a:prstGeom prst="line">
            <a:avLst/>
          </a:prstGeom>
          <a:noFill/>
          <a:ln w="57150">
            <a:solidFill>
              <a:schemeClr val="accent2"/>
            </a:solidFill>
            <a:round/>
            <a:headEnd/>
            <a:tailEnd type="triangle" w="med" len="med"/>
          </a:ln>
        </p:spPr>
        <p:txBody>
          <a:bodyPr/>
          <a:lstStyle/>
          <a:p>
            <a:endParaRPr lang="en-US"/>
          </a:p>
        </p:txBody>
      </p:sp>
      <p:sp>
        <p:nvSpPr>
          <p:cNvPr id="18" name="Line 17"/>
          <p:cNvSpPr>
            <a:spLocks noChangeShapeType="1"/>
          </p:cNvSpPr>
          <p:nvPr/>
        </p:nvSpPr>
        <p:spPr bwMode="auto">
          <a:xfrm>
            <a:off x="2916238" y="4518025"/>
            <a:ext cx="2519362" cy="1223963"/>
          </a:xfrm>
          <a:prstGeom prst="line">
            <a:avLst/>
          </a:prstGeom>
          <a:noFill/>
          <a:ln w="57150">
            <a:solidFill>
              <a:schemeClr val="accent2"/>
            </a:solidFill>
            <a:round/>
            <a:headEnd/>
            <a:tailEnd type="triangle" w="med" len="med"/>
          </a:ln>
        </p:spPr>
        <p:txBody>
          <a:bodyPr/>
          <a:lstStyle/>
          <a:p>
            <a:endParaRPr lang="en-US"/>
          </a:p>
        </p:txBody>
      </p:sp>
      <p:sp>
        <p:nvSpPr>
          <p:cNvPr id="19"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4</a:t>
            </a:fld>
            <a:endParaRPr lang="en-GB" dirty="0"/>
          </a:p>
        </p:txBody>
      </p:sp>
    </p:spTree>
    <p:extLst>
      <p:ext uri="{BB962C8B-B14F-4D97-AF65-F5344CB8AC3E}">
        <p14:creationId xmlns:p14="http://schemas.microsoft.com/office/powerpoint/2010/main" val="36595089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1" grpId="1" animBg="1"/>
      <p:bldP spid="14" grpId="0" animBg="1"/>
      <p:bldP spid="15"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Programming</a:t>
            </a:r>
            <a:endParaRPr lang="da-DK" dirty="0"/>
          </a:p>
        </p:txBody>
      </p:sp>
      <p:sp>
        <p:nvSpPr>
          <p:cNvPr id="3" name="Slide Number Placeholder 2"/>
          <p:cNvSpPr>
            <a:spLocks noGrp="1"/>
          </p:cNvSpPr>
          <p:nvPr>
            <p:ph type="sldNum" sz="quarter" idx="12"/>
          </p:nvPr>
        </p:nvSpPr>
        <p:spPr/>
        <p:txBody>
          <a:bodyPr/>
          <a:lstStyle/>
          <a:p>
            <a:pPr>
              <a:defRPr/>
            </a:pPr>
            <a:fld id="{315A5415-EC39-4ABD-B2D1-376FD9DBC68B}" type="slidenum">
              <a:rPr lang="en-GB" smtClean="0"/>
              <a:pPr>
                <a:defRPr/>
              </a:pPr>
              <a:t>5</a:t>
            </a:fld>
            <a:endParaRPr lang="en-GB" dirty="0"/>
          </a:p>
        </p:txBody>
      </p:sp>
      <p:grpSp>
        <p:nvGrpSpPr>
          <p:cNvPr id="4" name="Canvas 44"/>
          <p:cNvGrpSpPr>
            <a:grpSpLocks/>
          </p:cNvGrpSpPr>
          <p:nvPr/>
        </p:nvGrpSpPr>
        <p:grpSpPr bwMode="auto">
          <a:xfrm>
            <a:off x="827186" y="1913063"/>
            <a:ext cx="7992888" cy="4608512"/>
            <a:chOff x="3257" y="6007"/>
            <a:chExt cx="5685" cy="4656"/>
          </a:xfrm>
        </p:grpSpPr>
        <p:sp>
          <p:nvSpPr>
            <p:cNvPr id="5" name="AutoShape 3"/>
            <p:cNvSpPr>
              <a:spLocks noChangeAspect="1" noChangeArrowheads="1"/>
            </p:cNvSpPr>
            <p:nvPr/>
          </p:nvSpPr>
          <p:spPr bwMode="auto">
            <a:xfrm>
              <a:off x="3257" y="6007"/>
              <a:ext cx="5685" cy="46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AutoShape 46"/>
            <p:cNvSpPr>
              <a:spLocks noChangeArrowheads="1"/>
            </p:cNvSpPr>
            <p:nvPr/>
          </p:nvSpPr>
          <p:spPr bwMode="auto">
            <a:xfrm rot="5400000">
              <a:off x="3856" y="6029"/>
              <a:ext cx="4523" cy="4479"/>
            </a:xfrm>
            <a:custGeom>
              <a:avLst/>
              <a:gdLst>
                <a:gd name="T0" fmla="*/ 2972158 w 21600"/>
                <a:gd name="T1" fmla="*/ 943480 h 21600"/>
                <a:gd name="T2" fmla="*/ 347605 w 21600"/>
                <a:gd name="T3" fmla="*/ 1523790 h 21600"/>
                <a:gd name="T4" fmla="*/ 2329139 w 21600"/>
                <a:gd name="T5" fmla="*/ 1204782 h 21600"/>
                <a:gd name="T6" fmla="*/ 173588 w 21600"/>
                <a:gd name="T7" fmla="*/ 2865007 h 21600"/>
                <a:gd name="T8" fmla="*/ 177735 w 21600"/>
                <a:gd name="T9" fmla="*/ 1841105 h 21600"/>
                <a:gd name="T10" fmla="*/ 1215545 w 21600"/>
                <a:gd name="T11" fmla="*/ 1845338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chemeClr val="accent2">
                <a:lumMod val="40000"/>
                <a:lumOff val="60000"/>
              </a:schemeClr>
            </a:solidFill>
            <a:ln w="19050">
              <a:no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pitchFamily="34" charset="0"/>
              </a:endParaRPr>
            </a:p>
          </p:txBody>
        </p:sp>
        <p:sp>
          <p:nvSpPr>
            <p:cNvPr id="7" name="Rectangle 47"/>
            <p:cNvSpPr>
              <a:spLocks noChangeArrowheads="1"/>
            </p:cNvSpPr>
            <p:nvPr/>
          </p:nvSpPr>
          <p:spPr bwMode="auto">
            <a:xfrm>
              <a:off x="6589" y="6355"/>
              <a:ext cx="1981"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Programming</a:t>
              </a:r>
              <a:endParaRPr kumimoji="0" lang="en-US" sz="2000" b="0" i="0" u="none" strike="noStrike" cap="none" normalizeH="0" baseline="0" dirty="0" smtClean="0">
                <a:ln>
                  <a:noFill/>
                </a:ln>
                <a:solidFill>
                  <a:sysClr val="windowText" lastClr="000000"/>
                </a:solidFill>
                <a:effectLst/>
                <a:latin typeface="+mn-lt"/>
              </a:endParaRPr>
            </a:p>
          </p:txBody>
        </p:sp>
        <p:sp>
          <p:nvSpPr>
            <p:cNvPr id="8" name="Rectangle 49"/>
            <p:cNvSpPr>
              <a:spLocks noChangeArrowheads="1"/>
            </p:cNvSpPr>
            <p:nvPr/>
          </p:nvSpPr>
          <p:spPr bwMode="auto">
            <a:xfrm>
              <a:off x="6881" y="9565"/>
              <a:ext cx="1689" cy="37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smtClean="0">
                  <a:ln>
                    <a:noFill/>
                  </a:ln>
                  <a:solidFill>
                    <a:sysClr val="windowText" lastClr="000000"/>
                  </a:solidFill>
                  <a:effectLst/>
                  <a:latin typeface="+mn-lt"/>
                </a:rPr>
                <a:t>Formulation</a:t>
              </a:r>
              <a:endParaRPr kumimoji="0" lang="en-US" sz="2000" b="0" i="0" u="none" strike="noStrike" cap="none" normalizeH="0" baseline="0" dirty="0" smtClean="0">
                <a:ln>
                  <a:noFill/>
                </a:ln>
                <a:solidFill>
                  <a:sysClr val="windowText" lastClr="000000"/>
                </a:solidFill>
                <a:effectLst/>
                <a:latin typeface="+mn-lt"/>
              </a:endParaRPr>
            </a:p>
          </p:txBody>
        </p:sp>
        <p:sp>
          <p:nvSpPr>
            <p:cNvPr id="9" name="Rectangle 50"/>
            <p:cNvSpPr>
              <a:spLocks noChangeArrowheads="1"/>
            </p:cNvSpPr>
            <p:nvPr/>
          </p:nvSpPr>
          <p:spPr bwMode="auto">
            <a:xfrm>
              <a:off x="3905" y="9564"/>
              <a:ext cx="2220" cy="37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Implementation</a:t>
              </a:r>
              <a:endParaRPr kumimoji="0" lang="en-US" sz="2000" b="0" i="0" u="none" strike="noStrike" cap="none" normalizeH="0" baseline="0" dirty="0" smtClean="0">
                <a:ln>
                  <a:noFill/>
                </a:ln>
                <a:solidFill>
                  <a:sysClr val="windowText" lastClr="000000"/>
                </a:solidFill>
                <a:effectLst/>
                <a:latin typeface="+mn-lt"/>
              </a:endParaRPr>
            </a:p>
          </p:txBody>
        </p:sp>
        <p:sp>
          <p:nvSpPr>
            <p:cNvPr id="10" name="Rectangle 51"/>
            <p:cNvSpPr>
              <a:spLocks noChangeArrowheads="1"/>
            </p:cNvSpPr>
            <p:nvPr/>
          </p:nvSpPr>
          <p:spPr bwMode="auto">
            <a:xfrm>
              <a:off x="4659" y="6336"/>
              <a:ext cx="1160" cy="544"/>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Closure</a:t>
              </a:r>
            </a:p>
          </p:txBody>
        </p:sp>
        <p:sp>
          <p:nvSpPr>
            <p:cNvPr id="11" name="Text Box 19"/>
            <p:cNvSpPr txBox="1">
              <a:spLocks noChangeArrowheads="1"/>
            </p:cNvSpPr>
            <p:nvPr/>
          </p:nvSpPr>
          <p:spPr bwMode="auto">
            <a:xfrm>
              <a:off x="5215" y="7999"/>
              <a:ext cx="1666" cy="999"/>
            </a:xfrm>
            <a:prstGeom prst="rect">
              <a:avLst/>
            </a:prstGeom>
            <a:solidFill>
              <a:srgbClr val="FFC000">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GB" sz="2000" b="1" i="0" u="none" strike="noStrike" cap="none" normalizeH="0" baseline="0" smtClean="0">
                  <a:ln>
                    <a:noFill/>
                  </a:ln>
                  <a:solidFill>
                    <a:srgbClr val="006E99"/>
                  </a:solidFill>
                  <a:effectLst/>
                  <a:latin typeface="+mn-lt"/>
                </a:rPr>
                <a:t>Policy dialogue</a:t>
              </a:r>
            </a:p>
          </p:txBody>
        </p:sp>
      </p:grpSp>
      <p:sp>
        <p:nvSpPr>
          <p:cNvPr id="12" name="Rectangle 50"/>
          <p:cNvSpPr>
            <a:spLocks noChangeArrowheads="1"/>
          </p:cNvSpPr>
          <p:nvPr/>
        </p:nvSpPr>
        <p:spPr bwMode="auto">
          <a:xfrm>
            <a:off x="6740573" y="3626733"/>
            <a:ext cx="2295923" cy="45033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chemeClr val="tx1"/>
                </a:solidFill>
                <a:effectLst/>
                <a:latin typeface="+mn-lt"/>
              </a:rPr>
              <a:t>Identification</a:t>
            </a:r>
            <a:endParaRPr kumimoji="0" lang="en-US" sz="2000" b="0" i="0" u="none" strike="noStrike" cap="none" normalizeH="0" baseline="0" dirty="0" smtClean="0">
              <a:ln>
                <a:noFill/>
              </a:ln>
              <a:solidFill>
                <a:schemeClr val="tx1"/>
              </a:solidFill>
              <a:effectLst/>
              <a:latin typeface="+mn-lt"/>
            </a:endParaRPr>
          </a:p>
        </p:txBody>
      </p:sp>
      <p:sp>
        <p:nvSpPr>
          <p:cNvPr id="13" name="Rectangle 51"/>
          <p:cNvSpPr>
            <a:spLocks noChangeArrowheads="1"/>
          </p:cNvSpPr>
          <p:nvPr/>
        </p:nvSpPr>
        <p:spPr bwMode="auto">
          <a:xfrm>
            <a:off x="1403648" y="3356834"/>
            <a:ext cx="1612022" cy="538452"/>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en-US" sz="2000" b="1" i="0" u="none" strike="noStrike" cap="none" normalizeH="0" baseline="0" dirty="0" smtClean="0">
                <a:ln>
                  <a:noFill/>
                </a:ln>
                <a:solidFill>
                  <a:sysClr val="windowText" lastClr="000000"/>
                </a:solidFill>
                <a:effectLst/>
                <a:latin typeface="+mn-lt"/>
              </a:rPr>
              <a:t>Evaluation</a:t>
            </a:r>
          </a:p>
        </p:txBody>
      </p:sp>
      <p:sp>
        <p:nvSpPr>
          <p:cNvPr id="14" name="Oval 13"/>
          <p:cNvSpPr/>
          <p:nvPr/>
        </p:nvSpPr>
        <p:spPr bwMode="auto">
          <a:xfrm>
            <a:off x="5151832" y="1700808"/>
            <a:ext cx="2736702" cy="1296144"/>
          </a:xfrm>
          <a:prstGeom prst="ellipse">
            <a:avLst/>
          </a:prstGeom>
          <a:noFill/>
          <a:ln w="571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da-DK"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8938498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0" y="1274802"/>
            <a:ext cx="8784976" cy="553998"/>
          </a:xfrm>
        </p:spPr>
        <p:txBody>
          <a:bodyPr>
            <a:spAutoFit/>
          </a:bodyPr>
          <a:lstStyle/>
          <a:p>
            <a:pPr indent="0" eaLnBrk="1" hangingPunct="1"/>
            <a:r>
              <a:rPr lang="en-GB" dirty="0" smtClean="0">
                <a:solidFill>
                  <a:srgbClr val="006699"/>
                </a:solidFill>
              </a:rPr>
              <a:t>Steps in multi-annual programming</a:t>
            </a:r>
          </a:p>
        </p:txBody>
      </p:sp>
      <p:sp>
        <p:nvSpPr>
          <p:cNvPr id="2" name="Rectangle 1"/>
          <p:cNvSpPr/>
          <p:nvPr/>
        </p:nvSpPr>
        <p:spPr>
          <a:xfrm>
            <a:off x="457200" y="2382560"/>
            <a:ext cx="7848872" cy="3016211"/>
          </a:xfrm>
          <a:prstGeom prst="rect">
            <a:avLst/>
          </a:prstGeom>
        </p:spPr>
        <p:txBody>
          <a:bodyPr wrap="square">
            <a:spAutoFit/>
          </a:bodyPr>
          <a:lstStyle/>
          <a:p>
            <a:pPr marL="285750" indent="-285750" eaLnBrk="1" hangingPunct="1">
              <a:buFont typeface="Arial"/>
              <a:buChar char="•"/>
            </a:pPr>
            <a:r>
              <a:rPr lang="en-GB" sz="1800" b="1" dirty="0" smtClean="0">
                <a:solidFill>
                  <a:srgbClr val="006699"/>
                </a:solidFill>
                <a:latin typeface="+mn-lt"/>
              </a:rPr>
              <a:t>Strategic analysis</a:t>
            </a:r>
          </a:p>
          <a:p>
            <a:pPr marL="742950" lvl="1" indent="-285750">
              <a:buFont typeface="Arial"/>
              <a:buChar char="•"/>
            </a:pPr>
            <a:r>
              <a:rPr lang="en-GB" sz="1800" dirty="0" smtClean="0">
                <a:solidFill>
                  <a:srgbClr val="006699"/>
                </a:solidFill>
                <a:latin typeface="+mn-lt"/>
              </a:rPr>
              <a:t>Analysis </a:t>
            </a:r>
            <a:r>
              <a:rPr lang="en-GB" sz="1800" dirty="0">
                <a:solidFill>
                  <a:srgbClr val="006699"/>
                </a:solidFill>
                <a:latin typeface="+mn-lt"/>
              </a:rPr>
              <a:t>of the country situation</a:t>
            </a:r>
          </a:p>
          <a:p>
            <a:pPr marL="742950" lvl="1" indent="-285750">
              <a:buFont typeface="Arial"/>
              <a:buChar char="•"/>
            </a:pPr>
            <a:r>
              <a:rPr lang="en-GB" sz="1800" dirty="0" smtClean="0">
                <a:solidFill>
                  <a:srgbClr val="006699"/>
                </a:solidFill>
                <a:latin typeface="+mn-lt"/>
              </a:rPr>
              <a:t>Review </a:t>
            </a:r>
            <a:r>
              <a:rPr lang="en-GB" sz="1800" dirty="0">
                <a:solidFill>
                  <a:srgbClr val="006699"/>
                </a:solidFill>
                <a:latin typeface="+mn-lt"/>
              </a:rPr>
              <a:t>of national and donor priorities</a:t>
            </a:r>
          </a:p>
          <a:p>
            <a:pPr marL="742950" lvl="1" indent="-285750">
              <a:spcBef>
                <a:spcPts val="600"/>
              </a:spcBef>
              <a:buFont typeface="Arial"/>
              <a:buChar char="•"/>
            </a:pPr>
            <a:r>
              <a:rPr lang="en-GB" sz="1800" dirty="0" smtClean="0">
                <a:solidFill>
                  <a:srgbClr val="006699"/>
                </a:solidFill>
                <a:latin typeface="+mn-lt"/>
              </a:rPr>
              <a:t>Identification </a:t>
            </a:r>
            <a:r>
              <a:rPr lang="en-GB" sz="1800" dirty="0">
                <a:solidFill>
                  <a:srgbClr val="006699"/>
                </a:solidFill>
                <a:latin typeface="+mn-lt"/>
              </a:rPr>
              <a:t>of the response strategy and focal sectors</a:t>
            </a:r>
          </a:p>
          <a:p>
            <a:pPr marL="285750" indent="-285750" eaLnBrk="1" hangingPunct="1">
              <a:spcBef>
                <a:spcPts val="600"/>
              </a:spcBef>
              <a:buFont typeface="Arial"/>
              <a:buChar char="•"/>
            </a:pPr>
            <a:endParaRPr lang="en-GB" sz="1800" dirty="0">
              <a:solidFill>
                <a:srgbClr val="006699"/>
              </a:solidFill>
              <a:latin typeface="+mn-lt"/>
            </a:endParaRPr>
          </a:p>
          <a:p>
            <a:pPr marL="285750" indent="-285750" eaLnBrk="1" hangingPunct="1">
              <a:buFont typeface="Arial"/>
              <a:buChar char="•"/>
            </a:pPr>
            <a:r>
              <a:rPr lang="en-GB" sz="1800" b="1" dirty="0" smtClean="0">
                <a:solidFill>
                  <a:srgbClr val="006699"/>
                </a:solidFill>
                <a:latin typeface="+mn-lt"/>
              </a:rPr>
              <a:t>Multi-annual indicative programme</a:t>
            </a:r>
          </a:p>
          <a:p>
            <a:pPr marL="742950" lvl="1" indent="-285750">
              <a:buFont typeface="Arial"/>
              <a:buChar char="•"/>
            </a:pPr>
            <a:r>
              <a:rPr lang="en-GB" sz="1800" dirty="0" smtClean="0">
                <a:solidFill>
                  <a:srgbClr val="006699"/>
                </a:solidFill>
                <a:latin typeface="+mn-lt"/>
              </a:rPr>
              <a:t>Design </a:t>
            </a:r>
            <a:r>
              <a:rPr lang="en-GB" sz="1800" dirty="0">
                <a:solidFill>
                  <a:srgbClr val="006699"/>
                </a:solidFill>
                <a:latin typeface="+mn-lt"/>
              </a:rPr>
              <a:t>of the intervention </a:t>
            </a:r>
            <a:r>
              <a:rPr lang="en-GB" sz="1800" dirty="0" smtClean="0">
                <a:solidFill>
                  <a:srgbClr val="006699"/>
                </a:solidFill>
                <a:latin typeface="+mn-lt"/>
              </a:rPr>
              <a:t>framework</a:t>
            </a:r>
          </a:p>
          <a:p>
            <a:pPr marL="742950" lvl="1" indent="-285750">
              <a:buFont typeface="Arial"/>
              <a:buChar char="•"/>
            </a:pPr>
            <a:r>
              <a:rPr lang="en-GB" sz="1800" dirty="0" smtClean="0">
                <a:solidFill>
                  <a:srgbClr val="006699"/>
                </a:solidFill>
                <a:latin typeface="+mn-lt"/>
              </a:rPr>
              <a:t>Budget</a:t>
            </a:r>
            <a:endParaRPr lang="en-GB" sz="1800" dirty="0">
              <a:solidFill>
                <a:srgbClr val="006699"/>
              </a:solidFill>
              <a:latin typeface="+mn-lt"/>
            </a:endParaRPr>
          </a:p>
          <a:p>
            <a:pPr marL="285750" indent="-285750" eaLnBrk="1" hangingPunct="1">
              <a:buFont typeface="Arial"/>
              <a:buChar char="•"/>
            </a:pPr>
            <a:endParaRPr lang="en-GB" sz="1800" dirty="0">
              <a:solidFill>
                <a:srgbClr val="006699"/>
              </a:solidFill>
              <a:latin typeface="+mn-lt"/>
            </a:endParaRPr>
          </a:p>
          <a:p>
            <a:pPr marL="285750" indent="-285750" eaLnBrk="1" hangingPunct="1">
              <a:buFont typeface="Arial"/>
              <a:buChar char="•"/>
            </a:pPr>
            <a:r>
              <a:rPr lang="en-GB" sz="1800" dirty="0">
                <a:solidFill>
                  <a:srgbClr val="006699"/>
                </a:solidFill>
                <a:latin typeface="+mn-lt"/>
              </a:rPr>
              <a:t>Multi-annual programming is subject to a mid-term review</a:t>
            </a:r>
          </a:p>
        </p:txBody>
      </p:sp>
      <p:sp>
        <p:nvSpPr>
          <p:cNvPr id="5" name="Slide Number Placeholder 2"/>
          <p:cNvSpPr>
            <a:spLocks noGrp="1"/>
          </p:cNvSpPr>
          <p:nvPr>
            <p:ph type="sldNum" sz="quarter" idx="12"/>
          </p:nvPr>
        </p:nvSpPr>
        <p:spPr>
          <a:xfrm>
            <a:off x="6553200" y="6245225"/>
            <a:ext cx="2133600" cy="476250"/>
          </a:xfrm>
        </p:spPr>
        <p:txBody>
          <a:bodyPr/>
          <a:lstStyle/>
          <a:p>
            <a:pPr>
              <a:defRPr/>
            </a:pPr>
            <a:fld id="{315A5415-EC39-4ABD-B2D1-376FD9DBC68B}" type="slidenum">
              <a:rPr lang="en-GB" smtClean="0"/>
              <a:pPr>
                <a:defRPr/>
              </a:pPr>
              <a:t>6</a:t>
            </a:fld>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xfrm>
            <a:off x="8370887" y="6237288"/>
            <a:ext cx="544513" cy="476250"/>
          </a:xfrm>
          <a:noFill/>
        </p:spPr>
        <p:txBody>
          <a:bodyPr anchor="b"/>
          <a:lstStyle/>
          <a:p>
            <a:pPr eaLnBrk="0" hangingPunct="0">
              <a:lnSpc>
                <a:spcPts val="1400"/>
              </a:lnSpc>
            </a:pPr>
            <a:fld id="{E3B52D32-345F-427A-93FE-BB4974FA2EA1}" type="slidenum">
              <a:rPr lang="fr-FR" smtClean="0">
                <a:latin typeface="Verdana" pitchFamily="34" charset="0"/>
                <a:ea typeface="ＭＳ Ｐゴシック" pitchFamily="34" charset="-128"/>
              </a:rPr>
              <a:pPr eaLnBrk="0" hangingPunct="0">
                <a:lnSpc>
                  <a:spcPts val="1400"/>
                </a:lnSpc>
              </a:pPr>
              <a:t>7</a:t>
            </a:fld>
            <a:endParaRPr lang="fr-FR" smtClean="0">
              <a:latin typeface="Verdana" pitchFamily="34" charset="0"/>
              <a:ea typeface="ＭＳ Ｐゴシック" pitchFamily="34" charset="-128"/>
            </a:endParaRPr>
          </a:p>
        </p:txBody>
      </p:sp>
      <p:sp>
        <p:nvSpPr>
          <p:cNvPr id="12291" name="Rectangle 2"/>
          <p:cNvSpPr>
            <a:spLocks noGrp="1" noChangeArrowheads="1"/>
          </p:cNvSpPr>
          <p:nvPr>
            <p:ph type="title"/>
          </p:nvPr>
        </p:nvSpPr>
        <p:spPr>
          <a:xfrm>
            <a:off x="0" y="1243702"/>
            <a:ext cx="8820472" cy="553998"/>
          </a:xfrm>
        </p:spPr>
        <p:txBody>
          <a:bodyPr wrap="square">
            <a:spAutoFit/>
          </a:bodyPr>
          <a:lstStyle/>
          <a:p>
            <a:pPr indent="0" eaLnBrk="1" hangingPunct="1"/>
            <a:r>
              <a:rPr lang="en-GB" dirty="0" smtClean="0">
                <a:solidFill>
                  <a:srgbClr val="006699"/>
                </a:solidFill>
                <a:ea typeface="ＭＳ Ｐゴシック" pitchFamily="34" charset="-128"/>
              </a:rPr>
              <a:t>Strategic analysis (CSP or equivalent)</a:t>
            </a:r>
          </a:p>
        </p:txBody>
      </p:sp>
      <p:graphicFrame>
        <p:nvGraphicFramePr>
          <p:cNvPr id="415792" name="Group 48"/>
          <p:cNvGraphicFramePr>
            <a:graphicFrameLocks noGrp="1"/>
          </p:cNvGraphicFramePr>
          <p:nvPr>
            <p:ph sz="half" idx="1"/>
            <p:extLst>
              <p:ext uri="{D42A27DB-BD31-4B8C-83A1-F6EECF244321}">
                <p14:modId xmlns:p14="http://schemas.microsoft.com/office/powerpoint/2010/main" val="714026516"/>
              </p:ext>
            </p:extLst>
          </p:nvPr>
        </p:nvGraphicFramePr>
        <p:xfrm>
          <a:off x="533400" y="2318828"/>
          <a:ext cx="3312368" cy="4180108"/>
        </p:xfrm>
        <a:graphic>
          <a:graphicData uri="http://schemas.openxmlformats.org/drawingml/2006/table">
            <a:tbl>
              <a:tblPr/>
              <a:tblGrid>
                <a:gridCol w="3312368"/>
              </a:tblGrid>
              <a:tr h="579741">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Co-operation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8503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Analysis of the country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24952">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Partner country’s policy agenda</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868799">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ＭＳ Ｐゴシック" charset="-128"/>
                          <a:cs typeface="+mn-cs"/>
                        </a:rPr>
                        <a:t>EC and other donors’ co-operation (past and on-going)</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59760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Response strategy</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r h="378374">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ea typeface="ＭＳ Ｐゴシック" charset="-128"/>
                        </a:rPr>
                        <a:t> Annexes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rgbClr val="BDDEFF"/>
                    </a:solidFill>
                  </a:tcPr>
                </a:tc>
              </a:tr>
            </a:tbl>
          </a:graphicData>
        </a:graphic>
      </p:graphicFrame>
      <p:sp>
        <p:nvSpPr>
          <p:cNvPr id="12308" name="Rectangle 17"/>
          <p:cNvSpPr>
            <a:spLocks noChangeArrowheads="1"/>
          </p:cNvSpPr>
          <p:nvPr/>
        </p:nvSpPr>
        <p:spPr bwMode="auto">
          <a:xfrm>
            <a:off x="684213" y="1843088"/>
            <a:ext cx="3887787"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Possible entry points</a:t>
            </a:r>
          </a:p>
        </p:txBody>
      </p:sp>
      <p:sp>
        <p:nvSpPr>
          <p:cNvPr id="12309" name="Rectangle 18"/>
          <p:cNvSpPr>
            <a:spLocks noChangeArrowheads="1"/>
          </p:cNvSpPr>
          <p:nvPr/>
        </p:nvSpPr>
        <p:spPr bwMode="auto">
          <a:xfrm>
            <a:off x="4875212" y="1836738"/>
            <a:ext cx="3887788" cy="366712"/>
          </a:xfrm>
          <a:prstGeom prst="rect">
            <a:avLst/>
          </a:prstGeom>
          <a:noFill/>
          <a:ln w="9525">
            <a:noFill/>
            <a:miter lim="800000"/>
            <a:headEnd/>
            <a:tailEnd/>
          </a:ln>
        </p:spPr>
        <p:txBody>
          <a:bodyPr>
            <a:spAutoFit/>
          </a:bodyPr>
          <a:lstStyle/>
          <a:p>
            <a:r>
              <a:rPr lang="en-GB" sz="1800" b="1" dirty="0">
                <a:solidFill>
                  <a:srgbClr val="006699"/>
                </a:solidFill>
                <a:cs typeface="Arial" pitchFamily="34" charset="0"/>
              </a:rPr>
              <a:t>Issues to be addressed</a:t>
            </a:r>
          </a:p>
        </p:txBody>
      </p:sp>
      <p:graphicFrame>
        <p:nvGraphicFramePr>
          <p:cNvPr id="415791" name="Group 47"/>
          <p:cNvGraphicFramePr>
            <a:graphicFrameLocks noGrp="1"/>
          </p:cNvGraphicFramePr>
          <p:nvPr>
            <p:ph sz="half" idx="2"/>
            <p:extLst>
              <p:ext uri="{D42A27DB-BD31-4B8C-83A1-F6EECF244321}">
                <p14:modId xmlns:p14="http://schemas.microsoft.com/office/powerpoint/2010/main" val="4024111694"/>
              </p:ext>
            </p:extLst>
          </p:nvPr>
        </p:nvGraphicFramePr>
        <p:xfrm>
          <a:off x="4084880" y="2348880"/>
          <a:ext cx="4680520" cy="4086909"/>
        </p:xfrm>
        <a:graphic>
          <a:graphicData uri="http://schemas.openxmlformats.org/drawingml/2006/table">
            <a:tbl>
              <a:tblPr>
                <a:effectLst/>
              </a:tblPr>
              <a:tblGrid>
                <a:gridCol w="4680520"/>
              </a:tblGrid>
              <a:tr h="57467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Sustainable development objectives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0425">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smtClean="0">
                          <a:ln>
                            <a:noFill/>
                          </a:ln>
                          <a:solidFill>
                            <a:srgbClr val="000000"/>
                          </a:solidFill>
                          <a:effectLst/>
                          <a:latin typeface="Arial" charset="0"/>
                        </a:rPr>
                        <a:t>Key </a:t>
                      </a:r>
                      <a:r>
                        <a:rPr kumimoji="0" lang="en-GB" sz="1800" b="1" i="0" u="none" strike="noStrike" cap="none" normalizeH="0" baseline="0" dirty="0">
                          <a:ln>
                            <a:noFill/>
                          </a:ln>
                          <a:solidFill>
                            <a:srgbClr val="000000"/>
                          </a:solidFill>
                          <a:effectLst/>
                          <a:latin typeface="Arial" charset="0"/>
                        </a:rPr>
                        <a:t>environmental issues (incl. climate change), links with social and economic situation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677594">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Environmental/climate </a:t>
                      </a:r>
                      <a:r>
                        <a:rPr kumimoji="0" lang="en-GB" sz="1800" b="1" i="0" u="none" strike="noStrike" kern="1200" cap="none" normalizeH="0" baseline="0" dirty="0">
                          <a:ln>
                            <a:noFill/>
                          </a:ln>
                          <a:solidFill>
                            <a:srgbClr val="000000"/>
                          </a:solidFill>
                          <a:effectLst/>
                          <a:latin typeface="Arial" charset="0"/>
                          <a:ea typeface="+mn-ea"/>
                          <a:cs typeface="+mn-cs"/>
                        </a:rPr>
                        <a:t>policy, multilateral </a:t>
                      </a:r>
                      <a:r>
                        <a:rPr kumimoji="0" lang="en-GB" sz="1800" b="1" i="0" u="none" strike="noStrike" kern="1200" cap="none" normalizeH="0" baseline="0" dirty="0" smtClean="0">
                          <a:ln>
                            <a:noFill/>
                          </a:ln>
                          <a:solidFill>
                            <a:srgbClr val="000000"/>
                          </a:solidFill>
                          <a:effectLst/>
                          <a:latin typeface="Arial" charset="0"/>
                          <a:ea typeface="+mn-ea"/>
                          <a:cs typeface="+mn-cs"/>
                        </a:rPr>
                        <a:t>environmental </a:t>
                      </a:r>
                      <a:r>
                        <a:rPr kumimoji="0" lang="en-GB" sz="1800" b="1" i="0" u="none" strike="noStrike" kern="1200" cap="none" normalizeH="0" baseline="0" dirty="0">
                          <a:ln>
                            <a:noFill/>
                          </a:ln>
                          <a:solidFill>
                            <a:srgbClr val="000000"/>
                          </a:solidFill>
                          <a:effectLst/>
                          <a:latin typeface="Arial" charset="0"/>
                          <a:ea typeface="+mn-ea"/>
                          <a:cs typeface="+mn-cs"/>
                        </a:rPr>
                        <a:t>agreements</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865188">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Actions </a:t>
                      </a:r>
                      <a:r>
                        <a:rPr kumimoji="0" lang="en-GB" sz="1800" b="1" i="0" u="none" strike="noStrike" kern="1200" cap="none" normalizeH="0" baseline="0" dirty="0">
                          <a:ln>
                            <a:noFill/>
                          </a:ln>
                          <a:solidFill>
                            <a:srgbClr val="000000"/>
                          </a:solidFill>
                          <a:effectLst/>
                          <a:latin typeface="Arial" charset="0"/>
                          <a:ea typeface="+mn-ea"/>
                          <a:cs typeface="+mn-cs"/>
                        </a:rPr>
                        <a:t>taken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 </a:t>
                      </a:r>
                      <a:r>
                        <a:rPr kumimoji="0" lang="en-GB" sz="1800" b="1" i="0" u="none" strike="noStrike" kern="1200" cap="none" normalizeH="0" baseline="0" dirty="0">
                          <a:ln>
                            <a:noFill/>
                          </a:ln>
                          <a:solidFill>
                            <a:srgbClr val="000000"/>
                          </a:solidFill>
                          <a:effectLst/>
                          <a:latin typeface="Arial" charset="0"/>
                          <a:ea typeface="+mn-ea"/>
                          <a:cs typeface="+mn-cs"/>
                        </a:rPr>
                        <a:t>results obtained, donor coordination</a:t>
                      </a: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177800" marR="0" lvl="0" indent="-17780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kern="1200" cap="none" normalizeH="0" baseline="0" dirty="0" smtClean="0">
                          <a:ln>
                            <a:noFill/>
                          </a:ln>
                          <a:solidFill>
                            <a:srgbClr val="000000"/>
                          </a:solidFill>
                          <a:effectLst/>
                          <a:latin typeface="Arial" charset="0"/>
                          <a:ea typeface="+mn-ea"/>
                          <a:cs typeface="+mn-cs"/>
                        </a:rPr>
                        <a:t>Proposed </a:t>
                      </a:r>
                      <a:r>
                        <a:rPr kumimoji="0" lang="en-GB" sz="1800" b="1" i="0" u="none" strike="noStrike" kern="1200" cap="none" normalizeH="0" baseline="0" dirty="0">
                          <a:ln>
                            <a:noFill/>
                          </a:ln>
                          <a:solidFill>
                            <a:srgbClr val="000000"/>
                          </a:solidFill>
                          <a:effectLst/>
                          <a:latin typeface="Arial" charset="0"/>
                          <a:ea typeface="+mn-ea"/>
                          <a:cs typeface="+mn-cs"/>
                        </a:rPr>
                        <a:t>approach to integrate the </a:t>
                      </a:r>
                      <a:r>
                        <a:rPr kumimoji="0" lang="en-GB" sz="1800" b="1" i="0" u="none" strike="noStrike" kern="1200" cap="none" normalizeH="0" baseline="0" dirty="0" smtClean="0">
                          <a:ln>
                            <a:noFill/>
                          </a:ln>
                          <a:solidFill>
                            <a:srgbClr val="000000"/>
                          </a:solidFill>
                          <a:effectLst/>
                          <a:latin typeface="Arial" charset="0"/>
                          <a:ea typeface="+mn-ea"/>
                          <a:cs typeface="+mn-cs"/>
                        </a:rPr>
                        <a:t>environment/climate change</a:t>
                      </a:r>
                      <a:endParaRPr kumimoji="0" lang="en-GB" sz="1800" b="1" i="0" u="none" strike="noStrike" kern="1200" cap="none" normalizeH="0" baseline="0" dirty="0">
                        <a:ln>
                          <a:noFill/>
                        </a:ln>
                        <a:solidFill>
                          <a:srgbClr val="000000"/>
                        </a:solidFill>
                        <a:effectLst/>
                        <a:latin typeface="Arial" charset="0"/>
                        <a:ea typeface="+mn-ea"/>
                        <a:cs typeface="+mn-cs"/>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GB" sz="1800" b="1" i="0" u="none" strike="noStrike" cap="none" normalizeH="0" baseline="0" dirty="0">
                          <a:ln>
                            <a:noFill/>
                          </a:ln>
                          <a:solidFill>
                            <a:srgbClr val="000000"/>
                          </a:solidFill>
                          <a:effectLst/>
                          <a:latin typeface="Arial" charset="0"/>
                        </a:rPr>
                        <a:t> </a:t>
                      </a:r>
                      <a:r>
                        <a:rPr kumimoji="0" lang="en-GB" sz="1800" b="1" i="0" u="none" strike="noStrike" cap="none" normalizeH="0" baseline="0" dirty="0" smtClean="0">
                          <a:ln>
                            <a:noFill/>
                          </a:ln>
                          <a:solidFill>
                            <a:srgbClr val="000000"/>
                          </a:solidFill>
                          <a:effectLst/>
                          <a:latin typeface="Arial" charset="0"/>
                        </a:rPr>
                        <a:t>CEP summary or equivalent</a:t>
                      </a:r>
                      <a:endParaRPr kumimoji="0" lang="en-GB" sz="1800" b="1" i="0" u="none" strike="noStrike" cap="none" normalizeH="0" baseline="0" dirty="0">
                        <a:ln>
                          <a:noFill/>
                        </a:ln>
                        <a:solidFill>
                          <a:srgbClr val="000000"/>
                        </a:solidFill>
                        <a:effectLst/>
                        <a:latin typeface="Arial" charset="0"/>
                      </a:endParaRPr>
                    </a:p>
                  </a:txBody>
                  <a:tcPr horzOverflow="overflow">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lnTlToBr>
                      <a:noFill/>
                    </a:lnTlToBr>
                    <a:lnBlToTr>
                      <a:noFill/>
                    </a:lnBlToTr>
                    <a:solidFill>
                      <a:schemeClr val="accent5"/>
                    </a:solidFill>
                  </a:tcPr>
                </a:tc>
              </a:tr>
            </a:tbl>
          </a:graphicData>
        </a:graphic>
      </p:graphicFrame>
    </p:spTree>
    <p:extLst>
      <p:ext uri="{BB962C8B-B14F-4D97-AF65-F5344CB8AC3E}">
        <p14:creationId xmlns:p14="http://schemas.microsoft.com/office/powerpoint/2010/main" val="27857568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descr="iceberg.jpg"/>
          <p:cNvPicPr>
            <a:picLocks noChangeAspect="1"/>
          </p:cNvPicPr>
          <p:nvPr/>
        </p:nvPicPr>
        <p:blipFill rotWithShape="1">
          <a:blip r:embed="rId3" cstate="email">
            <a:lum bright="-10000"/>
            <a:extLst>
              <a:ext uri="{28A0092B-C50C-407E-A947-70E740481C1C}">
                <a14:useLocalDpi xmlns:a14="http://schemas.microsoft.com/office/drawing/2010/main"/>
              </a:ext>
            </a:extLst>
          </a:blip>
          <a:srcRect/>
          <a:stretch/>
        </p:blipFill>
        <p:spPr bwMode="auto">
          <a:xfrm>
            <a:off x="3352800" y="3562066"/>
            <a:ext cx="4895776" cy="2752314"/>
          </a:xfrm>
          <a:prstGeom prst="rect">
            <a:avLst/>
          </a:prstGeom>
          <a:noFill/>
          <a:ln w="9525">
            <a:noFill/>
            <a:miter lim="800000"/>
            <a:headEnd/>
            <a:tailEnd/>
          </a:ln>
        </p:spPr>
      </p:pic>
      <p:sp>
        <p:nvSpPr>
          <p:cNvPr id="3" name="Up-Down Arrow 2"/>
          <p:cNvSpPr/>
          <p:nvPr/>
        </p:nvSpPr>
        <p:spPr>
          <a:xfrm>
            <a:off x="2462212" y="2434406"/>
            <a:ext cx="433388" cy="93590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4" name="Up-Down Arrow 3"/>
          <p:cNvSpPr/>
          <p:nvPr/>
        </p:nvSpPr>
        <p:spPr>
          <a:xfrm>
            <a:off x="2462212" y="3442319"/>
            <a:ext cx="433388" cy="280771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32773" name="TextBox 4"/>
          <p:cNvSpPr txBox="1">
            <a:spLocks noChangeArrowheads="1"/>
          </p:cNvSpPr>
          <p:nvPr/>
        </p:nvSpPr>
        <p:spPr bwMode="auto">
          <a:xfrm>
            <a:off x="395537" y="2362200"/>
            <a:ext cx="1823019" cy="1015663"/>
          </a:xfrm>
          <a:prstGeom prst="rect">
            <a:avLst/>
          </a:prstGeom>
          <a:noFill/>
          <a:ln w="9525">
            <a:noFill/>
            <a:miter lim="800000"/>
            <a:headEnd/>
            <a:tailEnd/>
          </a:ln>
        </p:spPr>
        <p:txBody>
          <a:bodyPr wrap="square">
            <a:spAutoFit/>
          </a:bodyPr>
          <a:lstStyle/>
          <a:p>
            <a:r>
              <a:rPr lang="da-DK" sz="2000" dirty="0">
                <a:solidFill>
                  <a:srgbClr val="006E99"/>
                </a:solidFill>
              </a:rPr>
              <a:t>Focus of traditional analysis</a:t>
            </a:r>
            <a:endParaRPr lang="en-US" sz="2000" dirty="0">
              <a:solidFill>
                <a:srgbClr val="006E99"/>
              </a:solidFill>
            </a:endParaRPr>
          </a:p>
        </p:txBody>
      </p:sp>
      <p:sp>
        <p:nvSpPr>
          <p:cNvPr id="32774" name="TextBox 5"/>
          <p:cNvSpPr txBox="1">
            <a:spLocks noChangeArrowheads="1"/>
          </p:cNvSpPr>
          <p:nvPr/>
        </p:nvSpPr>
        <p:spPr bwMode="auto">
          <a:xfrm>
            <a:off x="395537" y="3802112"/>
            <a:ext cx="1896813" cy="1323439"/>
          </a:xfrm>
          <a:prstGeom prst="rect">
            <a:avLst/>
          </a:prstGeom>
          <a:noFill/>
          <a:ln w="9525">
            <a:noFill/>
            <a:miter lim="800000"/>
            <a:headEnd/>
            <a:tailEnd/>
          </a:ln>
        </p:spPr>
        <p:txBody>
          <a:bodyPr wrap="square">
            <a:spAutoFit/>
          </a:bodyPr>
          <a:lstStyle/>
          <a:p>
            <a:r>
              <a:rPr lang="da-DK" sz="2000" dirty="0">
                <a:solidFill>
                  <a:srgbClr val="006E99"/>
                </a:solidFill>
              </a:rPr>
              <a:t>Focus of political economy analysis</a:t>
            </a:r>
            <a:endParaRPr lang="en-US" sz="2000" dirty="0">
              <a:solidFill>
                <a:srgbClr val="006E99"/>
              </a:solidFill>
            </a:endParaRPr>
          </a:p>
        </p:txBody>
      </p:sp>
      <p:sp>
        <p:nvSpPr>
          <p:cNvPr id="32775" name="TextBox 9"/>
          <p:cNvSpPr txBox="1">
            <a:spLocks noChangeArrowheads="1"/>
          </p:cNvSpPr>
          <p:nvPr/>
        </p:nvSpPr>
        <p:spPr bwMode="auto">
          <a:xfrm>
            <a:off x="-324544" y="1196752"/>
            <a:ext cx="9865096" cy="954107"/>
          </a:xfrm>
          <a:prstGeom prst="rect">
            <a:avLst/>
          </a:prstGeom>
          <a:noFill/>
          <a:ln w="9525">
            <a:noFill/>
            <a:miter lim="800000"/>
            <a:headEnd/>
            <a:tailEnd/>
          </a:ln>
        </p:spPr>
        <p:txBody>
          <a:bodyPr wrap="square">
            <a:spAutoFit/>
          </a:bodyPr>
          <a:lstStyle/>
          <a:p>
            <a:pPr marL="355600"/>
            <a:r>
              <a:rPr lang="en-GB" sz="2800" b="1" dirty="0" smtClean="0">
                <a:solidFill>
                  <a:srgbClr val="006E99"/>
                </a:solidFill>
                <a:latin typeface="+mj-lt"/>
                <a:ea typeface="ＭＳ Ｐゴシック" pitchFamily="34" charset="-128"/>
                <a:cs typeface="+mj-cs"/>
              </a:rPr>
              <a:t>Strategic analysis  </a:t>
            </a:r>
          </a:p>
          <a:p>
            <a:pPr marL="355600"/>
            <a:r>
              <a:rPr lang="en-GB" sz="2800" b="1" dirty="0" smtClean="0">
                <a:solidFill>
                  <a:srgbClr val="006E99"/>
                </a:solidFill>
                <a:latin typeface="+mj-lt"/>
                <a:ea typeface="ＭＳ Ｐゴシック" pitchFamily="34" charset="-128"/>
                <a:cs typeface="+mj-cs"/>
              </a:rPr>
              <a:t>Political economy – a new insight and tool</a:t>
            </a:r>
          </a:p>
        </p:txBody>
      </p:sp>
      <p:pic>
        <p:nvPicPr>
          <p:cNvPr id="12" name="Picture 11" descr="great-white-shark-picture-01.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56176" y="5229200"/>
            <a:ext cx="1143000" cy="916686"/>
          </a:xfrm>
          <a:prstGeom prst="rect">
            <a:avLst/>
          </a:prstGeom>
          <a:ln>
            <a:noFill/>
          </a:ln>
          <a:effectLst>
            <a:softEdge rad="112500"/>
          </a:effectLst>
        </p:spPr>
      </p:pic>
      <p:sp>
        <p:nvSpPr>
          <p:cNvPr id="32777" name="Slide Number Placeholder 10"/>
          <p:cNvSpPr>
            <a:spLocks noGrp="1"/>
          </p:cNvSpPr>
          <p:nvPr>
            <p:ph type="sldNum" sz="quarter" idx="12"/>
          </p:nvPr>
        </p:nvSpPr>
        <p:spPr>
          <a:noFill/>
        </p:spPr>
        <p:txBody>
          <a:bodyPr/>
          <a:lstStyle/>
          <a:p>
            <a:fld id="{3C94B025-3C90-48A4-A475-27616EAAFB82}" type="slidenum">
              <a:rPr lang="en-GB" smtClean="0">
                <a:latin typeface="Verdana" pitchFamily="34" charset="0"/>
                <a:ea typeface="ＭＳ Ｐゴシック" pitchFamily="34" charset="-128"/>
              </a:rPr>
              <a:pPr/>
              <a:t>8</a:t>
            </a:fld>
            <a:endParaRPr lang="en-GB" smtClean="0">
              <a:latin typeface="Verdana" pitchFamily="34" charset="0"/>
              <a:ea typeface="ＭＳ Ｐゴシック" pitchFamily="34" charset="-128"/>
            </a:endParaRPr>
          </a:p>
        </p:txBody>
      </p:sp>
      <p:sp>
        <p:nvSpPr>
          <p:cNvPr id="2" name="TextBox 1"/>
          <p:cNvSpPr txBox="1"/>
          <p:nvPr/>
        </p:nvSpPr>
        <p:spPr>
          <a:xfrm>
            <a:off x="395537" y="5687543"/>
            <a:ext cx="1728192" cy="461665"/>
          </a:xfrm>
          <a:prstGeom prst="rect">
            <a:avLst/>
          </a:prstGeom>
          <a:noFill/>
        </p:spPr>
        <p:txBody>
          <a:bodyPr wrap="square" rtlCol="0">
            <a:spAutoFit/>
          </a:bodyPr>
          <a:lstStyle/>
          <a:p>
            <a:r>
              <a:rPr lang="da-DK" dirty="0" smtClean="0">
                <a:hlinkClick r:id="" action="ppaction://noaction"/>
              </a:rPr>
              <a:t>More on Political Economy  analysis</a:t>
            </a:r>
            <a:endParaRPr lang="da-DK" dirty="0"/>
          </a:p>
        </p:txBody>
      </p:sp>
      <p:pic>
        <p:nvPicPr>
          <p:cNvPr id="13" name="Picture 1" descr="iceberg.jpg"/>
          <p:cNvPicPr>
            <a:picLocks noChangeAspect="1"/>
          </p:cNvPicPr>
          <p:nvPr/>
        </p:nvPicPr>
        <p:blipFill rotWithShape="1">
          <a:blip r:embed="rId5" cstate="email">
            <a:lum bright="-10000"/>
            <a:extLst>
              <a:ext uri="{28A0092B-C50C-407E-A947-70E740481C1C}">
                <a14:useLocalDpi xmlns:a14="http://schemas.microsoft.com/office/drawing/2010/main"/>
              </a:ext>
            </a:extLst>
          </a:blip>
          <a:srcRect/>
          <a:stretch/>
        </p:blipFill>
        <p:spPr bwMode="auto">
          <a:xfrm>
            <a:off x="3348632" y="2432523"/>
            <a:ext cx="4895776" cy="1140493"/>
          </a:xfrm>
          <a:prstGeom prst="rect">
            <a:avLst/>
          </a:prstGeom>
          <a:noFill/>
          <a:ln w="9525">
            <a:noFill/>
            <a:miter lim="800000"/>
            <a:headEnd/>
            <a:tailEnd/>
          </a:ln>
        </p:spPr>
      </p:pic>
    </p:spTree>
    <p:extLst>
      <p:ext uri="{BB962C8B-B14F-4D97-AF65-F5344CB8AC3E}">
        <p14:creationId xmlns:p14="http://schemas.microsoft.com/office/powerpoint/2010/main" val="338988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7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277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4"/>
          <p:cNvSpPr txBox="1">
            <a:spLocks noChangeArrowheads="1"/>
          </p:cNvSpPr>
          <p:nvPr/>
        </p:nvSpPr>
        <p:spPr bwMode="auto">
          <a:xfrm>
            <a:off x="0" y="1124744"/>
            <a:ext cx="8712968" cy="553998"/>
          </a:xfrm>
          <a:prstGeom prst="rect">
            <a:avLst/>
          </a:prstGeom>
          <a:noFill/>
          <a:ln w="9525">
            <a:noFill/>
            <a:miter lim="800000"/>
            <a:headEnd/>
            <a:tailEnd/>
          </a:ln>
        </p:spPr>
        <p:txBody>
          <a:bodyPr wrap="square">
            <a:spAutoFit/>
          </a:bodyPr>
          <a:lstStyle/>
          <a:p>
            <a:r>
              <a:rPr lang="en-GB" sz="3000" b="1" dirty="0" smtClean="0">
                <a:solidFill>
                  <a:srgbClr val="006699"/>
                </a:solidFill>
              </a:rPr>
              <a:t>   </a:t>
            </a:r>
            <a:r>
              <a:rPr lang="en-GB" sz="3000" b="1" dirty="0" smtClean="0">
                <a:solidFill>
                  <a:srgbClr val="006699"/>
                </a:solidFill>
                <a:latin typeface="+mj-lt"/>
                <a:ea typeface="ＭＳ Ｐゴシック" pitchFamily="34" charset="-128"/>
                <a:cs typeface="+mj-cs"/>
              </a:rPr>
              <a:t>Political economy</a:t>
            </a:r>
            <a:endParaRPr lang="en-GB" sz="3000" b="1" dirty="0">
              <a:solidFill>
                <a:srgbClr val="006699"/>
              </a:solidFill>
              <a:latin typeface="+mj-lt"/>
              <a:ea typeface="ＭＳ Ｐゴシック" pitchFamily="34" charset="-128"/>
              <a:cs typeface="+mj-cs"/>
            </a:endParaRPr>
          </a:p>
        </p:txBody>
      </p:sp>
      <p:sp>
        <p:nvSpPr>
          <p:cNvPr id="31748" name="Slide Number Placeholder 6"/>
          <p:cNvSpPr>
            <a:spLocks noGrp="1"/>
          </p:cNvSpPr>
          <p:nvPr>
            <p:ph type="sldNum" sz="quarter" idx="12"/>
          </p:nvPr>
        </p:nvSpPr>
        <p:spPr>
          <a:noFill/>
        </p:spPr>
        <p:txBody>
          <a:bodyPr/>
          <a:lstStyle/>
          <a:p>
            <a:fld id="{5F82CF0F-EE85-4AB0-A16C-390B6646E753}" type="slidenum">
              <a:rPr lang="en-GB" smtClean="0">
                <a:latin typeface="Verdana" pitchFamily="34" charset="0"/>
                <a:ea typeface="ＭＳ Ｐゴシック" pitchFamily="34" charset="-128"/>
              </a:rPr>
              <a:pPr/>
              <a:t>9</a:t>
            </a:fld>
            <a:endParaRPr lang="en-GB" dirty="0" smtClean="0">
              <a:latin typeface="Verdana" pitchFamily="34" charset="0"/>
              <a:ea typeface="ＭＳ Ｐゴシック" pitchFamily="34" charset="-128"/>
            </a:endParaRPr>
          </a:p>
        </p:txBody>
      </p:sp>
      <p:sp>
        <p:nvSpPr>
          <p:cNvPr id="6" name="TextBox 5"/>
          <p:cNvSpPr txBox="1"/>
          <p:nvPr/>
        </p:nvSpPr>
        <p:spPr>
          <a:xfrm>
            <a:off x="457200" y="2041496"/>
            <a:ext cx="8229600" cy="1200329"/>
          </a:xfrm>
          <a:prstGeom prst="rect">
            <a:avLst/>
          </a:prstGeom>
          <a:noFill/>
        </p:spPr>
        <p:txBody>
          <a:bodyPr wrap="square" rtlCol="0">
            <a:spAutoFit/>
          </a:bodyPr>
          <a:lstStyle/>
          <a:p>
            <a:pPr>
              <a:defRPr/>
            </a:pPr>
            <a:r>
              <a:rPr lang="en-GB" sz="1800" dirty="0" smtClean="0">
                <a:solidFill>
                  <a:srgbClr val="006699"/>
                </a:solidFill>
              </a:rPr>
              <a:t>Traditional </a:t>
            </a:r>
            <a:r>
              <a:rPr lang="en-GB" sz="1800" dirty="0">
                <a:solidFill>
                  <a:srgbClr val="006699"/>
                </a:solidFill>
              </a:rPr>
              <a:t>technical and financial </a:t>
            </a:r>
            <a:r>
              <a:rPr lang="en-GB" sz="1800" dirty="0" smtClean="0">
                <a:solidFill>
                  <a:srgbClr val="006699"/>
                </a:solidFill>
              </a:rPr>
              <a:t>focus has underestimated of the influence of the political economy</a:t>
            </a:r>
          </a:p>
          <a:p>
            <a:pPr marL="177800" indent="-177800">
              <a:buFont typeface="Arial" pitchFamily="34" charset="0"/>
              <a:buChar char="•"/>
              <a:defRPr/>
            </a:pPr>
            <a:endParaRPr lang="en-GB" sz="1800" dirty="0" smtClean="0">
              <a:solidFill>
                <a:srgbClr val="006699"/>
              </a:solidFill>
            </a:endParaRPr>
          </a:p>
          <a:p>
            <a:endParaRPr lang="en-GB" sz="1800" dirty="0"/>
          </a:p>
        </p:txBody>
      </p:sp>
      <p:sp>
        <p:nvSpPr>
          <p:cNvPr id="2" name="Rektangel 1"/>
          <p:cNvSpPr/>
          <p:nvPr/>
        </p:nvSpPr>
        <p:spPr>
          <a:xfrm>
            <a:off x="491318" y="3455075"/>
            <a:ext cx="4995081" cy="2031325"/>
          </a:xfrm>
          <a:prstGeom prst="rect">
            <a:avLst/>
          </a:prstGeom>
        </p:spPr>
        <p:txBody>
          <a:bodyPr wrap="square">
            <a:spAutoFit/>
          </a:bodyPr>
          <a:lstStyle/>
          <a:p>
            <a:pPr>
              <a:defRPr/>
            </a:pPr>
            <a:r>
              <a:rPr lang="en-GB" sz="1800" b="1" dirty="0" smtClean="0">
                <a:solidFill>
                  <a:srgbClr val="006699"/>
                </a:solidFill>
              </a:rPr>
              <a:t>Persistent problems</a:t>
            </a:r>
            <a:endParaRPr lang="en-GB" sz="1800" dirty="0">
              <a:solidFill>
                <a:srgbClr val="006699"/>
              </a:solidFill>
            </a:endParaRPr>
          </a:p>
          <a:p>
            <a:pPr marL="177800" indent="-177800">
              <a:buFont typeface="Arial" pitchFamily="34" charset="0"/>
              <a:buChar char="•"/>
              <a:defRPr/>
            </a:pPr>
            <a:r>
              <a:rPr lang="en-GB" sz="1800" dirty="0" smtClean="0">
                <a:solidFill>
                  <a:srgbClr val="006699"/>
                </a:solidFill>
              </a:rPr>
              <a:t>dysfunctional institutions</a:t>
            </a:r>
          </a:p>
          <a:p>
            <a:pPr marL="177800" indent="-177800">
              <a:buFont typeface="Arial" pitchFamily="34" charset="0"/>
              <a:buChar char="•"/>
              <a:defRPr/>
            </a:pPr>
            <a:r>
              <a:rPr lang="en-GB" sz="1800" dirty="0" smtClean="0">
                <a:solidFill>
                  <a:srgbClr val="006699"/>
                </a:solidFill>
              </a:rPr>
              <a:t>resistance </a:t>
            </a:r>
            <a:r>
              <a:rPr lang="en-GB" sz="1800" dirty="0">
                <a:solidFill>
                  <a:srgbClr val="006699"/>
                </a:solidFill>
              </a:rPr>
              <a:t>to reforms and </a:t>
            </a:r>
            <a:r>
              <a:rPr lang="en-GB" sz="1800" dirty="0" smtClean="0">
                <a:solidFill>
                  <a:srgbClr val="006699"/>
                </a:solidFill>
              </a:rPr>
              <a:t>change</a:t>
            </a:r>
          </a:p>
          <a:p>
            <a:pPr marL="177800" indent="-177800">
              <a:buFont typeface="Arial" pitchFamily="34" charset="0"/>
              <a:buChar char="•"/>
              <a:defRPr/>
            </a:pPr>
            <a:r>
              <a:rPr lang="en-GB" sz="1800" dirty="0" smtClean="0">
                <a:solidFill>
                  <a:srgbClr val="006699"/>
                </a:solidFill>
              </a:rPr>
              <a:t>collective </a:t>
            </a:r>
            <a:r>
              <a:rPr lang="en-GB" sz="1800" dirty="0">
                <a:solidFill>
                  <a:srgbClr val="006699"/>
                </a:solidFill>
              </a:rPr>
              <a:t>action fails despite participatory </a:t>
            </a:r>
            <a:r>
              <a:rPr lang="en-GB" sz="1800" dirty="0" smtClean="0">
                <a:solidFill>
                  <a:srgbClr val="006699"/>
                </a:solidFill>
              </a:rPr>
              <a:t>approaches</a:t>
            </a:r>
          </a:p>
          <a:p>
            <a:pPr marL="177800" indent="-177800">
              <a:buFont typeface="Arial" pitchFamily="34" charset="0"/>
              <a:buChar char="•"/>
              <a:defRPr/>
            </a:pPr>
            <a:r>
              <a:rPr lang="en-GB" sz="1800" dirty="0" smtClean="0">
                <a:solidFill>
                  <a:srgbClr val="006699"/>
                </a:solidFill>
              </a:rPr>
              <a:t>capacity </a:t>
            </a:r>
            <a:r>
              <a:rPr lang="en-GB" sz="1800" dirty="0">
                <a:solidFill>
                  <a:srgbClr val="006699"/>
                </a:solidFill>
              </a:rPr>
              <a:t>building with little </a:t>
            </a:r>
            <a:r>
              <a:rPr lang="en-GB" sz="1800" dirty="0" smtClean="0">
                <a:solidFill>
                  <a:srgbClr val="006699"/>
                </a:solidFill>
              </a:rPr>
              <a:t>impact</a:t>
            </a:r>
          </a:p>
          <a:p>
            <a:pPr marL="177800" indent="-177800">
              <a:buFont typeface="Arial" pitchFamily="34" charset="0"/>
              <a:buChar char="•"/>
              <a:defRPr/>
            </a:pPr>
            <a:r>
              <a:rPr lang="en-GB" sz="1800" dirty="0" smtClean="0">
                <a:solidFill>
                  <a:srgbClr val="006699"/>
                </a:solidFill>
              </a:rPr>
              <a:t>reluctance to mainstream ENV and CC</a:t>
            </a:r>
            <a:endParaRPr lang="en-GB" sz="1800" dirty="0">
              <a:solidFill>
                <a:srgbClr val="006699"/>
              </a:solidFill>
            </a:endParaRPr>
          </a:p>
        </p:txBody>
      </p:sp>
      <p:sp>
        <p:nvSpPr>
          <p:cNvPr id="3" name="Rektangel 2"/>
          <p:cNvSpPr/>
          <p:nvPr/>
        </p:nvSpPr>
        <p:spPr>
          <a:xfrm>
            <a:off x="533400" y="5602069"/>
            <a:ext cx="7924800" cy="646331"/>
          </a:xfrm>
          <a:prstGeom prst="rect">
            <a:avLst/>
          </a:prstGeom>
        </p:spPr>
        <p:txBody>
          <a:bodyPr wrap="square">
            <a:spAutoFit/>
          </a:bodyPr>
          <a:lstStyle/>
          <a:p>
            <a:pPr marL="177800" lvl="0" indent="-177800">
              <a:buFont typeface="Arial" pitchFamily="34" charset="0"/>
              <a:buChar char="•"/>
              <a:defRPr/>
            </a:pPr>
            <a:endParaRPr lang="en-GB" sz="1800" dirty="0">
              <a:solidFill>
                <a:srgbClr val="006699"/>
              </a:solidFill>
            </a:endParaRPr>
          </a:p>
          <a:p>
            <a:pPr lvl="0">
              <a:defRPr/>
            </a:pPr>
            <a:r>
              <a:rPr lang="en-GB" sz="1800" dirty="0" smtClean="0">
                <a:solidFill>
                  <a:srgbClr val="006699"/>
                </a:solidFill>
              </a:rPr>
              <a:t>Political, economic </a:t>
            </a:r>
            <a:r>
              <a:rPr lang="en-GB" sz="1800" dirty="0">
                <a:solidFill>
                  <a:srgbClr val="006699"/>
                </a:solidFill>
              </a:rPr>
              <a:t>and social factors </a:t>
            </a:r>
            <a:r>
              <a:rPr lang="en-GB" sz="1800" dirty="0" smtClean="0">
                <a:solidFill>
                  <a:srgbClr val="006699"/>
                </a:solidFill>
              </a:rPr>
              <a:t>are parts of the explanation</a:t>
            </a:r>
            <a:endParaRPr lang="en-GB" sz="1800" dirty="0">
              <a:solidFill>
                <a:srgbClr val="006699"/>
              </a:solidFill>
            </a:endParaRPr>
          </a:p>
        </p:txBody>
      </p:sp>
      <p:sp>
        <p:nvSpPr>
          <p:cNvPr id="4" name="Rektangel 3"/>
          <p:cNvSpPr/>
          <p:nvPr/>
        </p:nvSpPr>
        <p:spPr>
          <a:xfrm>
            <a:off x="6612340" y="3455075"/>
            <a:ext cx="2286000" cy="2031325"/>
          </a:xfrm>
          <a:prstGeom prst="rect">
            <a:avLst/>
          </a:prstGeom>
        </p:spPr>
        <p:txBody>
          <a:bodyPr>
            <a:spAutoFit/>
          </a:bodyPr>
          <a:lstStyle/>
          <a:p>
            <a:pPr lvl="0">
              <a:defRPr/>
            </a:pPr>
            <a:r>
              <a:rPr lang="en-GB" sz="1800" b="1" dirty="0" smtClean="0">
                <a:solidFill>
                  <a:srgbClr val="006699"/>
                </a:solidFill>
              </a:rPr>
              <a:t>Sector </a:t>
            </a:r>
            <a:r>
              <a:rPr lang="en-GB" sz="1800" b="1" dirty="0">
                <a:solidFill>
                  <a:srgbClr val="006699"/>
                </a:solidFill>
              </a:rPr>
              <a:t>effectiveness  </a:t>
            </a:r>
            <a:r>
              <a:rPr lang="en-GB" sz="1800" dirty="0">
                <a:solidFill>
                  <a:srgbClr val="006699"/>
                </a:solidFill>
              </a:rPr>
              <a:t>– in some circumstances are highly counter-productive (e.g. </a:t>
            </a:r>
            <a:r>
              <a:rPr lang="en-GB" sz="1800" dirty="0" err="1">
                <a:solidFill>
                  <a:srgbClr val="006699"/>
                </a:solidFill>
              </a:rPr>
              <a:t>WfP</a:t>
            </a:r>
            <a:r>
              <a:rPr lang="en-GB" sz="1800" dirty="0">
                <a:solidFill>
                  <a:srgbClr val="006699"/>
                </a:solidFill>
              </a:rPr>
              <a:t> in Jordan)</a:t>
            </a:r>
          </a:p>
        </p:txBody>
      </p:sp>
      <p:sp>
        <p:nvSpPr>
          <p:cNvPr id="5" name="Nedadbuet pil 4"/>
          <p:cNvSpPr/>
          <p:nvPr/>
        </p:nvSpPr>
        <p:spPr bwMode="auto">
          <a:xfrm>
            <a:off x="2514600" y="2992398"/>
            <a:ext cx="4648200" cy="533400"/>
          </a:xfrm>
          <a:prstGeom prst="curvedDown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rgbClr val="0F5494"/>
                </a:solidFill>
                <a:effectLst/>
                <a:latin typeface="Verdana" pitchFamily="34" charset="0"/>
              </a:rPr>
              <a:t>influence</a:t>
            </a:r>
          </a:p>
        </p:txBody>
      </p:sp>
    </p:spTree>
    <p:extLst>
      <p:ext uri="{BB962C8B-B14F-4D97-AF65-F5344CB8AC3E}">
        <p14:creationId xmlns:p14="http://schemas.microsoft.com/office/powerpoint/2010/main" val="4121664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7845</TotalTime>
  <Words>2733</Words>
  <Application>Microsoft Office PowerPoint</Application>
  <PresentationFormat>On-screen Show (4:3)</PresentationFormat>
  <Paragraphs>597</Paragraphs>
  <Slides>32</Slides>
  <Notes>28</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ＭＳ Ｐゴシック</vt:lpstr>
      <vt:lpstr>Arial</vt:lpstr>
      <vt:lpstr>Calibri</vt:lpstr>
      <vt:lpstr>Lucida Grande</vt:lpstr>
      <vt:lpstr>Times New Roman</vt:lpstr>
      <vt:lpstr>Trebuchet MS</vt:lpstr>
      <vt:lpstr>Verdana</vt:lpstr>
      <vt:lpstr>Slide_Master</vt:lpstr>
      <vt:lpstr>PowerPoint Presentation</vt:lpstr>
      <vt:lpstr>Structure</vt:lpstr>
      <vt:lpstr>Activity 1 – The operations cycle</vt:lpstr>
      <vt:lpstr>PowerPoint Presentation</vt:lpstr>
      <vt:lpstr>Programming</vt:lpstr>
      <vt:lpstr>Steps in multi-annual programming</vt:lpstr>
      <vt:lpstr>Strategic analysis (CSP or equivalent)</vt:lpstr>
      <vt:lpstr>PowerPoint Presentation</vt:lpstr>
      <vt:lpstr>PowerPoint Presentation</vt:lpstr>
      <vt:lpstr>PowerPoint Presentation</vt:lpstr>
      <vt:lpstr>PowerPoint Presentation</vt:lpstr>
      <vt:lpstr>PowerPoint Presentation</vt:lpstr>
      <vt:lpstr>Environmental profiles: structure </vt:lpstr>
      <vt:lpstr>Possible outcomes of integration in the CSP: Indonesia</vt:lpstr>
      <vt:lpstr>Possible outcome, integration in the MIP </vt:lpstr>
      <vt:lpstr>Programming mid-term review</vt:lpstr>
      <vt:lpstr>Recap module 4 main messages</vt:lpstr>
      <vt:lpstr>Resources</vt:lpstr>
      <vt:lpstr>Resources (continued)</vt:lpstr>
      <vt:lpstr>Optional slides </vt:lpstr>
      <vt:lpstr>Initiatives &amp; approaches policy, planning</vt:lpstr>
      <vt:lpstr>Initiatives &amp; approaches - implementation </vt:lpstr>
      <vt:lpstr>initiatives</vt:lpstr>
      <vt:lpstr>PowerPoint Presentation</vt:lpstr>
      <vt:lpstr>CEP/SDA, NIP &amp; policy dialogue</vt:lpstr>
      <vt:lpstr>Country Environmental Profile</vt:lpstr>
      <vt:lpstr>CEP: conclusions and recommendations </vt:lpstr>
      <vt:lpstr>Sources and resources for drafting  a CEP</vt:lpstr>
      <vt:lpstr>CEP practical issues</vt:lpstr>
      <vt:lpstr>Regional Environmental Profile</vt:lpstr>
      <vt:lpstr>Example of application of PEA</vt:lpstr>
      <vt:lpstr>PowerPoint Presentation</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Katya</cp:lastModifiedBy>
  <cp:revision>267</cp:revision>
  <dcterms:created xsi:type="dcterms:W3CDTF">2013-05-15T09:59:03Z</dcterms:created>
  <dcterms:modified xsi:type="dcterms:W3CDTF">2015-01-16T12:24:15Z</dcterms:modified>
</cp:coreProperties>
</file>