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57" r:id="rId3"/>
    <p:sldId id="273" r:id="rId4"/>
    <p:sldId id="277" r:id="rId5"/>
    <p:sldId id="286" r:id="rId6"/>
    <p:sldId id="287" r:id="rId7"/>
    <p:sldId id="288" r:id="rId8"/>
    <p:sldId id="280" r:id="rId9"/>
  </p:sldIdLst>
  <p:sldSz cx="9144000" cy="6858000" type="screen4x3"/>
  <p:notesSz cx="7010400" cy="92964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55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FA8C51-D414-46C3-BD93-6A3A405F177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022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968989-3C75-4F26-9FBE-E39C459F0FA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25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2DDAA9-BFA9-422B-8001-E149BB1E8D02}" type="slidenum">
              <a:rPr lang="en-GB"/>
              <a:pPr/>
              <a:t>1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5E652-3E89-4EBB-8AC5-B2CFC46923D4}" type="slidenum">
              <a:rPr lang="en-GB"/>
              <a:pPr/>
              <a:t>2</a:t>
            </a:fld>
            <a:endParaRPr lang="en-GB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1605E6-82E2-4B08-AE89-EEE40F9B28DE}" type="slidenum">
              <a:rPr lang="en-GB"/>
              <a:pPr/>
              <a:t>3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8C39D-69DE-4068-B032-0791898FEF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D5327-9D1C-4B8C-AB91-A7EB3DAFB9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A6D5-52C2-4F6F-BC26-A0BF6C95B2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92AF1-4FA1-4961-888A-0CADF68B71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B24AC-BC0D-471D-BFB7-0F5829CA40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BA04C-2197-44CA-8923-EC5D663A69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D5268-A9E7-4346-834B-BB8F9C485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A9D63-1AD7-47B9-938F-413C8163F6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1E690-3D3B-4853-8E09-8D193AA2CE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4FD9F-09AD-4BD6-B090-39C5A62678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E1BEA-4982-439D-A7A6-E1F4BCE6F3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2D651A-B885-40DD-91C1-D97E2281CA5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FAD-2A69-4CA0-86EE-BA7A8B8C1157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da-DK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Pacific  - 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Water  and Energy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Seminar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Exchange </a:t>
            </a:r>
            <a:r>
              <a:rPr lang="en-GB" altLang="en-US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best </a:t>
            </a:r>
            <a:r>
              <a:rPr lang="en-GB" alt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Practice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algn="ctr">
              <a:buFontTx/>
              <a:buNone/>
            </a:pPr>
            <a:endParaRPr lang="en-US" sz="3600" b="1" dirty="0" smtClean="0">
              <a:solidFill>
                <a:srgbClr val="FF33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r>
              <a:rPr lang="en-US" sz="3600" b="1" dirty="0" smtClean="0">
                <a:solidFill>
                  <a:srgbClr val="FF33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EXPERIENCES WITH BUDGET SUPPORT IN SOLOMON ISLANDS</a:t>
            </a:r>
            <a:endParaRPr lang="en-US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16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buFontTx/>
              <a:buNone/>
            </a:pPr>
            <a:endPara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endPara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Marc Van 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Uytvanck</a:t>
            </a:r>
            <a:endPara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FontTx/>
              <a:buNone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12-15 May 2014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en-US" b="1" dirty="0"/>
          </a:p>
          <a:p>
            <a:pPr>
              <a:buFontTx/>
              <a:buNone/>
            </a:pPr>
            <a:endParaRPr lang="en-GB" b="1" dirty="0"/>
          </a:p>
        </p:txBody>
      </p:sp>
      <p:pic>
        <p:nvPicPr>
          <p:cNvPr id="1026" name="Picture 2" descr="X:\templates\EU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BDFAB-9441-45E4-93B7-2C3AE96201B7}" type="slidenum">
              <a:rPr lang="en-GB"/>
              <a:pPr/>
              <a:t>2</a:t>
            </a:fld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676400"/>
          </a:xfrm>
        </p:spPr>
        <p:txBody>
          <a:bodyPr/>
          <a:lstStyle/>
          <a:p>
            <a:r>
              <a:rPr lang="en-GB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Solomon Islands Climate Change Adaptation Programme (SICAP)</a:t>
            </a:r>
            <a:r>
              <a:rPr lang="en-GB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en-GB" sz="3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763000" cy="4191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Duration:	4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years (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2011-14)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Budget:		</a:t>
            </a:r>
            <a:r>
              <a:rPr lang="en-GB" dirty="0" smtClean="0"/>
              <a:t>€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2.8 M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Modality: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Budget Support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Tranche 1: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GB" dirty="0" err="1" smtClean="0"/>
              <a:t>ixed</a:t>
            </a:r>
            <a:r>
              <a:rPr lang="en-GB" dirty="0" smtClean="0"/>
              <a:t> € 1M &amp; Variable € 0.225M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Tranche 2: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GB" dirty="0" err="1" smtClean="0"/>
              <a:t>ixed</a:t>
            </a:r>
            <a:r>
              <a:rPr lang="en-GB" dirty="0" smtClean="0"/>
              <a:t> € </a:t>
            </a:r>
            <a:r>
              <a:rPr lang="en-GB" dirty="0"/>
              <a:t>1M &amp; </a:t>
            </a:r>
            <a:r>
              <a:rPr lang="en-GB" dirty="0" smtClean="0"/>
              <a:t>Variable € 0.5 M</a:t>
            </a:r>
            <a:endParaRPr lang="en-GB" dirty="0"/>
          </a:p>
          <a:p>
            <a:pPr marL="174625" indent="-174625" algn="ctr">
              <a:lnSpc>
                <a:spcPct val="80000"/>
              </a:lnSpc>
              <a:buSzPct val="80000"/>
              <a:buFont typeface="Wingdings" pitchFamily="2" charset="2"/>
              <a:buNone/>
            </a:pPr>
            <a:endParaRPr lang="en-US" b="1" dirty="0">
              <a:solidFill>
                <a:srgbClr val="FF3300"/>
              </a:solidFill>
            </a:endParaRP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921B3-FA85-4620-8179-F989297D46CB}" type="slidenum">
              <a:rPr lang="en-GB"/>
              <a:pPr/>
              <a:t>3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Releases¹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5059363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b="1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</a:t>
            </a:r>
            <a:r>
              <a:rPr lang="en-GB" b="1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conditions </a:t>
            </a:r>
            <a:r>
              <a:rPr lang="en-GB" b="1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(3): F + V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National policy and strategy process: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implementation of the Medium-Term Development Strategy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(MTDS) and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National Development Strategy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Framework (NDS)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Macro-economic stability: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maintaining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policy of macroeconomic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stability, review of IMF-backed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macroeconomic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GB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 </a:t>
            </a:r>
            <a:r>
              <a:rPr lang="en-GB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finance management: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reform public finance management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identified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Governments Economic and Financial Reform Priorities </a:t>
            </a:r>
            <a:r>
              <a:rPr lang="en-GB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matrix (EFRP)</a:t>
            </a: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2800" dirty="0"/>
              <a:t> 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GB" dirty="0">
              <a:solidFill>
                <a:srgbClr val="D255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X:\templates\EU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60875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Releases²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287963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solidFill>
                  <a:srgbClr val="D25500"/>
                </a:solidFill>
              </a:rPr>
              <a:t>Specific conditions (3): V</a:t>
            </a:r>
            <a:endParaRPr lang="en-GB" b="1" dirty="0" smtClean="0"/>
          </a:p>
          <a:p>
            <a:pPr lvl="0"/>
            <a:r>
              <a:rPr lang="en-GB" sz="2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 </a:t>
            </a:r>
            <a:r>
              <a:rPr lang="en-GB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mainstreamed in the Development Budget: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 budget allocates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least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SBD 10M to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implementation of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National Adaptation Programme of Actions (NAPA) </a:t>
            </a:r>
          </a:p>
          <a:p>
            <a:pPr lvl="0"/>
            <a:r>
              <a:rPr lang="en-GB" sz="2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Institutional </a:t>
            </a:r>
            <a:r>
              <a:rPr lang="en-GB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capacities of Ministry of Environment </a:t>
            </a:r>
            <a:r>
              <a:rPr lang="en-GB" sz="2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strengthened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Climate Change and/or Disaster Risk Reduction received by technical </a:t>
            </a:r>
            <a:endParaRPr lang="en-GB" sz="2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GB" sz="2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 </a:t>
            </a:r>
            <a:r>
              <a:rPr lang="en-GB" sz="2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Strategy is </a:t>
            </a:r>
            <a:r>
              <a:rPr lang="en-GB" sz="2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approved: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including ranking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affected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high-risk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communities; costing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adaptation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measures; and Guidelines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Human Resettlements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projects to </a:t>
            </a:r>
            <a:r>
              <a:rPr lang="en-GB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minimize risks of </a:t>
            </a:r>
            <a:r>
              <a:rPr lang="en-GB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conflicts</a:t>
            </a:r>
            <a:endParaRPr lang="en-GB" sz="2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7" y="6400778"/>
            <a:ext cx="685833" cy="45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42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Assessment¹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conditions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MTDS &amp; NDS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IMF review </a:t>
            </a:r>
            <a:r>
              <a:rPr lang="en-US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(M)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PFM review through </a:t>
            </a:r>
            <a:r>
              <a:rPr lang="en-GB" dirty="0" smtClean="0"/>
              <a:t>EFRP matrix agreed between SIG &amp; donor partners in the Core Economic Working Group (CEWG)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(NM</a:t>
            </a:r>
            <a:r>
              <a:rPr lang="en-US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 Public Expenditure &amp; Financial Accountability (PEFA) assessment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37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Assessment²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Specific conditions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 allocated &amp; degree of implementation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(PM</a:t>
            </a:r>
            <a:r>
              <a:rPr lang="en-US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Trainings attended &amp; supporting documents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(PM</a:t>
            </a:r>
            <a:r>
              <a:rPr lang="en-US" dirty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 policy &amp; implementation of sub-conditions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2</a:t>
            </a:r>
            <a:r>
              <a:rPr lang="en-US" baseline="30000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</a:t>
            </a:r>
            <a:r>
              <a:rPr lang="en-US" dirty="0" smtClean="0">
                <a:solidFill>
                  <a:srgbClr val="D255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tranche release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Improving governance and access to water, sanitation and hygiene promotion (WASH) for rural people.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Duration:	5 years (2014-19)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Budget:		</a:t>
            </a:r>
            <a:r>
              <a:rPr lang="en-GB" dirty="0"/>
              <a:t>€ 17.4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Modality:	Sector Reform Contract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Tranches:	F</a:t>
            </a:r>
            <a:r>
              <a:rPr lang="en-GB" dirty="0" err="1"/>
              <a:t>ixed</a:t>
            </a:r>
            <a:r>
              <a:rPr lang="en-GB" dirty="0"/>
              <a:t> € 10M &amp; Variable € 3M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Support:	TA, studies, contingencies, 			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evaluation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visibility: </a:t>
            </a:r>
            <a:r>
              <a:rPr lang="en-GB" dirty="0"/>
              <a:t>€ 4.4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FA:		2014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2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Bottlenecks</a:t>
            </a:r>
            <a:endParaRPr lang="en-GB" sz="3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47545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100" dirty="0" smtClean="0"/>
              <a:t>CEWG excellent for policy dialogue, but each donor utilizes its own criteria → no common ground on releases of tranches for BS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100" dirty="0" smtClean="0"/>
              <a:t>Assessment can be negative, but political reasons can overtake and tranches are released → credibility towards BS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100" dirty="0" smtClean="0"/>
              <a:t>Small delegations do not always have an economist as staff member to handle the 3 GCs</a:t>
            </a:r>
            <a:endParaRPr lang="en-GB" sz="3100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92AF1-4FA1-4961-888A-0CADF68B7110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Picture 2" descr="X:\templates\EU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0" y="6324600"/>
            <a:ext cx="685833" cy="45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0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362</Words>
  <Application>Microsoft Office PowerPoint</Application>
  <PresentationFormat>On-screen Show (4:3)</PresentationFormat>
  <Paragraphs>61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Pacific  - Regional Water  and Energy Seminar, Exchange of best Practice</vt:lpstr>
      <vt:lpstr>Solomon Islands Climate Change Adaptation Programme (SICAP) </vt:lpstr>
      <vt:lpstr>Releases¹</vt:lpstr>
      <vt:lpstr>Releases²</vt:lpstr>
      <vt:lpstr>Assessment¹</vt:lpstr>
      <vt:lpstr>Assessment²</vt:lpstr>
      <vt:lpstr>Improving governance and access to water, sanitation and hygiene promotion (WASH) for rural people.</vt:lpstr>
      <vt:lpstr>Bottlenecks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REAPING THE SYNERGIES BETWEEN SUPPORTING PRODUCTIVE ACTIVITIES AND SOCIAL INTERVENTIONS (INCLUDING HEALTH AND EDUCATION)</dc:title>
  <dc:creator>Mark Van Uytvanck</dc:creator>
  <cp:lastModifiedBy>Antoine</cp:lastModifiedBy>
  <cp:revision>68</cp:revision>
  <cp:lastPrinted>2014-05-08T06:07:40Z</cp:lastPrinted>
  <dcterms:created xsi:type="dcterms:W3CDTF">2007-10-25T07:42:32Z</dcterms:created>
  <dcterms:modified xsi:type="dcterms:W3CDTF">2014-05-12T01:09:47Z</dcterms:modified>
</cp:coreProperties>
</file>