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76" r:id="rId2"/>
    <p:sldId id="257" r:id="rId3"/>
    <p:sldId id="273" r:id="rId4"/>
    <p:sldId id="277" r:id="rId5"/>
    <p:sldId id="278" r:id="rId6"/>
    <p:sldId id="279" r:id="rId7"/>
    <p:sldId id="283" r:id="rId8"/>
    <p:sldId id="280" r:id="rId9"/>
    <p:sldId id="281" r:id="rId10"/>
    <p:sldId id="282" r:id="rId11"/>
    <p:sldId id="284" r:id="rId12"/>
    <p:sldId id="258" r:id="rId13"/>
    <p:sldId id="271" r:id="rId14"/>
    <p:sldId id="272" r:id="rId15"/>
    <p:sldId id="259" r:id="rId16"/>
    <p:sldId id="274" r:id="rId17"/>
    <p:sldId id="263" r:id="rId18"/>
    <p:sldId id="265" r:id="rId19"/>
    <p:sldId id="266" r:id="rId20"/>
    <p:sldId id="268" r:id="rId21"/>
    <p:sldId id="275" r:id="rId22"/>
    <p:sldId id="270" r:id="rId23"/>
    <p:sldId id="285" r:id="rId24"/>
  </p:sldIdLst>
  <p:sldSz cx="9144000" cy="6858000" type="screen4x3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55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0FA8C51-D414-46C3-BD93-6A3A405F177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022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1968989-3C75-4F26-9FBE-E39C459F0FA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7256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2DDAA9-BFA9-422B-8001-E149BB1E8D02}" type="slidenum">
              <a:rPr lang="en-GB"/>
              <a:pPr/>
              <a:t>1</a:t>
            </a:fld>
            <a:endParaRPr lang="en-GB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7929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0F9258-B42B-47DA-BDE2-B75B56408AAD}" type="slidenum">
              <a:rPr lang="en-GB"/>
              <a:pPr/>
              <a:t>17</a:t>
            </a:fld>
            <a:endParaRPr lang="en-GB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224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717258-687F-413B-B178-A56E79E3F18A}" type="slidenum">
              <a:rPr lang="en-GB"/>
              <a:pPr/>
              <a:t>18</a:t>
            </a:fld>
            <a:endParaRPr lang="en-GB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7956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C9121B-79ED-4924-ABFE-2DDC84CF2905}" type="slidenum">
              <a:rPr lang="en-GB"/>
              <a:pPr/>
              <a:t>19</a:t>
            </a:fld>
            <a:endParaRPr lang="en-GB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532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3E2A30-423E-4D2E-AC95-105FA15C85E2}" type="slidenum">
              <a:rPr lang="en-GB"/>
              <a:pPr/>
              <a:t>20</a:t>
            </a:fld>
            <a:endParaRPr lang="en-GB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925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B22E65-6A4D-42C5-93A8-062A47AE9593}" type="slidenum">
              <a:rPr lang="en-GB"/>
              <a:pPr/>
              <a:t>21</a:t>
            </a:fld>
            <a:endParaRPr lang="en-GB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9182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E1DA2A-19B8-467B-9A9C-FEBF67582080}" type="slidenum">
              <a:rPr lang="en-GB"/>
              <a:pPr/>
              <a:t>22</a:t>
            </a:fld>
            <a:endParaRPr lang="en-GB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90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55E652-3E89-4EBB-8AC5-B2CFC46923D4}" type="slidenum">
              <a:rPr lang="en-GB"/>
              <a:pPr/>
              <a:t>2</a:t>
            </a:fld>
            <a:endParaRPr lang="en-GB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669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1605E6-82E2-4B08-AE89-EEE40F9B28DE}" type="slidenum">
              <a:rPr lang="en-GB"/>
              <a:pPr/>
              <a:t>3</a:t>
            </a:fld>
            <a:endParaRPr lang="en-GB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79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68989-3C75-4F26-9FBE-E39C459F0FA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713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114964-956B-4458-9ECC-963D90847A25}" type="slidenum">
              <a:rPr lang="en-GB"/>
              <a:pPr/>
              <a:t>12</a:t>
            </a:fld>
            <a:endParaRPr lang="en-GB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5227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92EA28-5D89-4E81-BE9E-9F320D4D2E8E}" type="slidenum">
              <a:rPr lang="en-GB"/>
              <a:pPr/>
              <a:t>13</a:t>
            </a:fld>
            <a:endParaRPr lang="en-GB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6975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765A2A-F43A-4A9F-8066-C8BD6F2075BA}" type="slidenum">
              <a:rPr lang="en-GB"/>
              <a:pPr/>
              <a:t>14</a:t>
            </a:fld>
            <a:endParaRPr lang="en-GB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59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225471-5F03-4ED0-B10A-6B57D6C1D292}" type="slidenum">
              <a:rPr lang="en-GB"/>
              <a:pPr/>
              <a:t>15</a:t>
            </a:fld>
            <a:endParaRPr lang="en-GB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410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26677E-293E-478E-BC6C-A216CAE282A5}" type="slidenum">
              <a:rPr lang="en-GB"/>
              <a:pPr/>
              <a:t>16</a:t>
            </a:fld>
            <a:endParaRPr lang="en-GB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948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8C39D-69DE-4068-B032-0791898FEFC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D5327-9D1C-4B8C-AB91-A7EB3DAFB94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AA6D5-52C2-4F6F-BC26-A0BF6C95B2C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92AF1-4FA1-4961-888A-0CADF68B711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B24AC-BC0D-471D-BFB7-0F5829CA407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BA04C-2197-44CA-8923-EC5D663A695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D5268-A9E7-4346-834B-BB8F9C485F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4A9D63-1AD7-47B9-938F-413C8163F64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1E690-3D3B-4853-8E09-8D193AA2CED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4FD9F-09AD-4BD6-B090-39C5A62678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E1BEA-4982-439D-A7A6-E1F4BCE6F3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E2D651A-B885-40DD-91C1-D97E2281CA51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5FAD-2A69-4CA0-86EE-BA7A8B8C1157}" type="slidenum">
              <a:rPr lang="en-GB"/>
              <a:pPr/>
              <a:t>1</a:t>
            </a:fld>
            <a:endParaRPr lang="en-GB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r>
              <a:rPr lang="da-DK" altLang="en-US" sz="3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Pacific  - </a:t>
            </a:r>
            <a:r>
              <a:rPr lang="en-GB" altLang="en-US" sz="3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Water  and Energy </a:t>
            </a:r>
            <a:r>
              <a:rPr lang="en-GB" alt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Seminar</a:t>
            </a:r>
            <a:r>
              <a:rPr lang="en-GB" altLang="en-US" sz="3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GB" alt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Exchange </a:t>
            </a:r>
            <a:r>
              <a:rPr lang="en-GB" altLang="en-US" sz="3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best </a:t>
            </a:r>
            <a:r>
              <a:rPr lang="en-GB" alt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Practice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 b="1" dirty="0" smtClean="0">
                <a:solidFill>
                  <a:srgbClr val="FF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EXPERIENCES WITH WASH IN SOLOMON ISLANDS – MULTI-SECTOR APPROACH?</a:t>
            </a:r>
            <a:endParaRPr lang="en-GB" sz="3600" b="1" dirty="0">
              <a:solidFill>
                <a:srgbClr val="FF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FontTx/>
              <a:buNone/>
            </a:pPr>
            <a:endParaRPr lang="en-US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FontTx/>
              <a:buNone/>
            </a:pPr>
            <a:endParaRPr lang="en-US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>
              <a:buFontTx/>
              <a:buNone/>
            </a:pPr>
            <a:endParaRPr lang="en-US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			     Marc </a:t>
            </a:r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Van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Uytvanck</a:t>
            </a:r>
            <a:endParaRPr lang="en-US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			     12-15 May 2014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endParaRPr lang="en-US" b="1" dirty="0"/>
          </a:p>
          <a:p>
            <a:pPr>
              <a:buFontTx/>
              <a:buNone/>
            </a:pPr>
            <a:endParaRPr lang="en-GB" b="1" dirty="0"/>
          </a:p>
        </p:txBody>
      </p:sp>
      <p:pic>
        <p:nvPicPr>
          <p:cNvPr id="1026" name="Picture 2" descr="X:\templates\EU LOG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248400"/>
            <a:ext cx="685833" cy="45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X:\5.0 Delegation Solomons\Photos\2014\Temotu WASH\IMG_388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3835411"/>
            <a:ext cx="3962400" cy="2641600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Private Initiatives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A04C-2197-44CA-8923-EC5D663A6953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2050" name="Picture 2" descr="X:\5.0 Delegation Solomons\Photos\2014\Temotu WASH\IMG_38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3200400" cy="4800600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X:\5.0 Delegation Solomons\Photos\2014\Temotu WASH\IMG_38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2038350"/>
            <a:ext cx="4972050" cy="3314700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X:\templates\EU LOGO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83" y="6324600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839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Linkages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2AF1-4FA1-4961-888A-0CADF68B7110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4098" name="Picture 2" descr="X:\5.0 Delegation Solomons\Photos\2014\Temotu WASH\IMG_38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066800"/>
            <a:ext cx="7772400" cy="5181600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X:\templates\EU LOGO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382635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12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2B73E-41C4-4769-B55D-3F889E1694CD}" type="slidenum">
              <a:rPr lang="en-GB"/>
              <a:pPr/>
              <a:t>12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229600" cy="1020762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Through a Comprehensive, Integrated, Participatory Multi-sector Approach</a:t>
            </a:r>
            <a:endParaRPr lang="en-GB" sz="32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1922463" y="1524000"/>
            <a:ext cx="2447925" cy="1314450"/>
          </a:xfrm>
          <a:prstGeom prst="rect">
            <a:avLst/>
          </a:prstGeom>
          <a:solidFill>
            <a:srgbClr val="EBE5D5"/>
          </a:solidFill>
          <a:ln w="9525">
            <a:solidFill>
              <a:srgbClr val="F2640C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ZA" sz="20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Actors/Partners :</a:t>
            </a:r>
            <a:br>
              <a:rPr lang="en-ZA" sz="20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ZA" sz="20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Public, Private &amp;  </a:t>
            </a:r>
            <a:br>
              <a:rPr lang="en-ZA" sz="20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ZA" sz="20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Civil Sectors </a:t>
            </a:r>
            <a:endParaRPr lang="en-GB" sz="2000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1922463" y="5319712"/>
            <a:ext cx="2420937" cy="1309687"/>
          </a:xfrm>
          <a:prstGeom prst="rect">
            <a:avLst/>
          </a:prstGeom>
          <a:solidFill>
            <a:srgbClr val="EBE5D5"/>
          </a:solidFill>
          <a:ln w="9525">
            <a:solidFill>
              <a:srgbClr val="F2640C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ZA" sz="20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External Factors</a:t>
            </a:r>
            <a:br>
              <a:rPr lang="en-ZA" sz="20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ZA" sz="1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Ecological Processes</a:t>
            </a:r>
            <a:br>
              <a:rPr lang="en-ZA" sz="1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ZA" sz="1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Social Circumstances</a:t>
            </a:r>
            <a:br>
              <a:rPr lang="en-ZA" sz="1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ZA" sz="1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Cultural Factors</a:t>
            </a:r>
            <a:br>
              <a:rPr lang="en-ZA" sz="1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ZA" sz="1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Political Factors </a:t>
            </a:r>
            <a:endParaRPr lang="en-GB" sz="1400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409575" y="3041650"/>
            <a:ext cx="1800225" cy="1512888"/>
          </a:xfrm>
          <a:prstGeom prst="rect">
            <a:avLst/>
          </a:prstGeom>
          <a:solidFill>
            <a:srgbClr val="EBE5D5"/>
          </a:solidFill>
          <a:ln w="9525">
            <a:solidFill>
              <a:srgbClr val="F2640C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ZA" sz="20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Social Sector </a:t>
            </a:r>
            <a:br>
              <a:rPr lang="en-ZA" sz="20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ZA" sz="20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Interventions </a:t>
            </a:r>
            <a:endParaRPr lang="en-ZA" sz="2000" dirty="0" smtClean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ZA" sz="2000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(WASH, etc.)</a:t>
            </a:r>
            <a:endParaRPr lang="en-GB" sz="2000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4010025" y="3041650"/>
            <a:ext cx="1800225" cy="1512888"/>
          </a:xfrm>
          <a:prstGeom prst="rect">
            <a:avLst/>
          </a:prstGeom>
          <a:solidFill>
            <a:srgbClr val="EBE5D5"/>
          </a:solidFill>
          <a:ln w="9525">
            <a:solidFill>
              <a:srgbClr val="F2640C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ZA" sz="20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Productive Activities</a:t>
            </a:r>
            <a:endParaRPr lang="en-GB" sz="2000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6962775" y="3041650"/>
            <a:ext cx="1800225" cy="1512888"/>
          </a:xfrm>
          <a:prstGeom prst="rect">
            <a:avLst/>
          </a:prstGeom>
          <a:solidFill>
            <a:srgbClr val="EBE5D5"/>
          </a:solidFill>
          <a:ln w="9525">
            <a:solidFill>
              <a:srgbClr val="F2640C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ZA" sz="20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to Natural Resources  </a:t>
            </a:r>
            <a:endParaRPr lang="en-GB" sz="2000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18" name="AutoShape 22"/>
          <p:cNvSpPr>
            <a:spLocks noChangeArrowheads="1"/>
          </p:cNvSpPr>
          <p:nvPr/>
        </p:nvSpPr>
        <p:spPr bwMode="auto">
          <a:xfrm>
            <a:off x="2352675" y="3544888"/>
            <a:ext cx="1512888" cy="604837"/>
          </a:xfrm>
          <a:prstGeom prst="leftRightArrow">
            <a:avLst>
              <a:gd name="adj1" fmla="val 50000"/>
              <a:gd name="adj2" fmla="val 50026"/>
            </a:avLst>
          </a:prstGeom>
          <a:solidFill>
            <a:srgbClr val="EBE5D5"/>
          </a:solidFill>
          <a:ln w="25400">
            <a:solidFill>
              <a:srgbClr val="F2640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19" name="AutoShape 23"/>
          <p:cNvSpPr>
            <a:spLocks noChangeArrowheads="1"/>
          </p:cNvSpPr>
          <p:nvPr/>
        </p:nvSpPr>
        <p:spPr bwMode="auto">
          <a:xfrm rot="5400000">
            <a:off x="4683918" y="1935957"/>
            <a:ext cx="811213" cy="863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EBE5D5"/>
          </a:solidFill>
          <a:ln w="25400">
            <a:solidFill>
              <a:srgbClr val="F2640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20" name="AutoShape 24"/>
          <p:cNvSpPr>
            <a:spLocks noChangeArrowheads="1"/>
          </p:cNvSpPr>
          <p:nvPr/>
        </p:nvSpPr>
        <p:spPr bwMode="auto">
          <a:xfrm rot="16208712" flipH="1">
            <a:off x="582613" y="1933575"/>
            <a:ext cx="877888" cy="935037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EBE5D5"/>
          </a:solidFill>
          <a:ln w="25400">
            <a:solidFill>
              <a:srgbClr val="F2640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21" name="AutoShape 25"/>
          <p:cNvSpPr>
            <a:spLocks noChangeArrowheads="1"/>
          </p:cNvSpPr>
          <p:nvPr/>
        </p:nvSpPr>
        <p:spPr bwMode="auto">
          <a:xfrm rot="5265648" flipH="1">
            <a:off x="4687888" y="4872038"/>
            <a:ext cx="877887" cy="935037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EBE5D5"/>
          </a:solidFill>
          <a:ln w="25400">
            <a:solidFill>
              <a:srgbClr val="F2640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22" name="AutoShape 26"/>
          <p:cNvSpPr>
            <a:spLocks noChangeArrowheads="1"/>
          </p:cNvSpPr>
          <p:nvPr/>
        </p:nvSpPr>
        <p:spPr bwMode="auto">
          <a:xfrm rot="16200000">
            <a:off x="651669" y="4887119"/>
            <a:ext cx="812800" cy="865188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EBE5D5"/>
          </a:solidFill>
          <a:ln w="25400">
            <a:solidFill>
              <a:srgbClr val="F2640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23" name="AutoShape 27"/>
          <p:cNvSpPr>
            <a:spLocks noChangeArrowheads="1"/>
          </p:cNvSpPr>
          <p:nvPr/>
        </p:nvSpPr>
        <p:spPr bwMode="auto">
          <a:xfrm rot="5400000">
            <a:off x="2686050" y="4400550"/>
            <a:ext cx="762000" cy="342900"/>
          </a:xfrm>
          <a:prstGeom prst="leftArrow">
            <a:avLst>
              <a:gd name="adj1" fmla="val 50000"/>
              <a:gd name="adj2" fmla="val 55556"/>
            </a:avLst>
          </a:prstGeom>
          <a:solidFill>
            <a:srgbClr val="EBE5D5"/>
          </a:solidFill>
          <a:ln w="25400">
            <a:solidFill>
              <a:srgbClr val="F2640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24" name="Text Box 28"/>
          <p:cNvSpPr txBox="1">
            <a:spLocks noChangeArrowheads="1"/>
          </p:cNvSpPr>
          <p:nvPr/>
        </p:nvSpPr>
        <p:spPr bwMode="auto">
          <a:xfrm>
            <a:off x="2138363" y="3270250"/>
            <a:ext cx="3241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ZA" sz="1200" b="1" dirty="0"/>
              <a:t>CROSS-FERTILIZATION</a:t>
            </a:r>
            <a:endParaRPr lang="en-GB" sz="1200" b="1" dirty="0"/>
          </a:p>
        </p:txBody>
      </p:sp>
      <p:sp>
        <p:nvSpPr>
          <p:cNvPr id="4125" name="AutoShape 29"/>
          <p:cNvSpPr>
            <a:spLocks noChangeArrowheads="1"/>
          </p:cNvSpPr>
          <p:nvPr/>
        </p:nvSpPr>
        <p:spPr bwMode="auto">
          <a:xfrm>
            <a:off x="5954713" y="3544888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EBE5D5"/>
          </a:solidFill>
          <a:ln w="25400">
            <a:solidFill>
              <a:srgbClr val="F2640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8" name="Picture 2" descr="X:\templates\EU LOGO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10" y="6197577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320F7-24E5-484C-B41C-434611E5C6FC}" type="slidenum">
              <a:rPr lang="en-GB"/>
              <a:pPr/>
              <a:t>13</a:t>
            </a:fld>
            <a:endParaRPr lang="en-GB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GB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Provincial Plan/Strategy¹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261938" indent="-261938" algn="ctr">
              <a:lnSpc>
                <a:spcPct val="80000"/>
              </a:lnSpc>
              <a:buFontTx/>
              <a:buNone/>
            </a:pPr>
            <a:r>
              <a:rPr lang="en-GB" b="1" dirty="0">
                <a:solidFill>
                  <a:srgbClr val="FF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Results-based </a:t>
            </a:r>
            <a:r>
              <a:rPr lang="en-GB" b="1" dirty="0" smtClean="0">
                <a:solidFill>
                  <a:srgbClr val="FF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Strategic </a:t>
            </a:r>
            <a:r>
              <a:rPr lang="en-GB" b="1" dirty="0">
                <a:solidFill>
                  <a:srgbClr val="FF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Opportunities </a:t>
            </a:r>
            <a:r>
              <a:rPr lang="en-GB" b="1" dirty="0" smtClean="0">
                <a:solidFill>
                  <a:srgbClr val="FF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Programme</a:t>
            </a:r>
          </a:p>
          <a:p>
            <a:pPr marL="261938" indent="-261938" algn="ctr">
              <a:lnSpc>
                <a:spcPct val="80000"/>
              </a:lnSpc>
              <a:buFontTx/>
              <a:buNone/>
            </a:pPr>
            <a:endParaRPr lang="en-GB" sz="1200" b="1" dirty="0">
              <a:solidFill>
                <a:srgbClr val="FF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indent="-261938">
              <a:lnSpc>
                <a:spcPct val="80000"/>
              </a:lnSpc>
              <a:buFont typeface="Wingdings" pitchFamily="2" charset="2"/>
              <a:buChar char="§"/>
            </a:pPr>
            <a:r>
              <a:rPr lang="en-GB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design and implementation process is characterized by wide stakeholder consultation to ensure strong country ownership </a:t>
            </a:r>
          </a:p>
          <a:p>
            <a:pPr marL="261938" indent="-261938">
              <a:lnSpc>
                <a:spcPct val="80000"/>
              </a:lnSpc>
              <a:buFont typeface="Wingdings" pitchFamily="2" charset="2"/>
              <a:buChar char="§"/>
            </a:pPr>
            <a:r>
              <a:rPr lang="en-GB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framework for making strategic choices about </a:t>
            </a:r>
            <a:r>
              <a:rPr lang="en-GB" sz="3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operations </a:t>
            </a:r>
            <a:r>
              <a:rPr lang="en-GB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GB" sz="3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province</a:t>
            </a:r>
            <a:endParaRPr lang="en-GB" sz="3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indent="-261938">
              <a:lnSpc>
                <a:spcPct val="80000"/>
              </a:lnSpc>
              <a:buFont typeface="Wingdings" pitchFamily="2" charset="2"/>
              <a:buChar char="§"/>
            </a:pPr>
            <a:r>
              <a:rPr lang="en-GB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identifies opportunities for </a:t>
            </a:r>
            <a:r>
              <a:rPr lang="en-GB" sz="3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financing </a:t>
            </a:r>
            <a:endParaRPr lang="en-GB" sz="3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indent="-261938">
              <a:lnSpc>
                <a:spcPct val="80000"/>
              </a:lnSpc>
              <a:buFont typeface="Wingdings" pitchFamily="2" charset="2"/>
              <a:buChar char="§"/>
            </a:pPr>
            <a:r>
              <a:rPr lang="en-GB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based on facilitating management for results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6" name="Picture 2" descr="X:\templates\EU LOG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10" y="6197577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E68A4-C84B-4A9D-B62C-72C50387E3CC}" type="slidenum">
              <a:rPr lang="en-GB"/>
              <a:pPr/>
              <a:t>14</a:t>
            </a:fld>
            <a:endParaRPr lang="en-GB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Provincial </a:t>
            </a:r>
            <a:r>
              <a:rPr lang="en-GB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Plan/Strategy²</a:t>
            </a:r>
            <a:endParaRPr lang="en-GB" sz="3600" b="1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GB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reviews the specific rural poverty situation as the basis for determining geographic sites and related thematic areas </a:t>
            </a:r>
          </a:p>
          <a:p>
            <a:pPr>
              <a:buFont typeface="Wingdings" pitchFamily="2" charset="2"/>
              <a:buChar char="§"/>
            </a:pPr>
            <a:r>
              <a:rPr lang="en-GB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highlights the innovation it intends to promote in the </a:t>
            </a:r>
            <a:r>
              <a:rPr lang="en-GB" sz="3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province</a:t>
            </a:r>
          </a:p>
          <a:p>
            <a:pPr>
              <a:buFont typeface="Wingdings" pitchFamily="2" charset="2"/>
              <a:buChar char="§"/>
            </a:pP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indicates 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potential strategic partners </a:t>
            </a: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taking 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into account the comparative advantage of each </a:t>
            </a:r>
          </a:p>
        </p:txBody>
      </p:sp>
      <p:pic>
        <p:nvPicPr>
          <p:cNvPr id="6" name="Picture 2" descr="X:\templates\EU LOG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10" y="6197577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AB5C0-CFFF-4D3D-9A2B-51F77B8CD427}" type="slidenum">
              <a:rPr lang="en-GB"/>
              <a:pPr/>
              <a:t>15</a:t>
            </a:fld>
            <a:endParaRPr lang="en-GB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0668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Social Sector Interventions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dirty="0">
                <a:solidFill>
                  <a:srgbClr val="FF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Social interventions are an entry point for income generating activities and thus economic development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Which :</a:t>
            </a:r>
          </a:p>
          <a:p>
            <a:pPr>
              <a:lnSpc>
                <a:spcPct val="80000"/>
              </a:lnSpc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Health</a:t>
            </a:r>
          </a:p>
          <a:p>
            <a:pPr>
              <a:lnSpc>
                <a:spcPct val="80000"/>
              </a:lnSpc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Sanitation &amp; Water</a:t>
            </a:r>
          </a:p>
          <a:p>
            <a:pPr>
              <a:lnSpc>
                <a:spcPct val="80000"/>
              </a:lnSpc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Education</a:t>
            </a:r>
          </a:p>
          <a:p>
            <a:pPr>
              <a:lnSpc>
                <a:spcPct val="80000"/>
              </a:lnSpc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Transport</a:t>
            </a:r>
          </a:p>
          <a:p>
            <a:pPr>
              <a:lnSpc>
                <a:spcPct val="80000"/>
              </a:lnSpc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Communication</a:t>
            </a:r>
          </a:p>
          <a:p>
            <a:pPr>
              <a:lnSpc>
                <a:spcPct val="80000"/>
              </a:lnSpc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Energy, etc.</a:t>
            </a:r>
          </a:p>
          <a:p>
            <a:pPr>
              <a:lnSpc>
                <a:spcPct val="80000"/>
              </a:lnSpc>
            </a:pPr>
            <a:endParaRPr lang="en-GB" sz="2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3048000"/>
            <a:ext cx="3009900" cy="266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 descr="X:\templates\EU LOGO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10" y="6197577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C4E87-F4B5-4C7C-9181-825E64C30CAE}" type="slidenum">
              <a:rPr lang="en-GB"/>
              <a:pPr/>
              <a:t>16</a:t>
            </a:fld>
            <a:endParaRPr lang="en-GB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Basic Interventions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63538" indent="-363538"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Healthier people can produce more</a:t>
            </a:r>
          </a:p>
          <a:p>
            <a:pPr marL="363538" indent="-363538"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to water saves valuable time and adequate sanitation prevents water-</a:t>
            </a:r>
            <a:r>
              <a:rPr lang="en-US" sz="2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born</a:t>
            </a: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diseases</a:t>
            </a:r>
          </a:p>
          <a:p>
            <a:pPr marL="363538" indent="-363538">
              <a:spcBef>
                <a:spcPts val="0"/>
              </a:spcBef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Education is the first step to empowerment &amp; provides the poor </a:t>
            </a:r>
          </a:p>
          <a:p>
            <a:pPr marL="363538" indent="-363538">
              <a:spcBef>
                <a:spcPts val="0"/>
              </a:spcBef>
              <a:buFont typeface="Wingdings" pitchFamily="2" charset="2"/>
              <a:buNone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with a voice</a:t>
            </a:r>
          </a:p>
          <a:p>
            <a:pPr marL="363538" indent="-363538"/>
            <a:endParaRPr lang="en-GB" sz="2800" dirty="0"/>
          </a:p>
        </p:txBody>
      </p:sp>
      <p:pic>
        <p:nvPicPr>
          <p:cNvPr id="38916" name="Picture 4" descr="Red Cross 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180114"/>
            <a:ext cx="3238500" cy="242887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2" descr="X:\templates\EU LOGO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10" y="6197577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532B3-AA1F-4794-89B2-2C8E693DC9CB}" type="slidenum">
              <a:rPr lang="en-GB"/>
              <a:pPr/>
              <a:t>17</a:t>
            </a:fld>
            <a:endParaRPr lang="en-GB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Productive Activities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70038"/>
            <a:ext cx="8229600" cy="4754562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dirty="0">
                <a:solidFill>
                  <a:srgbClr val="FF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Purchasing power is a prerequisite for access to sustainable basic social services</a:t>
            </a:r>
          </a:p>
          <a:p>
            <a:pPr>
              <a:buFontTx/>
              <a:buNone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Which :</a:t>
            </a:r>
          </a:p>
          <a:p>
            <a:pPr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Agriculture</a:t>
            </a:r>
          </a:p>
          <a:p>
            <a:pPr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Aquaculture</a:t>
            </a:r>
          </a:p>
          <a:p>
            <a:pPr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Tourism</a:t>
            </a:r>
          </a:p>
          <a:p>
            <a:pPr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Forestry</a:t>
            </a:r>
          </a:p>
          <a:p>
            <a:pPr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Mining, etc.</a:t>
            </a:r>
          </a:p>
          <a:p>
            <a:pPr>
              <a:buFontTx/>
              <a:buNone/>
            </a:pPr>
            <a:endParaRPr lang="en-US" sz="2800" dirty="0"/>
          </a:p>
          <a:p>
            <a:endParaRPr lang="en-GB" dirty="0"/>
          </a:p>
        </p:txBody>
      </p:sp>
      <p:pic>
        <p:nvPicPr>
          <p:cNvPr id="6146" name="Picture 2" descr="X:\5.0 Delegation Solomons\Photos\2014\Temotu WASH\IMG_38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667000"/>
            <a:ext cx="2590800" cy="38862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X:\templates\EU LOGO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10" y="6197577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2E3CB-AA42-400C-990F-0388EEB65176}" type="slidenum">
              <a:rPr lang="en-GB"/>
              <a:pPr/>
              <a:t>18</a:t>
            </a:fld>
            <a:endParaRPr lang="en-GB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Natural Resources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830762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dirty="0">
                <a:solidFill>
                  <a:srgbClr val="FF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Access, ownership &amp; integrated management taken into account climate change</a:t>
            </a:r>
          </a:p>
          <a:p>
            <a:pPr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Land</a:t>
            </a:r>
          </a:p>
          <a:p>
            <a:pPr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Water</a:t>
            </a:r>
          </a:p>
          <a:p>
            <a:pPr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Forest</a:t>
            </a:r>
          </a:p>
          <a:p>
            <a:pPr>
              <a:buSzPct val="80000"/>
              <a:buFont typeface="Wingdings" pitchFamily="2" charset="2"/>
              <a:buChar char="§"/>
            </a:pPr>
            <a:r>
              <a:rPr lang="en-US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Fish</a:t>
            </a:r>
            <a:endParaRPr lang="en-US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Indigenous plants</a:t>
            </a:r>
          </a:p>
          <a:p>
            <a:pPr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Minerals</a:t>
            </a:r>
          </a:p>
          <a:p>
            <a:pPr marL="0" indent="0">
              <a:buSzPct val="80000"/>
              <a:buNone/>
            </a:pPr>
            <a:endParaRPr lang="en-US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800" dirty="0"/>
          </a:p>
          <a:p>
            <a:endParaRPr lang="en-GB" dirty="0"/>
          </a:p>
        </p:txBody>
      </p:sp>
      <p:pic>
        <p:nvPicPr>
          <p:cNvPr id="7170" name="Picture 2" descr="X:\5.0 Delegation Solomons\Photos\2014\Noro Seghe Field visit April\P11004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3124200"/>
            <a:ext cx="4191000" cy="2796960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X:\templates\EU LOGO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10" y="6197577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62B87-DEA8-431D-AEEA-2C400302636B}" type="slidenum">
              <a:rPr lang="en-GB"/>
              <a:pPr/>
              <a:t>19</a:t>
            </a:fld>
            <a:endParaRPr lang="en-GB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Actors/Partners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dirty="0">
                <a:solidFill>
                  <a:srgbClr val="FF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Capacity building and empowerment : ensure active participation of the poor in their development </a:t>
            </a:r>
            <a:r>
              <a:rPr lang="en-US" dirty="0" smtClean="0">
                <a:solidFill>
                  <a:srgbClr val="FF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</a:t>
            </a:r>
          </a:p>
          <a:p>
            <a:pPr algn="ctr">
              <a:buFontTx/>
              <a:buNone/>
            </a:pPr>
            <a:endParaRPr lang="en-US" dirty="0">
              <a:solidFill>
                <a:srgbClr val="FF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SzPct val="80000"/>
              <a:buFont typeface="Wingdings" pitchFamily="2" charset="2"/>
              <a:buChar char="§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Public Sector</a:t>
            </a:r>
          </a:p>
          <a:p>
            <a:pPr>
              <a:buSzPct val="80000"/>
              <a:buFont typeface="Wingdings" pitchFamily="2" charset="2"/>
              <a:buChar char="§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Private Sector</a:t>
            </a:r>
          </a:p>
          <a:p>
            <a:pPr>
              <a:buSzPct val="80000"/>
              <a:buFont typeface="Wingdings" pitchFamily="2" charset="2"/>
              <a:buChar char="§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Civil Society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8436" name="Picture 4" descr="tom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379788"/>
            <a:ext cx="4114800" cy="26606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2" descr="X:\templates\EU LOGO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10" y="6197577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BDFAB-9441-45E4-93B7-2C3AE96201B7}" type="slidenum">
              <a:rPr lang="en-GB"/>
              <a:pPr/>
              <a:t>2</a:t>
            </a:fld>
            <a:endParaRPr lang="en-GB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676400"/>
          </a:xfrm>
        </p:spPr>
        <p:txBody>
          <a:bodyPr/>
          <a:lstStyle/>
          <a:p>
            <a:pPr lvl="0"/>
            <a:r>
              <a:rPr lang="en-US" sz="3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Building Human Development: Improving WASH in the Solomon Islands</a:t>
            </a:r>
            <a:r>
              <a:rPr lang="en-GB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GB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GB" sz="3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229600" cy="4191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Duration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	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4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years (2012-15)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Budget:		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Euro 2,570,087 (75% EU)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Modality:	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Contribution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agreement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Partner:		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UNICEF - MHMS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Sub-partners:    World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Vision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Live &amp; 			    	    Learn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Environmental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	    Education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4625" indent="-174625" algn="ctr">
              <a:lnSpc>
                <a:spcPct val="80000"/>
              </a:lnSpc>
              <a:buSzPct val="80000"/>
              <a:buFont typeface="Wingdings" pitchFamily="2" charset="2"/>
              <a:buNone/>
            </a:pPr>
            <a:endParaRPr lang="en-US" b="1" dirty="0">
              <a:solidFill>
                <a:srgbClr val="FF3300"/>
              </a:solidFill>
            </a:endParaRPr>
          </a:p>
        </p:txBody>
      </p:sp>
      <p:pic>
        <p:nvPicPr>
          <p:cNvPr id="6" name="Picture 2" descr="X:\templates\EU LOG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248400"/>
            <a:ext cx="685833" cy="45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B9E82-E085-434A-A652-B258924E1ED6}" type="slidenum">
              <a:rPr lang="en-GB"/>
              <a:pPr/>
              <a:t>20</a:t>
            </a:fld>
            <a:endParaRPr lang="en-GB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Conclusions¹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Support must be multi-</a:t>
            </a:r>
            <a:r>
              <a:rPr lang="en-US" sz="2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sectoral</a:t>
            </a: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focus on strengthening the assets (human, physical, social &amp; capital) of rural poor</a:t>
            </a:r>
          </a:p>
          <a:p>
            <a:pPr>
              <a:lnSpc>
                <a:spcPct val="90000"/>
              </a:lnSpc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Synergies have to be created within and throughout the development process so that economic growth and social services can be sustained</a:t>
            </a:r>
          </a:p>
          <a:p>
            <a:pPr>
              <a:lnSpc>
                <a:spcPct val="90000"/>
              </a:lnSpc>
              <a:buSzPct val="80000"/>
              <a:buFont typeface="Wingdings" pitchFamily="2" charset="2"/>
              <a:buChar char="§"/>
            </a:pP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Acting in different sectors in order to alleviate poverty, will increase the opportunities to generate productive employment for disadvantaged groups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6" name="Picture 2" descr="X:\templates\EU LOG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10" y="6197577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5CDCB-746B-453F-B50B-BEE493AB286C}" type="slidenum">
              <a:rPr lang="en-GB"/>
              <a:pPr/>
              <a:t>21</a:t>
            </a:fld>
            <a:endParaRPr lang="en-GB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Conclusions²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>
              <a:buSzPct val="80000"/>
              <a:buFont typeface="Wingdings" pitchFamily="2" charset="2"/>
              <a:buChar char="§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Ongoing monitoring and evaluation is crucial in the Result Based Management to ensure timely adaptation of </a:t>
            </a:r>
            <a:r>
              <a:rPr lang="en-US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programmes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SzPct val="80000"/>
              <a:buFont typeface="Wingdings" pitchFamily="2" charset="2"/>
              <a:buChar char="§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Poor people should have sustainable access to natural resources </a:t>
            </a:r>
          </a:p>
          <a:p>
            <a:pPr>
              <a:buSzPct val="80000"/>
              <a:buFont typeface="Wingdings" pitchFamily="2" charset="2"/>
              <a:buChar char="§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New developed </a:t>
            </a:r>
            <a:r>
              <a:rPr lang="en-US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programmes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should be climate change proof</a:t>
            </a:r>
          </a:p>
          <a:p>
            <a:pPr>
              <a:buFontTx/>
              <a:buNone/>
            </a:pPr>
            <a:endParaRPr lang="en-US" dirty="0"/>
          </a:p>
          <a:p>
            <a:endParaRPr lang="en-GB" dirty="0"/>
          </a:p>
        </p:txBody>
      </p:sp>
      <p:pic>
        <p:nvPicPr>
          <p:cNvPr id="6" name="Picture 2" descr="X:\templates\EU LOG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10" y="6197577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326C6-7CA6-426A-AB1C-077842294054}" type="slidenum">
              <a:rPr lang="en-GB"/>
              <a:pPr/>
              <a:t>22</a:t>
            </a:fld>
            <a:endParaRPr lang="en-GB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Discussion </a:t>
            </a:r>
            <a:r>
              <a:rPr lang="en-GB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Points</a:t>
            </a:r>
            <a:endParaRPr lang="en-GB" sz="4000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can we approach new projects multi-dimensional?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can we create more synergies through a multi-dimensional approach?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can we measure synergies quantitatively and qualitatively?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budget support multi-dimensional and the right approach?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2" descr="X:\templates\EU LOG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10" y="6197577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Thank </a:t>
            </a:r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2AF1-4FA1-4961-888A-0CADF68B7110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1501709"/>
            <a:ext cx="6705600" cy="4128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X:\templates\EU LOGO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6172200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700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21B3-FA85-4620-8179-F989297D46CB}" type="slidenum">
              <a:rPr lang="en-GB"/>
              <a:pPr/>
              <a:t>3</a:t>
            </a:fld>
            <a:endParaRPr lang="en-GB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Purposes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sz="3400" dirty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action has three integrated purposes: </a:t>
            </a:r>
            <a:endParaRPr lang="en-US" sz="3400" dirty="0" smtClean="0">
              <a:solidFill>
                <a:srgbClr val="D255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GB" sz="3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Increase </a:t>
            </a:r>
            <a:r>
              <a:rPr lang="en-GB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water supply coverage in 50 villages and 20 schools in rural areas</a:t>
            </a:r>
            <a:r>
              <a:rPr lang="en-GB" sz="3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GB" sz="3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Increase </a:t>
            </a:r>
            <a:r>
              <a:rPr lang="en-GB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hygiene awareness and develop demand for sanitation in communities and increase sanitation facilities in 20 schools and at 50 health centres in rural areas (CLTS); </a:t>
            </a:r>
            <a:r>
              <a:rPr lang="en-GB" sz="3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GB" sz="3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Improve </a:t>
            </a:r>
            <a:r>
              <a:rPr lang="en-GB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sector coordination and capacity.</a:t>
            </a:r>
          </a:p>
          <a:p>
            <a:pPr marL="0" indent="0">
              <a:lnSpc>
                <a:spcPct val="80000"/>
              </a:lnSpc>
              <a:buNone/>
            </a:pP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2" descr="X:\templates\EU LOG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248400"/>
            <a:ext cx="685833" cy="45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Main Activities for 5 Provinces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000" dirty="0" smtClean="0"/>
              <a:t>mobilization </a:t>
            </a:r>
            <a:r>
              <a:rPr lang="en-US" sz="3000" dirty="0"/>
              <a:t>of community </a:t>
            </a:r>
            <a:r>
              <a:rPr lang="en-US" sz="3000" dirty="0" smtClean="0"/>
              <a:t>resources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 smtClean="0"/>
              <a:t>participation </a:t>
            </a:r>
            <a:r>
              <a:rPr lang="en-US" sz="3000" dirty="0"/>
              <a:t>of NGOs/development </a:t>
            </a:r>
            <a:r>
              <a:rPr lang="en-US" sz="3000" dirty="0" smtClean="0"/>
              <a:t>partners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/>
              <a:t>improved planning &amp; coordination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 smtClean="0"/>
              <a:t>establishment </a:t>
            </a:r>
            <a:r>
              <a:rPr lang="en-US" sz="3000" dirty="0"/>
              <a:t>of enabling </a:t>
            </a:r>
            <a:r>
              <a:rPr lang="en-US" sz="3000" dirty="0" smtClean="0"/>
              <a:t>frameworks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 smtClean="0"/>
              <a:t>design </a:t>
            </a:r>
            <a:r>
              <a:rPr lang="en-US" sz="3000" dirty="0"/>
              <a:t>and construction of WASH </a:t>
            </a:r>
            <a:r>
              <a:rPr lang="en-US" sz="3000" dirty="0" smtClean="0"/>
              <a:t>facilities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 smtClean="0"/>
              <a:t>awareness towards CLTS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 smtClean="0"/>
              <a:t>establishment </a:t>
            </a:r>
            <a:r>
              <a:rPr lang="en-US" sz="3000" dirty="0"/>
              <a:t>of a WASH </a:t>
            </a:r>
            <a:r>
              <a:rPr lang="en-US" sz="3000" dirty="0" smtClean="0"/>
              <a:t>database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 smtClean="0"/>
              <a:t>introduction </a:t>
            </a:r>
            <a:r>
              <a:rPr lang="en-US" sz="3000" dirty="0"/>
              <a:t>of user </a:t>
            </a:r>
            <a:r>
              <a:rPr lang="en-US" sz="3000" dirty="0" smtClean="0"/>
              <a:t>fees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 smtClean="0"/>
              <a:t>O&amp;M </a:t>
            </a:r>
            <a:r>
              <a:rPr lang="en-US" sz="3000" dirty="0"/>
              <a:t>skills </a:t>
            </a:r>
            <a:r>
              <a:rPr lang="en-US" sz="3000" dirty="0" smtClean="0"/>
              <a:t>development</a:t>
            </a:r>
            <a:endParaRPr lang="en-GB" sz="30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2AF1-4FA1-4961-888A-0CADF68B7110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5" name="Picture 2" descr="X:\templates\EU LOG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248400"/>
            <a:ext cx="685833" cy="45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425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Progress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267200" cy="4906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D25500"/>
                </a:solidFill>
              </a:rPr>
              <a:t>Focus on </a:t>
            </a:r>
            <a:r>
              <a:rPr lang="en-US" dirty="0" err="1" smtClean="0">
                <a:solidFill>
                  <a:srgbClr val="D25500"/>
                </a:solidFill>
              </a:rPr>
              <a:t>Temotu</a:t>
            </a:r>
            <a:r>
              <a:rPr lang="en-US" dirty="0" smtClean="0">
                <a:solidFill>
                  <a:srgbClr val="D25500"/>
                </a:solidFill>
              </a:rPr>
              <a:t> Province because of 2013 Tsunami, 29 communities received: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Water supply systems (rain harvesting tanks)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construction materials for toilets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CLTS training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D25500"/>
                </a:solidFill>
              </a:rPr>
              <a:t>Other 4 provinces</a:t>
            </a:r>
            <a:r>
              <a:rPr lang="en-US" dirty="0" smtClean="0">
                <a:solidFill>
                  <a:srgbClr val="D25500"/>
                </a:solidFill>
              </a:rPr>
              <a:t>:</a:t>
            </a:r>
            <a:endParaRPr lang="en-US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selection </a:t>
            </a:r>
            <a:r>
              <a:rPr lang="en-US" dirty="0"/>
              <a:t>&amp; analysis of communities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5181600" y="1600200"/>
            <a:ext cx="3048000" cy="45259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2AF1-4FA1-4961-888A-0CADF68B7110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2051" name="Picture 3" descr="X:\5.0 Delegation Solomons\Photos\2014\Temotu WASH\IMG_38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1219200"/>
            <a:ext cx="3487057" cy="491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X:\templates\EU LOG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10" y="6324600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276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VIP Toilets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2AF1-4FA1-4961-888A-0CADF68B7110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3075" name="Picture 3" descr="X:\5.0 Delegation Solomons\Photos\2014\Temotu WASH\IMG_38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295400"/>
            <a:ext cx="7391400" cy="492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X:\templates\EU LOGO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10" y="6324600"/>
            <a:ext cx="685833" cy="45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42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Tsunami Aftermath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5268-A9E7-4346-834B-BB8F9C485F5D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3074" name="Picture 2" descr="X:\5.0 Delegation Solomons\Photos\2014\Temotu WASH\IMG_38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066800"/>
            <a:ext cx="3886200" cy="2590800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X:\5.0 Delegation Solomons\Photos\2014\Temotu WASH\IMG_38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7571" y="1066800"/>
            <a:ext cx="3864429" cy="2540000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X:\5.0 Delegation Solomons\Photos\2014\Temotu WASH\IMG_384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639457"/>
            <a:ext cx="3880757" cy="2587171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X:\5.0 Delegation Solomons\Photos\2014\Temotu WASH\IMG_383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3639457"/>
            <a:ext cx="3886200" cy="2590800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X:\templates\EU LOGO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379006"/>
            <a:ext cx="685833" cy="468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011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Bottlenecks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Dependency syndrome e.g. previous facilities not maintained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Geographical isolation of communities</a:t>
            </a:r>
            <a:endParaRPr lang="en-GB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Behavior change is a long </a:t>
            </a:r>
            <a:r>
              <a:rPr lang="en-US" dirty="0" smtClean="0"/>
              <a:t>process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/>
              <a:t>Poor coordination at provincial level, too many different partners involved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/>
              <a:t>UNICEF's procedures take time, no full-fledged office in SI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2AF1-4FA1-4961-888A-0CADF68B7110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5" name="Picture 2" descr="X:\templates\EU LOG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10" y="6324600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018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Recommendations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Target and limit number of provinces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Encourage private investments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Ensure interventions are part of the 'one' provincial plan/strategy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Coordination between different partners, for WASH and with other interventions (committee) – </a:t>
            </a:r>
            <a:r>
              <a:rPr lang="en-US" dirty="0" smtClean="0">
                <a:solidFill>
                  <a:srgbClr val="D25500"/>
                </a:solidFill>
              </a:rPr>
              <a:t>Multi-sector approach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Capacity building at provincial, ward, village level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2AF1-4FA1-4961-888A-0CADF68B7110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5" name="Picture 2" descr="X:\templates\EU LOG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10" y="6324600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1812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673</Words>
  <Application>Microsoft Office PowerPoint</Application>
  <PresentationFormat>On-screen Show (4:3)</PresentationFormat>
  <Paragraphs>160</Paragraphs>
  <Slides>23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Tahoma</vt:lpstr>
      <vt:lpstr>Wingdings</vt:lpstr>
      <vt:lpstr>Default Design</vt:lpstr>
      <vt:lpstr>Pacific  - Regional Water  and Energy Seminar, Exchange of best Practice</vt:lpstr>
      <vt:lpstr>Building Human Development: Improving WASH in the Solomon Islands </vt:lpstr>
      <vt:lpstr>Purposes</vt:lpstr>
      <vt:lpstr>Main Activities for 5 Provinces</vt:lpstr>
      <vt:lpstr>Progress</vt:lpstr>
      <vt:lpstr>VIP Toilets</vt:lpstr>
      <vt:lpstr>Tsunami Aftermath</vt:lpstr>
      <vt:lpstr>Bottlenecks</vt:lpstr>
      <vt:lpstr>Recommendations</vt:lpstr>
      <vt:lpstr>Private Initiatives</vt:lpstr>
      <vt:lpstr>Linkages</vt:lpstr>
      <vt:lpstr>Through a Comprehensive, Integrated, Participatory Multi-sector Approach</vt:lpstr>
      <vt:lpstr>Provincial Plan/Strategy¹</vt:lpstr>
      <vt:lpstr>Provincial Plan/Strategy²</vt:lpstr>
      <vt:lpstr>Social Sector Interventions</vt:lpstr>
      <vt:lpstr>Basic Interventions</vt:lpstr>
      <vt:lpstr>Productive Activities</vt:lpstr>
      <vt:lpstr>Natural Resources</vt:lpstr>
      <vt:lpstr>Actors/Partners</vt:lpstr>
      <vt:lpstr>Conclusions¹</vt:lpstr>
      <vt:lpstr>Conclusions²</vt:lpstr>
      <vt:lpstr>Discussion Points</vt:lpstr>
      <vt:lpstr>Thank you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REAPING THE SYNERGIES BETWEEN SUPPORTING PRODUCTIVE ACTIVITIES AND SOCIAL INTERVENTIONS (INCLUDING HEALTH AND EDUCATION)</dc:title>
  <dc:creator>Mark Van Uytvanck</dc:creator>
  <cp:lastModifiedBy>Katya</cp:lastModifiedBy>
  <cp:revision>58</cp:revision>
  <dcterms:created xsi:type="dcterms:W3CDTF">2007-10-25T07:42:32Z</dcterms:created>
  <dcterms:modified xsi:type="dcterms:W3CDTF">2015-01-16T12:25:35Z</dcterms:modified>
</cp:coreProperties>
</file>