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899" r:id="rId1"/>
  </p:sldMasterIdLst>
  <p:notesMasterIdLst>
    <p:notesMasterId r:id="rId22"/>
  </p:notesMasterIdLst>
  <p:handoutMasterIdLst>
    <p:handoutMasterId r:id="rId23"/>
  </p:handoutMasterIdLst>
  <p:sldIdLst>
    <p:sldId id="1132" r:id="rId2"/>
    <p:sldId id="1221" r:id="rId3"/>
    <p:sldId id="1162" r:id="rId4"/>
    <p:sldId id="1220" r:id="rId5"/>
    <p:sldId id="1212" r:id="rId6"/>
    <p:sldId id="1224" r:id="rId7"/>
    <p:sldId id="1217" r:id="rId8"/>
    <p:sldId id="1213" r:id="rId9"/>
    <p:sldId id="1223" r:id="rId10"/>
    <p:sldId id="1222" r:id="rId11"/>
    <p:sldId id="1219" r:id="rId12"/>
    <p:sldId id="1200" r:id="rId13"/>
    <p:sldId id="1201" r:id="rId14"/>
    <p:sldId id="1205" r:id="rId15"/>
    <p:sldId id="1198" r:id="rId16"/>
    <p:sldId id="1218" r:id="rId17"/>
    <p:sldId id="1210" r:id="rId18"/>
    <p:sldId id="1216" r:id="rId19"/>
    <p:sldId id="1215" r:id="rId20"/>
    <p:sldId id="1225" r:id="rId21"/>
  </p:sldIdLst>
  <p:sldSz cx="9144000" cy="6858000" type="screen4x3"/>
  <p:notesSz cx="6858000" cy="9926638"/>
  <p:defaultTextStyle>
    <a:defPPr>
      <a:defRPr lang="en-GB"/>
    </a:defPPr>
    <a:lvl1pPr algn="l" rtl="0" fontAlgn="base">
      <a:spcBef>
        <a:spcPct val="0"/>
      </a:spcBef>
      <a:spcAft>
        <a:spcPct val="0"/>
      </a:spcAft>
      <a:defRPr sz="7600" b="1" kern="1200">
        <a:solidFill>
          <a:srgbClr val="FFD624"/>
        </a:solidFill>
        <a:latin typeface="Verdana" pitchFamily="34" charset="0"/>
        <a:ea typeface="ＭＳ Ｐゴシック" pitchFamily="34" charset="-128"/>
        <a:cs typeface="+mn-cs"/>
      </a:defRPr>
    </a:lvl1pPr>
    <a:lvl2pPr marL="457200" algn="l" rtl="0" fontAlgn="base">
      <a:spcBef>
        <a:spcPct val="0"/>
      </a:spcBef>
      <a:spcAft>
        <a:spcPct val="0"/>
      </a:spcAft>
      <a:defRPr sz="7600" b="1" kern="1200">
        <a:solidFill>
          <a:srgbClr val="FFD624"/>
        </a:solidFill>
        <a:latin typeface="Verdana" pitchFamily="34" charset="0"/>
        <a:ea typeface="ＭＳ Ｐゴシック" pitchFamily="34" charset="-128"/>
        <a:cs typeface="+mn-cs"/>
      </a:defRPr>
    </a:lvl2pPr>
    <a:lvl3pPr marL="914400" algn="l" rtl="0" fontAlgn="base">
      <a:spcBef>
        <a:spcPct val="0"/>
      </a:spcBef>
      <a:spcAft>
        <a:spcPct val="0"/>
      </a:spcAft>
      <a:defRPr sz="7600" b="1" kern="1200">
        <a:solidFill>
          <a:srgbClr val="FFD624"/>
        </a:solidFill>
        <a:latin typeface="Verdana" pitchFamily="34" charset="0"/>
        <a:ea typeface="ＭＳ Ｐゴシック" pitchFamily="34" charset="-128"/>
        <a:cs typeface="+mn-cs"/>
      </a:defRPr>
    </a:lvl3pPr>
    <a:lvl4pPr marL="1371600" algn="l" rtl="0" fontAlgn="base">
      <a:spcBef>
        <a:spcPct val="0"/>
      </a:spcBef>
      <a:spcAft>
        <a:spcPct val="0"/>
      </a:spcAft>
      <a:defRPr sz="7600" b="1" kern="1200">
        <a:solidFill>
          <a:srgbClr val="FFD624"/>
        </a:solidFill>
        <a:latin typeface="Verdana" pitchFamily="34" charset="0"/>
        <a:ea typeface="ＭＳ Ｐゴシック" pitchFamily="34" charset="-128"/>
        <a:cs typeface="+mn-cs"/>
      </a:defRPr>
    </a:lvl4pPr>
    <a:lvl5pPr marL="1828800" algn="l" rtl="0" fontAlgn="base">
      <a:spcBef>
        <a:spcPct val="0"/>
      </a:spcBef>
      <a:spcAft>
        <a:spcPct val="0"/>
      </a:spcAft>
      <a:defRPr sz="7600" b="1" kern="1200">
        <a:solidFill>
          <a:srgbClr val="FFD624"/>
        </a:solidFill>
        <a:latin typeface="Verdana" pitchFamily="34" charset="0"/>
        <a:ea typeface="ＭＳ Ｐゴシック" pitchFamily="34" charset="-128"/>
        <a:cs typeface="+mn-cs"/>
      </a:defRPr>
    </a:lvl5pPr>
    <a:lvl6pPr marL="2286000" algn="l" defTabSz="914400" rtl="0" eaLnBrk="1" latinLnBrk="0" hangingPunct="1">
      <a:defRPr sz="7600" b="1" kern="1200">
        <a:solidFill>
          <a:srgbClr val="FFD624"/>
        </a:solidFill>
        <a:latin typeface="Verdana" pitchFamily="34" charset="0"/>
        <a:ea typeface="ＭＳ Ｐゴシック" pitchFamily="34" charset="-128"/>
        <a:cs typeface="+mn-cs"/>
      </a:defRPr>
    </a:lvl6pPr>
    <a:lvl7pPr marL="2743200" algn="l" defTabSz="914400" rtl="0" eaLnBrk="1" latinLnBrk="0" hangingPunct="1">
      <a:defRPr sz="7600" b="1" kern="1200">
        <a:solidFill>
          <a:srgbClr val="FFD624"/>
        </a:solidFill>
        <a:latin typeface="Verdana" pitchFamily="34" charset="0"/>
        <a:ea typeface="ＭＳ Ｐゴシック" pitchFamily="34" charset="-128"/>
        <a:cs typeface="+mn-cs"/>
      </a:defRPr>
    </a:lvl7pPr>
    <a:lvl8pPr marL="3200400" algn="l" defTabSz="914400" rtl="0" eaLnBrk="1" latinLnBrk="0" hangingPunct="1">
      <a:defRPr sz="7600" b="1" kern="1200">
        <a:solidFill>
          <a:srgbClr val="FFD624"/>
        </a:solidFill>
        <a:latin typeface="Verdana" pitchFamily="34" charset="0"/>
        <a:ea typeface="ＭＳ Ｐゴシック" pitchFamily="34" charset="-128"/>
        <a:cs typeface="+mn-cs"/>
      </a:defRPr>
    </a:lvl8pPr>
    <a:lvl9pPr marL="3657600" algn="l" defTabSz="914400" rtl="0" eaLnBrk="1" latinLnBrk="0" hangingPunct="1">
      <a:defRPr sz="7600" b="1" kern="1200">
        <a:solidFill>
          <a:srgbClr val="FFD624"/>
        </a:solidFill>
        <a:latin typeface="Verdana" pitchFamily="34" charset="0"/>
        <a:ea typeface="ＭＳ Ｐゴシック" pitchFamily="34"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ERBRANDIJ Alex (EEAS)" initials="GA(" lastIdx="0" clrIdx="0"/>
  <p:cmAuthor id="1" name="KADEL Jost (DEVCO)" initials="KJ("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6600"/>
    <a:srgbClr val="0000FF"/>
    <a:srgbClr val="00FF00"/>
    <a:srgbClr val="33CC33"/>
    <a:srgbClr val="003366"/>
    <a:srgbClr val="FF0000"/>
    <a:srgbClr val="0C197A"/>
    <a:srgbClr val="103C72"/>
    <a:srgbClr val="003399"/>
    <a:srgbClr val="B85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67" autoAdjust="0"/>
    <p:restoredTop sz="86710" autoAdjust="0"/>
  </p:normalViewPr>
  <p:slideViewPr>
    <p:cSldViewPr>
      <p:cViewPr>
        <p:scale>
          <a:sx n="80" d="100"/>
          <a:sy n="80" d="100"/>
        </p:scale>
        <p:origin x="-2760" y="-5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5" d="100"/>
          <a:sy n="75" d="100"/>
        </p:scale>
        <p:origin x="-1446" y="-84"/>
      </p:cViewPr>
      <p:guideLst>
        <p:guide orient="horz" pos="3128"/>
        <p:guide pos="216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dLbls>
            <c:showLegendKey val="0"/>
            <c:showVal val="1"/>
            <c:showCatName val="0"/>
            <c:showSerName val="0"/>
            <c:showPercent val="0"/>
            <c:showBubbleSize val="0"/>
            <c:showLeaderLines val="1"/>
          </c:dLbls>
          <c:cat>
            <c:strRef>
              <c:f>Sheet1!$D$5:$D$11</c:f>
              <c:strCache>
                <c:ptCount val="7"/>
                <c:pt idx="0">
                  <c:v>United States</c:v>
                </c:pt>
                <c:pt idx="1">
                  <c:v>EU Institutions</c:v>
                </c:pt>
                <c:pt idx="2">
                  <c:v>Germany</c:v>
                </c:pt>
                <c:pt idx="3">
                  <c:v>World Bank</c:v>
                </c:pt>
                <c:pt idx="4">
                  <c:v>AsDF</c:v>
                </c:pt>
                <c:pt idx="5">
                  <c:v>Sweden</c:v>
                </c:pt>
                <c:pt idx="6">
                  <c:v>Others (16)</c:v>
                </c:pt>
              </c:strCache>
            </c:strRef>
          </c:cat>
          <c:val>
            <c:numRef>
              <c:f>Sheet1!$E$5:$E$11</c:f>
              <c:numCache>
                <c:formatCode>0.0%</c:formatCode>
                <c:ptCount val="7"/>
                <c:pt idx="0">
                  <c:v>0.34244051850807378</c:v>
                </c:pt>
                <c:pt idx="1">
                  <c:v>0.22800642823197678</c:v>
                </c:pt>
                <c:pt idx="2">
                  <c:v>0.12534357457172021</c:v>
                </c:pt>
                <c:pt idx="3">
                  <c:v>0.11479734387032364</c:v>
                </c:pt>
                <c:pt idx="4">
                  <c:v>6.8564738294154021E-2</c:v>
                </c:pt>
                <c:pt idx="5">
                  <c:v>3.3396097802611782E-2</c:v>
                </c:pt>
                <c:pt idx="6">
                  <c:v>8.7451298721139881E-2</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69265562600518626"/>
          <c:y val="0.26097110914569099"/>
          <c:w val="0.23120601560976234"/>
          <c:h val="0.49370145131766635"/>
        </c:manualLayout>
      </c:layout>
      <c:overlay val="0"/>
      <c:spPr>
        <a:noFill/>
      </c:sp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dLbls>
            <c:showLegendKey val="0"/>
            <c:showVal val="1"/>
            <c:showCatName val="0"/>
            <c:showSerName val="0"/>
            <c:showPercent val="0"/>
            <c:showBubbleSize val="0"/>
            <c:showLeaderLines val="1"/>
          </c:dLbls>
          <c:cat>
            <c:strRef>
              <c:f>Sheet1!$F$5:$F$9</c:f>
              <c:strCache>
                <c:ptCount val="5"/>
                <c:pt idx="0">
                  <c:v>EU Institutions, EUMS, CH, NO (12)</c:v>
                </c:pt>
                <c:pt idx="1">
                  <c:v>United States</c:v>
                </c:pt>
                <c:pt idx="2">
                  <c:v>World Bank</c:v>
                </c:pt>
                <c:pt idx="3">
                  <c:v>AsDF</c:v>
                </c:pt>
                <c:pt idx="4">
                  <c:v>Others (6)</c:v>
                </c:pt>
              </c:strCache>
            </c:strRef>
          </c:cat>
          <c:val>
            <c:numRef>
              <c:f>Sheet1!$G$5:$G$9</c:f>
              <c:numCache>
                <c:formatCode>0.0%</c:formatCode>
                <c:ptCount val="5"/>
                <c:pt idx="0">
                  <c:v>0.43392598967628121</c:v>
                </c:pt>
                <c:pt idx="1">
                  <c:v>0.34244051850807378</c:v>
                </c:pt>
                <c:pt idx="2">
                  <c:v>0.11479734387032364</c:v>
                </c:pt>
                <c:pt idx="3">
                  <c:v>6.8564738294154021E-2</c:v>
                </c:pt>
                <c:pt idx="4" formatCode="0%">
                  <c:v>4.0271409651167295E-2</c:v>
                </c:pt>
              </c:numCache>
            </c:numRef>
          </c:val>
        </c:ser>
        <c:dLbls>
          <c:showLegendKey val="0"/>
          <c:showVal val="0"/>
          <c:showCatName val="0"/>
          <c:showSerName val="0"/>
          <c:showPercent val="0"/>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0"/>
    <c:plotArea>
      <c:layout>
        <c:manualLayout>
          <c:layoutTarget val="inner"/>
          <c:xMode val="edge"/>
          <c:yMode val="edge"/>
          <c:x val="6.595542861634808E-2"/>
          <c:y val="1.6736604904755047E-2"/>
          <c:w val="0.93404457138365193"/>
          <c:h val="0.66773771339257992"/>
        </c:manualLayout>
      </c:layout>
      <c:barChart>
        <c:barDir val="col"/>
        <c:grouping val="stacked"/>
        <c:varyColors val="0"/>
        <c:dLbls>
          <c:showLegendKey val="0"/>
          <c:showVal val="0"/>
          <c:showCatName val="0"/>
          <c:showSerName val="0"/>
          <c:showPercent val="0"/>
          <c:showBubbleSize val="0"/>
        </c:dLbls>
        <c:gapWidth val="150"/>
        <c:overlap val="100"/>
        <c:axId val="184048640"/>
        <c:axId val="184496896"/>
      </c:barChart>
      <c:catAx>
        <c:axId val="184048640"/>
        <c:scaling>
          <c:orientation val="minMax"/>
        </c:scaling>
        <c:delete val="0"/>
        <c:axPos val="b"/>
        <c:numFmt formatCode="General" sourceLinked="1"/>
        <c:majorTickMark val="out"/>
        <c:minorTickMark val="none"/>
        <c:tickLblPos val="nextTo"/>
        <c:crossAx val="184496896"/>
        <c:crosses val="autoZero"/>
        <c:auto val="1"/>
        <c:lblAlgn val="ctr"/>
        <c:lblOffset val="100"/>
        <c:noMultiLvlLbl val="0"/>
      </c:catAx>
      <c:valAx>
        <c:axId val="184496896"/>
        <c:scaling>
          <c:orientation val="minMax"/>
        </c:scaling>
        <c:delete val="0"/>
        <c:axPos val="l"/>
        <c:majorGridlines/>
        <c:numFmt formatCode="General" sourceLinked="1"/>
        <c:majorTickMark val="out"/>
        <c:minorTickMark val="none"/>
        <c:tickLblPos val="nextTo"/>
        <c:crossAx val="184048640"/>
        <c:crosses val="autoZero"/>
        <c:crossBetween val="between"/>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0"/>
    <c:plotArea>
      <c:layout>
        <c:manualLayout>
          <c:layoutTarget val="inner"/>
          <c:xMode val="edge"/>
          <c:yMode val="edge"/>
          <c:x val="0.10254396325459318"/>
          <c:y val="3.2882035578885971E-2"/>
          <c:w val="0.89745603674540686"/>
          <c:h val="0.51854658792650921"/>
        </c:manualLayout>
      </c:layout>
      <c:barChart>
        <c:barDir val="col"/>
        <c:grouping val="stacked"/>
        <c:varyColors val="0"/>
        <c:ser>
          <c:idx val="0"/>
          <c:order val="0"/>
          <c:invertIfNegative val="0"/>
          <c:cat>
            <c:strRef>
              <c:f>Sheet1!$F$39:$F$45</c:f>
              <c:strCache>
                <c:ptCount val="7"/>
                <c:pt idx="0">
                  <c:v>West Africa</c:v>
                </c:pt>
                <c:pt idx="1">
                  <c:v>Central Africa</c:v>
                </c:pt>
                <c:pt idx="2">
                  <c:v>East Africa</c:v>
                </c:pt>
                <c:pt idx="3">
                  <c:v>Southern Africa</c:v>
                </c:pt>
                <c:pt idx="4">
                  <c:v>Asia/Middle East</c:v>
                </c:pt>
                <c:pt idx="5">
                  <c:v>Latin America/Caribbean</c:v>
                </c:pt>
                <c:pt idx="6">
                  <c:v>Neighbourhood</c:v>
                </c:pt>
              </c:strCache>
            </c:strRef>
          </c:cat>
          <c:val>
            <c:numRef>
              <c:f>Sheet1!$G$39:$G$45</c:f>
              <c:numCache>
                <c:formatCode>General</c:formatCode>
                <c:ptCount val="7"/>
                <c:pt idx="0">
                  <c:v>11</c:v>
                </c:pt>
                <c:pt idx="1">
                  <c:v>3</c:v>
                </c:pt>
                <c:pt idx="2">
                  <c:v>6</c:v>
                </c:pt>
                <c:pt idx="3">
                  <c:v>3</c:v>
                </c:pt>
                <c:pt idx="4">
                  <c:v>7</c:v>
                </c:pt>
                <c:pt idx="5">
                  <c:v>7</c:v>
                </c:pt>
                <c:pt idx="6">
                  <c:v>5</c:v>
                </c:pt>
              </c:numCache>
            </c:numRef>
          </c:val>
        </c:ser>
        <c:ser>
          <c:idx val="1"/>
          <c:order val="1"/>
          <c:invertIfNegative val="0"/>
          <c:cat>
            <c:strRef>
              <c:f>Sheet1!$F$39:$F$45</c:f>
              <c:strCache>
                <c:ptCount val="7"/>
                <c:pt idx="0">
                  <c:v>West Africa</c:v>
                </c:pt>
                <c:pt idx="1">
                  <c:v>Central Africa</c:v>
                </c:pt>
                <c:pt idx="2">
                  <c:v>East Africa</c:v>
                </c:pt>
                <c:pt idx="3">
                  <c:v>Southern Africa</c:v>
                </c:pt>
                <c:pt idx="4">
                  <c:v>Asia/Middle East</c:v>
                </c:pt>
                <c:pt idx="5">
                  <c:v>Latin America/Caribbean</c:v>
                </c:pt>
                <c:pt idx="6">
                  <c:v>Neighbourhood</c:v>
                </c:pt>
              </c:strCache>
            </c:strRef>
          </c:cat>
          <c:val>
            <c:numRef>
              <c:f>Sheet1!$H$39:$H$45</c:f>
              <c:numCache>
                <c:formatCode>General</c:formatCode>
                <c:ptCount val="7"/>
                <c:pt idx="0">
                  <c:v>0</c:v>
                </c:pt>
                <c:pt idx="1">
                  <c:v>0</c:v>
                </c:pt>
                <c:pt idx="2">
                  <c:v>1</c:v>
                </c:pt>
                <c:pt idx="3">
                  <c:v>1</c:v>
                </c:pt>
                <c:pt idx="4">
                  <c:v>3</c:v>
                </c:pt>
                <c:pt idx="6">
                  <c:v>4</c:v>
                </c:pt>
              </c:numCache>
            </c:numRef>
          </c:val>
        </c:ser>
        <c:ser>
          <c:idx val="2"/>
          <c:order val="2"/>
          <c:invertIfNegative val="0"/>
          <c:cat>
            <c:strRef>
              <c:f>Sheet1!$F$39:$F$45</c:f>
              <c:strCache>
                <c:ptCount val="7"/>
                <c:pt idx="0">
                  <c:v>West Africa</c:v>
                </c:pt>
                <c:pt idx="1">
                  <c:v>Central Africa</c:v>
                </c:pt>
                <c:pt idx="2">
                  <c:v>East Africa</c:v>
                </c:pt>
                <c:pt idx="3">
                  <c:v>Southern Africa</c:v>
                </c:pt>
                <c:pt idx="4">
                  <c:v>Asia/Middle East</c:v>
                </c:pt>
                <c:pt idx="5">
                  <c:v>Latin America/Caribbean</c:v>
                </c:pt>
                <c:pt idx="6">
                  <c:v>Neighbourhood</c:v>
                </c:pt>
              </c:strCache>
            </c:strRef>
          </c:cat>
          <c:val>
            <c:numRef>
              <c:f>Sheet1!$I$39:$I$45</c:f>
              <c:numCache>
                <c:formatCode>General</c:formatCode>
                <c:ptCount val="7"/>
                <c:pt idx="3">
                  <c:v>1</c:v>
                </c:pt>
                <c:pt idx="4">
                  <c:v>1</c:v>
                </c:pt>
                <c:pt idx="6">
                  <c:v>5</c:v>
                </c:pt>
              </c:numCache>
            </c:numRef>
          </c:val>
        </c:ser>
        <c:dLbls>
          <c:showLegendKey val="0"/>
          <c:showVal val="0"/>
          <c:showCatName val="0"/>
          <c:showSerName val="0"/>
          <c:showPercent val="0"/>
          <c:showBubbleSize val="0"/>
        </c:dLbls>
        <c:gapWidth val="150"/>
        <c:overlap val="100"/>
        <c:axId val="184420608"/>
        <c:axId val="184422400"/>
      </c:barChart>
      <c:catAx>
        <c:axId val="184420608"/>
        <c:scaling>
          <c:orientation val="minMax"/>
        </c:scaling>
        <c:delete val="0"/>
        <c:axPos val="b"/>
        <c:numFmt formatCode="General" sourceLinked="1"/>
        <c:majorTickMark val="out"/>
        <c:minorTickMark val="none"/>
        <c:tickLblPos val="nextTo"/>
        <c:crossAx val="184422400"/>
        <c:crosses val="autoZero"/>
        <c:auto val="1"/>
        <c:lblAlgn val="ctr"/>
        <c:lblOffset val="100"/>
        <c:noMultiLvlLbl val="0"/>
      </c:catAx>
      <c:valAx>
        <c:axId val="184422400"/>
        <c:scaling>
          <c:orientation val="minMax"/>
        </c:scaling>
        <c:delete val="0"/>
        <c:axPos val="l"/>
        <c:majorGridlines/>
        <c:numFmt formatCode="General" sourceLinked="1"/>
        <c:majorTickMark val="out"/>
        <c:minorTickMark val="none"/>
        <c:tickLblPos val="nextTo"/>
        <c:crossAx val="184420608"/>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5954" name="Rectangle 2"/>
          <p:cNvSpPr>
            <a:spLocks noGrp="1" noChangeArrowheads="1"/>
          </p:cNvSpPr>
          <p:nvPr>
            <p:ph type="hdr" sz="quarter"/>
          </p:nvPr>
        </p:nvSpPr>
        <p:spPr bwMode="auto">
          <a:xfrm>
            <a:off x="2" y="2"/>
            <a:ext cx="2970842" cy="495062"/>
          </a:xfrm>
          <a:prstGeom prst="rect">
            <a:avLst/>
          </a:prstGeom>
          <a:noFill/>
          <a:ln w="9525">
            <a:noFill/>
            <a:miter lim="800000"/>
            <a:headEnd/>
            <a:tailEnd/>
          </a:ln>
          <a:effectLst/>
        </p:spPr>
        <p:txBody>
          <a:bodyPr vert="horz" wrap="square" lIns="92487" tIns="46244" rIns="92487" bIns="46244" numCol="1" anchor="t" anchorCtr="0" compatLnSpc="1">
            <a:prstTxWarp prst="textNoShape">
              <a:avLst/>
            </a:prstTxWarp>
          </a:bodyPr>
          <a:lstStyle>
            <a:lvl1pPr defTabSz="925851">
              <a:defRPr sz="1200" b="0">
                <a:solidFill>
                  <a:schemeClr val="tx1"/>
                </a:solidFill>
                <a:latin typeface="Arial" charset="0"/>
                <a:ea typeface="ＭＳ Ｐゴシック" charset="0"/>
                <a:cs typeface="+mn-cs"/>
              </a:defRPr>
            </a:lvl1pPr>
          </a:lstStyle>
          <a:p>
            <a:pPr>
              <a:defRPr/>
            </a:pPr>
            <a:endParaRPr lang="en-GB"/>
          </a:p>
        </p:txBody>
      </p:sp>
      <p:sp>
        <p:nvSpPr>
          <p:cNvPr id="125955" name="Rectangle 3"/>
          <p:cNvSpPr>
            <a:spLocks noGrp="1" noChangeArrowheads="1"/>
          </p:cNvSpPr>
          <p:nvPr>
            <p:ph type="dt" sz="quarter" idx="1"/>
          </p:nvPr>
        </p:nvSpPr>
        <p:spPr bwMode="auto">
          <a:xfrm>
            <a:off x="3885564" y="2"/>
            <a:ext cx="2970842" cy="495062"/>
          </a:xfrm>
          <a:prstGeom prst="rect">
            <a:avLst/>
          </a:prstGeom>
          <a:noFill/>
          <a:ln w="9525">
            <a:noFill/>
            <a:miter lim="800000"/>
            <a:headEnd/>
            <a:tailEnd/>
          </a:ln>
          <a:effectLst/>
        </p:spPr>
        <p:txBody>
          <a:bodyPr vert="horz" wrap="square" lIns="92487" tIns="46244" rIns="92487" bIns="46244" numCol="1" anchor="t" anchorCtr="0" compatLnSpc="1">
            <a:prstTxWarp prst="textNoShape">
              <a:avLst/>
            </a:prstTxWarp>
          </a:bodyPr>
          <a:lstStyle>
            <a:lvl1pPr algn="r" defTabSz="925851">
              <a:defRPr sz="1200" b="0">
                <a:solidFill>
                  <a:schemeClr val="tx1"/>
                </a:solidFill>
                <a:latin typeface="Arial" charset="0"/>
              </a:defRPr>
            </a:lvl1pPr>
          </a:lstStyle>
          <a:p>
            <a:pPr>
              <a:defRPr/>
            </a:pPr>
            <a:fld id="{5FE662CF-40CA-430A-A6C6-663A8A89D23C}" type="datetimeFigureOut">
              <a:rPr lang="en-GB"/>
              <a:pPr>
                <a:defRPr/>
              </a:pPr>
              <a:t>06/02/2015</a:t>
            </a:fld>
            <a:endParaRPr lang="en-GB"/>
          </a:p>
        </p:txBody>
      </p:sp>
      <p:sp>
        <p:nvSpPr>
          <p:cNvPr id="125956" name="Rectangle 4"/>
          <p:cNvSpPr>
            <a:spLocks noGrp="1" noChangeArrowheads="1"/>
          </p:cNvSpPr>
          <p:nvPr>
            <p:ph type="ftr" sz="quarter" idx="2"/>
          </p:nvPr>
        </p:nvSpPr>
        <p:spPr bwMode="auto">
          <a:xfrm>
            <a:off x="2" y="9429991"/>
            <a:ext cx="2970842" cy="495062"/>
          </a:xfrm>
          <a:prstGeom prst="rect">
            <a:avLst/>
          </a:prstGeom>
          <a:noFill/>
          <a:ln w="9525">
            <a:noFill/>
            <a:miter lim="800000"/>
            <a:headEnd/>
            <a:tailEnd/>
          </a:ln>
          <a:effectLst/>
        </p:spPr>
        <p:txBody>
          <a:bodyPr vert="horz" wrap="square" lIns="92487" tIns="46244" rIns="92487" bIns="46244" numCol="1" anchor="b" anchorCtr="0" compatLnSpc="1">
            <a:prstTxWarp prst="textNoShape">
              <a:avLst/>
            </a:prstTxWarp>
          </a:bodyPr>
          <a:lstStyle>
            <a:lvl1pPr defTabSz="925851">
              <a:defRPr sz="1200" b="0">
                <a:solidFill>
                  <a:schemeClr val="tx1"/>
                </a:solidFill>
                <a:latin typeface="Arial" charset="0"/>
                <a:ea typeface="ＭＳ Ｐゴシック" charset="0"/>
                <a:cs typeface="+mn-cs"/>
              </a:defRPr>
            </a:lvl1pPr>
          </a:lstStyle>
          <a:p>
            <a:pPr>
              <a:defRPr/>
            </a:pPr>
            <a:endParaRPr lang="en-GB"/>
          </a:p>
        </p:txBody>
      </p:sp>
      <p:sp>
        <p:nvSpPr>
          <p:cNvPr id="125957" name="Rectangle 5"/>
          <p:cNvSpPr>
            <a:spLocks noGrp="1" noChangeArrowheads="1"/>
          </p:cNvSpPr>
          <p:nvPr>
            <p:ph type="sldNum" sz="quarter" idx="3"/>
          </p:nvPr>
        </p:nvSpPr>
        <p:spPr bwMode="auto">
          <a:xfrm>
            <a:off x="3885564" y="9429991"/>
            <a:ext cx="2970842" cy="495062"/>
          </a:xfrm>
          <a:prstGeom prst="rect">
            <a:avLst/>
          </a:prstGeom>
          <a:noFill/>
          <a:ln w="9525">
            <a:noFill/>
            <a:miter lim="800000"/>
            <a:headEnd/>
            <a:tailEnd/>
          </a:ln>
          <a:effectLst/>
        </p:spPr>
        <p:txBody>
          <a:bodyPr vert="horz" wrap="square" lIns="92487" tIns="46244" rIns="92487" bIns="46244" numCol="1" anchor="b" anchorCtr="0" compatLnSpc="1">
            <a:prstTxWarp prst="textNoShape">
              <a:avLst/>
            </a:prstTxWarp>
          </a:bodyPr>
          <a:lstStyle>
            <a:lvl1pPr algn="r" defTabSz="925851">
              <a:defRPr sz="1200" b="0">
                <a:solidFill>
                  <a:schemeClr val="tx1"/>
                </a:solidFill>
                <a:latin typeface="Arial" charset="0"/>
              </a:defRPr>
            </a:lvl1pPr>
          </a:lstStyle>
          <a:p>
            <a:pPr>
              <a:defRPr/>
            </a:pPr>
            <a:fld id="{F4ED9E24-2FDE-49CA-892E-71374D08C91D}" type="slidenum">
              <a:rPr lang="en-GB"/>
              <a:pPr>
                <a:defRPr/>
              </a:pPr>
              <a:t>‹#›</a:t>
            </a:fld>
            <a:endParaRPr lang="en-GB"/>
          </a:p>
        </p:txBody>
      </p:sp>
    </p:spTree>
    <p:extLst>
      <p:ext uri="{BB962C8B-B14F-4D97-AF65-F5344CB8AC3E}">
        <p14:creationId xmlns:p14="http://schemas.microsoft.com/office/powerpoint/2010/main" val="167692274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5890" name="Rectangle 2"/>
          <p:cNvSpPr>
            <a:spLocks noGrp="1" noChangeArrowheads="1"/>
          </p:cNvSpPr>
          <p:nvPr>
            <p:ph type="hdr" sz="quarter"/>
          </p:nvPr>
        </p:nvSpPr>
        <p:spPr bwMode="auto">
          <a:xfrm>
            <a:off x="2" y="2"/>
            <a:ext cx="2970842" cy="495062"/>
          </a:xfrm>
          <a:prstGeom prst="rect">
            <a:avLst/>
          </a:prstGeom>
          <a:noFill/>
          <a:ln w="9525">
            <a:noFill/>
            <a:miter lim="800000"/>
            <a:headEnd/>
            <a:tailEnd/>
          </a:ln>
          <a:effectLst/>
        </p:spPr>
        <p:txBody>
          <a:bodyPr vert="horz" wrap="square" lIns="92487" tIns="46244" rIns="92487" bIns="46244" numCol="1" anchor="t" anchorCtr="0" compatLnSpc="1">
            <a:prstTxWarp prst="textNoShape">
              <a:avLst/>
            </a:prstTxWarp>
          </a:bodyPr>
          <a:lstStyle>
            <a:lvl1pPr defTabSz="925851">
              <a:defRPr sz="1200" b="0">
                <a:solidFill>
                  <a:schemeClr val="tx1"/>
                </a:solidFill>
                <a:latin typeface="Arial" charset="0"/>
                <a:ea typeface="ＭＳ Ｐゴシック" charset="0"/>
                <a:cs typeface="+mn-cs"/>
              </a:defRPr>
            </a:lvl1pPr>
          </a:lstStyle>
          <a:p>
            <a:pPr>
              <a:defRPr/>
            </a:pPr>
            <a:endParaRPr lang="en-GB"/>
          </a:p>
        </p:txBody>
      </p:sp>
      <p:sp>
        <p:nvSpPr>
          <p:cNvPr id="165891" name="Rectangle 3"/>
          <p:cNvSpPr>
            <a:spLocks noGrp="1" noChangeArrowheads="1"/>
          </p:cNvSpPr>
          <p:nvPr>
            <p:ph type="dt" idx="1"/>
          </p:nvPr>
        </p:nvSpPr>
        <p:spPr bwMode="auto">
          <a:xfrm>
            <a:off x="3885564" y="2"/>
            <a:ext cx="2970842" cy="495062"/>
          </a:xfrm>
          <a:prstGeom prst="rect">
            <a:avLst/>
          </a:prstGeom>
          <a:noFill/>
          <a:ln w="9525">
            <a:noFill/>
            <a:miter lim="800000"/>
            <a:headEnd/>
            <a:tailEnd/>
          </a:ln>
          <a:effectLst/>
        </p:spPr>
        <p:txBody>
          <a:bodyPr vert="horz" wrap="square" lIns="92487" tIns="46244" rIns="92487" bIns="46244" numCol="1" anchor="t" anchorCtr="0" compatLnSpc="1">
            <a:prstTxWarp prst="textNoShape">
              <a:avLst/>
            </a:prstTxWarp>
          </a:bodyPr>
          <a:lstStyle>
            <a:lvl1pPr algn="r" defTabSz="925851">
              <a:defRPr sz="1200" b="0">
                <a:solidFill>
                  <a:schemeClr val="tx1"/>
                </a:solidFill>
                <a:latin typeface="Arial" charset="0"/>
              </a:defRPr>
            </a:lvl1pPr>
          </a:lstStyle>
          <a:p>
            <a:pPr>
              <a:defRPr/>
            </a:pPr>
            <a:fld id="{7EBE359B-E25D-41EF-8601-E34841D40912}" type="datetimeFigureOut">
              <a:rPr lang="en-GB"/>
              <a:pPr>
                <a:defRPr/>
              </a:pPr>
              <a:t>06/02/2015</a:t>
            </a:fld>
            <a:endParaRPr lang="en-GB"/>
          </a:p>
        </p:txBody>
      </p:sp>
      <p:sp>
        <p:nvSpPr>
          <p:cNvPr id="20484" name="Rectangle 4"/>
          <p:cNvSpPr>
            <a:spLocks noGrp="1" noRot="1" noChangeAspect="1" noChangeArrowheads="1" noTextEdit="1"/>
          </p:cNvSpPr>
          <p:nvPr>
            <p:ph type="sldImg" idx="2"/>
          </p:nvPr>
        </p:nvSpPr>
        <p:spPr bwMode="auto">
          <a:xfrm>
            <a:off x="952500" y="744538"/>
            <a:ext cx="4967288"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5893" name="Rectangle 5"/>
          <p:cNvSpPr>
            <a:spLocks noGrp="1" noChangeArrowheads="1"/>
          </p:cNvSpPr>
          <p:nvPr>
            <p:ph type="body" sz="quarter" idx="3"/>
          </p:nvPr>
        </p:nvSpPr>
        <p:spPr bwMode="auto">
          <a:xfrm>
            <a:off x="684844" y="4715793"/>
            <a:ext cx="5488317" cy="4465083"/>
          </a:xfrm>
          <a:prstGeom prst="rect">
            <a:avLst/>
          </a:prstGeom>
          <a:noFill/>
          <a:ln w="9525">
            <a:noFill/>
            <a:miter lim="800000"/>
            <a:headEnd/>
            <a:tailEnd/>
          </a:ln>
          <a:effectLst/>
        </p:spPr>
        <p:txBody>
          <a:bodyPr vert="horz" wrap="square" lIns="92487" tIns="46244" rIns="92487" bIns="46244"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65894" name="Rectangle 6"/>
          <p:cNvSpPr>
            <a:spLocks noGrp="1" noChangeArrowheads="1"/>
          </p:cNvSpPr>
          <p:nvPr>
            <p:ph type="ftr" sz="quarter" idx="4"/>
          </p:nvPr>
        </p:nvSpPr>
        <p:spPr bwMode="auto">
          <a:xfrm>
            <a:off x="2" y="9429991"/>
            <a:ext cx="2970842" cy="495062"/>
          </a:xfrm>
          <a:prstGeom prst="rect">
            <a:avLst/>
          </a:prstGeom>
          <a:noFill/>
          <a:ln w="9525">
            <a:noFill/>
            <a:miter lim="800000"/>
            <a:headEnd/>
            <a:tailEnd/>
          </a:ln>
          <a:effectLst/>
        </p:spPr>
        <p:txBody>
          <a:bodyPr vert="horz" wrap="square" lIns="92487" tIns="46244" rIns="92487" bIns="46244" numCol="1" anchor="b" anchorCtr="0" compatLnSpc="1">
            <a:prstTxWarp prst="textNoShape">
              <a:avLst/>
            </a:prstTxWarp>
          </a:bodyPr>
          <a:lstStyle>
            <a:lvl1pPr defTabSz="925851">
              <a:defRPr sz="1200" b="0">
                <a:solidFill>
                  <a:schemeClr val="tx1"/>
                </a:solidFill>
                <a:latin typeface="Arial" charset="0"/>
                <a:ea typeface="ＭＳ Ｐゴシック" charset="0"/>
                <a:cs typeface="+mn-cs"/>
              </a:defRPr>
            </a:lvl1pPr>
          </a:lstStyle>
          <a:p>
            <a:pPr>
              <a:defRPr/>
            </a:pPr>
            <a:endParaRPr lang="en-GB" dirty="0"/>
          </a:p>
        </p:txBody>
      </p:sp>
      <p:sp>
        <p:nvSpPr>
          <p:cNvPr id="165895" name="Rectangle 7"/>
          <p:cNvSpPr>
            <a:spLocks noGrp="1" noChangeArrowheads="1"/>
          </p:cNvSpPr>
          <p:nvPr>
            <p:ph type="sldNum" sz="quarter" idx="5"/>
          </p:nvPr>
        </p:nvSpPr>
        <p:spPr bwMode="auto">
          <a:xfrm>
            <a:off x="3885564" y="9429991"/>
            <a:ext cx="2970842" cy="495062"/>
          </a:xfrm>
          <a:prstGeom prst="rect">
            <a:avLst/>
          </a:prstGeom>
          <a:noFill/>
          <a:ln w="9525">
            <a:noFill/>
            <a:miter lim="800000"/>
            <a:headEnd/>
            <a:tailEnd/>
          </a:ln>
          <a:effectLst/>
        </p:spPr>
        <p:txBody>
          <a:bodyPr vert="horz" wrap="square" lIns="92487" tIns="46244" rIns="92487" bIns="46244" numCol="1" anchor="b" anchorCtr="0" compatLnSpc="1">
            <a:prstTxWarp prst="textNoShape">
              <a:avLst/>
            </a:prstTxWarp>
          </a:bodyPr>
          <a:lstStyle>
            <a:lvl1pPr algn="r" defTabSz="925851">
              <a:defRPr sz="1200" b="0">
                <a:solidFill>
                  <a:schemeClr val="tx1"/>
                </a:solidFill>
                <a:latin typeface="Arial" charset="0"/>
              </a:defRPr>
            </a:lvl1pPr>
          </a:lstStyle>
          <a:p>
            <a:pPr>
              <a:defRPr/>
            </a:pPr>
            <a:fld id="{350E974D-605E-4010-A178-5C78633C799B}" type="slidenum">
              <a:rPr lang="en-GB"/>
              <a:pPr>
                <a:defRPr/>
              </a:pPr>
              <a:t>‹#›</a:t>
            </a:fld>
            <a:endParaRPr lang="en-GB"/>
          </a:p>
        </p:txBody>
      </p:sp>
    </p:spTree>
    <p:extLst>
      <p:ext uri="{BB962C8B-B14F-4D97-AF65-F5344CB8AC3E}">
        <p14:creationId xmlns:p14="http://schemas.microsoft.com/office/powerpoint/2010/main" val="40574407"/>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6"/>
          <p:cNvSpPr txBox="1">
            <a:spLocks noGrp="1" noChangeArrowheads="1"/>
          </p:cNvSpPr>
          <p:nvPr/>
        </p:nvSpPr>
        <p:spPr bwMode="auto">
          <a:xfrm>
            <a:off x="0" y="9429993"/>
            <a:ext cx="2970842" cy="49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778" tIns="45890" rIns="91778" bIns="45890" anchor="b"/>
          <a:lstStyle>
            <a:lvl1pPr defTabSz="915988" eaLnBrk="0" hangingPunct="0">
              <a:spcBef>
                <a:spcPct val="30000"/>
              </a:spcBef>
              <a:defRPr sz="1200">
                <a:solidFill>
                  <a:schemeClr val="tx1"/>
                </a:solidFill>
                <a:latin typeface="Arial" charset="0"/>
                <a:ea typeface="ＭＳ Ｐゴシック" pitchFamily="34" charset="-128"/>
              </a:defRPr>
            </a:lvl1pPr>
            <a:lvl2pPr marL="742950" indent="-285750" defTabSz="915988" eaLnBrk="0" hangingPunct="0">
              <a:spcBef>
                <a:spcPct val="30000"/>
              </a:spcBef>
              <a:defRPr sz="1200">
                <a:solidFill>
                  <a:schemeClr val="tx1"/>
                </a:solidFill>
                <a:latin typeface="Arial" charset="0"/>
                <a:ea typeface="ＭＳ Ｐゴシック" pitchFamily="34" charset="-128"/>
              </a:defRPr>
            </a:lvl2pPr>
            <a:lvl3pPr marL="1143000" indent="-228600" defTabSz="915988" eaLnBrk="0" hangingPunct="0">
              <a:spcBef>
                <a:spcPct val="30000"/>
              </a:spcBef>
              <a:defRPr sz="1200">
                <a:solidFill>
                  <a:schemeClr val="tx1"/>
                </a:solidFill>
                <a:latin typeface="Arial" charset="0"/>
                <a:ea typeface="ＭＳ Ｐゴシック" pitchFamily="34" charset="-128"/>
              </a:defRPr>
            </a:lvl3pPr>
            <a:lvl4pPr marL="1600200" indent="-228600" defTabSz="915988" eaLnBrk="0" hangingPunct="0">
              <a:spcBef>
                <a:spcPct val="30000"/>
              </a:spcBef>
              <a:defRPr sz="1200">
                <a:solidFill>
                  <a:schemeClr val="tx1"/>
                </a:solidFill>
                <a:latin typeface="Arial" charset="0"/>
                <a:ea typeface="ＭＳ Ｐゴシック" pitchFamily="34" charset="-128"/>
              </a:defRPr>
            </a:lvl4pPr>
            <a:lvl5pPr marL="2057400" indent="-228600" defTabSz="915988" eaLnBrk="0" hangingPunct="0">
              <a:spcBef>
                <a:spcPct val="30000"/>
              </a:spcBef>
              <a:defRPr sz="1200">
                <a:solidFill>
                  <a:schemeClr val="tx1"/>
                </a:solidFill>
                <a:latin typeface="Arial" charset="0"/>
                <a:ea typeface="ＭＳ Ｐゴシック" pitchFamily="34" charset="-128"/>
              </a:defRPr>
            </a:lvl5pPr>
            <a:lvl6pPr marL="25146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eaLnBrk="1" hangingPunct="1">
              <a:spcBef>
                <a:spcPct val="0"/>
              </a:spcBef>
            </a:pPr>
            <a:r>
              <a:rPr lang="en-GB" altLang="en-US" b="0"/>
              <a:t>DEVCO- Bernard San Emeterio</a:t>
            </a:r>
          </a:p>
        </p:txBody>
      </p:sp>
      <p:sp>
        <p:nvSpPr>
          <p:cNvPr id="41987" name="Rectangle 7"/>
          <p:cNvSpPr txBox="1">
            <a:spLocks noGrp="1" noChangeArrowheads="1"/>
          </p:cNvSpPr>
          <p:nvPr/>
        </p:nvSpPr>
        <p:spPr bwMode="auto">
          <a:xfrm>
            <a:off x="3885562" y="9429993"/>
            <a:ext cx="2970842" cy="49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778" tIns="45890" rIns="91778" bIns="45890" anchor="b"/>
          <a:lstStyle>
            <a:lvl1pPr defTabSz="915988" eaLnBrk="0" hangingPunct="0">
              <a:spcBef>
                <a:spcPct val="30000"/>
              </a:spcBef>
              <a:defRPr sz="1200">
                <a:solidFill>
                  <a:schemeClr val="tx1"/>
                </a:solidFill>
                <a:latin typeface="Arial" charset="0"/>
                <a:ea typeface="ＭＳ Ｐゴシック" pitchFamily="34" charset="-128"/>
              </a:defRPr>
            </a:lvl1pPr>
            <a:lvl2pPr marL="742950" indent="-285750" defTabSz="915988" eaLnBrk="0" hangingPunct="0">
              <a:spcBef>
                <a:spcPct val="30000"/>
              </a:spcBef>
              <a:defRPr sz="1200">
                <a:solidFill>
                  <a:schemeClr val="tx1"/>
                </a:solidFill>
                <a:latin typeface="Arial" charset="0"/>
                <a:ea typeface="ＭＳ Ｐゴシック" pitchFamily="34" charset="-128"/>
              </a:defRPr>
            </a:lvl2pPr>
            <a:lvl3pPr marL="1143000" indent="-228600" defTabSz="915988" eaLnBrk="0" hangingPunct="0">
              <a:spcBef>
                <a:spcPct val="30000"/>
              </a:spcBef>
              <a:defRPr sz="1200">
                <a:solidFill>
                  <a:schemeClr val="tx1"/>
                </a:solidFill>
                <a:latin typeface="Arial" charset="0"/>
                <a:ea typeface="ＭＳ Ｐゴシック" pitchFamily="34" charset="-128"/>
              </a:defRPr>
            </a:lvl3pPr>
            <a:lvl4pPr marL="1600200" indent="-228600" defTabSz="915988" eaLnBrk="0" hangingPunct="0">
              <a:spcBef>
                <a:spcPct val="30000"/>
              </a:spcBef>
              <a:defRPr sz="1200">
                <a:solidFill>
                  <a:schemeClr val="tx1"/>
                </a:solidFill>
                <a:latin typeface="Arial" charset="0"/>
                <a:ea typeface="ＭＳ Ｐゴシック" pitchFamily="34" charset="-128"/>
              </a:defRPr>
            </a:lvl4pPr>
            <a:lvl5pPr marL="2057400" indent="-228600" defTabSz="915988" eaLnBrk="0" hangingPunct="0">
              <a:spcBef>
                <a:spcPct val="30000"/>
              </a:spcBef>
              <a:defRPr sz="1200">
                <a:solidFill>
                  <a:schemeClr val="tx1"/>
                </a:solidFill>
                <a:latin typeface="Arial" charset="0"/>
                <a:ea typeface="ＭＳ Ｐゴシック" pitchFamily="34" charset="-128"/>
              </a:defRPr>
            </a:lvl5pPr>
            <a:lvl6pPr marL="25146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4C631D11-4A32-4073-8B0D-4A90EAC13C37}" type="slidenum">
              <a:rPr lang="en-GB" altLang="en-US" b="0"/>
              <a:pPr algn="r" eaLnBrk="1" hangingPunct="1">
                <a:spcBef>
                  <a:spcPct val="0"/>
                </a:spcBef>
              </a:pPr>
              <a:t>1</a:t>
            </a:fld>
            <a:endParaRPr lang="en-GB" altLang="en-US" b="0"/>
          </a:p>
        </p:txBody>
      </p:sp>
      <p:sp>
        <p:nvSpPr>
          <p:cNvPr id="41988" name="Rectangle 7"/>
          <p:cNvSpPr txBox="1">
            <a:spLocks noGrp="1" noChangeArrowheads="1"/>
          </p:cNvSpPr>
          <p:nvPr/>
        </p:nvSpPr>
        <p:spPr bwMode="auto">
          <a:xfrm>
            <a:off x="3885562" y="9429993"/>
            <a:ext cx="2970842" cy="49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778" tIns="45890" rIns="91778" bIns="45890" anchor="b"/>
          <a:lstStyle>
            <a:lvl1pPr defTabSz="915988" eaLnBrk="0" hangingPunct="0">
              <a:spcBef>
                <a:spcPct val="30000"/>
              </a:spcBef>
              <a:defRPr sz="1200">
                <a:solidFill>
                  <a:schemeClr val="tx1"/>
                </a:solidFill>
                <a:latin typeface="Arial" charset="0"/>
                <a:ea typeface="ＭＳ Ｐゴシック" pitchFamily="34" charset="-128"/>
              </a:defRPr>
            </a:lvl1pPr>
            <a:lvl2pPr marL="742950" indent="-285750" defTabSz="915988" eaLnBrk="0" hangingPunct="0">
              <a:spcBef>
                <a:spcPct val="30000"/>
              </a:spcBef>
              <a:defRPr sz="1200">
                <a:solidFill>
                  <a:schemeClr val="tx1"/>
                </a:solidFill>
                <a:latin typeface="Arial" charset="0"/>
                <a:ea typeface="ＭＳ Ｐゴシック" pitchFamily="34" charset="-128"/>
              </a:defRPr>
            </a:lvl2pPr>
            <a:lvl3pPr marL="1143000" indent="-228600" defTabSz="915988" eaLnBrk="0" hangingPunct="0">
              <a:spcBef>
                <a:spcPct val="30000"/>
              </a:spcBef>
              <a:defRPr sz="1200">
                <a:solidFill>
                  <a:schemeClr val="tx1"/>
                </a:solidFill>
                <a:latin typeface="Arial" charset="0"/>
                <a:ea typeface="ＭＳ Ｐゴシック" pitchFamily="34" charset="-128"/>
              </a:defRPr>
            </a:lvl3pPr>
            <a:lvl4pPr marL="1600200" indent="-228600" defTabSz="915988" eaLnBrk="0" hangingPunct="0">
              <a:spcBef>
                <a:spcPct val="30000"/>
              </a:spcBef>
              <a:defRPr sz="1200">
                <a:solidFill>
                  <a:schemeClr val="tx1"/>
                </a:solidFill>
                <a:latin typeface="Arial" charset="0"/>
                <a:ea typeface="ＭＳ Ｐゴシック" pitchFamily="34" charset="-128"/>
              </a:defRPr>
            </a:lvl4pPr>
            <a:lvl5pPr marL="2057400" indent="-228600" defTabSz="915988" eaLnBrk="0" hangingPunct="0">
              <a:spcBef>
                <a:spcPct val="30000"/>
              </a:spcBef>
              <a:defRPr sz="1200">
                <a:solidFill>
                  <a:schemeClr val="tx1"/>
                </a:solidFill>
                <a:latin typeface="Arial" charset="0"/>
                <a:ea typeface="ＭＳ Ｐゴシック" pitchFamily="34" charset="-128"/>
              </a:defRPr>
            </a:lvl5pPr>
            <a:lvl6pPr marL="25146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6pPr>
            <a:lvl7pPr marL="29718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7pPr>
            <a:lvl8pPr marL="34290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8pPr>
            <a:lvl9pPr marL="3886200" indent="-228600" defTabSz="915988" eaLnBrk="0" fontAlgn="base" hangingPunct="0">
              <a:spcBef>
                <a:spcPct val="30000"/>
              </a:spcBef>
              <a:spcAft>
                <a:spcPct val="0"/>
              </a:spcAft>
              <a:defRPr sz="1200">
                <a:solidFill>
                  <a:schemeClr val="tx1"/>
                </a:solidFill>
                <a:latin typeface="Arial" charset="0"/>
                <a:ea typeface="ＭＳ Ｐゴシック" pitchFamily="34" charset="-128"/>
              </a:defRPr>
            </a:lvl9pPr>
          </a:lstStyle>
          <a:p>
            <a:pPr algn="r" eaLnBrk="1" hangingPunct="1">
              <a:spcBef>
                <a:spcPct val="0"/>
              </a:spcBef>
            </a:pPr>
            <a:fld id="{3F200FBD-0C21-4154-AE13-BFBBD3959233}" type="slidenum">
              <a:rPr lang="en-GB" altLang="en-US" b="0"/>
              <a:pPr algn="r" eaLnBrk="1" hangingPunct="1">
                <a:spcBef>
                  <a:spcPct val="0"/>
                </a:spcBef>
              </a:pPr>
              <a:t>1</a:t>
            </a:fld>
            <a:endParaRPr lang="en-GB" altLang="en-US" b="0"/>
          </a:p>
        </p:txBody>
      </p:sp>
      <p:sp>
        <p:nvSpPr>
          <p:cNvPr id="41989" name="Rectangle 2"/>
          <p:cNvSpPr>
            <a:spLocks noGrp="1" noRot="1" noChangeAspect="1" noChangeArrowheads="1" noTextEdit="1"/>
          </p:cNvSpPr>
          <p:nvPr>
            <p:ph type="sldImg"/>
          </p:nvPr>
        </p:nvSpPr>
        <p:spPr>
          <a:xfrm>
            <a:off x="950913" y="746125"/>
            <a:ext cx="4964112" cy="3722688"/>
          </a:xfrm>
          <a:ln/>
        </p:spPr>
      </p:sp>
      <p:sp>
        <p:nvSpPr>
          <p:cNvPr id="4199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ACTUAL IMPLEMENTATION:</a:t>
            </a:r>
          </a:p>
          <a:p>
            <a:endParaRPr lang="en-GB" dirty="0"/>
          </a:p>
          <a:p>
            <a:pPr marL="171745" indent="-171745">
              <a:buFont typeface="Arial" panose="020B0604020202020204" pitchFamily="34" charset="0"/>
              <a:buChar char="•"/>
            </a:pPr>
            <a:r>
              <a:rPr lang="en-GB" dirty="0" smtClean="0"/>
              <a:t>JP </a:t>
            </a:r>
            <a:r>
              <a:rPr lang="en-GB" dirty="0"/>
              <a:t>documents endorsement/approval process and monitoring of implementation</a:t>
            </a:r>
          </a:p>
          <a:p>
            <a:pPr marL="171745" indent="-171745">
              <a:buFont typeface="Arial" panose="020B0604020202020204" pitchFamily="34" charset="0"/>
              <a:buChar char="•"/>
            </a:pPr>
            <a:r>
              <a:rPr lang="en-GB" dirty="0"/>
              <a:t>Further assessment and follow up of country roadmaps and/or reports by Delegations (incl. sending reminder to Delegations)</a:t>
            </a:r>
          </a:p>
          <a:p>
            <a:pPr marL="171745" indent="-171745">
              <a:buFont typeface="Arial" panose="020B0604020202020204" pitchFamily="34" charset="0"/>
              <a:buChar char="•"/>
            </a:pPr>
            <a:r>
              <a:rPr lang="en-GB" dirty="0"/>
              <a:t>JP training sessions in Brussels and in MS capitals</a:t>
            </a:r>
          </a:p>
          <a:p>
            <a:pPr marL="171745" indent="-171745">
              <a:buFont typeface="Arial" panose="020B0604020202020204" pitchFamily="34" charset="0"/>
              <a:buChar char="•"/>
            </a:pPr>
            <a:r>
              <a:rPr lang="en-GB" dirty="0"/>
              <a:t>Guidance from capitals to the field</a:t>
            </a:r>
          </a:p>
          <a:p>
            <a:pPr marL="171745" indent="-171745">
              <a:buFont typeface="Arial" panose="020B0604020202020204" pitchFamily="34" charset="0"/>
              <a:buChar char="•"/>
            </a:pPr>
            <a:r>
              <a:rPr lang="en-GB" dirty="0"/>
              <a:t>In-country support and guidance: missions by consultants + regional workshops </a:t>
            </a:r>
          </a:p>
          <a:p>
            <a:endParaRPr lang="en-GB" dirty="0"/>
          </a:p>
        </p:txBody>
      </p:sp>
    </p:spTree>
    <p:extLst>
      <p:ext uri="{BB962C8B-B14F-4D97-AF65-F5344CB8AC3E}">
        <p14:creationId xmlns:p14="http://schemas.microsoft.com/office/powerpoint/2010/main" val="3752201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6"/>
          <p:cNvSpPr txBox="1">
            <a:spLocks noGrp="1" noChangeArrowheads="1"/>
          </p:cNvSpPr>
          <p:nvPr/>
        </p:nvSpPr>
        <p:spPr bwMode="auto">
          <a:xfrm>
            <a:off x="2" y="9431585"/>
            <a:ext cx="2970842" cy="493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505" tIns="46253" rIns="92505" bIns="46253" anchor="b"/>
          <a:lstStyle>
            <a:lvl1pPr defTabSz="915988" eaLnBrk="0" hangingPunct="0">
              <a:defRPr sz="7600" b="1">
                <a:solidFill>
                  <a:srgbClr val="FFD624"/>
                </a:solidFill>
                <a:latin typeface="Verdana" pitchFamily="34" charset="0"/>
                <a:ea typeface="ＭＳ Ｐゴシック" pitchFamily="34" charset="-128"/>
              </a:defRPr>
            </a:lvl1pPr>
            <a:lvl2pPr marL="742950" indent="-285750" defTabSz="915988" eaLnBrk="0" hangingPunct="0">
              <a:defRPr sz="7600" b="1">
                <a:solidFill>
                  <a:srgbClr val="FFD624"/>
                </a:solidFill>
                <a:latin typeface="Verdana" pitchFamily="34" charset="0"/>
                <a:ea typeface="ＭＳ Ｐゴシック" pitchFamily="34" charset="-128"/>
              </a:defRPr>
            </a:lvl2pPr>
            <a:lvl3pPr marL="1143000" indent="-228600" defTabSz="915988" eaLnBrk="0" hangingPunct="0">
              <a:defRPr sz="7600" b="1">
                <a:solidFill>
                  <a:srgbClr val="FFD624"/>
                </a:solidFill>
                <a:latin typeface="Verdana" pitchFamily="34" charset="0"/>
                <a:ea typeface="ＭＳ Ｐゴシック" pitchFamily="34" charset="-128"/>
              </a:defRPr>
            </a:lvl3pPr>
            <a:lvl4pPr marL="1600200" indent="-228600" defTabSz="915988" eaLnBrk="0" hangingPunct="0">
              <a:defRPr sz="7600" b="1">
                <a:solidFill>
                  <a:srgbClr val="FFD624"/>
                </a:solidFill>
                <a:latin typeface="Verdana" pitchFamily="34" charset="0"/>
                <a:ea typeface="ＭＳ Ｐゴシック" pitchFamily="34" charset="-128"/>
              </a:defRPr>
            </a:lvl4pPr>
            <a:lvl5pPr marL="2057400" indent="-228600" defTabSz="915988" eaLnBrk="0" hangingPunct="0">
              <a:defRPr sz="7600" b="1">
                <a:solidFill>
                  <a:srgbClr val="FFD624"/>
                </a:solidFill>
                <a:latin typeface="Verdana" pitchFamily="34" charset="0"/>
                <a:ea typeface="ＭＳ Ｐゴシック" pitchFamily="34" charset="-128"/>
              </a:defRPr>
            </a:lvl5pPr>
            <a:lvl6pPr marL="2514600" indent="-228600" defTabSz="915988" eaLnBrk="0" fontAlgn="base" hangingPunct="0">
              <a:spcBef>
                <a:spcPct val="0"/>
              </a:spcBef>
              <a:spcAft>
                <a:spcPct val="0"/>
              </a:spcAft>
              <a:defRPr sz="7600" b="1">
                <a:solidFill>
                  <a:srgbClr val="FFD624"/>
                </a:solidFill>
                <a:latin typeface="Verdana" pitchFamily="34" charset="0"/>
                <a:ea typeface="ＭＳ Ｐゴシック" pitchFamily="34" charset="-128"/>
              </a:defRPr>
            </a:lvl6pPr>
            <a:lvl7pPr marL="2971800" indent="-228600" defTabSz="915988" eaLnBrk="0" fontAlgn="base" hangingPunct="0">
              <a:spcBef>
                <a:spcPct val="0"/>
              </a:spcBef>
              <a:spcAft>
                <a:spcPct val="0"/>
              </a:spcAft>
              <a:defRPr sz="7600" b="1">
                <a:solidFill>
                  <a:srgbClr val="FFD624"/>
                </a:solidFill>
                <a:latin typeface="Verdana" pitchFamily="34" charset="0"/>
                <a:ea typeface="ＭＳ Ｐゴシック" pitchFamily="34" charset="-128"/>
              </a:defRPr>
            </a:lvl7pPr>
            <a:lvl8pPr marL="3429000" indent="-228600" defTabSz="915988" eaLnBrk="0" fontAlgn="base" hangingPunct="0">
              <a:spcBef>
                <a:spcPct val="0"/>
              </a:spcBef>
              <a:spcAft>
                <a:spcPct val="0"/>
              </a:spcAft>
              <a:defRPr sz="7600" b="1">
                <a:solidFill>
                  <a:srgbClr val="FFD624"/>
                </a:solidFill>
                <a:latin typeface="Verdana" pitchFamily="34" charset="0"/>
                <a:ea typeface="ＭＳ Ｐゴシック" pitchFamily="34" charset="-128"/>
              </a:defRPr>
            </a:lvl8pPr>
            <a:lvl9pPr marL="3886200" indent="-228600" defTabSz="915988" eaLnBrk="0" fontAlgn="base" hangingPunct="0">
              <a:spcBef>
                <a:spcPct val="0"/>
              </a:spcBef>
              <a:spcAft>
                <a:spcPct val="0"/>
              </a:spcAft>
              <a:defRPr sz="7600" b="1">
                <a:solidFill>
                  <a:srgbClr val="FFD624"/>
                </a:solidFill>
                <a:latin typeface="Verdana" pitchFamily="34" charset="0"/>
                <a:ea typeface="ＭＳ Ｐゴシック" pitchFamily="34" charset="-128"/>
              </a:defRPr>
            </a:lvl9pPr>
          </a:lstStyle>
          <a:p>
            <a:pPr eaLnBrk="1" hangingPunct="1"/>
            <a:r>
              <a:rPr lang="en-GB" sz="1200" b="0">
                <a:solidFill>
                  <a:schemeClr val="tx1"/>
                </a:solidFill>
                <a:latin typeface="Arial" charset="0"/>
              </a:rPr>
              <a:t>DEVCO- Bernard San Emeterio</a:t>
            </a:r>
          </a:p>
        </p:txBody>
      </p:sp>
      <p:sp>
        <p:nvSpPr>
          <p:cNvPr id="22531" name="Rectangle 7"/>
          <p:cNvSpPr txBox="1">
            <a:spLocks noGrp="1" noChangeArrowheads="1"/>
          </p:cNvSpPr>
          <p:nvPr/>
        </p:nvSpPr>
        <p:spPr bwMode="auto">
          <a:xfrm>
            <a:off x="3885564" y="9431585"/>
            <a:ext cx="2970842" cy="493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505" tIns="46253" rIns="92505" bIns="46253" anchor="b"/>
          <a:lstStyle>
            <a:lvl1pPr defTabSz="915988" eaLnBrk="0" hangingPunct="0">
              <a:defRPr sz="7600" b="1">
                <a:solidFill>
                  <a:srgbClr val="FFD624"/>
                </a:solidFill>
                <a:latin typeface="Verdana" pitchFamily="34" charset="0"/>
                <a:ea typeface="ＭＳ Ｐゴシック" pitchFamily="34" charset="-128"/>
              </a:defRPr>
            </a:lvl1pPr>
            <a:lvl2pPr marL="742950" indent="-285750" defTabSz="915988" eaLnBrk="0" hangingPunct="0">
              <a:defRPr sz="7600" b="1">
                <a:solidFill>
                  <a:srgbClr val="FFD624"/>
                </a:solidFill>
                <a:latin typeface="Verdana" pitchFamily="34" charset="0"/>
                <a:ea typeface="ＭＳ Ｐゴシック" pitchFamily="34" charset="-128"/>
              </a:defRPr>
            </a:lvl2pPr>
            <a:lvl3pPr marL="1143000" indent="-228600" defTabSz="915988" eaLnBrk="0" hangingPunct="0">
              <a:defRPr sz="7600" b="1">
                <a:solidFill>
                  <a:srgbClr val="FFD624"/>
                </a:solidFill>
                <a:latin typeface="Verdana" pitchFamily="34" charset="0"/>
                <a:ea typeface="ＭＳ Ｐゴシック" pitchFamily="34" charset="-128"/>
              </a:defRPr>
            </a:lvl3pPr>
            <a:lvl4pPr marL="1600200" indent="-228600" defTabSz="915988" eaLnBrk="0" hangingPunct="0">
              <a:defRPr sz="7600" b="1">
                <a:solidFill>
                  <a:srgbClr val="FFD624"/>
                </a:solidFill>
                <a:latin typeface="Verdana" pitchFamily="34" charset="0"/>
                <a:ea typeface="ＭＳ Ｐゴシック" pitchFamily="34" charset="-128"/>
              </a:defRPr>
            </a:lvl4pPr>
            <a:lvl5pPr marL="2057400" indent="-228600" defTabSz="915988" eaLnBrk="0" hangingPunct="0">
              <a:defRPr sz="7600" b="1">
                <a:solidFill>
                  <a:srgbClr val="FFD624"/>
                </a:solidFill>
                <a:latin typeface="Verdana" pitchFamily="34" charset="0"/>
                <a:ea typeface="ＭＳ Ｐゴシック" pitchFamily="34" charset="-128"/>
              </a:defRPr>
            </a:lvl5pPr>
            <a:lvl6pPr marL="2514600" indent="-228600" defTabSz="915988" eaLnBrk="0" fontAlgn="base" hangingPunct="0">
              <a:spcBef>
                <a:spcPct val="0"/>
              </a:spcBef>
              <a:spcAft>
                <a:spcPct val="0"/>
              </a:spcAft>
              <a:defRPr sz="7600" b="1">
                <a:solidFill>
                  <a:srgbClr val="FFD624"/>
                </a:solidFill>
                <a:latin typeface="Verdana" pitchFamily="34" charset="0"/>
                <a:ea typeface="ＭＳ Ｐゴシック" pitchFamily="34" charset="-128"/>
              </a:defRPr>
            </a:lvl6pPr>
            <a:lvl7pPr marL="2971800" indent="-228600" defTabSz="915988" eaLnBrk="0" fontAlgn="base" hangingPunct="0">
              <a:spcBef>
                <a:spcPct val="0"/>
              </a:spcBef>
              <a:spcAft>
                <a:spcPct val="0"/>
              </a:spcAft>
              <a:defRPr sz="7600" b="1">
                <a:solidFill>
                  <a:srgbClr val="FFD624"/>
                </a:solidFill>
                <a:latin typeface="Verdana" pitchFamily="34" charset="0"/>
                <a:ea typeface="ＭＳ Ｐゴシック" pitchFamily="34" charset="-128"/>
              </a:defRPr>
            </a:lvl7pPr>
            <a:lvl8pPr marL="3429000" indent="-228600" defTabSz="915988" eaLnBrk="0" fontAlgn="base" hangingPunct="0">
              <a:spcBef>
                <a:spcPct val="0"/>
              </a:spcBef>
              <a:spcAft>
                <a:spcPct val="0"/>
              </a:spcAft>
              <a:defRPr sz="7600" b="1">
                <a:solidFill>
                  <a:srgbClr val="FFD624"/>
                </a:solidFill>
                <a:latin typeface="Verdana" pitchFamily="34" charset="0"/>
                <a:ea typeface="ＭＳ Ｐゴシック" pitchFamily="34" charset="-128"/>
              </a:defRPr>
            </a:lvl8pPr>
            <a:lvl9pPr marL="3886200" indent="-228600" defTabSz="915988" eaLnBrk="0" fontAlgn="base" hangingPunct="0">
              <a:spcBef>
                <a:spcPct val="0"/>
              </a:spcBef>
              <a:spcAft>
                <a:spcPct val="0"/>
              </a:spcAft>
              <a:defRPr sz="7600" b="1">
                <a:solidFill>
                  <a:srgbClr val="FFD624"/>
                </a:solidFill>
                <a:latin typeface="Verdana" pitchFamily="34" charset="0"/>
                <a:ea typeface="ＭＳ Ｐゴシック" pitchFamily="34" charset="-128"/>
              </a:defRPr>
            </a:lvl9pPr>
          </a:lstStyle>
          <a:p>
            <a:pPr algn="r" eaLnBrk="1" hangingPunct="1"/>
            <a:fld id="{82011C1A-6186-4CD9-93BB-E7521999CC94}" type="slidenum">
              <a:rPr lang="en-GB" sz="1200" b="0">
                <a:solidFill>
                  <a:schemeClr val="tx1"/>
                </a:solidFill>
                <a:latin typeface="Arial" charset="0"/>
              </a:rPr>
              <a:pPr algn="r" eaLnBrk="1" hangingPunct="1"/>
              <a:t>16</a:t>
            </a:fld>
            <a:endParaRPr lang="en-GB" sz="1200" b="0">
              <a:solidFill>
                <a:schemeClr val="tx1"/>
              </a:solidFill>
              <a:latin typeface="Arial" charset="0"/>
            </a:endParaRPr>
          </a:p>
        </p:txBody>
      </p:sp>
      <p:sp>
        <p:nvSpPr>
          <p:cNvPr id="22532" name="Rectangle 7"/>
          <p:cNvSpPr txBox="1">
            <a:spLocks noGrp="1" noChangeArrowheads="1"/>
          </p:cNvSpPr>
          <p:nvPr/>
        </p:nvSpPr>
        <p:spPr bwMode="auto">
          <a:xfrm>
            <a:off x="3885564" y="9431585"/>
            <a:ext cx="2970842" cy="493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505" tIns="46253" rIns="92505" bIns="46253" anchor="b"/>
          <a:lstStyle>
            <a:lvl1pPr defTabSz="915988" eaLnBrk="0" hangingPunct="0">
              <a:defRPr sz="7600" b="1">
                <a:solidFill>
                  <a:srgbClr val="FFD624"/>
                </a:solidFill>
                <a:latin typeface="Verdana" pitchFamily="34" charset="0"/>
                <a:ea typeface="ＭＳ Ｐゴシック" pitchFamily="34" charset="-128"/>
              </a:defRPr>
            </a:lvl1pPr>
            <a:lvl2pPr marL="742950" indent="-285750" defTabSz="915988" eaLnBrk="0" hangingPunct="0">
              <a:defRPr sz="7600" b="1">
                <a:solidFill>
                  <a:srgbClr val="FFD624"/>
                </a:solidFill>
                <a:latin typeface="Verdana" pitchFamily="34" charset="0"/>
                <a:ea typeface="ＭＳ Ｐゴシック" pitchFamily="34" charset="-128"/>
              </a:defRPr>
            </a:lvl2pPr>
            <a:lvl3pPr marL="1143000" indent="-228600" defTabSz="915988" eaLnBrk="0" hangingPunct="0">
              <a:defRPr sz="7600" b="1">
                <a:solidFill>
                  <a:srgbClr val="FFD624"/>
                </a:solidFill>
                <a:latin typeface="Verdana" pitchFamily="34" charset="0"/>
                <a:ea typeface="ＭＳ Ｐゴシック" pitchFamily="34" charset="-128"/>
              </a:defRPr>
            </a:lvl3pPr>
            <a:lvl4pPr marL="1600200" indent="-228600" defTabSz="915988" eaLnBrk="0" hangingPunct="0">
              <a:defRPr sz="7600" b="1">
                <a:solidFill>
                  <a:srgbClr val="FFD624"/>
                </a:solidFill>
                <a:latin typeface="Verdana" pitchFamily="34" charset="0"/>
                <a:ea typeface="ＭＳ Ｐゴシック" pitchFamily="34" charset="-128"/>
              </a:defRPr>
            </a:lvl4pPr>
            <a:lvl5pPr marL="2057400" indent="-228600" defTabSz="915988" eaLnBrk="0" hangingPunct="0">
              <a:defRPr sz="7600" b="1">
                <a:solidFill>
                  <a:srgbClr val="FFD624"/>
                </a:solidFill>
                <a:latin typeface="Verdana" pitchFamily="34" charset="0"/>
                <a:ea typeface="ＭＳ Ｐゴシック" pitchFamily="34" charset="-128"/>
              </a:defRPr>
            </a:lvl5pPr>
            <a:lvl6pPr marL="2514600" indent="-228600" defTabSz="915988" eaLnBrk="0" fontAlgn="base" hangingPunct="0">
              <a:spcBef>
                <a:spcPct val="0"/>
              </a:spcBef>
              <a:spcAft>
                <a:spcPct val="0"/>
              </a:spcAft>
              <a:defRPr sz="7600" b="1">
                <a:solidFill>
                  <a:srgbClr val="FFD624"/>
                </a:solidFill>
                <a:latin typeface="Verdana" pitchFamily="34" charset="0"/>
                <a:ea typeface="ＭＳ Ｐゴシック" pitchFamily="34" charset="-128"/>
              </a:defRPr>
            </a:lvl6pPr>
            <a:lvl7pPr marL="2971800" indent="-228600" defTabSz="915988" eaLnBrk="0" fontAlgn="base" hangingPunct="0">
              <a:spcBef>
                <a:spcPct val="0"/>
              </a:spcBef>
              <a:spcAft>
                <a:spcPct val="0"/>
              </a:spcAft>
              <a:defRPr sz="7600" b="1">
                <a:solidFill>
                  <a:srgbClr val="FFD624"/>
                </a:solidFill>
                <a:latin typeface="Verdana" pitchFamily="34" charset="0"/>
                <a:ea typeface="ＭＳ Ｐゴシック" pitchFamily="34" charset="-128"/>
              </a:defRPr>
            </a:lvl7pPr>
            <a:lvl8pPr marL="3429000" indent="-228600" defTabSz="915988" eaLnBrk="0" fontAlgn="base" hangingPunct="0">
              <a:spcBef>
                <a:spcPct val="0"/>
              </a:spcBef>
              <a:spcAft>
                <a:spcPct val="0"/>
              </a:spcAft>
              <a:defRPr sz="7600" b="1">
                <a:solidFill>
                  <a:srgbClr val="FFD624"/>
                </a:solidFill>
                <a:latin typeface="Verdana" pitchFamily="34" charset="0"/>
                <a:ea typeface="ＭＳ Ｐゴシック" pitchFamily="34" charset="-128"/>
              </a:defRPr>
            </a:lvl8pPr>
            <a:lvl9pPr marL="3886200" indent="-228600" defTabSz="915988" eaLnBrk="0" fontAlgn="base" hangingPunct="0">
              <a:spcBef>
                <a:spcPct val="0"/>
              </a:spcBef>
              <a:spcAft>
                <a:spcPct val="0"/>
              </a:spcAft>
              <a:defRPr sz="7600" b="1">
                <a:solidFill>
                  <a:srgbClr val="FFD624"/>
                </a:solidFill>
                <a:latin typeface="Verdana" pitchFamily="34" charset="0"/>
                <a:ea typeface="ＭＳ Ｐゴシック" pitchFamily="34" charset="-128"/>
              </a:defRPr>
            </a:lvl9pPr>
          </a:lstStyle>
          <a:p>
            <a:pPr algn="r" eaLnBrk="1" hangingPunct="1"/>
            <a:fld id="{9A199AD0-5CED-4914-BE93-83981E158952}" type="slidenum">
              <a:rPr lang="en-GB" sz="1200" b="0">
                <a:solidFill>
                  <a:schemeClr val="tx1"/>
                </a:solidFill>
                <a:latin typeface="Arial" charset="0"/>
              </a:rPr>
              <a:pPr algn="r" eaLnBrk="1" hangingPunct="1"/>
              <a:t>16</a:t>
            </a:fld>
            <a:endParaRPr lang="en-GB" sz="1200" b="0">
              <a:solidFill>
                <a:schemeClr val="tx1"/>
              </a:solidFill>
              <a:latin typeface="Arial" charset="0"/>
            </a:endParaRPr>
          </a:p>
        </p:txBody>
      </p:sp>
      <p:sp>
        <p:nvSpPr>
          <p:cNvPr id="22533" name="Rectangle 2"/>
          <p:cNvSpPr>
            <a:spLocks noGrp="1" noRot="1" noChangeAspect="1" noChangeArrowheads="1" noTextEdit="1"/>
          </p:cNvSpPr>
          <p:nvPr>
            <p:ph type="sldImg"/>
          </p:nvPr>
        </p:nvSpPr>
        <p:spPr>
          <a:xfrm>
            <a:off x="949325" y="744538"/>
            <a:ext cx="4967288" cy="3724275"/>
          </a:xfrm>
          <a:ln/>
        </p:spPr>
      </p:sp>
      <p:sp>
        <p:nvSpPr>
          <p:cNvPr id="2253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Tree>
    <p:extLst>
      <p:ext uri="{BB962C8B-B14F-4D97-AF65-F5344CB8AC3E}">
        <p14:creationId xmlns:p14="http://schemas.microsoft.com/office/powerpoint/2010/main" val="33121623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Tree>
    <p:extLst>
      <p:ext uri="{BB962C8B-B14F-4D97-AF65-F5344CB8AC3E}">
        <p14:creationId xmlns:p14="http://schemas.microsoft.com/office/powerpoint/2010/main" val="33121623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Tree>
    <p:extLst>
      <p:ext uri="{BB962C8B-B14F-4D97-AF65-F5344CB8AC3E}">
        <p14:creationId xmlns:p14="http://schemas.microsoft.com/office/powerpoint/2010/main" val="33121623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827976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619157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6191579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altLang="en-US" sz="1200" i="1" dirty="0" smtClean="0">
                <a:solidFill>
                  <a:srgbClr val="579D1C"/>
                </a:solidFill>
                <a:latin typeface="Verdana" pitchFamily="32" charset="0"/>
                <a:ea typeface="ＭＳ Ｐゴシック" charset="-128"/>
              </a:rPr>
              <a:t>(I AM NOT PERFECTLY SURE ON THIS, BUT I SUPPOSE SO. I THINK IN THE CONTEXT OF THIS SEMINAR IT IS IMPORTANT THAT WE DEMONSTRATE TO EU MS REPRESENTATIVE TO WHAT EU MS HAVE ALREADY COMMITTED TO, AS THERE WILL BE MANY HQ PEOPLE WHO DONT HAVE A CLUE ON JP).</a:t>
            </a:r>
            <a:endParaRPr lang="en-GB" altLang="en-US" sz="1200" b="1" dirty="0" smtClean="0">
              <a:solidFill>
                <a:srgbClr val="FF6600"/>
              </a:solidFill>
              <a:latin typeface="Verdana" pitchFamily="34" charset="0"/>
            </a:endParaRPr>
          </a:p>
          <a:p>
            <a:endParaRPr lang="en-GB" dirty="0"/>
          </a:p>
        </p:txBody>
      </p:sp>
    </p:spTree>
    <p:extLst>
      <p:ext uri="{BB962C8B-B14F-4D97-AF65-F5344CB8AC3E}">
        <p14:creationId xmlns:p14="http://schemas.microsoft.com/office/powerpoint/2010/main" val="16191579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0394003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12301825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Tree>
    <p:extLst>
      <p:ext uri="{BB962C8B-B14F-4D97-AF65-F5344CB8AC3E}">
        <p14:creationId xmlns:p14="http://schemas.microsoft.com/office/powerpoint/2010/main" val="33121623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Rectangle 1"/>
          <p:cNvSpPr/>
          <p:nvPr/>
        </p:nvSpPr>
        <p:spPr>
          <a:xfrm>
            <a:off x="0" y="1243013"/>
            <a:ext cx="9144000" cy="44450"/>
          </a:xfrm>
          <a:prstGeom prst="rect">
            <a:avLst/>
          </a:prstGeom>
          <a:solidFill>
            <a:schemeClr val="tx2"/>
          </a:solidFill>
          <a:ln w="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BE"/>
          </a:p>
        </p:txBody>
      </p:sp>
      <p:pic>
        <p:nvPicPr>
          <p:cNvPr id="3" name="Picture 10" descr="logoEC.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32138" y="404813"/>
            <a:ext cx="1112837"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11" descr="EEAS_P_TXT_XL.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260350"/>
            <a:ext cx="2124075" cy="919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12"/>
          <p:cNvSpPr/>
          <p:nvPr/>
        </p:nvSpPr>
        <p:spPr>
          <a:xfrm>
            <a:off x="4427538" y="6742113"/>
            <a:ext cx="649287" cy="115887"/>
          </a:xfrm>
          <a:prstGeom prst="rect">
            <a:avLst/>
          </a:prstGeom>
          <a:solidFill>
            <a:srgbClr val="2F527D"/>
          </a:solidFill>
          <a:ln w="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BE"/>
          </a:p>
        </p:txBody>
      </p:sp>
    </p:spTree>
    <p:extLst>
      <p:ext uri="{BB962C8B-B14F-4D97-AF65-F5344CB8AC3E}">
        <p14:creationId xmlns:p14="http://schemas.microsoft.com/office/powerpoint/2010/main" val="141532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395288" y="1339850"/>
            <a:ext cx="8229600" cy="936625"/>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a:xfrm>
            <a:off x="457200" y="2492375"/>
            <a:ext cx="8229600" cy="3529013"/>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en-GB"/>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en-GB"/>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26F2B9A-53A3-4C86-B7AA-530D684D4F3B}" type="slidenum">
              <a:rPr lang="en-GB"/>
              <a:pPr>
                <a:defRPr/>
              </a:pPr>
              <a:t>‹#›</a:t>
            </a:fld>
            <a:endParaRPr lang="en-GB"/>
          </a:p>
        </p:txBody>
      </p:sp>
    </p:spTree>
    <p:extLst>
      <p:ext uri="{BB962C8B-B14F-4D97-AF65-F5344CB8AC3E}">
        <p14:creationId xmlns:p14="http://schemas.microsoft.com/office/powerpoint/2010/main" val="871505158"/>
      </p:ext>
    </p:extLst>
  </p:cSld>
  <p:clrMapOvr>
    <a:masterClrMapping/>
  </p:clrMapOvr>
  <p:transition>
    <p:cover dir="r"/>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6" descr="logoEC.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132138" y="404813"/>
            <a:ext cx="1112837"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7" descr="EEAS_P_TXT_XL.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260350"/>
            <a:ext cx="2124075" cy="919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0" y="1243013"/>
            <a:ext cx="9144000" cy="44450"/>
          </a:xfrm>
          <a:prstGeom prst="rect">
            <a:avLst/>
          </a:prstGeom>
          <a:solidFill>
            <a:schemeClr val="tx2"/>
          </a:solidFill>
          <a:ln w="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BE"/>
          </a:p>
        </p:txBody>
      </p:sp>
      <p:sp>
        <p:nvSpPr>
          <p:cNvPr id="10" name="Rectangle 9"/>
          <p:cNvSpPr/>
          <p:nvPr/>
        </p:nvSpPr>
        <p:spPr>
          <a:xfrm>
            <a:off x="4211960" y="6742113"/>
            <a:ext cx="649287" cy="115887"/>
          </a:xfrm>
          <a:prstGeom prst="rect">
            <a:avLst/>
          </a:prstGeom>
          <a:solidFill>
            <a:srgbClr val="2F527D"/>
          </a:solidFill>
          <a:ln w="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BE"/>
          </a:p>
        </p:txBody>
      </p:sp>
    </p:spTree>
  </p:cSld>
  <p:clrMap bg1="lt1" tx1="dk1" bg2="lt2" tx2="dk2" accent1="accent1" accent2="accent2" accent3="accent3" accent4="accent4" accent5="accent5" accent6="accent6" hlink="hlink" folHlink="folHlink"/>
  <p:sldLayoutIdLst>
    <p:sldLayoutId id="2147484180" r:id="rId1"/>
    <p:sldLayoutId id="2147484181" r:id="rId2"/>
  </p:sldLayoutIdLst>
  <p:transition>
    <p:cover dir="r"/>
  </p:transition>
  <p:timing>
    <p:tnLst>
      <p:par>
        <p:cTn id="1" dur="indefinite" restart="never" nodeType="tmRoot"/>
      </p:par>
    </p:tnLst>
  </p:timing>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ChangeArrowheads="1"/>
          </p:cNvSpPr>
          <p:nvPr/>
        </p:nvSpPr>
        <p:spPr bwMode="auto">
          <a:xfrm>
            <a:off x="0" y="1268413"/>
            <a:ext cx="9144000" cy="5589587"/>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marL="3175" eaLnBrk="0" hangingPunct="0">
              <a:defRPr sz="7600" b="1">
                <a:solidFill>
                  <a:srgbClr val="FFD624"/>
                </a:solidFill>
                <a:latin typeface="Verdana" pitchFamily="34" charset="0"/>
                <a:ea typeface="ＭＳ Ｐゴシック" pitchFamily="34" charset="-128"/>
              </a:defRPr>
            </a:lvl1pPr>
            <a:lvl2pPr marL="742950" indent="-285750" eaLnBrk="0" hangingPunct="0">
              <a:defRPr sz="7600" b="1">
                <a:solidFill>
                  <a:srgbClr val="FFD624"/>
                </a:solidFill>
                <a:latin typeface="Verdana" pitchFamily="34" charset="0"/>
                <a:ea typeface="ＭＳ Ｐゴシック" pitchFamily="34" charset="-128"/>
              </a:defRPr>
            </a:lvl2pPr>
            <a:lvl3pPr marL="1143000" indent="-228600" eaLnBrk="0" hangingPunct="0">
              <a:defRPr sz="7600" b="1">
                <a:solidFill>
                  <a:srgbClr val="FFD624"/>
                </a:solidFill>
                <a:latin typeface="Verdana" pitchFamily="34" charset="0"/>
                <a:ea typeface="ＭＳ Ｐゴシック" pitchFamily="34" charset="-128"/>
              </a:defRPr>
            </a:lvl3pPr>
            <a:lvl4pPr marL="1600200" indent="-228600" eaLnBrk="0" hangingPunct="0">
              <a:defRPr sz="7600" b="1">
                <a:solidFill>
                  <a:srgbClr val="FFD624"/>
                </a:solidFill>
                <a:latin typeface="Verdana" pitchFamily="34" charset="0"/>
                <a:ea typeface="ＭＳ Ｐゴシック" pitchFamily="34" charset="-128"/>
              </a:defRPr>
            </a:lvl4pPr>
            <a:lvl5pPr marL="2057400" indent="-228600" eaLnBrk="0" hangingPunct="0">
              <a:defRPr sz="7600" b="1">
                <a:solidFill>
                  <a:srgbClr val="FFD624"/>
                </a:solidFill>
                <a:latin typeface="Verdana" pitchFamily="34" charset="0"/>
                <a:ea typeface="ＭＳ Ｐゴシック" pitchFamily="34" charset="-128"/>
              </a:defRPr>
            </a:lvl5pPr>
            <a:lvl6pPr marL="25146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6pPr>
            <a:lvl7pPr marL="29718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7pPr>
            <a:lvl8pPr marL="34290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8pPr>
            <a:lvl9pPr marL="38862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9pPr>
          </a:lstStyle>
          <a:p>
            <a:pPr algn="ctr" eaLnBrk="1" hangingPunct="1"/>
            <a:endParaRPr lang="en-GB" altLang="en-US" sz="3600" b="0" dirty="0">
              <a:solidFill>
                <a:srgbClr val="ECFE06"/>
              </a:solidFill>
            </a:endParaRPr>
          </a:p>
          <a:p>
            <a:pPr algn="ctr" eaLnBrk="1" hangingPunct="1"/>
            <a:r>
              <a:rPr lang="en-GB" altLang="en-US" sz="3600" dirty="0" smtClean="0">
                <a:solidFill>
                  <a:srgbClr val="ECFE06"/>
                </a:solidFill>
              </a:rPr>
              <a:t>Regional Workshop on Joint Programming for Neighbourhood East and South</a:t>
            </a:r>
          </a:p>
          <a:p>
            <a:pPr algn="ctr" eaLnBrk="1" hangingPunct="1"/>
            <a:endParaRPr lang="en-GB" altLang="en-US" sz="3600" dirty="0">
              <a:solidFill>
                <a:srgbClr val="ECFE06"/>
              </a:solidFill>
            </a:endParaRPr>
          </a:p>
          <a:p>
            <a:pPr algn="ctr" eaLnBrk="1" hangingPunct="1"/>
            <a:r>
              <a:rPr lang="en-GB" altLang="en-US" sz="3600" dirty="0" smtClean="0">
                <a:solidFill>
                  <a:srgbClr val="ECFE06"/>
                </a:solidFill>
              </a:rPr>
              <a:t>Joint Programming: State of play </a:t>
            </a:r>
          </a:p>
          <a:p>
            <a:pPr algn="ctr" eaLnBrk="1" hangingPunct="1"/>
            <a:endParaRPr lang="en-GB" altLang="en-US" sz="3600" dirty="0" smtClean="0">
              <a:solidFill>
                <a:srgbClr val="ECFE06"/>
              </a:solidFill>
            </a:endParaRPr>
          </a:p>
          <a:p>
            <a:pPr algn="ctr" eaLnBrk="1" hangingPunct="1"/>
            <a:r>
              <a:rPr lang="en-GB" altLang="en-US" sz="2000" b="0" dirty="0" smtClean="0">
                <a:solidFill>
                  <a:srgbClr val="ECFE06"/>
                </a:solidFill>
              </a:rPr>
              <a:t>EEAS/VI.B.2 Development Cooperation Coordination Division</a:t>
            </a:r>
          </a:p>
          <a:p>
            <a:pPr algn="ctr" eaLnBrk="1" hangingPunct="1"/>
            <a:endParaRPr lang="en-GB" altLang="en-US" sz="2000" b="0" dirty="0">
              <a:solidFill>
                <a:srgbClr val="ECFE06"/>
              </a:solidFill>
            </a:endParaRPr>
          </a:p>
          <a:p>
            <a:pPr algn="ctr" eaLnBrk="1" hangingPunct="1"/>
            <a:r>
              <a:rPr lang="en-GB" altLang="en-US" sz="2000" b="0" dirty="0">
                <a:solidFill>
                  <a:srgbClr val="ECFE06"/>
                </a:solidFill>
              </a:rPr>
              <a:t>DEVCO/A2 Aid and Development Effectiveness and Financing</a:t>
            </a:r>
          </a:p>
          <a:p>
            <a:pPr eaLnBrk="1" hangingPunct="1"/>
            <a:endParaRPr lang="en-GB" altLang="en-US" sz="2000" b="0" dirty="0">
              <a:solidFill>
                <a:srgbClr val="ECFE06"/>
              </a:solidFill>
            </a:endParaRPr>
          </a:p>
          <a:p>
            <a:pPr eaLnBrk="1" hangingPunct="1"/>
            <a:endParaRPr lang="en-GB" altLang="en-US" sz="2800" b="0" dirty="0">
              <a:solidFill>
                <a:srgbClr val="ECFE06"/>
              </a:solidFill>
            </a:endParaRPr>
          </a:p>
        </p:txBody>
      </p:sp>
      <p:pic>
        <p:nvPicPr>
          <p:cNvPr id="4099" name="Picture 13" descr="logoEC.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16238" y="0"/>
            <a:ext cx="1722437"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4" descr="EEAS_P_TXT_S.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787900" y="0"/>
            <a:ext cx="18415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6794041"/>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bwMode="auto">
          <a:xfrm>
            <a:off x="395288" y="1268413"/>
            <a:ext cx="8640762" cy="5762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eaLnBrk="1" hangingPunct="1"/>
            <a:r>
              <a:rPr lang="en-GB" altLang="en-US" sz="2800" b="1" dirty="0" smtClean="0">
                <a:solidFill>
                  <a:srgbClr val="0000FF"/>
                </a:solidFill>
                <a:latin typeface="Verdana" pitchFamily="34" charset="0"/>
                <a:ea typeface="ＭＳ Ｐゴシック" pitchFamily="34" charset="-128"/>
              </a:rPr>
              <a:t>Windows for JP per year </a:t>
            </a:r>
            <a:endParaRPr lang="en-GB" altLang="en-US" sz="3000" b="1" dirty="0" smtClean="0">
              <a:solidFill>
                <a:srgbClr val="B85C00"/>
              </a:solidFill>
              <a:latin typeface="Verdana" pitchFamily="34" charset="0"/>
              <a:ea typeface="ＭＳ Ｐゴシック" pitchFamily="34" charset="-128"/>
            </a:endParaRPr>
          </a:p>
        </p:txBody>
      </p:sp>
      <p:graphicFrame>
        <p:nvGraphicFramePr>
          <p:cNvPr id="3" name="Table 2"/>
          <p:cNvGraphicFramePr>
            <a:graphicFrameLocks noGrp="1"/>
          </p:cNvGraphicFramePr>
          <p:nvPr>
            <p:extLst>
              <p:ext uri="{D42A27DB-BD31-4B8C-83A1-F6EECF244321}">
                <p14:modId xmlns:p14="http://schemas.microsoft.com/office/powerpoint/2010/main" val="2686173017"/>
              </p:ext>
            </p:extLst>
          </p:nvPr>
        </p:nvGraphicFramePr>
        <p:xfrm>
          <a:off x="611562" y="1772818"/>
          <a:ext cx="8064895" cy="5097342"/>
        </p:xfrm>
        <a:graphic>
          <a:graphicData uri="http://schemas.openxmlformats.org/drawingml/2006/table">
            <a:tbl>
              <a:tblPr>
                <a:tableStyleId>{5C22544A-7EE6-4342-B048-85BDC9FD1C3A}</a:tableStyleId>
              </a:tblPr>
              <a:tblGrid>
                <a:gridCol w="1344149"/>
                <a:gridCol w="1344149"/>
                <a:gridCol w="1414892"/>
                <a:gridCol w="1414894"/>
                <a:gridCol w="1202662"/>
                <a:gridCol w="1344149"/>
              </a:tblGrid>
              <a:tr h="174999">
                <a:tc>
                  <a:txBody>
                    <a:bodyPr/>
                    <a:lstStyle/>
                    <a:p>
                      <a:pPr algn="ctr" rtl="0" fontAlgn="ctr"/>
                      <a:r>
                        <a:rPr lang="en-GB" sz="1000" u="none" strike="noStrike" dirty="0">
                          <a:effectLst/>
                        </a:rPr>
                        <a:t>2012-2014</a:t>
                      </a:r>
                      <a:endParaRPr lang="en-GB" sz="1000" b="0" i="0" u="none" strike="noStrike" dirty="0">
                        <a:solidFill>
                          <a:srgbClr val="000000"/>
                        </a:solidFill>
                        <a:effectLst/>
                        <a:latin typeface="Verdana"/>
                      </a:endParaRPr>
                    </a:p>
                  </a:txBody>
                  <a:tcPr marL="7253" marR="7253" marT="7253" marB="0" anchor="ctr"/>
                </a:tc>
                <a:tc>
                  <a:txBody>
                    <a:bodyPr/>
                    <a:lstStyle/>
                    <a:p>
                      <a:pPr algn="ctr" rtl="0" fontAlgn="b"/>
                      <a:r>
                        <a:rPr lang="en-GB" sz="1000" u="none" strike="noStrike">
                          <a:effectLst/>
                        </a:rPr>
                        <a:t>2015</a:t>
                      </a:r>
                      <a:endParaRPr lang="en-GB" sz="1000" b="0" i="0" u="none" strike="noStrike">
                        <a:solidFill>
                          <a:srgbClr val="000000"/>
                        </a:solidFill>
                        <a:effectLst/>
                        <a:latin typeface="Verdana"/>
                      </a:endParaRPr>
                    </a:p>
                  </a:txBody>
                  <a:tcPr marL="7253" marR="7253" marT="7253" marB="0" anchor="b"/>
                </a:tc>
                <a:tc>
                  <a:txBody>
                    <a:bodyPr/>
                    <a:lstStyle/>
                    <a:p>
                      <a:pPr algn="ctr" rtl="0" fontAlgn="b"/>
                      <a:r>
                        <a:rPr lang="en-GB" sz="1000" u="none" strike="noStrike">
                          <a:effectLst/>
                        </a:rPr>
                        <a:t>2016</a:t>
                      </a:r>
                      <a:endParaRPr lang="en-GB" sz="1000" b="0" i="0" u="none" strike="noStrike">
                        <a:solidFill>
                          <a:srgbClr val="000000"/>
                        </a:solidFill>
                        <a:effectLst/>
                        <a:latin typeface="Verdana"/>
                      </a:endParaRPr>
                    </a:p>
                  </a:txBody>
                  <a:tcPr marL="7253" marR="7253" marT="7253" marB="0" anchor="b"/>
                </a:tc>
                <a:tc>
                  <a:txBody>
                    <a:bodyPr/>
                    <a:lstStyle/>
                    <a:p>
                      <a:pPr algn="ctr" rtl="0" fontAlgn="b"/>
                      <a:r>
                        <a:rPr lang="en-GB" sz="1000" u="none" strike="noStrike">
                          <a:effectLst/>
                        </a:rPr>
                        <a:t>2017</a:t>
                      </a:r>
                      <a:endParaRPr lang="en-GB" sz="1000" b="0" i="0" u="none" strike="noStrike">
                        <a:solidFill>
                          <a:srgbClr val="000000"/>
                        </a:solidFill>
                        <a:effectLst/>
                        <a:latin typeface="Verdana"/>
                      </a:endParaRPr>
                    </a:p>
                  </a:txBody>
                  <a:tcPr marL="7253" marR="7253" marT="7253" marB="0" anchor="b"/>
                </a:tc>
                <a:tc>
                  <a:txBody>
                    <a:bodyPr/>
                    <a:lstStyle/>
                    <a:p>
                      <a:pPr algn="ctr" rtl="0" fontAlgn="b"/>
                      <a:r>
                        <a:rPr lang="en-GB" sz="1000" u="none" strike="noStrike">
                          <a:effectLst/>
                        </a:rPr>
                        <a:t>2018</a:t>
                      </a:r>
                      <a:endParaRPr lang="en-GB" sz="1000" b="0" i="0" u="none" strike="noStrike">
                        <a:solidFill>
                          <a:srgbClr val="000000"/>
                        </a:solidFill>
                        <a:effectLst/>
                        <a:latin typeface="Verdana"/>
                      </a:endParaRPr>
                    </a:p>
                  </a:txBody>
                  <a:tcPr marL="7253" marR="7253" marT="7253" marB="0" anchor="b"/>
                </a:tc>
                <a:tc>
                  <a:txBody>
                    <a:bodyPr/>
                    <a:lstStyle/>
                    <a:p>
                      <a:pPr algn="ctr" rtl="0" fontAlgn="b"/>
                      <a:r>
                        <a:rPr lang="en-GB" sz="800" u="none" strike="noStrike" dirty="0" smtClean="0">
                          <a:effectLst/>
                        </a:rPr>
                        <a:t>?</a:t>
                      </a:r>
                      <a:r>
                        <a:rPr lang="en-GB" sz="800" u="none" strike="noStrike" dirty="0">
                          <a:effectLst/>
                        </a:rPr>
                        <a:t> </a:t>
                      </a:r>
                      <a:endParaRPr lang="en-GB" sz="800" b="0" i="0" u="none" strike="noStrike" dirty="0">
                        <a:solidFill>
                          <a:srgbClr val="000000"/>
                        </a:solidFill>
                        <a:effectLst/>
                        <a:latin typeface="Verdana"/>
                      </a:endParaRPr>
                    </a:p>
                  </a:txBody>
                  <a:tcPr marL="7253" marR="7253" marT="7253" marB="0" anchor="b"/>
                </a:tc>
              </a:tr>
              <a:tr h="174999">
                <a:tc>
                  <a:txBody>
                    <a:bodyPr/>
                    <a:lstStyle/>
                    <a:p>
                      <a:pPr algn="l" rtl="0" fontAlgn="b"/>
                      <a:r>
                        <a:rPr lang="en-GB" sz="1000" u="none" strike="noStrike">
                          <a:effectLst/>
                        </a:rPr>
                        <a:t>Bolivia </a:t>
                      </a:r>
                      <a:endParaRPr lang="en-GB" sz="1000" b="0" i="0" u="none" strike="noStrike">
                        <a:solidFill>
                          <a:srgbClr val="000000"/>
                        </a:solidFill>
                        <a:effectLst/>
                        <a:latin typeface="Verdana"/>
                      </a:endParaRPr>
                    </a:p>
                  </a:txBody>
                  <a:tcPr marL="7253" marR="7253" marT="7253" marB="0" anchor="b"/>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1" u="none" strike="noStrike" dirty="0" smtClean="0">
                          <a:solidFill>
                            <a:srgbClr val="0000FF"/>
                          </a:solidFill>
                          <a:effectLst/>
                        </a:rPr>
                        <a:t>Armenia</a:t>
                      </a:r>
                      <a:endParaRPr lang="en-GB" sz="1200" dirty="0"/>
                    </a:p>
                  </a:txBody>
                  <a:tcPr marL="7253" marR="7253" marT="7253" marB="0" anchor="b"/>
                </a:tc>
                <a:tc>
                  <a:txBody>
                    <a:bodyPr/>
                    <a:lstStyle/>
                    <a:p>
                      <a:pPr algn="l" rtl="0" fontAlgn="b"/>
                      <a:r>
                        <a:rPr lang="en-GB" sz="1000" u="none" strike="noStrike">
                          <a:effectLst/>
                        </a:rPr>
                        <a:t>Afghanistan</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200" b="1" u="none" strike="noStrike" dirty="0" smtClean="0">
                          <a:solidFill>
                            <a:srgbClr val="0000FF"/>
                          </a:solidFill>
                          <a:effectLst/>
                        </a:rPr>
                        <a:t>Algeria?</a:t>
                      </a:r>
                      <a:endParaRPr lang="en-GB" sz="1200" b="1" i="0" u="none" strike="noStrike" dirty="0">
                        <a:solidFill>
                          <a:srgbClr val="0000FF"/>
                        </a:solidFill>
                        <a:effectLst/>
                        <a:latin typeface="Verdana"/>
                      </a:endParaRPr>
                    </a:p>
                  </a:txBody>
                  <a:tcPr marL="7253" marR="7253" marT="7253" marB="0" anchor="b"/>
                </a:tc>
                <a:tc>
                  <a:txBody>
                    <a:bodyPr/>
                    <a:lstStyle/>
                    <a:p>
                      <a:pPr algn="l" rtl="0" fontAlgn="b"/>
                      <a:r>
                        <a:rPr lang="en-GB" sz="1000" u="none" strike="noStrike">
                          <a:effectLst/>
                        </a:rPr>
                        <a:t>Cambodia phase 2</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200" b="1" u="none" strike="noStrike" dirty="0" err="1" smtClean="0">
                          <a:solidFill>
                            <a:srgbClr val="0000FF"/>
                          </a:solidFill>
                          <a:effectLst/>
                        </a:rPr>
                        <a:t>Azerbijan</a:t>
                      </a:r>
                      <a:endParaRPr lang="en-GB" sz="1200" b="1" i="0" u="none" strike="noStrike" dirty="0">
                        <a:solidFill>
                          <a:srgbClr val="0000FF"/>
                        </a:solidFill>
                        <a:effectLst/>
                        <a:latin typeface="Verdana"/>
                      </a:endParaRPr>
                    </a:p>
                  </a:txBody>
                  <a:tcPr marL="7253" marR="7253" marT="7253" marB="0" anchor="b"/>
                </a:tc>
              </a:tr>
              <a:tr h="174999">
                <a:tc>
                  <a:txBody>
                    <a:bodyPr/>
                    <a:lstStyle/>
                    <a:p>
                      <a:pPr algn="l" rtl="0" fontAlgn="b"/>
                      <a:r>
                        <a:rPr lang="en-GB" sz="1000" u="none" strike="noStrike">
                          <a:effectLst/>
                        </a:rPr>
                        <a:t>Burma/Myanmar</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200" b="1" u="none" strike="noStrike" dirty="0">
                          <a:solidFill>
                            <a:srgbClr val="0000FF"/>
                          </a:solidFill>
                          <a:effectLst/>
                        </a:rPr>
                        <a:t>Georgia</a:t>
                      </a:r>
                      <a:endParaRPr lang="en-GB" sz="1200" b="1" i="0" u="none" strike="noStrike" dirty="0">
                        <a:solidFill>
                          <a:srgbClr val="0000FF"/>
                        </a:solidFill>
                        <a:effectLst/>
                        <a:latin typeface="Verdana"/>
                      </a:endParaRPr>
                    </a:p>
                  </a:txBody>
                  <a:tcPr marL="7253" marR="7253" marT="7253" marB="0" anchor="b"/>
                </a:tc>
                <a:tc>
                  <a:txBody>
                    <a:bodyPr/>
                    <a:lstStyle/>
                    <a:p>
                      <a:pPr algn="l" rtl="0" fontAlgn="b"/>
                      <a:r>
                        <a:rPr lang="en-GB" sz="1000" u="none" strike="noStrike">
                          <a:effectLst/>
                        </a:rPr>
                        <a:t>Bangladesh</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dirty="0">
                          <a:effectLst/>
                        </a:rPr>
                        <a:t>Bolivia phase 2</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Honduras</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200" b="1" u="none" strike="noStrike" dirty="0" smtClean="0">
                          <a:solidFill>
                            <a:srgbClr val="0000FF"/>
                          </a:solidFill>
                          <a:effectLst/>
                        </a:rPr>
                        <a:t>Belarus</a:t>
                      </a:r>
                    </a:p>
                  </a:txBody>
                  <a:tcPr marL="7253" marR="7253" marT="7253" marB="0" anchor="b"/>
                </a:tc>
              </a:tr>
              <a:tr h="1749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u="none" strike="noStrike" dirty="0" smtClean="0">
                          <a:effectLst/>
                        </a:rPr>
                        <a:t>Burundi</a:t>
                      </a:r>
                      <a:endParaRPr lang="en-GB" sz="1000" b="0" i="0" u="none" strike="noStrike" dirty="0" smtClean="0">
                        <a:solidFill>
                          <a:srgbClr val="000000"/>
                        </a:solidFill>
                        <a:effectLst/>
                        <a:latin typeface="+mn-lt"/>
                      </a:endParaRPr>
                    </a:p>
                  </a:txBody>
                  <a:tcPr marL="7253" marR="7253" marT="7253" marB="0" anchor="b"/>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1" u="none" strike="noStrike" dirty="0" smtClean="0">
                          <a:solidFill>
                            <a:srgbClr val="0000FF"/>
                          </a:solidFill>
                          <a:effectLst/>
                        </a:rPr>
                        <a:t>Morocco</a:t>
                      </a:r>
                      <a:endParaRPr lang="en-GB" sz="1200" b="1" i="0" u="none" strike="noStrike" dirty="0" smtClean="0">
                        <a:solidFill>
                          <a:srgbClr val="0000FF"/>
                        </a:solidFill>
                        <a:effectLst/>
                        <a:latin typeface="+mn-lt"/>
                      </a:endParaRPr>
                    </a:p>
                  </a:txBody>
                  <a:tcPr marL="7253" marR="7253" marT="7253" marB="0" anchor="b"/>
                </a:tc>
                <a:tc>
                  <a:txBody>
                    <a:bodyPr/>
                    <a:lstStyle/>
                    <a:p>
                      <a:pPr algn="l" rtl="0" fontAlgn="b"/>
                      <a:r>
                        <a:rPr lang="en-GB" sz="1000" u="none" strike="noStrike">
                          <a:effectLst/>
                        </a:rPr>
                        <a:t>Benin</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dirty="0">
                          <a:effectLst/>
                        </a:rPr>
                        <a:t>Burundi phase 2</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Kenya phase 2</a:t>
                      </a:r>
                      <a:endParaRPr lang="en-GB" sz="1000" b="0" i="0" u="none" strike="noStrike">
                        <a:solidFill>
                          <a:srgbClr val="000000"/>
                        </a:solidFill>
                        <a:effectLst/>
                        <a:latin typeface="Verdana"/>
                      </a:endParaRPr>
                    </a:p>
                  </a:txBody>
                  <a:tcPr marL="7253" marR="7253" marT="7253" marB="0" anchor="b"/>
                </a:tc>
                <a:tc>
                  <a:txBody>
                    <a:bodyPr/>
                    <a:lstStyle/>
                    <a:p>
                      <a:r>
                        <a:rPr lang="en-GB" sz="1200" b="1" u="none" strike="noStrike" dirty="0" smtClean="0">
                          <a:solidFill>
                            <a:srgbClr val="0000FF"/>
                          </a:solidFill>
                          <a:effectLst/>
                        </a:rPr>
                        <a:t>Jordan</a:t>
                      </a:r>
                      <a:endParaRPr lang="en-GB" sz="1200" dirty="0"/>
                    </a:p>
                  </a:txBody>
                  <a:tcPr marL="7253" marR="7253" marT="7253" marB="0" anchor="b"/>
                </a:tc>
              </a:tr>
              <a:tr h="174999">
                <a:tc>
                  <a:txBody>
                    <a:bodyPr/>
                    <a:lstStyle/>
                    <a:p>
                      <a:pPr algn="l" rtl="0" fontAlgn="b"/>
                      <a:r>
                        <a:rPr lang="en-GB" sz="1000" u="none" strike="noStrike" dirty="0">
                          <a:effectLst/>
                        </a:rPr>
                        <a:t>Cambodia</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dirty="0">
                          <a:effectLst/>
                        </a:rPr>
                        <a:t>Kenya</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Burkina Faso</a:t>
                      </a:r>
                      <a:endParaRPr lang="en-GB" sz="1000" b="0" i="0" u="none" strike="noStrike">
                        <a:solidFill>
                          <a:srgbClr val="000000"/>
                        </a:solidFill>
                        <a:effectLst/>
                        <a:latin typeface="Verdana"/>
                      </a:endParaRPr>
                    </a:p>
                  </a:txBody>
                  <a:tcPr marL="7253" marR="7253" marT="7253" marB="0" anchor="b"/>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1" u="none" strike="noStrike" dirty="0" smtClean="0">
                          <a:solidFill>
                            <a:srgbClr val="0000FF"/>
                          </a:solidFill>
                          <a:effectLst/>
                        </a:rPr>
                        <a:t>Egypt? </a:t>
                      </a:r>
                      <a:endParaRPr lang="en-GB" sz="1200" b="1" i="0" u="none" strike="noStrike" dirty="0" smtClean="0">
                        <a:solidFill>
                          <a:srgbClr val="0000FF"/>
                        </a:solidFill>
                        <a:effectLst/>
                        <a:latin typeface="+mn-lt"/>
                      </a:endParaRPr>
                    </a:p>
                  </a:txBody>
                  <a:tcPr marL="7253" marR="7253" marT="7253" marB="0" anchor="b"/>
                </a:tc>
                <a:tc>
                  <a:txBody>
                    <a:bodyPr/>
                    <a:lstStyle/>
                    <a:p>
                      <a:pPr algn="l" rtl="0" fontAlgn="b"/>
                      <a:r>
                        <a:rPr lang="en-GB" sz="1000" u="none" strike="noStrike">
                          <a:effectLst/>
                        </a:rPr>
                        <a:t>Nicaragua</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200" b="1" u="none" strike="noStrike" dirty="0" smtClean="0">
                          <a:solidFill>
                            <a:srgbClr val="0000FF"/>
                          </a:solidFill>
                          <a:effectLst/>
                        </a:rPr>
                        <a:t>Lebanon</a:t>
                      </a:r>
                      <a:endParaRPr lang="en-GB" sz="1200" b="1" i="0" u="none" strike="noStrike" dirty="0">
                        <a:solidFill>
                          <a:srgbClr val="0000FF"/>
                        </a:solidFill>
                        <a:effectLst/>
                        <a:latin typeface="Verdana"/>
                      </a:endParaRPr>
                    </a:p>
                  </a:txBody>
                  <a:tcPr marL="7253" marR="7253" marT="7253" marB="0" anchor="b"/>
                </a:tc>
              </a:tr>
              <a:tr h="174999">
                <a:tc>
                  <a:txBody>
                    <a:bodyPr/>
                    <a:lstStyle/>
                    <a:p>
                      <a:pPr algn="l" rtl="0" fontAlgn="b"/>
                      <a:r>
                        <a:rPr lang="en-GB" sz="1000" u="none" strike="noStrike">
                          <a:effectLst/>
                        </a:rPr>
                        <a:t>Chad</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dirty="0">
                          <a:effectLst/>
                        </a:rPr>
                        <a:t>Paraguay</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Chad phase 2</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dirty="0">
                          <a:effectLst/>
                        </a:rPr>
                        <a:t>Georgia phase 2</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Paraguay phase 2</a:t>
                      </a:r>
                      <a:endParaRPr lang="en-GB" sz="1000" b="0" i="0" u="none" strike="noStrike">
                        <a:solidFill>
                          <a:srgbClr val="000000"/>
                        </a:solidFill>
                        <a:effectLst/>
                        <a:latin typeface="Verdana"/>
                      </a:endParaRPr>
                    </a:p>
                  </a:txBody>
                  <a:tcPr marL="7253" marR="7253" marT="7253" marB="0" anchor="b"/>
                </a:tc>
                <a:tc>
                  <a:txBody>
                    <a:bodyPr/>
                    <a:lstStyle/>
                    <a:p>
                      <a:pPr algn="l" fontAlgn="b"/>
                      <a:r>
                        <a:rPr lang="en-GB" sz="1200" b="1" i="0" u="none" strike="noStrike" dirty="0" smtClean="0">
                          <a:solidFill>
                            <a:srgbClr val="0000FF"/>
                          </a:solidFill>
                          <a:effectLst/>
                          <a:latin typeface="+mn-lt"/>
                        </a:rPr>
                        <a:t>Libya</a:t>
                      </a:r>
                      <a:endParaRPr lang="en-GB" sz="1200" b="1" i="0" u="none" strike="noStrike" dirty="0">
                        <a:solidFill>
                          <a:srgbClr val="0000FF"/>
                        </a:solidFill>
                        <a:effectLst/>
                        <a:latin typeface="Verdana"/>
                      </a:endParaRPr>
                    </a:p>
                  </a:txBody>
                  <a:tcPr marL="7253" marR="7253" marT="7253" marB="0" anchor="b"/>
                </a:tc>
              </a:tr>
              <a:tr h="174999">
                <a:tc>
                  <a:txBody>
                    <a:bodyPr/>
                    <a:lstStyle/>
                    <a:p>
                      <a:pPr algn="l" rtl="0" fontAlgn="ctr"/>
                      <a:r>
                        <a:rPr lang="en-GB" sz="1000" u="none" strike="noStrike">
                          <a:effectLst/>
                        </a:rPr>
                        <a:t>Comoros</a:t>
                      </a:r>
                      <a:endParaRPr lang="en-GB" sz="1000" b="0" i="0" u="none" strike="noStrike">
                        <a:solidFill>
                          <a:srgbClr val="000000"/>
                        </a:solidFill>
                        <a:effectLst/>
                        <a:latin typeface="Verdana"/>
                      </a:endParaRPr>
                    </a:p>
                  </a:txBody>
                  <a:tcPr marL="7253" marR="7253" marT="7253" marB="0" anchor="ctr"/>
                </a:tc>
                <a:tc>
                  <a:txBody>
                    <a:bodyPr/>
                    <a:lstStyle/>
                    <a:p>
                      <a:endParaRPr lang="en-GB" sz="1000" dirty="0"/>
                    </a:p>
                  </a:txBody>
                  <a:tcPr marL="7253" marR="7253" marT="7253" marB="0" anchor="b"/>
                </a:tc>
                <a:tc>
                  <a:txBody>
                    <a:bodyPr/>
                    <a:lstStyle/>
                    <a:p>
                      <a:pPr algn="l" rtl="0" fontAlgn="b"/>
                      <a:r>
                        <a:rPr lang="en-GB" sz="1000" u="none" strike="noStrike">
                          <a:effectLst/>
                        </a:rPr>
                        <a:t>Côte d'Ivoire phase 2</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dirty="0">
                          <a:effectLst/>
                        </a:rPr>
                        <a:t>Ghana phase 2</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Rwanda phase 2</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r>
              <a:tr h="174999">
                <a:tc>
                  <a:txBody>
                    <a:bodyPr/>
                    <a:lstStyle/>
                    <a:p>
                      <a:pPr algn="l" rtl="0" fontAlgn="b"/>
                      <a:r>
                        <a:rPr lang="en-GB" sz="1000" u="none" strike="noStrike">
                          <a:effectLst/>
                        </a:rPr>
                        <a:t>Côte d'Ivoire</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dirty="0">
                          <a:effectLst/>
                        </a:rPr>
                        <a:t>El Salvador</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dirty="0">
                          <a:effectLst/>
                        </a:rPr>
                        <a:t>Guatemala phase 2</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r>
              <a:tr h="174999">
                <a:tc>
                  <a:txBody>
                    <a:bodyPr/>
                    <a:lstStyle/>
                    <a:p>
                      <a:pPr algn="l" rtl="0" fontAlgn="b"/>
                      <a:r>
                        <a:rPr lang="en-GB" sz="1000" u="none" strike="noStrike">
                          <a:effectLst/>
                        </a:rPr>
                        <a:t>Ethiopia</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dirty="0">
                          <a:effectLst/>
                        </a:rPr>
                        <a:t> </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Ethiopia phase 2</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dirty="0">
                          <a:effectLst/>
                        </a:rPr>
                        <a:t>Liberia </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r>
              <a:tr h="174999">
                <a:tc>
                  <a:txBody>
                    <a:bodyPr/>
                    <a:lstStyle/>
                    <a:p>
                      <a:pPr algn="l" rtl="0" fontAlgn="b"/>
                      <a:r>
                        <a:rPr lang="en-GB" sz="1000" u="none" strike="noStrike">
                          <a:effectLst/>
                        </a:rPr>
                        <a:t>Ghana</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a:effectLst/>
                        </a:rPr>
                        <a:t>Haiti</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dirty="0">
                          <a:effectLst/>
                        </a:rPr>
                        <a:t>Mali phase 2</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r>
              <a:tr h="174999">
                <a:tc>
                  <a:txBody>
                    <a:bodyPr/>
                    <a:lstStyle/>
                    <a:p>
                      <a:pPr algn="l" rtl="0" fontAlgn="b"/>
                      <a:r>
                        <a:rPr lang="en-GB" sz="1000" u="none" strike="noStrike">
                          <a:effectLst/>
                        </a:rPr>
                        <a:t>Guatemala</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dirty="0">
                          <a:effectLst/>
                        </a:rPr>
                        <a:t> </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Laos phase 2</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200" b="1" u="none" strike="noStrike" dirty="0" smtClean="0">
                          <a:solidFill>
                            <a:srgbClr val="0000FF"/>
                          </a:solidFill>
                          <a:effectLst/>
                        </a:rPr>
                        <a:t>Moldova?</a:t>
                      </a:r>
                      <a:endParaRPr lang="en-GB" sz="1200" b="1" i="0" u="none" strike="noStrike" dirty="0">
                        <a:solidFill>
                          <a:srgbClr val="0000FF"/>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r>
              <a:tr h="174999">
                <a:tc>
                  <a:txBody>
                    <a:bodyPr/>
                    <a:lstStyle/>
                    <a:p>
                      <a:pPr algn="l" rtl="0" fontAlgn="ctr"/>
                      <a:r>
                        <a:rPr lang="en-GB" sz="1000" u="none" strike="noStrike">
                          <a:effectLst/>
                        </a:rPr>
                        <a:t>Laos</a:t>
                      </a:r>
                      <a:endParaRPr lang="en-GB" sz="1000" b="0" i="0" u="none" strike="noStrike">
                        <a:solidFill>
                          <a:srgbClr val="000000"/>
                        </a:solidFill>
                        <a:effectLst/>
                        <a:latin typeface="Verdana"/>
                      </a:endParaRPr>
                    </a:p>
                  </a:txBody>
                  <a:tcPr marL="7253" marR="7253" marT="7253" marB="0" anchor="ctr"/>
                </a:tc>
                <a:tc>
                  <a:txBody>
                    <a:bodyPr/>
                    <a:lstStyle/>
                    <a:p>
                      <a:pPr algn="l" rtl="0" fontAlgn="b"/>
                      <a:r>
                        <a:rPr lang="en-GB" sz="1000" u="none" strike="noStrike" dirty="0">
                          <a:effectLst/>
                        </a:rPr>
                        <a:t> </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Malawi</a:t>
                      </a:r>
                      <a:endParaRPr lang="en-GB" sz="1000" b="0" i="0" u="none" strike="noStrike">
                        <a:solidFill>
                          <a:srgbClr val="000000"/>
                        </a:solidFill>
                        <a:effectLst/>
                        <a:latin typeface="Verdana"/>
                      </a:endParaRPr>
                    </a:p>
                  </a:txBody>
                  <a:tcPr marL="7253" marR="7253" marT="7253" marB="0" anchor="b"/>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1" u="none" strike="noStrike" dirty="0" smtClean="0">
                          <a:solidFill>
                            <a:srgbClr val="0000FF"/>
                          </a:solidFill>
                          <a:effectLst/>
                        </a:rPr>
                        <a:t>Palestine</a:t>
                      </a:r>
                      <a:endParaRPr lang="en-GB" sz="1200" b="1" i="0" u="none" strike="noStrike" dirty="0" smtClean="0">
                        <a:solidFill>
                          <a:srgbClr val="0000FF"/>
                        </a:solidFill>
                        <a:effectLst/>
                        <a:latin typeface="+mn-lt"/>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r>
              <a:tr h="174999">
                <a:tc>
                  <a:txBody>
                    <a:bodyPr/>
                    <a:lstStyle/>
                    <a:p>
                      <a:pPr algn="l" rtl="0" fontAlgn="b"/>
                      <a:r>
                        <a:rPr lang="en-GB" sz="1000" u="none" strike="noStrike">
                          <a:effectLst/>
                        </a:rPr>
                        <a:t>Mali</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a:effectLst/>
                        </a:rPr>
                        <a:t>Mauritania</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dirty="0">
                          <a:effectLst/>
                        </a:rPr>
                        <a:t>Philippines</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r>
              <a:tr h="174999">
                <a:tc>
                  <a:txBody>
                    <a:bodyPr/>
                    <a:lstStyle/>
                    <a:p>
                      <a:pPr algn="l" rtl="0" fontAlgn="b"/>
                      <a:r>
                        <a:rPr lang="en-GB" sz="1000" u="none" strike="noStrike">
                          <a:effectLst/>
                        </a:rPr>
                        <a:t>Namibia</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a:effectLst/>
                        </a:rPr>
                        <a:t>Mozambique</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dirty="0">
                          <a:effectLst/>
                        </a:rPr>
                        <a:t>Senegal phase 2</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r>
              <a:tr h="174999">
                <a:tc>
                  <a:txBody>
                    <a:bodyPr/>
                    <a:lstStyle/>
                    <a:p>
                      <a:pPr algn="l" rtl="0" fontAlgn="b"/>
                      <a:r>
                        <a:rPr lang="en-GB" sz="1000" u="none" strike="noStrike">
                          <a:effectLst/>
                        </a:rPr>
                        <a:t>Rwanda</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a:effectLst/>
                        </a:rPr>
                        <a:t>Nepal</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dirty="0">
                          <a:effectLst/>
                        </a:rPr>
                        <a:t>Sierra Leone</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r>
              <a:tr h="174999">
                <a:tc>
                  <a:txBody>
                    <a:bodyPr/>
                    <a:lstStyle/>
                    <a:p>
                      <a:pPr algn="l" rtl="0" fontAlgn="b"/>
                      <a:r>
                        <a:rPr lang="en-GB" sz="1000" u="none" strike="noStrike">
                          <a:effectLst/>
                        </a:rPr>
                        <a:t>Senegal</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dirty="0">
                          <a:effectLst/>
                        </a:rPr>
                        <a:t>Niger</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dirty="0">
                          <a:effectLst/>
                        </a:rPr>
                        <a:t>South Sudan phase 3</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r>
              <a:tr h="174999">
                <a:tc>
                  <a:txBody>
                    <a:bodyPr/>
                    <a:lstStyle/>
                    <a:p>
                      <a:pPr algn="l" rtl="0" fontAlgn="b"/>
                      <a:r>
                        <a:rPr lang="en-GB" sz="1000" u="none" strike="noStrike">
                          <a:effectLst/>
                        </a:rPr>
                        <a:t>South Sudan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dirty="0">
                          <a:effectLst/>
                        </a:rPr>
                        <a:t>Pakistan</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dirty="0">
                          <a:effectLst/>
                        </a:rPr>
                        <a:t>Togo phase 2</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r>
              <a:tr h="174999">
                <a:tc>
                  <a:txBody>
                    <a:bodyPr/>
                    <a:lstStyle/>
                    <a:p>
                      <a:pPr algn="l" rtl="0" fontAlgn="b"/>
                      <a:r>
                        <a:rPr lang="en-GB" sz="1000" u="none" strike="noStrike" dirty="0">
                          <a:effectLst/>
                        </a:rPr>
                        <a:t>Togo</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dirty="0">
                          <a:effectLst/>
                        </a:rPr>
                        <a:t>Tanzania</a:t>
                      </a:r>
                      <a:endParaRPr lang="en-GB" sz="1000" b="0" i="0" u="none" strike="noStrike" dirty="0">
                        <a:solidFill>
                          <a:srgbClr val="000000"/>
                        </a:solidFill>
                        <a:effectLst/>
                        <a:latin typeface="Verdana"/>
                      </a:endParaRPr>
                    </a:p>
                  </a:txBody>
                  <a:tcPr marL="7253" marR="7253" marT="7253"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r>
              <a:tr h="174999">
                <a:tc>
                  <a:txBody>
                    <a:bodyPr/>
                    <a:lstStyle/>
                    <a:p>
                      <a:pPr algn="l"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1" u="none" strike="noStrike" dirty="0" smtClean="0">
                          <a:solidFill>
                            <a:srgbClr val="0000FF"/>
                          </a:solidFill>
                          <a:effectLst/>
                        </a:rPr>
                        <a:t>Tunisia</a:t>
                      </a:r>
                      <a:endParaRPr lang="en-GB" sz="1200" b="0" i="0" u="none" strike="noStrike" dirty="0" smtClean="0">
                        <a:solidFill>
                          <a:srgbClr val="000000"/>
                        </a:solidFill>
                        <a:effectLst/>
                        <a:latin typeface="+mn-lt"/>
                      </a:endParaRPr>
                    </a:p>
                  </a:txBody>
                  <a:tcPr marL="7253" marR="7253" marT="7253"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GB" sz="1200" b="1" u="none" strike="noStrike" dirty="0" smtClean="0">
                          <a:solidFill>
                            <a:srgbClr val="0000FF"/>
                          </a:solidFill>
                          <a:effectLst/>
                        </a:rPr>
                        <a:t>Ukraine?</a:t>
                      </a:r>
                      <a:endParaRPr lang="en-GB" sz="12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r>
              <a:tr h="168843">
                <a:tc>
                  <a:txBody>
                    <a:bodyPr/>
                    <a:lstStyle/>
                    <a:p>
                      <a:pPr algn="l" fontAlgn="b"/>
                      <a:r>
                        <a:rPr lang="en-GB" sz="1000" u="none" strike="noStrike" dirty="0">
                          <a:effectLst/>
                        </a:rPr>
                        <a:t> </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dirty="0">
                          <a:effectLst/>
                        </a:rPr>
                        <a:t> </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dirty="0">
                          <a:effectLst/>
                        </a:rPr>
                        <a:t>Uganda</a:t>
                      </a:r>
                      <a:endParaRPr lang="en-GB" sz="1000" b="0" i="0" u="none" strike="noStrike" dirty="0">
                        <a:solidFill>
                          <a:srgbClr val="000000"/>
                        </a:solidFill>
                        <a:effectLst/>
                        <a:latin typeface="Verdana"/>
                      </a:endParaRPr>
                    </a:p>
                  </a:txBody>
                  <a:tcPr marL="7253" marR="7253" marT="7253" marB="0" anchor="b"/>
                </a:tc>
                <a:tc>
                  <a:txBody>
                    <a:bodyPr/>
                    <a:lstStyle/>
                    <a:p>
                      <a:endParaRPr lang="en-GB" dirty="0"/>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r>
              <a:tr h="174999">
                <a:tc>
                  <a:txBody>
                    <a:bodyPr/>
                    <a:lstStyle/>
                    <a:p>
                      <a:pPr algn="l"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dirty="0" smtClean="0">
                          <a:effectLst/>
                        </a:rPr>
                        <a:t>Vietnam</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r>
              <a:tr h="174999">
                <a:tc>
                  <a:txBody>
                    <a:bodyPr/>
                    <a:lstStyle/>
                    <a:p>
                      <a:pPr algn="l"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dirty="0">
                          <a:effectLst/>
                        </a:rPr>
                        <a:t>Yemen</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dirty="0">
                          <a:effectLst/>
                        </a:rPr>
                        <a:t> </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r>
              <a:tr h="174999">
                <a:tc>
                  <a:txBody>
                    <a:bodyPr/>
                    <a:lstStyle/>
                    <a:p>
                      <a:pPr algn="l"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dirty="0">
                          <a:effectLst/>
                        </a:rPr>
                        <a:t>Zimbabwe</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1000" u="none" strike="noStrike">
                          <a:effectLst/>
                        </a:rPr>
                        <a:t> </a:t>
                      </a:r>
                      <a:endParaRPr lang="en-GB" sz="1000" b="0" i="0" u="none" strike="noStrike">
                        <a:solidFill>
                          <a:srgbClr val="000000"/>
                        </a:solidFill>
                        <a:effectLst/>
                        <a:latin typeface="Verdana"/>
                      </a:endParaRPr>
                    </a:p>
                  </a:txBody>
                  <a:tcPr marL="7253" marR="7253" marT="7253" marB="0" anchor="b"/>
                </a:tc>
                <a:tc>
                  <a:txBody>
                    <a:bodyPr/>
                    <a:lstStyle/>
                    <a:p>
                      <a:pPr algn="l" rtl="0" fontAlgn="b"/>
                      <a:r>
                        <a:rPr lang="en-GB" sz="1000" u="none" strike="noStrike" dirty="0">
                          <a:effectLst/>
                        </a:rPr>
                        <a:t> </a:t>
                      </a:r>
                      <a:endParaRPr lang="en-GB" sz="1000" b="0" i="0" u="none" strike="noStrike" dirty="0">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r>
              <a:tr h="261643">
                <a:tc>
                  <a:txBody>
                    <a:bodyPr/>
                    <a:lstStyle/>
                    <a:p>
                      <a:pPr algn="l"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c>
                  <a:txBody>
                    <a:bodyPr/>
                    <a:lstStyle/>
                    <a:p>
                      <a:endParaRPr lang="en-GB"/>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dirty="0">
                          <a:effectLst/>
                        </a:rPr>
                        <a:t> </a:t>
                      </a:r>
                      <a:endParaRPr lang="en-GB" sz="800" b="0" i="0" u="none" strike="noStrike" dirty="0">
                        <a:solidFill>
                          <a:srgbClr val="000000"/>
                        </a:solidFill>
                        <a:effectLst/>
                        <a:latin typeface="Verdana"/>
                      </a:endParaRPr>
                    </a:p>
                  </a:txBody>
                  <a:tcPr marL="7253" marR="7253" marT="7253" marB="0" anchor="b"/>
                </a:tc>
              </a:tr>
              <a:tr h="261643">
                <a:tc>
                  <a:txBody>
                    <a:bodyPr/>
                    <a:lstStyle/>
                    <a:p>
                      <a:pPr algn="l"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c>
                  <a:txBody>
                    <a:bodyPr/>
                    <a:lstStyle/>
                    <a:p>
                      <a:endParaRPr lang="en-GB"/>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r>
              <a:tr h="261643">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c>
                  <a:txBody>
                    <a:bodyPr/>
                    <a:lstStyle/>
                    <a:p>
                      <a:endParaRPr lang="en-GB" dirty="0"/>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a:effectLst/>
                        </a:rPr>
                        <a:t> </a:t>
                      </a:r>
                      <a:endParaRPr lang="en-GB" sz="800" b="0" i="0" u="none" strike="noStrike">
                        <a:solidFill>
                          <a:srgbClr val="000000"/>
                        </a:solidFill>
                        <a:effectLst/>
                        <a:latin typeface="Verdana"/>
                      </a:endParaRPr>
                    </a:p>
                  </a:txBody>
                  <a:tcPr marL="7253" marR="7253" marT="7253" marB="0" anchor="b"/>
                </a:tc>
                <a:tc>
                  <a:txBody>
                    <a:bodyPr/>
                    <a:lstStyle/>
                    <a:p>
                      <a:pPr algn="l" rtl="0" fontAlgn="b"/>
                      <a:r>
                        <a:rPr lang="en-GB" sz="800" u="none" strike="noStrike" dirty="0">
                          <a:effectLst/>
                        </a:rPr>
                        <a:t> </a:t>
                      </a:r>
                      <a:endParaRPr lang="en-GB" sz="800" b="0" i="0" u="none" strike="noStrike" dirty="0">
                        <a:solidFill>
                          <a:srgbClr val="000000"/>
                        </a:solidFill>
                        <a:effectLst/>
                        <a:latin typeface="Verdana"/>
                      </a:endParaRPr>
                    </a:p>
                  </a:txBody>
                  <a:tcPr marL="7253" marR="7253" marT="7253" marB="0" anchor="b"/>
                </a:tc>
              </a:tr>
            </a:tbl>
          </a:graphicData>
        </a:graphic>
      </p:graphicFrame>
    </p:spTree>
    <p:extLst>
      <p:ext uri="{BB962C8B-B14F-4D97-AF65-F5344CB8AC3E}">
        <p14:creationId xmlns:p14="http://schemas.microsoft.com/office/powerpoint/2010/main" val="552014506"/>
      </p:ext>
    </p:extLst>
  </p:cSld>
  <p:clrMapOvr>
    <a:masterClrMapping/>
  </p:clrMapOvr>
  <p:transition>
    <p:cover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bwMode="auto">
          <a:xfrm>
            <a:off x="395288" y="1339850"/>
            <a:ext cx="8497887" cy="5762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2800" b="1" dirty="0" smtClean="0">
                <a:solidFill>
                  <a:srgbClr val="0000FF"/>
                </a:solidFill>
                <a:latin typeface="Verdana" pitchFamily="34" charset="0"/>
                <a:ea typeface="ＭＳ Ｐゴシック" pitchFamily="34" charset="-128"/>
              </a:rPr>
              <a:t>Regional breakdown</a:t>
            </a:r>
            <a:br>
              <a:rPr lang="en-GB" sz="2800" b="1" dirty="0" smtClean="0">
                <a:solidFill>
                  <a:srgbClr val="0000FF"/>
                </a:solidFill>
                <a:latin typeface="Verdana" pitchFamily="34" charset="0"/>
                <a:ea typeface="ＭＳ Ｐゴシック" pitchFamily="34" charset="-128"/>
              </a:rPr>
            </a:br>
            <a:r>
              <a:rPr lang="en-GB" sz="1200" dirty="0" smtClean="0"/>
              <a:t>Dark </a:t>
            </a:r>
            <a:r>
              <a:rPr lang="en-GB" sz="1200" dirty="0"/>
              <a:t>green = Joint programming agreed</a:t>
            </a:r>
            <a:br>
              <a:rPr lang="en-GB" sz="1200" dirty="0"/>
            </a:br>
            <a:r>
              <a:rPr lang="en-GB" sz="1200" dirty="0"/>
              <a:t>Middle dark = Potential, but not agreed yet</a:t>
            </a:r>
            <a:br>
              <a:rPr lang="en-GB" sz="1200" dirty="0"/>
            </a:br>
            <a:r>
              <a:rPr lang="en-GB" sz="1200" dirty="0"/>
              <a:t>Light green = No Joint Programming at this stage</a:t>
            </a:r>
            <a:r>
              <a:rPr lang="en-GB" sz="2800" dirty="0"/>
              <a:t/>
            </a:r>
            <a:br>
              <a:rPr lang="en-GB" sz="2800" dirty="0"/>
            </a:br>
            <a:endParaRPr lang="en-GB" sz="2800" b="1" dirty="0" smtClean="0">
              <a:solidFill>
                <a:srgbClr val="B85C00"/>
              </a:solidFill>
              <a:latin typeface="Verdana" pitchFamily="34" charset="0"/>
              <a:ea typeface="ＭＳ Ｐゴシック" pitchFamily="34" charset="-128"/>
            </a:endParaRPr>
          </a:p>
        </p:txBody>
      </p:sp>
      <p:sp>
        <p:nvSpPr>
          <p:cNvPr id="15363" name="Rectangle 3"/>
          <p:cNvSpPr>
            <a:spLocks noGrp="1" noChangeArrowheads="1"/>
          </p:cNvSpPr>
          <p:nvPr>
            <p:ph idx="4294967295"/>
          </p:nvPr>
        </p:nvSpPr>
        <p:spPr bwMode="auto">
          <a:xfrm>
            <a:off x="468313" y="1844675"/>
            <a:ext cx="8435975" cy="46815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990600" lvl="1" indent="-533400">
              <a:buFont typeface="Wingdings" pitchFamily="2" charset="2"/>
              <a:buChar char="Ø"/>
            </a:pPr>
            <a:endParaRPr lang="en-GB" sz="1800" dirty="0" smtClean="0">
              <a:latin typeface="Verdana" pitchFamily="34" charset="0"/>
            </a:endParaRPr>
          </a:p>
          <a:p>
            <a:pPr marL="990600" lvl="1" indent="-533400">
              <a:buFont typeface="Arial" charset="0"/>
              <a:buNone/>
            </a:pPr>
            <a:endParaRPr lang="en-GB" sz="1800" dirty="0" smtClean="0">
              <a:latin typeface="Verdana" pitchFamily="34" charset="0"/>
            </a:endParaRPr>
          </a:p>
          <a:p>
            <a:pPr marL="609600" indent="-609600" eaLnBrk="1" hangingPunct="1">
              <a:lnSpc>
                <a:spcPct val="90000"/>
              </a:lnSpc>
              <a:buClr>
                <a:schemeClr val="tx1"/>
              </a:buClr>
              <a:buFont typeface="Wingdings" pitchFamily="2" charset="2"/>
              <a:buNone/>
            </a:pPr>
            <a:endParaRPr lang="en-GB" sz="2000" b="1" dirty="0" smtClean="0">
              <a:latin typeface="Verdana" pitchFamily="34" charset="0"/>
            </a:endParaRPr>
          </a:p>
        </p:txBody>
      </p:sp>
      <p:graphicFrame>
        <p:nvGraphicFramePr>
          <p:cNvPr id="2" name="Chart 3"/>
          <p:cNvGraphicFramePr>
            <a:graphicFrameLocks/>
          </p:cNvGraphicFramePr>
          <p:nvPr>
            <p:extLst>
              <p:ext uri="{D42A27DB-BD31-4B8C-83A1-F6EECF244321}">
                <p14:modId xmlns:p14="http://schemas.microsoft.com/office/powerpoint/2010/main" val="1248609069"/>
              </p:ext>
            </p:extLst>
          </p:nvPr>
        </p:nvGraphicFramePr>
        <p:xfrm>
          <a:off x="827088" y="2057400"/>
          <a:ext cx="7632700" cy="353184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p:cNvGraphicFramePr>
            <a:graphicFrameLocks/>
          </p:cNvGraphicFramePr>
          <p:nvPr>
            <p:extLst>
              <p:ext uri="{D42A27DB-BD31-4B8C-83A1-F6EECF244321}">
                <p14:modId xmlns:p14="http://schemas.microsoft.com/office/powerpoint/2010/main" val="4131112982"/>
              </p:ext>
            </p:extLst>
          </p:nvPr>
        </p:nvGraphicFramePr>
        <p:xfrm>
          <a:off x="755576" y="2780928"/>
          <a:ext cx="7776864" cy="3888432"/>
        </p:xfrm>
        <a:graphic>
          <a:graphicData uri="http://schemas.openxmlformats.org/drawingml/2006/chart">
            <c:chart xmlns:c="http://schemas.openxmlformats.org/drawingml/2006/chart" xmlns:r="http://schemas.openxmlformats.org/officeDocument/2006/relationships" r:id="rId4"/>
          </a:graphicData>
        </a:graphic>
      </p:graphicFrame>
      <p:sp>
        <p:nvSpPr>
          <p:cNvPr id="3" name="Explosion 2 2"/>
          <p:cNvSpPr/>
          <p:nvPr/>
        </p:nvSpPr>
        <p:spPr>
          <a:xfrm>
            <a:off x="7740352" y="5204048"/>
            <a:ext cx="914400" cy="914400"/>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14005925"/>
      </p:ext>
    </p:extLst>
  </p:cSld>
  <p:clrMapOvr>
    <a:masterClrMapping/>
  </p:clrMapOvr>
  <p:transition>
    <p:cover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sz="2800" b="1" dirty="0" smtClean="0">
                <a:solidFill>
                  <a:srgbClr val="0000FF"/>
                </a:solidFill>
                <a:latin typeface="Verdana" pitchFamily="34" charset="0"/>
                <a:ea typeface="ＭＳ Ｐゴシック" pitchFamily="34" charset="-128"/>
              </a:rPr>
              <a:t>Integration of Joint Programming and individual country strategies (1)</a:t>
            </a:r>
            <a:endParaRPr lang="en-GB" dirty="0"/>
          </a:p>
        </p:txBody>
      </p:sp>
      <p:sp>
        <p:nvSpPr>
          <p:cNvPr id="3" name="Content Placeholder 2"/>
          <p:cNvSpPr>
            <a:spLocks noGrp="1"/>
          </p:cNvSpPr>
          <p:nvPr>
            <p:ph idx="1"/>
          </p:nvPr>
        </p:nvSpPr>
        <p:spPr/>
        <p:txBody>
          <a:bodyPr/>
          <a:lstStyle/>
          <a:p>
            <a:pPr marL="990600" lvl="1" indent="-533400">
              <a:buFont typeface="Wingdings" pitchFamily="2" charset="2"/>
              <a:buChar char="Ø"/>
            </a:pPr>
            <a:r>
              <a:rPr lang="en-GB" altLang="en-US" sz="1800" dirty="0">
                <a:solidFill>
                  <a:prstClr val="black"/>
                </a:solidFill>
                <a:latin typeface="Verdana" pitchFamily="34" charset="0"/>
              </a:rPr>
              <a:t>Council Conclusions Nov. 2011: </a:t>
            </a:r>
            <a:endParaRPr lang="en-GB" altLang="en-US" sz="1800" dirty="0" smtClean="0">
              <a:solidFill>
                <a:prstClr val="black"/>
              </a:solidFill>
              <a:latin typeface="Verdana" pitchFamily="34" charset="0"/>
            </a:endParaRPr>
          </a:p>
          <a:p>
            <a:pPr marL="1390650" lvl="2" indent="-533400">
              <a:buFont typeface="Wingdings" pitchFamily="2" charset="2"/>
              <a:buChar char="Ø"/>
            </a:pPr>
            <a:r>
              <a:rPr lang="en-GB" altLang="en-US" sz="1800" dirty="0" smtClean="0">
                <a:solidFill>
                  <a:prstClr val="black"/>
                </a:solidFill>
                <a:latin typeface="Verdana" pitchFamily="34" charset="0"/>
              </a:rPr>
              <a:t>"</a:t>
            </a:r>
            <a:r>
              <a:rPr lang="en-GB" altLang="en-US" sz="1800" dirty="0">
                <a:solidFill>
                  <a:prstClr val="black"/>
                </a:solidFill>
                <a:latin typeface="Verdana" pitchFamily="34" charset="0"/>
              </a:rPr>
              <a:t>Joint Programming (…) </a:t>
            </a:r>
            <a:r>
              <a:rPr lang="en-GB" altLang="en-US" sz="1800" dirty="0" smtClean="0">
                <a:solidFill>
                  <a:prstClr val="black"/>
                </a:solidFill>
                <a:latin typeface="Verdana" pitchFamily="34" charset="0"/>
              </a:rPr>
              <a:t>allows the EU and the Member States to </a:t>
            </a:r>
            <a:r>
              <a:rPr lang="en-GB" altLang="en-US" sz="1800" b="1" dirty="0" smtClean="0">
                <a:solidFill>
                  <a:srgbClr val="FF6600"/>
                </a:solidFill>
                <a:latin typeface="Verdana" pitchFamily="34" charset="0"/>
              </a:rPr>
              <a:t>substitute </a:t>
            </a:r>
            <a:r>
              <a:rPr lang="en-GB" altLang="en-US" sz="1800" dirty="0" smtClean="0">
                <a:solidFill>
                  <a:prstClr val="black"/>
                </a:solidFill>
                <a:latin typeface="Verdana" pitchFamily="34" charset="0"/>
              </a:rPr>
              <a:t>their individual country strategies". </a:t>
            </a:r>
          </a:p>
          <a:p>
            <a:pPr marL="1390650" lvl="2" indent="-533400">
              <a:buFont typeface="Wingdings" pitchFamily="2" charset="2"/>
              <a:buChar char="Ø"/>
            </a:pPr>
            <a:r>
              <a:rPr lang="en-GB" altLang="en-US" sz="1800" dirty="0" smtClean="0">
                <a:solidFill>
                  <a:prstClr val="black"/>
                </a:solidFill>
                <a:latin typeface="Verdana" pitchFamily="34" charset="0"/>
              </a:rPr>
              <a:t>"Joint programming does (…) not encompass bilateral </a:t>
            </a:r>
            <a:r>
              <a:rPr lang="en-GB" altLang="en-US" sz="1800" b="1" dirty="0" smtClean="0">
                <a:solidFill>
                  <a:srgbClr val="FF6600"/>
                </a:solidFill>
                <a:latin typeface="Verdana" pitchFamily="34" charset="0"/>
              </a:rPr>
              <a:t>implementation plans</a:t>
            </a:r>
            <a:r>
              <a:rPr lang="en-GB" altLang="en-US" sz="1800" dirty="0" smtClean="0">
                <a:solidFill>
                  <a:prstClr val="black"/>
                </a:solidFill>
                <a:latin typeface="Verdana" pitchFamily="34" charset="0"/>
              </a:rPr>
              <a:t>".  </a:t>
            </a:r>
          </a:p>
          <a:p>
            <a:pPr marL="990600" lvl="1" indent="-533400">
              <a:buFont typeface="Wingdings" pitchFamily="2" charset="2"/>
              <a:buChar char="Ø"/>
            </a:pPr>
            <a:endParaRPr lang="en-GB" sz="1800" dirty="0" smtClean="0"/>
          </a:p>
          <a:p>
            <a:pPr marL="990600" lvl="1" indent="-533400">
              <a:buFont typeface="Wingdings" pitchFamily="2" charset="2"/>
              <a:buChar char="Ø"/>
            </a:pPr>
            <a:r>
              <a:rPr lang="en-GB" sz="1800" dirty="0" smtClean="0"/>
              <a:t>ENI regulation:</a:t>
            </a:r>
          </a:p>
          <a:p>
            <a:pPr marL="1390650" lvl="2" indent="-533400">
              <a:buFont typeface="Wingdings" pitchFamily="2" charset="2"/>
              <a:buChar char="Ø"/>
            </a:pPr>
            <a:r>
              <a:rPr lang="en-GB" sz="1800" dirty="0" smtClean="0"/>
              <a:t>7.9 </a:t>
            </a:r>
            <a:r>
              <a:rPr lang="en-GB" sz="1800" dirty="0"/>
              <a:t>Where Member States and other donors have committed to jointly programme their support, </a:t>
            </a:r>
            <a:r>
              <a:rPr lang="en-GB" sz="1800" b="1" dirty="0">
                <a:solidFill>
                  <a:srgbClr val="FF6600"/>
                </a:solidFill>
              </a:rPr>
              <a:t>a joint multi-annual programming document may replace the single support framework</a:t>
            </a:r>
            <a:r>
              <a:rPr lang="en-GB" sz="1800" dirty="0">
                <a:solidFill>
                  <a:srgbClr val="FF6600"/>
                </a:solidFill>
              </a:rPr>
              <a:t> </a:t>
            </a:r>
            <a:r>
              <a:rPr lang="en-GB" sz="1800" dirty="0" smtClean="0"/>
              <a:t>.... on </a:t>
            </a:r>
            <a:r>
              <a:rPr lang="en-GB" sz="1800" dirty="0"/>
              <a:t>condition that it meets the requirements set out in those </a:t>
            </a:r>
            <a:r>
              <a:rPr lang="en-GB" sz="1800" dirty="0" smtClean="0"/>
              <a:t>paragraphs</a:t>
            </a:r>
            <a:endParaRPr lang="en-GB" sz="1800" dirty="0"/>
          </a:p>
          <a:p>
            <a:pPr marL="857250" lvl="2" indent="0">
              <a:buNone/>
            </a:pPr>
            <a:endParaRPr lang="en-GB" altLang="en-US" sz="1800" dirty="0">
              <a:solidFill>
                <a:prstClr val="black"/>
              </a:solidFill>
              <a:latin typeface="Verdana" pitchFamily="34" charset="0"/>
            </a:endParaRPr>
          </a:p>
          <a:p>
            <a:pPr marL="457200" lvl="1" indent="0">
              <a:buNone/>
            </a:pPr>
            <a:endParaRPr lang="en-GB" altLang="en-US" sz="1800" dirty="0">
              <a:solidFill>
                <a:prstClr val="black"/>
              </a:solidFill>
              <a:latin typeface="Verdana" pitchFamily="34" charset="0"/>
            </a:endParaRPr>
          </a:p>
        </p:txBody>
      </p:sp>
    </p:spTree>
    <p:extLst>
      <p:ext uri="{BB962C8B-B14F-4D97-AF65-F5344CB8AC3E}">
        <p14:creationId xmlns:p14="http://schemas.microsoft.com/office/powerpoint/2010/main" val="2663975888"/>
      </p:ext>
    </p:extLst>
  </p:cSld>
  <p:clrMapOvr>
    <a:masterClrMapping/>
  </p:clrMapOvr>
  <p:transition>
    <p:cover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0" y="1268437"/>
            <a:ext cx="9144000" cy="3603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400" b="1" dirty="0">
                <a:solidFill>
                  <a:srgbClr val="0000FF"/>
                </a:solidFill>
                <a:latin typeface="Verdana" pitchFamily="34" charset="0"/>
                <a:ea typeface="ＭＳ Ｐゴシック" pitchFamily="34" charset="-128"/>
              </a:rPr>
              <a:t>Integration of Joint Programming and individual country strategies </a:t>
            </a:r>
            <a:r>
              <a:rPr lang="en-GB" altLang="en-US" sz="2400" b="1" dirty="0" smtClean="0">
                <a:solidFill>
                  <a:srgbClr val="0000FF"/>
                </a:solidFill>
                <a:latin typeface="Verdana" pitchFamily="34" charset="0"/>
                <a:ea typeface="ＭＳ Ｐゴシック" pitchFamily="34" charset="-128"/>
              </a:rPr>
              <a:t>(2)</a:t>
            </a:r>
            <a:r>
              <a:rPr lang="en-GB" altLang="en-US" sz="2400" b="1" dirty="0" smtClean="0">
                <a:solidFill>
                  <a:srgbClr val="003399"/>
                </a:solidFill>
                <a:ea typeface="ＭＳ Ｐゴシック" pitchFamily="34" charset="-128"/>
              </a:rPr>
              <a:t/>
            </a:r>
            <a:br>
              <a:rPr lang="en-GB" altLang="en-US" sz="2400" b="1" dirty="0" smtClean="0">
                <a:solidFill>
                  <a:srgbClr val="003399"/>
                </a:solidFill>
                <a:ea typeface="ＭＳ Ｐゴシック" pitchFamily="34" charset="-128"/>
              </a:rPr>
            </a:br>
            <a:endParaRPr lang="en-GB" altLang="en-US" sz="2800" b="1" dirty="0" smtClean="0">
              <a:solidFill>
                <a:srgbClr val="FF6600"/>
              </a:solidFill>
              <a:ea typeface="ＭＳ Ｐゴシック" pitchFamily="34" charset="-128"/>
            </a:endParaRPr>
          </a:p>
        </p:txBody>
      </p:sp>
      <p:sp>
        <p:nvSpPr>
          <p:cNvPr id="9219" name="Rectangle 3"/>
          <p:cNvSpPr>
            <a:spLocks noGrp="1" noChangeArrowheads="1"/>
          </p:cNvSpPr>
          <p:nvPr>
            <p:ph idx="4294967295"/>
          </p:nvPr>
        </p:nvSpPr>
        <p:spPr bwMode="auto">
          <a:xfrm>
            <a:off x="28575" y="2204864"/>
            <a:ext cx="9115425" cy="4824586"/>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ts val="638"/>
              </a:spcBef>
              <a:buSzPct val="45000"/>
            </a:pPr>
            <a:r>
              <a:rPr lang="en-GB" altLang="en-US" sz="2000" b="1" dirty="0" smtClean="0">
                <a:solidFill>
                  <a:srgbClr val="FF6600"/>
                </a:solidFill>
                <a:latin typeface="Verdana" pitchFamily="32" charset="0"/>
                <a:ea typeface="ＭＳ Ｐゴシック" charset="-128"/>
              </a:rPr>
              <a:t>Single </a:t>
            </a:r>
            <a:r>
              <a:rPr lang="en-GB" altLang="en-US" sz="2000" b="1" dirty="0">
                <a:solidFill>
                  <a:srgbClr val="FF6600"/>
                </a:solidFill>
                <a:latin typeface="Verdana" pitchFamily="32" charset="0"/>
                <a:ea typeface="ＭＳ Ｐゴシック" charset="-128"/>
              </a:rPr>
              <a:t>process</a:t>
            </a:r>
            <a:r>
              <a:rPr lang="en-GB" altLang="en-US" sz="2000" dirty="0">
                <a:latin typeface="Verdana" pitchFamily="32" charset="0"/>
                <a:ea typeface="ＭＳ Ｐゴシック" charset="-128"/>
              </a:rPr>
              <a:t>, no duplication and less transaction </a:t>
            </a:r>
            <a:r>
              <a:rPr lang="en-GB" altLang="en-US" sz="2000" dirty="0" smtClean="0">
                <a:latin typeface="Verdana" pitchFamily="32" charset="0"/>
                <a:ea typeface="ＭＳ Ｐゴシック" charset="-128"/>
              </a:rPr>
              <a:t>costs</a:t>
            </a:r>
          </a:p>
          <a:p>
            <a:pPr>
              <a:spcBef>
                <a:spcPts val="638"/>
              </a:spcBef>
              <a:buSzPct val="45000"/>
            </a:pPr>
            <a:endParaRPr lang="en-GB" altLang="en-US" sz="200" dirty="0">
              <a:latin typeface="Verdana" pitchFamily="32" charset="0"/>
              <a:ea typeface="ＭＳ Ｐゴシック" charset="-128"/>
            </a:endParaRPr>
          </a:p>
          <a:p>
            <a:pPr>
              <a:spcBef>
                <a:spcPts val="638"/>
              </a:spcBef>
              <a:buSzPct val="45000"/>
            </a:pPr>
            <a:r>
              <a:rPr lang="en-GB" altLang="en-US" sz="2000" dirty="0">
                <a:latin typeface="Verdana" pitchFamily="32" charset="0"/>
                <a:ea typeface="ＭＳ Ｐゴシック" charset="-128"/>
              </a:rPr>
              <a:t>Ideally, </a:t>
            </a:r>
            <a:r>
              <a:rPr lang="en-GB" altLang="en-US" sz="2000" b="1" dirty="0">
                <a:solidFill>
                  <a:srgbClr val="FF6600"/>
                </a:solidFill>
                <a:latin typeface="Verdana" pitchFamily="32" charset="0"/>
                <a:ea typeface="ＭＳ Ｐゴシック" charset="-128"/>
              </a:rPr>
              <a:t>no double adoption </a:t>
            </a:r>
            <a:r>
              <a:rPr lang="en-GB" altLang="en-US" sz="2000" dirty="0">
                <a:latin typeface="Verdana" pitchFamily="32" charset="0"/>
                <a:ea typeface="ＭＳ Ｐゴシック" charset="-128"/>
              </a:rPr>
              <a:t>of bilateral and joint programming documents </a:t>
            </a:r>
          </a:p>
          <a:p>
            <a:pPr>
              <a:lnSpc>
                <a:spcPct val="100000"/>
              </a:lnSpc>
              <a:spcBef>
                <a:spcPts val="638"/>
              </a:spcBef>
              <a:buClrTx/>
              <a:buSzTx/>
              <a:buFontTx/>
              <a:buNone/>
            </a:pPr>
            <a:endParaRPr lang="en-GB" altLang="en-US" sz="200" b="1" dirty="0">
              <a:solidFill>
                <a:srgbClr val="FF6600"/>
              </a:solidFill>
              <a:latin typeface="Verdana" pitchFamily="32" charset="0"/>
              <a:ea typeface="ＭＳ Ｐゴシック" charset="-128"/>
            </a:endParaRPr>
          </a:p>
          <a:p>
            <a:pPr>
              <a:spcBef>
                <a:spcPts val="638"/>
              </a:spcBef>
              <a:buSzPct val="45000"/>
            </a:pPr>
            <a:r>
              <a:rPr lang="en-GB" altLang="en-US" sz="2000" dirty="0">
                <a:latin typeface="Verdana" pitchFamily="32" charset="0"/>
                <a:ea typeface="ＭＳ Ｐゴシック" charset="-128"/>
              </a:rPr>
              <a:t>Some MS already </a:t>
            </a:r>
            <a:r>
              <a:rPr lang="en-GB" altLang="en-US" sz="2000" b="1" dirty="0">
                <a:solidFill>
                  <a:srgbClr val="FF6600"/>
                </a:solidFill>
                <a:latin typeface="Verdana" pitchFamily="32" charset="0"/>
                <a:ea typeface="ＭＳ Ｐゴシック" charset="-128"/>
              </a:rPr>
              <a:t>partly replace </a:t>
            </a:r>
            <a:r>
              <a:rPr lang="en-GB" altLang="en-US" sz="2000" dirty="0">
                <a:latin typeface="Verdana" pitchFamily="32" charset="0"/>
                <a:ea typeface="ＭＳ Ｐゴシック" charset="-128"/>
              </a:rPr>
              <a:t>their bilateral programming documentation through joint programming documents</a:t>
            </a:r>
          </a:p>
          <a:p>
            <a:pPr>
              <a:lnSpc>
                <a:spcPct val="100000"/>
              </a:lnSpc>
              <a:spcBef>
                <a:spcPts val="638"/>
              </a:spcBef>
              <a:buClrTx/>
              <a:buSzTx/>
              <a:buFontTx/>
              <a:buNone/>
            </a:pPr>
            <a:endParaRPr lang="en-GB" altLang="en-US" sz="200" dirty="0">
              <a:latin typeface="Verdana" pitchFamily="32" charset="0"/>
            </a:endParaRPr>
          </a:p>
          <a:p>
            <a:pPr>
              <a:lnSpc>
                <a:spcPct val="100000"/>
              </a:lnSpc>
              <a:spcBef>
                <a:spcPts val="638"/>
              </a:spcBef>
              <a:buSzPct val="45000"/>
              <a:buFont typeface="Wingdings" charset="0"/>
              <a:buChar char="Ø"/>
            </a:pPr>
            <a:r>
              <a:rPr lang="en-GB" altLang="en-US" sz="2000" dirty="0">
                <a:latin typeface="Verdana" pitchFamily="32" charset="0"/>
              </a:rPr>
              <a:t>Next </a:t>
            </a:r>
            <a:r>
              <a:rPr lang="en-GB" altLang="en-US" sz="2000" dirty="0" smtClean="0">
                <a:latin typeface="Verdana" pitchFamily="32" charset="0"/>
              </a:rPr>
              <a:t>opportunity </a:t>
            </a:r>
            <a:r>
              <a:rPr lang="en-GB" altLang="en-US" sz="2000" dirty="0">
                <a:latin typeface="Verdana" pitchFamily="32" charset="0"/>
              </a:rPr>
              <a:t>for joint programming: </a:t>
            </a:r>
            <a:r>
              <a:rPr lang="en-GB" altLang="en-US" sz="2000" b="1" dirty="0">
                <a:solidFill>
                  <a:srgbClr val="FF6600"/>
                </a:solidFill>
                <a:latin typeface="Verdana" pitchFamily="32" charset="0"/>
              </a:rPr>
              <a:t>review of the EU ENI </a:t>
            </a:r>
            <a:r>
              <a:rPr lang="en-GB" altLang="en-US" sz="2000" b="1" dirty="0">
                <a:latin typeface="Verdana" pitchFamily="32" charset="0"/>
              </a:rPr>
              <a:t>“</a:t>
            </a:r>
            <a:r>
              <a:rPr lang="en-GB" altLang="en-US" sz="2000" b="1" dirty="0">
                <a:solidFill>
                  <a:srgbClr val="FF6600"/>
                </a:solidFill>
                <a:latin typeface="Verdana" pitchFamily="32" charset="0"/>
              </a:rPr>
              <a:t>Single Support Frameworks” </a:t>
            </a:r>
            <a:r>
              <a:rPr lang="en-GB" altLang="en-US" sz="2000" dirty="0">
                <a:latin typeface="Verdana" pitchFamily="32" charset="0"/>
              </a:rPr>
              <a:t>where possible </a:t>
            </a:r>
            <a:r>
              <a:rPr lang="en-GB" altLang="en-US" sz="2000" b="1" dirty="0">
                <a:solidFill>
                  <a:srgbClr val="FF6600"/>
                </a:solidFill>
                <a:latin typeface="Verdana" pitchFamily="32" charset="0"/>
              </a:rPr>
              <a:t>synchronised with partner country cycle</a:t>
            </a:r>
          </a:p>
          <a:p>
            <a:endParaRPr lang="en-GB" sz="2000" dirty="0" smtClean="0"/>
          </a:p>
          <a:p>
            <a:endParaRPr lang="en-GB" sz="2000" dirty="0" smtClean="0"/>
          </a:p>
          <a:p>
            <a:endParaRPr lang="en-GB" sz="2800" b="1" dirty="0">
              <a:solidFill>
                <a:srgbClr val="FF6600"/>
              </a:solidFill>
            </a:endParaRPr>
          </a:p>
          <a:p>
            <a:endParaRPr lang="en-GB" sz="2800" b="1" dirty="0" smtClean="0">
              <a:solidFill>
                <a:srgbClr val="FF6600"/>
              </a:solidFill>
            </a:endParaRPr>
          </a:p>
        </p:txBody>
      </p:sp>
    </p:spTree>
    <p:extLst>
      <p:ext uri="{BB962C8B-B14F-4D97-AF65-F5344CB8AC3E}">
        <p14:creationId xmlns:p14="http://schemas.microsoft.com/office/powerpoint/2010/main" val="600239106"/>
      </p:ext>
    </p:extLst>
  </p:cSld>
  <p:clrMapOvr>
    <a:masterClrMapping/>
  </p:clrMapOvr>
  <p:transition>
    <p:cover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bwMode="auto">
          <a:xfrm>
            <a:off x="0" y="1196752"/>
            <a:ext cx="9144000" cy="64841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800" b="1" dirty="0" smtClean="0">
                <a:solidFill>
                  <a:srgbClr val="0000FF"/>
                </a:solidFill>
                <a:ea typeface="ＭＳ Ｐゴシック" pitchFamily="34" charset="-128"/>
              </a:rPr>
              <a:t>From Joint Programming towards </a:t>
            </a:r>
            <a:br>
              <a:rPr lang="en-GB" altLang="en-US" sz="2800" b="1" dirty="0" smtClean="0">
                <a:solidFill>
                  <a:srgbClr val="0000FF"/>
                </a:solidFill>
                <a:ea typeface="ＭＳ Ｐゴシック" pitchFamily="34" charset="-128"/>
              </a:rPr>
            </a:br>
            <a:r>
              <a:rPr lang="en-GB" altLang="en-US" sz="2800" b="1" dirty="0" smtClean="0">
                <a:solidFill>
                  <a:srgbClr val="0000FF"/>
                </a:solidFill>
                <a:ea typeface="ＭＳ Ｐゴシック" pitchFamily="34" charset="-128"/>
              </a:rPr>
              <a:t>joint implementation</a:t>
            </a:r>
            <a:r>
              <a:rPr lang="en-GB" altLang="en-US" sz="2800" b="1" dirty="0" smtClean="0">
                <a:solidFill>
                  <a:srgbClr val="003399"/>
                </a:solidFill>
                <a:ea typeface="ＭＳ Ｐゴシック" pitchFamily="34" charset="-128"/>
              </a:rPr>
              <a:t/>
            </a:r>
            <a:br>
              <a:rPr lang="en-GB" altLang="en-US" sz="2800" b="1" dirty="0" smtClean="0">
                <a:solidFill>
                  <a:srgbClr val="003399"/>
                </a:solidFill>
                <a:ea typeface="ＭＳ Ｐゴシック" pitchFamily="34" charset="-128"/>
              </a:rPr>
            </a:br>
            <a:endParaRPr lang="en-GB" altLang="en-US" sz="2800" b="1" dirty="0" smtClean="0">
              <a:solidFill>
                <a:srgbClr val="FF6600"/>
              </a:solidFill>
              <a:ea typeface="ＭＳ Ｐゴシック" pitchFamily="34" charset="-128"/>
            </a:endParaRPr>
          </a:p>
        </p:txBody>
      </p:sp>
      <p:sp>
        <p:nvSpPr>
          <p:cNvPr id="29699" name="Rectangle 3"/>
          <p:cNvSpPr>
            <a:spLocks noGrp="1" noChangeArrowheads="1"/>
          </p:cNvSpPr>
          <p:nvPr>
            <p:ph idx="4294967295"/>
          </p:nvPr>
        </p:nvSpPr>
        <p:spPr bwMode="auto">
          <a:xfrm>
            <a:off x="28575" y="1628801"/>
            <a:ext cx="8964613" cy="54006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00"/>
              </a:spcAft>
              <a:buFont typeface="Wingdings" pitchFamily="2" charset="2"/>
              <a:buChar char="Ø"/>
            </a:pPr>
            <a:endParaRPr lang="en-GB" altLang="en-US" sz="1800" b="1" dirty="0" smtClean="0">
              <a:solidFill>
                <a:srgbClr val="FF6600"/>
              </a:solidFill>
              <a:latin typeface="Verdana" pitchFamily="34" charset="0"/>
              <a:ea typeface="Verdana" pitchFamily="34" charset="0"/>
              <a:cs typeface="Verdana" pitchFamily="34" charset="0"/>
            </a:endParaRPr>
          </a:p>
          <a:p>
            <a:pPr marL="457200" lvl="1" indent="0">
              <a:buNone/>
            </a:pPr>
            <a:endParaRPr lang="en-GB" sz="1600" dirty="0"/>
          </a:p>
          <a:p>
            <a:pPr>
              <a:buFont typeface="Wingdings" panose="05000000000000000000" pitchFamily="2" charset="2"/>
              <a:buChar char="Ø"/>
            </a:pPr>
            <a:r>
              <a:rPr lang="en-GB" sz="1600" dirty="0"/>
              <a:t>Joint Programming </a:t>
            </a:r>
            <a:r>
              <a:rPr lang="en-GB" sz="1600" b="1" dirty="0" smtClean="0">
                <a:solidFill>
                  <a:srgbClr val="FF6600"/>
                </a:solidFill>
              </a:rPr>
              <a:t>probably facilitates joint implementation</a:t>
            </a:r>
            <a:endParaRPr lang="en-GB" sz="1600" dirty="0"/>
          </a:p>
          <a:p>
            <a:pPr>
              <a:buFont typeface="Wingdings" panose="05000000000000000000" pitchFamily="2" charset="2"/>
              <a:buChar char="Ø"/>
            </a:pPr>
            <a:endParaRPr lang="en-GB" sz="1600" dirty="0"/>
          </a:p>
          <a:p>
            <a:pPr>
              <a:spcAft>
                <a:spcPts val="600"/>
              </a:spcAft>
              <a:buFont typeface="Wingdings" panose="05000000000000000000" pitchFamily="2" charset="2"/>
              <a:buChar char="Ø"/>
            </a:pPr>
            <a:r>
              <a:rPr lang="en-GB" altLang="en-US" sz="1600" b="1" dirty="0">
                <a:solidFill>
                  <a:srgbClr val="FF6600"/>
                </a:solidFill>
                <a:latin typeface="Verdana" pitchFamily="34" charset="0"/>
                <a:ea typeface="Verdana" pitchFamily="34" charset="0"/>
                <a:cs typeface="Verdana" pitchFamily="34" charset="0"/>
              </a:rPr>
              <a:t>Division of labour within sectors:</a:t>
            </a:r>
            <a:r>
              <a:rPr lang="en-GB" altLang="en-US" sz="1600" b="1" dirty="0">
                <a:latin typeface="Verdana" pitchFamily="34" charset="0"/>
                <a:ea typeface="Verdana" pitchFamily="34" charset="0"/>
                <a:cs typeface="Verdana" pitchFamily="34" charset="0"/>
              </a:rPr>
              <a:t> </a:t>
            </a:r>
          </a:p>
          <a:p>
            <a:pPr lvl="1">
              <a:spcAft>
                <a:spcPts val="600"/>
              </a:spcAft>
              <a:buFont typeface="Wingdings" panose="05000000000000000000" pitchFamily="2" charset="2"/>
              <a:buChar char="Ø"/>
            </a:pPr>
            <a:r>
              <a:rPr lang="en-GB" altLang="en-US" sz="1600" dirty="0">
                <a:latin typeface="Verdana" pitchFamily="34" charset="0"/>
                <a:ea typeface="Verdana" pitchFamily="34" charset="0"/>
                <a:cs typeface="Verdana" pitchFamily="34" charset="0"/>
              </a:rPr>
              <a:t>sector mapping; who does what (best), donor roles (lead, active); managing exits; indicative allocations </a:t>
            </a:r>
            <a:r>
              <a:rPr lang="en-GB" altLang="en-US" sz="1600" dirty="0">
                <a:latin typeface="Verdana" pitchFamily="34" charset="0"/>
                <a:ea typeface="Verdana" pitchFamily="34" charset="0"/>
                <a:cs typeface="Verdana" pitchFamily="34" charset="0"/>
                <a:sym typeface="Wingdings" panose="05000000000000000000" pitchFamily="2" charset="2"/>
              </a:rPr>
              <a:t> Use toolkit on Division of Labour (June 2009)</a:t>
            </a:r>
            <a:endParaRPr lang="en-GB" altLang="en-US" sz="1600" dirty="0">
              <a:latin typeface="Verdana" pitchFamily="34" charset="0"/>
              <a:ea typeface="Verdana" pitchFamily="34" charset="0"/>
              <a:cs typeface="Verdana" pitchFamily="34" charset="0"/>
            </a:endParaRPr>
          </a:p>
          <a:p>
            <a:pPr>
              <a:spcAft>
                <a:spcPts val="600"/>
              </a:spcAft>
              <a:buFont typeface="Wingdings" panose="05000000000000000000" pitchFamily="2" charset="2"/>
              <a:buChar char="Ø"/>
            </a:pPr>
            <a:r>
              <a:rPr lang="en-GB" altLang="en-US" sz="1600" b="1" dirty="0">
                <a:solidFill>
                  <a:srgbClr val="FF6600"/>
                </a:solidFill>
                <a:latin typeface="Verdana" pitchFamily="34" charset="0"/>
                <a:ea typeface="Verdana" pitchFamily="34" charset="0"/>
                <a:cs typeface="Verdana" pitchFamily="34" charset="0"/>
              </a:rPr>
              <a:t>From sector coordination towards: </a:t>
            </a:r>
          </a:p>
          <a:p>
            <a:pPr lvl="1">
              <a:spcAft>
                <a:spcPts val="600"/>
              </a:spcAft>
              <a:buFont typeface="Wingdings" panose="05000000000000000000" pitchFamily="2" charset="2"/>
              <a:buChar char="Ø"/>
            </a:pPr>
            <a:r>
              <a:rPr lang="en-GB" altLang="en-US" sz="1600" dirty="0">
                <a:latin typeface="Verdana" pitchFamily="34" charset="0"/>
                <a:ea typeface="Verdana" pitchFamily="34" charset="0"/>
                <a:cs typeface="Verdana" pitchFamily="34" charset="0"/>
              </a:rPr>
              <a:t>joint analysis/appraisals and sector response; joint aid modalities (budget support, pooled funding, delegated cooperation, trust funds); sector dialogue; </a:t>
            </a:r>
            <a:r>
              <a:rPr lang="en-GB" altLang="en-US" sz="1600" dirty="0" smtClean="0">
                <a:latin typeface="Verdana" pitchFamily="34" charset="0"/>
                <a:ea typeface="Verdana" pitchFamily="34" charset="0"/>
                <a:cs typeface="Verdana" pitchFamily="34" charset="0"/>
              </a:rPr>
              <a:t>facilitating work </a:t>
            </a:r>
            <a:r>
              <a:rPr lang="en-GB" altLang="en-US" sz="1600" dirty="0">
                <a:latin typeface="Verdana" pitchFamily="34" charset="0"/>
                <a:ea typeface="Verdana" pitchFamily="34" charset="0"/>
                <a:cs typeface="Verdana" pitchFamily="34" charset="0"/>
              </a:rPr>
              <a:t>with non-EU donors</a:t>
            </a:r>
          </a:p>
          <a:p>
            <a:pPr>
              <a:buFont typeface="Wingdings" panose="05000000000000000000" pitchFamily="2" charset="2"/>
              <a:buChar char="Ø"/>
            </a:pPr>
            <a:r>
              <a:rPr lang="en-GB" altLang="en-US" sz="1600" b="1" dirty="0">
                <a:solidFill>
                  <a:srgbClr val="FF6600"/>
                </a:solidFill>
                <a:latin typeface="Verdana" pitchFamily="34" charset="0"/>
                <a:ea typeface="Verdana" pitchFamily="34" charset="0"/>
                <a:cs typeface="Verdana" pitchFamily="34" charset="0"/>
              </a:rPr>
              <a:t>Joint sector results frameworks:</a:t>
            </a:r>
            <a:r>
              <a:rPr lang="en-GB" altLang="en-US" sz="1600" dirty="0">
                <a:latin typeface="Verdana" pitchFamily="34" charset="0"/>
                <a:ea typeface="Verdana" pitchFamily="34" charset="0"/>
                <a:cs typeface="Verdana" pitchFamily="34" charset="0"/>
              </a:rPr>
              <a:t> </a:t>
            </a:r>
          </a:p>
          <a:p>
            <a:pPr lvl="1">
              <a:buFont typeface="Wingdings" panose="05000000000000000000" pitchFamily="2" charset="2"/>
              <a:buChar char="Ø"/>
            </a:pPr>
            <a:r>
              <a:rPr lang="en-GB" altLang="en-US" sz="1600" dirty="0">
                <a:latin typeface="Verdana" pitchFamily="34" charset="0"/>
                <a:ea typeface="Verdana" pitchFamily="34" charset="0"/>
                <a:cs typeface="Verdana" pitchFamily="34" charset="0"/>
              </a:rPr>
              <a:t>joint goals/indicators built on partner country systems; joint monitoring, evaluation and reporting; ensure EU-visibility </a:t>
            </a:r>
          </a:p>
          <a:p>
            <a:endParaRPr lang="en-GB" sz="2000" dirty="0"/>
          </a:p>
        </p:txBody>
      </p:sp>
    </p:spTree>
    <p:extLst>
      <p:ext uri="{BB962C8B-B14F-4D97-AF65-F5344CB8AC3E}">
        <p14:creationId xmlns:p14="http://schemas.microsoft.com/office/powerpoint/2010/main" val="1623651582"/>
      </p:ext>
    </p:extLst>
  </p:cSld>
  <p:clrMapOvr>
    <a:masterClrMapping/>
  </p:clrMapOvr>
  <p:transition>
    <p:cover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bwMode="auto">
          <a:xfrm>
            <a:off x="395288" y="1268759"/>
            <a:ext cx="8497887" cy="72037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800" b="1" dirty="0" smtClean="0">
                <a:solidFill>
                  <a:srgbClr val="0000FF"/>
                </a:solidFill>
                <a:ea typeface="ＭＳ Ｐゴシック" pitchFamily="34" charset="-128"/>
              </a:rPr>
              <a:t>The way forward</a:t>
            </a:r>
            <a:br>
              <a:rPr lang="en-GB" altLang="en-US" sz="2800" b="1" dirty="0" smtClean="0">
                <a:solidFill>
                  <a:srgbClr val="0000FF"/>
                </a:solidFill>
                <a:ea typeface="ＭＳ Ｐゴシック" pitchFamily="34" charset="-128"/>
              </a:rPr>
            </a:br>
            <a:endParaRPr lang="en-GB" altLang="en-US" sz="3000" b="1" dirty="0" smtClean="0">
              <a:solidFill>
                <a:srgbClr val="B85C00"/>
              </a:solidFill>
              <a:ea typeface="ＭＳ Ｐゴシック" pitchFamily="34" charset="-128"/>
            </a:endParaRPr>
          </a:p>
        </p:txBody>
      </p:sp>
      <p:sp>
        <p:nvSpPr>
          <p:cNvPr id="14339" name="Rectangle 3"/>
          <p:cNvSpPr>
            <a:spLocks noGrp="1" noChangeArrowheads="1"/>
          </p:cNvSpPr>
          <p:nvPr>
            <p:ph idx="4294967295"/>
          </p:nvPr>
        </p:nvSpPr>
        <p:spPr bwMode="auto">
          <a:xfrm>
            <a:off x="395536" y="2060848"/>
            <a:ext cx="8136904" cy="453650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00050">
              <a:spcBef>
                <a:spcPts val="563"/>
              </a:spcBef>
              <a:buSzPct val="75000"/>
              <a:buFont typeface="+mj-lt"/>
              <a:buAutoNum type="arabicPeriod"/>
            </a:pPr>
            <a:r>
              <a:rPr lang="en-GB" altLang="en-US" sz="1700" dirty="0" smtClean="0">
                <a:latin typeface="Verdana" panose="020B0604030504040204" pitchFamily="34" charset="0"/>
                <a:ea typeface="Verdana" panose="020B0604030504040204" pitchFamily="34" charset="0"/>
                <a:cs typeface="Verdana" panose="020B0604030504040204" pitchFamily="34" charset="0"/>
              </a:rPr>
              <a:t>Focus </a:t>
            </a:r>
            <a:r>
              <a:rPr lang="en-GB" altLang="en-US" sz="1700" dirty="0">
                <a:latin typeface="Verdana" panose="020B0604030504040204" pitchFamily="34" charset="0"/>
                <a:ea typeface="Verdana" panose="020B0604030504040204" pitchFamily="34" charset="0"/>
                <a:cs typeface="Verdana" panose="020B0604030504040204" pitchFamily="34" charset="0"/>
              </a:rPr>
              <a:t>on </a:t>
            </a:r>
            <a:r>
              <a:rPr lang="en-GB" altLang="en-US" sz="1700" b="1" dirty="0">
                <a:solidFill>
                  <a:srgbClr val="FF6600"/>
                </a:solidFill>
                <a:latin typeface="Verdana" panose="020B0604030504040204" pitchFamily="34" charset="0"/>
                <a:ea typeface="Verdana" panose="020B0604030504040204" pitchFamily="34" charset="0"/>
                <a:cs typeface="Verdana" panose="020B0604030504040204" pitchFamily="34" charset="0"/>
              </a:rPr>
              <a:t>implementation of JP commitments by EU and MS</a:t>
            </a:r>
            <a:r>
              <a:rPr lang="en-GB" altLang="en-US" sz="1700" b="1" dirty="0">
                <a:latin typeface="Verdana" panose="020B0604030504040204" pitchFamily="34" charset="0"/>
                <a:ea typeface="Verdana" panose="020B0604030504040204" pitchFamily="34" charset="0"/>
                <a:cs typeface="Verdana" panose="020B0604030504040204" pitchFamily="34" charset="0"/>
              </a:rPr>
              <a:t>, </a:t>
            </a:r>
            <a:r>
              <a:rPr lang="en-GB" altLang="en-US" sz="1700" dirty="0">
                <a:latin typeface="Verdana" panose="020B0604030504040204" pitchFamily="34" charset="0"/>
                <a:ea typeface="Verdana" panose="020B0604030504040204" pitchFamily="34" charset="0"/>
                <a:cs typeface="Verdana" panose="020B0604030504040204" pitchFamily="34" charset="0"/>
              </a:rPr>
              <a:t>of course fully adapted to specific country conditions, as it fits </a:t>
            </a:r>
            <a:r>
              <a:rPr lang="en-GB" altLang="en-US" sz="1700" dirty="0" smtClean="0">
                <a:latin typeface="Verdana" panose="020B0604030504040204" pitchFamily="34" charset="0"/>
                <a:ea typeface="Verdana" panose="020B0604030504040204" pitchFamily="34" charset="0"/>
                <a:cs typeface="Verdana" panose="020B0604030504040204" pitchFamily="34" charset="0"/>
              </a:rPr>
              <a:t>best, </a:t>
            </a:r>
            <a:r>
              <a:rPr lang="en-GB" altLang="en-US" sz="1700" dirty="0">
                <a:latin typeface="Verdana" panose="020B0604030504040204" pitchFamily="34" charset="0"/>
                <a:ea typeface="Verdana" panose="020B0604030504040204" pitchFamily="34" charset="0"/>
                <a:cs typeface="Verdana" panose="020B0604030504040204" pitchFamily="34" charset="0"/>
              </a:rPr>
              <a:t>based on recommendations by EUD and EU MS Embassies to do Joint </a:t>
            </a:r>
            <a:r>
              <a:rPr lang="en-GB" altLang="en-US" sz="1700" dirty="0" smtClean="0">
                <a:latin typeface="Verdana" panose="020B0604030504040204" pitchFamily="34" charset="0"/>
                <a:ea typeface="Verdana" panose="020B0604030504040204" pitchFamily="34" charset="0"/>
                <a:cs typeface="Verdana" panose="020B0604030504040204" pitchFamily="34" charset="0"/>
              </a:rPr>
              <a:t>Programming. </a:t>
            </a:r>
          </a:p>
          <a:p>
            <a:pPr marL="400050">
              <a:spcBef>
                <a:spcPts val="563"/>
              </a:spcBef>
              <a:buSzPct val="75000"/>
              <a:buFont typeface="+mj-lt"/>
              <a:buAutoNum type="arabicPeriod"/>
            </a:pPr>
            <a:r>
              <a:rPr lang="en-GB" altLang="en-US" sz="1700" dirty="0">
                <a:latin typeface="Verdana" panose="020B0604030504040204" pitchFamily="34" charset="0"/>
                <a:ea typeface="Verdana" panose="020B0604030504040204" pitchFamily="34" charset="0"/>
                <a:cs typeface="Verdana" panose="020B0604030504040204" pitchFamily="34" charset="0"/>
              </a:rPr>
              <a:t>T</a:t>
            </a:r>
            <a:r>
              <a:rPr lang="en-GB" altLang="en-US" sz="1700" dirty="0" smtClean="0">
                <a:latin typeface="Verdana" panose="020B0604030504040204" pitchFamily="34" charset="0"/>
                <a:ea typeface="Verdana" panose="020B0604030504040204" pitchFamily="34" charset="0"/>
                <a:cs typeface="Verdana" panose="020B0604030504040204" pitchFamily="34" charset="0"/>
              </a:rPr>
              <a:t>he </a:t>
            </a:r>
            <a:r>
              <a:rPr lang="en-GB" altLang="en-US" sz="1700" dirty="0">
                <a:latin typeface="Verdana" panose="020B0604030504040204" pitchFamily="34" charset="0"/>
                <a:ea typeface="Verdana" panose="020B0604030504040204" pitchFamily="34" charset="0"/>
                <a:cs typeface="Verdana" panose="020B0604030504040204" pitchFamily="34" charset="0"/>
              </a:rPr>
              <a:t>way forward is typically described in </a:t>
            </a:r>
            <a:r>
              <a:rPr lang="en-GB" altLang="en-US" sz="1700" b="1" dirty="0">
                <a:solidFill>
                  <a:srgbClr val="FF6600"/>
                </a:solidFill>
                <a:latin typeface="Verdana" panose="020B0604030504040204" pitchFamily="34" charset="0"/>
                <a:ea typeface="Verdana" panose="020B0604030504040204" pitchFamily="34" charset="0"/>
                <a:cs typeface="Verdana" panose="020B0604030504040204" pitchFamily="34" charset="0"/>
              </a:rPr>
              <a:t>“Roadmaps”</a:t>
            </a:r>
            <a:r>
              <a:rPr lang="en-GB" altLang="en-US" sz="1700" dirty="0">
                <a:latin typeface="Verdana" panose="020B0604030504040204" pitchFamily="34" charset="0"/>
                <a:ea typeface="Verdana" panose="020B0604030504040204" pitchFamily="34" charset="0"/>
                <a:cs typeface="Verdana" panose="020B0604030504040204" pitchFamily="34" charset="0"/>
              </a:rPr>
              <a:t>, led by the EU Delegations. The way forward will be discussed country by country later in this workshop.</a:t>
            </a:r>
          </a:p>
          <a:p>
            <a:pPr marL="400050">
              <a:spcBef>
                <a:spcPts val="563"/>
              </a:spcBef>
              <a:buSzPct val="75000"/>
              <a:buFont typeface="+mj-lt"/>
              <a:buAutoNum type="arabicPeriod"/>
            </a:pPr>
            <a:r>
              <a:rPr lang="en-GB" altLang="en-US" sz="1700" b="1" dirty="0" smtClean="0">
                <a:solidFill>
                  <a:srgbClr val="FF6600"/>
                </a:solidFill>
                <a:latin typeface="Verdana" panose="020B0604030504040204" pitchFamily="34" charset="0"/>
                <a:ea typeface="Verdana" panose="020B0604030504040204" pitchFamily="34" charset="0"/>
                <a:cs typeface="Verdana" panose="020B0604030504040204" pitchFamily="34" charset="0"/>
              </a:rPr>
              <a:t>EU </a:t>
            </a:r>
            <a:r>
              <a:rPr lang="en-GB" altLang="en-US" sz="1700" b="1" dirty="0">
                <a:solidFill>
                  <a:srgbClr val="FF6600"/>
                </a:solidFill>
                <a:latin typeface="Verdana" panose="020B0604030504040204" pitchFamily="34" charset="0"/>
                <a:ea typeface="Verdana" panose="020B0604030504040204" pitchFamily="34" charset="0"/>
                <a:cs typeface="Verdana" panose="020B0604030504040204" pitchFamily="34" charset="0"/>
              </a:rPr>
              <a:t>guidance will be finalized </a:t>
            </a:r>
            <a:r>
              <a:rPr lang="en-GB" altLang="en-US" sz="1700" dirty="0">
                <a:latin typeface="Verdana" panose="020B0604030504040204" pitchFamily="34" charset="0"/>
                <a:ea typeface="Verdana" panose="020B0604030504040204" pitchFamily="34" charset="0"/>
                <a:cs typeface="Verdana" panose="020B0604030504040204" pitchFamily="34" charset="0"/>
              </a:rPr>
              <a:t>in the next few weeks. </a:t>
            </a:r>
            <a:r>
              <a:rPr lang="en-GB" altLang="en-US" sz="1700" dirty="0" smtClean="0">
                <a:latin typeface="Verdana" panose="020B0604030504040204" pitchFamily="34" charset="0"/>
                <a:ea typeface="Verdana" panose="020B0604030504040204" pitchFamily="34" charset="0"/>
                <a:cs typeface="Verdana" panose="020B0604030504040204" pitchFamily="34" charset="0"/>
              </a:rPr>
              <a:t>They are based </a:t>
            </a:r>
            <a:r>
              <a:rPr lang="en-GB" altLang="en-US" sz="1700" dirty="0">
                <a:latin typeface="Verdana" panose="020B0604030504040204" pitchFamily="34" charset="0"/>
                <a:ea typeface="Verdana" panose="020B0604030504040204" pitchFamily="34" charset="0"/>
                <a:cs typeface="Verdana" panose="020B0604030504040204" pitchFamily="34" charset="0"/>
              </a:rPr>
              <a:t>on good </a:t>
            </a:r>
            <a:r>
              <a:rPr lang="en-GB" altLang="en-US" sz="1700" dirty="0" smtClean="0">
                <a:latin typeface="Verdana" panose="020B0604030504040204" pitchFamily="34" charset="0"/>
                <a:ea typeface="Verdana" panose="020B0604030504040204" pitchFamily="34" charset="0"/>
                <a:cs typeface="Verdana" panose="020B0604030504040204" pitchFamily="34" charset="0"/>
              </a:rPr>
              <a:t>practice, have </a:t>
            </a:r>
            <a:r>
              <a:rPr lang="en-GB" altLang="en-US" sz="1700" dirty="0">
                <a:latin typeface="Verdana" panose="020B0604030504040204" pitchFamily="34" charset="0"/>
                <a:ea typeface="Verdana" panose="020B0604030504040204" pitchFamily="34" charset="0"/>
                <a:cs typeface="Verdana" panose="020B0604030504040204" pitchFamily="34" charset="0"/>
              </a:rPr>
              <a:t>been shared and discussed with all EU MS in the fourth quarter of 2014 on </a:t>
            </a:r>
            <a:r>
              <a:rPr lang="en-GB" altLang="en-US" sz="1700" dirty="0" smtClean="0">
                <a:latin typeface="Verdana" panose="020B0604030504040204" pitchFamily="34" charset="0"/>
                <a:ea typeface="Verdana" panose="020B0604030504040204" pitchFamily="34" charset="0"/>
                <a:cs typeface="Verdana" panose="020B0604030504040204" pitchFamily="34" charset="0"/>
              </a:rPr>
              <a:t>"experts" </a:t>
            </a:r>
            <a:r>
              <a:rPr lang="en-GB" altLang="en-US" sz="1700" dirty="0">
                <a:latin typeface="Verdana" panose="020B0604030504040204" pitchFamily="34" charset="0"/>
                <a:ea typeface="Verdana" panose="020B0604030504040204" pitchFamily="34" charset="0"/>
                <a:cs typeface="Verdana" panose="020B0604030504040204" pitchFamily="34" charset="0"/>
              </a:rPr>
              <a:t>and </a:t>
            </a:r>
            <a:r>
              <a:rPr lang="en-GB" altLang="en-US" sz="1700" dirty="0" smtClean="0">
                <a:latin typeface="Verdana" panose="020B0604030504040204" pitchFamily="34" charset="0"/>
                <a:ea typeface="Verdana" panose="020B0604030504040204" pitchFamily="34" charset="0"/>
                <a:cs typeface="Verdana" panose="020B0604030504040204" pitchFamily="34" charset="0"/>
              </a:rPr>
              <a:t>directors general levels, </a:t>
            </a:r>
            <a:r>
              <a:rPr lang="en-GB" altLang="en-US" sz="1700" dirty="0">
                <a:latin typeface="Verdana" panose="020B0604030504040204" pitchFamily="34" charset="0"/>
                <a:ea typeface="Verdana" panose="020B0604030504040204" pitchFamily="34" charset="0"/>
                <a:cs typeface="Verdana" panose="020B0604030504040204" pitchFamily="34" charset="0"/>
              </a:rPr>
              <a:t>and will provide a useful </a:t>
            </a:r>
            <a:r>
              <a:rPr lang="en-GB" altLang="en-US" sz="1700" dirty="0" smtClean="0">
                <a:latin typeface="Verdana" panose="020B0604030504040204" pitchFamily="34" charset="0"/>
                <a:ea typeface="Verdana" panose="020B0604030504040204" pitchFamily="34" charset="0"/>
                <a:cs typeface="Verdana" panose="020B0604030504040204" pitchFamily="34" charset="0"/>
              </a:rPr>
              <a:t>reference </a:t>
            </a:r>
            <a:r>
              <a:rPr lang="en-GB" altLang="en-US" sz="1700" dirty="0">
                <a:latin typeface="Verdana" panose="020B0604030504040204" pitchFamily="34" charset="0"/>
                <a:ea typeface="Verdana" panose="020B0604030504040204" pitchFamily="34" charset="0"/>
                <a:cs typeface="Verdana" panose="020B0604030504040204" pitchFamily="34" charset="0"/>
              </a:rPr>
              <a:t>for all involved in JP </a:t>
            </a:r>
            <a:r>
              <a:rPr lang="en-GB" altLang="en-US" sz="1700" dirty="0" smtClean="0">
                <a:latin typeface="Verdana" panose="020B0604030504040204" pitchFamily="34" charset="0"/>
                <a:ea typeface="Verdana" panose="020B0604030504040204" pitchFamily="34" charset="0"/>
                <a:cs typeface="Verdana" panose="020B0604030504040204" pitchFamily="34" charset="0"/>
              </a:rPr>
              <a:t>on how </a:t>
            </a:r>
            <a:r>
              <a:rPr lang="en-GB" altLang="en-US" sz="1700" dirty="0">
                <a:latin typeface="Verdana" panose="020B0604030504040204" pitchFamily="34" charset="0"/>
                <a:ea typeface="Verdana" panose="020B0604030504040204" pitchFamily="34" charset="0"/>
                <a:cs typeface="Verdana" panose="020B0604030504040204" pitchFamily="34" charset="0"/>
              </a:rPr>
              <a:t>to move forward. </a:t>
            </a:r>
          </a:p>
          <a:p>
            <a:pPr marL="400050">
              <a:spcBef>
                <a:spcPts val="563"/>
              </a:spcBef>
              <a:buSzPct val="75000"/>
              <a:buFont typeface="+mj-lt"/>
              <a:buAutoNum type="arabicPeriod"/>
            </a:pPr>
            <a:r>
              <a:rPr lang="en-GB" altLang="en-US" sz="1700" b="1" dirty="0" smtClean="0">
                <a:solidFill>
                  <a:srgbClr val="FF6600"/>
                </a:solidFill>
                <a:latin typeface="Verdana" panose="020B0604030504040204" pitchFamily="34" charset="0"/>
                <a:ea typeface="Verdana" panose="020B0604030504040204" pitchFamily="34" charset="0"/>
                <a:cs typeface="Verdana" panose="020B0604030504040204" pitchFamily="34" charset="0"/>
              </a:rPr>
              <a:t>Monitoring </a:t>
            </a:r>
            <a:r>
              <a:rPr lang="en-GB" altLang="en-US" sz="1700" b="1" dirty="0">
                <a:solidFill>
                  <a:srgbClr val="FF6600"/>
                </a:solidFill>
                <a:latin typeface="Verdana" panose="020B0604030504040204" pitchFamily="34" charset="0"/>
                <a:ea typeface="Verdana" panose="020B0604030504040204" pitchFamily="34" charset="0"/>
                <a:cs typeface="Verdana" panose="020B0604030504040204" pitchFamily="34" charset="0"/>
              </a:rPr>
              <a:t>&amp; </a:t>
            </a:r>
            <a:r>
              <a:rPr lang="en-GB" altLang="en-US" sz="1700" b="1" dirty="0" smtClean="0">
                <a:solidFill>
                  <a:srgbClr val="FF6600"/>
                </a:solidFill>
                <a:latin typeface="Verdana" panose="020B0604030504040204" pitchFamily="34" charset="0"/>
                <a:ea typeface="Verdana" panose="020B0604030504040204" pitchFamily="34" charset="0"/>
                <a:cs typeface="Verdana" panose="020B0604030504040204" pitchFamily="34" charset="0"/>
              </a:rPr>
              <a:t>Evaluation.</a:t>
            </a:r>
            <a:r>
              <a:rPr lang="en-GB" sz="1400" i="1" dirty="0" smtClean="0"/>
              <a:t/>
            </a:r>
            <a:br>
              <a:rPr lang="en-GB" sz="1400" i="1" dirty="0" smtClean="0"/>
            </a:br>
            <a:endParaRPr lang="en-GB" sz="1200" b="1" i="1" dirty="0" smtClean="0"/>
          </a:p>
        </p:txBody>
      </p:sp>
    </p:spTree>
    <p:extLst>
      <p:ext uri="{BB962C8B-B14F-4D97-AF65-F5344CB8AC3E}">
        <p14:creationId xmlns:p14="http://schemas.microsoft.com/office/powerpoint/2010/main" val="1989724454"/>
      </p:ext>
    </p:extLst>
  </p:cSld>
  <p:clrMapOvr>
    <a:masterClrMapping/>
  </p:clrMapOvr>
  <p:transition>
    <p:cover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8"/>
          <p:cNvSpPr txBox="1">
            <a:spLocks noGrp="1" noChangeArrowheads="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7600" b="1">
                <a:solidFill>
                  <a:srgbClr val="FFD624"/>
                </a:solidFill>
                <a:latin typeface="Verdana" pitchFamily="34" charset="0"/>
                <a:ea typeface="ＭＳ Ｐゴシック" pitchFamily="34" charset="-128"/>
              </a:defRPr>
            </a:lvl1pPr>
            <a:lvl2pPr marL="742950" indent="-285750" eaLnBrk="0" hangingPunct="0">
              <a:defRPr sz="7600" b="1">
                <a:solidFill>
                  <a:srgbClr val="FFD624"/>
                </a:solidFill>
                <a:latin typeface="Verdana" pitchFamily="34" charset="0"/>
                <a:ea typeface="ＭＳ Ｐゴシック" pitchFamily="34" charset="-128"/>
              </a:defRPr>
            </a:lvl2pPr>
            <a:lvl3pPr marL="1143000" indent="-228600" eaLnBrk="0" hangingPunct="0">
              <a:defRPr sz="7600" b="1">
                <a:solidFill>
                  <a:srgbClr val="FFD624"/>
                </a:solidFill>
                <a:latin typeface="Verdana" pitchFamily="34" charset="0"/>
                <a:ea typeface="ＭＳ Ｐゴシック" pitchFamily="34" charset="-128"/>
              </a:defRPr>
            </a:lvl3pPr>
            <a:lvl4pPr marL="1600200" indent="-228600" eaLnBrk="0" hangingPunct="0">
              <a:defRPr sz="7600" b="1">
                <a:solidFill>
                  <a:srgbClr val="FFD624"/>
                </a:solidFill>
                <a:latin typeface="Verdana" pitchFamily="34" charset="0"/>
                <a:ea typeface="ＭＳ Ｐゴシック" pitchFamily="34" charset="-128"/>
              </a:defRPr>
            </a:lvl4pPr>
            <a:lvl5pPr marL="2057400" indent="-228600" eaLnBrk="0" hangingPunct="0">
              <a:defRPr sz="7600" b="1">
                <a:solidFill>
                  <a:srgbClr val="FFD624"/>
                </a:solidFill>
                <a:latin typeface="Verdana" pitchFamily="34" charset="0"/>
                <a:ea typeface="ＭＳ Ｐゴシック" pitchFamily="34" charset="-128"/>
              </a:defRPr>
            </a:lvl5pPr>
            <a:lvl6pPr marL="25146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6pPr>
            <a:lvl7pPr marL="29718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7pPr>
            <a:lvl8pPr marL="34290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8pPr>
            <a:lvl9pPr marL="3886200" indent="-228600" eaLnBrk="0" fontAlgn="base" hangingPunct="0">
              <a:spcBef>
                <a:spcPct val="0"/>
              </a:spcBef>
              <a:spcAft>
                <a:spcPct val="0"/>
              </a:spcAft>
              <a:defRPr sz="7600" b="1">
                <a:solidFill>
                  <a:srgbClr val="FFD624"/>
                </a:solidFill>
                <a:latin typeface="Verdana" pitchFamily="34" charset="0"/>
                <a:ea typeface="ＭＳ Ｐゴシック" pitchFamily="34" charset="-128"/>
              </a:defRPr>
            </a:lvl9pPr>
          </a:lstStyle>
          <a:p>
            <a:pPr eaLnBrk="1" hangingPunct="1"/>
            <a:endParaRPr lang="en-US">
              <a:solidFill>
                <a:schemeClr val="bg1"/>
              </a:solidFill>
            </a:endParaRPr>
          </a:p>
        </p:txBody>
      </p:sp>
      <p:sp>
        <p:nvSpPr>
          <p:cNvPr id="26627" name="Rectangle 5"/>
          <p:cNvSpPr>
            <a:spLocks noChangeArrowheads="1"/>
          </p:cNvSpPr>
          <p:nvPr/>
        </p:nvSpPr>
        <p:spPr bwMode="auto">
          <a:xfrm>
            <a:off x="0" y="1385888"/>
            <a:ext cx="9144000" cy="5472112"/>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marL="3175" algn="ctr">
              <a:defRPr/>
            </a:pPr>
            <a:endParaRPr lang="en-GB" sz="3600" b="0" dirty="0">
              <a:solidFill>
                <a:srgbClr val="ECFE06"/>
              </a:solidFill>
            </a:endParaRPr>
          </a:p>
          <a:p>
            <a:pPr marL="3175" algn="ctr">
              <a:defRPr/>
            </a:pPr>
            <a:endParaRPr lang="en-GB" sz="2000" b="0" dirty="0">
              <a:solidFill>
                <a:schemeClr val="accent6"/>
              </a:solidFill>
            </a:endParaRPr>
          </a:p>
          <a:p>
            <a:pPr marL="3175" algn="ctr">
              <a:defRPr/>
            </a:pPr>
            <a:r>
              <a:rPr lang="en-GB" sz="3600" dirty="0" smtClean="0">
                <a:solidFill>
                  <a:schemeClr val="accent6"/>
                </a:solidFill>
              </a:rPr>
              <a:t>And further </a:t>
            </a:r>
            <a:r>
              <a:rPr lang="en-GB" sz="3600" dirty="0">
                <a:solidFill>
                  <a:schemeClr val="accent6"/>
                </a:solidFill>
              </a:rPr>
              <a:t>info on:</a:t>
            </a:r>
          </a:p>
          <a:p>
            <a:pPr marL="3175" algn="ctr">
              <a:defRPr/>
            </a:pPr>
            <a:r>
              <a:rPr lang="en-GB" sz="3600" dirty="0">
                <a:solidFill>
                  <a:schemeClr val="accent6"/>
                </a:solidFill>
              </a:rPr>
              <a:t>http://capacity4dev.ec.europa.eu/joint-programming</a:t>
            </a:r>
            <a:r>
              <a:rPr lang="en-GB" sz="3600" dirty="0">
                <a:solidFill>
                  <a:srgbClr val="FFFF00"/>
                </a:solidFill>
              </a:rPr>
              <a:t> </a:t>
            </a:r>
            <a:endParaRPr lang="en-GB" sz="3600" dirty="0" smtClean="0">
              <a:solidFill>
                <a:srgbClr val="FFFF00"/>
              </a:solidFill>
            </a:endParaRPr>
          </a:p>
          <a:p>
            <a:pPr marL="3175" algn="ctr">
              <a:defRPr/>
            </a:pPr>
            <a:endParaRPr lang="en-GB" sz="3600" dirty="0">
              <a:solidFill>
                <a:srgbClr val="FFFF00"/>
              </a:solidFill>
            </a:endParaRPr>
          </a:p>
          <a:p>
            <a:pPr marL="3175" algn="ctr">
              <a:defRPr/>
            </a:pPr>
            <a:r>
              <a:rPr lang="en-GB" sz="3600" dirty="0">
                <a:solidFill>
                  <a:srgbClr val="FFFF00"/>
                </a:solidFill>
              </a:rPr>
              <a:t>Write to </a:t>
            </a:r>
            <a:endParaRPr lang="en-GB" sz="3600" dirty="0" smtClean="0">
              <a:solidFill>
                <a:srgbClr val="FFFF00"/>
              </a:solidFill>
            </a:endParaRPr>
          </a:p>
          <a:p>
            <a:pPr marL="3175" algn="ctr">
              <a:defRPr/>
            </a:pPr>
            <a:r>
              <a:rPr lang="en-GB" sz="3600" dirty="0" smtClean="0">
                <a:solidFill>
                  <a:srgbClr val="FFFF00"/>
                </a:solidFill>
              </a:rPr>
              <a:t>europeaid-A2@ec.europa.eu </a:t>
            </a:r>
          </a:p>
          <a:p>
            <a:pPr marL="3175" algn="ctr">
              <a:defRPr/>
            </a:pPr>
            <a:r>
              <a:rPr lang="en-GB" sz="3600" dirty="0" smtClean="0">
                <a:solidFill>
                  <a:srgbClr val="FFFF00"/>
                </a:solidFill>
              </a:rPr>
              <a:t>to </a:t>
            </a:r>
            <a:r>
              <a:rPr lang="en-GB" sz="3600" dirty="0">
                <a:solidFill>
                  <a:srgbClr val="FFFF00"/>
                </a:solidFill>
              </a:rPr>
              <a:t>register</a:t>
            </a:r>
          </a:p>
          <a:p>
            <a:pPr marL="3175" algn="ctr">
              <a:defRPr/>
            </a:pPr>
            <a:r>
              <a:rPr lang="en-GB" sz="3600" dirty="0"/>
              <a:t/>
            </a:r>
            <a:br>
              <a:rPr lang="en-GB" sz="3600" dirty="0"/>
            </a:br>
            <a:r>
              <a:rPr lang="en-GB" sz="3600" dirty="0"/>
              <a:t/>
            </a:r>
            <a:br>
              <a:rPr lang="en-GB" sz="3600" dirty="0"/>
            </a:br>
            <a:endParaRPr lang="en-GB" sz="3600" b="0" dirty="0">
              <a:solidFill>
                <a:srgbClr val="ECFE06"/>
              </a:solidFill>
            </a:endParaRPr>
          </a:p>
        </p:txBody>
      </p:sp>
      <p:sp>
        <p:nvSpPr>
          <p:cNvPr id="17412" name="AutoShape 15" descr="Z"/>
          <p:cNvSpPr>
            <a:spLocks noChangeAspect="1" noChangeArrowheads="1"/>
          </p:cNvSpPr>
          <p:nvPr/>
        </p:nvSpPr>
        <p:spPr bwMode="auto">
          <a:xfrm>
            <a:off x="3657600" y="3138488"/>
            <a:ext cx="18288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BE"/>
          </a:p>
        </p:txBody>
      </p:sp>
      <p:sp>
        <p:nvSpPr>
          <p:cNvPr id="17413" name="AutoShape 17" descr="Z"/>
          <p:cNvSpPr>
            <a:spLocks noChangeAspect="1" noChangeArrowheads="1"/>
          </p:cNvSpPr>
          <p:nvPr/>
        </p:nvSpPr>
        <p:spPr bwMode="auto">
          <a:xfrm>
            <a:off x="3795713" y="3181350"/>
            <a:ext cx="155257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BE"/>
          </a:p>
        </p:txBody>
      </p:sp>
      <p:pic>
        <p:nvPicPr>
          <p:cNvPr id="17414" name="Picture 13" descr="logoEC.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16238" y="188913"/>
            <a:ext cx="1722437"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5" name="Picture 14" descr="EEAS_P_TXT_S.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787900" y="206375"/>
            <a:ext cx="1841500" cy="120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16796130"/>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0" y="1268437"/>
            <a:ext cx="9144000" cy="3603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400" b="1" dirty="0" smtClean="0">
                <a:solidFill>
                  <a:srgbClr val="0000FF"/>
                </a:solidFill>
                <a:ea typeface="ＭＳ Ｐゴシック" pitchFamily="34" charset="-128"/>
              </a:rPr>
              <a:t>Regulation ENI on Joint Programming (1)</a:t>
            </a:r>
            <a:r>
              <a:rPr lang="en-GB" altLang="en-US" sz="2000" b="1" dirty="0">
                <a:solidFill>
                  <a:srgbClr val="003399"/>
                </a:solidFill>
                <a:ea typeface="ＭＳ Ｐゴシック" pitchFamily="34" charset="-128"/>
              </a:rPr>
              <a:t/>
            </a:r>
            <a:br>
              <a:rPr lang="en-GB" altLang="en-US" sz="2000" b="1" dirty="0">
                <a:solidFill>
                  <a:srgbClr val="003399"/>
                </a:solidFill>
                <a:ea typeface="ＭＳ Ｐゴシック" pitchFamily="34" charset="-128"/>
              </a:rPr>
            </a:br>
            <a:endParaRPr lang="en-GB" altLang="en-US" sz="2800" b="1" dirty="0" smtClean="0">
              <a:solidFill>
                <a:srgbClr val="FF6600"/>
              </a:solidFill>
              <a:ea typeface="ＭＳ Ｐゴシック" pitchFamily="34" charset="-128"/>
            </a:endParaRPr>
          </a:p>
        </p:txBody>
      </p:sp>
      <p:sp>
        <p:nvSpPr>
          <p:cNvPr id="9219" name="Rectangle 3"/>
          <p:cNvSpPr>
            <a:spLocks noGrp="1" noChangeArrowheads="1"/>
          </p:cNvSpPr>
          <p:nvPr>
            <p:ph idx="4294967295"/>
          </p:nvPr>
        </p:nvSpPr>
        <p:spPr bwMode="auto">
          <a:xfrm>
            <a:off x="28575" y="1844824"/>
            <a:ext cx="8791897" cy="5184626"/>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z="1400" dirty="0" smtClean="0"/>
          </a:p>
          <a:p>
            <a:r>
              <a:rPr lang="en-GB" sz="1600" dirty="0" smtClean="0"/>
              <a:t>(Whereas 16) … </a:t>
            </a:r>
            <a:r>
              <a:rPr lang="en-GB" sz="1600" dirty="0"/>
              <a:t>it is appropriate to provide for joint programming, which should be implemented whenever possible and relevant. </a:t>
            </a:r>
            <a:r>
              <a:rPr lang="en-GB" sz="1600" dirty="0" smtClean="0"/>
              <a:t>…</a:t>
            </a:r>
            <a:endParaRPr lang="en-GB" sz="1600" dirty="0"/>
          </a:p>
          <a:p>
            <a:endParaRPr lang="en-GB" sz="1600" dirty="0" smtClean="0"/>
          </a:p>
          <a:p>
            <a:r>
              <a:rPr lang="en-GB" sz="1600" dirty="0"/>
              <a:t>5.2 The Union, the Member States and the EIB shall ensure coherence between support provided under this Regulation and other support provided by the Union, the Member States and European financial institutions. </a:t>
            </a:r>
            <a:endParaRPr lang="en-GB" sz="1600" dirty="0" smtClean="0"/>
          </a:p>
          <a:p>
            <a:endParaRPr lang="en-GB" sz="1600" dirty="0"/>
          </a:p>
          <a:p>
            <a:r>
              <a:rPr lang="en-GB" sz="1600" dirty="0"/>
              <a:t>5.3 The Union and the Member States shall coordinate their respective support programmes … Joint programming shall be implemented whenever possible and relevant. When this cannot be achieved, other arrangements, such as delegated cooperation and transfer arrangements, shall be considered with a view to ensuring the highest degree of coordination.</a:t>
            </a:r>
            <a:br>
              <a:rPr lang="en-GB" sz="1600" dirty="0"/>
            </a:br>
            <a:r>
              <a:rPr lang="en-GB" sz="1600" dirty="0"/>
              <a:t>The Commission shall report on joint programming with Member States within the report referred to in Article 17 of Regulation (EU) No 236/2014, and shall include recommendations in cases where joint programming was not fully achieved. </a:t>
            </a:r>
          </a:p>
          <a:p>
            <a:endParaRPr lang="en-GB" sz="1800" b="1" dirty="0" smtClean="0">
              <a:solidFill>
                <a:srgbClr val="FF6600"/>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761449751"/>
      </p:ext>
    </p:extLst>
  </p:cSld>
  <p:clrMapOvr>
    <a:masterClrMapping/>
  </p:clrMapOvr>
  <p:transition>
    <p:cover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0" y="1268437"/>
            <a:ext cx="9144000" cy="3603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400" b="1" dirty="0" smtClean="0">
                <a:solidFill>
                  <a:srgbClr val="0000FF"/>
                </a:solidFill>
                <a:ea typeface="ＭＳ Ｐゴシック" pitchFamily="34" charset="-128"/>
              </a:rPr>
              <a:t>Regulation ENI on Joint Programming (2)</a:t>
            </a:r>
            <a:r>
              <a:rPr lang="en-GB" altLang="en-US" sz="2000" b="1" dirty="0">
                <a:solidFill>
                  <a:srgbClr val="003399"/>
                </a:solidFill>
                <a:ea typeface="ＭＳ Ｐゴシック" pitchFamily="34" charset="-128"/>
              </a:rPr>
              <a:t/>
            </a:r>
            <a:br>
              <a:rPr lang="en-GB" altLang="en-US" sz="2000" b="1" dirty="0">
                <a:solidFill>
                  <a:srgbClr val="003399"/>
                </a:solidFill>
                <a:ea typeface="ＭＳ Ｐゴシック" pitchFamily="34" charset="-128"/>
              </a:rPr>
            </a:br>
            <a:endParaRPr lang="en-GB" altLang="en-US" sz="2800" b="1" dirty="0" smtClean="0">
              <a:solidFill>
                <a:srgbClr val="FF6600"/>
              </a:solidFill>
              <a:ea typeface="ＭＳ Ｐゴシック" pitchFamily="34" charset="-128"/>
            </a:endParaRPr>
          </a:p>
        </p:txBody>
      </p:sp>
      <p:sp>
        <p:nvSpPr>
          <p:cNvPr id="9219" name="Rectangle 3"/>
          <p:cNvSpPr>
            <a:spLocks noGrp="1" noChangeArrowheads="1"/>
          </p:cNvSpPr>
          <p:nvPr>
            <p:ph idx="4294967295"/>
          </p:nvPr>
        </p:nvSpPr>
        <p:spPr bwMode="auto">
          <a:xfrm>
            <a:off x="28575" y="1700808"/>
            <a:ext cx="8791897" cy="5328642"/>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z="1400" dirty="0" smtClean="0"/>
          </a:p>
          <a:p>
            <a:r>
              <a:rPr lang="en-GB" sz="1600" dirty="0" smtClean="0"/>
              <a:t>7.2 comprehensive </a:t>
            </a:r>
            <a:r>
              <a:rPr lang="en-GB" sz="1600" dirty="0"/>
              <a:t>multiannual single support framework shall be adopted in accordance with the examination procedure referred to in Article 16(3) of Regulation (EU) No 236/2014. That framework shall: </a:t>
            </a:r>
            <a:endParaRPr lang="en-GB" sz="1600" dirty="0" smtClean="0"/>
          </a:p>
          <a:p>
            <a:endParaRPr lang="en-GB" sz="1600" dirty="0"/>
          </a:p>
          <a:p>
            <a:pPr lvl="1"/>
            <a:r>
              <a:rPr lang="en-GB" sz="1400" dirty="0" smtClean="0"/>
              <a:t>(</a:t>
            </a:r>
            <a:r>
              <a:rPr lang="en-GB" sz="1400" dirty="0"/>
              <a:t>a) review the progress made in relation to the policy framework and the achievement of previously agreed objectives and take stock of the state of play as regards relations between the Union and the partner country, including the level of ambition for the partner country's partnership with the Union; </a:t>
            </a:r>
          </a:p>
          <a:p>
            <a:pPr lvl="1"/>
            <a:r>
              <a:rPr lang="en-GB" sz="1400" dirty="0"/>
              <a:t>(b) set out the objectives and priorities for Union support, mainly selected from those included in the documents referred to in Article 3(2) of this Regulation and in the partner countries' strategies or plans, where those strategies or plans are consistent with the overall policy framework, and for which the Union's regular assessment has shown the need for support; </a:t>
            </a:r>
          </a:p>
          <a:p>
            <a:pPr lvl="1"/>
            <a:r>
              <a:rPr lang="en-GB" sz="1400" dirty="0"/>
              <a:t>(c) indicate expected results; and </a:t>
            </a:r>
          </a:p>
          <a:p>
            <a:pPr lvl="1"/>
            <a:r>
              <a:rPr lang="en-GB" sz="1400" dirty="0"/>
              <a:t>(d) set out the indicative level of funding, broken down by priority. </a:t>
            </a:r>
          </a:p>
          <a:p>
            <a:endParaRPr lang="en-GB" sz="1400" dirty="0"/>
          </a:p>
          <a:p>
            <a:endParaRPr lang="en-GB" sz="1400" dirty="0" smtClean="0"/>
          </a:p>
          <a:p>
            <a:endParaRPr lang="en-GB" sz="1800" b="1" dirty="0" smtClean="0">
              <a:solidFill>
                <a:srgbClr val="FF6600"/>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67667705"/>
      </p:ext>
    </p:extLst>
  </p:cSld>
  <p:clrMapOvr>
    <a:masterClrMapping/>
  </p:clrMapOvr>
  <p:transition>
    <p:cover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0" y="1268437"/>
            <a:ext cx="9144000" cy="3603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400" b="1" dirty="0" smtClean="0">
                <a:solidFill>
                  <a:srgbClr val="0000FF"/>
                </a:solidFill>
                <a:ea typeface="ＭＳ Ｐゴシック" pitchFamily="34" charset="-128"/>
              </a:rPr>
              <a:t>Regulation ENI on Joint Programming (3)</a:t>
            </a:r>
            <a:r>
              <a:rPr lang="en-GB" altLang="en-US" sz="2000" b="1" dirty="0">
                <a:solidFill>
                  <a:srgbClr val="003399"/>
                </a:solidFill>
                <a:ea typeface="ＭＳ Ｐゴシック" pitchFamily="34" charset="-128"/>
              </a:rPr>
              <a:t/>
            </a:r>
            <a:br>
              <a:rPr lang="en-GB" altLang="en-US" sz="2000" b="1" dirty="0">
                <a:solidFill>
                  <a:srgbClr val="003399"/>
                </a:solidFill>
                <a:ea typeface="ＭＳ Ｐゴシック" pitchFamily="34" charset="-128"/>
              </a:rPr>
            </a:br>
            <a:endParaRPr lang="en-GB" altLang="en-US" sz="2800" b="1" dirty="0" smtClean="0">
              <a:solidFill>
                <a:srgbClr val="FF6600"/>
              </a:solidFill>
              <a:ea typeface="ＭＳ Ｐゴシック" pitchFamily="34" charset="-128"/>
            </a:endParaRPr>
          </a:p>
        </p:txBody>
      </p:sp>
      <p:sp>
        <p:nvSpPr>
          <p:cNvPr id="9219" name="Rectangle 3"/>
          <p:cNvSpPr>
            <a:spLocks noGrp="1" noChangeArrowheads="1"/>
          </p:cNvSpPr>
          <p:nvPr>
            <p:ph idx="4294967295"/>
          </p:nvPr>
        </p:nvSpPr>
        <p:spPr bwMode="auto">
          <a:xfrm>
            <a:off x="28575" y="1628800"/>
            <a:ext cx="8791897" cy="540065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sz="1400" dirty="0" smtClean="0"/>
          </a:p>
          <a:p>
            <a:endParaRPr lang="en-GB" sz="1400" dirty="0" smtClean="0"/>
          </a:p>
          <a:p>
            <a:r>
              <a:rPr lang="en-GB" sz="1400" dirty="0" smtClean="0"/>
              <a:t>7.5 </a:t>
            </a:r>
            <a:r>
              <a:rPr lang="en-GB" sz="1400" dirty="0"/>
              <a:t>The single support framework documents shall be reviewed when necessary, including in the light of the relevant Union periodic reports and taking account of the work of the joint bodies established under the agreements with partner countries, and may be revised in accordance with the examination procedure referred to in Article 16(3) of Regulation (EU) No 236/2014. The programming documents referred to in paragraphs 3 and 4 of this Article shall be reviewed at their midterm or whenever necessary, and may be revised in accordance with the same procedure.</a:t>
            </a:r>
          </a:p>
          <a:p>
            <a:endParaRPr lang="en-GB" sz="1400" dirty="0" smtClean="0"/>
          </a:p>
          <a:p>
            <a:r>
              <a:rPr lang="en-GB" sz="1400" dirty="0" smtClean="0"/>
              <a:t>7.8 </a:t>
            </a:r>
            <a:r>
              <a:rPr lang="en-GB" sz="1400" dirty="0"/>
              <a:t>Member States shall be involved in the programming process, in accordance with Article 16(3) of Regulation (EU) No 236/2014. Those Member States and other donors that have committed to jointly programme their support with the Union shall be particularly closely involved. The programming documents may also cover their contribution as appropriate. </a:t>
            </a:r>
          </a:p>
          <a:p>
            <a:endParaRPr lang="en-GB" sz="1400" dirty="0" smtClean="0"/>
          </a:p>
          <a:p>
            <a:r>
              <a:rPr lang="en-GB" sz="1400" dirty="0" smtClean="0"/>
              <a:t>7.9 </a:t>
            </a:r>
            <a:r>
              <a:rPr lang="en-GB" sz="1400" dirty="0"/>
              <a:t>Where Member States and other donors have committed to jointly programme their support, a joint multi-annual programming document may replace the single support framework and the programming documents referred to in paragraphs 3 and 4, on condition that it meets the requirements set out in those paragraphs. </a:t>
            </a:r>
          </a:p>
          <a:p>
            <a:endParaRPr lang="en-GB" sz="1800" b="1" dirty="0" smtClean="0">
              <a:solidFill>
                <a:srgbClr val="FF6600"/>
              </a:solidFill>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953133851"/>
      </p:ext>
    </p:extLst>
  </p:cSld>
  <p:clrMapOvr>
    <a:masterClrMapping/>
  </p:clrMapOvr>
  <p:transition>
    <p:cover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bwMode="auto">
          <a:xfrm>
            <a:off x="7938" y="1268413"/>
            <a:ext cx="9144000" cy="863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800" b="1" smtClean="0">
                <a:solidFill>
                  <a:srgbClr val="0000FF"/>
                </a:solidFill>
                <a:ea typeface="ＭＳ Ｐゴシック" pitchFamily="34" charset="-128"/>
              </a:rPr>
              <a:t>Regional Joint Programming workshops</a:t>
            </a:r>
            <a:r>
              <a:rPr lang="en-GB" altLang="en-US" sz="2800" b="1" smtClean="0">
                <a:solidFill>
                  <a:srgbClr val="003399"/>
                </a:solidFill>
                <a:ea typeface="ＭＳ Ｐゴシック" pitchFamily="34" charset="-128"/>
              </a:rPr>
              <a:t/>
            </a:r>
            <a:br>
              <a:rPr lang="en-GB" altLang="en-US" sz="2800" b="1" smtClean="0">
                <a:solidFill>
                  <a:srgbClr val="003399"/>
                </a:solidFill>
                <a:ea typeface="ＭＳ Ｐゴシック" pitchFamily="34" charset="-128"/>
              </a:rPr>
            </a:br>
            <a:endParaRPr lang="en-GB" altLang="en-US" sz="2800" b="1" smtClean="0">
              <a:solidFill>
                <a:srgbClr val="FF6600"/>
              </a:solidFill>
              <a:ea typeface="ＭＳ Ｐゴシック" pitchFamily="34" charset="-128"/>
            </a:endParaRPr>
          </a:p>
        </p:txBody>
      </p:sp>
      <p:sp>
        <p:nvSpPr>
          <p:cNvPr id="29699" name="Rectangle 3"/>
          <p:cNvSpPr>
            <a:spLocks noGrp="1" noChangeArrowheads="1"/>
          </p:cNvSpPr>
          <p:nvPr>
            <p:ph idx="4294967295"/>
          </p:nvPr>
        </p:nvSpPr>
        <p:spPr bwMode="auto">
          <a:xfrm>
            <a:off x="28575" y="1700213"/>
            <a:ext cx="8964613" cy="532923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00"/>
              </a:spcAft>
              <a:buFont typeface="Wingdings" pitchFamily="2" charset="2"/>
              <a:buChar char="Ø"/>
            </a:pPr>
            <a:endParaRPr lang="en-GB" altLang="en-US" sz="1800" b="1" dirty="0">
              <a:solidFill>
                <a:srgbClr val="FF6600"/>
              </a:solidFill>
              <a:latin typeface="Verdana" pitchFamily="34" charset="0"/>
              <a:ea typeface="Verdana" pitchFamily="34" charset="0"/>
              <a:cs typeface="Verdana" pitchFamily="34" charset="0"/>
            </a:endParaRPr>
          </a:p>
          <a:p>
            <a:pPr>
              <a:spcAft>
                <a:spcPts val="600"/>
              </a:spcAft>
              <a:buFont typeface="Wingdings" pitchFamily="2" charset="2"/>
              <a:buChar char="Ø"/>
            </a:pPr>
            <a:r>
              <a:rPr lang="en-GB" altLang="en-US" sz="1800" b="1" dirty="0" smtClean="0">
                <a:solidFill>
                  <a:srgbClr val="FF6600"/>
                </a:solidFill>
                <a:latin typeface="Verdana" pitchFamily="34" charset="0"/>
                <a:ea typeface="Verdana" pitchFamily="34" charset="0"/>
                <a:cs typeface="Verdana" pitchFamily="34" charset="0"/>
              </a:rPr>
              <a:t>Objectives: </a:t>
            </a:r>
            <a:r>
              <a:rPr lang="en-GB" altLang="en-US" sz="1800" dirty="0" smtClean="0">
                <a:latin typeface="Verdana" pitchFamily="34" charset="0"/>
                <a:ea typeface="Verdana" pitchFamily="34" charset="0"/>
                <a:cs typeface="Verdana" pitchFamily="34" charset="0"/>
              </a:rPr>
              <a:t>update from HQ; guidance; exchange experiences; address local challenges; identify good practice and support needed</a:t>
            </a:r>
          </a:p>
          <a:p>
            <a:pPr>
              <a:spcAft>
                <a:spcPts val="600"/>
              </a:spcAft>
              <a:buFont typeface="Wingdings" pitchFamily="2" charset="2"/>
              <a:buChar char="Ø"/>
            </a:pPr>
            <a:r>
              <a:rPr lang="en-GB" altLang="en-US" sz="1800" b="1" dirty="0" smtClean="0">
                <a:solidFill>
                  <a:srgbClr val="FF6600"/>
                </a:solidFill>
                <a:latin typeface="Verdana" pitchFamily="34" charset="0"/>
                <a:ea typeface="Verdana" pitchFamily="34" charset="0"/>
                <a:cs typeface="Verdana" pitchFamily="34" charset="0"/>
              </a:rPr>
              <a:t>Target group: </a:t>
            </a:r>
            <a:r>
              <a:rPr lang="en-GB" altLang="en-US" sz="1800" dirty="0" smtClean="0">
                <a:latin typeface="Verdana" pitchFamily="34" charset="0"/>
                <a:ea typeface="Verdana" pitchFamily="34" charset="0"/>
                <a:cs typeface="Verdana" pitchFamily="34" charset="0"/>
              </a:rPr>
              <a:t>EU Delegations and MS embassies (Heads of Cooperation's); also participation of EEAS, Commission and MS HQs</a:t>
            </a:r>
          </a:p>
          <a:p>
            <a:pPr>
              <a:spcAft>
                <a:spcPts val="600"/>
              </a:spcAft>
              <a:buFont typeface="Wingdings" pitchFamily="2" charset="2"/>
              <a:buChar char="Ø"/>
            </a:pPr>
            <a:r>
              <a:rPr lang="en-GB" altLang="en-US" sz="1800" b="1" dirty="0" smtClean="0">
                <a:solidFill>
                  <a:srgbClr val="FF6600"/>
                </a:solidFill>
                <a:latin typeface="Verdana" pitchFamily="34" charset="0"/>
                <a:ea typeface="Verdana" pitchFamily="34" charset="0"/>
                <a:cs typeface="Verdana" pitchFamily="34" charset="0"/>
              </a:rPr>
              <a:t>Regional Workshops were organised in: </a:t>
            </a:r>
          </a:p>
          <a:p>
            <a:pPr lvl="1">
              <a:buFont typeface="Wingdings" pitchFamily="2" charset="2"/>
              <a:buChar char="Ø"/>
            </a:pPr>
            <a:r>
              <a:rPr lang="en-GB" altLang="en-US" sz="1600" b="1" dirty="0">
                <a:solidFill>
                  <a:srgbClr val="FF6600"/>
                </a:solidFill>
                <a:latin typeface="Verdana" pitchFamily="34" charset="0"/>
                <a:ea typeface="Verdana" pitchFamily="34" charset="0"/>
                <a:cs typeface="Verdana" pitchFamily="34" charset="0"/>
              </a:rPr>
              <a:t>Latin America</a:t>
            </a:r>
            <a:r>
              <a:rPr lang="en-GB" altLang="en-US" sz="1600" dirty="0">
                <a:latin typeface="Verdana" pitchFamily="34" charset="0"/>
                <a:ea typeface="Verdana" pitchFamily="34" charset="0"/>
                <a:cs typeface="Verdana" pitchFamily="34" charset="0"/>
              </a:rPr>
              <a:t>, Guatemala, 20-21 January 2014 (support: Spain)</a:t>
            </a:r>
            <a:endParaRPr lang="en-GB" altLang="en-US" sz="1600" b="1" dirty="0">
              <a:solidFill>
                <a:srgbClr val="FF6600"/>
              </a:solidFill>
              <a:latin typeface="Verdana" pitchFamily="34" charset="0"/>
              <a:ea typeface="Verdana" pitchFamily="34" charset="0"/>
              <a:cs typeface="Verdana" pitchFamily="34" charset="0"/>
            </a:endParaRPr>
          </a:p>
          <a:p>
            <a:pPr lvl="1">
              <a:buFont typeface="Wingdings" pitchFamily="2" charset="2"/>
              <a:buChar char="Ø"/>
            </a:pPr>
            <a:r>
              <a:rPr lang="en-GB" altLang="en-US" sz="1600" b="1" dirty="0">
                <a:solidFill>
                  <a:srgbClr val="FF6600"/>
                </a:solidFill>
                <a:latin typeface="Verdana" pitchFamily="34" charset="0"/>
                <a:ea typeface="Verdana" pitchFamily="34" charset="0"/>
                <a:cs typeface="Verdana" pitchFamily="34" charset="0"/>
              </a:rPr>
              <a:t>Central, East &amp; Southern Africa</a:t>
            </a:r>
            <a:r>
              <a:rPr lang="en-GB" altLang="en-US" sz="1600" dirty="0">
                <a:latin typeface="Verdana" pitchFamily="34" charset="0"/>
                <a:ea typeface="Verdana" pitchFamily="34" charset="0"/>
                <a:cs typeface="Verdana" pitchFamily="34" charset="0"/>
              </a:rPr>
              <a:t>, Ethiopia, 13-14 March 2014 (support: Belgium and the Netherlands)</a:t>
            </a:r>
            <a:endParaRPr lang="en-GB" altLang="en-US" sz="1600" b="1" dirty="0">
              <a:solidFill>
                <a:srgbClr val="FF6600"/>
              </a:solidFill>
              <a:latin typeface="Verdana" pitchFamily="34" charset="0"/>
              <a:ea typeface="Verdana" pitchFamily="34" charset="0"/>
              <a:cs typeface="Verdana" pitchFamily="34" charset="0"/>
            </a:endParaRPr>
          </a:p>
          <a:p>
            <a:pPr lvl="1">
              <a:buFont typeface="Wingdings" pitchFamily="2" charset="2"/>
              <a:buChar char="Ø"/>
            </a:pPr>
            <a:r>
              <a:rPr lang="en-GB" altLang="en-US" sz="1600" b="1" dirty="0">
                <a:solidFill>
                  <a:srgbClr val="FF6600"/>
                </a:solidFill>
                <a:latin typeface="Verdana" pitchFamily="34" charset="0"/>
                <a:ea typeface="Verdana" pitchFamily="34" charset="0"/>
                <a:cs typeface="Verdana" pitchFamily="34" charset="0"/>
              </a:rPr>
              <a:t>West Africa</a:t>
            </a:r>
            <a:r>
              <a:rPr lang="en-GB" altLang="en-US" sz="1600" dirty="0">
                <a:latin typeface="Verdana" pitchFamily="34" charset="0"/>
                <a:ea typeface="Verdana" pitchFamily="34" charset="0"/>
                <a:cs typeface="Verdana" pitchFamily="34" charset="0"/>
              </a:rPr>
              <a:t>, Ivory Coast, 4-5 June 2014 (support: France</a:t>
            </a:r>
            <a:r>
              <a:rPr lang="en-GB" altLang="en-US" sz="1600" dirty="0" smtClean="0">
                <a:latin typeface="Verdana" pitchFamily="34" charset="0"/>
                <a:ea typeface="Verdana" pitchFamily="34" charset="0"/>
                <a:cs typeface="Verdana" pitchFamily="34" charset="0"/>
              </a:rPr>
              <a:t>)</a:t>
            </a:r>
          </a:p>
          <a:p>
            <a:pPr lvl="1">
              <a:buFont typeface="Wingdings" pitchFamily="2" charset="2"/>
              <a:buChar char="Ø"/>
            </a:pPr>
            <a:endParaRPr lang="en-GB" altLang="en-US" sz="1600" dirty="0" smtClean="0">
              <a:latin typeface="Verdana" pitchFamily="34" charset="0"/>
              <a:ea typeface="Verdana" pitchFamily="34" charset="0"/>
              <a:cs typeface="Verdana" pitchFamily="34" charset="0"/>
            </a:endParaRPr>
          </a:p>
          <a:p>
            <a:pPr marL="457200" lvl="1" indent="0">
              <a:buNone/>
            </a:pPr>
            <a:endParaRPr lang="en-GB" altLang="en-US" sz="400" b="1" dirty="0" smtClean="0">
              <a:solidFill>
                <a:srgbClr val="FF6600"/>
              </a:solidFill>
              <a:latin typeface="Verdana" pitchFamily="34" charset="0"/>
              <a:ea typeface="Verdana" pitchFamily="34" charset="0"/>
              <a:cs typeface="Verdana" pitchFamily="34" charset="0"/>
            </a:endParaRPr>
          </a:p>
          <a:p>
            <a:pPr>
              <a:buFont typeface="Wingdings" pitchFamily="2" charset="2"/>
              <a:buChar char="Ø"/>
            </a:pPr>
            <a:r>
              <a:rPr lang="en-GB" altLang="en-US" sz="1800" b="1" dirty="0" smtClean="0">
                <a:solidFill>
                  <a:srgbClr val="FF6600"/>
                </a:solidFill>
                <a:latin typeface="Verdana" pitchFamily="34" charset="0"/>
                <a:ea typeface="Verdana" pitchFamily="34" charset="0"/>
                <a:cs typeface="Verdana" pitchFamily="34" charset="0"/>
              </a:rPr>
              <a:t>Planning:</a:t>
            </a:r>
          </a:p>
          <a:p>
            <a:pPr lvl="1">
              <a:buFont typeface="Wingdings" pitchFamily="2" charset="2"/>
              <a:buChar char="Ø"/>
            </a:pPr>
            <a:r>
              <a:rPr lang="en-GB" altLang="en-US" sz="1600" b="1" dirty="0" smtClean="0">
                <a:solidFill>
                  <a:srgbClr val="FF6600"/>
                </a:solidFill>
                <a:latin typeface="Verdana" pitchFamily="34" charset="0"/>
                <a:ea typeface="Verdana" pitchFamily="34" charset="0"/>
                <a:cs typeface="Verdana" pitchFamily="34" charset="0"/>
              </a:rPr>
              <a:t>Asia</a:t>
            </a:r>
            <a:r>
              <a:rPr lang="en-GB" altLang="en-US" sz="1600" dirty="0">
                <a:latin typeface="Verdana" pitchFamily="34" charset="0"/>
                <a:ea typeface="Verdana" pitchFamily="34" charset="0"/>
                <a:cs typeface="Verdana" pitchFamily="34" charset="0"/>
              </a:rPr>
              <a:t>, Myanmar/Burma, April 2015 (support: Germany)</a:t>
            </a:r>
            <a:endParaRPr lang="en-GB" altLang="en-US" sz="1600" b="1" dirty="0">
              <a:solidFill>
                <a:srgbClr val="FF6600"/>
              </a:solidFill>
              <a:latin typeface="Verdana" pitchFamily="34" charset="0"/>
              <a:ea typeface="Verdana" pitchFamily="34" charset="0"/>
              <a:cs typeface="Verdana" pitchFamily="34" charset="0"/>
            </a:endParaRPr>
          </a:p>
          <a:p>
            <a:pPr marL="457200" lvl="1" indent="0">
              <a:buNone/>
            </a:pPr>
            <a:endParaRPr lang="en-GB" altLang="en-US" sz="1600" dirty="0" smtClean="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958946918"/>
      </p:ext>
    </p:extLst>
  </p:cSld>
  <p:clrMapOvr>
    <a:masterClrMapping/>
  </p:clrMapOvr>
  <p:transition>
    <p:cover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sz="2400" b="1" dirty="0">
                <a:solidFill>
                  <a:srgbClr val="0000FF"/>
                </a:solidFill>
                <a:ea typeface="ＭＳ Ｐゴシック" pitchFamily="34" charset="-128"/>
              </a:rPr>
              <a:t>Questions for </a:t>
            </a:r>
            <a:r>
              <a:rPr lang="en-GB" altLang="en-US" sz="2400" b="1" dirty="0" err="1">
                <a:solidFill>
                  <a:srgbClr val="0000FF"/>
                </a:solidFill>
                <a:ea typeface="ＭＳ Ｐゴシック" pitchFamily="34" charset="-128"/>
              </a:rPr>
              <a:t>break out</a:t>
            </a:r>
            <a:r>
              <a:rPr lang="en-GB" altLang="en-US" sz="2400" b="1" dirty="0">
                <a:solidFill>
                  <a:srgbClr val="0000FF"/>
                </a:solidFill>
                <a:ea typeface="ＭＳ Ｐゴシック" pitchFamily="34" charset="-128"/>
              </a:rPr>
              <a:t> sessions</a:t>
            </a:r>
            <a:br>
              <a:rPr lang="en-GB" altLang="en-US" sz="2400" b="1" dirty="0">
                <a:solidFill>
                  <a:srgbClr val="0000FF"/>
                </a:solidFill>
                <a:ea typeface="ＭＳ Ｐゴシック" pitchFamily="34" charset="-128"/>
              </a:rPr>
            </a:br>
            <a:endParaRPr lang="en-GB" sz="2400" b="1" dirty="0">
              <a:solidFill>
                <a:srgbClr val="0000FF"/>
              </a:solidFill>
              <a:ea typeface="ＭＳ Ｐゴシック" pitchFamily="34" charset="-128"/>
            </a:endParaRPr>
          </a:p>
        </p:txBody>
      </p:sp>
      <p:sp>
        <p:nvSpPr>
          <p:cNvPr id="3" name="Content Placeholder 2"/>
          <p:cNvSpPr>
            <a:spLocks noGrp="1"/>
          </p:cNvSpPr>
          <p:nvPr>
            <p:ph idx="1"/>
          </p:nvPr>
        </p:nvSpPr>
        <p:spPr>
          <a:xfrm>
            <a:off x="251520" y="1700809"/>
            <a:ext cx="8712968" cy="4320580"/>
          </a:xfrm>
        </p:spPr>
        <p:txBody>
          <a:bodyPr/>
          <a:lstStyle/>
          <a:p>
            <a:r>
              <a:rPr lang="en-GB" sz="1400" u="sng" dirty="0" smtClean="0"/>
              <a:t>Group </a:t>
            </a:r>
            <a:r>
              <a:rPr lang="en-GB" sz="1400" u="sng" dirty="0"/>
              <a:t>1</a:t>
            </a:r>
            <a:endParaRPr lang="en-GB" sz="1400" dirty="0"/>
          </a:p>
          <a:p>
            <a:pPr marL="0" lvl="0" indent="0">
              <a:buNone/>
            </a:pPr>
            <a:r>
              <a:rPr lang="en-GB" sz="1400" dirty="0"/>
              <a:t>How should we deal with the sometimes large differences in the size of aid programmes between European donors in Neighbourhood? How can we include headquarter led and regional programmes in a JP process? How can we ensure division of labour in this context?</a:t>
            </a:r>
          </a:p>
          <a:p>
            <a:r>
              <a:rPr lang="en-GB" sz="1400" u="sng" dirty="0"/>
              <a:t>Group 2</a:t>
            </a:r>
            <a:endParaRPr lang="en-GB" sz="1400" dirty="0"/>
          </a:p>
          <a:p>
            <a:pPr marL="0" lvl="0" indent="0">
              <a:buNone/>
            </a:pPr>
            <a:r>
              <a:rPr lang="en-GB" sz="1400" dirty="0"/>
              <a:t>What is the added value of JP in highly political and unstable environments? How can we increase the political relevance of JP processes and documents, for instance to focus more on the political aspects of JP (joint analysis/strategy)?</a:t>
            </a:r>
          </a:p>
          <a:p>
            <a:r>
              <a:rPr lang="en-GB" sz="1400" u="sng" dirty="0"/>
              <a:t>Group 3</a:t>
            </a:r>
            <a:endParaRPr lang="en-GB" sz="1400" dirty="0"/>
          </a:p>
          <a:p>
            <a:pPr marL="0" lvl="0" indent="0">
              <a:buNone/>
            </a:pPr>
            <a:r>
              <a:rPr lang="en-GB" sz="1400" dirty="0"/>
              <a:t>How can we implement JP in countries where aid is a relative low share of national income and where partner countries are not leading on development (aid coordination)? How can we increase/ensure ownership in these cases?</a:t>
            </a:r>
          </a:p>
          <a:p>
            <a:r>
              <a:rPr lang="en-GB" sz="1400" u="sng" dirty="0"/>
              <a:t>Group 4</a:t>
            </a:r>
            <a:endParaRPr lang="en-GB" sz="1400" dirty="0"/>
          </a:p>
          <a:p>
            <a:pPr marL="0" lvl="0" indent="0">
              <a:buNone/>
            </a:pPr>
            <a:r>
              <a:rPr lang="en-GB" sz="1400" dirty="0"/>
              <a:t>How can we use JP to implement specific Neighbourhood policies? How can we put JP in the context of the specific Neighbourhood approaches such as Association Agreements, ENI action plans and the Southern Mediterranean Investment Coordination initiative (AMICI)?</a:t>
            </a:r>
          </a:p>
          <a:p>
            <a:r>
              <a:rPr lang="en-GB" sz="1400" u="sng" dirty="0"/>
              <a:t>Group 5</a:t>
            </a:r>
            <a:endParaRPr lang="en-GB" sz="1400" dirty="0"/>
          </a:p>
          <a:p>
            <a:pPr marL="0" lvl="0" indent="0">
              <a:buNone/>
            </a:pPr>
            <a:r>
              <a:rPr lang="en-GB" sz="1400" dirty="0"/>
              <a:t>Request from the floor or:</a:t>
            </a:r>
            <a:br>
              <a:rPr lang="en-GB" sz="1400" dirty="0"/>
            </a:br>
            <a:r>
              <a:rPr lang="en-GB" sz="1400" dirty="0"/>
              <a:t>How do we apply the key elements of JP in Neighbourhood context? What are pragmatic solutions, for instance by working bottom-up through increased joint implementation at sector level?</a:t>
            </a:r>
          </a:p>
          <a:p>
            <a:endParaRPr lang="en-GB" dirty="0"/>
          </a:p>
        </p:txBody>
      </p:sp>
    </p:spTree>
    <p:extLst>
      <p:ext uri="{BB962C8B-B14F-4D97-AF65-F5344CB8AC3E}">
        <p14:creationId xmlns:p14="http://schemas.microsoft.com/office/powerpoint/2010/main" val="3266050255"/>
      </p:ext>
    </p:extLst>
  </p:cSld>
  <p:clrMapOvr>
    <a:masterClrMapping/>
  </p:clrMapOvr>
  <p:transition>
    <p:cover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bwMode="auto">
          <a:xfrm>
            <a:off x="539750" y="1196752"/>
            <a:ext cx="8229600" cy="1152748"/>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2800" b="1" dirty="0" smtClean="0">
                <a:solidFill>
                  <a:srgbClr val="0000FF"/>
                </a:solidFill>
                <a:latin typeface="Verdana" pitchFamily="34" charset="0"/>
                <a:ea typeface="Verdana" pitchFamily="34" charset="0"/>
                <a:cs typeface="Verdana" pitchFamily="34" charset="0"/>
              </a:rPr>
              <a:t>Workshop expectations </a:t>
            </a:r>
            <a:br>
              <a:rPr lang="en-GB" altLang="en-US" sz="2800" b="1" dirty="0" smtClean="0">
                <a:solidFill>
                  <a:srgbClr val="0000FF"/>
                </a:solidFill>
                <a:latin typeface="Verdana" pitchFamily="34" charset="0"/>
                <a:ea typeface="Verdana" pitchFamily="34" charset="0"/>
                <a:cs typeface="Verdana" pitchFamily="34" charset="0"/>
              </a:rPr>
            </a:br>
            <a:r>
              <a:rPr lang="en-GB" altLang="en-US" sz="1600" b="1" dirty="0" smtClean="0">
                <a:solidFill>
                  <a:srgbClr val="0000FF"/>
                </a:solidFill>
                <a:latin typeface="Verdana" pitchFamily="34" charset="0"/>
                <a:ea typeface="Verdana" pitchFamily="34" charset="0"/>
                <a:cs typeface="Verdana" pitchFamily="34" charset="0"/>
              </a:rPr>
              <a:t>(from country factsheets)</a:t>
            </a:r>
            <a:r>
              <a:rPr lang="en-GB" altLang="en-US" sz="1600" b="1" i="1" dirty="0" smtClean="0">
                <a:solidFill>
                  <a:srgbClr val="00B0F0"/>
                </a:solidFill>
              </a:rPr>
              <a:t> </a:t>
            </a:r>
            <a:endParaRPr lang="en-GB" altLang="en-US" sz="1600" b="1" i="1" dirty="0" smtClean="0">
              <a:solidFill>
                <a:srgbClr val="00B0F0"/>
              </a:solidFill>
              <a:latin typeface="Verdana" pitchFamily="34" charset="0"/>
              <a:ea typeface="ＭＳ Ｐゴシック" pitchFamily="34" charset="-128"/>
            </a:endParaRPr>
          </a:p>
        </p:txBody>
      </p:sp>
      <p:sp>
        <p:nvSpPr>
          <p:cNvPr id="19459" name="Rectangle 3"/>
          <p:cNvSpPr>
            <a:spLocks noGrp="1" noChangeArrowheads="1"/>
          </p:cNvSpPr>
          <p:nvPr>
            <p:ph type="body" idx="4294967295"/>
          </p:nvPr>
        </p:nvSpPr>
        <p:spPr bwMode="auto">
          <a:xfrm>
            <a:off x="395288" y="1844824"/>
            <a:ext cx="8425184" cy="4896544"/>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80000"/>
              </a:lnSpc>
              <a:buFont typeface="Wingdings" pitchFamily="2" charset="2"/>
              <a:buChar char="Ø"/>
            </a:pPr>
            <a:endParaRPr lang="en-GB" altLang="en-US" sz="2000" b="1" dirty="0" smtClean="0">
              <a:solidFill>
                <a:srgbClr val="FF6600"/>
              </a:solidFill>
              <a:latin typeface="Verdana" pitchFamily="34" charset="0"/>
            </a:endParaRPr>
          </a:p>
          <a:p>
            <a:pPr>
              <a:lnSpc>
                <a:spcPct val="80000"/>
              </a:lnSpc>
              <a:buFont typeface="Wingdings" pitchFamily="2" charset="2"/>
              <a:buChar char="Ø"/>
            </a:pPr>
            <a:r>
              <a:rPr lang="en-GB" altLang="en-US" sz="2000" dirty="0" smtClean="0">
                <a:latin typeface="Verdana" pitchFamily="34" charset="0"/>
              </a:rPr>
              <a:t>Gathering and </a:t>
            </a:r>
            <a:r>
              <a:rPr lang="en-GB" altLang="en-US" sz="2000" b="1" dirty="0" smtClean="0">
                <a:solidFill>
                  <a:srgbClr val="FF6600"/>
                </a:solidFill>
                <a:latin typeface="Verdana" pitchFamily="34" charset="0"/>
              </a:rPr>
              <a:t>sharing information</a:t>
            </a:r>
            <a:r>
              <a:rPr lang="en-GB" altLang="en-US" sz="2000" dirty="0" smtClean="0">
                <a:latin typeface="Verdana" pitchFamily="34" charset="0"/>
              </a:rPr>
              <a:t>; state of play</a:t>
            </a:r>
          </a:p>
          <a:p>
            <a:pPr>
              <a:lnSpc>
                <a:spcPct val="80000"/>
              </a:lnSpc>
              <a:buFont typeface="Wingdings" pitchFamily="2" charset="2"/>
              <a:buChar char="Ø"/>
            </a:pPr>
            <a:endParaRPr lang="en-GB" altLang="en-US" sz="2000" b="1" dirty="0">
              <a:latin typeface="Verdana" pitchFamily="34" charset="0"/>
            </a:endParaRPr>
          </a:p>
          <a:p>
            <a:pPr>
              <a:lnSpc>
                <a:spcPct val="80000"/>
              </a:lnSpc>
              <a:buFont typeface="Wingdings" pitchFamily="2" charset="2"/>
              <a:buChar char="Ø"/>
            </a:pPr>
            <a:r>
              <a:rPr lang="en-GB" altLang="en-US" sz="2000" b="1" dirty="0" smtClean="0">
                <a:solidFill>
                  <a:srgbClr val="FF6600"/>
                </a:solidFill>
                <a:latin typeface="Verdana" pitchFamily="34" charset="0"/>
              </a:rPr>
              <a:t>Learn/understand</a:t>
            </a:r>
            <a:r>
              <a:rPr lang="en-GB" altLang="en-US" sz="2000" b="1" dirty="0" smtClean="0">
                <a:latin typeface="Verdana" pitchFamily="34" charset="0"/>
              </a:rPr>
              <a:t> </a:t>
            </a:r>
            <a:r>
              <a:rPr lang="en-GB" altLang="en-US" sz="2000" dirty="0" smtClean="0">
                <a:latin typeface="Verdana" pitchFamily="34" charset="0"/>
              </a:rPr>
              <a:t>concept, definitions and key elements (like division of labour)</a:t>
            </a:r>
          </a:p>
          <a:p>
            <a:pPr>
              <a:lnSpc>
                <a:spcPct val="80000"/>
              </a:lnSpc>
              <a:buFont typeface="Wingdings" pitchFamily="2" charset="2"/>
              <a:buChar char="Ø"/>
            </a:pPr>
            <a:endParaRPr lang="en-GB" altLang="en-US" sz="2000" b="1" dirty="0" smtClean="0">
              <a:latin typeface="Verdana" pitchFamily="34" charset="0"/>
            </a:endParaRPr>
          </a:p>
          <a:p>
            <a:pPr>
              <a:lnSpc>
                <a:spcPct val="80000"/>
              </a:lnSpc>
              <a:buFont typeface="Wingdings" pitchFamily="2" charset="2"/>
              <a:buChar char="Ø"/>
            </a:pPr>
            <a:r>
              <a:rPr lang="en-GB" altLang="en-US" sz="2000" dirty="0" smtClean="0">
                <a:latin typeface="Verdana" pitchFamily="34" charset="0"/>
              </a:rPr>
              <a:t>Link between </a:t>
            </a:r>
            <a:r>
              <a:rPr lang="en-GB" altLang="en-US" sz="2000" b="1" dirty="0" smtClean="0">
                <a:solidFill>
                  <a:srgbClr val="FF6600"/>
                </a:solidFill>
                <a:latin typeface="Verdana" pitchFamily="34" charset="0"/>
              </a:rPr>
              <a:t>joint programming and bilateral programming</a:t>
            </a:r>
            <a:r>
              <a:rPr lang="en-GB" altLang="en-US" sz="2000" dirty="0" smtClean="0">
                <a:latin typeface="Verdana" pitchFamily="34" charset="0"/>
              </a:rPr>
              <a:t>; and joint implementation</a:t>
            </a:r>
          </a:p>
          <a:p>
            <a:pPr>
              <a:lnSpc>
                <a:spcPct val="80000"/>
              </a:lnSpc>
              <a:buFont typeface="Wingdings" pitchFamily="2" charset="2"/>
              <a:buChar char="Ø"/>
            </a:pPr>
            <a:endParaRPr lang="en-GB" altLang="en-US" sz="2000" b="1" dirty="0" smtClean="0">
              <a:latin typeface="Verdana" pitchFamily="34" charset="0"/>
            </a:endParaRPr>
          </a:p>
          <a:p>
            <a:pPr>
              <a:lnSpc>
                <a:spcPct val="80000"/>
              </a:lnSpc>
              <a:buFont typeface="Wingdings" pitchFamily="2" charset="2"/>
              <a:buChar char="Ø"/>
            </a:pPr>
            <a:r>
              <a:rPr lang="en-GB" altLang="en-US" sz="2000" dirty="0" smtClean="0">
                <a:latin typeface="Verdana" pitchFamily="34" charset="0"/>
              </a:rPr>
              <a:t>Seize</a:t>
            </a:r>
            <a:r>
              <a:rPr lang="en-GB" altLang="en-US" sz="2000" b="1" dirty="0" smtClean="0">
                <a:latin typeface="Verdana" pitchFamily="34" charset="0"/>
              </a:rPr>
              <a:t> </a:t>
            </a:r>
            <a:r>
              <a:rPr lang="en-GB" altLang="en-US" sz="2000" b="1" dirty="0" smtClean="0">
                <a:solidFill>
                  <a:srgbClr val="FF6600"/>
                </a:solidFill>
                <a:latin typeface="Verdana" pitchFamily="34" charset="0"/>
              </a:rPr>
              <a:t>opportunities</a:t>
            </a:r>
            <a:r>
              <a:rPr lang="en-GB" altLang="en-US" sz="2000" b="1" dirty="0" smtClean="0">
                <a:latin typeface="Verdana" pitchFamily="34" charset="0"/>
              </a:rPr>
              <a:t> </a:t>
            </a:r>
            <a:r>
              <a:rPr lang="en-GB" altLang="en-US" sz="2000" dirty="0" smtClean="0">
                <a:latin typeface="Verdana" pitchFamily="34" charset="0"/>
              </a:rPr>
              <a:t>and overcome </a:t>
            </a:r>
            <a:r>
              <a:rPr lang="en-GB" altLang="en-US" sz="2000" b="1" dirty="0" smtClean="0">
                <a:solidFill>
                  <a:srgbClr val="FF6600"/>
                </a:solidFill>
                <a:latin typeface="Verdana" pitchFamily="34" charset="0"/>
              </a:rPr>
              <a:t>challenges</a:t>
            </a:r>
          </a:p>
          <a:p>
            <a:pPr>
              <a:lnSpc>
                <a:spcPct val="80000"/>
              </a:lnSpc>
              <a:buFont typeface="Wingdings" pitchFamily="2" charset="2"/>
              <a:buChar char="Ø"/>
            </a:pPr>
            <a:endParaRPr lang="en-GB" altLang="en-US" sz="2000" b="1" dirty="0" smtClean="0">
              <a:latin typeface="Verdana" pitchFamily="34" charset="0"/>
            </a:endParaRPr>
          </a:p>
          <a:p>
            <a:pPr>
              <a:lnSpc>
                <a:spcPct val="80000"/>
              </a:lnSpc>
              <a:buFont typeface="Wingdings" pitchFamily="2" charset="2"/>
              <a:buChar char="Ø"/>
            </a:pPr>
            <a:r>
              <a:rPr lang="en-GB" altLang="en-US" sz="2000" dirty="0" smtClean="0">
                <a:latin typeface="Verdana" pitchFamily="34" charset="0"/>
              </a:rPr>
              <a:t>Learn from </a:t>
            </a:r>
            <a:r>
              <a:rPr lang="en-GB" altLang="en-US" sz="2000" b="1" dirty="0" smtClean="0">
                <a:solidFill>
                  <a:srgbClr val="FF6600"/>
                </a:solidFill>
                <a:latin typeface="Verdana" pitchFamily="34" charset="0"/>
              </a:rPr>
              <a:t>other cases/experiences</a:t>
            </a:r>
          </a:p>
          <a:p>
            <a:pPr>
              <a:lnSpc>
                <a:spcPct val="80000"/>
              </a:lnSpc>
              <a:buFont typeface="Wingdings" pitchFamily="2" charset="2"/>
              <a:buChar char="Ø"/>
            </a:pPr>
            <a:endParaRPr lang="en-GB" altLang="en-US" sz="2000" b="1" dirty="0" smtClean="0">
              <a:latin typeface="Verdana" pitchFamily="34" charset="0"/>
            </a:endParaRPr>
          </a:p>
          <a:p>
            <a:pPr>
              <a:lnSpc>
                <a:spcPct val="80000"/>
              </a:lnSpc>
              <a:buFont typeface="Wingdings" pitchFamily="2" charset="2"/>
              <a:buChar char="Ø"/>
            </a:pPr>
            <a:r>
              <a:rPr lang="en-GB" altLang="en-US" sz="2000" dirty="0" smtClean="0">
                <a:latin typeface="Verdana" pitchFamily="34" charset="0"/>
              </a:rPr>
              <a:t>Steps for </a:t>
            </a:r>
            <a:r>
              <a:rPr lang="en-GB" altLang="en-US" sz="2000" b="1" dirty="0" smtClean="0">
                <a:solidFill>
                  <a:srgbClr val="FF6600"/>
                </a:solidFill>
                <a:latin typeface="Verdana" pitchFamily="34" charset="0"/>
              </a:rPr>
              <a:t>way forward at country level</a:t>
            </a:r>
          </a:p>
          <a:p>
            <a:pPr>
              <a:lnSpc>
                <a:spcPct val="80000"/>
              </a:lnSpc>
              <a:buFont typeface="Wingdings" pitchFamily="2" charset="2"/>
              <a:buChar char="Ø"/>
            </a:pPr>
            <a:endParaRPr lang="en-GB" altLang="en-US" sz="2000" b="1" dirty="0" smtClean="0">
              <a:latin typeface="Verdana" pitchFamily="34" charset="0"/>
            </a:endParaRPr>
          </a:p>
          <a:p>
            <a:pPr>
              <a:lnSpc>
                <a:spcPct val="80000"/>
              </a:lnSpc>
              <a:buFont typeface="Wingdings" pitchFamily="2" charset="2"/>
              <a:buChar char="Ø"/>
            </a:pPr>
            <a:r>
              <a:rPr lang="en-GB" altLang="en-US" sz="2000" b="1" dirty="0" smtClean="0">
                <a:solidFill>
                  <a:srgbClr val="FF6600"/>
                </a:solidFill>
                <a:latin typeface="Verdana" pitchFamily="34" charset="0"/>
              </a:rPr>
              <a:t>Networking</a:t>
            </a:r>
          </a:p>
          <a:p>
            <a:pPr marL="800100" lvl="1" indent="-342900">
              <a:lnSpc>
                <a:spcPct val="80000"/>
              </a:lnSpc>
              <a:buFont typeface="+mj-lt"/>
              <a:buAutoNum type="arabicPeriod"/>
            </a:pPr>
            <a:endParaRPr lang="en-GB" altLang="en-US" sz="1600" b="1" dirty="0" smtClean="0">
              <a:solidFill>
                <a:srgbClr val="FF6600"/>
              </a:solidFill>
              <a:latin typeface="Verdana" pitchFamily="34" charset="0"/>
            </a:endParaRPr>
          </a:p>
          <a:p>
            <a:pPr>
              <a:lnSpc>
                <a:spcPct val="80000"/>
              </a:lnSpc>
            </a:pPr>
            <a:endParaRPr lang="en-GB" altLang="en-US" sz="2800" dirty="0" smtClean="0"/>
          </a:p>
          <a:p>
            <a:pPr marL="342900" lvl="1" indent="-342900">
              <a:lnSpc>
                <a:spcPct val="80000"/>
              </a:lnSpc>
              <a:buFont typeface="Arial" charset="0"/>
              <a:buNone/>
            </a:pPr>
            <a:endParaRPr lang="en-GB" altLang="en-US" sz="2000" dirty="0" smtClean="0"/>
          </a:p>
          <a:p>
            <a:pPr>
              <a:lnSpc>
                <a:spcPct val="80000"/>
              </a:lnSpc>
            </a:pPr>
            <a:endParaRPr lang="en-GB" altLang="en-US" sz="2400" u="sng" dirty="0" smtClean="0"/>
          </a:p>
          <a:p>
            <a:pPr>
              <a:lnSpc>
                <a:spcPct val="80000"/>
              </a:lnSpc>
            </a:pPr>
            <a:endParaRPr lang="en-GB" altLang="en-US" dirty="0" smtClean="0"/>
          </a:p>
          <a:p>
            <a:pPr>
              <a:lnSpc>
                <a:spcPct val="80000"/>
              </a:lnSpc>
            </a:pPr>
            <a:endParaRPr lang="en-GB" altLang="en-US" dirty="0" smtClean="0"/>
          </a:p>
          <a:p>
            <a:pPr>
              <a:lnSpc>
                <a:spcPct val="80000"/>
              </a:lnSpc>
              <a:buFont typeface="Symbol" pitchFamily="18" charset="2"/>
              <a:buChar char="Þ"/>
            </a:pPr>
            <a:endParaRPr lang="en-GB" altLang="en-US" dirty="0" smtClean="0"/>
          </a:p>
          <a:p>
            <a:pPr marL="342900" lvl="1" indent="-342900">
              <a:lnSpc>
                <a:spcPct val="80000"/>
              </a:lnSpc>
            </a:pPr>
            <a:endParaRPr lang="en-GB" altLang="en-US" dirty="0" smtClean="0"/>
          </a:p>
        </p:txBody>
      </p:sp>
    </p:spTree>
    <p:extLst>
      <p:ext uri="{BB962C8B-B14F-4D97-AF65-F5344CB8AC3E}">
        <p14:creationId xmlns:p14="http://schemas.microsoft.com/office/powerpoint/2010/main" val="2999485478"/>
      </p:ext>
    </p:extLst>
  </p:cSld>
  <p:clrMapOvr>
    <a:masterClrMapping/>
  </p:clrMapOvr>
  <p:transition>
    <p:cover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bwMode="auto">
          <a:xfrm>
            <a:off x="539750" y="1341438"/>
            <a:ext cx="8229600" cy="1008062"/>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2800" b="1" dirty="0" smtClean="0">
                <a:solidFill>
                  <a:srgbClr val="0000FF"/>
                </a:solidFill>
                <a:latin typeface="Verdana" pitchFamily="34" charset="0"/>
                <a:ea typeface="Verdana" pitchFamily="34" charset="0"/>
                <a:cs typeface="Verdana" pitchFamily="34" charset="0"/>
              </a:rPr>
              <a:t>Joint Programming commitment: </a:t>
            </a:r>
            <a:br>
              <a:rPr lang="en-GB" altLang="en-US" sz="2800" b="1" dirty="0" smtClean="0">
                <a:solidFill>
                  <a:srgbClr val="0000FF"/>
                </a:solidFill>
                <a:latin typeface="Verdana" pitchFamily="34" charset="0"/>
                <a:ea typeface="Verdana" pitchFamily="34" charset="0"/>
                <a:cs typeface="Verdana" pitchFamily="34" charset="0"/>
              </a:rPr>
            </a:br>
            <a:r>
              <a:rPr lang="en-GB" altLang="en-US" sz="2000" b="1" dirty="0" smtClean="0">
                <a:solidFill>
                  <a:srgbClr val="0000FF"/>
                </a:solidFill>
                <a:latin typeface="Verdana" pitchFamily="34" charset="0"/>
                <a:ea typeface="Verdana" pitchFamily="34" charset="0"/>
                <a:cs typeface="Verdana" pitchFamily="34" charset="0"/>
              </a:rPr>
              <a:t>Single multi-annual country strategy of EU and MS</a:t>
            </a:r>
            <a:br>
              <a:rPr lang="en-GB" altLang="en-US" sz="2000" b="1" dirty="0" smtClean="0">
                <a:solidFill>
                  <a:srgbClr val="0000FF"/>
                </a:solidFill>
                <a:latin typeface="Verdana" pitchFamily="34" charset="0"/>
                <a:ea typeface="Verdana" pitchFamily="34" charset="0"/>
                <a:cs typeface="Verdana" pitchFamily="34" charset="0"/>
              </a:rPr>
            </a:br>
            <a:r>
              <a:rPr lang="en-GB" altLang="en-US" sz="1600" b="1" i="1" dirty="0" smtClean="0">
                <a:solidFill>
                  <a:srgbClr val="00B0F0"/>
                </a:solidFill>
                <a:latin typeface="Verdana" pitchFamily="34" charset="0"/>
                <a:ea typeface="Verdana" pitchFamily="34" charset="0"/>
                <a:cs typeface="Verdana" pitchFamily="34" charset="0"/>
              </a:rPr>
              <a:t>Council Conclusions November 2011</a:t>
            </a:r>
            <a:r>
              <a:rPr lang="en-GB" altLang="en-US" sz="1600" b="1" i="1" dirty="0" smtClean="0">
                <a:solidFill>
                  <a:srgbClr val="00B0F0"/>
                </a:solidFill>
              </a:rPr>
              <a:t> </a:t>
            </a:r>
            <a:endParaRPr lang="en-GB" altLang="en-US" sz="1600" b="1" i="1" dirty="0" smtClean="0">
              <a:solidFill>
                <a:srgbClr val="00B0F0"/>
              </a:solidFill>
              <a:latin typeface="Verdana" pitchFamily="34" charset="0"/>
              <a:ea typeface="ＭＳ Ｐゴシック" pitchFamily="34" charset="-128"/>
            </a:endParaRPr>
          </a:p>
        </p:txBody>
      </p:sp>
      <p:sp>
        <p:nvSpPr>
          <p:cNvPr id="19459" name="Rectangle 3"/>
          <p:cNvSpPr>
            <a:spLocks noGrp="1" noChangeArrowheads="1"/>
          </p:cNvSpPr>
          <p:nvPr>
            <p:ph type="body" idx="4294967295"/>
          </p:nvPr>
        </p:nvSpPr>
        <p:spPr bwMode="auto">
          <a:xfrm>
            <a:off x="395288" y="2276872"/>
            <a:ext cx="8425184" cy="4320778"/>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80000"/>
              </a:lnSpc>
              <a:buFont typeface="Wingdings" pitchFamily="2" charset="2"/>
              <a:buChar char="Ø"/>
            </a:pPr>
            <a:endParaRPr lang="en-GB" altLang="en-US" sz="2000" b="1" dirty="0" smtClean="0">
              <a:solidFill>
                <a:srgbClr val="FF6600"/>
              </a:solidFill>
              <a:latin typeface="Verdana" pitchFamily="34" charset="0"/>
            </a:endParaRPr>
          </a:p>
          <a:p>
            <a:pPr marL="457200" indent="-457200">
              <a:lnSpc>
                <a:spcPct val="80000"/>
              </a:lnSpc>
              <a:buFont typeface="+mj-lt"/>
              <a:buAutoNum type="arabicPeriod"/>
            </a:pPr>
            <a:r>
              <a:rPr lang="en-GB" altLang="en-US" sz="2000" b="1" dirty="0" smtClean="0">
                <a:solidFill>
                  <a:srgbClr val="FF6600"/>
                </a:solidFill>
                <a:latin typeface="Verdana" pitchFamily="34" charset="0"/>
              </a:rPr>
              <a:t>Joint analysis</a:t>
            </a:r>
            <a:r>
              <a:rPr lang="en-GB" altLang="en-US" sz="2000" dirty="0" smtClean="0">
                <a:solidFill>
                  <a:srgbClr val="FF6600"/>
                </a:solidFill>
                <a:latin typeface="Verdana" pitchFamily="34" charset="0"/>
              </a:rPr>
              <a:t> </a:t>
            </a:r>
            <a:r>
              <a:rPr lang="en-GB" altLang="en-US" sz="2000" dirty="0" smtClean="0">
                <a:latin typeface="Verdana" pitchFamily="34" charset="0"/>
              </a:rPr>
              <a:t>of and </a:t>
            </a:r>
            <a:r>
              <a:rPr lang="en-GB" altLang="en-US" sz="2000" b="1" dirty="0" smtClean="0">
                <a:solidFill>
                  <a:srgbClr val="FF6600"/>
                </a:solidFill>
                <a:latin typeface="Verdana" pitchFamily="34" charset="0"/>
              </a:rPr>
              <a:t>joint </a:t>
            </a:r>
            <a:r>
              <a:rPr lang="en-GB" altLang="en-US" sz="2000" b="1" dirty="0">
                <a:solidFill>
                  <a:srgbClr val="FF6600"/>
                </a:solidFill>
                <a:latin typeface="Verdana" pitchFamily="34" charset="0"/>
              </a:rPr>
              <a:t>response </a:t>
            </a:r>
            <a:r>
              <a:rPr lang="en-GB" altLang="en-US" sz="2000" dirty="0" smtClean="0">
                <a:latin typeface="Verdana" pitchFamily="34" charset="0"/>
              </a:rPr>
              <a:t>to partner country’s development strategy </a:t>
            </a:r>
          </a:p>
          <a:p>
            <a:pPr marL="457200" indent="-457200">
              <a:lnSpc>
                <a:spcPct val="80000"/>
              </a:lnSpc>
              <a:buFont typeface="+mj-lt"/>
              <a:buAutoNum type="arabicPeriod"/>
            </a:pPr>
            <a:endParaRPr lang="en-GB" altLang="en-US" sz="2000" dirty="0">
              <a:latin typeface="Verdana" pitchFamily="34" charset="0"/>
            </a:endParaRPr>
          </a:p>
          <a:p>
            <a:pPr marL="457200" indent="-457200">
              <a:lnSpc>
                <a:spcPct val="80000"/>
              </a:lnSpc>
              <a:buFont typeface="+mj-lt"/>
              <a:buAutoNum type="arabicPeriod"/>
            </a:pPr>
            <a:r>
              <a:rPr lang="en-GB" altLang="en-US" sz="2000" dirty="0" smtClean="0">
                <a:latin typeface="Verdana" pitchFamily="34" charset="0"/>
              </a:rPr>
              <a:t>Identification of </a:t>
            </a:r>
            <a:r>
              <a:rPr lang="en-GB" altLang="en-US" sz="2000" b="1" dirty="0" smtClean="0">
                <a:solidFill>
                  <a:srgbClr val="FF6600"/>
                </a:solidFill>
                <a:latin typeface="Verdana" pitchFamily="34" charset="0"/>
              </a:rPr>
              <a:t>sectors of intervention </a:t>
            </a:r>
            <a:r>
              <a:rPr lang="en-GB" altLang="en-US" sz="2000" dirty="0" smtClean="0">
                <a:latin typeface="Verdana" pitchFamily="34" charset="0"/>
              </a:rPr>
              <a:t>and in-country </a:t>
            </a:r>
            <a:r>
              <a:rPr lang="en-GB" altLang="en-US" sz="2000" b="1" dirty="0" smtClean="0">
                <a:solidFill>
                  <a:srgbClr val="FF6600"/>
                </a:solidFill>
                <a:latin typeface="Verdana" pitchFamily="34" charset="0"/>
              </a:rPr>
              <a:t>division of labour</a:t>
            </a:r>
            <a:r>
              <a:rPr lang="en-GB" altLang="en-US" sz="2000" dirty="0" smtClean="0">
                <a:latin typeface="Verdana" pitchFamily="34" charset="0"/>
              </a:rPr>
              <a:t>: who is working in which sectors </a:t>
            </a:r>
          </a:p>
          <a:p>
            <a:pPr marL="457200" indent="-457200">
              <a:lnSpc>
                <a:spcPct val="80000"/>
              </a:lnSpc>
              <a:buFont typeface="+mj-lt"/>
              <a:buAutoNum type="arabicPeriod"/>
            </a:pPr>
            <a:endParaRPr lang="en-GB" altLang="en-US" sz="2000" b="1" dirty="0" smtClean="0">
              <a:solidFill>
                <a:srgbClr val="FF6600"/>
              </a:solidFill>
              <a:latin typeface="Verdana" pitchFamily="34" charset="0"/>
            </a:endParaRPr>
          </a:p>
          <a:p>
            <a:pPr marL="457200" indent="-457200">
              <a:lnSpc>
                <a:spcPct val="80000"/>
              </a:lnSpc>
              <a:buFont typeface="+mj-lt"/>
              <a:buAutoNum type="arabicPeriod"/>
            </a:pPr>
            <a:r>
              <a:rPr lang="en-GB" altLang="en-US" sz="2000" b="1" dirty="0" smtClean="0">
                <a:solidFill>
                  <a:srgbClr val="FF6600"/>
                </a:solidFill>
                <a:latin typeface="Verdana" pitchFamily="34" charset="0"/>
              </a:rPr>
              <a:t>Indicative multi-annual financial allocations</a:t>
            </a:r>
            <a:r>
              <a:rPr lang="en-GB" altLang="en-US" sz="2000" dirty="0" smtClean="0">
                <a:solidFill>
                  <a:srgbClr val="FF6600"/>
                </a:solidFill>
                <a:latin typeface="Verdana" pitchFamily="34" charset="0"/>
              </a:rPr>
              <a:t> </a:t>
            </a:r>
            <a:r>
              <a:rPr lang="en-GB" altLang="en-US" sz="2000" dirty="0" smtClean="0">
                <a:latin typeface="Verdana" pitchFamily="34" charset="0"/>
              </a:rPr>
              <a:t>per sector and donor</a:t>
            </a:r>
            <a:endParaRPr lang="en-GB" altLang="en-US" sz="2000" u="sng" dirty="0" smtClean="0">
              <a:latin typeface="Verdana" pitchFamily="34" charset="0"/>
            </a:endParaRPr>
          </a:p>
          <a:p>
            <a:pPr marL="457200" indent="-457200">
              <a:lnSpc>
                <a:spcPct val="80000"/>
              </a:lnSpc>
              <a:buFont typeface="+mj-lt"/>
              <a:buAutoNum type="arabicPeriod"/>
            </a:pPr>
            <a:endParaRPr lang="en-GB" altLang="en-US" sz="2400" b="1" dirty="0" smtClean="0">
              <a:latin typeface="Verdana" pitchFamily="34" charset="0"/>
            </a:endParaRPr>
          </a:p>
          <a:p>
            <a:pPr marL="0" indent="0">
              <a:lnSpc>
                <a:spcPct val="80000"/>
              </a:lnSpc>
              <a:buNone/>
            </a:pPr>
            <a:r>
              <a:rPr lang="en-GB" altLang="en-US" sz="2000" b="1" i="1" dirty="0" smtClean="0">
                <a:latin typeface="Verdana" pitchFamily="34" charset="0"/>
              </a:rPr>
              <a:t>Principles:</a:t>
            </a:r>
          </a:p>
          <a:p>
            <a:pPr marL="800100" lvl="1" indent="-342900">
              <a:lnSpc>
                <a:spcPct val="80000"/>
              </a:lnSpc>
              <a:buFont typeface="+mj-lt"/>
              <a:buAutoNum type="arabicPeriod"/>
            </a:pPr>
            <a:r>
              <a:rPr lang="en-GB" altLang="en-US" sz="1600" b="1" dirty="0" smtClean="0">
                <a:solidFill>
                  <a:srgbClr val="FF6600"/>
                </a:solidFill>
                <a:latin typeface="Verdana" pitchFamily="34" charset="0"/>
              </a:rPr>
              <a:t>It is mainly an in-country process </a:t>
            </a:r>
            <a:r>
              <a:rPr lang="en-GB" altLang="en-US" sz="1600" dirty="0" smtClean="0">
                <a:latin typeface="Verdana" pitchFamily="34" charset="0"/>
              </a:rPr>
              <a:t>led by EU Delegations and MS embassies </a:t>
            </a:r>
          </a:p>
          <a:p>
            <a:pPr marL="800100" lvl="1" indent="-342900">
              <a:lnSpc>
                <a:spcPct val="80000"/>
              </a:lnSpc>
              <a:buFont typeface="+mj-lt"/>
              <a:buAutoNum type="arabicPeriod"/>
            </a:pPr>
            <a:r>
              <a:rPr lang="en-GB" altLang="en-US" sz="1600" b="1" dirty="0" smtClean="0">
                <a:solidFill>
                  <a:srgbClr val="FF6600"/>
                </a:solidFill>
                <a:latin typeface="Verdana" pitchFamily="34" charset="0"/>
              </a:rPr>
              <a:t>Alignment and synchronisation </a:t>
            </a:r>
            <a:r>
              <a:rPr lang="en-GB" altLang="en-US" sz="1600" dirty="0" smtClean="0">
                <a:latin typeface="Verdana" pitchFamily="34" charset="0"/>
              </a:rPr>
              <a:t>with partner country planning</a:t>
            </a:r>
          </a:p>
          <a:p>
            <a:pPr marL="800100" lvl="1" indent="-342900">
              <a:lnSpc>
                <a:spcPct val="80000"/>
              </a:lnSpc>
              <a:buFont typeface="+mj-lt"/>
              <a:buAutoNum type="arabicPeriod"/>
            </a:pPr>
            <a:r>
              <a:rPr lang="en-GB" altLang="en-US" sz="1600" dirty="0" smtClean="0">
                <a:latin typeface="Verdana" pitchFamily="34" charset="0"/>
              </a:rPr>
              <a:t>Gradual approach</a:t>
            </a:r>
          </a:p>
          <a:p>
            <a:pPr marL="800100" lvl="1" indent="-342900">
              <a:lnSpc>
                <a:spcPct val="80000"/>
              </a:lnSpc>
              <a:buFont typeface="+mj-lt"/>
              <a:buAutoNum type="arabicPeriod"/>
            </a:pPr>
            <a:endParaRPr lang="en-GB" altLang="en-US" sz="1600" b="1" dirty="0" smtClean="0">
              <a:solidFill>
                <a:srgbClr val="FF6600"/>
              </a:solidFill>
              <a:latin typeface="Verdana" pitchFamily="34" charset="0"/>
            </a:endParaRPr>
          </a:p>
          <a:p>
            <a:pPr>
              <a:lnSpc>
                <a:spcPct val="80000"/>
              </a:lnSpc>
            </a:pPr>
            <a:endParaRPr lang="en-GB" altLang="en-US" sz="2800" dirty="0" smtClean="0"/>
          </a:p>
          <a:p>
            <a:pPr marL="342900" lvl="1" indent="-342900">
              <a:lnSpc>
                <a:spcPct val="80000"/>
              </a:lnSpc>
              <a:buFont typeface="Arial" charset="0"/>
              <a:buNone/>
            </a:pPr>
            <a:endParaRPr lang="en-GB" altLang="en-US" sz="2000" dirty="0" smtClean="0"/>
          </a:p>
          <a:p>
            <a:pPr>
              <a:lnSpc>
                <a:spcPct val="80000"/>
              </a:lnSpc>
            </a:pPr>
            <a:endParaRPr lang="en-GB" altLang="en-US" sz="2400" u="sng" dirty="0" smtClean="0"/>
          </a:p>
          <a:p>
            <a:pPr>
              <a:lnSpc>
                <a:spcPct val="80000"/>
              </a:lnSpc>
            </a:pPr>
            <a:endParaRPr lang="en-GB" altLang="en-US" dirty="0" smtClean="0"/>
          </a:p>
          <a:p>
            <a:pPr>
              <a:lnSpc>
                <a:spcPct val="80000"/>
              </a:lnSpc>
            </a:pPr>
            <a:endParaRPr lang="en-GB" altLang="en-US" dirty="0" smtClean="0"/>
          </a:p>
          <a:p>
            <a:pPr>
              <a:lnSpc>
                <a:spcPct val="80000"/>
              </a:lnSpc>
              <a:buFont typeface="Symbol" pitchFamily="18" charset="2"/>
              <a:buChar char="Þ"/>
            </a:pPr>
            <a:endParaRPr lang="en-GB" altLang="en-US" dirty="0" smtClean="0"/>
          </a:p>
          <a:p>
            <a:pPr marL="342900" lvl="1" indent="-342900">
              <a:lnSpc>
                <a:spcPct val="80000"/>
              </a:lnSpc>
            </a:pPr>
            <a:endParaRPr lang="en-GB" altLang="en-US" dirty="0" smtClean="0"/>
          </a:p>
        </p:txBody>
      </p:sp>
    </p:spTree>
    <p:extLst>
      <p:ext uri="{BB962C8B-B14F-4D97-AF65-F5344CB8AC3E}">
        <p14:creationId xmlns:p14="http://schemas.microsoft.com/office/powerpoint/2010/main" val="897871027"/>
      </p:ext>
    </p:extLst>
  </p:cSld>
  <p:clrMapOvr>
    <a:masterClrMapping/>
  </p:clrMapOvr>
  <p:transition>
    <p:cover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bwMode="auto">
          <a:xfrm>
            <a:off x="179512" y="1341438"/>
            <a:ext cx="8712968" cy="1008062"/>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2800" b="1" dirty="0" smtClean="0">
                <a:solidFill>
                  <a:srgbClr val="0000FF"/>
                </a:solidFill>
                <a:latin typeface="Verdana" pitchFamily="34" charset="0"/>
                <a:ea typeface="Verdana" pitchFamily="34" charset="0"/>
                <a:cs typeface="Verdana" pitchFamily="34" charset="0"/>
              </a:rPr>
              <a:t> Joint Programming in EU "ENI regulation"</a:t>
            </a:r>
            <a:endParaRPr lang="en-GB" altLang="en-US" sz="1600" b="1" i="1" dirty="0" smtClean="0">
              <a:solidFill>
                <a:srgbClr val="00B0F0"/>
              </a:solidFill>
              <a:latin typeface="Verdana" pitchFamily="34" charset="0"/>
              <a:ea typeface="ＭＳ Ｐゴシック" pitchFamily="34" charset="-128"/>
            </a:endParaRPr>
          </a:p>
        </p:txBody>
      </p:sp>
      <p:sp>
        <p:nvSpPr>
          <p:cNvPr id="19459" name="Rectangle 3"/>
          <p:cNvSpPr>
            <a:spLocks noGrp="1" noChangeArrowheads="1"/>
          </p:cNvSpPr>
          <p:nvPr>
            <p:ph type="body" idx="4294967295"/>
          </p:nvPr>
        </p:nvSpPr>
        <p:spPr bwMode="auto">
          <a:xfrm>
            <a:off x="395288" y="2348880"/>
            <a:ext cx="8425184" cy="424877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80000"/>
              </a:lnSpc>
            </a:pPr>
            <a:r>
              <a:rPr lang="en-GB" altLang="en-US" sz="1800" dirty="0">
                <a:latin typeface="Verdana" pitchFamily="32" charset="0"/>
                <a:ea typeface="ＭＳ Ｐゴシック" charset="-128"/>
              </a:rPr>
              <a:t>The ENI regulation guides the programming of the European Neighbourhood Instrument ENI, which has – based on the relevant 2011 Council Conclusions - mainstreamed Joint Programming already for the Programming Period 2014 – 2020; all EU MS have approved these </a:t>
            </a:r>
            <a:r>
              <a:rPr lang="en-GB" altLang="en-US" sz="1800" dirty="0" smtClean="0">
                <a:latin typeface="Verdana" pitchFamily="32" charset="0"/>
                <a:ea typeface="ＭＳ Ｐゴシック" charset="-128"/>
              </a:rPr>
              <a:t>regulation.</a:t>
            </a:r>
          </a:p>
          <a:p>
            <a:pPr marL="0" indent="0">
              <a:lnSpc>
                <a:spcPct val="80000"/>
              </a:lnSpc>
              <a:buNone/>
            </a:pPr>
            <a:endParaRPr lang="en-GB" altLang="en-US" sz="1800" dirty="0" smtClean="0">
              <a:latin typeface="Verdana" pitchFamily="32" charset="0"/>
              <a:ea typeface="ＭＳ Ｐゴシック" charset="-128"/>
            </a:endParaRPr>
          </a:p>
          <a:p>
            <a:pPr>
              <a:lnSpc>
                <a:spcPct val="80000"/>
              </a:lnSpc>
            </a:pPr>
            <a:r>
              <a:rPr lang="en-GB" sz="1800" i="1" dirty="0" smtClean="0"/>
              <a:t>(Whereas 16)</a:t>
            </a:r>
            <a:r>
              <a:rPr lang="en-GB" sz="1800" dirty="0" smtClean="0"/>
              <a:t> </a:t>
            </a:r>
            <a:r>
              <a:rPr lang="en-GB" sz="1800" dirty="0"/>
              <a:t>… it is appropriate to provide for </a:t>
            </a:r>
            <a:r>
              <a:rPr lang="en-GB" sz="1800" b="1" dirty="0">
                <a:solidFill>
                  <a:srgbClr val="FF6600"/>
                </a:solidFill>
              </a:rPr>
              <a:t>joint programming</a:t>
            </a:r>
            <a:r>
              <a:rPr lang="en-GB" sz="1800" dirty="0"/>
              <a:t>, which should be implemented whenever possible and relevant </a:t>
            </a:r>
            <a:r>
              <a:rPr lang="en-GB" sz="1800" dirty="0" smtClean="0"/>
              <a:t>…</a:t>
            </a:r>
          </a:p>
          <a:p>
            <a:pPr marL="0" indent="0">
              <a:lnSpc>
                <a:spcPct val="80000"/>
              </a:lnSpc>
              <a:buNone/>
            </a:pPr>
            <a:endParaRPr lang="en-GB" sz="1800" dirty="0"/>
          </a:p>
          <a:p>
            <a:r>
              <a:rPr lang="en-GB" sz="1800" dirty="0"/>
              <a:t>5.3 The Union and the Member States shall coordinate their respective support programmes … </a:t>
            </a:r>
            <a:r>
              <a:rPr lang="en-GB" sz="1800" b="1" dirty="0">
                <a:solidFill>
                  <a:srgbClr val="FF6600"/>
                </a:solidFill>
              </a:rPr>
              <a:t>Joint programming </a:t>
            </a:r>
            <a:r>
              <a:rPr lang="en-GB" sz="1800" dirty="0"/>
              <a:t>shall be implemented whenever possible and relevant. When this cannot be achieved, </a:t>
            </a:r>
            <a:r>
              <a:rPr lang="en-GB" sz="1800" b="1" dirty="0">
                <a:solidFill>
                  <a:srgbClr val="FF6600"/>
                </a:solidFill>
              </a:rPr>
              <a:t>other arrangements, such as delegated cooperation and transfer arrangements</a:t>
            </a:r>
            <a:r>
              <a:rPr lang="en-GB" sz="1800" dirty="0"/>
              <a:t>, shall be considered with a view to ensuring the highest degree of coordination. </a:t>
            </a:r>
          </a:p>
          <a:p>
            <a:pPr lvl="1">
              <a:lnSpc>
                <a:spcPct val="80000"/>
              </a:lnSpc>
            </a:pPr>
            <a:endParaRPr lang="en-GB" altLang="en-US" sz="1600" b="1" dirty="0" smtClean="0">
              <a:solidFill>
                <a:srgbClr val="FF6600"/>
              </a:solidFill>
              <a:latin typeface="Verdana" pitchFamily="34" charset="0"/>
            </a:endParaRPr>
          </a:p>
          <a:p>
            <a:pPr>
              <a:lnSpc>
                <a:spcPct val="80000"/>
              </a:lnSpc>
            </a:pPr>
            <a:endParaRPr lang="en-GB" altLang="en-US" sz="2800" dirty="0" smtClean="0"/>
          </a:p>
          <a:p>
            <a:pPr marL="342900" lvl="1" indent="-342900">
              <a:lnSpc>
                <a:spcPct val="80000"/>
              </a:lnSpc>
              <a:buFont typeface="Arial" charset="0"/>
              <a:buNone/>
            </a:pPr>
            <a:endParaRPr lang="en-GB" altLang="en-US" sz="2000" dirty="0" smtClean="0"/>
          </a:p>
          <a:p>
            <a:pPr>
              <a:lnSpc>
                <a:spcPct val="80000"/>
              </a:lnSpc>
            </a:pPr>
            <a:endParaRPr lang="en-GB" altLang="en-US" sz="2400" u="sng" dirty="0" smtClean="0"/>
          </a:p>
          <a:p>
            <a:pPr>
              <a:lnSpc>
                <a:spcPct val="80000"/>
              </a:lnSpc>
            </a:pPr>
            <a:endParaRPr lang="en-GB" altLang="en-US" dirty="0" smtClean="0"/>
          </a:p>
          <a:p>
            <a:pPr>
              <a:lnSpc>
                <a:spcPct val="80000"/>
              </a:lnSpc>
            </a:pPr>
            <a:endParaRPr lang="en-GB" altLang="en-US" dirty="0" smtClean="0"/>
          </a:p>
          <a:p>
            <a:pPr>
              <a:lnSpc>
                <a:spcPct val="80000"/>
              </a:lnSpc>
              <a:buFont typeface="Symbol" pitchFamily="18" charset="2"/>
              <a:buChar char="Þ"/>
            </a:pPr>
            <a:endParaRPr lang="en-GB" altLang="en-US" dirty="0" smtClean="0"/>
          </a:p>
          <a:p>
            <a:pPr marL="342900" lvl="1" indent="-342900">
              <a:lnSpc>
                <a:spcPct val="80000"/>
              </a:lnSpc>
            </a:pPr>
            <a:endParaRPr lang="en-GB" altLang="en-US" dirty="0" smtClean="0"/>
          </a:p>
        </p:txBody>
      </p:sp>
    </p:spTree>
    <p:extLst>
      <p:ext uri="{BB962C8B-B14F-4D97-AF65-F5344CB8AC3E}">
        <p14:creationId xmlns:p14="http://schemas.microsoft.com/office/powerpoint/2010/main" val="806797878"/>
      </p:ext>
    </p:extLst>
  </p:cSld>
  <p:clrMapOvr>
    <a:masterClrMapping/>
  </p:clrMapOvr>
  <p:transition>
    <p:cover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484784"/>
            <a:ext cx="8229600" cy="791691"/>
          </a:xfrm>
        </p:spPr>
        <p:txBody>
          <a:bodyPr/>
          <a:lstStyle/>
          <a:p>
            <a:r>
              <a:rPr lang="en-GB" altLang="en-US" sz="2800" b="1" dirty="0">
                <a:solidFill>
                  <a:srgbClr val="0000FF"/>
                </a:solidFill>
                <a:latin typeface="Verdana" pitchFamily="34" charset="0"/>
                <a:ea typeface="Verdana" pitchFamily="34" charset="0"/>
                <a:cs typeface="Verdana" pitchFamily="34" charset="0"/>
              </a:rPr>
              <a:t>Joint Programming: The value added</a:t>
            </a:r>
            <a:endParaRPr lang="en-GB" sz="2800" b="1" dirty="0">
              <a:solidFill>
                <a:srgbClr val="0000FF"/>
              </a:solidFill>
              <a:latin typeface="Verdana" pitchFamily="34" charset="0"/>
              <a:ea typeface="Verdana" pitchFamily="34" charset="0"/>
              <a:cs typeface="Verdana" pitchFamily="34" charset="0"/>
            </a:endParaRPr>
          </a:p>
        </p:txBody>
      </p:sp>
      <p:sp>
        <p:nvSpPr>
          <p:cNvPr id="3" name="Content Placeholder 2"/>
          <p:cNvSpPr>
            <a:spLocks noGrp="1"/>
          </p:cNvSpPr>
          <p:nvPr>
            <p:ph idx="1"/>
          </p:nvPr>
        </p:nvSpPr>
        <p:spPr>
          <a:xfrm>
            <a:off x="457200" y="1916832"/>
            <a:ext cx="8229600" cy="3888433"/>
          </a:xfrm>
        </p:spPr>
        <p:txBody>
          <a:bodyPr/>
          <a:lstStyle/>
          <a:p>
            <a:pPr lvl="1" indent="-284163" defTabSz="449263">
              <a:spcBef>
                <a:spcPts val="563"/>
              </a:spcBef>
              <a:buClr>
                <a:srgbClr val="000000"/>
              </a:buClr>
              <a:buSzPct val="75000"/>
              <a:buFont typeface="Wingdings" charset="0"/>
              <a:buChar char="Ø"/>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en-US" sz="2000" dirty="0">
                <a:latin typeface="Verdana" pitchFamily="32" charset="0"/>
                <a:ea typeface="ＭＳ Ｐゴシック" charset="-128"/>
                <a:cs typeface="Arial Unicode MS" charset="0"/>
              </a:rPr>
              <a:t>Speak with </a:t>
            </a:r>
            <a:r>
              <a:rPr lang="en-GB" altLang="en-US" sz="2000" b="1" dirty="0">
                <a:solidFill>
                  <a:srgbClr val="FF6600"/>
                </a:solidFill>
                <a:latin typeface="Verdana" pitchFamily="32" charset="0"/>
                <a:ea typeface="ＭＳ Ｐゴシック" charset="-128"/>
                <a:cs typeface="Arial Unicode MS" charset="0"/>
              </a:rPr>
              <a:t>one </a:t>
            </a:r>
            <a:r>
              <a:rPr lang="en-GB" altLang="en-US" sz="2000" b="1" dirty="0" smtClean="0">
                <a:solidFill>
                  <a:srgbClr val="FF6600"/>
                </a:solidFill>
                <a:latin typeface="Verdana" pitchFamily="32" charset="0"/>
                <a:ea typeface="ＭＳ Ｐゴシック" charset="-128"/>
                <a:cs typeface="Arial Unicode MS" charset="0"/>
              </a:rPr>
              <a:t>voice</a:t>
            </a:r>
            <a:endParaRPr lang="en-GB" altLang="en-US" sz="2000" b="1" dirty="0">
              <a:solidFill>
                <a:srgbClr val="FF6600"/>
              </a:solidFill>
              <a:latin typeface="Verdana" pitchFamily="32" charset="0"/>
              <a:ea typeface="ＭＳ Ｐゴシック" charset="-128"/>
              <a:cs typeface="Arial Unicode MS" charset="0"/>
            </a:endParaRPr>
          </a:p>
          <a:p>
            <a:pPr lvl="1" indent="-284163" defTabSz="449263">
              <a:spcBef>
                <a:spcPts val="563"/>
              </a:spcBef>
              <a:buClr>
                <a:srgbClr val="000000"/>
              </a:buClr>
              <a:buSzPct val="75000"/>
              <a:buFont typeface="Wingdings" charset="0"/>
              <a:buChar char="Ø"/>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GB" altLang="en-US" sz="2000" b="1" dirty="0" smtClean="0">
              <a:solidFill>
                <a:srgbClr val="FF6600"/>
              </a:solidFill>
              <a:latin typeface="Verdana" pitchFamily="32" charset="0"/>
              <a:ea typeface="ＭＳ Ｐゴシック" charset="-128"/>
              <a:cs typeface="Arial Unicode MS" charset="0"/>
            </a:endParaRPr>
          </a:p>
          <a:p>
            <a:pPr lvl="1" indent="-284163" defTabSz="449263">
              <a:spcBef>
                <a:spcPts val="563"/>
              </a:spcBef>
              <a:buClr>
                <a:srgbClr val="000000"/>
              </a:buClr>
              <a:buSzPct val="75000"/>
              <a:buFont typeface="Wingdings" charset="0"/>
              <a:buChar char="Ø"/>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en-US" sz="2000" dirty="0" smtClean="0">
                <a:latin typeface="Verdana" pitchFamily="32" charset="0"/>
                <a:ea typeface="ＭＳ Ｐゴシック" charset="-128"/>
                <a:cs typeface="Arial Unicode MS" charset="0"/>
              </a:rPr>
              <a:t>Improve</a:t>
            </a:r>
            <a:r>
              <a:rPr lang="en-GB" altLang="en-US" sz="2000" b="1" dirty="0" smtClean="0">
                <a:solidFill>
                  <a:srgbClr val="FF6600"/>
                </a:solidFill>
                <a:latin typeface="Verdana" pitchFamily="32" charset="0"/>
                <a:ea typeface="ＭＳ Ｐゴシック" charset="-128"/>
                <a:cs typeface="Arial Unicode MS" charset="0"/>
              </a:rPr>
              <a:t> </a:t>
            </a:r>
            <a:r>
              <a:rPr lang="en-GB" altLang="en-US" sz="2000" b="1" dirty="0">
                <a:solidFill>
                  <a:srgbClr val="FF6600"/>
                </a:solidFill>
                <a:latin typeface="Verdana" pitchFamily="32" charset="0"/>
                <a:ea typeface="ＭＳ Ｐゴシック" charset="-128"/>
                <a:cs typeface="Arial Unicode MS" charset="0"/>
              </a:rPr>
              <a:t>complementarity of political message </a:t>
            </a:r>
            <a:r>
              <a:rPr lang="en-GB" altLang="en-US" sz="2000" dirty="0">
                <a:latin typeface="Verdana" pitchFamily="32" charset="0"/>
                <a:ea typeface="ＭＳ Ｐゴシック" charset="-128"/>
                <a:cs typeface="Arial Unicode MS" charset="0"/>
              </a:rPr>
              <a:t>and action, which might lead to </a:t>
            </a:r>
            <a:r>
              <a:rPr lang="en-GB" altLang="en-US" sz="2000" b="1" dirty="0">
                <a:solidFill>
                  <a:srgbClr val="FF6600"/>
                </a:solidFill>
                <a:latin typeface="Verdana" pitchFamily="32" charset="0"/>
                <a:ea typeface="ＭＳ Ｐゴシック" charset="-128"/>
                <a:cs typeface="Arial Unicode MS" charset="0"/>
              </a:rPr>
              <a:t>more impact</a:t>
            </a:r>
          </a:p>
          <a:p>
            <a:pPr lvl="1" indent="-284163" defTabSz="449263">
              <a:spcBef>
                <a:spcPts val="563"/>
              </a:spcBef>
              <a:buClr>
                <a:srgbClr val="000000"/>
              </a:buClr>
              <a:buSzPct val="75000"/>
              <a:buFont typeface="Wingdings" charset="0"/>
              <a:buChar char="Ø"/>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GB" altLang="en-US" sz="2000" b="1" dirty="0" smtClean="0">
              <a:solidFill>
                <a:srgbClr val="FF6600"/>
              </a:solidFill>
              <a:latin typeface="Verdana" pitchFamily="32" charset="0"/>
              <a:ea typeface="ＭＳ Ｐゴシック" charset="-128"/>
              <a:cs typeface="Arial Unicode MS" charset="0"/>
            </a:endParaRPr>
          </a:p>
          <a:p>
            <a:pPr lvl="1" indent="-284163" defTabSz="449263">
              <a:spcBef>
                <a:spcPts val="563"/>
              </a:spcBef>
              <a:buClr>
                <a:srgbClr val="000000"/>
              </a:buClr>
              <a:buSzPct val="75000"/>
              <a:buFont typeface="Wingdings" charset="0"/>
              <a:buChar char="Ø"/>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en-US" sz="2000" dirty="0" smtClean="0">
                <a:latin typeface="Verdana" pitchFamily="32" charset="0"/>
                <a:ea typeface="ＭＳ Ｐゴシック" charset="-128"/>
                <a:cs typeface="Arial Unicode MS" charset="0"/>
              </a:rPr>
              <a:t>Gives EU an </a:t>
            </a:r>
            <a:r>
              <a:rPr lang="en-GB" altLang="en-US" sz="2000" b="1" dirty="0">
                <a:solidFill>
                  <a:srgbClr val="FF6600"/>
                </a:solidFill>
                <a:latin typeface="Verdana" pitchFamily="32" charset="0"/>
                <a:ea typeface="ＭＳ Ｐゴシック" charset="-128"/>
                <a:cs typeface="Arial Unicode MS" charset="0"/>
              </a:rPr>
              <a:t>identifiable, visible face</a:t>
            </a:r>
          </a:p>
          <a:p>
            <a:pPr lvl="1" indent="-284163" defTabSz="449263">
              <a:spcBef>
                <a:spcPts val="563"/>
              </a:spcBef>
              <a:buClr>
                <a:srgbClr val="000000"/>
              </a:buClr>
              <a:buSzPct val="75000"/>
              <a:buFont typeface="Wingdings" charset="0"/>
              <a:buChar char="Ø"/>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GB" altLang="en-US" sz="2000" b="1" dirty="0" smtClean="0">
              <a:solidFill>
                <a:srgbClr val="FF6600"/>
              </a:solidFill>
              <a:latin typeface="Verdana" pitchFamily="32" charset="0"/>
              <a:ea typeface="ＭＳ Ｐゴシック" charset="-128"/>
              <a:cs typeface="Arial Unicode MS" charset="0"/>
            </a:endParaRPr>
          </a:p>
          <a:p>
            <a:pPr lvl="1" indent="-284163" defTabSz="449263">
              <a:spcBef>
                <a:spcPts val="563"/>
              </a:spcBef>
              <a:buClr>
                <a:srgbClr val="000000"/>
              </a:buClr>
              <a:buSzPct val="75000"/>
              <a:buFont typeface="Wingdings" charset="0"/>
              <a:buChar char="Ø"/>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en-US" sz="2000" dirty="0" smtClean="0">
                <a:latin typeface="Verdana" pitchFamily="32" charset="0"/>
                <a:ea typeface="ＭＳ Ｐゴシック" charset="-128"/>
                <a:cs typeface="Arial Unicode MS" charset="0"/>
              </a:rPr>
              <a:t>Improve</a:t>
            </a:r>
            <a:r>
              <a:rPr lang="en-GB" altLang="en-US" sz="2000" b="1" dirty="0" smtClean="0">
                <a:solidFill>
                  <a:srgbClr val="FF6600"/>
                </a:solidFill>
                <a:latin typeface="Verdana" pitchFamily="32" charset="0"/>
                <a:ea typeface="ＭＳ Ｐゴシック" charset="-128"/>
                <a:cs typeface="Arial Unicode MS" charset="0"/>
              </a:rPr>
              <a:t> </a:t>
            </a:r>
            <a:r>
              <a:rPr lang="en-GB" altLang="en-US" sz="2000" b="1" dirty="0">
                <a:solidFill>
                  <a:srgbClr val="FF6600"/>
                </a:solidFill>
                <a:latin typeface="Verdana" pitchFamily="32" charset="0"/>
                <a:ea typeface="ＭＳ Ｐゴシック" charset="-128"/>
                <a:cs typeface="Arial Unicode MS" charset="0"/>
              </a:rPr>
              <a:t>transparency, </a:t>
            </a:r>
            <a:r>
              <a:rPr lang="en-GB" altLang="en-US" sz="2000" b="1" dirty="0" smtClean="0">
                <a:solidFill>
                  <a:srgbClr val="FF6600"/>
                </a:solidFill>
                <a:latin typeface="Verdana" pitchFamily="32" charset="0"/>
                <a:ea typeface="ＭＳ Ｐゴシック" charset="-128"/>
                <a:cs typeface="Arial Unicode MS" charset="0"/>
              </a:rPr>
              <a:t>predictability</a:t>
            </a:r>
            <a:r>
              <a:rPr lang="en-GB" altLang="en-US" sz="2000" b="1" dirty="0">
                <a:solidFill>
                  <a:srgbClr val="FF6600"/>
                </a:solidFill>
                <a:latin typeface="Verdana" pitchFamily="32" charset="0"/>
                <a:ea typeface="ＭＳ Ｐゴシック" charset="-128"/>
                <a:cs typeface="Arial Unicode MS" charset="0"/>
              </a:rPr>
              <a:t>, coordination</a:t>
            </a:r>
          </a:p>
          <a:p>
            <a:pPr lvl="1" indent="-284163" defTabSz="449263">
              <a:spcBef>
                <a:spcPts val="563"/>
              </a:spcBef>
              <a:buClr>
                <a:srgbClr val="000000"/>
              </a:buClr>
              <a:buSzPct val="75000"/>
              <a:buFont typeface="Wingdings" charset="0"/>
              <a:buChar char="Ø"/>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GB" altLang="en-US" sz="2000" b="1" dirty="0" smtClean="0">
              <a:solidFill>
                <a:srgbClr val="FF6600"/>
              </a:solidFill>
              <a:latin typeface="Verdana" pitchFamily="32" charset="0"/>
              <a:ea typeface="ＭＳ Ｐゴシック" charset="-128"/>
              <a:cs typeface="Arial Unicode MS" charset="0"/>
            </a:endParaRPr>
          </a:p>
          <a:p>
            <a:pPr lvl="1" indent="-284163" defTabSz="449263">
              <a:spcBef>
                <a:spcPts val="563"/>
              </a:spcBef>
              <a:buClr>
                <a:srgbClr val="000000"/>
              </a:buClr>
              <a:buSzPct val="75000"/>
              <a:buFont typeface="Wingdings" charset="0"/>
              <a:buChar char="Ø"/>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en-US" sz="2000" b="1" dirty="0" smtClean="0">
                <a:solidFill>
                  <a:srgbClr val="FF6600"/>
                </a:solidFill>
                <a:latin typeface="Verdana" pitchFamily="32" charset="0"/>
                <a:ea typeface="ＭＳ Ｐゴシック" charset="-128"/>
                <a:cs typeface="Arial Unicode MS" charset="0"/>
              </a:rPr>
              <a:t>Reduce bureaucracy, fragmentation </a:t>
            </a:r>
            <a:r>
              <a:rPr lang="en-GB" altLang="en-US" sz="2000" b="1" dirty="0">
                <a:solidFill>
                  <a:srgbClr val="FF6600"/>
                </a:solidFill>
                <a:latin typeface="Verdana" pitchFamily="32" charset="0"/>
                <a:ea typeface="ＭＳ Ｐゴシック" charset="-128"/>
                <a:cs typeface="Arial Unicode MS" charset="0"/>
              </a:rPr>
              <a:t>and costs for all actors involved</a:t>
            </a:r>
          </a:p>
          <a:p>
            <a:pPr lvl="1" indent="-284163" defTabSz="449263">
              <a:spcBef>
                <a:spcPts val="563"/>
              </a:spcBef>
              <a:buClr>
                <a:srgbClr val="000000"/>
              </a:buClr>
              <a:buSzPct val="75000"/>
              <a:buFont typeface="Wingdings" charset="0"/>
              <a:buChar char="Ø"/>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GB" altLang="en-US" sz="2000" dirty="0" smtClean="0">
              <a:latin typeface="Verdana" pitchFamily="32" charset="0"/>
              <a:ea typeface="ＭＳ Ｐゴシック" charset="-128"/>
              <a:cs typeface="Arial Unicode MS" charset="0"/>
            </a:endParaRPr>
          </a:p>
          <a:p>
            <a:pPr lvl="1" indent="-284163" defTabSz="449263">
              <a:spcBef>
                <a:spcPts val="563"/>
              </a:spcBef>
              <a:buClr>
                <a:srgbClr val="000000"/>
              </a:buClr>
              <a:buSzPct val="75000"/>
              <a:buFont typeface="Wingdings" charset="0"/>
              <a:buChar char="Ø"/>
              <a:tabLst>
                <a:tab pos="723900" algn="l"/>
                <a:tab pos="1447800" algn="l"/>
                <a:tab pos="2171700" algn="l"/>
                <a:tab pos="2895600" algn="l"/>
                <a:tab pos="3619500" algn="l"/>
                <a:tab pos="4343400" algn="l"/>
                <a:tab pos="5067300" algn="l"/>
                <a:tab pos="5791200" algn="l"/>
                <a:tab pos="6515100" algn="l"/>
                <a:tab pos="7239000" algn="l"/>
                <a:tab pos="7962900" algn="l"/>
              </a:tabLst>
            </a:pPr>
            <a:r>
              <a:rPr lang="en-GB" altLang="en-US" sz="2000" dirty="0" smtClean="0">
                <a:latin typeface="Verdana" pitchFamily="32" charset="0"/>
                <a:ea typeface="ＭＳ Ｐゴシック" charset="-128"/>
                <a:cs typeface="Arial Unicode MS" charset="0"/>
              </a:rPr>
              <a:t>Living </a:t>
            </a:r>
            <a:r>
              <a:rPr lang="en-GB" altLang="en-US" sz="2000" dirty="0">
                <a:latin typeface="Verdana" pitchFamily="32" charset="0"/>
                <a:ea typeface="ＭＳ Ｐゴシック" charset="-128"/>
                <a:cs typeface="Arial Unicode MS" charset="0"/>
              </a:rPr>
              <a:t>up to our </a:t>
            </a:r>
            <a:r>
              <a:rPr lang="en-GB" altLang="en-US" sz="2000" b="1" dirty="0">
                <a:solidFill>
                  <a:srgbClr val="FF6600"/>
                </a:solidFill>
                <a:latin typeface="Verdana" pitchFamily="32" charset="0"/>
                <a:ea typeface="ＭＳ Ｐゴシック" charset="-128"/>
                <a:cs typeface="Arial Unicode MS" charset="0"/>
              </a:rPr>
              <a:t>aid effectiveness commitments </a:t>
            </a:r>
          </a:p>
        </p:txBody>
      </p:sp>
    </p:spTree>
    <p:extLst>
      <p:ext uri="{BB962C8B-B14F-4D97-AF65-F5344CB8AC3E}">
        <p14:creationId xmlns:p14="http://schemas.microsoft.com/office/powerpoint/2010/main" val="2659656272"/>
      </p:ext>
    </p:extLst>
  </p:cSld>
  <p:clrMapOvr>
    <a:masterClrMapping/>
  </p:clrMapOvr>
  <p:transition>
    <p:cover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bwMode="auto">
          <a:xfrm>
            <a:off x="457200" y="274638"/>
            <a:ext cx="8229600" cy="1143000"/>
          </a:xfrm>
          <a:prstGeom prst="rect">
            <a:avLst/>
          </a:prstGeom>
          <a:solidFill>
            <a:srgbClr val="FFFFFF"/>
          </a:solidFill>
          <a:ln>
            <a:solidFill>
              <a:srgbClr val="000000"/>
            </a:solidFill>
            <a:miter lim="800000"/>
            <a:headEnd/>
            <a:tailEnd/>
          </a:ln>
        </p:spPr>
        <p:txBody>
          <a:bodyPr/>
          <a:lstStyle/>
          <a:p>
            <a:r>
              <a:rPr lang="en-GB" altLang="en-US" sz="3600" dirty="0">
                <a:solidFill>
                  <a:srgbClr val="0000FF"/>
                </a:solidFill>
              </a:rPr>
              <a:t>Illustration of potential</a:t>
            </a:r>
            <a:r>
              <a:rPr lang="en-GB" altLang="en-US" sz="3600" dirty="0" smtClean="0">
                <a:solidFill>
                  <a:srgbClr val="0000FF"/>
                </a:solidFill>
              </a:rPr>
              <a:t/>
            </a:r>
            <a:br>
              <a:rPr lang="en-GB" altLang="en-US" sz="3600" dirty="0" smtClean="0">
                <a:solidFill>
                  <a:srgbClr val="0000FF"/>
                </a:solidFill>
              </a:rPr>
            </a:br>
            <a:r>
              <a:rPr lang="en-GB" altLang="en-US" sz="1800" dirty="0">
                <a:solidFill>
                  <a:srgbClr val="0000FF"/>
                </a:solidFill>
              </a:rPr>
              <a:t>(Example of </a:t>
            </a:r>
            <a:r>
              <a:rPr lang="en-GB" altLang="en-US" sz="1800" b="1" u="sng" dirty="0">
                <a:solidFill>
                  <a:srgbClr val="0000FF"/>
                </a:solidFill>
              </a:rPr>
              <a:t>Georgia</a:t>
            </a:r>
            <a:r>
              <a:rPr lang="en-GB" altLang="en-US" sz="1800" dirty="0">
                <a:solidFill>
                  <a:srgbClr val="0000FF"/>
                </a:solidFill>
              </a:rPr>
              <a:t>, data OECD/DAC 2011)</a:t>
            </a:r>
            <a:endParaRPr lang="en-GB" altLang="en-US" sz="1800" dirty="0" smtClean="0">
              <a:solidFill>
                <a:srgbClr val="0000FF"/>
              </a:solidFill>
            </a:endParaRPr>
          </a:p>
        </p:txBody>
      </p:sp>
      <p:sp>
        <p:nvSpPr>
          <p:cNvPr id="3" name="Rectangle 2"/>
          <p:cNvSpPr/>
          <p:nvPr/>
        </p:nvSpPr>
        <p:spPr>
          <a:xfrm>
            <a:off x="4572000" y="2454859"/>
            <a:ext cx="4248472" cy="1508105"/>
          </a:xfrm>
          <a:prstGeom prst="rect">
            <a:avLst/>
          </a:prstGeom>
        </p:spPr>
        <p:txBody>
          <a:bodyPr wrap="square">
            <a:spAutoFit/>
          </a:bodyPr>
          <a:lstStyle/>
          <a:p>
            <a:endParaRPr lang="en-GB" altLang="en-US" sz="1600" dirty="0" smtClean="0">
              <a:solidFill>
                <a:srgbClr val="0000FF"/>
              </a:solidFill>
            </a:endParaRPr>
          </a:p>
          <a:p>
            <a:endParaRPr lang="en-GB" altLang="en-US" sz="1600" dirty="0">
              <a:solidFill>
                <a:srgbClr val="0000FF"/>
              </a:solidFill>
            </a:endParaRPr>
          </a:p>
          <a:p>
            <a:endParaRPr lang="en-GB" altLang="en-US" sz="1600" dirty="0" smtClean="0">
              <a:solidFill>
                <a:srgbClr val="0000FF"/>
              </a:solidFill>
            </a:endParaRPr>
          </a:p>
          <a:p>
            <a:pPr algn="ctr"/>
            <a:r>
              <a:rPr lang="en-GB" altLang="en-US" sz="2000" dirty="0" smtClean="0">
                <a:solidFill>
                  <a:srgbClr val="0000FF"/>
                </a:solidFill>
              </a:rPr>
              <a:t>When EU+ </a:t>
            </a:r>
            <a:r>
              <a:rPr lang="en-GB" altLang="en-US" sz="2000" dirty="0">
                <a:solidFill>
                  <a:srgbClr val="0000FF"/>
                </a:solidFill>
              </a:rPr>
              <a:t>acts as </a:t>
            </a:r>
            <a:r>
              <a:rPr lang="en-GB" altLang="en-US" sz="2000" dirty="0" smtClean="0">
                <a:solidFill>
                  <a:srgbClr val="0000FF"/>
                </a:solidFill>
              </a:rPr>
              <a:t>one</a:t>
            </a:r>
            <a:r>
              <a:rPr lang="en-GB" altLang="en-US" sz="2200" dirty="0"/>
              <a:t/>
            </a:r>
            <a:br>
              <a:rPr lang="en-GB" altLang="en-US" sz="2200" dirty="0"/>
            </a:br>
            <a:endParaRPr lang="en-GB" sz="2200" dirty="0"/>
          </a:p>
        </p:txBody>
      </p:sp>
      <p:graphicFrame>
        <p:nvGraphicFramePr>
          <p:cNvPr id="7" name="Chart 6"/>
          <p:cNvGraphicFramePr>
            <a:graphicFrameLocks/>
          </p:cNvGraphicFramePr>
          <p:nvPr>
            <p:extLst>
              <p:ext uri="{D42A27DB-BD31-4B8C-83A1-F6EECF244321}">
                <p14:modId xmlns:p14="http://schemas.microsoft.com/office/powerpoint/2010/main" val="883051059"/>
              </p:ext>
            </p:extLst>
          </p:nvPr>
        </p:nvGraphicFramePr>
        <p:xfrm>
          <a:off x="-324544" y="2220233"/>
          <a:ext cx="5004048" cy="3247256"/>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7"/>
          <p:cNvSpPr/>
          <p:nvPr/>
        </p:nvSpPr>
        <p:spPr>
          <a:xfrm>
            <a:off x="251520" y="1820123"/>
            <a:ext cx="4248472" cy="400110"/>
          </a:xfrm>
          <a:prstGeom prst="rect">
            <a:avLst/>
          </a:prstGeom>
        </p:spPr>
        <p:txBody>
          <a:bodyPr wrap="square">
            <a:spAutoFit/>
          </a:bodyPr>
          <a:lstStyle/>
          <a:p>
            <a:pPr algn="ctr"/>
            <a:r>
              <a:rPr lang="en-GB" altLang="en-US" sz="2000" dirty="0" smtClean="0">
                <a:solidFill>
                  <a:srgbClr val="0000FF"/>
                </a:solidFill>
              </a:rPr>
              <a:t>Fragmented aid</a:t>
            </a:r>
            <a:endParaRPr lang="en-GB" sz="2000" dirty="0"/>
          </a:p>
        </p:txBody>
      </p:sp>
      <p:graphicFrame>
        <p:nvGraphicFramePr>
          <p:cNvPr id="9" name="Chart 8"/>
          <p:cNvGraphicFramePr>
            <a:graphicFrameLocks/>
          </p:cNvGraphicFramePr>
          <p:nvPr>
            <p:extLst>
              <p:ext uri="{D42A27DB-BD31-4B8C-83A1-F6EECF244321}">
                <p14:modId xmlns:p14="http://schemas.microsoft.com/office/powerpoint/2010/main" val="2062867727"/>
              </p:ext>
            </p:extLst>
          </p:nvPr>
        </p:nvGraphicFramePr>
        <p:xfrm>
          <a:off x="4067944" y="3501008"/>
          <a:ext cx="5076056" cy="335699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181789803"/>
      </p:ext>
    </p:extLst>
  </p:cSld>
  <p:clrMapOvr>
    <a:masterClrMapping/>
  </p:clrMapOvr>
  <p:transition>
    <p:cover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bwMode="auto">
          <a:xfrm>
            <a:off x="0" y="1268437"/>
            <a:ext cx="9144000" cy="3603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3000" b="1" dirty="0" smtClean="0">
                <a:solidFill>
                  <a:srgbClr val="0000FF"/>
                </a:solidFill>
                <a:ea typeface="ＭＳ Ｐゴシック" pitchFamily="34" charset="-128"/>
              </a:rPr>
              <a:t>In-country progress (1)</a:t>
            </a:r>
            <a:endParaRPr lang="en-GB" altLang="en-US" sz="3000" b="1" dirty="0" smtClean="0">
              <a:solidFill>
                <a:srgbClr val="FF6600"/>
              </a:solidFill>
              <a:ea typeface="ＭＳ Ｐゴシック" pitchFamily="34" charset="-128"/>
            </a:endParaRPr>
          </a:p>
        </p:txBody>
      </p:sp>
      <p:sp>
        <p:nvSpPr>
          <p:cNvPr id="9219" name="Rectangle 3"/>
          <p:cNvSpPr>
            <a:spLocks noGrp="1" noChangeArrowheads="1"/>
          </p:cNvSpPr>
          <p:nvPr>
            <p:ph idx="4294967295"/>
          </p:nvPr>
        </p:nvSpPr>
        <p:spPr bwMode="auto">
          <a:xfrm>
            <a:off x="539552" y="2109621"/>
            <a:ext cx="8280920" cy="4752528"/>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fr-BE" sz="1800" b="1" dirty="0" smtClean="0">
                <a:solidFill>
                  <a:srgbClr val="FF6600"/>
                </a:solidFill>
                <a:ea typeface="Verdana" pitchFamily="34" charset="0"/>
                <a:cs typeface="Verdana" pitchFamily="34" charset="0"/>
              </a:rPr>
              <a:t>14 Joint </a:t>
            </a:r>
            <a:r>
              <a:rPr lang="fr-BE" sz="1800" b="1" dirty="0" err="1" smtClean="0">
                <a:solidFill>
                  <a:srgbClr val="FF6600"/>
                </a:solidFill>
                <a:ea typeface="Verdana" pitchFamily="34" charset="0"/>
                <a:cs typeface="Verdana" pitchFamily="34" charset="0"/>
              </a:rPr>
              <a:t>Programming</a:t>
            </a:r>
            <a:r>
              <a:rPr lang="fr-BE" sz="1800" b="1" dirty="0" smtClean="0">
                <a:solidFill>
                  <a:srgbClr val="FF6600"/>
                </a:solidFill>
                <a:ea typeface="Verdana" pitchFamily="34" charset="0"/>
                <a:cs typeface="Verdana" pitchFamily="34" charset="0"/>
              </a:rPr>
              <a:t> documents </a:t>
            </a:r>
            <a:r>
              <a:rPr lang="fr-BE" sz="1800" b="1" dirty="0" err="1" smtClean="0">
                <a:solidFill>
                  <a:srgbClr val="FF6600"/>
                </a:solidFill>
                <a:ea typeface="Verdana" pitchFamily="34" charset="0"/>
                <a:cs typeface="Verdana" pitchFamily="34" charset="0"/>
              </a:rPr>
              <a:t>agreed</a:t>
            </a:r>
            <a:r>
              <a:rPr lang="fr-BE" sz="1800" b="1" dirty="0" smtClean="0">
                <a:solidFill>
                  <a:srgbClr val="FF6600"/>
                </a:solidFill>
                <a:ea typeface="Verdana" pitchFamily="34" charset="0"/>
                <a:cs typeface="Verdana" pitchFamily="34" charset="0"/>
              </a:rPr>
              <a:t> (2012-2014): </a:t>
            </a:r>
          </a:p>
          <a:p>
            <a:pPr lvl="1">
              <a:spcAft>
                <a:spcPts val="600"/>
              </a:spcAft>
              <a:buFont typeface="Wingdings" panose="05000000000000000000" pitchFamily="2" charset="2"/>
              <a:buChar char="§"/>
              <a:defRPr/>
            </a:pPr>
            <a:r>
              <a:rPr lang="en-GB" sz="1600" dirty="0" smtClean="0">
                <a:ea typeface="Verdana" panose="020B0604030504040204" pitchFamily="34" charset="0"/>
                <a:cs typeface="Verdana" panose="020B0604030504040204" pitchFamily="34" charset="0"/>
              </a:rPr>
              <a:t>Burma/Myanmar, Burundi, Cambodia, Chad, Comoros, Ghana</a:t>
            </a:r>
            <a:r>
              <a:rPr lang="en-GB" sz="1600" dirty="0">
                <a:ea typeface="Verdana" panose="020B0604030504040204" pitchFamily="34" charset="0"/>
                <a:cs typeface="Verdana" panose="020B0604030504040204" pitchFamily="34" charset="0"/>
              </a:rPr>
              <a:t>, Guatemala, Laos, </a:t>
            </a:r>
            <a:r>
              <a:rPr lang="en-GB" sz="1600" dirty="0" smtClean="0">
                <a:ea typeface="Verdana" panose="020B0604030504040204" pitchFamily="34" charset="0"/>
                <a:cs typeface="Verdana" panose="020B0604030504040204" pitchFamily="34" charset="0"/>
              </a:rPr>
              <a:t>Mali, Namibia, Rwanda</a:t>
            </a:r>
            <a:r>
              <a:rPr lang="en-GB" sz="1600" dirty="0">
                <a:ea typeface="Verdana" panose="020B0604030504040204" pitchFamily="34" charset="0"/>
                <a:cs typeface="Verdana" panose="020B0604030504040204" pitchFamily="34" charset="0"/>
              </a:rPr>
              <a:t>, </a:t>
            </a:r>
            <a:r>
              <a:rPr lang="en-GB" sz="1600" dirty="0" smtClean="0">
                <a:ea typeface="Verdana" panose="020B0604030504040204" pitchFamily="34" charset="0"/>
                <a:cs typeface="Verdana" panose="020B0604030504040204" pitchFamily="34" charset="0"/>
              </a:rPr>
              <a:t>Senegal, South Sudan, Togo</a:t>
            </a:r>
          </a:p>
          <a:p>
            <a:pPr>
              <a:buFont typeface="Arial" panose="020B0604020202020204" pitchFamily="34" charset="0"/>
              <a:buChar char="•"/>
              <a:defRPr/>
            </a:pPr>
            <a:r>
              <a:rPr lang="fr-BE" sz="1800" b="1" dirty="0" smtClean="0">
                <a:solidFill>
                  <a:srgbClr val="FF6600"/>
                </a:solidFill>
                <a:ea typeface="Verdana" pitchFamily="34" charset="0"/>
                <a:cs typeface="Verdana" pitchFamily="34" charset="0"/>
              </a:rPr>
              <a:t>3 Joint </a:t>
            </a:r>
            <a:r>
              <a:rPr lang="fr-BE" sz="1800" b="1" dirty="0" err="1" smtClean="0">
                <a:solidFill>
                  <a:srgbClr val="FF6600"/>
                </a:solidFill>
                <a:ea typeface="Verdana" pitchFamily="34" charset="0"/>
                <a:cs typeface="Verdana" pitchFamily="34" charset="0"/>
              </a:rPr>
              <a:t>analysis</a:t>
            </a:r>
            <a:r>
              <a:rPr lang="fr-BE" sz="1800" b="1" dirty="0" smtClean="0">
                <a:solidFill>
                  <a:srgbClr val="FF6600"/>
                </a:solidFill>
                <a:ea typeface="Verdana" pitchFamily="34" charset="0"/>
                <a:cs typeface="Verdana" pitchFamily="34" charset="0"/>
              </a:rPr>
              <a:t>/</a:t>
            </a:r>
            <a:r>
              <a:rPr lang="fr-BE" sz="1800" b="1" dirty="0" err="1" smtClean="0">
                <a:solidFill>
                  <a:srgbClr val="FF6600"/>
                </a:solidFill>
                <a:ea typeface="Verdana" pitchFamily="34" charset="0"/>
                <a:cs typeface="Verdana" pitchFamily="34" charset="0"/>
              </a:rPr>
              <a:t>response</a:t>
            </a:r>
            <a:r>
              <a:rPr lang="fr-BE" sz="1800" b="1" dirty="0" smtClean="0">
                <a:solidFill>
                  <a:srgbClr val="FF6600"/>
                </a:solidFill>
                <a:ea typeface="Verdana" pitchFamily="34" charset="0"/>
                <a:cs typeface="Verdana" pitchFamily="34" charset="0"/>
              </a:rPr>
              <a:t> </a:t>
            </a:r>
            <a:r>
              <a:rPr lang="fr-BE" sz="1800" b="1" dirty="0" err="1" smtClean="0">
                <a:solidFill>
                  <a:srgbClr val="FF6600"/>
                </a:solidFill>
                <a:ea typeface="Verdana" pitchFamily="34" charset="0"/>
                <a:cs typeface="Verdana" pitchFamily="34" charset="0"/>
              </a:rPr>
              <a:t>strategies</a:t>
            </a:r>
            <a:r>
              <a:rPr lang="fr-BE" sz="1800" b="1" dirty="0" smtClean="0">
                <a:solidFill>
                  <a:srgbClr val="FF6600"/>
                </a:solidFill>
                <a:ea typeface="Verdana" pitchFamily="34" charset="0"/>
                <a:cs typeface="Verdana" pitchFamily="34" charset="0"/>
              </a:rPr>
              <a:t> </a:t>
            </a:r>
            <a:r>
              <a:rPr lang="fr-BE" sz="1800" b="1" dirty="0" err="1" smtClean="0">
                <a:solidFill>
                  <a:srgbClr val="FF6600"/>
                </a:solidFill>
                <a:ea typeface="Verdana" pitchFamily="34" charset="0"/>
                <a:cs typeface="Verdana" pitchFamily="34" charset="0"/>
              </a:rPr>
              <a:t>agreed</a:t>
            </a:r>
            <a:r>
              <a:rPr lang="fr-BE" sz="1800" b="1" dirty="0" smtClean="0">
                <a:solidFill>
                  <a:srgbClr val="FF6600"/>
                </a:solidFill>
                <a:ea typeface="Verdana" pitchFamily="34" charset="0"/>
                <a:cs typeface="Verdana" pitchFamily="34" charset="0"/>
              </a:rPr>
              <a:t> (2012-2014):</a:t>
            </a:r>
          </a:p>
          <a:p>
            <a:pPr marL="685800" lvl="2" indent="-285750">
              <a:spcAft>
                <a:spcPts val="600"/>
              </a:spcAft>
              <a:buFont typeface="Wingdings" panose="05000000000000000000" pitchFamily="2" charset="2"/>
              <a:buChar char="§"/>
              <a:defRPr/>
            </a:pPr>
            <a:r>
              <a:rPr lang="en-GB" sz="1600" dirty="0" smtClean="0">
                <a:ea typeface="Verdana" panose="020B0604030504040204" pitchFamily="34" charset="0"/>
                <a:cs typeface="Verdana" panose="020B0604030504040204" pitchFamily="34" charset="0"/>
              </a:rPr>
              <a:t>Bolivia, </a:t>
            </a:r>
            <a:r>
              <a:rPr lang="en-GB" sz="1600" dirty="0">
                <a:ea typeface="Verdana" panose="020B0604030504040204" pitchFamily="34" charset="0"/>
                <a:cs typeface="Verdana" panose="020B0604030504040204" pitchFamily="34" charset="0"/>
              </a:rPr>
              <a:t>Ethiopia, Cote </a:t>
            </a:r>
            <a:r>
              <a:rPr lang="en-GB" sz="1600" dirty="0" smtClean="0">
                <a:ea typeface="Verdana" panose="020B0604030504040204" pitchFamily="34" charset="0"/>
                <a:cs typeface="Verdana" panose="020B0604030504040204" pitchFamily="34" charset="0"/>
              </a:rPr>
              <a:t>d'Ivoire</a:t>
            </a:r>
            <a:endParaRPr lang="en-GB" sz="1600" i="1" dirty="0">
              <a:ea typeface="Verdana" panose="020B0604030504040204" pitchFamily="34" charset="0"/>
              <a:cs typeface="Verdana" panose="020B0604030504040204" pitchFamily="34" charset="0"/>
            </a:endParaRPr>
          </a:p>
          <a:p>
            <a:pPr>
              <a:defRPr/>
            </a:pPr>
            <a:r>
              <a:rPr lang="fr-BE" sz="1800" b="1" dirty="0" smtClean="0">
                <a:solidFill>
                  <a:srgbClr val="FF6600"/>
                </a:solidFill>
                <a:ea typeface="Verdana" pitchFamily="34" charset="0"/>
                <a:cs typeface="Verdana" pitchFamily="34" charset="0"/>
              </a:rPr>
              <a:t>7 </a:t>
            </a:r>
            <a:r>
              <a:rPr lang="fr-BE" sz="1800" b="1" dirty="0" err="1" smtClean="0">
                <a:solidFill>
                  <a:srgbClr val="FF6600"/>
                </a:solidFill>
                <a:ea typeface="Verdana" pitchFamily="34" charset="0"/>
                <a:cs typeface="Verdana" pitchFamily="34" charset="0"/>
              </a:rPr>
              <a:t>additional</a:t>
            </a:r>
            <a:r>
              <a:rPr lang="fr-BE" sz="1800" b="1" dirty="0" smtClean="0">
                <a:solidFill>
                  <a:srgbClr val="FF6600"/>
                </a:solidFill>
                <a:ea typeface="Verdana" pitchFamily="34" charset="0"/>
                <a:cs typeface="Verdana" pitchFamily="34" charset="0"/>
              </a:rPr>
              <a:t> Joint </a:t>
            </a:r>
            <a:r>
              <a:rPr lang="fr-BE" sz="1800" b="1" dirty="0" err="1" smtClean="0">
                <a:solidFill>
                  <a:srgbClr val="FF6600"/>
                </a:solidFill>
                <a:ea typeface="Verdana" pitchFamily="34" charset="0"/>
                <a:cs typeface="Verdana" pitchFamily="34" charset="0"/>
              </a:rPr>
              <a:t>Programming</a:t>
            </a:r>
            <a:r>
              <a:rPr lang="fr-BE" sz="1800" b="1" dirty="0" smtClean="0">
                <a:solidFill>
                  <a:srgbClr val="FF6600"/>
                </a:solidFill>
                <a:ea typeface="Verdana" pitchFamily="34" charset="0"/>
                <a:cs typeface="Verdana" pitchFamily="34" charset="0"/>
              </a:rPr>
              <a:t> documents </a:t>
            </a:r>
            <a:r>
              <a:rPr lang="fr-BE" sz="1800" b="1" dirty="0" err="1" smtClean="0">
                <a:solidFill>
                  <a:srgbClr val="FF6600"/>
                </a:solidFill>
                <a:ea typeface="Verdana" pitchFamily="34" charset="0"/>
                <a:cs typeface="Verdana" pitchFamily="34" charset="0"/>
              </a:rPr>
              <a:t>in</a:t>
            </a:r>
            <a:r>
              <a:rPr lang="fr-BE" sz="1800" b="1" dirty="0" smtClean="0">
                <a:solidFill>
                  <a:srgbClr val="FF6600"/>
                </a:solidFill>
                <a:ea typeface="Verdana" pitchFamily="34" charset="0"/>
                <a:cs typeface="Verdana" pitchFamily="34" charset="0"/>
              </a:rPr>
              <a:t> 2015/17:</a:t>
            </a:r>
          </a:p>
          <a:p>
            <a:pPr lvl="1">
              <a:spcAft>
                <a:spcPts val="600"/>
              </a:spcAft>
              <a:buFont typeface="Wingdings" panose="05000000000000000000" pitchFamily="2" charset="2"/>
              <a:buChar char="§"/>
              <a:defRPr/>
            </a:pPr>
            <a:r>
              <a:rPr lang="en-GB" sz="1600" b="1" dirty="0" smtClean="0">
                <a:solidFill>
                  <a:srgbClr val="0000FF"/>
                </a:solidFill>
                <a:ea typeface="Verdana" panose="020B0604030504040204" pitchFamily="34" charset="0"/>
                <a:cs typeface="Verdana" panose="020B0604030504040204" pitchFamily="34" charset="0"/>
              </a:rPr>
              <a:t>Armenia (joint analysis)</a:t>
            </a:r>
            <a:r>
              <a:rPr lang="en-GB" sz="1600" dirty="0" smtClean="0">
                <a:ea typeface="Verdana" panose="020B0604030504040204" pitchFamily="34" charset="0"/>
                <a:cs typeface="Verdana" panose="020B0604030504040204" pitchFamily="34" charset="0"/>
              </a:rPr>
              <a:t>, </a:t>
            </a:r>
            <a:r>
              <a:rPr lang="en-GB" sz="1600" b="1" dirty="0" smtClean="0">
                <a:solidFill>
                  <a:srgbClr val="0000FF"/>
                </a:solidFill>
                <a:ea typeface="Verdana" panose="020B0604030504040204" pitchFamily="34" charset="0"/>
                <a:cs typeface="Verdana" panose="020B0604030504040204" pitchFamily="34" charset="0"/>
              </a:rPr>
              <a:t>Georgia</a:t>
            </a:r>
            <a:r>
              <a:rPr lang="en-GB" sz="1600" dirty="0" smtClean="0">
                <a:ea typeface="Verdana" panose="020B0604030504040204" pitchFamily="34" charset="0"/>
                <a:cs typeface="Verdana" panose="020B0604030504040204" pitchFamily="34" charset="0"/>
              </a:rPr>
              <a:t>, </a:t>
            </a:r>
            <a:r>
              <a:rPr lang="en-GB" sz="1600" b="1" dirty="0" smtClean="0">
                <a:solidFill>
                  <a:srgbClr val="0000FF"/>
                </a:solidFill>
                <a:ea typeface="Verdana" panose="020B0604030504040204" pitchFamily="34" charset="0"/>
                <a:cs typeface="Verdana" panose="020B0604030504040204" pitchFamily="34" charset="0"/>
              </a:rPr>
              <a:t>Morocco (joint analysis)</a:t>
            </a:r>
            <a:r>
              <a:rPr lang="en-GB" sz="1600" dirty="0" smtClean="0">
                <a:ea typeface="Verdana" panose="020B0604030504040204" pitchFamily="34" charset="0"/>
                <a:cs typeface="Verdana" panose="020B0604030504040204" pitchFamily="34" charset="0"/>
              </a:rPr>
              <a:t>, </a:t>
            </a:r>
            <a:r>
              <a:rPr lang="fr-BE" sz="1600" b="1" dirty="0" smtClean="0">
                <a:solidFill>
                  <a:srgbClr val="0000FF"/>
                </a:solidFill>
                <a:ea typeface="Verdana" pitchFamily="34" charset="0"/>
                <a:cs typeface="Verdana" pitchFamily="34" charset="0"/>
              </a:rPr>
              <a:t>Palestine, </a:t>
            </a:r>
            <a:r>
              <a:rPr lang="fr-BE" sz="1600" b="1" dirty="0" err="1" smtClean="0">
                <a:solidFill>
                  <a:srgbClr val="0000FF"/>
                </a:solidFill>
                <a:ea typeface="Verdana" pitchFamily="34" charset="0"/>
                <a:cs typeface="Verdana" pitchFamily="34" charset="0"/>
              </a:rPr>
              <a:t>Tunisia</a:t>
            </a:r>
            <a:r>
              <a:rPr lang="fr-BE" sz="1600" b="1" dirty="0" smtClean="0">
                <a:solidFill>
                  <a:srgbClr val="0000FF"/>
                </a:solidFill>
                <a:ea typeface="Verdana" pitchFamily="34" charset="0"/>
                <a:cs typeface="Verdana" pitchFamily="34" charset="0"/>
              </a:rPr>
              <a:t>, </a:t>
            </a:r>
            <a:r>
              <a:rPr lang="en-GB" sz="1600" dirty="0" smtClean="0">
                <a:ea typeface="Verdana" panose="020B0604030504040204" pitchFamily="34" charset="0"/>
                <a:cs typeface="Verdana" panose="020B0604030504040204" pitchFamily="34" charset="0"/>
              </a:rPr>
              <a:t>Kenya, Paraguay</a:t>
            </a:r>
            <a:endParaRPr lang="fr-BE" sz="1600" b="1" dirty="0" smtClean="0">
              <a:solidFill>
                <a:srgbClr val="FF6600"/>
              </a:solidFill>
              <a:ea typeface="Verdana" pitchFamily="34" charset="0"/>
              <a:cs typeface="Verdana" pitchFamily="34" charset="0"/>
            </a:endParaRPr>
          </a:p>
          <a:p>
            <a:pPr>
              <a:spcAft>
                <a:spcPts val="600"/>
              </a:spcAft>
              <a:defRPr/>
            </a:pPr>
            <a:r>
              <a:rPr lang="fr-BE" sz="1800" b="1" dirty="0" smtClean="0">
                <a:solidFill>
                  <a:srgbClr val="FF6600"/>
                </a:solidFill>
                <a:ea typeface="Verdana" pitchFamily="34" charset="0"/>
                <a:cs typeface="Verdana" pitchFamily="34" charset="0"/>
              </a:rPr>
              <a:t>30+ countries </a:t>
            </a:r>
            <a:r>
              <a:rPr lang="fr-BE" sz="1800" b="1" dirty="0" err="1" smtClean="0">
                <a:solidFill>
                  <a:srgbClr val="FF6600"/>
                </a:solidFill>
                <a:ea typeface="Verdana" pitchFamily="34" charset="0"/>
                <a:cs typeface="Verdana" pitchFamily="34" charset="0"/>
              </a:rPr>
              <a:t>considered</a:t>
            </a:r>
            <a:r>
              <a:rPr lang="fr-BE" sz="1800" b="1" dirty="0" smtClean="0">
                <a:solidFill>
                  <a:srgbClr val="FF6600"/>
                </a:solidFill>
                <a:ea typeface="Verdana" pitchFamily="34" charset="0"/>
                <a:cs typeface="Verdana" pitchFamily="34" charset="0"/>
              </a:rPr>
              <a:t> for 2016-2018, incl.:</a:t>
            </a:r>
            <a:r>
              <a:rPr lang="fr-BE" sz="1600" dirty="0" smtClean="0">
                <a:solidFill>
                  <a:srgbClr val="0000FF"/>
                </a:solidFill>
                <a:ea typeface="Verdana" pitchFamily="34" charset="0"/>
                <a:cs typeface="Verdana" pitchFamily="34" charset="0"/>
              </a:rPr>
              <a:t> </a:t>
            </a:r>
            <a:r>
              <a:rPr lang="fr-BE" sz="1600" dirty="0" err="1" smtClean="0">
                <a:solidFill>
                  <a:srgbClr val="0000FF"/>
                </a:solidFill>
                <a:ea typeface="Verdana" pitchFamily="34" charset="0"/>
                <a:cs typeface="Verdana" pitchFamily="34" charset="0"/>
              </a:rPr>
              <a:t>Algeria</a:t>
            </a:r>
            <a:r>
              <a:rPr lang="fr-BE" sz="1600" dirty="0">
                <a:solidFill>
                  <a:srgbClr val="0000FF"/>
                </a:solidFill>
                <a:ea typeface="Verdana" pitchFamily="34" charset="0"/>
                <a:cs typeface="Verdana" pitchFamily="34" charset="0"/>
              </a:rPr>
              <a:t>, </a:t>
            </a:r>
            <a:r>
              <a:rPr lang="fr-BE" sz="1600" dirty="0" err="1" smtClean="0">
                <a:solidFill>
                  <a:srgbClr val="0000FF"/>
                </a:solidFill>
                <a:ea typeface="Verdana" pitchFamily="34" charset="0"/>
                <a:cs typeface="Verdana" pitchFamily="34" charset="0"/>
              </a:rPr>
              <a:t>Egypt</a:t>
            </a:r>
            <a:r>
              <a:rPr lang="fr-BE" sz="1600" dirty="0" smtClean="0">
                <a:solidFill>
                  <a:srgbClr val="0000FF"/>
                </a:solidFill>
                <a:ea typeface="Verdana" pitchFamily="34" charset="0"/>
                <a:cs typeface="Verdana" pitchFamily="34" charset="0"/>
              </a:rPr>
              <a:t>, Moldova, Ukraine</a:t>
            </a:r>
          </a:p>
          <a:p>
            <a:pPr>
              <a:spcAft>
                <a:spcPts val="600"/>
              </a:spcAft>
              <a:defRPr/>
            </a:pPr>
            <a:r>
              <a:rPr lang="en-GB" altLang="en-US" sz="1800" b="1" dirty="0">
                <a:solidFill>
                  <a:srgbClr val="FF6600"/>
                </a:solidFill>
                <a:ea typeface="Verdana" pitchFamily="34" charset="0"/>
                <a:cs typeface="Verdana" pitchFamily="34" charset="0"/>
              </a:rPr>
              <a:t>Perhaps some of the other 5 ENI countries</a:t>
            </a:r>
            <a:r>
              <a:rPr lang="fr-BE" sz="1800" b="1" dirty="0">
                <a:solidFill>
                  <a:srgbClr val="FF6600"/>
                </a:solidFill>
                <a:ea typeface="Verdana" pitchFamily="34" charset="0"/>
                <a:cs typeface="Verdana" pitchFamily="34" charset="0"/>
              </a:rPr>
              <a:t>?: </a:t>
            </a:r>
            <a:r>
              <a:rPr lang="fr-BE" sz="1600" dirty="0" err="1" smtClean="0">
                <a:solidFill>
                  <a:srgbClr val="0000FF"/>
                </a:solidFill>
                <a:ea typeface="Verdana" pitchFamily="34" charset="0"/>
                <a:cs typeface="Verdana" pitchFamily="34" charset="0"/>
              </a:rPr>
              <a:t>Azerbijan</a:t>
            </a:r>
            <a:r>
              <a:rPr lang="fr-BE" sz="1600" dirty="0" smtClean="0">
                <a:solidFill>
                  <a:srgbClr val="0000FF"/>
                </a:solidFill>
                <a:ea typeface="Verdana" pitchFamily="34" charset="0"/>
                <a:cs typeface="Verdana" pitchFamily="34" charset="0"/>
              </a:rPr>
              <a:t>, Belarus, Jordan, Lebanon, </a:t>
            </a:r>
            <a:r>
              <a:rPr lang="fr-BE" sz="1600" dirty="0" err="1" smtClean="0">
                <a:solidFill>
                  <a:srgbClr val="0000FF"/>
                </a:solidFill>
                <a:ea typeface="Verdana" pitchFamily="34" charset="0"/>
                <a:cs typeface="Verdana" pitchFamily="34" charset="0"/>
              </a:rPr>
              <a:t>Libya</a:t>
            </a:r>
            <a:endParaRPr lang="en-GB" sz="1800" b="1" dirty="0" smtClean="0">
              <a:solidFill>
                <a:srgbClr val="FF6600"/>
              </a:solidFill>
              <a:ea typeface="Verdana" panose="020B0604030504040204" pitchFamily="34" charset="0"/>
              <a:cs typeface="Verdana" panose="020B0604030504040204" pitchFamily="34" charset="0"/>
            </a:endParaRPr>
          </a:p>
          <a:p>
            <a:pPr marL="457200" lvl="1" indent="0">
              <a:buNone/>
              <a:defRPr/>
            </a:pPr>
            <a:endParaRPr lang="en-GB" sz="1800" b="1" dirty="0" smtClean="0">
              <a:solidFill>
                <a:srgbClr val="33CC33"/>
              </a:solidFill>
              <a:ea typeface="Verdana" pitchFamily="34" charset="0"/>
              <a:cs typeface="Verdana" pitchFamily="34" charset="0"/>
            </a:endParaRPr>
          </a:p>
          <a:p>
            <a:pPr lvl="1">
              <a:buFont typeface="Wingdings" pitchFamily="2" charset="2"/>
              <a:buChar char="Ø"/>
              <a:defRPr/>
            </a:pPr>
            <a:endParaRPr lang="en-GB" sz="1400" dirty="0">
              <a:ea typeface="Verdana" pitchFamily="34" charset="0"/>
              <a:cs typeface="Verdana" pitchFamily="34" charset="0"/>
            </a:endParaRPr>
          </a:p>
          <a:p>
            <a:pPr lvl="1">
              <a:buFont typeface="Wingdings" pitchFamily="2" charset="2"/>
              <a:buChar char="Ø"/>
              <a:defRPr/>
            </a:pPr>
            <a:endParaRPr lang="en-GB" sz="1400" b="1" dirty="0" smtClean="0">
              <a:solidFill>
                <a:srgbClr val="FF6600"/>
              </a:solidFill>
              <a:ea typeface="Verdana" pitchFamily="34" charset="0"/>
              <a:cs typeface="Verdana" pitchFamily="34" charset="0"/>
            </a:endParaRPr>
          </a:p>
          <a:p>
            <a:pPr marL="0" indent="0">
              <a:buFont typeface="Arial" charset="0"/>
              <a:buNone/>
              <a:defRPr/>
            </a:pPr>
            <a:endParaRPr lang="en-GB" sz="1800" b="1" dirty="0">
              <a:solidFill>
                <a:srgbClr val="FF6600"/>
              </a:solidFill>
              <a:ea typeface="Verdana" pitchFamily="34" charset="0"/>
              <a:cs typeface="Verdana" pitchFamily="34" charset="0"/>
            </a:endParaRPr>
          </a:p>
        </p:txBody>
      </p:sp>
    </p:spTree>
    <p:extLst>
      <p:ext uri="{BB962C8B-B14F-4D97-AF65-F5344CB8AC3E}">
        <p14:creationId xmlns:p14="http://schemas.microsoft.com/office/powerpoint/2010/main" val="2004893898"/>
      </p:ext>
    </p:extLst>
  </p:cSld>
  <p:clrMapOvr>
    <a:masterClrMapping/>
  </p:clrMapOvr>
  <p:transition>
    <p:cover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sz="3000" b="1" dirty="0" smtClean="0">
                <a:solidFill>
                  <a:srgbClr val="0000FF"/>
                </a:solidFill>
                <a:ea typeface="ＭＳ Ｐゴシック" pitchFamily="34" charset="-128"/>
              </a:rPr>
              <a:t>In-country progress (2)</a:t>
            </a:r>
            <a:endParaRPr lang="en-GB" sz="3000" b="1" dirty="0">
              <a:solidFill>
                <a:srgbClr val="0000FF"/>
              </a:solidFill>
              <a:ea typeface="ＭＳ Ｐゴシック" pitchFamily="34" charset="-128"/>
            </a:endParaRPr>
          </a:p>
        </p:txBody>
      </p:sp>
      <p:sp>
        <p:nvSpPr>
          <p:cNvPr id="3" name="Content Placeholder 2"/>
          <p:cNvSpPr>
            <a:spLocks noGrp="1"/>
          </p:cNvSpPr>
          <p:nvPr>
            <p:ph idx="1"/>
          </p:nvPr>
        </p:nvSpPr>
        <p:spPr>
          <a:xfrm>
            <a:off x="457200" y="2348881"/>
            <a:ext cx="8229600" cy="3672508"/>
          </a:xfrm>
        </p:spPr>
        <p:txBody>
          <a:bodyPr/>
          <a:lstStyle/>
          <a:p>
            <a:pPr marL="0" indent="0">
              <a:lnSpc>
                <a:spcPct val="100000"/>
              </a:lnSpc>
              <a:spcBef>
                <a:spcPts val="638"/>
              </a:spcBef>
              <a:buNone/>
            </a:pPr>
            <a:r>
              <a:rPr lang="en-GB" altLang="en-US" sz="2800" b="1" dirty="0">
                <a:solidFill>
                  <a:srgbClr val="FF6600"/>
                </a:solidFill>
                <a:latin typeface="Verdana" pitchFamily="32" charset="0"/>
              </a:rPr>
              <a:t>Quality of documents has improved: </a:t>
            </a:r>
            <a:endParaRPr lang="en-GB" altLang="en-US" sz="2000" dirty="0">
              <a:latin typeface="Verdana" pitchFamily="32" charset="0"/>
            </a:endParaRPr>
          </a:p>
          <a:p>
            <a:pPr>
              <a:lnSpc>
                <a:spcPct val="100000"/>
              </a:lnSpc>
              <a:spcAft>
                <a:spcPts val="1425"/>
              </a:spcAft>
              <a:buSzPct val="45000"/>
              <a:buFont typeface="Wingdings" charset="0"/>
              <a:buChar char=""/>
            </a:pPr>
            <a:r>
              <a:rPr lang="en-GB" altLang="en-US" sz="2400" dirty="0">
                <a:latin typeface="Verdana" pitchFamily="32" charset="0"/>
              </a:rPr>
              <a:t>better analysis, </a:t>
            </a:r>
          </a:p>
          <a:p>
            <a:pPr>
              <a:lnSpc>
                <a:spcPct val="100000"/>
              </a:lnSpc>
              <a:spcAft>
                <a:spcPts val="1425"/>
              </a:spcAft>
              <a:buSzPct val="45000"/>
              <a:buFont typeface="Wingdings" charset="0"/>
              <a:buChar char=""/>
            </a:pPr>
            <a:r>
              <a:rPr lang="en-GB" altLang="en-US" sz="2400" dirty="0">
                <a:latin typeface="Verdana" pitchFamily="32" charset="0"/>
              </a:rPr>
              <a:t>increased division of labour, </a:t>
            </a:r>
          </a:p>
          <a:p>
            <a:pPr>
              <a:lnSpc>
                <a:spcPct val="100000"/>
              </a:lnSpc>
              <a:spcAft>
                <a:spcPts val="1425"/>
              </a:spcAft>
              <a:buSzPct val="45000"/>
              <a:buFont typeface="Wingdings" charset="0"/>
              <a:buChar char=""/>
            </a:pPr>
            <a:r>
              <a:rPr lang="en-GB" altLang="en-US" sz="2400" dirty="0">
                <a:latin typeface="Verdana" pitchFamily="32" charset="0"/>
              </a:rPr>
              <a:t>inclusion of indicative allocations, </a:t>
            </a:r>
          </a:p>
          <a:p>
            <a:pPr>
              <a:lnSpc>
                <a:spcPct val="100000"/>
              </a:lnSpc>
              <a:spcAft>
                <a:spcPts val="1425"/>
              </a:spcAft>
              <a:buSzPct val="45000"/>
              <a:buFont typeface="Wingdings" charset="0"/>
              <a:buChar char=""/>
            </a:pPr>
            <a:r>
              <a:rPr lang="en-GB" altLang="en-US" sz="2400" dirty="0">
                <a:latin typeface="Verdana" pitchFamily="32" charset="0"/>
              </a:rPr>
              <a:t>first move towards </a:t>
            </a:r>
            <a:r>
              <a:rPr lang="en-GB" altLang="en-US" sz="2400" dirty="0" smtClean="0">
                <a:latin typeface="Verdana" pitchFamily="32" charset="0"/>
              </a:rPr>
              <a:t>results </a:t>
            </a:r>
            <a:r>
              <a:rPr lang="en-GB" altLang="en-US" sz="2400" dirty="0">
                <a:latin typeface="Verdana" pitchFamily="32" charset="0"/>
              </a:rPr>
              <a:t>frameworks and monitoring</a:t>
            </a:r>
          </a:p>
          <a:p>
            <a:endParaRPr lang="en-GB" dirty="0"/>
          </a:p>
        </p:txBody>
      </p:sp>
    </p:spTree>
    <p:extLst>
      <p:ext uri="{BB962C8B-B14F-4D97-AF65-F5344CB8AC3E}">
        <p14:creationId xmlns:p14="http://schemas.microsoft.com/office/powerpoint/2010/main" val="874299854"/>
      </p:ext>
    </p:extLst>
  </p:cSld>
  <p:clrMapOvr>
    <a:masterClrMapping/>
  </p:clrMapOvr>
  <p:transition>
    <p:cover dir="r"/>
  </p:transition>
</p:sld>
</file>

<file path=ppt/theme/theme1.xml><?xml version="1.0" encoding="utf-8"?>
<a:theme xmlns:a="http://schemas.openxmlformats.org/drawingml/2006/main" name="presentation EC-EE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32844</TotalTime>
  <Words>1975</Words>
  <Application>Microsoft Office PowerPoint</Application>
  <PresentationFormat>On-screen Show (4:3)</PresentationFormat>
  <Paragraphs>350</Paragraphs>
  <Slides>20</Slides>
  <Notes>16</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presentation EC-EEAS</vt:lpstr>
      <vt:lpstr>PowerPoint Presentation</vt:lpstr>
      <vt:lpstr>Regional Joint Programming workshops </vt:lpstr>
      <vt:lpstr>Workshop expectations  (from country factsheets) </vt:lpstr>
      <vt:lpstr>Joint Programming commitment:  Single multi-annual country strategy of EU and MS Council Conclusions November 2011 </vt:lpstr>
      <vt:lpstr> Joint Programming in EU "ENI regulation"</vt:lpstr>
      <vt:lpstr>Joint Programming: The value added</vt:lpstr>
      <vt:lpstr>Illustration of potential (Example of Georgia, data OECD/DAC 2011)</vt:lpstr>
      <vt:lpstr>In-country progress (1)</vt:lpstr>
      <vt:lpstr>In-country progress (2)</vt:lpstr>
      <vt:lpstr>Windows for JP per year </vt:lpstr>
      <vt:lpstr>Regional breakdown Dark green = Joint programming agreed Middle dark = Potential, but not agreed yet Light green = No Joint Programming at this stage </vt:lpstr>
      <vt:lpstr>Integration of Joint Programming and individual country strategies (1)</vt:lpstr>
      <vt:lpstr>Integration of Joint Programming and individual country strategies (2) </vt:lpstr>
      <vt:lpstr>From Joint Programming towards  joint implementation </vt:lpstr>
      <vt:lpstr>The way forward </vt:lpstr>
      <vt:lpstr>PowerPoint Presentation</vt:lpstr>
      <vt:lpstr>Regulation ENI on Joint Programming (1) </vt:lpstr>
      <vt:lpstr>Regulation ENI on Joint Programming (2) </vt:lpstr>
      <vt:lpstr>Regulation ENI on Joint Programming (3) </vt:lpstr>
      <vt:lpstr>Questions for break out sessions </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Bernard San Emeterio</dc:creator>
  <cp:lastModifiedBy>GERBRANDIJ Alex (EEAS)</cp:lastModifiedBy>
  <cp:revision>1596</cp:revision>
  <cp:lastPrinted>2015-01-29T06:39:33Z</cp:lastPrinted>
  <dcterms:created xsi:type="dcterms:W3CDTF">2005-12-20T11:19:53Z</dcterms:created>
  <dcterms:modified xsi:type="dcterms:W3CDTF">2015-02-06T08:55:33Z</dcterms:modified>
</cp:coreProperties>
</file>