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9"/>
  </p:notesMasterIdLst>
  <p:handoutMasterIdLst>
    <p:handoutMasterId r:id="rId10"/>
  </p:handoutMasterIdLst>
  <p:sldIdLst>
    <p:sldId id="1132" r:id="rId2"/>
    <p:sldId id="1222" r:id="rId3"/>
    <p:sldId id="1221" r:id="rId4"/>
    <p:sldId id="1223" r:id="rId5"/>
    <p:sldId id="1224" r:id="rId6"/>
    <p:sldId id="1225" r:id="rId7"/>
    <p:sldId id="1220" r:id="rId8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3399"/>
    <a:srgbClr val="0066FF"/>
    <a:srgbClr val="FF6600"/>
    <a:srgbClr val="00FF00"/>
    <a:srgbClr val="33CC33"/>
    <a:srgbClr val="003366"/>
    <a:srgbClr val="FF0000"/>
    <a:srgbClr val="0C197A"/>
    <a:srgbClr val="103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86710" autoAdjust="0"/>
  </p:normalViewPr>
  <p:slideViewPr>
    <p:cSldViewPr>
      <p:cViewPr>
        <p:scale>
          <a:sx n="80" d="100"/>
          <a:sy n="80" d="100"/>
        </p:scale>
        <p:origin x="-2760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05/02/2015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05/02/2015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844" y="4715793"/>
            <a:ext cx="5488317" cy="446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6125"/>
            <a:ext cx="4964112" cy="3722688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Regional Workshop on Joint Programming for Neighbourhood East and South</a:t>
            </a: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Guidance Pack: Summary </a:t>
            </a: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EEAS/VI.B.2 Development 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>
                <a:solidFill>
                  <a:srgbClr val="ECFE06"/>
                </a:solidFill>
              </a:rPr>
              <a:t>DEVCO/A2 Aid and Development Effectiveness and Financing</a:t>
            </a: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16632"/>
            <a:ext cx="1799778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01744" cy="124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4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1340768"/>
            <a:ext cx="82296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 and components of the Guidance Pack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536" y="2204864"/>
            <a:ext cx="84251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</a:t>
            </a:r>
            <a:endParaRPr lang="en-GB" alt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Provide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practical guidance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EU Delegations and MS embassies on Joint Programming and also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HQs staff, based on 3 years of experience and good practices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</a:rPr>
              <a:t>Components: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Quick Guide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FAQs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Analysis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Response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Roadmap menu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1455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FAQs: providing </a:t>
            </a:r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answers to key/recurrent questions (FAQs</a:t>
            </a: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Benefits of joint programming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to achieve, implement and monitor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of labour and synchronisation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partner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capitals/HQs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non-EU donors, civil society and private sector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 in fragile states and Middle Income Countries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and helpdesk functions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4691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Analysis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Political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Economic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Social situation and vulnerability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Environmental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integration and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Country capacities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Donor presences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Overarching issues (Agenda for Change, ENI policies)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2938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Response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Advice on drafting process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 of EU+MS (current)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 vision on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European values, common positions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Strategic objectives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Sectors of intervention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Synchronisation and (future) division of labour (process)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Fragile states: development/security, linking relief, rehabilitation and development (LRRD)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Indicative allocations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Monitoring, evaluation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46885908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Roadmap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why JP; state of play; summary of country specific approach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Delivery schedule/process: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goals; added value; consultation government and other actors; structure of JP doc; endorsement procedure (with HQs); which (EU) donors participate; timeline/planning incl. intermediary steps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Communication to HQs: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to expect from HQs to enable process; request for substitution of bilateral programming by JP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Challenges and risks</a:t>
            </a:r>
          </a:p>
        </p:txBody>
      </p:sp>
    </p:spTree>
    <p:extLst>
      <p:ext uri="{BB962C8B-B14F-4D97-AF65-F5344CB8AC3E}">
        <p14:creationId xmlns:p14="http://schemas.microsoft.com/office/powerpoint/2010/main" val="103267317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485454"/>
            <a:ext cx="8784976" cy="79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Consultative process with EU MS &amp; status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748712" cy="446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00050">
              <a:lnSpc>
                <a:spcPct val="80000"/>
              </a:lnSpc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Consultative Process: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The Guidance pack was drafted by the team of technical assistants supporting Joint Programming, under the direction of DEVCO and EEAS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It has been submitted to EU MS for consultation and comments (technical seminar in Nov 2014)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Status:</a:t>
            </a:r>
          </a:p>
          <a:p>
            <a:pPr marL="400050">
              <a:lnSpc>
                <a:spcPct val="80000"/>
              </a:lnSpc>
              <a:buNone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Positive response by EU DGs in Dec 2014</a:t>
            </a: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Finalising in the course of Feb; EEAS/DEVCO to share with EU DELs and MS HQs, which share with embassies</a:t>
            </a: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Posted on Cap4Dev. Access will be public, no password will be required!</a:t>
            </a: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More visibility for JP – sharing with information to the public at large – showcasing strong results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2800" dirty="0" smtClean="0">
              <a:solidFill>
                <a:schemeClr val="tx2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charset="0"/>
              <a:buNone/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400" u="sng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9787102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32332</TotalTime>
  <Words>419</Words>
  <Application>Microsoft Office PowerPoint</Application>
  <PresentationFormat>On-screen Show (4:3)</PresentationFormat>
  <Paragraphs>84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presentation EC-EEAS</vt:lpstr>
      <vt:lpstr>PowerPoint Presentation</vt:lpstr>
      <vt:lpstr>Objectives and components of the Guidance Pack </vt:lpstr>
      <vt:lpstr>FAQs: providing answers to key/recurrent questions (FAQs)   </vt:lpstr>
      <vt:lpstr>Joint Analysis menu  </vt:lpstr>
      <vt:lpstr>Joint Response menu  </vt:lpstr>
      <vt:lpstr> Roadmap menu  </vt:lpstr>
      <vt:lpstr>Consultative process with EU MS &amp; status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GERBRANDIJ Alex (EEAS)</cp:lastModifiedBy>
  <cp:revision>1567</cp:revision>
  <cp:lastPrinted>2014-09-02T07:32:33Z</cp:lastPrinted>
  <dcterms:created xsi:type="dcterms:W3CDTF">2005-12-20T11:19:53Z</dcterms:created>
  <dcterms:modified xsi:type="dcterms:W3CDTF">2015-02-05T16:10:07Z</dcterms:modified>
</cp:coreProperties>
</file>