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2">
  <p:sldMasterIdLst>
    <p:sldMasterId id="2147483899" r:id="rId1"/>
  </p:sldMasterIdLst>
  <p:notesMasterIdLst>
    <p:notesMasterId r:id="rId9"/>
  </p:notesMasterIdLst>
  <p:handoutMasterIdLst>
    <p:handoutMasterId r:id="rId10"/>
  </p:handoutMasterIdLst>
  <p:sldIdLst>
    <p:sldId id="1132" r:id="rId2"/>
    <p:sldId id="1222" r:id="rId3"/>
    <p:sldId id="1221" r:id="rId4"/>
    <p:sldId id="1223" r:id="rId5"/>
    <p:sldId id="1224" r:id="rId6"/>
    <p:sldId id="1225" r:id="rId7"/>
    <p:sldId id="1220" r:id="rId8"/>
  </p:sldIdLst>
  <p:sldSz cx="9144000" cy="6858000" type="screen4x3"/>
  <p:notesSz cx="6858000" cy="9926638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7600" b="1" kern="1200">
        <a:solidFill>
          <a:srgbClr val="FFD624"/>
        </a:solidFill>
        <a:latin typeface="Verdana" pitchFamily="34" charset="0"/>
        <a:ea typeface="ＭＳ Ｐゴシック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7600" b="1" kern="1200">
        <a:solidFill>
          <a:srgbClr val="FFD624"/>
        </a:solidFill>
        <a:latin typeface="Verdana" pitchFamily="34" charset="0"/>
        <a:ea typeface="ＭＳ Ｐゴシック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7600" b="1" kern="1200">
        <a:solidFill>
          <a:srgbClr val="FFD624"/>
        </a:solidFill>
        <a:latin typeface="Verdana" pitchFamily="34" charset="0"/>
        <a:ea typeface="ＭＳ Ｐゴシック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7600" b="1" kern="1200">
        <a:solidFill>
          <a:srgbClr val="FFD624"/>
        </a:solidFill>
        <a:latin typeface="Verdana" pitchFamily="34" charset="0"/>
        <a:ea typeface="ＭＳ Ｐゴシック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7600" b="1" kern="1200">
        <a:solidFill>
          <a:srgbClr val="FFD624"/>
        </a:solidFill>
        <a:latin typeface="Verdana" pitchFamily="34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sz="7600" b="1" kern="1200">
        <a:solidFill>
          <a:srgbClr val="FFD624"/>
        </a:solidFill>
        <a:latin typeface="Verdana" pitchFamily="34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sz="7600" b="1" kern="1200">
        <a:solidFill>
          <a:srgbClr val="FFD624"/>
        </a:solidFill>
        <a:latin typeface="Verdana" pitchFamily="34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sz="7600" b="1" kern="1200">
        <a:solidFill>
          <a:srgbClr val="FFD624"/>
        </a:solidFill>
        <a:latin typeface="Verdana" pitchFamily="34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sz="7600" b="1" kern="1200">
        <a:solidFill>
          <a:srgbClr val="FFD624"/>
        </a:solidFill>
        <a:latin typeface="Verdana" pitchFamily="34" charset="0"/>
        <a:ea typeface="ＭＳ Ｐゴシック" pitchFamily="34" charset="-128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GERBRANDIJ Alex (EEAS)" initials="GA(" lastIdx="0" clrIdx="0"/>
  <p:cmAuthor id="1" name="KADEL Jost (DEVCO)" initials="KJ(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FF"/>
    <a:srgbClr val="003399"/>
    <a:srgbClr val="0066FF"/>
    <a:srgbClr val="FF6600"/>
    <a:srgbClr val="00FF00"/>
    <a:srgbClr val="33CC33"/>
    <a:srgbClr val="003366"/>
    <a:srgbClr val="FF0000"/>
    <a:srgbClr val="0C197A"/>
    <a:srgbClr val="103C7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7CE84F3-28C3-443E-9E96-99CF82512B78}" styleName="Dark Style 1 - Accent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8FD4443E-F989-4FC4-A0C8-D5A2AF1F390B}" styleName="Dark Style 1 - Accent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867" autoAdjust="0"/>
    <p:restoredTop sz="86710" autoAdjust="0"/>
  </p:normalViewPr>
  <p:slideViewPr>
    <p:cSldViewPr>
      <p:cViewPr>
        <p:scale>
          <a:sx n="80" d="100"/>
          <a:sy n="80" d="100"/>
        </p:scale>
        <p:origin x="-2760" y="-54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5" d="100"/>
          <a:sy n="75" d="100"/>
        </p:scale>
        <p:origin x="-1446" y="-84"/>
      </p:cViewPr>
      <p:guideLst>
        <p:guide orient="horz" pos="3128"/>
        <p:guide pos="216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2"/>
            <a:ext cx="2970842" cy="495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87" tIns="46244" rIns="92487" bIns="46244" numCol="1" anchor="t" anchorCtr="0" compatLnSpc="1">
            <a:prstTxWarp prst="textNoShape">
              <a:avLst/>
            </a:prstTxWarp>
          </a:bodyPr>
          <a:lstStyle>
            <a:lvl1pPr defTabSz="925851">
              <a:defRPr sz="1200" b="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2595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5564" y="2"/>
            <a:ext cx="2970842" cy="495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87" tIns="46244" rIns="92487" bIns="46244" numCol="1" anchor="t" anchorCtr="0" compatLnSpc="1">
            <a:prstTxWarp prst="textNoShape">
              <a:avLst/>
            </a:prstTxWarp>
          </a:bodyPr>
          <a:lstStyle>
            <a:lvl1pPr algn="r" defTabSz="925851"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fld id="{5FE662CF-40CA-430A-A6C6-663A8A89D23C}" type="datetimeFigureOut">
              <a:rPr lang="en-GB"/>
              <a:pPr>
                <a:defRPr/>
              </a:pPr>
              <a:t>05/02/2015</a:t>
            </a:fld>
            <a:endParaRPr lang="en-GB"/>
          </a:p>
        </p:txBody>
      </p:sp>
      <p:sp>
        <p:nvSpPr>
          <p:cNvPr id="12595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2" y="9429991"/>
            <a:ext cx="2970842" cy="495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87" tIns="46244" rIns="92487" bIns="46244" numCol="1" anchor="b" anchorCtr="0" compatLnSpc="1">
            <a:prstTxWarp prst="textNoShape">
              <a:avLst/>
            </a:prstTxWarp>
          </a:bodyPr>
          <a:lstStyle>
            <a:lvl1pPr defTabSz="925851">
              <a:defRPr sz="1200" b="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2595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5564" y="9429991"/>
            <a:ext cx="2970842" cy="495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87" tIns="46244" rIns="92487" bIns="46244" numCol="1" anchor="b" anchorCtr="0" compatLnSpc="1">
            <a:prstTxWarp prst="textNoShape">
              <a:avLst/>
            </a:prstTxWarp>
          </a:bodyPr>
          <a:lstStyle>
            <a:lvl1pPr algn="r" defTabSz="925851"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fld id="{F4ED9E24-2FDE-49CA-892E-71374D08C91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6922743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2"/>
            <a:ext cx="2970842" cy="495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87" tIns="46244" rIns="92487" bIns="46244" numCol="1" anchor="t" anchorCtr="0" compatLnSpc="1">
            <a:prstTxWarp prst="textNoShape">
              <a:avLst/>
            </a:prstTxWarp>
          </a:bodyPr>
          <a:lstStyle>
            <a:lvl1pPr defTabSz="925851">
              <a:defRPr sz="1200" b="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658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5564" y="2"/>
            <a:ext cx="2970842" cy="495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87" tIns="46244" rIns="92487" bIns="46244" numCol="1" anchor="t" anchorCtr="0" compatLnSpc="1">
            <a:prstTxWarp prst="textNoShape">
              <a:avLst/>
            </a:prstTxWarp>
          </a:bodyPr>
          <a:lstStyle>
            <a:lvl1pPr algn="r" defTabSz="925851"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fld id="{7EBE359B-E25D-41EF-8601-E34841D40912}" type="datetimeFigureOut">
              <a:rPr lang="en-GB"/>
              <a:pPr>
                <a:defRPr/>
              </a:pPr>
              <a:t>05/02/2015</a:t>
            </a:fld>
            <a:endParaRPr lang="en-GB"/>
          </a:p>
        </p:txBody>
      </p:sp>
      <p:sp>
        <p:nvSpPr>
          <p:cNvPr id="2048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52500" y="744538"/>
            <a:ext cx="4967288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58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4844" y="4715793"/>
            <a:ext cx="5488317" cy="44650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87" tIns="46244" rIns="92487" bIns="4624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1658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9429991"/>
            <a:ext cx="2970842" cy="495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87" tIns="46244" rIns="92487" bIns="46244" numCol="1" anchor="b" anchorCtr="0" compatLnSpc="1">
            <a:prstTxWarp prst="textNoShape">
              <a:avLst/>
            </a:prstTxWarp>
          </a:bodyPr>
          <a:lstStyle>
            <a:lvl1pPr defTabSz="925851">
              <a:defRPr sz="1200" b="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658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5564" y="9429991"/>
            <a:ext cx="2970842" cy="495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87" tIns="46244" rIns="92487" bIns="46244" numCol="1" anchor="b" anchorCtr="0" compatLnSpc="1">
            <a:prstTxWarp prst="textNoShape">
              <a:avLst/>
            </a:prstTxWarp>
          </a:bodyPr>
          <a:lstStyle>
            <a:lvl1pPr algn="r" defTabSz="925851"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fld id="{350E974D-605E-4010-A178-5C78633C799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74407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6"/>
          <p:cNvSpPr txBox="1">
            <a:spLocks noGrp="1" noChangeArrowheads="1"/>
          </p:cNvSpPr>
          <p:nvPr/>
        </p:nvSpPr>
        <p:spPr bwMode="auto">
          <a:xfrm>
            <a:off x="0" y="9429993"/>
            <a:ext cx="2970842" cy="495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778" tIns="45890" rIns="91778" bIns="45890" anchor="b"/>
          <a:lstStyle>
            <a:lvl1pPr defTabSz="9159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defTabSz="9159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defTabSz="9159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defTabSz="9159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defTabSz="9159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GB" altLang="en-US" b="0"/>
              <a:t>DEVCO- Bernard San Emeterio</a:t>
            </a:r>
          </a:p>
        </p:txBody>
      </p:sp>
      <p:sp>
        <p:nvSpPr>
          <p:cNvPr id="41987" name="Rectangle 7"/>
          <p:cNvSpPr txBox="1">
            <a:spLocks noGrp="1" noChangeArrowheads="1"/>
          </p:cNvSpPr>
          <p:nvPr/>
        </p:nvSpPr>
        <p:spPr bwMode="auto">
          <a:xfrm>
            <a:off x="3885562" y="9429993"/>
            <a:ext cx="2970842" cy="495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778" tIns="45890" rIns="91778" bIns="45890" anchor="b"/>
          <a:lstStyle>
            <a:lvl1pPr defTabSz="9159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defTabSz="9159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defTabSz="9159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defTabSz="9159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defTabSz="9159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4C631D11-4A32-4073-8B0D-4A90EAC13C37}" type="slidenum">
              <a:rPr lang="en-GB" altLang="en-US" b="0"/>
              <a:pPr algn="r" eaLnBrk="1" hangingPunct="1">
                <a:spcBef>
                  <a:spcPct val="0"/>
                </a:spcBef>
              </a:pPr>
              <a:t>1</a:t>
            </a:fld>
            <a:endParaRPr lang="en-GB" altLang="en-US" b="0"/>
          </a:p>
        </p:txBody>
      </p:sp>
      <p:sp>
        <p:nvSpPr>
          <p:cNvPr id="41988" name="Rectangle 7"/>
          <p:cNvSpPr txBox="1">
            <a:spLocks noGrp="1" noChangeArrowheads="1"/>
          </p:cNvSpPr>
          <p:nvPr/>
        </p:nvSpPr>
        <p:spPr bwMode="auto">
          <a:xfrm>
            <a:off x="3885562" y="9429993"/>
            <a:ext cx="2970842" cy="495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778" tIns="45890" rIns="91778" bIns="45890" anchor="b"/>
          <a:lstStyle>
            <a:lvl1pPr defTabSz="9159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defTabSz="9159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defTabSz="9159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defTabSz="9159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defTabSz="9159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3F200FBD-0C21-4154-AE13-BFBBD3959233}" type="slidenum">
              <a:rPr lang="en-GB" altLang="en-US" b="0"/>
              <a:pPr algn="r" eaLnBrk="1" hangingPunct="1">
                <a:spcBef>
                  <a:spcPct val="0"/>
                </a:spcBef>
              </a:pPr>
              <a:t>1</a:t>
            </a:fld>
            <a:endParaRPr lang="en-GB" altLang="en-US" b="0"/>
          </a:p>
        </p:txBody>
      </p:sp>
      <p:sp>
        <p:nvSpPr>
          <p:cNvPr id="4198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50913" y="746125"/>
            <a:ext cx="4964112" cy="3722688"/>
          </a:xfrm>
          <a:ln/>
        </p:spPr>
      </p:sp>
      <p:sp>
        <p:nvSpPr>
          <p:cNvPr id="4199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191579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222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222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222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222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191579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1243013"/>
            <a:ext cx="9144000" cy="44450"/>
          </a:xfrm>
          <a:prstGeom prst="rect">
            <a:avLst/>
          </a:prstGeom>
          <a:solidFill>
            <a:schemeClr val="tx2"/>
          </a:solidFill>
          <a:ln w="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BE"/>
          </a:p>
        </p:txBody>
      </p:sp>
      <p:pic>
        <p:nvPicPr>
          <p:cNvPr id="3" name="Picture 10" descr="logoEC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2138" y="404813"/>
            <a:ext cx="1112837" cy="77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11" descr="EEAS_P_TXT_XL.jp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260350"/>
            <a:ext cx="2124075" cy="919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12"/>
          <p:cNvSpPr/>
          <p:nvPr/>
        </p:nvSpPr>
        <p:spPr>
          <a:xfrm>
            <a:off x="4427538" y="6742113"/>
            <a:ext cx="649287" cy="115887"/>
          </a:xfrm>
          <a:prstGeom prst="rect">
            <a:avLst/>
          </a:prstGeom>
          <a:solidFill>
            <a:srgbClr val="2F527D"/>
          </a:solidFill>
          <a:ln w="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415320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95288" y="1339850"/>
            <a:ext cx="8229600" cy="936625"/>
          </a:xfrm>
          <a:prstGeom prst="rect">
            <a:avLst/>
          </a:prstGeo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2492375"/>
            <a:ext cx="8229600" cy="35290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6F2B9A-53A3-4C86-B7AA-530D684D4F3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1505158"/>
      </p:ext>
    </p:extLst>
  </p:cSld>
  <p:clrMapOvr>
    <a:masterClrMapping/>
  </p:clrMapOvr>
  <p:transition>
    <p:cover dir="r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jpeg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6" descr="logoEC.jpg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2138" y="404813"/>
            <a:ext cx="1112837" cy="77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7" descr="EEAS_P_TXT_XL.jpg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260350"/>
            <a:ext cx="2124075" cy="919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ectangle 8"/>
          <p:cNvSpPr/>
          <p:nvPr/>
        </p:nvSpPr>
        <p:spPr>
          <a:xfrm>
            <a:off x="0" y="1243013"/>
            <a:ext cx="9144000" cy="44450"/>
          </a:xfrm>
          <a:prstGeom prst="rect">
            <a:avLst/>
          </a:prstGeom>
          <a:solidFill>
            <a:schemeClr val="tx2"/>
          </a:solidFill>
          <a:ln w="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BE"/>
          </a:p>
        </p:txBody>
      </p:sp>
      <p:sp>
        <p:nvSpPr>
          <p:cNvPr id="10" name="Rectangle 9"/>
          <p:cNvSpPr/>
          <p:nvPr/>
        </p:nvSpPr>
        <p:spPr>
          <a:xfrm>
            <a:off x="4211960" y="6742113"/>
            <a:ext cx="649287" cy="115887"/>
          </a:xfrm>
          <a:prstGeom prst="rect">
            <a:avLst/>
          </a:prstGeom>
          <a:solidFill>
            <a:srgbClr val="2F527D"/>
          </a:solidFill>
          <a:ln w="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80" r:id="rId1"/>
    <p:sldLayoutId id="2147484181" r:id="rId2"/>
  </p:sldLayoutIdLst>
  <p:transition>
    <p:cover dir="r"/>
  </p:transition>
  <p:timing>
    <p:tnLst>
      <p:par>
        <p:cTn id="1" dur="indefinite" restart="never" nodeType="tmRoot"/>
      </p:par>
    </p:tnLst>
  </p:timing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5"/>
          <p:cNvSpPr>
            <a:spLocks noChangeArrowheads="1"/>
          </p:cNvSpPr>
          <p:nvPr/>
        </p:nvSpPr>
        <p:spPr bwMode="auto">
          <a:xfrm>
            <a:off x="0" y="1268413"/>
            <a:ext cx="9144000" cy="5589587"/>
          </a:xfrm>
          <a:prstGeom prst="rect">
            <a:avLst/>
          </a:prstGeom>
          <a:solidFill>
            <a:srgbClr val="0033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3175" eaLnBrk="0" hangingPunct="0"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9pPr>
          </a:lstStyle>
          <a:p>
            <a:pPr algn="ctr" eaLnBrk="1" hangingPunct="1"/>
            <a:endParaRPr lang="en-GB" altLang="en-US" sz="3600" b="0" dirty="0">
              <a:solidFill>
                <a:srgbClr val="ECFE06"/>
              </a:solidFill>
            </a:endParaRPr>
          </a:p>
          <a:p>
            <a:pPr algn="ctr" eaLnBrk="1" hangingPunct="1"/>
            <a:r>
              <a:rPr lang="en-GB" altLang="en-US" sz="3600" dirty="0" smtClean="0">
                <a:solidFill>
                  <a:srgbClr val="ECFE06"/>
                </a:solidFill>
              </a:rPr>
              <a:t>Regional Workshop on Joint Programming for Neighbourhood East and South</a:t>
            </a:r>
          </a:p>
          <a:p>
            <a:pPr algn="ctr" eaLnBrk="1" hangingPunct="1"/>
            <a:endParaRPr lang="en-GB" altLang="en-US" sz="3600" dirty="0">
              <a:solidFill>
                <a:srgbClr val="ECFE06"/>
              </a:solidFill>
            </a:endParaRPr>
          </a:p>
          <a:p>
            <a:pPr algn="ctr" eaLnBrk="1" hangingPunct="1"/>
            <a:r>
              <a:rPr lang="en-GB" altLang="en-US" sz="3600" dirty="0" smtClean="0">
                <a:solidFill>
                  <a:srgbClr val="ECFE06"/>
                </a:solidFill>
              </a:rPr>
              <a:t>Guidance Pack: Summary </a:t>
            </a:r>
          </a:p>
          <a:p>
            <a:pPr algn="ctr" eaLnBrk="1" hangingPunct="1"/>
            <a:endParaRPr lang="en-GB" altLang="en-US" sz="3600" dirty="0" smtClean="0">
              <a:solidFill>
                <a:srgbClr val="ECFE06"/>
              </a:solidFill>
            </a:endParaRPr>
          </a:p>
          <a:p>
            <a:pPr algn="ctr" eaLnBrk="1" hangingPunct="1"/>
            <a:r>
              <a:rPr lang="en-GB" altLang="en-US" sz="2000" b="0" dirty="0" smtClean="0">
                <a:solidFill>
                  <a:srgbClr val="ECFE06"/>
                </a:solidFill>
              </a:rPr>
              <a:t>EEAS/VI.B.2 Development Cooperation Coordination Division</a:t>
            </a:r>
          </a:p>
          <a:p>
            <a:pPr algn="ctr" eaLnBrk="1" hangingPunct="1"/>
            <a:endParaRPr lang="en-GB" altLang="en-US" sz="2000" b="0" dirty="0">
              <a:solidFill>
                <a:srgbClr val="ECFE06"/>
              </a:solidFill>
            </a:endParaRPr>
          </a:p>
          <a:p>
            <a:pPr algn="ctr" eaLnBrk="1" hangingPunct="1"/>
            <a:r>
              <a:rPr lang="en-GB" altLang="en-US" sz="2000" b="0" dirty="0">
                <a:solidFill>
                  <a:srgbClr val="ECFE06"/>
                </a:solidFill>
              </a:rPr>
              <a:t>DEVCO/A2 Aid and Development Effectiveness and Financing</a:t>
            </a:r>
          </a:p>
          <a:p>
            <a:pPr eaLnBrk="1" hangingPunct="1"/>
            <a:endParaRPr lang="en-GB" altLang="en-US" sz="2000" b="0" dirty="0">
              <a:solidFill>
                <a:srgbClr val="ECFE06"/>
              </a:solidFill>
            </a:endParaRPr>
          </a:p>
          <a:p>
            <a:pPr eaLnBrk="1" hangingPunct="1"/>
            <a:endParaRPr lang="en-GB" altLang="en-US" sz="2800" b="0" dirty="0">
              <a:solidFill>
                <a:srgbClr val="ECFE06"/>
              </a:solidFill>
            </a:endParaRPr>
          </a:p>
        </p:txBody>
      </p:sp>
      <p:pic>
        <p:nvPicPr>
          <p:cNvPr id="4099" name="Picture 13" descr="logoEC.jp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6238" y="116632"/>
            <a:ext cx="1799778" cy="11247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0" name="Picture 14" descr="EEAS_P_TXT_S.jpg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7900" y="0"/>
            <a:ext cx="1801744" cy="12410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679404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539552" y="1340768"/>
            <a:ext cx="8229600" cy="6480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GB" altLang="en-US" sz="2800" b="1" dirty="0" smtClean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Objectives and components of the Guidance Pack</a:t>
            </a:r>
            <a:br>
              <a:rPr lang="en-GB" altLang="en-US" sz="2800" b="1" dirty="0" smtClean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endParaRPr lang="en-GB" altLang="en-US" sz="1600" b="1" i="1" dirty="0" smtClean="0">
              <a:solidFill>
                <a:srgbClr val="00B0F0"/>
              </a:solidFill>
              <a:latin typeface="Verdana" pitchFamily="34" charset="0"/>
              <a:ea typeface="ＭＳ Ｐゴシック" pitchFamily="34" charset="-128"/>
            </a:endParaRP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395536" y="2204864"/>
            <a:ext cx="8425184" cy="46085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spcAft>
                <a:spcPts val="600"/>
              </a:spcAft>
              <a:buFont typeface="Wingdings" pitchFamily="2" charset="2"/>
              <a:buChar char="Ø"/>
            </a:pPr>
            <a:r>
              <a:rPr lang="en-GB" altLang="en-US" sz="2400" b="1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Objectives:</a:t>
            </a:r>
            <a:endParaRPr lang="en-GB" altLang="en-US" sz="2400" b="1" dirty="0">
              <a:solidFill>
                <a:schemeClr val="tx2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lvl="1">
              <a:spcAft>
                <a:spcPts val="600"/>
              </a:spcAft>
              <a:buFont typeface="Wingdings" pitchFamily="2" charset="2"/>
              <a:buChar char="Ø"/>
            </a:pPr>
            <a:r>
              <a:rPr lang="en-GB" altLang="en-US" sz="2000" b="1" dirty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Provide </a:t>
            </a:r>
            <a:r>
              <a:rPr lang="en-GB" altLang="en-US" sz="2000" b="1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practical guidance </a:t>
            </a:r>
            <a:r>
              <a:rPr lang="en-GB" altLang="en-US" sz="2000" b="1" dirty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to EU Delegations and MS embassies on Joint Programming and also </a:t>
            </a:r>
            <a:r>
              <a:rPr lang="en-GB" altLang="en-US" sz="2000" b="1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to HQs staff, based on 3 years of experience and good practices</a:t>
            </a:r>
            <a:endParaRPr lang="en-GB" altLang="en-US" sz="2000" b="1" dirty="0">
              <a:solidFill>
                <a:schemeClr val="tx2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lnSpc>
                <a:spcPct val="80000"/>
              </a:lnSpc>
              <a:buFont typeface="Wingdings" pitchFamily="2" charset="2"/>
              <a:buChar char="Ø"/>
            </a:pPr>
            <a:endParaRPr lang="en-GB" altLang="en-US" sz="2400" b="1" dirty="0" smtClean="0">
              <a:solidFill>
                <a:schemeClr val="tx2"/>
              </a:solidFill>
              <a:latin typeface="Verdana" pitchFamily="34" charset="0"/>
            </a:endParaRPr>
          </a:p>
          <a:p>
            <a:pPr>
              <a:lnSpc>
                <a:spcPct val="80000"/>
              </a:lnSpc>
              <a:buFont typeface="Wingdings" pitchFamily="2" charset="2"/>
              <a:buChar char="Ø"/>
            </a:pPr>
            <a:r>
              <a:rPr lang="en-GB" altLang="en-US" sz="2400" b="1" dirty="0" smtClean="0">
                <a:solidFill>
                  <a:schemeClr val="tx2"/>
                </a:solidFill>
                <a:latin typeface="Verdana" pitchFamily="34" charset="0"/>
              </a:rPr>
              <a:t>Components:</a:t>
            </a:r>
          </a:p>
          <a:p>
            <a:pPr lvl="1">
              <a:lnSpc>
                <a:spcPct val="80000"/>
              </a:lnSpc>
              <a:buFont typeface="Wingdings" pitchFamily="2" charset="2"/>
              <a:buChar char="Ø"/>
            </a:pPr>
            <a:endParaRPr lang="en-GB" altLang="en-US" sz="2000" b="1" dirty="0" smtClean="0">
              <a:solidFill>
                <a:schemeClr val="tx2"/>
              </a:solidFill>
              <a:latin typeface="Verdana" pitchFamily="34" charset="0"/>
            </a:endParaRPr>
          </a:p>
          <a:p>
            <a:pPr lvl="1">
              <a:lnSpc>
                <a:spcPct val="80000"/>
              </a:lnSpc>
              <a:buFont typeface="Wingdings" pitchFamily="2" charset="2"/>
              <a:buChar char="Ø"/>
            </a:pPr>
            <a:r>
              <a:rPr lang="en-GB" altLang="en-US" sz="2000" b="1" dirty="0" smtClean="0">
                <a:solidFill>
                  <a:schemeClr val="tx2"/>
                </a:solidFill>
                <a:latin typeface="Verdana" pitchFamily="34" charset="0"/>
              </a:rPr>
              <a:t>Quick Guide</a:t>
            </a:r>
          </a:p>
          <a:p>
            <a:pPr lvl="1">
              <a:lnSpc>
                <a:spcPct val="80000"/>
              </a:lnSpc>
              <a:buFont typeface="Wingdings" pitchFamily="2" charset="2"/>
              <a:buChar char="Ø"/>
            </a:pPr>
            <a:r>
              <a:rPr lang="en-GB" altLang="en-US" sz="2000" b="1" dirty="0" smtClean="0">
                <a:solidFill>
                  <a:schemeClr val="tx2"/>
                </a:solidFill>
                <a:latin typeface="Verdana" pitchFamily="34" charset="0"/>
              </a:rPr>
              <a:t>FAQs </a:t>
            </a:r>
          </a:p>
          <a:p>
            <a:pPr lvl="1">
              <a:lnSpc>
                <a:spcPct val="80000"/>
              </a:lnSpc>
              <a:buFont typeface="Wingdings" pitchFamily="2" charset="2"/>
              <a:buChar char="Ø"/>
            </a:pPr>
            <a:r>
              <a:rPr lang="en-GB" altLang="en-US" sz="2000" b="1" dirty="0" smtClean="0">
                <a:solidFill>
                  <a:schemeClr val="tx2"/>
                </a:solidFill>
                <a:latin typeface="Verdana" pitchFamily="34" charset="0"/>
              </a:rPr>
              <a:t>Joint Analysis menu</a:t>
            </a:r>
          </a:p>
          <a:p>
            <a:pPr lvl="1">
              <a:lnSpc>
                <a:spcPct val="80000"/>
              </a:lnSpc>
              <a:buFont typeface="Wingdings" pitchFamily="2" charset="2"/>
              <a:buChar char="Ø"/>
            </a:pPr>
            <a:r>
              <a:rPr lang="en-GB" altLang="en-US" sz="2000" b="1" dirty="0" smtClean="0">
                <a:solidFill>
                  <a:schemeClr val="tx2"/>
                </a:solidFill>
                <a:latin typeface="Verdana" pitchFamily="34" charset="0"/>
              </a:rPr>
              <a:t>Joint Response menu</a:t>
            </a:r>
          </a:p>
          <a:p>
            <a:pPr lvl="1">
              <a:lnSpc>
                <a:spcPct val="80000"/>
              </a:lnSpc>
              <a:buFont typeface="Wingdings" pitchFamily="2" charset="2"/>
              <a:buChar char="Ø"/>
            </a:pPr>
            <a:r>
              <a:rPr lang="en-GB" altLang="en-US" sz="2000" b="1" dirty="0" smtClean="0">
                <a:solidFill>
                  <a:schemeClr val="tx2"/>
                </a:solidFill>
                <a:latin typeface="Verdana" pitchFamily="34" charset="0"/>
              </a:rPr>
              <a:t>Roadmap menu</a:t>
            </a:r>
            <a:endParaRPr lang="en-GB" altLang="en-US" sz="2000" b="1" dirty="0">
              <a:solidFill>
                <a:schemeClr val="tx2"/>
              </a:solidFill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8814557"/>
      </p:ext>
    </p:extLst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7938" y="1268760"/>
            <a:ext cx="9144000" cy="863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lvl="1" eaLnBrk="1" hangingPunct="1"/>
            <a:r>
              <a:rPr lang="en-GB" altLang="en-US" sz="2800" b="1" dirty="0" smtClean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FAQs: providing </a:t>
            </a:r>
            <a:r>
              <a:rPr lang="en-GB" altLang="en-US" sz="2800" b="1" dirty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answers to key/recurrent questions (FAQs</a:t>
            </a:r>
            <a:r>
              <a:rPr lang="en-GB" altLang="en-US" sz="2800" b="1" dirty="0" smtClean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)</a:t>
            </a:r>
            <a:r>
              <a:rPr lang="en-GB" altLang="en-US" sz="2000" b="1" dirty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/>
            </a:r>
            <a:br>
              <a:rPr lang="en-GB" altLang="en-US" sz="2000" b="1" dirty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en-GB" altLang="en-US" sz="2800" b="1" dirty="0" smtClean="0">
                <a:solidFill>
                  <a:srgbClr val="003399"/>
                </a:solidFill>
                <a:ea typeface="ＭＳ Ｐゴシック" pitchFamily="34" charset="-128"/>
              </a:rPr>
              <a:t/>
            </a:r>
            <a:br>
              <a:rPr lang="en-GB" altLang="en-US" sz="2800" b="1" dirty="0" smtClean="0">
                <a:solidFill>
                  <a:srgbClr val="003399"/>
                </a:solidFill>
                <a:ea typeface="ＭＳ Ｐゴシック" pitchFamily="34" charset="-128"/>
              </a:rPr>
            </a:br>
            <a:r>
              <a:rPr lang="en-GB" altLang="en-US" sz="2800" b="1" dirty="0" smtClean="0">
                <a:solidFill>
                  <a:srgbClr val="003399"/>
                </a:solidFill>
                <a:ea typeface="ＭＳ Ｐゴシック" pitchFamily="34" charset="-128"/>
              </a:rPr>
              <a:t/>
            </a:r>
            <a:br>
              <a:rPr lang="en-GB" altLang="en-US" sz="2800" b="1" dirty="0" smtClean="0">
                <a:solidFill>
                  <a:srgbClr val="003399"/>
                </a:solidFill>
                <a:ea typeface="ＭＳ Ｐゴシック" pitchFamily="34" charset="-128"/>
              </a:rPr>
            </a:br>
            <a:endParaRPr lang="en-GB" altLang="en-US" sz="2800" b="1" dirty="0" smtClean="0">
              <a:solidFill>
                <a:srgbClr val="FF6600"/>
              </a:solidFill>
              <a:ea typeface="ＭＳ Ｐゴシック" pitchFamily="34" charset="-128"/>
            </a:endParaRPr>
          </a:p>
        </p:txBody>
      </p:sp>
      <p:sp>
        <p:nvSpPr>
          <p:cNvPr id="29699" name="Rectangle 3"/>
          <p:cNvSpPr>
            <a:spLocks noGrp="1" noChangeArrowheads="1"/>
          </p:cNvSpPr>
          <p:nvPr>
            <p:ph idx="4294967295"/>
          </p:nvPr>
        </p:nvSpPr>
        <p:spPr bwMode="auto">
          <a:xfrm>
            <a:off x="0" y="2132856"/>
            <a:ext cx="8964613" cy="46531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742950" lvl="2" indent="-342900">
              <a:spcAft>
                <a:spcPts val="600"/>
              </a:spcAft>
              <a:buFont typeface="Wingdings" pitchFamily="2" charset="2"/>
              <a:buChar char="Ø"/>
            </a:pPr>
            <a:endParaRPr lang="en-GB" altLang="en-US" sz="2000" b="1" dirty="0" smtClean="0">
              <a:solidFill>
                <a:schemeClr val="tx2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742950" lvl="2" indent="-342900">
              <a:spcAft>
                <a:spcPts val="600"/>
              </a:spcAft>
              <a:buFont typeface="Wingdings" pitchFamily="2" charset="2"/>
              <a:buChar char="Ø"/>
            </a:pPr>
            <a:r>
              <a:rPr lang="en-GB" altLang="en-US" sz="2000" b="1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Benefits of joint programming </a:t>
            </a:r>
          </a:p>
          <a:p>
            <a:pPr marL="742950" lvl="2" indent="-342900">
              <a:spcAft>
                <a:spcPts val="600"/>
              </a:spcAft>
              <a:buFont typeface="Wingdings" pitchFamily="2" charset="2"/>
              <a:buChar char="Ø"/>
            </a:pPr>
            <a:r>
              <a:rPr lang="en-GB" altLang="en-US" sz="2000" b="1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How to achieve, implement and monitor</a:t>
            </a:r>
          </a:p>
          <a:p>
            <a:pPr marL="742950" lvl="2" indent="-342900">
              <a:spcAft>
                <a:spcPts val="600"/>
              </a:spcAft>
              <a:buFont typeface="Wingdings" pitchFamily="2" charset="2"/>
              <a:buChar char="Ø"/>
            </a:pPr>
            <a:r>
              <a:rPr lang="en-GB" altLang="en-US" sz="2000" b="1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Division of labour and synchronisation</a:t>
            </a:r>
          </a:p>
          <a:p>
            <a:pPr marL="742950" lvl="2" indent="-342900">
              <a:spcAft>
                <a:spcPts val="600"/>
              </a:spcAft>
              <a:buFont typeface="Wingdings" pitchFamily="2" charset="2"/>
              <a:buChar char="Ø"/>
            </a:pPr>
            <a:r>
              <a:rPr lang="en-GB" altLang="en-US" sz="2000" b="1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Role of partner country</a:t>
            </a:r>
          </a:p>
          <a:p>
            <a:pPr marL="742950" lvl="2" indent="-342900">
              <a:spcAft>
                <a:spcPts val="600"/>
              </a:spcAft>
              <a:buFont typeface="Wingdings" pitchFamily="2" charset="2"/>
              <a:buChar char="Ø"/>
            </a:pPr>
            <a:r>
              <a:rPr lang="en-GB" altLang="en-US" sz="2000" b="1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Role of capitals/HQs</a:t>
            </a:r>
          </a:p>
          <a:p>
            <a:pPr marL="742950" lvl="2" indent="-342900">
              <a:spcAft>
                <a:spcPts val="600"/>
              </a:spcAft>
              <a:buFont typeface="Wingdings" pitchFamily="2" charset="2"/>
              <a:buChar char="Ø"/>
            </a:pPr>
            <a:r>
              <a:rPr lang="en-GB" altLang="en-US" sz="2000" b="1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Role of non-EU donors, civil society and private sector</a:t>
            </a:r>
          </a:p>
          <a:p>
            <a:pPr marL="742950" lvl="2" indent="-342900">
              <a:spcAft>
                <a:spcPts val="600"/>
              </a:spcAft>
              <a:buFont typeface="Wingdings" pitchFamily="2" charset="2"/>
              <a:buChar char="Ø"/>
            </a:pPr>
            <a:r>
              <a:rPr lang="en-GB" altLang="en-US" sz="2000" b="1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Joint programming in fragile states and Middle Income Countries</a:t>
            </a:r>
          </a:p>
          <a:p>
            <a:pPr marL="742950" lvl="2" indent="-342900">
              <a:spcAft>
                <a:spcPts val="600"/>
              </a:spcAft>
              <a:buFont typeface="Wingdings" pitchFamily="2" charset="2"/>
              <a:buChar char="Ø"/>
            </a:pPr>
            <a:r>
              <a:rPr lang="en-GB" altLang="en-US" sz="2000" b="1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Support and helpdesk functions</a:t>
            </a:r>
          </a:p>
          <a:p>
            <a:pPr lvl="1">
              <a:spcAft>
                <a:spcPts val="600"/>
              </a:spcAft>
              <a:buFont typeface="Wingdings" pitchFamily="2" charset="2"/>
              <a:buChar char="Ø"/>
            </a:pPr>
            <a:endParaRPr lang="en-GB" altLang="en-US" sz="2000" b="1" dirty="0" smtClean="0">
              <a:solidFill>
                <a:schemeClr val="tx2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lvl="1">
              <a:spcAft>
                <a:spcPts val="600"/>
              </a:spcAft>
              <a:buFont typeface="Wingdings" pitchFamily="2" charset="2"/>
              <a:buChar char="Ø"/>
            </a:pPr>
            <a:endParaRPr lang="en-GB" altLang="en-US" sz="2000" b="1" dirty="0" smtClean="0">
              <a:solidFill>
                <a:schemeClr val="tx2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lvl="1">
              <a:spcAft>
                <a:spcPts val="600"/>
              </a:spcAft>
              <a:buFont typeface="Wingdings" pitchFamily="2" charset="2"/>
              <a:buChar char="Ø"/>
            </a:pPr>
            <a:endParaRPr lang="en-GB" altLang="en-US" sz="2400" b="1" dirty="0" smtClean="0">
              <a:solidFill>
                <a:schemeClr val="tx2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457200" lvl="1" indent="0">
              <a:buNone/>
            </a:pPr>
            <a:endParaRPr lang="en-GB" altLang="en-US" sz="16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8946918"/>
      </p:ext>
    </p:extLst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7938" y="1268760"/>
            <a:ext cx="9144000" cy="863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lvl="1" eaLnBrk="1" hangingPunct="1"/>
            <a:r>
              <a:rPr lang="en-GB" altLang="en-US" sz="2800" b="1" dirty="0" smtClean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Joint Analysis menu</a:t>
            </a:r>
            <a:r>
              <a:rPr lang="en-GB" altLang="en-US" sz="2800" b="1" dirty="0" smtClean="0">
                <a:solidFill>
                  <a:srgbClr val="003399"/>
                </a:solidFill>
                <a:ea typeface="ＭＳ Ｐゴシック" pitchFamily="34" charset="-128"/>
              </a:rPr>
              <a:t/>
            </a:r>
            <a:br>
              <a:rPr lang="en-GB" altLang="en-US" sz="2800" b="1" dirty="0" smtClean="0">
                <a:solidFill>
                  <a:srgbClr val="003399"/>
                </a:solidFill>
                <a:ea typeface="ＭＳ Ｐゴシック" pitchFamily="34" charset="-128"/>
              </a:rPr>
            </a:br>
            <a:r>
              <a:rPr lang="en-GB" altLang="en-US" sz="2800" b="1" dirty="0" smtClean="0">
                <a:solidFill>
                  <a:srgbClr val="003399"/>
                </a:solidFill>
                <a:ea typeface="ＭＳ Ｐゴシック" pitchFamily="34" charset="-128"/>
              </a:rPr>
              <a:t/>
            </a:r>
            <a:br>
              <a:rPr lang="en-GB" altLang="en-US" sz="2800" b="1" dirty="0" smtClean="0">
                <a:solidFill>
                  <a:srgbClr val="003399"/>
                </a:solidFill>
                <a:ea typeface="ＭＳ Ｐゴシック" pitchFamily="34" charset="-128"/>
              </a:rPr>
            </a:br>
            <a:endParaRPr lang="en-GB" altLang="en-US" sz="2800" b="1" dirty="0" smtClean="0">
              <a:solidFill>
                <a:srgbClr val="FF6600"/>
              </a:solidFill>
              <a:ea typeface="ＭＳ Ｐゴシック" pitchFamily="34" charset="-128"/>
            </a:endParaRPr>
          </a:p>
        </p:txBody>
      </p:sp>
      <p:sp>
        <p:nvSpPr>
          <p:cNvPr id="29699" name="Rectangle 3"/>
          <p:cNvSpPr>
            <a:spLocks noGrp="1" noChangeArrowheads="1"/>
          </p:cNvSpPr>
          <p:nvPr>
            <p:ph idx="4294967295"/>
          </p:nvPr>
        </p:nvSpPr>
        <p:spPr bwMode="auto">
          <a:xfrm>
            <a:off x="0" y="2132856"/>
            <a:ext cx="8964613" cy="46531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742950" lvl="2" indent="-342900">
              <a:spcAft>
                <a:spcPts val="600"/>
              </a:spcAft>
              <a:buFont typeface="Wingdings" pitchFamily="2" charset="2"/>
              <a:buChar char="Ø"/>
            </a:pPr>
            <a:r>
              <a:rPr lang="en-GB" altLang="en-US" sz="2000" b="1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Political situation</a:t>
            </a:r>
          </a:p>
          <a:p>
            <a:pPr marL="742950" lvl="2" indent="-342900">
              <a:spcAft>
                <a:spcPts val="600"/>
              </a:spcAft>
              <a:buFont typeface="Wingdings" pitchFamily="2" charset="2"/>
              <a:buChar char="Ø"/>
            </a:pPr>
            <a:r>
              <a:rPr lang="en-GB" altLang="en-US" sz="2000" b="1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Economic situation</a:t>
            </a:r>
          </a:p>
          <a:p>
            <a:pPr marL="742950" lvl="2" indent="-342900">
              <a:spcAft>
                <a:spcPts val="600"/>
              </a:spcAft>
              <a:buFont typeface="Wingdings" pitchFamily="2" charset="2"/>
              <a:buChar char="Ø"/>
            </a:pPr>
            <a:r>
              <a:rPr lang="en-GB" altLang="en-US" sz="2000" b="1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Social situation and vulnerability</a:t>
            </a:r>
          </a:p>
          <a:p>
            <a:pPr marL="742950" lvl="2" indent="-342900">
              <a:spcAft>
                <a:spcPts val="600"/>
              </a:spcAft>
              <a:buFont typeface="Wingdings" pitchFamily="2" charset="2"/>
              <a:buChar char="Ø"/>
            </a:pPr>
            <a:r>
              <a:rPr lang="en-GB" altLang="en-US" sz="2000" b="1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Environmental situation</a:t>
            </a:r>
          </a:p>
          <a:p>
            <a:pPr marL="742950" lvl="2" indent="-342900">
              <a:spcAft>
                <a:spcPts val="600"/>
              </a:spcAft>
              <a:buFont typeface="Wingdings" pitchFamily="2" charset="2"/>
              <a:buChar char="Ø"/>
            </a:pPr>
            <a:r>
              <a:rPr lang="en-GB" altLang="en-US" sz="2000" b="1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Regional integration and cooperation</a:t>
            </a:r>
          </a:p>
          <a:p>
            <a:pPr marL="742950" lvl="2" indent="-342900">
              <a:spcAft>
                <a:spcPts val="600"/>
              </a:spcAft>
              <a:buFont typeface="Wingdings" pitchFamily="2" charset="2"/>
              <a:buChar char="Ø"/>
            </a:pPr>
            <a:r>
              <a:rPr lang="en-GB" altLang="en-US" sz="2000" b="1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Country capacities</a:t>
            </a:r>
          </a:p>
          <a:p>
            <a:pPr marL="742950" lvl="2" indent="-342900">
              <a:spcAft>
                <a:spcPts val="600"/>
              </a:spcAft>
              <a:buFont typeface="Wingdings" pitchFamily="2" charset="2"/>
              <a:buChar char="Ø"/>
            </a:pPr>
            <a:r>
              <a:rPr lang="en-GB" altLang="en-US" sz="2000" b="1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Donor presences</a:t>
            </a:r>
          </a:p>
          <a:p>
            <a:pPr marL="742950" lvl="2" indent="-342900">
              <a:spcAft>
                <a:spcPts val="600"/>
              </a:spcAft>
              <a:buFont typeface="Wingdings" pitchFamily="2" charset="2"/>
              <a:buChar char="Ø"/>
            </a:pPr>
            <a:r>
              <a:rPr lang="en-GB" altLang="en-US" sz="2000" b="1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Overarching issues (Agenda for Change, ENI policies)</a:t>
            </a:r>
            <a:endParaRPr lang="en-GB" altLang="en-US" sz="2000" b="1" dirty="0">
              <a:solidFill>
                <a:schemeClr val="tx2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lvl="1">
              <a:spcAft>
                <a:spcPts val="600"/>
              </a:spcAft>
              <a:buFont typeface="Wingdings" pitchFamily="2" charset="2"/>
              <a:buChar char="Ø"/>
            </a:pPr>
            <a:endParaRPr lang="en-GB" altLang="en-US" sz="2000" b="1" dirty="0" smtClean="0">
              <a:solidFill>
                <a:schemeClr val="tx2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lvl="1">
              <a:spcAft>
                <a:spcPts val="600"/>
              </a:spcAft>
              <a:buFont typeface="Wingdings" pitchFamily="2" charset="2"/>
              <a:buChar char="Ø"/>
            </a:pPr>
            <a:endParaRPr lang="en-GB" altLang="en-US" sz="2000" b="1" dirty="0" smtClean="0">
              <a:solidFill>
                <a:schemeClr val="tx2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lvl="1">
              <a:spcAft>
                <a:spcPts val="600"/>
              </a:spcAft>
              <a:buFont typeface="Wingdings" pitchFamily="2" charset="2"/>
              <a:buChar char="Ø"/>
            </a:pPr>
            <a:endParaRPr lang="en-GB" altLang="en-US" sz="2400" b="1" dirty="0" smtClean="0">
              <a:solidFill>
                <a:schemeClr val="tx2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457200" lvl="1" indent="0">
              <a:buNone/>
            </a:pPr>
            <a:endParaRPr lang="en-GB" altLang="en-US" sz="16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3029381"/>
      </p:ext>
    </p:extLst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7938" y="1268760"/>
            <a:ext cx="9144000" cy="863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lvl="1" eaLnBrk="1" hangingPunct="1"/>
            <a:r>
              <a:rPr lang="en-GB" altLang="en-US" sz="2800" b="1" dirty="0" smtClean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Joint Response menu</a:t>
            </a:r>
            <a:r>
              <a:rPr lang="en-GB" altLang="en-US" sz="2800" b="1" dirty="0" smtClean="0">
                <a:solidFill>
                  <a:srgbClr val="003399"/>
                </a:solidFill>
                <a:ea typeface="ＭＳ Ｐゴシック" pitchFamily="34" charset="-128"/>
              </a:rPr>
              <a:t/>
            </a:r>
            <a:br>
              <a:rPr lang="en-GB" altLang="en-US" sz="2800" b="1" dirty="0" smtClean="0">
                <a:solidFill>
                  <a:srgbClr val="003399"/>
                </a:solidFill>
                <a:ea typeface="ＭＳ Ｐゴシック" pitchFamily="34" charset="-128"/>
              </a:rPr>
            </a:br>
            <a:r>
              <a:rPr lang="en-GB" altLang="en-US" sz="2800" b="1" dirty="0" smtClean="0">
                <a:solidFill>
                  <a:srgbClr val="003399"/>
                </a:solidFill>
                <a:ea typeface="ＭＳ Ｐゴシック" pitchFamily="34" charset="-128"/>
              </a:rPr>
              <a:t/>
            </a:r>
            <a:br>
              <a:rPr lang="en-GB" altLang="en-US" sz="2800" b="1" dirty="0" smtClean="0">
                <a:solidFill>
                  <a:srgbClr val="003399"/>
                </a:solidFill>
                <a:ea typeface="ＭＳ Ｐゴシック" pitchFamily="34" charset="-128"/>
              </a:rPr>
            </a:br>
            <a:endParaRPr lang="en-GB" altLang="en-US" sz="2800" b="1" dirty="0" smtClean="0">
              <a:solidFill>
                <a:srgbClr val="FF6600"/>
              </a:solidFill>
              <a:ea typeface="ＭＳ Ｐゴシック" pitchFamily="34" charset="-128"/>
            </a:endParaRPr>
          </a:p>
        </p:txBody>
      </p:sp>
      <p:sp>
        <p:nvSpPr>
          <p:cNvPr id="29699" name="Rectangle 3"/>
          <p:cNvSpPr>
            <a:spLocks noGrp="1" noChangeArrowheads="1"/>
          </p:cNvSpPr>
          <p:nvPr>
            <p:ph idx="4294967295"/>
          </p:nvPr>
        </p:nvSpPr>
        <p:spPr bwMode="auto">
          <a:xfrm>
            <a:off x="0" y="1772816"/>
            <a:ext cx="8964613" cy="50131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742950" lvl="2" indent="-342900">
              <a:spcAft>
                <a:spcPts val="600"/>
              </a:spcAft>
              <a:buFont typeface="Wingdings" pitchFamily="2" charset="2"/>
              <a:buChar char="Ø"/>
            </a:pPr>
            <a:r>
              <a:rPr lang="en-GB" altLang="en-US" sz="2000" b="1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Advice on drafting process</a:t>
            </a:r>
          </a:p>
          <a:p>
            <a:pPr marL="742950" lvl="2" indent="-342900">
              <a:spcAft>
                <a:spcPts val="600"/>
              </a:spcAft>
              <a:buFont typeface="Wingdings" pitchFamily="2" charset="2"/>
              <a:buChar char="Ø"/>
            </a:pPr>
            <a:r>
              <a:rPr lang="en-GB" altLang="en-US" sz="2000" b="1" dirty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Overview of EU+MS (current) cooperation</a:t>
            </a:r>
          </a:p>
          <a:p>
            <a:pPr marL="742950" lvl="2" indent="-342900">
              <a:spcAft>
                <a:spcPts val="600"/>
              </a:spcAft>
              <a:buFont typeface="Wingdings" pitchFamily="2" charset="2"/>
              <a:buChar char="Ø"/>
            </a:pPr>
            <a:r>
              <a:rPr lang="en-GB" altLang="en-US" sz="2000" b="1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Overall vision on country</a:t>
            </a:r>
          </a:p>
          <a:p>
            <a:pPr marL="742950" lvl="2" indent="-342900">
              <a:spcAft>
                <a:spcPts val="600"/>
              </a:spcAft>
              <a:buFont typeface="Wingdings" pitchFamily="2" charset="2"/>
              <a:buChar char="Ø"/>
            </a:pPr>
            <a:r>
              <a:rPr lang="en-GB" altLang="en-US" sz="2000" b="1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European values, common positions</a:t>
            </a:r>
          </a:p>
          <a:p>
            <a:pPr marL="742950" lvl="2" indent="-342900">
              <a:spcAft>
                <a:spcPts val="600"/>
              </a:spcAft>
              <a:buFont typeface="Wingdings" pitchFamily="2" charset="2"/>
              <a:buChar char="Ø"/>
            </a:pPr>
            <a:r>
              <a:rPr lang="en-GB" altLang="en-US" sz="2000" b="1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Strategic objectives</a:t>
            </a:r>
          </a:p>
          <a:p>
            <a:pPr marL="742950" lvl="2" indent="-342900">
              <a:spcAft>
                <a:spcPts val="600"/>
              </a:spcAft>
              <a:buFont typeface="Wingdings" pitchFamily="2" charset="2"/>
              <a:buChar char="Ø"/>
            </a:pPr>
            <a:r>
              <a:rPr lang="en-GB" altLang="en-US" sz="2000" b="1" dirty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Sectors of intervention </a:t>
            </a:r>
          </a:p>
          <a:p>
            <a:pPr marL="742950" lvl="2" indent="-342900">
              <a:spcAft>
                <a:spcPts val="600"/>
              </a:spcAft>
              <a:buFont typeface="Wingdings" pitchFamily="2" charset="2"/>
              <a:buChar char="Ø"/>
            </a:pPr>
            <a:r>
              <a:rPr lang="en-GB" altLang="en-US" sz="2000" b="1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Synchronisation and (future) division of labour (process)</a:t>
            </a:r>
          </a:p>
          <a:p>
            <a:pPr marL="742950" lvl="2" indent="-342900">
              <a:spcAft>
                <a:spcPts val="600"/>
              </a:spcAft>
              <a:buFont typeface="Wingdings" pitchFamily="2" charset="2"/>
              <a:buChar char="Ø"/>
            </a:pPr>
            <a:r>
              <a:rPr lang="en-GB" altLang="en-US" sz="2000" b="1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Fragile states: development/security, linking relief, rehabilitation and development (LRRD)</a:t>
            </a:r>
          </a:p>
          <a:p>
            <a:pPr marL="742950" lvl="2" indent="-342900">
              <a:spcAft>
                <a:spcPts val="600"/>
              </a:spcAft>
              <a:buFont typeface="Wingdings" pitchFamily="2" charset="2"/>
              <a:buChar char="Ø"/>
            </a:pPr>
            <a:r>
              <a:rPr lang="en-GB" altLang="en-US" sz="2000" b="1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Indicative allocations</a:t>
            </a:r>
          </a:p>
          <a:p>
            <a:pPr marL="742950" lvl="2" indent="-342900">
              <a:spcAft>
                <a:spcPts val="600"/>
              </a:spcAft>
              <a:buFont typeface="Wingdings" pitchFamily="2" charset="2"/>
              <a:buChar char="Ø"/>
            </a:pPr>
            <a:r>
              <a:rPr lang="en-GB" altLang="en-US" sz="2000" b="1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Monitoring, evaluation and communication</a:t>
            </a:r>
          </a:p>
        </p:txBody>
      </p:sp>
    </p:spTree>
    <p:extLst>
      <p:ext uri="{BB962C8B-B14F-4D97-AF65-F5344CB8AC3E}">
        <p14:creationId xmlns:p14="http://schemas.microsoft.com/office/powerpoint/2010/main" val="1468859080"/>
      </p:ext>
    </p:extLst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7938" y="1268760"/>
            <a:ext cx="9144000" cy="863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lvl="1" eaLnBrk="1" hangingPunct="1"/>
            <a:r>
              <a:rPr lang="en-GB" altLang="en-US" sz="2800" b="1" dirty="0" smtClean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Roadmap menu</a:t>
            </a:r>
            <a:r>
              <a:rPr lang="en-GB" altLang="en-US" sz="2800" b="1" dirty="0" smtClean="0">
                <a:solidFill>
                  <a:srgbClr val="003399"/>
                </a:solidFill>
                <a:ea typeface="ＭＳ Ｐゴシック" pitchFamily="34" charset="-128"/>
              </a:rPr>
              <a:t/>
            </a:r>
            <a:br>
              <a:rPr lang="en-GB" altLang="en-US" sz="2800" b="1" dirty="0" smtClean="0">
                <a:solidFill>
                  <a:srgbClr val="003399"/>
                </a:solidFill>
                <a:ea typeface="ＭＳ Ｐゴシック" pitchFamily="34" charset="-128"/>
              </a:rPr>
            </a:br>
            <a:r>
              <a:rPr lang="en-GB" altLang="en-US" sz="2800" b="1" dirty="0" smtClean="0">
                <a:solidFill>
                  <a:srgbClr val="003399"/>
                </a:solidFill>
                <a:ea typeface="ＭＳ Ｐゴシック" pitchFamily="34" charset="-128"/>
              </a:rPr>
              <a:t/>
            </a:r>
            <a:br>
              <a:rPr lang="en-GB" altLang="en-US" sz="2800" b="1" dirty="0" smtClean="0">
                <a:solidFill>
                  <a:srgbClr val="003399"/>
                </a:solidFill>
                <a:ea typeface="ＭＳ Ｐゴシック" pitchFamily="34" charset="-128"/>
              </a:rPr>
            </a:br>
            <a:endParaRPr lang="en-GB" altLang="en-US" sz="2800" b="1" dirty="0" smtClean="0">
              <a:solidFill>
                <a:srgbClr val="FF6600"/>
              </a:solidFill>
              <a:ea typeface="ＭＳ Ｐゴシック" pitchFamily="34" charset="-128"/>
            </a:endParaRPr>
          </a:p>
        </p:txBody>
      </p:sp>
      <p:sp>
        <p:nvSpPr>
          <p:cNvPr id="29699" name="Rectangle 3"/>
          <p:cNvSpPr>
            <a:spLocks noGrp="1" noChangeArrowheads="1"/>
          </p:cNvSpPr>
          <p:nvPr>
            <p:ph idx="4294967295"/>
          </p:nvPr>
        </p:nvSpPr>
        <p:spPr bwMode="auto">
          <a:xfrm>
            <a:off x="0" y="1772816"/>
            <a:ext cx="8964613" cy="50131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742950" lvl="2" indent="-342900">
              <a:spcAft>
                <a:spcPts val="600"/>
              </a:spcAft>
              <a:buFont typeface="Wingdings" pitchFamily="2" charset="2"/>
              <a:buChar char="Ø"/>
            </a:pPr>
            <a:r>
              <a:rPr lang="en-GB" altLang="en-US" sz="2000" b="1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Overview: </a:t>
            </a:r>
          </a:p>
          <a:p>
            <a:pPr marL="1200150" lvl="3" indent="-342900">
              <a:spcAft>
                <a:spcPts val="600"/>
              </a:spcAft>
              <a:buFont typeface="Wingdings" pitchFamily="2" charset="2"/>
              <a:buChar char="Ø"/>
            </a:pPr>
            <a:r>
              <a:rPr lang="en-GB" altLang="en-US" sz="1600" b="1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why JP; state of play; summary of country specific approach</a:t>
            </a:r>
          </a:p>
          <a:p>
            <a:pPr marL="742950" lvl="2" indent="-342900">
              <a:spcAft>
                <a:spcPts val="600"/>
              </a:spcAft>
              <a:buFont typeface="Wingdings" pitchFamily="2" charset="2"/>
              <a:buChar char="Ø"/>
            </a:pPr>
            <a:r>
              <a:rPr lang="en-GB" altLang="en-US" sz="2000" b="1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Delivery schedule/process: </a:t>
            </a:r>
          </a:p>
          <a:p>
            <a:pPr marL="1200150" lvl="3" indent="-342900">
              <a:spcAft>
                <a:spcPts val="600"/>
              </a:spcAft>
              <a:buFont typeface="Wingdings" pitchFamily="2" charset="2"/>
              <a:buChar char="Ø"/>
            </a:pPr>
            <a:r>
              <a:rPr lang="en-GB" altLang="en-US" sz="1600" b="1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goals; added value; consultation government and other actors; structure of JP doc; endorsement procedure (with HQs); which (EU) donors participate; timeline/planning incl. intermediary steps</a:t>
            </a:r>
          </a:p>
          <a:p>
            <a:pPr marL="742950" lvl="2" indent="-342900">
              <a:spcAft>
                <a:spcPts val="600"/>
              </a:spcAft>
              <a:buFont typeface="Wingdings" pitchFamily="2" charset="2"/>
              <a:buChar char="Ø"/>
            </a:pPr>
            <a:r>
              <a:rPr lang="en-GB" altLang="en-US" sz="2000" b="1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Communication to HQs: </a:t>
            </a:r>
          </a:p>
          <a:p>
            <a:pPr marL="1200150" lvl="3" indent="-342900">
              <a:spcAft>
                <a:spcPts val="600"/>
              </a:spcAft>
              <a:buFont typeface="Wingdings" pitchFamily="2" charset="2"/>
              <a:buChar char="Ø"/>
            </a:pPr>
            <a:r>
              <a:rPr lang="en-GB" altLang="en-US" sz="1600" b="1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what to expect from HQs to enable process; request for substitution of bilateral programming by JP </a:t>
            </a:r>
          </a:p>
          <a:p>
            <a:pPr marL="742950" lvl="2" indent="-342900">
              <a:spcAft>
                <a:spcPts val="600"/>
              </a:spcAft>
              <a:buFont typeface="Wingdings" pitchFamily="2" charset="2"/>
              <a:buChar char="Ø"/>
            </a:pPr>
            <a:r>
              <a:rPr lang="en-GB" altLang="en-US" sz="2000" b="1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Challenges and risks</a:t>
            </a:r>
          </a:p>
        </p:txBody>
      </p:sp>
    </p:spTree>
    <p:extLst>
      <p:ext uri="{BB962C8B-B14F-4D97-AF65-F5344CB8AC3E}">
        <p14:creationId xmlns:p14="http://schemas.microsoft.com/office/powerpoint/2010/main" val="1032673170"/>
      </p:ext>
    </p:extLst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179512" y="1485454"/>
            <a:ext cx="8784976" cy="7914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GB" altLang="en-US" sz="2800" b="1" dirty="0" smtClean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Consultative process with EU MS &amp; status</a:t>
            </a:r>
            <a:endParaRPr lang="en-GB" altLang="en-US" sz="1600" b="1" i="1" dirty="0" smtClean="0">
              <a:solidFill>
                <a:srgbClr val="00B0F0"/>
              </a:solidFill>
              <a:latin typeface="Verdana" pitchFamily="34" charset="0"/>
              <a:ea typeface="ＭＳ Ｐゴシック" pitchFamily="34" charset="-128"/>
            </a:endParaRP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395288" y="2060848"/>
            <a:ext cx="8748712" cy="44647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400050">
              <a:lnSpc>
                <a:spcPct val="80000"/>
              </a:lnSpc>
              <a:buNone/>
            </a:pPr>
            <a:r>
              <a:rPr lang="en-GB" altLang="en-US" sz="2000" b="1" u="sng" dirty="0" smtClean="0">
                <a:solidFill>
                  <a:schemeClr val="tx2"/>
                </a:solidFill>
              </a:rPr>
              <a:t>Consultative Process:</a:t>
            </a:r>
          </a:p>
          <a:p>
            <a:pPr marL="400050">
              <a:lnSpc>
                <a:spcPct val="80000"/>
              </a:lnSpc>
              <a:buFont typeface="Wingdings" pitchFamily="2" charset="2"/>
              <a:buChar char="Ø"/>
            </a:pPr>
            <a:endParaRPr lang="en-GB" altLang="en-US" sz="1000" b="1" dirty="0" smtClean="0">
              <a:solidFill>
                <a:schemeClr val="tx2"/>
              </a:solidFill>
            </a:endParaRPr>
          </a:p>
          <a:p>
            <a:pPr marL="400050">
              <a:lnSpc>
                <a:spcPct val="80000"/>
              </a:lnSpc>
              <a:buFont typeface="Wingdings" pitchFamily="2" charset="2"/>
              <a:buChar char="Ø"/>
            </a:pPr>
            <a:r>
              <a:rPr lang="en-GB" altLang="en-US" sz="2000" b="1" dirty="0" smtClean="0">
                <a:solidFill>
                  <a:schemeClr val="tx2"/>
                </a:solidFill>
              </a:rPr>
              <a:t>The Guidance pack was drafted by the team of technical assistants supporting Joint Programming, under the direction of DEVCO and EEAS</a:t>
            </a:r>
          </a:p>
          <a:p>
            <a:pPr marL="400050">
              <a:lnSpc>
                <a:spcPct val="80000"/>
              </a:lnSpc>
              <a:buFont typeface="Wingdings" pitchFamily="2" charset="2"/>
              <a:buChar char="Ø"/>
            </a:pPr>
            <a:endParaRPr lang="en-GB" altLang="en-US" sz="1000" b="1" dirty="0" smtClean="0">
              <a:solidFill>
                <a:schemeClr val="tx2"/>
              </a:solidFill>
            </a:endParaRPr>
          </a:p>
          <a:p>
            <a:pPr marL="400050">
              <a:lnSpc>
                <a:spcPct val="80000"/>
              </a:lnSpc>
              <a:buFont typeface="Wingdings" pitchFamily="2" charset="2"/>
              <a:buChar char="Ø"/>
            </a:pPr>
            <a:r>
              <a:rPr lang="en-GB" altLang="en-US" sz="2000" b="1" dirty="0" smtClean="0">
                <a:solidFill>
                  <a:schemeClr val="tx2"/>
                </a:solidFill>
              </a:rPr>
              <a:t>It has been submitted to EU MS for consultation and comments (technical seminar in Nov 2014)</a:t>
            </a:r>
          </a:p>
          <a:p>
            <a:pPr marL="400050">
              <a:lnSpc>
                <a:spcPct val="80000"/>
              </a:lnSpc>
              <a:buFont typeface="Wingdings" pitchFamily="2" charset="2"/>
              <a:buChar char="Ø"/>
            </a:pPr>
            <a:endParaRPr lang="en-GB" altLang="en-US" sz="2000" b="1" dirty="0" smtClean="0">
              <a:solidFill>
                <a:schemeClr val="tx2"/>
              </a:solidFill>
            </a:endParaRPr>
          </a:p>
          <a:p>
            <a:pPr marL="400050">
              <a:lnSpc>
                <a:spcPct val="80000"/>
              </a:lnSpc>
              <a:buNone/>
            </a:pPr>
            <a:r>
              <a:rPr lang="en-GB" altLang="en-US" sz="2000" b="1" u="sng" dirty="0" smtClean="0">
                <a:solidFill>
                  <a:schemeClr val="tx2"/>
                </a:solidFill>
              </a:rPr>
              <a:t>Status:</a:t>
            </a:r>
          </a:p>
          <a:p>
            <a:pPr marL="400050">
              <a:lnSpc>
                <a:spcPct val="80000"/>
              </a:lnSpc>
              <a:buNone/>
            </a:pPr>
            <a:endParaRPr lang="en-GB" altLang="en-US" sz="1000" b="1" dirty="0" smtClean="0">
              <a:solidFill>
                <a:schemeClr val="tx2"/>
              </a:solidFill>
            </a:endParaRPr>
          </a:p>
          <a:p>
            <a:pPr marL="514350" indent="-457200">
              <a:lnSpc>
                <a:spcPct val="80000"/>
              </a:lnSpc>
              <a:buFont typeface="Wingdings" pitchFamily="2" charset="2"/>
              <a:buChar char="Ø"/>
            </a:pPr>
            <a:r>
              <a:rPr lang="en-GB" altLang="en-US" sz="2000" b="1" dirty="0" smtClean="0">
                <a:solidFill>
                  <a:schemeClr val="tx2"/>
                </a:solidFill>
              </a:rPr>
              <a:t>Positive response by EU DGs in Dec 2014</a:t>
            </a:r>
          </a:p>
          <a:p>
            <a:pPr marL="514350" indent="-457200">
              <a:lnSpc>
                <a:spcPct val="80000"/>
              </a:lnSpc>
              <a:buFont typeface="Wingdings" pitchFamily="2" charset="2"/>
              <a:buChar char="Ø"/>
            </a:pPr>
            <a:r>
              <a:rPr lang="en-GB" altLang="en-US" sz="2000" b="1" dirty="0" smtClean="0">
                <a:solidFill>
                  <a:schemeClr val="tx2"/>
                </a:solidFill>
              </a:rPr>
              <a:t>Finalising in the course of Feb; EEAS/DEVCO to share with EU DELs and MS HQs, which share with embassies</a:t>
            </a:r>
          </a:p>
          <a:p>
            <a:pPr marL="514350" indent="-457200">
              <a:lnSpc>
                <a:spcPct val="80000"/>
              </a:lnSpc>
              <a:buFont typeface="Wingdings" pitchFamily="2" charset="2"/>
              <a:buChar char="Ø"/>
            </a:pPr>
            <a:r>
              <a:rPr lang="en-GB" altLang="en-US" sz="2000" b="1" dirty="0" smtClean="0">
                <a:solidFill>
                  <a:schemeClr val="tx2"/>
                </a:solidFill>
              </a:rPr>
              <a:t>Posted on Cap4Dev. Access will be public, no password will be required!</a:t>
            </a:r>
          </a:p>
          <a:p>
            <a:pPr marL="514350" indent="-457200">
              <a:lnSpc>
                <a:spcPct val="80000"/>
              </a:lnSpc>
              <a:buFont typeface="Wingdings" pitchFamily="2" charset="2"/>
              <a:buChar char="Ø"/>
            </a:pPr>
            <a:r>
              <a:rPr lang="en-GB" altLang="en-US" sz="2000" b="1" dirty="0" smtClean="0">
                <a:solidFill>
                  <a:schemeClr val="tx2"/>
                </a:solidFill>
              </a:rPr>
              <a:t>More visibility for JP – sharing with information to the public at large – showcasing strong results</a:t>
            </a:r>
          </a:p>
          <a:p>
            <a:pPr marL="400050">
              <a:lnSpc>
                <a:spcPct val="80000"/>
              </a:lnSpc>
              <a:buFont typeface="Wingdings" pitchFamily="2" charset="2"/>
              <a:buChar char="Ø"/>
            </a:pPr>
            <a:endParaRPr lang="en-GB" altLang="en-US" sz="2000" b="1" dirty="0" smtClean="0">
              <a:solidFill>
                <a:schemeClr val="tx2"/>
              </a:solidFill>
            </a:endParaRPr>
          </a:p>
          <a:p>
            <a:pPr marL="400050">
              <a:lnSpc>
                <a:spcPct val="80000"/>
              </a:lnSpc>
              <a:buFont typeface="Wingdings" pitchFamily="2" charset="2"/>
              <a:buChar char="Ø"/>
            </a:pPr>
            <a:endParaRPr lang="en-GB" altLang="en-US" sz="2000" b="1" dirty="0" smtClean="0">
              <a:solidFill>
                <a:schemeClr val="tx2"/>
              </a:solidFill>
            </a:endParaRPr>
          </a:p>
          <a:p>
            <a:pPr>
              <a:lnSpc>
                <a:spcPct val="80000"/>
              </a:lnSpc>
            </a:pPr>
            <a:endParaRPr lang="en-GB" altLang="en-US" sz="2800" dirty="0" smtClean="0">
              <a:solidFill>
                <a:schemeClr val="tx2"/>
              </a:solidFill>
            </a:endParaRPr>
          </a:p>
          <a:p>
            <a:pPr marL="342900" lvl="1" indent="-342900">
              <a:lnSpc>
                <a:spcPct val="80000"/>
              </a:lnSpc>
              <a:buFont typeface="Arial" charset="0"/>
              <a:buNone/>
            </a:pPr>
            <a:endParaRPr lang="en-GB" altLang="en-US" sz="2000" dirty="0" smtClean="0"/>
          </a:p>
          <a:p>
            <a:pPr>
              <a:lnSpc>
                <a:spcPct val="80000"/>
              </a:lnSpc>
            </a:pPr>
            <a:endParaRPr lang="en-GB" altLang="en-US" sz="2400" u="sng" dirty="0" smtClean="0"/>
          </a:p>
          <a:p>
            <a:pPr>
              <a:lnSpc>
                <a:spcPct val="80000"/>
              </a:lnSpc>
            </a:pPr>
            <a:endParaRPr lang="en-GB" altLang="en-US" dirty="0" smtClean="0"/>
          </a:p>
          <a:p>
            <a:pPr>
              <a:lnSpc>
                <a:spcPct val="80000"/>
              </a:lnSpc>
            </a:pPr>
            <a:endParaRPr lang="en-GB" altLang="en-US" dirty="0" smtClean="0"/>
          </a:p>
          <a:p>
            <a:pPr>
              <a:lnSpc>
                <a:spcPct val="80000"/>
              </a:lnSpc>
              <a:buFont typeface="Symbol" pitchFamily="18" charset="2"/>
              <a:buChar char="Þ"/>
            </a:pPr>
            <a:endParaRPr lang="en-GB" altLang="en-US" dirty="0" smtClean="0"/>
          </a:p>
          <a:p>
            <a:pPr marL="342900" lvl="1" indent="-342900">
              <a:lnSpc>
                <a:spcPct val="80000"/>
              </a:lnSpc>
            </a:pPr>
            <a:endParaRPr lang="en-GB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897871027"/>
      </p:ext>
    </p:extLst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esentation EC-EEAS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32332</TotalTime>
  <Words>419</Words>
  <Application>Microsoft Office PowerPoint</Application>
  <PresentationFormat>On-screen Show (4:3)</PresentationFormat>
  <Paragraphs>84</Paragraphs>
  <Slides>7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presentation EC-EEAS</vt:lpstr>
      <vt:lpstr>PowerPoint Presentation</vt:lpstr>
      <vt:lpstr>Objectives and components of the Guidance Pack </vt:lpstr>
      <vt:lpstr>FAQs: providing answers to key/recurrent questions (FAQs)   </vt:lpstr>
      <vt:lpstr>Joint Analysis menu  </vt:lpstr>
      <vt:lpstr>Joint Response menu  </vt:lpstr>
      <vt:lpstr> Roadmap menu  </vt:lpstr>
      <vt:lpstr>Consultative process with EU MS &amp; status</vt:lpstr>
    </vt:vector>
  </TitlesOfParts>
  <Company>European Commission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Bernard San Emeterio</dc:creator>
  <cp:lastModifiedBy>GERBRANDIJ Alex (EEAS)</cp:lastModifiedBy>
  <cp:revision>1567</cp:revision>
  <cp:lastPrinted>2014-09-02T07:32:33Z</cp:lastPrinted>
  <dcterms:created xsi:type="dcterms:W3CDTF">2005-12-20T11:19:53Z</dcterms:created>
  <dcterms:modified xsi:type="dcterms:W3CDTF">2015-02-05T16:10:07Z</dcterms:modified>
</cp:coreProperties>
</file>