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99" r:id="rId1"/>
  </p:sldMasterIdLst>
  <p:notesMasterIdLst>
    <p:notesMasterId r:id="rId13"/>
  </p:notesMasterIdLst>
  <p:handoutMasterIdLst>
    <p:handoutMasterId r:id="rId14"/>
  </p:handoutMasterIdLst>
  <p:sldIdLst>
    <p:sldId id="1226" r:id="rId2"/>
    <p:sldId id="1253" r:id="rId3"/>
    <p:sldId id="1256" r:id="rId4"/>
    <p:sldId id="1251" r:id="rId5"/>
    <p:sldId id="1252" r:id="rId6"/>
    <p:sldId id="1232" r:id="rId7"/>
    <p:sldId id="1243" r:id="rId8"/>
    <p:sldId id="1245" r:id="rId9"/>
    <p:sldId id="1257" r:id="rId10"/>
    <p:sldId id="1258" r:id="rId11"/>
    <p:sldId id="1259" r:id="rId12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RANDIJ Alex (EEAS)" initials="GA(" lastIdx="0" clrIdx="0"/>
  <p:cmAuthor id="1" name="KADEL Jost (DEVCO)" initials="KJ(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00FF"/>
    <a:srgbClr val="00FF00"/>
    <a:srgbClr val="33CC33"/>
    <a:srgbClr val="003366"/>
    <a:srgbClr val="FF0000"/>
    <a:srgbClr val="0C197A"/>
    <a:srgbClr val="103C72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86710" autoAdjust="0"/>
  </p:normalViewPr>
  <p:slideViewPr>
    <p:cSldViewPr>
      <p:cViewPr>
        <p:scale>
          <a:sx n="80" d="100"/>
          <a:sy n="80" d="100"/>
        </p:scale>
        <p:origin x="-2760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46" y="-84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06/02/2015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06/02/2015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44" y="4715793"/>
            <a:ext cx="5488317" cy="446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74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76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1079723"/>
          </a:xfrm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Country break-out sessions: </a:t>
            </a:r>
            <a:b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What do we take back home?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536605"/>
          </a:xfrm>
        </p:spPr>
        <p:txBody>
          <a:bodyPr/>
          <a:lstStyle/>
          <a:p>
            <a:endParaRPr lang="en-GB" sz="1400" u="sng" dirty="0" smtClean="0"/>
          </a:p>
          <a:p>
            <a:endParaRPr lang="en-GB" sz="1400" u="sng" dirty="0"/>
          </a:p>
          <a:p>
            <a:r>
              <a:rPr lang="en-GB" sz="1400" u="sng" dirty="0" smtClean="0"/>
              <a:t>Group 1, entrance of room, facilitation by Alex O', Jost</a:t>
            </a:r>
          </a:p>
          <a:p>
            <a:pPr marL="0" indent="0">
              <a:buNone/>
            </a:pPr>
            <a:r>
              <a:rPr lang="en-GB" sz="1600" b="1" dirty="0" smtClean="0"/>
              <a:t>Georgia, Algeria, Azerbaijan, Tunisia</a:t>
            </a:r>
          </a:p>
          <a:p>
            <a:endParaRPr lang="en-GB" sz="1400" u="sng" dirty="0" smtClean="0"/>
          </a:p>
          <a:p>
            <a:r>
              <a:rPr lang="en-GB" sz="1400" u="sng" dirty="0" smtClean="0"/>
              <a:t>Group 2, opposite site of entrance, facilitation by </a:t>
            </a:r>
            <a:r>
              <a:rPr lang="en-GB" sz="1400" u="sng" dirty="0" err="1" smtClean="0"/>
              <a:t>Begona</a:t>
            </a:r>
            <a:r>
              <a:rPr lang="en-GB" sz="1400" u="sng" dirty="0" smtClean="0"/>
              <a:t>, Veronica</a:t>
            </a:r>
          </a:p>
          <a:p>
            <a:pPr marL="0" indent="0">
              <a:buNone/>
            </a:pPr>
            <a:r>
              <a:rPr lang="en-GB" sz="1600" b="1" dirty="0" smtClean="0"/>
              <a:t>Morocco, Armenia, Egypt, [Libya], [Jordan], Ukraine</a:t>
            </a:r>
            <a:endParaRPr lang="en-GB" sz="1600" b="1" dirty="0"/>
          </a:p>
          <a:p>
            <a:endParaRPr lang="en-GB" sz="1400" u="sng" dirty="0" smtClean="0"/>
          </a:p>
          <a:p>
            <a:r>
              <a:rPr lang="en-GB" sz="1400" u="sng" dirty="0" smtClean="0"/>
              <a:t>Group 3 left hand of the podium, facilitation by Isabelle, Alex G., Phil</a:t>
            </a:r>
          </a:p>
          <a:p>
            <a:pPr marL="0" indent="0">
              <a:buNone/>
            </a:pPr>
            <a:r>
              <a:rPr lang="en-GB" sz="1600" b="1" dirty="0"/>
              <a:t>Palestine, Belarus</a:t>
            </a:r>
            <a:r>
              <a:rPr lang="en-GB" sz="1600" b="1" dirty="0" smtClean="0"/>
              <a:t>, Lebanon, Moldova</a:t>
            </a:r>
            <a:endParaRPr lang="en-GB" sz="1600" b="1" dirty="0"/>
          </a:p>
          <a:p>
            <a:endParaRPr lang="en-GB" sz="2000" dirty="0" smtClean="0"/>
          </a:p>
          <a:p>
            <a:r>
              <a:rPr lang="en-GB" sz="2000" u="sng" dirty="0" smtClean="0"/>
              <a:t>Guiding Questions: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b="1" dirty="0" smtClean="0"/>
              <a:t>What is first step at arrival back home?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b="1" dirty="0" smtClean="0"/>
              <a:t>What elements of JP would be feasible for your country in the short ter</a:t>
            </a:r>
            <a:r>
              <a:rPr lang="en-GB" sz="1800" b="1" dirty="0"/>
              <a:t>m</a:t>
            </a:r>
            <a:r>
              <a:rPr lang="en-GB" sz="1800" b="1" dirty="0" smtClean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b="1" dirty="0" smtClean="0"/>
              <a:t>What is the roadmap/timeline for achieving the JP document (see hand roadmap menu)?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b="1" dirty="0" smtClean="0"/>
              <a:t>What kind of support is needed (consultants, mission)?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53724346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Palestine next steps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r>
              <a:rPr lang="en-US" sz="1400" dirty="0" smtClean="0"/>
              <a:t>Inform  </a:t>
            </a:r>
            <a:r>
              <a:rPr lang="en-US" sz="1400" dirty="0"/>
              <a:t>MS/colleagues about existing tools (fiches, instructions and guidance package), PAL authority and other </a:t>
            </a:r>
            <a:r>
              <a:rPr lang="en-US" sz="1400" dirty="0" smtClean="0"/>
              <a:t>stakeholders </a:t>
            </a:r>
            <a:endParaRPr lang="en-GB" sz="1400" dirty="0"/>
          </a:p>
          <a:p>
            <a:pPr lvl="0"/>
            <a:endParaRPr lang="en-US" sz="1400" dirty="0" smtClean="0"/>
          </a:p>
          <a:p>
            <a:pPr lvl="0"/>
            <a:r>
              <a:rPr lang="en-US" sz="1400" dirty="0" smtClean="0"/>
              <a:t>16 </a:t>
            </a:r>
            <a:r>
              <a:rPr lang="en-US" sz="1400" dirty="0"/>
              <a:t>fiches developed (6 considered priority/pilot for policy dialogue)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Next </a:t>
            </a:r>
            <a:r>
              <a:rPr lang="en-US" sz="1400" dirty="0"/>
              <a:t>steps to be taken at </a:t>
            </a:r>
            <a:r>
              <a:rPr lang="en-US" sz="1400" dirty="0" err="1"/>
              <a:t>HoCs</a:t>
            </a:r>
            <a:r>
              <a:rPr lang="en-US" sz="1400" dirty="0"/>
              <a:t> meetings + political steps by </a:t>
            </a:r>
            <a:r>
              <a:rPr lang="en-US" sz="1400" dirty="0" err="1"/>
              <a:t>HoMs</a:t>
            </a:r>
            <a:r>
              <a:rPr lang="en-US" sz="1400" dirty="0"/>
              <a:t> are already set in the calendar of first semester of </a:t>
            </a:r>
            <a:r>
              <a:rPr lang="en-US" sz="1400" dirty="0" smtClean="0"/>
              <a:t>2015 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/>
              <a:t>process will continue to be locally owned 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/>
              <a:t>local development strategy will be revised and look for political back up of </a:t>
            </a:r>
            <a:r>
              <a:rPr lang="en-US" sz="1400" dirty="0" err="1"/>
              <a:t>HoMs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Work </a:t>
            </a:r>
            <a:r>
              <a:rPr lang="en-US" sz="1400" dirty="0"/>
              <a:t>on synchronization of programming cycles of MS  in order to be jointly ready to align on the next PND (2017-2019)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It </a:t>
            </a:r>
            <a:r>
              <a:rPr lang="en-US" sz="1400" dirty="0"/>
              <a:t>will continue to be a gradual approach with an umbrella document 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Synchronization </a:t>
            </a:r>
            <a:r>
              <a:rPr lang="en-US" sz="1400" dirty="0"/>
              <a:t>will advance gradually in the various sectors continuing with existing direct finance support instruments such as </a:t>
            </a:r>
            <a:r>
              <a:rPr lang="en-US" sz="1400" dirty="0" err="1" smtClean="0"/>
              <a:t>Pegase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14649443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Ukraine next steps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r>
              <a:rPr lang="en-GB" sz="1400" dirty="0"/>
              <a:t>First step at arrival back home</a:t>
            </a:r>
            <a:r>
              <a:rPr lang="en-GB" sz="1400" dirty="0" smtClean="0"/>
              <a:t>?</a:t>
            </a:r>
            <a:br>
              <a:rPr lang="en-GB" sz="1400" dirty="0" smtClean="0"/>
            </a:br>
            <a:r>
              <a:rPr lang="en-GB" sz="1400" i="1" dirty="0" smtClean="0"/>
              <a:t>Continue </a:t>
            </a:r>
            <a:r>
              <a:rPr lang="en-GB" sz="1400" i="1" dirty="0"/>
              <a:t>supporting the </a:t>
            </a:r>
            <a:r>
              <a:rPr lang="en-GB" sz="1400" i="1" dirty="0" err="1"/>
              <a:t>GoU</a:t>
            </a:r>
            <a:r>
              <a:rPr lang="en-GB" sz="1400" i="1" dirty="0"/>
              <a:t> in finalizing the development of the Country Strategy and establishing an efficient donor coordination mechanism. Support conference to be organized in April </a:t>
            </a:r>
            <a:r>
              <a:rPr lang="en-GB" sz="1400" i="1" dirty="0" smtClean="0"/>
              <a:t>2015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What elements of the JP would be feasible for the country in the short term</a:t>
            </a:r>
            <a:r>
              <a:rPr lang="en-GB" sz="1400" dirty="0" smtClean="0"/>
              <a:t>?</a:t>
            </a:r>
            <a:br>
              <a:rPr lang="en-GB" sz="1400" dirty="0" smtClean="0"/>
            </a:br>
            <a:r>
              <a:rPr lang="en-GB" sz="1400" i="1" dirty="0" smtClean="0"/>
              <a:t>Enhanced </a:t>
            </a:r>
            <a:r>
              <a:rPr lang="en-GB" sz="1400" i="1" dirty="0"/>
              <a:t>collaboration, sharing of information, discussions on how to align the programming cycles, potential joint analysis once the situation in the country </a:t>
            </a:r>
            <a:r>
              <a:rPr lang="en-GB" sz="1400" i="1" dirty="0" smtClean="0"/>
              <a:t>stabilizes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Roadmap/timeline for achieving JP </a:t>
            </a:r>
            <a:r>
              <a:rPr lang="en-GB" sz="1400" dirty="0" smtClean="0"/>
              <a:t>doc?</a:t>
            </a:r>
            <a:br>
              <a:rPr lang="en-GB" sz="1400" dirty="0" smtClean="0"/>
            </a:br>
            <a:r>
              <a:rPr lang="en-GB" sz="1400" i="1" dirty="0" smtClean="0"/>
              <a:t>Due </a:t>
            </a:r>
            <a:r>
              <a:rPr lang="en-GB" sz="1400" i="1" dirty="0"/>
              <a:t>to the political instability and the lack of a real interlocutor, focus on long term programming is challenging at the moment. Next programming cycle would be the right timeframe if the situation </a:t>
            </a:r>
            <a:r>
              <a:rPr lang="en-GB" sz="1400" i="1" dirty="0" smtClean="0"/>
              <a:t>stabilizes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What kind of support is </a:t>
            </a:r>
            <a:r>
              <a:rPr lang="en-GB" sz="1400" dirty="0" smtClean="0"/>
              <a:t>needed?</a:t>
            </a:r>
            <a:br>
              <a:rPr lang="en-GB" sz="1400" dirty="0" smtClean="0"/>
            </a:br>
            <a:r>
              <a:rPr lang="en-GB" sz="1400" i="1" dirty="0" smtClean="0"/>
              <a:t>Guidelines </a:t>
            </a:r>
            <a:r>
              <a:rPr lang="en-GB" sz="1400" i="1" dirty="0"/>
              <a:t>from HQ, experience from other countries, sharing of lessons learnt</a:t>
            </a:r>
            <a:endParaRPr lang="en-GB" sz="1400" dirty="0"/>
          </a:p>
          <a:p>
            <a:pPr>
              <a:buFont typeface="+mj-lt"/>
              <a:buAutoNum type="arabicPeriod"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00547512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968552"/>
          </a:xfrm>
        </p:spPr>
        <p:txBody>
          <a:bodyPr/>
          <a:lstStyle/>
          <a:p>
            <a:r>
              <a:rPr lang="en-GB" sz="1400" dirty="0" smtClean="0"/>
              <a:t>Share JP guidance with officials in country,</a:t>
            </a:r>
          </a:p>
          <a:p>
            <a:r>
              <a:rPr lang="en-GB" sz="1400" dirty="0" smtClean="0"/>
              <a:t>Start with a shared analysis/internal coordination of EU MS on importance and interest of share analysis and joint programming through EU coordination,</a:t>
            </a:r>
          </a:p>
          <a:p>
            <a:r>
              <a:rPr lang="en-GB" sz="1400" dirty="0" smtClean="0"/>
              <a:t>In some countries private sector investment is more important and of more interest to the government than development cooperation,</a:t>
            </a:r>
          </a:p>
          <a:p>
            <a:r>
              <a:rPr lang="en-GB" sz="1400" dirty="0" smtClean="0"/>
              <a:t>Algeria has a shared vision through the Association Agenda BUT in Tunisia a joint analysis could be a valuable next step.</a:t>
            </a:r>
          </a:p>
          <a:p>
            <a:r>
              <a:rPr lang="en-GB" sz="1400" dirty="0"/>
              <a:t>We need to identify what programming is feasible in a context where there are rapid changes of leadership,</a:t>
            </a:r>
          </a:p>
          <a:p>
            <a:r>
              <a:rPr lang="en-GB" sz="1400" dirty="0"/>
              <a:t>The government is not pro-active in coordinating donors (e.g. Algeria did not support Paris Declaration),</a:t>
            </a:r>
          </a:p>
          <a:p>
            <a:r>
              <a:rPr lang="en-GB" sz="1400" dirty="0"/>
              <a:t>The EU’s budget support enables dialogue with government,</a:t>
            </a:r>
          </a:p>
          <a:p>
            <a:r>
              <a:rPr lang="en-GB" sz="1400" dirty="0"/>
              <a:t>Demonstrate to government the value of better coordination (e.g. in Tunisia on human rights and vocational training</a:t>
            </a:r>
            <a:r>
              <a:rPr lang="en-GB" sz="1400" dirty="0" smtClean="0"/>
              <a:t>),</a:t>
            </a:r>
          </a:p>
          <a:p>
            <a:r>
              <a:rPr lang="en-GB" sz="1400" dirty="0" smtClean="0"/>
              <a:t>We </a:t>
            </a:r>
            <a:r>
              <a:rPr lang="en-GB" sz="1400" dirty="0"/>
              <a:t>should prepare recurring topics that all three governments had (e.g. decentralisation, rural development and private sector/investment),</a:t>
            </a:r>
          </a:p>
          <a:p>
            <a:r>
              <a:rPr lang="en-GB" sz="1400" dirty="0"/>
              <a:t>Concentrate where we have good relationships as well as in existing coordination structures, </a:t>
            </a:r>
          </a:p>
          <a:p>
            <a:r>
              <a:rPr lang="en-GB" sz="1400" dirty="0"/>
              <a:t>Do Division of Labour to reduce duplication, identify gaps and where the expertise is,</a:t>
            </a:r>
          </a:p>
          <a:p>
            <a:r>
              <a:rPr lang="en-GB" sz="1400" dirty="0"/>
              <a:t>A clear idea of what joint programming is could help reduce ad hoc decision making by headquarters (because there is already a consensus on what the priorities are).</a:t>
            </a:r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936625"/>
          </a:xfrm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Algeria &amp; Tunisia next steps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497792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smtClean="0">
                <a:solidFill>
                  <a:srgbClr val="0000FF"/>
                </a:solidFill>
                <a:ea typeface="ＭＳ Ｐゴシック" pitchFamily="34" charset="-128"/>
              </a:rPr>
              <a:t>Armenia next steps</a:t>
            </a: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dirty="0" smtClean="0"/>
          </a:p>
          <a:p>
            <a:r>
              <a:rPr lang="en-GB" sz="1400" dirty="0" smtClean="0"/>
              <a:t>Joint programming road map is in place</a:t>
            </a:r>
          </a:p>
          <a:p>
            <a:r>
              <a:rPr lang="en-GB" sz="1400" dirty="0"/>
              <a:t>Prepare joint EU EUMS sector fiches to build towards JP</a:t>
            </a:r>
          </a:p>
          <a:p>
            <a:r>
              <a:rPr lang="en-GB" sz="1400" dirty="0" smtClean="0"/>
              <a:t>Enhance cooperation in particular through discussion on budget support relating to human rights and GSP+ to ensure that EUMS better leverage EU cooperation to bring reforms in Armenia</a:t>
            </a:r>
          </a:p>
          <a:p>
            <a:r>
              <a:rPr lang="en-GB" sz="1400" dirty="0" smtClean="0"/>
              <a:t>Enhance the cooperation with </a:t>
            </a:r>
            <a:r>
              <a:rPr lang="en-GB" sz="1400" dirty="0"/>
              <a:t>investment </a:t>
            </a:r>
            <a:r>
              <a:rPr lang="en-GB" sz="1400" dirty="0" smtClean="0"/>
              <a:t>banks through regular dialogue concerning Armenia NIF and E5P pipelines (next meeting on February 28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) </a:t>
            </a:r>
          </a:p>
          <a:p>
            <a:r>
              <a:rPr lang="en-GB" sz="1400" dirty="0" smtClean="0"/>
              <a:t>Use NIF intervention to support Armenia reform agenda (pre-conditions for NIF financing), ensuring better collaboration between the EU Delegation and IFIs during the identification process</a:t>
            </a:r>
          </a:p>
          <a:p>
            <a:r>
              <a:rPr lang="en-GB" sz="1400" dirty="0" smtClean="0"/>
              <a:t>Launch </a:t>
            </a:r>
            <a:r>
              <a:rPr lang="en-GB" sz="1400" dirty="0"/>
              <a:t>shared analysis with the support of a service contract (tendering  in process) </a:t>
            </a:r>
            <a:r>
              <a:rPr lang="en-GB" sz="1400" dirty="0" smtClean="0"/>
              <a:t>with a literature review </a:t>
            </a:r>
            <a:r>
              <a:rPr lang="en-GB" sz="1400" dirty="0"/>
              <a:t>of Armenia strategies, a political </a:t>
            </a:r>
            <a:r>
              <a:rPr lang="en-GB" sz="1400" dirty="0" smtClean="0"/>
              <a:t>analysis, and prepare for the next SSF</a:t>
            </a: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endParaRPr lang="en-GB" sz="1400" u="sng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700808"/>
            <a:ext cx="9144000" cy="496855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0" dirty="0" smtClean="0"/>
              <a:t> </a:t>
            </a:r>
          </a:p>
          <a:p>
            <a:endParaRPr lang="en-GB" sz="1400" b="0" dirty="0" smtClean="0"/>
          </a:p>
          <a:p>
            <a:endParaRPr lang="en-GB" sz="1400" b="0" dirty="0"/>
          </a:p>
        </p:txBody>
      </p:sp>
    </p:spTree>
    <p:extLst>
      <p:ext uri="{BB962C8B-B14F-4D97-AF65-F5344CB8AC3E}">
        <p14:creationId xmlns:p14="http://schemas.microsoft.com/office/powerpoint/2010/main" val="102948835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Azerbaijan </a:t>
            </a:r>
            <a:r>
              <a:rPr lang="en-GB" altLang="en-US" sz="2400" b="1" smtClean="0">
                <a:solidFill>
                  <a:srgbClr val="0000FF"/>
                </a:solidFill>
                <a:ea typeface="ＭＳ Ｐゴシック" pitchFamily="34" charset="-128"/>
              </a:rPr>
              <a:t>next steps</a:t>
            </a: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endParaRPr lang="en-GB" sz="1400" u="sng" dirty="0"/>
          </a:p>
          <a:p>
            <a:pPr>
              <a:buFont typeface="+mj-lt"/>
              <a:buAutoNum type="arabicPeriod"/>
            </a:pPr>
            <a:r>
              <a:rPr lang="en-GB" sz="1400" u="sng" dirty="0" smtClean="0"/>
              <a:t>What elements of JP </a:t>
            </a:r>
            <a:r>
              <a:rPr lang="de-DE" sz="1400" u="sng" dirty="0" err="1" smtClean="0"/>
              <a:t>would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be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feasible</a:t>
            </a:r>
            <a:r>
              <a:rPr lang="de-DE" sz="1400" u="sng" dirty="0" smtClean="0"/>
              <a:t> in </a:t>
            </a:r>
            <a:r>
              <a:rPr lang="de-DE" sz="1400" u="sng" dirty="0" err="1" smtClean="0"/>
              <a:t>the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short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term</a:t>
            </a:r>
            <a:endParaRPr lang="de-DE" sz="1400" u="sng" dirty="0" smtClean="0"/>
          </a:p>
          <a:p>
            <a:pPr lvl="0"/>
            <a:r>
              <a:rPr lang="de-DE" sz="1400" u="sng" dirty="0">
                <a:solidFill>
                  <a:prstClr val="black"/>
                </a:solidFill>
              </a:rPr>
              <a:t>Focus on </a:t>
            </a:r>
            <a:r>
              <a:rPr lang="de-DE" sz="1400" u="sng" dirty="0" err="1">
                <a:solidFill>
                  <a:prstClr val="black"/>
                </a:solidFill>
              </a:rPr>
              <a:t>one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sector</a:t>
            </a:r>
            <a:r>
              <a:rPr lang="de-DE" sz="1400" u="sng" dirty="0">
                <a:solidFill>
                  <a:prstClr val="black"/>
                </a:solidFill>
              </a:rPr>
              <a:t> (</a:t>
            </a:r>
            <a:r>
              <a:rPr lang="de-DE" sz="1400" u="sng" dirty="0" err="1">
                <a:solidFill>
                  <a:prstClr val="black"/>
                </a:solidFill>
              </a:rPr>
              <a:t>Vocational</a:t>
            </a:r>
            <a:r>
              <a:rPr lang="de-DE" sz="1400" u="sng" dirty="0">
                <a:solidFill>
                  <a:prstClr val="black"/>
                </a:solidFill>
              </a:rPr>
              <a:t> Education </a:t>
            </a:r>
            <a:r>
              <a:rPr lang="de-DE" sz="1400" u="sng" dirty="0" err="1">
                <a:solidFill>
                  <a:prstClr val="black"/>
                </a:solidFill>
              </a:rPr>
              <a:t>and</a:t>
            </a:r>
            <a:r>
              <a:rPr lang="de-DE" sz="1400" u="sng" dirty="0">
                <a:solidFill>
                  <a:prstClr val="black"/>
                </a:solidFill>
              </a:rPr>
              <a:t> Training), "pick </a:t>
            </a:r>
            <a:r>
              <a:rPr lang="de-DE" sz="1400" u="sng" dirty="0" err="1">
                <a:solidFill>
                  <a:prstClr val="black"/>
                </a:solidFill>
              </a:rPr>
              <a:t>low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hanging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fruit</a:t>
            </a:r>
            <a:r>
              <a:rPr lang="de-DE" sz="1400" u="sng" dirty="0">
                <a:solidFill>
                  <a:prstClr val="black"/>
                </a:solidFill>
              </a:rPr>
              <a:t>", </a:t>
            </a:r>
            <a:r>
              <a:rPr lang="de-DE" sz="1400" u="sng" dirty="0" err="1">
                <a:solidFill>
                  <a:prstClr val="black"/>
                </a:solidFill>
              </a:rPr>
              <a:t>to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produce</a:t>
            </a:r>
            <a:r>
              <a:rPr lang="de-DE" sz="1400" u="sng" dirty="0">
                <a:solidFill>
                  <a:prstClr val="black"/>
                </a:solidFill>
              </a:rPr>
              <a:t> a </a:t>
            </a:r>
            <a:r>
              <a:rPr lang="de-DE" sz="1400" u="sng" dirty="0" err="1">
                <a:solidFill>
                  <a:prstClr val="black"/>
                </a:solidFill>
              </a:rPr>
              <a:t>good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example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with</a:t>
            </a:r>
            <a:r>
              <a:rPr lang="de-DE" sz="1400" u="sng" dirty="0">
                <a:solidFill>
                  <a:prstClr val="black"/>
                </a:solidFill>
              </a:rPr>
              <a:t> a limited </a:t>
            </a:r>
            <a:r>
              <a:rPr lang="de-DE" sz="1400" u="sng" dirty="0" err="1">
                <a:solidFill>
                  <a:prstClr val="black"/>
                </a:solidFill>
              </a:rPr>
              <a:t>work-load</a:t>
            </a:r>
            <a:endParaRPr lang="de-DE" sz="1400" u="sng" dirty="0">
              <a:solidFill>
                <a:prstClr val="black"/>
              </a:solidFill>
            </a:endParaRPr>
          </a:p>
          <a:p>
            <a:pPr lvl="0"/>
            <a:r>
              <a:rPr lang="de-DE" sz="1400" u="sng" dirty="0">
                <a:solidFill>
                  <a:prstClr val="black"/>
                </a:solidFill>
              </a:rPr>
              <a:t>Mapping </a:t>
            </a:r>
            <a:r>
              <a:rPr lang="de-DE" sz="1400" u="sng" dirty="0" err="1">
                <a:solidFill>
                  <a:prstClr val="black"/>
                </a:solidFill>
              </a:rPr>
              <a:t>what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is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 smtClean="0">
                <a:solidFill>
                  <a:prstClr val="black"/>
                </a:solidFill>
              </a:rPr>
              <a:t>there</a:t>
            </a:r>
            <a:endParaRPr lang="de-DE" sz="1400" u="sng" dirty="0">
              <a:solidFill>
                <a:prstClr val="black"/>
              </a:solidFill>
            </a:endParaRPr>
          </a:p>
          <a:p>
            <a:pPr lvl="0"/>
            <a:r>
              <a:rPr lang="de-DE" sz="1400" u="sng" dirty="0">
                <a:solidFill>
                  <a:prstClr val="black"/>
                </a:solidFill>
              </a:rPr>
              <a:t>Joint </a:t>
            </a:r>
            <a:r>
              <a:rPr lang="de-DE" sz="1400" u="sng" dirty="0" err="1">
                <a:solidFill>
                  <a:prstClr val="black"/>
                </a:solidFill>
              </a:rPr>
              <a:t>sector</a:t>
            </a:r>
            <a:r>
              <a:rPr lang="de-DE" sz="1400" u="sng" dirty="0">
                <a:solidFill>
                  <a:prstClr val="black"/>
                </a:solidFill>
              </a:rPr>
              <a:t> </a:t>
            </a:r>
            <a:r>
              <a:rPr lang="de-DE" sz="1400" u="sng" dirty="0" err="1">
                <a:solidFill>
                  <a:prstClr val="black"/>
                </a:solidFill>
              </a:rPr>
              <a:t>strategy</a:t>
            </a:r>
            <a:r>
              <a:rPr lang="de-DE" sz="1400" u="sng" dirty="0">
                <a:solidFill>
                  <a:prstClr val="black"/>
                </a:solidFill>
              </a:rPr>
              <a:t>?</a:t>
            </a:r>
          </a:p>
          <a:p>
            <a:pPr marL="0" indent="0">
              <a:buNone/>
            </a:pPr>
            <a:endParaRPr lang="de-DE" sz="1400" b="1" u="sng" dirty="0" smtClean="0"/>
          </a:p>
          <a:p>
            <a:pPr marL="0" indent="0">
              <a:buNone/>
            </a:pPr>
            <a:r>
              <a:rPr lang="de-DE" sz="1400" u="sng" dirty="0" smtClean="0"/>
              <a:t>3. Roadmap?</a:t>
            </a:r>
          </a:p>
          <a:p>
            <a:r>
              <a:rPr lang="de-DE" sz="1400" u="sng" dirty="0" smtClean="0"/>
              <a:t>"tailormade" </a:t>
            </a:r>
            <a:r>
              <a:rPr lang="de-DE" sz="1400" u="sng" dirty="0" err="1" smtClean="0"/>
              <a:t>process</a:t>
            </a:r>
            <a:r>
              <a:rPr lang="de-DE" sz="1400" u="sng" dirty="0" smtClean="0"/>
              <a:t>, </a:t>
            </a:r>
            <a:r>
              <a:rPr lang="de-DE" sz="1400" u="sng" dirty="0" err="1" smtClean="0"/>
              <a:t>general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roadmap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might</a:t>
            </a:r>
            <a:r>
              <a:rPr lang="de-DE" sz="1400" u="sng" dirty="0" smtClean="0"/>
              <a:t> not </a:t>
            </a:r>
            <a:r>
              <a:rPr lang="de-DE" sz="1400" u="sng" dirty="0" err="1" smtClean="0"/>
              <a:t>be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needed</a:t>
            </a:r>
            <a:r>
              <a:rPr lang="de-DE" sz="1400" u="sng" dirty="0" smtClean="0"/>
              <a:t>, but </a:t>
            </a:r>
            <a:r>
              <a:rPr lang="de-DE" sz="1400" u="sng" dirty="0" err="1" smtClean="0"/>
              <a:t>process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around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proposed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steps</a:t>
            </a:r>
            <a:r>
              <a:rPr lang="de-DE" sz="1400" u="sng" dirty="0" smtClean="0"/>
              <a:t> will </a:t>
            </a:r>
            <a:r>
              <a:rPr lang="de-DE" sz="1400" u="sng" dirty="0" err="1" smtClean="0"/>
              <a:t>be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structured</a:t>
            </a:r>
            <a:r>
              <a:rPr lang="de-DE" sz="1400" u="sng" dirty="0" smtClean="0"/>
              <a:t> in an </a:t>
            </a:r>
            <a:r>
              <a:rPr lang="de-DE" sz="1400" u="sng" dirty="0" err="1" smtClean="0"/>
              <a:t>appropriate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way</a:t>
            </a:r>
            <a:endParaRPr lang="de-DE" sz="1400" u="sng" dirty="0" smtClean="0"/>
          </a:p>
          <a:p>
            <a:pPr marL="0" indent="0">
              <a:buNone/>
            </a:pPr>
            <a:endParaRPr lang="de-DE" sz="1400" u="sng" dirty="0"/>
          </a:p>
          <a:p>
            <a:pPr marL="0" indent="0">
              <a:buNone/>
            </a:pPr>
            <a:r>
              <a:rPr lang="de-DE" sz="1400" u="sng" dirty="0" smtClean="0"/>
              <a:t>4. </a:t>
            </a:r>
            <a:r>
              <a:rPr lang="de-DE" sz="1400" u="sng" dirty="0" err="1" smtClean="0"/>
              <a:t>What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kind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of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support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is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needed</a:t>
            </a:r>
            <a:endParaRPr lang="de-DE" sz="1400" u="sng" dirty="0" smtClean="0"/>
          </a:p>
          <a:p>
            <a:r>
              <a:rPr lang="de-DE" sz="1400" u="sng" dirty="0" smtClean="0"/>
              <a:t>JP </a:t>
            </a:r>
            <a:r>
              <a:rPr lang="de-DE" sz="1400" u="sng" dirty="0" err="1" smtClean="0"/>
              <a:t>consultant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support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needed</a:t>
            </a:r>
            <a:r>
              <a:rPr lang="de-DE" sz="1400" u="sng" dirty="0" smtClean="0"/>
              <a:t> at </a:t>
            </a:r>
            <a:r>
              <a:rPr lang="de-DE" sz="1400" u="sng" dirty="0" err="1" smtClean="0"/>
              <a:t>later</a:t>
            </a:r>
            <a:r>
              <a:rPr lang="de-DE" sz="1400" u="sng" dirty="0" smtClean="0"/>
              <a:t> </a:t>
            </a:r>
            <a:r>
              <a:rPr lang="de-DE" sz="1400" u="sng" dirty="0" err="1" smtClean="0"/>
              <a:t>stage</a:t>
            </a:r>
            <a:endParaRPr lang="de-DE" sz="1400" u="sng" dirty="0"/>
          </a:p>
        </p:txBody>
      </p:sp>
    </p:spTree>
    <p:extLst>
      <p:ext uri="{BB962C8B-B14F-4D97-AF65-F5344CB8AC3E}">
        <p14:creationId xmlns:p14="http://schemas.microsoft.com/office/powerpoint/2010/main" val="7947462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Belarus next steps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pPr marL="0" indent="0">
              <a:buNone/>
            </a:pPr>
            <a:endParaRPr lang="de-DE" sz="1400" u="sng" dirty="0" smtClean="0"/>
          </a:p>
          <a:p>
            <a:r>
              <a:rPr lang="de-DE" sz="1400" b="1" dirty="0" err="1" smtClean="0"/>
              <a:t>Raise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awareness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about</a:t>
            </a:r>
            <a:r>
              <a:rPr lang="de-DE" sz="1400" b="1" dirty="0" smtClean="0"/>
              <a:t> JP at </a:t>
            </a:r>
            <a:r>
              <a:rPr lang="de-DE" sz="1400" b="1" dirty="0" err="1" smtClean="0"/>
              <a:t>the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level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of</a:t>
            </a:r>
            <a:r>
              <a:rPr lang="en-GB" sz="1400" b="1" dirty="0" smtClean="0"/>
              <a:t>:</a:t>
            </a:r>
            <a:endParaRPr lang="de-DE" sz="1400" b="1" dirty="0" smtClean="0"/>
          </a:p>
          <a:p>
            <a:pPr lvl="1">
              <a:buFontTx/>
              <a:buChar char="-"/>
            </a:pPr>
            <a:r>
              <a:rPr lang="de-DE" sz="1000" b="1" dirty="0" smtClean="0"/>
              <a:t>Delegation </a:t>
            </a:r>
            <a:r>
              <a:rPr lang="de-DE" sz="1000" b="1" dirty="0" err="1" smtClean="0"/>
              <a:t>staff</a:t>
            </a:r>
            <a:endParaRPr lang="de-DE" sz="1000" b="1" dirty="0" smtClean="0"/>
          </a:p>
          <a:p>
            <a:pPr lvl="1">
              <a:buFontTx/>
              <a:buChar char="-"/>
            </a:pPr>
            <a:r>
              <a:rPr lang="de-DE" sz="1000" b="1" dirty="0" smtClean="0"/>
              <a:t>EU </a:t>
            </a:r>
            <a:r>
              <a:rPr lang="de-DE" sz="1000" b="1" dirty="0" err="1" smtClean="0"/>
              <a:t>development</a:t>
            </a:r>
            <a:r>
              <a:rPr lang="de-DE" sz="1000" b="1" dirty="0" smtClean="0"/>
              <a:t> </a:t>
            </a:r>
            <a:r>
              <a:rPr lang="de-DE" sz="1000" b="1" dirty="0" err="1" smtClean="0"/>
              <a:t>cooperation</a:t>
            </a:r>
            <a:r>
              <a:rPr lang="de-DE" sz="1000" b="1" dirty="0" smtClean="0"/>
              <a:t> </a:t>
            </a:r>
            <a:r>
              <a:rPr lang="de-DE" sz="1000" b="1" dirty="0" err="1" smtClean="0"/>
              <a:t>meeting</a:t>
            </a:r>
            <a:endParaRPr lang="de-DE" sz="1000" b="1" dirty="0" smtClean="0"/>
          </a:p>
          <a:p>
            <a:pPr lvl="1">
              <a:buFontTx/>
              <a:buChar char="-"/>
            </a:pPr>
            <a:r>
              <a:rPr lang="de-DE" sz="1000" b="1" dirty="0" smtClean="0"/>
              <a:t>EU </a:t>
            </a:r>
            <a:r>
              <a:rPr lang="de-DE" sz="1000" b="1" dirty="0" err="1" smtClean="0"/>
              <a:t>HoMs</a:t>
            </a:r>
            <a:endParaRPr lang="de-DE" sz="1000" b="1" dirty="0"/>
          </a:p>
          <a:p>
            <a:pPr marL="0" indent="0">
              <a:buNone/>
            </a:pPr>
            <a:endParaRPr lang="de-DE" sz="1400" u="sng" dirty="0" smtClean="0"/>
          </a:p>
          <a:p>
            <a:r>
              <a:rPr lang="en-GB" sz="1400" b="1" dirty="0" smtClean="0"/>
              <a:t>EU and SE only donors of development cooperation, other smaller amounts for political activities by other MS</a:t>
            </a:r>
          </a:p>
          <a:p>
            <a:endParaRPr lang="fr-BE" sz="1400" b="1" dirty="0" smtClean="0"/>
          </a:p>
          <a:p>
            <a:r>
              <a:rPr lang="en-GB" sz="1400" b="1" dirty="0" smtClean="0"/>
              <a:t>Determine added value of JP</a:t>
            </a:r>
          </a:p>
          <a:p>
            <a:endParaRPr lang="en-GB" sz="1400" b="1" dirty="0"/>
          </a:p>
          <a:p>
            <a:r>
              <a:rPr lang="en-GB" sz="1400" b="1" dirty="0" smtClean="0"/>
              <a:t>Move it a level higher from development cooperation to our wider engagement with Belarus? (cf. recent COREPER proceedings</a:t>
            </a:r>
            <a:r>
              <a:rPr lang="fr-BE" sz="1400" b="1" dirty="0" smtClean="0"/>
              <a:t>)</a:t>
            </a:r>
            <a:endParaRPr lang="de-DE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418503667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Georgia next steps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GB" sz="1400" u="sng" dirty="0" smtClean="0"/>
              <a:t>Next steps</a:t>
            </a:r>
          </a:p>
          <a:p>
            <a:pPr marL="0" indent="0">
              <a:buNone/>
            </a:pPr>
            <a:r>
              <a:rPr lang="en-GB" sz="1400" dirty="0" smtClean="0"/>
              <a:t>To ask Georgian </a:t>
            </a:r>
            <a:r>
              <a:rPr lang="en-GB" sz="1400" dirty="0" err="1" smtClean="0"/>
              <a:t>Gv</a:t>
            </a:r>
            <a:r>
              <a:rPr lang="en-GB" sz="1400" dirty="0" err="1"/>
              <a:t>t</a:t>
            </a:r>
            <a:r>
              <a:rPr lang="en-GB" sz="1400" dirty="0" smtClean="0"/>
              <a:t> to support JP: With a letter from the EU where we are, what we have in mind, what is their benefit. (Approval expected by end of March)</a:t>
            </a:r>
          </a:p>
          <a:p>
            <a:pPr marL="0" indent="0">
              <a:buNone/>
            </a:pPr>
            <a:endParaRPr lang="de-DE" sz="1000" b="1" u="sng" dirty="0"/>
          </a:p>
          <a:p>
            <a:pPr marL="0" indent="0">
              <a:buNone/>
            </a:pPr>
            <a:r>
              <a:rPr lang="de-DE" sz="1400" dirty="0"/>
              <a:t>2. </a:t>
            </a:r>
            <a:r>
              <a:rPr lang="de-DE" sz="1400" u="sng" dirty="0"/>
              <a:t>Short Term </a:t>
            </a:r>
            <a:r>
              <a:rPr lang="de-DE" sz="1400" u="sng" dirty="0" err="1" smtClean="0"/>
              <a:t>Feasible</a:t>
            </a:r>
            <a:r>
              <a:rPr lang="de-DE" sz="1400" u="sng" dirty="0" smtClean="0"/>
              <a:t> Elements</a:t>
            </a:r>
          </a:p>
          <a:p>
            <a:pPr lvl="1"/>
            <a:r>
              <a:rPr lang="de-DE" sz="1200" dirty="0" smtClean="0"/>
              <a:t>Joint Analysis, </a:t>
            </a:r>
            <a:r>
              <a:rPr lang="de-DE" sz="1200" dirty="0" err="1" smtClean="0"/>
              <a:t>sector</a:t>
            </a:r>
            <a:r>
              <a:rPr lang="de-DE" sz="1200" dirty="0" smtClean="0"/>
              <a:t>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sector</a:t>
            </a:r>
            <a:r>
              <a:rPr lang="de-DE" sz="1200" dirty="0"/>
              <a:t> </a:t>
            </a:r>
            <a:r>
              <a:rPr lang="de-DE" sz="1200" dirty="0" smtClean="0"/>
              <a:t>(</a:t>
            </a:r>
            <a:r>
              <a:rPr lang="de-DE" sz="1200" dirty="0" err="1" smtClean="0"/>
              <a:t>five</a:t>
            </a:r>
            <a:r>
              <a:rPr lang="de-DE" sz="1200" dirty="0" smtClean="0"/>
              <a:t> </a:t>
            </a:r>
            <a:r>
              <a:rPr lang="de-DE" sz="1200" dirty="0" err="1" smtClean="0"/>
              <a:t>sectors</a:t>
            </a:r>
            <a:r>
              <a:rPr lang="de-DE" sz="1200" dirty="0" smtClean="0"/>
              <a:t> </a:t>
            </a:r>
            <a:r>
              <a:rPr lang="de-DE" sz="1200" dirty="0" err="1" smtClean="0"/>
              <a:t>already</a:t>
            </a:r>
            <a:r>
              <a:rPr lang="de-DE" sz="1200" dirty="0" smtClean="0"/>
              <a:t> </a:t>
            </a:r>
            <a:r>
              <a:rPr lang="de-DE" sz="1200" dirty="0" err="1" smtClean="0"/>
              <a:t>chosen</a:t>
            </a:r>
            <a:r>
              <a:rPr lang="de-DE" sz="1200" dirty="0" smtClean="0"/>
              <a:t> last May)</a:t>
            </a:r>
          </a:p>
          <a:p>
            <a:pPr lvl="1"/>
            <a:r>
              <a:rPr lang="de-DE" sz="1200" dirty="0" smtClean="0"/>
              <a:t>Start </a:t>
            </a:r>
            <a:r>
              <a:rPr lang="de-DE" sz="1200" dirty="0" err="1" smtClean="0"/>
              <a:t>with</a:t>
            </a:r>
            <a:r>
              <a:rPr lang="de-DE" sz="1200" dirty="0" smtClean="0"/>
              <a:t> bilateral </a:t>
            </a:r>
            <a:r>
              <a:rPr lang="de-DE" sz="1200" dirty="0" err="1" smtClean="0"/>
              <a:t>issues</a:t>
            </a:r>
            <a:r>
              <a:rPr lang="de-DE" sz="1200" dirty="0" smtClean="0"/>
              <a:t> (</a:t>
            </a:r>
            <a:r>
              <a:rPr lang="de-DE" sz="1200" dirty="0" err="1" smtClean="0"/>
              <a:t>as</a:t>
            </a:r>
            <a:r>
              <a:rPr lang="de-DE" sz="1200" dirty="0" smtClean="0"/>
              <a:t> </a:t>
            </a:r>
            <a:r>
              <a:rPr lang="de-DE" sz="1200" dirty="0" err="1" smtClean="0"/>
              <a:t>there</a:t>
            </a:r>
            <a:r>
              <a:rPr lang="de-DE" sz="1200" dirty="0" smtClean="0"/>
              <a:t> </a:t>
            </a:r>
            <a:r>
              <a:rPr lang="de-DE" sz="1200" dirty="0" err="1" smtClean="0"/>
              <a:t>are</a:t>
            </a:r>
            <a:r>
              <a:rPr lang="de-DE" sz="1200" dirty="0" smtClean="0"/>
              <a:t> </a:t>
            </a:r>
            <a:r>
              <a:rPr lang="de-DE" sz="1200" dirty="0" err="1" smtClean="0"/>
              <a:t>many</a:t>
            </a:r>
            <a:r>
              <a:rPr lang="de-DE" sz="1200" dirty="0" smtClean="0"/>
              <a:t> </a:t>
            </a:r>
            <a:r>
              <a:rPr lang="de-DE" sz="1200" dirty="0" err="1" smtClean="0"/>
              <a:t>other</a:t>
            </a:r>
            <a:r>
              <a:rPr lang="de-DE" sz="1200" dirty="0" smtClean="0"/>
              <a:t> </a:t>
            </a:r>
            <a:r>
              <a:rPr lang="de-DE" sz="1200" dirty="0" err="1" smtClean="0"/>
              <a:t>sources</a:t>
            </a:r>
            <a:r>
              <a:rPr lang="de-DE" sz="1200" dirty="0" smtClean="0"/>
              <a:t> </a:t>
            </a:r>
            <a:r>
              <a:rPr lang="de-DE" sz="1200" dirty="0" err="1" smtClean="0"/>
              <a:t>of</a:t>
            </a:r>
            <a:r>
              <a:rPr lang="de-DE" sz="1200" dirty="0" smtClean="0"/>
              <a:t> </a:t>
            </a:r>
            <a:r>
              <a:rPr lang="de-DE" sz="1200" dirty="0" err="1" smtClean="0"/>
              <a:t>finance</a:t>
            </a:r>
            <a:r>
              <a:rPr lang="de-DE" sz="1200" dirty="0" smtClean="0"/>
              <a:t>, regional </a:t>
            </a:r>
            <a:r>
              <a:rPr lang="de-DE" sz="1200" dirty="0" err="1" smtClean="0"/>
              <a:t>programs</a:t>
            </a:r>
            <a:r>
              <a:rPr lang="de-DE" sz="1200" dirty="0" smtClean="0"/>
              <a:t> etc.)</a:t>
            </a:r>
          </a:p>
          <a:p>
            <a:pPr lvl="1"/>
            <a:r>
              <a:rPr lang="de-DE" sz="1200" dirty="0"/>
              <a:t>Sharing </a:t>
            </a:r>
            <a:r>
              <a:rPr lang="de-DE" sz="1200" dirty="0" err="1"/>
              <a:t>more</a:t>
            </a:r>
            <a:r>
              <a:rPr lang="de-DE" sz="1200" dirty="0"/>
              <a:t> </a:t>
            </a:r>
            <a:r>
              <a:rPr lang="de-DE" sz="1200" dirty="0" err="1"/>
              <a:t>information</a:t>
            </a:r>
            <a:r>
              <a:rPr lang="de-DE" sz="1200" dirty="0"/>
              <a:t> on </a:t>
            </a:r>
            <a:r>
              <a:rPr lang="de-DE" sz="1200" dirty="0" err="1"/>
              <a:t>progam</a:t>
            </a:r>
            <a:r>
              <a:rPr lang="de-DE" sz="1200" dirty="0"/>
              <a:t> </a:t>
            </a:r>
            <a:r>
              <a:rPr lang="de-DE" sz="1200" dirty="0" err="1"/>
              <a:t>level</a:t>
            </a:r>
            <a:r>
              <a:rPr lang="de-DE" sz="1200" dirty="0"/>
              <a:t>, </a:t>
            </a:r>
            <a:r>
              <a:rPr lang="de-DE" sz="1200" dirty="0" err="1"/>
              <a:t>forward</a:t>
            </a:r>
            <a:r>
              <a:rPr lang="de-DE" sz="1200" dirty="0"/>
              <a:t> </a:t>
            </a:r>
            <a:r>
              <a:rPr lang="de-DE" sz="1200" dirty="0" err="1"/>
              <a:t>looking</a:t>
            </a:r>
            <a:r>
              <a:rPr lang="de-DE" sz="1200" dirty="0"/>
              <a:t>, </a:t>
            </a:r>
            <a:r>
              <a:rPr lang="de-DE" sz="1200" dirty="0" err="1"/>
              <a:t>sharing</a:t>
            </a:r>
            <a:r>
              <a:rPr lang="de-DE" sz="1200" dirty="0"/>
              <a:t> </a:t>
            </a:r>
            <a:r>
              <a:rPr lang="de-DE" sz="1200" dirty="0" smtClean="0"/>
              <a:t>1–2 </a:t>
            </a:r>
            <a:r>
              <a:rPr lang="de-DE" sz="1200" dirty="0" err="1"/>
              <a:t>pagers</a:t>
            </a:r>
            <a:r>
              <a:rPr lang="de-DE" sz="1200" dirty="0"/>
              <a:t> on </a:t>
            </a:r>
            <a:r>
              <a:rPr lang="de-DE" sz="1200" dirty="0" err="1"/>
              <a:t>programs</a:t>
            </a:r>
            <a:r>
              <a:rPr lang="de-DE" sz="1200" dirty="0"/>
              <a:t>, </a:t>
            </a:r>
            <a:r>
              <a:rPr lang="de-DE" sz="1200" dirty="0" err="1"/>
              <a:t>more</a:t>
            </a:r>
            <a:r>
              <a:rPr lang="de-DE" sz="1200" dirty="0"/>
              <a:t> </a:t>
            </a:r>
            <a:r>
              <a:rPr lang="de-DE" sz="1200" dirty="0" err="1"/>
              <a:t>transparency</a:t>
            </a:r>
            <a:r>
              <a:rPr lang="de-DE" sz="1200" dirty="0"/>
              <a:t>, also </a:t>
            </a:r>
            <a:r>
              <a:rPr lang="de-DE" sz="1200" dirty="0" err="1"/>
              <a:t>from</a:t>
            </a:r>
            <a:r>
              <a:rPr lang="de-DE" sz="1200" dirty="0"/>
              <a:t> EU </a:t>
            </a:r>
            <a:r>
              <a:rPr lang="de-DE" sz="1200" dirty="0" err="1"/>
              <a:t>side</a:t>
            </a:r>
            <a:r>
              <a:rPr lang="de-DE" sz="1200" dirty="0"/>
              <a:t> was </a:t>
            </a:r>
            <a:r>
              <a:rPr lang="de-DE" sz="1200" dirty="0" err="1"/>
              <a:t>agreed</a:t>
            </a:r>
            <a:endParaRPr lang="de-DE" sz="1200" dirty="0"/>
          </a:p>
          <a:p>
            <a:pPr lvl="1"/>
            <a:r>
              <a:rPr lang="de-DE" sz="1200" dirty="0" err="1" smtClean="0"/>
              <a:t>When</a:t>
            </a:r>
            <a:r>
              <a:rPr lang="de-DE" sz="1200" dirty="0" smtClean="0"/>
              <a:t>? "</a:t>
            </a:r>
            <a:r>
              <a:rPr lang="de-DE" sz="1200" dirty="0" err="1" smtClean="0"/>
              <a:t>We</a:t>
            </a:r>
            <a:r>
              <a:rPr lang="de-DE" sz="1200" dirty="0" smtClean="0"/>
              <a:t> </a:t>
            </a:r>
            <a:r>
              <a:rPr lang="de-DE" sz="1200" dirty="0" err="1" smtClean="0"/>
              <a:t>go</a:t>
            </a:r>
            <a:r>
              <a:rPr lang="de-DE" sz="1200" dirty="0" smtClean="0"/>
              <a:t> </a:t>
            </a:r>
            <a:r>
              <a:rPr lang="de-DE" sz="1200" dirty="0" err="1" smtClean="0"/>
              <a:t>home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do </a:t>
            </a:r>
            <a:r>
              <a:rPr lang="de-DE" sz="1200" dirty="0" err="1" smtClean="0"/>
              <a:t>it</a:t>
            </a:r>
            <a:r>
              <a:rPr lang="de-DE" sz="1200" dirty="0" smtClean="0"/>
              <a:t>"</a:t>
            </a:r>
          </a:p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r>
              <a:rPr lang="de-DE" sz="1400" dirty="0"/>
              <a:t>3. </a:t>
            </a:r>
            <a:r>
              <a:rPr lang="de-DE" sz="1400" u="sng" dirty="0"/>
              <a:t>Roadmap </a:t>
            </a:r>
            <a:r>
              <a:rPr lang="de-DE" sz="1400" u="sng" dirty="0" err="1"/>
              <a:t>and</a:t>
            </a:r>
            <a:r>
              <a:rPr lang="de-DE" sz="1400" u="sng" dirty="0"/>
              <a:t> </a:t>
            </a:r>
            <a:r>
              <a:rPr lang="de-DE" sz="1400" u="sng" dirty="0" err="1"/>
              <a:t>timeline</a:t>
            </a:r>
            <a:endParaRPr lang="de-DE" sz="1400" u="sng" dirty="0"/>
          </a:p>
          <a:p>
            <a:pPr marL="0" indent="0">
              <a:buNone/>
            </a:pPr>
            <a:r>
              <a:rPr lang="de-DE" sz="1400" dirty="0" smtClean="0"/>
              <a:t>Roadmap </a:t>
            </a:r>
            <a:r>
              <a:rPr lang="de-DE" sz="1400" dirty="0" err="1" smtClean="0"/>
              <a:t>exists</a:t>
            </a:r>
            <a:r>
              <a:rPr lang="de-DE" sz="1400" dirty="0" smtClean="0"/>
              <a:t>, minor </a:t>
            </a:r>
            <a:r>
              <a:rPr lang="de-DE" sz="1400" dirty="0" err="1" smtClean="0"/>
              <a:t>delays</a:t>
            </a:r>
            <a:r>
              <a:rPr lang="de-DE" sz="1400" dirty="0" smtClean="0"/>
              <a:t> will </a:t>
            </a:r>
            <a:r>
              <a:rPr lang="de-DE" sz="1400" dirty="0" err="1" smtClean="0"/>
              <a:t>be</a:t>
            </a:r>
            <a:r>
              <a:rPr lang="de-DE" sz="1400" dirty="0" smtClean="0"/>
              <a:t> </a:t>
            </a:r>
            <a:r>
              <a:rPr lang="de-DE" sz="1400" dirty="0" err="1" smtClean="0"/>
              <a:t>caught</a:t>
            </a:r>
            <a:r>
              <a:rPr lang="de-DE" sz="1400" dirty="0" smtClean="0"/>
              <a:t> </a:t>
            </a:r>
            <a:r>
              <a:rPr lang="de-DE" sz="1400" dirty="0" err="1" smtClean="0"/>
              <a:t>up</a:t>
            </a:r>
            <a:endParaRPr lang="de-DE" sz="1400" dirty="0" smtClean="0"/>
          </a:p>
          <a:p>
            <a:pPr marL="0" indent="0">
              <a:buNone/>
            </a:pPr>
            <a:endParaRPr lang="de-DE" sz="900" dirty="0" smtClean="0"/>
          </a:p>
          <a:p>
            <a:pPr marL="0" indent="0">
              <a:buNone/>
            </a:pPr>
            <a:r>
              <a:rPr lang="de-DE" sz="1400" dirty="0" smtClean="0"/>
              <a:t>4. </a:t>
            </a:r>
            <a:r>
              <a:rPr lang="de-DE" sz="1400" u="sng" dirty="0" smtClean="0"/>
              <a:t>Support </a:t>
            </a:r>
            <a:r>
              <a:rPr lang="de-DE" sz="1400" u="sng" dirty="0" err="1"/>
              <a:t>needed</a:t>
            </a:r>
            <a:endParaRPr lang="de-DE" sz="1400" u="sng" dirty="0"/>
          </a:p>
          <a:p>
            <a:pPr lvl="1"/>
            <a:r>
              <a:rPr lang="de-DE" sz="1200" dirty="0" smtClean="0"/>
              <a:t>Consultant (</a:t>
            </a:r>
            <a:r>
              <a:rPr lang="de-DE" sz="1200" dirty="0" err="1" smtClean="0"/>
              <a:t>did</a:t>
            </a:r>
            <a:r>
              <a:rPr lang="de-DE" sz="1200" dirty="0" smtClean="0"/>
              <a:t> </a:t>
            </a:r>
            <a:r>
              <a:rPr lang="de-DE" sz="1200" dirty="0" err="1" smtClean="0"/>
              <a:t>good</a:t>
            </a:r>
            <a:r>
              <a:rPr lang="de-DE" sz="1200" dirty="0" smtClean="0"/>
              <a:t> </a:t>
            </a:r>
            <a:r>
              <a:rPr lang="de-DE" sz="1200" dirty="0" err="1" smtClean="0"/>
              <a:t>support</a:t>
            </a:r>
            <a:r>
              <a:rPr lang="de-DE" sz="1200" dirty="0" smtClean="0"/>
              <a:t> last </a:t>
            </a:r>
            <a:r>
              <a:rPr lang="de-DE" sz="1200" dirty="0" err="1" smtClean="0"/>
              <a:t>year</a:t>
            </a:r>
            <a:r>
              <a:rPr lang="de-DE" sz="1200" dirty="0" smtClean="0"/>
              <a:t>), on </a:t>
            </a:r>
            <a:r>
              <a:rPr lang="de-DE" sz="1200" dirty="0" err="1" smtClean="0"/>
              <a:t>distance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visits</a:t>
            </a:r>
            <a:endParaRPr lang="de-DE" sz="1200" dirty="0" smtClean="0"/>
          </a:p>
          <a:p>
            <a:pPr lvl="1"/>
            <a:r>
              <a:rPr lang="de-DE" sz="1200" dirty="0" smtClean="0"/>
              <a:t>Video Conference after </a:t>
            </a:r>
            <a:r>
              <a:rPr lang="de-DE" sz="1200" dirty="0" err="1" smtClean="0"/>
              <a:t>Government</a:t>
            </a:r>
            <a:r>
              <a:rPr lang="de-DE" sz="1200" dirty="0" smtClean="0"/>
              <a:t> </a:t>
            </a:r>
            <a:r>
              <a:rPr lang="de-DE" sz="1200" dirty="0" err="1" smtClean="0"/>
              <a:t>approval</a:t>
            </a:r>
            <a:endParaRPr lang="de-DE" sz="1200" dirty="0" smtClean="0"/>
          </a:p>
          <a:p>
            <a:pPr lvl="1"/>
            <a:r>
              <a:rPr lang="de-DE" sz="1200" dirty="0" smtClean="0"/>
              <a:t>Retreat </a:t>
            </a:r>
            <a:r>
              <a:rPr lang="de-DE" sz="1200" dirty="0" err="1" smtClean="0"/>
              <a:t>with</a:t>
            </a:r>
            <a:r>
              <a:rPr lang="de-DE" sz="1200" dirty="0" smtClean="0"/>
              <a:t> </a:t>
            </a:r>
            <a:r>
              <a:rPr lang="de-DE" sz="1200" dirty="0" err="1" smtClean="0"/>
              <a:t>consultant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HQ on Georgia (not regional)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78567610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Lebanon next steps</a:t>
            </a: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9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r>
              <a:rPr lang="en-US" sz="1400" b="1" dirty="0"/>
              <a:t>First Step upon return to Beirut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pPr lvl="1"/>
            <a:r>
              <a:rPr lang="en-US" sz="1400" dirty="0"/>
              <a:t>Inform Delegation, Member States and our counterpart in Government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 </a:t>
            </a:r>
            <a:endParaRPr lang="en-GB" sz="1400" dirty="0"/>
          </a:p>
          <a:p>
            <a:r>
              <a:rPr lang="en-US" sz="1400" b="1" dirty="0"/>
              <a:t>Elements of Joint Programming – short term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pPr lvl="1"/>
            <a:r>
              <a:rPr lang="en-US" sz="1400" dirty="0"/>
              <a:t>Joint analysis – possibly in conjunction with the analysis required for drafting the Single Support Framework 2017-20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 </a:t>
            </a:r>
            <a:endParaRPr lang="en-GB" sz="1400" dirty="0"/>
          </a:p>
          <a:p>
            <a:r>
              <a:rPr lang="en-US" sz="1400" b="1" dirty="0"/>
              <a:t>Roadmap / timeline for achieving Joint Programming document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pPr lvl="1"/>
            <a:r>
              <a:rPr lang="en-US" sz="1400" dirty="0"/>
              <a:t>After joint analysis, around 2016-17 identify sectors, division of </a:t>
            </a:r>
            <a:r>
              <a:rPr lang="en-US" sz="1400" dirty="0" err="1"/>
              <a:t>labour</a:t>
            </a:r>
            <a:r>
              <a:rPr lang="en-US" sz="1400" dirty="0"/>
              <a:t>, dialogue with Government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r>
              <a:rPr lang="en-US" sz="1400" b="1" dirty="0"/>
              <a:t>What HQ support needed?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pPr lvl="1"/>
            <a:r>
              <a:rPr lang="en-US" sz="1400" dirty="0"/>
              <a:t>Consultation on the Joint Programming drafting process</a:t>
            </a:r>
            <a:endParaRPr lang="en-GB" sz="1400" dirty="0"/>
          </a:p>
          <a:p>
            <a:endParaRPr lang="en-GB" sz="1400" dirty="0"/>
          </a:p>
          <a:p>
            <a:endParaRPr lang="en-GB" sz="1400" u="sng" dirty="0"/>
          </a:p>
        </p:txBody>
      </p:sp>
    </p:spTree>
    <p:extLst>
      <p:ext uri="{BB962C8B-B14F-4D97-AF65-F5344CB8AC3E}">
        <p14:creationId xmlns:p14="http://schemas.microsoft.com/office/powerpoint/2010/main" val="289576187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936625"/>
          </a:xfrm>
        </p:spPr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Moldova next steps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291264" cy="4104456"/>
          </a:xfrm>
        </p:spPr>
        <p:txBody>
          <a:bodyPr/>
          <a:lstStyle/>
          <a:p>
            <a:r>
              <a:rPr lang="en-US" sz="1600" dirty="0" smtClean="0"/>
              <a:t>JP was discussed in the past but now there is renewed interest</a:t>
            </a:r>
          </a:p>
          <a:p>
            <a:r>
              <a:rPr lang="en-US" sz="1600" dirty="0" smtClean="0"/>
              <a:t>Recent exercise with donors produced 30 policy papers; we will use this to introduce the concept/lay the ground for joint analysis</a:t>
            </a:r>
          </a:p>
          <a:p>
            <a:r>
              <a:rPr lang="en-US" sz="1600" dirty="0" smtClean="0"/>
              <a:t>First association council in March 2015 for all the MS and EU that necessitates joint analysis and common messages</a:t>
            </a:r>
          </a:p>
          <a:p>
            <a:r>
              <a:rPr lang="en-US" sz="1600" dirty="0" smtClean="0"/>
              <a:t>Challenge: no gov./weak coordination</a:t>
            </a:r>
          </a:p>
          <a:p>
            <a:r>
              <a:rPr lang="en-US" sz="1600" dirty="0" smtClean="0"/>
              <a:t>EU and MS need to take </a:t>
            </a:r>
            <a:r>
              <a:rPr lang="en-US" sz="1600" dirty="0"/>
              <a:t>stock  within </a:t>
            </a:r>
            <a:r>
              <a:rPr lang="en-US" sz="1600" dirty="0" smtClean="0"/>
              <a:t>2015 of existing strategies in place and timing of programming</a:t>
            </a:r>
          </a:p>
          <a:p>
            <a:r>
              <a:rPr lang="en-US" sz="1600" dirty="0"/>
              <a:t>Through the </a:t>
            </a:r>
            <a:r>
              <a:rPr lang="en-US" sz="1600" dirty="0" err="1"/>
              <a:t>HoMs</a:t>
            </a:r>
            <a:r>
              <a:rPr lang="en-US" sz="1600" dirty="0"/>
              <a:t>, revisit the idea of </a:t>
            </a:r>
            <a:r>
              <a:rPr lang="en-US" sz="1600" dirty="0" smtClean="0"/>
              <a:t>JP</a:t>
            </a:r>
            <a:endParaRPr lang="en-US" sz="1600" dirty="0"/>
          </a:p>
          <a:p>
            <a:r>
              <a:rPr lang="en-US" sz="1600" dirty="0"/>
              <a:t>Based on </a:t>
            </a:r>
            <a:r>
              <a:rPr lang="en-US" sz="1600" dirty="0" err="1"/>
              <a:t>HoMs</a:t>
            </a:r>
            <a:r>
              <a:rPr lang="en-US" sz="1600" dirty="0"/>
              <a:t> guidance develop a roadmap for </a:t>
            </a:r>
            <a:r>
              <a:rPr lang="en-US" sz="1600" dirty="0" smtClean="0"/>
              <a:t>JP</a:t>
            </a:r>
            <a:endParaRPr lang="en-US" sz="1600" dirty="0"/>
          </a:p>
          <a:p>
            <a:r>
              <a:rPr lang="en-US" sz="1600" dirty="0"/>
              <a:t>At this stage: some MS have strategies, some do not, some are willing to fully embrace, others will do it </a:t>
            </a:r>
            <a:r>
              <a:rPr lang="en-US" sz="1600" dirty="0" smtClean="0"/>
              <a:t>incrementally</a:t>
            </a:r>
            <a:endParaRPr lang="en-US" sz="1600" dirty="0"/>
          </a:p>
          <a:p>
            <a:r>
              <a:rPr lang="en-US" sz="1600" dirty="0"/>
              <a:t>Current SSF runs to </a:t>
            </a:r>
            <a:r>
              <a:rPr lang="en-US" sz="1600" dirty="0" smtClean="0"/>
              <a:t>2017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4577857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>
                <a:solidFill>
                  <a:srgbClr val="0000FF"/>
                </a:solidFill>
                <a:ea typeface="ＭＳ Ｐゴシック" pitchFamily="34" charset="-128"/>
              </a:rPr>
              <a:t>Morocco next steps</a:t>
            </a:r>
            <a: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sz="24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988840"/>
            <a:ext cx="8712968" cy="4320580"/>
          </a:xfrm>
        </p:spPr>
        <p:txBody>
          <a:bodyPr/>
          <a:lstStyle/>
          <a:p>
            <a:endParaRPr lang="en-GB" sz="1400" u="sng" dirty="0" smtClean="0"/>
          </a:p>
          <a:p>
            <a:endParaRPr lang="en-GB" sz="1400" u="sng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 smtClean="0">
                <a:latin typeface="Verdana" pitchFamily="34" charset="0"/>
                <a:ea typeface="ＭＳ Ｐゴシック" pitchFamily="34" charset="-128"/>
              </a:rPr>
              <a:t>1. </a:t>
            </a: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Next step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Define and fine tune a common (EU - MS) understanding and vision about the JP - how far to go - including the value added as incentive for Morocco on the one hand and the EU/MS on the other </a:t>
            </a:r>
            <a:r>
              <a:rPr lang="en-GB" sz="1400" b="1" dirty="0" smtClean="0">
                <a:latin typeface="Verdana" pitchFamily="34" charset="0"/>
                <a:ea typeface="ＭＳ Ｐゴシック" pitchFamily="34" charset="-128"/>
              </a:rPr>
              <a:t>hand</a:t>
            </a:r>
            <a:endParaRPr lang="en-GB" sz="1400" b="1" dirty="0">
              <a:latin typeface="Verdana" pitchFamily="34" charset="0"/>
              <a:ea typeface="ＭＳ Ｐゴシック" pitchFamily="34" charset="-128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 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2. </a:t>
            </a:r>
            <a:r>
              <a:rPr lang="en-GB" sz="1400" b="1" dirty="0" err="1">
                <a:latin typeface="Verdana" pitchFamily="34" charset="0"/>
                <a:ea typeface="ＭＳ Ｐゴシック" pitchFamily="34" charset="-128"/>
              </a:rPr>
              <a:t>Feasebility</a:t>
            </a: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 at the short term</a:t>
            </a:r>
          </a:p>
          <a:p>
            <a:pPr lvl="1" eaLnBrk="1" hangingPunct="1">
              <a:spcBef>
                <a:spcPct val="0"/>
              </a:spcBef>
            </a:pP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Common analysis and </a:t>
            </a:r>
            <a:r>
              <a:rPr lang="en-GB" sz="1200" b="1" dirty="0" smtClean="0">
                <a:latin typeface="Verdana" pitchFamily="34" charset="0"/>
                <a:ea typeface="ＭＳ Ｐゴシック" pitchFamily="34" charset="-128"/>
              </a:rPr>
              <a:t>common response</a:t>
            </a:r>
            <a:endParaRPr lang="en-GB" sz="1200" b="1" dirty="0">
              <a:latin typeface="Verdana" pitchFamily="34" charset="0"/>
              <a:ea typeface="ＭＳ Ｐゴシック" pitchFamily="34" charset="-128"/>
            </a:endParaRPr>
          </a:p>
          <a:p>
            <a:pPr lvl="1" eaLnBrk="1" hangingPunct="1">
              <a:spcBef>
                <a:spcPct val="0"/>
              </a:spcBef>
            </a:pP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The discussion about the sectors of concentration, </a:t>
            </a:r>
            <a:r>
              <a:rPr lang="en-GB" sz="1200" b="1" dirty="0" err="1">
                <a:latin typeface="Verdana" pitchFamily="34" charset="0"/>
                <a:ea typeface="ＭＳ Ｐゴシック" pitchFamily="34" charset="-128"/>
              </a:rPr>
              <a:t>DoL</a:t>
            </a: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 and the mix of instruments is </a:t>
            </a:r>
            <a:r>
              <a:rPr lang="en-GB" sz="1200" b="1" dirty="0" smtClean="0">
                <a:latin typeface="Verdana" pitchFamily="34" charset="0"/>
                <a:ea typeface="ＭＳ Ｐゴシック" pitchFamily="34" charset="-128"/>
              </a:rPr>
              <a:t>still </a:t>
            </a: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ongoing : are we (EU/MS) ready to step out of some sectors (ex. Health / education) and is this the proper moment ( policy dialogue</a:t>
            </a:r>
            <a:r>
              <a:rPr lang="en-GB" sz="1200" b="1" dirty="0" smtClean="0">
                <a:latin typeface="Verdana" pitchFamily="34" charset="0"/>
                <a:ea typeface="ＭＳ Ｐゴシック" pitchFamily="34" charset="-128"/>
              </a:rPr>
              <a:t>)</a:t>
            </a:r>
            <a:endParaRPr lang="en-GB" sz="1200" b="1" dirty="0">
              <a:latin typeface="Verdana" pitchFamily="34" charset="0"/>
              <a:ea typeface="ＭＳ Ｐゴシック" pitchFamily="34" charset="-128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 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3. Roadmap/ timeline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End of this year with at least the analysis and roadmap ready to share with MOR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 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sz="1400" b="1" dirty="0">
                <a:latin typeface="Verdana" pitchFamily="34" charset="0"/>
                <a:ea typeface="ＭＳ Ｐゴシック" pitchFamily="34" charset="-128"/>
              </a:rPr>
              <a:t>4. Support needed</a:t>
            </a:r>
          </a:p>
          <a:p>
            <a:pPr lvl="1" eaLnBrk="1" hangingPunct="1">
              <a:spcBef>
                <a:spcPct val="0"/>
              </a:spcBef>
            </a:pP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Guidance pack</a:t>
            </a:r>
          </a:p>
          <a:p>
            <a:pPr lvl="1" eaLnBrk="1" hangingPunct="1">
              <a:spcBef>
                <a:spcPct val="0"/>
              </a:spcBef>
            </a:pP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Support of consultant (Veronica White), next week : see question under 1. and 2.</a:t>
            </a:r>
          </a:p>
          <a:p>
            <a:pPr lvl="1" eaLnBrk="1" hangingPunct="1">
              <a:spcBef>
                <a:spcPct val="0"/>
              </a:spcBef>
            </a:pPr>
            <a:r>
              <a:rPr lang="en-GB" sz="1200" b="1" dirty="0">
                <a:latin typeface="Verdana" pitchFamily="34" charset="0"/>
                <a:ea typeface="ＭＳ Ｐゴシック" pitchFamily="34" charset="-128"/>
              </a:rPr>
              <a:t>Support to make a synthesis of existing country/sector analysis</a:t>
            </a:r>
          </a:p>
          <a:p>
            <a:pPr lvl="1"/>
            <a:r>
              <a:rPr lang="en-GB" sz="1200" u="sng" dirty="0" smtClean="0"/>
              <a:t> 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41584485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32855</TotalTime>
  <Words>1130</Words>
  <Application>Microsoft Office PowerPoint</Application>
  <PresentationFormat>On-screen Show (4:3)</PresentationFormat>
  <Paragraphs>156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presentation EC-EEAS</vt:lpstr>
      <vt:lpstr>Country break-out sessions:  What do we take back home? </vt:lpstr>
      <vt:lpstr>Algeria &amp; Tunisia next steps</vt:lpstr>
      <vt:lpstr>Armenia next steps</vt:lpstr>
      <vt:lpstr>Azerbaijan next steps</vt:lpstr>
      <vt:lpstr>Belarus next steps </vt:lpstr>
      <vt:lpstr>Georgia next steps </vt:lpstr>
      <vt:lpstr>Lebanon next steps</vt:lpstr>
      <vt:lpstr>Moldova next steps</vt:lpstr>
      <vt:lpstr>Morocco next steps </vt:lpstr>
      <vt:lpstr>Palestine next steps </vt:lpstr>
      <vt:lpstr>Ukraine next steps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GERBRANDIJ Alex (EEAS)</cp:lastModifiedBy>
  <cp:revision>1600</cp:revision>
  <cp:lastPrinted>2015-01-29T06:39:33Z</cp:lastPrinted>
  <dcterms:created xsi:type="dcterms:W3CDTF">2005-12-20T11:19:53Z</dcterms:created>
  <dcterms:modified xsi:type="dcterms:W3CDTF">2015-02-06T15:43:49Z</dcterms:modified>
</cp:coreProperties>
</file>