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activeX/activeX1.xml" ContentType="application/vnd.ms-office.activeX+xml"/>
  <Override PartName="/ppt/activeX/activeX1.bin" ContentType="application/vnd.ms-office.activeX"/>
  <Override PartName="/ppt/tags/tag1.xml" ContentType="application/vnd.openxmlformats-officedocument.presentationml.tags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6" r:id="rId5"/>
    <p:sldMasterId id="2147483661" r:id="rId6"/>
  </p:sldMasterIdLst>
  <p:notesMasterIdLst>
    <p:notesMasterId r:id="rId60"/>
  </p:notesMasterIdLst>
  <p:handoutMasterIdLst>
    <p:handoutMasterId r:id="rId61"/>
  </p:handoutMasterIdLst>
  <p:sldIdLst>
    <p:sldId id="390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393" r:id="rId22"/>
    <p:sldId id="293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  <p:sldId id="314" r:id="rId43"/>
    <p:sldId id="315" r:id="rId44"/>
    <p:sldId id="383" r:id="rId45"/>
    <p:sldId id="384" r:id="rId46"/>
    <p:sldId id="316" r:id="rId47"/>
    <p:sldId id="317" r:id="rId48"/>
    <p:sldId id="318" r:id="rId49"/>
    <p:sldId id="319" r:id="rId50"/>
    <p:sldId id="320" r:id="rId51"/>
    <p:sldId id="323" r:id="rId52"/>
    <p:sldId id="324" r:id="rId53"/>
    <p:sldId id="325" r:id="rId54"/>
    <p:sldId id="326" r:id="rId55"/>
    <p:sldId id="327" r:id="rId56"/>
    <p:sldId id="328" r:id="rId57"/>
    <p:sldId id="386" r:id="rId58"/>
    <p:sldId id="392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8A7ECE4-C082-4895-B049-B48C6A56EBA9}">
          <p14:sldIdLst>
            <p14:sldId id="390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393"/>
            <p14:sldId id="293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83"/>
            <p14:sldId id="384"/>
            <p14:sldId id="316"/>
            <p14:sldId id="317"/>
            <p14:sldId id="318"/>
            <p14:sldId id="319"/>
            <p14:sldId id="320"/>
            <p14:sldId id="323"/>
            <p14:sldId id="324"/>
            <p14:sldId id="325"/>
            <p14:sldId id="326"/>
            <p14:sldId id="327"/>
            <p14:sldId id="328"/>
            <p14:sldId id="386"/>
            <p14:sldId id="392"/>
          </p14:sldIdLst>
        </p14:section>
        <p14:section name="Untitled Section" id="{0634ED7E-D642-429A-B4F4-AA8967150376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90" userDrawn="1">
          <p15:clr>
            <a:srgbClr val="A4A3A4"/>
          </p15:clr>
        </p15:guide>
        <p15:guide id="4" orient="horz" pos="2163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-Fern Lee" initials="YL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6600"/>
    <a:srgbClr val="0A90CC"/>
    <a:srgbClr val="44A1F6"/>
    <a:srgbClr val="83D4F9"/>
    <a:srgbClr val="97CEE9"/>
    <a:srgbClr val="6F8EE7"/>
    <a:srgbClr val="6CB5F8"/>
    <a:srgbClr val="83C1F9"/>
    <a:srgbClr val="4D8D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45" autoAdjust="0"/>
    <p:restoredTop sz="84201" autoAdjust="0"/>
  </p:normalViewPr>
  <p:slideViewPr>
    <p:cSldViewPr snapToGrid="0" showGuides="1">
      <p:cViewPr>
        <p:scale>
          <a:sx n="70" d="100"/>
          <a:sy n="70" d="100"/>
        </p:scale>
        <p:origin x="-2832" y="-1008"/>
      </p:cViewPr>
      <p:guideLst>
        <p:guide orient="horz" pos="2160"/>
        <p:guide orient="horz" pos="1390"/>
        <p:guide orient="horz" pos="2163"/>
        <p:guide pos="3840"/>
        <p:guide pos="2880"/>
      </p:guideLst>
    </p:cSldViewPr>
  </p:slideViewPr>
  <p:outlineViewPr>
    <p:cViewPr>
      <p:scale>
        <a:sx n="33" d="100"/>
        <a:sy n="33" d="100"/>
      </p:scale>
      <p:origin x="19" y="372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288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viewProps" Target="view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4C804-809D-4EBF-BB2E-771E011BA59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F1844-3068-4B72-9DAA-E2DDEA2A3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773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BFD94-6C15-41EE-87A4-A87971440379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BD52F-95FF-43A3-B975-909E50C13C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36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ic.fsc.org/facts-figures.19.htm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pefc.org/about-pefc/who-we-are/facts-a-figures" TargetMode="Externa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608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9D3038-2B83-4D22-A469-5F7C0084C542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619561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135B40-8AA7-4216-B028-6814FB272DF9}" type="slidenum">
              <a:rPr lang="en-US"/>
              <a:pPr/>
              <a:t>11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i="1" dirty="0" smtClean="0"/>
          </a:p>
        </p:txBody>
      </p:sp>
    </p:spTree>
    <p:extLst>
      <p:ext uri="{BB962C8B-B14F-4D97-AF65-F5344CB8AC3E}">
        <p14:creationId xmlns:p14="http://schemas.microsoft.com/office/powerpoint/2010/main" val="42926820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 txBox="1">
            <a:spLocks noGrp="1" noChangeArrowheads="1"/>
          </p:cNvSpPr>
          <p:nvPr/>
        </p:nvSpPr>
        <p:spPr bwMode="auto">
          <a:xfrm>
            <a:off x="3853978" y="9440306"/>
            <a:ext cx="2950016" cy="497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31" tIns="45916" rIns="91831" bIns="45916" anchor="b"/>
          <a:lstStyle/>
          <a:p>
            <a:pPr algn="r"/>
            <a:fld id="{854EF651-3190-4ABC-8F5D-DAF611CDD8B7}" type="slidenum">
              <a:rPr lang="en-US" sz="1200"/>
              <a:pPr algn="r"/>
              <a:t>13</a:t>
            </a:fld>
            <a:endParaRPr lang="en-US" sz="1200" dirty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3341735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Ban </a:t>
            </a:r>
            <a:r>
              <a:rPr lang="en-US" dirty="0" err="1" smtClean="0"/>
              <a:t>thư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Hội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đồng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quản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trị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rừng</a:t>
            </a:r>
            <a:r>
              <a:rPr lang="en-US" baseline="0" dirty="0" smtClean="0"/>
              <a:t> </a:t>
            </a:r>
            <a:r>
              <a:rPr lang="en-US" dirty="0" smtClean="0"/>
              <a:t>FSC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bắt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đầu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tại</a:t>
            </a:r>
            <a:r>
              <a:rPr lang="en-US" baseline="0" dirty="0" smtClean="0"/>
              <a:t> </a:t>
            </a:r>
            <a:r>
              <a:rPr lang="en-US" dirty="0" smtClean="0"/>
              <a:t>Oaxaca, </a:t>
            </a:r>
            <a:r>
              <a:rPr lang="en-US" dirty="0" err="1" smtClean="0"/>
              <a:t>Mê</a:t>
            </a:r>
            <a:r>
              <a:rPr lang="en-US" baseline="0" dirty="0" smtClean="0"/>
              <a:t> hi </a:t>
            </a:r>
            <a:r>
              <a:rPr lang="en-US" baseline="0" dirty="0" err="1" smtClean="0"/>
              <a:t>cô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FSC </a:t>
            </a:r>
            <a:r>
              <a:rPr lang="en-US" baseline="0" dirty="0" err="1" smtClean="0"/>
              <a:t>được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thành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lập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chính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Mê</a:t>
            </a:r>
            <a:r>
              <a:rPr lang="en-US" baseline="0" dirty="0" smtClean="0"/>
              <a:t> hi </a:t>
            </a:r>
            <a:r>
              <a:rPr lang="en-US" baseline="0" dirty="0" err="1" smtClean="0"/>
              <a:t>cô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tháng</a:t>
            </a:r>
            <a:r>
              <a:rPr lang="en-US" baseline="0" dirty="0" smtClean="0"/>
              <a:t> Hai </a:t>
            </a:r>
            <a:r>
              <a:rPr lang="en-US" baseline="0" dirty="0" err="1" smtClean="0"/>
              <a:t>năm</a:t>
            </a:r>
            <a:r>
              <a:rPr lang="en-US" baseline="0" dirty="0" smtClean="0"/>
              <a:t> 1994.</a:t>
            </a:r>
            <a:r>
              <a:rPr lang="en-US" dirty="0" smtClean="0"/>
              <a:t> </a:t>
            </a:r>
            <a:r>
              <a:rPr lang="en-US" dirty="0" err="1" smtClean="0"/>
              <a:t>Năm</a:t>
            </a:r>
            <a:r>
              <a:rPr lang="en-US" baseline="0" dirty="0" smtClean="0"/>
              <a:t> 2003, b</a:t>
            </a:r>
            <a:r>
              <a:rPr lang="en-US" dirty="0" smtClean="0"/>
              <a:t>an </a:t>
            </a:r>
            <a:r>
              <a:rPr lang="en-US" dirty="0" err="1" smtClean="0"/>
              <a:t>thư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ký</a:t>
            </a:r>
            <a:r>
              <a:rPr lang="en-US" baseline="0" dirty="0" smtClean="0"/>
              <a:t> FSC </a:t>
            </a:r>
            <a:r>
              <a:rPr lang="en-US" baseline="0" dirty="0" err="1" smtClean="0"/>
              <a:t>đã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văn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phòng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đến</a:t>
            </a:r>
            <a:r>
              <a:rPr lang="en-US" baseline="0" dirty="0" smtClean="0"/>
              <a:t> </a:t>
            </a:r>
            <a:r>
              <a:rPr lang="en-US" dirty="0" smtClean="0"/>
              <a:t>Bonn, CHLB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Đức</a:t>
            </a:r>
            <a:r>
              <a:rPr lang="en-US" dirty="0" smtClean="0"/>
              <a:t>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9759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0662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059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tin </a:t>
            </a:r>
            <a:r>
              <a:rPr lang="en-GB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ố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liệu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FSC: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https://ic.fsc.org/facts-figures.19.htm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</a:p>
          <a:p>
            <a:r>
              <a:rPr lang="en-GB" sz="1200" u="non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GB" sz="120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tin </a:t>
            </a:r>
            <a:r>
              <a:rPr lang="en-GB" sz="1200" u="non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GB" sz="120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u="non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số</a:t>
            </a:r>
            <a:r>
              <a:rPr lang="en-GB" sz="120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u="non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liệu</a:t>
            </a:r>
            <a:r>
              <a:rPr lang="en-GB" sz="120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PEFC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http://www.pefc.org/about-pefc/who-we-are/facts-a-figures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05828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FSC</a:t>
            </a:r>
            <a:r>
              <a:rPr lang="en-GB" baseline="0" dirty="0" smtClean="0"/>
              <a:t> </a:t>
            </a:r>
            <a:r>
              <a:rPr lang="en-GB" baseline="0" dirty="0" err="1" smtClean="0"/>
              <a:t>đã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sửa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đổi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bộ</a:t>
            </a:r>
            <a:r>
              <a:rPr lang="en-GB" baseline="0" dirty="0" smtClean="0"/>
              <a:t> </a:t>
            </a:r>
            <a:r>
              <a:rPr lang="en-GB" baseline="0" dirty="0" err="1" smtClean="0"/>
              <a:t>Nguyên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tắc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và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tiêu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chí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Các</a:t>
            </a:r>
            <a:r>
              <a:rPr lang="en-GB" baseline="0" dirty="0" smtClean="0"/>
              <a:t> </a:t>
            </a:r>
            <a:r>
              <a:rPr lang="en-GB" baseline="0" dirty="0" err="1" smtClean="0"/>
              <a:t>nguyên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tắc</a:t>
            </a:r>
            <a:r>
              <a:rPr lang="en-GB" baseline="0" dirty="0" smtClean="0"/>
              <a:t> </a:t>
            </a:r>
            <a:r>
              <a:rPr lang="en-GB" baseline="0" dirty="0" err="1" smtClean="0"/>
              <a:t>đã</a:t>
            </a:r>
            <a:r>
              <a:rPr lang="en-GB" baseline="0" dirty="0" smtClean="0"/>
              <a:t> </a:t>
            </a:r>
            <a:r>
              <a:rPr lang="en-GB" baseline="0" dirty="0" err="1" smtClean="0"/>
              <a:t>được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sửa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đổi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được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tô</a:t>
            </a:r>
            <a:r>
              <a:rPr lang="en-GB" baseline="0" dirty="0" smtClean="0"/>
              <a:t> </a:t>
            </a:r>
            <a:r>
              <a:rPr lang="en-GB" baseline="0" dirty="0" err="1" smtClean="0"/>
              <a:t>đậm</a:t>
            </a:r>
            <a:r>
              <a:rPr lang="en-GB" baseline="0" dirty="0" smtClean="0"/>
              <a:t>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0BA1C-010B-4645-BBAE-2A86423752D0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8592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768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454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7812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3124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5998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1335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4930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9078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723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0391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1502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5044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196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377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238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8405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Phiếu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xuất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vật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tư</a:t>
            </a:r>
            <a:r>
              <a:rPr lang="en-US" baseline="0" dirty="0" smtClean="0"/>
              <a:t> Bill of Materials= BOM</a:t>
            </a:r>
          </a:p>
          <a:p>
            <a:r>
              <a:rPr lang="en-US" baseline="0" dirty="0" err="1" smtClean="0"/>
              <a:t>Thuần</a:t>
            </a:r>
            <a:r>
              <a:rPr lang="en-US" baseline="0" dirty="0" smtClean="0"/>
              <a:t> FSC (FSC Pure) </a:t>
            </a:r>
            <a:r>
              <a:rPr lang="en-US" baseline="0" dirty="0" smtClean="0">
                <a:sym typeface="Wingdings" pitchFamily="2" charset="2"/>
              </a:rPr>
              <a:t> FSC 100%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92303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9932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1873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9151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67665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0715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05526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3588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B87C1-F404-4E15-91C7-E59CB4F5A72C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316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35" indent="-285744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2977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168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359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550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741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893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12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338BA1B2-3BAF-9D44-8DBD-61E22671154B}" type="slidenum">
              <a:rPr lang="en-GB"/>
              <a:pPr eaLnBrk="1" hangingPunct="1"/>
              <a:t>4</a:t>
            </a:fld>
            <a:endParaRPr lang="en-GB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59346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>
                <a:solidFill>
                  <a:prstClr val="black"/>
                </a:solidFill>
              </a:rPr>
              <a:pPr/>
              <a:t>53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235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35" indent="-285744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2977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168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359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550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741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893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12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217E6D11-B5E0-B648-9C25-4F160835DA90}" type="slidenum">
              <a:rPr lang="en-GB"/>
              <a:pPr eaLnBrk="1" hangingPunct="1"/>
              <a:t>5</a:t>
            </a:fld>
            <a:endParaRPr lang="en-GB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153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35" indent="-285744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2977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168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359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550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741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893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12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E95E6AA3-5386-4C41-818C-361FF346FC0E}" type="slidenum">
              <a:rPr lang="en-GB"/>
              <a:pPr eaLnBrk="1" hangingPunct="1"/>
              <a:t>6</a:t>
            </a:fld>
            <a:endParaRPr lang="en-GB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420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7422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35" indent="-285744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2977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168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359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550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741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893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12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53310DCA-5A8A-584C-A1A2-7414F8950B53}" type="slidenum">
              <a:rPr lang="en-GB"/>
              <a:pPr eaLnBrk="1" hangingPunct="1"/>
              <a:t>8</a:t>
            </a:fld>
            <a:endParaRPr lang="en-GB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1" y="4342666"/>
            <a:ext cx="5487041" cy="41162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433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35" indent="-285744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2977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168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359" indent="-228596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550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741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893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12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D9472D86-6C19-0E4D-980C-BF601FE9F8E9}" type="slidenum">
              <a:rPr lang="en-GB"/>
              <a:pPr eaLnBrk="1" hangingPunct="1"/>
              <a:t>9</a:t>
            </a:fld>
            <a:endParaRPr lang="en-GB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1" y="4342666"/>
            <a:ext cx="5487041" cy="41162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11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5383" y="605997"/>
            <a:ext cx="6858000" cy="879475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5383" y="1688092"/>
            <a:ext cx="6858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4811" y="649147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90690" y="1485471"/>
            <a:ext cx="835869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" y="-99391"/>
            <a:ext cx="9149379" cy="714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2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381000" y="1524000"/>
            <a:ext cx="8686800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066800"/>
            <a:ext cx="7848600" cy="381000"/>
          </a:xfrm>
        </p:spPr>
        <p:txBody>
          <a:bodyPr>
            <a:noAutofit/>
          </a:bodyPr>
          <a:lstStyle>
            <a:lvl1pPr algn="l">
              <a:defRPr lang="en-US" sz="2800" b="1" kern="1200" dirty="0">
                <a:solidFill>
                  <a:srgbClr val="0066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C7CA7-6EE7-47DA-8EF6-A65946C4A82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5/11/2015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41915-C55A-4174-B64B-E3A6B63AAC6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654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128" y="851017"/>
            <a:ext cx="7886700" cy="593155"/>
          </a:xfrm>
        </p:spPr>
        <p:txBody>
          <a:bodyPr>
            <a:normAutofit/>
          </a:bodyPr>
          <a:lstStyle>
            <a:lvl1pPr>
              <a:defRPr sz="28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479" y="2080822"/>
            <a:ext cx="8253046" cy="448507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4811" y="649147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43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144" y="867849"/>
            <a:ext cx="7886700" cy="560498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34811" y="649147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13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34811" y="649147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1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5383" y="605997"/>
            <a:ext cx="6858000" cy="879475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5383" y="1688092"/>
            <a:ext cx="6858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11/05/2015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4811" y="6491467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90688" y="1485471"/>
            <a:ext cx="835869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" y="-99391"/>
            <a:ext cx="9149379" cy="714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34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128" y="851017"/>
            <a:ext cx="7886700" cy="593155"/>
          </a:xfrm>
        </p:spPr>
        <p:txBody>
          <a:bodyPr>
            <a:normAutofit/>
          </a:bodyPr>
          <a:lstStyle>
            <a:lvl1pPr>
              <a:defRPr sz="28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477" y="2080822"/>
            <a:ext cx="8253046" cy="448507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11/05/2015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4811" y="6491467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290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144" y="867849"/>
            <a:ext cx="7886700" cy="560498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11/05/2015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34811" y="6491467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60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11/05/2015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34811" y="6491467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427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0DDD7-A8ED-4A41-B4F9-6892B595C30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5/11/2015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A125D-6CD2-4224-84E1-C3139A6A7CB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933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8868" y="863600"/>
            <a:ext cx="7886700" cy="560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206" y="2093523"/>
            <a:ext cx="8628978" cy="369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7511" y="64914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A8C9F-9546-440D-8333-B23F00558C20}" type="datetimeFigureOut">
              <a:rPr lang="en-GB" smtClean="0"/>
              <a:pPr/>
              <a:t>11/05/2015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9089" y="649289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AFE8-1C9A-4E30-8B03-C25BBFE13FC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38869" y="1416488"/>
            <a:ext cx="880513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0" y="-29027"/>
            <a:ext cx="9140610" cy="89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0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006600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8868" y="863600"/>
            <a:ext cx="7886700" cy="560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206" y="2093523"/>
            <a:ext cx="8628978" cy="369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7511" y="649146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A8C9F-9546-440D-8333-B23F00558C20}" type="datetimeFigureOut">
              <a:rPr lang="en-GB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11/05/2015</a:t>
            </a:fld>
            <a:endParaRPr lang="en-GB" dirty="0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9089" y="649288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AFE8-1C9A-4E30-8B03-C25BBFE13FC9}" type="slidenum">
              <a:rPr lang="en-GB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38867" y="1416488"/>
            <a:ext cx="880513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0" y="-29027"/>
            <a:ext cx="9140610" cy="89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00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006600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191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2A7128-BBBC-4AA0-B04F-85B17E1BC35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5/11/2015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977DB2-CF2F-45B8-8B05-2191F186AF4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103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1" b="39227"/>
          <a:stretch>
            <a:fillRect/>
          </a:stretch>
        </p:blipFill>
        <p:spPr bwMode="auto">
          <a:xfrm>
            <a:off x="3255964" y="0"/>
            <a:ext cx="58880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1" b="39227"/>
          <a:stretch>
            <a:fillRect/>
          </a:stretch>
        </p:blipFill>
        <p:spPr bwMode="auto">
          <a:xfrm>
            <a:off x="0" y="0"/>
            <a:ext cx="777804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242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28.wmf"/><Relationship Id="rId5" Type="http://schemas.openxmlformats.org/officeDocument/2006/relationships/hyperlink" Target="http://images.google.co.uk/imgres?imgurl=http://www.woodwardsace.com/tempimages/invoice2.jpg&amp;imgrefurl=http://forum.wordreference.com/showthread.php?t=485&amp;usg=__RIsLu_q6zaP7WMPAXtIvZWrvrPg=&amp;h=621&amp;w=452&amp;sz=35&amp;hl=en&amp;start=5&amp;um=1&amp;tbnid=_Xl_E02rVEKagM:&amp;tbnh=136&amp;tbnw=99&amp;prev=/images?q=invoice&amp;um=1&amp;hl=en" TargetMode="External"/><Relationship Id="rId10" Type="http://schemas.openxmlformats.org/officeDocument/2006/relationships/image" Target="../media/image18.jpeg"/><Relationship Id="rId4" Type="http://schemas.openxmlformats.org/officeDocument/2006/relationships/image" Target="../media/image24.png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ic.fsc.org/facts-figures.19.htm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efc.org/about-pefc/who-we-are/facts-a-figures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4.jpeg"/><Relationship Id="rId18" Type="http://schemas.openxmlformats.org/officeDocument/2006/relationships/image" Target="../media/image59.pn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12" Type="http://schemas.openxmlformats.org/officeDocument/2006/relationships/image" Target="../media/image53.jpe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11" Type="http://schemas.openxmlformats.org/officeDocument/2006/relationships/image" Target="../media/image42.jpeg"/><Relationship Id="rId5" Type="http://schemas.openxmlformats.org/officeDocument/2006/relationships/image" Target="../media/image48.jpeg"/><Relationship Id="rId15" Type="http://schemas.openxmlformats.org/officeDocument/2006/relationships/image" Target="../media/image56.png"/><Relationship Id="rId10" Type="http://schemas.openxmlformats.org/officeDocument/2006/relationships/image" Target="../media/image52.png"/><Relationship Id="rId19" Type="http://schemas.openxmlformats.org/officeDocument/2006/relationships/image" Target="../media/image60.png"/><Relationship Id="rId4" Type="http://schemas.openxmlformats.org/officeDocument/2006/relationships/image" Target="../media/image47.jpeg"/><Relationship Id="rId9" Type="http://schemas.openxmlformats.org/officeDocument/2006/relationships/image" Target="../media/image40.png"/><Relationship Id="rId1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5" Type="http://schemas.openxmlformats.org/officeDocument/2006/relationships/image" Target="../media/image63.png"/><Relationship Id="rId10" Type="http://schemas.openxmlformats.org/officeDocument/2006/relationships/image" Target="../media/image74.png"/><Relationship Id="rId4" Type="http://schemas.openxmlformats.org/officeDocument/2006/relationships/image" Target="../media/image68.wmf"/><Relationship Id="rId9" Type="http://schemas.openxmlformats.org/officeDocument/2006/relationships/image" Target="../media/image73.wmf"/><Relationship Id="rId14" Type="http://schemas.openxmlformats.org/officeDocument/2006/relationships/image" Target="../media/image7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9.png"/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Lưu</a:t>
            </a:r>
            <a:r>
              <a:rPr lang="en-US" dirty="0" smtClean="0"/>
              <a:t> ý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tuyên</a:t>
            </a:r>
            <a:r>
              <a:rPr lang="en-US" dirty="0" smtClean="0"/>
              <a:t> </a:t>
            </a:r>
            <a:r>
              <a:rPr lang="en-US" dirty="0" err="1" smtClean="0"/>
              <a:t>bố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pháp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70429" y="1500544"/>
            <a:ext cx="8657889" cy="515051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1600" dirty="0">
                <a:latin typeface="Calibri" pitchFamily="34" charset="0"/>
              </a:rPr>
              <a:t>Tài liệu đào tạo này được phát triển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và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xây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dựng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bởi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tổ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chức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vi-VN" sz="1600" dirty="0">
                <a:latin typeface="Calibri" pitchFamily="34" charset="0"/>
              </a:rPr>
              <a:t>​​ProForest 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dưới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sự</a:t>
            </a:r>
            <a:r>
              <a:rPr lang="vi-VN" sz="1600" dirty="0">
                <a:latin typeface="Calibri" pitchFamily="34" charset="0"/>
              </a:rPr>
              <a:t> ủy quyền </a:t>
            </a:r>
            <a:r>
              <a:rPr lang="en-US" sz="1600" dirty="0" err="1" smtClean="0">
                <a:latin typeface="Calibri" pitchFamily="34" charset="0"/>
              </a:rPr>
              <a:t>của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tổ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chức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GIZ</a:t>
            </a:r>
            <a:r>
              <a:rPr lang="vi-VN" sz="1600" dirty="0">
                <a:latin typeface="Calibri" pitchFamily="34" charset="0"/>
              </a:rPr>
              <a:t>. </a:t>
            </a:r>
            <a:r>
              <a:rPr lang="en-US" sz="1600" dirty="0" err="1">
                <a:solidFill>
                  <a:prstClr val="black"/>
                </a:solidFill>
              </a:rPr>
              <a:t>Kinh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phí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cho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việc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phát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triển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và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xây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dựng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bộ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tài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liệu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này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là</a:t>
            </a:r>
            <a:r>
              <a:rPr lang="en-US" sz="1600" dirty="0">
                <a:solidFill>
                  <a:prstClr val="black"/>
                </a:solidFill>
              </a:rPr>
              <a:t>  </a:t>
            </a:r>
            <a:r>
              <a:rPr lang="en-US" sz="1600" dirty="0" err="1">
                <a:solidFill>
                  <a:prstClr val="black"/>
                </a:solidFill>
              </a:rPr>
              <a:t>từ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nguồn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tài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trợ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từ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ngân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sách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của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vi-VN" sz="1600" dirty="0">
                <a:latin typeface="Calibri" pitchFamily="34" charset="0"/>
              </a:rPr>
              <a:t>Bộ Hợp tác và Phát triển Kinh tế </a:t>
            </a:r>
            <a:r>
              <a:rPr lang="en-US" sz="1600" dirty="0" err="1">
                <a:latin typeface="Calibri" pitchFamily="34" charset="0"/>
              </a:rPr>
              <a:t>của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Cộng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Hòa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Liên</a:t>
            </a:r>
            <a:r>
              <a:rPr lang="en-US" sz="1600" dirty="0">
                <a:latin typeface="Calibri" pitchFamily="34" charset="0"/>
              </a:rPr>
              <a:t> Bang </a:t>
            </a:r>
            <a:r>
              <a:rPr lang="vi-VN" sz="1600" dirty="0">
                <a:latin typeface="Calibri" pitchFamily="34" charset="0"/>
              </a:rPr>
              <a:t>Đức (BMZ)</a:t>
            </a:r>
            <a:endParaRPr lang="en-US" sz="1600" dirty="0">
              <a:solidFill>
                <a:prstClr val="black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 err="1" smtClean="0">
                <a:latin typeface="Calibri" pitchFamily="34" charset="0"/>
              </a:rPr>
              <a:t>Chủ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biên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và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chủ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sở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hữu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tài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liệu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này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tuyên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bố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cho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phép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sử </a:t>
            </a:r>
            <a:r>
              <a:rPr lang="vi-VN" sz="1600" dirty="0">
                <a:latin typeface="Calibri" pitchFamily="34" charset="0"/>
              </a:rPr>
              <a:t>dụng tài </a:t>
            </a:r>
            <a:r>
              <a:rPr lang="vi-VN" sz="1600" dirty="0" smtClean="0">
                <a:latin typeface="Calibri" pitchFamily="34" charset="0"/>
              </a:rPr>
              <a:t>liệu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này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 </a:t>
            </a:r>
            <a:r>
              <a:rPr lang="vi-VN" sz="1600" dirty="0">
                <a:latin typeface="Calibri" pitchFamily="34" charset="0"/>
              </a:rPr>
              <a:t>hoặc các </a:t>
            </a:r>
            <a:r>
              <a:rPr lang="en-US" sz="1600" dirty="0" err="1" smtClean="0">
                <a:latin typeface="Calibri" pitchFamily="34" charset="0"/>
              </a:rPr>
              <a:t>phần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dẫn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trích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từ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tài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liệu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này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phục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vụ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cho</a:t>
            </a:r>
            <a:r>
              <a:rPr lang="vi-VN" sz="1600" dirty="0" smtClean="0">
                <a:latin typeface="Calibri" pitchFamily="34" charset="0"/>
              </a:rPr>
              <a:t> </a:t>
            </a:r>
            <a:r>
              <a:rPr lang="vi-VN" sz="1600" dirty="0">
                <a:latin typeface="Calibri" pitchFamily="34" charset="0"/>
              </a:rPr>
              <a:t>các mục đích phi thương </a:t>
            </a:r>
            <a:r>
              <a:rPr lang="vi-VN" sz="1600" dirty="0" smtClean="0">
                <a:latin typeface="Calibri" pitchFamily="34" charset="0"/>
              </a:rPr>
              <a:t>mại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. </a:t>
            </a:r>
            <a:r>
              <a:rPr lang="en-US" sz="1600" dirty="0" err="1" smtClean="0">
                <a:latin typeface="Calibri" pitchFamily="34" charset="0"/>
              </a:rPr>
              <a:t>Tài</a:t>
            </a:r>
            <a:r>
              <a:rPr lang="vi-VN" sz="1600" dirty="0" smtClean="0">
                <a:latin typeface="Calibri" pitchFamily="34" charset="0"/>
              </a:rPr>
              <a:t> </a:t>
            </a:r>
            <a:r>
              <a:rPr lang="vi-VN" sz="1600" dirty="0">
                <a:latin typeface="Calibri" pitchFamily="34" charset="0"/>
              </a:rPr>
              <a:t>liệu có thể được sửa đổi theo nhu cầu </a:t>
            </a:r>
            <a:r>
              <a:rPr lang="en-US" sz="1600" dirty="0" err="1" smtClean="0">
                <a:latin typeface="Calibri" pitchFamily="34" charset="0"/>
              </a:rPr>
              <a:t>trình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bày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của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từng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cá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nhân</a:t>
            </a:r>
            <a:r>
              <a:rPr lang="en-US" sz="1600" dirty="0" smtClean="0">
                <a:latin typeface="Calibri" pitchFamily="34" charset="0"/>
              </a:rPr>
              <a:t> hay </a:t>
            </a:r>
            <a:r>
              <a:rPr lang="en-US" sz="1600" dirty="0" err="1" smtClean="0">
                <a:latin typeface="Calibri" pitchFamily="34" charset="0"/>
              </a:rPr>
              <a:t>tổ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chức</a:t>
            </a:r>
            <a:r>
              <a:rPr lang="vi-VN" sz="1600" dirty="0" smtClean="0">
                <a:latin typeface="Calibri" pitchFamily="34" charset="0"/>
              </a:rPr>
              <a:t>, </a:t>
            </a:r>
            <a:r>
              <a:rPr lang="en-US" sz="1600" dirty="0" err="1" smtClean="0">
                <a:latin typeface="Calibri" pitchFamily="34" charset="0"/>
              </a:rPr>
              <a:t>tuy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nhiên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thông điệp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chính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thức</a:t>
            </a:r>
            <a:r>
              <a:rPr lang="vi-VN" sz="1600" dirty="0" smtClean="0">
                <a:latin typeface="Calibri" pitchFamily="34" charset="0"/>
              </a:rPr>
              <a:t> </a:t>
            </a:r>
            <a:r>
              <a:rPr lang="vi-VN" sz="1600" dirty="0">
                <a:latin typeface="Calibri" pitchFamily="34" charset="0"/>
              </a:rPr>
              <a:t>và nội </a:t>
            </a:r>
            <a:r>
              <a:rPr lang="vi-VN" sz="1600" dirty="0" smtClean="0">
                <a:latin typeface="Calibri" pitchFamily="34" charset="0"/>
              </a:rPr>
              <a:t>dung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cốt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lõi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của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tài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liệu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này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không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được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diễn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giải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sai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lệch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hoặc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trình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bày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lệch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lạc</a:t>
            </a:r>
            <a:r>
              <a:rPr lang="en-US" sz="1600" dirty="0" smtClean="0">
                <a:latin typeface="Calibri" pitchFamily="34" charset="0"/>
              </a:rPr>
              <a:t> ý </a:t>
            </a:r>
            <a:r>
              <a:rPr lang="en-US" sz="1600" dirty="0" err="1" smtClean="0">
                <a:latin typeface="Calibri" pitchFamily="34" charset="0"/>
              </a:rPr>
              <a:t>nghĩa</a:t>
            </a:r>
            <a:r>
              <a:rPr lang="vi-VN" sz="1600" dirty="0" smtClean="0">
                <a:latin typeface="Calibri" pitchFamily="34" charset="0"/>
              </a:rPr>
              <a:t>. </a:t>
            </a:r>
            <a:endParaRPr lang="vi-VN" sz="1600" dirty="0">
              <a:latin typeface="Calibri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1600" dirty="0">
                <a:latin typeface="Calibri" pitchFamily="34" charset="0"/>
              </a:rPr>
              <a:t>Tất cả thiếu sót, </a:t>
            </a:r>
            <a:r>
              <a:rPr lang="en-US" sz="1600" dirty="0" err="1" smtClean="0">
                <a:latin typeface="Calibri" pitchFamily="34" charset="0"/>
              </a:rPr>
              <a:t>điểm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chưa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chính </a:t>
            </a:r>
            <a:r>
              <a:rPr lang="vi-VN" sz="1600" dirty="0">
                <a:latin typeface="Calibri" pitchFamily="34" charset="0"/>
              </a:rPr>
              <a:t>xác hoặc quan điểm thể hiện trong tài liệu này là trách nhiệm của </a:t>
            </a:r>
            <a:r>
              <a:rPr lang="vi-VN" sz="1600" dirty="0" smtClean="0">
                <a:latin typeface="Calibri" pitchFamily="34" charset="0"/>
              </a:rPr>
              <a:t>c</a:t>
            </a:r>
            <a:r>
              <a:rPr lang="en-US" sz="1600" dirty="0" err="1" smtClean="0">
                <a:latin typeface="Calibri" pitchFamily="34" charset="0"/>
              </a:rPr>
              <a:t>ác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chủ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biên</a:t>
            </a:r>
            <a:r>
              <a:rPr lang="en-US" sz="1600" dirty="0" smtClean="0">
                <a:latin typeface="Calibri" pitchFamily="34" charset="0"/>
              </a:rPr>
              <a:t>. </a:t>
            </a:r>
            <a:r>
              <a:rPr lang="en-US" sz="1600" dirty="0" err="1" smtClean="0">
                <a:latin typeface="Calibri" pitchFamily="34" charset="0"/>
              </a:rPr>
              <a:t>Nó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không</a:t>
            </a:r>
            <a:r>
              <a:rPr lang="vi-VN" sz="1600" dirty="0" smtClean="0">
                <a:latin typeface="Calibri" pitchFamily="34" charset="0"/>
              </a:rPr>
              <a:t> </a:t>
            </a:r>
            <a:r>
              <a:rPr lang="vi-VN" sz="1600" dirty="0">
                <a:latin typeface="Calibri" pitchFamily="34" charset="0"/>
              </a:rPr>
              <a:t>phản ánh quan điểm </a:t>
            </a:r>
            <a:r>
              <a:rPr lang="en-US" sz="1600" dirty="0" smtClean="0">
                <a:latin typeface="Calibri" pitchFamily="34" charset="0"/>
              </a:rPr>
              <a:t>hay </a:t>
            </a:r>
            <a:r>
              <a:rPr lang="en-US" sz="1600" dirty="0" err="1" smtClean="0">
                <a:latin typeface="Calibri" pitchFamily="34" charset="0"/>
              </a:rPr>
              <a:t>nó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không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là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quan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điểm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của </a:t>
            </a:r>
            <a:r>
              <a:rPr lang="vi-VN" sz="1600" dirty="0">
                <a:latin typeface="Calibri" pitchFamily="34" charset="0"/>
              </a:rPr>
              <a:t>BMZ hoặc GIZ.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 err="1" smtClean="0">
                <a:latin typeface="Calibri" pitchFamily="34" charset="0"/>
              </a:rPr>
              <a:t>Trang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thông</a:t>
            </a:r>
            <a:r>
              <a:rPr lang="en-US" sz="1600" dirty="0" smtClean="0">
                <a:latin typeface="Calibri" pitchFamily="34" charset="0"/>
              </a:rPr>
              <a:t> tin </a:t>
            </a:r>
            <a:r>
              <a:rPr lang="en-US" sz="1600" dirty="0" err="1" smtClean="0">
                <a:latin typeface="Calibri" pitchFamily="34" charset="0"/>
              </a:rPr>
              <a:t>này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 </a:t>
            </a:r>
            <a:r>
              <a:rPr lang="vi-VN" sz="1600" dirty="0">
                <a:latin typeface="Calibri" pitchFamily="34" charset="0"/>
              </a:rPr>
              <a:t>này chỉ dành cho mục </a:t>
            </a:r>
            <a:r>
              <a:rPr lang="vi-VN" sz="1600" dirty="0" smtClean="0">
                <a:latin typeface="Calibri" pitchFamily="34" charset="0"/>
              </a:rPr>
              <a:t>đích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lưu</a:t>
            </a:r>
            <a:r>
              <a:rPr lang="en-US" sz="1600" dirty="0" smtClean="0">
                <a:latin typeface="Calibri" pitchFamily="34" charset="0"/>
              </a:rPr>
              <a:t> ý, </a:t>
            </a:r>
            <a:r>
              <a:rPr lang="en-US" sz="1600" dirty="0" err="1" smtClean="0">
                <a:latin typeface="Calibri" pitchFamily="34" charset="0"/>
              </a:rPr>
              <a:t>người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sữ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dụng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tài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liệu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này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để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huấn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luyện</a:t>
            </a:r>
            <a:r>
              <a:rPr lang="vi-VN" sz="1600" dirty="0" smtClean="0">
                <a:latin typeface="Calibri" pitchFamily="34" charset="0"/>
              </a:rPr>
              <a:t> </a:t>
            </a:r>
            <a:r>
              <a:rPr lang="vi-VN" sz="1600" dirty="0">
                <a:latin typeface="Calibri" pitchFamily="34" charset="0"/>
              </a:rPr>
              <a:t>có thể </a:t>
            </a:r>
            <a:r>
              <a:rPr lang="en-US" sz="1600" dirty="0" err="1" smtClean="0">
                <a:latin typeface="Calibri" pitchFamily="34" charset="0"/>
              </a:rPr>
              <a:t>cắt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bỏ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không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sử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dụng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trang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này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khi</a:t>
            </a:r>
            <a:r>
              <a:rPr lang="en-US" sz="1600" dirty="0" smtClean="0">
                <a:latin typeface="Calibri" pitchFamily="34" charset="0"/>
              </a:rPr>
              <a:t> in </a:t>
            </a:r>
            <a:r>
              <a:rPr lang="en-US" sz="1600" dirty="0" err="1" smtClean="0">
                <a:latin typeface="Calibri" pitchFamily="34" charset="0"/>
              </a:rPr>
              <a:t>ấn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hoặc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khi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hoàn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tất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tài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liệu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huấn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luyện</a:t>
            </a:r>
            <a:r>
              <a:rPr lang="vi-VN" sz="1600" dirty="0" smtClean="0">
                <a:latin typeface="Calibri" pitchFamily="34" charset="0"/>
              </a:rPr>
              <a:t> </a:t>
            </a:r>
            <a:endParaRPr lang="vi-VN" sz="1600" dirty="0">
              <a:latin typeface="Calibri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1600" dirty="0">
                <a:latin typeface="Calibri" pitchFamily="34" charset="0"/>
              </a:rPr>
              <a:t>Nếu </a:t>
            </a:r>
            <a:r>
              <a:rPr lang="en-US" sz="1600" dirty="0" err="1" smtClean="0">
                <a:latin typeface="Calibri" pitchFamily="34" charset="0"/>
              </a:rPr>
              <a:t>các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cá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nhân</a:t>
            </a:r>
            <a:r>
              <a:rPr lang="en-US" sz="1600" dirty="0" smtClean="0">
                <a:latin typeface="Calibri" pitchFamily="34" charset="0"/>
              </a:rPr>
              <a:t> hay </a:t>
            </a:r>
            <a:r>
              <a:rPr lang="en-US" sz="1600" dirty="0" err="1" smtClean="0">
                <a:latin typeface="Calibri" pitchFamily="34" charset="0"/>
              </a:rPr>
              <a:t>tổ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chức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có</a:t>
            </a:r>
            <a:r>
              <a:rPr lang="en-US" sz="1600" dirty="0" smtClean="0">
                <a:latin typeface="Calibri" pitchFamily="34" charset="0"/>
              </a:rPr>
              <a:t> ý</a:t>
            </a:r>
            <a:r>
              <a:rPr lang="vi-VN" sz="1600" dirty="0" smtClean="0">
                <a:latin typeface="Calibri" pitchFamily="34" charset="0"/>
              </a:rPr>
              <a:t> </a:t>
            </a:r>
            <a:r>
              <a:rPr lang="vi-VN" sz="1600" dirty="0">
                <a:latin typeface="Calibri" pitchFamily="34" charset="0"/>
              </a:rPr>
              <a:t>định sử dụng đào tạo </a:t>
            </a:r>
            <a:r>
              <a:rPr lang="vi-VN" sz="1600" dirty="0" smtClean="0">
                <a:latin typeface="Calibri" pitchFamily="34" charset="0"/>
              </a:rPr>
              <a:t>này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cho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các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mục</a:t>
            </a:r>
            <a:r>
              <a:rPr lang="en-US" sz="1600" dirty="0" smtClean="0">
                <a:latin typeface="Calibri" pitchFamily="34" charset="0"/>
              </a:rPr>
              <a:t>                                  </a:t>
            </a:r>
            <a:r>
              <a:rPr lang="en-US" sz="1600" dirty="0" err="1" smtClean="0">
                <a:latin typeface="Calibri" pitchFamily="34" charset="0"/>
              </a:rPr>
              <a:t>đích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đích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huấn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luyện</a:t>
            </a:r>
            <a:r>
              <a:rPr lang="en-US" sz="1600" dirty="0" smtClean="0">
                <a:latin typeface="Calibri" pitchFamily="34" charset="0"/>
              </a:rPr>
              <a:t>  </a:t>
            </a:r>
            <a:r>
              <a:rPr lang="en-US" sz="1600" dirty="0" err="1" smtClean="0">
                <a:latin typeface="Calibri" pitchFamily="34" charset="0"/>
              </a:rPr>
              <a:t>đào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tạo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, </a:t>
            </a:r>
            <a:r>
              <a:rPr lang="vi-VN" sz="1600" dirty="0">
                <a:latin typeface="Calibri" pitchFamily="34" charset="0"/>
              </a:rPr>
              <a:t>chúng tôi </a:t>
            </a:r>
            <a:r>
              <a:rPr lang="vi-VN" sz="1600" dirty="0" smtClean="0">
                <a:latin typeface="Calibri" pitchFamily="34" charset="0"/>
              </a:rPr>
              <a:t>sẽ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vi-VN" sz="1600" dirty="0" smtClean="0">
                <a:latin typeface="Calibri" pitchFamily="34" charset="0"/>
              </a:rPr>
              <a:t>đánh </a:t>
            </a:r>
            <a:r>
              <a:rPr lang="vi-VN" sz="1600" dirty="0">
                <a:latin typeface="Calibri" pitchFamily="34" charset="0"/>
              </a:rPr>
              <a:t>giá cao nếu bạn </a:t>
            </a:r>
            <a:r>
              <a:rPr lang="en-US" sz="1600" dirty="0" smtClean="0">
                <a:latin typeface="Calibri" pitchFamily="34" charset="0"/>
              </a:rPr>
              <a:t>                                                                                   </a:t>
            </a:r>
            <a:r>
              <a:rPr lang="vi-VN" sz="1600" dirty="0" smtClean="0">
                <a:latin typeface="Calibri" pitchFamily="34" charset="0"/>
              </a:rPr>
              <a:t>thông </a:t>
            </a:r>
            <a:r>
              <a:rPr lang="vi-VN" sz="1600" dirty="0">
                <a:latin typeface="Calibri" pitchFamily="34" charset="0"/>
              </a:rPr>
              <a:t>báo cho chúng tôi bằng cách liên hệ </a:t>
            </a:r>
            <a:r>
              <a:rPr lang="en-US" sz="1600" dirty="0" smtClean="0">
                <a:latin typeface="Calibri" pitchFamily="34" charset="0"/>
              </a:rPr>
              <a:t>qua </a:t>
            </a:r>
            <a:r>
              <a:rPr lang="en-US" sz="1600" dirty="0" err="1" smtClean="0">
                <a:latin typeface="Calibri" pitchFamily="34" charset="0"/>
              </a:rPr>
              <a:t>địa</a:t>
            </a:r>
            <a:r>
              <a:rPr lang="en-US" sz="1600" dirty="0" smtClean="0">
                <a:latin typeface="Calibri" pitchFamily="34" charset="0"/>
              </a:rPr>
              <a:t> </a:t>
            </a:r>
            <a:r>
              <a:rPr lang="en-US" sz="1600" dirty="0" err="1" smtClean="0">
                <a:latin typeface="Calibri" pitchFamily="34" charset="0"/>
              </a:rPr>
              <a:t>chỉ</a:t>
            </a:r>
            <a:r>
              <a:rPr lang="en-US" sz="1600" dirty="0" smtClean="0">
                <a:latin typeface="Calibri" pitchFamily="34" charset="0"/>
              </a:rPr>
              <a:t>                                                                                                 </a:t>
            </a:r>
            <a:r>
              <a:rPr lang="en-US" sz="1600" b="1" dirty="0" smtClean="0">
                <a:latin typeface="Calibri" pitchFamily="34" charset="0"/>
              </a:rPr>
              <a:t>email: f</a:t>
            </a:r>
            <a:r>
              <a:rPr lang="vi-VN" sz="1600" b="1" dirty="0" smtClean="0">
                <a:latin typeface="Calibri" pitchFamily="34" charset="0"/>
              </a:rPr>
              <a:t>orests@giz.de</a:t>
            </a:r>
            <a:r>
              <a:rPr lang="vi-VN" sz="1600" dirty="0">
                <a:latin typeface="Calibri" pitchFamily="34" charset="0"/>
              </a:rPr>
              <a:t>.</a:t>
            </a:r>
            <a:endParaRPr lang="en-US" sz="1600" dirty="0">
              <a:latin typeface="Calibri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de-DE" sz="8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509" y="5254759"/>
            <a:ext cx="2260172" cy="125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00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FACTORY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021" y="4665373"/>
            <a:ext cx="1321401" cy="1443674"/>
          </a:xfrm>
          <a:prstGeom prst="rect">
            <a:avLst/>
          </a:prstGeom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252525" y="2081941"/>
            <a:ext cx="40746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5648516" y="3162233"/>
            <a:ext cx="26379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 flipH="1">
            <a:off x="1794032" y="2522324"/>
            <a:ext cx="882567" cy="736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5702333" y="2555152"/>
            <a:ext cx="1102199" cy="6497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6761047" y="3754858"/>
            <a:ext cx="0" cy="12627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28680" name="Picture 8" descr="1399,1120049764,1"/>
          <p:cNvPicPr>
            <a:picLocks noChangeAspect="1" noChangeArrowheads="1"/>
          </p:cNvPicPr>
          <p:nvPr/>
        </p:nvPicPr>
        <p:blipFill>
          <a:blip r:embed="rId4" cstate="print"/>
          <a:srcRect t="8888" b="11111"/>
          <a:stretch>
            <a:fillRect/>
          </a:stretch>
        </p:blipFill>
        <p:spPr bwMode="auto">
          <a:xfrm>
            <a:off x="6392177" y="3941353"/>
            <a:ext cx="750529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1819964" y="378387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689" name="Text Box 4"/>
          <p:cNvSpPr txBox="1">
            <a:spLocks noChangeArrowheads="1"/>
          </p:cNvSpPr>
          <p:nvPr/>
        </p:nvSpPr>
        <p:spPr bwMode="auto">
          <a:xfrm>
            <a:off x="5995992" y="6065117"/>
            <a:ext cx="23321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 dirty="0" err="1" smtClean="0">
                <a:cs typeface="Arial" panose="020B0604020202020204" pitchFamily="34" charset="0"/>
              </a:rPr>
              <a:t>Chuỗi</a:t>
            </a:r>
            <a:r>
              <a:rPr lang="en-GB" sz="2000" b="1" dirty="0" smtClean="0"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cs typeface="Arial" panose="020B0604020202020204" pitchFamily="34" charset="0"/>
              </a:rPr>
              <a:t>hành</a:t>
            </a:r>
            <a:r>
              <a:rPr lang="en-GB" sz="2000" b="1" dirty="0" smtClean="0"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cs typeface="Arial" panose="020B0604020202020204" pitchFamily="34" charset="0"/>
              </a:rPr>
              <a:t>trình</a:t>
            </a:r>
            <a:r>
              <a:rPr lang="en-GB" sz="2000" b="1" dirty="0" smtClean="0">
                <a:cs typeface="Arial" panose="020B0604020202020204" pitchFamily="34" charset="0"/>
              </a:rPr>
              <a:t> SP</a:t>
            </a:r>
            <a:endParaRPr lang="en-GB" sz="2000" b="1" dirty="0">
              <a:cs typeface="Arial" panose="020B0604020202020204" pitchFamily="34" charset="0"/>
            </a:endParaRPr>
          </a:p>
        </p:txBody>
      </p:sp>
      <p:sp>
        <p:nvSpPr>
          <p:cNvPr id="28690" name="Text Box 4"/>
          <p:cNvSpPr txBox="1">
            <a:spLocks noChangeArrowheads="1"/>
          </p:cNvSpPr>
          <p:nvPr/>
        </p:nvSpPr>
        <p:spPr bwMode="auto">
          <a:xfrm>
            <a:off x="1001490" y="6065117"/>
            <a:ext cx="16255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nghiệp</a:t>
            </a:r>
            <a:r>
              <a:rPr lang="en-GB" sz="2000" b="1" dirty="0" smtClean="0">
                <a:solidFill>
                  <a:schemeClr val="bg1"/>
                </a:solidFill>
                <a:latin typeface="Lucida Sans" pitchFamily="34" charset="0"/>
              </a:rPr>
              <a:t> </a:t>
            </a:r>
            <a:endParaRPr lang="en-GB" sz="2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sp>
        <p:nvSpPr>
          <p:cNvPr id="72725" name="Text Box 4"/>
          <p:cNvSpPr txBox="1">
            <a:spLocks noChangeArrowheads="1"/>
          </p:cNvSpPr>
          <p:nvPr/>
        </p:nvSpPr>
        <p:spPr bwMode="auto">
          <a:xfrm>
            <a:off x="3041463" y="4889153"/>
            <a:ext cx="252261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ủy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FOREST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21" y="4926223"/>
            <a:ext cx="1098469" cy="11845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41" y="3411818"/>
            <a:ext cx="1132626" cy="1293679"/>
          </a:xfrm>
          <a:prstGeom prst="rect">
            <a:avLst/>
          </a:prstGeom>
        </p:spPr>
      </p:pic>
      <p:pic>
        <p:nvPicPr>
          <p:cNvPr id="26" name="Picture 25" descr="MEN AT DESK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907" y="5202577"/>
            <a:ext cx="688537" cy="86254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602934" y="6362556"/>
            <a:ext cx="2401692" cy="365125"/>
          </a:xfrm>
        </p:spPr>
        <p:txBody>
          <a:bodyPr/>
          <a:lstStyle/>
          <a:p>
            <a:fld id="{E4D32A41-D18F-442E-A9D4-18F3FD27B302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</a:rPr>
              <a:t>Chương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trình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đánh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giá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cấp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chứng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nhận</a:t>
            </a:r>
            <a:endParaRPr lang="en-US" dirty="0"/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734481" y="3230867"/>
            <a:ext cx="2458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685" name="Picture 13" descr="1399,1120049764,1"/>
          <p:cNvPicPr>
            <a:picLocks noChangeAspect="1" noChangeArrowheads="1"/>
          </p:cNvPicPr>
          <p:nvPr/>
        </p:nvPicPr>
        <p:blipFill>
          <a:blip r:embed="rId4" cstate="print"/>
          <a:srcRect t="8888" b="11111"/>
          <a:stretch>
            <a:fillRect/>
          </a:stretch>
        </p:blipFill>
        <p:spPr bwMode="auto">
          <a:xfrm>
            <a:off x="1465947" y="4089723"/>
            <a:ext cx="709499" cy="64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320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50" y="2671239"/>
            <a:ext cx="700130" cy="1053991"/>
          </a:xfrm>
          <a:prstGeom prst="rect">
            <a:avLst/>
          </a:prstGeom>
        </p:spPr>
      </p:pic>
      <p:sp>
        <p:nvSpPr>
          <p:cNvPr id="40" name="Rectangle 3"/>
          <p:cNvSpPr>
            <a:spLocks noGrp="1" noChangeArrowheads="1"/>
          </p:cNvSpPr>
          <p:nvPr>
            <p:ph idx="1"/>
          </p:nvPr>
        </p:nvSpPr>
        <p:spPr>
          <a:xfrm>
            <a:off x="3366789" y="5125156"/>
            <a:ext cx="3448306" cy="1478844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GB" sz="1600" b="1" dirty="0" err="1" smtClean="0"/>
              <a:t>Chứng</a:t>
            </a:r>
            <a:r>
              <a:rPr lang="en-GB" sz="1600" b="1" dirty="0" smtClean="0"/>
              <a:t> </a:t>
            </a:r>
            <a:r>
              <a:rPr lang="en-GB" sz="1600" b="1" dirty="0" err="1" smtClean="0"/>
              <a:t>nhận</a:t>
            </a:r>
            <a:r>
              <a:rPr lang="en-GB" sz="1600" b="1" dirty="0" smtClean="0"/>
              <a:t> </a:t>
            </a:r>
            <a:r>
              <a:rPr lang="en-GB" sz="1600" b="1" dirty="0" err="1" smtClean="0"/>
              <a:t>chuỗi</a:t>
            </a:r>
            <a:r>
              <a:rPr lang="en-GB" sz="1600" b="1" dirty="0" smtClean="0"/>
              <a:t> </a:t>
            </a:r>
            <a:r>
              <a:rPr lang="en-GB" sz="1600" b="1" dirty="0" err="1" smtClean="0"/>
              <a:t>hành</a:t>
            </a:r>
            <a:r>
              <a:rPr lang="en-GB" sz="1600" b="1" dirty="0" smtClean="0"/>
              <a:t> </a:t>
            </a:r>
            <a:r>
              <a:rPr lang="en-GB" sz="1600" b="1" dirty="0" err="1" smtClean="0"/>
              <a:t>trình</a:t>
            </a:r>
            <a:r>
              <a:rPr lang="en-GB" sz="1600" b="1" dirty="0" smtClean="0"/>
              <a:t> </a:t>
            </a:r>
            <a:r>
              <a:rPr lang="en-GB" sz="1600" b="1" dirty="0" err="1" smtClean="0"/>
              <a:t>sản</a:t>
            </a:r>
            <a:r>
              <a:rPr lang="en-GB" sz="1600" b="1" dirty="0" smtClean="0"/>
              <a:t> </a:t>
            </a:r>
            <a:r>
              <a:rPr lang="en-GB" sz="1600" b="1" dirty="0" err="1" smtClean="0"/>
              <a:t>phẩm</a:t>
            </a:r>
            <a:r>
              <a:rPr lang="en-GB" sz="1600" b="1" dirty="0" smtClean="0"/>
              <a:t>:</a:t>
            </a:r>
            <a:r>
              <a:rPr lang="en-GB" sz="1600" dirty="0" smtClean="0"/>
              <a:t> </a:t>
            </a:r>
            <a:br>
              <a:rPr lang="en-GB" sz="1600" dirty="0" smtClean="0"/>
            </a:br>
            <a:r>
              <a:rPr lang="en-GB" sz="1600" dirty="0" err="1" smtClean="0"/>
              <a:t>Cách</a:t>
            </a:r>
            <a:r>
              <a:rPr lang="en-GB" sz="1600" dirty="0" smtClean="0"/>
              <a:t> </a:t>
            </a:r>
            <a:r>
              <a:rPr lang="en-GB" sz="1600" dirty="0" err="1" smtClean="0"/>
              <a:t>thức</a:t>
            </a:r>
            <a:r>
              <a:rPr lang="en-GB" sz="1600" dirty="0" smtClean="0"/>
              <a:t> </a:t>
            </a:r>
            <a:r>
              <a:rPr lang="en-GB" sz="1600" dirty="0" err="1" smtClean="0"/>
              <a:t>truy</a:t>
            </a:r>
            <a:r>
              <a:rPr lang="en-GB" sz="1600" dirty="0" smtClean="0"/>
              <a:t> </a:t>
            </a:r>
            <a:r>
              <a:rPr lang="en-GB" sz="1600" dirty="0" err="1" smtClean="0"/>
              <a:t>nguyên</a:t>
            </a:r>
            <a:r>
              <a:rPr lang="en-GB" sz="1600" dirty="0" smtClean="0"/>
              <a:t> </a:t>
            </a:r>
            <a:r>
              <a:rPr lang="en-GB" sz="1600" dirty="0" err="1" smtClean="0"/>
              <a:t>nguồn</a:t>
            </a:r>
            <a:r>
              <a:rPr lang="en-GB" sz="1600" dirty="0" smtClean="0"/>
              <a:t> </a:t>
            </a:r>
            <a:r>
              <a:rPr lang="en-GB" sz="1600" dirty="0" err="1" smtClean="0"/>
              <a:t>gốc</a:t>
            </a:r>
            <a:r>
              <a:rPr lang="en-GB" sz="1600" dirty="0" smtClean="0"/>
              <a:t> </a:t>
            </a:r>
            <a:r>
              <a:rPr lang="en-GB" sz="1600" dirty="0" err="1" smtClean="0"/>
              <a:t>gỗ</a:t>
            </a:r>
            <a:r>
              <a:rPr lang="en-GB" sz="1600" dirty="0" smtClean="0"/>
              <a:t> </a:t>
            </a:r>
            <a:r>
              <a:rPr lang="en-GB" sz="1600" dirty="0" err="1" smtClean="0"/>
              <a:t>trên</a:t>
            </a:r>
            <a:r>
              <a:rPr lang="en-GB" sz="1600" dirty="0" smtClean="0"/>
              <a:t> </a:t>
            </a:r>
            <a:r>
              <a:rPr lang="en-GB" sz="1600" dirty="0" err="1" smtClean="0"/>
              <a:t>chuỗi</a:t>
            </a:r>
            <a:r>
              <a:rPr lang="en-GB" sz="1600" dirty="0" smtClean="0"/>
              <a:t> </a:t>
            </a:r>
            <a:r>
              <a:rPr lang="en-GB" sz="1600" dirty="0" err="1" smtClean="0"/>
              <a:t>cung</a:t>
            </a:r>
            <a:r>
              <a:rPr lang="en-GB" sz="1600" dirty="0" smtClean="0"/>
              <a:t> </a:t>
            </a:r>
            <a:r>
              <a:rPr lang="en-GB" sz="1600" dirty="0" err="1" smtClean="0"/>
              <a:t>ứng</a:t>
            </a:r>
            <a:r>
              <a:rPr lang="en-GB" sz="1600" dirty="0" smtClean="0"/>
              <a:t> </a:t>
            </a:r>
            <a:r>
              <a:rPr lang="en-GB" sz="1600" dirty="0" err="1" smtClean="0"/>
              <a:t>từ</a:t>
            </a:r>
            <a:r>
              <a:rPr lang="en-GB" sz="1600" dirty="0" smtClean="0"/>
              <a:t> </a:t>
            </a:r>
            <a:r>
              <a:rPr lang="en-GB" sz="1600" dirty="0" err="1" smtClean="0"/>
              <a:t>rừng</a:t>
            </a:r>
            <a:r>
              <a:rPr lang="en-GB" sz="1600" dirty="0" smtClean="0"/>
              <a:t> </a:t>
            </a:r>
            <a:r>
              <a:rPr lang="en-GB" sz="1600" dirty="0" err="1" smtClean="0"/>
              <a:t>tới</a:t>
            </a:r>
            <a:r>
              <a:rPr lang="en-GB" sz="1600" dirty="0" smtClean="0"/>
              <a:t> </a:t>
            </a:r>
            <a:r>
              <a:rPr lang="en-GB" sz="1600" dirty="0" err="1" smtClean="0"/>
              <a:t>người</a:t>
            </a:r>
            <a:r>
              <a:rPr lang="en-GB" sz="1600" dirty="0" smtClean="0"/>
              <a:t> </a:t>
            </a:r>
            <a:r>
              <a:rPr lang="en-GB" sz="1600" dirty="0" err="1" smtClean="0"/>
              <a:t>sử</a:t>
            </a:r>
            <a:r>
              <a:rPr lang="en-GB" sz="1600" dirty="0" smtClean="0"/>
              <a:t> </a:t>
            </a:r>
            <a:r>
              <a:rPr lang="en-GB" sz="1600" dirty="0" err="1" smtClean="0"/>
              <a:t>dụng</a:t>
            </a:r>
            <a:r>
              <a:rPr lang="en-GB" sz="1600" dirty="0" smtClean="0"/>
              <a:t> </a:t>
            </a:r>
            <a:r>
              <a:rPr lang="en-GB" sz="1600" dirty="0" err="1" smtClean="0"/>
              <a:t>cuối</a:t>
            </a:r>
            <a:r>
              <a:rPr lang="en-GB" sz="1600" dirty="0" smtClean="0"/>
              <a:t> </a:t>
            </a:r>
            <a:r>
              <a:rPr lang="en-GB" sz="1600" dirty="0" err="1" smtClean="0"/>
              <a:t>cùng</a:t>
            </a:r>
            <a:endParaRPr lang="en-US" sz="1600" dirty="0" smtClean="0"/>
          </a:p>
          <a:p>
            <a:pPr eaLnBrk="1" hangingPunct="1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343" y="3954068"/>
            <a:ext cx="557710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9933" y="3955656"/>
            <a:ext cx="557710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5584" y="3955656"/>
            <a:ext cx="557712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5981" y="3955656"/>
            <a:ext cx="557712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6439" y="3878570"/>
            <a:ext cx="557710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" name="Picture 23" descr="invoice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3251" y="3954068"/>
            <a:ext cx="545319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1" descr="LOGS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886" y="3007346"/>
            <a:ext cx="763903" cy="542544"/>
          </a:xfrm>
          <a:prstGeom prst="rect">
            <a:avLst/>
          </a:prstGeom>
        </p:spPr>
      </p:pic>
      <p:pic>
        <p:nvPicPr>
          <p:cNvPr id="33" name="Picture 32" descr="PROCESSING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660" y="2804097"/>
            <a:ext cx="839561" cy="975360"/>
          </a:xfrm>
          <a:prstGeom prst="rect">
            <a:avLst/>
          </a:prstGeom>
        </p:spPr>
      </p:pic>
      <p:pic>
        <p:nvPicPr>
          <p:cNvPr id="35" name="Picture 34" descr="MEN AT DESK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851" y="2730651"/>
            <a:ext cx="707202" cy="968684"/>
          </a:xfrm>
          <a:prstGeom prst="rect">
            <a:avLst/>
          </a:prstGeom>
        </p:spPr>
      </p:pic>
      <p:pic>
        <p:nvPicPr>
          <p:cNvPr id="37" name="Picture 36" descr="FACTORY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864" y="2730651"/>
            <a:ext cx="817848" cy="976987"/>
          </a:xfrm>
          <a:prstGeom prst="rect">
            <a:avLst/>
          </a:prstGeom>
        </p:spPr>
      </p:pic>
      <p:sp>
        <p:nvSpPr>
          <p:cNvPr id="48147" name="Rectangle 19"/>
          <p:cNvSpPr>
            <a:spLocks noChangeArrowheads="1"/>
          </p:cNvSpPr>
          <p:nvPr/>
        </p:nvSpPr>
        <p:spPr bwMode="auto">
          <a:xfrm flipV="1">
            <a:off x="708514" y="2536320"/>
            <a:ext cx="973560" cy="2499172"/>
          </a:xfrm>
          <a:prstGeom prst="rect">
            <a:avLst/>
          </a:prstGeom>
          <a:noFill/>
          <a:ln w="28575" cmpd="sng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Rectangle 19"/>
          <p:cNvSpPr>
            <a:spLocks noChangeArrowheads="1"/>
          </p:cNvSpPr>
          <p:nvPr/>
        </p:nvSpPr>
        <p:spPr bwMode="auto">
          <a:xfrm flipV="1">
            <a:off x="2460280" y="2517873"/>
            <a:ext cx="5016682" cy="2499172"/>
          </a:xfrm>
          <a:prstGeom prst="rect">
            <a:avLst/>
          </a:prstGeom>
          <a:noFill/>
          <a:ln w="28575" cmpd="sng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209165" y="1554735"/>
            <a:ext cx="197225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2400" b="1" dirty="0" err="1" smtClean="0"/>
              <a:t>Chứng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nhận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Quản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lý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rừng</a:t>
            </a:r>
            <a:endParaRPr lang="en-GB" sz="2400" b="1" dirty="0"/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2283667" y="1554735"/>
            <a:ext cx="52047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2400" b="1" dirty="0" err="1" smtClean="0"/>
              <a:t>Chứng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nhận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quản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lý</a:t>
            </a:r>
            <a:r>
              <a:rPr lang="en-GB" sz="2400" b="1" dirty="0" smtClean="0"/>
              <a:t> </a:t>
            </a:r>
          </a:p>
          <a:p>
            <a:pPr algn="ctr"/>
            <a:r>
              <a:rPr lang="en-GB" sz="2400" b="1" dirty="0" err="1" smtClean="0"/>
              <a:t>chuỗi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hành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trình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sản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phẩm</a:t>
            </a:r>
            <a:r>
              <a:rPr lang="en-GB" sz="2400" b="1" dirty="0" smtClean="0"/>
              <a:t> COC</a:t>
            </a:r>
            <a:endParaRPr lang="en-GB" sz="2400" b="1" dirty="0"/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130575" y="5125156"/>
            <a:ext cx="2190080" cy="145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en-GB" sz="1600" b="1" dirty="0" err="1" smtClean="0">
                <a:cs typeface="Arial" panose="020B0604020202020204" pitchFamily="34" charset="0"/>
              </a:rPr>
              <a:t>Chứng</a:t>
            </a:r>
            <a:r>
              <a:rPr lang="en-GB" sz="1600" b="1" dirty="0" smtClean="0">
                <a:cs typeface="Arial" panose="020B0604020202020204" pitchFamily="34" charset="0"/>
              </a:rPr>
              <a:t> </a:t>
            </a:r>
            <a:r>
              <a:rPr lang="en-GB" sz="1600" b="1" dirty="0" err="1" smtClean="0">
                <a:cs typeface="Arial" panose="020B0604020202020204" pitchFamily="34" charset="0"/>
              </a:rPr>
              <a:t>nhận</a:t>
            </a:r>
            <a:r>
              <a:rPr lang="en-GB" sz="1600" b="1" dirty="0" smtClean="0">
                <a:cs typeface="Arial" panose="020B0604020202020204" pitchFamily="34" charset="0"/>
              </a:rPr>
              <a:t> </a:t>
            </a:r>
            <a:r>
              <a:rPr lang="en-GB" sz="1600" b="1" dirty="0" err="1" smtClean="0">
                <a:cs typeface="Arial" panose="020B0604020202020204" pitchFamily="34" charset="0"/>
              </a:rPr>
              <a:t>quản</a:t>
            </a:r>
            <a:r>
              <a:rPr lang="en-GB" sz="1600" b="1" dirty="0" smtClean="0">
                <a:cs typeface="Arial" panose="020B0604020202020204" pitchFamily="34" charset="0"/>
              </a:rPr>
              <a:t> </a:t>
            </a:r>
            <a:r>
              <a:rPr lang="en-GB" sz="1600" b="1" dirty="0" err="1" smtClean="0">
                <a:cs typeface="Arial" panose="020B0604020202020204" pitchFamily="34" charset="0"/>
              </a:rPr>
              <a:t>lý</a:t>
            </a:r>
            <a:r>
              <a:rPr lang="en-GB" sz="1600" b="1" dirty="0" smtClean="0">
                <a:cs typeface="Arial" panose="020B0604020202020204" pitchFamily="34" charset="0"/>
              </a:rPr>
              <a:t> </a:t>
            </a:r>
            <a:r>
              <a:rPr lang="en-GB" sz="1600" b="1" dirty="0" err="1" smtClean="0">
                <a:cs typeface="Arial" panose="020B0604020202020204" pitchFamily="34" charset="0"/>
              </a:rPr>
              <a:t>rừng</a:t>
            </a:r>
            <a:r>
              <a:rPr lang="en-GB" sz="1600" b="1" dirty="0" smtClean="0">
                <a:cs typeface="Arial" panose="020B0604020202020204" pitchFamily="34" charset="0"/>
              </a:rPr>
              <a:t>:</a:t>
            </a:r>
            <a:r>
              <a:rPr lang="en-GB" sz="1600" dirty="0" smtClean="0">
                <a:cs typeface="Arial" panose="020B0604020202020204" pitchFamily="34" charset="0"/>
              </a:rPr>
              <a:t> </a:t>
            </a:r>
            <a:endParaRPr lang="en-GB" sz="1600" dirty="0">
              <a:cs typeface="Arial" panose="020B06040202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en-GB" sz="1600" dirty="0" err="1" smtClean="0">
                <a:cs typeface="Arial" panose="020B0604020202020204" pitchFamily="34" charset="0"/>
              </a:rPr>
              <a:t>Hệ</a:t>
            </a:r>
            <a:r>
              <a:rPr lang="en-GB" sz="1600" dirty="0" smtClean="0">
                <a:cs typeface="Arial" panose="020B0604020202020204" pitchFamily="34" charset="0"/>
              </a:rPr>
              <a:t> </a:t>
            </a:r>
            <a:r>
              <a:rPr lang="en-GB" sz="1600" dirty="0" err="1" smtClean="0">
                <a:cs typeface="Arial" panose="020B0604020202020204" pitchFamily="34" charset="0"/>
              </a:rPr>
              <a:t>thống</a:t>
            </a:r>
            <a:r>
              <a:rPr lang="en-GB" sz="1600" dirty="0" smtClean="0">
                <a:cs typeface="Arial" panose="020B0604020202020204" pitchFamily="34" charset="0"/>
              </a:rPr>
              <a:t> </a:t>
            </a:r>
            <a:r>
              <a:rPr lang="en-GB" sz="1600" dirty="0" err="1" smtClean="0">
                <a:cs typeface="Arial" panose="020B0604020202020204" pitchFamily="34" charset="0"/>
              </a:rPr>
              <a:t>đánh</a:t>
            </a:r>
            <a:r>
              <a:rPr lang="en-GB" sz="1600" dirty="0" smtClean="0">
                <a:cs typeface="Arial" panose="020B0604020202020204" pitchFamily="34" charset="0"/>
              </a:rPr>
              <a:t> </a:t>
            </a:r>
            <a:r>
              <a:rPr lang="en-GB" sz="1600" dirty="0" err="1" smtClean="0">
                <a:cs typeface="Arial" panose="020B0604020202020204" pitchFamily="34" charset="0"/>
              </a:rPr>
              <a:t>giá</a:t>
            </a:r>
            <a:r>
              <a:rPr lang="en-GB" sz="1600" dirty="0" smtClean="0">
                <a:cs typeface="Arial" panose="020B0604020202020204" pitchFamily="34" charset="0"/>
              </a:rPr>
              <a:t> </a:t>
            </a:r>
            <a:r>
              <a:rPr lang="en-GB" sz="1600" dirty="0" err="1" smtClean="0">
                <a:cs typeface="Arial" panose="020B0604020202020204" pitchFamily="34" charset="0"/>
              </a:rPr>
              <a:t>hoạt</a:t>
            </a:r>
            <a:r>
              <a:rPr lang="en-GB" sz="1600" dirty="0" smtClean="0">
                <a:cs typeface="Arial" panose="020B0604020202020204" pitchFamily="34" charset="0"/>
              </a:rPr>
              <a:t> </a:t>
            </a:r>
            <a:r>
              <a:rPr lang="en-GB" sz="1600" dirty="0" err="1" smtClean="0">
                <a:cs typeface="Arial" panose="020B0604020202020204" pitchFamily="34" charset="0"/>
              </a:rPr>
              <a:t>động</a:t>
            </a:r>
            <a:r>
              <a:rPr lang="en-GB" sz="1600" dirty="0" smtClean="0">
                <a:cs typeface="Arial" panose="020B0604020202020204" pitchFamily="34" charset="0"/>
              </a:rPr>
              <a:t> </a:t>
            </a:r>
            <a:r>
              <a:rPr lang="en-GB" sz="1600" dirty="0" err="1" smtClean="0">
                <a:cs typeface="Arial" panose="020B0604020202020204" pitchFamily="34" charset="0"/>
              </a:rPr>
              <a:t>quản</a:t>
            </a:r>
            <a:r>
              <a:rPr lang="en-GB" sz="1600" dirty="0" smtClean="0">
                <a:cs typeface="Arial" panose="020B0604020202020204" pitchFamily="34" charset="0"/>
              </a:rPr>
              <a:t> </a:t>
            </a:r>
            <a:r>
              <a:rPr lang="en-GB" sz="1600" dirty="0" err="1" smtClean="0">
                <a:cs typeface="Arial" panose="020B0604020202020204" pitchFamily="34" charset="0"/>
              </a:rPr>
              <a:t>lý</a:t>
            </a:r>
            <a:r>
              <a:rPr lang="en-GB" sz="1600" dirty="0" smtClean="0">
                <a:cs typeface="Arial" panose="020B0604020202020204" pitchFamily="34" charset="0"/>
              </a:rPr>
              <a:t> </a:t>
            </a:r>
            <a:r>
              <a:rPr lang="en-GB" sz="1600" dirty="0" err="1" smtClean="0">
                <a:cs typeface="Arial" panose="020B0604020202020204" pitchFamily="34" charset="0"/>
              </a:rPr>
              <a:t>rừng</a:t>
            </a:r>
            <a:endParaRPr lang="en-GB" sz="1600" dirty="0">
              <a:cs typeface="Arial" panose="020B0604020202020204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159" y="2739461"/>
            <a:ext cx="778412" cy="57689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6600"/>
                </a:solidFill>
              </a:rPr>
              <a:t>Hai </a:t>
            </a:r>
            <a:r>
              <a:rPr lang="en-US" dirty="0" err="1" smtClean="0">
                <a:solidFill>
                  <a:srgbClr val="006600"/>
                </a:solidFill>
              </a:rPr>
              <a:t>loại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chứng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nhận</a:t>
            </a:r>
            <a:endParaRPr lang="en-US" dirty="0"/>
          </a:p>
        </p:txBody>
      </p:sp>
      <p:sp>
        <p:nvSpPr>
          <p:cNvPr id="34" name="Right Arrow 33"/>
          <p:cNvSpPr/>
          <p:nvPr/>
        </p:nvSpPr>
        <p:spPr bwMode="auto">
          <a:xfrm>
            <a:off x="3479678" y="3079388"/>
            <a:ext cx="201803" cy="271706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36" name="Right Arrow 35"/>
          <p:cNvSpPr/>
          <p:nvPr/>
        </p:nvSpPr>
        <p:spPr bwMode="auto">
          <a:xfrm>
            <a:off x="1840517" y="3650053"/>
            <a:ext cx="201803" cy="271706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38" name="Right Arrow 37"/>
          <p:cNvSpPr/>
          <p:nvPr/>
        </p:nvSpPr>
        <p:spPr bwMode="auto">
          <a:xfrm>
            <a:off x="4763243" y="3142765"/>
            <a:ext cx="201803" cy="271706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39" name="Right Arrow 38"/>
          <p:cNvSpPr/>
          <p:nvPr/>
        </p:nvSpPr>
        <p:spPr bwMode="auto">
          <a:xfrm>
            <a:off x="6084479" y="3142765"/>
            <a:ext cx="201803" cy="271706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847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48147" grpId="0" animBg="1"/>
      <p:bldP spid="41" grpId="0" animBg="1"/>
      <p:bldP spid="43" grpId="0"/>
      <p:bldP spid="44" grpId="0"/>
      <p:bldP spid="45" grpId="0"/>
      <p:bldP spid="34" grpId="0" animBg="1"/>
      <p:bldP spid="36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257708" y="1785727"/>
            <a:ext cx="5747981" cy="4525963"/>
          </a:xfrm>
        </p:spPr>
        <p:txBody>
          <a:bodyPr>
            <a:normAutofit/>
          </a:bodyPr>
          <a:lstStyle/>
          <a:p>
            <a:pPr eaLnBrk="1" hangingPunct="1">
              <a:spcAft>
                <a:spcPts val="600"/>
              </a:spcAft>
            </a:pPr>
            <a:r>
              <a:rPr lang="en-US" sz="2600" dirty="0" err="1" smtClean="0">
                <a:ea typeface="ヒラギノ角ゴ Pro W3" charset="0"/>
              </a:rPr>
              <a:t>Hiện</a:t>
            </a:r>
            <a:r>
              <a:rPr lang="en-US" sz="2600" dirty="0" smtClean="0">
                <a:ea typeface="ヒラギノ角ゴ Pro W3" charset="0"/>
              </a:rPr>
              <a:t> nay </a:t>
            </a:r>
            <a:r>
              <a:rPr lang="en-US" sz="2600" dirty="0" err="1" smtClean="0">
                <a:ea typeface="ヒラギノ角ゴ Pro W3" charset="0"/>
              </a:rPr>
              <a:t>có</a:t>
            </a:r>
            <a:r>
              <a:rPr lang="en-US" sz="2600" dirty="0" smtClean="0">
                <a:ea typeface="ヒラギノ角ゴ Pro W3" charset="0"/>
              </a:rPr>
              <a:t> </a:t>
            </a:r>
            <a:r>
              <a:rPr lang="en-US" sz="2600" dirty="0" err="1" smtClean="0">
                <a:ea typeface="ヒラギノ角ゴ Pro W3" charset="0"/>
              </a:rPr>
              <a:t>hai</a:t>
            </a:r>
            <a:r>
              <a:rPr lang="en-US" sz="2600" dirty="0" smtClean="0">
                <a:ea typeface="ヒラギノ角ゴ Pro W3" charset="0"/>
              </a:rPr>
              <a:t> </a:t>
            </a:r>
            <a:r>
              <a:rPr lang="en-US" sz="2600" dirty="0" err="1" smtClean="0">
                <a:ea typeface="ヒラギノ角ゴ Pro W3" charset="0"/>
              </a:rPr>
              <a:t>chương</a:t>
            </a:r>
            <a:r>
              <a:rPr lang="en-US" sz="2600" dirty="0" smtClean="0">
                <a:ea typeface="ヒラギノ角ゴ Pro W3" charset="0"/>
              </a:rPr>
              <a:t> </a:t>
            </a:r>
            <a:r>
              <a:rPr lang="en-US" sz="2600" dirty="0" err="1" smtClean="0">
                <a:ea typeface="ヒラギノ角ゴ Pro W3" charset="0"/>
              </a:rPr>
              <a:t>trình</a:t>
            </a:r>
            <a:r>
              <a:rPr lang="en-US" sz="2600" dirty="0" smtClean="0">
                <a:ea typeface="ヒラギノ角ゴ Pro W3" charset="0"/>
              </a:rPr>
              <a:t> </a:t>
            </a:r>
            <a:r>
              <a:rPr lang="en-US" sz="2600" dirty="0" err="1" smtClean="0">
                <a:ea typeface="ヒラギノ角ゴ Pro W3" charset="0"/>
              </a:rPr>
              <a:t>chính</a:t>
            </a:r>
            <a:r>
              <a:rPr lang="en-US" sz="2600" dirty="0" smtClean="0">
                <a:ea typeface="ヒラギノ角ゴ Pro W3" charset="0"/>
              </a:rPr>
              <a:t>:</a:t>
            </a:r>
            <a:endParaRPr lang="en-US" sz="2600" dirty="0">
              <a:ea typeface="ヒラギノ角ゴ Pro W3" charset="0"/>
            </a:endParaRPr>
          </a:p>
          <a:p>
            <a:pPr lvl="1" eaLnBrk="1" hangingPunct="1">
              <a:buSzPct val="80000"/>
              <a:buFont typeface="Wingdings" panose="05000000000000000000" pitchFamily="2" charset="2"/>
              <a:buChar char="§"/>
            </a:pPr>
            <a:r>
              <a:rPr lang="en-US" dirty="0" err="1" smtClean="0">
                <a:ea typeface="ヒラギノ角ゴ Pro W3" charset="0"/>
              </a:rPr>
              <a:t>Chương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trình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công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nhận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các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hệ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thống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chứng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nhận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lâm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nghiệp</a:t>
            </a:r>
            <a:r>
              <a:rPr lang="en-US" dirty="0" smtClean="0">
                <a:ea typeface="ヒラギノ角ゴ Pro W3" charset="0"/>
              </a:rPr>
              <a:t> - The </a:t>
            </a:r>
            <a:r>
              <a:rPr lang="en-US" dirty="0" err="1">
                <a:ea typeface="ヒラギノ角ゴ Pro W3" charset="0"/>
              </a:rPr>
              <a:t>Programme</a:t>
            </a:r>
            <a:r>
              <a:rPr lang="en-US" dirty="0">
                <a:ea typeface="ヒラギノ角ゴ Pro W3" charset="0"/>
              </a:rPr>
              <a:t> for the Endorsement of Forest Certification Schemes (PEFC</a:t>
            </a:r>
            <a:r>
              <a:rPr lang="en-US" dirty="0" smtClean="0">
                <a:ea typeface="ヒラギノ角ゴ Pro W3" charset="0"/>
              </a:rPr>
              <a:t>)</a:t>
            </a: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en-US" dirty="0" err="1">
                <a:ea typeface="ヒラギノ角ゴ Pro W3" charset="0"/>
              </a:rPr>
              <a:t>Hội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đồng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quản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trị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rừng</a:t>
            </a:r>
            <a:r>
              <a:rPr lang="en-US" dirty="0">
                <a:ea typeface="ヒラギノ角ゴ Pro W3" charset="0"/>
              </a:rPr>
              <a:t> - Forest Stewardship Council (FSC</a:t>
            </a:r>
            <a:r>
              <a:rPr lang="de-DE" dirty="0"/>
              <a:t>®</a:t>
            </a:r>
            <a:r>
              <a:rPr lang="en-US" dirty="0" smtClean="0">
                <a:ea typeface="ヒラギノ角ゴ Pro W3" charset="0"/>
              </a:rPr>
              <a:t>)</a:t>
            </a: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en-US" dirty="0" err="1" smtClean="0">
                <a:ea typeface="ヒラギノ角ゴ Pro W3" charset="0"/>
              </a:rPr>
              <a:t>Chứng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chỉ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có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thể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cấp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cho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mọi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quốc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gia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có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rừng</a:t>
            </a:r>
            <a:r>
              <a:rPr lang="en-US" dirty="0" smtClean="0">
                <a:ea typeface="ヒラギノ角ゴ Pro W3" charset="0"/>
              </a:rPr>
              <a:t>, </a:t>
            </a:r>
            <a:r>
              <a:rPr lang="en-US" dirty="0" err="1" smtClean="0">
                <a:ea typeface="ヒラギノ角ゴ Pro W3" charset="0"/>
              </a:rPr>
              <a:t>không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cần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có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hệ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thống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chứng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chỉ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riêng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của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quốc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gia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đó</a:t>
            </a:r>
            <a:endParaRPr lang="en-US" dirty="0" smtClean="0">
              <a:ea typeface="ヒラギノ角ゴ Pro W3" charset="0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endParaRPr lang="en-US" dirty="0">
              <a:ea typeface="ヒラギノ角ゴ Pro W3" charset="0"/>
            </a:endParaRPr>
          </a:p>
          <a:p>
            <a:pPr marL="457200" lvl="1" indent="0" eaLnBrk="1" hangingPunct="1">
              <a:buSzPct val="80000"/>
              <a:buNone/>
            </a:pPr>
            <a:endParaRPr lang="en-US" dirty="0">
              <a:ea typeface="ヒラギノ角ゴ Pro W3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6600"/>
                </a:solidFill>
              </a:rPr>
              <a:t>Chương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trình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chứng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nhận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lâm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err="1" smtClean="0">
                <a:solidFill>
                  <a:srgbClr val="006600"/>
                </a:solidFill>
              </a:rPr>
              <a:t>nghiệp</a:t>
            </a:r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869" y="3779668"/>
            <a:ext cx="1585283" cy="242283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64" y="1645981"/>
            <a:ext cx="1698295" cy="19075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3117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3448399"/>
              </p:ext>
            </p:extLst>
          </p:nvPr>
        </p:nvGraphicFramePr>
        <p:xfrm>
          <a:off x="2049487" y="2269662"/>
          <a:ext cx="5157002" cy="3947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1" name="Acrobat Document" r:id="rId4" imgW="7542857" imgH="5830114" progId="AcroExch.Document.7">
                  <p:embed/>
                </p:oleObj>
              </mc:Choice>
              <mc:Fallback>
                <p:oleObj name="Acrobat Document" r:id="rId4" imgW="7542857" imgH="5830114" progId="AcroExch.Document.7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9487" y="2269662"/>
                        <a:ext cx="5157002" cy="394712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6" cstate="print"/>
          <a:srcRect r="3740"/>
          <a:stretch>
            <a:fillRect/>
          </a:stretch>
        </p:blipFill>
        <p:spPr bwMode="auto">
          <a:xfrm>
            <a:off x="5656072" y="2090237"/>
            <a:ext cx="1944252" cy="2795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5344" y="4205846"/>
            <a:ext cx="2562346" cy="201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74151" y="3174243"/>
            <a:ext cx="2092012" cy="30425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760742" y="6023781"/>
            <a:ext cx="2073771" cy="318428"/>
          </a:xfrm>
        </p:spPr>
        <p:txBody>
          <a:bodyPr/>
          <a:lstStyle/>
          <a:p>
            <a:fld id="{E4D32A41-D18F-442E-A9D4-18F3FD27B302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solidFill>
                  <a:srgbClr val="006600"/>
                </a:solidFill>
              </a:rPr>
              <a:t>Ví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dụ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về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chứng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nhận</a:t>
            </a:r>
            <a:endParaRPr lang="en-US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612" y="1817326"/>
            <a:ext cx="2339752" cy="319466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5571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61244" y="1659467"/>
            <a:ext cx="7222624" cy="4876800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GB" sz="2200" dirty="0" err="1" smtClean="0">
                <a:ea typeface="ヒラギノ角ゴ Pro W3" charset="0"/>
              </a:rPr>
              <a:t>Thành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lập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năm</a:t>
            </a:r>
            <a:r>
              <a:rPr lang="en-GB" sz="2200" dirty="0" smtClean="0">
                <a:ea typeface="ヒラギノ角ゴ Pro W3" charset="0"/>
              </a:rPr>
              <a:t> 1994 </a:t>
            </a:r>
            <a:r>
              <a:rPr lang="en-GB" sz="2200" dirty="0" err="1" smtClean="0">
                <a:ea typeface="ヒラギノ角ゴ Pro W3" charset="0"/>
              </a:rPr>
              <a:t>bởi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các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Tổ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chức</a:t>
            </a:r>
            <a:r>
              <a:rPr lang="en-GB" sz="2200" dirty="0" smtClean="0">
                <a:ea typeface="ヒラギノ角ゴ Pro W3" charset="0"/>
              </a:rPr>
              <a:t> phi </a:t>
            </a:r>
            <a:r>
              <a:rPr lang="en-GB" sz="2200" dirty="0" err="1" smtClean="0">
                <a:ea typeface="ヒラギノ角ゴ Pro W3" charset="0"/>
              </a:rPr>
              <a:t>chính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phủ</a:t>
            </a:r>
            <a:r>
              <a:rPr lang="en-GB" sz="2200" dirty="0" smtClean="0">
                <a:ea typeface="ヒラギノ角ゴ Pro W3" charset="0"/>
              </a:rPr>
              <a:t> (NGOs), </a:t>
            </a:r>
            <a:r>
              <a:rPr lang="en-GB" sz="2200" dirty="0" err="1" smtClean="0">
                <a:ea typeface="ヒラギノ角ゴ Pro W3" charset="0"/>
              </a:rPr>
              <a:t>các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nhà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bán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lẻ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và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một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bộ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phận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trong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ngành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lâm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nghiệp</a:t>
            </a:r>
            <a:endParaRPr lang="en-GB" sz="2200" dirty="0">
              <a:ea typeface="ヒラギノ角ゴ Pro W3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GB" sz="2200" dirty="0" err="1" smtClean="0">
                <a:ea typeface="ヒラギノ角ゴ Pro W3" charset="0"/>
              </a:rPr>
              <a:t>Trụ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sở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chính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tại</a:t>
            </a:r>
            <a:r>
              <a:rPr lang="en-GB" sz="2200" dirty="0" smtClean="0">
                <a:ea typeface="ヒラギノ角ゴ Pro W3" charset="0"/>
              </a:rPr>
              <a:t> Bonn, </a:t>
            </a:r>
            <a:r>
              <a:rPr lang="en-GB" sz="2200" dirty="0" err="1" smtClean="0">
                <a:ea typeface="ヒラギノ角ゴ Pro W3" charset="0"/>
              </a:rPr>
              <a:t>Đức</a:t>
            </a:r>
            <a:endParaRPr lang="en-GB" sz="2200" dirty="0">
              <a:ea typeface="ヒラギノ角ゴ Pro W3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GB" sz="2200" dirty="0" err="1" smtClean="0">
                <a:ea typeface="ヒラギノ角ゴ Pro W3" charset="0"/>
              </a:rPr>
              <a:t>Nhằm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thúc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đẩy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quản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lý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rừng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có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trách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nhiệm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về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mặt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môi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trường</a:t>
            </a:r>
            <a:r>
              <a:rPr lang="en-GB" sz="2200" dirty="0" smtClean="0">
                <a:ea typeface="ヒラギノ角ゴ Pro W3" charset="0"/>
              </a:rPr>
              <a:t>, </a:t>
            </a:r>
            <a:r>
              <a:rPr lang="en-GB" sz="2200" dirty="0" err="1" smtClean="0">
                <a:ea typeface="ヒラギノ角ゴ Pro W3" charset="0"/>
              </a:rPr>
              <a:t>đem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lại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lợi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ích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cho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xã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hội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và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bền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vững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về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kinh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tế</a:t>
            </a:r>
            <a:endParaRPr lang="en-GB" sz="2200" dirty="0">
              <a:ea typeface="ヒラギノ角ゴ Pro W3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GB" sz="2200" dirty="0" err="1" smtClean="0">
                <a:ea typeface="ヒラギノ角ゴ Pro W3" charset="0"/>
              </a:rPr>
              <a:t>Đã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xây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dựng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bộ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tiêu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chuẩn</a:t>
            </a:r>
            <a:r>
              <a:rPr lang="en-GB" sz="2200" dirty="0" smtClean="0">
                <a:ea typeface="ヒラギノ角ゴ Pro W3" charset="0"/>
              </a:rPr>
              <a:t> FSC® </a:t>
            </a:r>
            <a:r>
              <a:rPr lang="en-GB" sz="2200" dirty="0" err="1" smtClean="0">
                <a:ea typeface="ヒラギノ角ゴ Pro W3" charset="0"/>
              </a:rPr>
              <a:t>quốc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tế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gồm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các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b="1" dirty="0" err="1" smtClean="0">
                <a:ea typeface="ヒラギノ角ゴ Pro W3" charset="0"/>
              </a:rPr>
              <a:t>Nguyên</a:t>
            </a:r>
            <a:r>
              <a:rPr lang="en-GB" sz="2200" b="1" dirty="0" smtClean="0">
                <a:ea typeface="ヒラギノ角ゴ Pro W3" charset="0"/>
              </a:rPr>
              <a:t> </a:t>
            </a:r>
            <a:r>
              <a:rPr lang="en-GB" sz="2200" b="1" dirty="0" err="1" smtClean="0">
                <a:ea typeface="ヒラギノ角ゴ Pro W3" charset="0"/>
              </a:rPr>
              <a:t>tắc</a:t>
            </a:r>
            <a:r>
              <a:rPr lang="en-GB" sz="2200" b="1" dirty="0" smtClean="0">
                <a:ea typeface="ヒラギノ角ゴ Pro W3" charset="0"/>
              </a:rPr>
              <a:t> </a:t>
            </a:r>
            <a:r>
              <a:rPr lang="en-GB" sz="2200" b="1" dirty="0" err="1" smtClean="0">
                <a:ea typeface="ヒラギノ角ゴ Pro W3" charset="0"/>
              </a:rPr>
              <a:t>và</a:t>
            </a:r>
            <a:r>
              <a:rPr lang="en-GB" sz="2200" b="1" dirty="0" smtClean="0">
                <a:ea typeface="ヒラギノ角ゴ Pro W3" charset="0"/>
              </a:rPr>
              <a:t> </a:t>
            </a:r>
            <a:r>
              <a:rPr lang="en-GB" sz="2200" b="1" dirty="0" err="1" smtClean="0">
                <a:ea typeface="ヒラギノ角ゴ Pro W3" charset="0"/>
              </a:rPr>
              <a:t>Tiêu</a:t>
            </a:r>
            <a:r>
              <a:rPr lang="en-GB" sz="2200" b="1" dirty="0" smtClean="0">
                <a:ea typeface="ヒラギノ角ゴ Pro W3" charset="0"/>
              </a:rPr>
              <a:t> </a:t>
            </a:r>
            <a:r>
              <a:rPr lang="en-GB" sz="2200" b="1" dirty="0" err="1" smtClean="0">
                <a:ea typeface="ヒラギノ角ゴ Pro W3" charset="0"/>
              </a:rPr>
              <a:t>chí</a:t>
            </a:r>
            <a:endParaRPr lang="en-GB" sz="2200" b="1" dirty="0">
              <a:ea typeface="ヒラギノ角ゴ Pro W3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GB" sz="2200" dirty="0" err="1" smtClean="0">
                <a:ea typeface="ヒラギノ角ゴ Pro W3" charset="0"/>
              </a:rPr>
              <a:t>Mở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rộng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cho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các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loại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đối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tượng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thành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viên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trừ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chính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phủ</a:t>
            </a:r>
            <a:endParaRPr lang="en-GB" sz="2200" dirty="0" smtClean="0">
              <a:ea typeface="ヒラギノ角ゴ Pro W3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dirty="0" err="1">
                <a:ea typeface="ヒラギノ角ゴ Pro W3" charset="0"/>
              </a:rPr>
              <a:t>Chứng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chỉ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có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thể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cấp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cho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mọi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quốc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gia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có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rừng</a:t>
            </a:r>
            <a:r>
              <a:rPr lang="en-US" dirty="0">
                <a:ea typeface="ヒラギノ角ゴ Pro W3" charset="0"/>
              </a:rPr>
              <a:t>, </a:t>
            </a:r>
            <a:r>
              <a:rPr lang="en-US" dirty="0" err="1">
                <a:ea typeface="ヒラギノ角ゴ Pro W3" charset="0"/>
              </a:rPr>
              <a:t>không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cần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có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hệ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thống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chứng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chỉ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riêng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của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quốc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gia</a:t>
            </a:r>
            <a:r>
              <a:rPr lang="en-US" dirty="0">
                <a:ea typeface="ヒラギノ角ゴ Pro W3" charset="0"/>
              </a:rPr>
              <a:t> </a:t>
            </a:r>
            <a:r>
              <a:rPr lang="en-US" dirty="0" err="1">
                <a:ea typeface="ヒラギノ角ゴ Pro W3" charset="0"/>
              </a:rPr>
              <a:t>đó</a:t>
            </a:r>
            <a:endParaRPr lang="en-US" dirty="0">
              <a:ea typeface="ヒラギノ角ゴ Pro W3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GB" sz="2200" dirty="0" err="1" smtClean="0">
                <a:ea typeface="ヒラギノ角ゴ Pro W3" charset="0"/>
              </a:rPr>
              <a:t>Được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các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tổ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chức</a:t>
            </a:r>
            <a:r>
              <a:rPr lang="en-GB" sz="2200" dirty="0" smtClean="0">
                <a:ea typeface="ヒラギノ角ゴ Pro W3" charset="0"/>
              </a:rPr>
              <a:t> phi </a:t>
            </a:r>
            <a:r>
              <a:rPr lang="en-GB" sz="2200" dirty="0" err="1" smtClean="0">
                <a:ea typeface="ヒラギノ角ゴ Pro W3" charset="0"/>
              </a:rPr>
              <a:t>chính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phủ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ưa</a:t>
            </a:r>
            <a:r>
              <a:rPr lang="en-GB" sz="2200" dirty="0" smtClean="0">
                <a:ea typeface="ヒラギノ角ゴ Pro W3" charset="0"/>
              </a:rPr>
              <a:t> </a:t>
            </a:r>
            <a:r>
              <a:rPr lang="en-GB" sz="2200" dirty="0" err="1" smtClean="0">
                <a:ea typeface="ヒラギノ角ゴ Pro W3" charset="0"/>
              </a:rPr>
              <a:t>chuộng</a:t>
            </a:r>
            <a:r>
              <a:rPr lang="en-GB" sz="2200" dirty="0" smtClean="0">
                <a:ea typeface="ヒラギノ角ゴ Pro W3" charset="0"/>
              </a:rPr>
              <a:t> </a:t>
            </a:r>
          </a:p>
          <a:p>
            <a:pPr eaLnBrk="1" hangingPunct="1">
              <a:lnSpc>
                <a:spcPct val="100000"/>
              </a:lnSpc>
            </a:pPr>
            <a:endParaRPr lang="en-GB" sz="2200" dirty="0">
              <a:ea typeface="ヒラギノ角ゴ Pro W3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Hội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đồng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quản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trị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rừng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- Forest </a:t>
            </a:r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Stewardship Council (FSC)</a:t>
            </a: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4" t="1545" r="25581" b="-1545"/>
          <a:stretch/>
        </p:blipFill>
        <p:spPr>
          <a:xfrm>
            <a:off x="7195787" y="1710962"/>
            <a:ext cx="1881819" cy="203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38667" y="1659468"/>
            <a:ext cx="6852356" cy="4680310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sz="2100" dirty="0" err="1" smtClean="0">
                <a:ea typeface="ヒラギノ角ゴ Pro W3" charset="0"/>
              </a:rPr>
              <a:t>Thành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lập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năm</a:t>
            </a:r>
            <a:r>
              <a:rPr lang="en-US" sz="2100" dirty="0" smtClean="0">
                <a:ea typeface="ヒラギノ角ゴ Pro W3" charset="0"/>
              </a:rPr>
              <a:t> 1999 </a:t>
            </a:r>
            <a:r>
              <a:rPr lang="en-US" sz="2100" dirty="0" err="1" smtClean="0">
                <a:ea typeface="ヒラギノ角ゴ Pro W3" charset="0"/>
              </a:rPr>
              <a:t>bởi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Hiệp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hội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các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chủ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rừng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nhỏ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của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châu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Âu</a:t>
            </a:r>
            <a:endParaRPr lang="en-US" sz="2100" dirty="0">
              <a:ea typeface="ヒラギノ角ゴ Pro W3" charset="0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sz="2100" dirty="0" err="1" smtClean="0">
                <a:ea typeface="ヒラギノ角ゴ Pro W3" charset="0"/>
              </a:rPr>
              <a:t>Có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trụ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sở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tại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Geneve</a:t>
            </a:r>
            <a:r>
              <a:rPr lang="en-US" sz="2100" dirty="0" smtClean="0">
                <a:ea typeface="ヒラギノ角ゴ Pro W3" charset="0"/>
              </a:rPr>
              <a:t>, </a:t>
            </a:r>
            <a:r>
              <a:rPr lang="en-US" sz="2100" dirty="0" err="1" smtClean="0">
                <a:ea typeface="ヒラギノ角ゴ Pro W3" charset="0"/>
              </a:rPr>
              <a:t>Thụy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Sỹ</a:t>
            </a:r>
            <a:endParaRPr lang="en-US" sz="2100" dirty="0">
              <a:ea typeface="ヒラギノ角ゴ Pro W3" charset="0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sz="2100" dirty="0" err="1" smtClean="0">
                <a:ea typeface="ヒラギノ角ゴ Pro W3" charset="0"/>
              </a:rPr>
              <a:t>Tạo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cơ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chế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công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nhận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lẫn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nhau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giữa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các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chương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trình</a:t>
            </a:r>
            <a:r>
              <a:rPr lang="en-US" sz="2100" dirty="0" smtClean="0">
                <a:ea typeface="ヒラギノ角ゴ Pro W3" charset="0"/>
              </a:rPr>
              <a:t>/</a:t>
            </a:r>
            <a:r>
              <a:rPr lang="en-US" sz="2100" dirty="0" err="1" smtClean="0">
                <a:ea typeface="ヒラギノ角ゴ Pro W3" charset="0"/>
              </a:rPr>
              <a:t>hệ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thống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chứng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nhận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quốc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gia</a:t>
            </a:r>
            <a:endParaRPr lang="en-US" sz="2100" dirty="0">
              <a:ea typeface="ヒラギノ角ゴ Pro W3" charset="0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sz="2100" dirty="0" err="1" smtClean="0">
                <a:ea typeface="ヒラギノ角ゴ Pro W3" charset="0"/>
              </a:rPr>
              <a:t>Sử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dụng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Hướng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dẫn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hoạt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động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của</a:t>
            </a:r>
            <a:r>
              <a:rPr lang="en-US" sz="2100" dirty="0" smtClean="0">
                <a:ea typeface="ヒラギノ角ゴ Pro W3" charset="0"/>
              </a:rPr>
              <a:t> Pan-European (</a:t>
            </a:r>
            <a:r>
              <a:rPr lang="en-US" sz="2100" dirty="0" err="1" smtClean="0">
                <a:ea typeface="ヒラギノ角ゴ Pro W3" charset="0"/>
              </a:rPr>
              <a:t>liên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chính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phủ</a:t>
            </a:r>
            <a:r>
              <a:rPr lang="en-US" sz="2100" dirty="0" smtClean="0">
                <a:ea typeface="ヒラギノ角ゴ Pro W3" charset="0"/>
              </a:rPr>
              <a:t>) </a:t>
            </a:r>
            <a:r>
              <a:rPr lang="en-US" sz="2100" dirty="0" err="1" smtClean="0">
                <a:ea typeface="ヒラギノ角ゴ Pro W3" charset="0"/>
              </a:rPr>
              <a:t>như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là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tiêu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chuẩn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toàn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cầu</a:t>
            </a:r>
            <a:endParaRPr lang="en-US" sz="2100" dirty="0">
              <a:ea typeface="ヒラギノ角ゴ Pro W3" charset="0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sz="2100" dirty="0" err="1" smtClean="0">
                <a:ea typeface="ヒラギノ角ゴ Pro W3" charset="0"/>
              </a:rPr>
              <a:t>Mở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rộng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đối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tượng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thành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viên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là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các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hệ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thống</a:t>
            </a:r>
            <a:r>
              <a:rPr lang="en-US" sz="2100" dirty="0" smtClean="0">
                <a:ea typeface="ヒラギノ角ゴ Pro W3" charset="0"/>
              </a:rPr>
              <a:t>/</a:t>
            </a:r>
            <a:r>
              <a:rPr lang="en-US" sz="2100" dirty="0" err="1" smtClean="0">
                <a:ea typeface="ヒラギノ角ゴ Pro W3" charset="0"/>
              </a:rPr>
              <a:t>chương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trình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chứng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nhận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quốc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gia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và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một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số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hiệp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hội</a:t>
            </a:r>
            <a:endParaRPr lang="en-US" sz="2100" dirty="0">
              <a:ea typeface="ヒラギノ角ゴ Pro W3" charset="0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sz="2100" dirty="0" err="1" smtClean="0">
                <a:ea typeface="ヒラギノ角ゴ Pro W3" charset="0"/>
              </a:rPr>
              <a:t>Không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được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nhiều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Tổ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chức</a:t>
            </a:r>
            <a:r>
              <a:rPr lang="en-US" sz="2100" dirty="0" smtClean="0">
                <a:ea typeface="ヒラギノ角ゴ Pro W3" charset="0"/>
              </a:rPr>
              <a:t> phi </a:t>
            </a:r>
            <a:r>
              <a:rPr lang="en-US" sz="2100" dirty="0" err="1" smtClean="0">
                <a:ea typeface="ヒラギノ角ゴ Pro W3" charset="0"/>
              </a:rPr>
              <a:t>chính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phủ</a:t>
            </a:r>
            <a:r>
              <a:rPr lang="en-US" sz="2100" dirty="0" smtClean="0">
                <a:ea typeface="ヒラギノ角ゴ Pro W3" charset="0"/>
              </a:rPr>
              <a:t> (NGOs) </a:t>
            </a:r>
            <a:r>
              <a:rPr lang="en-US" sz="2100" dirty="0" err="1" smtClean="0">
                <a:ea typeface="ヒラギノ角ゴ Pro W3" charset="0"/>
              </a:rPr>
              <a:t>và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một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số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thị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trường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ủng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hộ</a:t>
            </a:r>
            <a:endParaRPr lang="en-US" sz="2100" dirty="0">
              <a:ea typeface="ヒラギノ角ゴ Pro W3" charset="0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sz="2100" dirty="0" err="1" smtClean="0">
                <a:ea typeface="ヒラギノ角ゴ Pro W3" charset="0"/>
              </a:rPr>
              <a:t>Đã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công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nhận</a:t>
            </a:r>
            <a:r>
              <a:rPr lang="en-US" sz="2100" dirty="0" smtClean="0">
                <a:ea typeface="ヒラギノ角ゴ Pro W3" charset="0"/>
              </a:rPr>
              <a:t> 27 </a:t>
            </a:r>
            <a:r>
              <a:rPr lang="en-US" sz="2100" dirty="0" err="1" smtClean="0">
                <a:ea typeface="ヒラギノ角ゴ Pro W3" charset="0"/>
              </a:rPr>
              <a:t>chương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trình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chứng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nhận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quốc</a:t>
            </a:r>
            <a:r>
              <a:rPr lang="en-US" sz="2100" dirty="0" smtClean="0">
                <a:ea typeface="ヒラギノ角ゴ Pro W3" charset="0"/>
              </a:rPr>
              <a:t> </a:t>
            </a:r>
            <a:r>
              <a:rPr lang="en-US" sz="2100" dirty="0" err="1" smtClean="0">
                <a:ea typeface="ヒラギノ角ゴ Pro W3" charset="0"/>
              </a:rPr>
              <a:t>gia</a:t>
            </a:r>
            <a:endParaRPr lang="en-US" sz="2100" dirty="0">
              <a:ea typeface="ヒラギノ角ゴ Pro W3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16089" y="793868"/>
            <a:ext cx="8718267" cy="730133"/>
          </a:xfrm>
        </p:spPr>
        <p:txBody>
          <a:bodyPr>
            <a:noAutofit/>
          </a:bodyPr>
          <a:lstStyle/>
          <a:p>
            <a:r>
              <a:rPr lang="en-US" sz="2200" dirty="0" err="1">
                <a:ea typeface="ヒラギノ角ゴ Pro W3" charset="0"/>
              </a:rPr>
              <a:t>Chương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>
                <a:ea typeface="ヒラギノ角ゴ Pro W3" charset="0"/>
              </a:rPr>
              <a:t>trình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>
                <a:ea typeface="ヒラギノ角ゴ Pro W3" charset="0"/>
              </a:rPr>
              <a:t>công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>
                <a:ea typeface="ヒラギノ角ゴ Pro W3" charset="0"/>
              </a:rPr>
              <a:t>nhận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>
                <a:ea typeface="ヒラギノ角ゴ Pro W3" charset="0"/>
              </a:rPr>
              <a:t>các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>
                <a:ea typeface="ヒラギノ角ゴ Pro W3" charset="0"/>
              </a:rPr>
              <a:t>hệ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>
                <a:ea typeface="ヒラギノ角ゴ Pro W3" charset="0"/>
              </a:rPr>
              <a:t>thống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>
                <a:ea typeface="ヒラギノ角ゴ Pro W3" charset="0"/>
              </a:rPr>
              <a:t>chứng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>
                <a:ea typeface="ヒラギノ角ゴ Pro W3" charset="0"/>
              </a:rPr>
              <a:t>nhận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>
                <a:ea typeface="ヒラギノ角ゴ Pro W3" charset="0"/>
              </a:rPr>
              <a:t>lâm</a:t>
            </a:r>
            <a:r>
              <a:rPr lang="en-US" sz="2200" dirty="0">
                <a:ea typeface="ヒラギノ角ゴ Pro W3" charset="0"/>
              </a:rPr>
              <a:t> </a:t>
            </a:r>
            <a:r>
              <a:rPr lang="en-US" sz="2200" dirty="0" err="1" smtClean="0">
                <a:ea typeface="ヒラギノ角ゴ Pro W3" charset="0"/>
              </a:rPr>
              <a:t>nghiệp</a:t>
            </a:r>
            <a:r>
              <a:rPr lang="en-US" sz="2200" dirty="0" smtClean="0">
                <a:ea typeface="ヒラギノ角ゴ Pro W3" charset="0"/>
              </a:rPr>
              <a:t> </a:t>
            </a:r>
            <a:r>
              <a:rPr lang="en-US" sz="2200" dirty="0">
                <a:ea typeface="ヒラギノ角ゴ Pro W3" charset="0"/>
              </a:rPr>
              <a:t>(PEFC)</a:t>
            </a:r>
            <a:endParaRPr lang="en-US" sz="2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653" y="1783533"/>
            <a:ext cx="1875092" cy="210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47" y="2282082"/>
            <a:ext cx="7767016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167" y="832862"/>
            <a:ext cx="6858000" cy="1143000"/>
          </a:xfrm>
        </p:spPr>
        <p:txBody>
          <a:bodyPr>
            <a:normAutofit/>
          </a:bodyPr>
          <a:lstStyle/>
          <a:p>
            <a:r>
              <a:rPr lang="en-GB" dirty="0" err="1" smtClean="0">
                <a:solidFill>
                  <a:srgbClr val="006600"/>
                </a:solidFill>
              </a:rPr>
              <a:t>Sự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gia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tăng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diện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tích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rừng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có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chứng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nhận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quản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lý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bền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vững</a:t>
            </a:r>
            <a:r>
              <a:rPr lang="en-GB" dirty="0" smtClean="0">
                <a:solidFill>
                  <a:srgbClr val="006600"/>
                </a:solidFill>
              </a:rPr>
              <a:t>  2000-2012</a:t>
            </a:r>
            <a:endParaRPr lang="en-GB" dirty="0">
              <a:solidFill>
                <a:srgbClr val="0066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t>16</a:t>
            </a:fld>
            <a:endParaRPr lang="zh-TW" altLang="en-US"/>
          </a:p>
        </p:txBody>
      </p:sp>
      <p:sp>
        <p:nvSpPr>
          <p:cNvPr id="4" name="Textfeld 3"/>
          <p:cNvSpPr txBox="1"/>
          <p:nvPr/>
        </p:nvSpPr>
        <p:spPr>
          <a:xfrm>
            <a:off x="1253206" y="6471191"/>
            <a:ext cx="4369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Nguồn : </a:t>
            </a: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http://www.bipindicators.net/forestcertification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64881" y="1543418"/>
            <a:ext cx="26791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Total Area of </a:t>
            </a:r>
            <a:r>
              <a:rPr lang="en-US" dirty="0" smtClean="0"/>
              <a:t>Forest </a:t>
            </a:r>
          </a:p>
          <a:p>
            <a:r>
              <a:rPr lang="en-US" dirty="0" smtClean="0"/>
              <a:t>under FSC® </a:t>
            </a:r>
            <a:r>
              <a:rPr lang="en-US" dirty="0"/>
              <a:t>and PEFC Certification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Boreal, Temperate and Tropical Regions (ha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47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6600"/>
                </a:solidFill>
              </a:rPr>
              <a:t>So </a:t>
            </a:r>
            <a:r>
              <a:rPr lang="en-GB" dirty="0" err="1" smtClean="0">
                <a:solidFill>
                  <a:srgbClr val="006600"/>
                </a:solidFill>
              </a:rPr>
              <a:t>sánh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giữa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dữ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liệu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giữa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chứng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nhận</a:t>
            </a:r>
            <a:r>
              <a:rPr lang="en-GB" dirty="0" smtClean="0">
                <a:solidFill>
                  <a:srgbClr val="006600"/>
                </a:solidFill>
              </a:rPr>
              <a:t> FSC® </a:t>
            </a:r>
            <a:r>
              <a:rPr lang="en-GB" dirty="0" err="1" smtClean="0">
                <a:solidFill>
                  <a:srgbClr val="006600"/>
                </a:solidFill>
              </a:rPr>
              <a:t>và</a:t>
            </a:r>
            <a:r>
              <a:rPr lang="en-GB" dirty="0" smtClean="0">
                <a:solidFill>
                  <a:srgbClr val="006600"/>
                </a:solidFill>
              </a:rPr>
              <a:t> PEFC</a:t>
            </a:r>
            <a:endParaRPr lang="en-US" dirty="0"/>
          </a:p>
        </p:txBody>
      </p:sp>
      <p:graphicFrame>
        <p:nvGraphicFramePr>
          <p:cNvPr id="6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623332"/>
              </p:ext>
            </p:extLst>
          </p:nvPr>
        </p:nvGraphicFramePr>
        <p:xfrm>
          <a:off x="538718" y="1853514"/>
          <a:ext cx="8086297" cy="378688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01104"/>
                <a:gridCol w="2226523"/>
                <a:gridCol w="3058670"/>
              </a:tblGrid>
              <a:tr h="993154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FSC</a:t>
                      </a:r>
                      <a:r>
                        <a:rPr lang="de-DE" sz="2000" dirty="0" smtClean="0"/>
                        <a:t>®</a:t>
                      </a:r>
                      <a:endParaRPr lang="en-GB" sz="2000" dirty="0" smtClean="0"/>
                    </a:p>
                    <a:p>
                      <a:pPr algn="ctr"/>
                      <a:r>
                        <a:rPr lang="en-GB" sz="2000" dirty="0" smtClean="0"/>
                        <a:t>(11/2014)</a:t>
                      </a:r>
                      <a:endParaRPr lang="en-GB" sz="2000" b="0" dirty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PEFC </a:t>
                      </a:r>
                    </a:p>
                    <a:p>
                      <a:pPr algn="ctr"/>
                      <a:r>
                        <a:rPr lang="en-GB" sz="2000" dirty="0" smtClean="0"/>
                        <a:t>(11/2014)</a:t>
                      </a:r>
                      <a:endParaRPr lang="en-GB" sz="2000" b="0" dirty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138648">
                <a:tc>
                  <a:txBody>
                    <a:bodyPr/>
                    <a:lstStyle/>
                    <a:p>
                      <a:pPr algn="l"/>
                      <a:r>
                        <a:rPr lang="en-GB" sz="1800" b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Số</a:t>
                      </a:r>
                      <a:r>
                        <a:rPr lang="en-GB" sz="1800" b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lượng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quốc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gia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có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rừng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tham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gia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chứng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nhận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bền</a:t>
                      </a:r>
                      <a:r>
                        <a:rPr lang="en-GB" sz="1800" b="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vững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79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29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793603">
                <a:tc>
                  <a:txBody>
                    <a:bodyPr/>
                    <a:lstStyle/>
                    <a:p>
                      <a:pPr algn="l"/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Diện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tích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có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chứng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nhận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algn="l"/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triệu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hecta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</a:t>
                      </a:r>
                      <a:endParaRPr lang="en-GB" sz="1800" b="0" kern="1200" baseline="0" dirty="0">
                        <a:solidFill>
                          <a:schemeClr val="dk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183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264.9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8614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Số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lượng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chứng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chỉ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CoC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đã</a:t>
                      </a:r>
                      <a:r>
                        <a:rPr lang="en-GB" sz="1800" b="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1800" b="0" kern="1200" baseline="0" dirty="0" err="1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cấp</a:t>
                      </a:r>
                      <a:endParaRPr lang="en-GB" sz="1800" b="0" kern="1200" baseline="0" dirty="0" smtClean="0">
                        <a:solidFill>
                          <a:schemeClr val="dk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28,248 </a:t>
                      </a:r>
                    </a:p>
                    <a:p>
                      <a:pPr algn="ctr"/>
                      <a:r>
                        <a:rPr lang="en-GB" sz="2000" dirty="0" smtClean="0"/>
                        <a:t>(112</a:t>
                      </a:r>
                      <a:r>
                        <a:rPr lang="en-GB" sz="2000" baseline="0" dirty="0" smtClean="0"/>
                        <a:t> </a:t>
                      </a:r>
                      <a:r>
                        <a:rPr lang="en-GB" sz="2000" baseline="0" dirty="0" err="1" smtClean="0"/>
                        <a:t>quốc</a:t>
                      </a:r>
                      <a:r>
                        <a:rPr lang="en-GB" sz="2000" baseline="0" dirty="0" smtClean="0"/>
                        <a:t> </a:t>
                      </a:r>
                      <a:r>
                        <a:rPr lang="en-GB" sz="2000" baseline="0" dirty="0" err="1" smtClean="0"/>
                        <a:t>gia</a:t>
                      </a:r>
                      <a:r>
                        <a:rPr lang="en-GB" sz="2000" baseline="0" dirty="0" smtClean="0"/>
                        <a:t>)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aseline="0" dirty="0" smtClean="0"/>
                        <a:t>10,374</a:t>
                      </a:r>
                      <a:r>
                        <a:rPr lang="en-GB" sz="2000" dirty="0" smtClean="0"/>
                        <a:t> </a:t>
                      </a:r>
                    </a:p>
                    <a:p>
                      <a:pPr algn="ctr"/>
                      <a:r>
                        <a:rPr lang="en-GB" sz="2000" dirty="0" smtClean="0"/>
                        <a:t>(65 </a:t>
                      </a:r>
                      <a:r>
                        <a:rPr lang="en-GB" sz="2000" dirty="0" err="1" smtClean="0"/>
                        <a:t>quốc</a:t>
                      </a:r>
                      <a:r>
                        <a:rPr lang="en-GB" sz="2000" baseline="0" dirty="0" smtClean="0"/>
                        <a:t> </a:t>
                      </a:r>
                      <a:r>
                        <a:rPr lang="en-GB" sz="2000" baseline="0" dirty="0" err="1" smtClean="0"/>
                        <a:t>gia</a:t>
                      </a:r>
                      <a:r>
                        <a:rPr lang="en-GB" sz="2000" dirty="0" smtClean="0"/>
                        <a:t>)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532263" y="5977719"/>
            <a:ext cx="7765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Nguồn: </a:t>
            </a:r>
          </a:p>
          <a:p>
            <a:r>
              <a:rPr lang="de-DE" sz="1200" dirty="0" smtClean="0"/>
              <a:t>FSC: </a:t>
            </a:r>
            <a:r>
              <a:rPr lang="de-DE" sz="1200" dirty="0" smtClean="0">
                <a:hlinkClick r:id="rId3"/>
              </a:rPr>
              <a:t>https</a:t>
            </a:r>
            <a:r>
              <a:rPr lang="de-DE" sz="1200" dirty="0">
                <a:hlinkClick r:id="rId3"/>
              </a:rPr>
              <a:t>://</a:t>
            </a:r>
            <a:r>
              <a:rPr lang="de-DE" sz="1200" dirty="0" smtClean="0">
                <a:hlinkClick r:id="rId3"/>
              </a:rPr>
              <a:t>ic.fsc.org/facts-figures.19.htm</a:t>
            </a:r>
            <a:endParaRPr lang="de-DE" sz="1200" dirty="0" smtClean="0"/>
          </a:p>
          <a:p>
            <a:r>
              <a:rPr lang="de-DE" sz="1200" dirty="0"/>
              <a:t>PEFC: </a:t>
            </a:r>
            <a:r>
              <a:rPr lang="de-DE" sz="1200" dirty="0">
                <a:hlinkClick r:id="rId4"/>
              </a:rPr>
              <a:t>http://</a:t>
            </a:r>
            <a:r>
              <a:rPr lang="de-DE" sz="1200" dirty="0" smtClean="0">
                <a:hlinkClick r:id="rId4"/>
              </a:rPr>
              <a:t>pefc.org/about-pefc/who-we-are/facts-a-figures</a:t>
            </a:r>
            <a:r>
              <a:rPr lang="de-DE" sz="1200" dirty="0" smtClean="0"/>
              <a:t>  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96127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6369" y="1749779"/>
            <a:ext cx="8271231" cy="4668778"/>
          </a:xfrm>
        </p:spPr>
        <p:txBody>
          <a:bodyPr>
            <a:noAutofit/>
          </a:bodyPr>
          <a:lstStyle/>
          <a:p>
            <a:r>
              <a:rPr lang="en-GB" sz="2000" dirty="0" err="1" smtClean="0"/>
              <a:t>Nguyên</a:t>
            </a:r>
            <a:r>
              <a:rPr lang="en-GB" sz="2000" dirty="0" smtClean="0"/>
              <a:t> </a:t>
            </a:r>
            <a:r>
              <a:rPr lang="en-GB" sz="2000" dirty="0" err="1" smtClean="0"/>
              <a:t>tắc</a:t>
            </a:r>
            <a:r>
              <a:rPr lang="en-GB" sz="2000" dirty="0" smtClean="0"/>
              <a:t> </a:t>
            </a:r>
            <a:r>
              <a:rPr lang="en-GB" sz="2000" dirty="0"/>
              <a:t>1: </a:t>
            </a:r>
            <a:r>
              <a:rPr lang="en-GB" sz="2000" dirty="0" err="1" smtClean="0"/>
              <a:t>Tuân</a:t>
            </a:r>
            <a:r>
              <a:rPr lang="en-GB" sz="2000" dirty="0" smtClean="0"/>
              <a:t> </a:t>
            </a:r>
            <a:r>
              <a:rPr lang="en-GB" sz="2000" dirty="0" err="1" smtClean="0"/>
              <a:t>thủ</a:t>
            </a:r>
            <a:r>
              <a:rPr lang="en-GB" sz="2000" dirty="0" smtClean="0"/>
              <a:t> </a:t>
            </a:r>
            <a:r>
              <a:rPr lang="en-GB" sz="2000" dirty="0" err="1" smtClean="0"/>
              <a:t>pháp</a:t>
            </a:r>
            <a:r>
              <a:rPr lang="en-GB" sz="2000" dirty="0" smtClean="0"/>
              <a:t> </a:t>
            </a:r>
            <a:r>
              <a:rPr lang="en-GB" sz="2000" dirty="0" err="1" smtClean="0"/>
              <a:t>luật</a:t>
            </a:r>
            <a:r>
              <a:rPr lang="en-GB" sz="2000" dirty="0" smtClean="0"/>
              <a:t> </a:t>
            </a:r>
            <a:r>
              <a:rPr lang="en-GB" sz="2000" dirty="0" err="1" smtClean="0"/>
              <a:t>và</a:t>
            </a:r>
            <a:r>
              <a:rPr lang="en-GB" sz="2000" dirty="0" smtClean="0"/>
              <a:t> </a:t>
            </a:r>
            <a:r>
              <a:rPr lang="en-GB" sz="2000" dirty="0" err="1" smtClean="0"/>
              <a:t>các</a:t>
            </a:r>
            <a:r>
              <a:rPr lang="en-GB" sz="2000" dirty="0" smtClean="0"/>
              <a:t> </a:t>
            </a:r>
            <a:r>
              <a:rPr lang="en-GB" sz="2000" dirty="0" err="1" smtClean="0"/>
              <a:t>Nguyên</a:t>
            </a:r>
            <a:r>
              <a:rPr lang="en-GB" sz="2000" dirty="0" smtClean="0"/>
              <a:t> </a:t>
            </a:r>
            <a:r>
              <a:rPr lang="en-GB" sz="2000" dirty="0" err="1" smtClean="0"/>
              <a:t>tắc</a:t>
            </a:r>
            <a:r>
              <a:rPr lang="en-GB" sz="2000" dirty="0" smtClean="0"/>
              <a:t> </a:t>
            </a:r>
            <a:r>
              <a:rPr lang="en-GB" sz="2000" dirty="0" err="1" smtClean="0"/>
              <a:t>của</a:t>
            </a:r>
            <a:r>
              <a:rPr lang="en-GB" sz="2000" dirty="0" smtClean="0"/>
              <a:t> FSC®</a:t>
            </a:r>
            <a:endParaRPr lang="en-US" sz="2000" dirty="0"/>
          </a:p>
          <a:p>
            <a:r>
              <a:rPr lang="en-US" sz="2000" b="1" dirty="0" err="1" smtClean="0">
                <a:solidFill>
                  <a:srgbClr val="002060"/>
                </a:solidFill>
              </a:rPr>
              <a:t>Nguyên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tắc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>
                <a:solidFill>
                  <a:srgbClr val="002060"/>
                </a:solidFill>
              </a:rPr>
              <a:t>1: </a:t>
            </a:r>
            <a:r>
              <a:rPr lang="en-US" sz="2000" b="1" dirty="0" err="1" smtClean="0">
                <a:solidFill>
                  <a:srgbClr val="002060"/>
                </a:solidFill>
              </a:rPr>
              <a:t>Tuân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thủ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pháp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luật</a:t>
            </a:r>
            <a:r>
              <a:rPr lang="en-US" sz="2000" b="1" dirty="0" smtClean="0">
                <a:solidFill>
                  <a:srgbClr val="002060"/>
                </a:solidFill>
              </a:rPr>
              <a:t> (</a:t>
            </a:r>
            <a:r>
              <a:rPr lang="en-US" sz="2000" b="1" dirty="0" err="1" smtClean="0">
                <a:solidFill>
                  <a:srgbClr val="002060"/>
                </a:solidFill>
              </a:rPr>
              <a:t>Mới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tu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chỉnh</a:t>
            </a:r>
            <a:r>
              <a:rPr lang="en-US" sz="2000" b="1" dirty="0" smtClean="0">
                <a:solidFill>
                  <a:srgbClr val="002060"/>
                </a:solidFill>
              </a:rPr>
              <a:t>)</a:t>
            </a:r>
            <a:endParaRPr lang="en-US" sz="2000" b="1" dirty="0">
              <a:solidFill>
                <a:srgbClr val="002060"/>
              </a:solidFill>
            </a:endParaRPr>
          </a:p>
          <a:p>
            <a:r>
              <a:rPr lang="en-GB" sz="2000" dirty="0" err="1" smtClean="0"/>
              <a:t>Nguyên</a:t>
            </a:r>
            <a:r>
              <a:rPr lang="en-GB" sz="2000" dirty="0" smtClean="0"/>
              <a:t> </a:t>
            </a:r>
            <a:r>
              <a:rPr lang="en-GB" sz="2000" dirty="0" err="1" smtClean="0"/>
              <a:t>tắc</a:t>
            </a:r>
            <a:r>
              <a:rPr lang="en-GB" sz="2000" dirty="0" smtClean="0"/>
              <a:t> </a:t>
            </a:r>
            <a:r>
              <a:rPr lang="en-GB" sz="2000" dirty="0"/>
              <a:t>2: </a:t>
            </a:r>
            <a:r>
              <a:rPr lang="en-GB" sz="2000" dirty="0" err="1" smtClean="0"/>
              <a:t>Quyền&amp;trách</a:t>
            </a:r>
            <a:r>
              <a:rPr lang="en-GB" sz="2000" dirty="0" smtClean="0"/>
              <a:t> </a:t>
            </a:r>
            <a:r>
              <a:rPr lang="en-GB" sz="2000" dirty="0" err="1" smtClean="0"/>
              <a:t>nhiệm</a:t>
            </a:r>
            <a:r>
              <a:rPr lang="en-GB" sz="2000" dirty="0" smtClean="0"/>
              <a:t> </a:t>
            </a:r>
            <a:r>
              <a:rPr lang="en-GB" sz="2000" dirty="0" err="1" smtClean="0"/>
              <a:t>trong</a:t>
            </a:r>
            <a:r>
              <a:rPr lang="en-GB" sz="2000" dirty="0" smtClean="0"/>
              <a:t> </a:t>
            </a:r>
            <a:r>
              <a:rPr lang="en-GB" sz="2000" dirty="0" err="1" smtClean="0"/>
              <a:t>sử</a:t>
            </a:r>
            <a:r>
              <a:rPr lang="en-GB" sz="2000" dirty="0" smtClean="0"/>
              <a:t> </a:t>
            </a:r>
            <a:r>
              <a:rPr lang="en-GB" sz="2000" dirty="0" err="1" smtClean="0"/>
              <a:t>dụng</a:t>
            </a:r>
            <a:r>
              <a:rPr lang="en-GB" sz="2000" dirty="0" smtClean="0"/>
              <a:t> </a:t>
            </a:r>
            <a:r>
              <a:rPr lang="en-GB" sz="2000" dirty="0" err="1" smtClean="0"/>
              <a:t>và</a:t>
            </a:r>
            <a:r>
              <a:rPr lang="en-GB" sz="2000" dirty="0" smtClean="0"/>
              <a:t> </a:t>
            </a:r>
            <a:r>
              <a:rPr lang="en-GB" sz="2000" dirty="0" err="1" smtClean="0"/>
              <a:t>hưởng</a:t>
            </a:r>
            <a:r>
              <a:rPr lang="en-GB" sz="2000" dirty="0" smtClean="0"/>
              <a:t> </a:t>
            </a:r>
            <a:r>
              <a:rPr lang="en-GB" sz="2000" dirty="0" err="1" smtClean="0"/>
              <a:t>dụng</a:t>
            </a:r>
            <a:r>
              <a:rPr lang="en-GB" sz="2000" dirty="0" smtClean="0"/>
              <a:t> </a:t>
            </a:r>
            <a:r>
              <a:rPr lang="en-GB" sz="2000" dirty="0" err="1" smtClean="0"/>
              <a:t>đất</a:t>
            </a:r>
            <a:endParaRPr lang="en-US" sz="2000" dirty="0"/>
          </a:p>
          <a:p>
            <a:r>
              <a:rPr lang="en-US" sz="2000" b="1" dirty="0" err="1">
                <a:solidFill>
                  <a:srgbClr val="002060"/>
                </a:solidFill>
              </a:rPr>
              <a:t>Nguyên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tắc</a:t>
            </a:r>
            <a:r>
              <a:rPr lang="en-US" sz="2000" b="1" dirty="0">
                <a:solidFill>
                  <a:srgbClr val="002060"/>
                </a:solidFill>
              </a:rPr>
              <a:t> 2: </a:t>
            </a:r>
            <a:r>
              <a:rPr lang="en-US" sz="2000" b="1" dirty="0" err="1">
                <a:solidFill>
                  <a:srgbClr val="002060"/>
                </a:solidFill>
              </a:rPr>
              <a:t>Quyền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công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nhân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và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điều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kiện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làm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việc</a:t>
            </a:r>
            <a:r>
              <a:rPr lang="en-US" sz="2000" b="1" dirty="0">
                <a:solidFill>
                  <a:srgbClr val="002060"/>
                </a:solidFill>
              </a:rPr>
              <a:t> (</a:t>
            </a:r>
            <a:r>
              <a:rPr lang="en-US" sz="1800" b="1" dirty="0" err="1">
                <a:solidFill>
                  <a:srgbClr val="002060"/>
                </a:solidFill>
              </a:rPr>
              <a:t>Mới</a:t>
            </a:r>
            <a:r>
              <a:rPr lang="en-US" sz="1800" b="1" dirty="0">
                <a:solidFill>
                  <a:srgbClr val="002060"/>
                </a:solidFill>
              </a:rPr>
              <a:t> </a:t>
            </a:r>
            <a:r>
              <a:rPr lang="en-US" sz="1800" b="1" dirty="0" err="1">
                <a:solidFill>
                  <a:srgbClr val="002060"/>
                </a:solidFill>
              </a:rPr>
              <a:t>tu</a:t>
            </a:r>
            <a:r>
              <a:rPr lang="en-US" sz="1800" b="1" dirty="0">
                <a:solidFill>
                  <a:srgbClr val="002060"/>
                </a:solidFill>
              </a:rPr>
              <a:t> </a:t>
            </a:r>
            <a:r>
              <a:rPr lang="en-US" sz="1800" b="1" dirty="0" err="1">
                <a:solidFill>
                  <a:srgbClr val="002060"/>
                </a:solidFill>
              </a:rPr>
              <a:t>chỉnh</a:t>
            </a:r>
            <a:r>
              <a:rPr lang="en-US" sz="1800" b="1" dirty="0">
                <a:solidFill>
                  <a:srgbClr val="002060"/>
                </a:solidFill>
              </a:rPr>
              <a:t>)</a:t>
            </a:r>
          </a:p>
          <a:p>
            <a:r>
              <a:rPr lang="en-GB" sz="2000" dirty="0" err="1" smtClean="0"/>
              <a:t>Nguyên</a:t>
            </a:r>
            <a:r>
              <a:rPr lang="en-GB" sz="2000" dirty="0" smtClean="0"/>
              <a:t> </a:t>
            </a:r>
            <a:r>
              <a:rPr lang="en-GB" sz="2000" dirty="0" err="1" smtClean="0"/>
              <a:t>tắc</a:t>
            </a:r>
            <a:r>
              <a:rPr lang="en-GB" sz="2000" dirty="0" smtClean="0"/>
              <a:t> </a:t>
            </a:r>
            <a:r>
              <a:rPr lang="en-GB" sz="2000" dirty="0"/>
              <a:t>3: </a:t>
            </a:r>
            <a:r>
              <a:rPr lang="en-GB" sz="2000" dirty="0" err="1" smtClean="0"/>
              <a:t>Các</a:t>
            </a:r>
            <a:r>
              <a:rPr lang="en-GB" sz="2000" dirty="0" smtClean="0"/>
              <a:t> </a:t>
            </a:r>
            <a:r>
              <a:rPr lang="en-GB" sz="2000" dirty="0" err="1" smtClean="0"/>
              <a:t>quyền</a:t>
            </a:r>
            <a:r>
              <a:rPr lang="en-GB" sz="2000" dirty="0" smtClean="0"/>
              <a:t> </a:t>
            </a:r>
            <a:r>
              <a:rPr lang="en-GB" sz="2000" dirty="0" err="1" smtClean="0"/>
              <a:t>của</a:t>
            </a:r>
            <a:r>
              <a:rPr lang="en-GB" sz="2000" dirty="0" smtClean="0"/>
              <a:t> </a:t>
            </a:r>
            <a:r>
              <a:rPr lang="en-GB" sz="2000" dirty="0" err="1" smtClean="0"/>
              <a:t>người</a:t>
            </a:r>
            <a:r>
              <a:rPr lang="en-GB" sz="2000" dirty="0" smtClean="0"/>
              <a:t> </a:t>
            </a:r>
            <a:r>
              <a:rPr lang="en-GB" sz="2000" dirty="0" err="1" smtClean="0"/>
              <a:t>bản</a:t>
            </a:r>
            <a:r>
              <a:rPr lang="en-GB" sz="2000" dirty="0" smtClean="0"/>
              <a:t> </a:t>
            </a:r>
            <a:r>
              <a:rPr lang="en-GB" sz="2000" dirty="0" err="1" smtClean="0"/>
              <a:t>địa</a:t>
            </a:r>
            <a:endParaRPr lang="en-US" sz="2000" dirty="0"/>
          </a:p>
          <a:p>
            <a:r>
              <a:rPr lang="en-US" sz="2000" b="1" dirty="0" err="1">
                <a:solidFill>
                  <a:srgbClr val="002060"/>
                </a:solidFill>
              </a:rPr>
              <a:t>Nguyên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tắc</a:t>
            </a:r>
            <a:r>
              <a:rPr lang="en-US" sz="2000" b="1" dirty="0">
                <a:solidFill>
                  <a:srgbClr val="002060"/>
                </a:solidFill>
              </a:rPr>
              <a:t> 3: </a:t>
            </a:r>
            <a:r>
              <a:rPr lang="en-US" sz="2000" b="1" dirty="0" err="1">
                <a:solidFill>
                  <a:srgbClr val="002060"/>
                </a:solidFill>
              </a:rPr>
              <a:t>Các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quyền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của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người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bản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địa</a:t>
            </a:r>
            <a:r>
              <a:rPr lang="en-US" sz="2000" b="1" dirty="0">
                <a:solidFill>
                  <a:srgbClr val="002060"/>
                </a:solidFill>
              </a:rPr>
              <a:t> (</a:t>
            </a:r>
            <a:r>
              <a:rPr lang="en-US" sz="2000" b="1" dirty="0" err="1">
                <a:solidFill>
                  <a:srgbClr val="002060"/>
                </a:solidFill>
              </a:rPr>
              <a:t>Mới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tu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chỉnh</a:t>
            </a:r>
            <a:r>
              <a:rPr lang="en-US" sz="2000" b="1" dirty="0">
                <a:solidFill>
                  <a:srgbClr val="002060"/>
                </a:solidFill>
              </a:rPr>
              <a:t>)</a:t>
            </a:r>
          </a:p>
          <a:p>
            <a:r>
              <a:rPr lang="en-GB" sz="2000" dirty="0" err="1" smtClean="0"/>
              <a:t>Nguyên</a:t>
            </a:r>
            <a:r>
              <a:rPr lang="en-GB" sz="2000" dirty="0" smtClean="0"/>
              <a:t> </a:t>
            </a:r>
            <a:r>
              <a:rPr lang="en-GB" sz="2000" dirty="0" err="1" smtClean="0"/>
              <a:t>tắc</a:t>
            </a:r>
            <a:r>
              <a:rPr lang="en-GB" sz="2000" dirty="0" smtClean="0"/>
              <a:t> </a:t>
            </a:r>
            <a:r>
              <a:rPr lang="en-GB" sz="2000" dirty="0"/>
              <a:t>4: </a:t>
            </a:r>
            <a:r>
              <a:rPr lang="en-GB" sz="2000" dirty="0" err="1" smtClean="0"/>
              <a:t>Quan</a:t>
            </a:r>
            <a:r>
              <a:rPr lang="en-GB" sz="2000" dirty="0" smtClean="0"/>
              <a:t> </a:t>
            </a:r>
            <a:r>
              <a:rPr lang="en-GB" sz="2000" dirty="0" err="1" smtClean="0"/>
              <a:t>hệ</a:t>
            </a:r>
            <a:r>
              <a:rPr lang="en-GB" sz="2000" dirty="0" smtClean="0"/>
              <a:t> </a:t>
            </a:r>
            <a:r>
              <a:rPr lang="en-GB" sz="2000" dirty="0" err="1" smtClean="0"/>
              <a:t>cộng</a:t>
            </a:r>
            <a:r>
              <a:rPr lang="en-GB" sz="2000" dirty="0" smtClean="0"/>
              <a:t> </a:t>
            </a:r>
            <a:r>
              <a:rPr lang="en-GB" sz="2000" dirty="0" err="1" smtClean="0"/>
              <a:t>đồng</a:t>
            </a:r>
            <a:r>
              <a:rPr lang="en-GB" sz="2000" dirty="0" smtClean="0"/>
              <a:t> </a:t>
            </a:r>
            <a:r>
              <a:rPr lang="en-GB" sz="2000" dirty="0" err="1" smtClean="0"/>
              <a:t>và</a:t>
            </a:r>
            <a:r>
              <a:rPr lang="en-GB" sz="2000" dirty="0" smtClean="0"/>
              <a:t> </a:t>
            </a:r>
            <a:r>
              <a:rPr lang="en-GB" sz="2000" dirty="0" err="1" smtClean="0"/>
              <a:t>quyền</a:t>
            </a:r>
            <a:r>
              <a:rPr lang="en-GB" sz="2000" dirty="0" smtClean="0"/>
              <a:t> </a:t>
            </a:r>
            <a:r>
              <a:rPr lang="en-GB" sz="2000" dirty="0" err="1" smtClean="0"/>
              <a:t>công</a:t>
            </a:r>
            <a:r>
              <a:rPr lang="en-GB" sz="2000" dirty="0" smtClean="0"/>
              <a:t> </a:t>
            </a:r>
            <a:r>
              <a:rPr lang="en-GB" sz="2000" dirty="0" err="1" smtClean="0"/>
              <a:t>nhân</a:t>
            </a:r>
            <a:endParaRPr lang="en-US" sz="2000" dirty="0"/>
          </a:p>
          <a:p>
            <a:r>
              <a:rPr lang="en-US" sz="2000" b="1" dirty="0" err="1">
                <a:solidFill>
                  <a:srgbClr val="002060"/>
                </a:solidFill>
              </a:rPr>
              <a:t>Nguyên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tắc</a:t>
            </a:r>
            <a:r>
              <a:rPr lang="en-US" sz="2000" b="1" dirty="0">
                <a:solidFill>
                  <a:srgbClr val="002060"/>
                </a:solidFill>
              </a:rPr>
              <a:t> 4: </a:t>
            </a:r>
            <a:r>
              <a:rPr lang="en-US" sz="2000" b="1" dirty="0" err="1">
                <a:solidFill>
                  <a:srgbClr val="002060"/>
                </a:solidFill>
              </a:rPr>
              <a:t>Quan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hệ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cộng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đồng</a:t>
            </a:r>
            <a:r>
              <a:rPr lang="en-US" sz="2000" b="1" dirty="0">
                <a:solidFill>
                  <a:srgbClr val="002060"/>
                </a:solidFill>
              </a:rPr>
              <a:t> (</a:t>
            </a:r>
            <a:r>
              <a:rPr lang="en-US" sz="2000" b="1" dirty="0" err="1">
                <a:solidFill>
                  <a:srgbClr val="002060"/>
                </a:solidFill>
              </a:rPr>
              <a:t>Mới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tu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chỉnh</a:t>
            </a:r>
            <a:r>
              <a:rPr lang="en-US" sz="2000" b="1" dirty="0">
                <a:solidFill>
                  <a:srgbClr val="002060"/>
                </a:solidFill>
              </a:rPr>
              <a:t>)</a:t>
            </a:r>
          </a:p>
          <a:p>
            <a:r>
              <a:rPr lang="en-GB" sz="2000" dirty="0" err="1" smtClean="0"/>
              <a:t>Nguyên</a:t>
            </a:r>
            <a:r>
              <a:rPr lang="en-GB" sz="2000" dirty="0" smtClean="0"/>
              <a:t> </a:t>
            </a:r>
            <a:r>
              <a:rPr lang="en-GB" sz="2000" dirty="0" err="1" smtClean="0"/>
              <a:t>tắc</a:t>
            </a:r>
            <a:r>
              <a:rPr lang="en-GB" sz="2000" dirty="0" smtClean="0"/>
              <a:t> </a:t>
            </a:r>
            <a:r>
              <a:rPr lang="en-GB" sz="2000" dirty="0"/>
              <a:t>5: </a:t>
            </a:r>
            <a:r>
              <a:rPr lang="en-GB" sz="2000" dirty="0" err="1" smtClean="0"/>
              <a:t>Lợi</a:t>
            </a:r>
            <a:r>
              <a:rPr lang="en-GB" sz="2000" dirty="0" smtClean="0"/>
              <a:t> </a:t>
            </a:r>
            <a:r>
              <a:rPr lang="en-GB" sz="2000" dirty="0" err="1" smtClean="0"/>
              <a:t>ích</a:t>
            </a:r>
            <a:r>
              <a:rPr lang="en-GB" sz="2000" dirty="0" smtClean="0"/>
              <a:t> </a:t>
            </a:r>
            <a:r>
              <a:rPr lang="en-GB" sz="2000" dirty="0" err="1" smtClean="0"/>
              <a:t>từ</a:t>
            </a:r>
            <a:r>
              <a:rPr lang="en-GB" sz="2000" dirty="0" smtClean="0"/>
              <a:t> </a:t>
            </a:r>
            <a:r>
              <a:rPr lang="en-GB" sz="2000" dirty="0" err="1" smtClean="0"/>
              <a:t>rừng</a:t>
            </a:r>
            <a:endParaRPr lang="en-US" sz="2000" dirty="0" smtClean="0"/>
          </a:p>
          <a:p>
            <a:r>
              <a:rPr lang="en-US" sz="2000" b="1" dirty="0" err="1">
                <a:solidFill>
                  <a:srgbClr val="002060"/>
                </a:solidFill>
              </a:rPr>
              <a:t>Nguyên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tắc</a:t>
            </a:r>
            <a:r>
              <a:rPr lang="en-US" sz="2000" b="1" dirty="0">
                <a:solidFill>
                  <a:srgbClr val="002060"/>
                </a:solidFill>
              </a:rPr>
              <a:t> 5: </a:t>
            </a:r>
            <a:r>
              <a:rPr lang="en-US" sz="2000" b="1" dirty="0" err="1">
                <a:solidFill>
                  <a:srgbClr val="002060"/>
                </a:solidFill>
              </a:rPr>
              <a:t>Lợi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ích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từ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rừng</a:t>
            </a:r>
            <a:r>
              <a:rPr lang="en-US" sz="2000" b="1" dirty="0">
                <a:solidFill>
                  <a:srgbClr val="002060"/>
                </a:solidFill>
              </a:rPr>
              <a:t> (</a:t>
            </a:r>
            <a:r>
              <a:rPr lang="en-US" sz="2000" b="1" dirty="0" err="1">
                <a:solidFill>
                  <a:srgbClr val="002060"/>
                </a:solidFill>
              </a:rPr>
              <a:t>Mới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tu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chỉnh</a:t>
            </a:r>
            <a:r>
              <a:rPr lang="en-US" sz="2000" b="1" dirty="0">
                <a:solidFill>
                  <a:srgbClr val="002060"/>
                </a:solidFill>
              </a:rPr>
              <a:t>)</a:t>
            </a:r>
          </a:p>
          <a:p>
            <a:endParaRPr lang="en-US" sz="20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solidFill>
                  <a:srgbClr val="006600"/>
                </a:solidFill>
              </a:rPr>
              <a:t>Tiêu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chuẩn</a:t>
            </a:r>
            <a:r>
              <a:rPr lang="en-GB" dirty="0" smtClean="0">
                <a:solidFill>
                  <a:srgbClr val="006600"/>
                </a:solidFill>
              </a:rPr>
              <a:t> FSC® </a:t>
            </a:r>
            <a:r>
              <a:rPr lang="en-GB" dirty="0" err="1" smtClean="0">
                <a:solidFill>
                  <a:srgbClr val="006600"/>
                </a:solidFill>
              </a:rPr>
              <a:t>về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quản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lý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rừng</a:t>
            </a:r>
            <a:r>
              <a:rPr lang="en-GB" dirty="0" smtClean="0">
                <a:solidFill>
                  <a:srgbClr val="006600"/>
                </a:solidFill>
              </a:rPr>
              <a:t>: 10 </a:t>
            </a:r>
            <a:r>
              <a:rPr lang="en-GB" dirty="0" err="1" smtClean="0">
                <a:solidFill>
                  <a:srgbClr val="006600"/>
                </a:solidFill>
              </a:rPr>
              <a:t>Nguyên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tắc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39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966" y="1693334"/>
            <a:ext cx="8477829" cy="4643024"/>
          </a:xfrm>
        </p:spPr>
        <p:txBody>
          <a:bodyPr>
            <a:noAutofit/>
          </a:bodyPr>
          <a:lstStyle/>
          <a:p>
            <a:r>
              <a:rPr lang="en-GB" sz="2200" dirty="0" err="1" smtClean="0"/>
              <a:t>Nguyên</a:t>
            </a:r>
            <a:r>
              <a:rPr lang="en-GB" sz="2200" dirty="0" smtClean="0"/>
              <a:t> </a:t>
            </a:r>
            <a:r>
              <a:rPr lang="en-GB" sz="2200" dirty="0" err="1" smtClean="0"/>
              <a:t>tắc</a:t>
            </a:r>
            <a:r>
              <a:rPr lang="en-GB" sz="2200" dirty="0" smtClean="0"/>
              <a:t> </a:t>
            </a:r>
            <a:r>
              <a:rPr lang="en-GB" sz="2200" dirty="0"/>
              <a:t>6: </a:t>
            </a:r>
            <a:r>
              <a:rPr lang="en-GB" sz="2200" dirty="0" err="1" smtClean="0"/>
              <a:t>Tác</a:t>
            </a:r>
            <a:r>
              <a:rPr lang="en-GB" sz="2200" dirty="0" smtClean="0"/>
              <a:t> </a:t>
            </a:r>
            <a:r>
              <a:rPr lang="en-GB" sz="2200" dirty="0" err="1" smtClean="0"/>
              <a:t>động</a:t>
            </a:r>
            <a:r>
              <a:rPr lang="en-GB" sz="2200" dirty="0" smtClean="0"/>
              <a:t> </a:t>
            </a:r>
            <a:r>
              <a:rPr lang="en-GB" sz="2200" dirty="0" err="1" smtClean="0"/>
              <a:t>môi</a:t>
            </a:r>
            <a:r>
              <a:rPr lang="en-GB" sz="2200" dirty="0" smtClean="0"/>
              <a:t> </a:t>
            </a:r>
            <a:r>
              <a:rPr lang="en-GB" sz="2200" dirty="0" err="1" smtClean="0"/>
              <a:t>trường</a:t>
            </a:r>
            <a:endParaRPr lang="en-US" sz="2200" b="1" dirty="0"/>
          </a:p>
          <a:p>
            <a:r>
              <a:rPr lang="en-US" sz="2400" b="1" dirty="0" err="1">
                <a:solidFill>
                  <a:srgbClr val="002060"/>
                </a:solidFill>
              </a:rPr>
              <a:t>Nguyên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tắc</a:t>
            </a:r>
            <a:r>
              <a:rPr lang="en-US" sz="2400" b="1" dirty="0">
                <a:solidFill>
                  <a:srgbClr val="002060"/>
                </a:solidFill>
              </a:rPr>
              <a:t> 6: </a:t>
            </a:r>
            <a:r>
              <a:rPr lang="en-US" sz="2400" b="1" dirty="0" err="1">
                <a:solidFill>
                  <a:srgbClr val="002060"/>
                </a:solidFill>
              </a:rPr>
              <a:t>Giá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trị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và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tác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động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môi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trường</a:t>
            </a:r>
            <a:r>
              <a:rPr lang="en-US" sz="2400" b="1" dirty="0">
                <a:solidFill>
                  <a:srgbClr val="002060"/>
                </a:solidFill>
              </a:rPr>
              <a:t> (</a:t>
            </a:r>
            <a:r>
              <a:rPr lang="en-US" sz="2400" b="1" dirty="0" err="1">
                <a:solidFill>
                  <a:srgbClr val="002060"/>
                </a:solidFill>
              </a:rPr>
              <a:t>Mới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tu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chỉnh</a:t>
            </a:r>
            <a:r>
              <a:rPr lang="en-US" sz="2400" b="1" dirty="0">
                <a:solidFill>
                  <a:srgbClr val="002060"/>
                </a:solidFill>
              </a:rPr>
              <a:t>)</a:t>
            </a:r>
          </a:p>
          <a:p>
            <a:r>
              <a:rPr lang="en-GB" sz="2200" dirty="0" err="1" smtClean="0"/>
              <a:t>Nguyên</a:t>
            </a:r>
            <a:r>
              <a:rPr lang="en-GB" sz="2200" dirty="0" smtClean="0"/>
              <a:t> </a:t>
            </a:r>
            <a:r>
              <a:rPr lang="en-GB" sz="2200" dirty="0" err="1" smtClean="0"/>
              <a:t>tắc</a:t>
            </a:r>
            <a:r>
              <a:rPr lang="en-GB" sz="2200" dirty="0" smtClean="0"/>
              <a:t> </a:t>
            </a:r>
            <a:r>
              <a:rPr lang="en-GB" sz="2200" dirty="0"/>
              <a:t>7: </a:t>
            </a:r>
            <a:r>
              <a:rPr lang="en-GB" sz="2200" dirty="0" err="1" smtClean="0"/>
              <a:t>Kế</a:t>
            </a:r>
            <a:r>
              <a:rPr lang="en-GB" sz="2200" dirty="0" smtClean="0"/>
              <a:t> </a:t>
            </a:r>
            <a:r>
              <a:rPr lang="en-GB" sz="2200" dirty="0" err="1" smtClean="0"/>
              <a:t>hoạch</a:t>
            </a:r>
            <a:r>
              <a:rPr lang="en-GB" sz="2200" dirty="0" smtClean="0"/>
              <a:t> </a:t>
            </a:r>
            <a:r>
              <a:rPr lang="en-GB" sz="2200" dirty="0" err="1" smtClean="0"/>
              <a:t>quản</a:t>
            </a:r>
            <a:r>
              <a:rPr lang="en-GB" sz="2200" dirty="0" smtClean="0"/>
              <a:t> </a:t>
            </a:r>
            <a:r>
              <a:rPr lang="en-GB" sz="2200" dirty="0" err="1" smtClean="0"/>
              <a:t>lý</a:t>
            </a:r>
            <a:endParaRPr lang="en-US" sz="2200" b="1" dirty="0"/>
          </a:p>
          <a:p>
            <a:r>
              <a:rPr lang="en-US" sz="2400" b="1" dirty="0" err="1">
                <a:solidFill>
                  <a:srgbClr val="002060"/>
                </a:solidFill>
              </a:rPr>
              <a:t>Nguyên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tắc</a:t>
            </a:r>
            <a:r>
              <a:rPr lang="en-US" sz="2400" b="1" dirty="0">
                <a:solidFill>
                  <a:srgbClr val="002060"/>
                </a:solidFill>
              </a:rPr>
              <a:t> 7: </a:t>
            </a:r>
            <a:r>
              <a:rPr lang="en-US" sz="2400" b="1" dirty="0" err="1">
                <a:solidFill>
                  <a:srgbClr val="002060"/>
                </a:solidFill>
              </a:rPr>
              <a:t>Lập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kế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hoạch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quản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lý</a:t>
            </a:r>
            <a:r>
              <a:rPr lang="en-US" sz="2400" b="1" dirty="0">
                <a:solidFill>
                  <a:srgbClr val="002060"/>
                </a:solidFill>
              </a:rPr>
              <a:t> (</a:t>
            </a:r>
            <a:r>
              <a:rPr lang="en-US" sz="2400" b="1" dirty="0" err="1">
                <a:solidFill>
                  <a:srgbClr val="002060"/>
                </a:solidFill>
              </a:rPr>
              <a:t>Mới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tu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chỉnh</a:t>
            </a:r>
            <a:r>
              <a:rPr lang="en-US" sz="2400" b="1" dirty="0">
                <a:solidFill>
                  <a:srgbClr val="002060"/>
                </a:solidFill>
              </a:rPr>
              <a:t>)</a:t>
            </a:r>
          </a:p>
          <a:p>
            <a:r>
              <a:rPr lang="en-GB" sz="2200" dirty="0" err="1" smtClean="0"/>
              <a:t>Nguyên</a:t>
            </a:r>
            <a:r>
              <a:rPr lang="en-GB" sz="2200" dirty="0" smtClean="0"/>
              <a:t> </a:t>
            </a:r>
            <a:r>
              <a:rPr lang="en-GB" sz="2200" dirty="0" err="1" smtClean="0"/>
              <a:t>tắc</a:t>
            </a:r>
            <a:r>
              <a:rPr lang="en-GB" sz="2200" dirty="0" smtClean="0"/>
              <a:t> </a:t>
            </a:r>
            <a:r>
              <a:rPr lang="en-GB" sz="2200" dirty="0"/>
              <a:t>8: </a:t>
            </a:r>
            <a:r>
              <a:rPr lang="en-GB" sz="2200" dirty="0" err="1" smtClean="0"/>
              <a:t>Giám</a:t>
            </a:r>
            <a:r>
              <a:rPr lang="en-GB" sz="2200" dirty="0" smtClean="0"/>
              <a:t> </a:t>
            </a:r>
            <a:r>
              <a:rPr lang="en-GB" sz="2200" dirty="0" err="1" smtClean="0"/>
              <a:t>sát</a:t>
            </a:r>
            <a:r>
              <a:rPr lang="en-GB" sz="2200" dirty="0" smtClean="0"/>
              <a:t> </a:t>
            </a:r>
            <a:r>
              <a:rPr lang="en-GB" sz="2200" dirty="0" err="1" smtClean="0"/>
              <a:t>và</a:t>
            </a:r>
            <a:r>
              <a:rPr lang="en-GB" sz="2200" dirty="0" smtClean="0"/>
              <a:t> </a:t>
            </a:r>
            <a:r>
              <a:rPr lang="en-GB" sz="2200" dirty="0" err="1" smtClean="0"/>
              <a:t>Đánh</a:t>
            </a:r>
            <a:r>
              <a:rPr lang="en-GB" sz="2200" dirty="0" smtClean="0"/>
              <a:t> </a:t>
            </a:r>
            <a:r>
              <a:rPr lang="en-GB" sz="2200" dirty="0" err="1" smtClean="0"/>
              <a:t>giá</a:t>
            </a:r>
            <a:endParaRPr lang="en-US" sz="2200" b="1" dirty="0"/>
          </a:p>
          <a:p>
            <a:r>
              <a:rPr lang="en-US" sz="2400" b="1" dirty="0" err="1">
                <a:solidFill>
                  <a:srgbClr val="002060"/>
                </a:solidFill>
              </a:rPr>
              <a:t>Nguyên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tắc</a:t>
            </a:r>
            <a:r>
              <a:rPr lang="en-US" sz="2400" b="1" dirty="0">
                <a:solidFill>
                  <a:srgbClr val="002060"/>
                </a:solidFill>
              </a:rPr>
              <a:t> 8: </a:t>
            </a:r>
            <a:r>
              <a:rPr lang="en-US" sz="2400" b="1" dirty="0" err="1">
                <a:solidFill>
                  <a:srgbClr val="002060"/>
                </a:solidFill>
              </a:rPr>
              <a:t>Giám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sát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và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Đánh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giá</a:t>
            </a:r>
            <a:r>
              <a:rPr lang="en-US" sz="2400" b="1" dirty="0">
                <a:solidFill>
                  <a:srgbClr val="002060"/>
                </a:solidFill>
              </a:rPr>
              <a:t> (</a:t>
            </a:r>
            <a:r>
              <a:rPr lang="en-US" sz="2400" b="1" dirty="0" err="1">
                <a:solidFill>
                  <a:srgbClr val="002060"/>
                </a:solidFill>
              </a:rPr>
              <a:t>Mới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tu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chỉnh</a:t>
            </a:r>
            <a:r>
              <a:rPr lang="en-US" sz="2400" b="1" dirty="0">
                <a:solidFill>
                  <a:srgbClr val="002060"/>
                </a:solidFill>
              </a:rPr>
              <a:t>)</a:t>
            </a:r>
          </a:p>
          <a:p>
            <a:r>
              <a:rPr lang="en-GB" sz="2200" dirty="0" err="1" smtClean="0"/>
              <a:t>Nguyên</a:t>
            </a:r>
            <a:r>
              <a:rPr lang="en-GB" sz="2200" dirty="0" smtClean="0"/>
              <a:t> </a:t>
            </a:r>
            <a:r>
              <a:rPr lang="en-GB" sz="2200" dirty="0" err="1" smtClean="0"/>
              <a:t>tắc</a:t>
            </a:r>
            <a:r>
              <a:rPr lang="en-GB" sz="2200" dirty="0" smtClean="0"/>
              <a:t> </a:t>
            </a:r>
            <a:r>
              <a:rPr lang="en-GB" sz="2200" dirty="0"/>
              <a:t>9: </a:t>
            </a:r>
            <a:r>
              <a:rPr lang="en-GB" sz="2200" dirty="0" err="1" smtClean="0"/>
              <a:t>Duy</a:t>
            </a:r>
            <a:r>
              <a:rPr lang="en-GB" sz="2200" dirty="0" smtClean="0"/>
              <a:t> </a:t>
            </a:r>
            <a:r>
              <a:rPr lang="en-GB" sz="2200" dirty="0" err="1" smtClean="0"/>
              <a:t>trì</a:t>
            </a:r>
            <a:r>
              <a:rPr lang="en-GB" sz="2200" dirty="0" smtClean="0"/>
              <a:t> </a:t>
            </a:r>
            <a:r>
              <a:rPr lang="en-GB" sz="2200" dirty="0" err="1" smtClean="0"/>
              <a:t>rừng</a:t>
            </a:r>
            <a:r>
              <a:rPr lang="en-GB" sz="2200" dirty="0" smtClean="0"/>
              <a:t> </a:t>
            </a:r>
            <a:r>
              <a:rPr lang="en-GB" sz="2200" dirty="0" err="1" smtClean="0"/>
              <a:t>có</a:t>
            </a:r>
            <a:r>
              <a:rPr lang="en-GB" sz="2200" dirty="0" smtClean="0"/>
              <a:t> </a:t>
            </a:r>
            <a:r>
              <a:rPr lang="en-GB" sz="2200" dirty="0" err="1" smtClean="0"/>
              <a:t>giá</a:t>
            </a:r>
            <a:r>
              <a:rPr lang="en-GB" sz="2200" dirty="0" smtClean="0"/>
              <a:t> </a:t>
            </a:r>
            <a:r>
              <a:rPr lang="en-GB" sz="2200" dirty="0" err="1" smtClean="0"/>
              <a:t>trị</a:t>
            </a:r>
            <a:r>
              <a:rPr lang="en-GB" sz="2200" dirty="0" smtClean="0"/>
              <a:t> </a:t>
            </a:r>
            <a:r>
              <a:rPr lang="en-GB" sz="2200" dirty="0" err="1" smtClean="0"/>
              <a:t>bảo</a:t>
            </a:r>
            <a:r>
              <a:rPr lang="en-GB" sz="2200" dirty="0" smtClean="0"/>
              <a:t> </a:t>
            </a:r>
            <a:r>
              <a:rPr lang="en-GB" sz="2200" dirty="0" err="1" smtClean="0"/>
              <a:t>tồn</a:t>
            </a:r>
            <a:r>
              <a:rPr lang="en-GB" sz="2200" dirty="0" smtClean="0"/>
              <a:t> </a:t>
            </a:r>
            <a:r>
              <a:rPr lang="en-GB" sz="2200" dirty="0" err="1" smtClean="0"/>
              <a:t>cao</a:t>
            </a:r>
            <a:endParaRPr lang="en-US" sz="2200" b="1" dirty="0"/>
          </a:p>
          <a:p>
            <a:r>
              <a:rPr lang="en-US" sz="2400" b="1" dirty="0" err="1">
                <a:solidFill>
                  <a:srgbClr val="002060"/>
                </a:solidFill>
              </a:rPr>
              <a:t>Nguyên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tắc</a:t>
            </a:r>
            <a:r>
              <a:rPr lang="en-US" sz="2400" b="1" dirty="0">
                <a:solidFill>
                  <a:srgbClr val="002060"/>
                </a:solidFill>
              </a:rPr>
              <a:t> 9: </a:t>
            </a:r>
            <a:r>
              <a:rPr lang="en-US" sz="2400" b="1" dirty="0" err="1">
                <a:solidFill>
                  <a:srgbClr val="002060"/>
                </a:solidFill>
              </a:rPr>
              <a:t>Giá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trị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bảo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tồn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cao</a:t>
            </a:r>
            <a:r>
              <a:rPr lang="en-US" sz="2400" b="1" dirty="0">
                <a:solidFill>
                  <a:srgbClr val="002060"/>
                </a:solidFill>
              </a:rPr>
              <a:t> (</a:t>
            </a:r>
            <a:r>
              <a:rPr lang="en-US" sz="2400" b="1" dirty="0" err="1">
                <a:solidFill>
                  <a:srgbClr val="002060"/>
                </a:solidFill>
              </a:rPr>
              <a:t>Mới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tu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chỉnh</a:t>
            </a:r>
            <a:r>
              <a:rPr lang="en-US" sz="2400" b="1" dirty="0">
                <a:solidFill>
                  <a:srgbClr val="002060"/>
                </a:solidFill>
              </a:rPr>
              <a:t>)</a:t>
            </a:r>
          </a:p>
          <a:p>
            <a:r>
              <a:rPr lang="en-GB" sz="2200" dirty="0" err="1" smtClean="0"/>
              <a:t>Nguyên</a:t>
            </a:r>
            <a:r>
              <a:rPr lang="en-GB" sz="2200" dirty="0" smtClean="0"/>
              <a:t> </a:t>
            </a:r>
            <a:r>
              <a:rPr lang="en-GB" sz="2200" dirty="0" err="1" smtClean="0"/>
              <a:t>tắc</a:t>
            </a:r>
            <a:r>
              <a:rPr lang="en-GB" sz="2200" dirty="0" smtClean="0"/>
              <a:t> </a:t>
            </a:r>
            <a:r>
              <a:rPr lang="en-GB" sz="2200" dirty="0"/>
              <a:t>10: </a:t>
            </a:r>
            <a:r>
              <a:rPr lang="en-GB" sz="2200" dirty="0" err="1" smtClean="0"/>
              <a:t>Rừng</a:t>
            </a:r>
            <a:r>
              <a:rPr lang="en-GB" sz="2200" dirty="0" smtClean="0"/>
              <a:t> </a:t>
            </a:r>
            <a:r>
              <a:rPr lang="en-GB" sz="2200" dirty="0" err="1" smtClean="0"/>
              <a:t>trồng</a:t>
            </a:r>
            <a:endParaRPr lang="en-US" sz="2200" b="1" dirty="0"/>
          </a:p>
          <a:p>
            <a:r>
              <a:rPr lang="en-US" sz="2400" b="1" dirty="0" err="1">
                <a:solidFill>
                  <a:srgbClr val="002060"/>
                </a:solidFill>
              </a:rPr>
              <a:t>Nguyên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tắc</a:t>
            </a:r>
            <a:r>
              <a:rPr lang="en-US" sz="2400" b="1" dirty="0">
                <a:solidFill>
                  <a:srgbClr val="002060"/>
                </a:solidFill>
              </a:rPr>
              <a:t> 10: </a:t>
            </a:r>
            <a:r>
              <a:rPr lang="en-US" sz="2400" b="1" dirty="0" err="1">
                <a:solidFill>
                  <a:srgbClr val="002060"/>
                </a:solidFill>
              </a:rPr>
              <a:t>Thực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hiện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các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hoạt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động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quản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lý</a:t>
            </a:r>
            <a:r>
              <a:rPr lang="en-US" sz="2400" b="1" dirty="0">
                <a:solidFill>
                  <a:srgbClr val="002060"/>
                </a:solidFill>
              </a:rPr>
              <a:t> (</a:t>
            </a:r>
            <a:r>
              <a:rPr lang="en-US" sz="2400" b="1" dirty="0" err="1">
                <a:solidFill>
                  <a:srgbClr val="002060"/>
                </a:solidFill>
              </a:rPr>
              <a:t>Mới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tu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chỉnh</a:t>
            </a:r>
            <a:r>
              <a:rPr lang="en-US" sz="2400" b="1" dirty="0">
                <a:solidFill>
                  <a:srgbClr val="002060"/>
                </a:solidFill>
              </a:rPr>
              <a:t>)</a:t>
            </a:r>
          </a:p>
          <a:p>
            <a:endParaRPr lang="en-US" sz="2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19</a:t>
            </a:fld>
            <a:endParaRPr lang="zh-TW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6600"/>
                </a:solidFill>
              </a:rPr>
              <a:t>FSC® </a:t>
            </a:r>
            <a:r>
              <a:rPr lang="en-GB" dirty="0" err="1" smtClean="0">
                <a:solidFill>
                  <a:srgbClr val="006600"/>
                </a:solidFill>
              </a:rPr>
              <a:t>sửa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đổi</a:t>
            </a:r>
            <a:r>
              <a:rPr lang="en-GB" dirty="0" smtClean="0">
                <a:solidFill>
                  <a:srgbClr val="006600"/>
                </a:solidFill>
              </a:rPr>
              <a:t> 10 </a:t>
            </a:r>
            <a:r>
              <a:rPr lang="en-GB" dirty="0" err="1" smtClean="0">
                <a:solidFill>
                  <a:srgbClr val="006600"/>
                </a:solidFill>
              </a:rPr>
              <a:t>Nguyên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tắc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32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800100" y="2119020"/>
            <a:ext cx="83439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btitle 2"/>
          <p:cNvSpPr txBox="1">
            <a:spLocks/>
          </p:cNvSpPr>
          <p:nvPr/>
        </p:nvSpPr>
        <p:spPr>
          <a:xfrm>
            <a:off x="311213" y="2173854"/>
            <a:ext cx="7297176" cy="813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65138"/>
            <a:r>
              <a:rPr lang="en-US" altLang="zh-TW" sz="2000" b="1" i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Chứng</a:t>
            </a:r>
            <a:r>
              <a:rPr lang="en-US" altLang="zh-TW" sz="2000" b="1" i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zh-TW" sz="2000" b="1" i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chỉ</a:t>
            </a:r>
            <a:r>
              <a:rPr lang="en-US" altLang="zh-TW" sz="2000" b="1" i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zh-TW" sz="2000" b="1" i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rừng</a:t>
            </a:r>
            <a:r>
              <a:rPr lang="en-US" altLang="zh-TW" sz="2000" b="1" i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endParaRPr lang="de-DE" sz="2000" b="1" i="1" dirty="0">
              <a:solidFill>
                <a:srgbClr val="FF0000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800100" y="1205512"/>
            <a:ext cx="7511994" cy="879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GB" altLang="zh-TW" sz="2400" b="1" dirty="0" err="1" smtClean="0">
                <a:solidFill>
                  <a:srgbClr val="006600"/>
                </a:solidFill>
                <a:cs typeface="Arial" panose="020B0604020202020204" pitchFamily="34" charset="0"/>
              </a:rPr>
              <a:t>Đào</a:t>
            </a:r>
            <a:r>
              <a:rPr lang="en-GB" altLang="zh-TW" sz="2400" b="1" dirty="0" smtClean="0">
                <a:solidFill>
                  <a:srgbClr val="006600"/>
                </a:solidFill>
                <a:cs typeface="Arial" panose="020B0604020202020204" pitchFamily="34" charset="0"/>
              </a:rPr>
              <a:t> </a:t>
            </a:r>
            <a:r>
              <a:rPr lang="en-GB" altLang="zh-TW" sz="2400" b="1" dirty="0" err="1" smtClean="0">
                <a:solidFill>
                  <a:srgbClr val="006600"/>
                </a:solidFill>
                <a:cs typeface="Arial" panose="020B0604020202020204" pitchFamily="34" charset="0"/>
              </a:rPr>
              <a:t>tạo</a:t>
            </a:r>
            <a:r>
              <a:rPr lang="en-GB" altLang="zh-TW" sz="2400" b="1" dirty="0" smtClean="0">
                <a:solidFill>
                  <a:srgbClr val="006600"/>
                </a:solidFill>
                <a:cs typeface="Arial" panose="020B0604020202020204" pitchFamily="34" charset="0"/>
              </a:rPr>
              <a:t> TOT </a:t>
            </a:r>
            <a:r>
              <a:rPr lang="en-GB" altLang="zh-TW" sz="2400" b="1" dirty="0" err="1" smtClean="0">
                <a:solidFill>
                  <a:srgbClr val="006600"/>
                </a:solidFill>
                <a:cs typeface="Arial" panose="020B0604020202020204" pitchFamily="34" charset="0"/>
              </a:rPr>
              <a:t>về</a:t>
            </a:r>
            <a:r>
              <a:rPr lang="en-GB" altLang="zh-TW" sz="2400" b="1" dirty="0" smtClean="0">
                <a:solidFill>
                  <a:srgbClr val="006600"/>
                </a:solidFill>
                <a:cs typeface="Arial" panose="020B0604020202020204" pitchFamily="34" charset="0"/>
              </a:rPr>
              <a:t> </a:t>
            </a:r>
            <a:r>
              <a:rPr lang="en-GB" altLang="zh-TW" sz="2400" b="1" dirty="0" err="1" smtClean="0">
                <a:solidFill>
                  <a:srgbClr val="006600"/>
                </a:solidFill>
                <a:cs typeface="Arial" panose="020B0604020202020204" pitchFamily="34" charset="0"/>
              </a:rPr>
              <a:t>Quy</a:t>
            </a:r>
            <a:r>
              <a:rPr lang="en-GB" altLang="zh-TW" sz="2400" b="1" dirty="0" smtClean="0">
                <a:solidFill>
                  <a:srgbClr val="006600"/>
                </a:solidFill>
                <a:cs typeface="Arial" panose="020B0604020202020204" pitchFamily="34" charset="0"/>
              </a:rPr>
              <a:t> </a:t>
            </a:r>
            <a:r>
              <a:rPr lang="en-GB" altLang="zh-TW" sz="2400" b="1" dirty="0" err="1" smtClean="0">
                <a:solidFill>
                  <a:srgbClr val="006600"/>
                </a:solidFill>
                <a:cs typeface="Arial" panose="020B0604020202020204" pitchFamily="34" charset="0"/>
              </a:rPr>
              <a:t>Chế</a:t>
            </a:r>
            <a:r>
              <a:rPr lang="en-GB" altLang="zh-TW" sz="2400" b="1" dirty="0" smtClean="0">
                <a:solidFill>
                  <a:srgbClr val="006600"/>
                </a:solidFill>
                <a:cs typeface="Arial" panose="020B0604020202020204" pitchFamily="34" charset="0"/>
              </a:rPr>
              <a:t> </a:t>
            </a:r>
            <a:r>
              <a:rPr lang="en-GB" altLang="zh-TW" sz="2400" b="1" dirty="0" err="1" smtClean="0">
                <a:solidFill>
                  <a:srgbClr val="006600"/>
                </a:solidFill>
                <a:cs typeface="Arial" panose="020B0604020202020204" pitchFamily="34" charset="0"/>
              </a:rPr>
              <a:t>Gỗ</a:t>
            </a:r>
            <a:r>
              <a:rPr lang="en-GB" altLang="zh-TW" sz="2400" b="1" dirty="0" smtClean="0">
                <a:solidFill>
                  <a:srgbClr val="006600"/>
                </a:solidFill>
                <a:cs typeface="Arial" panose="020B0604020202020204" pitchFamily="34" charset="0"/>
              </a:rPr>
              <a:t> </a:t>
            </a:r>
            <a:r>
              <a:rPr lang="en-GB" altLang="zh-TW" sz="2400" b="1" dirty="0" err="1" smtClean="0">
                <a:solidFill>
                  <a:srgbClr val="006600"/>
                </a:solidFill>
                <a:cs typeface="Arial" panose="020B0604020202020204" pitchFamily="34" charset="0"/>
              </a:rPr>
              <a:t>Liên</a:t>
            </a:r>
            <a:r>
              <a:rPr lang="en-GB" altLang="zh-TW" sz="2400" b="1" dirty="0" smtClean="0">
                <a:solidFill>
                  <a:srgbClr val="006600"/>
                </a:solidFill>
                <a:cs typeface="Arial" panose="020B0604020202020204" pitchFamily="34" charset="0"/>
              </a:rPr>
              <a:t> Minh </a:t>
            </a:r>
            <a:r>
              <a:rPr lang="en-GB" altLang="zh-TW" sz="2400" b="1" dirty="0" err="1" smtClean="0">
                <a:solidFill>
                  <a:srgbClr val="006600"/>
                </a:solidFill>
                <a:cs typeface="Arial" panose="020B0604020202020204" pitchFamily="34" charset="0"/>
              </a:rPr>
              <a:t>Châu</a:t>
            </a:r>
            <a:r>
              <a:rPr lang="en-GB" altLang="zh-TW" sz="2400" b="1" dirty="0" smtClean="0">
                <a:solidFill>
                  <a:srgbClr val="006600"/>
                </a:solidFill>
                <a:cs typeface="Arial" panose="020B0604020202020204" pitchFamily="34" charset="0"/>
              </a:rPr>
              <a:t> </a:t>
            </a:r>
            <a:r>
              <a:rPr lang="en-GB" altLang="zh-TW" sz="2400" b="1" dirty="0" err="1" smtClean="0">
                <a:solidFill>
                  <a:srgbClr val="006600"/>
                </a:solidFill>
                <a:cs typeface="Arial" panose="020B0604020202020204" pitchFamily="34" charset="0"/>
              </a:rPr>
              <a:t>Âu</a:t>
            </a:r>
            <a:r>
              <a:rPr lang="en-GB" altLang="zh-TW" sz="2400" b="1" dirty="0" smtClean="0">
                <a:solidFill>
                  <a:srgbClr val="006600"/>
                </a:solidFill>
                <a:cs typeface="Arial" panose="020B0604020202020204" pitchFamily="34" charset="0"/>
              </a:rPr>
              <a:t> (EUTR)</a:t>
            </a:r>
            <a:endParaRPr lang="zh-TW" altLang="en-US" sz="2400" b="1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1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28029" y="1701532"/>
            <a:ext cx="6611941" cy="4680607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GB" sz="2400" dirty="0" err="1" smtClean="0">
                <a:ea typeface="ヒラギノ角ゴ Pro W3" charset="0"/>
              </a:rPr>
              <a:t>Chứng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nhận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là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công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cụ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liên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kết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giữa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nhà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sản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xuất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sản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phẩm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lâm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nghiệp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với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người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tiêu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dùng</a:t>
            </a:r>
            <a:endParaRPr lang="en-GB" sz="2400" dirty="0">
              <a:ea typeface="ヒラギノ角ゴ Pro W3" charset="0"/>
            </a:endParaRPr>
          </a:p>
          <a:p>
            <a:pPr eaLnBrk="1" hangingPunct="1"/>
            <a:r>
              <a:rPr lang="en-GB" sz="2400" dirty="0" err="1" smtClean="0">
                <a:ea typeface="ヒラギノ角ゴ Pro W3" charset="0"/>
              </a:rPr>
              <a:t>Mục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đích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nhằm</a:t>
            </a:r>
            <a:endParaRPr lang="en-GB" sz="2400" dirty="0">
              <a:ea typeface="ヒラギノ角ゴ Pro W3" charset="0"/>
            </a:endParaRPr>
          </a:p>
          <a:p>
            <a:pPr lvl="1" eaLnBrk="1" hangingPunct="1">
              <a:buSzPct val="80000"/>
              <a:buFont typeface="Wingdings" panose="05000000000000000000" pitchFamily="2" charset="2"/>
              <a:buChar char="§"/>
            </a:pPr>
            <a:r>
              <a:rPr lang="en-GB" dirty="0" smtClean="0">
                <a:ea typeface="ヒラギノ角ゴ Pro W3" charset="0"/>
              </a:rPr>
              <a:t>Công </a:t>
            </a:r>
            <a:r>
              <a:rPr lang="en-GB" dirty="0" err="1" smtClean="0">
                <a:ea typeface="ヒラギノ角ゴ Pro W3" charset="0"/>
              </a:rPr>
              <a:t>nhận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hoạt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động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sản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xuất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tốt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đối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với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người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sản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xuất</a:t>
            </a:r>
            <a:endParaRPr lang="en-GB" dirty="0">
              <a:ea typeface="ヒラギノ角ゴ Pro W3" charset="0"/>
            </a:endParaRPr>
          </a:p>
          <a:p>
            <a:pPr lvl="1" eaLnBrk="1" hangingPunct="1">
              <a:buSzPct val="80000"/>
              <a:buFont typeface="Wingdings" panose="05000000000000000000" pitchFamily="2" charset="2"/>
              <a:buChar char="§"/>
            </a:pPr>
            <a:r>
              <a:rPr lang="en-GB" dirty="0" err="1" smtClean="0">
                <a:ea typeface="ヒラギノ角ゴ Pro W3" charset="0"/>
              </a:rPr>
              <a:t>Đảm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bảo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mua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sản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phẩm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có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trách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nhiệm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cho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nhà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bán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lẻ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và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người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tiêu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dùng</a:t>
            </a:r>
            <a:endParaRPr lang="en-GB" dirty="0">
              <a:ea typeface="ヒラギノ角ゴ Pro W3" charset="0"/>
            </a:endParaRPr>
          </a:p>
          <a:p>
            <a:pPr eaLnBrk="1" hangingPunct="1"/>
            <a:r>
              <a:rPr lang="en-GB" sz="2400" dirty="0" err="1" smtClean="0">
                <a:ea typeface="ヒラギノ角ゴ Pro W3" charset="0"/>
              </a:rPr>
              <a:t>Độ</a:t>
            </a:r>
            <a:r>
              <a:rPr lang="en-GB" sz="2400" dirty="0" smtClean="0">
                <a:ea typeface="ヒラギノ角ゴ Pro W3" charset="0"/>
              </a:rPr>
              <a:t> tin </a:t>
            </a:r>
            <a:r>
              <a:rPr lang="en-GB" sz="2400" dirty="0" err="1" smtClean="0">
                <a:ea typeface="ヒラギノ角ゴ Pro W3" charset="0"/>
              </a:rPr>
              <a:t>cậy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được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duy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trì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bằng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việc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sử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dụng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các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đơn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vị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đánh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giá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độc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lập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được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công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nhận</a:t>
            </a:r>
            <a:r>
              <a:rPr lang="en-GB" sz="2400" dirty="0" smtClean="0">
                <a:ea typeface="ヒラギノ角ゴ Pro W3" charset="0"/>
              </a:rPr>
              <a:t>, </a:t>
            </a:r>
            <a:r>
              <a:rPr lang="en-GB" sz="2400" dirty="0" err="1" smtClean="0">
                <a:ea typeface="ヒラギノ角ゴ Pro W3" charset="0"/>
              </a:rPr>
              <a:t>ủy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nhiệm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bởi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một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nhóm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các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bên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liên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quan</a:t>
            </a:r>
            <a:endParaRPr lang="en-GB" sz="2400" dirty="0">
              <a:ea typeface="ヒラギノ角ゴ Pro W3" charset="0"/>
            </a:endParaRPr>
          </a:p>
          <a:p>
            <a:pPr eaLnBrk="1" hangingPunct="1"/>
            <a:r>
              <a:rPr lang="en-GB" sz="2400" dirty="0" err="1" smtClean="0">
                <a:ea typeface="ヒラギノ角ゴ Pro W3" charset="0"/>
              </a:rPr>
              <a:t>Một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công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cụ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hữu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ích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để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đáp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ứng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những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yêu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cầu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pháp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lý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như</a:t>
            </a:r>
            <a:r>
              <a:rPr lang="en-GB" sz="2400" dirty="0" smtClean="0">
                <a:ea typeface="ヒラギノ角ゴ Pro W3" charset="0"/>
              </a:rPr>
              <a:t> Quy </a:t>
            </a:r>
            <a:r>
              <a:rPr lang="en-GB" sz="2400" dirty="0" err="1" smtClean="0">
                <a:ea typeface="ヒラギノ角ゴ Pro W3" charset="0"/>
              </a:rPr>
              <a:t>định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về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gỗ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của</a:t>
            </a:r>
            <a:r>
              <a:rPr lang="en-GB" sz="2400" dirty="0" smtClean="0">
                <a:ea typeface="ヒラギノ角ゴ Pro W3" charset="0"/>
              </a:rPr>
              <a:t> EU </a:t>
            </a:r>
            <a:r>
              <a:rPr lang="en-GB" sz="2400" dirty="0" err="1" smtClean="0">
                <a:ea typeface="ヒラギノ角ゴ Pro W3" charset="0"/>
              </a:rPr>
              <a:t>và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Đạo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luật</a:t>
            </a:r>
            <a:r>
              <a:rPr lang="en-GB" sz="2400" dirty="0" smtClean="0">
                <a:ea typeface="ヒラギノ角ゴ Pro W3" charset="0"/>
              </a:rPr>
              <a:t> </a:t>
            </a:r>
            <a:r>
              <a:rPr lang="en-GB" sz="2400" dirty="0" err="1" smtClean="0">
                <a:ea typeface="ヒラギノ角ゴ Pro W3" charset="0"/>
              </a:rPr>
              <a:t>Lacey</a:t>
            </a:r>
            <a:endParaRPr lang="en-GB" sz="2400" dirty="0">
              <a:ea typeface="ヒラギノ角ゴ Pro W3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GB" dirty="0">
              <a:latin typeface="Arial" charset="0"/>
              <a:ea typeface="ヒラギノ角ゴ Pro W3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Tóm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tắt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04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Tiêu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chuẩn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chứng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nhận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FSC® COC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77324"/>
            <a:ext cx="2971800" cy="4525963"/>
          </a:xfrm>
        </p:spPr>
        <p:txBody>
          <a:bodyPr/>
          <a:lstStyle/>
          <a:p>
            <a:r>
              <a:rPr lang="en-US" dirty="0" smtClean="0"/>
              <a:t>FSC® COC </a:t>
            </a:r>
          </a:p>
          <a:p>
            <a:r>
              <a:rPr lang="en-GB" dirty="0" err="1" smtClean="0"/>
              <a:t>Tiêu</a:t>
            </a:r>
            <a:r>
              <a:rPr lang="en-GB" dirty="0" smtClean="0"/>
              <a:t> </a:t>
            </a:r>
            <a:r>
              <a:rPr lang="en-GB" dirty="0" err="1" smtClean="0"/>
              <a:t>chuẩn</a:t>
            </a:r>
            <a:r>
              <a:rPr lang="en-GB" dirty="0" smtClean="0"/>
              <a:t> </a:t>
            </a:r>
            <a:r>
              <a:rPr lang="en-GB" dirty="0" err="1" smtClean="0"/>
              <a:t>hệ</a:t>
            </a:r>
            <a:r>
              <a:rPr lang="en-GB" dirty="0" smtClean="0"/>
              <a:t> </a:t>
            </a:r>
            <a:r>
              <a:rPr lang="en-GB" dirty="0" err="1" smtClean="0"/>
              <a:t>thống</a:t>
            </a:r>
            <a:r>
              <a:rPr lang="en-GB" dirty="0" smtClean="0"/>
              <a:t> </a:t>
            </a:r>
            <a:r>
              <a:rPr lang="en-GB" dirty="0" err="1" smtClean="0"/>
              <a:t>quản</a:t>
            </a:r>
            <a:r>
              <a:rPr lang="en-GB" dirty="0" smtClean="0"/>
              <a:t> </a:t>
            </a:r>
            <a:r>
              <a:rPr lang="en-GB" dirty="0" err="1" smtClean="0"/>
              <a:t>lý</a:t>
            </a:r>
            <a:endParaRPr lang="en-GB" dirty="0" smtClean="0"/>
          </a:p>
          <a:p>
            <a:r>
              <a:rPr lang="en-GB" dirty="0" err="1" smtClean="0"/>
              <a:t>Tự</a:t>
            </a:r>
            <a:r>
              <a:rPr lang="en-GB" dirty="0" smtClean="0"/>
              <a:t> </a:t>
            </a:r>
            <a:r>
              <a:rPr lang="en-GB" dirty="0" err="1" smtClean="0"/>
              <a:t>nguyện</a:t>
            </a:r>
            <a:r>
              <a:rPr lang="en-GB" dirty="0" smtClean="0"/>
              <a:t> </a:t>
            </a:r>
            <a:r>
              <a:rPr lang="en-GB" dirty="0" err="1" smtClean="0"/>
              <a:t>và</a:t>
            </a:r>
            <a:r>
              <a:rPr lang="en-GB" dirty="0" smtClean="0"/>
              <a:t> </a:t>
            </a:r>
            <a:r>
              <a:rPr lang="en-GB" dirty="0" err="1" smtClean="0"/>
              <a:t>có</a:t>
            </a:r>
            <a:r>
              <a:rPr lang="en-GB" dirty="0" smtClean="0"/>
              <a:t> </a:t>
            </a:r>
            <a:r>
              <a:rPr lang="en-GB" dirty="0" err="1" smtClean="0"/>
              <a:t>thể</a:t>
            </a:r>
            <a:r>
              <a:rPr lang="en-GB" dirty="0" smtClean="0"/>
              <a:t> </a:t>
            </a:r>
            <a:r>
              <a:rPr lang="en-GB" dirty="0" err="1" smtClean="0"/>
              <a:t>đánh</a:t>
            </a:r>
            <a:r>
              <a:rPr lang="en-GB" dirty="0" smtClean="0"/>
              <a:t> </a:t>
            </a:r>
            <a:r>
              <a:rPr lang="en-GB" dirty="0" err="1" smtClean="0"/>
              <a:t>giá</a:t>
            </a:r>
            <a:endParaRPr lang="en-GB" dirty="0" smtClean="0"/>
          </a:p>
          <a:p>
            <a:r>
              <a:rPr lang="en-GB" dirty="0" err="1" smtClean="0"/>
              <a:t>Chương</a:t>
            </a:r>
            <a:r>
              <a:rPr lang="en-GB" dirty="0" smtClean="0"/>
              <a:t> </a:t>
            </a:r>
            <a:r>
              <a:rPr lang="en-GB" dirty="0" err="1" smtClean="0"/>
              <a:t>trình</a:t>
            </a:r>
            <a:r>
              <a:rPr lang="en-GB" dirty="0" smtClean="0"/>
              <a:t> </a:t>
            </a:r>
            <a:r>
              <a:rPr lang="en-GB" dirty="0" err="1" smtClean="0"/>
              <a:t>cấp</a:t>
            </a:r>
            <a:r>
              <a:rPr lang="en-GB" dirty="0" smtClean="0"/>
              <a:t> </a:t>
            </a:r>
            <a:r>
              <a:rPr lang="en-GB" dirty="0" err="1" smtClean="0"/>
              <a:t>chứng</a:t>
            </a:r>
            <a:r>
              <a:rPr lang="en-GB" dirty="0" smtClean="0"/>
              <a:t> </a:t>
            </a:r>
            <a:r>
              <a:rPr lang="en-GB" dirty="0" err="1" smtClean="0"/>
              <a:t>nhận</a:t>
            </a:r>
            <a:r>
              <a:rPr lang="en-GB" dirty="0" smtClean="0"/>
              <a:t> </a:t>
            </a:r>
            <a:r>
              <a:rPr lang="en-GB" dirty="0" err="1" smtClean="0"/>
              <a:t>và</a:t>
            </a:r>
            <a:r>
              <a:rPr lang="en-GB" dirty="0" smtClean="0"/>
              <a:t> </a:t>
            </a:r>
            <a:r>
              <a:rPr lang="en-GB" dirty="0" err="1" smtClean="0"/>
              <a:t>sử</a:t>
            </a:r>
            <a:r>
              <a:rPr lang="en-GB" dirty="0" smtClean="0"/>
              <a:t> </a:t>
            </a:r>
            <a:r>
              <a:rPr lang="en-GB" dirty="0" err="1" smtClean="0"/>
              <a:t>dụng</a:t>
            </a:r>
            <a:r>
              <a:rPr lang="en-GB" dirty="0" smtClean="0"/>
              <a:t> </a:t>
            </a:r>
            <a:r>
              <a:rPr lang="en-GB" dirty="0" err="1" smtClean="0"/>
              <a:t>nhãn</a:t>
            </a:r>
            <a:r>
              <a:rPr lang="en-GB" dirty="0" smtClean="0"/>
              <a:t> </a:t>
            </a:r>
            <a:r>
              <a:rPr lang="en-GB" dirty="0" err="1" smtClean="0"/>
              <a:t>mác</a:t>
            </a:r>
            <a:r>
              <a:rPr lang="en-GB" dirty="0" smtClean="0"/>
              <a:t> </a:t>
            </a:r>
            <a:r>
              <a:rPr lang="en-GB" dirty="0" err="1" smtClean="0"/>
              <a:t>sản</a:t>
            </a:r>
            <a:r>
              <a:rPr lang="en-GB" dirty="0" smtClean="0"/>
              <a:t> </a:t>
            </a:r>
            <a:r>
              <a:rPr lang="en-GB" dirty="0" err="1" smtClean="0"/>
              <a:t>phẩm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463143" y="1611086"/>
            <a:ext cx="4506686" cy="502920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</a:pPr>
            <a:r>
              <a:rPr lang="en-US" sz="1400" b="1" dirty="0" err="1" smtClean="0">
                <a:solidFill>
                  <a:schemeClr val="tx1"/>
                </a:solidFill>
              </a:rPr>
              <a:t>Phần</a:t>
            </a:r>
            <a:r>
              <a:rPr lang="en-US" sz="1400" b="1" dirty="0" smtClean="0">
                <a:solidFill>
                  <a:schemeClr val="tx1"/>
                </a:solidFill>
              </a:rPr>
              <a:t> 1 : </a:t>
            </a:r>
            <a:r>
              <a:rPr lang="en-US" sz="1400" b="1" dirty="0" err="1" smtClean="0">
                <a:solidFill>
                  <a:schemeClr val="tx1"/>
                </a:solidFill>
              </a:rPr>
              <a:t>Các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yêu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cầu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chung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AutoNum type="arabicPeriod"/>
            </a:pPr>
            <a:r>
              <a:rPr lang="en-US" sz="1400" dirty="0" err="1" smtClean="0">
                <a:solidFill>
                  <a:schemeClr val="tx1"/>
                </a:solidFill>
              </a:rPr>
              <a:t>Hệ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thống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quản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lý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AutoNum type="arabicPeriod"/>
            </a:pPr>
            <a:r>
              <a:rPr lang="en-US" sz="1400" dirty="0" err="1" smtClean="0">
                <a:solidFill>
                  <a:schemeClr val="tx1"/>
                </a:solidFill>
              </a:rPr>
              <a:t>Phạm</a:t>
            </a:r>
            <a:r>
              <a:rPr lang="en-US" sz="1400" dirty="0" smtClean="0">
                <a:solidFill>
                  <a:schemeClr val="tx1"/>
                </a:solidFill>
              </a:rPr>
              <a:t> vi </a:t>
            </a:r>
            <a:r>
              <a:rPr lang="en-US" sz="1400" dirty="0" err="1" smtClean="0">
                <a:solidFill>
                  <a:schemeClr val="tx1"/>
                </a:solidFill>
              </a:rPr>
              <a:t>của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hệ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thống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CoC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AutoNum type="arabicPeriod"/>
            </a:pPr>
            <a:r>
              <a:rPr lang="en-US" sz="1400" dirty="0" err="1" smtClean="0">
                <a:solidFill>
                  <a:schemeClr val="tx1"/>
                </a:solidFill>
              </a:rPr>
              <a:t>Quản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lý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mua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nguyên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liệu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AutoNum type="arabicPeriod"/>
            </a:pPr>
            <a:r>
              <a:rPr lang="en-US" sz="1400" dirty="0" err="1" smtClean="0">
                <a:solidFill>
                  <a:schemeClr val="tx1"/>
                </a:solidFill>
              </a:rPr>
              <a:t>Quản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lý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nhận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gỗ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và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lưu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trữ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AutoNum type="arabicPeriod"/>
            </a:pPr>
            <a:r>
              <a:rPr lang="en-US" sz="1400" dirty="0" err="1" smtClean="0">
                <a:solidFill>
                  <a:schemeClr val="tx1"/>
                </a:solidFill>
              </a:rPr>
              <a:t>Kiểm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soát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khối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lượng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AutoNum type="arabicPeriod"/>
            </a:pPr>
            <a:r>
              <a:rPr lang="en-US" sz="1400" dirty="0" err="1" smtClean="0">
                <a:solidFill>
                  <a:schemeClr val="tx1"/>
                </a:solidFill>
              </a:rPr>
              <a:t>Bán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hàng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và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giao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hàng</a:t>
            </a:r>
            <a:endParaRPr lang="en-US" sz="1400" dirty="0" smtClean="0">
              <a:solidFill>
                <a:schemeClr val="tx1"/>
              </a:solidFill>
            </a:endParaRPr>
          </a:p>
          <a:p>
            <a:pPr>
              <a:spcBef>
                <a:spcPts val="300"/>
              </a:spcBef>
            </a:pPr>
            <a:r>
              <a:rPr lang="en-US" sz="1400" b="1" dirty="0" err="1" smtClean="0">
                <a:solidFill>
                  <a:schemeClr val="tx1"/>
                </a:solidFill>
              </a:rPr>
              <a:t>Phần</a:t>
            </a:r>
            <a:r>
              <a:rPr lang="en-US" sz="1400" b="1" dirty="0" smtClean="0">
                <a:solidFill>
                  <a:schemeClr val="tx1"/>
                </a:solidFill>
              </a:rPr>
              <a:t> 2: </a:t>
            </a:r>
            <a:r>
              <a:rPr lang="en-US" sz="1400" b="1" dirty="0" err="1" smtClean="0">
                <a:solidFill>
                  <a:schemeClr val="tx1"/>
                </a:solidFill>
              </a:rPr>
              <a:t>Hệ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thống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kiểm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soát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khai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báo</a:t>
            </a:r>
            <a:r>
              <a:rPr lang="en-US" sz="1400" b="1" dirty="0" smtClean="0">
                <a:solidFill>
                  <a:schemeClr val="tx1"/>
                </a:solidFill>
              </a:rPr>
              <a:t> FSC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eriod" startAt="7"/>
            </a:pPr>
            <a:r>
              <a:rPr lang="en-US" sz="1400" dirty="0" err="1">
                <a:solidFill>
                  <a:schemeClr val="tx1"/>
                </a:solidFill>
              </a:rPr>
              <a:t>Hệ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thống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chuyển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đổi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Font typeface="+mj-lt"/>
              <a:buAutoNum type="arabicPeriod" startAt="7"/>
            </a:pPr>
            <a:r>
              <a:rPr lang="en-US" sz="1400" dirty="0" err="1" smtClean="0">
                <a:solidFill>
                  <a:schemeClr val="tx1"/>
                </a:solidFill>
              </a:rPr>
              <a:t>Hệ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thống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ngưỡng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tỷ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lệ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Font typeface="+mj-lt"/>
              <a:buAutoNum type="arabicPeriod" startAt="7"/>
            </a:pPr>
            <a:r>
              <a:rPr lang="en-US" sz="1400" dirty="0" err="1" smtClean="0">
                <a:solidFill>
                  <a:schemeClr val="tx1"/>
                </a:solidFill>
              </a:rPr>
              <a:t>Hệ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thống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tín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dụng</a:t>
            </a:r>
            <a:endParaRPr lang="en-US" sz="1400" dirty="0" smtClean="0">
              <a:solidFill>
                <a:schemeClr val="tx1"/>
              </a:solidFill>
            </a:endParaRPr>
          </a:p>
          <a:p>
            <a:pPr>
              <a:spcBef>
                <a:spcPts val="300"/>
              </a:spcBef>
            </a:pPr>
            <a:r>
              <a:rPr lang="en-US" sz="1400" b="1" dirty="0" err="1" smtClean="0">
                <a:solidFill>
                  <a:schemeClr val="tx1"/>
                </a:solidFill>
              </a:rPr>
              <a:t>Phần</a:t>
            </a:r>
            <a:r>
              <a:rPr lang="en-US" sz="1400" b="1" dirty="0" smtClean="0">
                <a:solidFill>
                  <a:schemeClr val="tx1"/>
                </a:solidFill>
              </a:rPr>
              <a:t> 3: </a:t>
            </a:r>
            <a:r>
              <a:rPr lang="en-US" sz="1400" b="1" dirty="0" err="1" smtClean="0">
                <a:solidFill>
                  <a:schemeClr val="tx1"/>
                </a:solidFill>
              </a:rPr>
              <a:t>Nhãn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mác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sản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phẩm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Font typeface="+mj-lt"/>
              <a:buAutoNum type="arabicPeriod" startAt="10"/>
            </a:pPr>
            <a:r>
              <a:rPr lang="en-US" sz="1400" dirty="0" err="1" smtClean="0">
                <a:solidFill>
                  <a:schemeClr val="tx1"/>
                </a:solidFill>
              </a:rPr>
              <a:t>Yêu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cầu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chung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cho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đính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nhãn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mác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sản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phẩm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Font typeface="+mj-lt"/>
              <a:buAutoNum type="arabicPeriod" startAt="10"/>
            </a:pPr>
            <a:r>
              <a:rPr lang="en-US" sz="1400" dirty="0" err="1" smtClean="0">
                <a:solidFill>
                  <a:schemeClr val="tx1"/>
                </a:solidFill>
              </a:rPr>
              <a:t>Điều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kiện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để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đính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nhãn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mác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</a:p>
          <a:p>
            <a:pPr>
              <a:spcBef>
                <a:spcPts val="300"/>
              </a:spcBef>
            </a:pPr>
            <a:r>
              <a:rPr lang="en-US" sz="1400" b="1" dirty="0" err="1" smtClean="0">
                <a:solidFill>
                  <a:schemeClr val="tx1"/>
                </a:solidFill>
              </a:rPr>
              <a:t>Phần</a:t>
            </a:r>
            <a:r>
              <a:rPr lang="en-US" sz="1400" b="1" dirty="0" smtClean="0">
                <a:solidFill>
                  <a:schemeClr val="tx1"/>
                </a:solidFill>
              </a:rPr>
              <a:t> 4: </a:t>
            </a:r>
            <a:r>
              <a:rPr lang="en-US" sz="1400" b="1" dirty="0" err="1" smtClean="0">
                <a:solidFill>
                  <a:schemeClr val="tx1"/>
                </a:solidFill>
              </a:rPr>
              <a:t>Các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yêu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cần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khác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bổ</a:t>
            </a:r>
            <a:r>
              <a:rPr lang="en-US" sz="1400" b="1" dirty="0" smtClean="0">
                <a:solidFill>
                  <a:schemeClr val="tx1"/>
                </a:solidFill>
              </a:rPr>
              <a:t> sung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eriod" startAt="12"/>
            </a:pPr>
            <a:r>
              <a:rPr lang="en-US" sz="1400" dirty="0" err="1" smtClean="0">
                <a:solidFill>
                  <a:schemeClr val="tx1"/>
                </a:solidFill>
              </a:rPr>
              <a:t>Gia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công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ngoài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ts val="300"/>
              </a:spcBef>
              <a:buFont typeface="+mj-lt"/>
              <a:buAutoNum type="arabicPeriod" startAt="12"/>
            </a:pPr>
            <a:r>
              <a:rPr lang="en-US" sz="1400" dirty="0" err="1" smtClean="0">
                <a:solidFill>
                  <a:schemeClr val="tx1"/>
                </a:solidFill>
              </a:rPr>
              <a:t>Các</a:t>
            </a:r>
            <a:r>
              <a:rPr lang="en-US" sz="1400" dirty="0" smtClean="0">
                <a:solidFill>
                  <a:schemeClr val="tx1"/>
                </a:solidFill>
              </a:rPr>
              <a:t> chi </a:t>
            </a:r>
            <a:r>
              <a:rPr lang="en-US" sz="1400" dirty="0" err="1" smtClean="0">
                <a:solidFill>
                  <a:schemeClr val="tx1"/>
                </a:solidFill>
              </a:rPr>
              <a:t>tiết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thứ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yếu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6676"/>
            <a:ext cx="4267200" cy="4868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46794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Chuỗi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hành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trình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sản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phẩm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_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Định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nghĩa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của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FSC®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819" y="1791262"/>
            <a:ext cx="7530905" cy="448507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400" b="1" dirty="0" err="1" smtClean="0"/>
              <a:t>Là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đường</a:t>
            </a:r>
            <a:r>
              <a:rPr lang="en-GB" sz="2400" b="1" dirty="0" smtClean="0"/>
              <a:t> di </a:t>
            </a:r>
            <a:r>
              <a:rPr lang="en-GB" sz="2400" b="1" dirty="0" err="1" smtClean="0"/>
              <a:t>chuyển</a:t>
            </a:r>
            <a:r>
              <a:rPr lang="en-GB" sz="2400" b="1" dirty="0" smtClean="0"/>
              <a:t> </a:t>
            </a:r>
            <a:r>
              <a:rPr lang="en-GB" sz="2400" dirty="0" err="1" smtClean="0"/>
              <a:t>của</a:t>
            </a:r>
            <a:r>
              <a:rPr lang="en-GB" sz="2400" dirty="0" smtClean="0"/>
              <a:t> </a:t>
            </a:r>
            <a:r>
              <a:rPr lang="en-GB" sz="2400" dirty="0" err="1" smtClean="0"/>
              <a:t>gỗ</a:t>
            </a:r>
            <a:r>
              <a:rPr lang="en-GB" sz="2400" dirty="0" smtClean="0"/>
              <a:t> </a:t>
            </a:r>
            <a:r>
              <a:rPr lang="en-GB" sz="2400" dirty="0" err="1" smtClean="0"/>
              <a:t>nguyên</a:t>
            </a:r>
            <a:r>
              <a:rPr lang="en-GB" sz="2400" dirty="0" smtClean="0"/>
              <a:t> </a:t>
            </a:r>
            <a:r>
              <a:rPr lang="en-GB" sz="2400" dirty="0" err="1"/>
              <a:t>liệu</a:t>
            </a:r>
            <a:r>
              <a:rPr lang="en-GB" sz="2400" dirty="0"/>
              <a:t> </a:t>
            </a:r>
            <a:r>
              <a:rPr lang="en-GB" sz="2400" dirty="0" err="1" smtClean="0"/>
              <a:t>thô</a:t>
            </a:r>
            <a:r>
              <a:rPr lang="en-GB" sz="2400" dirty="0" smtClean="0"/>
              <a:t>, </a:t>
            </a:r>
            <a:r>
              <a:rPr lang="en-GB" sz="2400" dirty="0" err="1" smtClean="0"/>
              <a:t>nguyên</a:t>
            </a:r>
            <a:r>
              <a:rPr lang="en-GB" sz="2400" dirty="0" smtClean="0"/>
              <a:t> </a:t>
            </a:r>
            <a:r>
              <a:rPr lang="en-GB" sz="2400" dirty="0" err="1" smtClean="0"/>
              <a:t>liệu</a:t>
            </a:r>
            <a:r>
              <a:rPr lang="en-GB" sz="2400" dirty="0" smtClean="0"/>
              <a:t> </a:t>
            </a:r>
            <a:r>
              <a:rPr lang="en-GB" sz="2400" dirty="0" err="1" smtClean="0"/>
              <a:t>đã</a:t>
            </a:r>
            <a:r>
              <a:rPr lang="en-GB" sz="2400" dirty="0" smtClean="0"/>
              <a:t> qua </a:t>
            </a:r>
            <a:r>
              <a:rPr lang="en-GB" sz="2400" dirty="0" err="1" smtClean="0"/>
              <a:t>chế</a:t>
            </a:r>
            <a:r>
              <a:rPr lang="en-GB" sz="2400" dirty="0" smtClean="0"/>
              <a:t> </a:t>
            </a:r>
            <a:r>
              <a:rPr lang="en-GB" sz="2400" dirty="0" err="1" smtClean="0"/>
              <a:t>biến</a:t>
            </a:r>
            <a:r>
              <a:rPr lang="en-GB" sz="2400" dirty="0" smtClean="0"/>
              <a:t>, </a:t>
            </a:r>
            <a:r>
              <a:rPr lang="en-GB" sz="2400" dirty="0" err="1" smtClean="0"/>
              <a:t>sản</a:t>
            </a:r>
            <a:r>
              <a:rPr lang="en-GB" sz="2400" dirty="0" smtClean="0"/>
              <a:t> </a:t>
            </a:r>
            <a:r>
              <a:rPr lang="en-GB" sz="2400" dirty="0" err="1" smtClean="0"/>
              <a:t>phẩm</a:t>
            </a:r>
            <a:r>
              <a:rPr lang="en-GB" sz="2400" dirty="0" smtClean="0"/>
              <a:t> </a:t>
            </a:r>
            <a:r>
              <a:rPr lang="en-GB" sz="2400" dirty="0" err="1" smtClean="0"/>
              <a:t>hoàn</a:t>
            </a:r>
            <a:r>
              <a:rPr lang="en-GB" sz="2400" dirty="0" smtClean="0"/>
              <a:t> </a:t>
            </a:r>
            <a:r>
              <a:rPr lang="en-GB" sz="2400" dirty="0" err="1" smtClean="0"/>
              <a:t>chỉnh</a:t>
            </a:r>
            <a:r>
              <a:rPr lang="en-GB" sz="2400" dirty="0" smtClean="0"/>
              <a:t>, </a:t>
            </a:r>
            <a:r>
              <a:rPr lang="en-GB" sz="2400" dirty="0" err="1" smtClean="0"/>
              <a:t>và</a:t>
            </a:r>
            <a:r>
              <a:rPr lang="en-GB" sz="2400" dirty="0" smtClean="0"/>
              <a:t> </a:t>
            </a:r>
            <a:r>
              <a:rPr lang="en-GB" sz="2400" dirty="0" err="1" smtClean="0"/>
              <a:t>đồng</a:t>
            </a:r>
            <a:r>
              <a:rPr lang="en-GB" sz="2400" dirty="0" smtClean="0"/>
              <a:t> </a:t>
            </a:r>
            <a:r>
              <a:rPr lang="en-GB" sz="2400" dirty="0" err="1"/>
              <a:t>sảnphẩm</a:t>
            </a:r>
            <a:r>
              <a:rPr lang="en-GB" sz="2400" dirty="0"/>
              <a:t> </a:t>
            </a:r>
            <a:r>
              <a:rPr lang="en-GB" sz="2400" dirty="0" smtClean="0"/>
              <a:t>(</a:t>
            </a:r>
            <a:r>
              <a:rPr lang="en-GB" sz="2400" dirty="0" err="1" smtClean="0"/>
              <a:t>phó</a:t>
            </a:r>
            <a:r>
              <a:rPr lang="en-GB" sz="2400" dirty="0" smtClean="0"/>
              <a:t> </a:t>
            </a:r>
            <a:r>
              <a:rPr lang="en-GB" sz="2400" dirty="0" err="1" smtClean="0"/>
              <a:t>phẩm</a:t>
            </a:r>
            <a:r>
              <a:rPr lang="en-GB" sz="2400" dirty="0" smtClean="0"/>
              <a:t>) </a:t>
            </a:r>
            <a:r>
              <a:rPr lang="en-GB" sz="2400" b="1" dirty="0" err="1" smtClean="0">
                <a:solidFill>
                  <a:srgbClr val="FF0000"/>
                </a:solidFill>
              </a:rPr>
              <a:t>từ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rừng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cho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đến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người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tiêu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dùng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cuối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cùng</a:t>
            </a:r>
            <a:r>
              <a:rPr lang="en-GB" sz="2400" dirty="0" smtClean="0"/>
              <a:t> </a:t>
            </a:r>
            <a:r>
              <a:rPr lang="en-GB" sz="2400" dirty="0" err="1" smtClean="0"/>
              <a:t>hoặc</a:t>
            </a:r>
            <a:r>
              <a:rPr lang="en-GB" sz="2400" dirty="0" smtClean="0"/>
              <a:t> (</a:t>
            </a:r>
            <a:r>
              <a:rPr lang="en-GB" sz="2400" dirty="0" err="1" smtClean="0"/>
              <a:t>nguyên</a:t>
            </a:r>
            <a:r>
              <a:rPr lang="en-GB" sz="2400" dirty="0" smtClean="0"/>
              <a:t> </a:t>
            </a:r>
            <a:r>
              <a:rPr lang="en-GB" sz="2400" dirty="0" err="1" smtClean="0"/>
              <a:t>liệu</a:t>
            </a:r>
            <a:r>
              <a:rPr lang="en-GB" sz="2400" dirty="0" smtClean="0"/>
              <a:t> </a:t>
            </a:r>
            <a:r>
              <a:rPr lang="en-GB" sz="2400" dirty="0" err="1" smtClean="0"/>
              <a:t>tái</a:t>
            </a:r>
            <a:r>
              <a:rPr lang="en-GB" sz="2400" dirty="0" smtClean="0"/>
              <a:t> </a:t>
            </a:r>
            <a:r>
              <a:rPr lang="en-GB" sz="2400" dirty="0" err="1" smtClean="0"/>
              <a:t>sinh</a:t>
            </a:r>
            <a:r>
              <a:rPr lang="en-GB" sz="2400" dirty="0" smtClean="0"/>
              <a:t>/</a:t>
            </a:r>
            <a:r>
              <a:rPr lang="en-GB" sz="2400" dirty="0" err="1" smtClean="0"/>
              <a:t>tái</a:t>
            </a:r>
            <a:r>
              <a:rPr lang="en-GB" sz="2400" dirty="0" smtClean="0"/>
              <a:t> </a:t>
            </a:r>
            <a:r>
              <a:rPr lang="en-GB" sz="2400" dirty="0" err="1" smtClean="0"/>
              <a:t>chế</a:t>
            </a:r>
            <a:r>
              <a:rPr lang="en-GB" sz="2400" dirty="0" smtClean="0"/>
              <a:t> - </a:t>
            </a:r>
            <a:r>
              <a:rPr lang="en-GB" sz="2400" dirty="0" err="1" smtClean="0"/>
              <a:t>hoặc</a:t>
            </a:r>
            <a:r>
              <a:rPr lang="en-GB" sz="2400" dirty="0" smtClean="0"/>
              <a:t> </a:t>
            </a:r>
            <a:r>
              <a:rPr lang="en-GB" sz="2400" dirty="0" err="1" smtClean="0"/>
              <a:t>sản</a:t>
            </a:r>
            <a:r>
              <a:rPr lang="en-GB" sz="2400" dirty="0" smtClean="0"/>
              <a:t> </a:t>
            </a:r>
            <a:r>
              <a:rPr lang="en-GB" sz="2400" dirty="0" err="1" smtClean="0"/>
              <a:t>phẩm</a:t>
            </a:r>
            <a:r>
              <a:rPr lang="en-GB" sz="2400" dirty="0" smtClean="0"/>
              <a:t> </a:t>
            </a:r>
            <a:r>
              <a:rPr lang="en-GB" sz="2400" dirty="0" err="1" smtClean="0"/>
              <a:t>sản</a:t>
            </a:r>
            <a:r>
              <a:rPr lang="en-GB" sz="2400" dirty="0" smtClean="0"/>
              <a:t> </a:t>
            </a:r>
            <a:r>
              <a:rPr lang="en-GB" sz="2400" dirty="0" err="1" smtClean="0"/>
              <a:t>xuất</a:t>
            </a:r>
            <a:r>
              <a:rPr lang="en-GB" sz="2400" dirty="0" smtClean="0"/>
              <a:t> </a:t>
            </a:r>
            <a:r>
              <a:rPr lang="en-GB" sz="2400" dirty="0" err="1" smtClean="0"/>
              <a:t>từ</a:t>
            </a:r>
            <a:r>
              <a:rPr lang="en-GB" sz="2400" dirty="0" smtClean="0"/>
              <a:t> </a:t>
            </a:r>
            <a:r>
              <a:rPr lang="en-GB" sz="2400" dirty="0" err="1" smtClean="0"/>
              <a:t>những</a:t>
            </a:r>
            <a:r>
              <a:rPr lang="en-GB" sz="2400" dirty="0" smtClean="0"/>
              <a:t> </a:t>
            </a:r>
            <a:r>
              <a:rPr lang="en-GB" sz="2400" dirty="0" err="1" smtClean="0"/>
              <a:t>nguyên</a:t>
            </a:r>
            <a:r>
              <a:rPr lang="en-GB" sz="2400" dirty="0" smtClean="0"/>
              <a:t> </a:t>
            </a:r>
            <a:r>
              <a:rPr lang="en-GB" sz="2400" dirty="0" err="1" smtClean="0"/>
              <a:t>liệu</a:t>
            </a:r>
            <a:r>
              <a:rPr lang="en-GB" sz="2400" dirty="0" smtClean="0"/>
              <a:t> </a:t>
            </a:r>
            <a:r>
              <a:rPr lang="en-GB" sz="2400" dirty="0" err="1" smtClean="0"/>
              <a:t>này</a:t>
            </a:r>
            <a:r>
              <a:rPr lang="en-GB" sz="2400" dirty="0" smtClean="0"/>
              <a:t>) </a:t>
            </a:r>
            <a:r>
              <a:rPr lang="en-GB" sz="2400" b="1" dirty="0" err="1" smtClean="0">
                <a:solidFill>
                  <a:srgbClr val="FF0000"/>
                </a:solidFill>
              </a:rPr>
              <a:t>từ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địa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điểm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bắt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đầu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tái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chế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cho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đến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người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tiêu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dùng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cuối</a:t>
            </a:r>
            <a:r>
              <a:rPr lang="en-GB" sz="2400" b="1" dirty="0" smtClean="0">
                <a:solidFill>
                  <a:srgbClr val="FF0000"/>
                </a:solidFill>
              </a:rPr>
              <a:t> </a:t>
            </a:r>
            <a:r>
              <a:rPr lang="en-GB" sz="2400" b="1" dirty="0" err="1" smtClean="0">
                <a:solidFill>
                  <a:srgbClr val="FF0000"/>
                </a:solidFill>
              </a:rPr>
              <a:t>cùng</a:t>
            </a:r>
            <a:r>
              <a:rPr lang="en-GB" sz="2400" dirty="0" smtClean="0"/>
              <a:t>,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400" b="1" dirty="0" err="1" smtClean="0"/>
              <a:t>đường</a:t>
            </a:r>
            <a:r>
              <a:rPr lang="en-GB" sz="2400" b="1" dirty="0" smtClean="0"/>
              <a:t> </a:t>
            </a:r>
            <a:r>
              <a:rPr lang="en-GB" sz="2400" b="1" dirty="0"/>
              <a:t>di </a:t>
            </a:r>
            <a:r>
              <a:rPr lang="en-GB" sz="2400" b="1" dirty="0" err="1"/>
              <a:t>chuyển</a:t>
            </a:r>
            <a:r>
              <a:rPr lang="en-GB" sz="2400" b="1" dirty="0"/>
              <a:t> </a:t>
            </a:r>
            <a:r>
              <a:rPr lang="en-GB" sz="2400" dirty="0" err="1" smtClean="0"/>
              <a:t>bao</a:t>
            </a:r>
            <a:r>
              <a:rPr lang="en-GB" sz="2400" dirty="0" smtClean="0"/>
              <a:t> </a:t>
            </a:r>
            <a:r>
              <a:rPr lang="en-GB" sz="2400" dirty="0" err="1" smtClean="0"/>
              <a:t>gồm</a:t>
            </a:r>
            <a:r>
              <a:rPr lang="en-GB" sz="2400" dirty="0" smtClean="0"/>
              <a:t> </a:t>
            </a:r>
            <a:r>
              <a:rPr lang="en-GB" sz="2400" dirty="0" err="1" smtClean="0"/>
              <a:t>trải</a:t>
            </a:r>
            <a:r>
              <a:rPr lang="en-GB" sz="2400" dirty="0" smtClean="0"/>
              <a:t> qua </a:t>
            </a:r>
            <a:r>
              <a:rPr lang="en-GB" sz="2400" b="1" dirty="0" err="1" smtClean="0"/>
              <a:t>toàn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bộ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các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công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đoạn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chế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biến</a:t>
            </a:r>
            <a:r>
              <a:rPr lang="en-GB" sz="2400" b="1" dirty="0" smtClean="0"/>
              <a:t>, </a:t>
            </a:r>
            <a:r>
              <a:rPr lang="en-GB" sz="2400" dirty="0" err="1" smtClean="0"/>
              <a:t>chuyển</a:t>
            </a:r>
            <a:r>
              <a:rPr lang="en-GB" sz="2400" dirty="0" smtClean="0"/>
              <a:t> </a:t>
            </a:r>
            <a:r>
              <a:rPr lang="en-GB" sz="2400" dirty="0" err="1" smtClean="0"/>
              <a:t>đổi</a:t>
            </a:r>
            <a:r>
              <a:rPr lang="en-GB" sz="2400" dirty="0" smtClean="0"/>
              <a:t> </a:t>
            </a:r>
            <a:r>
              <a:rPr lang="en-GB" sz="2400" dirty="0" err="1" smtClean="0"/>
              <a:t>hình</a:t>
            </a:r>
            <a:r>
              <a:rPr lang="en-GB" sz="2400" dirty="0" smtClean="0"/>
              <a:t> </a:t>
            </a:r>
            <a:r>
              <a:rPr lang="en-GB" sz="2400" dirty="0" err="1" smtClean="0"/>
              <a:t>thái</a:t>
            </a:r>
            <a:r>
              <a:rPr lang="en-GB" sz="2400" dirty="0" smtClean="0"/>
              <a:t>, </a:t>
            </a:r>
            <a:r>
              <a:rPr lang="en-GB" sz="2400" dirty="0" err="1" smtClean="0"/>
              <a:t>sản</a:t>
            </a:r>
            <a:r>
              <a:rPr lang="en-GB" sz="2400" dirty="0" smtClean="0"/>
              <a:t> </a:t>
            </a:r>
            <a:r>
              <a:rPr lang="en-GB" sz="2400" dirty="0" err="1" smtClean="0"/>
              <a:t>xuất</a:t>
            </a:r>
            <a:r>
              <a:rPr lang="en-GB" sz="2400" dirty="0" smtClean="0"/>
              <a:t>, </a:t>
            </a:r>
            <a:r>
              <a:rPr lang="en-GB" sz="2400" dirty="0" err="1" smtClean="0"/>
              <a:t>lưu</a:t>
            </a:r>
            <a:r>
              <a:rPr lang="en-GB" sz="2400" dirty="0" smtClean="0"/>
              <a:t> </a:t>
            </a:r>
            <a:r>
              <a:rPr lang="en-GB" sz="2400" dirty="0" err="1" smtClean="0"/>
              <a:t>kho</a:t>
            </a:r>
            <a:r>
              <a:rPr lang="en-GB" sz="2400" dirty="0" smtClean="0"/>
              <a:t> </a:t>
            </a:r>
            <a:r>
              <a:rPr lang="en-GB" sz="2400" dirty="0" err="1" smtClean="0"/>
              <a:t>và</a:t>
            </a:r>
            <a:r>
              <a:rPr lang="en-GB" sz="2400" dirty="0" smtClean="0"/>
              <a:t> </a:t>
            </a:r>
            <a:r>
              <a:rPr lang="en-GB" sz="2400" dirty="0" err="1" smtClean="0"/>
              <a:t>vận</a:t>
            </a:r>
            <a:r>
              <a:rPr lang="en-GB" sz="2400" dirty="0" smtClean="0"/>
              <a:t> </a:t>
            </a:r>
            <a:r>
              <a:rPr lang="en-GB" sz="2400" dirty="0" err="1" smtClean="0"/>
              <a:t>chuyển</a:t>
            </a:r>
            <a:r>
              <a:rPr lang="en-GB" sz="2400" dirty="0" smtClean="0"/>
              <a:t> </a:t>
            </a:r>
            <a:r>
              <a:rPr lang="en-GB" sz="2400" dirty="0" err="1" smtClean="0"/>
              <a:t>tới</a:t>
            </a:r>
            <a:r>
              <a:rPr lang="en-GB" sz="2400" dirty="0" smtClean="0"/>
              <a:t> </a:t>
            </a:r>
            <a:r>
              <a:rPr lang="en-GB" sz="2400" dirty="0" err="1" smtClean="0"/>
              <a:t>giai</a:t>
            </a:r>
            <a:r>
              <a:rPr lang="en-GB" sz="2400" dirty="0" smtClean="0"/>
              <a:t> </a:t>
            </a:r>
            <a:r>
              <a:rPr lang="en-GB" sz="2400" dirty="0" err="1" smtClean="0"/>
              <a:t>đoạn</a:t>
            </a:r>
            <a:r>
              <a:rPr lang="en-GB" sz="2400" dirty="0" smtClean="0"/>
              <a:t> </a:t>
            </a:r>
            <a:r>
              <a:rPr lang="en-GB" sz="2400" dirty="0" err="1" smtClean="0"/>
              <a:t>kế</a:t>
            </a:r>
            <a:r>
              <a:rPr lang="en-GB" sz="2400" dirty="0" smtClean="0"/>
              <a:t> </a:t>
            </a:r>
            <a:r>
              <a:rPr lang="en-GB" sz="2400" dirty="0" err="1" smtClean="0"/>
              <a:t>tiếp</a:t>
            </a:r>
            <a:r>
              <a:rPr lang="en-GB" sz="2400" dirty="0" smtClean="0"/>
              <a:t> </a:t>
            </a:r>
            <a:r>
              <a:rPr lang="en-GB" sz="2400" dirty="0" err="1" smtClean="0"/>
              <a:t>của</a:t>
            </a:r>
            <a:r>
              <a:rPr lang="en-GB" sz="2400" dirty="0" smtClean="0"/>
              <a:t> </a:t>
            </a:r>
            <a:r>
              <a:rPr lang="en-GB" sz="2400" dirty="0" err="1" smtClean="0"/>
              <a:t>chuỗi</a:t>
            </a:r>
            <a:r>
              <a:rPr lang="en-GB" sz="2400" dirty="0" smtClean="0"/>
              <a:t> </a:t>
            </a:r>
            <a:r>
              <a:rPr lang="en-GB" sz="2400" dirty="0" err="1" smtClean="0"/>
              <a:t>cung</a:t>
            </a:r>
            <a:r>
              <a:rPr lang="en-GB" sz="2400" dirty="0" smtClean="0"/>
              <a:t> </a:t>
            </a:r>
            <a:r>
              <a:rPr lang="en-GB" sz="2400" dirty="0" err="1" smtClean="0"/>
              <a:t>ứng</a:t>
            </a:r>
            <a:r>
              <a:rPr lang="en-GB" sz="2400" dirty="0" smtClean="0"/>
              <a:t> </a:t>
            </a:r>
            <a:r>
              <a:rPr lang="en-GB" sz="2400" dirty="0" err="1" smtClean="0"/>
              <a:t>và</a:t>
            </a:r>
            <a:r>
              <a:rPr lang="en-GB" sz="2400" dirty="0" smtClean="0"/>
              <a:t> </a:t>
            </a:r>
            <a:r>
              <a:rPr lang="en-GB" sz="2400" dirty="0" err="1" smtClean="0"/>
              <a:t>trong</a:t>
            </a:r>
            <a:r>
              <a:rPr lang="en-GB" sz="2400" dirty="0" smtClean="0"/>
              <a:t> </a:t>
            </a:r>
            <a:r>
              <a:rPr lang="en-GB" sz="2400" dirty="0" err="1" smtClean="0"/>
              <a:t>trạng</a:t>
            </a:r>
            <a:r>
              <a:rPr lang="en-GB" sz="2400" dirty="0" smtClean="0"/>
              <a:t> </a:t>
            </a:r>
            <a:r>
              <a:rPr lang="en-GB" sz="2400" dirty="0" err="1" smtClean="0"/>
              <a:t>thái</a:t>
            </a:r>
            <a:r>
              <a:rPr lang="en-GB" sz="2400" dirty="0" smtClean="0"/>
              <a:t> </a:t>
            </a:r>
            <a:r>
              <a:rPr lang="en-GB" sz="2400" dirty="0" err="1" smtClean="0"/>
              <a:t>có</a:t>
            </a:r>
            <a:r>
              <a:rPr lang="en-GB" sz="2400" dirty="0" smtClean="0"/>
              <a:t> </a:t>
            </a:r>
            <a:r>
              <a:rPr lang="en-GB" sz="2400" b="1" dirty="0" err="1" smtClean="0"/>
              <a:t>thay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đổi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quyền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sở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hữu</a:t>
            </a:r>
            <a:endParaRPr lang="en-GB" sz="2400" b="1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9E47E-7369-41AF-BEDB-FAAF9F3D8416}" type="datetime5">
              <a:rPr lang="en-GB" smtClean="0"/>
              <a:pPr/>
              <a:t>11-May-15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46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ight Arrow 50"/>
          <p:cNvSpPr/>
          <p:nvPr/>
        </p:nvSpPr>
        <p:spPr>
          <a:xfrm>
            <a:off x="3500651" y="3407873"/>
            <a:ext cx="1981200" cy="366961"/>
          </a:xfrm>
          <a:prstGeom prst="rightArrow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vv</a:t>
            </a:r>
            <a:endParaRPr lang="en-US" dirty="0"/>
          </a:p>
        </p:txBody>
      </p:sp>
      <p:sp>
        <p:nvSpPr>
          <p:cNvPr id="50" name="Right Arrow 49"/>
          <p:cNvSpPr/>
          <p:nvPr/>
        </p:nvSpPr>
        <p:spPr>
          <a:xfrm>
            <a:off x="3522260" y="4603562"/>
            <a:ext cx="1981200" cy="366961"/>
          </a:xfrm>
          <a:prstGeom prst="rightArrow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vv</a:t>
            </a:r>
            <a:endParaRPr lang="en-US" dirty="0"/>
          </a:p>
        </p:txBody>
      </p:sp>
      <p:sp>
        <p:nvSpPr>
          <p:cNvPr id="24" name="Right Arrow 23"/>
          <p:cNvSpPr/>
          <p:nvPr/>
        </p:nvSpPr>
        <p:spPr>
          <a:xfrm>
            <a:off x="3505200" y="2342747"/>
            <a:ext cx="1981200" cy="366961"/>
          </a:xfrm>
          <a:prstGeom prst="rightArrow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Đánh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giá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cấp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chứng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nhận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FSC® COC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1373" y="1499544"/>
            <a:ext cx="1377287" cy="4832048"/>
          </a:xfrm>
          <a:solidFill>
            <a:srgbClr val="FFFF99"/>
          </a:solidFill>
        </p:spPr>
        <p:txBody>
          <a:bodyPr>
            <a:normAutofit fontScale="92500" lnSpcReduction="20000"/>
          </a:bodyPr>
          <a:lstStyle/>
          <a:p>
            <a:pPr marL="117475" indent="-117475"/>
            <a:endParaRPr lang="en-US" sz="1400" dirty="0" smtClean="0"/>
          </a:p>
          <a:p>
            <a:pPr marL="117475" indent="-117475"/>
            <a:r>
              <a:rPr lang="en-US" sz="1800" dirty="0" err="1" smtClean="0"/>
              <a:t>Đánh</a:t>
            </a:r>
            <a:r>
              <a:rPr lang="en-US" sz="1800" dirty="0" smtClean="0"/>
              <a:t> </a:t>
            </a:r>
            <a:r>
              <a:rPr lang="en-US" sz="1800" dirty="0" err="1" smtClean="0"/>
              <a:t>giá</a:t>
            </a:r>
            <a:r>
              <a:rPr lang="en-US" sz="1800" dirty="0" smtClean="0"/>
              <a:t> </a:t>
            </a:r>
            <a:r>
              <a:rPr lang="en-US" sz="1800" dirty="0" err="1" smtClean="0"/>
              <a:t>cấp</a:t>
            </a:r>
            <a:r>
              <a:rPr lang="en-US" sz="1800" dirty="0" smtClean="0"/>
              <a:t> </a:t>
            </a:r>
            <a:r>
              <a:rPr lang="en-US" sz="1800" dirty="0" err="1" smtClean="0"/>
              <a:t>chứng</a:t>
            </a:r>
            <a:r>
              <a:rPr lang="en-US" sz="1800" dirty="0" smtClean="0"/>
              <a:t> </a:t>
            </a:r>
            <a:r>
              <a:rPr lang="en-US" sz="1800" dirty="0" err="1" smtClean="0"/>
              <a:t>nhận</a:t>
            </a:r>
            <a:r>
              <a:rPr lang="en-US" sz="1800" dirty="0" smtClean="0"/>
              <a:t> </a:t>
            </a:r>
            <a:r>
              <a:rPr lang="en-US" sz="1800" dirty="0" err="1" smtClean="0"/>
              <a:t>chuỗi</a:t>
            </a:r>
            <a:r>
              <a:rPr lang="en-US" sz="1800" dirty="0" smtClean="0"/>
              <a:t> </a:t>
            </a:r>
            <a:r>
              <a:rPr lang="en-US" sz="1800" dirty="0" err="1" smtClean="0"/>
              <a:t>hành</a:t>
            </a:r>
            <a:r>
              <a:rPr lang="en-US" sz="1800" dirty="0" smtClean="0"/>
              <a:t> </a:t>
            </a:r>
            <a:r>
              <a:rPr lang="en-US" sz="1800" dirty="0" err="1" smtClean="0"/>
              <a:t>trình</a:t>
            </a:r>
            <a:r>
              <a:rPr lang="en-US" sz="1800" dirty="0" smtClean="0"/>
              <a:t> </a:t>
            </a:r>
            <a:r>
              <a:rPr lang="en-US" sz="1800" dirty="0" err="1" smtClean="0"/>
              <a:t>sản</a:t>
            </a:r>
            <a:r>
              <a:rPr lang="en-US" sz="1800" dirty="0" smtClean="0"/>
              <a:t> </a:t>
            </a:r>
            <a:r>
              <a:rPr lang="en-US" sz="1800" dirty="0" err="1" smtClean="0"/>
              <a:t>phẩm</a:t>
            </a:r>
            <a:r>
              <a:rPr lang="en-US" sz="1800" dirty="0" smtClean="0"/>
              <a:t> FSC® COC </a:t>
            </a:r>
            <a:r>
              <a:rPr lang="en-US" sz="1800" dirty="0" err="1" smtClean="0"/>
              <a:t>sẽ</a:t>
            </a:r>
            <a:r>
              <a:rPr lang="en-US" sz="1800" dirty="0" smtClean="0"/>
              <a:t> </a:t>
            </a:r>
            <a:r>
              <a:rPr lang="en-US" sz="1800" dirty="0" err="1" smtClean="0"/>
              <a:t>xác</a:t>
            </a:r>
            <a:r>
              <a:rPr lang="en-US" sz="1800" dirty="0" smtClean="0"/>
              <a:t> minh </a:t>
            </a:r>
            <a:r>
              <a:rPr lang="en-US" sz="1800" dirty="0" err="1" smtClean="0"/>
              <a:t>để</a:t>
            </a:r>
            <a:r>
              <a:rPr lang="en-US" sz="1800" dirty="0" smtClean="0"/>
              <a:t> </a:t>
            </a:r>
            <a:r>
              <a:rPr lang="en-US" sz="1800" dirty="0" err="1" smtClean="0"/>
              <a:t>xét</a:t>
            </a:r>
            <a:r>
              <a:rPr lang="en-US" sz="1800" dirty="0" smtClean="0"/>
              <a:t> </a:t>
            </a:r>
            <a:r>
              <a:rPr lang="en-US" sz="1800" dirty="0" err="1" smtClean="0"/>
              <a:t>liệu</a:t>
            </a:r>
            <a:r>
              <a:rPr lang="en-US" sz="1800" dirty="0" smtClean="0"/>
              <a:t> </a:t>
            </a:r>
            <a:r>
              <a:rPr lang="en-US" sz="1800" u="sng" dirty="0" err="1" smtClean="0"/>
              <a:t>nguyên</a:t>
            </a:r>
            <a:r>
              <a:rPr lang="en-US" sz="1800" u="sng" dirty="0" smtClean="0"/>
              <a:t> </a:t>
            </a:r>
            <a:r>
              <a:rPr lang="en-US" sz="1800" u="sng" dirty="0" err="1" smtClean="0"/>
              <a:t>liệu</a:t>
            </a:r>
            <a:r>
              <a:rPr lang="en-US" sz="1800" u="sng" dirty="0" smtClean="0"/>
              <a:t> FSC® 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được</a:t>
            </a:r>
            <a:r>
              <a:rPr lang="en-US" sz="1800" dirty="0" smtClean="0"/>
              <a:t> </a:t>
            </a:r>
            <a:r>
              <a:rPr lang="en-US" sz="1800" dirty="0" err="1" smtClean="0"/>
              <a:t>nhận</a:t>
            </a:r>
            <a:r>
              <a:rPr lang="en-US" sz="1800" dirty="0" smtClean="0"/>
              <a:t> </a:t>
            </a:r>
            <a:r>
              <a:rPr lang="en-US" sz="1800" dirty="0" err="1" smtClean="0"/>
              <a:t>diện</a:t>
            </a:r>
            <a:r>
              <a:rPr lang="en-US" sz="1800" dirty="0" smtClean="0"/>
              <a:t> </a:t>
            </a:r>
            <a:r>
              <a:rPr lang="en-US" sz="1800" dirty="0" err="1" smtClean="0"/>
              <a:t>hoặc</a:t>
            </a:r>
            <a:r>
              <a:rPr lang="en-US" sz="1800" dirty="0" smtClean="0"/>
              <a:t> </a:t>
            </a:r>
            <a:r>
              <a:rPr lang="en-US" sz="1800" u="sng" dirty="0" err="1" smtClean="0"/>
              <a:t>lưu</a:t>
            </a:r>
            <a:r>
              <a:rPr lang="en-US" sz="1800" u="sng" dirty="0" smtClean="0"/>
              <a:t> </a:t>
            </a:r>
            <a:r>
              <a:rPr lang="en-US" sz="1800" u="sng" dirty="0" err="1" smtClean="0"/>
              <a:t>trữ</a:t>
            </a:r>
            <a:r>
              <a:rPr lang="en-US" sz="1800" u="sng" dirty="0" smtClean="0"/>
              <a:t> </a:t>
            </a:r>
            <a:r>
              <a:rPr lang="en-US" sz="1800" u="sng" dirty="0" err="1" smtClean="0"/>
              <a:t>tách</a:t>
            </a:r>
            <a:r>
              <a:rPr lang="en-US" sz="1800" u="sng" dirty="0" smtClean="0"/>
              <a:t> </a:t>
            </a:r>
            <a:r>
              <a:rPr lang="en-US" sz="1800" u="sng" dirty="0" err="1" smtClean="0"/>
              <a:t>biệt</a:t>
            </a:r>
            <a:r>
              <a:rPr lang="en-US" sz="1800" u="sng" dirty="0" smtClean="0"/>
              <a:t> </a:t>
            </a:r>
            <a:r>
              <a:rPr lang="en-US" sz="1800" dirty="0" err="1" smtClean="0"/>
              <a:t>với</a:t>
            </a:r>
            <a:r>
              <a:rPr lang="en-US" sz="1800" dirty="0" smtClean="0"/>
              <a:t> </a:t>
            </a:r>
            <a:r>
              <a:rPr lang="en-US" sz="1800" dirty="0" err="1" smtClean="0"/>
              <a:t>nguyên</a:t>
            </a:r>
            <a:r>
              <a:rPr lang="en-US" sz="1800" dirty="0" smtClean="0"/>
              <a:t> </a:t>
            </a:r>
            <a:r>
              <a:rPr lang="en-US" sz="1800" dirty="0" err="1" smtClean="0"/>
              <a:t>liệu</a:t>
            </a:r>
            <a:r>
              <a:rPr lang="en-US" sz="1800" dirty="0" smtClean="0"/>
              <a:t> </a:t>
            </a:r>
            <a:r>
              <a:rPr lang="en-US" sz="1800" dirty="0" err="1" smtClean="0"/>
              <a:t>không</a:t>
            </a:r>
            <a:r>
              <a:rPr lang="en-US" sz="1800" dirty="0" smtClean="0"/>
              <a:t> 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chứng</a:t>
            </a:r>
            <a:r>
              <a:rPr lang="en-US" sz="1800" dirty="0" smtClean="0"/>
              <a:t> </a:t>
            </a:r>
            <a:r>
              <a:rPr lang="en-US" sz="1800" dirty="0" err="1" smtClean="0"/>
              <a:t>nhận</a:t>
            </a:r>
            <a:r>
              <a:rPr lang="en-US" sz="1800" dirty="0" smtClean="0"/>
              <a:t> (Non FSC®) hay </a:t>
            </a:r>
            <a:r>
              <a:rPr lang="en-US" sz="1800" dirty="0" err="1" smtClean="0"/>
              <a:t>không</a:t>
            </a:r>
            <a:r>
              <a:rPr lang="en-US" sz="1800" dirty="0" smtClean="0"/>
              <a:t> </a:t>
            </a:r>
            <a:r>
              <a:rPr lang="en-US" sz="1800" dirty="0" err="1" smtClean="0"/>
              <a:t>trong</a:t>
            </a:r>
            <a:r>
              <a:rPr lang="en-US" sz="1800" dirty="0" smtClean="0"/>
              <a:t> </a:t>
            </a:r>
            <a:r>
              <a:rPr lang="en-US" sz="1800" dirty="0" err="1" smtClean="0"/>
              <a:t>suốt</a:t>
            </a:r>
            <a:r>
              <a:rPr lang="en-US" sz="1800" dirty="0" smtClean="0"/>
              <a:t> </a:t>
            </a:r>
            <a:r>
              <a:rPr lang="en-US" sz="1800" dirty="0" err="1" smtClean="0"/>
              <a:t>chuỗi</a:t>
            </a:r>
            <a:r>
              <a:rPr lang="en-US" sz="1800" dirty="0" smtClean="0"/>
              <a:t> </a:t>
            </a:r>
            <a:r>
              <a:rPr lang="en-US" sz="1800" dirty="0" err="1" smtClean="0"/>
              <a:t>hành</a:t>
            </a:r>
            <a:r>
              <a:rPr lang="en-US" sz="1800" dirty="0" smtClean="0"/>
              <a:t> </a:t>
            </a:r>
            <a:r>
              <a:rPr lang="en-US" sz="1800" dirty="0" err="1" smtClean="0"/>
              <a:t>trình</a:t>
            </a:r>
            <a:endParaRPr 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531" y="5470135"/>
            <a:ext cx="866875" cy="803304"/>
          </a:xfrm>
          <a:prstGeom prst="rect">
            <a:avLst/>
          </a:prstGeom>
        </p:spPr>
      </p:pic>
      <p:sp>
        <p:nvSpPr>
          <p:cNvPr id="21" name="Down Arrow 20"/>
          <p:cNvSpPr/>
          <p:nvPr/>
        </p:nvSpPr>
        <p:spPr>
          <a:xfrm>
            <a:off x="1351490" y="2789009"/>
            <a:ext cx="317223" cy="258859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93489" y="6388878"/>
            <a:ext cx="2119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rgbClr val="FF0000"/>
                </a:solidFill>
              </a:rPr>
              <a:t>Người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tiêu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dùng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cuối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cùng</a:t>
            </a:r>
            <a:endParaRPr lang="en-US" sz="1200" b="1" dirty="0">
              <a:solidFill>
                <a:srgbClr val="FF0000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901" y="5481424"/>
            <a:ext cx="866875" cy="803304"/>
          </a:xfrm>
          <a:prstGeom prst="rect">
            <a:avLst/>
          </a:prstGeom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772" y="1660665"/>
            <a:ext cx="551168" cy="774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3" name="Picture 7" descr="http://www.leo.com.hk/uploads/images/editor/source/accreditation-FSC-LPG-Certificate-2017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4" y="2903313"/>
            <a:ext cx="580280" cy="818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9" descr="http://www.vastolegno.com/public/2011/03/fsc_milano_new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2" y="4204176"/>
            <a:ext cx="615054" cy="869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AutoShape 2" descr="data:image/jpeg;base64,/9j/4AAQSkZJRgABAQAAAQABAAD/2wCEAAkGBhMSEBQUEhQWFRUVGBYYGBYWFxgVHBYbFhkaHBgWFBwaGygfFxkjGhobHy8gJCcpLSwsGCAxNTAqNSYrLCkBCQoKDgwOGg8PGjEkHyUsLzIqMS4vLywtLC0vLS8sKi8vLDQ0MSkxLCw0LCwqLiopMCwsKiwsLCwpLyw0NCwsLP/AABEIAOEA4QMBIgACEQEDEQH/xAAcAAEAAgMBAQEAAAAAAAAAAAAABgcBBAUDAgj/xABEEAACAQMCBAQEBAMEBwgDAAABAgMABBESIQUGMUEHEyJRMmFxgRRCkaEjUrEzQ2JyJFNUgqLR8BZEY5KTweHxFRc0/8QAGgEBAAMBAQEAAAAAAAAAAAAAAAIDBAEFBv/EADQRAAEEAAQDBgUDBAMAAAAAAAEAAgMRBBIhMQVBYRMiUXGhsTKBkeHwFCPRQlLB8QYVM//aAAwDAQACEQMRAD8AvGlKURKUpREpSlESlKURKUpREpSlESlKURKUpREpSlESlKURKUpREpSlESlKURKUpREpSlESlKURKUpREpSlESlKURKUrGaIs0r5LVoT8wW6atU8S6Rlsuuw9zvsK5dLoaXbBdGlR88/cP8A9rh+zZ/pWRz7w8/97h+7gf1rmdvirf08v9h+hXfpWM0zUlSs0rGazREpSlESlKURKUpREpSlESlKURKUpREpSlESlKURKUpREpXw8oAyTge52rx4heiKJ30s+kEhUGWY9lUe5O1F0AlePGeOQ2sRkncIo9+pPso6sfkKqfmDxlnclbRBCm/rfDOfYgfCvfb1V0JeQr/ic/n3zi3TfTEDrZFz8KgelSdstkk9wOgmXA/DyytcFIQ7j88nrbPuM7L9gKyu7STbQL24v0WEFyfuP8B8I+fP1Vb8s3vEL1XicTyxyFXEx+FOxwGwrqRtpB+1dOXw6unt/KRI4DH5gDatRmXAUeaM6VZgM6gCQMdMb2uBivG6vUiXU7BRkDJON2OAP1NSEIrvG1S/iby+4mBvQL8ycQ4dLBIY5kaNx1VtvuOxHzG1a2K/TnEOFW90oE0ccqjpkBsfMHqD9Kj7eE/DSc+QffHmy4/TVWZ2EN6Fe3F/yKPLUrDfTZQDhPNN3MYib4wSqvlxI0LaZs406m+AsxAGTj5V2V4HxyW5hknlZUDrqEcigKpI1ZVSA23vk1agQYxgVnFahD4leG/iIsmONo+QNeWg9bUTm5nu/wAWI0s28pVZnZzpJCtjKNjRkqQwUnffOnFenA/EqxuSFEojc49EmF39lb4W+xqU4qvPELw2/FFri3/tsAeWWCq2O4yPixt1A+ddfnaLGqqw/wCmmdklGXwI8etqww1M1+f+E823/C38ttYUf3EwOMD/AFZO6j/KcfI1a3KXiHb32Fz5U2N4nPX38s9HH7/IVyOdr9NirMXwubDjOO83xCldKwDWavXlpSlKIlKUoiUpSiJSlKIlKUoiUpSiJWDWawaIqk8ZeK3QkW2H/wDPKqkAKCXdW3XPU76Dj6VaPDI2WCJX3cIgY+5CjP71m64dFIyNIisYzqQkZ0nGMj2NbFVtYQ4m91rmxDZIWRBtZbs+NrIFM0zUO5v4teyP+F4dGdf97ORhIwfyqx2L9zjJA7ZO0nOyi1TFEZHZQQOp2C6nMfNlnaqVuJgpYEaFLF8EdgnqX67fWopwb/8AFS2ks7Qt5SO4VrpjIXKrk+XlmOMffr3zXlwjwYTOu8meVycsqHAP+Zzlm+oxU24Xyna28eiKFQuc7+s5IxklsnONqqGdxtwFL0HnCwNyxPc53MjQfLmq34bzvFbK0trYRxgrlgH0kgHsPzAEqdQH5vfOPWw8bHMqCaBFjLAMyliVU98Y3xU75l5Lt71EVwUKfAyYGBt6SMYZTgbEfpUNtvBBVlUvcF4gclPL0sw9tQfb6gVW5swPdK2wzcOkYTM0h3zJ+v8AKkM3inYIGLvIuCQoMUn8TH5ozpwQfmRXvwTxJsLnAE3luceiUaDv2yfST9Ca3uHcnW0I0hC6/lWVmmCfKPzCdA+Q9hXjxLkCwmB12yAnugMZ/VMVd+50XmXg9qd52Pb7qQBwehzmmKrG44Hd8KukktmlksCy64lJcxr0OVIJ0j4tSjONj0zUjsPECIsFuP4OovokzqjkVPibUPgABHx4610ScjooyYQ1miOYVy3+Y8QpFxHhUU6aJo0kX2dQ33GehqAcf8Gom9dnI0LjdUYllyNxhviU5771ZKsCMg0rro2v3ChBi5sOf23V05fRVlyzz7Nazfg+KgqwwEmbfIPTWRsy9tY/3uhNWarZ6VFvEPlUXtowVR50YLxHvkdU+jDb64Paoz4Rc0yMsltO20Wny2c4K6jp8rfrv0zvvj2xU1xY7IfktksLMTCcTEKI+If5H8K0KV85rj8Q5ysoTpkuYg2QNIcM2/uoyRV5IG68trHP0aLXazWM1A+YPFiK3bQkMkjHpkqg2ON9y3X5VFr7xXvTImBBGpbJRCJX9DeqNjkgM2CBsOu3vVTp2DmvQi4XiZRYFDqVcuazXnDKGUMNwQCPoa9KuXmpSlKIlKUoiUpSiLBrm8Y46lv5Yb1PLIkaIOrFiAT/AJVGWJ9h8xWzxTiKQQvLIcJGpZj8h7e5qGcl8PlvLg8Sutsgi1i7Rxn8/wDmI798k9wBBzqNBaYoQWmR+w9TyH89FO651/zDbQyLHNMkbsMqHYLkZx3+dbV7eJFG0kjBUQFmJ7Adaq/lKzPFeIycQmA8mJwsSN7qAYx9shiP5mrj30QBuVPDYcSNfI801o9eQXa4PbXrcbleYsYYo3VGxhSshBRR/Mdt+/p+lT0Csis1Jrcqpmm7Ug0BQA06JSlKkqUpSlESlfJNcnifNdpb586eNCPy6gW/8o3rhIG6k1jnmmi11yK4vGeUba60+am6klWQlCC2NW69c4Gc9cVyOH+J9tcXKW8CSOX/ADkBFA9/UdR/SosPEy8mvEtgkdvmVY22MjjLYOM4H7d6qdKytdV6EOBxQcSBlIF6mtPdTHlrlu4s5nRZg9njKRtktGf5VPZepO/cYC436nEeZ7WDV5s0alV1FdQLYzjOkZOM7dOtV3dDiUjTWLSrKdRYyOr6ZFAAMbBV9IOpGCrno2TXlLyDxC5gttWgFVkDLMdLRs0mdSFFPUAHb6HPWoZyBTQrzhWPcHTyDXw8t/mpBdeMFr6xCjuVVm1P/CTbsSQWGTt8NR/i3MTRK9zHFbRvMvmKUQGUaXwZJdfbbAAAOW69akHK/hYttO000iy6g40aNgH9yxOSPcAdTXcsfD+wiAAt0bBJHmDzMEgA41Zx0FA2Vw1UnS4GF1RAke/t7KsuLcSu5la2Ej3bNgs6Bjp1RgouhPgOd87jc/Stvljw7vBCGKCGUSgrrYA6cfENIJB3Yb/t1FxRoB0GPpX3XewF24qs8VeGZI2gDn19gq0sPBpMhricswbUfKUpnpszMWJ3HXY7muH4p8tR2v4do9QjZZEY51MWwCCSeuRsRnoNqueob4r8M83hsjAZMJWQfQHDf8JNckiaGGgp4PiEzsSztHWLrprot3w84qbjh0DscsoKMfcocZP1GD96ktVX4H8S9FzAezLKPnqGlv00r+tWpVkLszAVj4hD2OJezr76pSlKtWFKUpREpSlEUa5+4M91bJCmSrTw+YB18vWNX6bH7VIYogqhVGAAAAOwHQCvTFYNRrW1YZCWBnIX6qtfEW/e7u4OGw5ILI8+Oy5z6j2Cr6vrprc5M4aJJV8jK2NoziLJObiY5DzMe6Lkgds/QY7kvKSK17LExE92hXW2Do9GlQmBkL0P2+le0F5a2FvFE0qIEVUVc5ZjjYBRuxJz23qrJ3szl6DsQDCIYh/s7n/A6Lu0qD8a8V7aADQkkpOdgujTjHxh8MudQ/LXA/8A2tcyqpSOOESMyJqDuT6ThwdlKhxg9hvk7byMzAatVs4diHtzZaHX8tWqTXM4rzNa239vOiHGcE+oj5KNz+lVVfSXM90tu95LIwaRZHi1sh3yoaKPGFAGDnqXwM4JG9zHyDdzyRqgQRJHFhpGwckHWu2W2bfBH5jvUDK4g5Qr2YCJrmiaSgdfy/FSRvFa2dmW3SSXSpcsR5SAA7lmbcYGW6dAe+1E8T4GE46NGGCqDnUVLKWBxp05wR3wdxXM4R4RlVYTXJw+nKxLj4TkA6iQ33WpRwvkCygbUkWWwBlmZugx0J0j9O9G9qd0l/QMsMs+H59lVH42/lkWRpmu1VsGNS7RybYJVY8Kwy2M7YIGdq2+JeGV7c3c8iRrGjuzq0rKuznOMJk5GcdP161c62SKMBQB7DYVhfS2Oxrn6cEU4qf/AG72OzRMA0r8Gyrvgng55TJJJcsrr0MA0Hv+ZsnocbAbVMIOTbQMjNEskkYAEknrf09CxPVgd812iwFeK38ZQOrqUJADAggknSMEbdTirWxsboAsM2NxE5zPcVsYrBqD82+JTWbaRauTkqGchFbBO4AyxB6g4Gfsa+uQ+ZrniKXLSlIwp8tVjUh0JGdZLEg9dsjqDTtG5svNDgphF2xFN81NHkAGSQB7k4rl8Q5rtYch5lyF16V9RxjOQB1yCMe+aorneGeK8lgmmlmCEEGRichlDAgZwOvbbarH4BPbS8EE9xFrMcbROUA80hCVCqwIOSMd+9VCbM4t2pbpeFiGJkpdmDq267brv3vOYFql1DDJLC6uxZcZj07KGXOSWbbbpg5xUfXnuV7qCLzoxHOXT0BtSkhgr+pfTpcKBudYbIwMVI+DctLFYvbLIzxOrBGbAYK6jYlQMnOTke9UfEki6ZsEvA4BXDMQ6nVl3HT1Bjjcek79qjK9zaVuBwsE2cDlt87r6FTPivGuJ8OuWDTyTxqV0akV1l17hWx6ozvgY7r7EVYXDuIx8RsW2wJUaORCd0LLupI+Rzn5ioP4s2bMLa6jB3jYNt0AXUhIYjcFj2yOvavHwg48z3U0R2Dx68DpqR9yo/LkOBj5VxrssmQ7FTmgE2EGIaAHN3rTb8tcDw1uzbcWRH2La4G+vb/iUCr8qmeceTrmK/e5gRNHmrIh1aTqADYOogAFs79gu+O9wwTh1DKQVYAggggg9CCOoqeHBbbSs/F5GTFkzTuNehXrSsZpWleJazWM1x+ZeZ0skjZ0ZhI/ljTjZipI1ewOnFQjiXiNeSBfIiSFCpLySq7CMhWOkttvlGHw9gehBqt0jW7rZDg5ZhmaNPEqz81z77mC3hyJJo1IBbSWGrC9Tp64FU1xDid/dIryST4dP4cceVExB0Fho2BBOoqc9CNutfPLXhzfMzaofKVkI1SYG+QR6c56gdqp7ck01q9FvC42NLppQK5D89gp5feMVmpAiEku4GQuhRn3LY+faufzrz9eQu/4UQmBSF80AyNq7od8KRhuxHp652rZh8JUYyNNLkvjZUUeXgkgodgWx6clTtn3qRcN5EtIYvLEfmL380687Abg7EYA2x2rtSuGuigX4GFwLAXVuDsfZVrypcXnFWnikvJARGGGPSM6x6WCY2O3Tf59Qexech8QnWLXJEPL0R4AI2jf+0Rjk5Iwd+pGasy3tEjGlFVQOygKP2r1qQh0pxVcvE3dpmiaGjkKGn+1Xk3hP500klxcsQ7ORoXD4bAAZyTqwANitTH/ALNW5gSGSNZUTGBIqHJHcgKBnO/St+WZVGWIUe5IH9a5HFudbS2EZklH8T4NIL6u2RpGMZ71INYzVZzPicRlbZNbV9l1obVEGEUKPZQAP2r4gQHc7nNcvgXOdpekrbyhmAzoYFGx7gMASNxuPeonw/mW8ufx6geWLdHA0Y1GRWb+zJHsjDfPUVIvbyUG4WVxIdpVXem+isOeTSpNR5+arYiRlmWTygC4izKVycDZMnrVK8L5gm/F2808juA4OZGYjSx0vjO2MZG1WPw/gjWXE1EKH8NNHJsBtE/pJBP8p0jGfc4qlkxfsFvxHDW4U1I6zVitBpuF78T8VkhiLJC7ZIC6ioAyd9YDal23xjOdtt8dnmyK7ew8yCYRSohkcKgbXhMlFLE6N++/Sqt50gCXMwJV2GSBjRoQ4K51DS+kYXuWDDGMVa3IF+LjhduTk4Tymzvkxkoc/UDP3rjXlzi0qU+HZBDHOxvPW9fLf5qo+AcwOLyGWeV5PWgCu7naQhXIHw4CM223arM5l5ZXQsVi34eZjrRN/KcrgkOuCFOBkEDOVNVPd8JRblrdgw8uR0Yg40oGwG6YC6SpzknIxjcZsPidtd/ibC9UmSMGNHVQ2pNQ0MSvQrksc4yCfbpVETRB/PFb8c1pfG9hrQ+R5geGq+vGWzJghkyRpLKQB8TadS5OCQBpc+xz2rk+EXFf9NlTORPErnChAJI8agqg46OTnbOOgqw+ceAi8s5IckE4KkY2ZTkdf07VTfAQLG/s2bUX1ASHACqXJQhGydYAb1exFSktsodyVWCc2fAvh/qF17+4Ug8ZOFYuoZwhdXjZXAyP7PJySOmzZz/h3rmci8Na+sruyWTyzqjmXuGOMFWHtlU3+ntVnc93EUdm0kyl0XYqGCatfpxk7EZI2+XfpUB5KtUs+IweXLrW4RhoIGtVcakZsH1D0AZwMEkY3o9lS347qWGxRdgcuzm/CfI2pxyjxTyrWzt7kNFcOrxrG43byNifbGnBznfNVJz5Ym14lcBdg7GRc4b4/VnB6YYnH0qxeHvdXl+lxLZyRRRqfKZ3VWXcE6k65bv2wAPmfvmbwza+vDNNcaU0hVRI/VpXJ3YtjOok5xUpGl7abyKpweIjwuILpSKcDmA1F3dCr9VxOKcc/F8viefQ8sMgGCAAzBtAOPfy31HGO+MdvbwZ5bdRJdSLgOoSLI3K5yzD5EgAfQ1LOFeHlnBCItBlUSeb/FOv1hdOrGAOnbFSRVwMDYDpU2xHMHO5BZpse0RPghGjnE+Q8AFBvFqeQWscaoWSSTD6SQTpGpU6dGI3+nzrv8n3MTWqpDIJVh/ha1GFJUD4Nz6RnA3Ow6nrXP8AE5A3DJxrCHAYb41aCCVG++QOlRfwPvvTcxb9Ucbbbgqd/fYbfKhdUteIRsPacPLx/S763WqtOlM0rQvHpcrmXg63MGhtgrxvnOnGhwTg9jpzvUP5a5e/D3ktvIpktZGZ4i+kAyAAj4T/ABcx6t2/1XuasKaIMpUjIIII9wetUTwq1mtb+3Yl3/DyOjaycJEshh9OrbGM7L8vcVnlIaQaXr4BrpY5GB1abdd9PDb1V6wW6ooVFCqOgUAAfQDpXpmsZ2qupuanvOIpBHO0MKuuPLBJmxhx5jacRqdJAGfUG+1WucGrz4YHTWRsBZKsKe5VFLOwVR1ZiAB9Sa5HHedbW0bTM516dehVLHT/ADHAwBnbc1FeePD5mhlkgkmbJLvC0rsvXUTGpbGfZTtsMEV9ce/0ngcM7oGZUiMmVUNjZJdJYeg4JYHtgGoF7hYpaosNCcji6wTR5EeHitzhfiR+N81bKAmVFVlWZlQOCwDfCTjGc9d61+XOZ+ItxAQ30SxIVbAUDGrqp1ajqGAwyNs/OoXyfxPy+MRyhHjimeSMFznUHHoAbpnUE2BI3wNsVO+XOPpe8SukcCRbZla3YqAUwvly4OAfiyd89fkKqY8vqzra34rCsw+cNZ3ct2dSOW+26hfiNwMW90Wd5Z1ZfMRZHZtOWIfT6CoVTo2O2Gx2rucucGivOETw6o2OZJISTlodZJUSHT6G1BgdOdj863vGPhTvbxSxqzGNmVgureNwC2oL1XUin5YqFeG7Obia2SXymuYWUOBnDLhkZc9cqX26j5VA92Wq0K1xkz4ESB1Oab+n216rW5Bjc8UtmiXYsxwD8KYYPq3OkfU9xVx8E4HHDLcyBjm4YFlOMLgY9P13P3qruI8PveDsptSdJHrOhJMlGb4zp1CMgZHTY9Qas/gfG4ru2jmCkl1BIHUHo2wPQMCPtU8OAO6d1k4u90lTMPdIrTob1VKcVDQXTpsqwTkIM4Vem/fAZQGOO5Pyq7eCcXMttE7KAWRSQSHwcb+oHDfXvVT+KUAjvyVXCyIH0t/MR5bHrnOEQ/8A2aknhJzHFJF+ElJMqk+Xs2NGBsSNhg52NRhOWQtVvEIzPg45xy/D6rjeLluv4qKQjeRDuPdCB/RhUh8GOJf6PNAzZ0PrUeyPtt/vK23zr08Q+BS3ogS3iAVWZmldsBdsacbk5znI/lrX5c8PHtZ1lNwRsuY4UyHUHOHZ+ucb4A6nGKkGES5gFWcRE/h4ie4Xy57FR/n+MxcUcxgA3CqVJJ0h86Q5GCMgqMZ6HfrvU65A53t7lFt1QxTRr6o9Pp2xqZSNh6j0ODnNbtzynYyzG4lty7nC/wAQsy4AAGELaQPt1ye5qQW1nHGMRoqD2VQv9Km2NzXE8ljnxkMuHbHlOYDfb+bXzxJZPKfydPmaTo1khdWNtRAzj6VBJfCCGVVZm8mTOpzExfUSBq3fode4IA+lT66vo4l1SOqD3dgo/euKeeLUyGKNzLIMEpGpOARkHJwMfPPce4qx4afiWbDyTx/+NjqPylvR8Bi8mOKRfOEQ9Jl/iHOCCxJ6kgkfetq1so4lCxoqKBgBVCgAdAAO1Vy/i80kmiCAIM4MkzZCk7LqVNt2wM6sVPeD+cYs3DIzMSR5eQAp3VSc7kdyMZox7XfCmIw80I/d0vla2bu/jiXMrqg92YKP3rjQc+WckvlQyec+l2xGCRhBk+rZfkN+pqmOYeVLwTXEjxSMkTPmVidOkEkaWc5YYPbO9dnwz5SuJy1zDOIApaPVo1scgE6c7DqN9+lUCd5dlDV6p4Xh44DK6W/Lazte5UnsPE+e9kaOyt0VtDsrTP10YyCqj/EO/wDzrk8W5s4hc2xMSSKYcido2VNL7FTgMSUCtnAOxX1ZGannCeRre3n/ABCg+aVKs3QNqOWYqNsk12rXh8cQIjjRMnJ0qFz9cVPI8jvFZHYrDRuuKOwK39VT3HOVL65uDi3JU6SHVgI2DRgayHf48/mG/wBcCpjyFyK9mEeXSJAJNWltWdenAPpGwC9N98VN8VnFSbC1rsyrm4lLJF2NAN6LGKVmlXLzVmqu5/4L5F0Lpo0ktmb+KpxqOwJB1bacpnbck471aNRDxFvpIoYjGiOHlVG1rqEYO/mdewBHt6qqlALdVtwL3NmAHPRdZ7p34ezgaXMDEAdm0HGN9vpX5/4DxloJI2UkEPGSdWAURgdBDenGRkHIxv71bnhRxCSW1lScHIkJGRgFHAOAPYHIx2GKqvnHlxrK7kiI9BJaM9mQnbH0+E/Sss5Ja14X0HCo2Mlmwz9zt+fNfoyNwwBG4IBH0Na13w1Gt3hRQqsrKAoAA1A9B06nNcTkLjiS8MhdnH8NNEhJxpMe2Wz02AP3rz5YvJLm7uboFvwxVIoQSQH0ai0ir2BJ2PcVsDgQOq+cML43OB0yn1tVlwqxYW0wiZTNaiKZo8gkGNgzhWUYZhpPc4AVeoJNqWnAYvOF/belpITlF2WUsAyM/swPf51AL3kG9uZ5Gji/DxyTSNqdwDpdjqDqvx76mXfADkd9p1wTli5ijtUa7IECFGSNF0ybnQSWyRhcD6j7VniaRuF6uOlY5oLZBZux5jUGuoWJJZL7hD68JM6MpAbQBKpwFyGOAXAGMnrjeqh5MBhvg7JKZID/AGca5cvq0FSMYCgFs7j5V+gF4dGFK6FwWD4wMagQQwHvkA/XevVYVGcADJycDGT7n51N8OYgk7LLh+I9gySMN0d6KCcc4BdTubu1XDXEKK0Mx8toyM4LDBBOlipU4xv3Ozkzll7IyPI4aR3ZRj4YlYhmA2/m39ttgMnM6uLpI11Oyqo7sQo/U1FOJ+I3DYs5lWU9cRL5mT9R6f3qRaxpzEqpsuInZ2UbbHQWen0WzPydZTTPPOqyyMACXYsoA2GFJ0j9P61uQ2scbxrHpIz0UBcfp/1tUa4nz6fwC3VpbBg7OpV+qhDjWVX4hn2O1Rrh/Mt/eQXMqTRQ/h1jciNQnpbXkajnT8O+c7VwyMB0GqtbgcRIy3upoNanY3VUrHluvLgLM6omcHUQv7muLxfxAs4GTExbMYKmNTJqGSNiPT1HvUbHBb27nt7gQoketR3LRhRiRiHA1KSvxdwR1BzWV8JLmZpDLLFDqLEFF16syagWUYC7Z6HuM9DnhkefhCnFg8Mwjt5POvbmupbeKDzaFgiUvK2mPzWwS2pRgqgOBuTnOB1NcLiHNF9NKYjdrFiKRn06I0JTVq8mQZcgDHq6ZRuoBxNrDwztEhSN1LlGLh8mNtznBKEEr02z2HtXeseA28JJihjQkklgoySepJ6kmuZJHfEUOJwkRPZMvwv7/wAbqnb7ht9fXKzJZu+nb+OvpIwMatZ0svXcHfG/au9zHy7cxx3N1JMkAZE1oQH1HQEKZVe5OBg474zgi08VxONcIh4hH5bOSkcwLhCMMY+sb7dN98dxTsaB11QcSLnN7oDRptel3zUE8LORkkgNxcK2JDiNCSAVX8zDvlun0BHWrGvrmOztWfTpihTIVR0VRsAK34owqhVAAAwANgAOgFfF2gKMGOkFSCQcYGNyPpVjIwxtBY8TinYmYvfte3RVvx/mpeI8PljVZEkCqxjVk3JLeWNTbNGSuSV3wV9yKmXJ/LwsrVIQ2rBZixGCSxzv9Bgfaq45e4a17PbqnltDC2t5dDRtKo+Etk+tugz6dJ1Y6VcQqMXeOYrTjiImiBmguyPDkFmlKVevKSlKURKUpRErlczcLNxbPGvxell307owYDPYHGD8ietdWvk1wixSk1xa4OHJVr4bv5F1LbyxMk59Ockr5ceSoBLEtgtjO2zIKnnF+BwXSaJ41kXqNQ3B91PVT9Kr3jPE5fx7NDBokjnXzGQAs8SaSzMSfSrIpGwJyg6ZqbXfONrHG8nma1QgMYwZNJbpnSDVMZABaV6WLbI+RsrBqQNvH78lr8P8P7KEMqRkq6shVmZgVYglSCd91HXp26mu9b26xqqIoVVACqowFA6AAdBVaX/jTuq29q5LYx5rAE6vh0qmrOfbNR668U70zep/LVS2Y/L0YODpD7lzg4zjH2qPbRt2Vw4XjZ9X+epV2yThRliAB3JxUa4n4mcPgyDMJGGfTEC/2yNh9zVPf9ovQNMkxnYFWeZtSsCy6SrMxMZ2BOTpGO/WpBYeDd1KS0kkcStkg5Mrb77gYH31VEzud8AV7eFwQa4p9Dl191KY/FUSzeVDbPnRqGtlDE+khNGep1Y+Lr79a+LO7veIFlW5MCqpLeVGBuXYKusknIUDYY65z2rW4j4MKYGEc7GbsWVUjOPylUHp+u5+te/IPEjbS/g7q1W3mYALKigLPoB0gsNi2nJGCe+w6V0F909QeMMIy/C6keO/nruPLZfXMPJVy3CRArGeYSeYSzYYgknQWZvWRqIyTjboKjXC/Bq7Y5llih27ZlO4wcjYdD71dIFZxU3QMcbKyxcVxETCxhGpvbx9FCOX/Cu3tmDmSWRwMddA3wTgLv1HvUn4TwG3tgwgiSPVjUVABbGcaj1bGT19zXQxSrGsa3YLFLiZZSS9xKUpSpqhKUpRFX/iPzpLCy2doCbiUDJG5UNsAn+I779gM1JOTuAmzs4oWOXALOc5y7nU2/cAnAPsK2I+XoBcvc6AZnAUud9IAxhP5fnjrXTqtrTmLitck7DE2KMVzJ5k/wADksiuZzHZSTWs0ULBJHjZVYkgAkdyNwPmOldOlTIsUszXFpBHJcblXl0WcATUZHO8kjEku33JIUdh2rs0pQChQXXvL3FztylKUrqglKUoiUpSiJTFKURV9zXyfK195tv5gFyojnKlNlwELAtuCFCkAd0+dayeFLkToZzgvE8UxOpsopyHTYbEg5B3+WKsnFMVUYmk2VvbxCZjQ1p2/wAbfTZQThHhLbROju8kjrpO2I1yrBgSFGScgd+1dnmbkW1vVJkTTIekqbMPbP8AMPkakWKYrojaBVKp2Mnc8SF5sbL848zcnzWEoWcExk+mVOjj2GfhfH5T+43q7+SZoDZRLbTNNGg0guV1r30OABgqDjGOgHWuvxDh0c0bRyoHRhgqwyD/APPzqqeL8iXnDZWuOGu7R9Sg9TADfSy/3q9fmM/eqAzsTbRYXrPxY4lGI5XZXjb+0/wfRW7XzJArY1KDggjIzgjoR7GovyHzut/EwZdE8WBIm+N+jLnfBIIwdwR9CZXmtIcHCwvElifC8seKIWaVjNZqSqSlKURKUrGaIs0rGa4/MHNttZLmeQA9kG7t/lUb/fpXCQNSpsY55ytFldfNM1SXHfFW5uXEcBFrEzBdQ9T4JxqY9hvnC77dTVw8G4aIII41d3Cj45GLsxO5Zifcn6DoMCq2Sh5NLXisDJhWtMuhPJb1KUq1YUpSlESlKURKUpREpSlESlKURKUpREpSlESsYrNKItNeEQibzhGolKlS4GCVJBwSOoyB1qCc9S8ZjlL2rZgHQQorMB/jVgSx+a/oKsesYqD2ZhWy0QYjsn5y0O6HVUxwjxhuYX0XcYkA2bA8uRffI6E/LA+tWfw/m60mUmOdGwpY740gYzq9sZH61u3/AAiGddM0Ucg9nUN/UVBuZ/DJMa7NWGAVMCuED5JIOXyCAxBKtsQv2NQEjOdre+TCYlw7vZnpqPspgnNNqySOJ4ykZw7avSpPYnpWuOebD/a7f/1V/wCdV0eXXhnis1jV1lYylZY8IrBFBRW6EYU5K56DYZzXL4x4f6LiRIYrmRARoZFjcEEA/EXB2JI3HaomV/IK2PA4Vx70hHMbbK0OJ+IFkkMjJdQs4VioDh8sAcDCnJ3qul8a7vG8UBPuA4H6aj/Wu9wfwatmRHlecFgCY28tSpPY6Qdx8jUjsfDHh8W4gDn/AMRmk/Zjj9qETO12Uo38Nw4IILz1FKsZ/Erid2fLiOkn8tvGdX6nUR9RivXhXhRfXLa5yIdW5aUmSQ/PAO/3YVdlrYxxKFjRUUdAihQPsBXtigw9/GbUXcY7MVhowzruVF+WfDm0siGVfMlH95JhiP8AIOifbf51KRSlaWtDRQXkSyvldmkNlKUpXVUlKUoiUpSiJSlKIlKUoiUpSiJSlKIlKUoiUpSiJSlKIlYIrNKIte7skkUq6hgff/2PUH6VyeX+SrSyd3t4tDOACdRbYb6Rk7D/AK7V3qVygTamJHBpaDod1gCs0pXVBKUpREpSlESlKURKUpREpSlESlKURKUpREpSlESlKURKUpREpSlESlKURKUpREpSlESlKURKUpREpSlESlKURKUpREpSlESlKURKUpREpSlESlKURKUpREpSlESlKURKUpREpSlESlKURKUpREpSlESlKURKUpREpSlESlKURKUpRF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017" y="3293215"/>
            <a:ext cx="676244" cy="676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775" y="2133423"/>
            <a:ext cx="674431" cy="67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692" y="4478043"/>
            <a:ext cx="674431" cy="67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" y="3293219"/>
            <a:ext cx="2759399" cy="596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2" y="4340642"/>
            <a:ext cx="2759399" cy="596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647" y="3292835"/>
            <a:ext cx="2759399" cy="596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350" y="4348703"/>
            <a:ext cx="2759399" cy="596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471" y="1570823"/>
            <a:ext cx="1929566" cy="109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05" y="1499543"/>
            <a:ext cx="1929566" cy="109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Down Arrow 62"/>
          <p:cNvSpPr/>
          <p:nvPr/>
        </p:nvSpPr>
        <p:spPr>
          <a:xfrm>
            <a:off x="1325363" y="3997435"/>
            <a:ext cx="317223" cy="258859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Down Arrow 63"/>
          <p:cNvSpPr/>
          <p:nvPr/>
        </p:nvSpPr>
        <p:spPr>
          <a:xfrm>
            <a:off x="1307429" y="5073789"/>
            <a:ext cx="317223" cy="258859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Down Arrow 64"/>
          <p:cNvSpPr/>
          <p:nvPr/>
        </p:nvSpPr>
        <p:spPr>
          <a:xfrm>
            <a:off x="7285725" y="2813759"/>
            <a:ext cx="317223" cy="258859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Down Arrow 65"/>
          <p:cNvSpPr/>
          <p:nvPr/>
        </p:nvSpPr>
        <p:spPr>
          <a:xfrm>
            <a:off x="7285726" y="3972925"/>
            <a:ext cx="317223" cy="258859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Down Arrow 66"/>
          <p:cNvSpPr/>
          <p:nvPr/>
        </p:nvSpPr>
        <p:spPr>
          <a:xfrm>
            <a:off x="7285726" y="5128936"/>
            <a:ext cx="317223" cy="258859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495343" y="6391277"/>
            <a:ext cx="2119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rgbClr val="FF0000"/>
                </a:solidFill>
              </a:rPr>
              <a:t>Người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tiêu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dùng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cuối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cùng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6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Tóm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tắt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về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chứng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nhận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FSC® COC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2512023" y="2286847"/>
            <a:ext cx="3616325" cy="3806451"/>
          </a:xfrm>
          <a:prstGeom prst="ellipse">
            <a:avLst/>
          </a:prstGeom>
          <a:noFill/>
          <a:ln w="3333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3347" y="1784433"/>
            <a:ext cx="670059" cy="700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 descr="FACTORY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5079" y="5186624"/>
            <a:ext cx="766552" cy="807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LOGS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3725" y="2623680"/>
            <a:ext cx="764649" cy="593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6138" y="3806995"/>
            <a:ext cx="766673" cy="844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8" descr="CHAIRS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5001" y="2311590"/>
            <a:ext cx="577071" cy="635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216623" y="3652891"/>
            <a:ext cx="707831" cy="1150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636" y="1446104"/>
            <a:ext cx="551168" cy="852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 descr="http://www.leo.com.hk/uploads/images/editor/source/accreditation-FSC-LPG-Certificate-2017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455" y="2245414"/>
            <a:ext cx="580280" cy="901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www.vastolegno.com/public/2011/03/fsc_milano_new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746" y="3688956"/>
            <a:ext cx="615054" cy="957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0951" y="3930079"/>
            <a:ext cx="767285" cy="845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2630" y="5176224"/>
            <a:ext cx="754043" cy="830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9" name="Picture 11" descr="http://piercemillwork.com/wordpress/wp-content/uploads/2011/07/FSC-Certificate3-300x229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767" y="5868335"/>
            <a:ext cx="1015103" cy="853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://www.formaperta.it/immagini/Certificato%20FSC%20Formaperta_sm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947" y="5480828"/>
            <a:ext cx="802144" cy="1246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451" y="1889486"/>
            <a:ext cx="635262" cy="1068218"/>
          </a:xfrm>
          <a:prstGeom prst="rect">
            <a:avLst/>
          </a:prstGeom>
        </p:spPr>
      </p:pic>
      <p:pic>
        <p:nvPicPr>
          <p:cNvPr id="34" name="Picture 4" descr="j0439805[2]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34806" flipV="1">
            <a:off x="4594271" y="2286786"/>
            <a:ext cx="752475" cy="30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j0439805[2]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43904" flipV="1">
            <a:off x="5766690" y="3233541"/>
            <a:ext cx="524704" cy="50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2" descr="j0439805[2]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398441" y="4911012"/>
            <a:ext cx="876755" cy="31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j0439805[2]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97633" flipV="1">
            <a:off x="4045355" y="5766628"/>
            <a:ext cx="766911" cy="48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j0439805[2]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6728" flipV="1">
            <a:off x="2539985" y="4771556"/>
            <a:ext cx="732521" cy="49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7" descr="j0439805[2]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10973" flipV="1">
            <a:off x="2268267" y="3248761"/>
            <a:ext cx="804490" cy="38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28" name="Rectangle 34"/>
          <p:cNvSpPr>
            <a:spLocks noChangeArrowheads="1"/>
          </p:cNvSpPr>
          <p:nvPr/>
        </p:nvSpPr>
        <p:spPr bwMode="auto">
          <a:xfrm>
            <a:off x="3547306" y="3812772"/>
            <a:ext cx="135802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b="1" dirty="0" err="1" smtClean="0">
                <a:solidFill>
                  <a:schemeClr val="tx2"/>
                </a:solidFill>
              </a:rPr>
              <a:t>Chuỗi</a:t>
            </a:r>
            <a:r>
              <a:rPr lang="en-US" altLang="en-US" b="1" dirty="0" smtClean="0">
                <a:solidFill>
                  <a:schemeClr val="tx2"/>
                </a:solidFill>
              </a:rPr>
              <a:t> </a:t>
            </a:r>
            <a:r>
              <a:rPr lang="en-US" altLang="en-US" b="1" dirty="0" err="1" smtClean="0">
                <a:solidFill>
                  <a:schemeClr val="tx2"/>
                </a:solidFill>
              </a:rPr>
              <a:t>hành</a:t>
            </a:r>
            <a:r>
              <a:rPr lang="en-US" altLang="en-US" b="1" dirty="0" smtClean="0">
                <a:solidFill>
                  <a:schemeClr val="tx2"/>
                </a:solidFill>
              </a:rPr>
              <a:t> </a:t>
            </a:r>
            <a:r>
              <a:rPr lang="en-US" altLang="en-US" b="1" dirty="0" err="1" smtClean="0">
                <a:solidFill>
                  <a:schemeClr val="tx2"/>
                </a:solidFill>
              </a:rPr>
              <a:t>trình</a:t>
            </a:r>
            <a:r>
              <a:rPr lang="en-US" altLang="en-US" b="1" dirty="0" smtClean="0">
                <a:solidFill>
                  <a:schemeClr val="tx2"/>
                </a:solidFill>
              </a:rPr>
              <a:t> </a:t>
            </a:r>
            <a:r>
              <a:rPr lang="en-US" altLang="en-US" b="1" dirty="0" err="1" smtClean="0">
                <a:solidFill>
                  <a:schemeClr val="tx2"/>
                </a:solidFill>
              </a:rPr>
              <a:t>sản</a:t>
            </a:r>
            <a:r>
              <a:rPr lang="en-US" altLang="en-US" b="1" dirty="0" smtClean="0">
                <a:solidFill>
                  <a:schemeClr val="tx2"/>
                </a:solidFill>
              </a:rPr>
              <a:t> </a:t>
            </a:r>
            <a:r>
              <a:rPr lang="en-US" altLang="en-US" b="1" dirty="0" err="1" smtClean="0">
                <a:solidFill>
                  <a:schemeClr val="tx2"/>
                </a:solidFill>
              </a:rPr>
              <a:t>phẩm</a:t>
            </a:r>
            <a:endParaRPr lang="en-US" alt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7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Ai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cần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thực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hiện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FSC® COC?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4"/>
            <a:ext cx="8229600" cy="4936063"/>
          </a:xfrm>
        </p:spPr>
        <p:txBody>
          <a:bodyPr>
            <a:noAutofit/>
          </a:bodyPr>
          <a:lstStyle/>
          <a:p>
            <a:r>
              <a:rPr lang="en-GB" sz="2400" dirty="0" err="1" smtClean="0"/>
              <a:t>Chứng</a:t>
            </a:r>
            <a:r>
              <a:rPr lang="en-GB" sz="2400" dirty="0" smtClean="0"/>
              <a:t> </a:t>
            </a:r>
            <a:r>
              <a:rPr lang="en-GB" sz="2400" dirty="0" err="1" smtClean="0"/>
              <a:t>nhận</a:t>
            </a:r>
            <a:r>
              <a:rPr lang="en-GB" sz="2400" dirty="0" smtClean="0"/>
              <a:t> </a:t>
            </a:r>
            <a:r>
              <a:rPr lang="en-GB" sz="2400" dirty="0" err="1" smtClean="0"/>
              <a:t>Chuỗi</a:t>
            </a:r>
            <a:r>
              <a:rPr lang="en-GB" sz="2400" dirty="0" smtClean="0"/>
              <a:t> </a:t>
            </a:r>
            <a:r>
              <a:rPr lang="en-GB" sz="2400" dirty="0" err="1" smtClean="0"/>
              <a:t>hành</a:t>
            </a:r>
            <a:r>
              <a:rPr lang="en-GB" sz="2400" dirty="0" smtClean="0"/>
              <a:t> </a:t>
            </a:r>
            <a:r>
              <a:rPr lang="en-GB" sz="2400" dirty="0" err="1" smtClean="0"/>
              <a:t>trình</a:t>
            </a:r>
            <a:r>
              <a:rPr lang="en-GB" sz="2400" dirty="0" smtClean="0"/>
              <a:t> </a:t>
            </a:r>
            <a:r>
              <a:rPr lang="en-GB" sz="2400" dirty="0" err="1" smtClean="0"/>
              <a:t>sản</a:t>
            </a:r>
            <a:r>
              <a:rPr lang="en-GB" sz="2400" dirty="0" smtClean="0"/>
              <a:t> </a:t>
            </a:r>
            <a:r>
              <a:rPr lang="en-GB" sz="2400" dirty="0" err="1" smtClean="0"/>
              <a:t>phẩm</a:t>
            </a:r>
            <a:r>
              <a:rPr lang="en-GB" sz="2400" dirty="0" smtClean="0"/>
              <a:t> </a:t>
            </a:r>
            <a:r>
              <a:rPr lang="en-GB" sz="2400" dirty="0" err="1" smtClean="0"/>
              <a:t>là</a:t>
            </a:r>
            <a:r>
              <a:rPr lang="en-GB" sz="2400" dirty="0" smtClean="0"/>
              <a:t> </a:t>
            </a:r>
            <a:r>
              <a:rPr lang="en-GB" sz="2400" dirty="0" err="1" smtClean="0"/>
              <a:t>yêu</a:t>
            </a:r>
            <a:r>
              <a:rPr lang="en-GB" sz="2400" dirty="0" smtClean="0"/>
              <a:t> </a:t>
            </a:r>
            <a:r>
              <a:rPr lang="en-GB" sz="2400" dirty="0" err="1" smtClean="0"/>
              <a:t>cầu</a:t>
            </a:r>
            <a:r>
              <a:rPr lang="en-GB" sz="2400" dirty="0" smtClean="0"/>
              <a:t> </a:t>
            </a:r>
            <a:r>
              <a:rPr lang="en-GB" sz="2400" dirty="0" err="1" smtClean="0"/>
              <a:t>đối</a:t>
            </a:r>
            <a:r>
              <a:rPr lang="en-GB" sz="2400" dirty="0" smtClean="0"/>
              <a:t> </a:t>
            </a:r>
            <a:r>
              <a:rPr lang="en-GB" sz="2400" dirty="0" err="1" smtClean="0"/>
              <a:t>với</a:t>
            </a:r>
            <a:r>
              <a:rPr lang="en-GB" sz="2400" dirty="0" smtClean="0"/>
              <a:t> </a:t>
            </a:r>
            <a:r>
              <a:rPr lang="en-GB" sz="2400" dirty="0" err="1" smtClean="0"/>
              <a:t>tất</a:t>
            </a:r>
            <a:r>
              <a:rPr lang="en-GB" sz="2400" dirty="0" smtClean="0"/>
              <a:t> </a:t>
            </a:r>
            <a:r>
              <a:rPr lang="en-GB" sz="2400" dirty="0" err="1" smtClean="0"/>
              <a:t>cả</a:t>
            </a:r>
            <a:r>
              <a:rPr lang="en-GB" sz="2400" dirty="0" smtClean="0"/>
              <a:t> </a:t>
            </a:r>
            <a:r>
              <a:rPr lang="en-GB" sz="2400" dirty="0" err="1" smtClean="0"/>
              <a:t>các</a:t>
            </a:r>
            <a:r>
              <a:rPr lang="en-GB" sz="2400" dirty="0" smtClean="0"/>
              <a:t> </a:t>
            </a:r>
            <a:r>
              <a:rPr lang="en-GB" sz="2400" dirty="0" err="1" smtClean="0"/>
              <a:t>tổ</a:t>
            </a:r>
            <a:r>
              <a:rPr lang="en-GB" sz="2400" dirty="0" smtClean="0"/>
              <a:t> </a:t>
            </a:r>
            <a:r>
              <a:rPr lang="en-GB" sz="2400" dirty="0" err="1" smtClean="0"/>
              <a:t>chức</a:t>
            </a:r>
            <a:r>
              <a:rPr lang="en-GB" sz="2400" dirty="0" smtClean="0"/>
              <a:t> </a:t>
            </a:r>
            <a:r>
              <a:rPr lang="en-GB" sz="2400" dirty="0" err="1" smtClean="0"/>
              <a:t>trong</a:t>
            </a:r>
            <a:r>
              <a:rPr lang="en-GB" sz="2400" dirty="0" smtClean="0"/>
              <a:t> </a:t>
            </a:r>
            <a:r>
              <a:rPr lang="en-GB" sz="2400" dirty="0" err="1" smtClean="0"/>
              <a:t>chuỗi</a:t>
            </a:r>
            <a:r>
              <a:rPr lang="en-GB" sz="2400" dirty="0" smtClean="0"/>
              <a:t> </a:t>
            </a:r>
            <a:r>
              <a:rPr lang="en-GB" sz="2400" dirty="0" err="1" smtClean="0"/>
              <a:t>cung</a:t>
            </a:r>
            <a:r>
              <a:rPr lang="en-GB" sz="2400" dirty="0" smtClean="0"/>
              <a:t> </a:t>
            </a:r>
            <a:r>
              <a:rPr lang="en-GB" sz="2400" dirty="0" err="1" smtClean="0"/>
              <a:t>ứng</a:t>
            </a:r>
            <a:r>
              <a:rPr lang="en-GB" sz="2400" dirty="0" smtClean="0"/>
              <a:t> </a:t>
            </a:r>
            <a:r>
              <a:rPr lang="en-GB" sz="2400" dirty="0" err="1" smtClean="0"/>
              <a:t>mà</a:t>
            </a:r>
            <a:r>
              <a:rPr lang="en-GB" sz="2400" dirty="0" smtClean="0"/>
              <a:t> </a:t>
            </a:r>
            <a:r>
              <a:rPr lang="en-GB" sz="2400" dirty="0" err="1" smtClean="0"/>
              <a:t>có</a:t>
            </a:r>
            <a:r>
              <a:rPr lang="en-GB" sz="2400" dirty="0" smtClean="0"/>
              <a:t> </a:t>
            </a:r>
            <a:r>
              <a:rPr lang="en-GB" sz="2400" dirty="0" err="1" smtClean="0"/>
              <a:t>sở</a:t>
            </a:r>
            <a:r>
              <a:rPr lang="en-GB" sz="2400" dirty="0" smtClean="0"/>
              <a:t> </a:t>
            </a:r>
            <a:r>
              <a:rPr lang="en-GB" sz="2400" dirty="0" err="1" smtClean="0"/>
              <a:t>hữu</a:t>
            </a:r>
            <a:r>
              <a:rPr lang="en-GB" sz="2400" dirty="0" smtClean="0"/>
              <a:t> </a:t>
            </a:r>
            <a:r>
              <a:rPr lang="en-GB" sz="2400" dirty="0" err="1" smtClean="0"/>
              <a:t>hợp</a:t>
            </a:r>
            <a:r>
              <a:rPr lang="en-GB" sz="2400" dirty="0" smtClean="0"/>
              <a:t> </a:t>
            </a:r>
            <a:r>
              <a:rPr lang="en-GB" sz="2400" dirty="0" err="1" smtClean="0"/>
              <a:t>pháp</a:t>
            </a:r>
            <a:r>
              <a:rPr lang="en-GB" sz="2400" dirty="0" smtClean="0"/>
              <a:t> </a:t>
            </a:r>
            <a:r>
              <a:rPr lang="en-GB" sz="2400" dirty="0" err="1" smtClean="0"/>
              <a:t>sản</a:t>
            </a:r>
            <a:r>
              <a:rPr lang="en-GB" sz="2400" dirty="0" smtClean="0"/>
              <a:t> </a:t>
            </a:r>
            <a:r>
              <a:rPr lang="en-GB" sz="2400" dirty="0" err="1" smtClean="0"/>
              <a:t>phẩm</a:t>
            </a:r>
            <a:r>
              <a:rPr lang="en-GB" sz="2400" dirty="0" smtClean="0"/>
              <a:t> </a:t>
            </a:r>
            <a:r>
              <a:rPr lang="en-GB" sz="2400" dirty="0" err="1" smtClean="0"/>
              <a:t>được</a:t>
            </a:r>
            <a:r>
              <a:rPr lang="en-GB" sz="2400" dirty="0" smtClean="0"/>
              <a:t> </a:t>
            </a:r>
            <a:r>
              <a:rPr lang="en-GB" sz="2400" dirty="0" err="1" smtClean="0"/>
              <a:t>chứng</a:t>
            </a:r>
            <a:r>
              <a:rPr lang="en-GB" sz="2400" dirty="0" smtClean="0"/>
              <a:t> </a:t>
            </a:r>
            <a:r>
              <a:rPr lang="en-GB" sz="2400" dirty="0" err="1" smtClean="0"/>
              <a:t>nhận</a:t>
            </a:r>
            <a:r>
              <a:rPr lang="en-GB" sz="2400" dirty="0" smtClean="0"/>
              <a:t> </a:t>
            </a:r>
            <a:r>
              <a:rPr lang="en-GB" sz="2400" dirty="0" err="1" smtClean="0"/>
              <a:t>và</a:t>
            </a:r>
            <a:r>
              <a:rPr lang="en-GB" sz="2400" dirty="0" smtClean="0"/>
              <a:t> </a:t>
            </a:r>
            <a:r>
              <a:rPr lang="en-GB" sz="2400" dirty="0" err="1" smtClean="0"/>
              <a:t>thực</a:t>
            </a:r>
            <a:r>
              <a:rPr lang="en-GB" sz="2400" dirty="0" smtClean="0"/>
              <a:t> </a:t>
            </a:r>
            <a:r>
              <a:rPr lang="en-GB" sz="2400" dirty="0" err="1" smtClean="0"/>
              <a:t>hiện</a:t>
            </a:r>
            <a:r>
              <a:rPr lang="en-GB" sz="2400" dirty="0" smtClean="0"/>
              <a:t> </a:t>
            </a:r>
            <a:r>
              <a:rPr lang="en-GB" sz="2400" dirty="0" err="1" smtClean="0"/>
              <a:t>ít</a:t>
            </a:r>
            <a:r>
              <a:rPr lang="en-GB" sz="2400" dirty="0" smtClean="0"/>
              <a:t> </a:t>
            </a:r>
            <a:r>
              <a:rPr lang="en-GB" sz="2400" dirty="0" err="1" smtClean="0"/>
              <a:t>nhất</a:t>
            </a:r>
            <a:r>
              <a:rPr lang="en-GB" sz="2400" dirty="0" smtClean="0"/>
              <a:t> </a:t>
            </a:r>
            <a:r>
              <a:rPr lang="en-GB" sz="2400" dirty="0" err="1" smtClean="0"/>
              <a:t>một</a:t>
            </a:r>
            <a:r>
              <a:rPr lang="en-GB" sz="2400" dirty="0" smtClean="0"/>
              <a:t> </a:t>
            </a:r>
            <a:r>
              <a:rPr lang="en-GB" sz="2400" dirty="0" err="1" smtClean="0"/>
              <a:t>trong</a:t>
            </a:r>
            <a:r>
              <a:rPr lang="en-GB" sz="2400" dirty="0" smtClean="0"/>
              <a:t> </a:t>
            </a:r>
            <a:r>
              <a:rPr lang="en-GB" sz="2400" dirty="0" err="1" smtClean="0"/>
              <a:t>những</a:t>
            </a:r>
            <a:r>
              <a:rPr lang="en-GB" sz="2400" dirty="0" smtClean="0"/>
              <a:t> </a:t>
            </a:r>
            <a:r>
              <a:rPr lang="en-GB" sz="2400" dirty="0" err="1" smtClean="0"/>
              <a:t>hoạt</a:t>
            </a:r>
            <a:r>
              <a:rPr lang="en-GB" sz="2400" dirty="0" smtClean="0"/>
              <a:t> </a:t>
            </a:r>
            <a:r>
              <a:rPr lang="en-GB" sz="2400" dirty="0" err="1" smtClean="0"/>
              <a:t>động</a:t>
            </a:r>
            <a:r>
              <a:rPr lang="en-GB" sz="2400" dirty="0" smtClean="0"/>
              <a:t> </a:t>
            </a:r>
            <a:r>
              <a:rPr lang="en-GB" sz="2400" dirty="0" err="1" smtClean="0"/>
              <a:t>sau</a:t>
            </a:r>
            <a:r>
              <a:rPr lang="en-GB" sz="2400" dirty="0" smtClean="0"/>
              <a:t> </a:t>
            </a:r>
            <a:r>
              <a:rPr lang="en-GB" sz="2400" dirty="0" err="1" smtClean="0"/>
              <a:t>đây</a:t>
            </a:r>
            <a:r>
              <a:rPr lang="en-GB" sz="2400" dirty="0" smtClean="0"/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 err="1" smtClean="0"/>
              <a:t>Khai</a:t>
            </a:r>
            <a:r>
              <a:rPr lang="en-GB" sz="2000" dirty="0" smtClean="0"/>
              <a:t> </a:t>
            </a:r>
            <a:r>
              <a:rPr lang="en-GB" sz="2000" dirty="0" err="1" smtClean="0"/>
              <a:t>báo</a:t>
            </a:r>
            <a:r>
              <a:rPr lang="en-GB" sz="2000" dirty="0" smtClean="0"/>
              <a:t> (claim) FSC® </a:t>
            </a:r>
            <a:r>
              <a:rPr lang="en-GB" sz="2000" dirty="0" err="1" smtClean="0"/>
              <a:t>trên</a:t>
            </a:r>
            <a:r>
              <a:rPr lang="en-GB" sz="2000" dirty="0" smtClean="0"/>
              <a:t> </a:t>
            </a:r>
            <a:r>
              <a:rPr lang="en-GB" sz="2000" dirty="0" err="1" smtClean="0"/>
              <a:t>chứng</a:t>
            </a:r>
            <a:r>
              <a:rPr lang="en-GB" sz="2000" dirty="0" smtClean="0"/>
              <a:t> </a:t>
            </a:r>
            <a:r>
              <a:rPr lang="en-GB" sz="2000" dirty="0" err="1" smtClean="0"/>
              <a:t>từ</a:t>
            </a:r>
            <a:r>
              <a:rPr lang="en-GB" sz="2000" dirty="0" smtClean="0"/>
              <a:t> </a:t>
            </a:r>
            <a:r>
              <a:rPr lang="en-GB" sz="2000" dirty="0" err="1" smtClean="0"/>
              <a:t>bán</a:t>
            </a:r>
            <a:r>
              <a:rPr lang="en-GB" sz="2000" dirty="0" smtClean="0"/>
              <a:t> </a:t>
            </a:r>
            <a:r>
              <a:rPr lang="en-GB" sz="2000" dirty="0" err="1" smtClean="0"/>
              <a:t>hàng</a:t>
            </a:r>
            <a:r>
              <a:rPr lang="en-GB" sz="2000" dirty="0" smtClean="0"/>
              <a:t> </a:t>
            </a:r>
            <a:r>
              <a:rPr lang="en-GB" sz="2000" dirty="0" err="1" smtClean="0"/>
              <a:t>và</a:t>
            </a:r>
            <a:r>
              <a:rPr lang="en-GB" sz="2000" dirty="0" smtClean="0"/>
              <a:t> </a:t>
            </a:r>
            <a:r>
              <a:rPr lang="en-GB" sz="2000" dirty="0" err="1" smtClean="0"/>
              <a:t>giao</a:t>
            </a:r>
            <a:r>
              <a:rPr lang="en-GB" sz="2000" dirty="0" smtClean="0"/>
              <a:t> </a:t>
            </a:r>
            <a:r>
              <a:rPr lang="en-GB" sz="2000" dirty="0" err="1" smtClean="0"/>
              <a:t>nhận</a:t>
            </a:r>
            <a:r>
              <a:rPr lang="en-GB" sz="2000" dirty="0" smtClean="0"/>
              <a:t> </a:t>
            </a:r>
            <a:r>
              <a:rPr lang="en-GB" sz="2000" dirty="0" err="1" smtClean="0"/>
              <a:t>đối</a:t>
            </a:r>
            <a:r>
              <a:rPr lang="en-GB" sz="2000" dirty="0" smtClean="0"/>
              <a:t> </a:t>
            </a:r>
            <a:r>
              <a:rPr lang="en-GB" sz="2000" dirty="0" err="1" smtClean="0"/>
              <a:t>với</a:t>
            </a:r>
            <a:r>
              <a:rPr lang="en-GB" sz="2000" dirty="0" smtClean="0"/>
              <a:t> </a:t>
            </a:r>
            <a:r>
              <a:rPr lang="en-GB" sz="2000" dirty="0" err="1" smtClean="0"/>
              <a:t>khách</a:t>
            </a:r>
            <a:r>
              <a:rPr lang="en-GB" sz="2000" dirty="0" smtClean="0"/>
              <a:t> </a:t>
            </a:r>
            <a:r>
              <a:rPr lang="en-GB" sz="2000" dirty="0" err="1" smtClean="0"/>
              <a:t>hàng</a:t>
            </a:r>
            <a:r>
              <a:rPr lang="en-GB" sz="2000" dirty="0" smtClean="0"/>
              <a:t>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 err="1" smtClean="0"/>
              <a:t>Sử</a:t>
            </a:r>
            <a:r>
              <a:rPr lang="en-GB" sz="2000" dirty="0" smtClean="0"/>
              <a:t> </a:t>
            </a:r>
            <a:r>
              <a:rPr lang="en-GB" sz="2000" dirty="0" err="1" smtClean="0"/>
              <a:t>dụng</a:t>
            </a:r>
            <a:r>
              <a:rPr lang="en-GB" sz="2000" dirty="0" smtClean="0"/>
              <a:t> </a:t>
            </a:r>
            <a:r>
              <a:rPr lang="en-GB" sz="2000" dirty="0" err="1" smtClean="0"/>
              <a:t>nhãn</a:t>
            </a:r>
            <a:r>
              <a:rPr lang="en-GB" sz="2000" dirty="0" smtClean="0"/>
              <a:t> </a:t>
            </a:r>
            <a:r>
              <a:rPr lang="en-GB" sz="2000" dirty="0" err="1" smtClean="0"/>
              <a:t>mác</a:t>
            </a:r>
            <a:r>
              <a:rPr lang="en-GB" sz="2000" dirty="0" smtClean="0"/>
              <a:t> FSC® </a:t>
            </a:r>
            <a:r>
              <a:rPr lang="en-GB" sz="2000" dirty="0" err="1" smtClean="0"/>
              <a:t>trên</a:t>
            </a:r>
            <a:r>
              <a:rPr lang="en-GB" sz="2000" dirty="0" smtClean="0"/>
              <a:t> </a:t>
            </a:r>
            <a:r>
              <a:rPr lang="en-GB" sz="2000" dirty="0" err="1" smtClean="0"/>
              <a:t>sản</a:t>
            </a:r>
            <a:r>
              <a:rPr lang="en-GB" sz="2000" dirty="0" smtClean="0"/>
              <a:t> </a:t>
            </a:r>
            <a:r>
              <a:rPr lang="en-GB" sz="2000" dirty="0" err="1" smtClean="0"/>
              <a:t>phẩm</a:t>
            </a:r>
            <a:r>
              <a:rPr lang="en-GB" sz="2000" dirty="0" smtClean="0"/>
              <a:t> </a:t>
            </a:r>
            <a:r>
              <a:rPr lang="en-GB" sz="2000" dirty="0" err="1" smtClean="0"/>
              <a:t>nhằm</a:t>
            </a:r>
            <a:r>
              <a:rPr lang="en-GB" sz="2000" dirty="0" smtClean="0"/>
              <a:t> </a:t>
            </a:r>
            <a:r>
              <a:rPr lang="en-GB" sz="2000" dirty="0" err="1" smtClean="0"/>
              <a:t>quảng</a:t>
            </a:r>
            <a:r>
              <a:rPr lang="en-GB" sz="2000" dirty="0" smtClean="0"/>
              <a:t> </a:t>
            </a:r>
            <a:r>
              <a:rPr lang="en-GB" sz="2000" dirty="0" err="1" smtClean="0"/>
              <a:t>bá</a:t>
            </a:r>
            <a:r>
              <a:rPr lang="en-GB" sz="2000" dirty="0" smtClean="0"/>
              <a:t>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 err="1" smtClean="0"/>
              <a:t>Chế</a:t>
            </a:r>
            <a:r>
              <a:rPr lang="en-GB" sz="2000" dirty="0" smtClean="0"/>
              <a:t> </a:t>
            </a:r>
            <a:r>
              <a:rPr lang="en-GB" sz="2000" dirty="0" err="1" smtClean="0"/>
              <a:t>biến</a:t>
            </a:r>
            <a:r>
              <a:rPr lang="en-GB" sz="2000" dirty="0" smtClean="0"/>
              <a:t>, </a:t>
            </a:r>
            <a:r>
              <a:rPr lang="en-GB" sz="2000" dirty="0" err="1" smtClean="0"/>
              <a:t>làm</a:t>
            </a:r>
            <a:r>
              <a:rPr lang="en-GB" sz="2000" dirty="0" smtClean="0"/>
              <a:t> </a:t>
            </a:r>
            <a:r>
              <a:rPr lang="en-GB" sz="2000" dirty="0" err="1" smtClean="0"/>
              <a:t>biến</a:t>
            </a:r>
            <a:r>
              <a:rPr lang="en-GB" sz="2000" dirty="0" smtClean="0"/>
              <a:t> </a:t>
            </a:r>
            <a:r>
              <a:rPr lang="en-GB" sz="2000" dirty="0" err="1" smtClean="0"/>
              <a:t>đổi</a:t>
            </a:r>
            <a:r>
              <a:rPr lang="en-GB" sz="2000" dirty="0" smtClean="0"/>
              <a:t> </a:t>
            </a:r>
            <a:r>
              <a:rPr lang="en-GB" sz="2000" dirty="0" err="1" smtClean="0"/>
              <a:t>sản</a:t>
            </a:r>
            <a:r>
              <a:rPr lang="en-GB" sz="2000" dirty="0" smtClean="0"/>
              <a:t> </a:t>
            </a:r>
            <a:r>
              <a:rPr lang="en-GB" sz="2000" dirty="0" err="1" smtClean="0"/>
              <a:t>phẩm</a:t>
            </a:r>
            <a:r>
              <a:rPr lang="en-GB" sz="2000" dirty="0" smtClean="0"/>
              <a:t> </a:t>
            </a:r>
            <a:r>
              <a:rPr lang="en-GB" sz="2000" dirty="0" err="1" smtClean="0"/>
              <a:t>có</a:t>
            </a:r>
            <a:r>
              <a:rPr lang="en-GB" sz="2000" dirty="0" smtClean="0"/>
              <a:t> </a:t>
            </a:r>
            <a:r>
              <a:rPr lang="en-GB" sz="2000" dirty="0" err="1" smtClean="0"/>
              <a:t>chứng</a:t>
            </a:r>
            <a:r>
              <a:rPr lang="en-GB" sz="2000" dirty="0" smtClean="0"/>
              <a:t> </a:t>
            </a:r>
            <a:r>
              <a:rPr lang="en-GB" sz="2000" dirty="0" err="1" smtClean="0"/>
              <a:t>nhận</a:t>
            </a:r>
            <a:r>
              <a:rPr lang="en-GB" sz="2000" dirty="0" smtClean="0"/>
              <a:t> FSC® (</a:t>
            </a:r>
            <a:r>
              <a:rPr lang="en-GB" sz="2000" dirty="0" err="1" smtClean="0"/>
              <a:t>ví</a:t>
            </a:r>
            <a:r>
              <a:rPr lang="en-GB" sz="2000" dirty="0" smtClean="0"/>
              <a:t> </a:t>
            </a:r>
            <a:r>
              <a:rPr lang="en-GB" sz="2000" dirty="0" err="1" smtClean="0"/>
              <a:t>dụ</a:t>
            </a:r>
            <a:r>
              <a:rPr lang="en-GB" sz="2000" dirty="0" smtClean="0"/>
              <a:t> </a:t>
            </a:r>
            <a:r>
              <a:rPr lang="en-GB" sz="2000" dirty="0" err="1" smtClean="0"/>
              <a:t>sản</a:t>
            </a:r>
            <a:r>
              <a:rPr lang="en-GB" sz="2000" dirty="0" smtClean="0"/>
              <a:t> </a:t>
            </a:r>
            <a:r>
              <a:rPr lang="en-GB" sz="2000" dirty="0" err="1" smtClean="0"/>
              <a:t>xuất</a:t>
            </a:r>
            <a:r>
              <a:rPr lang="en-GB" sz="2000" dirty="0" smtClean="0"/>
              <a:t>, </a:t>
            </a:r>
            <a:r>
              <a:rPr lang="en-GB" sz="2000" dirty="0" err="1" smtClean="0"/>
              <a:t>đóng</a:t>
            </a:r>
            <a:r>
              <a:rPr lang="en-GB" sz="2000" dirty="0" smtClean="0"/>
              <a:t> </a:t>
            </a:r>
            <a:r>
              <a:rPr lang="en-GB" sz="2000" dirty="0" err="1" smtClean="0"/>
              <a:t>gói</a:t>
            </a:r>
            <a:r>
              <a:rPr lang="en-GB" sz="2000" dirty="0" smtClean="0"/>
              <a:t> </a:t>
            </a:r>
            <a:r>
              <a:rPr lang="en-GB" sz="2000" dirty="0" err="1" smtClean="0"/>
              <a:t>lại</a:t>
            </a:r>
            <a:r>
              <a:rPr lang="en-GB" sz="2000" dirty="0" smtClean="0"/>
              <a:t>, </a:t>
            </a:r>
            <a:r>
              <a:rPr lang="en-GB" sz="2000" dirty="0" err="1" smtClean="0"/>
              <a:t>gắn</a:t>
            </a:r>
            <a:r>
              <a:rPr lang="en-GB" sz="2000" dirty="0" smtClean="0"/>
              <a:t> </a:t>
            </a:r>
            <a:r>
              <a:rPr lang="en-GB" sz="2000" dirty="0" err="1" smtClean="0"/>
              <a:t>nhãn</a:t>
            </a:r>
            <a:r>
              <a:rPr lang="en-GB" sz="2000" dirty="0" smtClean="0"/>
              <a:t> </a:t>
            </a:r>
            <a:r>
              <a:rPr lang="en-GB" sz="2000" dirty="0" err="1" smtClean="0"/>
              <a:t>lại</a:t>
            </a:r>
            <a:r>
              <a:rPr lang="en-GB" sz="2000" dirty="0" smtClean="0"/>
              <a:t>, </a:t>
            </a:r>
            <a:r>
              <a:rPr lang="en-GB" sz="2000" dirty="0" err="1" smtClean="0"/>
              <a:t>mua</a:t>
            </a:r>
            <a:r>
              <a:rPr lang="en-GB" sz="2000" dirty="0" smtClean="0"/>
              <a:t> chi </a:t>
            </a:r>
            <a:r>
              <a:rPr lang="en-GB" sz="2000" dirty="0" err="1" smtClean="0"/>
              <a:t>tiết</a:t>
            </a:r>
            <a:r>
              <a:rPr lang="en-GB" sz="2000" dirty="0" smtClean="0"/>
              <a:t> </a:t>
            </a:r>
            <a:r>
              <a:rPr lang="en-GB" sz="2000" dirty="0" err="1" smtClean="0"/>
              <a:t>gỗ</a:t>
            </a:r>
            <a:r>
              <a:rPr lang="en-GB" sz="2000" dirty="0" smtClean="0"/>
              <a:t> </a:t>
            </a:r>
            <a:r>
              <a:rPr lang="en-GB" sz="2000" dirty="0" err="1" smtClean="0"/>
              <a:t>chứng</a:t>
            </a:r>
            <a:r>
              <a:rPr lang="en-GB" sz="2000" dirty="0" smtClean="0"/>
              <a:t> </a:t>
            </a:r>
            <a:r>
              <a:rPr lang="en-GB" sz="2000" dirty="0" err="1" smtClean="0"/>
              <a:t>nhận</a:t>
            </a:r>
            <a:r>
              <a:rPr lang="en-GB" sz="2000" dirty="0" smtClean="0"/>
              <a:t> FSC® </a:t>
            </a:r>
            <a:r>
              <a:rPr lang="en-GB" sz="2000" dirty="0" err="1" smtClean="0"/>
              <a:t>về</a:t>
            </a:r>
            <a:r>
              <a:rPr lang="en-GB" sz="2000" dirty="0" smtClean="0"/>
              <a:t> </a:t>
            </a:r>
            <a:r>
              <a:rPr lang="en-GB" sz="2000" dirty="0" err="1" smtClean="0"/>
              <a:t>lắp</a:t>
            </a:r>
            <a:r>
              <a:rPr lang="en-GB" sz="2000" dirty="0" smtClean="0"/>
              <a:t> </a:t>
            </a:r>
            <a:r>
              <a:rPr lang="en-GB" sz="2000" dirty="0" err="1"/>
              <a:t>ráp</a:t>
            </a:r>
            <a:r>
              <a:rPr lang="en-GB" sz="2000" dirty="0"/>
              <a:t> </a:t>
            </a:r>
            <a:r>
              <a:rPr lang="en-GB" sz="2000" dirty="0" smtClean="0"/>
              <a:t>.</a:t>
            </a:r>
          </a:p>
          <a:p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tổ</a:t>
            </a:r>
            <a:r>
              <a:rPr lang="en-US" sz="2400" dirty="0" smtClean="0"/>
              <a:t> </a:t>
            </a:r>
            <a:r>
              <a:rPr lang="en-US" sz="2400" dirty="0" err="1" smtClean="0"/>
              <a:t>chức</a:t>
            </a:r>
            <a:r>
              <a:rPr lang="en-US" sz="2400" dirty="0" smtClean="0"/>
              <a:t> </a:t>
            </a:r>
            <a:r>
              <a:rPr lang="en-US" sz="2400" dirty="0" err="1" smtClean="0"/>
              <a:t>này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</a:p>
          <a:p>
            <a:pPr marL="714375" lvl="1" indent="-26828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 err="1">
                <a:solidFill>
                  <a:prstClr val="black"/>
                </a:solidFill>
                <a:cs typeface="+mn-cs"/>
              </a:rPr>
              <a:t>Đơn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vị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quản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lý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rừng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,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công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ty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lâm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nghiệp</a:t>
            </a:r>
            <a:endParaRPr lang="en-US" sz="2000" dirty="0">
              <a:solidFill>
                <a:prstClr val="black"/>
              </a:solidFill>
              <a:cs typeface="+mn-cs"/>
            </a:endParaRPr>
          </a:p>
          <a:p>
            <a:pPr marL="714375" lvl="1" indent="-26828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 err="1">
                <a:solidFill>
                  <a:prstClr val="black"/>
                </a:solidFill>
                <a:cs typeface="+mn-cs"/>
              </a:rPr>
              <a:t>Doanh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nghiệp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thương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mại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gỗ</a:t>
            </a:r>
            <a:endParaRPr lang="en-US" sz="2000" dirty="0">
              <a:solidFill>
                <a:prstClr val="black"/>
              </a:solidFill>
              <a:cs typeface="+mn-cs"/>
            </a:endParaRPr>
          </a:p>
          <a:p>
            <a:pPr marL="714375" lvl="1" indent="-26828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 err="1">
                <a:solidFill>
                  <a:prstClr val="black"/>
                </a:solidFill>
                <a:cs typeface="+mn-cs"/>
              </a:rPr>
              <a:t>Doanh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nghiệp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chế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biến</a:t>
            </a:r>
            <a:endParaRPr lang="en-US" sz="2000" dirty="0">
              <a:solidFill>
                <a:prstClr val="black"/>
              </a:solidFill>
              <a:cs typeface="+mn-cs"/>
            </a:endParaRPr>
          </a:p>
          <a:p>
            <a:pPr marL="714375" lvl="1" indent="-26828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 err="1">
                <a:solidFill>
                  <a:prstClr val="black"/>
                </a:solidFill>
                <a:cs typeface="+mn-cs"/>
              </a:rPr>
              <a:t>Doanh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nghiệp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kinh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doanh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sản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+mn-cs"/>
              </a:rPr>
              <a:t>phẩm</a:t>
            </a:r>
            <a:r>
              <a:rPr lang="en-US" sz="200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cs typeface="+mn-cs"/>
              </a:rPr>
              <a:t>gỗ</a:t>
            </a:r>
            <a:endParaRPr lang="en-US" sz="2000" dirty="0" smtClean="0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93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Ai</a:t>
            </a:r>
            <a:r>
              <a:rPr lang="en-GB" dirty="0" smtClean="0">
                <a:solidFill>
                  <a:srgbClr val="FF0000"/>
                </a:solidFill>
                <a:ea typeface="ヒラギノ角ゴ Pro W3" charset="0"/>
              </a:rPr>
              <a:t> </a:t>
            </a:r>
            <a:r>
              <a:rPr lang="en-GB" dirty="0" err="1">
                <a:ea typeface="ヒラギノ角ゴ Pro W3" charset="0"/>
              </a:rPr>
              <a:t>không</a:t>
            </a:r>
            <a:r>
              <a:rPr lang="en-GB" dirty="0"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cần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thực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hiện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FSC® COC?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479" y="1819570"/>
            <a:ext cx="8253046" cy="4485078"/>
          </a:xfrm>
        </p:spPr>
        <p:txBody>
          <a:bodyPr>
            <a:normAutofit/>
          </a:bodyPr>
          <a:lstStyle/>
          <a:p>
            <a:r>
              <a:rPr lang="en-GB" dirty="0" err="1" smtClean="0"/>
              <a:t>Tổ</a:t>
            </a:r>
            <a:r>
              <a:rPr lang="en-GB" dirty="0" smtClean="0"/>
              <a:t> </a:t>
            </a:r>
            <a:r>
              <a:rPr lang="en-GB" dirty="0" err="1" smtClean="0"/>
              <a:t>chức</a:t>
            </a:r>
            <a:r>
              <a:rPr lang="en-GB" dirty="0" smtClean="0"/>
              <a:t> </a:t>
            </a:r>
            <a:r>
              <a:rPr lang="en-GB" dirty="0" err="1" smtClean="0"/>
              <a:t>cung</a:t>
            </a:r>
            <a:r>
              <a:rPr lang="en-GB" dirty="0" smtClean="0"/>
              <a:t> </a:t>
            </a:r>
            <a:r>
              <a:rPr lang="en-GB" dirty="0" err="1" smtClean="0"/>
              <a:t>cấp</a:t>
            </a:r>
            <a:r>
              <a:rPr lang="en-GB" dirty="0" smtClean="0"/>
              <a:t> </a:t>
            </a:r>
            <a:r>
              <a:rPr lang="en-GB" dirty="0" err="1" smtClean="0"/>
              <a:t>dịch</a:t>
            </a:r>
            <a:r>
              <a:rPr lang="en-GB" dirty="0" smtClean="0"/>
              <a:t> </a:t>
            </a:r>
            <a:r>
              <a:rPr lang="en-GB" dirty="0" err="1" smtClean="0"/>
              <a:t>vụ</a:t>
            </a:r>
            <a:r>
              <a:rPr lang="en-GB" dirty="0" smtClean="0"/>
              <a:t> </a:t>
            </a:r>
            <a:r>
              <a:rPr lang="en-GB" dirty="0" err="1" smtClean="0"/>
              <a:t>cho</a:t>
            </a:r>
            <a:r>
              <a:rPr lang="en-GB" dirty="0" smtClean="0"/>
              <a:t> </a:t>
            </a:r>
            <a:r>
              <a:rPr lang="en-GB" dirty="0" err="1" smtClean="0"/>
              <a:t>các</a:t>
            </a:r>
            <a:r>
              <a:rPr lang="en-GB" dirty="0" smtClean="0"/>
              <a:t> </a:t>
            </a:r>
            <a:r>
              <a:rPr lang="en-GB" dirty="0" err="1" smtClean="0"/>
              <a:t>tổ</a:t>
            </a:r>
            <a:r>
              <a:rPr lang="en-GB" dirty="0" smtClean="0"/>
              <a:t> </a:t>
            </a:r>
            <a:r>
              <a:rPr lang="en-GB" dirty="0" err="1" smtClean="0"/>
              <a:t>chức</a:t>
            </a:r>
            <a:r>
              <a:rPr lang="en-GB" dirty="0" smtClean="0"/>
              <a:t> </a:t>
            </a:r>
            <a:r>
              <a:rPr lang="en-GB" dirty="0" err="1" smtClean="0"/>
              <a:t>có</a:t>
            </a:r>
            <a:r>
              <a:rPr lang="en-GB" dirty="0" smtClean="0"/>
              <a:t> </a:t>
            </a:r>
            <a:r>
              <a:rPr lang="en-GB" dirty="0" err="1" smtClean="0"/>
              <a:t>chứng</a:t>
            </a:r>
            <a:r>
              <a:rPr lang="en-GB" dirty="0" smtClean="0"/>
              <a:t> </a:t>
            </a:r>
            <a:r>
              <a:rPr lang="en-GB" dirty="0" err="1" smtClean="0"/>
              <a:t>nhận</a:t>
            </a:r>
            <a:r>
              <a:rPr lang="en-GB" dirty="0" smtClean="0"/>
              <a:t> </a:t>
            </a:r>
            <a:r>
              <a:rPr lang="en-GB" b="1" i="1" dirty="0" err="1" smtClean="0"/>
              <a:t>mà</a:t>
            </a:r>
            <a:r>
              <a:rPr lang="en-GB" b="1" i="1" dirty="0" smtClean="0"/>
              <a:t> </a:t>
            </a:r>
            <a:r>
              <a:rPr lang="en-GB" b="1" i="1" dirty="0" err="1" smtClean="0"/>
              <a:t>không</a:t>
            </a:r>
            <a:r>
              <a:rPr lang="en-GB" b="1" i="1" dirty="0" smtClean="0"/>
              <a:t> </a:t>
            </a:r>
            <a:r>
              <a:rPr lang="en-GB" b="1" i="1" dirty="0" err="1" smtClean="0"/>
              <a:t>có</a:t>
            </a:r>
            <a:r>
              <a:rPr lang="en-GB" b="1" i="1" dirty="0" smtClean="0"/>
              <a:t> </a:t>
            </a:r>
            <a:r>
              <a:rPr lang="en-GB" b="1" i="1" dirty="0" err="1" smtClean="0"/>
              <a:t>sở</a:t>
            </a:r>
            <a:r>
              <a:rPr lang="en-GB" b="1" i="1" dirty="0" smtClean="0"/>
              <a:t> </a:t>
            </a:r>
            <a:r>
              <a:rPr lang="en-GB" b="1" i="1" dirty="0" err="1" smtClean="0"/>
              <a:t>hữu</a:t>
            </a:r>
            <a:r>
              <a:rPr lang="en-GB" b="1" i="1" dirty="0" smtClean="0"/>
              <a:t> </a:t>
            </a:r>
            <a:r>
              <a:rPr lang="en-GB" b="1" i="1" dirty="0" err="1" smtClean="0"/>
              <a:t>hợp</a:t>
            </a:r>
            <a:r>
              <a:rPr lang="en-GB" b="1" i="1" dirty="0" smtClean="0"/>
              <a:t> </a:t>
            </a:r>
            <a:r>
              <a:rPr lang="en-GB" b="1" i="1" dirty="0" err="1" smtClean="0"/>
              <a:t>pháp</a:t>
            </a:r>
            <a:r>
              <a:rPr lang="en-GB" b="1" i="1" dirty="0" smtClean="0"/>
              <a:t> </a:t>
            </a:r>
            <a:r>
              <a:rPr lang="en-GB" b="1" i="1" dirty="0" err="1" smtClean="0"/>
              <a:t>đối</a:t>
            </a:r>
            <a:r>
              <a:rPr lang="en-GB" b="1" i="1" dirty="0" smtClean="0"/>
              <a:t> </a:t>
            </a:r>
            <a:r>
              <a:rPr lang="en-GB" b="1" i="1" dirty="0" err="1" smtClean="0"/>
              <a:t>với</a:t>
            </a:r>
            <a:r>
              <a:rPr lang="en-GB" b="1" i="1" dirty="0" smtClean="0"/>
              <a:t> </a:t>
            </a:r>
            <a:r>
              <a:rPr lang="en-GB" b="1" i="1" dirty="0" err="1" smtClean="0"/>
              <a:t>sản</a:t>
            </a:r>
            <a:r>
              <a:rPr lang="en-GB" b="1" i="1" dirty="0" smtClean="0"/>
              <a:t> </a:t>
            </a:r>
            <a:r>
              <a:rPr lang="en-GB" b="1" i="1" dirty="0" err="1" smtClean="0"/>
              <a:t>phẩm</a:t>
            </a:r>
            <a:r>
              <a:rPr lang="en-GB" b="1" i="1" dirty="0" smtClean="0"/>
              <a:t> </a:t>
            </a:r>
            <a:r>
              <a:rPr lang="en-GB" b="1" i="1" dirty="0" err="1" smtClean="0"/>
              <a:t>có</a:t>
            </a:r>
            <a:r>
              <a:rPr lang="en-GB" b="1" i="1" dirty="0" smtClean="0"/>
              <a:t> </a:t>
            </a:r>
            <a:r>
              <a:rPr lang="en-GB" b="1" i="1" dirty="0" err="1" smtClean="0"/>
              <a:t>chứng</a:t>
            </a:r>
            <a:r>
              <a:rPr lang="en-GB" b="1" i="1" dirty="0" smtClean="0"/>
              <a:t> </a:t>
            </a:r>
            <a:r>
              <a:rPr lang="en-GB" b="1" i="1" dirty="0" err="1" smtClean="0"/>
              <a:t>nhận</a:t>
            </a:r>
            <a:r>
              <a:rPr lang="en-GB" b="1" i="1" dirty="0" smtClean="0"/>
              <a:t> FSC®:</a:t>
            </a:r>
          </a:p>
          <a:p>
            <a:pPr lvl="1"/>
            <a:r>
              <a:rPr lang="en-GB" sz="2000" i="1" dirty="0" err="1" smtClean="0"/>
              <a:t>Đại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lý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trung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gian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thương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mại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những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sản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phẩm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có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chứng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nhận</a:t>
            </a:r>
            <a:endParaRPr lang="en-GB" sz="2000" i="1" dirty="0" smtClean="0"/>
          </a:p>
          <a:p>
            <a:pPr lvl="1"/>
            <a:r>
              <a:rPr lang="en-GB" sz="2000" i="1" dirty="0" smtClean="0"/>
              <a:t>Công </a:t>
            </a:r>
            <a:r>
              <a:rPr lang="en-GB" sz="2000" i="1" dirty="0" err="1" smtClean="0"/>
              <a:t>ty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vận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tải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đảm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nhiệm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chuyên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chở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hoặc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lưu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trữ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tạm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thời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sản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phẩm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có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chứng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nhận</a:t>
            </a:r>
            <a:endParaRPr lang="en-GB" sz="2000" i="1" dirty="0" smtClean="0"/>
          </a:p>
          <a:p>
            <a:pPr lvl="1"/>
            <a:r>
              <a:rPr lang="en-GB" sz="2000" i="1" dirty="0" err="1" smtClean="0"/>
              <a:t>Nhà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thầu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gia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công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theo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những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hợp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đồng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thuê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gia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công</a:t>
            </a:r>
            <a:endParaRPr lang="en-GB" sz="2000" i="1" dirty="0" smtClean="0"/>
          </a:p>
          <a:p>
            <a:r>
              <a:rPr lang="en-GB" dirty="0" err="1" smtClean="0"/>
              <a:t>Doanh</a:t>
            </a:r>
            <a:r>
              <a:rPr lang="en-GB" dirty="0" smtClean="0"/>
              <a:t> </a:t>
            </a:r>
            <a:r>
              <a:rPr lang="en-GB" dirty="0" err="1" smtClean="0"/>
              <a:t>nghiệp</a:t>
            </a:r>
            <a:r>
              <a:rPr lang="en-GB" dirty="0" smtClean="0"/>
              <a:t> </a:t>
            </a:r>
            <a:r>
              <a:rPr lang="en-GB" dirty="0" err="1" smtClean="0"/>
              <a:t>bán</a:t>
            </a:r>
            <a:r>
              <a:rPr lang="en-GB" dirty="0" smtClean="0"/>
              <a:t> </a:t>
            </a:r>
            <a:r>
              <a:rPr lang="en-GB" dirty="0" err="1" smtClean="0"/>
              <a:t>lẻ</a:t>
            </a:r>
            <a:r>
              <a:rPr lang="en-GB" dirty="0" smtClean="0"/>
              <a:t> </a:t>
            </a:r>
            <a:r>
              <a:rPr lang="en-GB" dirty="0" err="1" smtClean="0"/>
              <a:t>sản</a:t>
            </a:r>
            <a:r>
              <a:rPr lang="en-GB" dirty="0" smtClean="0"/>
              <a:t> </a:t>
            </a:r>
            <a:r>
              <a:rPr lang="en-GB" dirty="0" err="1" smtClean="0"/>
              <a:t>phẩm</a:t>
            </a:r>
            <a:r>
              <a:rPr lang="en-GB" dirty="0" smtClean="0"/>
              <a:t> </a:t>
            </a:r>
            <a:r>
              <a:rPr lang="en-GB" dirty="0" err="1" smtClean="0"/>
              <a:t>cho</a:t>
            </a:r>
            <a:r>
              <a:rPr lang="en-GB" dirty="0" smtClean="0"/>
              <a:t> </a:t>
            </a:r>
            <a:r>
              <a:rPr lang="en-GB" dirty="0" err="1" smtClean="0"/>
              <a:t>người</a:t>
            </a:r>
            <a:r>
              <a:rPr lang="en-GB" dirty="0" smtClean="0"/>
              <a:t> </a:t>
            </a:r>
            <a:r>
              <a:rPr lang="en-GB" dirty="0" err="1" smtClean="0"/>
              <a:t>tiêu</a:t>
            </a:r>
            <a:r>
              <a:rPr lang="en-GB" dirty="0" smtClean="0"/>
              <a:t> </a:t>
            </a:r>
            <a:r>
              <a:rPr lang="en-GB" dirty="0" err="1" smtClean="0"/>
              <a:t>dùng</a:t>
            </a:r>
            <a:r>
              <a:rPr lang="en-GB" dirty="0" smtClean="0"/>
              <a:t> </a:t>
            </a:r>
            <a:r>
              <a:rPr lang="en-GB" dirty="0" err="1" smtClean="0"/>
              <a:t>cuối</a:t>
            </a:r>
            <a:r>
              <a:rPr lang="en-GB" dirty="0" smtClean="0"/>
              <a:t> </a:t>
            </a:r>
            <a:r>
              <a:rPr lang="en-GB" dirty="0" err="1" smtClean="0"/>
              <a:t>cùng</a:t>
            </a:r>
            <a:endParaRPr lang="en-GB" dirty="0" smtClean="0"/>
          </a:p>
          <a:p>
            <a:r>
              <a:rPr lang="en-GB" dirty="0" err="1" smtClean="0"/>
              <a:t>Các</a:t>
            </a:r>
            <a:r>
              <a:rPr lang="en-GB" dirty="0" smtClean="0"/>
              <a:t> </a:t>
            </a:r>
            <a:r>
              <a:rPr lang="en-GB" dirty="0" err="1" smtClean="0"/>
              <a:t>tổ</a:t>
            </a:r>
            <a:r>
              <a:rPr lang="en-GB" dirty="0" smtClean="0"/>
              <a:t> </a:t>
            </a:r>
            <a:r>
              <a:rPr lang="en-GB" dirty="0" err="1" smtClean="0"/>
              <a:t>chức</a:t>
            </a:r>
            <a:r>
              <a:rPr lang="en-GB" dirty="0" smtClean="0"/>
              <a:t> </a:t>
            </a:r>
            <a:r>
              <a:rPr lang="en-GB" dirty="0" err="1" smtClean="0"/>
              <a:t>hoặc</a:t>
            </a:r>
            <a:r>
              <a:rPr lang="en-GB" dirty="0" smtClean="0"/>
              <a:t> </a:t>
            </a:r>
            <a:r>
              <a:rPr lang="en-GB" dirty="0" err="1" smtClean="0"/>
              <a:t>cá</a:t>
            </a:r>
            <a:r>
              <a:rPr lang="en-GB" dirty="0" smtClean="0"/>
              <a:t> </a:t>
            </a:r>
            <a:r>
              <a:rPr lang="en-GB" dirty="0" err="1" smtClean="0"/>
              <a:t>nhân</a:t>
            </a:r>
            <a:r>
              <a:rPr lang="en-GB" dirty="0" smtClean="0"/>
              <a:t> </a:t>
            </a:r>
            <a:r>
              <a:rPr lang="en-GB" dirty="0" err="1" smtClean="0"/>
              <a:t>là</a:t>
            </a:r>
            <a:r>
              <a:rPr lang="en-GB" dirty="0" smtClean="0"/>
              <a:t> </a:t>
            </a:r>
            <a:r>
              <a:rPr lang="en-GB" dirty="0" err="1" smtClean="0"/>
              <a:t>người</a:t>
            </a:r>
            <a:r>
              <a:rPr lang="en-GB" dirty="0" smtClean="0"/>
              <a:t> </a:t>
            </a:r>
            <a:r>
              <a:rPr lang="en-GB" dirty="0" err="1" smtClean="0"/>
              <a:t>tiêu</a:t>
            </a:r>
            <a:r>
              <a:rPr lang="en-GB" dirty="0" smtClean="0"/>
              <a:t> </a:t>
            </a:r>
            <a:r>
              <a:rPr lang="en-GB" dirty="0" err="1" smtClean="0"/>
              <a:t>dùng</a:t>
            </a:r>
            <a:r>
              <a:rPr lang="en-GB" dirty="0" smtClean="0"/>
              <a:t> </a:t>
            </a:r>
            <a:r>
              <a:rPr lang="en-GB" dirty="0" err="1" smtClean="0"/>
              <a:t>cuối</a:t>
            </a:r>
            <a:r>
              <a:rPr lang="en-GB" dirty="0" smtClean="0"/>
              <a:t> </a:t>
            </a:r>
            <a:r>
              <a:rPr lang="en-GB" dirty="0" err="1" smtClean="0"/>
              <a:t>cùng</a:t>
            </a:r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5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Chuỗi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cung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ứng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được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chứng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nhận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(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CoC</a:t>
            </a:r>
            <a:r>
              <a:rPr lang="en-GB" dirty="0">
                <a:solidFill>
                  <a:srgbClr val="006600"/>
                </a:solidFill>
                <a:ea typeface="ヒラギノ角ゴ Pro W3" charset="0"/>
              </a:rPr>
              <a:t>)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479" y="1717965"/>
            <a:ext cx="8253046" cy="4485078"/>
          </a:xfrm>
        </p:spPr>
        <p:txBody>
          <a:bodyPr>
            <a:normAutofit/>
          </a:bodyPr>
          <a:lstStyle/>
          <a:p>
            <a:r>
              <a:rPr lang="en-GB" dirty="0" err="1" smtClean="0"/>
              <a:t>Áp</a:t>
            </a:r>
            <a:r>
              <a:rPr lang="en-GB" dirty="0" smtClean="0"/>
              <a:t> </a:t>
            </a:r>
            <a:r>
              <a:rPr lang="en-GB" dirty="0" err="1" smtClean="0"/>
              <a:t>dụng</a:t>
            </a:r>
            <a:r>
              <a:rPr lang="en-GB" dirty="0" smtClean="0"/>
              <a:t> </a:t>
            </a:r>
            <a:r>
              <a:rPr lang="en-GB" dirty="0" err="1" smtClean="0"/>
              <a:t>cho</a:t>
            </a:r>
            <a:r>
              <a:rPr lang="en-GB" dirty="0" smtClean="0"/>
              <a:t> </a:t>
            </a:r>
            <a:r>
              <a:rPr lang="en-GB" dirty="0" err="1" smtClean="0"/>
              <a:t>tất</a:t>
            </a:r>
            <a:r>
              <a:rPr lang="en-GB" dirty="0" smtClean="0"/>
              <a:t> </a:t>
            </a:r>
            <a:r>
              <a:rPr lang="en-GB" dirty="0" err="1" smtClean="0"/>
              <a:t>cả</a:t>
            </a:r>
            <a:r>
              <a:rPr lang="en-GB" dirty="0" smtClean="0"/>
              <a:t> </a:t>
            </a:r>
            <a:r>
              <a:rPr lang="en-GB" dirty="0" err="1" smtClean="0"/>
              <a:t>các</a:t>
            </a:r>
            <a:r>
              <a:rPr lang="en-GB" dirty="0" smtClean="0"/>
              <a:t> </a:t>
            </a:r>
            <a:r>
              <a:rPr lang="en-GB" dirty="0" err="1" smtClean="0"/>
              <a:t>tổ</a:t>
            </a:r>
            <a:r>
              <a:rPr lang="en-GB" dirty="0" smtClean="0"/>
              <a:t> </a:t>
            </a:r>
            <a:r>
              <a:rPr lang="en-GB" dirty="0" err="1" smtClean="0"/>
              <a:t>chức</a:t>
            </a:r>
            <a:r>
              <a:rPr lang="en-GB" dirty="0" smtClean="0"/>
              <a:t> </a:t>
            </a:r>
            <a:r>
              <a:rPr lang="en-GB" dirty="0" err="1" smtClean="0"/>
              <a:t>trong</a:t>
            </a:r>
            <a:r>
              <a:rPr lang="en-GB" dirty="0" smtClean="0"/>
              <a:t> </a:t>
            </a:r>
            <a:r>
              <a:rPr lang="en-GB" dirty="0" err="1" smtClean="0"/>
              <a:t>chuỗi</a:t>
            </a:r>
            <a:r>
              <a:rPr lang="en-GB" dirty="0" smtClean="0"/>
              <a:t> </a:t>
            </a:r>
            <a:r>
              <a:rPr lang="en-GB" dirty="0" err="1" smtClean="0"/>
              <a:t>hành</a:t>
            </a:r>
            <a:r>
              <a:rPr lang="en-GB" dirty="0" smtClean="0"/>
              <a:t> </a:t>
            </a:r>
            <a:r>
              <a:rPr lang="en-GB" dirty="0" err="1" smtClean="0"/>
              <a:t>trình</a:t>
            </a:r>
            <a:r>
              <a:rPr lang="en-GB" dirty="0" smtClean="0"/>
              <a:t> </a:t>
            </a:r>
            <a:r>
              <a:rPr lang="en-GB" dirty="0" err="1" smtClean="0"/>
              <a:t>mà</a:t>
            </a:r>
            <a:r>
              <a:rPr lang="en-GB" dirty="0" smtClean="0"/>
              <a:t> </a:t>
            </a:r>
            <a:r>
              <a:rPr lang="en-GB" dirty="0" err="1" smtClean="0"/>
              <a:t>có</a:t>
            </a:r>
            <a:r>
              <a:rPr lang="en-GB" dirty="0" smtClean="0"/>
              <a:t> </a:t>
            </a:r>
            <a:r>
              <a:rPr lang="en-GB" dirty="0" err="1" smtClean="0"/>
              <a:t>sở</a:t>
            </a:r>
            <a:r>
              <a:rPr lang="en-GB" dirty="0" smtClean="0"/>
              <a:t> </a:t>
            </a:r>
            <a:r>
              <a:rPr lang="en-GB" dirty="0" err="1" smtClean="0"/>
              <a:t>hữu</a:t>
            </a:r>
            <a:r>
              <a:rPr lang="en-GB" dirty="0" smtClean="0"/>
              <a:t> </a:t>
            </a:r>
            <a:r>
              <a:rPr lang="en-GB" dirty="0" err="1" smtClean="0"/>
              <a:t>hợp</a:t>
            </a:r>
            <a:r>
              <a:rPr lang="en-GB" dirty="0" smtClean="0"/>
              <a:t> </a:t>
            </a:r>
            <a:r>
              <a:rPr lang="en-GB" dirty="0" err="1" smtClean="0"/>
              <a:t>pháp</a:t>
            </a:r>
            <a:r>
              <a:rPr lang="en-GB" dirty="0" smtClean="0"/>
              <a:t> </a:t>
            </a:r>
            <a:r>
              <a:rPr lang="en-GB" dirty="0" err="1" smtClean="0"/>
              <a:t>đối</a:t>
            </a:r>
            <a:r>
              <a:rPr lang="en-GB" dirty="0" smtClean="0"/>
              <a:t> </a:t>
            </a:r>
            <a:r>
              <a:rPr lang="en-GB" dirty="0" err="1" smtClean="0"/>
              <a:t>với</a:t>
            </a:r>
            <a:r>
              <a:rPr lang="en-GB" dirty="0" smtClean="0"/>
              <a:t> </a:t>
            </a:r>
            <a:r>
              <a:rPr lang="en-GB" dirty="0" err="1" smtClean="0"/>
              <a:t>sản</a:t>
            </a:r>
            <a:r>
              <a:rPr lang="en-GB" dirty="0" smtClean="0"/>
              <a:t> </a:t>
            </a:r>
            <a:r>
              <a:rPr lang="en-GB" dirty="0" err="1" smtClean="0"/>
              <a:t>phẩm</a:t>
            </a:r>
            <a:r>
              <a:rPr lang="en-GB" dirty="0" smtClean="0"/>
              <a:t>:</a:t>
            </a:r>
          </a:p>
          <a:p>
            <a:pPr lvl="1"/>
            <a:r>
              <a:rPr lang="en-GB" dirty="0" err="1" smtClean="0"/>
              <a:t>Doanh</a:t>
            </a:r>
            <a:r>
              <a:rPr lang="en-GB" dirty="0" smtClean="0"/>
              <a:t> </a:t>
            </a:r>
            <a:r>
              <a:rPr lang="en-GB" dirty="0" err="1" smtClean="0"/>
              <a:t>nghiệp</a:t>
            </a:r>
            <a:r>
              <a:rPr lang="en-GB" dirty="0" smtClean="0"/>
              <a:t> </a:t>
            </a:r>
            <a:r>
              <a:rPr lang="en-GB" dirty="0" err="1" smtClean="0"/>
              <a:t>sản</a:t>
            </a:r>
            <a:r>
              <a:rPr lang="en-GB" dirty="0" smtClean="0"/>
              <a:t> </a:t>
            </a:r>
            <a:r>
              <a:rPr lang="en-GB" dirty="0" err="1" smtClean="0"/>
              <a:t>xuất</a:t>
            </a:r>
            <a:endParaRPr lang="en-GB" dirty="0" smtClean="0"/>
          </a:p>
          <a:p>
            <a:pPr lvl="1"/>
            <a:r>
              <a:rPr lang="en-GB" dirty="0" err="1" smtClean="0"/>
              <a:t>Doanh</a:t>
            </a:r>
            <a:r>
              <a:rPr lang="en-GB" dirty="0" smtClean="0"/>
              <a:t> </a:t>
            </a:r>
            <a:r>
              <a:rPr lang="en-GB" dirty="0" err="1" smtClean="0"/>
              <a:t>nghiệp</a:t>
            </a:r>
            <a:r>
              <a:rPr lang="en-GB" dirty="0" smtClean="0"/>
              <a:t> </a:t>
            </a:r>
            <a:r>
              <a:rPr lang="en-GB" dirty="0" err="1" smtClean="0"/>
              <a:t>chế</a:t>
            </a:r>
            <a:r>
              <a:rPr lang="en-GB" dirty="0" smtClean="0"/>
              <a:t> </a:t>
            </a:r>
            <a:r>
              <a:rPr lang="en-GB" dirty="0" err="1" smtClean="0"/>
              <a:t>biến</a:t>
            </a:r>
            <a:endParaRPr lang="en-GB" dirty="0" smtClean="0"/>
          </a:p>
          <a:p>
            <a:pPr lvl="1"/>
            <a:r>
              <a:rPr lang="en-GB" dirty="0" err="1" smtClean="0"/>
              <a:t>Doanh</a:t>
            </a:r>
            <a:r>
              <a:rPr lang="en-GB" dirty="0" smtClean="0"/>
              <a:t> </a:t>
            </a:r>
            <a:r>
              <a:rPr lang="en-GB" dirty="0" err="1" smtClean="0"/>
              <a:t>nghiệp</a:t>
            </a:r>
            <a:r>
              <a:rPr lang="en-GB" dirty="0" smtClean="0"/>
              <a:t> </a:t>
            </a:r>
            <a:r>
              <a:rPr lang="en-GB" dirty="0" err="1" smtClean="0"/>
              <a:t>thương</a:t>
            </a:r>
            <a:r>
              <a:rPr lang="en-GB" dirty="0" smtClean="0"/>
              <a:t> </a:t>
            </a:r>
            <a:r>
              <a:rPr lang="en-GB" dirty="0" err="1" smtClean="0"/>
              <a:t>mại</a:t>
            </a:r>
            <a:endParaRPr lang="en-GB" dirty="0" smtClean="0"/>
          </a:p>
          <a:p>
            <a:r>
              <a:rPr lang="en-GB" dirty="0" smtClean="0"/>
              <a:t>Hai </a:t>
            </a:r>
            <a:r>
              <a:rPr lang="en-GB" dirty="0" err="1" smtClean="0"/>
              <a:t>yếu</a:t>
            </a:r>
            <a:r>
              <a:rPr lang="en-GB" dirty="0" smtClean="0"/>
              <a:t> </a:t>
            </a:r>
            <a:r>
              <a:rPr lang="en-GB" dirty="0" err="1" smtClean="0"/>
              <a:t>tố</a:t>
            </a:r>
            <a:r>
              <a:rPr lang="en-GB" dirty="0" smtClean="0"/>
              <a:t> </a:t>
            </a:r>
            <a:r>
              <a:rPr lang="en-GB" dirty="0" err="1" smtClean="0"/>
              <a:t>tạo</a:t>
            </a:r>
            <a:r>
              <a:rPr lang="en-GB" dirty="0" smtClean="0"/>
              <a:t> </a:t>
            </a:r>
            <a:r>
              <a:rPr lang="en-GB" dirty="0" err="1" smtClean="0"/>
              <a:t>thành</a:t>
            </a:r>
            <a:r>
              <a:rPr lang="en-GB" dirty="0" smtClean="0"/>
              <a:t> </a:t>
            </a:r>
            <a:r>
              <a:rPr lang="en-GB" dirty="0" err="1" smtClean="0"/>
              <a:t>Chuỗi</a:t>
            </a:r>
            <a:r>
              <a:rPr lang="en-GB" dirty="0" smtClean="0"/>
              <a:t> </a:t>
            </a:r>
            <a:r>
              <a:rPr lang="en-GB" dirty="0" err="1" smtClean="0"/>
              <a:t>hành</a:t>
            </a:r>
            <a:r>
              <a:rPr lang="en-GB" dirty="0" smtClean="0"/>
              <a:t> </a:t>
            </a:r>
            <a:r>
              <a:rPr lang="en-GB" dirty="0" err="1" smtClean="0"/>
              <a:t>trình</a:t>
            </a:r>
            <a:r>
              <a:rPr lang="en-GB" dirty="0" smtClean="0"/>
              <a:t> </a:t>
            </a:r>
            <a:r>
              <a:rPr lang="en-GB" dirty="0" err="1" smtClean="0"/>
              <a:t>sản</a:t>
            </a:r>
            <a:r>
              <a:rPr lang="en-GB" dirty="0" smtClean="0"/>
              <a:t> </a:t>
            </a:r>
            <a:r>
              <a:rPr lang="en-GB" dirty="0" err="1" smtClean="0"/>
              <a:t>phẩm</a:t>
            </a:r>
            <a:r>
              <a:rPr lang="en-GB" dirty="0" smtClean="0"/>
              <a:t> (</a:t>
            </a:r>
            <a:r>
              <a:rPr lang="en-GB" dirty="0" err="1" smtClean="0"/>
              <a:t>CoC</a:t>
            </a:r>
            <a:r>
              <a:rPr lang="en-GB" dirty="0" smtClean="0"/>
              <a:t>) </a:t>
            </a:r>
            <a:r>
              <a:rPr lang="en-GB" dirty="0" err="1" smtClean="0"/>
              <a:t>hoàn</a:t>
            </a:r>
            <a:r>
              <a:rPr lang="en-GB" dirty="0" smtClean="0"/>
              <a:t> </a:t>
            </a:r>
            <a:r>
              <a:rPr lang="en-GB" dirty="0" err="1" smtClean="0"/>
              <a:t>chỉnh</a:t>
            </a:r>
            <a:r>
              <a:rPr lang="en-GB" dirty="0" smtClean="0"/>
              <a:t>:</a:t>
            </a:r>
          </a:p>
          <a:p>
            <a:pPr lvl="1"/>
            <a:r>
              <a:rPr lang="en-GB" dirty="0" err="1" smtClean="0"/>
              <a:t>Truy</a:t>
            </a:r>
            <a:r>
              <a:rPr lang="en-GB" dirty="0" smtClean="0"/>
              <a:t> </a:t>
            </a:r>
            <a:r>
              <a:rPr lang="en-GB" dirty="0" err="1" smtClean="0"/>
              <a:t>nguyên</a:t>
            </a:r>
            <a:r>
              <a:rPr lang="en-GB" dirty="0" smtClean="0"/>
              <a:t> </a:t>
            </a:r>
            <a:r>
              <a:rPr lang="en-GB" dirty="0" err="1" smtClean="0"/>
              <a:t>nguồn</a:t>
            </a:r>
            <a:r>
              <a:rPr lang="en-GB" dirty="0" smtClean="0"/>
              <a:t> </a:t>
            </a:r>
            <a:r>
              <a:rPr lang="en-GB" dirty="0" err="1" smtClean="0"/>
              <a:t>gốc</a:t>
            </a:r>
            <a:r>
              <a:rPr lang="en-GB" dirty="0" smtClean="0"/>
              <a:t> </a:t>
            </a:r>
            <a:r>
              <a:rPr lang="en-GB" dirty="0" err="1" smtClean="0"/>
              <a:t>gỗ</a:t>
            </a:r>
            <a:r>
              <a:rPr lang="en-GB" dirty="0" smtClean="0"/>
              <a:t> TRONG </a:t>
            </a:r>
            <a:r>
              <a:rPr lang="en-GB" dirty="0" err="1" smtClean="0"/>
              <a:t>một</a:t>
            </a:r>
            <a:r>
              <a:rPr lang="en-GB" dirty="0" smtClean="0"/>
              <a:t> </a:t>
            </a:r>
            <a:r>
              <a:rPr lang="en-GB" dirty="0" err="1" smtClean="0"/>
              <a:t>tổ</a:t>
            </a:r>
            <a:r>
              <a:rPr lang="en-GB" dirty="0" smtClean="0"/>
              <a:t> </a:t>
            </a:r>
            <a:r>
              <a:rPr lang="en-GB" dirty="0" err="1" smtClean="0"/>
              <a:t>chức</a:t>
            </a:r>
            <a:endParaRPr lang="en-GB" dirty="0" smtClean="0"/>
          </a:p>
          <a:p>
            <a:pPr lvl="1"/>
            <a:r>
              <a:rPr lang="en-GB" dirty="0" err="1" smtClean="0"/>
              <a:t>Truy</a:t>
            </a:r>
            <a:r>
              <a:rPr lang="en-GB" dirty="0" smtClean="0"/>
              <a:t> </a:t>
            </a:r>
            <a:r>
              <a:rPr lang="en-GB" dirty="0" err="1" smtClean="0"/>
              <a:t>nguyên</a:t>
            </a:r>
            <a:r>
              <a:rPr lang="en-GB" dirty="0" smtClean="0"/>
              <a:t> </a:t>
            </a:r>
            <a:r>
              <a:rPr lang="en-GB" dirty="0" err="1" smtClean="0"/>
              <a:t>nguồn</a:t>
            </a:r>
            <a:r>
              <a:rPr lang="en-GB" dirty="0" smtClean="0"/>
              <a:t> </a:t>
            </a:r>
            <a:r>
              <a:rPr lang="en-GB" dirty="0" err="1" smtClean="0"/>
              <a:t>gốc</a:t>
            </a:r>
            <a:r>
              <a:rPr lang="en-GB" dirty="0" smtClean="0"/>
              <a:t> </a:t>
            </a:r>
            <a:r>
              <a:rPr lang="en-GB" dirty="0" err="1" smtClean="0"/>
              <a:t>gỗ</a:t>
            </a:r>
            <a:r>
              <a:rPr lang="en-GB" dirty="0" smtClean="0"/>
              <a:t> </a:t>
            </a:r>
            <a:r>
              <a:rPr lang="en-GB" dirty="0" err="1" smtClean="0"/>
              <a:t>GiỮA</a:t>
            </a:r>
            <a:r>
              <a:rPr lang="en-GB" dirty="0" smtClean="0"/>
              <a:t> </a:t>
            </a:r>
            <a:r>
              <a:rPr lang="en-GB" dirty="0" err="1" smtClean="0"/>
              <a:t>các</a:t>
            </a:r>
            <a:r>
              <a:rPr lang="en-GB" dirty="0" smtClean="0"/>
              <a:t> </a:t>
            </a:r>
            <a:r>
              <a:rPr lang="en-GB" dirty="0" err="1" smtClean="0"/>
              <a:t>tổ</a:t>
            </a:r>
            <a:r>
              <a:rPr lang="en-GB" dirty="0" smtClean="0"/>
              <a:t> </a:t>
            </a:r>
            <a:r>
              <a:rPr lang="en-GB" dirty="0" err="1" smtClean="0"/>
              <a:t>chức</a:t>
            </a:r>
            <a:endParaRPr lang="en-GB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971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128" y="851017"/>
            <a:ext cx="8653702" cy="593155"/>
          </a:xfrm>
        </p:spPr>
        <p:txBody>
          <a:bodyPr>
            <a:noAutofit/>
          </a:bodyPr>
          <a:lstStyle/>
          <a:p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CoC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trong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một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tổ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chức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–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những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yếu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tố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của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một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hệ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thống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479" y="1683657"/>
            <a:ext cx="8253046" cy="4562935"/>
          </a:xfrm>
        </p:spPr>
        <p:txBody>
          <a:bodyPr>
            <a:normAutofit/>
          </a:bodyPr>
          <a:lstStyle/>
          <a:p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dạng</a:t>
            </a:r>
            <a:r>
              <a:rPr lang="en-US" dirty="0" smtClean="0"/>
              <a:t> </a:t>
            </a:r>
            <a:r>
              <a:rPr lang="en-US" dirty="0" err="1" smtClean="0"/>
              <a:t>đánh</a:t>
            </a:r>
            <a:r>
              <a:rPr lang="en-US" dirty="0" smtClean="0"/>
              <a:t>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:</a:t>
            </a:r>
            <a:endParaRPr lang="en-US" sz="1800" dirty="0"/>
          </a:p>
          <a:p>
            <a:pPr lvl="1"/>
            <a:r>
              <a:rPr lang="en-GB" sz="1800" dirty="0" err="1"/>
              <a:t>Kiểm</a:t>
            </a:r>
            <a:r>
              <a:rPr lang="en-GB" sz="1800" dirty="0"/>
              <a:t> </a:t>
            </a:r>
            <a:r>
              <a:rPr lang="en-GB" sz="1800" dirty="0" err="1"/>
              <a:t>soát</a:t>
            </a:r>
            <a:r>
              <a:rPr lang="en-GB" sz="1800" dirty="0"/>
              <a:t> </a:t>
            </a:r>
            <a:r>
              <a:rPr lang="en-GB" sz="1800" dirty="0" err="1"/>
              <a:t>hoạt</a:t>
            </a:r>
            <a:r>
              <a:rPr lang="en-GB" sz="1800" dirty="0"/>
              <a:t> </a:t>
            </a:r>
            <a:r>
              <a:rPr lang="en-GB" sz="1800" dirty="0" err="1"/>
              <a:t>động</a:t>
            </a:r>
            <a:r>
              <a:rPr lang="en-GB" sz="1800" dirty="0"/>
              <a:t> </a:t>
            </a:r>
            <a:r>
              <a:rPr lang="en-GB" sz="1800" dirty="0" err="1"/>
              <a:t>thu</a:t>
            </a:r>
            <a:r>
              <a:rPr lang="en-GB" sz="1800" dirty="0"/>
              <a:t> </a:t>
            </a:r>
            <a:r>
              <a:rPr lang="en-GB" sz="1800" dirty="0" err="1"/>
              <a:t>mua</a:t>
            </a:r>
            <a:r>
              <a:rPr lang="en-GB" sz="1800" dirty="0"/>
              <a:t> </a:t>
            </a:r>
            <a:r>
              <a:rPr lang="en-GB" sz="1800" dirty="0" err="1"/>
              <a:t>nguyên</a:t>
            </a:r>
            <a:r>
              <a:rPr lang="en-GB" sz="1800" dirty="0"/>
              <a:t> </a:t>
            </a:r>
            <a:r>
              <a:rPr lang="en-GB" sz="1800" dirty="0" err="1"/>
              <a:t>liệu</a:t>
            </a:r>
            <a:r>
              <a:rPr lang="en-GB" sz="1800" dirty="0"/>
              <a:t>/</a:t>
            </a:r>
            <a:r>
              <a:rPr lang="en-GB" sz="1800" dirty="0" err="1"/>
              <a:t>sản</a:t>
            </a:r>
            <a:r>
              <a:rPr lang="en-GB" sz="1800" dirty="0"/>
              <a:t> </a:t>
            </a:r>
            <a:r>
              <a:rPr lang="en-GB" sz="1800" dirty="0" err="1"/>
              <a:t>phẩm</a:t>
            </a:r>
            <a:endParaRPr lang="en-GB" sz="1800" dirty="0"/>
          </a:p>
          <a:p>
            <a:pPr lvl="1"/>
            <a:r>
              <a:rPr lang="en-GB" sz="1800" dirty="0" err="1" smtClean="0"/>
              <a:t>Kiểm</a:t>
            </a:r>
            <a:r>
              <a:rPr lang="en-GB" sz="1800" dirty="0" smtClean="0"/>
              <a:t> </a:t>
            </a:r>
            <a:r>
              <a:rPr lang="en-GB" sz="1800" dirty="0" err="1" smtClean="0"/>
              <a:t>soát</a:t>
            </a:r>
            <a:r>
              <a:rPr lang="en-GB" sz="1800" dirty="0" smtClean="0"/>
              <a:t> </a:t>
            </a:r>
            <a:r>
              <a:rPr lang="en-GB" sz="1800" dirty="0" err="1" smtClean="0"/>
              <a:t>quá</a:t>
            </a:r>
            <a:r>
              <a:rPr lang="en-GB" sz="1800" dirty="0" smtClean="0"/>
              <a:t> </a:t>
            </a:r>
            <a:r>
              <a:rPr lang="en-GB" sz="1800" dirty="0" err="1" smtClean="0"/>
              <a:t>trình</a:t>
            </a:r>
            <a:r>
              <a:rPr lang="en-GB" sz="1800" dirty="0" smtClean="0"/>
              <a:t> </a:t>
            </a:r>
            <a:r>
              <a:rPr lang="en-GB" sz="1800" dirty="0" err="1" smtClean="0"/>
              <a:t>sản</a:t>
            </a:r>
            <a:r>
              <a:rPr lang="en-GB" sz="1800" dirty="0" smtClean="0"/>
              <a:t> </a:t>
            </a:r>
            <a:r>
              <a:rPr lang="en-GB" sz="1800" dirty="0" err="1" smtClean="0"/>
              <a:t>xuất</a:t>
            </a:r>
            <a:endParaRPr lang="en-GB" sz="1800" dirty="0" smtClean="0"/>
          </a:p>
          <a:p>
            <a:pPr lvl="1"/>
            <a:r>
              <a:rPr lang="en-GB" sz="1800" dirty="0" err="1" smtClean="0"/>
              <a:t>Kiểm</a:t>
            </a:r>
            <a:r>
              <a:rPr lang="en-GB" sz="1800" dirty="0" smtClean="0"/>
              <a:t> </a:t>
            </a:r>
            <a:r>
              <a:rPr lang="en-GB" sz="1800" dirty="0" err="1" smtClean="0"/>
              <a:t>soát</a:t>
            </a:r>
            <a:r>
              <a:rPr lang="en-GB" sz="1800" dirty="0" smtClean="0"/>
              <a:t> </a:t>
            </a:r>
            <a:r>
              <a:rPr lang="en-GB" sz="1800" dirty="0" err="1" smtClean="0"/>
              <a:t>hoạt</a:t>
            </a:r>
            <a:r>
              <a:rPr lang="en-GB" sz="1800" dirty="0" smtClean="0"/>
              <a:t> </a:t>
            </a:r>
            <a:r>
              <a:rPr lang="en-GB" sz="1800" dirty="0" err="1" smtClean="0"/>
              <a:t>động</a:t>
            </a:r>
            <a:r>
              <a:rPr lang="en-GB" sz="1800" dirty="0" smtClean="0"/>
              <a:t> </a:t>
            </a:r>
            <a:r>
              <a:rPr lang="en-GB" sz="1800" dirty="0" err="1" smtClean="0"/>
              <a:t>bán</a:t>
            </a:r>
            <a:r>
              <a:rPr lang="en-GB" sz="1800" dirty="0" smtClean="0"/>
              <a:t> </a:t>
            </a:r>
            <a:r>
              <a:rPr lang="en-GB" sz="1800" dirty="0" err="1" smtClean="0"/>
              <a:t>hàng</a:t>
            </a:r>
            <a:r>
              <a:rPr lang="en-GB" sz="1800" dirty="0" smtClean="0"/>
              <a:t> </a:t>
            </a:r>
            <a:r>
              <a:rPr lang="en-GB" sz="1800" dirty="0" err="1" smtClean="0"/>
              <a:t>và</a:t>
            </a:r>
            <a:r>
              <a:rPr lang="en-GB" sz="1800" dirty="0" smtClean="0"/>
              <a:t> </a:t>
            </a:r>
            <a:r>
              <a:rPr lang="en-GB" sz="1800" dirty="0" err="1" smtClean="0"/>
              <a:t>giao</a:t>
            </a:r>
            <a:r>
              <a:rPr lang="en-GB" sz="1800" dirty="0" smtClean="0"/>
              <a:t> </a:t>
            </a:r>
            <a:r>
              <a:rPr lang="en-GB" sz="1800" dirty="0" err="1" smtClean="0"/>
              <a:t>hàng</a:t>
            </a:r>
            <a:endParaRPr lang="en-GB" sz="1800" dirty="0" smtClean="0"/>
          </a:p>
          <a:p>
            <a:pPr lvl="1"/>
            <a:r>
              <a:rPr lang="en-GB" sz="1800" dirty="0" err="1" smtClean="0"/>
              <a:t>Kiểm</a:t>
            </a:r>
            <a:r>
              <a:rPr lang="en-GB" sz="1800" dirty="0" smtClean="0"/>
              <a:t> </a:t>
            </a:r>
            <a:r>
              <a:rPr lang="en-GB" sz="1800" dirty="0" err="1" smtClean="0"/>
              <a:t>soát</a:t>
            </a:r>
            <a:r>
              <a:rPr lang="en-GB" sz="1800" dirty="0" smtClean="0"/>
              <a:t> </a:t>
            </a:r>
            <a:r>
              <a:rPr lang="en-GB" sz="1800" dirty="0" err="1" smtClean="0"/>
              <a:t>khai</a:t>
            </a:r>
            <a:r>
              <a:rPr lang="en-GB" sz="1800" dirty="0" smtClean="0"/>
              <a:t> </a:t>
            </a:r>
            <a:r>
              <a:rPr lang="en-GB" sz="1800" dirty="0" err="1" smtClean="0"/>
              <a:t>báo</a:t>
            </a:r>
            <a:r>
              <a:rPr lang="en-GB" sz="1800" dirty="0" smtClean="0"/>
              <a:t> FSC® </a:t>
            </a:r>
            <a:r>
              <a:rPr lang="en-GB" sz="1800" dirty="0" err="1" smtClean="0"/>
              <a:t>và</a:t>
            </a:r>
            <a:r>
              <a:rPr lang="en-GB" sz="1800" dirty="0" smtClean="0"/>
              <a:t> </a:t>
            </a:r>
            <a:r>
              <a:rPr lang="en-GB" sz="1800" dirty="0" err="1" smtClean="0"/>
              <a:t>sử</a:t>
            </a:r>
            <a:r>
              <a:rPr lang="en-GB" sz="1800" dirty="0" smtClean="0"/>
              <a:t> </a:t>
            </a:r>
            <a:r>
              <a:rPr lang="en-GB" sz="1800" dirty="0" err="1" smtClean="0"/>
              <a:t>dụng</a:t>
            </a:r>
            <a:r>
              <a:rPr lang="en-GB" sz="1800" dirty="0" smtClean="0"/>
              <a:t> </a:t>
            </a:r>
            <a:r>
              <a:rPr lang="en-GB" sz="1800" dirty="0" err="1" smtClean="0"/>
              <a:t>nhãn</a:t>
            </a:r>
            <a:r>
              <a:rPr lang="en-GB" sz="1800" dirty="0" smtClean="0"/>
              <a:t> </a:t>
            </a:r>
            <a:r>
              <a:rPr lang="en-GB" sz="1800" dirty="0" err="1" smtClean="0"/>
              <a:t>mác</a:t>
            </a:r>
            <a:r>
              <a:rPr lang="en-GB" sz="1800" dirty="0" smtClean="0"/>
              <a:t> FSC®</a:t>
            </a:r>
          </a:p>
          <a:p>
            <a:r>
              <a:rPr lang="en-GB" dirty="0" smtClean="0"/>
              <a:t>Ở </a:t>
            </a:r>
            <a:r>
              <a:rPr lang="en-GB" dirty="0" err="1" smtClean="0"/>
              <a:t>mỗi</a:t>
            </a:r>
            <a:r>
              <a:rPr lang="en-GB" dirty="0" smtClean="0"/>
              <a:t> </a:t>
            </a:r>
            <a:r>
              <a:rPr lang="en-GB" dirty="0" err="1" smtClean="0"/>
              <a:t>giai</a:t>
            </a:r>
            <a:r>
              <a:rPr lang="en-GB" dirty="0" smtClean="0"/>
              <a:t> </a:t>
            </a:r>
            <a:r>
              <a:rPr lang="en-GB" dirty="0" err="1" smtClean="0"/>
              <a:t>đoạn</a:t>
            </a:r>
            <a:r>
              <a:rPr lang="en-GB" dirty="0" smtClean="0"/>
              <a:t>, </a:t>
            </a:r>
            <a:r>
              <a:rPr lang="en-GB" dirty="0" err="1" smtClean="0"/>
              <a:t>việc</a:t>
            </a:r>
            <a:r>
              <a:rPr lang="en-GB" dirty="0" smtClean="0"/>
              <a:t> </a:t>
            </a:r>
            <a:r>
              <a:rPr lang="en-GB" dirty="0" err="1" smtClean="0"/>
              <a:t>trộn</a:t>
            </a:r>
            <a:r>
              <a:rPr lang="en-GB" dirty="0" smtClean="0"/>
              <a:t> </a:t>
            </a:r>
            <a:r>
              <a:rPr lang="en-GB" dirty="0" err="1" smtClean="0"/>
              <a:t>lẫn</a:t>
            </a:r>
            <a:r>
              <a:rPr lang="en-GB" dirty="0" smtClean="0"/>
              <a:t> </a:t>
            </a:r>
            <a:r>
              <a:rPr lang="en-GB" dirty="0" err="1" smtClean="0"/>
              <a:t>nguyên</a:t>
            </a:r>
            <a:r>
              <a:rPr lang="en-GB" dirty="0" smtClean="0"/>
              <a:t> </a:t>
            </a:r>
            <a:r>
              <a:rPr lang="en-GB" dirty="0" err="1" smtClean="0"/>
              <a:t>liệu</a:t>
            </a:r>
            <a:r>
              <a:rPr lang="en-GB" dirty="0" smtClean="0"/>
              <a:t>/</a:t>
            </a:r>
            <a:r>
              <a:rPr lang="en-GB" dirty="0" err="1" smtClean="0"/>
              <a:t>sản</a:t>
            </a:r>
            <a:r>
              <a:rPr lang="en-GB" dirty="0" smtClean="0"/>
              <a:t> </a:t>
            </a:r>
            <a:r>
              <a:rPr lang="en-GB" dirty="0" err="1" smtClean="0"/>
              <a:t>phẩm</a:t>
            </a:r>
            <a:r>
              <a:rPr lang="en-GB" dirty="0" smtClean="0"/>
              <a:t> </a:t>
            </a:r>
            <a:r>
              <a:rPr lang="en-GB" dirty="0" err="1" smtClean="0"/>
              <a:t>mà</a:t>
            </a:r>
            <a:r>
              <a:rPr lang="en-GB" dirty="0" smtClean="0"/>
              <a:t> </a:t>
            </a:r>
            <a:r>
              <a:rPr lang="en-GB" dirty="0" err="1" smtClean="0"/>
              <a:t>không</a:t>
            </a:r>
            <a:r>
              <a:rPr lang="en-GB" dirty="0" smtClean="0"/>
              <a:t> </a:t>
            </a:r>
            <a:r>
              <a:rPr lang="en-GB" dirty="0" err="1" smtClean="0"/>
              <a:t>có</a:t>
            </a:r>
            <a:r>
              <a:rPr lang="en-GB" dirty="0" smtClean="0"/>
              <a:t> </a:t>
            </a:r>
            <a:r>
              <a:rPr lang="en-GB" dirty="0" err="1" smtClean="0"/>
              <a:t>kiểm</a:t>
            </a:r>
            <a:r>
              <a:rPr lang="en-GB" dirty="0" smtClean="0"/>
              <a:t> </a:t>
            </a:r>
            <a:r>
              <a:rPr lang="en-GB" dirty="0" err="1" smtClean="0"/>
              <a:t>soát</a:t>
            </a:r>
            <a:r>
              <a:rPr lang="en-GB" dirty="0" smtClean="0"/>
              <a:t> </a:t>
            </a:r>
            <a:r>
              <a:rPr lang="en-GB" dirty="0" err="1" smtClean="0"/>
              <a:t>cần</a:t>
            </a:r>
            <a:r>
              <a:rPr lang="en-GB" dirty="0" smtClean="0"/>
              <a:t> </a:t>
            </a:r>
            <a:r>
              <a:rPr lang="en-GB" dirty="0" err="1" smtClean="0"/>
              <a:t>phải</a:t>
            </a:r>
            <a:r>
              <a:rPr lang="en-GB" dirty="0" smtClean="0"/>
              <a:t> </a:t>
            </a:r>
            <a:r>
              <a:rPr lang="en-GB" dirty="0" err="1" smtClean="0"/>
              <a:t>được</a:t>
            </a:r>
            <a:r>
              <a:rPr lang="en-GB" dirty="0" smtClean="0"/>
              <a:t> </a:t>
            </a:r>
            <a:r>
              <a:rPr lang="en-GB" dirty="0" err="1" smtClean="0"/>
              <a:t>ngăn</a:t>
            </a:r>
            <a:r>
              <a:rPr lang="en-GB" dirty="0" smtClean="0"/>
              <a:t> </a:t>
            </a:r>
            <a:r>
              <a:rPr lang="en-GB" dirty="0" err="1" smtClean="0"/>
              <a:t>ngừa</a:t>
            </a:r>
            <a:r>
              <a:rPr lang="en-GB" dirty="0" smtClean="0"/>
              <a:t> </a:t>
            </a:r>
            <a:r>
              <a:rPr lang="en-GB" dirty="0" err="1" smtClean="0"/>
              <a:t>bằng</a:t>
            </a:r>
            <a:r>
              <a:rPr lang="en-GB" dirty="0" smtClean="0"/>
              <a:t>:</a:t>
            </a:r>
          </a:p>
          <a:p>
            <a:pPr lvl="1"/>
            <a:r>
              <a:rPr lang="en-GB" dirty="0" err="1" smtClean="0"/>
              <a:t>Tách</a:t>
            </a:r>
            <a:r>
              <a:rPr lang="en-GB" dirty="0" smtClean="0"/>
              <a:t> </a:t>
            </a:r>
            <a:r>
              <a:rPr lang="en-GB" dirty="0" err="1" smtClean="0"/>
              <a:t>biệt</a:t>
            </a:r>
            <a:endParaRPr lang="en-GB" dirty="0" smtClean="0"/>
          </a:p>
          <a:p>
            <a:pPr lvl="1"/>
            <a:r>
              <a:rPr lang="en-GB" dirty="0" err="1" smtClean="0"/>
              <a:t>Nhận</a:t>
            </a:r>
            <a:r>
              <a:rPr lang="en-GB" dirty="0" smtClean="0"/>
              <a:t> </a:t>
            </a:r>
            <a:r>
              <a:rPr lang="en-GB" dirty="0" err="1" smtClean="0"/>
              <a:t>dạng</a:t>
            </a:r>
            <a:endParaRPr lang="en-GB" dirty="0" smtClean="0"/>
          </a:p>
          <a:p>
            <a:pPr lvl="1"/>
            <a:r>
              <a:rPr lang="en-GB" dirty="0" smtClean="0"/>
              <a:t>Hồ </a:t>
            </a:r>
            <a:r>
              <a:rPr lang="en-GB" dirty="0" err="1" smtClean="0"/>
              <a:t>sơ</a:t>
            </a:r>
            <a:r>
              <a:rPr lang="en-GB" dirty="0" smtClean="0"/>
              <a:t> </a:t>
            </a:r>
            <a:r>
              <a:rPr lang="en-GB" dirty="0" err="1" smtClean="0"/>
              <a:t>tài</a:t>
            </a:r>
            <a:r>
              <a:rPr lang="en-GB" dirty="0" smtClean="0"/>
              <a:t> </a:t>
            </a:r>
            <a:r>
              <a:rPr lang="en-GB" dirty="0" err="1" smtClean="0"/>
              <a:t>liệu</a:t>
            </a:r>
            <a:r>
              <a:rPr lang="en-GB" dirty="0" smtClean="0"/>
              <a:t>/</a:t>
            </a:r>
            <a:r>
              <a:rPr lang="en-GB" dirty="0" err="1" smtClean="0"/>
              <a:t>quy</a:t>
            </a:r>
            <a:r>
              <a:rPr lang="en-GB" dirty="0" smtClean="0"/>
              <a:t> </a:t>
            </a:r>
            <a:r>
              <a:rPr lang="en-GB" dirty="0" err="1" smtClean="0"/>
              <a:t>trình</a:t>
            </a:r>
            <a:r>
              <a:rPr lang="en-GB" dirty="0" smtClean="0"/>
              <a:t> </a:t>
            </a:r>
            <a:r>
              <a:rPr lang="en-GB" dirty="0" err="1" smtClean="0"/>
              <a:t>hoạt</a:t>
            </a:r>
            <a:r>
              <a:rPr lang="en-GB" dirty="0" smtClean="0"/>
              <a:t> </a:t>
            </a:r>
            <a:r>
              <a:rPr lang="en-GB" dirty="0" err="1" smtClean="0"/>
              <a:t>động</a:t>
            </a:r>
            <a:endParaRPr lang="en-GB" dirty="0" smtClean="0"/>
          </a:p>
          <a:p>
            <a:endParaRPr lang="en-GB" b="1" dirty="0"/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518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997" y="1576089"/>
            <a:ext cx="8253046" cy="448507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 err="1" smtClean="0"/>
              <a:t>Hệ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thống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lượng</a:t>
            </a:r>
            <a:endParaRPr lang="en-US" sz="2400" b="1" dirty="0" smtClean="0"/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Cơ</a:t>
            </a:r>
            <a:r>
              <a:rPr lang="en-US" sz="1800" dirty="0" smtClean="0"/>
              <a:t> </a:t>
            </a:r>
            <a:r>
              <a:rPr lang="en-US" sz="1800" dirty="0" err="1" smtClean="0"/>
              <a:t>cấu</a:t>
            </a:r>
            <a:r>
              <a:rPr lang="en-US" sz="1800" dirty="0" smtClean="0"/>
              <a:t> </a:t>
            </a:r>
            <a:r>
              <a:rPr lang="en-US" sz="1800" dirty="0" err="1" smtClean="0"/>
              <a:t>tổ</a:t>
            </a:r>
            <a:r>
              <a:rPr lang="en-US" sz="1800" dirty="0" smtClean="0"/>
              <a:t> </a:t>
            </a:r>
            <a:r>
              <a:rPr lang="en-US" sz="1800" dirty="0" err="1" smtClean="0"/>
              <a:t>chức</a:t>
            </a:r>
            <a:r>
              <a:rPr lang="en-US" sz="1800" dirty="0" smtClean="0"/>
              <a:t> </a:t>
            </a:r>
            <a:r>
              <a:rPr lang="en-US" sz="1800" dirty="0" err="1" smtClean="0"/>
              <a:t>rõ</a:t>
            </a:r>
            <a:r>
              <a:rPr lang="en-US" sz="1800" dirty="0" smtClean="0"/>
              <a:t> </a:t>
            </a:r>
            <a:r>
              <a:rPr lang="en-US" sz="1800" dirty="0" err="1" smtClean="0"/>
              <a:t>ràng</a:t>
            </a:r>
            <a:endParaRPr lang="en-US" sz="1800" dirty="0" smtClean="0"/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Các</a:t>
            </a:r>
            <a:r>
              <a:rPr lang="en-US" sz="1800" dirty="0" smtClean="0"/>
              <a:t> </a:t>
            </a:r>
            <a:r>
              <a:rPr lang="en-US" sz="1800" dirty="0" err="1" smtClean="0"/>
              <a:t>trách</a:t>
            </a:r>
            <a:r>
              <a:rPr lang="en-US" sz="1800" dirty="0" smtClean="0"/>
              <a:t> </a:t>
            </a:r>
            <a:r>
              <a:rPr lang="en-US" sz="1800" dirty="0" err="1" smtClean="0"/>
              <a:t>nhiệm</a:t>
            </a:r>
            <a:endParaRPr lang="en-US" sz="1800" dirty="0" smtClean="0"/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Tài</a:t>
            </a:r>
            <a:r>
              <a:rPr lang="en-US" sz="1800" dirty="0" smtClean="0"/>
              <a:t> </a:t>
            </a:r>
            <a:r>
              <a:rPr lang="en-US" sz="1800" dirty="0" err="1" smtClean="0"/>
              <a:t>liệu</a:t>
            </a:r>
            <a:r>
              <a:rPr lang="en-US" sz="1800" dirty="0" smtClean="0"/>
              <a:t> </a:t>
            </a:r>
            <a:r>
              <a:rPr lang="en-US" sz="1800" dirty="0" err="1" smtClean="0"/>
              <a:t>hệ</a:t>
            </a:r>
            <a:r>
              <a:rPr lang="en-US" sz="1800" dirty="0" smtClean="0"/>
              <a:t> </a:t>
            </a:r>
            <a:r>
              <a:rPr lang="en-US" sz="1800" dirty="0" err="1" smtClean="0"/>
              <a:t>thống</a:t>
            </a:r>
            <a:r>
              <a:rPr lang="en-US" sz="1800" dirty="0" smtClean="0"/>
              <a:t>/</a:t>
            </a:r>
            <a:r>
              <a:rPr lang="en-US" sz="1800" dirty="0" err="1" smtClean="0"/>
              <a:t>lưu</a:t>
            </a:r>
            <a:r>
              <a:rPr lang="en-US" sz="1800" dirty="0" smtClean="0"/>
              <a:t> </a:t>
            </a:r>
            <a:r>
              <a:rPr lang="en-US" sz="1800" dirty="0" err="1" smtClean="0"/>
              <a:t>trữ</a:t>
            </a:r>
            <a:r>
              <a:rPr lang="en-US" sz="1800" dirty="0" smtClean="0"/>
              <a:t> </a:t>
            </a:r>
            <a:r>
              <a:rPr lang="en-US" sz="1800" dirty="0" err="1" smtClean="0"/>
              <a:t>hồ</a:t>
            </a:r>
            <a:r>
              <a:rPr lang="en-US" sz="1800" dirty="0" smtClean="0"/>
              <a:t> </a:t>
            </a:r>
            <a:r>
              <a:rPr lang="en-US" sz="1800" dirty="0" err="1" smtClean="0"/>
              <a:t>sơ</a:t>
            </a:r>
            <a:endParaRPr lang="en-US" sz="1800" dirty="0" smtClean="0"/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Đào</a:t>
            </a:r>
            <a:r>
              <a:rPr lang="en-US" sz="1800" dirty="0" smtClean="0"/>
              <a:t> </a:t>
            </a:r>
            <a:r>
              <a:rPr lang="en-US" sz="1800" dirty="0" err="1" smtClean="0"/>
              <a:t>tạo</a:t>
            </a:r>
            <a:endParaRPr lang="en-US" sz="1800" dirty="0" smtClean="0"/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Kiểm</a:t>
            </a:r>
            <a:r>
              <a:rPr lang="en-US" sz="1800" dirty="0" smtClean="0"/>
              <a:t> </a:t>
            </a:r>
            <a:r>
              <a:rPr lang="en-US" sz="1800" dirty="0" err="1" smtClean="0"/>
              <a:t>soát</a:t>
            </a:r>
            <a:r>
              <a:rPr lang="en-US" sz="1800" dirty="0" smtClean="0"/>
              <a:t> </a:t>
            </a:r>
            <a:r>
              <a:rPr lang="en-US" sz="1800" dirty="0" err="1" smtClean="0"/>
              <a:t>và</a:t>
            </a:r>
            <a:r>
              <a:rPr lang="en-US" sz="1800" dirty="0" smtClean="0"/>
              <a:t> </a:t>
            </a:r>
            <a:r>
              <a:rPr lang="en-US" sz="1800" dirty="0" err="1" smtClean="0"/>
              <a:t>giám</a:t>
            </a:r>
            <a:r>
              <a:rPr lang="en-US" sz="1800" dirty="0" smtClean="0"/>
              <a:t> </a:t>
            </a:r>
            <a:r>
              <a:rPr lang="en-US" sz="1800" dirty="0" err="1" smtClean="0"/>
              <a:t>sát</a:t>
            </a:r>
            <a:r>
              <a:rPr lang="en-US" sz="1800" dirty="0" smtClean="0"/>
              <a:t> </a:t>
            </a:r>
            <a:r>
              <a:rPr lang="en-US" sz="1800" dirty="0" err="1" smtClean="0"/>
              <a:t>nội</a:t>
            </a:r>
            <a:r>
              <a:rPr lang="en-US" sz="1800" dirty="0" smtClean="0"/>
              <a:t> </a:t>
            </a:r>
            <a:r>
              <a:rPr lang="en-US" sz="1800" dirty="0" err="1" smtClean="0"/>
              <a:t>bộ</a:t>
            </a:r>
            <a:endParaRPr lang="en-US" sz="1800" dirty="0" smtClean="0"/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Kiểm</a:t>
            </a:r>
            <a:r>
              <a:rPr lang="en-US" sz="1800" dirty="0" smtClean="0"/>
              <a:t> </a:t>
            </a:r>
            <a:r>
              <a:rPr lang="en-US" sz="1800" dirty="0" err="1" smtClean="0"/>
              <a:t>soát</a:t>
            </a:r>
            <a:r>
              <a:rPr lang="en-US" sz="1800" dirty="0" smtClean="0"/>
              <a:t> </a:t>
            </a:r>
            <a:r>
              <a:rPr lang="en-US" sz="1800" dirty="0" err="1" smtClean="0"/>
              <a:t>sản</a:t>
            </a:r>
            <a:r>
              <a:rPr lang="en-US" sz="1800" dirty="0" smtClean="0"/>
              <a:t> </a:t>
            </a:r>
            <a:r>
              <a:rPr lang="en-US" sz="1800" dirty="0" err="1" smtClean="0"/>
              <a:t>xuất</a:t>
            </a:r>
            <a:endParaRPr lang="en-US" sz="1800" dirty="0" smtClean="0"/>
          </a:p>
          <a:p>
            <a:pPr lvl="1">
              <a:lnSpc>
                <a:spcPct val="100000"/>
              </a:lnSpc>
            </a:pPr>
            <a:endParaRPr lang="en-US" sz="1800" dirty="0"/>
          </a:p>
          <a:p>
            <a:pPr>
              <a:lnSpc>
                <a:spcPct val="120000"/>
              </a:lnSpc>
            </a:pPr>
            <a:r>
              <a:rPr lang="en-US" sz="2400" b="1" dirty="0" err="1" smtClean="0"/>
              <a:t>Hệ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thống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soát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khai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mác</a:t>
            </a:r>
            <a:r>
              <a:rPr lang="en-US" sz="2400" b="1" dirty="0" smtClean="0"/>
              <a:t> FSC</a:t>
            </a:r>
            <a:r>
              <a:rPr lang="en-US" sz="2400" b="1" dirty="0" smtClean="0"/>
              <a:t>® </a:t>
            </a:r>
            <a:endParaRPr lang="en-US" sz="2400" b="1" dirty="0" smtClean="0"/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Hệ</a:t>
            </a:r>
            <a:r>
              <a:rPr lang="en-US" sz="1800" dirty="0" smtClean="0"/>
              <a:t> </a:t>
            </a:r>
            <a:r>
              <a:rPr lang="en-US" sz="1800" dirty="0" err="1" smtClean="0"/>
              <a:t>thống</a:t>
            </a:r>
            <a:r>
              <a:rPr lang="en-US" sz="1800" dirty="0" smtClean="0"/>
              <a:t> </a:t>
            </a:r>
            <a:r>
              <a:rPr lang="en-US" sz="1800" dirty="0" err="1" smtClean="0"/>
              <a:t>chuyển</a:t>
            </a:r>
            <a:r>
              <a:rPr lang="en-US" sz="1800" dirty="0" smtClean="0"/>
              <a:t> </a:t>
            </a:r>
            <a:r>
              <a:rPr lang="en-US" sz="1800" dirty="0" err="1" smtClean="0"/>
              <a:t>đổi</a:t>
            </a:r>
            <a:r>
              <a:rPr lang="en-US" sz="1800" dirty="0" smtClean="0"/>
              <a:t>  = </a:t>
            </a:r>
            <a:r>
              <a:rPr lang="en-US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Transfer system</a:t>
            </a:r>
            <a:r>
              <a:rPr lang="en-US" sz="1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1800" dirty="0" smtClean="0"/>
              <a:t>[</a:t>
            </a:r>
            <a:r>
              <a:rPr lang="en-US" sz="1800" dirty="0" err="1" smtClean="0"/>
              <a:t>Sản</a:t>
            </a:r>
            <a:r>
              <a:rPr lang="en-US" sz="1800" dirty="0" smtClean="0"/>
              <a:t> </a:t>
            </a:r>
            <a:r>
              <a:rPr lang="en-US" sz="1800" dirty="0" err="1" smtClean="0"/>
              <a:t>xuất</a:t>
            </a:r>
            <a:r>
              <a:rPr lang="en-US" sz="1800" dirty="0" smtClean="0"/>
              <a:t> FSC® 100%; FSC® Mix </a:t>
            </a:r>
            <a:r>
              <a:rPr lang="en-US" sz="1800" dirty="0" smtClean="0"/>
              <a:t>,  </a:t>
            </a:r>
            <a:r>
              <a:rPr lang="en-US" sz="1800" dirty="0" err="1" smtClean="0"/>
              <a:t>vật</a:t>
            </a:r>
            <a:r>
              <a:rPr lang="en-US" sz="1800" dirty="0" smtClean="0"/>
              <a:t> </a:t>
            </a:r>
            <a:r>
              <a:rPr lang="en-US" sz="1800" dirty="0" err="1" smtClean="0"/>
              <a:t>liệu</a:t>
            </a:r>
            <a:r>
              <a:rPr lang="en-US" sz="1800" dirty="0" smtClean="0"/>
              <a:t> </a:t>
            </a:r>
            <a:r>
              <a:rPr lang="en-US" sz="1800" dirty="0" err="1" smtClean="0"/>
              <a:t>tái</a:t>
            </a:r>
            <a:r>
              <a:rPr lang="en-US" sz="1800" dirty="0" smtClean="0"/>
              <a:t> </a:t>
            </a:r>
            <a:r>
              <a:rPr lang="en-US" sz="1800" dirty="0" err="1" smtClean="0"/>
              <a:t>sinh</a:t>
            </a:r>
            <a:r>
              <a:rPr lang="en-US" sz="1800" dirty="0" smtClean="0"/>
              <a:t>, </a:t>
            </a:r>
            <a:r>
              <a:rPr lang="en-US" sz="1800" dirty="0" err="1" smtClean="0"/>
              <a:t>nhà</a:t>
            </a:r>
            <a:r>
              <a:rPr lang="en-US" sz="1800" dirty="0" smtClean="0"/>
              <a:t> </a:t>
            </a:r>
            <a:r>
              <a:rPr lang="en-US" sz="1800" dirty="0" err="1" smtClean="0"/>
              <a:t>sản</a:t>
            </a:r>
            <a:r>
              <a:rPr lang="en-US" sz="1800" dirty="0" smtClean="0"/>
              <a:t> </a:t>
            </a:r>
            <a:r>
              <a:rPr lang="en-US" sz="1800" dirty="0" err="1" smtClean="0"/>
              <a:t>xuất</a:t>
            </a:r>
            <a:r>
              <a:rPr lang="en-US" sz="1800" dirty="0" smtClean="0"/>
              <a:t> </a:t>
            </a:r>
            <a:r>
              <a:rPr lang="en-US" sz="1800" dirty="0" err="1" smtClean="0"/>
              <a:t>nhỏ</a:t>
            </a:r>
            <a:r>
              <a:rPr lang="en-US" sz="1800" dirty="0" smtClean="0"/>
              <a:t> hay </a:t>
            </a:r>
            <a:r>
              <a:rPr lang="en-US" sz="1800" dirty="0" err="1" smtClean="0"/>
              <a:t>của</a:t>
            </a:r>
            <a:r>
              <a:rPr lang="en-US" sz="1800" dirty="0" smtClean="0"/>
              <a:t> </a:t>
            </a:r>
            <a:r>
              <a:rPr lang="en-US" sz="1800" dirty="0" err="1" smtClean="0"/>
              <a:t>cộng</a:t>
            </a:r>
            <a:r>
              <a:rPr lang="en-US" sz="1800" dirty="0" smtClean="0"/>
              <a:t> </a:t>
            </a:r>
            <a:r>
              <a:rPr lang="en-US" sz="1800" dirty="0" err="1" smtClean="0"/>
              <a:t>đồng</a:t>
            </a:r>
            <a:r>
              <a:rPr lang="en-US" sz="1800" dirty="0" smtClean="0"/>
              <a:t>] </a:t>
            </a:r>
            <a:endParaRPr lang="en-US" sz="1800" dirty="0" smtClean="0"/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Hệ</a:t>
            </a:r>
            <a:r>
              <a:rPr lang="en-US" sz="1800" dirty="0" smtClean="0"/>
              <a:t> </a:t>
            </a:r>
            <a:r>
              <a:rPr lang="en-US" sz="1800" dirty="0" err="1" smtClean="0"/>
              <a:t>thống</a:t>
            </a:r>
            <a:r>
              <a:rPr lang="en-US" sz="1800" dirty="0" smtClean="0"/>
              <a:t> </a:t>
            </a:r>
            <a:r>
              <a:rPr lang="en-US" sz="1800" dirty="0" err="1" smtClean="0"/>
              <a:t>ngưỡng</a:t>
            </a:r>
            <a:r>
              <a:rPr lang="en-US" sz="1800" dirty="0" smtClean="0"/>
              <a:t> </a:t>
            </a:r>
            <a:r>
              <a:rPr lang="en-US" sz="1800" dirty="0" err="1" smtClean="0"/>
              <a:t>tỷ</a:t>
            </a:r>
            <a:r>
              <a:rPr lang="en-US" sz="1800" dirty="0" smtClean="0"/>
              <a:t> </a:t>
            </a:r>
            <a:r>
              <a:rPr lang="en-US" sz="1800" dirty="0" err="1" smtClean="0"/>
              <a:t>lệ</a:t>
            </a:r>
            <a:r>
              <a:rPr lang="en-US" sz="1800" dirty="0" smtClean="0"/>
              <a:t> [</a:t>
            </a:r>
            <a:r>
              <a:rPr lang="en-US" sz="1800" dirty="0" err="1" smtClean="0"/>
              <a:t>sản</a:t>
            </a:r>
            <a:r>
              <a:rPr lang="en-US" sz="1800" dirty="0" smtClean="0"/>
              <a:t> </a:t>
            </a:r>
            <a:r>
              <a:rPr lang="en-US" sz="1800" dirty="0" err="1" smtClean="0"/>
              <a:t>phẩm</a:t>
            </a:r>
            <a:r>
              <a:rPr lang="en-US" sz="1800" dirty="0" smtClean="0"/>
              <a:t> </a:t>
            </a:r>
            <a:r>
              <a:rPr lang="en-US" sz="1800" dirty="0" err="1" smtClean="0"/>
              <a:t>đơn</a:t>
            </a:r>
            <a:r>
              <a:rPr lang="en-US" sz="1800" dirty="0" smtClean="0"/>
              <a:t> </a:t>
            </a:r>
            <a:r>
              <a:rPr lang="en-US" sz="1800" dirty="0" err="1" smtClean="0"/>
              <a:t>lẻ</a:t>
            </a:r>
            <a:r>
              <a:rPr lang="en-US" sz="1800" dirty="0" smtClean="0"/>
              <a:t> </a:t>
            </a:r>
            <a:r>
              <a:rPr lang="en-US" sz="1800" dirty="0" err="1" smtClean="0"/>
              <a:t>hoặc</a:t>
            </a:r>
            <a:r>
              <a:rPr lang="en-US" sz="1800" dirty="0" smtClean="0"/>
              <a:t> </a:t>
            </a:r>
            <a:r>
              <a:rPr lang="en-US" sz="1800" dirty="0" err="1" smtClean="0"/>
              <a:t>theo</a:t>
            </a:r>
            <a:r>
              <a:rPr lang="en-US" sz="1800" dirty="0" smtClean="0"/>
              <a:t> </a:t>
            </a:r>
            <a:r>
              <a:rPr lang="en-US" sz="1800" dirty="0" err="1" smtClean="0"/>
              <a:t>công</a:t>
            </a:r>
            <a:r>
              <a:rPr lang="en-US" sz="1800" dirty="0" smtClean="0"/>
              <a:t> </a:t>
            </a:r>
            <a:r>
              <a:rPr lang="en-US" sz="1800" dirty="0" err="1" smtClean="0"/>
              <a:t>đoạn</a:t>
            </a:r>
            <a:r>
              <a:rPr lang="en-US" sz="1800" dirty="0" smtClean="0"/>
              <a:t> </a:t>
            </a:r>
            <a:r>
              <a:rPr lang="en-US" sz="1800" dirty="0" err="1" smtClean="0"/>
              <a:t>hoặc</a:t>
            </a:r>
            <a:r>
              <a:rPr lang="en-US" sz="1800" dirty="0" smtClean="0"/>
              <a:t> </a:t>
            </a:r>
            <a:r>
              <a:rPr lang="en-US" sz="1800" dirty="0" err="1" smtClean="0"/>
              <a:t>chuyền</a:t>
            </a:r>
            <a:r>
              <a:rPr lang="en-US" sz="1800" dirty="0" smtClean="0"/>
              <a:t> </a:t>
            </a:r>
            <a:r>
              <a:rPr lang="en-US" sz="1800" dirty="0" err="1" smtClean="0"/>
              <a:t>sản</a:t>
            </a:r>
            <a:r>
              <a:rPr lang="en-US" sz="1800" dirty="0" smtClean="0"/>
              <a:t> </a:t>
            </a:r>
            <a:r>
              <a:rPr lang="en-US" sz="1800" dirty="0" err="1" smtClean="0"/>
              <a:t>phẩm</a:t>
            </a:r>
            <a:r>
              <a:rPr lang="en-US" sz="1800" dirty="0" smtClean="0"/>
              <a:t>] = </a:t>
            </a:r>
            <a:r>
              <a:rPr lang="en-US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Percentage system</a:t>
            </a:r>
          </a:p>
          <a:p>
            <a:pPr lvl="1">
              <a:lnSpc>
                <a:spcPct val="100000"/>
              </a:lnSpc>
            </a:pPr>
            <a:r>
              <a:rPr lang="en-US" sz="1800" dirty="0" err="1" smtClean="0"/>
              <a:t>Hệ</a:t>
            </a:r>
            <a:r>
              <a:rPr lang="en-US" sz="1800" dirty="0" smtClean="0"/>
              <a:t> </a:t>
            </a:r>
            <a:r>
              <a:rPr lang="en-US" sz="1800" dirty="0" err="1" smtClean="0"/>
              <a:t>thống</a:t>
            </a:r>
            <a:r>
              <a:rPr lang="en-US" sz="1800" dirty="0" smtClean="0"/>
              <a:t> </a:t>
            </a:r>
            <a:r>
              <a:rPr lang="en-US" sz="1800" dirty="0" err="1" smtClean="0"/>
              <a:t>tài</a:t>
            </a:r>
            <a:r>
              <a:rPr lang="en-US" sz="1800" dirty="0" smtClean="0"/>
              <a:t> </a:t>
            </a:r>
            <a:r>
              <a:rPr lang="en-US" sz="1800" dirty="0" err="1" smtClean="0"/>
              <a:t>khoản</a:t>
            </a:r>
            <a:r>
              <a:rPr lang="en-US" sz="1800" dirty="0" smtClean="0"/>
              <a:t> = </a:t>
            </a:r>
            <a:r>
              <a:rPr lang="en-US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Credit system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Hệ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thống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quản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lý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/</a:t>
            </a:r>
            <a:r>
              <a:rPr lang="en-US" dirty="0" err="1" smtClean="0">
                <a:ea typeface="ヒラギノ角ゴ Pro W3" charset="0"/>
              </a:rPr>
              <a:t>Hoạch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ea typeface="ヒラギノ角ゴ Pro W3" charset="0"/>
              </a:rPr>
              <a:t>định</a:t>
            </a:r>
            <a:r>
              <a:rPr lang="en-US" dirty="0" smtClean="0"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sản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phẩm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29</a:t>
            </a:fld>
            <a:endParaRPr lang="en-GB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611" y="1796062"/>
            <a:ext cx="1048205" cy="160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942" y="1796061"/>
            <a:ext cx="1028281" cy="160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uppieren 8"/>
          <p:cNvGrpSpPr/>
          <p:nvPr/>
        </p:nvGrpSpPr>
        <p:grpSpPr>
          <a:xfrm>
            <a:off x="3937535" y="3210279"/>
            <a:ext cx="2632943" cy="1383827"/>
            <a:chOff x="6333107" y="3668243"/>
            <a:chExt cx="5044878" cy="2767653"/>
          </a:xfrm>
        </p:grpSpPr>
        <p:pic>
          <p:nvPicPr>
            <p:cNvPr id="11" name="Grafik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3107" y="4604048"/>
              <a:ext cx="2828544" cy="1831848"/>
            </a:xfrm>
            <a:prstGeom prst="rect">
              <a:avLst/>
            </a:prstGeom>
          </p:spPr>
        </p:pic>
        <p:pic>
          <p:nvPicPr>
            <p:cNvPr id="12" name="Grafik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67081" y="3668243"/>
              <a:ext cx="1810904" cy="27676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059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solidFill>
                  <a:srgbClr val="006600"/>
                </a:solidFill>
              </a:rPr>
              <a:t>Hoàn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cảnh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lịch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sử</a:t>
            </a:r>
            <a:r>
              <a:rPr lang="en-GB" dirty="0" smtClean="0">
                <a:solidFill>
                  <a:srgbClr val="006600"/>
                </a:solidFill>
              </a:rPr>
              <a:t> (1/2)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479" y="1659468"/>
            <a:ext cx="5298831" cy="4657364"/>
          </a:xfrm>
        </p:spPr>
        <p:txBody>
          <a:bodyPr>
            <a:normAutofit fontScale="92500"/>
          </a:bodyPr>
          <a:lstStyle/>
          <a:p>
            <a:pPr>
              <a:spcBef>
                <a:spcPct val="50000"/>
              </a:spcBef>
              <a:buNone/>
            </a:pPr>
            <a:r>
              <a:rPr lang="en-GB" dirty="0" smtClean="0">
                <a:ea typeface="ヒラギノ角ゴ Pro W3" charset="0"/>
              </a:rPr>
              <a:t>Trong </a:t>
            </a:r>
            <a:r>
              <a:rPr lang="en-GB" dirty="0" err="1" smtClean="0">
                <a:ea typeface="ヒラギノ角ゴ Pro W3" charset="0"/>
              </a:rPr>
              <a:t>những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năm</a:t>
            </a:r>
            <a:r>
              <a:rPr lang="en-GB" dirty="0" smtClean="0">
                <a:ea typeface="ヒラギノ角ゴ Pro W3" charset="0"/>
              </a:rPr>
              <a:t> 1990s:</a:t>
            </a:r>
            <a:endParaRPr lang="en-GB" dirty="0">
              <a:ea typeface="ヒラギノ角ゴ Pro W3" charset="0"/>
            </a:endParaRPr>
          </a:p>
          <a:p>
            <a:r>
              <a:rPr lang="en-GB" dirty="0" err="1" smtClean="0">
                <a:ea typeface="ヒラギノ角ゴ Pro W3" charset="0"/>
              </a:rPr>
              <a:t>Xuất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hiện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quan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ngại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về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việc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phá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rừng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và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sử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dụng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tài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nguyên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rừng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sai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mục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đích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trên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phạm</a:t>
            </a:r>
            <a:r>
              <a:rPr lang="en-GB" dirty="0" smtClean="0">
                <a:ea typeface="ヒラギノ角ゴ Pro W3" charset="0"/>
              </a:rPr>
              <a:t> vi </a:t>
            </a:r>
            <a:r>
              <a:rPr lang="en-GB" dirty="0" err="1" smtClean="0">
                <a:ea typeface="ヒラギノ角ゴ Pro W3" charset="0"/>
              </a:rPr>
              <a:t>toàn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cầu</a:t>
            </a:r>
            <a:endParaRPr lang="en-GB" dirty="0">
              <a:ea typeface="ヒラギノ角ゴ Pro W3" charset="0"/>
            </a:endParaRPr>
          </a:p>
          <a:p>
            <a:pPr>
              <a:spcBef>
                <a:spcPct val="50000"/>
              </a:spcBef>
            </a:pPr>
            <a:r>
              <a:rPr lang="en-GB" dirty="0" err="1" smtClean="0">
                <a:ea typeface="ヒラギノ角ゴ Pro W3" charset="0"/>
              </a:rPr>
              <a:t>Nhận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thức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ngày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càng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tăng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về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tầm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quan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trọng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của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rừng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đối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với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phát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triển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bền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vững</a:t>
            </a:r>
            <a:endParaRPr lang="en-US" dirty="0">
              <a:ea typeface="ヒラギノ角ゴ Pro W3" charset="0"/>
            </a:endParaRPr>
          </a:p>
          <a:p>
            <a:pPr>
              <a:spcBef>
                <a:spcPct val="50000"/>
              </a:spcBef>
            </a:pPr>
            <a:r>
              <a:rPr lang="en-GB" dirty="0" err="1" smtClean="0">
                <a:ea typeface="ヒラギノ角ゴ Pro W3" charset="0"/>
              </a:rPr>
              <a:t>Ngày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càng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nhận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ra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sự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cần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thiết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phải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mở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rộng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quản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lý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lâm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nghiệp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đến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những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giá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trị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xã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hội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và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môi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trường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cũng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như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giá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trị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kinh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tế</a:t>
            </a:r>
            <a:endParaRPr lang="en-US" dirty="0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049114" y="6445263"/>
            <a:ext cx="1969477" cy="365125"/>
          </a:xfrm>
        </p:spPr>
        <p:txBody>
          <a:bodyPr/>
          <a:lstStyle/>
          <a:p>
            <a:fld id="{E4D32A41-D18F-442E-A9D4-18F3FD27B302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10" y="2021655"/>
            <a:ext cx="32004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2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131" y="851017"/>
            <a:ext cx="8595857" cy="600879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nhãn</a:t>
            </a:r>
            <a:r>
              <a:rPr lang="en-US" dirty="0" smtClean="0"/>
              <a:t> </a:t>
            </a:r>
            <a:r>
              <a:rPr lang="en-US" dirty="0" err="1" smtClean="0"/>
              <a:t>mác</a:t>
            </a:r>
            <a:r>
              <a:rPr lang="en-US" dirty="0" smtClean="0"/>
              <a:t> FSC®/FSC® Claim 1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57" y="1451897"/>
            <a:ext cx="7803822" cy="29452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1400" y="3843933"/>
            <a:ext cx="2057400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</a:rPr>
              <a:t>CHẾ BIẾN</a:t>
            </a:r>
            <a:endParaRPr lang="en-US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4859" y="3843933"/>
            <a:ext cx="3048000" cy="32072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FSC CW/FM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119653" y="5584929"/>
            <a:ext cx="237698" cy="1103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149221" y="6406069"/>
            <a:ext cx="237698" cy="1103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6472512"/>
              </p:ext>
            </p:extLst>
          </p:nvPr>
        </p:nvGraphicFramePr>
        <p:xfrm>
          <a:off x="382137" y="4377311"/>
          <a:ext cx="8761863" cy="2415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0621"/>
                <a:gridCol w="2920621"/>
                <a:gridCol w="2920621"/>
              </a:tblGrid>
              <a:tr h="778344">
                <a:tc gridSpan="3">
                  <a:txBody>
                    <a:bodyPr/>
                    <a:lstStyle/>
                    <a:p>
                      <a:r>
                        <a:rPr lang="en-US" sz="1300" b="1" dirty="0" err="1" smtClean="0">
                          <a:solidFill>
                            <a:schemeClr val="tx1"/>
                          </a:solidFill>
                        </a:rPr>
                        <a:t>Khai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1" baseline="0" dirty="0" err="1" smtClean="0">
                          <a:solidFill>
                            <a:schemeClr val="tx1"/>
                          </a:solidFill>
                        </a:rPr>
                        <a:t>báo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FSC (FSC Claim):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Khai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báo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trên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chứng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từ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bán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hàng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giao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hàng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đối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với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nguyên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liệu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chứng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nhận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FSC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hoặc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FSC  Controlled Wood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nêu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rõ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tình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trạng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môi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trường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nguyên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liệu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đối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với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sản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phẩm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FSC Mix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FSC Recycled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thì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khai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báo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tỷ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lệ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phần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trăm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credit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đi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kèm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306917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Nhóm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sản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phẩm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Hệ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thống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kiểm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soát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[FSC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Claim]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329975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100%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Mix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Mix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Recycled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Recycled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Controlled Wood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Transfer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system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Percentage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system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Credit system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Percentage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system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Credit system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Transfer System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100%’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Mix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x%’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Mix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Credit’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Recycled x%’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Recycled Credit’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Controlled Wood’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98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69156"/>
            <a:ext cx="7848600" cy="639714"/>
          </a:xfrm>
        </p:spPr>
        <p:txBody>
          <a:bodyPr>
            <a:no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Hệ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thống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chuyển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đổi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– Transfer system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-152400"/>
            <a:ext cx="7086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800" b="1" kern="1200" dirty="0">
                <a:solidFill>
                  <a:srgbClr val="006600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n-US" altLang="en-US" dirty="0">
              <a:ea typeface="ヒラギノ角ゴ Pro W3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14400" y="116522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altLang="en-US" smtClean="0"/>
          </a:p>
          <a:p>
            <a:endParaRPr lang="en-US" altLang="en-US"/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984" y="4555411"/>
            <a:ext cx="470574" cy="22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295" y="4082593"/>
            <a:ext cx="1215336" cy="101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986" y="4592100"/>
            <a:ext cx="470574" cy="22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4800" y="2101850"/>
            <a:ext cx="1447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1800" dirty="0" smtClean="0">
                <a:solidFill>
                  <a:srgbClr val="FF3300"/>
                </a:solidFill>
              </a:rPr>
              <a:t>FSC® 100%</a:t>
            </a:r>
            <a:endParaRPr lang="en-US" altLang="en-US" sz="1800" dirty="0">
              <a:solidFill>
                <a:srgbClr val="FF3300"/>
              </a:solidFill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04800" y="3107531"/>
            <a:ext cx="144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1800" dirty="0" smtClean="0">
                <a:solidFill>
                  <a:srgbClr val="FF3300"/>
                </a:solidFill>
              </a:rPr>
              <a:t>FSC® 100% &amp; FSC® Mix</a:t>
            </a:r>
            <a:endParaRPr lang="en-US" altLang="en-US" sz="1800" dirty="0">
              <a:solidFill>
                <a:srgbClr val="FF3300"/>
              </a:solidFill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04800" y="4333878"/>
            <a:ext cx="1447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1800" dirty="0" smtClean="0">
                <a:solidFill>
                  <a:srgbClr val="FF3300"/>
                </a:solidFill>
              </a:rPr>
              <a:t>FSC® Mix </a:t>
            </a:r>
            <a:r>
              <a:rPr lang="en-US" altLang="en-US" sz="1800" dirty="0">
                <a:solidFill>
                  <a:srgbClr val="FF3300"/>
                </a:solidFill>
              </a:rPr>
              <a:t>exclusive</a:t>
            </a:r>
          </a:p>
        </p:txBody>
      </p:sp>
      <p:grpSp>
        <p:nvGrpSpPr>
          <p:cNvPr id="18" name="Group 26"/>
          <p:cNvGrpSpPr>
            <a:grpSpLocks/>
          </p:cNvGrpSpPr>
          <p:nvPr/>
        </p:nvGrpSpPr>
        <p:grpSpPr bwMode="auto">
          <a:xfrm>
            <a:off x="2396963" y="5394649"/>
            <a:ext cx="4572000" cy="958850"/>
            <a:chOff x="1200" y="3716"/>
            <a:chExt cx="2928" cy="604"/>
          </a:xfrm>
        </p:grpSpPr>
        <p:grpSp>
          <p:nvGrpSpPr>
            <p:cNvPr id="19" name="Group 22"/>
            <p:cNvGrpSpPr>
              <a:grpSpLocks/>
            </p:cNvGrpSpPr>
            <p:nvPr/>
          </p:nvGrpSpPr>
          <p:grpSpPr bwMode="auto">
            <a:xfrm>
              <a:off x="1200" y="3936"/>
              <a:ext cx="432" cy="198"/>
              <a:chOff x="1200" y="3648"/>
              <a:chExt cx="480" cy="198"/>
            </a:xfrm>
          </p:grpSpPr>
          <p:pic>
            <p:nvPicPr>
              <p:cNvPr id="26" name="Picture 1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0" y="3648"/>
                <a:ext cx="480" cy="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7" name="Picture 18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0" y="3744"/>
                <a:ext cx="480" cy="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0" name="Group 21"/>
            <p:cNvGrpSpPr>
              <a:grpSpLocks/>
            </p:cNvGrpSpPr>
            <p:nvPr/>
          </p:nvGrpSpPr>
          <p:grpSpPr bwMode="auto">
            <a:xfrm>
              <a:off x="3648" y="3888"/>
              <a:ext cx="480" cy="246"/>
              <a:chOff x="3504" y="3582"/>
              <a:chExt cx="497" cy="264"/>
            </a:xfrm>
          </p:grpSpPr>
          <p:pic>
            <p:nvPicPr>
              <p:cNvPr id="24" name="Picture 19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" y="3600"/>
                <a:ext cx="401" cy="2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20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4" y="3582"/>
                <a:ext cx="144" cy="2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1" name="Picture 2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" y="3716"/>
              <a:ext cx="720" cy="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3947"/>
              <a:ext cx="288" cy="1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3936"/>
              <a:ext cx="288" cy="1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304800" y="5410200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1800" dirty="0" smtClean="0">
                <a:solidFill>
                  <a:srgbClr val="FF3300"/>
                </a:solidFill>
              </a:rPr>
              <a:t>FSC® </a:t>
            </a:r>
            <a:r>
              <a:rPr lang="en-US" altLang="en-US" sz="1800" dirty="0">
                <a:solidFill>
                  <a:srgbClr val="FF3300"/>
                </a:solidFill>
              </a:rPr>
              <a:t>Controlled exclusive 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2954338"/>
            <a:ext cx="619125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63" y="1688149"/>
            <a:ext cx="5951499" cy="985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037" y="4294684"/>
            <a:ext cx="755236" cy="594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 36"/>
          <p:cNvGrpSpPr/>
          <p:nvPr/>
        </p:nvGrpSpPr>
        <p:grpSpPr>
          <a:xfrm>
            <a:off x="2358393" y="4333887"/>
            <a:ext cx="851536" cy="529057"/>
            <a:chOff x="2301239" y="4191000"/>
            <a:chExt cx="880111" cy="548107"/>
          </a:xfrm>
        </p:grpSpPr>
        <p:pic>
          <p:nvPicPr>
            <p:cNvPr id="13318" name="Picture 6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1239" y="4191000"/>
              <a:ext cx="868681" cy="18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2668" y="4374237"/>
              <a:ext cx="868681" cy="18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2669" y="4555870"/>
              <a:ext cx="868681" cy="18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760" y="1508870"/>
            <a:ext cx="777240" cy="1185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287" y="3235780"/>
            <a:ext cx="767715" cy="119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7467600" y="5562606"/>
            <a:ext cx="90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 label</a:t>
            </a:r>
            <a:endParaRPr lang="en-US" dirty="0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19454" y="1514523"/>
            <a:ext cx="2514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Nguyên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liệu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đầu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vào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27376" y="1520810"/>
            <a:ext cx="2514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Sản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phẩm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đầu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ra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0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128" y="851017"/>
            <a:ext cx="8595860" cy="66096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nhãn</a:t>
            </a:r>
            <a:r>
              <a:rPr lang="en-US" dirty="0" smtClean="0"/>
              <a:t> </a:t>
            </a:r>
            <a:r>
              <a:rPr lang="en-US" dirty="0" err="1" smtClean="0"/>
              <a:t>mác</a:t>
            </a:r>
            <a:r>
              <a:rPr lang="en-US" dirty="0" smtClean="0"/>
              <a:t> FSC®/FSC® Claim 2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52402" y="1511977"/>
            <a:ext cx="8582165" cy="2632210"/>
            <a:chOff x="152400" y="1524000"/>
            <a:chExt cx="8675427" cy="297082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524000"/>
              <a:ext cx="8675427" cy="297082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499512" y="3974910"/>
              <a:ext cx="2215487" cy="228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09600" y="3882786"/>
              <a:ext cx="3048000" cy="32072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solidFill>
                    <a:schemeClr val="accent2">
                      <a:lumMod val="75000"/>
                    </a:schemeClr>
                  </a:solidFill>
                </a:rPr>
                <a:t>FSC CW/FW</a:t>
              </a:r>
              <a:endParaRPr lang="en-US" sz="1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683067" y="3601912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</a:rPr>
              <a:t>CHẾ BIẾN</a:t>
            </a:r>
            <a:endParaRPr lang="en-US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32</a:t>
            </a:fld>
            <a:endParaRPr lang="en-GB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3224904"/>
              </p:ext>
            </p:extLst>
          </p:nvPr>
        </p:nvGraphicFramePr>
        <p:xfrm>
          <a:off x="354843" y="4144187"/>
          <a:ext cx="8547456" cy="2616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9152"/>
                <a:gridCol w="2849152"/>
                <a:gridCol w="2849152"/>
              </a:tblGrid>
              <a:tr h="794737">
                <a:tc gridSpan="3">
                  <a:txBody>
                    <a:bodyPr/>
                    <a:lstStyle/>
                    <a:p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</a:rPr>
                        <a:t>Khai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tx1"/>
                          </a:solidFill>
                        </a:rPr>
                        <a:t>báo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FSC (FSC Claim):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Khai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báo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trên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chứng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từ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bán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hàng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giao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hàng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đối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với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nguyên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liệu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chứng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nhận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FSC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hoặc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FSC  Controlled Wood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nêu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rõ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tình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trạng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môi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trường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nguyên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liệu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đối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với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sản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phẩm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FSC Mix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FSC Recycled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thì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khai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báo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tỷ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lệ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phần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trăm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credit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đi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</a:rPr>
                        <a:t>kèm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331141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</a:rPr>
                        <a:t>Nhóm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tx1"/>
                          </a:solidFill>
                        </a:rPr>
                        <a:t>sản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tx1"/>
                          </a:solidFill>
                        </a:rPr>
                        <a:t>phẩm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</a:rPr>
                        <a:t>Hệ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tx1"/>
                          </a:solidFill>
                        </a:rPr>
                        <a:t>thống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tx1"/>
                          </a:solidFill>
                        </a:rPr>
                        <a:t>kiểm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tx1"/>
                          </a:solidFill>
                        </a:rPr>
                        <a:t>soát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[FSC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Claim]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49013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FSC 100%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FSC Mix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FSC Mix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FSC Recycled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FSC Recycled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FSC Controlled Wood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Transfer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system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Percentage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system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Credit system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Percentage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system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Credit system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Transfer System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‘FSC 100%’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‘FSC Mix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x%’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‘FSC Mix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Credit’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‘FSC Recycled x%’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‘FSC Recycled Credit’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‘FSC Controlled Wood’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0" name="Right Arrow 9"/>
          <p:cNvSpPr/>
          <p:nvPr/>
        </p:nvSpPr>
        <p:spPr>
          <a:xfrm>
            <a:off x="2987154" y="5684821"/>
            <a:ext cx="237698" cy="1103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2987154" y="6124961"/>
            <a:ext cx="237698" cy="1103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5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Hệ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thống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ngưỡng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tỷ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lệ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- Percentage system</a:t>
            </a:r>
            <a:endParaRPr lang="en-US" dirty="0">
              <a:solidFill>
                <a:srgbClr val="006600"/>
              </a:solidFill>
              <a:ea typeface="ヒラギノ角ゴ Pro W3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19" y="1874798"/>
            <a:ext cx="8346730" cy="156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5785" y="5907024"/>
            <a:ext cx="80563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/>
              <a:t>Sản</a:t>
            </a:r>
            <a:r>
              <a:rPr lang="en-US" sz="1600" dirty="0" smtClean="0"/>
              <a:t> </a:t>
            </a:r>
            <a:r>
              <a:rPr lang="en-US" sz="1600" dirty="0" err="1" smtClean="0"/>
              <a:t>phẩm</a:t>
            </a:r>
            <a:r>
              <a:rPr lang="en-US" sz="1600" dirty="0" smtClean="0"/>
              <a:t> </a:t>
            </a:r>
            <a:r>
              <a:rPr lang="en-US" sz="1600" dirty="0" err="1" smtClean="0"/>
              <a:t>thuộc</a:t>
            </a:r>
            <a:r>
              <a:rPr lang="en-US" sz="1600" dirty="0" smtClean="0"/>
              <a:t> </a:t>
            </a:r>
            <a:r>
              <a:rPr lang="en-US" sz="1600" dirty="0" err="1" smtClean="0"/>
              <a:t>nhóm</a:t>
            </a:r>
            <a:r>
              <a:rPr lang="en-US" sz="1600" dirty="0" smtClean="0"/>
              <a:t> </a:t>
            </a:r>
            <a:r>
              <a:rPr lang="en-US" sz="1600" dirty="0" err="1" smtClean="0"/>
              <a:t>sản</a:t>
            </a:r>
            <a:r>
              <a:rPr lang="en-US" sz="1600" dirty="0" smtClean="0"/>
              <a:t> </a:t>
            </a:r>
            <a:r>
              <a:rPr lang="en-US" sz="1600" dirty="0" err="1" smtClean="0"/>
              <a:t>phẩm</a:t>
            </a:r>
            <a:r>
              <a:rPr lang="en-US" sz="1600" dirty="0" smtClean="0"/>
              <a:t> Mix qua </a:t>
            </a:r>
            <a:r>
              <a:rPr lang="en-US" sz="1600" dirty="0" err="1" smtClean="0"/>
              <a:t>hệ</a:t>
            </a:r>
            <a:r>
              <a:rPr lang="en-US" sz="1600" dirty="0" smtClean="0"/>
              <a:t> </a:t>
            </a:r>
            <a:r>
              <a:rPr lang="en-US" sz="1600" dirty="0" err="1" smtClean="0"/>
              <a:t>thống</a:t>
            </a:r>
            <a:r>
              <a:rPr lang="en-US" sz="1600" dirty="0" smtClean="0"/>
              <a:t> </a:t>
            </a:r>
            <a:r>
              <a:rPr lang="en-US" sz="1600" dirty="0" err="1" smtClean="0"/>
              <a:t>ngưỡng</a:t>
            </a:r>
            <a:r>
              <a:rPr lang="en-US" sz="1600" dirty="0" smtClean="0"/>
              <a:t> </a:t>
            </a:r>
            <a:r>
              <a:rPr lang="en-US" sz="1600" dirty="0" err="1" smtClean="0"/>
              <a:t>tỷ</a:t>
            </a:r>
            <a:r>
              <a:rPr lang="en-US" sz="1600" dirty="0" smtClean="0"/>
              <a:t> </a:t>
            </a:r>
            <a:r>
              <a:rPr lang="en-US" sz="1600" dirty="0" err="1" smtClean="0"/>
              <a:t>lệ</a:t>
            </a:r>
            <a:r>
              <a:rPr lang="en-US" sz="1600" dirty="0" smtClean="0"/>
              <a:t> </a:t>
            </a:r>
            <a:r>
              <a:rPr lang="en-US" sz="1600" dirty="0" err="1" smtClean="0"/>
              <a:t>chỉ</a:t>
            </a:r>
            <a:r>
              <a:rPr lang="en-US" sz="1600" dirty="0" smtClean="0"/>
              <a:t> </a:t>
            </a: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được</a:t>
            </a:r>
            <a:r>
              <a:rPr lang="en-US" sz="1600" dirty="0" smtClean="0"/>
              <a:t> </a:t>
            </a:r>
            <a:r>
              <a:rPr lang="en-US" sz="1600" dirty="0" err="1" smtClean="0"/>
              <a:t>gắn</a:t>
            </a:r>
            <a:r>
              <a:rPr lang="en-US" sz="1600" dirty="0" smtClean="0"/>
              <a:t> </a:t>
            </a:r>
            <a:r>
              <a:rPr lang="en-US" sz="1600" dirty="0" err="1" smtClean="0"/>
              <a:t>nhãn</a:t>
            </a:r>
            <a:r>
              <a:rPr lang="en-US" sz="1600" dirty="0" smtClean="0"/>
              <a:t> FSC ‘Mix’ </a:t>
            </a:r>
            <a:r>
              <a:rPr lang="en-US" sz="1600" dirty="0" err="1" smtClean="0"/>
              <a:t>nếu</a:t>
            </a:r>
            <a:r>
              <a:rPr lang="en-US" sz="1600" dirty="0" smtClean="0"/>
              <a:t> </a:t>
            </a:r>
            <a:r>
              <a:rPr lang="en-US" sz="1600" dirty="0" err="1" smtClean="0"/>
              <a:t>khai</a:t>
            </a:r>
            <a:r>
              <a:rPr lang="en-US" sz="1600" dirty="0" smtClean="0"/>
              <a:t> </a:t>
            </a:r>
            <a:r>
              <a:rPr lang="en-US" sz="1600" dirty="0" err="1" smtClean="0"/>
              <a:t>báo</a:t>
            </a:r>
            <a:r>
              <a:rPr lang="en-US" sz="1600" dirty="0" smtClean="0"/>
              <a:t> </a:t>
            </a:r>
            <a:r>
              <a:rPr lang="en-US" sz="1600" dirty="0" err="1" smtClean="0"/>
              <a:t>phần</a:t>
            </a:r>
            <a:r>
              <a:rPr lang="en-US" sz="1600" dirty="0" smtClean="0"/>
              <a:t> </a:t>
            </a:r>
            <a:r>
              <a:rPr lang="en-US" sz="1600" dirty="0" err="1" smtClean="0"/>
              <a:t>trăm</a:t>
            </a:r>
            <a:r>
              <a:rPr lang="en-US" sz="1600" dirty="0" smtClean="0"/>
              <a:t> FSC </a:t>
            </a:r>
            <a:r>
              <a:rPr lang="en-US" sz="1600" dirty="0" err="1" smtClean="0"/>
              <a:t>ít</a:t>
            </a:r>
            <a:r>
              <a:rPr lang="en-US" sz="1600" dirty="0" smtClean="0"/>
              <a:t> </a:t>
            </a:r>
            <a:r>
              <a:rPr lang="en-US" sz="1600" dirty="0" err="1" smtClean="0"/>
              <a:t>nhất</a:t>
            </a:r>
            <a:r>
              <a:rPr lang="en-US" sz="1600" dirty="0" smtClean="0"/>
              <a:t> </a:t>
            </a:r>
            <a:r>
              <a:rPr lang="en-US" sz="1600" dirty="0" err="1" smtClean="0"/>
              <a:t>là</a:t>
            </a:r>
            <a:r>
              <a:rPr lang="en-US" sz="1600" dirty="0" smtClean="0"/>
              <a:t> 70%.</a:t>
            </a:r>
            <a:endParaRPr lang="en-US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785" y="3301006"/>
            <a:ext cx="8614424" cy="260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1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Percentage system –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FSC®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76" y="1981201"/>
            <a:ext cx="7550194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4" y="3581402"/>
            <a:ext cx="72993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38200" y="3200400"/>
            <a:ext cx="4267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FSC®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058464" y="2677188"/>
            <a:ext cx="1524000" cy="4924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300" dirty="0" err="1" smtClean="0"/>
              <a:t>Không</a:t>
            </a:r>
            <a:r>
              <a:rPr lang="en-US" sz="1300" dirty="0" smtClean="0"/>
              <a:t> </a:t>
            </a:r>
            <a:r>
              <a:rPr lang="en-US" sz="1300" dirty="0" err="1" smtClean="0"/>
              <a:t>được</a:t>
            </a:r>
            <a:r>
              <a:rPr lang="en-US" sz="1300" dirty="0" smtClean="0"/>
              <a:t> </a:t>
            </a:r>
            <a:r>
              <a:rPr lang="en-US" sz="1300" dirty="0" err="1" smtClean="0"/>
              <a:t>phép</a:t>
            </a:r>
            <a:r>
              <a:rPr lang="en-US" sz="1300" dirty="0" smtClean="0"/>
              <a:t> </a:t>
            </a:r>
            <a:r>
              <a:rPr lang="en-US" sz="1300" dirty="0" err="1" smtClean="0"/>
              <a:t>gắn</a:t>
            </a:r>
            <a:r>
              <a:rPr lang="en-US" sz="1300" dirty="0" smtClean="0"/>
              <a:t> </a:t>
            </a:r>
            <a:r>
              <a:rPr lang="en-US" sz="1300" dirty="0" err="1" smtClean="0"/>
              <a:t>nhãn</a:t>
            </a:r>
            <a:endParaRPr lang="en-US" sz="13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18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127" y="851017"/>
            <a:ext cx="8664100" cy="667029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nhãn</a:t>
            </a:r>
            <a:r>
              <a:rPr lang="en-US" dirty="0" smtClean="0"/>
              <a:t> </a:t>
            </a:r>
            <a:r>
              <a:rPr lang="en-US" dirty="0" err="1" smtClean="0"/>
              <a:t>mác</a:t>
            </a:r>
            <a:r>
              <a:rPr lang="en-US" dirty="0" smtClean="0"/>
              <a:t> FSC®/FSC® Claim 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6" y="1518046"/>
            <a:ext cx="8597201" cy="29777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" y="3882786"/>
            <a:ext cx="3048000" cy="4606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FSC CW/FW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6200" y="3882786"/>
            <a:ext cx="1600200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</a:rPr>
              <a:t>CHẾ BIẾN</a:t>
            </a:r>
            <a:endParaRPr lang="en-US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119653" y="6096012"/>
            <a:ext cx="237698" cy="1103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149221" y="6429814"/>
            <a:ext cx="237698" cy="1103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780964" y="2514600"/>
            <a:ext cx="1066800" cy="381000"/>
          </a:xfrm>
          <a:prstGeom prst="rect">
            <a:avLst/>
          </a:prstGeom>
          <a:solidFill>
            <a:srgbClr val="85C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780964" y="2437139"/>
            <a:ext cx="924636" cy="584775"/>
          </a:xfrm>
          <a:prstGeom prst="rect">
            <a:avLst/>
          </a:prstGeom>
          <a:solidFill>
            <a:srgbClr val="85C1C9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</a:rPr>
              <a:t>FSC Mix credit</a:t>
            </a:r>
            <a:endParaRPr lang="en-US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3" name="Content Placeholder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5748393"/>
              </p:ext>
            </p:extLst>
          </p:nvPr>
        </p:nvGraphicFramePr>
        <p:xfrm>
          <a:off x="1257300" y="4495803"/>
          <a:ext cx="6858000" cy="214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</a:tblGrid>
              <a:tr h="252095">
                <a:tc gridSpan="3">
                  <a:txBody>
                    <a:bodyPr/>
                    <a:lstStyle/>
                    <a:p>
                      <a:r>
                        <a:rPr lang="en-US" sz="1300" b="1" dirty="0" err="1" smtClean="0">
                          <a:solidFill>
                            <a:schemeClr val="tx1"/>
                          </a:solidFill>
                        </a:rPr>
                        <a:t>Khai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1" baseline="0" dirty="0" err="1" smtClean="0">
                          <a:solidFill>
                            <a:schemeClr val="tx1"/>
                          </a:solidFill>
                        </a:rPr>
                        <a:t>báo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FSC (FSC Claim):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Khai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báo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trên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chứng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từ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bán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hàng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giao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hàng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đối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với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nguyên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liệu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chứng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nhận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FSC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hoặc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FSC  Controlled Wood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nêu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rõ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tình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trạng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môi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trường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của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nguyên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liệu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đối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với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sản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phẩm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FSC Mix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FSC Recycled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thì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có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khai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báo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tỷ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lệ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phần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trăm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và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credit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đi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</a:rPr>
                        <a:t>kèm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25209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Nhóm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sản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phẩm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Hệ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thống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kiểm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soát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[FSC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Claim]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52095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100%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Mix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Mix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Recycled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Recycled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FSC Controlled Wood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Transfer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system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Percentage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system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Credit system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Percentage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system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Credit system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Transfer System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100%’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Mix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x%’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Mix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Credit’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Recycled x%’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Recycled Credit’</a:t>
                      </a:r>
                    </a:p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‘FSC Controlled Wood’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97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khoản</a:t>
            </a:r>
            <a:r>
              <a:rPr lang="en-US" dirty="0" smtClean="0"/>
              <a:t> - Credit system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86000"/>
            <a:ext cx="7239000" cy="215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505200"/>
            <a:ext cx="8229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710123" y="3156153"/>
            <a:ext cx="2100051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300" dirty="0" err="1" smtClean="0"/>
              <a:t>Không</a:t>
            </a:r>
            <a:r>
              <a:rPr lang="en-US" sz="1300" dirty="0" smtClean="0"/>
              <a:t> </a:t>
            </a:r>
            <a:r>
              <a:rPr lang="en-US" sz="1300" dirty="0" err="1" smtClean="0"/>
              <a:t>được</a:t>
            </a:r>
            <a:r>
              <a:rPr lang="en-US" sz="1300" dirty="0" smtClean="0"/>
              <a:t> </a:t>
            </a:r>
            <a:r>
              <a:rPr lang="en-US" sz="1300" dirty="0" err="1" smtClean="0"/>
              <a:t>phép</a:t>
            </a:r>
            <a:r>
              <a:rPr lang="en-US" sz="1300" dirty="0" smtClean="0"/>
              <a:t> </a:t>
            </a:r>
            <a:r>
              <a:rPr lang="en-US" sz="1300" dirty="0" err="1" smtClean="0"/>
              <a:t>gắn</a:t>
            </a:r>
            <a:r>
              <a:rPr lang="en-US" sz="1300" dirty="0" smtClean="0"/>
              <a:t> </a:t>
            </a:r>
            <a:r>
              <a:rPr lang="en-US" sz="1300" dirty="0" err="1" smtClean="0"/>
              <a:t>nhãn</a:t>
            </a:r>
            <a:endParaRPr lang="en-US" sz="1300" dirty="0"/>
          </a:p>
        </p:txBody>
      </p:sp>
      <p:sp>
        <p:nvSpPr>
          <p:cNvPr id="7" name="TextBox 6"/>
          <p:cNvSpPr txBox="1"/>
          <p:nvPr/>
        </p:nvSpPr>
        <p:spPr>
          <a:xfrm>
            <a:off x="6717377" y="2655410"/>
            <a:ext cx="2100051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300" dirty="0" err="1" smtClean="0"/>
              <a:t>Được</a:t>
            </a:r>
            <a:r>
              <a:rPr lang="en-US" sz="1300" dirty="0" smtClean="0"/>
              <a:t> </a:t>
            </a:r>
            <a:r>
              <a:rPr lang="en-US" sz="1300" dirty="0" err="1" smtClean="0"/>
              <a:t>phép</a:t>
            </a:r>
            <a:r>
              <a:rPr lang="en-US" sz="1300" dirty="0" smtClean="0"/>
              <a:t> </a:t>
            </a:r>
            <a:r>
              <a:rPr lang="en-US" sz="1300" dirty="0" err="1" smtClean="0"/>
              <a:t>gắn</a:t>
            </a:r>
            <a:r>
              <a:rPr lang="en-US" sz="1300" dirty="0" smtClean="0"/>
              <a:t> </a:t>
            </a:r>
            <a:r>
              <a:rPr lang="en-US" sz="1300" dirty="0" err="1" smtClean="0"/>
              <a:t>nhãn</a:t>
            </a:r>
            <a:endParaRPr lang="en-US" sz="13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86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127" y="851017"/>
            <a:ext cx="8613383" cy="593155"/>
          </a:xfrm>
        </p:spPr>
        <p:txBody>
          <a:bodyPr>
            <a:noAutofit/>
          </a:bodyPr>
          <a:lstStyle/>
          <a:p>
            <a:r>
              <a:rPr lang="en-US" sz="2200" dirty="0" err="1" smtClean="0"/>
              <a:t>Những</a:t>
            </a:r>
            <a:r>
              <a:rPr lang="en-US" sz="2200" dirty="0" smtClean="0"/>
              <a:t> </a:t>
            </a:r>
            <a:r>
              <a:rPr lang="en-US" sz="2200" dirty="0" err="1" smtClean="0"/>
              <a:t>yếu</a:t>
            </a:r>
            <a:r>
              <a:rPr lang="en-US" sz="2200" dirty="0" smtClean="0"/>
              <a:t> </a:t>
            </a:r>
            <a:r>
              <a:rPr lang="en-US" sz="2200" dirty="0" err="1" smtClean="0"/>
              <a:t>tố</a:t>
            </a:r>
            <a:r>
              <a:rPr lang="en-US" sz="2200" dirty="0" smtClean="0"/>
              <a:t> </a:t>
            </a:r>
            <a:r>
              <a:rPr lang="en-US" sz="2200" dirty="0" err="1" smtClean="0"/>
              <a:t>quản</a:t>
            </a:r>
            <a:r>
              <a:rPr lang="en-US" sz="2200" dirty="0" smtClean="0"/>
              <a:t> </a:t>
            </a:r>
            <a:r>
              <a:rPr lang="en-US" sz="2200" dirty="0" err="1" smtClean="0"/>
              <a:t>lý</a:t>
            </a:r>
            <a:r>
              <a:rPr lang="en-US" sz="2200" dirty="0" smtClean="0"/>
              <a:t> </a:t>
            </a:r>
            <a:r>
              <a:rPr lang="en-US" sz="2200" dirty="0" err="1" smtClean="0"/>
              <a:t>quan</a:t>
            </a:r>
            <a:r>
              <a:rPr lang="en-US" sz="2200" dirty="0" smtClean="0"/>
              <a:t> </a:t>
            </a:r>
            <a:r>
              <a:rPr lang="en-US" sz="2200" dirty="0" err="1" smtClean="0"/>
              <a:t>trọng</a:t>
            </a:r>
            <a:r>
              <a:rPr lang="en-US" sz="2200" dirty="0" smtClean="0"/>
              <a:t> </a:t>
            </a:r>
            <a:r>
              <a:rPr lang="en-US" sz="2200" dirty="0" err="1" smtClean="0"/>
              <a:t>trong</a:t>
            </a:r>
            <a:r>
              <a:rPr lang="en-US" sz="2200" dirty="0" smtClean="0"/>
              <a:t> </a:t>
            </a:r>
            <a:r>
              <a:rPr lang="en-US" sz="2200" dirty="0" err="1" smtClean="0"/>
              <a:t>thực</a:t>
            </a:r>
            <a:r>
              <a:rPr lang="en-US" sz="2200" dirty="0" smtClean="0"/>
              <a:t> </a:t>
            </a:r>
            <a:r>
              <a:rPr lang="en-US" sz="2200" dirty="0" err="1" smtClean="0"/>
              <a:t>hiện</a:t>
            </a:r>
            <a:r>
              <a:rPr lang="en-US" sz="2200" dirty="0" smtClean="0"/>
              <a:t> </a:t>
            </a:r>
            <a:r>
              <a:rPr lang="en-US" sz="2200" dirty="0" err="1" smtClean="0"/>
              <a:t>và</a:t>
            </a:r>
            <a:r>
              <a:rPr lang="en-US" sz="2200" dirty="0" smtClean="0"/>
              <a:t> </a:t>
            </a:r>
            <a:r>
              <a:rPr lang="en-US" sz="2200" dirty="0" err="1" smtClean="0"/>
              <a:t>chứng</a:t>
            </a:r>
            <a:r>
              <a:rPr lang="en-US" sz="2200" dirty="0" smtClean="0"/>
              <a:t> </a:t>
            </a:r>
            <a:r>
              <a:rPr lang="en-US" sz="2200" dirty="0" err="1" smtClean="0"/>
              <a:t>nhận</a:t>
            </a:r>
            <a:r>
              <a:rPr lang="en-US" sz="2200" dirty="0" smtClean="0"/>
              <a:t> </a:t>
            </a:r>
            <a:r>
              <a:rPr lang="en-US" sz="2200" dirty="0" err="1" smtClean="0"/>
              <a:t>CoC</a:t>
            </a:r>
            <a:r>
              <a:rPr lang="en-US" sz="2200" dirty="0" smtClean="0"/>
              <a:t>? 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481" y="1580812"/>
            <a:ext cx="7570763" cy="4485078"/>
          </a:xfrm>
        </p:spPr>
        <p:txBody>
          <a:bodyPr>
            <a:noAutofit/>
          </a:bodyPr>
          <a:lstStyle/>
          <a:p>
            <a:r>
              <a:rPr lang="en-US" sz="1800" b="1" dirty="0" err="1" smtClean="0"/>
              <a:t>Chính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sách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thu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mua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gỗ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và</a:t>
            </a:r>
            <a:r>
              <a:rPr lang="en-US" sz="1800" b="1" dirty="0" smtClean="0"/>
              <a:t> cam </a:t>
            </a:r>
            <a:r>
              <a:rPr lang="en-US" sz="1800" b="1" dirty="0" err="1" smtClean="0"/>
              <a:t>kết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của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quản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lý</a:t>
            </a:r>
            <a:endParaRPr lang="en-US" sz="1800" b="1" dirty="0" smtClean="0"/>
          </a:p>
          <a:p>
            <a:pPr lvl="1"/>
            <a:r>
              <a:rPr lang="en-US" sz="1400" dirty="0" err="1" smtClean="0"/>
              <a:t>Lựa</a:t>
            </a:r>
            <a:r>
              <a:rPr lang="en-US" sz="1400" dirty="0" smtClean="0"/>
              <a:t> </a:t>
            </a:r>
            <a:r>
              <a:rPr lang="en-US" sz="1400" dirty="0" err="1" smtClean="0"/>
              <a:t>chọn</a:t>
            </a:r>
            <a:r>
              <a:rPr lang="en-US" sz="1400" dirty="0" smtClean="0"/>
              <a:t> </a:t>
            </a:r>
            <a:r>
              <a:rPr lang="en-US" sz="1400" dirty="0" err="1" smtClean="0"/>
              <a:t>nhà</a:t>
            </a:r>
            <a:r>
              <a:rPr lang="en-US" sz="1400" dirty="0" smtClean="0"/>
              <a:t> </a:t>
            </a:r>
            <a:r>
              <a:rPr lang="en-US" sz="1400" dirty="0" err="1" smtClean="0"/>
              <a:t>cung</a:t>
            </a:r>
            <a:r>
              <a:rPr lang="en-US" sz="1400" dirty="0" smtClean="0"/>
              <a:t> </a:t>
            </a:r>
            <a:r>
              <a:rPr lang="en-US" sz="1400" dirty="0" err="1" smtClean="0"/>
              <a:t>ứng</a:t>
            </a:r>
            <a:r>
              <a:rPr lang="en-US" sz="1400" dirty="0" smtClean="0"/>
              <a:t> </a:t>
            </a:r>
            <a:r>
              <a:rPr lang="en-US" sz="1400" dirty="0" err="1" smtClean="0"/>
              <a:t>gỗ</a:t>
            </a:r>
            <a:endParaRPr lang="en-US" sz="1400" dirty="0" smtClean="0"/>
          </a:p>
          <a:p>
            <a:pPr lvl="1"/>
            <a:r>
              <a:rPr lang="en-US" sz="1400" dirty="0" smtClean="0"/>
              <a:t>Quy </a:t>
            </a:r>
            <a:r>
              <a:rPr lang="en-US" sz="1400" dirty="0" err="1" smtClean="0"/>
              <a:t>trình</a:t>
            </a:r>
            <a:r>
              <a:rPr lang="en-US" sz="1400" dirty="0" smtClean="0"/>
              <a:t> </a:t>
            </a:r>
            <a:r>
              <a:rPr lang="en-US" sz="1400" dirty="0" err="1" smtClean="0"/>
              <a:t>đánh</a:t>
            </a:r>
            <a:r>
              <a:rPr lang="en-US" sz="1400" dirty="0" smtClean="0"/>
              <a:t> </a:t>
            </a:r>
            <a:r>
              <a:rPr lang="en-US" sz="1400" dirty="0" err="1" smtClean="0"/>
              <a:t>giá</a:t>
            </a:r>
            <a:r>
              <a:rPr lang="en-US" sz="1400" dirty="0" smtClean="0"/>
              <a:t> </a:t>
            </a:r>
            <a:r>
              <a:rPr lang="en-US" sz="1400" dirty="0" err="1" smtClean="0"/>
              <a:t>rủi</a:t>
            </a:r>
            <a:r>
              <a:rPr lang="en-US" sz="1400" dirty="0" smtClean="0"/>
              <a:t> </a:t>
            </a:r>
            <a:r>
              <a:rPr lang="en-US" sz="1400" dirty="0" err="1" smtClean="0"/>
              <a:t>ro</a:t>
            </a:r>
            <a:r>
              <a:rPr lang="en-US" sz="1400" dirty="0" smtClean="0"/>
              <a:t> </a:t>
            </a:r>
            <a:r>
              <a:rPr lang="en-US" sz="1400" dirty="0" err="1" smtClean="0"/>
              <a:t>và</a:t>
            </a:r>
            <a:r>
              <a:rPr lang="en-US" sz="1400" dirty="0" smtClean="0"/>
              <a:t> </a:t>
            </a:r>
            <a:r>
              <a:rPr lang="en-US" sz="1400" dirty="0" err="1" smtClean="0"/>
              <a:t>xác</a:t>
            </a:r>
            <a:r>
              <a:rPr lang="en-US" sz="1400" dirty="0" smtClean="0"/>
              <a:t> minh </a:t>
            </a:r>
            <a:r>
              <a:rPr lang="en-US" sz="1400" dirty="0" err="1" smtClean="0"/>
              <a:t>nguồn</a:t>
            </a:r>
            <a:r>
              <a:rPr lang="en-US" sz="1400" dirty="0" smtClean="0"/>
              <a:t> </a:t>
            </a:r>
            <a:r>
              <a:rPr lang="en-US" sz="1400" dirty="0" err="1" smtClean="0"/>
              <a:t>gốc</a:t>
            </a:r>
            <a:r>
              <a:rPr lang="en-US" sz="1400" dirty="0" smtClean="0"/>
              <a:t> </a:t>
            </a:r>
            <a:r>
              <a:rPr lang="en-US" sz="1400" dirty="0" err="1" smtClean="0"/>
              <a:t>gỗ</a:t>
            </a:r>
            <a:endParaRPr lang="en-US" sz="1400" dirty="0" smtClean="0"/>
          </a:p>
          <a:p>
            <a:r>
              <a:rPr lang="en-US" sz="1800" b="1" dirty="0" err="1" smtClean="0"/>
              <a:t>Tài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hệ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thống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để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kiểm</a:t>
            </a:r>
            <a:r>
              <a:rPr lang="en-US" sz="1800" b="1" dirty="0" smtClean="0"/>
              <a:t> </a:t>
            </a:r>
            <a:r>
              <a:rPr lang="en-US" sz="1800" b="1" dirty="0" err="1"/>
              <a:t>soát</a:t>
            </a:r>
            <a:r>
              <a:rPr lang="en-US" sz="1800" b="1" dirty="0"/>
              <a:t> </a:t>
            </a:r>
            <a:r>
              <a:rPr lang="en-US" sz="1800" b="1" dirty="0" smtClean="0"/>
              <a:t>, </a:t>
            </a:r>
            <a:r>
              <a:rPr lang="en-US" sz="1800" b="1" dirty="0" err="1" smtClean="0"/>
              <a:t>quản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lý</a:t>
            </a:r>
            <a:endParaRPr lang="en-US" sz="1800" b="1" dirty="0" smtClean="0"/>
          </a:p>
          <a:p>
            <a:pPr lvl="1"/>
            <a:r>
              <a:rPr lang="en-US" sz="1400" dirty="0" smtClean="0"/>
              <a:t>Quy </a:t>
            </a:r>
            <a:r>
              <a:rPr lang="en-US" sz="1400" dirty="0" err="1" smtClean="0"/>
              <a:t>trình</a:t>
            </a:r>
            <a:r>
              <a:rPr lang="en-US" sz="1400" dirty="0" smtClean="0"/>
              <a:t> </a:t>
            </a:r>
            <a:r>
              <a:rPr lang="en-US" sz="1400" dirty="0" err="1" smtClean="0"/>
              <a:t>chuẩn</a:t>
            </a:r>
            <a:r>
              <a:rPr lang="en-US" sz="1400" dirty="0" smtClean="0"/>
              <a:t>/</a:t>
            </a:r>
            <a:r>
              <a:rPr lang="en-US" sz="1400" dirty="0" err="1" smtClean="0"/>
              <a:t>hướng</a:t>
            </a:r>
            <a:r>
              <a:rPr lang="en-US" sz="1400" dirty="0" smtClean="0"/>
              <a:t> </a:t>
            </a:r>
            <a:r>
              <a:rPr lang="en-US" sz="1400" dirty="0" err="1" smtClean="0"/>
              <a:t>dẫn</a:t>
            </a:r>
            <a:r>
              <a:rPr lang="en-US" sz="1400" dirty="0" smtClean="0"/>
              <a:t> </a:t>
            </a:r>
            <a:r>
              <a:rPr lang="en-US" sz="1400" dirty="0" err="1" smtClean="0"/>
              <a:t>công</a:t>
            </a:r>
            <a:r>
              <a:rPr lang="en-US" sz="1400" dirty="0" smtClean="0"/>
              <a:t> </a:t>
            </a:r>
            <a:r>
              <a:rPr lang="en-US" sz="1400" dirty="0" err="1" smtClean="0"/>
              <a:t>việc</a:t>
            </a:r>
            <a:endParaRPr lang="en-US" sz="1400" dirty="0" smtClean="0"/>
          </a:p>
          <a:p>
            <a:pPr lvl="1"/>
            <a:r>
              <a:rPr lang="en-US" sz="1400" dirty="0" err="1" smtClean="0"/>
              <a:t>Những</a:t>
            </a:r>
            <a:r>
              <a:rPr lang="en-US" sz="1400" dirty="0" smtClean="0"/>
              <a:t> </a:t>
            </a:r>
            <a:r>
              <a:rPr lang="en-US" sz="1400" dirty="0" err="1" smtClean="0"/>
              <a:t>tiêu</a:t>
            </a:r>
            <a:r>
              <a:rPr lang="en-US" sz="1400" dirty="0" smtClean="0"/>
              <a:t> </a:t>
            </a:r>
            <a:r>
              <a:rPr lang="en-US" sz="1400" dirty="0" err="1" smtClean="0"/>
              <a:t>chuẩn</a:t>
            </a:r>
            <a:r>
              <a:rPr lang="en-US" sz="1400" dirty="0" smtClean="0"/>
              <a:t> </a:t>
            </a:r>
            <a:r>
              <a:rPr lang="en-US" sz="1400" dirty="0" err="1" smtClean="0"/>
              <a:t>về</a:t>
            </a:r>
            <a:r>
              <a:rPr lang="en-US" sz="1400" dirty="0" smtClean="0"/>
              <a:t> </a:t>
            </a:r>
            <a:r>
              <a:rPr lang="en-US" sz="1400" dirty="0" err="1" smtClean="0"/>
              <a:t>sản</a:t>
            </a:r>
            <a:r>
              <a:rPr lang="en-US" sz="1400" dirty="0" smtClean="0"/>
              <a:t> </a:t>
            </a:r>
            <a:r>
              <a:rPr lang="en-US" sz="1400" dirty="0" err="1" smtClean="0"/>
              <a:t>phẩm</a:t>
            </a:r>
            <a:endParaRPr lang="en-US" sz="1400" dirty="0" smtClean="0"/>
          </a:p>
          <a:p>
            <a:pPr lvl="1"/>
            <a:r>
              <a:rPr lang="en-US" sz="1400" dirty="0" err="1" smtClean="0"/>
              <a:t>Báo</a:t>
            </a:r>
            <a:r>
              <a:rPr lang="en-US" sz="1400" dirty="0" smtClean="0"/>
              <a:t> </a:t>
            </a:r>
            <a:r>
              <a:rPr lang="en-US" sz="1400" dirty="0" err="1" smtClean="0"/>
              <a:t>cáo</a:t>
            </a:r>
            <a:r>
              <a:rPr lang="en-US" sz="1400" dirty="0" smtClean="0"/>
              <a:t> </a:t>
            </a:r>
            <a:r>
              <a:rPr lang="en-US" sz="1400" dirty="0" err="1" smtClean="0"/>
              <a:t>hoạt</a:t>
            </a:r>
            <a:r>
              <a:rPr lang="en-US" sz="1400" dirty="0" smtClean="0"/>
              <a:t> </a:t>
            </a:r>
            <a:r>
              <a:rPr lang="en-US" sz="1400" dirty="0" err="1" smtClean="0"/>
              <a:t>động</a:t>
            </a:r>
            <a:r>
              <a:rPr lang="en-US" sz="1400" dirty="0" smtClean="0"/>
              <a:t>/</a:t>
            </a:r>
            <a:r>
              <a:rPr lang="en-US" sz="1400" dirty="0" err="1" smtClean="0"/>
              <a:t>mẫu</a:t>
            </a:r>
            <a:r>
              <a:rPr lang="en-US" sz="1400" dirty="0" smtClean="0"/>
              <a:t> </a:t>
            </a:r>
            <a:r>
              <a:rPr lang="en-US" sz="1400" dirty="0" err="1" smtClean="0"/>
              <a:t>biểu</a:t>
            </a:r>
            <a:r>
              <a:rPr lang="en-US" sz="1400" dirty="0" smtClean="0"/>
              <a:t> </a:t>
            </a:r>
            <a:r>
              <a:rPr lang="en-US" sz="1400" dirty="0" err="1" smtClean="0"/>
              <a:t>công</a:t>
            </a:r>
            <a:r>
              <a:rPr lang="en-US" sz="1400" dirty="0" smtClean="0"/>
              <a:t> </a:t>
            </a:r>
            <a:r>
              <a:rPr lang="en-US" sz="1400" dirty="0" err="1" smtClean="0"/>
              <a:t>việc</a:t>
            </a:r>
            <a:endParaRPr lang="en-US" sz="1400" dirty="0" smtClean="0"/>
          </a:p>
          <a:p>
            <a:r>
              <a:rPr lang="en-US" sz="1800" b="1" dirty="0" err="1" smtClean="0"/>
              <a:t>Nhận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diện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và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tách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biệt</a:t>
            </a:r>
            <a:endParaRPr lang="en-US" sz="1800" b="1" dirty="0" smtClean="0"/>
          </a:p>
          <a:p>
            <a:pPr lvl="1"/>
            <a:r>
              <a:rPr lang="en-US" sz="1400" dirty="0" err="1" smtClean="0"/>
              <a:t>Tạo</a:t>
            </a:r>
            <a:r>
              <a:rPr lang="en-US" sz="1400" dirty="0" smtClean="0"/>
              <a:t> </a:t>
            </a:r>
            <a:r>
              <a:rPr lang="en-US" sz="1400" dirty="0" err="1" smtClean="0"/>
              <a:t>hệ</a:t>
            </a:r>
            <a:r>
              <a:rPr lang="en-US" sz="1400" dirty="0" smtClean="0"/>
              <a:t> </a:t>
            </a:r>
            <a:r>
              <a:rPr lang="en-US" sz="1400" dirty="0" err="1" smtClean="0"/>
              <a:t>thống</a:t>
            </a:r>
            <a:r>
              <a:rPr lang="en-US" sz="1400" dirty="0" smtClean="0"/>
              <a:t> </a:t>
            </a:r>
            <a:r>
              <a:rPr lang="en-US" sz="1400" dirty="0" err="1" smtClean="0"/>
              <a:t>mã</a:t>
            </a:r>
            <a:r>
              <a:rPr lang="en-US" sz="1400" dirty="0" smtClean="0"/>
              <a:t> </a:t>
            </a:r>
            <a:r>
              <a:rPr lang="en-US" sz="1400" dirty="0" err="1" smtClean="0"/>
              <a:t>nhận</a:t>
            </a:r>
            <a:r>
              <a:rPr lang="en-US" sz="1400" dirty="0" smtClean="0"/>
              <a:t> </a:t>
            </a:r>
            <a:r>
              <a:rPr lang="en-US" sz="1400" dirty="0" err="1" smtClean="0"/>
              <a:t>diện</a:t>
            </a:r>
            <a:r>
              <a:rPr lang="en-US" sz="1400" dirty="0" smtClean="0"/>
              <a:t>/</a:t>
            </a:r>
            <a:r>
              <a:rPr lang="en-US" sz="1400" dirty="0" err="1" smtClean="0"/>
              <a:t>dấu</a:t>
            </a:r>
            <a:r>
              <a:rPr lang="en-US" sz="1400" dirty="0" smtClean="0"/>
              <a:t> </a:t>
            </a:r>
            <a:r>
              <a:rPr lang="en-US" sz="1400" dirty="0" err="1" smtClean="0"/>
              <a:t>hiệu</a:t>
            </a:r>
            <a:r>
              <a:rPr lang="en-US" sz="1400" dirty="0" smtClean="0"/>
              <a:t> </a:t>
            </a:r>
            <a:r>
              <a:rPr lang="en-US" sz="1400" dirty="0" err="1" smtClean="0"/>
              <a:t>nhận</a:t>
            </a:r>
            <a:r>
              <a:rPr lang="en-US" sz="1400" dirty="0" smtClean="0"/>
              <a:t> </a:t>
            </a:r>
            <a:r>
              <a:rPr lang="en-US" sz="1400" dirty="0" err="1" smtClean="0"/>
              <a:t>diện</a:t>
            </a:r>
            <a:r>
              <a:rPr lang="en-US" sz="1400" dirty="0" smtClean="0"/>
              <a:t>/</a:t>
            </a:r>
            <a:r>
              <a:rPr lang="en-US" sz="1400" dirty="0" err="1" smtClean="0"/>
              <a:t>mã</a:t>
            </a:r>
            <a:r>
              <a:rPr lang="en-US" sz="1400" dirty="0" smtClean="0"/>
              <a:t> </a:t>
            </a:r>
            <a:r>
              <a:rPr lang="en-US" sz="1400" dirty="0" err="1" smtClean="0"/>
              <a:t>kiểm</a:t>
            </a:r>
            <a:r>
              <a:rPr lang="en-US" sz="1400" dirty="0" smtClean="0"/>
              <a:t> </a:t>
            </a:r>
            <a:r>
              <a:rPr lang="en-US" sz="1400" dirty="0" err="1" smtClean="0"/>
              <a:t>soát</a:t>
            </a:r>
            <a:endParaRPr lang="en-US" sz="1400" dirty="0" smtClean="0"/>
          </a:p>
          <a:p>
            <a:pPr lvl="1"/>
            <a:r>
              <a:rPr lang="en-US" sz="1400" dirty="0" err="1" smtClean="0"/>
              <a:t>Sử</a:t>
            </a:r>
            <a:r>
              <a:rPr lang="en-US" sz="1400" dirty="0" smtClean="0"/>
              <a:t> </a:t>
            </a:r>
            <a:r>
              <a:rPr lang="en-US" sz="1400" dirty="0" err="1" smtClean="0"/>
              <a:t>dụng</a:t>
            </a:r>
            <a:r>
              <a:rPr lang="en-US" sz="1400" dirty="0" smtClean="0"/>
              <a:t> </a:t>
            </a:r>
            <a:r>
              <a:rPr lang="en-US" sz="1400" dirty="0" err="1" smtClean="0"/>
              <a:t>phiếu</a:t>
            </a:r>
            <a:r>
              <a:rPr lang="en-US" sz="1400" dirty="0" smtClean="0"/>
              <a:t> pallet, </a:t>
            </a:r>
            <a:r>
              <a:rPr lang="en-US" sz="1400" dirty="0" err="1" smtClean="0"/>
              <a:t>nhãn</a:t>
            </a:r>
            <a:r>
              <a:rPr lang="en-US" sz="1400" dirty="0" smtClean="0"/>
              <a:t> </a:t>
            </a:r>
            <a:r>
              <a:rPr lang="en-US" sz="1400" dirty="0" err="1" smtClean="0"/>
              <a:t>mác</a:t>
            </a:r>
            <a:endParaRPr lang="en-US" sz="1400" dirty="0" smtClean="0"/>
          </a:p>
          <a:p>
            <a:pPr lvl="1"/>
            <a:r>
              <a:rPr lang="en-US" sz="1400" dirty="0" err="1" smtClean="0"/>
              <a:t>Tách</a:t>
            </a:r>
            <a:r>
              <a:rPr lang="en-US" sz="1400" dirty="0" smtClean="0"/>
              <a:t> </a:t>
            </a:r>
            <a:r>
              <a:rPr lang="en-US" sz="1400" dirty="0" err="1" smtClean="0"/>
              <a:t>biệt</a:t>
            </a:r>
            <a:r>
              <a:rPr lang="en-US" sz="1400" dirty="0" smtClean="0"/>
              <a:t> </a:t>
            </a:r>
            <a:r>
              <a:rPr lang="en-US" sz="1400" dirty="0" err="1" smtClean="0"/>
              <a:t>bằng</a:t>
            </a:r>
            <a:r>
              <a:rPr lang="en-US" sz="1400" dirty="0" smtClean="0"/>
              <a:t> </a:t>
            </a:r>
            <a:r>
              <a:rPr lang="en-US" sz="1400" dirty="0" err="1" smtClean="0"/>
              <a:t>phương</a:t>
            </a:r>
            <a:r>
              <a:rPr lang="en-US" sz="1400" dirty="0" smtClean="0"/>
              <a:t> </a:t>
            </a:r>
            <a:r>
              <a:rPr lang="en-US" sz="1400" dirty="0" err="1" smtClean="0"/>
              <a:t>thức</a:t>
            </a:r>
            <a:r>
              <a:rPr lang="en-US" sz="1400" dirty="0" smtClean="0"/>
              <a:t> </a:t>
            </a:r>
            <a:r>
              <a:rPr lang="en-US" sz="1400" dirty="0" err="1" smtClean="0"/>
              <a:t>đóng</a:t>
            </a:r>
            <a:r>
              <a:rPr lang="en-US" sz="1400" dirty="0" smtClean="0"/>
              <a:t> </a:t>
            </a:r>
            <a:r>
              <a:rPr lang="en-US" sz="1400" dirty="0" err="1" smtClean="0"/>
              <a:t>gói</a:t>
            </a:r>
            <a:r>
              <a:rPr lang="en-US" sz="1400" dirty="0" smtClean="0"/>
              <a:t>/</a:t>
            </a:r>
            <a:r>
              <a:rPr lang="en-US" sz="1400" dirty="0" err="1" smtClean="0"/>
              <a:t>sử</a:t>
            </a:r>
            <a:r>
              <a:rPr lang="en-US" sz="1400" dirty="0" smtClean="0"/>
              <a:t> </a:t>
            </a:r>
            <a:r>
              <a:rPr lang="en-US" sz="1400" dirty="0" err="1" smtClean="0"/>
              <a:t>dụng</a:t>
            </a:r>
            <a:r>
              <a:rPr lang="en-US" sz="1400" dirty="0" smtClean="0"/>
              <a:t> </a:t>
            </a:r>
            <a:r>
              <a:rPr lang="en-US" sz="1400" dirty="0" err="1" smtClean="0"/>
              <a:t>chuyền</a:t>
            </a:r>
            <a:r>
              <a:rPr lang="en-US" sz="1400" dirty="0" smtClean="0"/>
              <a:t> </a:t>
            </a:r>
            <a:r>
              <a:rPr lang="en-US" sz="1400" dirty="0" err="1" smtClean="0"/>
              <a:t>sản</a:t>
            </a:r>
            <a:r>
              <a:rPr lang="en-US" sz="1400" dirty="0" smtClean="0"/>
              <a:t> </a:t>
            </a:r>
            <a:r>
              <a:rPr lang="en-US" sz="1400" dirty="0" err="1" smtClean="0"/>
              <a:t>xuất</a:t>
            </a:r>
            <a:r>
              <a:rPr lang="en-US" sz="1400" dirty="0" smtClean="0"/>
              <a:t> </a:t>
            </a:r>
            <a:r>
              <a:rPr lang="en-US" sz="1400" dirty="0" err="1" smtClean="0"/>
              <a:t>riêng</a:t>
            </a:r>
            <a:r>
              <a:rPr lang="en-US" sz="1400" dirty="0" smtClean="0"/>
              <a:t>/</a:t>
            </a:r>
            <a:r>
              <a:rPr lang="en-US" sz="1400" dirty="0" err="1" smtClean="0"/>
              <a:t>lưu</a:t>
            </a:r>
            <a:r>
              <a:rPr lang="en-US" sz="1400" dirty="0" smtClean="0"/>
              <a:t> </a:t>
            </a:r>
            <a:r>
              <a:rPr lang="en-US" sz="1400" dirty="0" err="1" smtClean="0"/>
              <a:t>kho</a:t>
            </a:r>
            <a:r>
              <a:rPr lang="en-US" sz="1400" dirty="0" smtClean="0"/>
              <a:t> </a:t>
            </a:r>
            <a:r>
              <a:rPr lang="en-US" sz="1400" dirty="0" err="1" smtClean="0"/>
              <a:t>tách</a:t>
            </a:r>
            <a:r>
              <a:rPr lang="en-US" sz="1400" dirty="0" smtClean="0"/>
              <a:t> </a:t>
            </a:r>
            <a:r>
              <a:rPr lang="en-US" sz="1400" dirty="0" err="1" smtClean="0"/>
              <a:t>biệt</a:t>
            </a:r>
            <a:endParaRPr lang="en-US" sz="1400" dirty="0" smtClean="0"/>
          </a:p>
          <a:p>
            <a:r>
              <a:rPr lang="en-US" sz="1800" b="1" dirty="0" smtClean="0"/>
              <a:t>Phương </a:t>
            </a:r>
            <a:r>
              <a:rPr lang="en-US" sz="1800" b="1" dirty="0" err="1" smtClean="0"/>
              <a:t>pháp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tính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toán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và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lập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kế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hoạch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sản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xuất</a:t>
            </a:r>
            <a:endParaRPr lang="en-US" sz="1800" b="1" dirty="0" smtClean="0"/>
          </a:p>
          <a:p>
            <a:pPr lvl="1"/>
            <a:r>
              <a:rPr lang="en-US" sz="1400" dirty="0" err="1" smtClean="0"/>
              <a:t>Danh</a:t>
            </a:r>
            <a:r>
              <a:rPr lang="en-US" sz="1400" dirty="0" smtClean="0"/>
              <a:t> </a:t>
            </a:r>
            <a:r>
              <a:rPr lang="en-US" sz="1400" dirty="0" err="1" smtClean="0"/>
              <a:t>mục</a:t>
            </a:r>
            <a:r>
              <a:rPr lang="en-US" sz="1400" dirty="0" smtClean="0"/>
              <a:t> </a:t>
            </a:r>
            <a:r>
              <a:rPr lang="en-US" sz="1400" dirty="0" err="1" smtClean="0"/>
              <a:t>vật</a:t>
            </a:r>
            <a:r>
              <a:rPr lang="en-US" sz="1400" dirty="0" smtClean="0"/>
              <a:t> </a:t>
            </a:r>
            <a:r>
              <a:rPr lang="en-US" sz="1400" dirty="0" err="1" smtClean="0"/>
              <a:t>tư</a:t>
            </a:r>
            <a:r>
              <a:rPr lang="en-US" sz="1400" dirty="0" smtClean="0"/>
              <a:t>/</a:t>
            </a:r>
            <a:r>
              <a:rPr lang="en-US" sz="1400" dirty="0" err="1" smtClean="0"/>
              <a:t>các</a:t>
            </a:r>
            <a:r>
              <a:rPr lang="en-US" sz="1400" dirty="0" smtClean="0"/>
              <a:t> </a:t>
            </a:r>
            <a:r>
              <a:rPr lang="en-US" sz="1400" dirty="0" err="1" smtClean="0"/>
              <a:t>tiêu</a:t>
            </a:r>
            <a:r>
              <a:rPr lang="en-US" sz="1400" dirty="0" smtClean="0"/>
              <a:t> </a:t>
            </a:r>
            <a:r>
              <a:rPr lang="en-US" sz="1400" dirty="0" err="1" smtClean="0"/>
              <a:t>chuẩn</a:t>
            </a:r>
            <a:r>
              <a:rPr lang="en-US" sz="1400" dirty="0" smtClean="0"/>
              <a:t> </a:t>
            </a:r>
            <a:r>
              <a:rPr lang="en-US" sz="1400" dirty="0" err="1" smtClean="0"/>
              <a:t>sản</a:t>
            </a:r>
            <a:r>
              <a:rPr lang="en-US" sz="1400" dirty="0" smtClean="0"/>
              <a:t> </a:t>
            </a:r>
            <a:r>
              <a:rPr lang="en-US" sz="1400" dirty="0" err="1" smtClean="0"/>
              <a:t>phẩm</a:t>
            </a:r>
            <a:endParaRPr lang="en-US" sz="1400" dirty="0" smtClean="0"/>
          </a:p>
          <a:p>
            <a:pPr lvl="1"/>
            <a:r>
              <a:rPr lang="en-US" sz="1400" dirty="0" err="1" smtClean="0"/>
              <a:t>Kế</a:t>
            </a:r>
            <a:r>
              <a:rPr lang="en-US" sz="1400" dirty="0" smtClean="0"/>
              <a:t> </a:t>
            </a:r>
            <a:r>
              <a:rPr lang="en-US" sz="1400" dirty="0" err="1" smtClean="0"/>
              <a:t>hoạch</a:t>
            </a:r>
            <a:r>
              <a:rPr lang="en-US" sz="1400" dirty="0" smtClean="0"/>
              <a:t> </a:t>
            </a:r>
            <a:r>
              <a:rPr lang="en-US" sz="1400" dirty="0" err="1" smtClean="0"/>
              <a:t>về</a:t>
            </a:r>
            <a:r>
              <a:rPr lang="en-US" sz="1400" dirty="0" smtClean="0"/>
              <a:t> </a:t>
            </a:r>
            <a:r>
              <a:rPr lang="en-US" sz="1400" dirty="0" err="1" smtClean="0"/>
              <a:t>hệ</a:t>
            </a:r>
            <a:r>
              <a:rPr lang="en-US" sz="1400" dirty="0" smtClean="0"/>
              <a:t> </a:t>
            </a:r>
            <a:r>
              <a:rPr lang="en-US" sz="1400" dirty="0" err="1" smtClean="0"/>
              <a:t>số</a:t>
            </a:r>
            <a:r>
              <a:rPr lang="en-US" sz="1400" dirty="0" smtClean="0"/>
              <a:t> </a:t>
            </a:r>
            <a:r>
              <a:rPr lang="en-US" sz="1400" dirty="0" err="1" smtClean="0"/>
              <a:t>chuyển</a:t>
            </a:r>
            <a:r>
              <a:rPr lang="en-US" sz="1400" dirty="0" smtClean="0"/>
              <a:t> </a:t>
            </a:r>
            <a:r>
              <a:rPr lang="en-US" sz="1400" dirty="0" err="1" smtClean="0"/>
              <a:t>đổi</a:t>
            </a:r>
            <a:r>
              <a:rPr lang="en-US" sz="1400" dirty="0" smtClean="0"/>
              <a:t> </a:t>
            </a:r>
            <a:r>
              <a:rPr lang="en-US" sz="1400" dirty="0" err="1" smtClean="0"/>
              <a:t>và</a:t>
            </a:r>
            <a:r>
              <a:rPr lang="en-US" sz="1400" dirty="0" smtClean="0"/>
              <a:t> </a:t>
            </a:r>
            <a:r>
              <a:rPr lang="en-US" sz="1400" dirty="0" err="1" smtClean="0"/>
              <a:t>hệ</a:t>
            </a:r>
            <a:r>
              <a:rPr lang="en-US" sz="1400" dirty="0" smtClean="0"/>
              <a:t> </a:t>
            </a:r>
            <a:r>
              <a:rPr lang="en-US" sz="1400" dirty="0" err="1" smtClean="0"/>
              <a:t>thống</a:t>
            </a:r>
            <a:r>
              <a:rPr lang="en-US" sz="1400" dirty="0" smtClean="0"/>
              <a:t> </a:t>
            </a:r>
            <a:r>
              <a:rPr lang="en-US" sz="1400" dirty="0" err="1" smtClean="0"/>
              <a:t>tính</a:t>
            </a:r>
            <a:r>
              <a:rPr lang="en-US" sz="1400" dirty="0" smtClean="0"/>
              <a:t> </a:t>
            </a:r>
            <a:r>
              <a:rPr lang="en-US" sz="1400" dirty="0" err="1" smtClean="0"/>
              <a:t>toán</a:t>
            </a:r>
            <a:r>
              <a:rPr lang="en-US" sz="1400" dirty="0" smtClean="0"/>
              <a:t>/</a:t>
            </a:r>
            <a:r>
              <a:rPr lang="en-US" sz="1400" dirty="0" err="1" smtClean="0"/>
              <a:t>giám</a:t>
            </a:r>
            <a:r>
              <a:rPr lang="en-US" sz="1400" dirty="0" smtClean="0"/>
              <a:t> </a:t>
            </a:r>
            <a:r>
              <a:rPr lang="en-US" sz="1400" dirty="0" err="1" smtClean="0"/>
              <a:t>sát</a:t>
            </a:r>
            <a:endParaRPr lang="en-US" sz="1400" dirty="0" smtClean="0"/>
          </a:p>
          <a:p>
            <a:pPr lvl="1"/>
            <a:r>
              <a:rPr lang="en-US" sz="1400" dirty="0" err="1" smtClean="0"/>
              <a:t>Đối</a:t>
            </a:r>
            <a:r>
              <a:rPr lang="en-US" sz="1400" dirty="0" smtClean="0"/>
              <a:t> </a:t>
            </a:r>
            <a:r>
              <a:rPr lang="en-US" sz="1400" dirty="0" err="1" smtClean="0"/>
              <a:t>chiếu</a:t>
            </a:r>
            <a:r>
              <a:rPr lang="en-US" sz="1400" dirty="0" smtClean="0"/>
              <a:t> </a:t>
            </a:r>
            <a:r>
              <a:rPr lang="en-US" sz="1400" dirty="0" err="1" smtClean="0"/>
              <a:t>và</a:t>
            </a:r>
            <a:r>
              <a:rPr lang="en-US" sz="1400" dirty="0" smtClean="0"/>
              <a:t> </a:t>
            </a:r>
            <a:r>
              <a:rPr lang="en-US" sz="1400" dirty="0" err="1" smtClean="0"/>
              <a:t>cập</a:t>
            </a:r>
            <a:r>
              <a:rPr lang="en-US" sz="1400" dirty="0" smtClean="0"/>
              <a:t> </a:t>
            </a:r>
            <a:r>
              <a:rPr lang="en-US" sz="1400" dirty="0" err="1" smtClean="0"/>
              <a:t>nhật</a:t>
            </a:r>
            <a:r>
              <a:rPr lang="en-US" sz="1400" dirty="0" smtClean="0"/>
              <a:t> </a:t>
            </a:r>
            <a:r>
              <a:rPr lang="en-US" sz="1400" dirty="0" err="1" smtClean="0"/>
              <a:t>dữ</a:t>
            </a:r>
            <a:r>
              <a:rPr lang="en-US" sz="1400" dirty="0" smtClean="0"/>
              <a:t> </a:t>
            </a:r>
            <a:r>
              <a:rPr lang="en-US" sz="1400" dirty="0" err="1" smtClean="0"/>
              <a:t>liệu</a:t>
            </a:r>
            <a:endParaRPr lang="en-US" sz="1400" dirty="0" smtClean="0"/>
          </a:p>
          <a:p>
            <a:r>
              <a:rPr lang="en-US" sz="1800" b="1" dirty="0" err="1" smtClean="0"/>
              <a:t>Báo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cáo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và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cập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nhật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dữ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liệu</a:t>
            </a:r>
            <a:endParaRPr lang="en-US" sz="1800" b="1" dirty="0" smtClean="0"/>
          </a:p>
          <a:p>
            <a:pPr lvl="1"/>
            <a:r>
              <a:rPr lang="en-US" sz="1400" dirty="0" smtClean="0"/>
              <a:t>Bằng </a:t>
            </a:r>
            <a:r>
              <a:rPr lang="en-US" sz="1400" dirty="0" err="1" smtClean="0"/>
              <a:t>chứng</a:t>
            </a:r>
            <a:r>
              <a:rPr lang="en-US" sz="1400" dirty="0" smtClean="0"/>
              <a:t> </a:t>
            </a:r>
            <a:r>
              <a:rPr lang="en-US" sz="1400" dirty="0" err="1" smtClean="0"/>
              <a:t>về</a:t>
            </a:r>
            <a:r>
              <a:rPr lang="en-US" sz="1400" dirty="0" smtClean="0"/>
              <a:t> </a:t>
            </a:r>
            <a:r>
              <a:rPr lang="en-US" sz="1400" dirty="0" err="1" smtClean="0"/>
              <a:t>việc</a:t>
            </a:r>
            <a:r>
              <a:rPr lang="en-US" sz="1400" dirty="0" smtClean="0"/>
              <a:t> </a:t>
            </a:r>
            <a:r>
              <a:rPr lang="en-US" sz="1400" dirty="0" err="1" smtClean="0"/>
              <a:t>vận</a:t>
            </a:r>
            <a:r>
              <a:rPr lang="en-US" sz="1400" dirty="0" smtClean="0"/>
              <a:t> </a:t>
            </a:r>
            <a:r>
              <a:rPr lang="en-US" sz="1400" dirty="0" err="1" smtClean="0"/>
              <a:t>hành</a:t>
            </a:r>
            <a:r>
              <a:rPr lang="en-US" sz="1400" dirty="0" smtClean="0"/>
              <a:t> </a:t>
            </a:r>
            <a:r>
              <a:rPr lang="en-US" sz="1400" dirty="0" err="1" smtClean="0"/>
              <a:t>tốt</a:t>
            </a:r>
            <a:r>
              <a:rPr lang="en-US" sz="1400" dirty="0" smtClean="0"/>
              <a:t> </a:t>
            </a:r>
            <a:r>
              <a:rPr lang="en-US" sz="1400" dirty="0" err="1" smtClean="0"/>
              <a:t>hệ</a:t>
            </a:r>
            <a:r>
              <a:rPr lang="en-US" sz="1400" dirty="0" smtClean="0"/>
              <a:t> </a:t>
            </a:r>
            <a:r>
              <a:rPr lang="en-US" sz="1400" dirty="0" err="1" smtClean="0"/>
              <a:t>thống</a:t>
            </a:r>
            <a:endParaRPr lang="en-US" sz="1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50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128" y="851017"/>
            <a:ext cx="8131186" cy="593155"/>
          </a:xfrm>
        </p:spPr>
        <p:txBody>
          <a:bodyPr>
            <a:normAutofit/>
          </a:bodyPr>
          <a:lstStyle/>
          <a:p>
            <a:r>
              <a:rPr lang="en-US" dirty="0" smtClean="0"/>
              <a:t>Minh </a:t>
            </a:r>
            <a:r>
              <a:rPr lang="en-US" dirty="0" err="1" smtClean="0"/>
              <a:t>họa</a:t>
            </a:r>
            <a:r>
              <a:rPr lang="en-US" dirty="0" smtClean="0"/>
              <a:t> :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gỗ</a:t>
            </a:r>
            <a:r>
              <a:rPr lang="en-US" dirty="0" smtClean="0"/>
              <a:t> </a:t>
            </a:r>
            <a:r>
              <a:rPr lang="en-US" dirty="0" err="1" smtClean="0"/>
              <a:t>tròn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r>
              <a:rPr lang="en-US" dirty="0" smtClean="0"/>
              <a:t> </a:t>
            </a:r>
            <a:r>
              <a:rPr lang="en-US" dirty="0" err="1" smtClean="0"/>
              <a:t>xưởng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38</a:t>
            </a:fld>
            <a:endParaRPr lang="en-GB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11300"/>
            <a:ext cx="7629268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00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Minh </a:t>
            </a:r>
            <a:r>
              <a:rPr lang="en-US" dirty="0" err="1" smtClean="0"/>
              <a:t>họa</a:t>
            </a:r>
            <a:r>
              <a:rPr lang="en-US" dirty="0" smtClean="0"/>
              <a:t> :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quá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cưa</a:t>
            </a:r>
            <a:r>
              <a:rPr lang="en-US" dirty="0" smtClean="0"/>
              <a:t> </a:t>
            </a:r>
            <a:r>
              <a:rPr lang="en-US" dirty="0" err="1" smtClean="0"/>
              <a:t>gỗ</a:t>
            </a:r>
            <a:r>
              <a:rPr lang="en-US" dirty="0" smtClean="0"/>
              <a:t> </a:t>
            </a:r>
            <a:r>
              <a:rPr lang="en-US" dirty="0" err="1" smtClean="0"/>
              <a:t>lóng</a:t>
            </a:r>
            <a:r>
              <a:rPr lang="en-US" dirty="0" smtClean="0"/>
              <a:t> qua </a:t>
            </a:r>
            <a:r>
              <a:rPr lang="en-US" dirty="0" err="1" smtClean="0"/>
              <a:t>gỗ</a:t>
            </a:r>
            <a:r>
              <a:rPr lang="en-US" dirty="0" smtClean="0"/>
              <a:t> </a:t>
            </a:r>
            <a:r>
              <a:rPr lang="en-US" dirty="0" err="1" smtClean="0"/>
              <a:t>xẻ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" t="26043" r="13381" b="5822"/>
          <a:stretch/>
        </p:blipFill>
        <p:spPr>
          <a:xfrm>
            <a:off x="180303" y="1476048"/>
            <a:ext cx="8813214" cy="510003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847088" y="3474720"/>
            <a:ext cx="210312" cy="2103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34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10806" y="1715910"/>
            <a:ext cx="5246714" cy="4898249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dirty="0" err="1" smtClean="0">
                <a:ea typeface="ヒラギノ角ゴ Pro W3" charset="0"/>
              </a:rPr>
              <a:t>Các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chính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phủ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không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thể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hoặc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không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muốn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giải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quyết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vấn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đề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phá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rừng</a:t>
            </a:r>
            <a:endParaRPr lang="en-GB" sz="2400" dirty="0">
              <a:ea typeface="ヒラギノ角ゴ Pro W3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dirty="0" err="1" smtClean="0">
                <a:ea typeface="ヒラギノ角ゴ Pro W3" charset="0"/>
              </a:rPr>
              <a:t>Các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tổ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chức</a:t>
            </a:r>
            <a:r>
              <a:rPr lang="en-US" sz="2400" dirty="0" smtClean="0">
                <a:ea typeface="ヒラギノ角ゴ Pro W3" charset="0"/>
              </a:rPr>
              <a:t> phi </a:t>
            </a:r>
            <a:r>
              <a:rPr lang="en-US" sz="2400" dirty="0" err="1" smtClean="0">
                <a:ea typeface="ヒラギノ角ゴ Pro W3" charset="0"/>
              </a:rPr>
              <a:t>chính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phủ</a:t>
            </a:r>
            <a:r>
              <a:rPr lang="en-US" sz="2400" dirty="0" smtClean="0">
                <a:ea typeface="ヒラギノ角ゴ Pro W3" charset="0"/>
              </a:rPr>
              <a:t> (NGOs) </a:t>
            </a:r>
            <a:r>
              <a:rPr lang="en-US" sz="2400" dirty="0" err="1" smtClean="0">
                <a:ea typeface="ヒラギノ角ゴ Pro W3" charset="0"/>
              </a:rPr>
              <a:t>đã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khởi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xướng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các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chiến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dịch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tẩy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chay</a:t>
            </a:r>
            <a:r>
              <a:rPr lang="en-US" sz="2400" dirty="0" smtClean="0">
                <a:ea typeface="ヒラギノ角ゴ Pro W3" charset="0"/>
              </a:rPr>
              <a:t>, </a:t>
            </a:r>
            <a:r>
              <a:rPr lang="en-US" sz="2400" dirty="0" err="1" smtClean="0">
                <a:ea typeface="ヒラギノ角ゴ Pro W3" charset="0"/>
              </a:rPr>
              <a:t>nhưng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tác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động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tích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cực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rất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hạn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chế</a:t>
            </a:r>
            <a:r>
              <a:rPr lang="en-US" sz="2400" dirty="0" smtClean="0">
                <a:ea typeface="ヒラギノ角ゴ Pro W3" charset="0"/>
              </a:rPr>
              <a:t>. Do </a:t>
            </a:r>
            <a:r>
              <a:rPr lang="en-US" sz="2400" dirty="0" err="1" smtClean="0">
                <a:ea typeface="ヒラギノ角ゴ Pro W3" charset="0"/>
              </a:rPr>
              <a:t>đó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họ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muốn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tìm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cách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khác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để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hạn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chế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phá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rừng</a:t>
            </a:r>
            <a:endParaRPr lang="en-US" sz="2400" dirty="0">
              <a:ea typeface="ヒラギノ角ゴ Pro W3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dirty="0" err="1" smtClean="0">
                <a:ea typeface="ヒラギノ角ゴ Pro W3" charset="0"/>
              </a:rPr>
              <a:t>Các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doanh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nghiệp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trong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ngành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lâm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nghiệp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bao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biện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là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hoạt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động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quản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lý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rừng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không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phải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hoàn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toàn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tiêu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cực</a:t>
            </a:r>
            <a:endParaRPr lang="en-US" sz="2400" dirty="0">
              <a:ea typeface="ヒラギノ角ゴ Pro W3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dirty="0" err="1" smtClean="0">
                <a:ea typeface="ヒラギノ角ゴ Pro W3" charset="0"/>
              </a:rPr>
              <a:t>Các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nhà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bán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lẻ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nhận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ra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nhu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cầu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phải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quản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lý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nguồn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cung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có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trách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nhiệm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hơn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và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mua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sản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phẩm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từ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rừng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được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quản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lý</a:t>
            </a:r>
            <a:r>
              <a:rPr lang="en-US" sz="2400" dirty="0" smtClean="0">
                <a:ea typeface="ヒラギノ角ゴ Pro W3" charset="0"/>
              </a:rPr>
              <a:t> </a:t>
            </a:r>
            <a:r>
              <a:rPr lang="en-US" sz="2400" dirty="0" err="1" smtClean="0">
                <a:ea typeface="ヒラギノ角ゴ Pro W3" charset="0"/>
              </a:rPr>
              <a:t>tốt</a:t>
            </a:r>
            <a:endParaRPr lang="en-US" sz="2400" dirty="0">
              <a:ea typeface="ヒラギノ角ゴ Pro W3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en-GB" sz="2600" dirty="0">
              <a:latin typeface="Arial" charset="0"/>
              <a:ea typeface="ヒラギノ角ゴ Pro W3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en-US" sz="2600" dirty="0">
              <a:latin typeface="Arial" charset="0"/>
              <a:ea typeface="ヒラギノ角ゴ Pro W3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solidFill>
                  <a:srgbClr val="006600"/>
                </a:solidFill>
              </a:rPr>
              <a:t>Hoàn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cảnh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lịch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 err="1" smtClean="0">
                <a:solidFill>
                  <a:srgbClr val="006600"/>
                </a:solidFill>
              </a:rPr>
              <a:t>sử</a:t>
            </a:r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919" y="1681673"/>
            <a:ext cx="3249881" cy="216702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919" y="3964840"/>
            <a:ext cx="3249882" cy="217362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5690919" y="3602473"/>
            <a:ext cx="16981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>
                <a:solidFill>
                  <a:schemeClr val="bg1"/>
                </a:solidFill>
              </a:rPr>
              <a:t>© Greenpeace Germany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5690919" y="5878945"/>
            <a:ext cx="16981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>
                <a:solidFill>
                  <a:schemeClr val="bg1"/>
                </a:solidFill>
              </a:rPr>
              <a:t>© Greenpeace Germany</a:t>
            </a:r>
            <a:endParaRPr lang="de-DE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us-mg6.mail.yahoo.com/ya/download?mid=2_0_0_1_3813547_AGpL2kIAAA6xU1A9RQAAAMYfWTc&amp;pid=1&amp;fid=Inbox&amp;inlin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5" descr="https://us-mg6.mail.yahoo.com/ya/download?mid=2_0_0_1_3813547_AGpL2kIAAA6xU1A9RQAAAMYfWTc&amp;pid=1&amp;fid=Inbox&amp;inline=1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Minh </a:t>
            </a:r>
            <a:r>
              <a:rPr lang="en-US" dirty="0" err="1" smtClean="0"/>
              <a:t>họa</a:t>
            </a:r>
            <a:r>
              <a:rPr lang="en-US" dirty="0" smtClean="0"/>
              <a:t> :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CoC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Vạch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0375" y="5238416"/>
            <a:ext cx="11418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 smtClean="0">
                <a:solidFill>
                  <a:schemeClr val="bg1"/>
                </a:solidFill>
              </a:rPr>
              <a:t>©Proforest</a:t>
            </a:r>
            <a:endParaRPr lang="en-GB" sz="105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93942" y="6176497"/>
            <a:ext cx="11418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 smtClean="0">
                <a:solidFill>
                  <a:schemeClr val="bg1"/>
                </a:solidFill>
              </a:rPr>
              <a:t>©Proforest</a:t>
            </a:r>
            <a:endParaRPr lang="en-GB" sz="1050" dirty="0">
              <a:solidFill>
                <a:schemeClr val="bg1"/>
              </a:solidFill>
            </a:endParaRP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615568"/>
            <a:ext cx="8523287" cy="468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644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phiếu</a:t>
            </a:r>
            <a:r>
              <a:rPr lang="en-US" dirty="0" smtClean="0"/>
              <a:t> pallet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41</a:t>
            </a:fld>
            <a:endParaRPr lang="en-GB"/>
          </a:p>
        </p:txBody>
      </p:sp>
      <p:pic>
        <p:nvPicPr>
          <p:cNvPr id="7" name="Picture 2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91" y="1689100"/>
            <a:ext cx="8480425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563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phiếu</a:t>
            </a:r>
            <a:r>
              <a:rPr lang="en-US" dirty="0" smtClean="0"/>
              <a:t> pallet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42</a:t>
            </a:fld>
            <a:endParaRPr lang="en-GB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91" y="1930400"/>
            <a:ext cx="84042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53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,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43</a:t>
            </a:fld>
            <a:endParaRPr lang="en-GB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22" y="1536703"/>
            <a:ext cx="7813319" cy="515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041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Phiếu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44</a:t>
            </a:fld>
            <a:endParaRPr lang="en-GB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14" y="1506977"/>
            <a:ext cx="4712053" cy="5351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07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Phiếu</a:t>
            </a:r>
            <a:r>
              <a:rPr lang="en-US" dirty="0" smtClean="0"/>
              <a:t> </a:t>
            </a:r>
            <a:r>
              <a:rPr lang="en-US" dirty="0" err="1" smtClean="0"/>
              <a:t>lắp</a:t>
            </a:r>
            <a:r>
              <a:rPr lang="en-US" dirty="0" smtClean="0"/>
              <a:t> </a:t>
            </a:r>
            <a:r>
              <a:rPr lang="en-US" dirty="0" err="1" smtClean="0"/>
              <a:t>ráp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ECF7A-0790-4C8B-BE05-C4AC07606844}" type="datetime5">
              <a:rPr lang="en-GB" smtClean="0"/>
              <a:pPr/>
              <a:t>11-May-15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45</a:t>
            </a:fld>
            <a:endParaRPr lang="en-GB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7" y="1570038"/>
            <a:ext cx="8769350" cy="528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70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46</a:t>
            </a:fld>
            <a:endParaRPr lang="en-GB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" y="981075"/>
            <a:ext cx="8888413" cy="5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66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Tóm</a:t>
            </a:r>
            <a:r>
              <a:rPr lang="en-US" dirty="0" smtClean="0"/>
              <a:t> </a:t>
            </a:r>
            <a:r>
              <a:rPr lang="en-US" dirty="0" err="1" smtClean="0"/>
              <a:t>tắt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Chuỗi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hành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trình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sản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phẩm</a:t>
            </a:r>
            <a:r>
              <a:rPr lang="en-US" dirty="0" smtClean="0">
                <a:solidFill>
                  <a:srgbClr val="FF0000"/>
                </a:solidFill>
              </a:rPr>
              <a:t> FSC® </a:t>
            </a:r>
            <a:r>
              <a:rPr lang="en-US" dirty="0" err="1" smtClean="0">
                <a:solidFill>
                  <a:srgbClr val="FF0000"/>
                </a:solidFill>
              </a:rPr>
              <a:t>CoC</a:t>
            </a:r>
            <a:endParaRPr lang="en-US" dirty="0">
              <a:solidFill>
                <a:srgbClr val="FF0000"/>
              </a:solidFill>
              <a:effectLst/>
            </a:endParaRPr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999" y="2379217"/>
            <a:ext cx="85121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4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Tóm</a:t>
            </a:r>
            <a:r>
              <a:rPr lang="en-US" dirty="0" smtClean="0"/>
              <a:t> </a:t>
            </a:r>
            <a:r>
              <a:rPr lang="en-US" dirty="0" err="1" smtClean="0"/>
              <a:t>tắt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Chuỗi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hành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trình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sản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phẩm</a:t>
            </a:r>
            <a:r>
              <a:rPr lang="en-US" dirty="0" smtClean="0">
                <a:solidFill>
                  <a:srgbClr val="FF0000"/>
                </a:solidFill>
              </a:rPr>
              <a:t> FSC® </a:t>
            </a:r>
            <a:r>
              <a:rPr lang="en-US" dirty="0" err="1" smtClean="0">
                <a:solidFill>
                  <a:srgbClr val="FF0000"/>
                </a:solidFill>
              </a:rPr>
              <a:t>CoC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1" name="Slide Number Placeholder 8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48</a:t>
            </a:fld>
            <a:endParaRPr lang="en-GB"/>
          </a:p>
        </p:txBody>
      </p:sp>
      <p:sp>
        <p:nvSpPr>
          <p:cNvPr id="82" name="Rectangle 81"/>
          <p:cNvSpPr/>
          <p:nvPr/>
        </p:nvSpPr>
        <p:spPr>
          <a:xfrm>
            <a:off x="352031" y="3424589"/>
            <a:ext cx="8276613" cy="2079804"/>
          </a:xfrm>
          <a:prstGeom prst="rect">
            <a:avLst/>
          </a:prstGeom>
          <a:solidFill>
            <a:srgbClr val="44A1F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82590" y="2730721"/>
            <a:ext cx="7815503" cy="25665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Copperplate Gothic Bold" panose="020E0705020206020404" pitchFamily="34" charset="0"/>
                <a:cs typeface="Aharoni" panose="02010803020104030203" pitchFamily="2" charset="-79"/>
              </a:rPr>
              <a:t>TÁCH BIỆT   +     NHẬN DIỆN     +    HỒ SƠ DỮ </a:t>
            </a:r>
            <a:r>
              <a:rPr lang="en-US" sz="5400" b="1" dirty="0" err="1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Copperplate Gothic Bold" panose="020E0705020206020404" pitchFamily="34" charset="0"/>
                <a:cs typeface="Aharoni" panose="02010803020104030203" pitchFamily="2" charset="-79"/>
              </a:rPr>
              <a:t>LiỆU</a:t>
            </a:r>
            <a:endParaRPr lang="en-US" sz="5400" b="1" dirty="0">
              <a:ln w="18415" cmpd="sng">
                <a:noFill/>
                <a:prstDash val="solid"/>
              </a:ln>
              <a:solidFill>
                <a:srgbClr val="FFFF00"/>
              </a:solidFill>
              <a:latin typeface="Copperplate Gothic Bold" panose="020E0705020206020404" pitchFamily="34" charset="0"/>
              <a:cs typeface="Aharoni" panose="02010803020104030203" pitchFamily="2" charset="-79"/>
            </a:endParaRPr>
          </a:p>
        </p:txBody>
      </p:sp>
      <p:grpSp>
        <p:nvGrpSpPr>
          <p:cNvPr id="84" name="Group 10"/>
          <p:cNvGrpSpPr/>
          <p:nvPr/>
        </p:nvGrpSpPr>
        <p:grpSpPr>
          <a:xfrm>
            <a:off x="7111679" y="2373085"/>
            <a:ext cx="1455117" cy="2855690"/>
            <a:chOff x="7111678" y="2373085"/>
            <a:chExt cx="1455117" cy="2631489"/>
          </a:xfrm>
        </p:grpSpPr>
        <p:sp>
          <p:nvSpPr>
            <p:cNvPr id="85" name="Rectangle 84"/>
            <p:cNvSpPr/>
            <p:nvPr/>
          </p:nvSpPr>
          <p:spPr>
            <a:xfrm>
              <a:off x="7145059" y="3469754"/>
              <a:ext cx="1141298" cy="57419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</a:ln>
            <a:effectLst>
              <a:outerShdw blurRad="50800" dist="38100" dir="42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Giao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hàng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/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Xuất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khẩu</a:t>
              </a:r>
              <a:endParaRPr lang="en-US" sz="105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6" name="Flowchart: Merge 85"/>
            <p:cNvSpPr/>
            <p:nvPr/>
          </p:nvSpPr>
          <p:spPr>
            <a:xfrm>
              <a:off x="8106723" y="4080681"/>
              <a:ext cx="312150" cy="311636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87" name="Group 134"/>
            <p:cNvGrpSpPr/>
            <p:nvPr/>
          </p:nvGrpSpPr>
          <p:grpSpPr>
            <a:xfrm>
              <a:off x="7467600" y="4412058"/>
              <a:ext cx="1099195" cy="592516"/>
              <a:chOff x="877072" y="4393638"/>
              <a:chExt cx="1073314" cy="484202"/>
            </a:xfrm>
          </p:grpSpPr>
          <p:sp>
            <p:nvSpPr>
              <p:cNvPr id="95" name="Flowchart: Multidocument 94"/>
              <p:cNvSpPr/>
              <p:nvPr/>
            </p:nvSpPr>
            <p:spPr>
              <a:xfrm>
                <a:off x="877072" y="4393638"/>
                <a:ext cx="1073314" cy="484202"/>
              </a:xfrm>
              <a:prstGeom prst="flowChartMultidocument">
                <a:avLst/>
              </a:prstGeom>
              <a:solidFill>
                <a:schemeClr val="accent5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500" b="1" dirty="0">
                  <a:solidFill>
                    <a:schemeClr val="bg1"/>
                  </a:solidFill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1024184" y="4537522"/>
                <a:ext cx="716118" cy="2498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sz="5400" dirty="0" err="1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Truy</a:t>
                </a:r>
                <a:r>
                  <a:rPr lang="en-US" sz="5400" dirty="0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en-US" sz="5400" dirty="0" err="1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nguyên</a:t>
                </a:r>
                <a:endParaRPr lang="en-US" sz="5400" dirty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88" name="Flowchart: Merge 87"/>
            <p:cNvSpPr/>
            <p:nvPr/>
          </p:nvSpPr>
          <p:spPr>
            <a:xfrm rot="10800000">
              <a:off x="8116421" y="3181290"/>
              <a:ext cx="310720" cy="293967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7325905" y="2504313"/>
              <a:ext cx="828937" cy="880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FSC®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7111678" y="2373085"/>
              <a:ext cx="1166408" cy="27214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7221707" y="2449290"/>
              <a:ext cx="949765" cy="1524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FSC Certified</a:t>
              </a:r>
              <a:endParaRPr lang="en-US" sz="5400" b="1" dirty="0">
                <a:ln w="18415" cmpd="sng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7327577" y="3074822"/>
              <a:ext cx="828937" cy="953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7122563" y="2939143"/>
              <a:ext cx="1155523" cy="2721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7241806" y="2982541"/>
              <a:ext cx="893129" cy="1852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99" name="Group 8"/>
          <p:cNvGrpSpPr/>
          <p:nvPr/>
        </p:nvGrpSpPr>
        <p:grpSpPr>
          <a:xfrm>
            <a:off x="3789451" y="2362200"/>
            <a:ext cx="1618909" cy="2903960"/>
            <a:chOff x="3789447" y="2362200"/>
            <a:chExt cx="1618909" cy="2675969"/>
          </a:xfrm>
        </p:grpSpPr>
        <p:sp>
          <p:nvSpPr>
            <p:cNvPr id="100" name="Rectangle 99"/>
            <p:cNvSpPr/>
            <p:nvPr/>
          </p:nvSpPr>
          <p:spPr>
            <a:xfrm>
              <a:off x="3789447" y="3513352"/>
              <a:ext cx="1141298" cy="57419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</a:ln>
            <a:effectLst>
              <a:outerShdw blurRad="50800" dist="38100" dir="42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Lưu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kho</a:t>
              </a:r>
              <a:endParaRPr lang="en-US" sz="105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01" name="Flowchart: Merge 100"/>
            <p:cNvSpPr/>
            <p:nvPr/>
          </p:nvSpPr>
          <p:spPr>
            <a:xfrm>
              <a:off x="4706020" y="4103612"/>
              <a:ext cx="312150" cy="311636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02" name="Right Arrow 101"/>
            <p:cNvSpPr/>
            <p:nvPr/>
          </p:nvSpPr>
          <p:spPr>
            <a:xfrm>
              <a:off x="5174244" y="3694360"/>
              <a:ext cx="234112" cy="328075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103" name="Group 136"/>
            <p:cNvGrpSpPr/>
            <p:nvPr/>
          </p:nvGrpSpPr>
          <p:grpSpPr>
            <a:xfrm>
              <a:off x="4254685" y="4445653"/>
              <a:ext cx="1153671" cy="592516"/>
              <a:chOff x="1051908" y="4393638"/>
              <a:chExt cx="1126508" cy="484202"/>
            </a:xfrm>
          </p:grpSpPr>
          <p:sp>
            <p:nvSpPr>
              <p:cNvPr id="113" name="Flowchart: Multidocument 112"/>
              <p:cNvSpPr/>
              <p:nvPr/>
            </p:nvSpPr>
            <p:spPr>
              <a:xfrm>
                <a:off x="1051908" y="4393638"/>
                <a:ext cx="1126508" cy="484202"/>
              </a:xfrm>
              <a:prstGeom prst="flowChartMultidocument">
                <a:avLst/>
              </a:prstGeom>
              <a:solidFill>
                <a:schemeClr val="accent5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500" b="1" dirty="0">
                  <a:solidFill>
                    <a:schemeClr val="bg1"/>
                  </a:solidFill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20" name="Rectangle 119"/>
              <p:cNvSpPr/>
              <p:nvPr/>
            </p:nvSpPr>
            <p:spPr>
              <a:xfrm>
                <a:off x="1154837" y="4526067"/>
                <a:ext cx="794979" cy="202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sz="5400" dirty="0" err="1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Truy</a:t>
                </a:r>
                <a:r>
                  <a:rPr lang="en-US" sz="5400" dirty="0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en-US" sz="5400" dirty="0" err="1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nguyên</a:t>
                </a:r>
                <a:endParaRPr lang="en-US" sz="5400" dirty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104" name="Flowchart: Merge 103"/>
            <p:cNvSpPr/>
            <p:nvPr/>
          </p:nvSpPr>
          <p:spPr>
            <a:xfrm rot="10800000">
              <a:off x="4776179" y="3194196"/>
              <a:ext cx="310720" cy="293967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024227" y="2493428"/>
              <a:ext cx="828937" cy="880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FSC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810000" y="2362200"/>
              <a:ext cx="1166408" cy="27214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3920029" y="2438405"/>
              <a:ext cx="949765" cy="1524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FSC Certified</a:t>
              </a:r>
              <a:endParaRPr lang="en-US" sz="5400" b="1" dirty="0">
                <a:ln w="18415" cmpd="sng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4025899" y="3063937"/>
              <a:ext cx="828937" cy="953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3820885" y="2928258"/>
              <a:ext cx="1155523" cy="2721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3940128" y="2971656"/>
              <a:ext cx="893129" cy="1852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55" name="Group 9"/>
          <p:cNvGrpSpPr/>
          <p:nvPr/>
        </p:nvGrpSpPr>
        <p:grpSpPr>
          <a:xfrm>
            <a:off x="5486402" y="2362206"/>
            <a:ext cx="1551357" cy="2840753"/>
            <a:chOff x="5486400" y="2362200"/>
            <a:chExt cx="1551357" cy="2617725"/>
          </a:xfrm>
        </p:grpSpPr>
        <p:sp>
          <p:nvSpPr>
            <p:cNvPr id="162" name="Rectangle 161"/>
            <p:cNvSpPr/>
            <p:nvPr/>
          </p:nvSpPr>
          <p:spPr>
            <a:xfrm>
              <a:off x="5506271" y="3469754"/>
              <a:ext cx="1141298" cy="57419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</a:ln>
            <a:effectLst>
              <a:outerShdw blurRad="50800" dist="38100" dir="42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Chế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biến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/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Lắp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ráp</a:t>
              </a:r>
              <a:endParaRPr lang="en-US" sz="105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9" name="Flowchart: Merge 168"/>
            <p:cNvSpPr/>
            <p:nvPr/>
          </p:nvSpPr>
          <p:spPr>
            <a:xfrm>
              <a:off x="6491495" y="4072826"/>
              <a:ext cx="312150" cy="311636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6" name="Right Arrow 175"/>
            <p:cNvSpPr/>
            <p:nvPr/>
          </p:nvSpPr>
          <p:spPr>
            <a:xfrm>
              <a:off x="6803645" y="3658988"/>
              <a:ext cx="234112" cy="328075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184" name="Group 135"/>
            <p:cNvGrpSpPr/>
            <p:nvPr/>
          </p:nvGrpSpPr>
          <p:grpSpPr>
            <a:xfrm>
              <a:off x="5867400" y="4387409"/>
              <a:ext cx="1170357" cy="592516"/>
              <a:chOff x="890699" y="4393638"/>
              <a:chExt cx="1142801" cy="484202"/>
            </a:xfrm>
          </p:grpSpPr>
          <p:sp>
            <p:nvSpPr>
              <p:cNvPr id="192" name="Flowchart: Multidocument 191"/>
              <p:cNvSpPr/>
              <p:nvPr/>
            </p:nvSpPr>
            <p:spPr>
              <a:xfrm>
                <a:off x="890699" y="4393638"/>
                <a:ext cx="1142801" cy="484202"/>
              </a:xfrm>
              <a:prstGeom prst="flowChartMultidocument">
                <a:avLst/>
              </a:prstGeom>
              <a:solidFill>
                <a:schemeClr val="accent5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500" b="1" dirty="0">
                  <a:solidFill>
                    <a:schemeClr val="bg1"/>
                  </a:solidFill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93" name="Rectangle 192"/>
              <p:cNvSpPr/>
              <p:nvPr/>
            </p:nvSpPr>
            <p:spPr>
              <a:xfrm>
                <a:off x="1056488" y="4533374"/>
                <a:ext cx="748411" cy="2336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sz="5400" dirty="0" err="1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Truy</a:t>
                </a:r>
                <a:r>
                  <a:rPr lang="en-US" sz="5400" dirty="0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en-US" sz="5400" dirty="0" err="1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nguyên</a:t>
                </a:r>
                <a:endParaRPr lang="en-US" sz="5400" dirty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185" name="Flowchart: Merge 184"/>
            <p:cNvSpPr/>
            <p:nvPr/>
          </p:nvSpPr>
          <p:spPr>
            <a:xfrm rot="10800000">
              <a:off x="6518828" y="3190630"/>
              <a:ext cx="310720" cy="293967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5700627" y="2493428"/>
              <a:ext cx="828937" cy="880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FSC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7" name="Rectangle 186"/>
            <p:cNvSpPr/>
            <p:nvPr/>
          </p:nvSpPr>
          <p:spPr>
            <a:xfrm>
              <a:off x="5486400" y="2362200"/>
              <a:ext cx="1166408" cy="27214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5596429" y="2438405"/>
              <a:ext cx="949765" cy="1524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FSC Certified</a:t>
              </a:r>
              <a:endParaRPr lang="en-US" sz="5400" b="1" dirty="0">
                <a:ln w="18415" cmpd="sng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9" name="Rectangle 188"/>
            <p:cNvSpPr/>
            <p:nvPr/>
          </p:nvSpPr>
          <p:spPr>
            <a:xfrm>
              <a:off x="5702299" y="3063937"/>
              <a:ext cx="828937" cy="953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5497285" y="2928258"/>
              <a:ext cx="1155523" cy="2721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5616528" y="2971656"/>
              <a:ext cx="893129" cy="1852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4" name="Group 7"/>
          <p:cNvGrpSpPr/>
          <p:nvPr/>
        </p:nvGrpSpPr>
        <p:grpSpPr>
          <a:xfrm>
            <a:off x="2150664" y="2394859"/>
            <a:ext cx="1516837" cy="2861425"/>
            <a:chOff x="2150660" y="2394856"/>
            <a:chExt cx="1516837" cy="2636774"/>
          </a:xfrm>
        </p:grpSpPr>
        <p:sp>
          <p:nvSpPr>
            <p:cNvPr id="195" name="Rectangle 194"/>
            <p:cNvSpPr/>
            <p:nvPr/>
          </p:nvSpPr>
          <p:spPr>
            <a:xfrm>
              <a:off x="2150660" y="3513352"/>
              <a:ext cx="1141298" cy="57419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</a:ln>
            <a:effectLst>
              <a:outerShdw blurRad="50800" dist="38100" dir="42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Xẻ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/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Sấy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gỗ</a:t>
              </a:r>
              <a:endParaRPr lang="en-US" sz="105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6" name="Flowchart: Merge 195"/>
            <p:cNvSpPr/>
            <p:nvPr/>
          </p:nvSpPr>
          <p:spPr>
            <a:xfrm>
              <a:off x="3121235" y="4121932"/>
              <a:ext cx="312150" cy="311636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7" name="Right Arrow 196"/>
            <p:cNvSpPr/>
            <p:nvPr/>
          </p:nvSpPr>
          <p:spPr>
            <a:xfrm>
              <a:off x="3433385" y="3658988"/>
              <a:ext cx="234112" cy="328075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198" name="Group 137"/>
            <p:cNvGrpSpPr/>
            <p:nvPr/>
          </p:nvGrpSpPr>
          <p:grpSpPr>
            <a:xfrm>
              <a:off x="2438401" y="4439114"/>
              <a:ext cx="1149752" cy="592516"/>
              <a:chOff x="827706" y="4393638"/>
              <a:chExt cx="1122681" cy="484202"/>
            </a:xfrm>
          </p:grpSpPr>
          <p:sp>
            <p:nvSpPr>
              <p:cNvPr id="206" name="Flowchart: Multidocument 205"/>
              <p:cNvSpPr/>
              <p:nvPr/>
            </p:nvSpPr>
            <p:spPr>
              <a:xfrm>
                <a:off x="827706" y="4393638"/>
                <a:ext cx="1122681" cy="484202"/>
              </a:xfrm>
              <a:prstGeom prst="flowChartMultidocument">
                <a:avLst/>
              </a:prstGeom>
              <a:solidFill>
                <a:schemeClr val="accent5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500" b="1" dirty="0">
                  <a:solidFill>
                    <a:schemeClr val="bg1"/>
                  </a:solidFill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995093" y="4530373"/>
                <a:ext cx="748340" cy="2227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sz="5400" dirty="0" err="1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Truy</a:t>
                </a:r>
                <a:r>
                  <a:rPr lang="en-US" sz="5400" dirty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en-US" sz="5400" dirty="0" err="1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nguyên</a:t>
                </a:r>
                <a:endParaRPr lang="en-US" sz="5400" dirty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199" name="Rectangle 198"/>
            <p:cNvSpPr/>
            <p:nvPr/>
          </p:nvSpPr>
          <p:spPr>
            <a:xfrm>
              <a:off x="2424028" y="2526084"/>
              <a:ext cx="828937" cy="880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FSC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2209801" y="2394856"/>
              <a:ext cx="1166408" cy="27214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2319830" y="2471061"/>
              <a:ext cx="949765" cy="1524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FSC Certified</a:t>
              </a:r>
              <a:endParaRPr lang="en-US" sz="5400" b="1" dirty="0">
                <a:ln w="18415" cmpd="sng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2425700" y="3096593"/>
              <a:ext cx="828937" cy="953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2220686" y="2960914"/>
              <a:ext cx="1155523" cy="2721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2339929" y="3004312"/>
              <a:ext cx="893129" cy="1852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5" name="Flowchart: Merge 204"/>
            <p:cNvSpPr/>
            <p:nvPr/>
          </p:nvSpPr>
          <p:spPr>
            <a:xfrm rot="10800000">
              <a:off x="3144898" y="3200148"/>
              <a:ext cx="310720" cy="293967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08" name="Group 6"/>
          <p:cNvGrpSpPr/>
          <p:nvPr/>
        </p:nvGrpSpPr>
        <p:grpSpPr>
          <a:xfrm>
            <a:off x="560647" y="2394865"/>
            <a:ext cx="1482711" cy="2832051"/>
            <a:chOff x="560646" y="2394862"/>
            <a:chExt cx="1482711" cy="2609706"/>
          </a:xfrm>
        </p:grpSpPr>
        <p:sp>
          <p:nvSpPr>
            <p:cNvPr id="209" name="Rectangle 208"/>
            <p:cNvSpPr/>
            <p:nvPr/>
          </p:nvSpPr>
          <p:spPr>
            <a:xfrm>
              <a:off x="560646" y="3513352"/>
              <a:ext cx="1092525" cy="57419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</a:ln>
            <a:effectLst>
              <a:outerShdw blurRad="50800" dist="38100" dir="42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Mua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nguyên</a:t>
              </a:r>
              <a:r>
                <a:rPr lang="en-US" sz="1050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050" b="1" dirty="0" err="1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liệu</a:t>
              </a:r>
              <a:endParaRPr lang="en-US" sz="105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0" name="Right Arrow 209"/>
            <p:cNvSpPr/>
            <p:nvPr/>
          </p:nvSpPr>
          <p:spPr>
            <a:xfrm>
              <a:off x="1809245" y="3636535"/>
              <a:ext cx="234112" cy="328075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1" name="Flowchart: Merge 210"/>
            <p:cNvSpPr/>
            <p:nvPr/>
          </p:nvSpPr>
          <p:spPr>
            <a:xfrm>
              <a:off x="1512667" y="4094804"/>
              <a:ext cx="312150" cy="311636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212" name="Group 138"/>
            <p:cNvGrpSpPr/>
            <p:nvPr/>
          </p:nvGrpSpPr>
          <p:grpSpPr>
            <a:xfrm>
              <a:off x="780382" y="4413762"/>
              <a:ext cx="1140670" cy="590806"/>
              <a:chOff x="836574" y="4395034"/>
              <a:chExt cx="1113813" cy="482805"/>
            </a:xfrm>
          </p:grpSpPr>
          <p:sp>
            <p:nvSpPr>
              <p:cNvPr id="220" name="Flowchart: Multidocument 219"/>
              <p:cNvSpPr/>
              <p:nvPr/>
            </p:nvSpPr>
            <p:spPr>
              <a:xfrm>
                <a:off x="836574" y="4395034"/>
                <a:ext cx="1113813" cy="482805"/>
              </a:xfrm>
              <a:prstGeom prst="flowChartMultidocument">
                <a:avLst/>
              </a:prstGeom>
              <a:solidFill>
                <a:schemeClr val="accent5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500" b="1" dirty="0">
                  <a:solidFill>
                    <a:schemeClr val="bg1"/>
                  </a:solidFill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21" name="Rectangle 220"/>
              <p:cNvSpPr/>
              <p:nvPr/>
            </p:nvSpPr>
            <p:spPr>
              <a:xfrm>
                <a:off x="877748" y="4570053"/>
                <a:ext cx="811064" cy="1876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sz="5400" dirty="0" err="1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Truy</a:t>
                </a:r>
                <a:r>
                  <a:rPr lang="en-US" sz="5400" dirty="0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en-US" sz="5400" dirty="0" err="1" smtClean="0">
                    <a:ln w="3175" cmpd="sng">
                      <a:solidFill>
                        <a:schemeClr val="bg1"/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nguyên</a:t>
                </a:r>
                <a:endParaRPr lang="en-US" sz="5400" dirty="0">
                  <a:ln w="3175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213" name="Rectangle 212"/>
            <p:cNvSpPr/>
            <p:nvPr/>
          </p:nvSpPr>
          <p:spPr>
            <a:xfrm>
              <a:off x="780382" y="2526090"/>
              <a:ext cx="828937" cy="880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FSC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566155" y="2394862"/>
              <a:ext cx="1166408" cy="27214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676184" y="2471067"/>
              <a:ext cx="949765" cy="1524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FSC Certified</a:t>
              </a:r>
              <a:endParaRPr lang="en-US" sz="5400" b="1" dirty="0">
                <a:ln w="18415" cmpd="sng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782054" y="3096599"/>
              <a:ext cx="828937" cy="953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 Certified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577040" y="2960920"/>
              <a:ext cx="1155523" cy="2721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696283" y="3004318"/>
              <a:ext cx="893129" cy="1852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sz="5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Verdana" pitchFamily="34" charset="0"/>
                  <a:cs typeface="Verdana" pitchFamily="34" charset="0"/>
                </a:rPr>
                <a:t>Non FSC</a:t>
              </a:r>
              <a:endParaRPr lang="en-US" sz="5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9" name="Flowchart: Merge 218"/>
            <p:cNvSpPr/>
            <p:nvPr/>
          </p:nvSpPr>
          <p:spPr>
            <a:xfrm rot="10800000">
              <a:off x="1544454" y="3200148"/>
              <a:ext cx="310720" cy="293967"/>
            </a:xfrm>
            <a:prstGeom prst="flowChartMerge">
              <a:avLst/>
            </a:pr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890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7" presetClass="emph" presetSubtype="0" fill="remove" grpId="2" nodeType="withEffect">
                                  <p:stCondLst>
                                    <p:cond delay="1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250"/>
                            </p:stCondLst>
                            <p:childTnLst>
                              <p:par>
                                <p:cTn id="47" presetID="27" presetClass="emph" presetSubtype="0" fill="remove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750"/>
                            </p:stCondLst>
                            <p:childTnLst>
                              <p:par>
                                <p:cTn id="53" presetID="27" presetClass="emph" presetSubtype="0" fill="remove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250"/>
                            </p:stCondLst>
                            <p:childTnLst>
                              <p:par>
                                <p:cTn id="59" presetID="27" presetClass="emph" presetSubtype="0" fill="remove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750"/>
                            </p:stCondLst>
                            <p:childTnLst>
                              <p:par>
                                <p:cTn id="65" presetID="27" presetClass="emph" presetSubtype="0" fill="remove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250"/>
                            </p:stCondLst>
                            <p:childTnLst>
                              <p:par>
                                <p:cTn id="71" presetID="27" presetClass="emph" presetSubtype="0" fill="remove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83" grpId="2" animBg="1"/>
      <p:bldP spid="83" grpId="3" animBg="1"/>
      <p:bldP spid="83" grpId="4" animBg="1"/>
      <p:bldP spid="83" grpId="5" animBg="1"/>
      <p:bldP spid="83" grpId="6" animBg="1"/>
      <p:bldP spid="83" grpId="7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479" y="1761514"/>
            <a:ext cx="8253046" cy="448507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chuỗi</a:t>
            </a:r>
            <a:r>
              <a:rPr lang="en-US" dirty="0" smtClean="0"/>
              <a:t>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, </a:t>
            </a:r>
            <a:r>
              <a:rPr lang="en-US" dirty="0" err="1" smtClean="0"/>
              <a:t>bất</a:t>
            </a:r>
            <a:r>
              <a:rPr lang="en-US" dirty="0" smtClean="0"/>
              <a:t> </a:t>
            </a:r>
            <a:r>
              <a:rPr lang="en-US" dirty="0" err="1" smtClean="0"/>
              <a:t>kể</a:t>
            </a:r>
            <a:r>
              <a:rPr lang="en-US" dirty="0" smtClean="0"/>
              <a:t> </a:t>
            </a:r>
            <a:r>
              <a:rPr lang="en-US" dirty="0" err="1" smtClean="0"/>
              <a:t>đoạn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: </a:t>
            </a:r>
            <a:r>
              <a:rPr lang="en-US" dirty="0" err="1" smtClean="0"/>
              <a:t>gỗ</a:t>
            </a:r>
            <a:r>
              <a:rPr lang="en-US" dirty="0" smtClean="0"/>
              <a:t> </a:t>
            </a:r>
            <a:r>
              <a:rPr lang="en-US" b="1" dirty="0" err="1" smtClean="0"/>
              <a:t>chưa</a:t>
            </a:r>
            <a:r>
              <a:rPr lang="en-US" b="1" dirty="0" smtClean="0"/>
              <a:t> FSC®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nguy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lẫn</a:t>
            </a:r>
            <a:r>
              <a:rPr lang="en-US" dirty="0" smtClean="0"/>
              <a:t> </a:t>
            </a:r>
            <a:r>
              <a:rPr lang="en-US" dirty="0" err="1" smtClean="0"/>
              <a:t>lộn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b="1" dirty="0" err="1" smtClean="0"/>
              <a:t>gỗ</a:t>
            </a:r>
            <a:r>
              <a:rPr lang="en-US" b="1" dirty="0" smtClean="0"/>
              <a:t> FSC®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Trong </a:t>
            </a:r>
            <a:r>
              <a:rPr lang="en-US" dirty="0" err="1" smtClean="0"/>
              <a:t>chuỗi</a:t>
            </a:r>
            <a:r>
              <a:rPr lang="en-US" dirty="0" smtClean="0"/>
              <a:t>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cụ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,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/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bị</a:t>
            </a:r>
            <a:r>
              <a:rPr lang="en-US" dirty="0" smtClean="0"/>
              <a:t> </a:t>
            </a:r>
            <a:r>
              <a:rPr lang="en-US" dirty="0" err="1" smtClean="0"/>
              <a:t>trộn</a:t>
            </a:r>
            <a:r>
              <a:rPr lang="en-US" dirty="0" smtClean="0"/>
              <a:t> </a:t>
            </a:r>
            <a:r>
              <a:rPr lang="en-US" dirty="0" err="1" smtClean="0"/>
              <a:t>lẫn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endParaRPr lang="en-US" dirty="0" smtClean="0"/>
          </a:p>
          <a:p>
            <a:pPr lvl="1">
              <a:lnSpc>
                <a:spcPct val="120000"/>
              </a:lnSpc>
            </a:pPr>
            <a:r>
              <a:rPr lang="en-US" dirty="0" err="1" smtClean="0"/>
              <a:t>Bãi</a:t>
            </a:r>
            <a:r>
              <a:rPr lang="en-US" dirty="0" smtClean="0"/>
              <a:t> </a:t>
            </a:r>
            <a:r>
              <a:rPr lang="en-US" dirty="0" err="1" smtClean="0"/>
              <a:t>gỗ</a:t>
            </a:r>
            <a:endParaRPr lang="en-US" dirty="0" smtClean="0"/>
          </a:p>
          <a:p>
            <a:pPr lvl="1">
              <a:lnSpc>
                <a:spcPct val="120000"/>
              </a:lnSpc>
            </a:pP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kho</a:t>
            </a:r>
            <a:r>
              <a:rPr lang="en-US" dirty="0" smtClean="0"/>
              <a:t> </a:t>
            </a:r>
            <a:r>
              <a:rPr lang="en-US" dirty="0" err="1" smtClean="0"/>
              <a:t>gỗ</a:t>
            </a:r>
            <a:endParaRPr lang="en-US" dirty="0" smtClean="0"/>
          </a:p>
          <a:p>
            <a:pPr lvl="1">
              <a:lnSpc>
                <a:spcPct val="120000"/>
              </a:lnSpc>
            </a:pPr>
            <a:r>
              <a:rPr lang="en-US" dirty="0" err="1" smtClean="0"/>
              <a:t>Bãi</a:t>
            </a:r>
            <a:r>
              <a:rPr lang="en-US" dirty="0" smtClean="0"/>
              <a:t> </a:t>
            </a:r>
            <a:r>
              <a:rPr lang="en-US" dirty="0" err="1" smtClean="0"/>
              <a:t>gỗ</a:t>
            </a:r>
            <a:r>
              <a:rPr lang="en-US" dirty="0" smtClean="0"/>
              <a:t> </a:t>
            </a:r>
            <a:r>
              <a:rPr lang="en-US" dirty="0" err="1" smtClean="0"/>
              <a:t>xưởng</a:t>
            </a:r>
            <a:r>
              <a:rPr lang="en-US" dirty="0" smtClean="0"/>
              <a:t> </a:t>
            </a:r>
            <a:r>
              <a:rPr lang="en-US" dirty="0" err="1" smtClean="0"/>
              <a:t>cưa</a:t>
            </a:r>
            <a:endParaRPr lang="en-US" dirty="0" smtClean="0"/>
          </a:p>
          <a:p>
            <a:pPr lvl="1">
              <a:lnSpc>
                <a:spcPct val="120000"/>
              </a:lnSpc>
            </a:pPr>
            <a:r>
              <a:rPr lang="en-US" dirty="0" err="1" smtClean="0"/>
              <a:t>Chuyền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chuyên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(Non exclusive production line)</a:t>
            </a:r>
          </a:p>
          <a:p>
            <a:pPr lvl="1">
              <a:lnSpc>
                <a:spcPct val="120000"/>
              </a:lnSpc>
            </a:pP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kho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hoàn</a:t>
            </a:r>
            <a:r>
              <a:rPr lang="en-US" dirty="0" smtClean="0"/>
              <a:t> </a:t>
            </a:r>
            <a:r>
              <a:rPr lang="en-US" dirty="0" err="1" smtClean="0"/>
              <a:t>chỉnh</a:t>
            </a:r>
            <a:endParaRPr lang="en-US" dirty="0" smtClean="0"/>
          </a:p>
          <a:p>
            <a:pPr marL="457200" lvl="1" indent="0">
              <a:lnSpc>
                <a:spcPct val="120000"/>
              </a:lnSpc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29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587670" y="1685935"/>
            <a:ext cx="6172200" cy="4525963"/>
          </a:xfrm>
        </p:spPr>
        <p:txBody>
          <a:bodyPr/>
          <a:lstStyle/>
          <a:p>
            <a:r>
              <a:rPr lang="en-GB" dirty="0" err="1" smtClean="0">
                <a:ea typeface="ヒラギノ角ゴ Pro W3" charset="0"/>
              </a:rPr>
              <a:t>Các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bên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liên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quan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nhận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ra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có</a:t>
            </a:r>
            <a:r>
              <a:rPr lang="en-GB" dirty="0" smtClean="0">
                <a:ea typeface="ヒラギノ角ゴ Pro W3" charset="0"/>
              </a:rPr>
              <a:t> chung </a:t>
            </a:r>
            <a:r>
              <a:rPr lang="en-GB" dirty="0" err="1" smtClean="0">
                <a:ea typeface="ヒラギノ角ゴ Pro W3" charset="0"/>
              </a:rPr>
              <a:t>một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nhu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cầu</a:t>
            </a:r>
            <a:r>
              <a:rPr lang="en-GB" dirty="0" smtClean="0">
                <a:ea typeface="ヒラギノ角ゴ Pro W3" charset="0"/>
              </a:rPr>
              <a:t> – </a:t>
            </a:r>
            <a:r>
              <a:rPr lang="en-GB" dirty="0" err="1" smtClean="0">
                <a:ea typeface="ヒラギノ角ゴ Pro W3" charset="0"/>
              </a:rPr>
              <a:t>đó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là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cơ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chế</a:t>
            </a:r>
            <a:r>
              <a:rPr lang="en-GB" dirty="0" smtClean="0">
                <a:ea typeface="ヒラギノ角ゴ Pro W3" charset="0"/>
              </a:rPr>
              <a:t> tin </a:t>
            </a:r>
            <a:r>
              <a:rPr lang="en-GB" dirty="0" err="1" smtClean="0">
                <a:ea typeface="ヒラギノ角ゴ Pro W3" charset="0"/>
              </a:rPr>
              <a:t>cậy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để</a:t>
            </a:r>
            <a:r>
              <a:rPr lang="en-GB" dirty="0" smtClean="0">
                <a:ea typeface="ヒラギノ角ゴ Pro W3" charset="0"/>
              </a:rPr>
              <a:t>:</a:t>
            </a:r>
            <a:endParaRPr lang="en-GB" dirty="0">
              <a:ea typeface="ヒラギノ角ゴ Pro W3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err="1" smtClean="0">
                <a:ea typeface="ヒラギノ角ゴ Pro W3" charset="0"/>
              </a:rPr>
              <a:t>Định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nghĩa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quản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lý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rừng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tốt</a:t>
            </a:r>
            <a:endParaRPr lang="en-GB" dirty="0">
              <a:ea typeface="ヒラギノ角ゴ Pro W3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err="1" smtClean="0">
                <a:ea typeface="ヒラギノ角ゴ Pro W3" charset="0"/>
              </a:rPr>
              <a:t>Xác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định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rừng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được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quản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lý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tốt</a:t>
            </a:r>
            <a:endParaRPr lang="en-GB" dirty="0">
              <a:ea typeface="ヒラギノ角ゴ Pro W3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err="1" smtClean="0">
                <a:ea typeface="ヒラギノ角ゴ Pro W3" charset="0"/>
              </a:rPr>
              <a:t>Mua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nguyên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liệu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từ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những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khu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rừng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được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quản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lý</a:t>
            </a:r>
            <a:r>
              <a:rPr lang="en-GB" dirty="0" smtClean="0">
                <a:ea typeface="ヒラギノ角ゴ Pro W3" charset="0"/>
              </a:rPr>
              <a:t> </a:t>
            </a:r>
            <a:r>
              <a:rPr lang="en-GB" dirty="0" err="1" smtClean="0">
                <a:ea typeface="ヒラギノ角ゴ Pro W3" charset="0"/>
              </a:rPr>
              <a:t>tốt</a:t>
            </a:r>
            <a:endParaRPr lang="en-GB" dirty="0">
              <a:ea typeface="ヒラギノ角ゴ Pro W3" charset="0"/>
            </a:endParaRPr>
          </a:p>
          <a:p>
            <a:pPr eaLnBrk="1" hangingPunct="1"/>
            <a:endParaRPr lang="en-US" dirty="0">
              <a:latin typeface="Arial" charset="0"/>
              <a:ea typeface="ヒラギノ角ゴ Pro W3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57460" y="6550491"/>
            <a:ext cx="766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chemeClr val="bg1"/>
                </a:solidFill>
              </a:rPr>
              <a:t>©Proforest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Liên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kết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từ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rừng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tới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thị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trường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30" y="4289207"/>
            <a:ext cx="7308165" cy="239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9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963" y="1715911"/>
            <a:ext cx="8253046" cy="4617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b="1" dirty="0" err="1" smtClean="0"/>
              <a:t>hợp</a:t>
            </a:r>
            <a:r>
              <a:rPr lang="en-US" b="1" dirty="0" smtClean="0"/>
              <a:t> </a:t>
            </a:r>
            <a:r>
              <a:rPr lang="en-US" b="1" dirty="0" err="1" smtClean="0"/>
              <a:t>Quản</a:t>
            </a:r>
            <a:r>
              <a:rPr lang="en-US" b="1" dirty="0" smtClean="0"/>
              <a:t> </a:t>
            </a:r>
            <a:r>
              <a:rPr lang="en-US" b="1" dirty="0" err="1" smtClean="0"/>
              <a:t>Lý</a:t>
            </a:r>
            <a:r>
              <a:rPr lang="en-US" b="1" dirty="0" smtClean="0"/>
              <a:t> </a:t>
            </a:r>
            <a:r>
              <a:rPr lang="en-US" b="1" dirty="0" err="1" smtClean="0"/>
              <a:t>Tách</a:t>
            </a:r>
            <a:r>
              <a:rPr lang="en-US" b="1" dirty="0" smtClean="0"/>
              <a:t> </a:t>
            </a:r>
            <a:r>
              <a:rPr lang="en-US" b="1" dirty="0" err="1" smtClean="0"/>
              <a:t>Biệt</a:t>
            </a:r>
            <a:r>
              <a:rPr lang="en-US" b="1" dirty="0" smtClean="0"/>
              <a:t> + </a:t>
            </a:r>
            <a:r>
              <a:rPr lang="en-US" b="1" dirty="0" err="1" smtClean="0"/>
              <a:t>Tạo</a:t>
            </a:r>
            <a:r>
              <a:rPr lang="en-US" b="1" dirty="0" smtClean="0"/>
              <a:t> </a:t>
            </a:r>
            <a:r>
              <a:rPr lang="en-US" b="1" dirty="0" err="1" smtClean="0"/>
              <a:t>Nhận</a:t>
            </a:r>
            <a:r>
              <a:rPr lang="en-US" b="1" dirty="0" smtClean="0"/>
              <a:t> </a:t>
            </a:r>
            <a:r>
              <a:rPr lang="en-US" b="1" dirty="0" err="1" smtClean="0"/>
              <a:t>Diện</a:t>
            </a:r>
            <a:r>
              <a:rPr lang="en-US" b="1" dirty="0" smtClean="0"/>
              <a:t> + </a:t>
            </a:r>
            <a:r>
              <a:rPr lang="en-US" b="1" dirty="0" err="1" smtClean="0"/>
              <a:t>Vẵn</a:t>
            </a:r>
            <a:r>
              <a:rPr lang="en-US" b="1" dirty="0" smtClean="0"/>
              <a:t> </a:t>
            </a:r>
            <a:r>
              <a:rPr lang="en-US" b="1" dirty="0" err="1" smtClean="0"/>
              <a:t>Bản</a:t>
            </a:r>
            <a:r>
              <a:rPr lang="en-US" b="1" dirty="0" smtClean="0"/>
              <a:t> </a:t>
            </a:r>
            <a:r>
              <a:rPr lang="en-US" b="1" dirty="0" err="1" smtClean="0"/>
              <a:t>Hóa</a:t>
            </a:r>
            <a:r>
              <a:rPr lang="en-US" b="1" dirty="0" smtClean="0"/>
              <a:t> (</a:t>
            </a:r>
            <a:r>
              <a:rPr lang="en-US" b="1" dirty="0" err="1" smtClean="0"/>
              <a:t>Tài</a:t>
            </a:r>
            <a:r>
              <a:rPr lang="en-US" b="1" dirty="0" smtClean="0"/>
              <a:t> </a:t>
            </a:r>
            <a:r>
              <a:rPr lang="en-US" b="1" dirty="0" err="1" smtClean="0"/>
              <a:t>Liệu</a:t>
            </a:r>
            <a:r>
              <a:rPr lang="en-US" b="1" dirty="0" smtClean="0"/>
              <a:t> </a:t>
            </a:r>
            <a:r>
              <a:rPr lang="en-US" b="1" dirty="0" err="1" smtClean="0"/>
              <a:t>Hồ</a:t>
            </a:r>
            <a:r>
              <a:rPr lang="en-US" b="1" dirty="0" smtClean="0"/>
              <a:t> </a:t>
            </a:r>
            <a:r>
              <a:rPr lang="en-US" b="1" dirty="0" err="1" smtClean="0"/>
              <a:t>Sơ</a:t>
            </a:r>
            <a:r>
              <a:rPr lang="en-US" b="1" dirty="0" smtClean="0"/>
              <a:t>)</a:t>
            </a:r>
          </a:p>
          <a:p>
            <a:pPr lvl="1"/>
            <a:r>
              <a:rPr lang="en-US" sz="2000" dirty="0" err="1" smtClean="0"/>
              <a:t>Khu</a:t>
            </a:r>
            <a:r>
              <a:rPr lang="en-US" sz="2000" dirty="0" smtClean="0"/>
              <a:t> </a:t>
            </a:r>
            <a:r>
              <a:rPr lang="en-US" sz="2000" dirty="0" err="1" smtClean="0"/>
              <a:t>vực</a:t>
            </a:r>
            <a:r>
              <a:rPr lang="en-US" sz="2000" dirty="0" smtClean="0"/>
              <a:t> </a:t>
            </a:r>
            <a:r>
              <a:rPr lang="en-US" sz="2000" dirty="0" err="1" smtClean="0"/>
              <a:t>lưu</a:t>
            </a:r>
            <a:r>
              <a:rPr lang="en-US" sz="2000" dirty="0" smtClean="0"/>
              <a:t> </a:t>
            </a:r>
            <a:r>
              <a:rPr lang="en-US" sz="2000" dirty="0" err="1" smtClean="0"/>
              <a:t>kho</a:t>
            </a:r>
            <a:r>
              <a:rPr lang="en-US" sz="2000" dirty="0" smtClean="0"/>
              <a:t> </a:t>
            </a:r>
            <a:r>
              <a:rPr lang="en-US" sz="2000" dirty="0" err="1" smtClean="0"/>
              <a:t>tách</a:t>
            </a:r>
            <a:r>
              <a:rPr lang="en-US" sz="2000" dirty="0" smtClean="0"/>
              <a:t> </a:t>
            </a:r>
            <a:r>
              <a:rPr lang="en-US" sz="2000" dirty="0" err="1" smtClean="0"/>
              <a:t>biệt</a:t>
            </a:r>
            <a:r>
              <a:rPr lang="en-US" sz="2000" dirty="0" smtClean="0"/>
              <a:t>/</a:t>
            </a:r>
            <a:r>
              <a:rPr lang="en-US" sz="2000" dirty="0" err="1" smtClean="0"/>
              <a:t>riêng</a:t>
            </a:r>
            <a:endParaRPr lang="en-US" sz="2000" dirty="0" smtClean="0"/>
          </a:p>
          <a:p>
            <a:pPr lvl="1"/>
            <a:r>
              <a:rPr lang="en-US" sz="2000" dirty="0" err="1" smtClean="0"/>
              <a:t>Chuyền</a:t>
            </a:r>
            <a:r>
              <a:rPr lang="en-US" sz="2000" dirty="0" smtClean="0"/>
              <a:t> 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xuất</a:t>
            </a:r>
            <a:r>
              <a:rPr lang="en-US" sz="2000" dirty="0" smtClean="0"/>
              <a:t> </a:t>
            </a:r>
            <a:r>
              <a:rPr lang="en-US" sz="2000" dirty="0" err="1" smtClean="0"/>
              <a:t>tách</a:t>
            </a:r>
            <a:r>
              <a:rPr lang="en-US" sz="2000" dirty="0" smtClean="0"/>
              <a:t> </a:t>
            </a:r>
            <a:r>
              <a:rPr lang="en-US" sz="2000" dirty="0" err="1" smtClean="0"/>
              <a:t>biệt</a:t>
            </a:r>
            <a:r>
              <a:rPr lang="en-US" sz="2000" dirty="0" smtClean="0"/>
              <a:t>/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xuất</a:t>
            </a:r>
            <a:r>
              <a:rPr lang="en-US" sz="2000" dirty="0" smtClean="0"/>
              <a:t> </a:t>
            </a:r>
            <a:r>
              <a:rPr lang="en-US" sz="2000" dirty="0" err="1" smtClean="0"/>
              <a:t>lô</a:t>
            </a:r>
            <a:r>
              <a:rPr lang="en-US" sz="2000" dirty="0" smtClean="0"/>
              <a:t> </a:t>
            </a:r>
            <a:r>
              <a:rPr lang="en-US" sz="2000" dirty="0" err="1" smtClean="0"/>
              <a:t>kiện</a:t>
            </a:r>
            <a:r>
              <a:rPr lang="en-US" sz="2000" dirty="0" smtClean="0"/>
              <a:t> (batch run)</a:t>
            </a:r>
          </a:p>
          <a:p>
            <a:pPr lvl="1"/>
            <a:r>
              <a:rPr lang="en-US" sz="2000" dirty="0" err="1" smtClean="0"/>
              <a:t>Sử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</a:t>
            </a:r>
            <a:r>
              <a:rPr lang="en-US" sz="2000" dirty="0" err="1" smtClean="0"/>
              <a:t>dấu</a:t>
            </a:r>
            <a:r>
              <a:rPr lang="en-US" sz="2000" dirty="0" smtClean="0"/>
              <a:t> </a:t>
            </a:r>
            <a:r>
              <a:rPr lang="en-US" sz="2000" dirty="0" err="1" smtClean="0"/>
              <a:t>hiệu</a:t>
            </a:r>
            <a:r>
              <a:rPr lang="en-US" sz="2000" dirty="0" smtClean="0"/>
              <a:t> </a:t>
            </a:r>
            <a:r>
              <a:rPr lang="en-US" sz="2000" dirty="0" err="1" smtClean="0"/>
              <a:t>nhận</a:t>
            </a:r>
            <a:r>
              <a:rPr lang="en-US" sz="2000" dirty="0" smtClean="0"/>
              <a:t> </a:t>
            </a:r>
            <a:r>
              <a:rPr lang="en-US" sz="2000" dirty="0" err="1" smtClean="0"/>
              <a:t>diện</a:t>
            </a:r>
            <a:r>
              <a:rPr lang="en-US" sz="2000" dirty="0" smtClean="0"/>
              <a:t> </a:t>
            </a:r>
            <a:r>
              <a:rPr lang="en-US" sz="2000" dirty="0" err="1" smtClean="0"/>
              <a:t>cho</a:t>
            </a:r>
            <a:r>
              <a:rPr lang="en-US" sz="2000" dirty="0" smtClean="0"/>
              <a:t> </a:t>
            </a:r>
            <a:r>
              <a:rPr lang="en-US" sz="2000" dirty="0" err="1" smtClean="0"/>
              <a:t>gỗ</a:t>
            </a:r>
            <a:r>
              <a:rPr lang="en-US" sz="2000" dirty="0" smtClean="0"/>
              <a:t> </a:t>
            </a:r>
            <a:r>
              <a:rPr lang="en-US" sz="2000" dirty="0" err="1" smtClean="0"/>
              <a:t>xẻ</a:t>
            </a:r>
            <a:r>
              <a:rPr lang="en-US" sz="2000" dirty="0" smtClean="0"/>
              <a:t>/</a:t>
            </a:r>
            <a:r>
              <a:rPr lang="en-US" sz="2000" dirty="0" err="1" smtClean="0"/>
              <a:t>thẻ</a:t>
            </a:r>
            <a:r>
              <a:rPr lang="en-US" sz="2000" dirty="0" smtClean="0"/>
              <a:t> </a:t>
            </a:r>
            <a:r>
              <a:rPr lang="en-US" sz="2000" dirty="0" err="1" smtClean="0"/>
              <a:t>gỗ</a:t>
            </a:r>
            <a:r>
              <a:rPr lang="en-US" sz="2000" dirty="0" smtClean="0"/>
              <a:t>/</a:t>
            </a:r>
            <a:r>
              <a:rPr lang="en-US" sz="2000" dirty="0" err="1" smtClean="0"/>
              <a:t>phiếu</a:t>
            </a:r>
            <a:r>
              <a:rPr lang="en-US" sz="2000" dirty="0" smtClean="0"/>
              <a:t> </a:t>
            </a:r>
            <a:r>
              <a:rPr lang="en-US" sz="2000" dirty="0" err="1" smtClean="0"/>
              <a:t>lô</a:t>
            </a:r>
            <a:endParaRPr lang="en-US" sz="2000" dirty="0" smtClean="0"/>
          </a:p>
          <a:p>
            <a:pPr lvl="1"/>
            <a:r>
              <a:rPr lang="en-US" sz="2000" dirty="0" err="1" smtClean="0"/>
              <a:t>Sử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</a:t>
            </a:r>
            <a:r>
              <a:rPr lang="en-US" sz="2000" dirty="0" err="1" smtClean="0"/>
              <a:t>mã</a:t>
            </a:r>
            <a:r>
              <a:rPr lang="en-US" sz="2000" dirty="0" smtClean="0"/>
              <a:t> </a:t>
            </a:r>
            <a:r>
              <a:rPr lang="en-US" sz="2000" dirty="0" err="1" smtClean="0"/>
              <a:t>duy</a:t>
            </a:r>
            <a:r>
              <a:rPr lang="en-US" sz="2000" dirty="0" smtClean="0"/>
              <a:t> </a:t>
            </a:r>
            <a:r>
              <a:rPr lang="en-US" sz="2000" dirty="0" err="1" smtClean="0"/>
              <a:t>nhất</a:t>
            </a:r>
            <a:r>
              <a:rPr lang="en-US" sz="2000" dirty="0" smtClean="0"/>
              <a:t>/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hiệu</a:t>
            </a:r>
            <a:r>
              <a:rPr lang="en-US" sz="2000" dirty="0" smtClean="0"/>
              <a:t> </a:t>
            </a:r>
            <a:r>
              <a:rPr lang="en-US" sz="2000" dirty="0" err="1" smtClean="0"/>
              <a:t>nhận</a:t>
            </a:r>
            <a:r>
              <a:rPr lang="en-US" sz="2000" dirty="0" smtClean="0"/>
              <a:t> </a:t>
            </a:r>
            <a:r>
              <a:rPr lang="en-US" sz="2000" dirty="0" err="1" smtClean="0"/>
              <a:t>diện</a:t>
            </a:r>
            <a:r>
              <a:rPr lang="en-US" sz="2000" dirty="0" smtClean="0"/>
              <a:t> [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truy</a:t>
            </a:r>
            <a:r>
              <a:rPr lang="en-US" sz="2000" dirty="0" smtClean="0"/>
              <a:t> </a:t>
            </a:r>
            <a:r>
              <a:rPr lang="en-US" sz="2000" dirty="0" err="1" smtClean="0"/>
              <a:t>nguyên</a:t>
            </a:r>
            <a:r>
              <a:rPr lang="en-US" sz="2000" dirty="0" smtClean="0"/>
              <a:t>]/</a:t>
            </a:r>
            <a:r>
              <a:rPr lang="en-US" sz="2000" dirty="0" err="1" smtClean="0"/>
              <a:t>phiếu</a:t>
            </a:r>
            <a:r>
              <a:rPr lang="en-US" sz="2000" dirty="0" smtClean="0"/>
              <a:t> </a:t>
            </a:r>
            <a:r>
              <a:rPr lang="en-US" sz="2000" dirty="0" err="1" smtClean="0"/>
              <a:t>công</a:t>
            </a:r>
            <a:r>
              <a:rPr lang="en-US" sz="2000" dirty="0" smtClean="0"/>
              <a:t> </a:t>
            </a:r>
            <a:r>
              <a:rPr lang="en-US" sz="2000" dirty="0" err="1" smtClean="0"/>
              <a:t>việc</a:t>
            </a:r>
            <a:r>
              <a:rPr lang="en-US" sz="2000" dirty="0" smtClean="0"/>
              <a:t>/</a:t>
            </a:r>
            <a:r>
              <a:rPr lang="en-US" sz="2000" dirty="0" err="1" smtClean="0"/>
              <a:t>phiếu</a:t>
            </a:r>
            <a:r>
              <a:rPr lang="en-US" sz="2000" dirty="0" smtClean="0"/>
              <a:t> pallet</a:t>
            </a:r>
          </a:p>
          <a:p>
            <a:pPr lvl="1"/>
            <a:r>
              <a:rPr lang="en-US" sz="2000" dirty="0" err="1" smtClean="0"/>
              <a:t>Sử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</a:t>
            </a:r>
            <a:r>
              <a:rPr lang="en-US" sz="2000" dirty="0" err="1" smtClean="0"/>
              <a:t>nhãn</a:t>
            </a:r>
            <a:r>
              <a:rPr lang="en-US" sz="2000" dirty="0" smtClean="0"/>
              <a:t> </a:t>
            </a:r>
            <a:r>
              <a:rPr lang="en-US" sz="2000" dirty="0" err="1" smtClean="0"/>
              <a:t>nhận</a:t>
            </a:r>
            <a:r>
              <a:rPr lang="en-US" sz="2000" dirty="0" smtClean="0"/>
              <a:t> </a:t>
            </a:r>
            <a:r>
              <a:rPr lang="en-US" sz="2000" dirty="0" err="1" smtClean="0"/>
              <a:t>diện</a:t>
            </a:r>
            <a:r>
              <a:rPr lang="en-US" sz="2000" dirty="0" smtClean="0"/>
              <a:t>/</a:t>
            </a:r>
            <a:r>
              <a:rPr lang="en-US" sz="2000" dirty="0" err="1" smtClean="0"/>
              <a:t>thẻ</a:t>
            </a:r>
            <a:r>
              <a:rPr lang="en-US" sz="2000" dirty="0" smtClean="0"/>
              <a:t> </a:t>
            </a:r>
            <a:r>
              <a:rPr lang="en-US" sz="2000" dirty="0" err="1" smtClean="0"/>
              <a:t>màu</a:t>
            </a:r>
            <a:r>
              <a:rPr lang="en-US" sz="2000" dirty="0" smtClean="0"/>
              <a:t> </a:t>
            </a:r>
            <a:r>
              <a:rPr lang="en-US" sz="2000" dirty="0" err="1" smtClean="0"/>
              <a:t>cho</a:t>
            </a:r>
            <a:r>
              <a:rPr lang="en-US" sz="2000" dirty="0" smtClean="0"/>
              <a:t> 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phẩm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chứng</a:t>
            </a:r>
            <a:r>
              <a:rPr lang="en-US" sz="2000" dirty="0" smtClean="0"/>
              <a:t> </a:t>
            </a:r>
            <a:r>
              <a:rPr lang="en-US" sz="2000" dirty="0" err="1" smtClean="0"/>
              <a:t>nhận</a:t>
            </a:r>
            <a:endParaRPr lang="en-US" sz="2000" dirty="0" smtClean="0"/>
          </a:p>
          <a:p>
            <a:pPr lvl="1"/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quy</a:t>
            </a:r>
            <a:r>
              <a:rPr lang="en-US" sz="2000" dirty="0" smtClean="0"/>
              <a:t> </a:t>
            </a:r>
            <a:r>
              <a:rPr lang="en-US" sz="2000" dirty="0" err="1" smtClean="0"/>
              <a:t>trình</a:t>
            </a:r>
            <a:r>
              <a:rPr lang="en-US" sz="2000" dirty="0" smtClean="0"/>
              <a:t> </a:t>
            </a:r>
            <a:r>
              <a:rPr lang="en-US" sz="2000" dirty="0" err="1" smtClean="0"/>
              <a:t>hoạt</a:t>
            </a:r>
            <a:r>
              <a:rPr lang="en-US" sz="2000" dirty="0" smtClean="0"/>
              <a:t> </a:t>
            </a:r>
            <a:r>
              <a:rPr lang="en-US" sz="2000" dirty="0" err="1" smtClean="0"/>
              <a:t>động</a:t>
            </a:r>
            <a:r>
              <a:rPr lang="en-US" sz="2000" dirty="0" smtClean="0"/>
              <a:t> </a:t>
            </a:r>
            <a:r>
              <a:rPr lang="en-US" sz="2000" dirty="0" err="1" smtClean="0"/>
              <a:t>tại</a:t>
            </a:r>
            <a:r>
              <a:rPr lang="en-US" sz="2000" dirty="0" smtClean="0"/>
              <a:t> </a:t>
            </a:r>
            <a:r>
              <a:rPr lang="en-US" sz="2000" dirty="0" err="1" smtClean="0"/>
              <a:t>mỗi</a:t>
            </a:r>
            <a:r>
              <a:rPr lang="en-US" sz="2000" dirty="0" smtClean="0"/>
              <a:t> </a:t>
            </a:r>
            <a:r>
              <a:rPr lang="en-US" sz="2000" dirty="0" err="1" smtClean="0"/>
              <a:t>điểm</a:t>
            </a:r>
            <a:r>
              <a:rPr lang="en-US" sz="2000" dirty="0" smtClean="0"/>
              <a:t> </a:t>
            </a:r>
            <a:r>
              <a:rPr lang="en-US" sz="2000" dirty="0" err="1" smtClean="0"/>
              <a:t>kiểm</a:t>
            </a:r>
            <a:r>
              <a:rPr lang="en-US" sz="2000" dirty="0" smtClean="0"/>
              <a:t> </a:t>
            </a:r>
            <a:r>
              <a:rPr lang="en-US" sz="2000" dirty="0" err="1" smtClean="0"/>
              <a:t>soát</a:t>
            </a:r>
            <a:r>
              <a:rPr lang="en-US" sz="2000" dirty="0" smtClean="0"/>
              <a:t> </a:t>
            </a:r>
            <a:r>
              <a:rPr lang="en-US" sz="2000" dirty="0" err="1" smtClean="0"/>
              <a:t>quan</a:t>
            </a:r>
            <a:r>
              <a:rPr lang="en-US" sz="2000" dirty="0" smtClean="0"/>
              <a:t> </a:t>
            </a:r>
            <a:r>
              <a:rPr lang="en-US" sz="2000" dirty="0" err="1" smtClean="0"/>
              <a:t>trọng</a:t>
            </a:r>
            <a:endParaRPr lang="en-US" sz="2000" dirty="0" smtClean="0"/>
          </a:p>
          <a:p>
            <a:pPr lvl="1"/>
            <a:r>
              <a:rPr lang="en-US" sz="2000" dirty="0" smtClean="0"/>
              <a:t>Hồ </a:t>
            </a:r>
            <a:r>
              <a:rPr lang="en-US" sz="2000" dirty="0" err="1" smtClean="0"/>
              <a:t>sơ</a:t>
            </a:r>
            <a:r>
              <a:rPr lang="en-US" sz="2000" dirty="0" smtClean="0"/>
              <a:t> </a:t>
            </a:r>
            <a:r>
              <a:rPr lang="en-US" sz="2000" dirty="0" err="1" smtClean="0"/>
              <a:t>ghi</a:t>
            </a:r>
            <a:r>
              <a:rPr lang="en-US" sz="2000" dirty="0" smtClean="0"/>
              <a:t> </a:t>
            </a:r>
            <a:r>
              <a:rPr lang="en-US" sz="2000" dirty="0" err="1" smtClean="0"/>
              <a:t>chép</a:t>
            </a:r>
            <a:r>
              <a:rPr lang="en-US" sz="2000" dirty="0" smtClean="0"/>
              <a:t> </a:t>
            </a:r>
            <a:r>
              <a:rPr lang="en-US" sz="2000" dirty="0" err="1" smtClean="0"/>
              <a:t>đầu</a:t>
            </a:r>
            <a:r>
              <a:rPr lang="en-US" sz="2000" dirty="0" smtClean="0"/>
              <a:t> </a:t>
            </a:r>
            <a:r>
              <a:rPr lang="en-US" sz="2000" dirty="0" err="1" smtClean="0"/>
              <a:t>vào</a:t>
            </a:r>
            <a:r>
              <a:rPr lang="en-US" sz="2000" dirty="0" smtClean="0"/>
              <a:t>/</a:t>
            </a:r>
            <a:r>
              <a:rPr lang="en-US" sz="2000" dirty="0" err="1" smtClean="0"/>
              <a:t>đầu</a:t>
            </a:r>
            <a:r>
              <a:rPr lang="en-US" sz="2000" dirty="0" smtClean="0"/>
              <a:t> </a:t>
            </a:r>
            <a:r>
              <a:rPr lang="en-US" sz="2000" dirty="0" err="1" smtClean="0"/>
              <a:t>ra</a:t>
            </a:r>
            <a:r>
              <a:rPr lang="en-US" sz="2000" dirty="0" smtClean="0"/>
              <a:t>,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chuyển</a:t>
            </a:r>
            <a:r>
              <a:rPr lang="en-US" sz="2000" dirty="0" smtClean="0"/>
              <a:t> </a:t>
            </a:r>
            <a:r>
              <a:rPr lang="en-US" sz="2000" dirty="0" err="1" smtClean="0"/>
              <a:t>đổi</a:t>
            </a:r>
            <a:r>
              <a:rPr lang="en-US" sz="2000" dirty="0" smtClean="0"/>
              <a:t> </a:t>
            </a:r>
            <a:r>
              <a:rPr lang="en-US" sz="2000" dirty="0" err="1" smtClean="0"/>
              <a:t>rõ</a:t>
            </a:r>
            <a:r>
              <a:rPr lang="en-US" sz="2000" dirty="0" smtClean="0"/>
              <a:t> </a:t>
            </a:r>
            <a:r>
              <a:rPr lang="en-US" sz="2000" dirty="0" err="1" smtClean="0"/>
              <a:t>ràng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ý </a:t>
            </a:r>
            <a:r>
              <a:rPr lang="en-US" sz="2000" dirty="0" err="1" smtClean="0"/>
              <a:t>nghĩa</a:t>
            </a:r>
            <a:endParaRPr lang="en-US" sz="2000" dirty="0" smtClean="0"/>
          </a:p>
          <a:p>
            <a:pPr lvl="1"/>
            <a:r>
              <a:rPr lang="en-US" sz="2000" dirty="0" smtClean="0"/>
              <a:t>Hồ </a:t>
            </a:r>
            <a:r>
              <a:rPr lang="en-US" sz="2000" dirty="0" err="1" smtClean="0"/>
              <a:t>sơ</a:t>
            </a:r>
            <a:r>
              <a:rPr lang="en-US" sz="2000" dirty="0" smtClean="0"/>
              <a:t> </a:t>
            </a:r>
            <a:r>
              <a:rPr lang="en-US" sz="2000" dirty="0" err="1" smtClean="0"/>
              <a:t>kho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gỗ</a:t>
            </a:r>
            <a:r>
              <a:rPr lang="en-US" sz="2000" dirty="0" smtClean="0"/>
              <a:t> </a:t>
            </a:r>
            <a:r>
              <a:rPr lang="en-US" sz="2000" dirty="0" err="1" smtClean="0"/>
              <a:t>sử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phẩm</a:t>
            </a:r>
            <a:endParaRPr lang="en-US" sz="2000" dirty="0" smtClean="0"/>
          </a:p>
          <a:p>
            <a:pPr lvl="1"/>
            <a:r>
              <a:rPr lang="en-US" sz="2000" dirty="0" err="1" smtClean="0"/>
              <a:t>Đối</a:t>
            </a:r>
            <a:r>
              <a:rPr lang="en-US" sz="2000" dirty="0" smtClean="0"/>
              <a:t> </a:t>
            </a:r>
            <a:r>
              <a:rPr lang="en-US" sz="2000" dirty="0" err="1" smtClean="0"/>
              <a:t>chiếu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khối</a:t>
            </a:r>
            <a:r>
              <a:rPr lang="en-US" sz="2000" dirty="0" smtClean="0"/>
              <a:t> </a:t>
            </a:r>
            <a:r>
              <a:rPr lang="en-US" sz="2000" dirty="0" err="1" smtClean="0"/>
              <a:t>lượng</a:t>
            </a:r>
            <a:r>
              <a:rPr lang="en-US" sz="2000" dirty="0" smtClean="0"/>
              <a:t> </a:t>
            </a:r>
            <a:r>
              <a:rPr lang="en-US" sz="2000" dirty="0" err="1" smtClean="0"/>
              <a:t>dựa</a:t>
            </a:r>
            <a:r>
              <a:rPr lang="en-US" sz="2000" dirty="0" smtClean="0"/>
              <a:t> </a:t>
            </a:r>
            <a:r>
              <a:rPr lang="en-US" sz="2000" dirty="0" err="1" smtClean="0"/>
              <a:t>trên</a:t>
            </a:r>
            <a:r>
              <a:rPr lang="en-US" sz="2000" dirty="0" smtClean="0"/>
              <a:t>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chuyển</a:t>
            </a:r>
            <a:r>
              <a:rPr lang="en-US" sz="2000" dirty="0" smtClean="0"/>
              <a:t> </a:t>
            </a:r>
            <a:r>
              <a:rPr lang="en-US" sz="2000" dirty="0" err="1" smtClean="0"/>
              <a:t>đổi</a:t>
            </a:r>
            <a:endParaRPr lang="en-US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38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152" y="979715"/>
            <a:ext cx="7848600" cy="381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Tóm</a:t>
            </a:r>
            <a:r>
              <a:rPr lang="en-US" dirty="0" smtClean="0"/>
              <a:t> </a:t>
            </a:r>
            <a:r>
              <a:rPr lang="en-US" dirty="0" err="1" smtClean="0"/>
              <a:t>tắt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4" y="1799790"/>
            <a:ext cx="3583049" cy="4525963"/>
          </a:xfrm>
        </p:spPr>
        <p:txBody>
          <a:bodyPr>
            <a:normAutofit lnSpcReduction="10000"/>
          </a:bodyPr>
          <a:lstStyle/>
          <a:p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phân</a:t>
            </a:r>
            <a:r>
              <a:rPr lang="en-US" sz="2000" dirty="0" smtClean="0"/>
              <a:t> </a:t>
            </a:r>
            <a:r>
              <a:rPr lang="en-US" sz="2000" dirty="0" err="1" smtClean="0"/>
              <a:t>tách</a:t>
            </a:r>
            <a:r>
              <a:rPr lang="en-US" sz="2000" dirty="0" smtClean="0"/>
              <a:t> </a:t>
            </a:r>
            <a:r>
              <a:rPr lang="en-US" sz="2000" dirty="0" err="1" smtClean="0"/>
              <a:t>nguyên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endParaRPr lang="en-US" sz="2000" dirty="0" smtClean="0"/>
          </a:p>
          <a:p>
            <a:r>
              <a:rPr lang="en-US" sz="2000" dirty="0" err="1" smtClean="0"/>
              <a:t>Nhận</a:t>
            </a:r>
            <a:r>
              <a:rPr lang="en-US" sz="2000" dirty="0" smtClean="0"/>
              <a:t> </a:t>
            </a:r>
            <a:r>
              <a:rPr lang="en-US" sz="2000" dirty="0" err="1" smtClean="0"/>
              <a:t>diện</a:t>
            </a:r>
            <a:r>
              <a:rPr lang="en-US" sz="2000" dirty="0" smtClean="0"/>
              <a:t> </a:t>
            </a:r>
            <a:r>
              <a:rPr lang="en-US" sz="2000" dirty="0" err="1" smtClean="0"/>
              <a:t>trên</a:t>
            </a:r>
            <a:r>
              <a:rPr lang="en-US" sz="2000" dirty="0" smtClean="0"/>
              <a:t> </a:t>
            </a:r>
            <a:r>
              <a:rPr lang="en-US" sz="2000" dirty="0" err="1" smtClean="0"/>
              <a:t>chuyền</a:t>
            </a:r>
            <a:r>
              <a:rPr lang="en-US" sz="2000" dirty="0" smtClean="0"/>
              <a:t> 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xuất</a:t>
            </a:r>
            <a:r>
              <a:rPr lang="en-US" sz="2000" dirty="0" smtClean="0"/>
              <a:t>, </a:t>
            </a:r>
            <a:r>
              <a:rPr lang="en-US" sz="2000" dirty="0" err="1" smtClean="0"/>
              <a:t>đóng</a:t>
            </a:r>
            <a:r>
              <a:rPr lang="en-US" sz="2000" dirty="0" smtClean="0"/>
              <a:t> </a:t>
            </a:r>
            <a:r>
              <a:rPr lang="en-US" sz="2000" dirty="0" err="1" smtClean="0"/>
              <a:t>gói</a:t>
            </a:r>
            <a:endParaRPr lang="en-US" sz="2000" dirty="0" smtClean="0"/>
          </a:p>
          <a:p>
            <a:r>
              <a:rPr lang="en-US" sz="2000" dirty="0" err="1" smtClean="0"/>
              <a:t>Đầy</a:t>
            </a:r>
            <a:r>
              <a:rPr lang="en-US" sz="2000" dirty="0" smtClean="0"/>
              <a:t> </a:t>
            </a:r>
            <a:r>
              <a:rPr lang="en-US" sz="2000" dirty="0" err="1" smtClean="0"/>
              <a:t>đủ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truy</a:t>
            </a:r>
            <a:r>
              <a:rPr lang="en-US" sz="2000" dirty="0" smtClean="0"/>
              <a:t> </a:t>
            </a:r>
            <a:r>
              <a:rPr lang="en-US" sz="2000" dirty="0" err="1" smtClean="0"/>
              <a:t>nguyên</a:t>
            </a:r>
            <a:r>
              <a:rPr lang="en-US" sz="2000" dirty="0" smtClean="0"/>
              <a:t> </a:t>
            </a:r>
            <a:r>
              <a:rPr lang="en-US" sz="2000" dirty="0" err="1" smtClean="0"/>
              <a:t>nguồn</a:t>
            </a:r>
            <a:r>
              <a:rPr lang="en-US" sz="2000" dirty="0" smtClean="0"/>
              <a:t> </a:t>
            </a:r>
            <a:r>
              <a:rPr lang="en-US" sz="2000" dirty="0" err="1" smtClean="0"/>
              <a:t>gốc</a:t>
            </a:r>
            <a:r>
              <a:rPr lang="en-US" sz="2000" dirty="0" smtClean="0"/>
              <a:t> </a:t>
            </a:r>
            <a:r>
              <a:rPr lang="en-US" sz="2000" dirty="0" err="1" smtClean="0"/>
              <a:t>gỗ</a:t>
            </a:r>
            <a:r>
              <a:rPr lang="en-US" sz="2000" dirty="0" smtClean="0"/>
              <a:t> </a:t>
            </a:r>
            <a:r>
              <a:rPr lang="en-US" sz="2000" dirty="0" err="1" smtClean="0"/>
              <a:t>đối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phẩm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chứng</a:t>
            </a:r>
            <a:r>
              <a:rPr lang="en-US" sz="2000" dirty="0" smtClean="0"/>
              <a:t> </a:t>
            </a:r>
            <a:r>
              <a:rPr lang="en-US" sz="2000" dirty="0" err="1" smtClean="0"/>
              <a:t>nhận</a:t>
            </a:r>
            <a:endParaRPr lang="en-US" sz="2000" dirty="0" smtClean="0"/>
          </a:p>
          <a:p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xuất</a:t>
            </a:r>
            <a:r>
              <a:rPr lang="en-US" sz="2000" dirty="0" smtClean="0"/>
              <a:t> </a:t>
            </a:r>
            <a:r>
              <a:rPr lang="en-US" sz="2000" dirty="0" err="1" smtClean="0"/>
              <a:t>như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lượng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dữ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đối</a:t>
            </a:r>
            <a:r>
              <a:rPr lang="en-US" sz="2000" dirty="0" smtClean="0"/>
              <a:t> </a:t>
            </a:r>
            <a:r>
              <a:rPr lang="en-US" sz="2000" dirty="0" err="1" smtClean="0"/>
              <a:t>chiếu</a:t>
            </a:r>
            <a:r>
              <a:rPr lang="en-US" sz="2000" dirty="0" smtClean="0"/>
              <a:t> </a:t>
            </a:r>
            <a:r>
              <a:rPr lang="en-US" sz="2000" dirty="0" err="1" smtClean="0"/>
              <a:t>giữa</a:t>
            </a:r>
            <a:r>
              <a:rPr lang="en-US" sz="2000" dirty="0" smtClean="0"/>
              <a:t> </a:t>
            </a:r>
            <a:r>
              <a:rPr lang="en-US" sz="2000" dirty="0" err="1" smtClean="0"/>
              <a:t>các</a:t>
            </a:r>
            <a:r>
              <a:rPr lang="en-US" sz="2000" dirty="0" smtClean="0"/>
              <a:t> </a:t>
            </a:r>
            <a:r>
              <a:rPr lang="en-US" sz="2000" dirty="0" err="1" smtClean="0"/>
              <a:t>giai</a:t>
            </a:r>
            <a:r>
              <a:rPr lang="en-US" sz="2000" dirty="0" smtClean="0"/>
              <a:t> </a:t>
            </a:r>
            <a:r>
              <a:rPr lang="en-US" sz="2000" dirty="0" err="1" smtClean="0"/>
              <a:t>đoạn</a:t>
            </a:r>
            <a:r>
              <a:rPr lang="en-US" sz="2000" dirty="0" smtClean="0"/>
              <a:t> </a:t>
            </a:r>
            <a:r>
              <a:rPr lang="en-US" sz="2000" dirty="0" err="1" smtClean="0"/>
              <a:t>dựa</a:t>
            </a:r>
            <a:r>
              <a:rPr lang="en-US" sz="2000" dirty="0" smtClean="0"/>
              <a:t> </a:t>
            </a:r>
            <a:r>
              <a:rPr lang="en-US" sz="2000" dirty="0" err="1" smtClean="0"/>
              <a:t>trên</a:t>
            </a:r>
            <a:r>
              <a:rPr lang="en-US" sz="2000" dirty="0" smtClean="0"/>
              <a:t>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chuyển</a:t>
            </a:r>
            <a:r>
              <a:rPr lang="en-US" sz="2000" dirty="0" smtClean="0"/>
              <a:t> </a:t>
            </a:r>
            <a:r>
              <a:rPr lang="en-US" sz="2000" dirty="0" err="1" smtClean="0"/>
              <a:t>đổi</a:t>
            </a:r>
            <a:endParaRPr lang="en-US" sz="2000" dirty="0" smtClean="0"/>
          </a:p>
          <a:p>
            <a:r>
              <a:rPr lang="en-US" sz="2000" dirty="0" smtClean="0"/>
              <a:t>Bằng </a:t>
            </a:r>
            <a:r>
              <a:rPr lang="en-US" sz="2000" dirty="0" err="1" smtClean="0"/>
              <a:t>chứng</a:t>
            </a:r>
            <a:r>
              <a:rPr lang="en-US" sz="2000" dirty="0" smtClean="0"/>
              <a:t> </a:t>
            </a:r>
            <a:r>
              <a:rPr lang="en-US" sz="2000" dirty="0" err="1" smtClean="0"/>
              <a:t>đầy</a:t>
            </a:r>
            <a:r>
              <a:rPr lang="en-US" sz="2000" dirty="0" smtClean="0"/>
              <a:t> </a:t>
            </a:r>
            <a:r>
              <a:rPr lang="en-US" sz="2000" dirty="0" err="1" smtClean="0"/>
              <a:t>đủ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sơ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bằng</a:t>
            </a:r>
            <a:r>
              <a:rPr lang="en-US" sz="2000" dirty="0" smtClean="0"/>
              <a:t> </a:t>
            </a:r>
            <a:r>
              <a:rPr lang="en-US" sz="2000" dirty="0" err="1" smtClean="0"/>
              <a:t>chứng</a:t>
            </a:r>
            <a:r>
              <a:rPr lang="en-US" sz="2000" dirty="0" smtClean="0"/>
              <a:t> </a:t>
            </a:r>
            <a:r>
              <a:rPr lang="en-US" sz="2000" dirty="0" err="1" smtClean="0"/>
              <a:t>tuân</a:t>
            </a:r>
            <a:r>
              <a:rPr lang="en-US" sz="2000" dirty="0" smtClean="0"/>
              <a:t> </a:t>
            </a:r>
            <a:r>
              <a:rPr lang="en-US" sz="2000" dirty="0" err="1" smtClean="0"/>
              <a:t>thủ</a:t>
            </a:r>
            <a:r>
              <a:rPr lang="en-US" sz="2000" dirty="0" smtClean="0"/>
              <a:t> </a:t>
            </a:r>
            <a:r>
              <a:rPr lang="en-US" sz="2000" dirty="0" err="1" smtClean="0"/>
              <a:t>đối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kiểm</a:t>
            </a:r>
            <a:r>
              <a:rPr lang="en-US" sz="2000" dirty="0" smtClean="0"/>
              <a:t> </a:t>
            </a:r>
            <a:r>
              <a:rPr lang="en-US" sz="2000" dirty="0" err="1" smtClean="0"/>
              <a:t>soát</a:t>
            </a:r>
            <a:r>
              <a:rPr lang="en-US" sz="2000" dirty="0" smtClean="0"/>
              <a:t> </a:t>
            </a:r>
            <a:r>
              <a:rPr lang="en-US" sz="2000" dirty="0" err="1" smtClean="0"/>
              <a:t>nhãn</a:t>
            </a:r>
            <a:r>
              <a:rPr lang="en-US" sz="2000" dirty="0" smtClean="0"/>
              <a:t> </a:t>
            </a:r>
            <a:r>
              <a:rPr lang="en-US" sz="2000" dirty="0" err="1" smtClean="0"/>
              <a:t>mác</a:t>
            </a:r>
            <a:r>
              <a:rPr lang="en-US" sz="2000" dirty="0" smtClean="0"/>
              <a:t> FSC®</a:t>
            </a:r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51</a:t>
            </a:fld>
            <a:endParaRPr lang="en-GB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971" y="1752776"/>
            <a:ext cx="4632325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65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378" y="993422"/>
            <a:ext cx="8816622" cy="606778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Bài</a:t>
            </a:r>
            <a:r>
              <a:rPr lang="en-US" sz="2400" dirty="0" smtClean="0"/>
              <a:t> </a:t>
            </a:r>
            <a:r>
              <a:rPr lang="en-US" sz="2400" dirty="0" err="1" smtClean="0"/>
              <a:t>tập</a:t>
            </a:r>
            <a:r>
              <a:rPr lang="en-US" sz="2400" dirty="0" smtClean="0"/>
              <a:t>: </a:t>
            </a:r>
            <a:r>
              <a:rPr lang="en-US" sz="2400" dirty="0" err="1" smtClean="0"/>
              <a:t>Xác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</a:t>
            </a:r>
            <a:r>
              <a:rPr lang="en-US" sz="2400" dirty="0" err="1" smtClean="0"/>
              <a:t>điểm</a:t>
            </a:r>
            <a:r>
              <a:rPr lang="en-US" sz="2400" dirty="0" smtClean="0"/>
              <a:t> </a:t>
            </a:r>
            <a:r>
              <a:rPr lang="en-US" sz="2400" dirty="0" err="1" smtClean="0"/>
              <a:t>kiểm</a:t>
            </a:r>
            <a:r>
              <a:rPr lang="en-US" sz="2400" dirty="0" smtClean="0"/>
              <a:t> </a:t>
            </a:r>
            <a:r>
              <a:rPr lang="en-US" sz="2400" dirty="0" err="1" smtClean="0"/>
              <a:t>soát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trọng</a:t>
            </a:r>
            <a:r>
              <a:rPr lang="en-US" sz="2400" dirty="0" smtClean="0"/>
              <a:t> &amp;</a:t>
            </a:r>
            <a:r>
              <a:rPr lang="en-US" sz="2400" dirty="0" err="1" smtClean="0"/>
              <a:t>lỗi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tuân</a:t>
            </a:r>
            <a:r>
              <a:rPr lang="en-US" sz="2400" dirty="0" smtClean="0"/>
              <a:t> </a:t>
            </a:r>
            <a:r>
              <a:rPr lang="en-US" sz="2400" dirty="0" err="1" smtClean="0"/>
              <a:t>thủ</a:t>
            </a:r>
            <a:r>
              <a:rPr lang="en-US" sz="2400" dirty="0" smtClean="0"/>
              <a:t> </a:t>
            </a:r>
            <a:r>
              <a:rPr lang="en-US" sz="2400" dirty="0" err="1" smtClean="0"/>
              <a:t>CoC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1"/>
            <a:ext cx="5410200" cy="4525963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việc</a:t>
            </a:r>
            <a:r>
              <a:rPr lang="en-US" sz="2400" dirty="0" smtClean="0"/>
              <a:t> </a:t>
            </a:r>
            <a:r>
              <a:rPr lang="en-US" sz="2400" dirty="0" err="1" smtClean="0"/>
              <a:t>nhóm</a:t>
            </a:r>
            <a:r>
              <a:rPr lang="en-US" sz="2400" dirty="0" smtClean="0"/>
              <a:t> (3 </a:t>
            </a:r>
            <a:r>
              <a:rPr lang="en-US" sz="2400" dirty="0" err="1" smtClean="0"/>
              <a:t>nhóm</a:t>
            </a:r>
            <a:r>
              <a:rPr lang="en-US" sz="2400" dirty="0" smtClean="0"/>
              <a:t>)</a:t>
            </a:r>
          </a:p>
          <a:p>
            <a:r>
              <a:rPr lang="en-US" sz="2400" dirty="0" err="1" smtClean="0"/>
              <a:t>Thời</a:t>
            </a:r>
            <a:r>
              <a:rPr lang="en-US" sz="2400" dirty="0" smtClean="0"/>
              <a:t> </a:t>
            </a:r>
            <a:r>
              <a:rPr lang="en-US" sz="2400" dirty="0" err="1" smtClean="0"/>
              <a:t>gian</a:t>
            </a:r>
            <a:r>
              <a:rPr lang="en-US" sz="2400" dirty="0" smtClean="0"/>
              <a:t> </a:t>
            </a:r>
            <a:r>
              <a:rPr lang="en-US" sz="2400" dirty="0" err="1" smtClean="0"/>
              <a:t>dự</a:t>
            </a:r>
            <a:r>
              <a:rPr lang="en-US" sz="2400" dirty="0" smtClean="0"/>
              <a:t> </a:t>
            </a:r>
            <a:r>
              <a:rPr lang="en-US" sz="2400" dirty="0" err="1" smtClean="0"/>
              <a:t>kiến</a:t>
            </a:r>
            <a:r>
              <a:rPr lang="en-US" sz="2400" dirty="0" smtClean="0"/>
              <a:t>: 30 </a:t>
            </a:r>
            <a:r>
              <a:rPr lang="en-US" sz="2400" dirty="0" err="1" smtClean="0"/>
              <a:t>phút</a:t>
            </a:r>
            <a:r>
              <a:rPr lang="en-US" sz="2400" dirty="0" smtClean="0"/>
              <a:t> </a:t>
            </a:r>
            <a:r>
              <a:rPr lang="en-US" sz="2400" dirty="0" err="1" smtClean="0"/>
              <a:t>thảo</a:t>
            </a:r>
            <a:r>
              <a:rPr lang="en-US" sz="2400" dirty="0" smtClean="0"/>
              <a:t> </a:t>
            </a:r>
            <a:r>
              <a:rPr lang="en-US" sz="2400" dirty="0" err="1" smtClean="0"/>
              <a:t>luận</a:t>
            </a:r>
            <a:r>
              <a:rPr lang="en-US" sz="2400" dirty="0" smtClean="0"/>
              <a:t> </a:t>
            </a:r>
            <a:r>
              <a:rPr lang="en-US" sz="2400" dirty="0" err="1" smtClean="0"/>
              <a:t>nhóm</a:t>
            </a:r>
            <a:r>
              <a:rPr lang="en-US" sz="2400" dirty="0" smtClean="0"/>
              <a:t>, 5 </a:t>
            </a:r>
            <a:r>
              <a:rPr lang="en-US" sz="2400" dirty="0" err="1" smtClean="0"/>
              <a:t>phút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 </a:t>
            </a:r>
            <a:r>
              <a:rPr lang="en-US" sz="2400" dirty="0" err="1" smtClean="0"/>
              <a:t>bày</a:t>
            </a:r>
            <a:r>
              <a:rPr lang="en-US" sz="2400" dirty="0" smtClean="0"/>
              <a:t> (</a:t>
            </a:r>
            <a:r>
              <a:rPr lang="en-US" sz="2400" dirty="0" err="1" smtClean="0"/>
              <a:t>bao</a:t>
            </a:r>
            <a:r>
              <a:rPr lang="en-US" sz="2400" dirty="0" smtClean="0"/>
              <a:t> </a:t>
            </a:r>
            <a:r>
              <a:rPr lang="en-US" sz="2400" dirty="0" err="1" smtClean="0"/>
              <a:t>gồm</a:t>
            </a:r>
            <a:r>
              <a:rPr lang="en-US" sz="2400" dirty="0" smtClean="0"/>
              <a:t> </a:t>
            </a:r>
            <a:r>
              <a:rPr lang="en-US" sz="2400" dirty="0" err="1" smtClean="0"/>
              <a:t>cả</a:t>
            </a:r>
            <a:r>
              <a:rPr lang="en-US" sz="2400" dirty="0" smtClean="0"/>
              <a:t> </a:t>
            </a:r>
            <a:r>
              <a:rPr lang="en-US" sz="2400" dirty="0" err="1" smtClean="0"/>
              <a:t>phản</a:t>
            </a:r>
            <a:r>
              <a:rPr lang="en-US" sz="2400" dirty="0" smtClean="0"/>
              <a:t> </a:t>
            </a:r>
            <a:r>
              <a:rPr lang="en-US" sz="2400" dirty="0" err="1" smtClean="0"/>
              <a:t>hồi</a:t>
            </a:r>
            <a:r>
              <a:rPr lang="en-US" sz="2400" dirty="0" smtClean="0"/>
              <a:t>)</a:t>
            </a:r>
          </a:p>
          <a:p>
            <a:r>
              <a:rPr lang="en-US" sz="2400" dirty="0" err="1" smtClean="0"/>
              <a:t>Nhiệm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:</a:t>
            </a:r>
          </a:p>
          <a:p>
            <a:pPr marL="914400" lvl="1" indent="-457200">
              <a:buAutoNum type="arabicParenBoth"/>
            </a:pPr>
            <a:r>
              <a:rPr lang="en-US" sz="2000" dirty="0" err="1" smtClean="0"/>
              <a:t>Đọc</a:t>
            </a:r>
            <a:r>
              <a:rPr lang="en-US" sz="2000" dirty="0" smtClean="0"/>
              <a:t> </a:t>
            </a:r>
            <a:r>
              <a:rPr lang="en-US" sz="2000" dirty="0" err="1" smtClean="0"/>
              <a:t>kỹ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ba</a:t>
            </a:r>
            <a:r>
              <a:rPr lang="en-US" sz="2000" dirty="0" smtClean="0"/>
              <a:t> </a:t>
            </a:r>
            <a:r>
              <a:rPr lang="en-US" sz="2000" dirty="0" err="1" smtClean="0"/>
              <a:t>tình</a:t>
            </a:r>
            <a:r>
              <a:rPr lang="en-US" sz="2000" dirty="0" smtClean="0"/>
              <a:t> </a:t>
            </a:r>
            <a:r>
              <a:rPr lang="en-US" sz="2000" dirty="0" err="1" smtClean="0"/>
              <a:t>huống</a:t>
            </a:r>
            <a:endParaRPr lang="en-US" sz="2000" dirty="0" smtClean="0"/>
          </a:p>
          <a:p>
            <a:pPr marL="914400" lvl="1" indent="-457200">
              <a:buAutoNum type="arabicParenBoth"/>
            </a:pPr>
            <a:r>
              <a:rPr lang="en-US" sz="2000" dirty="0" err="1" smtClean="0"/>
              <a:t>Xác</a:t>
            </a:r>
            <a:r>
              <a:rPr lang="en-US" sz="2000" dirty="0" smtClean="0"/>
              <a:t> </a:t>
            </a:r>
            <a:r>
              <a:rPr lang="en-US" sz="2000" dirty="0" err="1" smtClean="0"/>
              <a:t>định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điểm</a:t>
            </a:r>
            <a:r>
              <a:rPr lang="en-US" sz="2000" dirty="0" smtClean="0"/>
              <a:t> </a:t>
            </a:r>
            <a:r>
              <a:rPr lang="en-US" sz="2000" dirty="0" err="1" smtClean="0"/>
              <a:t>kiểm</a:t>
            </a:r>
            <a:r>
              <a:rPr lang="en-US" sz="2000" dirty="0" smtClean="0"/>
              <a:t> </a:t>
            </a:r>
            <a:r>
              <a:rPr lang="en-US" sz="2000" dirty="0" err="1" smtClean="0"/>
              <a:t>soát</a:t>
            </a:r>
            <a:r>
              <a:rPr lang="en-US" sz="2000" dirty="0" smtClean="0"/>
              <a:t> </a:t>
            </a:r>
            <a:r>
              <a:rPr lang="en-US" sz="2000" dirty="0" err="1" smtClean="0"/>
              <a:t>quan</a:t>
            </a:r>
            <a:r>
              <a:rPr lang="en-US" sz="2000" dirty="0" smtClean="0"/>
              <a:t> </a:t>
            </a:r>
            <a:r>
              <a:rPr lang="en-US" sz="2000" dirty="0" err="1" smtClean="0"/>
              <a:t>trọng</a:t>
            </a:r>
            <a:r>
              <a:rPr lang="en-US" sz="2000" dirty="0" smtClean="0"/>
              <a:t> </a:t>
            </a:r>
            <a:r>
              <a:rPr lang="en-US" sz="2000" dirty="0" err="1" smtClean="0"/>
              <a:t>trong</a:t>
            </a:r>
            <a:r>
              <a:rPr lang="en-US" sz="2000" dirty="0" smtClean="0"/>
              <a:t> </a:t>
            </a:r>
            <a:r>
              <a:rPr lang="en-US" sz="2000" dirty="0" err="1" smtClean="0"/>
              <a:t>các</a:t>
            </a:r>
            <a:r>
              <a:rPr lang="en-US" sz="2000" dirty="0" smtClean="0"/>
              <a:t> </a:t>
            </a:r>
            <a:r>
              <a:rPr lang="en-US" sz="2000" dirty="0" err="1" smtClean="0"/>
              <a:t>trường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endParaRPr lang="en-US" sz="2000" dirty="0" smtClean="0"/>
          </a:p>
          <a:p>
            <a:pPr marL="914400" lvl="1" indent="-457200">
              <a:buAutoNum type="arabicParenBoth"/>
            </a:pPr>
            <a:r>
              <a:rPr lang="en-US" sz="2000" dirty="0" err="1" smtClean="0"/>
              <a:t>Xác</a:t>
            </a:r>
            <a:r>
              <a:rPr lang="en-US" sz="2000" dirty="0" smtClean="0"/>
              <a:t> </a:t>
            </a:r>
            <a:r>
              <a:rPr lang="en-US" sz="2000" dirty="0" err="1" smtClean="0"/>
              <a:t>định</a:t>
            </a:r>
            <a:r>
              <a:rPr lang="en-US" sz="2000" dirty="0" smtClean="0"/>
              <a:t> </a:t>
            </a:r>
            <a:r>
              <a:rPr lang="en-US" sz="2000" dirty="0" err="1" smtClean="0"/>
              <a:t>rủi</a:t>
            </a:r>
            <a:r>
              <a:rPr lang="en-US" sz="2000" dirty="0" smtClean="0"/>
              <a:t> </a:t>
            </a:r>
            <a:r>
              <a:rPr lang="en-US" sz="2000" dirty="0" err="1" smtClean="0"/>
              <a:t>ro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lỗi</a:t>
            </a:r>
            <a:r>
              <a:rPr lang="en-US" sz="2000" dirty="0" smtClean="0"/>
              <a:t> </a:t>
            </a:r>
            <a:r>
              <a:rPr lang="en-US" sz="2000" dirty="0" err="1" smtClean="0"/>
              <a:t>không</a:t>
            </a:r>
            <a:r>
              <a:rPr lang="en-US" sz="2000" dirty="0" smtClean="0"/>
              <a:t> </a:t>
            </a:r>
            <a:r>
              <a:rPr lang="en-US" sz="2000" dirty="0" err="1" smtClean="0"/>
              <a:t>tuân</a:t>
            </a:r>
            <a:r>
              <a:rPr lang="en-US" sz="2000" dirty="0" smtClean="0"/>
              <a:t> </a:t>
            </a:r>
            <a:r>
              <a:rPr lang="en-US" sz="2000" dirty="0" err="1" smtClean="0"/>
              <a:t>thủ</a:t>
            </a:r>
            <a:r>
              <a:rPr lang="en-US" sz="2000" dirty="0" smtClean="0"/>
              <a:t> COC</a:t>
            </a:r>
          </a:p>
          <a:p>
            <a:pPr marL="914400" lvl="1" indent="-457200">
              <a:buAutoNum type="arabicParenBoth"/>
            </a:pPr>
            <a:r>
              <a:rPr lang="en-US" sz="2000" dirty="0" err="1" smtClean="0"/>
              <a:t>Xác</a:t>
            </a:r>
            <a:r>
              <a:rPr lang="en-US" sz="2000" dirty="0" smtClean="0"/>
              <a:t> </a:t>
            </a:r>
            <a:r>
              <a:rPr lang="en-US" sz="2000" dirty="0" err="1" smtClean="0"/>
              <a:t>định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biện</a:t>
            </a:r>
            <a:r>
              <a:rPr lang="en-US" sz="2000" dirty="0" smtClean="0"/>
              <a:t> </a:t>
            </a:r>
            <a:r>
              <a:rPr lang="en-US" sz="2000" dirty="0" err="1" smtClean="0"/>
              <a:t>pháp</a:t>
            </a:r>
            <a:r>
              <a:rPr lang="en-US" sz="2000" dirty="0" smtClean="0"/>
              <a:t> </a:t>
            </a:r>
            <a:r>
              <a:rPr lang="en-US" sz="2000" dirty="0" err="1" smtClean="0"/>
              <a:t>kiểm</a:t>
            </a:r>
            <a:r>
              <a:rPr lang="en-US" sz="2000" dirty="0" smtClean="0"/>
              <a:t> </a:t>
            </a:r>
            <a:r>
              <a:rPr lang="en-US" sz="2000" dirty="0" err="1" smtClean="0"/>
              <a:t>soát</a:t>
            </a:r>
            <a:r>
              <a:rPr lang="en-US" sz="2000" dirty="0" smtClean="0"/>
              <a:t> </a:t>
            </a:r>
            <a:r>
              <a:rPr lang="en-US" sz="2000" dirty="0" err="1" smtClean="0"/>
              <a:t>để</a:t>
            </a:r>
            <a:r>
              <a:rPr lang="en-US" sz="2000" dirty="0" smtClean="0"/>
              <a:t> </a:t>
            </a:r>
            <a:r>
              <a:rPr lang="en-US" sz="2000" dirty="0" err="1" smtClean="0"/>
              <a:t>tuân</a:t>
            </a:r>
            <a:r>
              <a:rPr lang="en-US" sz="2000" dirty="0" smtClean="0"/>
              <a:t> </a:t>
            </a:r>
            <a:r>
              <a:rPr lang="en-US" sz="2000" dirty="0" err="1" smtClean="0"/>
              <a:t>thủ</a:t>
            </a:r>
            <a:r>
              <a:rPr lang="en-US" sz="2000" dirty="0" smtClean="0"/>
              <a:t> </a:t>
            </a:r>
            <a:r>
              <a:rPr lang="en-US" sz="2000" dirty="0" err="1" smtClean="0"/>
              <a:t>các</a:t>
            </a:r>
            <a:r>
              <a:rPr lang="en-US" sz="2000" dirty="0" smtClean="0"/>
              <a:t> </a:t>
            </a:r>
            <a:r>
              <a:rPr lang="en-US" sz="2000" dirty="0" err="1" smtClean="0"/>
              <a:t>yêu</a:t>
            </a:r>
            <a:r>
              <a:rPr lang="en-US" sz="2000" dirty="0" smtClean="0"/>
              <a:t> </a:t>
            </a:r>
            <a:r>
              <a:rPr lang="en-US" sz="2000" dirty="0" err="1" smtClean="0"/>
              <a:t>cầu</a:t>
            </a:r>
            <a:r>
              <a:rPr lang="en-US" sz="2000" dirty="0" smtClean="0"/>
              <a:t> COC</a:t>
            </a:r>
          </a:p>
          <a:p>
            <a:pPr marL="914400" lvl="1" indent="-457200">
              <a:buAutoNum type="arabicParenBoth"/>
            </a:pPr>
            <a:r>
              <a:rPr lang="en-US" sz="2000" dirty="0" err="1" smtClean="0"/>
              <a:t>Trình</a:t>
            </a:r>
            <a:r>
              <a:rPr lang="en-US" sz="2000" dirty="0" smtClean="0"/>
              <a:t> </a:t>
            </a:r>
            <a:r>
              <a:rPr lang="en-US" sz="2000" dirty="0" err="1" smtClean="0"/>
              <a:t>bày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quả</a:t>
            </a:r>
            <a:r>
              <a:rPr lang="en-US" sz="2000" dirty="0" smtClean="0"/>
              <a:t> </a:t>
            </a:r>
            <a:r>
              <a:rPr lang="en-US" sz="2000" dirty="0" err="1" smtClean="0"/>
              <a:t>thảo</a:t>
            </a:r>
            <a:r>
              <a:rPr lang="en-US" sz="2000" dirty="0" smtClean="0"/>
              <a:t> </a:t>
            </a:r>
            <a:r>
              <a:rPr lang="en-US" sz="2000" dirty="0" err="1" smtClean="0"/>
              <a:t>luận</a:t>
            </a:r>
            <a:r>
              <a:rPr lang="en-US" sz="2000" dirty="0" smtClean="0"/>
              <a:t> </a:t>
            </a:r>
            <a:r>
              <a:rPr lang="en-US" sz="2000" dirty="0" err="1" smtClean="0"/>
              <a:t>nhóm</a:t>
            </a:r>
            <a:endParaRPr lang="en-US" sz="20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6210300" y="3962400"/>
            <a:ext cx="2514600" cy="1877437"/>
          </a:xfrm>
          <a:prstGeom prst="rect">
            <a:avLst/>
          </a:prstGeom>
          <a:solidFill>
            <a:srgbClr val="97CBDD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000" dirty="0" smtClean="0">
                <a:solidFill>
                  <a:prstClr val="black"/>
                </a:solidFill>
              </a:rPr>
              <a:t>Công </a:t>
            </a:r>
            <a:r>
              <a:rPr lang="en-US" sz="2000" dirty="0" err="1" smtClean="0">
                <a:solidFill>
                  <a:prstClr val="black"/>
                </a:solidFill>
              </a:rPr>
              <a:t>cụ</a:t>
            </a:r>
            <a:r>
              <a:rPr lang="en-US" sz="2000" dirty="0" smtClean="0">
                <a:solidFill>
                  <a:prstClr val="black"/>
                </a:solidFill>
              </a:rPr>
              <a:t>:</a:t>
            </a:r>
          </a:p>
          <a:p>
            <a:pPr marL="8001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</a:rPr>
              <a:t>Laptop,</a:t>
            </a:r>
          </a:p>
          <a:p>
            <a:pPr marL="8001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prstClr val="black"/>
                </a:solidFill>
              </a:rPr>
              <a:t>Giấy</a:t>
            </a:r>
            <a:r>
              <a:rPr lang="en-US" sz="2000" dirty="0" smtClean="0">
                <a:solidFill>
                  <a:prstClr val="black"/>
                </a:solidFill>
              </a:rPr>
              <a:t> A0,</a:t>
            </a:r>
          </a:p>
          <a:p>
            <a:pPr marL="8001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prstClr val="black"/>
                </a:solidFill>
              </a:rPr>
              <a:t>Thẻ</a:t>
            </a:r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</a:rPr>
              <a:t>màu</a:t>
            </a:r>
            <a:endParaRPr lang="en-US" sz="2000" dirty="0" smtClean="0">
              <a:solidFill>
                <a:prstClr val="black"/>
              </a:solidFill>
            </a:endParaRPr>
          </a:p>
          <a:p>
            <a:pPr marL="8001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</a:rPr>
              <a:t>Bút</a:t>
            </a:r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</a:rPr>
              <a:t>viết</a:t>
            </a:r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</a:rPr>
              <a:t>bảng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52</a:t>
            </a:fld>
            <a:endParaRPr lang="en-GB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181" name="ShockwaveFlash1" r:id="rId2" imgW="2590920" imgH="1828800"/>
        </mc:Choice>
        <mc:Fallback>
          <p:control name="ShockwaveFlash1" r:id="rId2" imgW="2590920" imgH="1828800">
            <p:pic>
              <p:nvPicPr>
                <p:cNvPr id="0" name="ShockwaveFlash1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72200" y="1892300"/>
                  <a:ext cx="2590800" cy="1828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5142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2" y="180221"/>
            <a:ext cx="9143999" cy="16088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30729" y="1777277"/>
            <a:ext cx="8686847" cy="371628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vi-VN" sz="1600" dirty="0">
                <a:solidFill>
                  <a:schemeClr val="tx1"/>
                </a:solidFill>
                <a:latin typeface="Calibri" pitchFamily="34" charset="0"/>
              </a:rPr>
              <a:t>Tất cả thiếu sót,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điểm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chưa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vi-VN" sz="1600" dirty="0">
                <a:solidFill>
                  <a:schemeClr val="tx1"/>
                </a:solidFill>
                <a:latin typeface="Calibri" pitchFamily="34" charset="0"/>
              </a:rPr>
              <a:t>chính xác hoặc quan điểm thể hiện trong tài liệu này là trách nhiệm của c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ác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chủ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biên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.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Nó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không</a:t>
            </a:r>
            <a:r>
              <a:rPr lang="vi-VN" sz="1600" dirty="0">
                <a:solidFill>
                  <a:schemeClr val="tx1"/>
                </a:solidFill>
                <a:latin typeface="Calibri" pitchFamily="34" charset="0"/>
              </a:rPr>
              <a:t> phản ánh quan điểm 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hay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nó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không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là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quan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điểm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vi-VN" sz="1600" dirty="0">
                <a:solidFill>
                  <a:schemeClr val="tx1"/>
                </a:solidFill>
                <a:latin typeface="Calibri" pitchFamily="34" charset="0"/>
              </a:rPr>
              <a:t>của BMZ hoặc GIZ. </a:t>
            </a:r>
            <a:endParaRPr lang="en-US" sz="16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l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Các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thay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đổi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và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chỉnh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sữa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trên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trên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bản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chính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thức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này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có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thể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được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thực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hiện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bởi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người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hướng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dẫn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và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thục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hiện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huấn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luyện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vi-VN" sz="1600" dirty="0">
              <a:solidFill>
                <a:schemeClr val="tx1"/>
              </a:solidFill>
              <a:latin typeface="Calibri" pitchFamily="34" charset="0"/>
            </a:endParaRPr>
          </a:p>
          <a:p>
            <a:pPr algn="l"/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Tài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vi-VN" sz="1600" dirty="0">
                <a:solidFill>
                  <a:schemeClr val="tx1"/>
                </a:solidFill>
                <a:latin typeface="Calibri" pitchFamily="34" charset="0"/>
              </a:rPr>
              <a:t>liệu sẵn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có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vi-VN" sz="1600" dirty="0">
                <a:solidFill>
                  <a:schemeClr val="tx1"/>
                </a:solidFill>
                <a:latin typeface="Calibri" pitchFamily="34" charset="0"/>
              </a:rPr>
              <a:t> để tải về tại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địa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chỉ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algn="l"/>
            <a:r>
              <a:rPr lang="en-US" sz="1600" u="sng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http</a:t>
            </a:r>
            <a:r>
              <a:rPr lang="en-US" sz="1600" u="sng" dirty="0">
                <a:solidFill>
                  <a:srgbClr val="C00000"/>
                </a:solidFill>
                <a:cs typeface="Times New Roman" panose="02020603050405020304" pitchFamily="18" charset="0"/>
              </a:rPr>
              <a:t>://</a:t>
            </a:r>
            <a:r>
              <a:rPr lang="en-US" sz="1600" u="sng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capacity4dev.ec.europa.eu/public-flegt/documents?gterm[0</a:t>
            </a:r>
            <a:r>
              <a:rPr lang="en-US" sz="1600" u="sng" dirty="0">
                <a:solidFill>
                  <a:srgbClr val="C00000"/>
                </a:solidFill>
                <a:cs typeface="Times New Roman" panose="02020603050405020304" pitchFamily="18" charset="0"/>
              </a:rPr>
              <a:t>]=</a:t>
            </a:r>
            <a:r>
              <a:rPr lang="en-US" sz="1600" u="sng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2144</a:t>
            </a:r>
            <a:r>
              <a:rPr lang="en-US" sz="1600" u="sng" dirty="0" smtClean="0">
                <a:cs typeface="Times New Roman" panose="02020603050405020304" pitchFamily="18" charset="0"/>
              </a:rPr>
              <a:t>.</a:t>
            </a:r>
            <a:endParaRPr lang="de-DE" sz="1600" u="sng" dirty="0"/>
          </a:p>
        </p:txBody>
      </p:sp>
      <p:sp>
        <p:nvSpPr>
          <p:cNvPr id="4" name="Textfeld 3"/>
          <p:cNvSpPr txBox="1"/>
          <p:nvPr/>
        </p:nvSpPr>
        <p:spPr>
          <a:xfrm>
            <a:off x="228600" y="588498"/>
            <a:ext cx="597412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Kinh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phí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cho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việc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phát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triển</a:t>
            </a:r>
            <a:r>
              <a:rPr lang="en-US" sz="16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và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xây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dựng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bộ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tài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liệu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này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là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từ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nguồn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tài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trợ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từ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ngân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sách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cs typeface="Times New Roman" panose="02020603050405020304" pitchFamily="18" charset="0"/>
              </a:rPr>
              <a:t>của</a:t>
            </a:r>
            <a:r>
              <a:rPr lang="en-US" sz="16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vi-VN" sz="16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Bộ Hợp tác và Phát triển Kinh tế </a:t>
            </a:r>
            <a:r>
              <a:rPr lang="en-US" sz="1600" dirty="0" err="1">
                <a:solidFill>
                  <a:prstClr val="black"/>
                </a:solidFill>
                <a:cs typeface="Arial" charset="0"/>
              </a:rPr>
              <a:t>của</a:t>
            </a:r>
            <a:r>
              <a:rPr lang="en-US" sz="1600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cs typeface="Arial" charset="0"/>
              </a:rPr>
              <a:t>Cộng</a:t>
            </a:r>
            <a:r>
              <a:rPr lang="en-US" sz="1600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cs typeface="Arial" charset="0"/>
              </a:rPr>
              <a:t>Hòa</a:t>
            </a:r>
            <a:r>
              <a:rPr lang="en-US" sz="1600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cs typeface="Arial" charset="0"/>
              </a:rPr>
              <a:t>Liên</a:t>
            </a:r>
            <a:r>
              <a:rPr lang="en-US" sz="1600" dirty="0">
                <a:solidFill>
                  <a:prstClr val="black"/>
                </a:solidFill>
                <a:cs typeface="Arial" charset="0"/>
              </a:rPr>
              <a:t> Bang </a:t>
            </a:r>
            <a:r>
              <a:rPr lang="vi-VN" sz="16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Đức (BMZ</a:t>
            </a:r>
            <a:r>
              <a:rPr lang="vi-VN" sz="16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)</a:t>
            </a:r>
            <a:endParaRPr lang="en-US" sz="1600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188" y="339246"/>
            <a:ext cx="2385389" cy="132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160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61810" y="827316"/>
            <a:ext cx="8190533" cy="607787"/>
          </a:xfrm>
        </p:spPr>
        <p:txBody>
          <a:bodyPr/>
          <a:lstStyle/>
          <a:p>
            <a:pPr eaLnBrk="1" hangingPunct="1"/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Giải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pháp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: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Chứng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chỉ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rừng</a:t>
            </a:r>
            <a:endParaRPr lang="en-GB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61807" y="1686801"/>
            <a:ext cx="8273284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GB" sz="2600" dirty="0" err="1" smtClean="0">
                <a:ea typeface="ヒラギノ角ゴ Pro W3" charset="0"/>
              </a:rPr>
              <a:t>Là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quá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trình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trong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đó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một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tổ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chức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độc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lập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xác</a:t>
            </a:r>
            <a:r>
              <a:rPr lang="en-GB" sz="2600" dirty="0" smtClean="0">
                <a:ea typeface="ヒラギノ角ゴ Pro W3" charset="0"/>
              </a:rPr>
              <a:t> minh </a:t>
            </a:r>
            <a:r>
              <a:rPr lang="en-GB" sz="2600" dirty="0" err="1" smtClean="0">
                <a:ea typeface="ヒラギノ角ゴ Pro W3" charset="0"/>
              </a:rPr>
              <a:t>rằng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rừng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được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quản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lý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theo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một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tiêu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chuẩn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cụ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thể</a:t>
            </a:r>
            <a:r>
              <a:rPr lang="en-GB" sz="2600" dirty="0" smtClean="0">
                <a:ea typeface="ヒラギノ角ゴ Pro W3" charset="0"/>
              </a:rPr>
              <a:t>.</a:t>
            </a:r>
            <a:endParaRPr lang="en-GB" sz="2600" dirty="0">
              <a:ea typeface="ヒラギノ角ゴ Pro W3" charset="0"/>
            </a:endParaRPr>
          </a:p>
          <a:p>
            <a:pPr eaLnBrk="1" hangingPunct="1"/>
            <a:r>
              <a:rPr lang="en-GB" sz="2600" dirty="0" err="1" smtClean="0">
                <a:ea typeface="ヒラギノ角ゴ Pro W3" charset="0"/>
              </a:rPr>
              <a:t>Một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phương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thức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để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gửi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thông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điệp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cho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khách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hàng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và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người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tiêu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dùng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về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nguồn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gốc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nguyên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liệu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sử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dụng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trong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sản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phẩm</a:t>
            </a:r>
            <a:r>
              <a:rPr lang="en-GB" sz="2600" dirty="0" smtClean="0">
                <a:ea typeface="ヒラギノ角ゴ Pro W3" charset="0"/>
              </a:rPr>
              <a:t>.</a:t>
            </a:r>
            <a:endParaRPr lang="en-GB" sz="2600" dirty="0">
              <a:ea typeface="ヒラギノ角ゴ Pro W3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29089" y="6315095"/>
            <a:ext cx="2057400" cy="365125"/>
          </a:xfrm>
        </p:spPr>
        <p:txBody>
          <a:bodyPr/>
          <a:lstStyle/>
          <a:p>
            <a:fld id="{E4D32A41-D18F-442E-A9D4-18F3FD27B302}" type="slidenum">
              <a:rPr lang="zh-TW" altLang="en-US" smtClean="0"/>
              <a:pPr/>
              <a:t>6</a:t>
            </a:fld>
            <a:endParaRPr lang="zh-TW" altLang="en-US"/>
          </a:p>
        </p:txBody>
      </p:sp>
      <p:grpSp>
        <p:nvGrpSpPr>
          <p:cNvPr id="6" name="Gruppieren 5"/>
          <p:cNvGrpSpPr>
            <a:grpSpLocks noChangeAspect="1"/>
          </p:cNvGrpSpPr>
          <p:nvPr/>
        </p:nvGrpSpPr>
        <p:grpSpPr>
          <a:xfrm>
            <a:off x="616715" y="4976406"/>
            <a:ext cx="7893513" cy="1800000"/>
            <a:chOff x="325058" y="4721099"/>
            <a:chExt cx="9648833" cy="220027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058" y="4721099"/>
              <a:ext cx="4581525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5682" y="4721099"/>
              <a:ext cx="1714500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6857" y="4721099"/>
              <a:ext cx="3307034" cy="2200275"/>
            </a:xfrm>
            <a:prstGeom prst="rect">
              <a:avLst/>
            </a:prstGeom>
          </p:spPr>
        </p:pic>
        <p:sp>
          <p:nvSpPr>
            <p:cNvPr id="10" name="Textfeld 10"/>
            <p:cNvSpPr txBox="1"/>
            <p:nvPr/>
          </p:nvSpPr>
          <p:spPr>
            <a:xfrm>
              <a:off x="6666858" y="6611779"/>
              <a:ext cx="30482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sz="900" noProof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 Sonia Chapelle / PEFC Belgium</a:t>
              </a:r>
              <a:endParaRPr lang="de-DE" sz="9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47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76200"/>
            <a:ext cx="9144000" cy="6934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3"/>
          <p:cNvSpPr>
            <a:spLocks noGrp="1"/>
          </p:cNvSpPr>
          <p:nvPr>
            <p:ph type="title"/>
          </p:nvPr>
        </p:nvSpPr>
        <p:spPr>
          <a:xfrm>
            <a:off x="1331122" y="236007"/>
            <a:ext cx="6419705" cy="1117813"/>
          </a:xfrm>
        </p:spPr>
        <p:txBody>
          <a:bodyPr>
            <a:noAutofit/>
          </a:bodyPr>
          <a:lstStyle/>
          <a:p>
            <a:pPr algn="ctr"/>
            <a:r>
              <a:rPr lang="en-GB" sz="4400" dirty="0" err="1" smtClean="0">
                <a:solidFill>
                  <a:srgbClr val="006600"/>
                </a:solidFill>
              </a:rPr>
              <a:t>Bản</a:t>
            </a:r>
            <a:r>
              <a:rPr lang="en-GB" sz="4400" dirty="0" smtClean="0">
                <a:solidFill>
                  <a:srgbClr val="006600"/>
                </a:solidFill>
              </a:rPr>
              <a:t> </a:t>
            </a:r>
            <a:r>
              <a:rPr lang="en-GB" sz="4400" dirty="0" err="1" smtClean="0">
                <a:solidFill>
                  <a:srgbClr val="006600"/>
                </a:solidFill>
              </a:rPr>
              <a:t>chất</a:t>
            </a:r>
            <a:r>
              <a:rPr lang="en-GB" sz="4400" dirty="0" smtClean="0">
                <a:solidFill>
                  <a:srgbClr val="006600"/>
                </a:solidFill>
              </a:rPr>
              <a:t> </a:t>
            </a:r>
            <a:r>
              <a:rPr lang="en-GB" sz="4400" dirty="0" err="1" smtClean="0">
                <a:solidFill>
                  <a:srgbClr val="006600"/>
                </a:solidFill>
              </a:rPr>
              <a:t>chứng</a:t>
            </a:r>
            <a:r>
              <a:rPr lang="en-GB" sz="4400" dirty="0" smtClean="0">
                <a:solidFill>
                  <a:srgbClr val="006600"/>
                </a:solidFill>
              </a:rPr>
              <a:t> </a:t>
            </a:r>
            <a:r>
              <a:rPr lang="en-GB" sz="4400" dirty="0" err="1" smtClean="0">
                <a:solidFill>
                  <a:srgbClr val="006600"/>
                </a:solidFill>
              </a:rPr>
              <a:t>nhận</a:t>
            </a:r>
            <a:r>
              <a:rPr lang="en-GB" sz="4400" dirty="0">
                <a:solidFill>
                  <a:schemeClr val="hlink"/>
                </a:solidFill>
              </a:rPr>
              <a:t/>
            </a:r>
            <a:br>
              <a:rPr lang="en-GB" sz="4400" dirty="0">
                <a:solidFill>
                  <a:schemeClr val="hlink"/>
                </a:solidFill>
              </a:rPr>
            </a:br>
            <a:endParaRPr lang="en-US" sz="4400" dirty="0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4267522" y="5154880"/>
            <a:ext cx="212454" cy="578467"/>
          </a:xfrm>
          <a:prstGeom prst="downArrow">
            <a:avLst>
              <a:gd name="adj1" fmla="val 50000"/>
              <a:gd name="adj2" fmla="val 91728"/>
            </a:avLst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 rot="4029649">
            <a:off x="3129781" y="4766980"/>
            <a:ext cx="245368" cy="1253864"/>
          </a:xfrm>
          <a:prstGeom prst="downArrow">
            <a:avLst>
              <a:gd name="adj1" fmla="val 50000"/>
              <a:gd name="adj2" fmla="val 91728"/>
            </a:avLst>
          </a:prstGeom>
          <a:solidFill>
            <a:srgbClr val="4597A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3" descr="produc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879964"/>
            <a:ext cx="1966446" cy="2357329"/>
          </a:xfrm>
          <a:prstGeom prst="rect">
            <a:avLst/>
          </a:prstGeom>
        </p:spPr>
      </p:pic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3355352" y="5513742"/>
            <a:ext cx="2660590" cy="867090"/>
          </a:xfrm>
          <a:prstGeom prst="rightArrow">
            <a:avLst>
              <a:gd name="adj1" fmla="val 50000"/>
              <a:gd name="adj2" fmla="val 62546"/>
            </a:avLst>
          </a:prstGeom>
          <a:solidFill>
            <a:srgbClr val="4597A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355356" y="5731647"/>
            <a:ext cx="1841269" cy="401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2000" b="1" dirty="0"/>
              <a:t>MESSAGE</a:t>
            </a:r>
          </a:p>
        </p:txBody>
      </p:sp>
      <p:pic>
        <p:nvPicPr>
          <p:cNvPr id="8" name="Picture 7" descr="customer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942" y="4374715"/>
            <a:ext cx="2050379" cy="1862581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 bwMode="auto">
          <a:xfrm>
            <a:off x="1160665" y="2790709"/>
            <a:ext cx="2053723" cy="1262331"/>
          </a:xfrm>
          <a:prstGeom prst="wedgeRectCallout">
            <a:avLst>
              <a:gd name="adj1" fmla="val -32591"/>
              <a:gd name="adj2" fmla="val 78534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Arial" charset="0"/>
              <a:ea typeface="ヒラギノ角ゴ Pro W3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03187" y="2833392"/>
            <a:ext cx="212454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Gỗ</a:t>
            </a:r>
            <a:r>
              <a:rPr lang="en-US" sz="1600" dirty="0" smtClean="0"/>
              <a:t> </a:t>
            </a:r>
            <a:r>
              <a:rPr lang="en-US" sz="1600" dirty="0" err="1" smtClean="0"/>
              <a:t>chúng</a:t>
            </a:r>
            <a:r>
              <a:rPr lang="en-US" sz="1600" dirty="0" smtClean="0"/>
              <a:t> </a:t>
            </a:r>
            <a:r>
              <a:rPr lang="en-US" sz="1600" dirty="0" err="1" smtClean="0"/>
              <a:t>tôi</a:t>
            </a:r>
            <a:r>
              <a:rPr lang="en-US" sz="1600" dirty="0" smtClean="0"/>
              <a:t> </a:t>
            </a:r>
            <a:r>
              <a:rPr lang="en-US" sz="1600" dirty="0" err="1" smtClean="0"/>
              <a:t>cung</a:t>
            </a:r>
            <a:r>
              <a:rPr lang="en-US" sz="1600" dirty="0" smtClean="0"/>
              <a:t> </a:t>
            </a:r>
            <a:r>
              <a:rPr lang="en-US" sz="1600" dirty="0" err="1" smtClean="0"/>
              <a:t>cấp</a:t>
            </a:r>
            <a:r>
              <a:rPr lang="en-US" sz="1600" dirty="0" smtClean="0"/>
              <a:t> </a:t>
            </a:r>
            <a:r>
              <a:rPr lang="en-US" sz="1600" dirty="0" err="1" smtClean="0"/>
              <a:t>được</a:t>
            </a:r>
            <a:r>
              <a:rPr lang="en-US" sz="1600" dirty="0" smtClean="0"/>
              <a:t> </a:t>
            </a:r>
            <a:r>
              <a:rPr lang="en-US" sz="1600" dirty="0" err="1" smtClean="0"/>
              <a:t>sản</a:t>
            </a:r>
            <a:r>
              <a:rPr lang="en-US" sz="1600" dirty="0" smtClean="0"/>
              <a:t> </a:t>
            </a:r>
            <a:r>
              <a:rPr lang="en-US" sz="1600" dirty="0" err="1" smtClean="0"/>
              <a:t>xuất</a:t>
            </a:r>
            <a:r>
              <a:rPr lang="en-US" sz="1600" dirty="0" smtClean="0"/>
              <a:t> </a:t>
            </a:r>
            <a:r>
              <a:rPr lang="en-US" sz="1600" dirty="0" err="1" smtClean="0"/>
              <a:t>từ</a:t>
            </a:r>
            <a:r>
              <a:rPr lang="en-US" sz="1600" dirty="0" smtClean="0"/>
              <a:t>  </a:t>
            </a:r>
            <a:r>
              <a:rPr lang="en-US" sz="1600" dirty="0" err="1" smtClean="0"/>
              <a:t>hoạt</a:t>
            </a:r>
            <a:r>
              <a:rPr lang="en-US" sz="1600" dirty="0" smtClean="0"/>
              <a:t> </a:t>
            </a:r>
            <a:r>
              <a:rPr lang="en-US" sz="1600" dirty="0" err="1" smtClean="0"/>
              <a:t>động</a:t>
            </a:r>
            <a:r>
              <a:rPr lang="en-US" sz="1600" dirty="0" smtClean="0"/>
              <a:t> </a:t>
            </a:r>
            <a:r>
              <a:rPr lang="en-US" sz="1600" dirty="0" err="1" smtClean="0"/>
              <a:t>quản</a:t>
            </a:r>
            <a:r>
              <a:rPr lang="en-US" sz="1600" dirty="0" smtClean="0"/>
              <a:t> </a:t>
            </a:r>
            <a:r>
              <a:rPr lang="en-US" sz="1600" dirty="0" err="1" smtClean="0"/>
              <a:t>lý</a:t>
            </a:r>
            <a:r>
              <a:rPr lang="en-US" sz="1600" dirty="0" smtClean="0"/>
              <a:t> </a:t>
            </a:r>
            <a:r>
              <a:rPr lang="en-US" sz="1600" dirty="0" err="1" smtClean="0"/>
              <a:t>rừng</a:t>
            </a:r>
            <a:r>
              <a:rPr lang="en-US" sz="1600" dirty="0" smtClean="0"/>
              <a:t> </a:t>
            </a:r>
            <a:r>
              <a:rPr lang="en-US" sz="1600" dirty="0" err="1" smtClean="0"/>
              <a:t>bền</a:t>
            </a:r>
            <a:r>
              <a:rPr lang="en-US" sz="1600" dirty="0" smtClean="0"/>
              <a:t> </a:t>
            </a:r>
            <a:r>
              <a:rPr lang="en-US" sz="1600" dirty="0" err="1" smtClean="0"/>
              <a:t>vững</a:t>
            </a:r>
            <a:r>
              <a:rPr lang="en-US" sz="1600" dirty="0" smtClean="0"/>
              <a:t>!</a:t>
            </a:r>
            <a:endParaRPr lang="en-GB" sz="1600" dirty="0"/>
          </a:p>
          <a:p>
            <a:endParaRPr lang="en-US" dirty="0"/>
          </a:p>
        </p:txBody>
      </p:sp>
      <p:sp>
        <p:nvSpPr>
          <p:cNvPr id="11" name="Text Box 32"/>
          <p:cNvSpPr txBox="1">
            <a:spLocks noChangeArrowheads="1"/>
          </p:cNvSpPr>
          <p:nvPr/>
        </p:nvSpPr>
        <p:spPr bwMode="auto">
          <a:xfrm>
            <a:off x="1331124" y="1261270"/>
            <a:ext cx="66698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dirty="0" err="1" smtClean="0">
                <a:solidFill>
                  <a:srgbClr val="006600"/>
                </a:solidFill>
              </a:rPr>
              <a:t>Nhưng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khách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hàng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cần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chắc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chắn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thông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điệp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của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nhà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sản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xuất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gửi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đến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là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chính</a:t>
            </a:r>
            <a:r>
              <a:rPr lang="en-US" sz="1600" b="1" dirty="0" smtClean="0">
                <a:solidFill>
                  <a:srgbClr val="006600"/>
                </a:solidFill>
              </a:rPr>
              <a:t> </a:t>
            </a:r>
            <a:r>
              <a:rPr lang="en-US" sz="1600" b="1" dirty="0" err="1" smtClean="0">
                <a:solidFill>
                  <a:srgbClr val="006600"/>
                </a:solidFill>
              </a:rPr>
              <a:t>xác</a:t>
            </a:r>
            <a:endParaRPr lang="en-US" sz="1600" b="1" i="1" dirty="0">
              <a:solidFill>
                <a:srgbClr val="006600"/>
              </a:solidFill>
            </a:endParaRPr>
          </a:p>
        </p:txBody>
      </p:sp>
      <p:sp>
        <p:nvSpPr>
          <p:cNvPr id="12" name="Rectangular Callout 11"/>
          <p:cNvSpPr/>
          <p:nvPr/>
        </p:nvSpPr>
        <p:spPr bwMode="auto">
          <a:xfrm>
            <a:off x="5980446" y="2991871"/>
            <a:ext cx="2053723" cy="1262331"/>
          </a:xfrm>
          <a:prstGeom prst="wedgeRectCallout">
            <a:avLst>
              <a:gd name="adj1" fmla="val -32591"/>
              <a:gd name="adj2" fmla="val 78534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Arial" charset="0"/>
              <a:ea typeface="ヒラギノ角ゴ Pro W3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36172" y="3031098"/>
            <a:ext cx="219535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Nhà</a:t>
            </a:r>
            <a:r>
              <a:rPr lang="en-US" sz="1600" dirty="0" smtClean="0"/>
              <a:t> </a:t>
            </a:r>
            <a:r>
              <a:rPr lang="en-US" sz="1600" dirty="0" err="1" smtClean="0"/>
              <a:t>sản</a:t>
            </a:r>
            <a:r>
              <a:rPr lang="en-US" sz="1600" dirty="0" smtClean="0"/>
              <a:t> </a:t>
            </a:r>
            <a:r>
              <a:rPr lang="en-US" sz="1600" dirty="0" err="1" smtClean="0"/>
              <a:t>xuất</a:t>
            </a:r>
            <a:r>
              <a:rPr lang="en-US" sz="1600" dirty="0" smtClean="0"/>
              <a:t> </a:t>
            </a:r>
            <a:r>
              <a:rPr lang="en-US" sz="1600" dirty="0" err="1" smtClean="0"/>
              <a:t>làm</a:t>
            </a:r>
            <a:r>
              <a:rPr lang="en-US" sz="1600" dirty="0" smtClean="0"/>
              <a:t> </a:t>
            </a:r>
            <a:r>
              <a:rPr lang="en-US" sz="1600" dirty="0" err="1" smtClean="0"/>
              <a:t>thế</a:t>
            </a:r>
            <a:r>
              <a:rPr lang="en-US" sz="1600" dirty="0" smtClean="0"/>
              <a:t> </a:t>
            </a:r>
            <a:r>
              <a:rPr lang="en-US" sz="1600" dirty="0" err="1" smtClean="0"/>
              <a:t>nào</a:t>
            </a:r>
            <a:r>
              <a:rPr lang="en-US" sz="1600" dirty="0" smtClean="0"/>
              <a:t> </a:t>
            </a:r>
            <a:r>
              <a:rPr lang="en-US" sz="1600" dirty="0" err="1" smtClean="0"/>
              <a:t>để</a:t>
            </a:r>
            <a:r>
              <a:rPr lang="en-US" sz="1600" dirty="0" smtClean="0"/>
              <a:t> </a:t>
            </a:r>
            <a:r>
              <a:rPr lang="en-US" sz="1600" dirty="0" err="1" smtClean="0"/>
              <a:t>chứng</a:t>
            </a:r>
            <a:r>
              <a:rPr lang="en-US" sz="1600" dirty="0" smtClean="0"/>
              <a:t> minh </a:t>
            </a:r>
            <a:r>
              <a:rPr lang="en-US" sz="1600" dirty="0" err="1" smtClean="0"/>
              <a:t>rằng</a:t>
            </a:r>
            <a:r>
              <a:rPr lang="en-US" sz="1600" dirty="0" smtClean="0"/>
              <a:t> </a:t>
            </a:r>
            <a:r>
              <a:rPr lang="en-US" sz="1600" dirty="0" err="1" smtClean="0"/>
              <a:t>gỗ</a:t>
            </a:r>
            <a:r>
              <a:rPr lang="en-US" sz="1600" dirty="0" smtClean="0"/>
              <a:t> </a:t>
            </a: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nguồn</a:t>
            </a:r>
            <a:r>
              <a:rPr lang="en-US" sz="1600" dirty="0" smtClean="0"/>
              <a:t> </a:t>
            </a:r>
            <a:r>
              <a:rPr lang="en-US" sz="1600" dirty="0" err="1" smtClean="0"/>
              <a:t>gốc</a:t>
            </a:r>
            <a:r>
              <a:rPr lang="en-US" sz="1600" dirty="0" smtClean="0"/>
              <a:t> </a:t>
            </a:r>
            <a:r>
              <a:rPr lang="en-US" sz="1600" dirty="0" err="1" smtClean="0"/>
              <a:t>bền</a:t>
            </a:r>
            <a:r>
              <a:rPr lang="en-US" sz="1600" dirty="0" smtClean="0"/>
              <a:t> </a:t>
            </a:r>
            <a:r>
              <a:rPr lang="en-US" sz="1600" dirty="0" err="1" smtClean="0"/>
              <a:t>vững</a:t>
            </a:r>
            <a:r>
              <a:rPr lang="en-US" sz="1600" dirty="0" smtClean="0"/>
              <a:t>?</a:t>
            </a:r>
            <a:endParaRPr lang="en-US" sz="1600" dirty="0"/>
          </a:p>
          <a:p>
            <a:endParaRPr lang="en-US" dirty="0"/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1331124" y="1851437"/>
            <a:ext cx="7793839" cy="32447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500" b="1" dirty="0" err="1" smtClean="0">
                <a:solidFill>
                  <a:srgbClr val="006600"/>
                </a:solidFill>
              </a:rPr>
              <a:t>Xác</a:t>
            </a:r>
            <a:r>
              <a:rPr lang="en-US" sz="1500" b="1" dirty="0" smtClean="0">
                <a:solidFill>
                  <a:srgbClr val="006600"/>
                </a:solidFill>
              </a:rPr>
              <a:t> minh </a:t>
            </a:r>
            <a:r>
              <a:rPr lang="en-US" sz="1500" b="1" i="1" dirty="0" err="1" smtClean="0">
                <a:solidFill>
                  <a:srgbClr val="00B050"/>
                </a:solidFill>
              </a:rPr>
              <a:t>độc</a:t>
            </a:r>
            <a:r>
              <a:rPr lang="en-US" sz="1500" b="1" i="1" dirty="0" smtClean="0">
                <a:solidFill>
                  <a:srgbClr val="00B050"/>
                </a:solidFill>
              </a:rPr>
              <a:t> </a:t>
            </a:r>
            <a:r>
              <a:rPr lang="en-US" sz="1500" b="1" i="1" dirty="0" err="1" smtClean="0">
                <a:solidFill>
                  <a:srgbClr val="00B050"/>
                </a:solidFill>
              </a:rPr>
              <a:t>lập</a:t>
            </a:r>
            <a:r>
              <a:rPr lang="en-US" sz="1500" b="1" i="1" dirty="0" smtClean="0">
                <a:solidFill>
                  <a:srgbClr val="00B05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là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cần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thiết</a:t>
            </a:r>
            <a:endParaRPr lang="en-US" sz="1500" b="1" dirty="0">
              <a:solidFill>
                <a:srgbClr val="006600"/>
              </a:solidFill>
            </a:endParaRPr>
          </a:p>
        </p:txBody>
      </p:sp>
      <p:pic>
        <p:nvPicPr>
          <p:cNvPr id="15" name="Picture 14" descr="indenpendent certifier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109" y="3583392"/>
            <a:ext cx="1978436" cy="1789824"/>
          </a:xfrm>
          <a:prstGeom prst="rect">
            <a:avLst/>
          </a:prstGeom>
        </p:spPr>
      </p:pic>
      <p:sp>
        <p:nvSpPr>
          <p:cNvPr id="16" name="Rectangular Callout 15"/>
          <p:cNvSpPr/>
          <p:nvPr/>
        </p:nvSpPr>
        <p:spPr bwMode="auto">
          <a:xfrm>
            <a:off x="3563553" y="2271933"/>
            <a:ext cx="2222596" cy="1229083"/>
          </a:xfrm>
          <a:prstGeom prst="wedgeRectCallout">
            <a:avLst>
              <a:gd name="adj1" fmla="val -32591"/>
              <a:gd name="adj2" fmla="val 78534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Arial" charset="0"/>
              <a:ea typeface="ヒラギノ角ゴ Pro W3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7970" y="2338144"/>
            <a:ext cx="21953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Hãy</a:t>
            </a:r>
            <a:r>
              <a:rPr lang="en-US" sz="1600" dirty="0" smtClean="0"/>
              <a:t> </a:t>
            </a:r>
            <a:r>
              <a:rPr lang="en-US" sz="1600" dirty="0" err="1" smtClean="0"/>
              <a:t>kiểm</a:t>
            </a:r>
            <a:r>
              <a:rPr lang="en-US" sz="1600" dirty="0" smtClean="0"/>
              <a:t> </a:t>
            </a:r>
            <a:r>
              <a:rPr lang="en-US" sz="1600" dirty="0" err="1" smtClean="0"/>
              <a:t>tra</a:t>
            </a:r>
            <a:r>
              <a:rPr lang="en-US" sz="1600" dirty="0" smtClean="0"/>
              <a:t> </a:t>
            </a:r>
            <a:r>
              <a:rPr lang="en-US" sz="1600" dirty="0" err="1" smtClean="0"/>
              <a:t>xem</a:t>
            </a:r>
            <a:r>
              <a:rPr lang="en-US" sz="1600" dirty="0" smtClean="0"/>
              <a:t> </a:t>
            </a:r>
            <a:r>
              <a:rPr lang="en-US" sz="1600" dirty="0" err="1" smtClean="0"/>
              <a:t>khai</a:t>
            </a:r>
            <a:r>
              <a:rPr lang="en-US" sz="1600" dirty="0" smtClean="0"/>
              <a:t> </a:t>
            </a:r>
            <a:r>
              <a:rPr lang="en-US" sz="1600" dirty="0" err="1" smtClean="0"/>
              <a:t>báo</a:t>
            </a:r>
            <a:r>
              <a:rPr lang="en-US" sz="1600" dirty="0" smtClean="0"/>
              <a:t> </a:t>
            </a:r>
            <a:r>
              <a:rPr lang="en-US" sz="1600" dirty="0" err="1" smtClean="0"/>
              <a:t>nguồn</a:t>
            </a:r>
            <a:r>
              <a:rPr lang="en-US" sz="1600" dirty="0" smtClean="0"/>
              <a:t> </a:t>
            </a:r>
            <a:r>
              <a:rPr lang="en-US" sz="1600" dirty="0" err="1" smtClean="0"/>
              <a:t>gốc</a:t>
            </a:r>
            <a:r>
              <a:rPr lang="en-US" sz="1600" dirty="0" smtClean="0"/>
              <a:t> </a:t>
            </a:r>
            <a:r>
              <a:rPr lang="en-US" sz="1600" dirty="0" err="1" smtClean="0"/>
              <a:t>của</a:t>
            </a:r>
            <a:r>
              <a:rPr lang="en-US" sz="1600" dirty="0" smtClean="0"/>
              <a:t> </a:t>
            </a:r>
            <a:r>
              <a:rPr lang="en-US" sz="1600" dirty="0" err="1" smtClean="0"/>
              <a:t>nhà</a:t>
            </a:r>
            <a:r>
              <a:rPr lang="en-US" sz="1600" dirty="0" smtClean="0"/>
              <a:t> </a:t>
            </a:r>
            <a:r>
              <a:rPr lang="en-US" sz="1600" dirty="0" err="1" smtClean="0"/>
              <a:t>sản</a:t>
            </a:r>
            <a:r>
              <a:rPr lang="en-US" sz="1600" dirty="0" smtClean="0"/>
              <a:t> </a:t>
            </a:r>
            <a:r>
              <a:rPr lang="en-US" sz="1600" dirty="0" err="1" smtClean="0"/>
              <a:t>xuất</a:t>
            </a:r>
            <a:r>
              <a:rPr lang="en-US" sz="1600" dirty="0" smtClean="0"/>
              <a:t> </a:t>
            </a: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đúng</a:t>
            </a:r>
            <a:r>
              <a:rPr lang="en-US" sz="1600" dirty="0" smtClean="0"/>
              <a:t> </a:t>
            </a:r>
            <a:r>
              <a:rPr lang="en-US" sz="1600" dirty="0" err="1" smtClean="0"/>
              <a:t>trên</a:t>
            </a:r>
            <a:r>
              <a:rPr lang="en-US" sz="1600" dirty="0" smtClean="0"/>
              <a:t> </a:t>
            </a:r>
            <a:r>
              <a:rPr lang="en-US" sz="1600" dirty="0" err="1" smtClean="0"/>
              <a:t>thực</a:t>
            </a:r>
            <a:r>
              <a:rPr lang="en-US" sz="1600" dirty="0" smtClean="0"/>
              <a:t> </a:t>
            </a:r>
            <a:r>
              <a:rPr lang="en-US" sz="1600" dirty="0" err="1" smtClean="0"/>
              <a:t>tế</a:t>
            </a:r>
            <a:r>
              <a:rPr lang="en-US" sz="1600" dirty="0" smtClean="0"/>
              <a:t> </a:t>
            </a:r>
            <a:r>
              <a:rPr lang="en-US" sz="1600" dirty="0" err="1" smtClean="0"/>
              <a:t>không</a:t>
            </a:r>
            <a:endParaRPr lang="en-US" sz="1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391649" y="6491419"/>
            <a:ext cx="2697867" cy="366601"/>
          </a:xfrm>
        </p:spPr>
        <p:txBody>
          <a:bodyPr/>
          <a:lstStyle/>
          <a:p>
            <a:fld id="{E4D32A41-D18F-442E-A9D4-18F3FD27B302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331124" y="892090"/>
            <a:ext cx="666988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500" b="1" dirty="0" err="1" smtClean="0">
                <a:solidFill>
                  <a:srgbClr val="006600"/>
                </a:solidFill>
              </a:rPr>
              <a:t>Người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sản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xuất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muốn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gửi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thông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điệp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cho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khách</a:t>
            </a:r>
            <a:r>
              <a:rPr lang="en-US" sz="1500" b="1" dirty="0" smtClean="0">
                <a:solidFill>
                  <a:srgbClr val="006600"/>
                </a:solidFill>
              </a:rPr>
              <a:t> </a:t>
            </a:r>
            <a:r>
              <a:rPr lang="en-US" sz="1500" b="1" dirty="0" err="1" smtClean="0">
                <a:solidFill>
                  <a:srgbClr val="006600"/>
                </a:solidFill>
              </a:rPr>
              <a:t>hàng</a:t>
            </a:r>
            <a:endParaRPr lang="en-US" sz="1500" b="1" dirty="0">
              <a:solidFill>
                <a:srgbClr val="0066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219201" y="5631543"/>
            <a:ext cx="1640114" cy="46445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NHÀ SẢN XUẤT</a:t>
            </a:r>
            <a:endParaRPr lang="en-US" b="1" dirty="0"/>
          </a:p>
        </p:txBody>
      </p:sp>
      <p:sp>
        <p:nvSpPr>
          <p:cNvPr id="23" name="Rectangle 22"/>
          <p:cNvSpPr/>
          <p:nvPr/>
        </p:nvSpPr>
        <p:spPr>
          <a:xfrm>
            <a:off x="6129315" y="5740407"/>
            <a:ext cx="1857827" cy="38462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KHÁCH HÀNG</a:t>
            </a:r>
            <a:endParaRPr lang="en-US" b="1" dirty="0"/>
          </a:p>
        </p:txBody>
      </p:sp>
      <p:sp>
        <p:nvSpPr>
          <p:cNvPr id="24" name="Rectangle 23"/>
          <p:cNvSpPr/>
          <p:nvPr/>
        </p:nvSpPr>
        <p:spPr>
          <a:xfrm>
            <a:off x="3432630" y="5783951"/>
            <a:ext cx="1894114" cy="32657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THÔNG ĐIỆP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490684" y="4637314"/>
            <a:ext cx="1640114" cy="63137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ĐƠN VỊ ĐÁNH GIÁ ĐỘC LẬP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4513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8" grpId="0" animBg="1"/>
      <p:bldP spid="19" grpId="0" animBg="1"/>
      <p:bldP spid="9" grpId="0" animBg="1"/>
      <p:bldP spid="10" grpId="0"/>
      <p:bldP spid="11" grpId="0" build="allAtOnce"/>
      <p:bldP spid="12" grpId="0" animBg="1"/>
      <p:bldP spid="13" grpId="0"/>
      <p:bldP spid="14" grpId="0"/>
      <p:bldP spid="14" grpId="1"/>
      <p:bldP spid="16" grpId="0" animBg="1"/>
      <p:bldP spid="17" grpId="0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261257" y="1679510"/>
            <a:ext cx="8728119" cy="3090823"/>
          </a:xfrm>
        </p:spPr>
        <p:txBody>
          <a:bodyPr>
            <a:normAutofit/>
          </a:bodyPr>
          <a:lstStyle/>
          <a:p>
            <a:pPr eaLnBrk="1" hangingPunct="1"/>
            <a:r>
              <a:rPr lang="en-GB" sz="2600" dirty="0" err="1" smtClean="0">
                <a:ea typeface="ヒラギノ角ゴ Pro W3" charset="0"/>
              </a:rPr>
              <a:t>Thuật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ngữ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chứng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nhận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sử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dụng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rộng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rãi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trong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ngành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đã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được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nửa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thập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kỷ</a:t>
            </a:r>
            <a:endParaRPr lang="en-GB" sz="2600" dirty="0">
              <a:ea typeface="ヒラギノ角ゴ Pro W3" charset="0"/>
            </a:endParaRPr>
          </a:p>
          <a:p>
            <a:pPr eaLnBrk="1" hangingPunct="1"/>
            <a:r>
              <a:rPr lang="en-GB" sz="2600" dirty="0" err="1" smtClean="0">
                <a:ea typeface="ヒラギノ角ゴ Pro W3" charset="0"/>
              </a:rPr>
              <a:t>Đã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xây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dựng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những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điều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quy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ước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về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cách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thức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thực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hiện</a:t>
            </a:r>
            <a:endParaRPr lang="en-GB" sz="2600" dirty="0">
              <a:ea typeface="ヒラギノ角ゴ Pro W3" charset="0"/>
            </a:endParaRPr>
          </a:p>
          <a:p>
            <a:pPr eaLnBrk="1" hangingPunct="1"/>
            <a:r>
              <a:rPr lang="en-GB" sz="2600" dirty="0" err="1" smtClean="0">
                <a:ea typeface="ヒラギノ角ゴ Pro W3" charset="0"/>
              </a:rPr>
              <a:t>Một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vài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nội</a:t>
            </a:r>
            <a:r>
              <a:rPr lang="en-GB" sz="2600" dirty="0" smtClean="0">
                <a:ea typeface="ヒラギノ角ゴ Pro W3" charset="0"/>
              </a:rPr>
              <a:t> dung </a:t>
            </a:r>
            <a:r>
              <a:rPr lang="en-GB" sz="2600" dirty="0" err="1" smtClean="0">
                <a:ea typeface="ヒラギノ角ゴ Pro W3" charset="0"/>
              </a:rPr>
              <a:t>trong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chứng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nhận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quản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lý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rừng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tương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đối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phức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tạp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và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đầy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thách</a:t>
            </a:r>
            <a:r>
              <a:rPr lang="en-GB" sz="2600" dirty="0" smtClean="0">
                <a:ea typeface="ヒラギノ角ゴ Pro W3" charset="0"/>
              </a:rPr>
              <a:t> </a:t>
            </a:r>
            <a:r>
              <a:rPr lang="en-GB" sz="2600" dirty="0" err="1" smtClean="0">
                <a:ea typeface="ヒラギノ角ゴ Pro W3" charset="0"/>
              </a:rPr>
              <a:t>thức</a:t>
            </a:r>
            <a:endParaRPr lang="en-GB" sz="2600" dirty="0">
              <a:ea typeface="ヒラギノ角ゴ Pro W3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13495" y="6355735"/>
            <a:ext cx="2057400" cy="365125"/>
          </a:xfrm>
        </p:spPr>
        <p:txBody>
          <a:bodyPr/>
          <a:lstStyle/>
          <a:p>
            <a:fld id="{E4D32A41-D18F-442E-A9D4-18F3FD27B302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Chương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trình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chứng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nhận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quản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lý</a:t>
            </a:r>
            <a:r>
              <a:rPr lang="en-US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US" dirty="0" err="1" smtClean="0">
                <a:solidFill>
                  <a:srgbClr val="006600"/>
                </a:solidFill>
                <a:ea typeface="ヒラギノ角ゴ Pro W3" charset="0"/>
              </a:rPr>
              <a:t>rừng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19" y="4202838"/>
            <a:ext cx="7553325" cy="258127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9115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Những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thành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tố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của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chương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trình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chứng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nhận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lâm</a:t>
            </a:r>
            <a:r>
              <a:rPr lang="en-GB" dirty="0" smtClean="0">
                <a:solidFill>
                  <a:srgbClr val="006600"/>
                </a:solidFill>
                <a:ea typeface="ヒラギノ角ゴ Pro W3" charset="0"/>
              </a:rPr>
              <a:t> </a:t>
            </a:r>
            <a:r>
              <a:rPr lang="en-GB" dirty="0" err="1" smtClean="0">
                <a:solidFill>
                  <a:srgbClr val="006600"/>
                </a:solidFill>
                <a:ea typeface="ヒラギノ角ゴ Pro W3" charset="0"/>
              </a:rPr>
              <a:t>nghiệp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66572" y="1659309"/>
            <a:ext cx="3410856" cy="5515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QUẢN TRỊ LÂM NGHIỆP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09715" y="4719078"/>
            <a:ext cx="1286614" cy="1320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GẮN NHÃN SẢN </a:t>
            </a: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  <a:t>PHẨM</a:t>
            </a:r>
          </a:p>
        </p:txBody>
      </p:sp>
      <p:sp>
        <p:nvSpPr>
          <p:cNvPr id="11" name="Isosceles Triangle 10"/>
          <p:cNvSpPr/>
          <p:nvPr/>
        </p:nvSpPr>
        <p:spPr>
          <a:xfrm>
            <a:off x="434782" y="2541031"/>
            <a:ext cx="3432628" cy="2838446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2"/>
                </a:solidFill>
              </a:rPr>
              <a:t>Chương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</a:rPr>
              <a:t>Trình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</a:rPr>
              <a:t>Chứng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</a:rPr>
              <a:t>Nhận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</a:rPr>
              <a:t>Lâm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</a:rPr>
              <a:t>Nghiệp</a:t>
            </a:r>
            <a:endParaRPr lang="en-US" sz="2400" b="1" dirty="0" smtClean="0">
              <a:solidFill>
                <a:schemeClr val="tx2"/>
              </a:solidFill>
            </a:endParaRPr>
          </a:p>
          <a:p>
            <a:pPr algn="ctr"/>
            <a:endParaRPr lang="en-US" sz="2400" dirty="0"/>
          </a:p>
          <a:p>
            <a:pPr algn="ctr"/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937573" y="5626193"/>
            <a:ext cx="2725625" cy="3882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Tiêu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Chuẩn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US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 rot="18143951">
            <a:off x="-87834" y="3498189"/>
            <a:ext cx="2416803" cy="35244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Công</a:t>
            </a:r>
            <a:r>
              <a:rPr lang="en-US" sz="54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nhận</a:t>
            </a:r>
            <a:endParaRPr lang="en-US" sz="5400" b="1" cap="none" spc="0" dirty="0">
              <a:ln w="1905"/>
              <a:solidFill>
                <a:schemeClr val="accent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 rot="3514152">
            <a:off x="2042249" y="3564216"/>
            <a:ext cx="2401961" cy="34501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Chứng</a:t>
            </a:r>
            <a:r>
              <a:rPr lang="en-US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Nhận</a:t>
            </a:r>
            <a:endParaRPr lang="en-US" sz="5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3923394" y="3520651"/>
            <a:ext cx="1222050" cy="874484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691465" y="2820782"/>
            <a:ext cx="3316175" cy="3882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Khai</a:t>
            </a:r>
            <a:r>
              <a:rPr lang="en-US" sz="54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Báo</a:t>
            </a:r>
            <a:r>
              <a:rPr lang="en-US" sz="54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Cho </a:t>
            </a:r>
            <a:r>
              <a:rPr lang="en-US" sz="5400" b="1" dirty="0" err="1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Sản</a:t>
            </a:r>
            <a:r>
              <a:rPr lang="en-US" sz="54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Phẩ</a:t>
            </a:r>
            <a:r>
              <a:rPr lang="en-US" sz="5400" b="1" dirty="0" err="1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</a:t>
            </a:r>
            <a:r>
              <a:rPr lang="en-US" sz="54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US" sz="5400" b="1" cap="none" spc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Left Brace 19"/>
          <p:cNvSpPr/>
          <p:nvPr/>
        </p:nvSpPr>
        <p:spPr>
          <a:xfrm>
            <a:off x="5056300" y="2504903"/>
            <a:ext cx="819150" cy="30194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https://encrypted-tbn3.gstatic.com/images?q=tbn:ANd9GcTCPr5PourzfjsxxbDEzN8uTFnwbpVZGH0vlXiMGzAzmtbalE6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628" y="3438120"/>
            <a:ext cx="1172314" cy="1723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844302" y="3639530"/>
            <a:ext cx="986965" cy="1320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CHUỖI HÀNH TRÌNH SẢN PHẨM</a:t>
            </a: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Down Ribbon 22"/>
          <p:cNvSpPr/>
          <p:nvPr/>
        </p:nvSpPr>
        <p:spPr>
          <a:xfrm>
            <a:off x="7057659" y="3438120"/>
            <a:ext cx="1772387" cy="671518"/>
          </a:xfrm>
          <a:prstGeom prst="ribb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6600"/>
                </a:solidFill>
              </a:rPr>
              <a:t>Label</a:t>
            </a:r>
            <a:endParaRPr lang="en-US" dirty="0">
              <a:solidFill>
                <a:srgbClr val="006600"/>
              </a:solidFill>
            </a:endParaRPr>
          </a:p>
        </p:txBody>
      </p:sp>
      <p:sp>
        <p:nvSpPr>
          <p:cNvPr id="26" name="Down Ribbon 25"/>
          <p:cNvSpPr/>
          <p:nvPr/>
        </p:nvSpPr>
        <p:spPr>
          <a:xfrm>
            <a:off x="7147777" y="4256777"/>
            <a:ext cx="1772387" cy="671518"/>
          </a:xfrm>
          <a:prstGeom prst="ribb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6600"/>
                </a:solidFill>
              </a:rPr>
              <a:t>Label</a:t>
            </a:r>
            <a:endParaRPr lang="en-US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3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/>
      <p:bldP spid="16" grpId="0"/>
      <p:bldP spid="17" grpId="0"/>
      <p:bldP spid="18" grpId="0" animBg="1"/>
      <p:bldP spid="19" grpId="0"/>
      <p:bldP spid="9" grpId="0"/>
      <p:bldP spid="23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MANAGE_ASSETS" val="FALSE"/>
  <p:tag name="MMPROD_IS_H264" val="0"/>
</p:tagLst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97565874F7A419035B3A2A5AA2B17" ma:contentTypeVersion="0" ma:contentTypeDescription="Create a new document." ma:contentTypeScope="" ma:versionID="8a5c323b4b73b751cf3c724d0204977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C0B6B9-8D27-4599-A5C9-743F9825D9FD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8DA7481-943E-4E5B-8352-BD86FE0BD4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C179F7-EDE2-41B8-8467-180AFDFC31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4308</Words>
  <Application>Microsoft Office PowerPoint</Application>
  <PresentationFormat>On-screen Show (4:3)</PresentationFormat>
  <Paragraphs>524</Paragraphs>
  <Slides>53</Slides>
  <Notes>40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7" baseType="lpstr">
      <vt:lpstr>Office Theme</vt:lpstr>
      <vt:lpstr>1_Office Theme</vt:lpstr>
      <vt:lpstr>2_Office Theme</vt:lpstr>
      <vt:lpstr>Acrobat Document</vt:lpstr>
      <vt:lpstr>Lưu ý về tuyên bố thông tin pháp lý</vt:lpstr>
      <vt:lpstr>PowerPoint Presentation</vt:lpstr>
      <vt:lpstr>Hoàn cảnh lịch sử (1/2) </vt:lpstr>
      <vt:lpstr>Hoàn cảnh lịch sử</vt:lpstr>
      <vt:lpstr>Liên kết từ rừng tới thị trường</vt:lpstr>
      <vt:lpstr>Giải pháp: Chứng chỉ rừng</vt:lpstr>
      <vt:lpstr>Bản chất chứng nhận </vt:lpstr>
      <vt:lpstr>Chương trình chứng nhận quản lý rừng</vt:lpstr>
      <vt:lpstr>Những thành tố của chương trình chứng nhận lâm nghiệp</vt:lpstr>
      <vt:lpstr>Chương trình đánh giá cấp chứng nhận</vt:lpstr>
      <vt:lpstr>Hai loại chứng nhận</vt:lpstr>
      <vt:lpstr>Chương trình chứng nhận lâm nghiệp</vt:lpstr>
      <vt:lpstr>Ví dụ về chứng nhận</vt:lpstr>
      <vt:lpstr>Hội đồng quản trị rừng - Forest Stewardship Council (FSC)</vt:lpstr>
      <vt:lpstr>Chương trình công nhận các hệ thống chứng nhận lâm nghiệp (PEFC)</vt:lpstr>
      <vt:lpstr>Sự gia tăng diện tích rừng có chứng nhận quản lý bền vững  2000-2012</vt:lpstr>
      <vt:lpstr>So sánh giữa dữ liệu giữa chứng nhận FSC® và PEFC</vt:lpstr>
      <vt:lpstr>Tiêu chuẩn FSC® về quản lý rừng: 10 Nguyên tắc</vt:lpstr>
      <vt:lpstr>FSC® sửa đổi 10 Nguyên tắc</vt:lpstr>
      <vt:lpstr>Tóm tắt</vt:lpstr>
      <vt:lpstr>Tiêu chuẩn chứng nhận FSC® COC</vt:lpstr>
      <vt:lpstr>Chuỗi hành trình sản phẩm_ Định nghĩa của FSC®</vt:lpstr>
      <vt:lpstr>Đánh giá cấp chứng nhận FSC® COC</vt:lpstr>
      <vt:lpstr>Tóm tắt về chứng nhận FSC® COC</vt:lpstr>
      <vt:lpstr>Ai cần thực hiện FSC® COC?</vt:lpstr>
      <vt:lpstr>Ai không cần thực hiện FSC® COC?</vt:lpstr>
      <vt:lpstr>Chuỗi cung ứng được chứng nhận (CoC)</vt:lpstr>
      <vt:lpstr>CoC trong một tổ chức – những yếu tố của một hệ thống</vt:lpstr>
      <vt:lpstr>Hệ thống quản lý/Hoạch định sản phẩm</vt:lpstr>
      <vt:lpstr>Hệ thống kiểm soát khai báo trên nhãn mác FSC®/FSC® Claim 1</vt:lpstr>
      <vt:lpstr>Hệ thống chuyển đổi – Transfer system</vt:lpstr>
      <vt:lpstr>Hệ thống kiểm soát khai báo trên nhãn mác FSC®/FSC® Claim 2</vt:lpstr>
      <vt:lpstr>Hệ thống ngưỡng tỷ lệ - Percentage system</vt:lpstr>
      <vt:lpstr>Percentage system – Không được khai báo FSC®</vt:lpstr>
      <vt:lpstr>Hệ thống kiểm soát khai báo trên nhãn mác FSC®/FSC® Claim 3</vt:lpstr>
      <vt:lpstr>Hệ thống tài khoản - Credit system</vt:lpstr>
      <vt:lpstr>Những yếu tố quản lý quan trọng trong thực hiện và chứng nhận CoC? </vt:lpstr>
      <vt:lpstr>Minh họa : Quản Lý gỗ tròn nhập xưởng</vt:lpstr>
      <vt:lpstr>Minh họa : Quản lý quá trình cưa gỗ lóng qua gỗ xẻ</vt:lpstr>
      <vt:lpstr>Minh họa : Quản lý CoC bằng Mã Vạch</vt:lpstr>
      <vt:lpstr>Ví dụ về phiếu pallet trong sản xuất</vt:lpstr>
      <vt:lpstr>Ví dụ về phiếu pallet trong sản xuất</vt:lpstr>
      <vt:lpstr>Ví dụ tính toán nguyên liệu, Hệ số chuyển đổi</vt:lpstr>
      <vt:lpstr>Ví dụ về Phiếu xuất vật tư</vt:lpstr>
      <vt:lpstr>Ví dụ về Phiếu lắp ráp</vt:lpstr>
      <vt:lpstr>PowerPoint Presentation</vt:lpstr>
      <vt:lpstr>Tóm tắt về Chuỗi hành trình sản phẩm FSC® CoC</vt:lpstr>
      <vt:lpstr>Tóm tắt về Chuỗi hành trình sản phẩm FSC® CoC</vt:lpstr>
      <vt:lpstr>Xác định điểm kiểm soát quan trọng</vt:lpstr>
      <vt:lpstr>Quản lý điểm kiểm soát quan trọng</vt:lpstr>
      <vt:lpstr>Tóm tắt</vt:lpstr>
      <vt:lpstr>Bài tập: Xác định điểm kiểm soát quan trọng &amp;lỗi không tuân thủ CoC </vt:lpstr>
      <vt:lpstr>PowerPoint Presentation</vt:lpstr>
    </vt:vector>
  </TitlesOfParts>
  <Company>Doherty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Yu-Fern Lee</dc:creator>
  <cp:lastModifiedBy>Dinh Ngoc Han</cp:lastModifiedBy>
  <cp:revision>256</cp:revision>
  <dcterms:created xsi:type="dcterms:W3CDTF">2013-11-14T15:38:49Z</dcterms:created>
  <dcterms:modified xsi:type="dcterms:W3CDTF">2015-05-11T04:50:47Z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0x010100B7697565874F7A419035B3A2A5AA2B17</vt:lpwstr>
  </property>
</Properties>
</file>