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99" r:id="rId1"/>
  </p:sldMasterIdLst>
  <p:notesMasterIdLst>
    <p:notesMasterId r:id="rId21"/>
  </p:notesMasterIdLst>
  <p:handoutMasterIdLst>
    <p:handoutMasterId r:id="rId22"/>
  </p:handoutMasterIdLst>
  <p:sldIdLst>
    <p:sldId id="1132" r:id="rId2"/>
    <p:sldId id="1220" r:id="rId3"/>
    <p:sldId id="1224" r:id="rId4"/>
    <p:sldId id="1217" r:id="rId5"/>
    <p:sldId id="1213" r:id="rId6"/>
    <p:sldId id="1222" r:id="rId7"/>
    <p:sldId id="1205" r:id="rId8"/>
    <p:sldId id="1277" r:id="rId9"/>
    <p:sldId id="1273" r:id="rId10"/>
    <p:sldId id="1274" r:id="rId11"/>
    <p:sldId id="1275" r:id="rId12"/>
    <p:sldId id="1276" r:id="rId13"/>
    <p:sldId id="1265" r:id="rId14"/>
    <p:sldId id="1266" r:id="rId15"/>
    <p:sldId id="1267" r:id="rId16"/>
    <p:sldId id="1268" r:id="rId17"/>
    <p:sldId id="1269" r:id="rId18"/>
    <p:sldId id="1270" r:id="rId19"/>
    <p:sldId id="1253" r:id="rId20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  <p:cmAuthor id="2" name="MOLTENI Lino (DEVCO)" initials="LM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00FF00"/>
    <a:srgbClr val="0000FF"/>
    <a:srgbClr val="33CC33"/>
    <a:srgbClr val="003366"/>
    <a:srgbClr val="FF0000"/>
    <a:srgbClr val="0C197A"/>
    <a:srgbClr val="103C72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99880" autoAdjust="0"/>
  </p:normalViewPr>
  <p:slideViewPr>
    <p:cSldViewPr>
      <p:cViewPr>
        <p:scale>
          <a:sx n="100" d="100"/>
          <a:sy n="100" d="100"/>
        </p:scale>
        <p:origin x="-1166" y="3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24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30" d="100"/>
          <a:sy n="130" d="100"/>
        </p:scale>
        <p:origin x="-1752" y="475"/>
      </p:cViewPr>
      <p:guideLst>
        <p:guide orient="horz" pos="31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9265562600518626"/>
          <c:y val="0.26097110914569099"/>
          <c:w val="0.23120601560976234"/>
          <c:h val="0.49370145131766635"/>
        </c:manualLayout>
      </c:layout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54396325459318"/>
          <c:y val="3.2882035578885971E-2"/>
          <c:w val="0.89745603674540686"/>
          <c:h val="0.51854658792650921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Sheet1!$G$39:$G$45</c:f>
              <c:numCache>
                <c:formatCode>General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6</c:v>
                </c:pt>
                <c:pt idx="3">
                  <c:v>3</c:v>
                </c:pt>
                <c:pt idx="4">
                  <c:v>7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Sheet1!$H$39:$H$45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6">
                  <c:v>4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Sheet1!$I$39:$I$45</c:f>
              <c:numCache>
                <c:formatCode>General</c:formatCode>
                <c:ptCount val="7"/>
                <c:pt idx="3">
                  <c:v>1</c:v>
                </c:pt>
                <c:pt idx="4">
                  <c:v>1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847168"/>
        <c:axId val="33848704"/>
      </c:barChart>
      <c:catAx>
        <c:axId val="33847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848704"/>
        <c:crosses val="autoZero"/>
        <c:auto val="1"/>
        <c:lblAlgn val="ctr"/>
        <c:lblOffset val="100"/>
        <c:noMultiLvlLbl val="0"/>
      </c:catAx>
      <c:valAx>
        <c:axId val="3384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8471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95542861634808E-2"/>
          <c:y val="1.6736604904755047E-2"/>
          <c:w val="0.93404457138365193"/>
          <c:h val="0.66773771339257992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869824"/>
        <c:axId val="33871360"/>
      </c:barChart>
      <c:catAx>
        <c:axId val="3386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871360"/>
        <c:crosses val="autoZero"/>
        <c:auto val="1"/>
        <c:lblAlgn val="ctr"/>
        <c:lblOffset val="100"/>
        <c:noMultiLvlLbl val="0"/>
      </c:catAx>
      <c:valAx>
        <c:axId val="33871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869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8731999125109364"/>
          <c:y val="0.24590004374453192"/>
          <c:w val="0.21268000874890639"/>
          <c:h val="0.658481439820022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9"/>
              <c:layout>
                <c:manualLayout>
                  <c:x val="-4.0730540091218244E-3"/>
                  <c:y val="-5.7592489735463562E-3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</c:dLbl>
            <c:showLegendKey val="1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Sheet1!$E$11:$E$28</c:f>
              <c:strCache>
                <c:ptCount val="18"/>
                <c:pt idx="0">
                  <c:v>United States</c:v>
                </c:pt>
                <c:pt idx="1">
                  <c:v>IDA</c:v>
                </c:pt>
                <c:pt idx="2">
                  <c:v>Sweden</c:v>
                </c:pt>
                <c:pt idx="3">
                  <c:v>EU Institutions</c:v>
                </c:pt>
                <c:pt idx="4">
                  <c:v>United Kingdom</c:v>
                </c:pt>
                <c:pt idx="5">
                  <c:v>Canada</c:v>
                </c:pt>
                <c:pt idx="6">
                  <c:v>Denmark</c:v>
                </c:pt>
                <c:pt idx="7">
                  <c:v>AfDF</c:v>
                </c:pt>
                <c:pt idx="8">
                  <c:v>Japan</c:v>
                </c:pt>
                <c:pt idx="9">
                  <c:v>Portugal</c:v>
                </c:pt>
                <c:pt idx="10">
                  <c:v>Netherlands</c:v>
                </c:pt>
                <c:pt idx="11">
                  <c:v>Germany</c:v>
                </c:pt>
                <c:pt idx="12">
                  <c:v>Korea</c:v>
                </c:pt>
                <c:pt idx="13">
                  <c:v>Ireland</c:v>
                </c:pt>
                <c:pt idx="14">
                  <c:v>Norway</c:v>
                </c:pt>
                <c:pt idx="15">
                  <c:v>France</c:v>
                </c:pt>
                <c:pt idx="16">
                  <c:v>Switzerland</c:v>
                </c:pt>
                <c:pt idx="17">
                  <c:v>20 other donors </c:v>
                </c:pt>
              </c:strCache>
            </c:strRef>
          </c:cat>
          <c:val>
            <c:numRef>
              <c:f>Sheet1!$F$11:$F$28</c:f>
              <c:numCache>
                <c:formatCode>0.0%</c:formatCode>
                <c:ptCount val="18"/>
                <c:pt idx="0">
                  <c:v>0.23803644979954325</c:v>
                </c:pt>
                <c:pt idx="1">
                  <c:v>0.16972412091525102</c:v>
                </c:pt>
                <c:pt idx="2">
                  <c:v>5.9228693099190523E-2</c:v>
                </c:pt>
                <c:pt idx="3">
                  <c:v>5.7449763561020759E-2</c:v>
                </c:pt>
                <c:pt idx="4">
                  <c:v>5.6771110257989789E-2</c:v>
                </c:pt>
                <c:pt idx="5">
                  <c:v>4.1881955023341001E-2</c:v>
                </c:pt>
                <c:pt idx="6">
                  <c:v>4.1835872099045435E-2</c:v>
                </c:pt>
                <c:pt idx="7">
                  <c:v>3.2354952258654521E-2</c:v>
                </c:pt>
                <c:pt idx="8">
                  <c:v>3.145289749984248E-2</c:v>
                </c:pt>
                <c:pt idx="9">
                  <c:v>3.0271365501843894E-2</c:v>
                </c:pt>
                <c:pt idx="10">
                  <c:v>2.8586695986181864E-2</c:v>
                </c:pt>
                <c:pt idx="11">
                  <c:v>2.6478181039104404E-2</c:v>
                </c:pt>
                <c:pt idx="12">
                  <c:v>2.6151623057617274E-2</c:v>
                </c:pt>
                <c:pt idx="13">
                  <c:v>2.2636700859723861E-2</c:v>
                </c:pt>
                <c:pt idx="14">
                  <c:v>1.8525521681192484E-2</c:v>
                </c:pt>
                <c:pt idx="15">
                  <c:v>1.6053237306119614E-2</c:v>
                </c:pt>
                <c:pt idx="16">
                  <c:v>1.4697566470601628E-2</c:v>
                </c:pt>
                <c:pt idx="17">
                  <c:v>8.7863293583736013E-2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16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00FF00"/>
                        </a:solidFill>
                      </a:rPr>
                      <a:t>EU+ 14MS+CH+NO, 41%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Sheet1!$H$11:$H$17</c:f>
              <c:strCache>
                <c:ptCount val="7"/>
                <c:pt idx="0">
                  <c:v>EU+ 14MS+CH+NO</c:v>
                </c:pt>
                <c:pt idx="1">
                  <c:v>United States</c:v>
                </c:pt>
                <c:pt idx="2">
                  <c:v>IDA</c:v>
                </c:pt>
                <c:pt idx="3">
                  <c:v>Canada</c:v>
                </c:pt>
                <c:pt idx="4">
                  <c:v>AfDF</c:v>
                </c:pt>
                <c:pt idx="5">
                  <c:v>Japan</c:v>
                </c:pt>
                <c:pt idx="6">
                  <c:v>16 other donors</c:v>
                </c:pt>
              </c:strCache>
            </c:strRef>
          </c:cat>
          <c:val>
            <c:numRef>
              <c:f>Sheet1!$I$11:$I$17</c:f>
              <c:numCache>
                <c:formatCode>0.0%</c:formatCode>
                <c:ptCount val="7"/>
                <c:pt idx="0" formatCode="0%">
                  <c:v>0.40648453910700871</c:v>
                </c:pt>
                <c:pt idx="1">
                  <c:v>0.23803644979954325</c:v>
                </c:pt>
                <c:pt idx="2">
                  <c:v>0.16972412091525102</c:v>
                </c:pt>
                <c:pt idx="3">
                  <c:v>4.1881955023341001E-2</c:v>
                </c:pt>
                <c:pt idx="4">
                  <c:v>3.2354952258654521E-2</c:v>
                </c:pt>
                <c:pt idx="5">
                  <c:v>3.145289749984248E-2</c:v>
                </c:pt>
                <c:pt idx="6">
                  <c:v>8.0065085396359037E-2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95542861634808E-2"/>
          <c:y val="1.6736604904755047E-2"/>
          <c:w val="0.93404457138365193"/>
          <c:h val="0.66773771339257992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729920"/>
        <c:axId val="33789056"/>
      </c:barChart>
      <c:catAx>
        <c:axId val="33729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789056"/>
        <c:crosses val="autoZero"/>
        <c:auto val="1"/>
        <c:lblAlgn val="ctr"/>
        <c:lblOffset val="100"/>
        <c:noMultiLvlLbl val="0"/>
      </c:catAx>
      <c:valAx>
        <c:axId val="33789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299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280920" cy="460851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05/03/2015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05/03/2015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44538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844" y="4715793"/>
            <a:ext cx="5488317" cy="446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46125"/>
            <a:ext cx="4964112" cy="3722688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076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82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20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 txBox="1">
            <a:spLocks noGrp="1" noChangeArrowheads="1"/>
          </p:cNvSpPr>
          <p:nvPr/>
        </p:nvSpPr>
        <p:spPr bwMode="auto">
          <a:xfrm>
            <a:off x="2" y="9431585"/>
            <a:ext cx="2970842" cy="49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sz="1200" b="0">
                <a:solidFill>
                  <a:schemeClr val="tx1"/>
                </a:solidFill>
                <a:latin typeface="Arial" charset="0"/>
              </a:rPr>
              <a:t>DEVCO- Bernard San Emeterio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85564" y="9431585"/>
            <a:ext cx="2970842" cy="49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2011C1A-6186-4CD9-93BB-E7521999CC94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19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7"/>
          <p:cNvSpPr txBox="1">
            <a:spLocks noGrp="1" noChangeArrowheads="1"/>
          </p:cNvSpPr>
          <p:nvPr/>
        </p:nvSpPr>
        <p:spPr bwMode="auto">
          <a:xfrm>
            <a:off x="3885564" y="9431585"/>
            <a:ext cx="2970842" cy="49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A199AD0-5CED-4914-BE93-83981E158952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19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44538"/>
            <a:ext cx="4967288" cy="3724275"/>
          </a:xfrm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063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460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1185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00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365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4894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636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8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apacity4dev.ec.europa.eu/joint-programming/minisite/eu-joint-programming-guidance-pack-2015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Joint Programming</a:t>
            </a: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Overview, State of Play</a:t>
            </a:r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DEVCO DEVELOPMENT DAYS </a:t>
            </a: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Working Groups on JP</a:t>
            </a: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03 March 2015</a:t>
            </a: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DEVCO/A2 </a:t>
            </a:r>
            <a:r>
              <a:rPr lang="en-GB" altLang="en-US" sz="2000" b="0" dirty="0">
                <a:solidFill>
                  <a:srgbClr val="ECFE06"/>
                </a:solidFill>
              </a:rPr>
              <a:t>Aid and Development Effectiveness and </a:t>
            </a:r>
            <a:r>
              <a:rPr lang="en-GB" altLang="en-US" sz="2000" b="0" dirty="0" smtClean="0">
                <a:solidFill>
                  <a:srgbClr val="ECFE06"/>
                </a:solidFill>
              </a:rPr>
              <a:t>Financing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marL="0" lvl="0" algn="ctr"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EEAS/VI.B.2 </a:t>
            </a:r>
            <a:r>
              <a:rPr lang="en-GB" altLang="en-US" sz="2000" b="0" dirty="0">
                <a:solidFill>
                  <a:srgbClr val="ECFE06"/>
                </a:solidFill>
              </a:rPr>
              <a:t>Development 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4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Financial impact of Joint Programming</a:t>
            </a:r>
            <a:endParaRPr lang="en-GB" sz="28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844675"/>
            <a:ext cx="8435975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sz="1800" dirty="0" smtClean="0">
              <a:latin typeface="Verdana" pitchFamily="34" charset="0"/>
            </a:endParaRPr>
          </a:p>
          <a:p>
            <a:pPr marL="990600" lvl="1" indent="-533400">
              <a:buFont typeface="Arial" charset="0"/>
              <a:buNone/>
            </a:pPr>
            <a:endParaRPr lang="en-GB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sz="2000" b="1" dirty="0" smtClean="0">
              <a:latin typeface="Verdana" pitchFamily="34" charset="0"/>
            </a:endParaRPr>
          </a:p>
        </p:txBody>
      </p:sp>
      <p:graphicFrame>
        <p:nvGraphicFramePr>
          <p:cNvPr id="2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0036467"/>
              </p:ext>
            </p:extLst>
          </p:nvPr>
        </p:nvGraphicFramePr>
        <p:xfrm>
          <a:off x="467544" y="1916832"/>
          <a:ext cx="828092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942412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413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Regional Joint Programming workshops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700213"/>
            <a:ext cx="8964613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update from HQ; guidance; exchange experiences; address local challenges; identify good practice and support needed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Target group: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EU Delegations and MS embassies (Heads of Cooperation's); also participation of EEAS, Commission and MS HQs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Workshops were organised in: 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Latin America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</a:t>
            </a: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East &amp; Southern Africa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West </a:t>
            </a: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Africa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and 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Neighbourhood</a:t>
            </a: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4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Planning: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Asia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Myanmar/Burma,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28-29 April 2015</a:t>
            </a:r>
          </a:p>
        </p:txBody>
      </p:sp>
    </p:spTree>
    <p:extLst>
      <p:ext uri="{BB962C8B-B14F-4D97-AF65-F5344CB8AC3E}">
        <p14:creationId xmlns:p14="http://schemas.microsoft.com/office/powerpoint/2010/main" val="19560106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268759"/>
            <a:ext cx="8497887" cy="72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The way forward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altLang="en-US" sz="3000" b="1" dirty="0" smtClean="0">
              <a:solidFill>
                <a:srgbClr val="B85C00"/>
              </a:solidFill>
              <a:ea typeface="ＭＳ Ｐゴシック" pitchFamily="34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95536" y="2060848"/>
            <a:ext cx="8136904" cy="45365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en-GB" altLang="en-US" sz="1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implementation of JP commitments by EU and </a:t>
            </a: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MS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through </a:t>
            </a: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“JP Roadmaps</a:t>
            </a:r>
            <a:r>
              <a:rPr lang="en-GB" altLang="en-US" sz="1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led by the EU Delegations. </a:t>
            </a:r>
            <a:endParaRPr lang="en-GB" altLang="en-US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 </a:t>
            </a:r>
            <a:r>
              <a:rPr lang="en-GB" altLang="en-US" sz="1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&amp; </a:t>
            </a: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Evaluation</a:t>
            </a:r>
            <a:endParaRPr lang="en-GB" altLang="en-US" sz="16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 support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consultants</a:t>
            </a: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 JP Guidance Pack</a:t>
            </a:r>
            <a:endParaRPr lang="en-GB" alt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99016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552" y="1340768"/>
            <a:ext cx="82296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 and components of the Guidance Pack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536" y="2204864"/>
            <a:ext cx="84251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</a:t>
            </a:r>
            <a:endParaRPr lang="en-GB" alt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Provide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practical guidance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Delegations and MS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Embassies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 Joint Programming and also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HQs staff, based on 3 years of experience and good practices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dirty="0" smtClean="0">
                <a:solidFill>
                  <a:schemeClr val="tx2"/>
                </a:solidFill>
                <a:latin typeface="Verdana" pitchFamily="34" charset="0"/>
              </a:rPr>
              <a:t>Components: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Quick Guide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FAQs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Joint Analysis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Joint Response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Roadmap menu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395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FAQs: providing </a:t>
            </a:r>
            <a: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answers to key/recurrent questions (FAQs</a:t>
            </a: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132856"/>
            <a:ext cx="89646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Benefits of joint programming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to achieve, implement and monitor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of labour and synchronisation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partner country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capitals/HQs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non-EU donors, civil society and private sector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 in fragile states and Middle Income Countries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 and helpdesk functions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52589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Analysis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132856"/>
            <a:ext cx="89646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Political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Economic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Social situation and vulnerability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Environmental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integration and cooperation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Country capacities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Donor presences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Overarching issues (Agenda for Change, ENI policies)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1419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Response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772816"/>
            <a:ext cx="896461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Advice on drafting process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Overview of EU+MS (current) cooperation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Overall vision on country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European values, common positions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Strategic objectives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Sectors of intervention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Synchronisation and (future) division of labour (process)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Fragile states: development/security, linking relief, rehabilitation and development (LRRD)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Indicative allocations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Monitoring, evaluation and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05819799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Roadmap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772816"/>
            <a:ext cx="896461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Overview: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why JP; state of play; summary of country specific approach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Delivery schedule/process: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goals; added value; consultation government and other actors; structure of JP doc; endorsement procedure (with HQs); which (EU) donors participate; timeline/planning incl. intermediary steps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Communication to HQs: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to expect from HQs to enable process; request for substitution of bilateral programming by JP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Challenges and risks</a:t>
            </a:r>
          </a:p>
        </p:txBody>
      </p:sp>
    </p:spTree>
    <p:extLst>
      <p:ext uri="{BB962C8B-B14F-4D97-AF65-F5344CB8AC3E}">
        <p14:creationId xmlns:p14="http://schemas.microsoft.com/office/powerpoint/2010/main" val="4720869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512" y="1485454"/>
            <a:ext cx="8784976" cy="79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Consultative process with EU MS &amp; status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1988840"/>
            <a:ext cx="8748712" cy="446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00050">
              <a:spcAft>
                <a:spcPts val="200"/>
              </a:spcAft>
              <a:buNone/>
            </a:pPr>
            <a:r>
              <a:rPr lang="en-GB" altLang="en-US" sz="2000" b="1" u="sng" dirty="0" smtClean="0">
                <a:solidFill>
                  <a:schemeClr val="tx2"/>
                </a:solidFill>
              </a:rPr>
              <a:t>Consultative Process:</a:t>
            </a:r>
          </a:p>
          <a:p>
            <a:pPr marL="400050">
              <a:spcAft>
                <a:spcPts val="200"/>
              </a:spcAft>
              <a:buFont typeface="Wingdings" pitchFamily="2" charset="2"/>
              <a:buChar char="Ø"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400050">
              <a:spcAft>
                <a:spcPts val="2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The Guidance pack was drafted under the direction of DEVCO and EEAS</a:t>
            </a:r>
          </a:p>
          <a:p>
            <a:pPr marL="400050">
              <a:spcAft>
                <a:spcPts val="200"/>
              </a:spcAft>
              <a:buFont typeface="Wingdings" pitchFamily="2" charset="2"/>
              <a:buChar char="Ø"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400050">
              <a:spcAft>
                <a:spcPts val="2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It has been submitted to EU MS for consultation and comments</a:t>
            </a:r>
          </a:p>
          <a:p>
            <a:pPr marL="400050">
              <a:spcAft>
                <a:spcPts val="200"/>
              </a:spcAft>
              <a:buNone/>
            </a:pPr>
            <a:r>
              <a:rPr lang="en-GB" altLang="en-US" sz="2000" b="1" u="sng" dirty="0" smtClean="0">
                <a:solidFill>
                  <a:schemeClr val="tx2"/>
                </a:solidFill>
              </a:rPr>
              <a:t>Status</a:t>
            </a:r>
            <a:r>
              <a:rPr lang="en-GB" altLang="en-US" sz="2000" b="1" u="sng" dirty="0" smtClean="0">
                <a:solidFill>
                  <a:schemeClr val="tx2"/>
                </a:solidFill>
              </a:rPr>
              <a:t>:</a:t>
            </a:r>
          </a:p>
          <a:p>
            <a:pPr marL="400050">
              <a:spcAft>
                <a:spcPts val="200"/>
              </a:spcAft>
              <a:buNone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514350" indent="-457200">
              <a:spcAft>
                <a:spcPts val="2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Positive response by EU DGs</a:t>
            </a:r>
          </a:p>
          <a:p>
            <a:pPr marL="514350" indent="-457200">
              <a:spcAft>
                <a:spcPts val="2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Finalising in the course of Feb; EEAS/DEVCO to share with EU DELs and MS HQs, which share with embassies</a:t>
            </a:r>
          </a:p>
          <a:p>
            <a:pPr marL="514350" indent="-457200">
              <a:spcAft>
                <a:spcPts val="2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Posted on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Cap4Dev: </a:t>
            </a:r>
          </a:p>
          <a:p>
            <a:pPr marL="57150" indent="0">
              <a:spcAft>
                <a:spcPts val="200"/>
              </a:spcAft>
              <a:buNone/>
            </a:pPr>
            <a:r>
              <a:rPr lang="en-GB" altLang="en-US" sz="1400" dirty="0">
                <a:solidFill>
                  <a:schemeClr val="tx2"/>
                </a:solidFill>
                <a:hlinkClick r:id="rId3"/>
              </a:rPr>
              <a:t>http://</a:t>
            </a:r>
            <a:r>
              <a:rPr lang="en-GB" altLang="en-US" sz="1400" dirty="0" smtClean="0">
                <a:solidFill>
                  <a:schemeClr val="tx2"/>
                </a:solidFill>
                <a:hlinkClick r:id="rId3"/>
              </a:rPr>
              <a:t>capacity4dev.ec.europa.eu/joint-programming/minisite/eu-joint-programming-guidance-pack-2015</a:t>
            </a:r>
            <a:r>
              <a:rPr lang="en-GB" altLang="en-US" sz="1400" dirty="0" smtClean="0">
                <a:solidFill>
                  <a:schemeClr val="tx2"/>
                </a:solidFill>
              </a:rPr>
              <a:t> </a:t>
            </a:r>
            <a:endParaRPr lang="en-GB" altLang="en-US" sz="1400" dirty="0" smtClean="0">
              <a:solidFill>
                <a:schemeClr val="tx2"/>
              </a:solidFill>
            </a:endParaRPr>
          </a:p>
          <a:p>
            <a:pPr marL="342900" lvl="1" indent="-342900">
              <a:spcAft>
                <a:spcPts val="200"/>
              </a:spcAft>
              <a:buFont typeface="Arial" charset="0"/>
              <a:buNone/>
            </a:pPr>
            <a:endParaRPr lang="en-GB" altLang="en-US" sz="2000" dirty="0" smtClean="0"/>
          </a:p>
          <a:p>
            <a:pPr>
              <a:spcAft>
                <a:spcPts val="200"/>
              </a:spcAft>
            </a:pPr>
            <a:endParaRPr lang="en-GB" altLang="en-US" sz="2400" u="sng" dirty="0" smtClean="0"/>
          </a:p>
          <a:p>
            <a:pPr>
              <a:spcAft>
                <a:spcPts val="200"/>
              </a:spcAft>
            </a:pPr>
            <a:endParaRPr lang="en-GB" altLang="en-US" dirty="0" smtClean="0"/>
          </a:p>
          <a:p>
            <a:pPr>
              <a:spcAft>
                <a:spcPts val="200"/>
              </a:spcAft>
            </a:pPr>
            <a:endParaRPr lang="en-GB" altLang="en-US" dirty="0" smtClean="0"/>
          </a:p>
          <a:p>
            <a:pPr>
              <a:spcAft>
                <a:spcPts val="200"/>
              </a:spcAft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spcAft>
                <a:spcPts val="200"/>
              </a:spcAft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43644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solidFill>
                <a:schemeClr val="bg1"/>
              </a:solidFill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1385888"/>
            <a:ext cx="9144000" cy="54721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r>
              <a:rPr lang="en-GB" sz="3600" dirty="0" smtClean="0">
                <a:solidFill>
                  <a:schemeClr val="accent6"/>
                </a:solidFill>
              </a:rPr>
              <a:t>Further </a:t>
            </a:r>
            <a:r>
              <a:rPr lang="en-GB" sz="3600" dirty="0">
                <a:solidFill>
                  <a:schemeClr val="accent6"/>
                </a:solidFill>
              </a:rPr>
              <a:t>info on:</a:t>
            </a:r>
          </a:p>
          <a:p>
            <a:pPr marL="3175" algn="ctr">
              <a:defRPr/>
            </a:pPr>
            <a:r>
              <a:rPr lang="en-GB" sz="2000" dirty="0">
                <a:solidFill>
                  <a:schemeClr val="accent6"/>
                </a:solidFill>
              </a:rPr>
              <a:t>http://capacity4dev.ec.europa.eu/joint-programming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endParaRPr lang="en-GB" sz="2000" dirty="0" smtClean="0">
              <a:solidFill>
                <a:srgbClr val="FFFF00"/>
              </a:solidFill>
            </a:endParaRPr>
          </a:p>
          <a:p>
            <a:pPr marL="3175" algn="ctr">
              <a:defRPr/>
            </a:pPr>
            <a:endParaRPr lang="en-GB" sz="3600" dirty="0">
              <a:solidFill>
                <a:srgbClr val="FFFF00"/>
              </a:solidFill>
            </a:endParaRPr>
          </a:p>
          <a:p>
            <a:pPr marL="3175" algn="ctr">
              <a:defRPr/>
            </a:pP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sp>
        <p:nvSpPr>
          <p:cNvPr id="17412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7413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8599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750" y="1341438"/>
            <a:ext cx="82296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 commitment: 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0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Single multi-annual country strategy of EU and MS</a:t>
            </a:r>
            <a:br>
              <a:rPr lang="en-GB" altLang="en-US" sz="20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1600" b="1" i="1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Council Conclusions November 2011</a:t>
            </a:r>
            <a:r>
              <a:rPr lang="en-GB" altLang="en-US" sz="1600" b="1" i="1" dirty="0" smtClean="0">
                <a:solidFill>
                  <a:srgbClr val="00B0F0"/>
                </a:solidFill>
              </a:rPr>
              <a:t> 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276872"/>
            <a:ext cx="8425184" cy="432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Joint analysis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dirty="0" smtClean="0">
                <a:latin typeface="Verdana" pitchFamily="34" charset="0"/>
              </a:rPr>
              <a:t>of and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joint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</a:rPr>
              <a:t>response </a:t>
            </a:r>
            <a:r>
              <a:rPr lang="en-GB" altLang="en-US" sz="2000" dirty="0" smtClean="0">
                <a:latin typeface="Verdana" pitchFamily="34" charset="0"/>
              </a:rPr>
              <a:t>to partner country’s development strategy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altLang="en-US" sz="2000" dirty="0"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2000" dirty="0" smtClean="0">
                <a:latin typeface="Verdana" pitchFamily="34" charset="0"/>
              </a:rPr>
              <a:t>Identification of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sectors of intervention </a:t>
            </a:r>
            <a:r>
              <a:rPr lang="en-GB" altLang="en-US" sz="2000" dirty="0" smtClean="0">
                <a:latin typeface="Verdana" pitchFamily="34" charset="0"/>
              </a:rPr>
              <a:t>and in-country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division of labour</a:t>
            </a:r>
            <a:r>
              <a:rPr lang="en-GB" altLang="en-US" sz="2000" dirty="0" smtClean="0">
                <a:latin typeface="Verdana" pitchFamily="34" charset="0"/>
              </a:rPr>
              <a:t>: who is working in which sectors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Indicative multi-annual financial allocations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dirty="0" smtClean="0">
                <a:latin typeface="Verdana" pitchFamily="34" charset="0"/>
              </a:rPr>
              <a:t>per sector and donor</a:t>
            </a:r>
            <a:endParaRPr lang="en-GB" altLang="en-US" sz="2000" u="sng" dirty="0" smtClean="0"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altLang="en-US" sz="2400" b="1" dirty="0" smtClean="0"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2000" b="1" i="1" dirty="0" smtClean="0">
                <a:latin typeface="Verdana" pitchFamily="34" charset="0"/>
              </a:rPr>
              <a:t>Principles: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</a:rPr>
              <a:t>It is mainly an in-country process </a:t>
            </a:r>
            <a:r>
              <a:rPr lang="en-GB" altLang="en-US" sz="1600" dirty="0" smtClean="0">
                <a:latin typeface="Verdana" pitchFamily="34" charset="0"/>
              </a:rPr>
              <a:t>led by EU Delegations and MS embassies 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</a:rPr>
              <a:t>Alignment and synchronisation </a:t>
            </a:r>
            <a:r>
              <a:rPr lang="en-GB" altLang="en-US" sz="1600" dirty="0" smtClean="0">
                <a:latin typeface="Verdana" pitchFamily="34" charset="0"/>
              </a:rPr>
              <a:t>with partner country planning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</a:rPr>
              <a:t>Gradual</a:t>
            </a:r>
            <a:r>
              <a:rPr lang="en-GB" altLang="en-US" sz="1600" dirty="0" smtClean="0">
                <a:latin typeface="Verdana" pitchFamily="34" charset="0"/>
              </a:rPr>
              <a:t> approach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2800" dirty="0" smtClean="0"/>
          </a:p>
          <a:p>
            <a:pPr marL="342900" lvl="1" indent="-342900">
              <a:lnSpc>
                <a:spcPct val="80000"/>
              </a:lnSpc>
              <a:buFont typeface="Arial" charset="0"/>
              <a:buNone/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400" u="sng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9787102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484784"/>
            <a:ext cx="8229600" cy="791691"/>
          </a:xfrm>
        </p:spPr>
        <p:txBody>
          <a:bodyPr/>
          <a:lstStyle/>
          <a:p>
            <a: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Programming: The value added</a:t>
            </a:r>
            <a:endParaRPr lang="en-GB" sz="2800" b="1" dirty="0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3888433"/>
          </a:xfrm>
        </p:spPr>
        <p:txBody>
          <a:bodyPr/>
          <a:lstStyle/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>
                <a:latin typeface="Verdana" pitchFamily="32" charset="0"/>
                <a:ea typeface="ＭＳ Ｐゴシック" charset="-128"/>
                <a:cs typeface="Arial Unicode MS" charset="0"/>
              </a:rPr>
              <a:t>Speak with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one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voice</a:t>
            </a:r>
            <a:endParaRPr lang="en-GB" altLang="en-US" sz="2000" b="1" dirty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Improve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complementarity of political message </a:t>
            </a:r>
            <a:r>
              <a:rPr lang="en-GB" altLang="en-US" sz="2000" dirty="0">
                <a:latin typeface="Verdana" pitchFamily="32" charset="0"/>
                <a:ea typeface="ＭＳ Ｐゴシック" charset="-128"/>
                <a:cs typeface="Arial Unicode MS" charset="0"/>
              </a:rPr>
              <a:t>and action, which might lead to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more impact</a:t>
            </a: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Gives EU a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visible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face</a:t>
            </a: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Improves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transparency,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predictability, accountability </a:t>
            </a: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>
                <a:latin typeface="Verdana" pitchFamily="32" charset="0"/>
                <a:ea typeface="ＭＳ Ｐゴシック" charset="-128"/>
                <a:cs typeface="Arial Unicode MS" charset="0"/>
              </a:rPr>
              <a:t>Facilitates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joint implementation</a:t>
            </a: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Potential to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reduce bureaucracy, fragmentation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and costs for all actors involved</a:t>
            </a: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dirty="0" smtClean="0"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Living </a:t>
            </a:r>
            <a:r>
              <a:rPr lang="en-GB" altLang="en-US" sz="2000" dirty="0">
                <a:latin typeface="Verdana" pitchFamily="32" charset="0"/>
                <a:ea typeface="ＭＳ Ｐゴシック" charset="-128"/>
                <a:cs typeface="Arial Unicode MS" charset="0"/>
              </a:rPr>
              <a:t>up to our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aid effectiveness commitments </a:t>
            </a:r>
          </a:p>
        </p:txBody>
      </p:sp>
    </p:spTree>
    <p:extLst>
      <p:ext uri="{BB962C8B-B14F-4D97-AF65-F5344CB8AC3E}">
        <p14:creationId xmlns:p14="http://schemas.microsoft.com/office/powerpoint/2010/main" val="265965627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3600" dirty="0">
                <a:solidFill>
                  <a:srgbClr val="0000FF"/>
                </a:solidFill>
              </a:rPr>
              <a:t>Illustration of potential</a:t>
            </a:r>
            <a:r>
              <a:rPr lang="en-GB" altLang="en-US" sz="3600" dirty="0" smtClean="0">
                <a:solidFill>
                  <a:srgbClr val="0000FF"/>
                </a:solidFill>
              </a:rPr>
              <a:t/>
            </a:r>
            <a:br>
              <a:rPr lang="en-GB" altLang="en-US" sz="3600" dirty="0" smtClean="0">
                <a:solidFill>
                  <a:srgbClr val="0000FF"/>
                </a:solidFill>
              </a:rPr>
            </a:br>
            <a:r>
              <a:rPr lang="en-GB" altLang="en-US" sz="1800" b="1" i="1" dirty="0" smtClean="0">
                <a:solidFill>
                  <a:srgbClr val="FF6600"/>
                </a:solidFill>
              </a:rPr>
              <a:t>Mozambique</a:t>
            </a:r>
            <a:r>
              <a:rPr lang="en-GB" altLang="en-US" sz="1800" i="1" dirty="0" smtClean="0">
                <a:solidFill>
                  <a:srgbClr val="0000FF"/>
                </a:solidFill>
              </a:rPr>
              <a:t> Country Programmable Aid (CPA) </a:t>
            </a:r>
            <a:br>
              <a:rPr lang="en-GB" altLang="en-US" sz="1800" i="1" dirty="0" smtClean="0">
                <a:solidFill>
                  <a:srgbClr val="0000FF"/>
                </a:solidFill>
              </a:rPr>
            </a:br>
            <a:r>
              <a:rPr lang="en-GB" altLang="en-US" sz="1000" i="1" dirty="0" smtClean="0">
                <a:solidFill>
                  <a:srgbClr val="0000FF"/>
                </a:solidFill>
              </a:rPr>
              <a:t>Data source: OECD/DAC 2013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2454859"/>
            <a:ext cx="42484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altLang="en-US" sz="1600" dirty="0" smtClean="0">
              <a:solidFill>
                <a:srgbClr val="0000FF"/>
              </a:solidFill>
            </a:endParaRPr>
          </a:p>
          <a:p>
            <a:endParaRPr lang="en-GB" altLang="en-US" sz="1600" dirty="0">
              <a:solidFill>
                <a:srgbClr val="0000FF"/>
              </a:solidFill>
            </a:endParaRPr>
          </a:p>
          <a:p>
            <a:endParaRPr lang="en-GB" altLang="en-US" sz="1600" dirty="0" smtClean="0">
              <a:solidFill>
                <a:srgbClr val="0000FF"/>
              </a:solidFill>
            </a:endParaRPr>
          </a:p>
          <a:p>
            <a:pPr algn="ctr"/>
            <a:r>
              <a:rPr lang="en-GB" altLang="en-US" sz="2000" dirty="0" smtClean="0">
                <a:solidFill>
                  <a:srgbClr val="0000FF"/>
                </a:solidFill>
              </a:rPr>
              <a:t>When EU+ </a:t>
            </a:r>
            <a:r>
              <a:rPr lang="en-GB" altLang="en-US" sz="2000" dirty="0">
                <a:solidFill>
                  <a:srgbClr val="0000FF"/>
                </a:solidFill>
              </a:rPr>
              <a:t>acts as </a:t>
            </a:r>
            <a:r>
              <a:rPr lang="en-GB" altLang="en-US" sz="2000" dirty="0" smtClean="0">
                <a:solidFill>
                  <a:srgbClr val="0000FF"/>
                </a:solidFill>
              </a:rPr>
              <a:t>one</a:t>
            </a:r>
            <a:r>
              <a:rPr lang="en-GB" altLang="en-US" sz="2200" dirty="0"/>
              <a:t/>
            </a:r>
            <a:br>
              <a:rPr lang="en-GB" altLang="en-US" sz="2200" dirty="0"/>
            </a:br>
            <a:endParaRPr lang="en-GB" sz="22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051059"/>
              </p:ext>
            </p:extLst>
          </p:nvPr>
        </p:nvGraphicFramePr>
        <p:xfrm>
          <a:off x="-324544" y="2220233"/>
          <a:ext cx="5004048" cy="324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536138"/>
            <a:ext cx="4248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 smtClean="0">
                <a:solidFill>
                  <a:srgbClr val="0000FF"/>
                </a:solidFill>
              </a:rPr>
              <a:t>Fragmented aid</a:t>
            </a:r>
            <a:endParaRPr lang="en-GB" sz="20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867727"/>
              </p:ext>
            </p:extLst>
          </p:nvPr>
        </p:nvGraphicFramePr>
        <p:xfrm>
          <a:off x="4067944" y="3501008"/>
          <a:ext cx="5076056" cy="33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2262499"/>
              </p:ext>
            </p:extLst>
          </p:nvPr>
        </p:nvGraphicFramePr>
        <p:xfrm>
          <a:off x="457200" y="3284983"/>
          <a:ext cx="3642792" cy="2644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fiek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2016263"/>
              </p:ext>
            </p:extLst>
          </p:nvPr>
        </p:nvGraphicFramePr>
        <p:xfrm>
          <a:off x="4499992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afiek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838746"/>
              </p:ext>
            </p:extLst>
          </p:nvPr>
        </p:nvGraphicFramePr>
        <p:xfrm>
          <a:off x="0" y="1628800"/>
          <a:ext cx="4716016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fiek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398194"/>
              </p:ext>
            </p:extLst>
          </p:nvPr>
        </p:nvGraphicFramePr>
        <p:xfrm>
          <a:off x="4211960" y="3573016"/>
          <a:ext cx="5139139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542172"/>
              </p:ext>
            </p:extLst>
          </p:nvPr>
        </p:nvGraphicFramePr>
        <p:xfrm>
          <a:off x="-324544" y="1628800"/>
          <a:ext cx="6696744" cy="4142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4012635"/>
              </p:ext>
            </p:extLst>
          </p:nvPr>
        </p:nvGraphicFramePr>
        <p:xfrm>
          <a:off x="3851920" y="3208911"/>
          <a:ext cx="6367574" cy="398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18178980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000" b="1" dirty="0" smtClean="0">
                <a:solidFill>
                  <a:srgbClr val="0000FF"/>
                </a:solidFill>
                <a:ea typeface="ＭＳ Ｐゴシック" pitchFamily="34" charset="-128"/>
              </a:rPr>
              <a:t>In-country progress </a:t>
            </a:r>
            <a:endParaRPr lang="en-GB" altLang="en-US" sz="30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2109621"/>
            <a:ext cx="8280920" cy="47525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14 Joint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Programming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documents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agreed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(2012-2014):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Burma/Myanmar, Burundi, Cambodia, Chad, Comoros, Ghana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Guatemala, Laos,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Mali, Namibia, Rwanda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Senegal, South Sudan, Togo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fr-BE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4 Joint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analysis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/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response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strategies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agreed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(2012-2014):</a:t>
            </a:r>
          </a:p>
          <a:p>
            <a:pPr marL="685800" lvl="2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Bolivia,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Ethiopia, Cote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d'Ivoire, Palestine</a:t>
            </a:r>
            <a:endParaRPr lang="en-GB" sz="1600" i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fr-BE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5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additional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Joint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Programming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documents in 2015: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Armenia (joint analysis), Georgia, Kenya, Paraguay, Uganda</a:t>
            </a:r>
            <a:endParaRPr lang="fr-BE" sz="16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defRPr/>
            </a:pPr>
            <a:endParaRPr lang="fr-BE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30+ countries for 2016-2018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GB" sz="1800" b="1" dirty="0" smtClean="0">
              <a:solidFill>
                <a:srgbClr val="33CC33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dirty="0"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9389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268413"/>
            <a:ext cx="8640762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Windows for JP per year </a:t>
            </a:r>
            <a:endParaRPr lang="en-GB" altLang="en-US" sz="30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061382"/>
              </p:ext>
            </p:extLst>
          </p:nvPr>
        </p:nvGraphicFramePr>
        <p:xfrm>
          <a:off x="539552" y="1772816"/>
          <a:ext cx="8064895" cy="4873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4149"/>
                <a:gridCol w="1344149"/>
                <a:gridCol w="1414892"/>
                <a:gridCol w="1414894"/>
                <a:gridCol w="1202662"/>
                <a:gridCol w="1344149"/>
              </a:tblGrid>
              <a:tr h="1749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2012-2014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2016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2017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u="none" strike="noStrike" dirty="0" smtClean="0">
                          <a:effectLst/>
                        </a:rPr>
                        <a:t>?</a:t>
                      </a:r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Bolivia 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Armenia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Afghanistan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Algeria?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Cambodia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Azerbaijan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Burma/Myanmar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Georgia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Bangladesh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Bolivia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Honduras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Belarus</a:t>
                      </a: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Burundi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Kenya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Benin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Burundi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Kenya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Jordan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Cambodia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Paraguay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Burkina Faso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Egypt? 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Nicaragua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Lebanon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5123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Chad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Uganda</a:t>
                      </a:r>
                      <a:endParaRPr lang="en-GB" sz="900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Chad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Georgia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Paraguay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Libya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Comoros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ctr"/>
                </a:tc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Côte d'Ivoire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Ghana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Rwanda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Côte d'Ivoire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El Salvador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Guatemala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Ethiopia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Ethiopia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Liberia 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Ghana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Haiti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Mali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Guatemala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Laos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Moldova?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Laos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Malawi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Palestine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Mali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Mauritania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Philippines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Namibia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Morocco</a:t>
                      </a:r>
                      <a:endParaRPr lang="en-GB" sz="900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Senegal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Rwanda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Mozambique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Sierra Leone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Senegal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Nepal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South Sudan phase </a:t>
                      </a: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South Sudan 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Niger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Togo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Togo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Pakistan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Ukraine?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Tanzania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6884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Tunisia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Vietnam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Yemen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749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Zimbabwe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6164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6164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61643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01450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196752"/>
            <a:ext cx="9144000" cy="6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From Joint Programming towards 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Joint Implementation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628801"/>
            <a:ext cx="8964613" cy="54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/>
              <a:t>Joint Programming </a:t>
            </a:r>
            <a:r>
              <a:rPr lang="en-GB" sz="1600" b="1" dirty="0" smtClean="0">
                <a:solidFill>
                  <a:srgbClr val="FF6600"/>
                </a:solidFill>
              </a:rPr>
              <a:t>facilitates Joint Implementation</a:t>
            </a: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of labour within sectors:</a:t>
            </a:r>
            <a:r>
              <a:rPr lang="en-GB" altLang="en-US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sector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mapping and coordination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; sector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dialogue; who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does what (best), donor roles (lead, active); managing exits; indicative allocations </a:t>
            </a:r>
            <a:r>
              <a:rPr lang="en-GB" altLang="en-US" sz="1600" i="1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Use toolkit on Division of Labour (June 2009)</a:t>
            </a:r>
            <a:endParaRPr lang="en-GB" alt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sector results frameworks: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joint goals/indicators built on partner country systems; joint monitoring, evaluation and reporting; ensure joint EU+MS visibility 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From </a:t>
            </a: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 coordination towards: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joint analysis/appraisals and sector response; joint aid modalities (budget support, pooled funding, delegated cooperation, trust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funds, TA pooling)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facilitating work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with non-EU donors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2365158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000" b="1" dirty="0" smtClean="0">
                <a:solidFill>
                  <a:srgbClr val="0000FF"/>
                </a:solidFill>
                <a:ea typeface="ＭＳ Ｐゴシック" pitchFamily="34" charset="-128"/>
              </a:rPr>
              <a:t>In-country progress</a:t>
            </a:r>
            <a:endParaRPr lang="en-GB" sz="30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67250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38"/>
              </a:spcBef>
              <a:buNone/>
            </a:pPr>
            <a:r>
              <a:rPr lang="en-GB" altLang="en-US" sz="2800" b="1" dirty="0">
                <a:solidFill>
                  <a:srgbClr val="FF6600"/>
                </a:solidFill>
                <a:latin typeface="Verdana" pitchFamily="32" charset="0"/>
              </a:rPr>
              <a:t>Quality of documents has improved: </a:t>
            </a:r>
            <a:endParaRPr lang="en-GB" altLang="en-US" sz="20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endParaRPr lang="en-GB" altLang="en-US" sz="2400" dirty="0" smtClean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Better analysis</a:t>
            </a:r>
            <a:endParaRPr lang="en-GB" altLang="en-US" sz="24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Increased </a:t>
            </a:r>
            <a:r>
              <a:rPr lang="en-GB" altLang="en-US" sz="2400" dirty="0">
                <a:latin typeface="Verdana" pitchFamily="32" charset="0"/>
              </a:rPr>
              <a:t>division of </a:t>
            </a:r>
            <a:r>
              <a:rPr lang="en-GB" altLang="en-US" sz="2400" dirty="0" smtClean="0">
                <a:latin typeface="Verdana" pitchFamily="32" charset="0"/>
              </a:rPr>
              <a:t>labour </a:t>
            </a:r>
            <a:endParaRPr lang="en-GB" altLang="en-US" sz="24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Inclusion </a:t>
            </a:r>
            <a:r>
              <a:rPr lang="en-GB" altLang="en-US" sz="2400" dirty="0">
                <a:latin typeface="Verdana" pitchFamily="32" charset="0"/>
              </a:rPr>
              <a:t>of indicative </a:t>
            </a:r>
            <a:r>
              <a:rPr lang="en-GB" altLang="en-US" sz="2400" dirty="0" smtClean="0">
                <a:latin typeface="Verdana" pitchFamily="32" charset="0"/>
              </a:rPr>
              <a:t>allocations</a:t>
            </a:r>
            <a:endParaRPr lang="en-GB" altLang="en-US" sz="24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First </a:t>
            </a:r>
            <a:r>
              <a:rPr lang="en-GB" altLang="en-US" sz="2400" dirty="0">
                <a:latin typeface="Verdana" pitchFamily="32" charset="0"/>
              </a:rPr>
              <a:t>move towards </a:t>
            </a:r>
            <a:r>
              <a:rPr lang="en-GB" altLang="en-US" sz="2400" dirty="0" smtClean="0">
                <a:latin typeface="Verdana" pitchFamily="32" charset="0"/>
              </a:rPr>
              <a:t>results </a:t>
            </a:r>
            <a:r>
              <a:rPr lang="en-GB" altLang="en-US" sz="2400" dirty="0">
                <a:latin typeface="Verdana" pitchFamily="32" charset="0"/>
              </a:rPr>
              <a:t>frameworks and monitoring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55288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Regional breakdown</a:t>
            </a:r>
            <a:b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sz="1200" dirty="0" smtClean="0"/>
              <a:t>Dark </a:t>
            </a:r>
            <a:r>
              <a:rPr lang="en-GB" sz="1200" dirty="0"/>
              <a:t>green = Joint programming agreed</a:t>
            </a:r>
            <a:br>
              <a:rPr lang="en-GB" sz="1200" dirty="0"/>
            </a:br>
            <a:r>
              <a:rPr lang="en-GB" sz="1200" dirty="0"/>
              <a:t>Middle dark = Potential, but not agreed yet</a:t>
            </a:r>
            <a:br>
              <a:rPr lang="en-GB" sz="1200" dirty="0"/>
            </a:br>
            <a:r>
              <a:rPr lang="en-GB" sz="1200" dirty="0"/>
              <a:t>Light green = No Joint Programming at this stage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844675"/>
            <a:ext cx="8435975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sz="1800" dirty="0" smtClean="0">
              <a:latin typeface="Verdana" pitchFamily="34" charset="0"/>
            </a:endParaRPr>
          </a:p>
          <a:p>
            <a:pPr marL="990600" lvl="1" indent="-533400">
              <a:buFont typeface="Arial" charset="0"/>
              <a:buNone/>
            </a:pPr>
            <a:endParaRPr lang="en-GB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sz="2000" b="1" dirty="0" smtClean="0">
              <a:latin typeface="Verdana" pitchFamily="34" charset="0"/>
            </a:endParaRPr>
          </a:p>
        </p:txBody>
      </p:sp>
      <p:graphicFrame>
        <p:nvGraphicFramePr>
          <p:cNvPr id="2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9417187"/>
              </p:ext>
            </p:extLst>
          </p:nvPr>
        </p:nvGraphicFramePr>
        <p:xfrm>
          <a:off x="827088" y="2057400"/>
          <a:ext cx="7632700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016674"/>
              </p:ext>
            </p:extLst>
          </p:nvPr>
        </p:nvGraphicFramePr>
        <p:xfrm>
          <a:off x="755576" y="2780928"/>
          <a:ext cx="7776864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3737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33840</TotalTime>
  <Words>993</Words>
  <Application>Microsoft Office PowerPoint</Application>
  <PresentationFormat>On-screen Show (4:3)</PresentationFormat>
  <Paragraphs>343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presentation EC-EEAS</vt:lpstr>
      <vt:lpstr>PowerPoint Presentation</vt:lpstr>
      <vt:lpstr>Joint Programming commitment:  Single multi-annual country strategy of EU and MS Council Conclusions November 2011 </vt:lpstr>
      <vt:lpstr>Joint Programming: The value added</vt:lpstr>
      <vt:lpstr>Illustration of potential Mozambique Country Programmable Aid (CPA)  Data source: OECD/DAC 2013</vt:lpstr>
      <vt:lpstr>In-country progress </vt:lpstr>
      <vt:lpstr>Windows for JP per year </vt:lpstr>
      <vt:lpstr>From Joint Programming towards  Joint Implementation</vt:lpstr>
      <vt:lpstr>In-country progress</vt:lpstr>
      <vt:lpstr>Regional breakdown Dark green = Joint programming agreed Middle dark = Potential, but not agreed yet Light green = No Joint Programming at this stage </vt:lpstr>
      <vt:lpstr>Financial impact of Joint Programming</vt:lpstr>
      <vt:lpstr>Regional Joint Programming workshops </vt:lpstr>
      <vt:lpstr>The way forward </vt:lpstr>
      <vt:lpstr>Objectives and components of the Guidance Pack </vt:lpstr>
      <vt:lpstr>FAQs: providing answers to key/recurrent questions (FAQs)   </vt:lpstr>
      <vt:lpstr>Joint Analysis menu  </vt:lpstr>
      <vt:lpstr>Joint Response menu  </vt:lpstr>
      <vt:lpstr> Roadmap menu  </vt:lpstr>
      <vt:lpstr>Consultative process with EU MS &amp; status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MOLTENI Lino (DEVCO)</cp:lastModifiedBy>
  <cp:revision>1665</cp:revision>
  <cp:lastPrinted>2015-02-03T07:20:55Z</cp:lastPrinted>
  <dcterms:created xsi:type="dcterms:W3CDTF">2005-12-20T11:19:53Z</dcterms:created>
  <dcterms:modified xsi:type="dcterms:W3CDTF">2015-03-05T10:31:12Z</dcterms:modified>
</cp:coreProperties>
</file>