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0.xml" ContentType="application/vnd.openxmlformats-officedocument.presentationml.notesSlide+xml"/>
  <Override PartName="/ppt/charts/chart11.xml" ContentType="application/vnd.openxmlformats-officedocument.drawingml.chart+xml"/>
  <Override PartName="/ppt/drawings/drawing1.xml" ContentType="application/vnd.openxmlformats-officedocument.drawingml.chartshape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899" r:id="rId1"/>
  </p:sldMasterIdLst>
  <p:notesMasterIdLst>
    <p:notesMasterId r:id="rId21"/>
  </p:notesMasterIdLst>
  <p:handoutMasterIdLst>
    <p:handoutMasterId r:id="rId22"/>
  </p:handoutMasterIdLst>
  <p:sldIdLst>
    <p:sldId id="1132" r:id="rId2"/>
    <p:sldId id="1220" r:id="rId3"/>
    <p:sldId id="1224" r:id="rId4"/>
    <p:sldId id="1217" r:id="rId5"/>
    <p:sldId id="1213" r:id="rId6"/>
    <p:sldId id="1222" r:id="rId7"/>
    <p:sldId id="1205" r:id="rId8"/>
    <p:sldId id="1277" r:id="rId9"/>
    <p:sldId id="1273" r:id="rId10"/>
    <p:sldId id="1274" r:id="rId11"/>
    <p:sldId id="1275" r:id="rId12"/>
    <p:sldId id="1276" r:id="rId13"/>
    <p:sldId id="1265" r:id="rId14"/>
    <p:sldId id="1266" r:id="rId15"/>
    <p:sldId id="1267" r:id="rId16"/>
    <p:sldId id="1268" r:id="rId17"/>
    <p:sldId id="1269" r:id="rId18"/>
    <p:sldId id="1270" r:id="rId19"/>
    <p:sldId id="1253" r:id="rId20"/>
  </p:sldIdLst>
  <p:sldSz cx="9144000" cy="6858000" type="screen4x3"/>
  <p:notesSz cx="6858000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8">
          <p15:clr>
            <a:srgbClr val="A4A3A4"/>
          </p15:clr>
        </p15:guide>
        <p15:guide id="2" pos="216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ERBRANDIJ Alex (EEAS)" initials="GA(" lastIdx="0" clrIdx="0"/>
  <p:cmAuthor id="1" name="KADEL Jost (DEVCO)" initials="KJ(" lastIdx="0" clrIdx="1"/>
  <p:cmAuthor id="2" name="MOLTENI Lino (DEVCO)" initials="LM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00FF00"/>
    <a:srgbClr val="0000FF"/>
    <a:srgbClr val="33CC33"/>
    <a:srgbClr val="003366"/>
    <a:srgbClr val="FF0000"/>
    <a:srgbClr val="0C197A"/>
    <a:srgbClr val="103C72"/>
    <a:srgbClr val="003399"/>
    <a:srgbClr val="B85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15" autoAdjust="0"/>
    <p:restoredTop sz="99880" autoAdjust="0"/>
  </p:normalViewPr>
  <p:slideViewPr>
    <p:cSldViewPr>
      <p:cViewPr>
        <p:scale>
          <a:sx n="100" d="100"/>
          <a:sy n="100" d="100"/>
        </p:scale>
        <p:origin x="-1166" y="3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24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30" d="100"/>
          <a:sy n="130" d="100"/>
        </p:scale>
        <p:origin x="-1752" y="475"/>
      </p:cViewPr>
      <p:guideLst>
        <p:guide orient="horz" pos="3128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7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4.bin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9265562600518626"/>
          <c:y val="0.26097110914569099"/>
          <c:w val="0.23120601560976234"/>
          <c:h val="0.49370145131766635"/>
        </c:manualLayout>
      </c:layout>
      <c:overlay val="0"/>
      <c:spPr>
        <a:noFill/>
      </c:spPr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254396325459318"/>
          <c:y val="3.2882035578885971E-2"/>
          <c:w val="0.89745603674540686"/>
          <c:h val="0.51854658792650921"/>
        </c:manualLayout>
      </c:layout>
      <c:barChart>
        <c:barDir val="col"/>
        <c:grouping val="stacked"/>
        <c:varyColors val="0"/>
        <c:ser>
          <c:idx val="0"/>
          <c:order val="0"/>
          <c:invertIfNegative val="0"/>
          <c:cat>
            <c:strRef>
              <c:f>Sheet1!$F$39:$F$45</c:f>
              <c:strCache>
                <c:ptCount val="7"/>
                <c:pt idx="0">
                  <c:v>West Africa</c:v>
                </c:pt>
                <c:pt idx="1">
                  <c:v>Central Africa</c:v>
                </c:pt>
                <c:pt idx="2">
                  <c:v>East Africa</c:v>
                </c:pt>
                <c:pt idx="3">
                  <c:v>Southern Africa</c:v>
                </c:pt>
                <c:pt idx="4">
                  <c:v>Asia/Middle East</c:v>
                </c:pt>
                <c:pt idx="5">
                  <c:v>Latin America/Caribbean</c:v>
                </c:pt>
                <c:pt idx="6">
                  <c:v>Neighbourhood</c:v>
                </c:pt>
              </c:strCache>
            </c:strRef>
          </c:cat>
          <c:val>
            <c:numRef>
              <c:f>Sheet1!$G$39:$G$45</c:f>
              <c:numCache>
                <c:formatCode>General</c:formatCode>
                <c:ptCount val="7"/>
                <c:pt idx="0">
                  <c:v>11</c:v>
                </c:pt>
                <c:pt idx="1">
                  <c:v>3</c:v>
                </c:pt>
                <c:pt idx="2">
                  <c:v>6</c:v>
                </c:pt>
                <c:pt idx="3">
                  <c:v>3</c:v>
                </c:pt>
                <c:pt idx="4">
                  <c:v>7</c:v>
                </c:pt>
                <c:pt idx="5">
                  <c:v>7</c:v>
                </c:pt>
                <c:pt idx="6">
                  <c:v>5</c:v>
                </c:pt>
              </c:numCache>
            </c:numRef>
          </c:val>
        </c:ser>
        <c:ser>
          <c:idx val="1"/>
          <c:order val="1"/>
          <c:invertIfNegative val="0"/>
          <c:cat>
            <c:strRef>
              <c:f>Sheet1!$F$39:$F$45</c:f>
              <c:strCache>
                <c:ptCount val="7"/>
                <c:pt idx="0">
                  <c:v>West Africa</c:v>
                </c:pt>
                <c:pt idx="1">
                  <c:v>Central Africa</c:v>
                </c:pt>
                <c:pt idx="2">
                  <c:v>East Africa</c:v>
                </c:pt>
                <c:pt idx="3">
                  <c:v>Southern Africa</c:v>
                </c:pt>
                <c:pt idx="4">
                  <c:v>Asia/Middle East</c:v>
                </c:pt>
                <c:pt idx="5">
                  <c:v>Latin America/Caribbean</c:v>
                </c:pt>
                <c:pt idx="6">
                  <c:v>Neighbourhood</c:v>
                </c:pt>
              </c:strCache>
            </c:strRef>
          </c:cat>
          <c:val>
            <c:numRef>
              <c:f>Sheet1!$H$39:$H$45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6">
                  <c:v>4</c:v>
                </c:pt>
              </c:numCache>
            </c:numRef>
          </c:val>
        </c:ser>
        <c:ser>
          <c:idx val="2"/>
          <c:order val="2"/>
          <c:invertIfNegative val="0"/>
          <c:cat>
            <c:strRef>
              <c:f>Sheet1!$F$39:$F$45</c:f>
              <c:strCache>
                <c:ptCount val="7"/>
                <c:pt idx="0">
                  <c:v>West Africa</c:v>
                </c:pt>
                <c:pt idx="1">
                  <c:v>Central Africa</c:v>
                </c:pt>
                <c:pt idx="2">
                  <c:v>East Africa</c:v>
                </c:pt>
                <c:pt idx="3">
                  <c:v>Southern Africa</c:v>
                </c:pt>
                <c:pt idx="4">
                  <c:v>Asia/Middle East</c:v>
                </c:pt>
                <c:pt idx="5">
                  <c:v>Latin America/Caribbean</c:v>
                </c:pt>
                <c:pt idx="6">
                  <c:v>Neighbourhood</c:v>
                </c:pt>
              </c:strCache>
            </c:strRef>
          </c:cat>
          <c:val>
            <c:numRef>
              <c:f>Sheet1!$I$39:$I$45</c:f>
              <c:numCache>
                <c:formatCode>General</c:formatCode>
                <c:ptCount val="7"/>
                <c:pt idx="3">
                  <c:v>1</c:v>
                </c:pt>
                <c:pt idx="4">
                  <c:v>1</c:v>
                </c:pt>
                <c:pt idx="6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3847168"/>
        <c:axId val="33848704"/>
      </c:barChart>
      <c:catAx>
        <c:axId val="33847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3848704"/>
        <c:crosses val="autoZero"/>
        <c:auto val="1"/>
        <c:lblAlgn val="ctr"/>
        <c:lblOffset val="100"/>
        <c:noMultiLvlLbl val="0"/>
      </c:catAx>
      <c:valAx>
        <c:axId val="338487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8471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95542861634808E-2"/>
          <c:y val="1.6736604904755047E-2"/>
          <c:w val="0.93404457138365193"/>
          <c:h val="0.66773771339257992"/>
        </c:manualLayout>
      </c:layout>
      <c:barChart>
        <c:barDir val="col"/>
        <c:grouping val="stack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3869824"/>
        <c:axId val="33871360"/>
      </c:barChart>
      <c:catAx>
        <c:axId val="33869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3871360"/>
        <c:crosses val="autoZero"/>
        <c:auto val="1"/>
        <c:lblAlgn val="ctr"/>
        <c:lblOffset val="100"/>
        <c:noMultiLvlLbl val="0"/>
      </c:catAx>
      <c:valAx>
        <c:axId val="338713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8698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78731999125109364"/>
          <c:y val="0.24590004374453192"/>
          <c:w val="0.21268000874890639"/>
          <c:h val="0.6584814398200225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dLbl>
              <c:idx val="9"/>
              <c:layout>
                <c:manualLayout>
                  <c:x val="-4.0730540091218244E-3"/>
                  <c:y val="-5.7592489735463562E-3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</c:dLbl>
            <c:showLegendKey val="1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Sheet1!$E$11:$E$28</c:f>
              <c:strCache>
                <c:ptCount val="18"/>
                <c:pt idx="0">
                  <c:v>United States</c:v>
                </c:pt>
                <c:pt idx="1">
                  <c:v>IDA</c:v>
                </c:pt>
                <c:pt idx="2">
                  <c:v>Sweden</c:v>
                </c:pt>
                <c:pt idx="3">
                  <c:v>EU Institutions</c:v>
                </c:pt>
                <c:pt idx="4">
                  <c:v>United Kingdom</c:v>
                </c:pt>
                <c:pt idx="5">
                  <c:v>Canada</c:v>
                </c:pt>
                <c:pt idx="6">
                  <c:v>Denmark</c:v>
                </c:pt>
                <c:pt idx="7">
                  <c:v>AfDF</c:v>
                </c:pt>
                <c:pt idx="8">
                  <c:v>Japan</c:v>
                </c:pt>
                <c:pt idx="9">
                  <c:v>Portugal</c:v>
                </c:pt>
                <c:pt idx="10">
                  <c:v>Netherlands</c:v>
                </c:pt>
                <c:pt idx="11">
                  <c:v>Germany</c:v>
                </c:pt>
                <c:pt idx="12">
                  <c:v>Korea</c:v>
                </c:pt>
                <c:pt idx="13">
                  <c:v>Ireland</c:v>
                </c:pt>
                <c:pt idx="14">
                  <c:v>Norway</c:v>
                </c:pt>
                <c:pt idx="15">
                  <c:v>France</c:v>
                </c:pt>
                <c:pt idx="16">
                  <c:v>Switzerland</c:v>
                </c:pt>
                <c:pt idx="17">
                  <c:v>20 other donors </c:v>
                </c:pt>
              </c:strCache>
            </c:strRef>
          </c:cat>
          <c:val>
            <c:numRef>
              <c:f>Sheet1!$F$11:$F$28</c:f>
              <c:numCache>
                <c:formatCode>0.0%</c:formatCode>
                <c:ptCount val="18"/>
                <c:pt idx="0">
                  <c:v>0.23803644979954325</c:v>
                </c:pt>
                <c:pt idx="1">
                  <c:v>0.16972412091525102</c:v>
                </c:pt>
                <c:pt idx="2">
                  <c:v>5.9228693099190523E-2</c:v>
                </c:pt>
                <c:pt idx="3">
                  <c:v>5.7449763561020759E-2</c:v>
                </c:pt>
                <c:pt idx="4">
                  <c:v>5.6771110257989789E-2</c:v>
                </c:pt>
                <c:pt idx="5">
                  <c:v>4.1881955023341001E-2</c:v>
                </c:pt>
                <c:pt idx="6">
                  <c:v>4.1835872099045435E-2</c:v>
                </c:pt>
                <c:pt idx="7">
                  <c:v>3.2354952258654521E-2</c:v>
                </c:pt>
                <c:pt idx="8">
                  <c:v>3.145289749984248E-2</c:v>
                </c:pt>
                <c:pt idx="9">
                  <c:v>3.0271365501843894E-2</c:v>
                </c:pt>
                <c:pt idx="10">
                  <c:v>2.8586695986181864E-2</c:v>
                </c:pt>
                <c:pt idx="11">
                  <c:v>2.6478181039104404E-2</c:v>
                </c:pt>
                <c:pt idx="12">
                  <c:v>2.6151623057617274E-2</c:v>
                </c:pt>
                <c:pt idx="13">
                  <c:v>2.2636700859723861E-2</c:v>
                </c:pt>
                <c:pt idx="14">
                  <c:v>1.8525521681192484E-2</c:v>
                </c:pt>
                <c:pt idx="15">
                  <c:v>1.6053237306119614E-2</c:v>
                </c:pt>
                <c:pt idx="16">
                  <c:v>1.4697566470601628E-2</c:v>
                </c:pt>
                <c:pt idx="17">
                  <c:v>8.7863293583736013E-2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explosion val="16"/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00FF00"/>
                        </a:solidFill>
                      </a:rPr>
                      <a:t>EU+ 14MS+CH+NO, 41%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Sheet1!$H$11:$H$17</c:f>
              <c:strCache>
                <c:ptCount val="7"/>
                <c:pt idx="0">
                  <c:v>EU+ 14MS+CH+NO</c:v>
                </c:pt>
                <c:pt idx="1">
                  <c:v>United States</c:v>
                </c:pt>
                <c:pt idx="2">
                  <c:v>IDA</c:v>
                </c:pt>
                <c:pt idx="3">
                  <c:v>Canada</c:v>
                </c:pt>
                <c:pt idx="4">
                  <c:v>AfDF</c:v>
                </c:pt>
                <c:pt idx="5">
                  <c:v>Japan</c:v>
                </c:pt>
                <c:pt idx="6">
                  <c:v>16 other donors</c:v>
                </c:pt>
              </c:strCache>
            </c:strRef>
          </c:cat>
          <c:val>
            <c:numRef>
              <c:f>Sheet1!$I$11:$I$17</c:f>
              <c:numCache>
                <c:formatCode>0.0%</c:formatCode>
                <c:ptCount val="7"/>
                <c:pt idx="0" formatCode="0%">
                  <c:v>0.40648453910700871</c:v>
                </c:pt>
                <c:pt idx="1">
                  <c:v>0.23803644979954325</c:v>
                </c:pt>
                <c:pt idx="2">
                  <c:v>0.16972412091525102</c:v>
                </c:pt>
                <c:pt idx="3">
                  <c:v>4.1881955023341001E-2</c:v>
                </c:pt>
                <c:pt idx="4">
                  <c:v>3.2354952258654521E-2</c:v>
                </c:pt>
                <c:pt idx="5">
                  <c:v>3.145289749984248E-2</c:v>
                </c:pt>
                <c:pt idx="6">
                  <c:v>8.0065085396359037E-2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95542861634808E-2"/>
          <c:y val="1.6736604904755047E-2"/>
          <c:w val="0.93404457138365193"/>
          <c:h val="0.66773771339257992"/>
        </c:manualLayout>
      </c:layout>
      <c:barChart>
        <c:barDir val="col"/>
        <c:grouping val="stack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3729920"/>
        <c:axId val="33789056"/>
      </c:barChart>
      <c:catAx>
        <c:axId val="33729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3789056"/>
        <c:crosses val="autoZero"/>
        <c:auto val="1"/>
        <c:lblAlgn val="ctr"/>
        <c:lblOffset val="100"/>
        <c:noMultiLvlLbl val="0"/>
      </c:catAx>
      <c:valAx>
        <c:axId val="337890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7299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8280920" cy="4608512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>
            <a:lvl1pPr defTabSz="925851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564" y="2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>
            <a:lvl1pPr algn="r" defTabSz="92585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FE662CF-40CA-430A-A6C6-663A8A89D23C}" type="datetimeFigureOut">
              <a:rPr lang="en-GB"/>
              <a:pPr>
                <a:defRPr/>
              </a:pPr>
              <a:t>05/03/2015</a:t>
            </a:fld>
            <a:endParaRPr lang="en-GB"/>
          </a:p>
        </p:txBody>
      </p:sp>
      <p:sp>
        <p:nvSpPr>
          <p:cNvPr id="1259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29991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b" anchorCtr="0" compatLnSpc="1">
            <a:prstTxWarp prst="textNoShape">
              <a:avLst/>
            </a:prstTxWarp>
          </a:bodyPr>
          <a:lstStyle>
            <a:lvl1pPr defTabSz="925851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59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564" y="9429991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b" anchorCtr="0" compatLnSpc="1">
            <a:prstTxWarp prst="textNoShape">
              <a:avLst/>
            </a:prstTxWarp>
          </a:bodyPr>
          <a:lstStyle>
            <a:lvl1pPr algn="r" defTabSz="92585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F4ED9E24-2FDE-49CA-892E-71374D08C9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9227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>
            <a:lvl1pPr defTabSz="925851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564" y="2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>
            <a:lvl1pPr algn="r" defTabSz="92585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7EBE359B-E25D-41EF-8601-E34841D40912}" type="datetimeFigureOut">
              <a:rPr lang="en-GB"/>
              <a:pPr>
                <a:defRPr/>
              </a:pPr>
              <a:t>05/03/2015</a:t>
            </a:fld>
            <a:endParaRPr lang="en-GB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744538"/>
            <a:ext cx="4967288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5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4844" y="4715793"/>
            <a:ext cx="5488317" cy="4465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65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29991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b" anchorCtr="0" compatLnSpc="1">
            <a:prstTxWarp prst="textNoShape">
              <a:avLst/>
            </a:prstTxWarp>
          </a:bodyPr>
          <a:lstStyle>
            <a:lvl1pPr defTabSz="925851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65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564" y="9429991"/>
            <a:ext cx="2970842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7" tIns="46244" rIns="92487" bIns="46244" numCol="1" anchor="b" anchorCtr="0" compatLnSpc="1">
            <a:prstTxWarp prst="textNoShape">
              <a:avLst/>
            </a:prstTxWarp>
          </a:bodyPr>
          <a:lstStyle>
            <a:lvl1pPr algn="r" defTabSz="92585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50E974D-605E-4010-A178-5C78633C79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44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 txBox="1">
            <a:spLocks noGrp="1" noChangeArrowheads="1"/>
          </p:cNvSpPr>
          <p:nvPr/>
        </p:nvSpPr>
        <p:spPr bwMode="auto">
          <a:xfrm>
            <a:off x="0" y="9429993"/>
            <a:ext cx="2970842" cy="49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78" tIns="45890" rIns="91778" bIns="45890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b="0"/>
              <a:t>DEVCO- Bernard San Emeterio</a:t>
            </a:r>
          </a:p>
        </p:txBody>
      </p:sp>
      <p:sp>
        <p:nvSpPr>
          <p:cNvPr id="41987" name="Rectangle 7"/>
          <p:cNvSpPr txBox="1">
            <a:spLocks noGrp="1" noChangeArrowheads="1"/>
          </p:cNvSpPr>
          <p:nvPr/>
        </p:nvSpPr>
        <p:spPr bwMode="auto">
          <a:xfrm>
            <a:off x="3885562" y="9429993"/>
            <a:ext cx="2970842" cy="49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78" tIns="45890" rIns="91778" bIns="45890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C631D11-4A32-4073-8B0D-4A90EAC13C37}" type="slidenum">
              <a:rPr lang="en-GB" altLang="en-US" b="0"/>
              <a:pPr algn="r" eaLnBrk="1" hangingPunct="1">
                <a:spcBef>
                  <a:spcPct val="0"/>
                </a:spcBef>
              </a:pPr>
              <a:t>1</a:t>
            </a:fld>
            <a:endParaRPr lang="en-GB" altLang="en-US" b="0"/>
          </a:p>
        </p:txBody>
      </p:sp>
      <p:sp>
        <p:nvSpPr>
          <p:cNvPr id="41988" name="Rectangle 7"/>
          <p:cNvSpPr txBox="1">
            <a:spLocks noGrp="1" noChangeArrowheads="1"/>
          </p:cNvSpPr>
          <p:nvPr/>
        </p:nvSpPr>
        <p:spPr bwMode="auto">
          <a:xfrm>
            <a:off x="3885562" y="9429993"/>
            <a:ext cx="2970842" cy="49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78" tIns="45890" rIns="91778" bIns="45890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F200FBD-0C21-4154-AE13-BFBBD3959233}" type="slidenum">
              <a:rPr lang="en-GB" altLang="en-US" b="0"/>
              <a:pPr algn="r" eaLnBrk="1" hangingPunct="1">
                <a:spcBef>
                  <a:spcPct val="0"/>
                </a:spcBef>
              </a:pPr>
              <a:t>1</a:t>
            </a:fld>
            <a:endParaRPr lang="en-GB" altLang="en-US" b="0"/>
          </a:p>
        </p:txBody>
      </p:sp>
      <p:sp>
        <p:nvSpPr>
          <p:cNvPr id="419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0913" y="746125"/>
            <a:ext cx="4964112" cy="3722688"/>
          </a:xfrm>
          <a:ln/>
        </p:spPr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070768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1825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83190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2201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91579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91579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 txBox="1">
            <a:spLocks noGrp="1" noChangeArrowheads="1"/>
          </p:cNvSpPr>
          <p:nvPr/>
        </p:nvSpPr>
        <p:spPr bwMode="auto">
          <a:xfrm>
            <a:off x="2" y="9431585"/>
            <a:ext cx="2970842" cy="493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05" tIns="46253" rIns="92505" bIns="46253" anchor="b"/>
          <a:lstStyle>
            <a:lvl1pPr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GB" sz="1200" b="0">
                <a:solidFill>
                  <a:schemeClr val="tx1"/>
                </a:solidFill>
                <a:latin typeface="Arial" charset="0"/>
              </a:rPr>
              <a:t>DEVCO- Bernard San Emeterio</a:t>
            </a:r>
          </a:p>
        </p:txBody>
      </p:sp>
      <p:sp>
        <p:nvSpPr>
          <p:cNvPr id="22531" name="Rectangle 7"/>
          <p:cNvSpPr txBox="1">
            <a:spLocks noGrp="1" noChangeArrowheads="1"/>
          </p:cNvSpPr>
          <p:nvPr/>
        </p:nvSpPr>
        <p:spPr bwMode="auto">
          <a:xfrm>
            <a:off x="3885564" y="9431585"/>
            <a:ext cx="2970842" cy="493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05" tIns="46253" rIns="92505" bIns="46253" anchor="b"/>
          <a:lstStyle>
            <a:lvl1pPr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82011C1A-6186-4CD9-93BB-E7521999CC94}" type="slidenum">
              <a:rPr lang="en-GB" sz="1200" b="0">
                <a:solidFill>
                  <a:schemeClr val="tx1"/>
                </a:solidFill>
                <a:latin typeface="Arial" charset="0"/>
              </a:rPr>
              <a:pPr algn="r" eaLnBrk="1" hangingPunct="1"/>
              <a:t>19</a:t>
            </a:fld>
            <a:endParaRPr lang="en-GB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2532" name="Rectangle 7"/>
          <p:cNvSpPr txBox="1">
            <a:spLocks noGrp="1" noChangeArrowheads="1"/>
          </p:cNvSpPr>
          <p:nvPr/>
        </p:nvSpPr>
        <p:spPr bwMode="auto">
          <a:xfrm>
            <a:off x="3885564" y="9431585"/>
            <a:ext cx="2970842" cy="493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05" tIns="46253" rIns="92505" bIns="46253" anchor="b"/>
          <a:lstStyle>
            <a:lvl1pPr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9A199AD0-5CED-4914-BE93-83981E158952}" type="slidenum">
              <a:rPr lang="en-GB" sz="1200" b="0">
                <a:solidFill>
                  <a:schemeClr val="tx1"/>
                </a:solidFill>
                <a:latin typeface="Arial" charset="0"/>
              </a:rPr>
              <a:pPr algn="r" eaLnBrk="1" hangingPunct="1"/>
              <a:t>19</a:t>
            </a:fld>
            <a:endParaRPr lang="en-GB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25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9325" y="744538"/>
            <a:ext cx="4967288" cy="3724275"/>
          </a:xfrm>
          <a:ln/>
        </p:spPr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8063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9157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460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11856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4003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3655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48945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6369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182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43013"/>
            <a:ext cx="9144000" cy="44450"/>
          </a:xfrm>
          <a:prstGeom prst="rect">
            <a:avLst/>
          </a:prstGeom>
          <a:solidFill>
            <a:schemeClr val="tx2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pic>
        <p:nvPicPr>
          <p:cNvPr id="3" name="Picture 10" descr="logoE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04813"/>
            <a:ext cx="11128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1" descr="EEAS_P_TXT_X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0350"/>
            <a:ext cx="2124075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2"/>
          <p:cNvSpPr/>
          <p:nvPr/>
        </p:nvSpPr>
        <p:spPr>
          <a:xfrm>
            <a:off x="4427538" y="6742113"/>
            <a:ext cx="649287" cy="115887"/>
          </a:xfrm>
          <a:prstGeom prst="rect">
            <a:avLst/>
          </a:prstGeom>
          <a:solidFill>
            <a:srgbClr val="2F527D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1532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35290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F2B9A-53A3-4C86-B7AA-530D684D4F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505158"/>
      </p:ext>
    </p:extLst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logoEC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04813"/>
            <a:ext cx="11128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7" descr="EEAS_P_TXT_XL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0350"/>
            <a:ext cx="2124075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1243013"/>
            <a:ext cx="9144000" cy="44450"/>
          </a:xfrm>
          <a:prstGeom prst="rect">
            <a:avLst/>
          </a:prstGeom>
          <a:solidFill>
            <a:schemeClr val="tx2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10" name="Rectangle 9"/>
          <p:cNvSpPr/>
          <p:nvPr/>
        </p:nvSpPr>
        <p:spPr>
          <a:xfrm>
            <a:off x="4211960" y="6742113"/>
            <a:ext cx="649287" cy="115887"/>
          </a:xfrm>
          <a:prstGeom prst="rect">
            <a:avLst/>
          </a:prstGeom>
          <a:solidFill>
            <a:srgbClr val="2F527D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0" r:id="rId1"/>
    <p:sldLayoutId id="2147484181" r:id="rId2"/>
  </p:sldLayoutIdLst>
  <p:transition>
    <p:cover dir="r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capacity4dev.ec.europa.eu/joint-programming/minisite/eu-joint-programming-guidance-pack-2015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10" Type="http://schemas.openxmlformats.org/officeDocument/2006/relationships/chart" Target="../charts/chart8.xml"/><Relationship Id="rId4" Type="http://schemas.openxmlformats.org/officeDocument/2006/relationships/chart" Target="../charts/chart2.xml"/><Relationship Id="rId9" Type="http://schemas.openxmlformats.org/officeDocument/2006/relationships/chart" Target="../charts/char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0" y="1268413"/>
            <a:ext cx="9144000" cy="5589587"/>
          </a:xfrm>
          <a:prstGeom prst="rect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en-GB" altLang="en-US" sz="3600" b="0" dirty="0">
              <a:solidFill>
                <a:srgbClr val="ECFE06"/>
              </a:solidFill>
            </a:endParaRPr>
          </a:p>
          <a:p>
            <a:pPr algn="ctr" eaLnBrk="1" hangingPunct="1"/>
            <a:endParaRPr lang="en-GB" altLang="en-US" sz="3600" dirty="0" smtClean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3600" dirty="0" smtClean="0">
                <a:solidFill>
                  <a:srgbClr val="ECFE06"/>
                </a:solidFill>
              </a:rPr>
              <a:t>Joint Programming</a:t>
            </a:r>
          </a:p>
          <a:p>
            <a:pPr algn="ctr" eaLnBrk="1" hangingPunct="1"/>
            <a:r>
              <a:rPr lang="en-GB" altLang="en-US" sz="3600" dirty="0" smtClean="0">
                <a:solidFill>
                  <a:srgbClr val="ECFE06"/>
                </a:solidFill>
              </a:rPr>
              <a:t>Overview, State of Play</a:t>
            </a:r>
            <a:endParaRPr lang="en-GB" altLang="en-US" sz="3600" dirty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2400" b="0" i="1" dirty="0" smtClean="0">
                <a:solidFill>
                  <a:srgbClr val="ECFE06"/>
                </a:solidFill>
              </a:rPr>
              <a:t>DEVCO DEVELOPMENT DAYS </a:t>
            </a:r>
          </a:p>
          <a:p>
            <a:pPr algn="ctr" eaLnBrk="1" hangingPunct="1"/>
            <a:r>
              <a:rPr lang="en-GB" altLang="en-US" sz="2400" b="0" i="1" dirty="0" smtClean="0">
                <a:solidFill>
                  <a:srgbClr val="ECFE06"/>
                </a:solidFill>
              </a:rPr>
              <a:t>Working Groups on JP</a:t>
            </a:r>
          </a:p>
          <a:p>
            <a:pPr algn="ctr" eaLnBrk="1" hangingPunct="1"/>
            <a:r>
              <a:rPr lang="en-GB" altLang="en-US" sz="2400" b="0" i="1" dirty="0" smtClean="0">
                <a:solidFill>
                  <a:srgbClr val="ECFE06"/>
                </a:solidFill>
              </a:rPr>
              <a:t>03 March 2015</a:t>
            </a:r>
          </a:p>
          <a:p>
            <a:pPr algn="ctr" eaLnBrk="1" hangingPunct="1"/>
            <a:endParaRPr lang="en-GB" altLang="en-US" sz="3600" dirty="0" smtClean="0">
              <a:solidFill>
                <a:srgbClr val="ECFE06"/>
              </a:solidFill>
            </a:endParaRPr>
          </a:p>
          <a:p>
            <a:pPr algn="ctr" eaLnBrk="1" hangingPunct="1"/>
            <a:endParaRPr lang="en-GB" altLang="en-US" sz="2000" b="0" dirty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2000" b="0" dirty="0" smtClean="0">
                <a:solidFill>
                  <a:srgbClr val="ECFE06"/>
                </a:solidFill>
              </a:rPr>
              <a:t>DEVCO/A2 </a:t>
            </a:r>
            <a:r>
              <a:rPr lang="en-GB" altLang="en-US" sz="2000" b="0" dirty="0">
                <a:solidFill>
                  <a:srgbClr val="ECFE06"/>
                </a:solidFill>
              </a:rPr>
              <a:t>Aid and Development Effectiveness and </a:t>
            </a:r>
            <a:r>
              <a:rPr lang="en-GB" altLang="en-US" sz="2000" b="0" dirty="0" smtClean="0">
                <a:solidFill>
                  <a:srgbClr val="ECFE06"/>
                </a:solidFill>
              </a:rPr>
              <a:t>Financing</a:t>
            </a:r>
          </a:p>
          <a:p>
            <a:pPr algn="ctr" eaLnBrk="1" hangingPunct="1"/>
            <a:endParaRPr lang="en-GB" altLang="en-US" sz="2000" b="0" dirty="0">
              <a:solidFill>
                <a:srgbClr val="ECFE06"/>
              </a:solidFill>
            </a:endParaRPr>
          </a:p>
          <a:p>
            <a:pPr marL="0" lvl="0" algn="ctr" eaLnBrk="1" hangingPunct="1"/>
            <a:r>
              <a:rPr lang="en-GB" altLang="en-US" sz="2000" b="0" dirty="0" smtClean="0">
                <a:solidFill>
                  <a:srgbClr val="ECFE06"/>
                </a:solidFill>
              </a:rPr>
              <a:t>EEAS/VI.B.2 </a:t>
            </a:r>
            <a:r>
              <a:rPr lang="en-GB" altLang="en-US" sz="2000" b="0" dirty="0">
                <a:solidFill>
                  <a:srgbClr val="ECFE06"/>
                </a:solidFill>
              </a:rPr>
              <a:t>Development Cooperation Coordination Division</a:t>
            </a:r>
          </a:p>
          <a:p>
            <a:pPr algn="ctr" eaLnBrk="1" hangingPunct="1"/>
            <a:endParaRPr lang="en-GB" altLang="en-US" sz="2000" b="0" dirty="0">
              <a:solidFill>
                <a:srgbClr val="ECFE06"/>
              </a:solidFill>
            </a:endParaRPr>
          </a:p>
          <a:p>
            <a:pPr eaLnBrk="1" hangingPunct="1"/>
            <a:endParaRPr lang="en-GB" altLang="en-US" sz="2000" b="0" dirty="0">
              <a:solidFill>
                <a:srgbClr val="ECFE06"/>
              </a:solidFill>
            </a:endParaRPr>
          </a:p>
          <a:p>
            <a:pPr eaLnBrk="1" hangingPunct="1"/>
            <a:endParaRPr lang="en-GB" altLang="en-US" sz="2800" b="0" dirty="0">
              <a:solidFill>
                <a:srgbClr val="ECFE06"/>
              </a:solidFill>
            </a:endParaRPr>
          </a:p>
        </p:txBody>
      </p:sp>
      <p:pic>
        <p:nvPicPr>
          <p:cNvPr id="4099" name="Picture 13" descr="logoE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0"/>
            <a:ext cx="1722437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4" descr="EEAS_P_TXT_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0"/>
            <a:ext cx="1841500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7940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339850"/>
            <a:ext cx="8497887" cy="57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sz="2800" b="1" dirty="0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Financial impact of Joint Programming</a:t>
            </a:r>
            <a:endParaRPr lang="en-GB" sz="2800" b="1" dirty="0" smtClean="0">
              <a:solidFill>
                <a:srgbClr val="B85C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8313" y="1844675"/>
            <a:ext cx="8435975" cy="4681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990600" lvl="1" indent="-533400">
              <a:buFont typeface="Wingdings" pitchFamily="2" charset="2"/>
              <a:buChar char="Ø"/>
            </a:pPr>
            <a:endParaRPr lang="en-GB" sz="1800" dirty="0" smtClean="0">
              <a:latin typeface="Verdana" pitchFamily="34" charset="0"/>
            </a:endParaRPr>
          </a:p>
          <a:p>
            <a:pPr marL="990600" lvl="1" indent="-533400">
              <a:buFont typeface="Arial" charset="0"/>
              <a:buNone/>
            </a:pPr>
            <a:endParaRPr lang="en-GB" sz="1800" dirty="0" smtClean="0">
              <a:latin typeface="Verdan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GB" sz="2000" b="1" dirty="0" smtClean="0">
              <a:latin typeface="Verdana" pitchFamily="34" charset="0"/>
            </a:endParaRPr>
          </a:p>
        </p:txBody>
      </p:sp>
      <p:graphicFrame>
        <p:nvGraphicFramePr>
          <p:cNvPr id="2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0036467"/>
              </p:ext>
            </p:extLst>
          </p:nvPr>
        </p:nvGraphicFramePr>
        <p:xfrm>
          <a:off x="467544" y="1916832"/>
          <a:ext cx="828092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29424126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938" y="1268413"/>
            <a:ext cx="91440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  <a:t>Regional Joint Programming workshops</a:t>
            </a: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8575" y="1700213"/>
            <a:ext cx="8964613" cy="5329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1800" b="1" dirty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Objectives: </a:t>
            </a:r>
            <a:r>
              <a:rPr lang="en-GB" altLang="en-U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update from HQ; guidance; exchange experiences; address local challenges; identify good practice and support needed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Target group: </a:t>
            </a:r>
            <a:r>
              <a:rPr lang="en-GB" altLang="en-U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EU Delegations and MS embassies (Heads of Cooperation's); also participation of EEAS, Commission and MS HQs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Regional Workshops were organised in: </a:t>
            </a:r>
          </a:p>
          <a:p>
            <a:pPr lvl="1">
              <a:buFont typeface="Wingdings" pitchFamily="2" charset="2"/>
              <a:buChar char="Ø"/>
            </a:pPr>
            <a:r>
              <a:rPr lang="en-GB" altLang="en-US" sz="16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Latin America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endParaRPr lang="en-GB" alt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Central</a:t>
            </a:r>
            <a:r>
              <a:rPr lang="en-GB" altLang="en-US" sz="16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East &amp; Southern Africa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endParaRPr lang="en-GB" alt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West </a:t>
            </a:r>
            <a:r>
              <a:rPr lang="en-GB" altLang="en-US" sz="16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Africa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and </a:t>
            </a:r>
          </a:p>
          <a:p>
            <a:pPr lvl="1">
              <a:buFont typeface="Wingdings" pitchFamily="2" charset="2"/>
              <a:buChar char="Ø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Neighbourhood</a:t>
            </a:r>
            <a:endParaRPr lang="en-GB" alt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buNone/>
            </a:pPr>
            <a:endParaRPr lang="en-GB" altLang="en-US" sz="4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Planning:</a:t>
            </a:r>
          </a:p>
          <a:p>
            <a:pPr lvl="1">
              <a:buFont typeface="Wingdings" pitchFamily="2" charset="2"/>
              <a:buChar char="Ø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Asia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, Myanmar/Burma, 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28-29 April 2015</a:t>
            </a:r>
          </a:p>
        </p:txBody>
      </p:sp>
    </p:spTree>
    <p:extLst>
      <p:ext uri="{BB962C8B-B14F-4D97-AF65-F5344CB8AC3E}">
        <p14:creationId xmlns:p14="http://schemas.microsoft.com/office/powerpoint/2010/main" val="195601063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268759"/>
            <a:ext cx="8497887" cy="720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  <a:t>The way forward</a:t>
            </a:r>
            <a:b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</a:br>
            <a:endParaRPr lang="en-GB" altLang="en-US" sz="3000" b="1" dirty="0" smtClean="0">
              <a:solidFill>
                <a:srgbClr val="B85C00"/>
              </a:solidFill>
              <a:ea typeface="ＭＳ Ｐゴシック" pitchFamily="34" charset="-128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2060848"/>
            <a:ext cx="8136904" cy="453650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00050">
              <a:spcBef>
                <a:spcPts val="563"/>
              </a:spcBef>
              <a:buSzPct val="75000"/>
              <a:buFont typeface="+mj-lt"/>
              <a:buAutoNum type="arabicPeriod"/>
            </a:pPr>
            <a:endParaRPr lang="en-GB" altLang="en-US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00050">
              <a:spcBef>
                <a:spcPts val="563"/>
              </a:spcBef>
              <a:buSzPct val="75000"/>
              <a:buFont typeface="+mj-lt"/>
              <a:buAutoNum type="arabicPeriod"/>
            </a:pPr>
            <a:endParaRPr lang="en-GB" altLang="en-US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00050">
              <a:spcBef>
                <a:spcPts val="563"/>
              </a:spcBef>
              <a:buSzPct val="75000"/>
              <a:buFont typeface="+mj-lt"/>
              <a:buAutoNum type="arabicPeriod"/>
            </a:pPr>
            <a:r>
              <a:rPr lang="en-GB" altLang="en-US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Focus </a:t>
            </a:r>
            <a:r>
              <a:rPr lang="en-GB" alt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 </a:t>
            </a:r>
            <a:r>
              <a:rPr lang="en-GB" altLang="en-US" sz="1600" b="1" dirty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implementation of JP commitments by EU and </a:t>
            </a:r>
            <a:r>
              <a:rPr lang="en-GB" altLang="en-US" sz="1600" b="1" dirty="0" smtClean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MS </a:t>
            </a:r>
            <a:r>
              <a:rPr lang="en-GB" altLang="en-US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through </a:t>
            </a:r>
            <a:r>
              <a:rPr lang="en-GB" altLang="en-US" sz="1600" b="1" dirty="0" smtClean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“JP Roadmaps</a:t>
            </a:r>
            <a:r>
              <a:rPr lang="en-GB" altLang="en-US" sz="1600" b="1" dirty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</a:t>
            </a:r>
            <a:r>
              <a:rPr lang="en-GB" alt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led by the EU Delegations. </a:t>
            </a:r>
            <a:endParaRPr lang="en-GB" altLang="en-US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00050">
              <a:spcBef>
                <a:spcPts val="563"/>
              </a:spcBef>
              <a:buSzPct val="75000"/>
              <a:buFont typeface="+mj-lt"/>
              <a:buAutoNum type="arabicPeriod"/>
            </a:pPr>
            <a:endParaRPr lang="en-GB" altLang="en-US" sz="1600" b="1" dirty="0" smtClean="0">
              <a:solidFill>
                <a:srgbClr val="FF66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00050">
              <a:spcBef>
                <a:spcPts val="563"/>
              </a:spcBef>
              <a:buSzPct val="75000"/>
              <a:buFont typeface="+mj-lt"/>
              <a:buAutoNum type="arabicPeriod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Monitoring </a:t>
            </a:r>
            <a:r>
              <a:rPr lang="en-GB" altLang="en-US" sz="1600" b="1" dirty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&amp; </a:t>
            </a:r>
            <a:r>
              <a:rPr lang="en-GB" altLang="en-US" sz="1600" b="1" dirty="0" smtClean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Evaluation</a:t>
            </a:r>
            <a:endParaRPr lang="en-GB" altLang="en-US" sz="1600" b="1" dirty="0">
              <a:solidFill>
                <a:srgbClr val="FF66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00050">
              <a:spcBef>
                <a:spcPts val="563"/>
              </a:spcBef>
              <a:buSzPct val="75000"/>
              <a:buFont typeface="+mj-lt"/>
              <a:buAutoNum type="arabicPeriod"/>
            </a:pPr>
            <a:endParaRPr lang="en-GB" altLang="en-US" sz="1600" b="1" dirty="0" smtClean="0">
              <a:solidFill>
                <a:srgbClr val="FF66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00050">
              <a:spcBef>
                <a:spcPts val="563"/>
              </a:spcBef>
              <a:buSzPct val="75000"/>
              <a:buFont typeface="+mj-lt"/>
              <a:buAutoNum type="arabicPeriod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Technical support </a:t>
            </a:r>
            <a:r>
              <a:rPr lang="en-GB" altLang="en-US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consultants</a:t>
            </a:r>
          </a:p>
          <a:p>
            <a:pPr marL="400050">
              <a:spcBef>
                <a:spcPts val="563"/>
              </a:spcBef>
              <a:buSzPct val="75000"/>
              <a:buFont typeface="+mj-lt"/>
              <a:buAutoNum type="arabicPeriod"/>
            </a:pPr>
            <a:endParaRPr lang="en-GB" altLang="en-US" sz="1600" b="1" dirty="0" smtClean="0">
              <a:solidFill>
                <a:srgbClr val="FF66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00050">
              <a:spcBef>
                <a:spcPts val="563"/>
              </a:spcBef>
              <a:buSzPct val="75000"/>
              <a:buFont typeface="+mj-lt"/>
              <a:buAutoNum type="arabicPeriod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 JP Guidance Pack</a:t>
            </a:r>
            <a:endParaRPr lang="en-GB" alt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990166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39552" y="1340768"/>
            <a:ext cx="8229600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Objectives and components of the Guidance Pack</a:t>
            </a:r>
            <a:b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GB" altLang="en-US" sz="1600" b="1" i="1" dirty="0" smtClean="0">
              <a:solidFill>
                <a:srgbClr val="00B0F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95536" y="2204864"/>
            <a:ext cx="8425184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Objectives:</a:t>
            </a:r>
            <a:endParaRPr lang="en-GB" altLang="en-US" sz="24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Provide </a:t>
            </a: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practical guidance </a:t>
            </a:r>
            <a:r>
              <a:rPr lang="en-GB" altLang="en-US" sz="20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 </a:t>
            </a: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EU </a:t>
            </a:r>
            <a:r>
              <a:rPr lang="en-GB" altLang="en-US" sz="20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Delegations and MS </a:t>
            </a: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Embassies </a:t>
            </a:r>
            <a:r>
              <a:rPr lang="en-GB" altLang="en-US" sz="20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on Joint Programming and also </a:t>
            </a: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 HQs staff, based on 3 years of experience and good practices</a:t>
            </a:r>
            <a:endParaRPr lang="en-GB" altLang="en-US" sz="20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2400" b="1" dirty="0" smtClean="0">
              <a:solidFill>
                <a:schemeClr val="tx2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400" b="1" dirty="0" smtClean="0">
                <a:solidFill>
                  <a:schemeClr val="tx2"/>
                </a:solidFill>
                <a:latin typeface="Verdana" pitchFamily="34" charset="0"/>
              </a:rPr>
              <a:t>Components: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2000" b="1" dirty="0" smtClean="0">
              <a:solidFill>
                <a:schemeClr val="tx2"/>
              </a:solidFill>
              <a:latin typeface="Verdana" pitchFamily="34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</a:rPr>
              <a:t>Quick Guide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</a:rPr>
              <a:t>FAQs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</a:rPr>
              <a:t>Joint Analysis menu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</a:rPr>
              <a:t>Joint Response menu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</a:rPr>
              <a:t>Roadmap menu</a:t>
            </a:r>
            <a:endParaRPr lang="en-GB" altLang="en-US" sz="2000" b="1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53954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938" y="1268760"/>
            <a:ext cx="91440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eaLnBrk="1" hangingPunct="1"/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FAQs: providing </a:t>
            </a:r>
            <a:r>
              <a:rPr lang="en-GB" altLang="en-US" sz="28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answers to key/recurrent questions (FAQs</a:t>
            </a:r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GB" altLang="en-US" sz="20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GB" altLang="en-US" sz="20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0" y="2132856"/>
            <a:ext cx="8964613" cy="4653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0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Benefits of joint programming 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How to achieve, implement and monitor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Division of labour and synchronisation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Role of partner country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Role of capitals/HQs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Role of non-EU donors, civil society and private sector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Joint programming in fragile states and Middle Income Countries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Support and helpdesk functions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0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0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4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buNone/>
            </a:pPr>
            <a:endParaRPr lang="en-GB" alt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525891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938" y="1268760"/>
            <a:ext cx="91440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eaLnBrk="1" hangingPunct="1"/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Joint Analysis menu</a:t>
            </a: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0" y="2132856"/>
            <a:ext cx="8964613" cy="4653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Political situation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Economic situation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Social situation and vulnerability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Environmental situation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Regional integration and cooperation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Country capacities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Donor presences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Overarching issues (Agenda for Change, ENI policies)</a:t>
            </a:r>
            <a:endParaRPr lang="en-GB" altLang="en-US" sz="20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0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0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24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buNone/>
            </a:pPr>
            <a:endParaRPr lang="en-GB" alt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614193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938" y="1268760"/>
            <a:ext cx="91440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eaLnBrk="1" hangingPunct="1"/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Joint Response menu</a:t>
            </a: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0" y="1772816"/>
            <a:ext cx="8964613" cy="5013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Advice on drafting process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Overview of EU+MS (current) cooperation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Overall vision on country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European values, common positions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Strategic objectives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Sectors of intervention 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Synchronisation and (future) division of labour (process)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Fragile states: development/security, linking relief, rehabilitation and development (LRRD)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Indicative allocations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Monitoring, evaluation and communication</a:t>
            </a:r>
          </a:p>
        </p:txBody>
      </p:sp>
    </p:spTree>
    <p:extLst>
      <p:ext uri="{BB962C8B-B14F-4D97-AF65-F5344CB8AC3E}">
        <p14:creationId xmlns:p14="http://schemas.microsoft.com/office/powerpoint/2010/main" val="2058197997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938" y="1268760"/>
            <a:ext cx="91440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eaLnBrk="1" hangingPunct="1"/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Roadmap menu</a:t>
            </a: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0" y="1772816"/>
            <a:ext cx="8964613" cy="5013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Overview: </a:t>
            </a:r>
          </a:p>
          <a:p>
            <a:pPr marL="1200150" lvl="3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16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why JP; state of play; summary of country specific approach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Delivery schedule/process: </a:t>
            </a:r>
          </a:p>
          <a:p>
            <a:pPr marL="1200150" lvl="3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16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goals; added value; consultation government and other actors; structure of JP doc; endorsement procedure (with HQs); which (EU) donors participate; timeline/planning incl. intermediary steps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Communication to HQs: </a:t>
            </a:r>
          </a:p>
          <a:p>
            <a:pPr marL="1200150" lvl="3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16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what to expect from HQs to enable process; request for substitution of bilateral programming by JP </a:t>
            </a:r>
          </a:p>
          <a:p>
            <a:pPr marL="742950" lvl="2" indent="-342900"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Challenges and risks</a:t>
            </a:r>
          </a:p>
        </p:txBody>
      </p:sp>
    </p:spTree>
    <p:extLst>
      <p:ext uri="{BB962C8B-B14F-4D97-AF65-F5344CB8AC3E}">
        <p14:creationId xmlns:p14="http://schemas.microsoft.com/office/powerpoint/2010/main" val="47208695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79512" y="1485454"/>
            <a:ext cx="8784976" cy="791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Consultative process with EU MS &amp; status</a:t>
            </a:r>
            <a:endParaRPr lang="en-GB" altLang="en-US" sz="1600" b="1" i="1" dirty="0" smtClean="0">
              <a:solidFill>
                <a:srgbClr val="00B0F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95288" y="1988840"/>
            <a:ext cx="8748712" cy="4464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00050">
              <a:spcAft>
                <a:spcPts val="200"/>
              </a:spcAft>
              <a:buNone/>
            </a:pPr>
            <a:r>
              <a:rPr lang="en-GB" altLang="en-US" sz="2000" b="1" u="sng" dirty="0" smtClean="0">
                <a:solidFill>
                  <a:schemeClr val="tx2"/>
                </a:solidFill>
              </a:rPr>
              <a:t>Consultative Process:</a:t>
            </a:r>
          </a:p>
          <a:p>
            <a:pPr marL="400050">
              <a:spcAft>
                <a:spcPts val="200"/>
              </a:spcAft>
              <a:buFont typeface="Wingdings" pitchFamily="2" charset="2"/>
              <a:buChar char="Ø"/>
            </a:pPr>
            <a:endParaRPr lang="en-GB" altLang="en-US" sz="1000" b="1" dirty="0" smtClean="0">
              <a:solidFill>
                <a:schemeClr val="tx2"/>
              </a:solidFill>
            </a:endParaRPr>
          </a:p>
          <a:p>
            <a:pPr marL="400050">
              <a:spcAft>
                <a:spcPts val="2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</a:rPr>
              <a:t>The Guidance pack was drafted under the direction of DEVCO and EEAS</a:t>
            </a:r>
          </a:p>
          <a:p>
            <a:pPr marL="400050">
              <a:spcAft>
                <a:spcPts val="200"/>
              </a:spcAft>
              <a:buFont typeface="Wingdings" pitchFamily="2" charset="2"/>
              <a:buChar char="Ø"/>
            </a:pPr>
            <a:endParaRPr lang="en-GB" altLang="en-US" sz="1000" b="1" dirty="0" smtClean="0">
              <a:solidFill>
                <a:schemeClr val="tx2"/>
              </a:solidFill>
            </a:endParaRPr>
          </a:p>
          <a:p>
            <a:pPr marL="400050">
              <a:spcAft>
                <a:spcPts val="2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</a:rPr>
              <a:t>It has been submitted to EU MS for consultation and comments</a:t>
            </a:r>
          </a:p>
          <a:p>
            <a:pPr marL="400050">
              <a:spcAft>
                <a:spcPts val="200"/>
              </a:spcAft>
              <a:buNone/>
            </a:pPr>
            <a:r>
              <a:rPr lang="en-GB" altLang="en-US" sz="2000" b="1" u="sng" dirty="0" smtClean="0">
                <a:solidFill>
                  <a:schemeClr val="tx2"/>
                </a:solidFill>
              </a:rPr>
              <a:t>Status</a:t>
            </a:r>
            <a:r>
              <a:rPr lang="en-GB" altLang="en-US" sz="2000" b="1" u="sng" dirty="0" smtClean="0">
                <a:solidFill>
                  <a:schemeClr val="tx2"/>
                </a:solidFill>
              </a:rPr>
              <a:t>:</a:t>
            </a:r>
          </a:p>
          <a:p>
            <a:pPr marL="400050">
              <a:spcAft>
                <a:spcPts val="200"/>
              </a:spcAft>
              <a:buNone/>
            </a:pPr>
            <a:endParaRPr lang="en-GB" altLang="en-US" sz="1000" b="1" dirty="0" smtClean="0">
              <a:solidFill>
                <a:schemeClr val="tx2"/>
              </a:solidFill>
            </a:endParaRPr>
          </a:p>
          <a:p>
            <a:pPr marL="514350" indent="-457200">
              <a:spcAft>
                <a:spcPts val="2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</a:rPr>
              <a:t>Positive response by EU DGs</a:t>
            </a:r>
          </a:p>
          <a:p>
            <a:pPr marL="514350" indent="-457200">
              <a:spcAft>
                <a:spcPts val="2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</a:rPr>
              <a:t>Finalising in the course of Feb; EEAS/DEVCO to share with EU DELs and MS HQs, which share with embassies</a:t>
            </a:r>
          </a:p>
          <a:p>
            <a:pPr marL="514350" indent="-457200">
              <a:spcAft>
                <a:spcPts val="2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chemeClr val="tx2"/>
                </a:solidFill>
              </a:rPr>
              <a:t>Posted on </a:t>
            </a:r>
            <a:r>
              <a:rPr lang="en-GB" altLang="en-US" sz="2000" b="1" dirty="0" smtClean="0">
                <a:solidFill>
                  <a:schemeClr val="tx2"/>
                </a:solidFill>
              </a:rPr>
              <a:t>Cap4Dev: </a:t>
            </a:r>
          </a:p>
          <a:p>
            <a:pPr marL="57150" indent="0">
              <a:spcAft>
                <a:spcPts val="200"/>
              </a:spcAft>
              <a:buNone/>
            </a:pPr>
            <a:r>
              <a:rPr lang="en-GB" altLang="en-US" sz="1400" dirty="0">
                <a:solidFill>
                  <a:schemeClr val="tx2"/>
                </a:solidFill>
                <a:hlinkClick r:id="rId3"/>
              </a:rPr>
              <a:t>http://</a:t>
            </a:r>
            <a:r>
              <a:rPr lang="en-GB" altLang="en-US" sz="1400" dirty="0" smtClean="0">
                <a:solidFill>
                  <a:schemeClr val="tx2"/>
                </a:solidFill>
                <a:hlinkClick r:id="rId3"/>
              </a:rPr>
              <a:t>capacity4dev.ec.europa.eu/joint-programming/minisite/eu-joint-programming-guidance-pack-2015</a:t>
            </a:r>
            <a:r>
              <a:rPr lang="en-GB" altLang="en-US" sz="1400" dirty="0" smtClean="0">
                <a:solidFill>
                  <a:schemeClr val="tx2"/>
                </a:solidFill>
              </a:rPr>
              <a:t> </a:t>
            </a:r>
            <a:endParaRPr lang="en-GB" altLang="en-US" sz="1400" dirty="0" smtClean="0">
              <a:solidFill>
                <a:schemeClr val="tx2"/>
              </a:solidFill>
            </a:endParaRPr>
          </a:p>
          <a:p>
            <a:pPr marL="342900" lvl="1" indent="-342900">
              <a:spcAft>
                <a:spcPts val="200"/>
              </a:spcAft>
              <a:buFont typeface="Arial" charset="0"/>
              <a:buNone/>
            </a:pPr>
            <a:endParaRPr lang="en-GB" altLang="en-US" sz="2000" dirty="0" smtClean="0"/>
          </a:p>
          <a:p>
            <a:pPr>
              <a:spcAft>
                <a:spcPts val="200"/>
              </a:spcAft>
            </a:pPr>
            <a:endParaRPr lang="en-GB" altLang="en-US" sz="2400" u="sng" dirty="0" smtClean="0"/>
          </a:p>
          <a:p>
            <a:pPr>
              <a:spcAft>
                <a:spcPts val="200"/>
              </a:spcAft>
            </a:pPr>
            <a:endParaRPr lang="en-GB" altLang="en-US" dirty="0" smtClean="0"/>
          </a:p>
          <a:p>
            <a:pPr>
              <a:spcAft>
                <a:spcPts val="200"/>
              </a:spcAft>
            </a:pPr>
            <a:endParaRPr lang="en-GB" altLang="en-US" dirty="0" smtClean="0"/>
          </a:p>
          <a:p>
            <a:pPr>
              <a:spcAft>
                <a:spcPts val="200"/>
              </a:spcAft>
              <a:buFont typeface="Symbol" pitchFamily="18" charset="2"/>
              <a:buChar char="Þ"/>
            </a:pPr>
            <a:endParaRPr lang="en-GB" altLang="en-US" dirty="0" smtClean="0"/>
          </a:p>
          <a:p>
            <a:pPr marL="342900" lvl="1" indent="-342900">
              <a:spcAft>
                <a:spcPts val="200"/>
              </a:spcAft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53436444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8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>
              <a:solidFill>
                <a:schemeClr val="bg1"/>
              </a:solidFill>
            </a:endParaRPr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0" y="1385888"/>
            <a:ext cx="9144000" cy="5472112"/>
          </a:xfrm>
          <a:prstGeom prst="rect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175" algn="ctr">
              <a:defRPr/>
            </a:pPr>
            <a:endParaRPr lang="en-GB" sz="3600" b="0" dirty="0">
              <a:solidFill>
                <a:srgbClr val="ECFE06"/>
              </a:solidFill>
            </a:endParaRPr>
          </a:p>
          <a:p>
            <a:pPr marL="3175" algn="ctr">
              <a:defRPr/>
            </a:pPr>
            <a:endParaRPr lang="en-GB" sz="2000" b="0" dirty="0">
              <a:solidFill>
                <a:schemeClr val="accent6"/>
              </a:solidFill>
            </a:endParaRPr>
          </a:p>
          <a:p>
            <a:pPr marL="3175" algn="ctr">
              <a:defRPr/>
            </a:pPr>
            <a:r>
              <a:rPr lang="en-GB" sz="3600" dirty="0" smtClean="0">
                <a:solidFill>
                  <a:schemeClr val="accent6"/>
                </a:solidFill>
              </a:rPr>
              <a:t>Further </a:t>
            </a:r>
            <a:r>
              <a:rPr lang="en-GB" sz="3600" dirty="0">
                <a:solidFill>
                  <a:schemeClr val="accent6"/>
                </a:solidFill>
              </a:rPr>
              <a:t>info on:</a:t>
            </a:r>
          </a:p>
          <a:p>
            <a:pPr marL="3175" algn="ctr">
              <a:defRPr/>
            </a:pPr>
            <a:r>
              <a:rPr lang="en-GB" sz="2000" dirty="0">
                <a:solidFill>
                  <a:schemeClr val="accent6"/>
                </a:solidFill>
              </a:rPr>
              <a:t>http://capacity4dev.ec.europa.eu/joint-programming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endParaRPr lang="en-GB" sz="2000" dirty="0" smtClean="0">
              <a:solidFill>
                <a:srgbClr val="FFFF00"/>
              </a:solidFill>
            </a:endParaRPr>
          </a:p>
          <a:p>
            <a:pPr marL="3175" algn="ctr">
              <a:defRPr/>
            </a:pPr>
            <a:endParaRPr lang="en-GB" sz="3600" dirty="0">
              <a:solidFill>
                <a:srgbClr val="FFFF00"/>
              </a:solidFill>
            </a:endParaRPr>
          </a:p>
          <a:p>
            <a:pPr marL="3175" algn="ctr">
              <a:defRPr/>
            </a:pPr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/>
              <a:t/>
            </a:r>
            <a:br>
              <a:rPr lang="en-GB" sz="3600" dirty="0"/>
            </a:br>
            <a:endParaRPr lang="en-GB" sz="3600" b="0" dirty="0">
              <a:solidFill>
                <a:srgbClr val="ECFE06"/>
              </a:solidFill>
            </a:endParaRPr>
          </a:p>
        </p:txBody>
      </p:sp>
      <p:sp>
        <p:nvSpPr>
          <p:cNvPr id="17412" name="AutoShape 15" descr="Z"/>
          <p:cNvSpPr>
            <a:spLocks noChangeAspect="1" noChangeArrowheads="1"/>
          </p:cNvSpPr>
          <p:nvPr/>
        </p:nvSpPr>
        <p:spPr bwMode="auto">
          <a:xfrm>
            <a:off x="3657600" y="3138488"/>
            <a:ext cx="1828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BE"/>
          </a:p>
        </p:txBody>
      </p:sp>
      <p:sp>
        <p:nvSpPr>
          <p:cNvPr id="17413" name="AutoShape 17" descr="Z"/>
          <p:cNvSpPr>
            <a:spLocks noChangeAspect="1" noChangeArrowheads="1"/>
          </p:cNvSpPr>
          <p:nvPr/>
        </p:nvSpPr>
        <p:spPr bwMode="auto">
          <a:xfrm>
            <a:off x="3795713" y="3181350"/>
            <a:ext cx="155257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485997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39750" y="1341438"/>
            <a:ext cx="8229600" cy="100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Joint Programming commitment: </a:t>
            </a:r>
            <a:b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altLang="en-US" sz="20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Single multi-annual country strategy of EU and MS</a:t>
            </a:r>
            <a:br>
              <a:rPr lang="en-GB" altLang="en-US" sz="20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altLang="en-US" sz="1600" b="1" i="1" dirty="0" smtClean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Council Conclusions November 2011</a:t>
            </a:r>
            <a:r>
              <a:rPr lang="en-GB" altLang="en-US" sz="1600" b="1" i="1" dirty="0" smtClean="0">
                <a:solidFill>
                  <a:srgbClr val="00B0F0"/>
                </a:solidFill>
              </a:rPr>
              <a:t> </a:t>
            </a:r>
            <a:endParaRPr lang="en-GB" altLang="en-US" sz="1600" b="1" i="1" dirty="0" smtClean="0">
              <a:solidFill>
                <a:srgbClr val="00B0F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95288" y="2276872"/>
            <a:ext cx="8425184" cy="4320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2000" b="1" dirty="0" smtClean="0">
              <a:solidFill>
                <a:srgbClr val="FF6600"/>
              </a:solidFill>
              <a:latin typeface="Verdana" pitchFamily="34" charset="0"/>
            </a:endParaRP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Joint analysis</a:t>
            </a:r>
            <a:r>
              <a:rPr lang="en-GB" altLang="en-US" sz="2000" dirty="0" smtClean="0">
                <a:solidFill>
                  <a:srgbClr val="FF6600"/>
                </a:solidFill>
                <a:latin typeface="Verdana" pitchFamily="34" charset="0"/>
              </a:rPr>
              <a:t> </a:t>
            </a:r>
            <a:r>
              <a:rPr lang="en-GB" altLang="en-US" sz="2000" dirty="0" smtClean="0">
                <a:latin typeface="Verdana" pitchFamily="34" charset="0"/>
              </a:rPr>
              <a:t>of and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joint </a:t>
            </a:r>
            <a:r>
              <a:rPr lang="en-GB" altLang="en-US" sz="2000" b="1" dirty="0">
                <a:solidFill>
                  <a:srgbClr val="FF6600"/>
                </a:solidFill>
                <a:latin typeface="Verdana" pitchFamily="34" charset="0"/>
              </a:rPr>
              <a:t>response </a:t>
            </a:r>
            <a:r>
              <a:rPr lang="en-GB" altLang="en-US" sz="2000" dirty="0" smtClean="0">
                <a:latin typeface="Verdana" pitchFamily="34" charset="0"/>
              </a:rPr>
              <a:t>to partner country’s development strategy 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endParaRPr lang="en-GB" altLang="en-US" sz="2000" dirty="0">
              <a:latin typeface="Verdana" pitchFamily="34" charset="0"/>
            </a:endParaRP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en-GB" altLang="en-US" sz="2000" dirty="0" smtClean="0">
                <a:latin typeface="Verdana" pitchFamily="34" charset="0"/>
              </a:rPr>
              <a:t>Identification of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sectors of intervention </a:t>
            </a:r>
            <a:r>
              <a:rPr lang="en-GB" altLang="en-US" sz="2000" dirty="0" smtClean="0">
                <a:latin typeface="Verdana" pitchFamily="34" charset="0"/>
              </a:rPr>
              <a:t>and in-country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division of labour</a:t>
            </a:r>
            <a:r>
              <a:rPr lang="en-GB" altLang="en-US" sz="2000" dirty="0" smtClean="0">
                <a:latin typeface="Verdana" pitchFamily="34" charset="0"/>
              </a:rPr>
              <a:t>: who is working in which sectors 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endParaRPr lang="en-GB" altLang="en-US" sz="2000" b="1" dirty="0" smtClean="0">
              <a:solidFill>
                <a:srgbClr val="FF6600"/>
              </a:solidFill>
              <a:latin typeface="Verdana" pitchFamily="34" charset="0"/>
            </a:endParaRP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Indicative multi-annual financial allocations</a:t>
            </a:r>
            <a:r>
              <a:rPr lang="en-GB" altLang="en-US" sz="2000" dirty="0" smtClean="0">
                <a:solidFill>
                  <a:srgbClr val="FF6600"/>
                </a:solidFill>
                <a:latin typeface="Verdana" pitchFamily="34" charset="0"/>
              </a:rPr>
              <a:t> </a:t>
            </a:r>
            <a:r>
              <a:rPr lang="en-GB" altLang="en-US" sz="2000" dirty="0" smtClean="0">
                <a:latin typeface="Verdana" pitchFamily="34" charset="0"/>
              </a:rPr>
              <a:t>per sector and donor</a:t>
            </a:r>
            <a:endParaRPr lang="en-GB" altLang="en-US" sz="2000" u="sng" dirty="0" smtClean="0">
              <a:latin typeface="Verdana" pitchFamily="34" charset="0"/>
            </a:endParaRP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endParaRPr lang="en-GB" altLang="en-US" sz="2400" b="1" dirty="0" smtClean="0">
              <a:latin typeface="Verdana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GB" altLang="en-US" sz="2000" b="1" i="1" dirty="0" smtClean="0">
                <a:latin typeface="Verdana" pitchFamily="34" charset="0"/>
              </a:rPr>
              <a:t>Principles:</a:t>
            </a:r>
          </a:p>
          <a:p>
            <a:pPr marL="800100" lvl="1" indent="-342900">
              <a:lnSpc>
                <a:spcPct val="80000"/>
              </a:lnSpc>
              <a:buFont typeface="+mj-lt"/>
              <a:buAutoNum type="arabicPeriod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itchFamily="34" charset="0"/>
              </a:rPr>
              <a:t>It is mainly an in-country process </a:t>
            </a:r>
            <a:r>
              <a:rPr lang="en-GB" altLang="en-US" sz="1600" dirty="0" smtClean="0">
                <a:latin typeface="Verdana" pitchFamily="34" charset="0"/>
              </a:rPr>
              <a:t>led by EU Delegations and MS embassies </a:t>
            </a:r>
          </a:p>
          <a:p>
            <a:pPr marL="800100" lvl="1" indent="-342900">
              <a:lnSpc>
                <a:spcPct val="80000"/>
              </a:lnSpc>
              <a:buFont typeface="+mj-lt"/>
              <a:buAutoNum type="arabicPeriod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itchFamily="34" charset="0"/>
              </a:rPr>
              <a:t>Alignment and synchronisation </a:t>
            </a:r>
            <a:r>
              <a:rPr lang="en-GB" altLang="en-US" sz="1600" dirty="0" smtClean="0">
                <a:latin typeface="Verdana" pitchFamily="34" charset="0"/>
              </a:rPr>
              <a:t>with partner country planning</a:t>
            </a:r>
          </a:p>
          <a:p>
            <a:pPr marL="800100" lvl="1" indent="-342900">
              <a:lnSpc>
                <a:spcPct val="80000"/>
              </a:lnSpc>
              <a:buFont typeface="+mj-lt"/>
              <a:buAutoNum type="arabicPeriod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itchFamily="34" charset="0"/>
              </a:rPr>
              <a:t>Gradual</a:t>
            </a:r>
            <a:r>
              <a:rPr lang="en-GB" altLang="en-US" sz="1600" dirty="0" smtClean="0">
                <a:latin typeface="Verdana" pitchFamily="34" charset="0"/>
              </a:rPr>
              <a:t> approach</a:t>
            </a:r>
          </a:p>
          <a:p>
            <a:pPr marL="800100" lvl="1" indent="-342900">
              <a:lnSpc>
                <a:spcPct val="80000"/>
              </a:lnSpc>
              <a:buFont typeface="+mj-lt"/>
              <a:buAutoNum type="arabicPeriod"/>
            </a:pPr>
            <a:endParaRPr lang="en-GB" altLang="en-US" sz="1600" b="1" dirty="0" smtClean="0">
              <a:solidFill>
                <a:srgbClr val="FF6600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</a:pPr>
            <a:endParaRPr lang="en-GB" altLang="en-US" sz="2800" dirty="0" smtClean="0"/>
          </a:p>
          <a:p>
            <a:pPr marL="342900" lvl="1" indent="-342900">
              <a:lnSpc>
                <a:spcPct val="80000"/>
              </a:lnSpc>
              <a:buFont typeface="Arial" charset="0"/>
              <a:buNone/>
            </a:pPr>
            <a:endParaRPr lang="en-GB" altLang="en-US" sz="2000" dirty="0" smtClean="0"/>
          </a:p>
          <a:p>
            <a:pPr>
              <a:lnSpc>
                <a:spcPct val="80000"/>
              </a:lnSpc>
            </a:pPr>
            <a:endParaRPr lang="en-GB" altLang="en-US" sz="2400" u="sng" dirty="0" smtClean="0"/>
          </a:p>
          <a:p>
            <a:pPr>
              <a:lnSpc>
                <a:spcPct val="80000"/>
              </a:lnSpc>
            </a:pPr>
            <a:endParaRPr lang="en-GB" altLang="en-US" dirty="0" smtClean="0"/>
          </a:p>
          <a:p>
            <a:pPr>
              <a:lnSpc>
                <a:spcPct val="80000"/>
              </a:lnSpc>
            </a:pPr>
            <a:endParaRPr lang="en-GB" altLang="en-US" dirty="0" smtClean="0"/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endParaRPr lang="en-GB" altLang="en-US" dirty="0" smtClean="0"/>
          </a:p>
          <a:p>
            <a:pPr marL="342900" lvl="1" indent="-342900">
              <a:lnSpc>
                <a:spcPct val="80000"/>
              </a:lnSpc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897871027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484784"/>
            <a:ext cx="8229600" cy="791691"/>
          </a:xfrm>
        </p:spPr>
        <p:txBody>
          <a:bodyPr/>
          <a:lstStyle/>
          <a:p>
            <a:r>
              <a:rPr lang="en-GB" altLang="en-US" sz="28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Joint Programming: The value added</a:t>
            </a:r>
            <a:endParaRPr lang="en-GB" sz="2800" b="1" dirty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916832"/>
            <a:ext cx="8568952" cy="3888433"/>
          </a:xfrm>
        </p:spPr>
        <p:txBody>
          <a:bodyPr/>
          <a:lstStyle/>
          <a:p>
            <a:pPr marL="801687" lvl="1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000" dirty="0">
                <a:latin typeface="Verdana" pitchFamily="32" charset="0"/>
                <a:ea typeface="ＭＳ Ｐゴシック" charset="-128"/>
                <a:cs typeface="Arial Unicode MS" charset="0"/>
              </a:rPr>
              <a:t>Speak with </a:t>
            </a:r>
            <a:r>
              <a:rPr lang="en-GB" altLang="en-US" sz="2000" b="1" dirty="0">
                <a:solidFill>
                  <a:srgbClr val="FF6600"/>
                </a:solidFill>
                <a:latin typeface="Verdana" pitchFamily="32" charset="0"/>
                <a:ea typeface="ＭＳ Ｐゴシック" charset="-128"/>
                <a:cs typeface="Arial Unicode MS" charset="0"/>
              </a:rPr>
              <a:t>one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2" charset="0"/>
                <a:ea typeface="ＭＳ Ｐゴシック" charset="-128"/>
                <a:cs typeface="Arial Unicode MS" charset="0"/>
              </a:rPr>
              <a:t>voice</a:t>
            </a:r>
            <a:endParaRPr lang="en-GB" altLang="en-US" sz="2000" b="1" dirty="0">
              <a:solidFill>
                <a:srgbClr val="FF6600"/>
              </a:solidFill>
              <a:latin typeface="Verdana" pitchFamily="32" charset="0"/>
              <a:ea typeface="ＭＳ Ｐゴシック" charset="-128"/>
              <a:cs typeface="Arial Unicode MS" charset="0"/>
            </a:endParaRPr>
          </a:p>
          <a:p>
            <a:pPr marL="801687" lvl="1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altLang="en-US" sz="2000" b="1" dirty="0" smtClean="0">
              <a:solidFill>
                <a:srgbClr val="FF6600"/>
              </a:solidFill>
              <a:latin typeface="Verdana" pitchFamily="32" charset="0"/>
              <a:ea typeface="ＭＳ Ｐゴシック" charset="-128"/>
              <a:cs typeface="Arial Unicode MS" charset="0"/>
            </a:endParaRPr>
          </a:p>
          <a:p>
            <a:pPr marL="801687" lvl="1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000" dirty="0" smtClean="0">
                <a:latin typeface="Verdana" pitchFamily="32" charset="0"/>
                <a:ea typeface="ＭＳ Ｐゴシック" charset="-128"/>
                <a:cs typeface="Arial Unicode MS" charset="0"/>
              </a:rPr>
              <a:t>Improve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2" charset="0"/>
                <a:ea typeface="ＭＳ Ｐゴシック" charset="-128"/>
                <a:cs typeface="Arial Unicode MS" charset="0"/>
              </a:rPr>
              <a:t> </a:t>
            </a:r>
            <a:r>
              <a:rPr lang="en-GB" altLang="en-US" sz="2000" b="1" dirty="0">
                <a:solidFill>
                  <a:srgbClr val="FF6600"/>
                </a:solidFill>
                <a:latin typeface="Verdana" pitchFamily="32" charset="0"/>
                <a:ea typeface="ＭＳ Ｐゴシック" charset="-128"/>
                <a:cs typeface="Arial Unicode MS" charset="0"/>
              </a:rPr>
              <a:t>complementarity of political message </a:t>
            </a:r>
            <a:r>
              <a:rPr lang="en-GB" altLang="en-US" sz="2000" dirty="0">
                <a:latin typeface="Verdana" pitchFamily="32" charset="0"/>
                <a:ea typeface="ＭＳ Ｐゴシック" charset="-128"/>
                <a:cs typeface="Arial Unicode MS" charset="0"/>
              </a:rPr>
              <a:t>and action, which might lead to </a:t>
            </a:r>
            <a:r>
              <a:rPr lang="en-GB" altLang="en-US" sz="2000" b="1" dirty="0">
                <a:solidFill>
                  <a:srgbClr val="FF6600"/>
                </a:solidFill>
                <a:latin typeface="Verdana" pitchFamily="32" charset="0"/>
                <a:ea typeface="ＭＳ Ｐゴシック" charset="-128"/>
                <a:cs typeface="Arial Unicode MS" charset="0"/>
              </a:rPr>
              <a:t>more impact</a:t>
            </a:r>
          </a:p>
          <a:p>
            <a:pPr marL="801687" lvl="1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altLang="en-US" sz="2000" b="1" dirty="0" smtClean="0">
              <a:solidFill>
                <a:srgbClr val="FF6600"/>
              </a:solidFill>
              <a:latin typeface="Verdana" pitchFamily="32" charset="0"/>
              <a:ea typeface="ＭＳ Ｐゴシック" charset="-128"/>
              <a:cs typeface="Arial Unicode MS" charset="0"/>
            </a:endParaRPr>
          </a:p>
          <a:p>
            <a:pPr marL="801687" lvl="1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000" dirty="0" smtClean="0">
                <a:latin typeface="Verdana" pitchFamily="32" charset="0"/>
                <a:ea typeface="ＭＳ Ｐゴシック" charset="-128"/>
                <a:cs typeface="Arial Unicode MS" charset="0"/>
              </a:rPr>
              <a:t>Gives EU a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2" charset="0"/>
                <a:ea typeface="ＭＳ Ｐゴシック" charset="-128"/>
                <a:cs typeface="Arial Unicode MS" charset="0"/>
              </a:rPr>
              <a:t>visible </a:t>
            </a:r>
            <a:r>
              <a:rPr lang="en-GB" altLang="en-US" sz="2000" b="1" dirty="0">
                <a:solidFill>
                  <a:srgbClr val="FF6600"/>
                </a:solidFill>
                <a:latin typeface="Verdana" pitchFamily="32" charset="0"/>
                <a:ea typeface="ＭＳ Ｐゴシック" charset="-128"/>
                <a:cs typeface="Arial Unicode MS" charset="0"/>
              </a:rPr>
              <a:t>face</a:t>
            </a:r>
          </a:p>
          <a:p>
            <a:pPr marL="801687" lvl="1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altLang="en-US" sz="2000" b="1" dirty="0" smtClean="0">
              <a:solidFill>
                <a:srgbClr val="FF6600"/>
              </a:solidFill>
              <a:latin typeface="Verdana" pitchFamily="32" charset="0"/>
              <a:ea typeface="ＭＳ Ｐゴシック" charset="-128"/>
              <a:cs typeface="Arial Unicode MS" charset="0"/>
            </a:endParaRPr>
          </a:p>
          <a:p>
            <a:pPr marL="801687" lvl="1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000" dirty="0" smtClean="0">
                <a:latin typeface="Verdana" pitchFamily="32" charset="0"/>
                <a:ea typeface="ＭＳ Ｐゴシック" charset="-128"/>
                <a:cs typeface="Arial Unicode MS" charset="0"/>
              </a:rPr>
              <a:t>Improves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2" charset="0"/>
                <a:ea typeface="ＭＳ Ｐゴシック" charset="-128"/>
                <a:cs typeface="Arial Unicode MS" charset="0"/>
              </a:rPr>
              <a:t> </a:t>
            </a:r>
            <a:r>
              <a:rPr lang="en-GB" altLang="en-US" sz="2000" b="1" dirty="0">
                <a:solidFill>
                  <a:srgbClr val="FF6600"/>
                </a:solidFill>
                <a:latin typeface="Verdana" pitchFamily="32" charset="0"/>
                <a:ea typeface="ＭＳ Ｐゴシック" charset="-128"/>
                <a:cs typeface="Arial Unicode MS" charset="0"/>
              </a:rPr>
              <a:t>transparency,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2" charset="0"/>
                <a:ea typeface="ＭＳ Ｐゴシック" charset="-128"/>
                <a:cs typeface="Arial Unicode MS" charset="0"/>
              </a:rPr>
              <a:t>predictability, accountability </a:t>
            </a:r>
          </a:p>
          <a:p>
            <a:pPr marL="801687" lvl="1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altLang="en-US" sz="2000" b="1" dirty="0" smtClean="0">
              <a:solidFill>
                <a:srgbClr val="FF6600"/>
              </a:solidFill>
              <a:latin typeface="Verdana" pitchFamily="32" charset="0"/>
              <a:ea typeface="ＭＳ Ｐゴシック" charset="-128"/>
              <a:cs typeface="Arial Unicode MS" charset="0"/>
            </a:endParaRPr>
          </a:p>
          <a:p>
            <a:pPr marL="801687" lvl="1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000" dirty="0">
                <a:latin typeface="Verdana" pitchFamily="32" charset="0"/>
                <a:ea typeface="ＭＳ Ｐゴシック" charset="-128"/>
                <a:cs typeface="Arial Unicode MS" charset="0"/>
              </a:rPr>
              <a:t>Facilitates </a:t>
            </a:r>
            <a:r>
              <a:rPr lang="en-GB" altLang="en-US" sz="2000" b="1" dirty="0">
                <a:solidFill>
                  <a:srgbClr val="FF6600"/>
                </a:solidFill>
                <a:latin typeface="Verdana" pitchFamily="32" charset="0"/>
                <a:ea typeface="ＭＳ Ｐゴシック" charset="-128"/>
                <a:cs typeface="Arial Unicode MS" charset="0"/>
              </a:rPr>
              <a:t>joint implementation</a:t>
            </a:r>
          </a:p>
          <a:p>
            <a:pPr marL="801687" lvl="1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altLang="en-US" sz="2000" b="1" dirty="0" smtClean="0">
              <a:solidFill>
                <a:srgbClr val="FF6600"/>
              </a:solidFill>
              <a:latin typeface="Verdana" pitchFamily="32" charset="0"/>
              <a:ea typeface="ＭＳ Ｐゴシック" charset="-128"/>
              <a:cs typeface="Arial Unicode MS" charset="0"/>
            </a:endParaRPr>
          </a:p>
          <a:p>
            <a:pPr marL="801687" lvl="1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000" dirty="0" smtClean="0">
                <a:latin typeface="Verdana" pitchFamily="32" charset="0"/>
                <a:ea typeface="ＭＳ Ｐゴシック" charset="-128"/>
                <a:cs typeface="Arial Unicode MS" charset="0"/>
              </a:rPr>
              <a:t>Potential to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2" charset="0"/>
                <a:ea typeface="ＭＳ Ｐゴシック" charset="-128"/>
                <a:cs typeface="Arial Unicode MS" charset="0"/>
              </a:rPr>
              <a:t>reduce bureaucracy, fragmentation </a:t>
            </a:r>
            <a:r>
              <a:rPr lang="en-GB" altLang="en-US" sz="2000" b="1" dirty="0">
                <a:solidFill>
                  <a:srgbClr val="FF6600"/>
                </a:solidFill>
                <a:latin typeface="Verdana" pitchFamily="32" charset="0"/>
                <a:ea typeface="ＭＳ Ｐゴシック" charset="-128"/>
                <a:cs typeface="Arial Unicode MS" charset="0"/>
              </a:rPr>
              <a:t>and costs for all actors involved</a:t>
            </a:r>
          </a:p>
          <a:p>
            <a:pPr marL="801687" lvl="1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altLang="en-US" sz="2000" dirty="0" smtClean="0">
              <a:latin typeface="Verdana" pitchFamily="32" charset="0"/>
              <a:ea typeface="ＭＳ Ｐゴシック" charset="-128"/>
              <a:cs typeface="Arial Unicode MS" charset="0"/>
            </a:endParaRPr>
          </a:p>
          <a:p>
            <a:pPr marL="801687" lvl="1" indent="-342900" defTabSz="449263">
              <a:spcBef>
                <a:spcPts val="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000" dirty="0" smtClean="0">
                <a:latin typeface="Verdana" pitchFamily="32" charset="0"/>
                <a:ea typeface="ＭＳ Ｐゴシック" charset="-128"/>
                <a:cs typeface="Arial Unicode MS" charset="0"/>
              </a:rPr>
              <a:t>Living </a:t>
            </a:r>
            <a:r>
              <a:rPr lang="en-GB" altLang="en-US" sz="2000" dirty="0">
                <a:latin typeface="Verdana" pitchFamily="32" charset="0"/>
                <a:ea typeface="ＭＳ Ｐゴシック" charset="-128"/>
                <a:cs typeface="Arial Unicode MS" charset="0"/>
              </a:rPr>
              <a:t>up to our </a:t>
            </a:r>
            <a:r>
              <a:rPr lang="en-GB" altLang="en-US" sz="2000" b="1" dirty="0">
                <a:solidFill>
                  <a:srgbClr val="FF6600"/>
                </a:solidFill>
                <a:latin typeface="Verdana" pitchFamily="32" charset="0"/>
                <a:ea typeface="ＭＳ Ｐゴシック" charset="-128"/>
                <a:cs typeface="Arial Unicode MS" charset="0"/>
              </a:rPr>
              <a:t>aid effectiveness commitments </a:t>
            </a:r>
          </a:p>
        </p:txBody>
      </p:sp>
    </p:spTree>
    <p:extLst>
      <p:ext uri="{BB962C8B-B14F-4D97-AF65-F5344CB8AC3E}">
        <p14:creationId xmlns:p14="http://schemas.microsoft.com/office/powerpoint/2010/main" val="265965627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altLang="en-US" sz="3600" dirty="0">
                <a:solidFill>
                  <a:srgbClr val="0000FF"/>
                </a:solidFill>
              </a:rPr>
              <a:t>Illustration of potential</a:t>
            </a:r>
            <a:r>
              <a:rPr lang="en-GB" altLang="en-US" sz="3600" dirty="0" smtClean="0">
                <a:solidFill>
                  <a:srgbClr val="0000FF"/>
                </a:solidFill>
              </a:rPr>
              <a:t/>
            </a:r>
            <a:br>
              <a:rPr lang="en-GB" altLang="en-US" sz="3600" dirty="0" smtClean="0">
                <a:solidFill>
                  <a:srgbClr val="0000FF"/>
                </a:solidFill>
              </a:rPr>
            </a:br>
            <a:r>
              <a:rPr lang="en-GB" altLang="en-US" sz="1800" b="1" i="1" dirty="0" smtClean="0">
                <a:solidFill>
                  <a:srgbClr val="FF6600"/>
                </a:solidFill>
              </a:rPr>
              <a:t>Mozambique</a:t>
            </a:r>
            <a:r>
              <a:rPr lang="en-GB" altLang="en-US" sz="1800" i="1" dirty="0" smtClean="0">
                <a:solidFill>
                  <a:srgbClr val="0000FF"/>
                </a:solidFill>
              </a:rPr>
              <a:t> Country Programmable Aid (CPA) </a:t>
            </a:r>
            <a:br>
              <a:rPr lang="en-GB" altLang="en-US" sz="1800" i="1" dirty="0" smtClean="0">
                <a:solidFill>
                  <a:srgbClr val="0000FF"/>
                </a:solidFill>
              </a:rPr>
            </a:br>
            <a:r>
              <a:rPr lang="en-GB" altLang="en-US" sz="1000" i="1" dirty="0" smtClean="0">
                <a:solidFill>
                  <a:srgbClr val="0000FF"/>
                </a:solidFill>
              </a:rPr>
              <a:t>Data source: OECD/DAC 2013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0" y="2454859"/>
            <a:ext cx="4248472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altLang="en-US" sz="1600" dirty="0" smtClean="0">
              <a:solidFill>
                <a:srgbClr val="0000FF"/>
              </a:solidFill>
            </a:endParaRPr>
          </a:p>
          <a:p>
            <a:endParaRPr lang="en-GB" altLang="en-US" sz="1600" dirty="0">
              <a:solidFill>
                <a:srgbClr val="0000FF"/>
              </a:solidFill>
            </a:endParaRPr>
          </a:p>
          <a:p>
            <a:endParaRPr lang="en-GB" altLang="en-US" sz="1600" dirty="0" smtClean="0">
              <a:solidFill>
                <a:srgbClr val="0000FF"/>
              </a:solidFill>
            </a:endParaRPr>
          </a:p>
          <a:p>
            <a:pPr algn="ctr"/>
            <a:r>
              <a:rPr lang="en-GB" altLang="en-US" sz="2000" dirty="0" smtClean="0">
                <a:solidFill>
                  <a:srgbClr val="0000FF"/>
                </a:solidFill>
              </a:rPr>
              <a:t>When EU+ </a:t>
            </a:r>
            <a:r>
              <a:rPr lang="en-GB" altLang="en-US" sz="2000" dirty="0">
                <a:solidFill>
                  <a:srgbClr val="0000FF"/>
                </a:solidFill>
              </a:rPr>
              <a:t>acts as </a:t>
            </a:r>
            <a:r>
              <a:rPr lang="en-GB" altLang="en-US" sz="2000" dirty="0" smtClean="0">
                <a:solidFill>
                  <a:srgbClr val="0000FF"/>
                </a:solidFill>
              </a:rPr>
              <a:t>one</a:t>
            </a:r>
            <a:r>
              <a:rPr lang="en-GB" altLang="en-US" sz="2200" dirty="0"/>
              <a:t/>
            </a:r>
            <a:br>
              <a:rPr lang="en-GB" altLang="en-US" sz="2200" dirty="0"/>
            </a:br>
            <a:endParaRPr lang="en-GB" sz="2200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3051059"/>
              </p:ext>
            </p:extLst>
          </p:nvPr>
        </p:nvGraphicFramePr>
        <p:xfrm>
          <a:off x="-324544" y="2220233"/>
          <a:ext cx="5004048" cy="3247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0" y="1536138"/>
            <a:ext cx="42484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sz="2000" dirty="0" smtClean="0">
                <a:solidFill>
                  <a:srgbClr val="0000FF"/>
                </a:solidFill>
              </a:rPr>
              <a:t>Fragmented aid</a:t>
            </a:r>
            <a:endParaRPr lang="en-GB" sz="2000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2867727"/>
              </p:ext>
            </p:extLst>
          </p:nvPr>
        </p:nvGraphicFramePr>
        <p:xfrm>
          <a:off x="4067944" y="3501008"/>
          <a:ext cx="5076056" cy="3356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Grafiek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2262499"/>
              </p:ext>
            </p:extLst>
          </p:nvPr>
        </p:nvGraphicFramePr>
        <p:xfrm>
          <a:off x="457200" y="3284983"/>
          <a:ext cx="3642792" cy="26443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" name="Grafiek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2016263"/>
              </p:ext>
            </p:extLst>
          </p:nvPr>
        </p:nvGraphicFramePr>
        <p:xfrm>
          <a:off x="4499992" y="4114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2" name="Grafiek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0838746"/>
              </p:ext>
            </p:extLst>
          </p:nvPr>
        </p:nvGraphicFramePr>
        <p:xfrm>
          <a:off x="0" y="1628800"/>
          <a:ext cx="4716016" cy="4248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3" name="Grafiek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1398194"/>
              </p:ext>
            </p:extLst>
          </p:nvPr>
        </p:nvGraphicFramePr>
        <p:xfrm>
          <a:off x="4211960" y="3573016"/>
          <a:ext cx="5139139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6542172"/>
              </p:ext>
            </p:extLst>
          </p:nvPr>
        </p:nvGraphicFramePr>
        <p:xfrm>
          <a:off x="-324544" y="1628800"/>
          <a:ext cx="6696744" cy="4142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6" name="Char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4012635"/>
              </p:ext>
            </p:extLst>
          </p:nvPr>
        </p:nvGraphicFramePr>
        <p:xfrm>
          <a:off x="3851920" y="3208911"/>
          <a:ext cx="6367574" cy="3986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  <p:extLst>
      <p:ext uri="{BB962C8B-B14F-4D97-AF65-F5344CB8AC3E}">
        <p14:creationId xmlns:p14="http://schemas.microsoft.com/office/powerpoint/2010/main" val="3181789803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1268437"/>
            <a:ext cx="9144000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3000" b="1" dirty="0" smtClean="0">
                <a:solidFill>
                  <a:srgbClr val="0000FF"/>
                </a:solidFill>
                <a:ea typeface="ＭＳ Ｐゴシック" pitchFamily="34" charset="-128"/>
              </a:rPr>
              <a:t>In-country progress </a:t>
            </a:r>
            <a:endParaRPr lang="en-GB" altLang="en-US" sz="30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539552" y="2109621"/>
            <a:ext cx="8280920" cy="475252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14 Joint </a:t>
            </a:r>
            <a:r>
              <a:rPr lang="fr-BE" sz="1800" b="1" dirty="0" err="1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Programming</a:t>
            </a: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 documents </a:t>
            </a:r>
            <a:r>
              <a:rPr lang="fr-BE" sz="1800" b="1" dirty="0" err="1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agreed</a:t>
            </a: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 (2012-2014): 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Burma/Myanmar, Burundi, Cambodia, Chad, Comoros, Ghana</a:t>
            </a:r>
            <a:r>
              <a:rPr lang="en-GB" sz="1600" dirty="0">
                <a:ea typeface="Verdana" panose="020B0604030504040204" pitchFamily="34" charset="0"/>
                <a:cs typeface="Verdana" panose="020B0604030504040204" pitchFamily="34" charset="0"/>
              </a:rPr>
              <a:t>, Guatemala, Laos, 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Mali, Namibia, Rwanda</a:t>
            </a:r>
            <a:r>
              <a:rPr lang="en-GB" sz="16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Senegal, South Sudan, Togo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fr-BE" sz="1800" b="1" dirty="0" smtClean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4 Joint </a:t>
            </a:r>
            <a:r>
              <a:rPr lang="fr-BE" sz="1800" b="1" dirty="0" err="1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analysis</a:t>
            </a: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/</a:t>
            </a:r>
            <a:r>
              <a:rPr lang="fr-BE" sz="1800" b="1" dirty="0" err="1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response</a:t>
            </a: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fr-BE" sz="1800" b="1" dirty="0" err="1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strategies</a:t>
            </a: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fr-BE" sz="1800" b="1" dirty="0" err="1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agreed</a:t>
            </a: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 (2012-2014):</a:t>
            </a:r>
          </a:p>
          <a:p>
            <a:pPr marL="685800" lvl="2" indent="-28575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Bolivia, </a:t>
            </a:r>
            <a:r>
              <a:rPr lang="en-GB" sz="1600" dirty="0">
                <a:ea typeface="Verdana" panose="020B0604030504040204" pitchFamily="34" charset="0"/>
                <a:cs typeface="Verdana" panose="020B0604030504040204" pitchFamily="34" charset="0"/>
              </a:rPr>
              <a:t>Ethiopia, Cote 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d'Ivoire, Palestine</a:t>
            </a:r>
            <a:endParaRPr lang="en-GB" sz="1600" i="1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defRPr/>
            </a:pPr>
            <a:endParaRPr lang="fr-BE" sz="1800" b="1" dirty="0" smtClean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  <a:p>
            <a:pPr>
              <a:defRPr/>
            </a:pP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5 </a:t>
            </a:r>
            <a:r>
              <a:rPr lang="fr-BE" sz="1800" b="1" dirty="0" err="1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additional</a:t>
            </a: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 Joint </a:t>
            </a:r>
            <a:r>
              <a:rPr lang="fr-BE" sz="1800" b="1" dirty="0" err="1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Programming</a:t>
            </a: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 documents in 2015: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Armenia (joint analysis), Georgia, Kenya, Paraguay, Uganda</a:t>
            </a:r>
            <a:endParaRPr lang="fr-BE" sz="1600" b="1" dirty="0" smtClean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  <a:defRPr/>
            </a:pPr>
            <a:endParaRPr lang="fr-BE" sz="1800" b="1" dirty="0" smtClean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  <a:defRPr/>
            </a:pPr>
            <a:r>
              <a:rPr lang="fr-BE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30+ countries for 2016-2018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endParaRPr lang="en-GB" sz="1800" b="1" dirty="0" smtClean="0">
              <a:solidFill>
                <a:srgbClr val="33CC33"/>
              </a:solidFill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endParaRPr lang="en-GB" sz="1400" dirty="0"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endParaRPr lang="en-GB" sz="1400" b="1" dirty="0" smtClean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GB" sz="1800" b="1" dirty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893898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268413"/>
            <a:ext cx="8640762" cy="57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Windows for JP per year </a:t>
            </a:r>
            <a:endParaRPr lang="en-GB" altLang="en-US" sz="3000" b="1" dirty="0" smtClean="0">
              <a:solidFill>
                <a:srgbClr val="B85C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7061382"/>
              </p:ext>
            </p:extLst>
          </p:nvPr>
        </p:nvGraphicFramePr>
        <p:xfrm>
          <a:off x="539552" y="1772816"/>
          <a:ext cx="8064895" cy="48737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44149"/>
                <a:gridCol w="1344149"/>
                <a:gridCol w="1414892"/>
                <a:gridCol w="1414894"/>
                <a:gridCol w="1202662"/>
                <a:gridCol w="1344149"/>
              </a:tblGrid>
              <a:tr h="1749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000" u="none" strike="noStrike" dirty="0">
                          <a:effectLst/>
                        </a:rPr>
                        <a:t>2012-2014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1000" u="none" strike="noStrike">
                          <a:effectLst/>
                        </a:rPr>
                        <a:t>2015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1000" u="none" strike="noStrike">
                          <a:effectLst/>
                        </a:rPr>
                        <a:t>2016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1000" u="none" strike="noStrike">
                          <a:effectLst/>
                        </a:rPr>
                        <a:t>2017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1000" u="none" strike="noStrike">
                          <a:effectLst/>
                        </a:rPr>
                        <a:t>2018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800" u="none" strike="noStrike" dirty="0" smtClean="0">
                          <a:effectLst/>
                        </a:rPr>
                        <a:t>?</a:t>
                      </a:r>
                      <a:r>
                        <a:rPr lang="en-GB" sz="800" u="none" strike="noStrike" dirty="0">
                          <a:effectLst/>
                        </a:rPr>
                        <a:t> 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74999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Bolivia 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Armenia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Afghanistan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Algeria?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Cambodia phase 2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Azerbaijan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74999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Burma/Myanmar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Georgia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Bangladesh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Bolivia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Honduras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Belarus</a:t>
                      </a:r>
                    </a:p>
                  </a:txBody>
                  <a:tcPr marL="7253" marR="7253" marT="7253" marB="0" anchor="b"/>
                </a:tc>
              </a:tr>
              <a:tr h="1749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Burundi</a:t>
                      </a:r>
                      <a:endParaRPr lang="en-GB" sz="9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Kenya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Benin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Burundi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Kenya phase 2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Jordan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7253" marR="7253" marT="7253" marB="0" anchor="b"/>
                </a:tc>
              </a:tr>
              <a:tr h="174999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Cambodia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Paraguay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Burkina Faso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Egypt? </a:t>
                      </a:r>
                      <a:endParaRPr lang="en-GB" sz="9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Nicaragua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Lebanon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205123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Chad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Uganda</a:t>
                      </a:r>
                      <a:endParaRPr lang="en-GB" sz="900" dirty="0"/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Chad phase 2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Georgia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Paraguay phase 2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Libya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74999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Comoros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ctr"/>
                </a:tc>
                <a:tc>
                  <a:txBody>
                    <a:bodyPr/>
                    <a:lstStyle/>
                    <a:p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Côte d'Ivoire phase 2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Ghana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Rwanda phase 2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74999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Côte d'Ivoire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El Salvador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Guatemala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74999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Ethiopia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Ethiopia phase 2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Liberia 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74999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Ghana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Haiti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Mali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74999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Guatemala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Laos phase 2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Moldova?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74999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Laos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Malawi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Palestine</a:t>
                      </a:r>
                      <a:endParaRPr lang="en-GB" sz="9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74999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Mali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Mauritania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Philippines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74999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Namibia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Morocco</a:t>
                      </a:r>
                      <a:endParaRPr lang="en-GB" sz="900" dirty="0"/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Senegal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74999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Rwanda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Mozambique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Sierra Leone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74999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Senegal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Nepal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South Sudan phase </a:t>
                      </a:r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74999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South Sudan 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Niger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Togo phase 2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74999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Togo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Pakistan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Ukraine?</a:t>
                      </a:r>
                      <a:endParaRPr lang="en-GB" sz="9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74999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Tanzania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68843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Tunisia</a:t>
                      </a:r>
                      <a:endParaRPr lang="en-GB" sz="9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74999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Vietnam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74999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Yemen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174999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Zimbabwe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261643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261643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u="none" strike="noStrike"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u="none" strike="noStrike"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u="none" strike="noStrike"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u="none" strike="noStrike">
                          <a:effectLst/>
                        </a:rPr>
                        <a:t> 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900" u="none" strike="noStrike" dirty="0">
                          <a:effectLst/>
                        </a:rPr>
                        <a:t> 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  <a:tr h="261643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u="none" strike="noStrike" dirty="0">
                          <a:effectLst/>
                        </a:rPr>
                        <a:t> 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253" marR="7253" marT="7253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2014506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1196752"/>
            <a:ext cx="9144000" cy="648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  <a:t>From Joint Programming towards </a:t>
            </a:r>
            <a:b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</a:br>
            <a: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  <a:t>Joint Implementation</a:t>
            </a: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8575" y="1628801"/>
            <a:ext cx="8964613" cy="540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18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buNone/>
            </a:pPr>
            <a:endParaRPr lang="en-GB" sz="16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1600" dirty="0"/>
              <a:t>Joint Programming </a:t>
            </a:r>
            <a:r>
              <a:rPr lang="en-GB" sz="1600" b="1" dirty="0" smtClean="0">
                <a:solidFill>
                  <a:srgbClr val="FF6600"/>
                </a:solidFill>
              </a:rPr>
              <a:t>facilitates Joint Implementation</a:t>
            </a:r>
            <a:endParaRPr lang="en-GB" sz="1600" dirty="0"/>
          </a:p>
          <a:p>
            <a:pPr>
              <a:buFont typeface="Wingdings" panose="05000000000000000000" pitchFamily="2" charset="2"/>
              <a:buChar char="Ø"/>
            </a:pPr>
            <a:endParaRPr lang="en-GB" sz="1600" dirty="0"/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16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Division of labour within sectors:</a:t>
            </a:r>
            <a:r>
              <a:rPr lang="en-GB" altLang="en-US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sector 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mapping and coordination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; sector 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dialogue; who 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does what (best), donor roles (lead, active); managing exits; indicative allocations </a:t>
            </a:r>
            <a:r>
              <a:rPr lang="en-GB" altLang="en-US" sz="1600" i="1" dirty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 Use toolkit on Division of Labour (June 2009)</a:t>
            </a:r>
            <a:endParaRPr lang="en-GB" altLang="en-US" sz="16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 sz="16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Joint sector results frameworks: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joint goals/indicators built on partner country systems; joint monitoring, evaluation and reporting; ensure joint EU+MS visibility 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From </a:t>
            </a:r>
            <a:r>
              <a:rPr lang="en-GB" altLang="en-US" sz="16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sector coordination towards: 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joint analysis/appraisals and sector response; joint aid modalities (budget support, pooled funding, delegated cooperation, trust 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funds, TA pooling)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facilitating work 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with non-EU donors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62365158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000" b="1" dirty="0" smtClean="0">
                <a:solidFill>
                  <a:srgbClr val="0000FF"/>
                </a:solidFill>
                <a:ea typeface="ＭＳ Ｐゴシック" pitchFamily="34" charset="-128"/>
              </a:rPr>
              <a:t>In-country progress</a:t>
            </a:r>
            <a:endParaRPr lang="en-GB" sz="3000" b="1" dirty="0">
              <a:solidFill>
                <a:srgbClr val="0000FF"/>
              </a:solidFill>
              <a:ea typeface="ＭＳ Ｐゴシック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1"/>
            <a:ext cx="8229600" cy="3672508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638"/>
              </a:spcBef>
              <a:buNone/>
            </a:pPr>
            <a:r>
              <a:rPr lang="en-GB" altLang="en-US" sz="2800" b="1" dirty="0">
                <a:solidFill>
                  <a:srgbClr val="FF6600"/>
                </a:solidFill>
                <a:latin typeface="Verdana" pitchFamily="32" charset="0"/>
              </a:rPr>
              <a:t>Quality of documents has improved: </a:t>
            </a:r>
            <a:endParaRPr lang="en-GB" altLang="en-US" sz="2000" dirty="0">
              <a:latin typeface="Verdana" pitchFamily="32" charset="0"/>
            </a:endParaRPr>
          </a:p>
          <a:p>
            <a:pPr>
              <a:lnSpc>
                <a:spcPct val="100000"/>
              </a:lnSpc>
              <a:spcAft>
                <a:spcPts val="1425"/>
              </a:spcAft>
              <a:buSzPct val="45000"/>
              <a:buFont typeface="Wingdings" charset="0"/>
              <a:buChar char=""/>
            </a:pPr>
            <a:endParaRPr lang="en-GB" altLang="en-US" sz="2400" dirty="0" smtClean="0">
              <a:latin typeface="Verdana" pitchFamily="32" charset="0"/>
            </a:endParaRPr>
          </a:p>
          <a:p>
            <a:pPr>
              <a:lnSpc>
                <a:spcPct val="100000"/>
              </a:lnSpc>
              <a:spcAft>
                <a:spcPts val="1425"/>
              </a:spcAft>
              <a:buSzPct val="45000"/>
              <a:buFont typeface="Wingdings" charset="0"/>
              <a:buChar char=""/>
            </a:pPr>
            <a:r>
              <a:rPr lang="en-GB" altLang="en-US" sz="2400" dirty="0" smtClean="0">
                <a:latin typeface="Verdana" pitchFamily="32" charset="0"/>
              </a:rPr>
              <a:t>Better analysis</a:t>
            </a:r>
            <a:endParaRPr lang="en-GB" altLang="en-US" sz="2400" dirty="0">
              <a:latin typeface="Verdana" pitchFamily="32" charset="0"/>
            </a:endParaRPr>
          </a:p>
          <a:p>
            <a:pPr>
              <a:lnSpc>
                <a:spcPct val="100000"/>
              </a:lnSpc>
              <a:spcAft>
                <a:spcPts val="1425"/>
              </a:spcAft>
              <a:buSzPct val="45000"/>
              <a:buFont typeface="Wingdings" charset="0"/>
              <a:buChar char=""/>
            </a:pPr>
            <a:r>
              <a:rPr lang="en-GB" altLang="en-US" sz="2400" dirty="0" smtClean="0">
                <a:latin typeface="Verdana" pitchFamily="32" charset="0"/>
              </a:rPr>
              <a:t>Increased </a:t>
            </a:r>
            <a:r>
              <a:rPr lang="en-GB" altLang="en-US" sz="2400" dirty="0">
                <a:latin typeface="Verdana" pitchFamily="32" charset="0"/>
              </a:rPr>
              <a:t>division of </a:t>
            </a:r>
            <a:r>
              <a:rPr lang="en-GB" altLang="en-US" sz="2400" dirty="0" smtClean="0">
                <a:latin typeface="Verdana" pitchFamily="32" charset="0"/>
              </a:rPr>
              <a:t>labour </a:t>
            </a:r>
            <a:endParaRPr lang="en-GB" altLang="en-US" sz="2400" dirty="0">
              <a:latin typeface="Verdana" pitchFamily="32" charset="0"/>
            </a:endParaRPr>
          </a:p>
          <a:p>
            <a:pPr>
              <a:lnSpc>
                <a:spcPct val="100000"/>
              </a:lnSpc>
              <a:spcAft>
                <a:spcPts val="1425"/>
              </a:spcAft>
              <a:buSzPct val="45000"/>
              <a:buFont typeface="Wingdings" charset="0"/>
              <a:buChar char=""/>
            </a:pPr>
            <a:r>
              <a:rPr lang="en-GB" altLang="en-US" sz="2400" dirty="0" smtClean="0">
                <a:latin typeface="Verdana" pitchFamily="32" charset="0"/>
              </a:rPr>
              <a:t>Inclusion </a:t>
            </a:r>
            <a:r>
              <a:rPr lang="en-GB" altLang="en-US" sz="2400" dirty="0">
                <a:latin typeface="Verdana" pitchFamily="32" charset="0"/>
              </a:rPr>
              <a:t>of indicative </a:t>
            </a:r>
            <a:r>
              <a:rPr lang="en-GB" altLang="en-US" sz="2400" dirty="0" smtClean="0">
                <a:latin typeface="Verdana" pitchFamily="32" charset="0"/>
              </a:rPr>
              <a:t>allocations</a:t>
            </a:r>
            <a:endParaRPr lang="en-GB" altLang="en-US" sz="2400" dirty="0">
              <a:latin typeface="Verdana" pitchFamily="32" charset="0"/>
            </a:endParaRPr>
          </a:p>
          <a:p>
            <a:pPr>
              <a:lnSpc>
                <a:spcPct val="100000"/>
              </a:lnSpc>
              <a:spcAft>
                <a:spcPts val="1425"/>
              </a:spcAft>
              <a:buSzPct val="45000"/>
              <a:buFont typeface="Wingdings" charset="0"/>
              <a:buChar char=""/>
            </a:pPr>
            <a:r>
              <a:rPr lang="en-GB" altLang="en-US" sz="2400" dirty="0" smtClean="0">
                <a:latin typeface="Verdana" pitchFamily="32" charset="0"/>
              </a:rPr>
              <a:t>First </a:t>
            </a:r>
            <a:r>
              <a:rPr lang="en-GB" altLang="en-US" sz="2400" dirty="0">
                <a:latin typeface="Verdana" pitchFamily="32" charset="0"/>
              </a:rPr>
              <a:t>move towards </a:t>
            </a:r>
            <a:r>
              <a:rPr lang="en-GB" altLang="en-US" sz="2400" dirty="0" smtClean="0">
                <a:latin typeface="Verdana" pitchFamily="32" charset="0"/>
              </a:rPr>
              <a:t>results </a:t>
            </a:r>
            <a:r>
              <a:rPr lang="en-GB" altLang="en-US" sz="2400" dirty="0">
                <a:latin typeface="Verdana" pitchFamily="32" charset="0"/>
              </a:rPr>
              <a:t>frameworks and monitoring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552884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339850"/>
            <a:ext cx="8497887" cy="57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sz="2800" b="1" dirty="0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Regional breakdown</a:t>
            </a:r>
            <a:br>
              <a:rPr lang="en-GB" sz="2800" b="1" dirty="0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sz="1200" dirty="0" smtClean="0"/>
              <a:t>Dark </a:t>
            </a:r>
            <a:r>
              <a:rPr lang="en-GB" sz="1200" dirty="0"/>
              <a:t>green = Joint programming agreed</a:t>
            </a:r>
            <a:br>
              <a:rPr lang="en-GB" sz="1200" dirty="0"/>
            </a:br>
            <a:r>
              <a:rPr lang="en-GB" sz="1200" dirty="0"/>
              <a:t>Middle dark = Potential, but not agreed yet</a:t>
            </a:r>
            <a:br>
              <a:rPr lang="en-GB" sz="1200" dirty="0"/>
            </a:br>
            <a:r>
              <a:rPr lang="en-GB" sz="1200" dirty="0"/>
              <a:t>Light green = No Joint Programming at this stage</a:t>
            </a:r>
            <a:r>
              <a:rPr lang="en-GB" sz="2800" dirty="0"/>
              <a:t/>
            </a:r>
            <a:br>
              <a:rPr lang="en-GB" sz="2800" dirty="0"/>
            </a:br>
            <a:endParaRPr lang="en-GB" sz="2800" b="1" dirty="0" smtClean="0">
              <a:solidFill>
                <a:srgbClr val="B85C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8313" y="1844675"/>
            <a:ext cx="8435975" cy="4681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990600" lvl="1" indent="-533400">
              <a:buFont typeface="Wingdings" pitchFamily="2" charset="2"/>
              <a:buChar char="Ø"/>
            </a:pPr>
            <a:endParaRPr lang="en-GB" sz="1800" dirty="0" smtClean="0">
              <a:latin typeface="Verdana" pitchFamily="34" charset="0"/>
            </a:endParaRPr>
          </a:p>
          <a:p>
            <a:pPr marL="990600" lvl="1" indent="-533400">
              <a:buFont typeface="Arial" charset="0"/>
              <a:buNone/>
            </a:pPr>
            <a:endParaRPr lang="en-GB" sz="1800" dirty="0" smtClean="0">
              <a:latin typeface="Verdan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GB" sz="2000" b="1" dirty="0" smtClean="0">
              <a:latin typeface="Verdana" pitchFamily="34" charset="0"/>
            </a:endParaRPr>
          </a:p>
        </p:txBody>
      </p:sp>
      <p:graphicFrame>
        <p:nvGraphicFramePr>
          <p:cNvPr id="2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9417187"/>
              </p:ext>
            </p:extLst>
          </p:nvPr>
        </p:nvGraphicFramePr>
        <p:xfrm>
          <a:off x="827088" y="2057400"/>
          <a:ext cx="7632700" cy="353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2016674"/>
              </p:ext>
            </p:extLst>
          </p:nvPr>
        </p:nvGraphicFramePr>
        <p:xfrm>
          <a:off x="755576" y="2780928"/>
          <a:ext cx="7776864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937374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EC-EEA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33840</TotalTime>
  <Words>993</Words>
  <Application>Microsoft Office PowerPoint</Application>
  <PresentationFormat>On-screen Show (4:3)</PresentationFormat>
  <Paragraphs>343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presentation EC-EEAS</vt:lpstr>
      <vt:lpstr>PowerPoint Presentation</vt:lpstr>
      <vt:lpstr>Joint Programming commitment:  Single multi-annual country strategy of EU and MS Council Conclusions November 2011 </vt:lpstr>
      <vt:lpstr>Joint Programming: The value added</vt:lpstr>
      <vt:lpstr>Illustration of potential Mozambique Country Programmable Aid (CPA)  Data source: OECD/DAC 2013</vt:lpstr>
      <vt:lpstr>In-country progress </vt:lpstr>
      <vt:lpstr>Windows for JP per year </vt:lpstr>
      <vt:lpstr>From Joint Programming towards  Joint Implementation</vt:lpstr>
      <vt:lpstr>In-country progress</vt:lpstr>
      <vt:lpstr>Regional breakdown Dark green = Joint programming agreed Middle dark = Potential, but not agreed yet Light green = No Joint Programming at this stage </vt:lpstr>
      <vt:lpstr>Financial impact of Joint Programming</vt:lpstr>
      <vt:lpstr>Regional Joint Programming workshops </vt:lpstr>
      <vt:lpstr>The way forward </vt:lpstr>
      <vt:lpstr>Objectives and components of the Guidance Pack </vt:lpstr>
      <vt:lpstr>FAQs: providing answers to key/recurrent questions (FAQs)   </vt:lpstr>
      <vt:lpstr>Joint Analysis menu  </vt:lpstr>
      <vt:lpstr>Joint Response menu  </vt:lpstr>
      <vt:lpstr> Roadmap menu  </vt:lpstr>
      <vt:lpstr>Consultative process with EU MS &amp; status</vt:lpstr>
      <vt:lpstr>PowerPoint Presentation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Bernard San Emeterio</dc:creator>
  <cp:lastModifiedBy>MOLTENI Lino (DEVCO)</cp:lastModifiedBy>
  <cp:revision>1665</cp:revision>
  <cp:lastPrinted>2015-02-03T07:20:55Z</cp:lastPrinted>
  <dcterms:created xsi:type="dcterms:W3CDTF">2005-12-20T11:19:53Z</dcterms:created>
  <dcterms:modified xsi:type="dcterms:W3CDTF">2015-03-05T10:31:12Z</dcterms:modified>
</cp:coreProperties>
</file>