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24" r:id="rId3"/>
    <p:sldId id="300" r:id="rId4"/>
    <p:sldId id="345" r:id="rId5"/>
    <p:sldId id="325" r:id="rId6"/>
    <p:sldId id="327" r:id="rId7"/>
    <p:sldId id="328" r:id="rId8"/>
    <p:sldId id="329" r:id="rId9"/>
    <p:sldId id="330" r:id="rId10"/>
    <p:sldId id="331" r:id="rId11"/>
    <p:sldId id="332" r:id="rId12"/>
    <p:sldId id="337" r:id="rId13"/>
    <p:sldId id="338" r:id="rId14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  <a:srgbClr val="F6BB00"/>
    <a:srgbClr val="FFCC00"/>
    <a:srgbClr val="666699"/>
    <a:srgbClr val="3366FF"/>
    <a:srgbClr val="330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0" autoAdjust="0"/>
    <p:restoredTop sz="86379" autoAdjust="0"/>
  </p:normalViewPr>
  <p:slideViewPr>
    <p:cSldViewPr>
      <p:cViewPr>
        <p:scale>
          <a:sx n="63" d="100"/>
          <a:sy n="63" d="100"/>
        </p:scale>
        <p:origin x="-2940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CF61D-A953-4B81-8776-4E332B11D67C}" type="datetimeFigureOut">
              <a:rPr lang="en-GB" smtClean="0"/>
              <a:t>03/07/2014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13AA0-E3A7-4EB9-AA9F-63D2B4172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609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E05A1-F964-4711-AFF5-92CFC58832C5}" type="datetimeFigureOut">
              <a:rPr lang="it-IT" smtClean="0"/>
              <a:t>03/07/2014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B32E0-7AD2-41E9-AA47-C158176C35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505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BS has allowed the EU to</a:t>
            </a:r>
            <a:r>
              <a:rPr lang="en-GB" baseline="0" dirty="0" smtClean="0"/>
              <a:t> keep (and increase) a high ratio of RDP flows on total aid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FB20F-7EE3-405B-AFE5-7AFE703B45D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822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average ratio</a:t>
            </a:r>
            <a:r>
              <a:rPr lang="en-GB" baseline="0" dirty="0" smtClean="0"/>
              <a:t> </a:t>
            </a:r>
            <a:r>
              <a:rPr lang="en-GB" dirty="0" smtClean="0"/>
              <a:t>BS/Additional exp. being 1%, is 8% in Employment and 7% in Justice. But in the years when BS is allocated is particularly high.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FB20F-7EE3-405B-AFE5-7AFE703B45D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494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sort of START UP fund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FB20F-7EE3-405B-AFE5-7AFE703B45D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67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JAP 2007, clearly</a:t>
            </a:r>
            <a:r>
              <a:rPr lang="en-GB" baseline="0" dirty="0" smtClean="0"/>
              <a:t> said that the objective of DEV COOP is exchange of know-how (knowledge sharing)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FB20F-7EE3-405B-AFE5-7AFE703B45D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869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SBS</a:t>
            </a:r>
            <a:r>
              <a:rPr lang="en-GB" baseline="0" dirty="0" smtClean="0"/>
              <a:t> non </a:t>
            </a:r>
            <a:r>
              <a:rPr lang="en-GB" baseline="0" smtClean="0"/>
              <a:t>financial inputs </a:t>
            </a:r>
            <a:r>
              <a:rPr lang="en-GB" baseline="0" dirty="0" smtClean="0"/>
              <a:t>have contributed and how have used 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FB20F-7EE3-405B-AFE5-7AFE703B45D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030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FB20F-7EE3-405B-AFE5-7AFE703B45D3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Combination of qualitative observation and consultation, with a statistical regression of results on a</a:t>
            </a:r>
            <a:r>
              <a:rPr lang="en-GB" baseline="0" dirty="0" smtClean="0"/>
              <a:t> number of </a:t>
            </a:r>
            <a:r>
              <a:rPr lang="en-GB" dirty="0" smtClean="0"/>
              <a:t>variables, among which the outputs</a:t>
            </a:r>
            <a:r>
              <a:rPr lang="en-GB" baseline="0" dirty="0" smtClean="0"/>
              <a:t> of the programme supported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FB20F-7EE3-405B-AFE5-7AFE703B45D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6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08/12/2011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447F-A97C-4C7B-8C09-5F588D6EBAB6}" type="slidenum">
              <a:rPr lang="it-IT" smtClean="0"/>
              <a:t>‹#›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08/12/2011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447F-A97C-4C7B-8C09-5F588D6EBAB6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08/12/2011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447F-A97C-4C7B-8C09-5F588D6EBAB6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7239000" cy="1224136"/>
          </a:xfrm>
        </p:spPr>
        <p:txBody>
          <a:bodyPr/>
          <a:lstStyle>
            <a:lvl1pPr algn="ctr">
              <a:defRPr sz="3800" i="1">
                <a:solidFill>
                  <a:srgbClr val="80008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8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08/12/2011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447F-A97C-4C7B-8C09-5F588D6EBAB6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08/12/2011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447F-A97C-4C7B-8C09-5F588D6EBAB6}" type="slidenum">
              <a:rPr lang="it-IT" smtClean="0"/>
              <a:t>‹#›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08/12/2011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447F-A97C-4C7B-8C09-5F588D6EBAB6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08/12/2011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447F-A97C-4C7B-8C09-5F588D6EBAB6}" type="slidenum">
              <a:rPr lang="it-IT" smtClean="0"/>
              <a:t>‹#›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08/12/2011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447F-A97C-4C7B-8C09-5F588D6EBAB6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08/12/2011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447F-A97C-4C7B-8C09-5F588D6EBAB6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08/12/2011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447F-A97C-4C7B-8C09-5F588D6EBAB6}" type="slidenum">
              <a:rPr lang="it-IT" smtClean="0"/>
              <a:t>‹#›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08/12/2011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447F-A97C-4C7B-8C09-5F588D6EBAB6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08/12/2011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628447F-A97C-4C7B-8C09-5F588D6EBAB6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ts.oecd.org/qwid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233169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n>
                  <a:solidFill>
                    <a:schemeClr val="tx2"/>
                  </a:solidFill>
                </a:ln>
              </a:rPr>
              <a:t/>
            </a:r>
            <a:br>
              <a:rPr lang="en-GB" sz="3600" b="1" dirty="0" smtClean="0">
                <a:ln>
                  <a:solidFill>
                    <a:schemeClr val="tx2"/>
                  </a:solidFill>
                </a:ln>
              </a:rPr>
            </a:br>
            <a:r>
              <a:rPr lang="en-GB" sz="3600" b="1" dirty="0">
                <a:ln>
                  <a:solidFill>
                    <a:schemeClr val="tx2"/>
                  </a:solidFill>
                </a:ln>
              </a:rPr>
              <a:t/>
            </a:r>
            <a:br>
              <a:rPr lang="en-GB" sz="3600" b="1" dirty="0">
                <a:ln>
                  <a:solidFill>
                    <a:schemeClr val="tx2"/>
                  </a:solidFill>
                </a:ln>
              </a:rPr>
            </a:br>
            <a:endParaRPr lang="en-GB" sz="3600" b="1" dirty="0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08/12/2011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447F-A97C-4C7B-8C09-5F588D6EBAB6}" type="slidenum">
              <a:rPr lang="it-IT" smtClean="0"/>
              <a:t>1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855634" y="476672"/>
            <a:ext cx="7820821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/>
          </a:p>
          <a:p>
            <a:r>
              <a:rPr lang="en-GB" sz="3200" b="1" dirty="0"/>
              <a:t>Synthesis of the main results of the Budget Support </a:t>
            </a:r>
            <a:r>
              <a:rPr lang="en-GB" sz="3200" b="1" dirty="0" smtClean="0"/>
              <a:t>Evaluation in </a:t>
            </a:r>
            <a:r>
              <a:rPr lang="en-GB" sz="3200" b="1" dirty="0" smtClean="0"/>
              <a:t>South </a:t>
            </a:r>
            <a:r>
              <a:rPr lang="en-GB" sz="3200" b="1" dirty="0" smtClean="0"/>
              <a:t>Africa  (2000-2010)</a:t>
            </a:r>
            <a:endParaRPr lang="en-GB" sz="4000" dirty="0"/>
          </a:p>
        </p:txBody>
      </p:sp>
      <p:sp>
        <p:nvSpPr>
          <p:cNvPr id="7" name="Rettangolo 6"/>
          <p:cNvSpPr/>
          <p:nvPr/>
        </p:nvSpPr>
        <p:spPr>
          <a:xfrm>
            <a:off x="683569" y="6309320"/>
            <a:ext cx="8136904" cy="50405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708598" y="4797152"/>
            <a:ext cx="7823842" cy="7920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sz="1800" b="1" dirty="0" smtClean="0"/>
              <a:t>Enzo Caputo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1800" b="1" dirty="0" smtClean="0"/>
              <a:t>Independent Consultant</a:t>
            </a:r>
          </a:p>
          <a:p>
            <a:pPr algn="r"/>
            <a:r>
              <a:rPr lang="en-US" sz="1800" b="1" dirty="0" smtClean="0"/>
              <a:t>Brussels, </a:t>
            </a:r>
            <a:r>
              <a:rPr lang="en-US" sz="1800" b="1" dirty="0" smtClean="0"/>
              <a:t>8-9 July </a:t>
            </a:r>
            <a:r>
              <a:rPr lang="en-US" sz="1800" b="1" dirty="0" smtClean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39779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920" y="188442"/>
            <a:ext cx="7488833" cy="576262"/>
          </a:xfrm>
          <a:prstGeom prst="rect">
            <a:avLst/>
          </a:prstGeom>
          <a:solidFill>
            <a:srgbClr val="8A2E59"/>
          </a:solidFill>
          <a:ln w="9525">
            <a:noFill/>
            <a:miter lim="800000"/>
            <a:headEnd/>
            <a:tailEnd/>
          </a:ln>
          <a:effectLst/>
        </p:spPr>
        <p:txBody>
          <a:bodyPr lIns="101425" tIns="50713" rIns="101425" bIns="50713" anchor="ctr"/>
          <a:lstStyle>
            <a:defPPr>
              <a:defRPr lang="de-DE"/>
            </a:defPPr>
            <a:lvl1pPr algn="r">
              <a:defRPr sz="2400" b="1" kern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 smtClean="0"/>
              <a:t>Summary on the direct contributions of the SBS package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rgbClr val="800080"/>
              </a:buClr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GB" dirty="0" smtClean="0"/>
              <a:t>various </a:t>
            </a:r>
            <a:r>
              <a:rPr lang="en-GB" dirty="0"/>
              <a:t>components of the SBS package </a:t>
            </a:r>
            <a:r>
              <a:rPr lang="en-GB" dirty="0" smtClean="0"/>
              <a:t>have operated </a:t>
            </a:r>
            <a:r>
              <a:rPr lang="en-GB" dirty="0"/>
              <a:t>in different ways in each </a:t>
            </a:r>
            <a:r>
              <a:rPr lang="en-GB" dirty="0" smtClean="0"/>
              <a:t>programme: </a:t>
            </a:r>
          </a:p>
          <a:p>
            <a:pPr marL="1035558" lvl="1" indent="-514350">
              <a:buClr>
                <a:srgbClr val="800080"/>
              </a:buClr>
              <a:buFont typeface="Wingdings" panose="05000000000000000000" pitchFamily="2" charset="2"/>
              <a:buChar char="§"/>
            </a:pPr>
            <a:r>
              <a:rPr lang="en-GB" dirty="0"/>
              <a:t>The role of funds was usually significant, while the strength and the quality of dialogue depended on a number of factors.</a:t>
            </a:r>
          </a:p>
          <a:p>
            <a:pPr marL="514350" indent="-514350">
              <a:buClr>
                <a:srgbClr val="800080"/>
              </a:buClr>
              <a:buFont typeface="+mj-lt"/>
              <a:buAutoNum type="arabicPeriod"/>
            </a:pPr>
            <a:endParaRPr lang="en-US" dirty="0"/>
          </a:p>
          <a:p>
            <a:pPr marL="514350" indent="-514350">
              <a:buClr>
                <a:srgbClr val="800080"/>
              </a:buClr>
              <a:buFont typeface="+mj-lt"/>
              <a:buAutoNum type="arabicPeriod"/>
            </a:pPr>
            <a:r>
              <a:rPr lang="en-US" dirty="0"/>
              <a:t>Some examples on the contribution to policy experimentation:</a:t>
            </a:r>
          </a:p>
          <a:p>
            <a:pPr marL="1035558" lvl="1" indent="-514350">
              <a:buClr>
                <a:srgbClr val="80008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Innovation for Poverty Alleviation (Funds and SP).</a:t>
            </a:r>
          </a:p>
          <a:p>
            <a:pPr marL="1035558" lvl="1" indent="-514350">
              <a:buClr>
                <a:srgbClr val="80008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Risk Capital Fund (Funds and Knowhow).</a:t>
            </a:r>
            <a:endParaRPr lang="en-US" dirty="0"/>
          </a:p>
          <a:p>
            <a:pPr marL="1035558" lvl="1" indent="-514350">
              <a:buClr>
                <a:srgbClr val="800080"/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PrimCare (Funds and Knowhow).</a:t>
            </a:r>
            <a:endParaRPr lang="en-GB" strike="sngStrike" dirty="0" smtClean="0">
              <a:solidFill>
                <a:srgbClr val="FF0000"/>
              </a:solidFill>
            </a:endParaRPr>
          </a:p>
          <a:p>
            <a:pPr marL="1035558" lvl="1" indent="-514350">
              <a:buClr>
                <a:srgbClr val="800080"/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Access to Justice (Funds and dialogue-trust).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9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dirty="0" smtClean="0"/>
              <a:t>South Africa: Main findings on Step 2 and Step 3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30626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920" y="188442"/>
            <a:ext cx="7488833" cy="576262"/>
          </a:xfrm>
          <a:prstGeom prst="rect">
            <a:avLst/>
          </a:prstGeom>
          <a:solidFill>
            <a:srgbClr val="8A2E59"/>
          </a:solidFill>
          <a:ln w="9525">
            <a:noFill/>
            <a:miter lim="800000"/>
            <a:headEnd/>
            <a:tailEnd/>
          </a:ln>
          <a:effectLst/>
        </p:spPr>
        <p:txBody>
          <a:bodyPr lIns="101425" tIns="50713" rIns="101425" bIns="50713" anchor="ctr"/>
          <a:lstStyle>
            <a:defPPr>
              <a:defRPr lang="de-DE"/>
            </a:defPPr>
            <a:lvl1pPr algn="r">
              <a:defRPr sz="2400" b="1" kern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Water and Sanitation Sector </a:t>
            </a:r>
            <a:r>
              <a:rPr lang="en-GB" dirty="0" smtClean="0"/>
              <a:t>- Key findings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25423"/>
            <a:ext cx="7239000" cy="1944216"/>
          </a:xfrm>
        </p:spPr>
        <p:txBody>
          <a:bodyPr>
            <a:noAutofit/>
          </a:bodyPr>
          <a:lstStyle/>
          <a:p>
            <a:pPr>
              <a:buClr>
                <a:srgbClr val="8A2E59"/>
              </a:buClr>
            </a:pPr>
            <a:r>
              <a:rPr lang="en-GB" sz="2200" i="1" dirty="0" smtClean="0">
                <a:solidFill>
                  <a:srgbClr val="800080"/>
                </a:solidFill>
              </a:rPr>
              <a:t>Main changes at outcome/impact level</a:t>
            </a:r>
            <a:r>
              <a:rPr lang="en-GB" sz="2200" i="1" dirty="0" smtClean="0"/>
              <a:t>: </a:t>
            </a:r>
          </a:p>
          <a:p>
            <a:pPr marL="268288" indent="-268288">
              <a:buClr>
                <a:srgbClr val="8A2E59"/>
              </a:buClr>
              <a:buFont typeface="Wingdings" pitchFamily="2" charset="2"/>
              <a:buChar char="§"/>
            </a:pPr>
            <a:r>
              <a:rPr lang="en-GB" sz="1900" dirty="0" smtClean="0"/>
              <a:t>Significant </a:t>
            </a:r>
            <a:r>
              <a:rPr lang="en-GB" sz="1900" dirty="0"/>
              <a:t>achievements </a:t>
            </a:r>
            <a:r>
              <a:rPr lang="en-GB" sz="1900" dirty="0" smtClean="0"/>
              <a:t>in </a:t>
            </a:r>
            <a:r>
              <a:rPr lang="en-GB" sz="1900" dirty="0"/>
              <a:t>terms </a:t>
            </a:r>
            <a:r>
              <a:rPr lang="en-GB" sz="1900" dirty="0" smtClean="0"/>
              <a:t>of </a:t>
            </a:r>
            <a:r>
              <a:rPr lang="en-GB" sz="1900" u="sng" dirty="0"/>
              <a:t>increased access </a:t>
            </a:r>
            <a:r>
              <a:rPr lang="en-GB" sz="1900" dirty="0"/>
              <a:t>to water and sanitation facilities and, to a lesser extent, in terms of the </a:t>
            </a:r>
            <a:r>
              <a:rPr lang="en-GB" sz="1900" u="sng" dirty="0"/>
              <a:t>quality</a:t>
            </a:r>
            <a:r>
              <a:rPr lang="en-GB" sz="1900" dirty="0"/>
              <a:t> of the drinking water</a:t>
            </a:r>
            <a:r>
              <a:rPr lang="en-GB" sz="1900" dirty="0" smtClean="0"/>
              <a:t>.</a:t>
            </a:r>
          </a:p>
          <a:p>
            <a:pPr marL="268288" indent="-268288">
              <a:buClr>
                <a:srgbClr val="8A2E59"/>
              </a:buClr>
              <a:buFont typeface="Wingdings" pitchFamily="2" charset="2"/>
              <a:buChar char="§"/>
            </a:pPr>
            <a:r>
              <a:rPr lang="en-GB" sz="1900" dirty="0"/>
              <a:t>Maintenance and operations remain </a:t>
            </a:r>
            <a:r>
              <a:rPr lang="en-GB" sz="1900" dirty="0" smtClean="0"/>
              <a:t>weak.</a:t>
            </a:r>
            <a:endParaRPr lang="en-GB" sz="1900" dirty="0"/>
          </a:p>
          <a:p>
            <a:pPr>
              <a:buClr>
                <a:srgbClr val="8A2E59"/>
              </a:buClr>
            </a:pPr>
            <a:endParaRPr lang="en-GB" sz="2200" dirty="0" smtClean="0"/>
          </a:p>
        </p:txBody>
      </p:sp>
      <p:pic>
        <p:nvPicPr>
          <p:cNvPr id="5" name="Picture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919" y="3003967"/>
            <a:ext cx="7221425" cy="3497362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6" name="Rectangle 7"/>
          <p:cNvSpPr/>
          <p:nvPr/>
        </p:nvSpPr>
        <p:spPr>
          <a:xfrm>
            <a:off x="1259632" y="6471384"/>
            <a:ext cx="48245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>
                <a:latin typeface="Calibri" panose="020F0502020204030204" pitchFamily="34" charset="0"/>
              </a:rPr>
              <a:t>Sources: own calculations based on data from the GHS survey (2002-2011).</a:t>
            </a:r>
          </a:p>
        </p:txBody>
      </p:sp>
      <p:sp>
        <p:nvSpPr>
          <p:cNvPr id="7" name="Rectangle 2"/>
          <p:cNvSpPr/>
          <p:nvPr/>
        </p:nvSpPr>
        <p:spPr>
          <a:xfrm>
            <a:off x="107504" y="2643927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latin typeface="Calibri" panose="020F0502020204030204" pitchFamily="34" charset="0"/>
              </a:rPr>
              <a:t>Households </a:t>
            </a:r>
            <a:r>
              <a:rPr lang="en-GB" sz="2000" b="1" dirty="0">
                <a:latin typeface="Calibri" panose="020F0502020204030204" pitchFamily="34" charset="0"/>
              </a:rPr>
              <a:t>with access to piped water (provincial and national level)</a:t>
            </a:r>
          </a:p>
        </p:txBody>
      </p:sp>
    </p:spTree>
    <p:extLst>
      <p:ext uri="{BB962C8B-B14F-4D97-AF65-F5344CB8AC3E}">
        <p14:creationId xmlns:p14="http://schemas.microsoft.com/office/powerpoint/2010/main" val="217542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920" y="188442"/>
            <a:ext cx="7488833" cy="576262"/>
          </a:xfrm>
          <a:prstGeom prst="rect">
            <a:avLst/>
          </a:prstGeom>
          <a:solidFill>
            <a:srgbClr val="8A2E59"/>
          </a:solidFill>
          <a:ln w="9525">
            <a:noFill/>
            <a:miter lim="800000"/>
            <a:headEnd/>
            <a:tailEnd/>
          </a:ln>
          <a:effectLst/>
        </p:spPr>
        <p:txBody>
          <a:bodyPr lIns="101425" tIns="50713" rIns="101425" bIns="50713" anchor="ctr"/>
          <a:lstStyle>
            <a:defPPr>
              <a:defRPr lang="de-DE"/>
            </a:defPPr>
            <a:lvl1pPr algn="r">
              <a:defRPr sz="2400" b="1" kern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Water and Sanitation Sector </a:t>
            </a:r>
            <a:r>
              <a:rPr lang="en-GB" dirty="0" smtClean="0"/>
              <a:t>- Key findings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980728"/>
            <a:ext cx="7383016" cy="5475008"/>
          </a:xfrm>
        </p:spPr>
        <p:txBody>
          <a:bodyPr>
            <a:noAutofit/>
          </a:bodyPr>
          <a:lstStyle/>
          <a:p>
            <a:pPr>
              <a:buClr>
                <a:srgbClr val="8A2E59"/>
              </a:buClr>
            </a:pPr>
            <a:r>
              <a:rPr lang="en-GB" sz="2200" i="1" dirty="0" smtClean="0">
                <a:solidFill>
                  <a:srgbClr val="800080"/>
                </a:solidFill>
              </a:rPr>
              <a:t>Determining (policy and historical) factors:</a:t>
            </a:r>
            <a:endParaRPr lang="en-GB" sz="2200" dirty="0" smtClean="0"/>
          </a:p>
          <a:p>
            <a:pPr marL="355600" lvl="1" indent="-266700">
              <a:spcBef>
                <a:spcPts val="0"/>
              </a:spcBef>
              <a:buClr>
                <a:srgbClr val="8A2E59"/>
              </a:buClr>
              <a:buFont typeface="Wingdings" panose="05000000000000000000" pitchFamily="2" charset="2"/>
              <a:buChar char="§"/>
            </a:pPr>
            <a:r>
              <a:rPr lang="en-GB" sz="1900" dirty="0" smtClean="0"/>
              <a:t>New sector strategies and huge public </a:t>
            </a:r>
            <a:r>
              <a:rPr lang="en-GB" sz="1900" u="sng" dirty="0" smtClean="0"/>
              <a:t>investment</a:t>
            </a:r>
            <a:r>
              <a:rPr lang="en-GB" sz="1900" dirty="0" smtClean="0"/>
              <a:t> (high political priority).</a:t>
            </a:r>
          </a:p>
          <a:p>
            <a:pPr marL="355600" lvl="1" indent="-266700">
              <a:spcBef>
                <a:spcPts val="0"/>
              </a:spcBef>
              <a:buClr>
                <a:srgbClr val="8A2E59"/>
              </a:buClr>
              <a:buFont typeface="Wingdings" panose="05000000000000000000" pitchFamily="2" charset="2"/>
              <a:buChar char="§"/>
            </a:pPr>
            <a:r>
              <a:rPr lang="en-GB" sz="1900" dirty="0" smtClean="0"/>
              <a:t>Transfer of WATSAN responsibilities to local government and support at </a:t>
            </a:r>
            <a:r>
              <a:rPr lang="en-GB" sz="1900" dirty="0"/>
              <a:t>local level (Masibambane) have </a:t>
            </a:r>
            <a:r>
              <a:rPr lang="en-GB" sz="1900" dirty="0" smtClean="0"/>
              <a:t>proven </a:t>
            </a:r>
            <a:r>
              <a:rPr lang="en-GB" sz="1900" u="sng" dirty="0" smtClean="0"/>
              <a:t>determinant for success in the poorest</a:t>
            </a:r>
            <a:r>
              <a:rPr lang="en-GB" sz="1900" dirty="0" smtClean="0"/>
              <a:t> areas.</a:t>
            </a:r>
          </a:p>
          <a:p>
            <a:pPr marL="355600" lvl="1" indent="-266700">
              <a:spcBef>
                <a:spcPts val="0"/>
              </a:spcBef>
              <a:buClr>
                <a:srgbClr val="8A2E59"/>
              </a:buClr>
              <a:buFont typeface="Wingdings" panose="05000000000000000000" pitchFamily="2" charset="2"/>
              <a:buChar char="§"/>
            </a:pPr>
            <a:r>
              <a:rPr lang="en-GB" sz="1900" dirty="0" smtClean="0"/>
              <a:t>New approach to </a:t>
            </a:r>
            <a:r>
              <a:rPr lang="en-GB" sz="1900" u="sng" dirty="0" smtClean="0"/>
              <a:t>sector collaboration.</a:t>
            </a:r>
            <a:endParaRPr lang="en-GB" sz="1900" u="sng" dirty="0"/>
          </a:p>
          <a:p>
            <a:pPr marL="355600" lvl="1" indent="-266700">
              <a:spcBef>
                <a:spcPts val="0"/>
              </a:spcBef>
              <a:buClr>
                <a:srgbClr val="8A2E59"/>
              </a:buClr>
              <a:buFont typeface="Wingdings" panose="05000000000000000000" pitchFamily="2" charset="2"/>
              <a:buChar char="§"/>
            </a:pPr>
            <a:r>
              <a:rPr lang="en-GB" sz="1900" dirty="0"/>
              <a:t>Persistent </a:t>
            </a:r>
            <a:r>
              <a:rPr lang="en-GB" sz="1900" u="sng" dirty="0"/>
              <a:t>weaknesses in capacities at municipal level</a:t>
            </a:r>
            <a:r>
              <a:rPr lang="en-GB" sz="1900" dirty="0" smtClean="0"/>
              <a:t>.</a:t>
            </a:r>
          </a:p>
          <a:p>
            <a:pPr marL="355600" lvl="1" indent="-266700">
              <a:spcBef>
                <a:spcPts val="0"/>
              </a:spcBef>
              <a:buClr>
                <a:srgbClr val="8A2E59"/>
              </a:buClr>
              <a:buFont typeface="Wingdings" panose="05000000000000000000" pitchFamily="2" charset="2"/>
              <a:buChar char="§"/>
            </a:pPr>
            <a:r>
              <a:rPr lang="en-GB" sz="1900" dirty="0" smtClean="0"/>
              <a:t>Low involvement of </a:t>
            </a:r>
            <a:r>
              <a:rPr lang="en-GB" sz="1900" u="sng" dirty="0" smtClean="0"/>
              <a:t>CSOs.</a:t>
            </a:r>
          </a:p>
          <a:p>
            <a:pPr marL="342900" indent="-342900">
              <a:buClr>
                <a:srgbClr val="8A2E59"/>
              </a:buClr>
            </a:pPr>
            <a:r>
              <a:rPr lang="en-GB" sz="2200" i="1" dirty="0" smtClean="0">
                <a:solidFill>
                  <a:srgbClr val="800080"/>
                </a:solidFill>
              </a:rPr>
              <a:t>Contribution of SBS (especially in the first period) via:</a:t>
            </a:r>
          </a:p>
          <a:p>
            <a:pPr marL="355600" lvl="1" indent="-266700">
              <a:spcBef>
                <a:spcPts val="0"/>
              </a:spcBef>
              <a:buClr>
                <a:srgbClr val="8A2E59"/>
              </a:buClr>
              <a:buFont typeface="Wingdings" panose="05000000000000000000" pitchFamily="2" charset="2"/>
              <a:buChar char="§"/>
            </a:pPr>
            <a:r>
              <a:rPr lang="en-GB" sz="1900" dirty="0" smtClean="0"/>
              <a:t>Support to </a:t>
            </a:r>
            <a:r>
              <a:rPr lang="en-GB" sz="1900" dirty="0"/>
              <a:t>the establishment of a new comprehensive </a:t>
            </a:r>
            <a:r>
              <a:rPr lang="en-GB" sz="1900" u="sng" dirty="0"/>
              <a:t>strategy</a:t>
            </a:r>
            <a:r>
              <a:rPr lang="en-GB" sz="1900" dirty="0"/>
              <a:t> through </a:t>
            </a:r>
            <a:r>
              <a:rPr lang="en-GB" sz="1900" dirty="0" smtClean="0"/>
              <a:t>Masibambane.</a:t>
            </a:r>
          </a:p>
          <a:p>
            <a:pPr marL="355600" lvl="1" indent="-266700">
              <a:spcBef>
                <a:spcPts val="0"/>
              </a:spcBef>
              <a:buClr>
                <a:srgbClr val="8A2E59"/>
              </a:buClr>
              <a:buFont typeface="Wingdings" panose="05000000000000000000" pitchFamily="2" charset="2"/>
              <a:buChar char="§"/>
            </a:pPr>
            <a:r>
              <a:rPr lang="en-GB" sz="1900" dirty="0" smtClean="0"/>
              <a:t>Build </a:t>
            </a:r>
            <a:r>
              <a:rPr lang="en-GB" sz="1900" u="sng" dirty="0" smtClean="0"/>
              <a:t>capacities at local government</a:t>
            </a:r>
            <a:r>
              <a:rPr lang="en-GB" sz="1900" dirty="0" smtClean="0"/>
              <a:t> level &amp; promotion of sector leadership. </a:t>
            </a:r>
          </a:p>
          <a:p>
            <a:pPr marL="355600" lvl="1" indent="-266700">
              <a:spcBef>
                <a:spcPts val="0"/>
              </a:spcBef>
              <a:buClr>
                <a:srgbClr val="8A2E59"/>
              </a:buClr>
              <a:buFont typeface="Wingdings" panose="05000000000000000000" pitchFamily="2" charset="2"/>
              <a:buChar char="§"/>
            </a:pPr>
            <a:r>
              <a:rPr lang="en-GB" sz="1900" dirty="0"/>
              <a:t>P</a:t>
            </a:r>
            <a:r>
              <a:rPr lang="en-GB" sz="1900" dirty="0" smtClean="0"/>
              <a:t>romotion of a </a:t>
            </a:r>
            <a:r>
              <a:rPr lang="en-GB" sz="1900" u="sng" dirty="0" smtClean="0"/>
              <a:t>wide range of innovative pilot projects</a:t>
            </a:r>
            <a:r>
              <a:rPr lang="en-GB" sz="1900" dirty="0" smtClean="0"/>
              <a:t>.</a:t>
            </a:r>
          </a:p>
          <a:p>
            <a:pPr marL="355600" lvl="1" indent="-266700">
              <a:spcBef>
                <a:spcPts val="0"/>
              </a:spcBef>
              <a:buClr>
                <a:srgbClr val="8A2E59"/>
              </a:buClr>
              <a:buFont typeface="Wingdings" panose="05000000000000000000" pitchFamily="2" charset="2"/>
              <a:buChar char="§"/>
            </a:pPr>
            <a:r>
              <a:rPr lang="en-GB" sz="1900" u="sng" dirty="0" smtClean="0"/>
              <a:t>Weak dialogue in the second phase</a:t>
            </a:r>
            <a:r>
              <a:rPr lang="en-GB" sz="1900" dirty="0" smtClean="0"/>
              <a:t> to stress the CSO component (SBS strategic dialogue has lost some of intensity in the second period).</a:t>
            </a:r>
          </a:p>
          <a:p>
            <a:pPr marL="355600" lvl="1" indent="-266700">
              <a:buClr>
                <a:srgbClr val="8A2E59"/>
              </a:buClr>
              <a:buFont typeface="Wingdings" panose="05000000000000000000" pitchFamily="2" charset="2"/>
              <a:buChar char="§"/>
            </a:pP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352301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920" y="188442"/>
            <a:ext cx="7488833" cy="576262"/>
          </a:xfrm>
          <a:prstGeom prst="rect">
            <a:avLst/>
          </a:prstGeom>
          <a:solidFill>
            <a:srgbClr val="8A2E59"/>
          </a:solidFill>
          <a:ln w="9525">
            <a:noFill/>
            <a:miter lim="800000"/>
            <a:headEnd/>
            <a:tailEnd/>
          </a:ln>
          <a:effectLst/>
        </p:spPr>
        <p:txBody>
          <a:bodyPr lIns="101425" tIns="50713" rIns="101425" bIns="50713" anchor="ctr"/>
          <a:lstStyle>
            <a:defPPr>
              <a:defRPr lang="de-DE"/>
            </a:defPPr>
            <a:lvl1pPr algn="r">
              <a:defRPr sz="2400" b="1" kern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 smtClean="0"/>
              <a:t>Key elements of the South African Context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rgbClr val="800080"/>
              </a:buClr>
              <a:buFont typeface="+mj-lt"/>
              <a:buAutoNum type="arabicPeriod"/>
            </a:pPr>
            <a:r>
              <a:rPr lang="en-GB" dirty="0" smtClean="0"/>
              <a:t>South Africa (SA): a </a:t>
            </a:r>
            <a:r>
              <a:rPr lang="en-GB" u="sng" dirty="0"/>
              <a:t>middle income </a:t>
            </a:r>
            <a:r>
              <a:rPr lang="en-GB" u="sng" dirty="0" smtClean="0"/>
              <a:t>country</a:t>
            </a:r>
            <a:r>
              <a:rPr lang="en-GB" dirty="0" smtClean="0"/>
              <a:t>.</a:t>
            </a:r>
          </a:p>
          <a:p>
            <a:pPr marL="514350" indent="-514350">
              <a:buClr>
                <a:srgbClr val="800080"/>
              </a:buClr>
              <a:buFont typeface="+mj-lt"/>
              <a:buAutoNum type="arabicPeriod"/>
            </a:pPr>
            <a:r>
              <a:rPr lang="en-GB" u="sng" dirty="0" smtClean="0"/>
              <a:t>ODA = 1.3</a:t>
            </a:r>
            <a:r>
              <a:rPr lang="en-GB" u="sng" dirty="0"/>
              <a:t>%</a:t>
            </a:r>
            <a:r>
              <a:rPr lang="en-GB" dirty="0"/>
              <a:t> of the </a:t>
            </a:r>
            <a:r>
              <a:rPr lang="en-GB" dirty="0" smtClean="0"/>
              <a:t>national budget</a:t>
            </a:r>
            <a:r>
              <a:rPr lang="en-US" dirty="0" smtClean="0"/>
              <a:t>. Specificities of </a:t>
            </a:r>
            <a:r>
              <a:rPr lang="en-GB" dirty="0" smtClean="0"/>
              <a:t>the </a:t>
            </a:r>
            <a:r>
              <a:rPr lang="en-GB" dirty="0"/>
              <a:t>Reconstruction and Development Programme </a:t>
            </a:r>
            <a:r>
              <a:rPr lang="en-GB" dirty="0" smtClean="0"/>
              <a:t>Fund.</a:t>
            </a:r>
            <a:endParaRPr lang="en-US" dirty="0" smtClean="0"/>
          </a:p>
          <a:p>
            <a:pPr marL="514350" indent="-514350">
              <a:buClr>
                <a:srgbClr val="800080"/>
              </a:buClr>
              <a:buFont typeface="+mj-lt"/>
              <a:buAutoNum type="arabicPeriod"/>
            </a:pPr>
            <a:r>
              <a:rPr lang="en-GB" dirty="0" smtClean="0"/>
              <a:t>Role of National Treasury </a:t>
            </a:r>
            <a:r>
              <a:rPr lang="en-US" dirty="0" smtClean="0"/>
              <a:t>in </a:t>
            </a:r>
            <a:r>
              <a:rPr lang="en-GB" dirty="0" smtClean="0"/>
              <a:t>strengthening </a:t>
            </a:r>
            <a:r>
              <a:rPr lang="en-GB" u="sng" dirty="0" smtClean="0"/>
              <a:t>ownership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smtClean="0"/>
              <a:t>increasing </a:t>
            </a:r>
            <a:r>
              <a:rPr lang="en-GB" dirty="0"/>
              <a:t>alignment </a:t>
            </a:r>
            <a:r>
              <a:rPr lang="en-GB" dirty="0" smtClean="0"/>
              <a:t>and harmonisation of ODA.</a:t>
            </a:r>
            <a:endParaRPr lang="en-US" dirty="0" smtClean="0"/>
          </a:p>
          <a:p>
            <a:pPr marL="514350" indent="-514350">
              <a:buClr>
                <a:srgbClr val="800080"/>
              </a:buClr>
              <a:buFont typeface="+mj-lt"/>
              <a:buAutoNum type="arabicPeriod"/>
            </a:pPr>
            <a:r>
              <a:rPr lang="en-GB" dirty="0" smtClean="0"/>
              <a:t>The SA-EU Trade </a:t>
            </a:r>
            <a:r>
              <a:rPr lang="en-GB" dirty="0"/>
              <a:t>and Development Co-operation Agreement (</a:t>
            </a:r>
            <a:r>
              <a:rPr lang="en-GB" u="sng" dirty="0"/>
              <a:t>TDCA</a:t>
            </a:r>
            <a:r>
              <a:rPr lang="en-GB" dirty="0" smtClean="0"/>
              <a:t>)</a:t>
            </a:r>
            <a:r>
              <a:rPr lang="en-US" dirty="0" smtClean="0"/>
              <a:t>, and the </a:t>
            </a:r>
            <a:r>
              <a:rPr lang="en-GB" dirty="0"/>
              <a:t>SA-EU</a:t>
            </a:r>
            <a:r>
              <a:rPr lang="en-US" dirty="0" smtClean="0"/>
              <a:t> </a:t>
            </a:r>
            <a:r>
              <a:rPr lang="en-GB" dirty="0" smtClean="0"/>
              <a:t>Strategic Partnership/Joint </a:t>
            </a:r>
            <a:r>
              <a:rPr lang="en-GB" dirty="0"/>
              <a:t>Action </a:t>
            </a:r>
            <a:r>
              <a:rPr lang="en-GB" dirty="0" smtClean="0"/>
              <a:t>Plan: an opportunity for a wide exchange of policy experience.</a:t>
            </a:r>
          </a:p>
          <a:p>
            <a:pPr marL="0" lvl="1" indent="0">
              <a:buClr>
                <a:srgbClr val="800080"/>
              </a:buClr>
              <a:buNone/>
            </a:pPr>
            <a:endParaRPr lang="en-GB" sz="2200" dirty="0" smtClean="0"/>
          </a:p>
          <a:p>
            <a:pPr marL="0" lvl="1" indent="0">
              <a:buClr>
                <a:srgbClr val="800080"/>
              </a:buClr>
              <a:buNone/>
            </a:pPr>
            <a:r>
              <a:rPr lang="en-GB" sz="2200" dirty="0" smtClean="0"/>
              <a:t>Shift </a:t>
            </a:r>
            <a:r>
              <a:rPr lang="en-GB" sz="2200" dirty="0"/>
              <a:t>from support to rehabilitation (1994-2000), to policy support: SBS key instrument of this evolution.</a:t>
            </a:r>
          </a:p>
          <a:p>
            <a:pPr marL="514350" indent="-514350">
              <a:buClr>
                <a:srgbClr val="800080"/>
              </a:buClr>
              <a:buFont typeface="+mj-lt"/>
              <a:buAutoNum type="arabicPeriod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40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7384811" y="1131751"/>
            <a:ext cx="0" cy="5404692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952379" y="1131751"/>
            <a:ext cx="0" cy="5404692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519947" y="1131751"/>
            <a:ext cx="0" cy="5404692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82107" y="1131751"/>
            <a:ext cx="0" cy="5404692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49675" y="1131751"/>
            <a:ext cx="0" cy="5404692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17243" y="1131751"/>
            <a:ext cx="0" cy="5404692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79403" y="1131751"/>
            <a:ext cx="0" cy="5404692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46971" y="1131751"/>
            <a:ext cx="0" cy="5404692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14539" y="1131751"/>
            <a:ext cx="0" cy="5404692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76699" y="1131751"/>
            <a:ext cx="0" cy="5404692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44267" y="1131751"/>
            <a:ext cx="0" cy="5404692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11835" y="1131751"/>
            <a:ext cx="0" cy="5404692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41563" y="1131751"/>
            <a:ext cx="0" cy="5404692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09131" y="1131751"/>
            <a:ext cx="0" cy="5404692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349" y="50692"/>
            <a:ext cx="7599378" cy="540715"/>
          </a:xfrm>
          <a:prstGeom prst="rect">
            <a:avLst/>
          </a:prstGeom>
          <a:solidFill>
            <a:srgbClr val="922E59"/>
          </a:solidFill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r">
              <a:defRPr/>
            </a:pPr>
            <a:r>
              <a:rPr lang="en-GB" kern="0" dirty="0" smtClean="0">
                <a:solidFill>
                  <a:schemeClr val="bg1"/>
                </a:solidFill>
              </a:rPr>
              <a:t>Scope of the analysis - Overview of the SBS interventions</a:t>
            </a:r>
            <a:endParaRPr lang="en-GB" kern="0" dirty="0">
              <a:solidFill>
                <a:schemeClr val="bg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544547" y="1746410"/>
            <a:ext cx="1635164" cy="1688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6227" tIns="32454" rIns="0" bIns="324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00" dirty="0"/>
              <a:t>RCF I</a:t>
            </a:r>
          </a:p>
        </p:txBody>
      </p:sp>
      <p:sp>
        <p:nvSpPr>
          <p:cNvPr id="64" name="Pentagon 63"/>
          <p:cNvSpPr/>
          <p:nvPr/>
        </p:nvSpPr>
        <p:spPr>
          <a:xfrm>
            <a:off x="3601126" y="1002913"/>
            <a:ext cx="5369797" cy="304014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2454" tIns="32454" rIns="32454" bIns="324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dirty="0"/>
              <a:t>         TDCA</a:t>
            </a:r>
          </a:p>
        </p:txBody>
      </p:sp>
      <p:sp>
        <p:nvSpPr>
          <p:cNvPr id="65" name="Pentagon 64"/>
          <p:cNvSpPr/>
          <p:nvPr/>
        </p:nvSpPr>
        <p:spPr>
          <a:xfrm>
            <a:off x="5346071" y="1030435"/>
            <a:ext cx="3624850" cy="304014"/>
          </a:xfrm>
          <a:prstGeom prst="homePlate">
            <a:avLst>
              <a:gd name="adj" fmla="val 56520"/>
            </a:avLst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2454" tIns="32454" rIns="32454" bIns="324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/>
              <a:t>EU-SA strategic partnership</a:t>
            </a:r>
          </a:p>
        </p:txBody>
      </p:sp>
      <p:sp>
        <p:nvSpPr>
          <p:cNvPr id="66" name="Pentagon 65"/>
          <p:cNvSpPr/>
          <p:nvPr/>
        </p:nvSpPr>
        <p:spPr>
          <a:xfrm>
            <a:off x="689939" y="1002913"/>
            <a:ext cx="2904447" cy="304014"/>
          </a:xfrm>
          <a:prstGeom prst="homePlate">
            <a:avLst>
              <a:gd name="adj" fmla="val 32361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2454" tIns="32454" rIns="32454" bIns="324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/>
              <a:t>Pre-TDCA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4179711" y="1746410"/>
            <a:ext cx="3473679" cy="1688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6227" tIns="32454" rIns="0" bIns="324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00" dirty="0"/>
              <a:t>RCF II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3116593" y="1969255"/>
            <a:ext cx="2860229" cy="1688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6227" tIns="32454" rIns="0" bIns="324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00" dirty="0"/>
              <a:t>SWEEP I&amp;II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8341384" y="1537148"/>
            <a:ext cx="629538" cy="41891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6227" tIns="32454" rIns="0" bIns="32454" rtlCol="0" anchor="ctr"/>
          <a:lstStyle/>
          <a:p>
            <a:pPr algn="ctr"/>
            <a:r>
              <a:rPr lang="en-GB" sz="1300" dirty="0"/>
              <a:t>NDPSP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091039" y="2077804"/>
            <a:ext cx="1879883" cy="1753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6227" tIns="32454" rIns="0" bIns="324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00" dirty="0"/>
              <a:t>Employment creation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5976822" y="2292175"/>
            <a:ext cx="2984566" cy="1688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6227" tIns="32454" rIns="0" bIns="324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00" dirty="0"/>
              <a:t>Innovation for poverty alleviation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379426" y="3530367"/>
            <a:ext cx="2313422" cy="1688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6227" tIns="32454" rIns="0" bIns="324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00" dirty="0"/>
              <a:t>Masibambane I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3692846" y="3530367"/>
            <a:ext cx="1700349" cy="1688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6227" tIns="32454" rIns="0" bIns="324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00" dirty="0"/>
              <a:t>Masibambane II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5862188" y="3530367"/>
            <a:ext cx="1522624" cy="1688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6227" tIns="32454" rIns="0" bIns="324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00" dirty="0"/>
              <a:t>Masibambane III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1367843" y="2956810"/>
            <a:ext cx="4025352" cy="1688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6227" tIns="32454" rIns="0" bIns="324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00" dirty="0"/>
              <a:t>e-Justice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6548866" y="2945822"/>
            <a:ext cx="2411896" cy="1688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6227" tIns="32454" rIns="0" bIns="324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00" dirty="0"/>
              <a:t>Access to Justice &amp; HR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6548867" y="2753338"/>
            <a:ext cx="2412521" cy="1688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6227" tIns="32454" rIns="0" bIns="324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00" dirty="0"/>
              <a:t>Legislative SSP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7570744" y="4341162"/>
            <a:ext cx="1395782" cy="16889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6227" tIns="32454" rIns="0" bIns="324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00" dirty="0" err="1"/>
              <a:t>PrimHealth</a:t>
            </a:r>
            <a:endParaRPr lang="en-GB" sz="1300" dirty="0"/>
          </a:p>
        </p:txBody>
      </p:sp>
      <p:sp>
        <p:nvSpPr>
          <p:cNvPr id="92" name="Rounded Rectangle 91"/>
          <p:cNvSpPr/>
          <p:nvPr/>
        </p:nvSpPr>
        <p:spPr>
          <a:xfrm>
            <a:off x="7091040" y="4584355"/>
            <a:ext cx="1875486" cy="16889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6227" tIns="32454" rIns="0" bIns="324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00"/>
              <a:t>PrimEdu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5423216" y="4239794"/>
            <a:ext cx="2112379" cy="16889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6227" tIns="32454" rIns="0" bIns="324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00" dirty="0"/>
              <a:t>Partnership for Health II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420254" y="5877272"/>
            <a:ext cx="8566164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6227" tIns="32454" rIns="0" bIns="324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100" i="1" dirty="0"/>
              <a:t>Other non-budget support interventions: e.g.  LED programmes, TABEISA, HIV &amp; higher education, Victim empowerment programme, TDCA Dialogue </a:t>
            </a:r>
            <a:r>
              <a:rPr lang="en-GB" sz="1100" i="1" dirty="0" smtClean="0"/>
              <a:t>Facility…TOTAL BS = 1bn € over 10 years</a:t>
            </a:r>
            <a:endParaRPr lang="en-GB" sz="1100" i="1" dirty="0"/>
          </a:p>
        </p:txBody>
      </p:sp>
      <p:sp>
        <p:nvSpPr>
          <p:cNvPr id="121" name="Rounded Rectangle 120"/>
          <p:cNvSpPr/>
          <p:nvPr/>
        </p:nvSpPr>
        <p:spPr>
          <a:xfrm>
            <a:off x="2987824" y="5001620"/>
            <a:ext cx="3328532" cy="1688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6227" tIns="32454" rIns="0" bIns="324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00" dirty="0"/>
              <a:t>Urban development support to e-</a:t>
            </a:r>
            <a:r>
              <a:rPr lang="en-GB" sz="1300" dirty="0" err="1"/>
              <a:t>Thikwini</a:t>
            </a:r>
            <a:endParaRPr lang="en-GB" sz="1300" dirty="0"/>
          </a:p>
        </p:txBody>
      </p:sp>
      <p:sp>
        <p:nvSpPr>
          <p:cNvPr id="122" name="Rounded Rectangle 121"/>
          <p:cNvSpPr/>
          <p:nvPr/>
        </p:nvSpPr>
        <p:spPr>
          <a:xfrm>
            <a:off x="4499993" y="5204319"/>
            <a:ext cx="3837414" cy="1688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6227" tIns="32454" rIns="0" bIns="324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00" dirty="0"/>
              <a:t>Urban renewal programme in the Eastern Cape</a:t>
            </a:r>
          </a:p>
        </p:txBody>
      </p:sp>
      <p:sp>
        <p:nvSpPr>
          <p:cNvPr id="7" name="Left Bracket 6"/>
          <p:cNvSpPr/>
          <p:nvPr/>
        </p:nvSpPr>
        <p:spPr>
          <a:xfrm>
            <a:off x="380139" y="1537148"/>
            <a:ext cx="40040" cy="98837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433" tIns="41217" rIns="82433" bIns="41217" rtlCol="0" anchor="ctr"/>
          <a:lstStyle/>
          <a:p>
            <a:pPr algn="ctr"/>
            <a:endParaRPr lang="en-GB"/>
          </a:p>
        </p:txBody>
      </p:sp>
      <p:sp>
        <p:nvSpPr>
          <p:cNvPr id="85" name="Left Bracket 84"/>
          <p:cNvSpPr/>
          <p:nvPr/>
        </p:nvSpPr>
        <p:spPr>
          <a:xfrm>
            <a:off x="380139" y="2778461"/>
            <a:ext cx="40040" cy="371573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433" tIns="41217" rIns="82433" bIns="41217" rtlCol="0" anchor="ctr"/>
          <a:lstStyle/>
          <a:p>
            <a:pPr algn="ctr"/>
            <a:endParaRPr lang="en-GB"/>
          </a:p>
        </p:txBody>
      </p:sp>
      <p:sp>
        <p:nvSpPr>
          <p:cNvPr id="87" name="Left Bracket 86"/>
          <p:cNvSpPr/>
          <p:nvPr/>
        </p:nvSpPr>
        <p:spPr>
          <a:xfrm>
            <a:off x="380139" y="3313735"/>
            <a:ext cx="40040" cy="371573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433" tIns="41217" rIns="82433" bIns="41217" rtlCol="0" anchor="ctr"/>
          <a:lstStyle/>
          <a:p>
            <a:pPr algn="ctr"/>
            <a:endParaRPr lang="en-GB"/>
          </a:p>
        </p:txBody>
      </p:sp>
      <p:sp>
        <p:nvSpPr>
          <p:cNvPr id="90" name="Left Bracket 89"/>
          <p:cNvSpPr/>
          <p:nvPr/>
        </p:nvSpPr>
        <p:spPr>
          <a:xfrm>
            <a:off x="380139" y="4092744"/>
            <a:ext cx="40040" cy="755145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433" tIns="41217" rIns="82433" bIns="41217" rtlCol="0" anchor="ctr"/>
          <a:lstStyle/>
          <a:p>
            <a:pPr algn="ctr"/>
            <a:endParaRPr lang="en-GB"/>
          </a:p>
        </p:txBody>
      </p:sp>
      <p:sp>
        <p:nvSpPr>
          <p:cNvPr id="94" name="Rounded Rectangle 93"/>
          <p:cNvSpPr/>
          <p:nvPr/>
        </p:nvSpPr>
        <p:spPr>
          <a:xfrm>
            <a:off x="-8821" y="1913105"/>
            <a:ext cx="378337" cy="23645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6227" tIns="32454" rIns="0" bIns="324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00" dirty="0"/>
              <a:t>Eco.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-8821" y="2846020"/>
            <a:ext cx="378337" cy="2364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6227" tIns="32454" rIns="0" bIns="324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00" dirty="0"/>
              <a:t>Gov.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-8821" y="3359462"/>
            <a:ext cx="378337" cy="2364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6227" tIns="32454" rIns="0" bIns="324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00" dirty="0" err="1"/>
              <a:t>Wat</a:t>
            </a:r>
            <a:r>
              <a:rPr lang="en-GB" sz="1300" dirty="0"/>
              <a:t>.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-8821" y="4206037"/>
            <a:ext cx="378337" cy="2364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6227" tIns="32454" rIns="0" bIns="324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00" dirty="0"/>
              <a:t>Soc.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2389" y="5084397"/>
            <a:ext cx="378337" cy="2364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6227" tIns="32454" rIns="0" bIns="324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00" dirty="0" err="1"/>
              <a:t>Urb</a:t>
            </a:r>
            <a:r>
              <a:rPr lang="en-GB" sz="1300" dirty="0"/>
              <a:t>.</a:t>
            </a:r>
          </a:p>
        </p:txBody>
      </p:sp>
      <p:sp>
        <p:nvSpPr>
          <p:cNvPr id="53" name="Left Bracket 52"/>
          <p:cNvSpPr/>
          <p:nvPr/>
        </p:nvSpPr>
        <p:spPr>
          <a:xfrm>
            <a:off x="395218" y="5016846"/>
            <a:ext cx="40040" cy="371573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433" tIns="41217" rIns="82433" bIns="41217" rtlCol="0" anchor="ctr"/>
          <a:lstStyle/>
          <a:p>
            <a:pPr algn="ctr"/>
            <a:endParaRPr lang="en-GB"/>
          </a:p>
        </p:txBody>
      </p:sp>
      <p:sp>
        <p:nvSpPr>
          <p:cNvPr id="54" name="Notched Right Arrow 53"/>
          <p:cNvSpPr/>
          <p:nvPr/>
        </p:nvSpPr>
        <p:spPr>
          <a:xfrm>
            <a:off x="383973" y="6334345"/>
            <a:ext cx="8665508" cy="372155"/>
          </a:xfrm>
          <a:prstGeom prst="notchedRightArrow">
            <a:avLst>
              <a:gd name="adj1" fmla="val 68763"/>
              <a:gd name="adj2" fmla="val 50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82433" tIns="41217" rIns="82433" bIns="41217" rtlCol="0" anchor="ctr"/>
          <a:lstStyle/>
          <a:p>
            <a:pPr algn="ctr"/>
            <a:endParaRPr lang="en-GB">
              <a:solidFill>
                <a:schemeClr val="dk1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183672" y="6383246"/>
            <a:ext cx="7312857" cy="276999"/>
            <a:chOff x="1135539" y="3971032"/>
            <a:chExt cx="8350115" cy="295209"/>
          </a:xfrm>
        </p:grpSpPr>
        <p:sp>
          <p:nvSpPr>
            <p:cNvPr id="56" name="TextBox 55"/>
            <p:cNvSpPr txBox="1"/>
            <p:nvPr/>
          </p:nvSpPr>
          <p:spPr>
            <a:xfrm>
              <a:off x="8886755" y="3971032"/>
              <a:ext cx="598899" cy="295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i="1" dirty="0">
                  <a:solidFill>
                    <a:schemeClr val="bg1"/>
                  </a:solidFill>
                </a:rPr>
                <a:t>2012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249228" y="3971032"/>
              <a:ext cx="585866" cy="295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>
                  <a:solidFill>
                    <a:schemeClr val="bg1"/>
                  </a:solidFill>
                </a:rPr>
                <a:t>2011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02529" y="3971032"/>
              <a:ext cx="598899" cy="295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>
                  <a:solidFill>
                    <a:schemeClr val="bg1"/>
                  </a:solidFill>
                </a:rPr>
                <a:t>2010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955830" y="3971032"/>
              <a:ext cx="598899" cy="295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>
                  <a:solidFill>
                    <a:schemeClr val="bg1"/>
                  </a:solidFill>
                </a:rPr>
                <a:t>2009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309131" y="3971032"/>
              <a:ext cx="598899" cy="295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>
                  <a:solidFill>
                    <a:schemeClr val="bg1"/>
                  </a:solidFill>
                </a:rPr>
                <a:t>2008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662432" y="3971032"/>
              <a:ext cx="598899" cy="295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2007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015733" y="3971032"/>
              <a:ext cx="598899" cy="295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>
                  <a:solidFill>
                    <a:schemeClr val="bg1"/>
                  </a:solidFill>
                </a:rPr>
                <a:t>2006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369034" y="3971032"/>
              <a:ext cx="598899" cy="295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>
                  <a:solidFill>
                    <a:schemeClr val="bg1"/>
                  </a:solidFill>
                </a:rPr>
                <a:t>2005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722335" y="3971032"/>
              <a:ext cx="598899" cy="295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>
                  <a:solidFill>
                    <a:schemeClr val="bg1"/>
                  </a:solidFill>
                </a:rPr>
                <a:t>2004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75636" y="3971032"/>
              <a:ext cx="598899" cy="295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>
                  <a:solidFill>
                    <a:schemeClr val="bg1"/>
                  </a:solidFill>
                </a:rPr>
                <a:t>2003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428937" y="3971032"/>
              <a:ext cx="598899" cy="295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>
                  <a:solidFill>
                    <a:schemeClr val="bg1"/>
                  </a:solidFill>
                </a:rPr>
                <a:t>2002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782239" y="3971032"/>
              <a:ext cx="598899" cy="295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2001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135539" y="3971032"/>
              <a:ext cx="598899" cy="295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2000</a:t>
              </a:r>
            </a:p>
          </p:txBody>
        </p:sp>
      </p:grpSp>
      <p:sp>
        <p:nvSpPr>
          <p:cNvPr id="2" name="CasellaDiTesto 1"/>
          <p:cNvSpPr txBox="1"/>
          <p:nvPr/>
        </p:nvSpPr>
        <p:spPr>
          <a:xfrm rot="5400000">
            <a:off x="-962271" y="3491385"/>
            <a:ext cx="3651583" cy="400110"/>
          </a:xfrm>
          <a:prstGeom prst="rect">
            <a:avLst/>
          </a:prstGeom>
          <a:solidFill>
            <a:schemeClr val="bg2">
              <a:lumMod val="50000"/>
              <a:alpha val="46000"/>
            </a:schemeClr>
          </a:solidFill>
        </p:spPr>
        <p:txBody>
          <a:bodyPr vert="horz" wrap="square" rtlCol="0">
            <a:spAutoFit/>
          </a:bodyPr>
          <a:lstStyle/>
          <a:p>
            <a:r>
              <a:rPr lang="en-GB" sz="2000" dirty="0" smtClean="0"/>
              <a:t>Post-Apartheid Reconstruction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956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4" grpId="0" animBg="1"/>
      <p:bldP spid="65" grpId="0" animBg="1"/>
      <p:bldP spid="66" grpId="0" animBg="1"/>
      <p:bldP spid="88" grpId="0" animBg="1"/>
      <p:bldP spid="89" grpId="0" animBg="1"/>
      <p:bldP spid="93" grpId="0" animBg="1"/>
      <p:bldP spid="96" grpId="0" animBg="1"/>
      <p:bldP spid="97" grpId="0" animBg="1"/>
      <p:bldP spid="98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91" grpId="0" animBg="1"/>
      <p:bldP spid="92" grpId="0" animBg="1"/>
      <p:bldP spid="111" grpId="0" animBg="1"/>
      <p:bldP spid="118" grpId="0" animBg="1"/>
      <p:bldP spid="121" grpId="0" animBg="1"/>
      <p:bldP spid="122" grpId="0" animBg="1"/>
      <p:bldP spid="7" grpId="0" animBg="1"/>
      <p:bldP spid="85" grpId="0" animBg="1"/>
      <p:bldP spid="87" grpId="0" animBg="1"/>
      <p:bldP spid="90" grpId="0" animBg="1"/>
      <p:bldP spid="94" grpId="0" animBg="1"/>
      <p:bldP spid="112" grpId="0" animBg="1"/>
      <p:bldP spid="117" grpId="0" animBg="1"/>
      <p:bldP spid="125" grpId="0" animBg="1"/>
      <p:bldP spid="126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/>
              <a:t>South Africa: Main findings on Step 1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93656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920" y="188442"/>
            <a:ext cx="7488833" cy="576262"/>
          </a:xfrm>
          <a:prstGeom prst="rect">
            <a:avLst/>
          </a:prstGeom>
          <a:solidFill>
            <a:srgbClr val="8A2E59"/>
          </a:solidFill>
          <a:ln w="9525">
            <a:noFill/>
            <a:miter lim="800000"/>
            <a:headEnd/>
            <a:tailEnd/>
          </a:ln>
          <a:effectLst/>
        </p:spPr>
        <p:txBody>
          <a:bodyPr lIns="101425" tIns="50713" rIns="101425" bIns="50713" anchor="ctr"/>
          <a:lstStyle>
            <a:defPPr>
              <a:defRPr lang="de-DE"/>
            </a:defPPr>
            <a:lvl1pPr algn="r">
              <a:defRPr sz="2400" b="1" kern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Ratio of RDP receipts to total ODA flows to South Africa</a:t>
            </a:r>
          </a:p>
        </p:txBody>
      </p:sp>
      <p:pic>
        <p:nvPicPr>
          <p:cNvPr id="7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851058"/>
            <a:ext cx="5362896" cy="34300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/>
          <p:cNvSpPr/>
          <p:nvPr/>
        </p:nvSpPr>
        <p:spPr>
          <a:xfrm>
            <a:off x="868163" y="5257874"/>
            <a:ext cx="697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>
                <a:latin typeface="Calibri" panose="020F0502020204030204" pitchFamily="34" charset="0"/>
              </a:rPr>
              <a:t>Sources: National Treasury/RDP audited </a:t>
            </a:r>
            <a:r>
              <a:rPr lang="en-GB" sz="1200" i="1" dirty="0" smtClean="0">
                <a:latin typeface="Calibri" panose="020F0502020204030204" pitchFamily="34" charset="0"/>
              </a:rPr>
              <a:t>reports, National Treasury/IDC </a:t>
            </a:r>
            <a:r>
              <a:rPr lang="en-GB" sz="1200" i="1" dirty="0">
                <a:latin typeface="Calibri" panose="020F0502020204030204" pitchFamily="34" charset="0"/>
              </a:rPr>
              <a:t>data for RDP receipts reported on the basis of fiscal years and </a:t>
            </a:r>
            <a:r>
              <a:rPr lang="en-GB" sz="1200" i="1" u="sng" dirty="0">
                <a:latin typeface="Calibri" panose="020F0502020204030204" pitchFamily="34" charset="0"/>
                <a:hlinkClick r:id="rId4"/>
              </a:rPr>
              <a:t>http://stats.oecd.org/qwids/</a:t>
            </a:r>
            <a:r>
              <a:rPr lang="en-GB" sz="1200" i="1" dirty="0">
                <a:latin typeface="Calibri" panose="020F0502020204030204" pitchFamily="34" charset="0"/>
              </a:rPr>
              <a:t> for ODA data reported on the basis of calendar years.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5672" y="836712"/>
            <a:ext cx="7372672" cy="1008112"/>
          </a:xfrm>
        </p:spPr>
        <p:txBody>
          <a:bodyPr>
            <a:noAutofit/>
          </a:bodyPr>
          <a:lstStyle/>
          <a:p>
            <a:pPr marL="342900" indent="-342900">
              <a:buClr>
                <a:srgbClr val="800080"/>
              </a:buClr>
              <a:buFont typeface="Arial" panose="020B0604020202020204" pitchFamily="34" charset="0"/>
              <a:buChar char="•"/>
            </a:pPr>
            <a:r>
              <a:rPr lang="en-GB" sz="1600" dirty="0" smtClean="0"/>
              <a:t>Despite </a:t>
            </a:r>
            <a:r>
              <a:rPr lang="en-GB" sz="1600" dirty="0"/>
              <a:t>the reduced amounts, SBS funds have strengthened the ownership of GoSA over development cooperation </a:t>
            </a:r>
            <a:r>
              <a:rPr lang="en-GB" sz="1600" dirty="0" smtClean="0"/>
              <a:t>funds.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335013" y="5877272"/>
            <a:ext cx="7372672" cy="785167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buClr>
                <a:srgbClr val="800080"/>
              </a:buClr>
              <a:buFont typeface="Arial" panose="020B0604020202020204" pitchFamily="34" charset="0"/>
              <a:buChar char="•"/>
            </a:pPr>
            <a:r>
              <a:rPr lang="en-GB" sz="1600" dirty="0" smtClean="0"/>
              <a:t>Very high rates of disbursements &amp; high predictability of SBS disbursements: on average 95% of forecasted funds were disbursed within the same fiscal year; these averages however hide major delays in the payment of a number of tranches.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6383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920" y="188442"/>
            <a:ext cx="7488833" cy="576262"/>
          </a:xfrm>
          <a:prstGeom prst="rect">
            <a:avLst/>
          </a:prstGeom>
          <a:solidFill>
            <a:srgbClr val="8A2E59"/>
          </a:solidFill>
          <a:ln w="9525">
            <a:noFill/>
            <a:miter lim="800000"/>
            <a:headEnd/>
            <a:tailEnd/>
          </a:ln>
          <a:effectLst/>
        </p:spPr>
        <p:txBody>
          <a:bodyPr lIns="101425" tIns="50713" rIns="101425" bIns="50713" anchor="ctr"/>
          <a:lstStyle>
            <a:defPPr>
              <a:defRPr lang="de-DE"/>
            </a:defPPr>
            <a:lvl1pPr algn="r">
              <a:defRPr sz="2400" b="1" kern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Share of SBS </a:t>
            </a:r>
            <a:r>
              <a:rPr lang="en-GB" dirty="0" smtClean="0"/>
              <a:t>funds </a:t>
            </a:r>
            <a:r>
              <a:rPr lang="en-GB" dirty="0"/>
              <a:t>as % of </a:t>
            </a:r>
            <a:r>
              <a:rPr lang="en-GB" dirty="0" smtClean="0"/>
              <a:t>additional </a:t>
            </a:r>
            <a:r>
              <a:rPr lang="en-GB" dirty="0"/>
              <a:t>allocations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3608" y="6423719"/>
            <a:ext cx="6647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>
                <a:latin typeface="Calibri" panose="020F0502020204030204" pitchFamily="34" charset="0"/>
              </a:rPr>
              <a:t>Sources: own calculations based on data retrieved from the Budget Reviews (2001-2011) for GoSA additional allocations and EUD data for SBS </a:t>
            </a:r>
            <a:r>
              <a:rPr lang="en-GB" sz="1200" i="1" dirty="0" smtClean="0">
                <a:latin typeface="Calibri" panose="020F0502020204030204" pitchFamily="34" charset="0"/>
              </a:rPr>
              <a:t>commitments.</a:t>
            </a:r>
            <a:endParaRPr lang="en-GB" sz="1200" i="1" dirty="0">
              <a:latin typeface="Calibri" panose="020F0502020204030204" pitchFamily="34" charset="0"/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295672" y="908720"/>
            <a:ext cx="7228656" cy="576064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800080"/>
              </a:buClr>
            </a:pPr>
            <a:endParaRPr lang="en-GB" sz="1700" dirty="0" smtClean="0"/>
          </a:p>
          <a:p>
            <a:pPr marL="342900" indent="-342900">
              <a:buClr>
                <a:srgbClr val="800080"/>
              </a:buClr>
              <a:buFont typeface="Arial" panose="020B0604020202020204" pitchFamily="34" charset="0"/>
              <a:buChar char="•"/>
            </a:pPr>
            <a:r>
              <a:rPr lang="en-GB" sz="1700" dirty="0" smtClean="0"/>
              <a:t>… thereby increasing </a:t>
            </a:r>
            <a:r>
              <a:rPr lang="en-GB" sz="1700" dirty="0"/>
              <a:t>the fiscal space for key policy </a:t>
            </a:r>
            <a:r>
              <a:rPr lang="en-GB" sz="1700" dirty="0" smtClean="0"/>
              <a:t>experimentation.</a:t>
            </a:r>
            <a:endParaRPr lang="en-GB" sz="1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73" r="2607" b="5773"/>
          <a:stretch/>
        </p:blipFill>
        <p:spPr bwMode="auto">
          <a:xfrm>
            <a:off x="269256" y="1412453"/>
            <a:ext cx="7626970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17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920" y="188442"/>
            <a:ext cx="7488833" cy="576262"/>
          </a:xfrm>
          <a:prstGeom prst="rect">
            <a:avLst/>
          </a:prstGeom>
          <a:solidFill>
            <a:srgbClr val="8A2E59"/>
          </a:solidFill>
          <a:ln w="9525">
            <a:noFill/>
            <a:miter lim="800000"/>
            <a:headEnd/>
            <a:tailEnd/>
          </a:ln>
          <a:effectLst/>
        </p:spPr>
        <p:txBody>
          <a:bodyPr lIns="101425" tIns="50713" rIns="101425" bIns="50713" anchor="ctr"/>
          <a:lstStyle>
            <a:defPPr>
              <a:defRPr lang="de-DE"/>
            </a:defPPr>
            <a:lvl1pPr algn="r">
              <a:defRPr sz="2400" b="1" kern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 smtClean="0"/>
              <a:t>Effects on </a:t>
            </a:r>
            <a:r>
              <a:rPr lang="en-GB" dirty="0"/>
              <a:t>Public Spending / Budget 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rgbClr val="800080"/>
              </a:buClr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Clr>
                <a:srgbClr val="800080"/>
              </a:buClr>
              <a:buSzPct val="90000"/>
              <a:buFont typeface="+mj-lt"/>
              <a:buAutoNum type="arabicPeriod"/>
            </a:pPr>
            <a:r>
              <a:rPr lang="en-GB" dirty="0" smtClean="0"/>
              <a:t>Strengthened </a:t>
            </a:r>
            <a:r>
              <a:rPr lang="en-GB" dirty="0"/>
              <a:t>Treasury’s capacity to provide rapid and flexible responses to the requests of funds for innovative policies and pilot </a:t>
            </a:r>
            <a:r>
              <a:rPr lang="en-GB" dirty="0" smtClean="0"/>
              <a:t>initiatives, in targeted sectors.</a:t>
            </a:r>
          </a:p>
          <a:p>
            <a:pPr marL="514350" indent="-514350">
              <a:buClr>
                <a:srgbClr val="800080"/>
              </a:buClr>
              <a:buSzPct val="90000"/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Clr>
                <a:srgbClr val="800080"/>
              </a:buClr>
              <a:buSzPct val="90000"/>
              <a:buFont typeface="+mj-lt"/>
              <a:buAutoNum type="arabicPeriod"/>
            </a:pPr>
            <a:r>
              <a:rPr lang="en-GB" dirty="0" smtClean="0"/>
              <a:t>No important </a:t>
            </a:r>
            <a:r>
              <a:rPr lang="en-GB" dirty="0"/>
              <a:t>contributions to national or local PFM </a:t>
            </a:r>
            <a:r>
              <a:rPr lang="en-GB" dirty="0" smtClean="0"/>
              <a:t>improvements</a:t>
            </a:r>
            <a:r>
              <a:rPr lang="en-US" dirty="0" smtClean="0"/>
              <a:t>. Good PFM has been a success factor rather than an SBS contribution. </a:t>
            </a:r>
          </a:p>
        </p:txBody>
      </p:sp>
    </p:spTree>
    <p:extLst>
      <p:ext uri="{BB962C8B-B14F-4D97-AF65-F5344CB8AC3E}">
        <p14:creationId xmlns:p14="http://schemas.microsoft.com/office/powerpoint/2010/main" val="159018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920" y="188442"/>
            <a:ext cx="7488833" cy="576262"/>
          </a:xfrm>
          <a:prstGeom prst="rect">
            <a:avLst/>
          </a:prstGeom>
          <a:solidFill>
            <a:srgbClr val="8A2E59"/>
          </a:solidFill>
          <a:ln w="9525">
            <a:noFill/>
            <a:miter lim="800000"/>
            <a:headEnd/>
            <a:tailEnd/>
          </a:ln>
          <a:effectLst/>
        </p:spPr>
        <p:txBody>
          <a:bodyPr lIns="101425" tIns="50713" rIns="101425" bIns="50713" anchor="ctr"/>
          <a:lstStyle>
            <a:defPPr>
              <a:defRPr lang="de-DE"/>
            </a:defPPr>
            <a:lvl1pPr algn="r">
              <a:defRPr sz="2400" b="1" kern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 smtClean="0"/>
              <a:t>The SA-EU dialogue framework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51" r="1371" b="4100"/>
          <a:stretch/>
        </p:blipFill>
        <p:spPr bwMode="auto">
          <a:xfrm>
            <a:off x="6920" y="1028700"/>
            <a:ext cx="8092051" cy="52793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559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920" y="188442"/>
            <a:ext cx="7488833" cy="576262"/>
          </a:xfrm>
          <a:prstGeom prst="rect">
            <a:avLst/>
          </a:prstGeom>
          <a:solidFill>
            <a:srgbClr val="8A2E59"/>
          </a:solidFill>
          <a:ln w="9525">
            <a:noFill/>
            <a:miter lim="800000"/>
            <a:headEnd/>
            <a:tailEnd/>
          </a:ln>
          <a:effectLst/>
        </p:spPr>
        <p:txBody>
          <a:bodyPr lIns="101425" tIns="50713" rIns="101425" bIns="50713" anchor="ctr"/>
          <a:lstStyle>
            <a:defPPr>
              <a:defRPr lang="de-DE"/>
            </a:defPPr>
            <a:lvl1pPr algn="r">
              <a:defRPr sz="2400" b="1" kern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 smtClean="0"/>
              <a:t>Policy Dialogue &amp; Capacity </a:t>
            </a:r>
            <a:r>
              <a:rPr lang="en-GB" dirty="0"/>
              <a:t>development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24744"/>
            <a:ext cx="7211144" cy="5330992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Clr>
                <a:srgbClr val="800080"/>
              </a:buClr>
              <a:buSzPct val="85000"/>
              <a:buFont typeface="+mj-lt"/>
              <a:buAutoNum type="arabicPeriod"/>
            </a:pPr>
            <a:r>
              <a:rPr lang="en-GB" sz="3500" dirty="0" smtClean="0"/>
              <a:t>Two dimensions of dialogue:</a:t>
            </a:r>
          </a:p>
          <a:p>
            <a:pPr marL="1035558" lvl="1" indent="-514350">
              <a:spcAft>
                <a:spcPts val="600"/>
              </a:spcAft>
              <a:buClr>
                <a:srgbClr val="800080"/>
              </a:buClr>
            </a:pPr>
            <a:r>
              <a:rPr lang="en-GB" sz="3100" u="sng" dirty="0" smtClean="0"/>
              <a:t>Policy </a:t>
            </a:r>
            <a:r>
              <a:rPr lang="en-GB" sz="3100" u="sng" dirty="0"/>
              <a:t>dialogue directly linked to </a:t>
            </a:r>
            <a:r>
              <a:rPr lang="en-GB" sz="3100" u="sng" dirty="0" smtClean="0"/>
              <a:t>BS </a:t>
            </a:r>
            <a:r>
              <a:rPr lang="en-GB" sz="3100" dirty="0" smtClean="0"/>
              <a:t>(exchange on the </a:t>
            </a:r>
            <a:r>
              <a:rPr lang="en-GB" sz="3100" dirty="0"/>
              <a:t>specific </a:t>
            </a:r>
            <a:r>
              <a:rPr lang="en-GB" sz="3100" dirty="0" smtClean="0"/>
              <a:t>programmes</a:t>
            </a:r>
            <a:r>
              <a:rPr lang="en-GB" sz="3100" dirty="0"/>
              <a:t>, </a:t>
            </a:r>
            <a:r>
              <a:rPr lang="en-GB" sz="3100" dirty="0" smtClean="0"/>
              <a:t>performance </a:t>
            </a:r>
            <a:r>
              <a:rPr lang="en-GB" sz="3100" dirty="0"/>
              <a:t>assessment </a:t>
            </a:r>
            <a:r>
              <a:rPr lang="en-GB" sz="3100" dirty="0" smtClean="0"/>
              <a:t>framework, assessment of KPI…) =&gt; s</a:t>
            </a:r>
            <a:r>
              <a:rPr lang="en-GB" sz="3100" i="1" dirty="0" smtClean="0"/>
              <a:t>trong </a:t>
            </a:r>
            <a:r>
              <a:rPr lang="en-GB" sz="3100" i="1" dirty="0"/>
              <a:t>since the </a:t>
            </a:r>
            <a:r>
              <a:rPr lang="en-GB" sz="3100" i="1" dirty="0" smtClean="0"/>
              <a:t>beginning</a:t>
            </a:r>
            <a:r>
              <a:rPr lang="en-GB" sz="3100" dirty="0" smtClean="0"/>
              <a:t> of the evaluation period (Water, Urban Development, SWEEEP…).</a:t>
            </a:r>
            <a:endParaRPr lang="en-GB" sz="3100" dirty="0"/>
          </a:p>
          <a:p>
            <a:pPr marL="1035558" lvl="1" indent="-514350">
              <a:spcAft>
                <a:spcPts val="1200"/>
              </a:spcAft>
              <a:buClr>
                <a:srgbClr val="800080"/>
              </a:buClr>
            </a:pPr>
            <a:r>
              <a:rPr lang="en-GB" sz="3100" u="sng" dirty="0" smtClean="0"/>
              <a:t>Policy </a:t>
            </a:r>
            <a:r>
              <a:rPr lang="en-GB" sz="3100" u="sng" dirty="0"/>
              <a:t>dialogue </a:t>
            </a:r>
            <a:r>
              <a:rPr lang="en-GB" sz="3100" u="sng" dirty="0" smtClean="0"/>
              <a:t>that takes </a:t>
            </a:r>
            <a:r>
              <a:rPr lang="en-GB" sz="3100" u="sng" dirty="0"/>
              <a:t>place at the broader level </a:t>
            </a:r>
            <a:r>
              <a:rPr lang="en-GB" sz="3100" dirty="0"/>
              <a:t>of the strategic partnership (</a:t>
            </a:r>
            <a:r>
              <a:rPr lang="en-GB" sz="3100" dirty="0" smtClean="0"/>
              <a:t>sharing of lessons learnt) </a:t>
            </a:r>
            <a:r>
              <a:rPr lang="en-GB" sz="3100" dirty="0"/>
              <a:t>=&gt; </a:t>
            </a:r>
            <a:r>
              <a:rPr lang="en-GB" sz="3100" i="1" dirty="0" smtClean="0"/>
              <a:t>increased and successful attention in </a:t>
            </a:r>
            <a:r>
              <a:rPr lang="en-GB" sz="3100" i="1" dirty="0"/>
              <a:t>the second part of the </a:t>
            </a:r>
            <a:r>
              <a:rPr lang="en-GB" sz="3100" i="1" dirty="0" smtClean="0"/>
              <a:t>period</a:t>
            </a:r>
            <a:r>
              <a:rPr lang="en-GB" sz="3100" dirty="0" smtClean="0"/>
              <a:t> (Health, Governance…, but not Employment and Education).</a:t>
            </a:r>
            <a:endParaRPr lang="en-GB" sz="3100" dirty="0"/>
          </a:p>
          <a:p>
            <a:pPr marL="514350" indent="-514350">
              <a:buClr>
                <a:srgbClr val="800080"/>
              </a:buClr>
              <a:buSzPct val="85000"/>
              <a:buFont typeface="+mj-lt"/>
              <a:buAutoNum type="arabicPeriod"/>
            </a:pPr>
            <a:r>
              <a:rPr lang="en-US" sz="3500" dirty="0" smtClean="0"/>
              <a:t>SBS has supported capacity development through strong effective  </a:t>
            </a:r>
            <a:r>
              <a:rPr lang="en-GB" sz="3500" u="sng" dirty="0" smtClean="0"/>
              <a:t>mobilisation</a:t>
            </a:r>
            <a:r>
              <a:rPr lang="en-US" sz="3500" u="sng" dirty="0" smtClean="0"/>
              <a:t> of national technical resources</a:t>
            </a:r>
            <a:r>
              <a:rPr lang="en-US" sz="3500" dirty="0" smtClean="0"/>
              <a:t> (Water, Employment…), and through innovative CSO involvement (Justice, Health…).</a:t>
            </a:r>
          </a:p>
          <a:p>
            <a:pPr marL="514350" indent="-514350">
              <a:buClr>
                <a:srgbClr val="800080"/>
              </a:buClr>
              <a:buSzPct val="85000"/>
              <a:buFont typeface="+mj-lt"/>
              <a:buAutoNum type="arabicPeriod"/>
            </a:pPr>
            <a:r>
              <a:rPr lang="en-GB" sz="3500" u="sng" dirty="0" smtClean="0"/>
              <a:t>Link between capacity </a:t>
            </a:r>
            <a:r>
              <a:rPr lang="en-GB" sz="3500" u="sng" dirty="0"/>
              <a:t>development </a:t>
            </a:r>
            <a:r>
              <a:rPr lang="en-GB" sz="3500" u="sng" dirty="0" smtClean="0"/>
              <a:t>and exchange </a:t>
            </a:r>
            <a:r>
              <a:rPr lang="en-GB" sz="3500" u="sng" dirty="0"/>
              <a:t>of </a:t>
            </a:r>
            <a:r>
              <a:rPr lang="en-GB" sz="3500" u="sng" dirty="0" smtClean="0"/>
              <a:t>know-how</a:t>
            </a:r>
            <a:r>
              <a:rPr lang="en-GB" sz="3500" dirty="0" smtClean="0"/>
              <a:t> has shown important contributions in the second period (Health…).</a:t>
            </a:r>
            <a:endParaRPr lang="en-US" sz="3500" dirty="0" smtClean="0"/>
          </a:p>
        </p:txBody>
      </p:sp>
    </p:spTree>
    <p:extLst>
      <p:ext uri="{BB962C8B-B14F-4D97-AF65-F5344CB8AC3E}">
        <p14:creationId xmlns:p14="http://schemas.microsoft.com/office/powerpoint/2010/main" val="356674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1036</Words>
  <Application>Microsoft Office PowerPoint</Application>
  <PresentationFormat>On-screen Show (4:3)</PresentationFormat>
  <Paragraphs>118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Chiaro</vt:lpstr>
      <vt:lpstr>  </vt:lpstr>
      <vt:lpstr>PowerPoint Presentation</vt:lpstr>
      <vt:lpstr>PowerPoint Presentation</vt:lpstr>
      <vt:lpstr>South Africa: Main findings on Step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South Africa: Main findings on Step 2 and Step 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2011-11-15T19:43:39Z</dcterms:created>
  <dcterms:modified xsi:type="dcterms:W3CDTF">2014-07-03T09:42:23Z</dcterms:modified>
</cp:coreProperties>
</file>