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  <p:sldMasterId id="2147483720" r:id="rId2"/>
  </p:sldMasterIdLst>
  <p:notesMasterIdLst>
    <p:notesMasterId r:id="rId26"/>
  </p:notesMasterIdLst>
  <p:handoutMasterIdLst>
    <p:handoutMasterId r:id="rId27"/>
  </p:handoutMasterIdLst>
  <p:sldIdLst>
    <p:sldId id="388" r:id="rId3"/>
    <p:sldId id="381" r:id="rId4"/>
    <p:sldId id="424" r:id="rId5"/>
    <p:sldId id="379" r:id="rId6"/>
    <p:sldId id="425" r:id="rId7"/>
    <p:sldId id="426" r:id="rId8"/>
    <p:sldId id="422" r:id="rId9"/>
    <p:sldId id="427" r:id="rId10"/>
    <p:sldId id="423" r:id="rId11"/>
    <p:sldId id="421" r:id="rId12"/>
    <p:sldId id="430" r:id="rId13"/>
    <p:sldId id="428" r:id="rId14"/>
    <p:sldId id="439" r:id="rId15"/>
    <p:sldId id="440" r:id="rId16"/>
    <p:sldId id="441" r:id="rId17"/>
    <p:sldId id="442" r:id="rId18"/>
    <p:sldId id="431" r:id="rId19"/>
    <p:sldId id="433" r:id="rId20"/>
    <p:sldId id="437" r:id="rId21"/>
    <p:sldId id="438" r:id="rId22"/>
    <p:sldId id="429" r:id="rId23"/>
    <p:sldId id="436" r:id="rId24"/>
    <p:sldId id="413" r:id="rId25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milla" initials="c" lastIdx="2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653"/>
    <a:srgbClr val="FD9508"/>
    <a:srgbClr val="D29364"/>
    <a:srgbClr val="002060"/>
    <a:srgbClr val="0E22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7" autoAdjust="0"/>
    <p:restoredTop sz="95973" autoAdjust="0"/>
  </p:normalViewPr>
  <p:slideViewPr>
    <p:cSldViewPr>
      <p:cViewPr>
        <p:scale>
          <a:sx n="74" d="100"/>
          <a:sy n="74" d="100"/>
        </p:scale>
        <p:origin x="-2610" y="-8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5FF56-38FE-4676-A92F-6FA1B1DB0520}" type="datetimeFigureOut">
              <a:rPr lang="en-US" smtClean="0"/>
              <a:pPr/>
              <a:t>7/3/2014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C9E203-C293-4F36-B61E-332FA1FACC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422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F4CBD-3BD4-4109-B9F4-7EBE15328181}" type="datetimeFigureOut">
              <a:rPr lang="fr-FR" smtClean="0"/>
              <a:pPr/>
              <a:t>03/07/2014</a:t>
            </a:fld>
            <a:endParaRPr lang="fr-FR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2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B137CB-675C-4841-BCEE-2FA6D6A4AB88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0926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B137CB-675C-4841-BCEE-2FA6D6A4AB88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3090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34352C-F85B-4432-8A6D-852AD06D4E50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34352C-F85B-4432-8A6D-852AD06D4E50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190D-E907-4A91-B55B-36422865B6A4}" type="datetime1">
              <a:rPr lang="en-GB" smtClean="0"/>
              <a:t>03/07/2014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2067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ACD70-382C-498D-A628-766C0AC96BB2}" type="datetime1">
              <a:rPr lang="en-GB" smtClean="0"/>
              <a:t>03/07/2014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4773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D3C87-AFF6-49F3-9393-E9202FBA6771}" type="datetime1">
              <a:rPr lang="en-GB" smtClean="0"/>
              <a:t>03/07/2014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869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37458-A781-4491-B127-C115AB27364B}" type="datetime1">
              <a:rPr lang="en-GB" smtClean="0"/>
              <a:t>03/07/2014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82227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882EF-D278-4D5F-873A-017110338490}" type="datetime1">
              <a:rPr lang="en-GB" smtClean="0"/>
              <a:t>03/07/2014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1301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5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727D-D107-48EB-961F-BBECCCA7829F}" type="datetime1">
              <a:rPr lang="en-GB" smtClean="0"/>
              <a:t>03/07/2014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06830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6492-70DE-475C-8E21-2139907B55E0}" type="datetime1">
              <a:rPr lang="en-GB" smtClean="0"/>
              <a:t>03/07/2014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88275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F6CE-9440-44C6-B799-04A286902653}" type="datetime1">
              <a:rPr lang="en-GB" smtClean="0"/>
              <a:t>03/07/2014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49445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E7B79-3144-4CE0-8708-16EECA89CB3B}" type="datetime1">
              <a:rPr lang="en-GB" smtClean="0"/>
              <a:t>03/07/2014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13783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A1DDF-56DA-4BD6-8B60-1390C86A9729}" type="datetime1">
              <a:rPr lang="en-GB" smtClean="0"/>
              <a:t>03/07/2014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51041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3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784B-D759-493F-877C-14687C03DCB2}" type="datetime1">
              <a:rPr lang="en-GB" smtClean="0"/>
              <a:t>03/07/2014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4561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70F8C-FF55-44F1-BB05-FA6C60B831EE}" type="datetime1">
              <a:rPr lang="en-GB" smtClean="0"/>
              <a:t>03/07/2014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15617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2"/>
            <a:ext cx="5904391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05310-3C75-4A42-9EE4-859F88C88EE0}" type="datetime1">
              <a:rPr lang="en-GB" smtClean="0"/>
              <a:t>03/07/2014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40797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6FD31-4E4F-447C-98EB-255F4D891119}" type="datetime1">
              <a:rPr lang="en-GB" smtClean="0"/>
              <a:t>03/07/2014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76613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A843F-3353-4458-9BE9-C8678DFEA219}" type="datetime1">
              <a:rPr lang="en-GB" smtClean="0"/>
              <a:t>03/07/2014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7994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1265-FC28-4271-B4CD-711684F8B025}" type="datetime1">
              <a:rPr lang="en-GB" smtClean="0"/>
              <a:t>03/07/2014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5038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6A25-89A7-4540-93C1-BDF9779FA518}" type="datetime1">
              <a:rPr lang="en-GB" smtClean="0"/>
              <a:t>03/07/2014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9747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C0B1E-F7FE-4799-BA9A-977952455CFC}" type="datetime1">
              <a:rPr lang="en-GB" smtClean="0"/>
              <a:t>03/07/2014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5860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4E1D-9C8C-43AE-ADD9-FB559C2794C2}" type="datetime1">
              <a:rPr lang="en-GB" smtClean="0"/>
              <a:t>03/07/2014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2891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F3A4-CD5D-489C-89A0-19520F0375E3}" type="datetime1">
              <a:rPr lang="en-GB" smtClean="0"/>
              <a:t>03/07/2014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779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87AE4-B40A-4253-9FC8-E4280674933C}" type="datetime1">
              <a:rPr lang="en-GB" smtClean="0"/>
              <a:t>03/07/2014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2597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FA695-9222-4C8D-A584-CFB1506438D6}" type="datetime1">
              <a:rPr lang="en-GB" smtClean="0"/>
              <a:t>03/07/2014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2522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E0742BB-8D15-4080-9D53-3DFEE004917C}" type="datetime1">
              <a:rPr lang="en-GB" smtClean="0"/>
              <a:t>03/07/2014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6643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D445F2E-57E4-4888-9DDF-D48B31C25A73}" type="datetime1">
              <a:rPr lang="en-GB" smtClean="0"/>
              <a:t>03/07/2014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628447F-A97C-4C7B-8C09-5F588D6EBAB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8291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2331690"/>
          </a:xfrm>
        </p:spPr>
        <p:txBody>
          <a:bodyPr>
            <a:noAutofit/>
          </a:bodyPr>
          <a:lstStyle/>
          <a:p>
            <a:r>
              <a:rPr lang="en-GB" sz="3600" b="1" dirty="0" smtClean="0">
                <a:ln>
                  <a:solidFill>
                    <a:schemeClr val="tx2"/>
                  </a:solidFill>
                </a:ln>
              </a:rPr>
              <a:t/>
            </a:r>
            <a:br>
              <a:rPr lang="en-GB" sz="3600" b="1" dirty="0" smtClean="0">
                <a:ln>
                  <a:solidFill>
                    <a:schemeClr val="tx2"/>
                  </a:solidFill>
                </a:ln>
              </a:rPr>
            </a:br>
            <a:r>
              <a:rPr lang="en-GB" sz="3600" b="1" dirty="0">
                <a:ln>
                  <a:solidFill>
                    <a:schemeClr val="tx2"/>
                  </a:solidFill>
                </a:ln>
              </a:rPr>
              <a:t/>
            </a:r>
            <a:br>
              <a:rPr lang="en-GB" sz="3600" b="1" dirty="0">
                <a:ln>
                  <a:solidFill>
                    <a:schemeClr val="tx2"/>
                  </a:solidFill>
                </a:ln>
              </a:rPr>
            </a:br>
            <a:endParaRPr lang="en-GB" sz="3600" b="1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83568" y="4149080"/>
            <a:ext cx="8208912" cy="1752600"/>
          </a:xfrm>
        </p:spPr>
        <p:txBody>
          <a:bodyPr>
            <a:noAutofit/>
          </a:bodyPr>
          <a:lstStyle/>
          <a:p>
            <a:endParaRPr lang="it-IT" sz="1800" b="1" dirty="0" smtClean="0"/>
          </a:p>
          <a:p>
            <a:endParaRPr lang="it-IT" sz="1800" b="1" dirty="0" smtClean="0"/>
          </a:p>
          <a:p>
            <a:r>
              <a:rPr lang="it-IT" sz="1800" b="1" dirty="0" smtClean="0"/>
              <a:t>Enzo Caputo</a:t>
            </a:r>
          </a:p>
          <a:p>
            <a:r>
              <a:rPr lang="fr-FR" sz="1800" b="1" dirty="0" smtClean="0"/>
              <a:t>Independent Consultant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pPr algn="r"/>
            <a:r>
              <a:rPr lang="it-IT" sz="1800" b="1" dirty="0" err="1" smtClean="0">
                <a:solidFill>
                  <a:srgbClr val="FF0000"/>
                </a:solidFill>
              </a:rPr>
              <a:t>Brussels</a:t>
            </a:r>
            <a:r>
              <a:rPr lang="it-IT" sz="1800" b="1" dirty="0" smtClean="0">
                <a:solidFill>
                  <a:srgbClr val="FF0000"/>
                </a:solidFill>
              </a:rPr>
              <a:t> </a:t>
            </a:r>
            <a:r>
              <a:rPr lang="it-IT" sz="1800" b="1" dirty="0" smtClean="0">
                <a:solidFill>
                  <a:srgbClr val="FF0000"/>
                </a:solidFill>
              </a:rPr>
              <a:t>8-9 </a:t>
            </a:r>
            <a:r>
              <a:rPr lang="it-IT" sz="1800" b="1" dirty="0" err="1" smtClean="0">
                <a:solidFill>
                  <a:srgbClr val="FF0000"/>
                </a:solidFill>
              </a:rPr>
              <a:t>July</a:t>
            </a:r>
            <a:r>
              <a:rPr lang="it-IT" sz="1800" b="1" smtClean="0">
                <a:solidFill>
                  <a:srgbClr val="FF0000"/>
                </a:solidFill>
              </a:rPr>
              <a:t> 2014</a:t>
            </a:r>
            <a:endParaRPr lang="es-ES" sz="1800" b="1" dirty="0" smtClean="0">
              <a:solidFill>
                <a:srgbClr val="FF0000"/>
              </a:solidFill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683568" y="476672"/>
            <a:ext cx="7992887" cy="25202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93A299"/>
              </a:buClr>
            </a:pPr>
            <a:r>
              <a:rPr lang="en-GB" sz="3200" b="1" dirty="0" smtClean="0">
                <a:solidFill>
                  <a:srgbClr val="292934">
                    <a:lumMod val="75000"/>
                    <a:lumOff val="25000"/>
                  </a:srgbClr>
                </a:solidFill>
              </a:rPr>
              <a:t>Quantitative and qualitative tools for the implementation of the 3 STEP approach </a:t>
            </a:r>
            <a:endParaRPr lang="en-GB" sz="4000" dirty="0">
              <a:solidFill>
                <a:srgbClr val="292934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17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07368"/>
          </a:xfrm>
        </p:spPr>
        <p:txBody>
          <a:bodyPr/>
          <a:lstStyle/>
          <a:p>
            <a:pPr algn="ctr"/>
            <a:r>
              <a:rPr lang="en-GB" b="1" smtClean="0"/>
              <a:t>Typical EQs for Step 1</a:t>
            </a:r>
            <a:endParaRPr lang="en-GB" b="1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4876800"/>
          </a:xfrm>
        </p:spPr>
        <p:txBody>
          <a:bodyPr vert="horz" lIns="91440" tIns="45720" rIns="91440" bIns="45720" rtlCol="0"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300" b="1" dirty="0" smtClean="0">
                <a:solidFill>
                  <a:srgbClr val="0070C0"/>
                </a:solidFill>
              </a:rPr>
              <a:t>Level 1: relevance and coherence of the design to the context, government priorities, EU strategic framework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300" b="1" dirty="0" smtClean="0">
                <a:solidFill>
                  <a:srgbClr val="0070C0"/>
                </a:solidFill>
              </a:rPr>
              <a:t>Level 2: direct effects on the aid framework and aid-based opportunities</a:t>
            </a:r>
          </a:p>
          <a:p>
            <a:pPr marL="731520" lvl="1" indent="-457200">
              <a:buFont typeface="+mj-lt"/>
              <a:buAutoNum type="alphaLcPeriod"/>
            </a:pPr>
            <a:r>
              <a:rPr lang="en-GB" sz="1900" b="1" dirty="0" smtClean="0">
                <a:solidFill>
                  <a:srgbClr val="0070C0"/>
                </a:solidFill>
              </a:rPr>
              <a:t>Non-financial inputs: Policy dialogue structure and modalities, Technical Assistance (type and modalities), Harmonisation and Alignment (PAF, government ownership, coordination, reduction of transaction costs).</a:t>
            </a:r>
          </a:p>
          <a:p>
            <a:pPr marL="731520" lvl="1" indent="-457200">
              <a:buFont typeface="+mj-lt"/>
              <a:buAutoNum type="alphaLcPeriod"/>
            </a:pPr>
            <a:r>
              <a:rPr lang="en-GB" sz="1900" b="1" dirty="0">
                <a:solidFill>
                  <a:srgbClr val="0070C0"/>
                </a:solidFill>
              </a:rPr>
              <a:t>F</a:t>
            </a:r>
            <a:r>
              <a:rPr lang="en-GB" sz="1900" b="1" dirty="0" smtClean="0">
                <a:solidFill>
                  <a:srgbClr val="0070C0"/>
                </a:solidFill>
              </a:rPr>
              <a:t>inancial inputs: discretionary funds, increased </a:t>
            </a:r>
            <a:r>
              <a:rPr lang="en-GB" sz="1900" b="1" dirty="0" err="1" smtClean="0">
                <a:solidFill>
                  <a:srgbClr val="0070C0"/>
                </a:solidFill>
              </a:rPr>
              <a:t>gov.</a:t>
            </a:r>
            <a:r>
              <a:rPr lang="en-GB" sz="1900" b="1" dirty="0" smtClean="0">
                <a:solidFill>
                  <a:srgbClr val="0070C0"/>
                </a:solidFill>
              </a:rPr>
              <a:t> control on aid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300" b="1" dirty="0" smtClean="0">
                <a:solidFill>
                  <a:srgbClr val="0070C0"/>
                </a:solidFill>
              </a:rPr>
              <a:t>Level 3: induced effects on PFM and policy outputs, incl.:</a:t>
            </a:r>
          </a:p>
          <a:p>
            <a:pPr marL="731520" lvl="1" indent="-457200">
              <a:buFont typeface="+mj-lt"/>
              <a:buAutoNum type="alphaLcPeriod"/>
            </a:pPr>
            <a:r>
              <a:rPr lang="en-GB" b="1" dirty="0" smtClean="0">
                <a:solidFill>
                  <a:srgbClr val="0070C0"/>
                </a:solidFill>
              </a:rPr>
              <a:t>PFM (resource balance, strategic allocations, transparency)</a:t>
            </a:r>
          </a:p>
          <a:p>
            <a:pPr marL="731520" lvl="1" indent="-457200">
              <a:buFont typeface="+mj-lt"/>
              <a:buAutoNum type="alphaLcPeriod"/>
            </a:pPr>
            <a:r>
              <a:rPr lang="en-GB" b="1" dirty="0" smtClean="0">
                <a:solidFill>
                  <a:srgbClr val="0070C0"/>
                </a:solidFill>
              </a:rPr>
              <a:t>Policy outputs</a:t>
            </a:r>
          </a:p>
          <a:p>
            <a:pPr marL="1005840" lvl="2" indent="-457200">
              <a:buFont typeface="+mj-lt"/>
              <a:buAutoNum type="romanLcPeriod"/>
            </a:pPr>
            <a:r>
              <a:rPr lang="en-GB" b="1" dirty="0">
                <a:solidFill>
                  <a:srgbClr val="0070C0"/>
                </a:solidFill>
              </a:rPr>
              <a:t>P</a:t>
            </a:r>
            <a:r>
              <a:rPr lang="en-GB" b="1" dirty="0" smtClean="0">
                <a:solidFill>
                  <a:srgbClr val="0070C0"/>
                </a:solidFill>
              </a:rPr>
              <a:t>rocess (strategic dev., decentralisation, CSOs participation, …)</a:t>
            </a:r>
          </a:p>
          <a:p>
            <a:pPr marL="1005840" lvl="2" indent="-457200">
              <a:buFont typeface="+mj-lt"/>
              <a:buAutoNum type="romanLcPeriod"/>
            </a:pPr>
            <a:r>
              <a:rPr lang="en-GB" b="1" dirty="0" smtClean="0">
                <a:solidFill>
                  <a:srgbClr val="0070C0"/>
                </a:solidFill>
              </a:rPr>
              <a:t>Service delivery (economic and social services)</a:t>
            </a:r>
          </a:p>
          <a:p>
            <a:pPr marL="0" indent="0">
              <a:buNone/>
            </a:pP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100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07368"/>
          </a:xfrm>
        </p:spPr>
        <p:txBody>
          <a:bodyPr/>
          <a:lstStyle/>
          <a:p>
            <a:pPr algn="ctr"/>
            <a:r>
              <a:rPr lang="en-GB" b="1" dirty="0" smtClean="0"/>
              <a:t>Typical EQs for Step 2</a:t>
            </a:r>
            <a:endParaRPr lang="en-GB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4876800"/>
          </a:xfrm>
        </p:spPr>
        <p:txBody>
          <a:bodyPr vert="horz" lIns="91440" tIns="45720" rIns="91440" bIns="45720" rtlCol="0">
            <a:no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en-GB" b="1" dirty="0" smtClean="0">
                <a:solidFill>
                  <a:srgbClr val="0070C0"/>
                </a:solidFill>
              </a:rPr>
              <a:t>Levels 4 and 5: Outcomes and Impacts and determining factors:</a:t>
            </a:r>
          </a:p>
          <a:p>
            <a:pPr marL="731520" lvl="1" indent="-457200">
              <a:buFont typeface="+mj-lt"/>
              <a:buAutoNum type="arabicPeriod" startAt="4"/>
            </a:pPr>
            <a:r>
              <a:rPr lang="en-GB" sz="2400" b="1" dirty="0" smtClean="0">
                <a:solidFill>
                  <a:srgbClr val="0070C0"/>
                </a:solidFill>
              </a:rPr>
              <a:t>Focal sector A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n-GB" sz="2000" b="1" dirty="0" smtClean="0">
                <a:solidFill>
                  <a:srgbClr val="0070C0"/>
                </a:solidFill>
              </a:rPr>
              <a:t>Quantitative and qualitative assessment of the development outcomes targeted by the BS programmes (evolution over the period of the evaluation)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n-GB" sz="2000" b="1" dirty="0" smtClean="0">
                <a:solidFill>
                  <a:srgbClr val="0070C0"/>
                </a:solidFill>
              </a:rPr>
              <a:t>Causality analysis of the determining factors of such outcomes, including both context- and policy-related factors.</a:t>
            </a:r>
          </a:p>
          <a:p>
            <a:pPr marL="731520" lvl="1" indent="-457200">
              <a:buFont typeface="+mj-lt"/>
              <a:buAutoNum type="arabicPeriod" startAt="4"/>
            </a:pPr>
            <a:r>
              <a:rPr lang="en-GB" sz="2400" b="1" dirty="0" smtClean="0">
                <a:solidFill>
                  <a:srgbClr val="0070C0"/>
                </a:solidFill>
              </a:rPr>
              <a:t>Focal Sector B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n-GB" sz="2000" b="1" dirty="0" smtClean="0">
                <a:solidFill>
                  <a:srgbClr val="0070C0"/>
                </a:solidFill>
              </a:rPr>
              <a:t>As above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n-GB" sz="2000" b="1" dirty="0" smtClean="0">
                <a:solidFill>
                  <a:srgbClr val="0070C0"/>
                </a:solidFill>
              </a:rPr>
              <a:t>As above</a:t>
            </a:r>
          </a:p>
          <a:p>
            <a:pPr marL="731520" lvl="1" indent="-457200">
              <a:buFont typeface="+mj-lt"/>
              <a:buAutoNum type="arabicPeriod" startAt="4"/>
            </a:pPr>
            <a:r>
              <a:rPr lang="en-GB" sz="2400" b="1" dirty="0" smtClean="0">
                <a:solidFill>
                  <a:srgbClr val="0070C0"/>
                </a:solidFill>
              </a:rPr>
              <a:t>Focal Sector C</a:t>
            </a:r>
          </a:p>
          <a:p>
            <a:pPr marL="274320" lvl="1" indent="0">
              <a:buNone/>
            </a:pPr>
            <a:r>
              <a:rPr lang="en-GB" sz="2400" b="1" dirty="0" smtClean="0">
                <a:solidFill>
                  <a:srgbClr val="0070C0"/>
                </a:solidFill>
              </a:rPr>
              <a:t>………………………</a:t>
            </a:r>
            <a:endParaRPr lang="en-GB" sz="2400" b="1" dirty="0">
              <a:solidFill>
                <a:srgbClr val="0070C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790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2780928"/>
            <a:ext cx="8640960" cy="990600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</a:rPr>
              <a:t>Contribution Analysis</a:t>
            </a:r>
            <a:endParaRPr lang="en-GB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7CE807C-7646-4C32-A46C-C42A4488FEB5}" type="slidenum">
              <a:rPr lang="fr-FR" smtClean="0"/>
              <a:pPr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568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12968" cy="576064"/>
          </a:xfrm>
        </p:spPr>
        <p:txBody>
          <a:bodyPr>
            <a:noAutofit/>
          </a:bodyPr>
          <a:lstStyle/>
          <a:p>
            <a:pPr algn="ctr"/>
            <a:r>
              <a:rPr lang="en-GB" sz="2600" b="1" dirty="0" smtClean="0"/>
              <a:t>EVIDENCE: Fact finding - Correlation and Validation of the Contribution, in Step 1</a:t>
            </a:r>
            <a:endParaRPr lang="en-GB" sz="2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7504" y="1268760"/>
            <a:ext cx="9001000" cy="5328592"/>
          </a:xfrm>
        </p:spPr>
        <p:txBody>
          <a:bodyPr vert="horz" lIns="91440" tIns="45720" rIns="91440" bIns="45720" rtlCol="0">
            <a:noAutofit/>
          </a:bodyPr>
          <a:lstStyle/>
          <a:p>
            <a:pPr marL="0" lvl="1" indent="0">
              <a:buNone/>
            </a:pPr>
            <a:r>
              <a:rPr lang="en-GB" sz="2400" b="1" u="sng" dirty="0" smtClean="0">
                <a:solidFill>
                  <a:srgbClr val="0070C0"/>
                </a:solidFill>
              </a:rPr>
              <a:t>Fact Finding: Documentary and field research</a:t>
            </a:r>
            <a:r>
              <a:rPr lang="en-GB" sz="2400" b="1" dirty="0" smtClean="0">
                <a:solidFill>
                  <a:srgbClr val="0070C0"/>
                </a:solidFill>
              </a:rPr>
              <a:t> :</a:t>
            </a:r>
          </a:p>
          <a:p>
            <a:pPr marL="265113" lvl="1" indent="-179388">
              <a:spcAft>
                <a:spcPts val="1200"/>
              </a:spcAft>
            </a:pPr>
            <a:r>
              <a:rPr lang="en-GB" b="1" dirty="0" smtClean="0">
                <a:solidFill>
                  <a:srgbClr val="0070C0"/>
                </a:solidFill>
              </a:rPr>
              <a:t>Opportunity framework: political economy and national dynamics, international context, strategic partnerships and motivation towards international partnerships.</a:t>
            </a:r>
          </a:p>
          <a:p>
            <a:pPr marL="265113" lvl="1" indent="-179388"/>
            <a:r>
              <a:rPr lang="en-GB" b="1" dirty="0" smtClean="0">
                <a:solidFill>
                  <a:srgbClr val="0070C0"/>
                </a:solidFill>
              </a:rPr>
              <a:t>Identify facts related to changes in the targeted Gov. policies </a:t>
            </a:r>
            <a:r>
              <a:rPr lang="en-GB" b="1" dirty="0">
                <a:solidFill>
                  <a:srgbClr val="0070C0"/>
                </a:solidFill>
              </a:rPr>
              <a:t>and service delivery (</a:t>
            </a:r>
            <a:r>
              <a:rPr lang="en-GB" b="1" dirty="0" smtClean="0">
                <a:solidFill>
                  <a:srgbClr val="0070C0"/>
                </a:solidFill>
              </a:rPr>
              <a:t>strategies and implementation of programmes...)</a:t>
            </a:r>
          </a:p>
          <a:p>
            <a:pPr marL="265113" lvl="1" indent="-179388"/>
            <a:r>
              <a:rPr lang="en-GB" b="1" dirty="0" smtClean="0">
                <a:solidFill>
                  <a:srgbClr val="0070C0"/>
                </a:solidFill>
              </a:rPr>
              <a:t>Identify facts related to BS action (through funds, dialogue, capacity building components)</a:t>
            </a:r>
          </a:p>
          <a:p>
            <a:pPr marL="85725" lvl="1" indent="0">
              <a:buNone/>
            </a:pPr>
            <a:endParaRPr lang="en-GB" sz="1800" b="1" dirty="0" smtClean="0">
              <a:solidFill>
                <a:srgbClr val="0070C0"/>
              </a:solidFill>
            </a:endParaRPr>
          </a:p>
          <a:p>
            <a:pPr marL="0" lvl="3" indent="0">
              <a:buNone/>
            </a:pPr>
            <a:r>
              <a:rPr lang="en-GB" sz="2400" b="1" u="sng" dirty="0" smtClean="0">
                <a:solidFill>
                  <a:srgbClr val="0070C0"/>
                </a:solidFill>
              </a:rPr>
              <a:t>Establishing correlations and validating: BS          Induced outputs</a:t>
            </a:r>
            <a:r>
              <a:rPr lang="en-GB" sz="2400" b="1" dirty="0" smtClean="0">
                <a:solidFill>
                  <a:srgbClr val="0070C0"/>
                </a:solidFill>
              </a:rPr>
              <a:t>:</a:t>
            </a:r>
            <a:endParaRPr lang="en-GB" sz="2400" b="1" dirty="0">
              <a:solidFill>
                <a:srgbClr val="0070C0"/>
              </a:solidFill>
            </a:endParaRPr>
          </a:p>
          <a:p>
            <a:pPr marL="265113" lvl="1" indent="-179388"/>
            <a:r>
              <a:rPr lang="en-GB" b="1" dirty="0" smtClean="0">
                <a:solidFill>
                  <a:srgbClr val="0070C0"/>
                </a:solidFill>
              </a:rPr>
              <a:t>Qualitative and quantitative correlations between BS implementation and Government Policy &amp; Delivery change</a:t>
            </a:r>
          </a:p>
          <a:p>
            <a:pPr marL="265113" lvl="1" indent="-179388"/>
            <a:r>
              <a:rPr lang="en-GB" b="1" dirty="0" smtClean="0">
                <a:solidFill>
                  <a:srgbClr val="0070C0"/>
                </a:solidFill>
              </a:rPr>
              <a:t>Validation of the correlations through qualitative analyses and COUNTERFACTUAL</a:t>
            </a:r>
            <a:endParaRPr lang="en-GB" sz="2400" b="1" dirty="0">
              <a:solidFill>
                <a:srgbClr val="0070C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13</a:t>
            </a:fld>
            <a:endParaRPr lang="it-IT"/>
          </a:p>
        </p:txBody>
      </p:sp>
      <p:sp>
        <p:nvSpPr>
          <p:cNvPr id="5" name="Freccia a destra 4"/>
          <p:cNvSpPr/>
          <p:nvPr/>
        </p:nvSpPr>
        <p:spPr>
          <a:xfrm>
            <a:off x="6732240" y="4581128"/>
            <a:ext cx="561212" cy="288032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78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i="1" dirty="0" smtClean="0"/>
              <a:t>How</a:t>
            </a:r>
            <a:r>
              <a:rPr lang="en-GB" b="1" dirty="0" smtClean="0"/>
              <a:t> to find </a:t>
            </a:r>
            <a:r>
              <a:rPr lang="en-GB" b="1" i="1" dirty="0" smtClean="0"/>
              <a:t>what</a:t>
            </a:r>
            <a:r>
              <a:rPr lang="en-GB" b="1" dirty="0" smtClean="0"/>
              <a:t> for Step 1: examples</a:t>
            </a:r>
            <a:endParaRPr lang="en-GB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856984" cy="5328592"/>
          </a:xfrm>
        </p:spPr>
        <p:txBody>
          <a:bodyPr vert="horz" lIns="91440" tIns="45720" rIns="91440" bIns="45720" rtlCol="0">
            <a:noAutofit/>
          </a:bodyPr>
          <a:lstStyle/>
          <a:p>
            <a:pPr marL="0" lvl="1" indent="0">
              <a:buNone/>
            </a:pPr>
            <a:r>
              <a:rPr lang="en-GB" sz="1800" b="1" u="sng" dirty="0" smtClean="0">
                <a:solidFill>
                  <a:srgbClr val="0070C0"/>
                </a:solidFill>
              </a:rPr>
              <a:t>Discretionary expenditure</a:t>
            </a:r>
            <a:r>
              <a:rPr lang="en-GB" sz="1800" b="1" dirty="0" smtClean="0">
                <a:solidFill>
                  <a:srgbClr val="0070C0"/>
                </a:solidFill>
              </a:rPr>
              <a:t>:</a:t>
            </a:r>
          </a:p>
          <a:p>
            <a:pPr marL="265113" lvl="1" indent="-179388"/>
            <a:r>
              <a:rPr lang="en-GB" sz="1600" b="1" dirty="0" smtClean="0">
                <a:solidFill>
                  <a:srgbClr val="0070C0"/>
                </a:solidFill>
              </a:rPr>
              <a:t>Additional resources available for new allocations (neither recurrent, nor development expenditure from previous years) named in various ways (additional, fiscal space..)</a:t>
            </a:r>
          </a:p>
          <a:p>
            <a:pPr marL="0" lvl="1" indent="0">
              <a:spcBef>
                <a:spcPts val="1200"/>
              </a:spcBef>
              <a:buNone/>
            </a:pPr>
            <a:r>
              <a:rPr lang="en-GB" sz="1800" b="1" u="sng" dirty="0">
                <a:solidFill>
                  <a:srgbClr val="0070C0"/>
                </a:solidFill>
              </a:rPr>
              <a:t>Strategic </a:t>
            </a:r>
            <a:r>
              <a:rPr lang="en-GB" sz="1800" b="1" u="sng" dirty="0" smtClean="0">
                <a:solidFill>
                  <a:srgbClr val="0070C0"/>
                </a:solidFill>
              </a:rPr>
              <a:t>budgeting</a:t>
            </a:r>
          </a:p>
          <a:p>
            <a:pPr marL="342900" lvl="1" indent="-342900">
              <a:spcBef>
                <a:spcPts val="500"/>
              </a:spcBef>
            </a:pPr>
            <a:r>
              <a:rPr lang="en-GB" sz="1600" b="1" dirty="0" smtClean="0">
                <a:solidFill>
                  <a:srgbClr val="0070C0"/>
                </a:solidFill>
              </a:rPr>
              <a:t>Trends in budget allocations and variation in the strategic sectors.</a:t>
            </a:r>
          </a:p>
          <a:p>
            <a:pPr marL="0" lvl="1" indent="0">
              <a:spcBef>
                <a:spcPts val="1200"/>
              </a:spcBef>
              <a:buNone/>
            </a:pPr>
            <a:r>
              <a:rPr lang="en-GB" sz="1800" b="1" u="sng" dirty="0" smtClean="0">
                <a:solidFill>
                  <a:srgbClr val="0070C0"/>
                </a:solidFill>
              </a:rPr>
              <a:t>Strategies, laws, institutional building</a:t>
            </a:r>
            <a:endParaRPr lang="en-GB" sz="1800" b="1" u="sng" dirty="0">
              <a:solidFill>
                <a:srgbClr val="0070C0"/>
              </a:solidFill>
            </a:endParaRPr>
          </a:p>
          <a:p>
            <a:pPr marL="342900" lvl="1" indent="-342900">
              <a:spcBef>
                <a:spcPts val="500"/>
              </a:spcBef>
            </a:pPr>
            <a:r>
              <a:rPr lang="en-GB" sz="1600" b="1" dirty="0" smtClean="0">
                <a:solidFill>
                  <a:srgbClr val="0070C0"/>
                </a:solidFill>
              </a:rPr>
              <a:t>New strategies and plans...</a:t>
            </a:r>
            <a:endParaRPr lang="en-GB" sz="1600" b="1" u="sng" dirty="0">
              <a:solidFill>
                <a:srgbClr val="0070C0"/>
              </a:solidFill>
            </a:endParaRPr>
          </a:p>
          <a:p>
            <a:pPr marL="0" lvl="1" indent="0">
              <a:spcBef>
                <a:spcPts val="1200"/>
              </a:spcBef>
              <a:buNone/>
            </a:pPr>
            <a:r>
              <a:rPr lang="en-GB" sz="1800" b="1" u="sng" dirty="0" smtClean="0">
                <a:solidFill>
                  <a:srgbClr val="0070C0"/>
                </a:solidFill>
              </a:rPr>
              <a:t>Improvements in service delivery</a:t>
            </a:r>
            <a:endParaRPr lang="en-GB" sz="1800" b="1" u="sng" dirty="0">
              <a:solidFill>
                <a:srgbClr val="0070C0"/>
              </a:solidFill>
            </a:endParaRPr>
          </a:p>
          <a:p>
            <a:pPr marL="342900" lvl="1" indent="-342900">
              <a:spcBef>
                <a:spcPts val="500"/>
              </a:spcBef>
            </a:pPr>
            <a:r>
              <a:rPr lang="en-GB" sz="1600" b="1" dirty="0" smtClean="0">
                <a:solidFill>
                  <a:srgbClr val="0070C0"/>
                </a:solidFill>
              </a:rPr>
              <a:t>Data and trends on public works, construction of schools, number of teachers...</a:t>
            </a:r>
            <a:endParaRPr lang="en-GB" sz="1600" b="1" u="sng" dirty="0">
              <a:solidFill>
                <a:srgbClr val="0070C0"/>
              </a:solidFill>
            </a:endParaRPr>
          </a:p>
          <a:p>
            <a:pPr marL="0" lvl="1" indent="0">
              <a:spcBef>
                <a:spcPts val="1200"/>
              </a:spcBef>
              <a:buNone/>
            </a:pPr>
            <a:r>
              <a:rPr lang="en-GB" sz="1800" b="1" u="sng" dirty="0" smtClean="0">
                <a:solidFill>
                  <a:srgbClr val="0070C0"/>
                </a:solidFill>
              </a:rPr>
              <a:t>Policy dialogue</a:t>
            </a:r>
            <a:r>
              <a:rPr lang="en-GB" sz="1800" b="1" dirty="0" smtClean="0">
                <a:solidFill>
                  <a:srgbClr val="0070C0"/>
                </a:solidFill>
              </a:rPr>
              <a:t>:</a:t>
            </a:r>
            <a:endParaRPr lang="en-GB" sz="1800" b="1" dirty="0">
              <a:solidFill>
                <a:srgbClr val="0070C0"/>
              </a:solidFill>
            </a:endParaRPr>
          </a:p>
          <a:p>
            <a:pPr marL="265113" lvl="1" indent="-179388"/>
            <a:r>
              <a:rPr lang="en-GB" sz="1600" b="1" dirty="0" smtClean="0">
                <a:solidFill>
                  <a:srgbClr val="0070C0"/>
                </a:solidFill>
              </a:rPr>
              <a:t>Policy Dialogue </a:t>
            </a:r>
            <a:r>
              <a:rPr lang="en-GB" sz="1600" b="1" u="sng" dirty="0" smtClean="0">
                <a:solidFill>
                  <a:srgbClr val="0070C0"/>
                </a:solidFill>
              </a:rPr>
              <a:t>in the BS process</a:t>
            </a:r>
            <a:r>
              <a:rPr lang="en-GB" sz="1600" b="1" dirty="0" smtClean="0">
                <a:solidFill>
                  <a:srgbClr val="0070C0"/>
                </a:solidFill>
              </a:rPr>
              <a:t> (identification, design, M&amp;E, disbursement): acquiring documents and meeting minutes, assessing consistency, alignment of PAF and quality of indicators.</a:t>
            </a:r>
          </a:p>
          <a:p>
            <a:pPr marL="265113" lvl="1" indent="-179388"/>
            <a:r>
              <a:rPr lang="en-GB" sz="1600" b="1" dirty="0" smtClean="0">
                <a:solidFill>
                  <a:srgbClr val="0070C0"/>
                </a:solidFill>
              </a:rPr>
              <a:t>Policy Dialogue </a:t>
            </a:r>
            <a:r>
              <a:rPr lang="en-GB" sz="1600" b="1" u="sng" dirty="0" smtClean="0">
                <a:solidFill>
                  <a:srgbClr val="0070C0"/>
                </a:solidFill>
              </a:rPr>
              <a:t>in the Gov. led structures</a:t>
            </a:r>
            <a:r>
              <a:rPr lang="en-GB" sz="1600" b="1" dirty="0" smtClean="0">
                <a:solidFill>
                  <a:srgbClr val="0070C0"/>
                </a:solidFill>
              </a:rPr>
              <a:t>. Records</a:t>
            </a:r>
            <a:r>
              <a:rPr lang="en-GB" sz="1600" b="1" dirty="0">
                <a:solidFill>
                  <a:srgbClr val="0070C0"/>
                </a:solidFill>
              </a:rPr>
              <a:t>, </a:t>
            </a:r>
            <a:r>
              <a:rPr lang="en-GB" sz="1600" b="1" dirty="0" smtClean="0">
                <a:solidFill>
                  <a:srgbClr val="0070C0"/>
                </a:solidFill>
              </a:rPr>
              <a:t>stakeholders perceptions.</a:t>
            </a:r>
          </a:p>
          <a:p>
            <a:pPr marL="265113" lvl="1" indent="-179388">
              <a:spcAft>
                <a:spcPts val="600"/>
              </a:spcAft>
            </a:pPr>
            <a:r>
              <a:rPr lang="en-GB" sz="1600" b="1" u="sng" dirty="0" smtClean="0">
                <a:solidFill>
                  <a:srgbClr val="0070C0"/>
                </a:solidFill>
              </a:rPr>
              <a:t>Informal</a:t>
            </a:r>
            <a:r>
              <a:rPr lang="en-GB" sz="1600" b="1" dirty="0" smtClean="0">
                <a:solidFill>
                  <a:srgbClr val="0070C0"/>
                </a:solidFill>
              </a:rPr>
              <a:t> Policy Dialogue: records and memory: Tunisia on privatisation; SA on water.</a:t>
            </a:r>
          </a:p>
          <a:p>
            <a:pPr marL="0" lvl="1" indent="0">
              <a:buNone/>
            </a:pPr>
            <a:r>
              <a:rPr lang="en-GB" sz="1800" b="1" u="sng" dirty="0" smtClean="0">
                <a:solidFill>
                  <a:srgbClr val="0070C0"/>
                </a:solidFill>
              </a:rPr>
              <a:t>Capacity Development support</a:t>
            </a:r>
            <a:r>
              <a:rPr lang="en-GB" sz="1800" b="1" dirty="0" smtClean="0">
                <a:solidFill>
                  <a:srgbClr val="0070C0"/>
                </a:solidFill>
              </a:rPr>
              <a:t> (Gov. ownership, coordination, complementarity…)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388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353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00" b="1" i="1" dirty="0" smtClean="0"/>
              <a:t>Evidence</a:t>
            </a:r>
            <a:r>
              <a:rPr lang="en-GB" sz="3400" b="1" dirty="0" smtClean="0"/>
              <a:t> of BS contribution: examples (1/2)</a:t>
            </a:r>
            <a:endParaRPr lang="en-GB" sz="34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7504" y="1389112"/>
            <a:ext cx="8928992" cy="5136232"/>
          </a:xfrm>
        </p:spPr>
        <p:txBody>
          <a:bodyPr>
            <a:noAutofit/>
          </a:bodyPr>
          <a:lstStyle/>
          <a:p>
            <a:pPr marL="265113" lvl="1" indent="-179388">
              <a:spcAft>
                <a:spcPts val="600"/>
              </a:spcAft>
            </a:pPr>
            <a:r>
              <a:rPr lang="en-GB" sz="2400" b="1" u="sng" dirty="0" smtClean="0">
                <a:solidFill>
                  <a:srgbClr val="0070C0"/>
                </a:solidFill>
              </a:rPr>
              <a:t>Funds</a:t>
            </a:r>
            <a:r>
              <a:rPr lang="en-GB" sz="2400" b="1" dirty="0" smtClean="0">
                <a:solidFill>
                  <a:srgbClr val="0070C0"/>
                </a:solidFill>
              </a:rPr>
              <a:t> </a:t>
            </a:r>
            <a:r>
              <a:rPr lang="en-GB" sz="2400" b="1" dirty="0">
                <a:solidFill>
                  <a:srgbClr val="0070C0"/>
                </a:solidFill>
              </a:rPr>
              <a:t>have increased </a:t>
            </a:r>
            <a:r>
              <a:rPr lang="en-GB" sz="2400" b="1" dirty="0" smtClean="0">
                <a:solidFill>
                  <a:srgbClr val="0070C0"/>
                </a:solidFill>
              </a:rPr>
              <a:t>government control of aid and discretionary resources in </a:t>
            </a:r>
            <a:r>
              <a:rPr lang="en-GB" sz="2400" b="1" dirty="0">
                <a:solidFill>
                  <a:srgbClr val="0070C0"/>
                </a:solidFill>
              </a:rPr>
              <a:t>the </a:t>
            </a:r>
            <a:r>
              <a:rPr lang="en-GB" sz="2400" b="1" dirty="0" smtClean="0">
                <a:solidFill>
                  <a:srgbClr val="0070C0"/>
                </a:solidFill>
              </a:rPr>
              <a:t>budget (</a:t>
            </a:r>
            <a:r>
              <a:rPr lang="en-GB" sz="2400" b="1" i="1" u="sng" dirty="0" smtClean="0">
                <a:solidFill>
                  <a:srgbClr val="0070C0"/>
                </a:solidFill>
              </a:rPr>
              <a:t>level 2</a:t>
            </a:r>
            <a:r>
              <a:rPr lang="en-GB" sz="2400" b="1" dirty="0" smtClean="0">
                <a:solidFill>
                  <a:srgbClr val="0070C0"/>
                </a:solidFill>
              </a:rPr>
              <a:t>).</a:t>
            </a:r>
            <a:endParaRPr lang="en-GB" sz="2400" b="1" i="1" dirty="0" smtClean="0">
              <a:solidFill>
                <a:srgbClr val="0070C0"/>
              </a:solidFill>
            </a:endParaRPr>
          </a:p>
          <a:p>
            <a:pPr marL="265113" lvl="1" indent="-179388">
              <a:spcAft>
                <a:spcPts val="600"/>
              </a:spcAft>
            </a:pPr>
            <a:r>
              <a:rPr lang="en-GB" sz="2400" b="1" u="sng" dirty="0" smtClean="0">
                <a:solidFill>
                  <a:srgbClr val="0070C0"/>
                </a:solidFill>
              </a:rPr>
              <a:t>Funds</a:t>
            </a:r>
            <a:r>
              <a:rPr lang="en-GB" sz="2400" b="1" dirty="0" smtClean="0">
                <a:solidFill>
                  <a:srgbClr val="0070C0"/>
                </a:solidFill>
              </a:rPr>
              <a:t> have contributed to resource balance and have facilitated macro-economic stabilisation policies (</a:t>
            </a:r>
            <a:r>
              <a:rPr lang="en-GB" sz="2400" b="1" i="1" u="sng" dirty="0" smtClean="0">
                <a:solidFill>
                  <a:srgbClr val="0070C0"/>
                </a:solidFill>
              </a:rPr>
              <a:t>level 3</a:t>
            </a:r>
            <a:r>
              <a:rPr lang="en-GB" sz="2400" b="1" dirty="0" smtClean="0">
                <a:solidFill>
                  <a:srgbClr val="0070C0"/>
                </a:solidFill>
              </a:rPr>
              <a:t>).</a:t>
            </a:r>
            <a:endParaRPr lang="en-GB" sz="2400" b="1" i="1" dirty="0" smtClean="0">
              <a:solidFill>
                <a:srgbClr val="0070C0"/>
              </a:solidFill>
            </a:endParaRPr>
          </a:p>
          <a:p>
            <a:pPr marL="265113" lvl="1" indent="-179388">
              <a:spcAft>
                <a:spcPts val="600"/>
              </a:spcAft>
            </a:pPr>
            <a:r>
              <a:rPr lang="en-GB" sz="2400" b="1" u="sng" dirty="0" smtClean="0">
                <a:solidFill>
                  <a:srgbClr val="0070C0"/>
                </a:solidFill>
              </a:rPr>
              <a:t>Funds and dialogue</a:t>
            </a:r>
            <a:r>
              <a:rPr lang="en-GB" sz="2400" b="1" dirty="0" smtClean="0">
                <a:solidFill>
                  <a:srgbClr val="0070C0"/>
                </a:solidFill>
              </a:rPr>
              <a:t> have facilitated matching </a:t>
            </a:r>
            <a:r>
              <a:rPr lang="en-GB" sz="2400" b="1" dirty="0">
                <a:solidFill>
                  <a:srgbClr val="0070C0"/>
                </a:solidFill>
              </a:rPr>
              <a:t>expenditure and </a:t>
            </a:r>
            <a:r>
              <a:rPr lang="en-GB" sz="2400" b="1" dirty="0" smtClean="0">
                <a:solidFill>
                  <a:srgbClr val="0070C0"/>
                </a:solidFill>
              </a:rPr>
              <a:t>policy priorities (</a:t>
            </a:r>
            <a:r>
              <a:rPr lang="en-GB" sz="2400" b="1" i="1" u="sng" dirty="0" smtClean="0">
                <a:solidFill>
                  <a:srgbClr val="0070C0"/>
                </a:solidFill>
              </a:rPr>
              <a:t>level 3</a:t>
            </a:r>
            <a:r>
              <a:rPr lang="en-GB" sz="2400" b="1" dirty="0" smtClean="0">
                <a:solidFill>
                  <a:srgbClr val="0070C0"/>
                </a:solidFill>
              </a:rPr>
              <a:t>).</a:t>
            </a:r>
          </a:p>
          <a:p>
            <a:pPr marL="265113" lvl="1" indent="-179388">
              <a:spcAft>
                <a:spcPts val="600"/>
              </a:spcAft>
            </a:pPr>
            <a:r>
              <a:rPr lang="en-GB" sz="2400" b="1" u="sng" dirty="0" smtClean="0">
                <a:solidFill>
                  <a:srgbClr val="0070C0"/>
                </a:solidFill>
              </a:rPr>
              <a:t>Dialogue</a:t>
            </a:r>
            <a:r>
              <a:rPr lang="en-GB" sz="2400" b="1" dirty="0" smtClean="0">
                <a:solidFill>
                  <a:srgbClr val="0070C0"/>
                </a:solidFill>
              </a:rPr>
              <a:t> has built on a solid framework (</a:t>
            </a:r>
            <a:r>
              <a:rPr lang="en-GB" sz="2400" b="1" i="1" u="sng" dirty="0" smtClean="0">
                <a:solidFill>
                  <a:srgbClr val="0070C0"/>
                </a:solidFill>
              </a:rPr>
              <a:t>level 2</a:t>
            </a:r>
            <a:r>
              <a:rPr lang="en-GB" sz="2400" b="1" dirty="0" smtClean="0">
                <a:solidFill>
                  <a:srgbClr val="0070C0"/>
                </a:solidFill>
              </a:rPr>
              <a:t>) and has </a:t>
            </a:r>
            <a:r>
              <a:rPr lang="en-GB" sz="2400" b="1" dirty="0">
                <a:solidFill>
                  <a:srgbClr val="0070C0"/>
                </a:solidFill>
              </a:rPr>
              <a:t>strengthened the </a:t>
            </a:r>
            <a:r>
              <a:rPr lang="en-GB" sz="2400" b="1" dirty="0" smtClean="0">
                <a:solidFill>
                  <a:srgbClr val="0070C0"/>
                </a:solidFill>
              </a:rPr>
              <a:t>decision capacity and/or the knowledge base </a:t>
            </a:r>
            <a:r>
              <a:rPr lang="en-GB" sz="2400" b="1" dirty="0">
                <a:solidFill>
                  <a:srgbClr val="0070C0"/>
                </a:solidFill>
              </a:rPr>
              <a:t>of the </a:t>
            </a:r>
            <a:r>
              <a:rPr lang="en-GB" sz="2400" b="1" dirty="0" smtClean="0">
                <a:solidFill>
                  <a:srgbClr val="0070C0"/>
                </a:solidFill>
              </a:rPr>
              <a:t>policy process (</a:t>
            </a:r>
            <a:r>
              <a:rPr lang="en-GB" sz="2400" b="1" i="1" u="sng" dirty="0" smtClean="0">
                <a:solidFill>
                  <a:srgbClr val="0070C0"/>
                </a:solidFill>
              </a:rPr>
              <a:t>level 3</a:t>
            </a:r>
            <a:r>
              <a:rPr lang="en-GB" sz="2400" b="1" dirty="0" smtClean="0">
                <a:solidFill>
                  <a:srgbClr val="0070C0"/>
                </a:solidFill>
              </a:rPr>
              <a:t>).</a:t>
            </a:r>
            <a:endParaRPr lang="en-GB" sz="2400" b="1" i="1" dirty="0">
              <a:solidFill>
                <a:srgbClr val="0070C0"/>
              </a:solidFill>
            </a:endParaRPr>
          </a:p>
          <a:p>
            <a:pPr marL="265113" lvl="1" indent="-179388">
              <a:spcAft>
                <a:spcPts val="600"/>
              </a:spcAft>
            </a:pPr>
            <a:r>
              <a:rPr lang="en-GB" sz="2400" b="1" u="sng" dirty="0" smtClean="0">
                <a:solidFill>
                  <a:srgbClr val="0070C0"/>
                </a:solidFill>
              </a:rPr>
              <a:t>TA</a:t>
            </a:r>
            <a:r>
              <a:rPr lang="en-GB" sz="2400" b="1" dirty="0" smtClean="0">
                <a:solidFill>
                  <a:srgbClr val="0070C0"/>
                </a:solidFill>
              </a:rPr>
              <a:t> was provided through coordinated and owned mechanisms (</a:t>
            </a:r>
            <a:r>
              <a:rPr lang="en-GB" sz="2400" b="1" i="1" u="sng" dirty="0" smtClean="0">
                <a:solidFill>
                  <a:srgbClr val="0070C0"/>
                </a:solidFill>
              </a:rPr>
              <a:t>level 2</a:t>
            </a:r>
            <a:r>
              <a:rPr lang="en-GB" sz="2400" b="1" dirty="0" smtClean="0">
                <a:solidFill>
                  <a:srgbClr val="0070C0"/>
                </a:solidFill>
              </a:rPr>
              <a:t>) and helped identify </a:t>
            </a:r>
            <a:r>
              <a:rPr lang="en-GB" sz="2400" b="1" dirty="0">
                <a:solidFill>
                  <a:srgbClr val="0070C0"/>
                </a:solidFill>
              </a:rPr>
              <a:t>solutions for </a:t>
            </a:r>
            <a:r>
              <a:rPr lang="en-GB" sz="2400" b="1" dirty="0" smtClean="0">
                <a:solidFill>
                  <a:srgbClr val="0070C0"/>
                </a:solidFill>
              </a:rPr>
              <a:t>policy development (</a:t>
            </a:r>
            <a:r>
              <a:rPr lang="en-GB" sz="2400" b="1" i="1" u="sng" dirty="0" smtClean="0">
                <a:solidFill>
                  <a:srgbClr val="0070C0"/>
                </a:solidFill>
              </a:rPr>
              <a:t>level 3</a:t>
            </a:r>
            <a:r>
              <a:rPr lang="en-GB" sz="2400" b="1" dirty="0" smtClean="0">
                <a:solidFill>
                  <a:srgbClr val="0070C0"/>
                </a:solidFill>
              </a:rPr>
              <a:t>).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59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5136232"/>
          </a:xfrm>
        </p:spPr>
        <p:txBody>
          <a:bodyPr>
            <a:noAutofit/>
          </a:bodyPr>
          <a:lstStyle/>
          <a:p>
            <a:pPr marL="179388" lvl="1" indent="-179388"/>
            <a:r>
              <a:rPr lang="en-GB" sz="2200" b="1" u="sng" dirty="0" smtClean="0">
                <a:solidFill>
                  <a:srgbClr val="0070C0"/>
                </a:solidFill>
              </a:rPr>
              <a:t>PAF were not really aligned</a:t>
            </a:r>
            <a:r>
              <a:rPr lang="en-GB" sz="2200" b="1" dirty="0" smtClean="0">
                <a:solidFill>
                  <a:srgbClr val="0070C0"/>
                </a:solidFill>
              </a:rPr>
              <a:t> with government key indicators, as the DPs emphasised their own priorities (</a:t>
            </a:r>
            <a:r>
              <a:rPr lang="en-GB" sz="2200" b="1" i="1" u="sng" dirty="0" smtClean="0">
                <a:solidFill>
                  <a:srgbClr val="0070C0"/>
                </a:solidFill>
              </a:rPr>
              <a:t>levels 2 &amp; 3</a:t>
            </a:r>
            <a:r>
              <a:rPr lang="en-GB" sz="2200" b="1" dirty="0" smtClean="0">
                <a:solidFill>
                  <a:srgbClr val="0070C0"/>
                </a:solidFill>
              </a:rPr>
              <a:t>). </a:t>
            </a:r>
            <a:endParaRPr lang="en-GB" sz="2200" b="1" i="1" dirty="0" smtClean="0">
              <a:solidFill>
                <a:srgbClr val="0070C0"/>
              </a:solidFill>
            </a:endParaRPr>
          </a:p>
          <a:p>
            <a:pPr marL="179388" lvl="1" indent="-179388"/>
            <a:r>
              <a:rPr lang="en-GB" sz="2200" b="1" dirty="0" smtClean="0">
                <a:solidFill>
                  <a:srgbClr val="0070C0"/>
                </a:solidFill>
              </a:rPr>
              <a:t>Some indicators in </a:t>
            </a:r>
            <a:r>
              <a:rPr lang="en-GB" sz="2200" b="1" u="sng" dirty="0" smtClean="0">
                <a:solidFill>
                  <a:srgbClr val="0070C0"/>
                </a:solidFill>
              </a:rPr>
              <a:t>PAF helped the government achieve</a:t>
            </a:r>
            <a:r>
              <a:rPr lang="en-GB" sz="2200" b="1" dirty="0" smtClean="0">
                <a:solidFill>
                  <a:srgbClr val="0070C0"/>
                </a:solidFill>
              </a:rPr>
              <a:t> its own targets thanks to the establishment of a political and economic partnership and/or an external discipline and/or supplementary technical support (</a:t>
            </a:r>
            <a:r>
              <a:rPr lang="en-GB" sz="2200" b="1" i="1" u="sng" dirty="0" smtClean="0">
                <a:solidFill>
                  <a:srgbClr val="0070C0"/>
                </a:solidFill>
              </a:rPr>
              <a:t>level 3</a:t>
            </a:r>
            <a:r>
              <a:rPr lang="en-GB" sz="2200" b="1" dirty="0" smtClean="0">
                <a:solidFill>
                  <a:srgbClr val="0070C0"/>
                </a:solidFill>
              </a:rPr>
              <a:t>).</a:t>
            </a:r>
          </a:p>
          <a:p>
            <a:pPr marL="274320" lvl="1" indent="0">
              <a:buNone/>
            </a:pPr>
            <a:endParaRPr lang="en-GB" sz="22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b="1" dirty="0">
                <a:solidFill>
                  <a:srgbClr val="0070C0"/>
                </a:solidFill>
              </a:rPr>
              <a:t>Confirm the </a:t>
            </a:r>
            <a:r>
              <a:rPr lang="en-GB" b="1" dirty="0" smtClean="0">
                <a:solidFill>
                  <a:srgbClr val="0070C0"/>
                </a:solidFill>
              </a:rPr>
              <a:t>evidence </a:t>
            </a:r>
            <a:r>
              <a:rPr lang="en-GB" b="1" dirty="0">
                <a:solidFill>
                  <a:srgbClr val="0070C0"/>
                </a:solidFill>
              </a:rPr>
              <a:t>by </a:t>
            </a:r>
            <a:r>
              <a:rPr lang="en-GB" b="1" u="sng" dirty="0">
                <a:solidFill>
                  <a:srgbClr val="0070C0"/>
                </a:solidFill>
              </a:rPr>
              <a:t>counterfactual</a:t>
            </a:r>
            <a:r>
              <a:rPr lang="en-GB" b="1" dirty="0">
                <a:solidFill>
                  <a:srgbClr val="0070C0"/>
                </a:solidFill>
              </a:rPr>
              <a:t> </a:t>
            </a:r>
            <a:r>
              <a:rPr lang="en-GB" b="1" dirty="0" smtClean="0">
                <a:solidFill>
                  <a:srgbClr val="0070C0"/>
                </a:solidFill>
              </a:rPr>
              <a:t>arguments:</a:t>
            </a:r>
          </a:p>
          <a:p>
            <a:pPr marL="179388" lvl="1" indent="-179388"/>
            <a:r>
              <a:rPr lang="en-GB" sz="2200" b="1" dirty="0">
                <a:solidFill>
                  <a:srgbClr val="0070C0"/>
                </a:solidFill>
              </a:rPr>
              <a:t>would the identified effects (especially induced outputs) have been achieved ​​(at a comparable or better level) </a:t>
            </a:r>
            <a:r>
              <a:rPr lang="en-GB" sz="2200" b="1" i="1" u="sng" dirty="0" smtClean="0">
                <a:solidFill>
                  <a:srgbClr val="0070C0"/>
                </a:solidFill>
              </a:rPr>
              <a:t>without</a:t>
            </a:r>
            <a:r>
              <a:rPr lang="en-GB" sz="2200" b="1" dirty="0" smtClean="0">
                <a:solidFill>
                  <a:srgbClr val="0070C0"/>
                </a:solidFill>
              </a:rPr>
              <a:t> BS</a:t>
            </a:r>
            <a:r>
              <a:rPr lang="en-GB" sz="2200" b="1" dirty="0">
                <a:solidFill>
                  <a:srgbClr val="0070C0"/>
                </a:solidFill>
              </a:rPr>
              <a:t>?</a:t>
            </a:r>
          </a:p>
          <a:p>
            <a:pPr marL="179388" lvl="1" indent="-179388">
              <a:spcAft>
                <a:spcPts val="600"/>
              </a:spcAft>
            </a:pPr>
            <a:r>
              <a:rPr lang="en-GB" sz="2200" b="1" dirty="0">
                <a:solidFill>
                  <a:srgbClr val="0070C0"/>
                </a:solidFill>
              </a:rPr>
              <a:t>or with the support of a </a:t>
            </a:r>
            <a:r>
              <a:rPr lang="en-GB" sz="2200" b="1" i="1" u="sng" dirty="0">
                <a:solidFill>
                  <a:srgbClr val="0070C0"/>
                </a:solidFill>
              </a:rPr>
              <a:t>project</a:t>
            </a:r>
            <a:r>
              <a:rPr lang="en-GB" sz="2200" b="1" dirty="0">
                <a:solidFill>
                  <a:srgbClr val="0070C0"/>
                </a:solidFill>
              </a:rPr>
              <a:t> outside the scope of </a:t>
            </a:r>
            <a:r>
              <a:rPr lang="en-GB" sz="2200" b="1" dirty="0" smtClean="0">
                <a:solidFill>
                  <a:srgbClr val="0070C0"/>
                </a:solidFill>
              </a:rPr>
              <a:t>BS?</a:t>
            </a:r>
          </a:p>
          <a:p>
            <a:pPr marL="0" lvl="1" indent="0">
              <a:buNone/>
            </a:pPr>
            <a:r>
              <a:rPr lang="en-GB" sz="2200" b="1" dirty="0" smtClean="0">
                <a:solidFill>
                  <a:srgbClr val="0070C0"/>
                </a:solidFill>
              </a:rPr>
              <a:t>Counterfactuals in Step 1 are based on </a:t>
            </a:r>
            <a:r>
              <a:rPr lang="en-GB" sz="2200" b="1" u="sng" dirty="0" smtClean="0">
                <a:solidFill>
                  <a:srgbClr val="0070C0"/>
                </a:solidFill>
              </a:rPr>
              <a:t>hypothetical alternative scenarios</a:t>
            </a:r>
            <a:r>
              <a:rPr lang="en-GB" sz="2200" b="1" dirty="0" smtClean="0">
                <a:solidFill>
                  <a:srgbClr val="0070C0"/>
                </a:solidFill>
              </a:rPr>
              <a:t>, to be built </a:t>
            </a:r>
            <a:r>
              <a:rPr lang="en-GB" sz="2200" b="1" i="1" dirty="0" smtClean="0">
                <a:solidFill>
                  <a:srgbClr val="0070C0"/>
                </a:solidFill>
              </a:rPr>
              <a:t>case by case</a:t>
            </a:r>
            <a:r>
              <a:rPr lang="en-GB" sz="2200" b="1" dirty="0" smtClean="0">
                <a:solidFill>
                  <a:srgbClr val="0070C0"/>
                </a:solidFill>
              </a:rPr>
              <a:t> with the help of informed persons, or using the experience of other non-BS programmes.</a:t>
            </a:r>
            <a:endParaRPr lang="en-GB" sz="2200" b="1" dirty="0">
              <a:solidFill>
                <a:srgbClr val="0070C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16</a:t>
            </a:fld>
            <a:endParaRPr lang="it-IT"/>
          </a:p>
        </p:txBody>
      </p:sp>
      <p:sp>
        <p:nvSpPr>
          <p:cNvPr id="7" name="Titolo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353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00" b="1" i="1" dirty="0" smtClean="0"/>
              <a:t>Evidence</a:t>
            </a:r>
            <a:r>
              <a:rPr lang="en-GB" sz="3400" b="1" dirty="0" smtClean="0"/>
              <a:t> of BS contribution: examples (2/2)</a:t>
            </a:r>
            <a:endParaRPr lang="en-GB" sz="3400" b="1" dirty="0"/>
          </a:p>
        </p:txBody>
      </p:sp>
    </p:spTree>
    <p:extLst>
      <p:ext uri="{BB962C8B-B14F-4D97-AF65-F5344CB8AC3E}">
        <p14:creationId xmlns:p14="http://schemas.microsoft.com/office/powerpoint/2010/main" val="2981971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2780928"/>
            <a:ext cx="8640960" cy="990600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</a:rPr>
              <a:t>Policy Impact (causality) Analysis</a:t>
            </a:r>
            <a:endParaRPr lang="en-GB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7CE807C-7646-4C32-A46C-C42A4488FEB5}" type="slidenum">
              <a:rPr lang="fr-FR" smtClean="0"/>
              <a:pPr/>
              <a:t>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89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07368"/>
          </a:xfrm>
        </p:spPr>
        <p:txBody>
          <a:bodyPr/>
          <a:lstStyle/>
          <a:p>
            <a:pPr algn="ctr"/>
            <a:r>
              <a:rPr lang="en-GB" b="1" dirty="0" smtClean="0"/>
              <a:t>Outcome assessment</a:t>
            </a:r>
            <a:endParaRPr lang="en-GB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268760"/>
            <a:ext cx="8784976" cy="4876800"/>
          </a:xfrm>
        </p:spPr>
        <p:txBody>
          <a:bodyPr vert="horz" lIns="91440" tIns="45720" rIns="91440" bIns="45720" rtlCol="0">
            <a:noAutofit/>
          </a:bodyPr>
          <a:lstStyle/>
          <a:p>
            <a:pPr marL="0" lvl="1" indent="0">
              <a:buNone/>
            </a:pPr>
            <a:r>
              <a:rPr lang="en-GB" sz="2600" b="1" u="sng" dirty="0" smtClean="0">
                <a:solidFill>
                  <a:srgbClr val="0070C0"/>
                </a:solidFill>
              </a:rPr>
              <a:t>Documentary</a:t>
            </a:r>
            <a:r>
              <a:rPr lang="en-GB" sz="2600" b="1" dirty="0" smtClean="0">
                <a:solidFill>
                  <a:srgbClr val="0070C0"/>
                </a:solidFill>
              </a:rPr>
              <a:t> research (Policy and Research documents and statistics):</a:t>
            </a:r>
          </a:p>
          <a:p>
            <a:pPr lvl="1"/>
            <a:r>
              <a:rPr lang="en-GB" sz="2200" b="1" dirty="0" smtClean="0">
                <a:solidFill>
                  <a:srgbClr val="0070C0"/>
                </a:solidFill>
              </a:rPr>
              <a:t>A clear and exhaustive framework of the quantitative and qualitative data related to the </a:t>
            </a:r>
            <a:r>
              <a:rPr lang="en-GB" sz="2200" b="1" u="sng" dirty="0" smtClean="0">
                <a:solidFill>
                  <a:srgbClr val="0070C0"/>
                </a:solidFill>
              </a:rPr>
              <a:t>development outcomes targeted by BS</a:t>
            </a:r>
            <a:r>
              <a:rPr lang="en-GB" sz="2200" b="1" dirty="0" smtClean="0">
                <a:solidFill>
                  <a:srgbClr val="0070C0"/>
                </a:solidFill>
              </a:rPr>
              <a:t> at macro and sectoral level.</a:t>
            </a:r>
          </a:p>
          <a:p>
            <a:pPr lvl="1"/>
            <a:r>
              <a:rPr lang="en-GB" sz="2200" b="1" dirty="0" smtClean="0">
                <a:solidFill>
                  <a:srgbClr val="0070C0"/>
                </a:solidFill>
              </a:rPr>
              <a:t>Important: not a global assessment of the government policies, but a targeted data collection.</a:t>
            </a:r>
          </a:p>
          <a:p>
            <a:pPr lvl="1"/>
            <a:endParaRPr lang="en-GB" sz="1800" b="1" dirty="0" smtClean="0">
              <a:solidFill>
                <a:srgbClr val="0070C0"/>
              </a:solidFill>
            </a:endParaRPr>
          </a:p>
          <a:p>
            <a:pPr marL="0" lvl="1" indent="0">
              <a:buNone/>
            </a:pPr>
            <a:r>
              <a:rPr lang="en-GB" sz="2600" b="1" u="sng" dirty="0" smtClean="0">
                <a:solidFill>
                  <a:srgbClr val="0070C0"/>
                </a:solidFill>
              </a:rPr>
              <a:t>Critical assessment</a:t>
            </a:r>
            <a:r>
              <a:rPr lang="en-GB" sz="2600" b="1" dirty="0" smtClean="0">
                <a:solidFill>
                  <a:srgbClr val="0070C0"/>
                </a:solidFill>
              </a:rPr>
              <a:t> of the data on Outcomes (interviews and cross-checking):</a:t>
            </a:r>
          </a:p>
          <a:p>
            <a:pPr lvl="1"/>
            <a:r>
              <a:rPr lang="en-GB" sz="2200" b="1" dirty="0" smtClean="0">
                <a:solidFill>
                  <a:srgbClr val="0070C0"/>
                </a:solidFill>
              </a:rPr>
              <a:t>Check data (sources, comparability).</a:t>
            </a:r>
          </a:p>
          <a:p>
            <a:pPr lvl="1"/>
            <a:r>
              <a:rPr lang="en-GB" sz="2200" b="1" dirty="0" smtClean="0">
                <a:solidFill>
                  <a:srgbClr val="0070C0"/>
                </a:solidFill>
              </a:rPr>
              <a:t>Understand the data.</a:t>
            </a:r>
          </a:p>
          <a:p>
            <a:pPr marL="274320" lvl="1" indent="0">
              <a:buNone/>
            </a:pPr>
            <a:endParaRPr lang="en-GB" b="1" dirty="0" smtClean="0">
              <a:solidFill>
                <a:srgbClr val="0070C0"/>
              </a:solidFill>
            </a:endParaRPr>
          </a:p>
          <a:p>
            <a:pPr lvl="1"/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967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63352"/>
          </a:xfrm>
        </p:spPr>
        <p:txBody>
          <a:bodyPr>
            <a:normAutofit/>
          </a:bodyPr>
          <a:lstStyle/>
          <a:p>
            <a:pPr algn="ctr"/>
            <a:r>
              <a:rPr lang="en-GB" sz="3000" b="1" dirty="0" smtClean="0"/>
              <a:t>Causality analyses for Step 2 (types)</a:t>
            </a:r>
            <a:endParaRPr lang="en-GB" sz="3000" b="1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19</a:t>
            </a:fld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179512" y="1124744"/>
            <a:ext cx="8784976" cy="5544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>
                <a:solidFill>
                  <a:srgbClr val="0070C0"/>
                </a:solidFill>
              </a:defRPr>
            </a:lvl1pPr>
            <a:lvl2pPr lvl="1" indent="-182880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>
                <a:solidFill>
                  <a:srgbClr val="0070C0"/>
                </a:solidFill>
              </a:defRPr>
            </a:lvl2pPr>
            <a:lvl3pPr marL="731520" indent="-182880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</a:lvl3pPr>
            <a:lvl4pPr marL="100584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/>
            </a:lvl4pPr>
            <a:lvl5pPr marL="1188720" indent="-137160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baseline="0"/>
            </a:lvl5pPr>
            <a:lvl6pPr marL="137160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6pPr>
            <a:lvl7pPr marL="155448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7pPr>
            <a:lvl8pPr marL="173736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8pPr>
            <a:lvl9pPr marL="192024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GB" sz="1800" b="1" dirty="0"/>
              <a:t>Use quantitative methods and / or qualitative </a:t>
            </a:r>
            <a:r>
              <a:rPr lang="en-GB" sz="1800" b="1" dirty="0" smtClean="0"/>
              <a:t>assessments </a:t>
            </a:r>
            <a:r>
              <a:rPr lang="en-GB" sz="1800" b="1" dirty="0"/>
              <a:t>to identify the </a:t>
            </a:r>
            <a:r>
              <a:rPr lang="en-GB" sz="1800" b="1" dirty="0" smtClean="0"/>
              <a:t>determinants (</a:t>
            </a:r>
            <a:r>
              <a:rPr lang="en-GB" sz="1800" b="1" u="sng" dirty="0" smtClean="0"/>
              <a:t>including both context- and policy-related factors</a:t>
            </a:r>
            <a:r>
              <a:rPr lang="en-GB" sz="1800" b="1" dirty="0" smtClean="0"/>
              <a:t>) of the development outcomes:</a:t>
            </a:r>
          </a:p>
          <a:p>
            <a:endParaRPr lang="en-GB" sz="900" b="1" dirty="0"/>
          </a:p>
          <a:p>
            <a:pPr>
              <a:spcBef>
                <a:spcPts val="600"/>
              </a:spcBef>
            </a:pPr>
            <a:r>
              <a:rPr lang="en-GB" b="1" u="sng" dirty="0" smtClean="0"/>
              <a:t>Statistical regression</a:t>
            </a:r>
            <a:r>
              <a:rPr lang="en-GB" b="1" dirty="0" smtClean="0"/>
              <a:t> of some outcome indicators (dependent variables) against some context- and policy-related factors (independent variables).</a:t>
            </a:r>
          </a:p>
          <a:p>
            <a:pPr marL="179388" indent="0">
              <a:buNone/>
            </a:pPr>
            <a:r>
              <a:rPr lang="en-GB" sz="1600" b="1" dirty="0" smtClean="0"/>
              <a:t>Recommended when there are clear quantified outcomes and policy outputs with time series covering the period considered.</a:t>
            </a:r>
          </a:p>
          <a:p>
            <a:pPr marL="179388" indent="0">
              <a:buNone/>
            </a:pPr>
            <a:r>
              <a:rPr lang="en-GB" sz="1600" b="1" dirty="0" smtClean="0"/>
              <a:t>At </a:t>
            </a:r>
            <a:r>
              <a:rPr lang="en-GB" sz="1600" b="1" u="sng" dirty="0" smtClean="0"/>
              <a:t>sectoral level</a:t>
            </a:r>
            <a:r>
              <a:rPr lang="en-GB" sz="1600" b="1" dirty="0" smtClean="0"/>
              <a:t> (e.g. education), and/or at </a:t>
            </a:r>
            <a:r>
              <a:rPr lang="en-GB" sz="1600" b="1" u="sng" dirty="0" smtClean="0"/>
              <a:t>macro level</a:t>
            </a:r>
            <a:r>
              <a:rPr lang="en-GB" sz="1600" b="1" dirty="0" smtClean="0"/>
              <a:t> to measure the impact of different sector policies on global outcomes (e.g. on HD index, GNI p.c.).</a:t>
            </a:r>
          </a:p>
          <a:p>
            <a:pPr marL="179388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600" b="1" dirty="0" smtClean="0"/>
              <a:t>Among the independent variable, put both supported and non-supported policies and other ‘context’ factors: e.g. demography).</a:t>
            </a:r>
          </a:p>
          <a:p>
            <a:pPr>
              <a:spcBef>
                <a:spcPts val="600"/>
              </a:spcBef>
            </a:pPr>
            <a:r>
              <a:rPr lang="en-GB" b="1" u="sng" dirty="0"/>
              <a:t>Double difference</a:t>
            </a:r>
            <a:r>
              <a:rPr lang="en-GB" b="1" dirty="0"/>
              <a:t> (to measure different evolution of “treated" areas compared to similar "untreated" areas.</a:t>
            </a:r>
          </a:p>
          <a:p>
            <a:pPr marL="179388" lvl="1" indent="0">
              <a:buNone/>
            </a:pPr>
            <a:r>
              <a:rPr lang="en-GB" sz="1600" b="1" dirty="0"/>
              <a:t>Recommended when policies supported are implemented in selected areas and similar areas are excluded.</a:t>
            </a:r>
          </a:p>
          <a:p>
            <a:pPr marL="179388" lvl="1" indent="0">
              <a:buNone/>
            </a:pPr>
            <a:r>
              <a:rPr lang="en-GB" sz="1600" b="1" dirty="0"/>
              <a:t>May be more or less formalised (with stronger of weaker selection biases).</a:t>
            </a:r>
          </a:p>
          <a:p>
            <a:pPr marL="179388" indent="0">
              <a:buNone/>
            </a:pPr>
            <a:endParaRPr lang="en-GB" sz="1600" b="1" dirty="0"/>
          </a:p>
        </p:txBody>
      </p:sp>
    </p:spTree>
    <p:extLst>
      <p:ext uri="{BB962C8B-B14F-4D97-AF65-F5344CB8AC3E}">
        <p14:creationId xmlns:p14="http://schemas.microsoft.com/office/powerpoint/2010/main" val="92508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528" y="422176"/>
            <a:ext cx="8640960" cy="990600"/>
          </a:xfrm>
        </p:spPr>
        <p:txBody>
          <a:bodyPr>
            <a:noAutofit/>
          </a:bodyPr>
          <a:lstStyle/>
          <a:p>
            <a:pPr algn="ctr"/>
            <a:r>
              <a:rPr lang="en-GB" sz="3200" b="1" smtClean="0">
                <a:solidFill>
                  <a:schemeClr val="tx2">
                    <a:lumMod val="75000"/>
                  </a:schemeClr>
                </a:solidFill>
              </a:rPr>
              <a:t>Focus of the presentation</a:t>
            </a:r>
            <a:endParaRPr lang="en-GB" sz="3200" b="1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7CE807C-7646-4C32-A46C-C42A4488FEB5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512" y="1890993"/>
            <a:ext cx="8856984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</a:pPr>
            <a:r>
              <a:rPr lang="en-GB" sz="2800" b="1" dirty="0" smtClean="0">
                <a:solidFill>
                  <a:srgbClr val="0070C0"/>
                </a:solidFill>
                <a:latin typeface="Cambria" pitchFamily="18" charset="0"/>
              </a:rPr>
              <a:t>Mixing two evaluation methods in 3 STEP approach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</a:pPr>
            <a:r>
              <a:rPr lang="en-GB" sz="2800" b="1" dirty="0" smtClean="0">
                <a:solidFill>
                  <a:srgbClr val="0070C0"/>
                </a:solidFill>
                <a:latin typeface="Cambria" pitchFamily="18" charset="0"/>
              </a:rPr>
              <a:t>Fixing the Intervention Logic (global and sectoral)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</a:pPr>
            <a:r>
              <a:rPr lang="en-GB" sz="2800" b="1" dirty="0" smtClean="0">
                <a:solidFill>
                  <a:srgbClr val="0070C0"/>
                </a:solidFill>
                <a:latin typeface="Cambria" pitchFamily="18" charset="0"/>
              </a:rPr>
              <a:t>Identifying the EQs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</a:pPr>
            <a:r>
              <a:rPr lang="en-GB" sz="2800" b="1" dirty="0" smtClean="0">
                <a:solidFill>
                  <a:srgbClr val="0070C0"/>
                </a:solidFill>
                <a:latin typeface="Cambria" pitchFamily="18" charset="0"/>
              </a:rPr>
              <a:t>Analytical tools</a:t>
            </a:r>
          </a:p>
          <a:p>
            <a:pPr marL="800100" lvl="1" indent="-342900">
              <a:spcBef>
                <a:spcPts val="1200"/>
              </a:spcBef>
              <a:buFont typeface="Arial" pitchFamily="34" charset="0"/>
              <a:buChar char="•"/>
            </a:pPr>
            <a:r>
              <a:rPr lang="en-GB" sz="2800" b="1" dirty="0" smtClean="0">
                <a:solidFill>
                  <a:srgbClr val="0070C0"/>
                </a:solidFill>
                <a:latin typeface="Cambria" pitchFamily="18" charset="0"/>
              </a:rPr>
              <a:t>Contribution analysis</a:t>
            </a:r>
          </a:p>
          <a:p>
            <a:pPr marL="800100" lvl="1" indent="-342900">
              <a:spcBef>
                <a:spcPts val="1200"/>
              </a:spcBef>
              <a:buFont typeface="Arial" pitchFamily="34" charset="0"/>
              <a:buChar char="•"/>
            </a:pPr>
            <a:r>
              <a:rPr lang="en-GB" sz="2800" b="1" dirty="0" smtClean="0">
                <a:solidFill>
                  <a:srgbClr val="0070C0"/>
                </a:solidFill>
                <a:latin typeface="Cambria" pitchFamily="18" charset="0"/>
              </a:rPr>
              <a:t>Policy impact analysis (causality analysis of the targeted outcomes)</a:t>
            </a:r>
          </a:p>
          <a:p>
            <a:pPr marL="358775" lvl="1" indent="-358775">
              <a:spcBef>
                <a:spcPts val="1200"/>
              </a:spcBef>
              <a:buFont typeface="Arial" pitchFamily="34" charset="0"/>
              <a:buChar char="•"/>
            </a:pPr>
            <a:r>
              <a:rPr lang="en-GB" sz="2800" b="1" dirty="0" smtClean="0">
                <a:solidFill>
                  <a:srgbClr val="0070C0"/>
                </a:solidFill>
                <a:latin typeface="Cambria" pitchFamily="18" charset="0"/>
              </a:rPr>
              <a:t>Combination of STEP 1 and 2 in STEP 3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89384"/>
            <a:ext cx="8229600" cy="663352"/>
          </a:xfrm>
        </p:spPr>
        <p:txBody>
          <a:bodyPr>
            <a:normAutofit/>
          </a:bodyPr>
          <a:lstStyle/>
          <a:p>
            <a:pPr algn="ctr"/>
            <a:r>
              <a:rPr lang="en-GB" sz="3000" b="1" dirty="0" smtClean="0"/>
              <a:t>Causality analyses for Step 2 (</a:t>
            </a:r>
            <a:r>
              <a:rPr lang="en-GB" sz="3000" b="1" i="1" dirty="0" smtClean="0"/>
              <a:t>examples</a:t>
            </a:r>
            <a:r>
              <a:rPr lang="en-GB" sz="3000" b="1" dirty="0" smtClean="0"/>
              <a:t>)</a:t>
            </a:r>
            <a:endParaRPr lang="en-GB" sz="3000" b="1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20</a:t>
            </a:fld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467544" y="1124744"/>
            <a:ext cx="8352928" cy="56166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>
                <a:solidFill>
                  <a:srgbClr val="0070C0"/>
                </a:solidFill>
              </a:defRPr>
            </a:lvl1pPr>
            <a:lvl2pPr lvl="1" indent="-182880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>
                <a:solidFill>
                  <a:srgbClr val="0070C0"/>
                </a:solidFill>
              </a:defRPr>
            </a:lvl2pPr>
            <a:lvl3pPr marL="731520" indent="-182880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</a:lvl3pPr>
            <a:lvl4pPr marL="100584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/>
            </a:lvl4pPr>
            <a:lvl5pPr marL="1188720" indent="-137160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baseline="0"/>
            </a:lvl5pPr>
            <a:lvl6pPr marL="137160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6pPr>
            <a:lvl7pPr marL="155448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7pPr>
            <a:lvl8pPr marL="173736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8pPr>
            <a:lvl9pPr marL="192024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9pPr>
          </a:lstStyle>
          <a:p>
            <a:pPr marL="0" indent="0">
              <a:buNone/>
            </a:pPr>
            <a:r>
              <a:rPr lang="en-GB" b="1" dirty="0" smtClean="0"/>
              <a:t>Education:</a:t>
            </a:r>
          </a:p>
          <a:p>
            <a:pPr marL="0" indent="0">
              <a:buNone/>
            </a:pPr>
            <a:r>
              <a:rPr lang="en-GB" b="1" dirty="0" smtClean="0"/>
              <a:t>DEP. VAR = Exam Pass Rates</a:t>
            </a:r>
          </a:p>
          <a:p>
            <a:pPr marL="0" indent="0">
              <a:buNone/>
            </a:pPr>
            <a:r>
              <a:rPr lang="en-GB" b="1" dirty="0" smtClean="0"/>
              <a:t>IND. VAR = Classes, N. Teachers, Books, </a:t>
            </a:r>
            <a:r>
              <a:rPr lang="en-GB" b="1" dirty="0"/>
              <a:t>D</a:t>
            </a:r>
            <a:r>
              <a:rPr lang="en-GB" b="1" dirty="0" smtClean="0"/>
              <a:t>esks etc. Strong correlation between Pass Rates and </a:t>
            </a:r>
            <a:r>
              <a:rPr lang="en-GB" b="1" dirty="0" err="1" smtClean="0"/>
              <a:t>Books+Desks</a:t>
            </a:r>
            <a:r>
              <a:rPr lang="en-GB" b="1" dirty="0" smtClean="0"/>
              <a:t>. The qualitative work shows that there is a causality link and how.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Economic Reform:</a:t>
            </a:r>
          </a:p>
          <a:p>
            <a:pPr marL="0" indent="0">
              <a:buNone/>
            </a:pPr>
            <a:r>
              <a:rPr lang="en-GB" b="1" dirty="0" smtClean="0"/>
              <a:t>DEP. VAR = Human Dev. Index and GDP p.c. growth</a:t>
            </a:r>
          </a:p>
          <a:p>
            <a:pPr marL="0" indent="0" algn="just">
              <a:buNone/>
            </a:pPr>
            <a:r>
              <a:rPr lang="en-GB" b="1" dirty="0" smtClean="0"/>
              <a:t>IND. VAR = Fix Capital (inv.); FDI; Quasi-money (Fin. Market); Export; Savings; Eco Reform Index (Chinn). Strong correlation of FDI, QM, EXP and Eco Ref Index, confirmed </a:t>
            </a:r>
            <a:r>
              <a:rPr lang="en-GB" b="1" dirty="0"/>
              <a:t>by other </a:t>
            </a:r>
            <a:r>
              <a:rPr lang="en-GB" b="1" dirty="0" smtClean="0"/>
              <a:t>analyses (Panel and Cluster) and literature.</a:t>
            </a:r>
          </a:p>
          <a:p>
            <a:pPr marL="0" indent="0" algn="just">
              <a:buNone/>
            </a:pPr>
            <a:endParaRPr lang="en-GB" b="1" dirty="0" smtClean="0"/>
          </a:p>
          <a:p>
            <a:pPr marL="0" indent="0" algn="just">
              <a:buNone/>
            </a:pPr>
            <a:r>
              <a:rPr lang="en-GB" b="1" i="1" dirty="0" smtClean="0"/>
              <a:t>Regression </a:t>
            </a:r>
            <a:r>
              <a:rPr lang="en-GB" b="1" i="1" dirty="0"/>
              <a:t>show correlations between DEP. and IND. VAR, but not causalities. Ex. correlation between potatoes’ consumption and GDP level is strong (at least in the ‘80s) but there was not a causality relation. Qualitative work to ascertain the nature of the correlation and the ways it works.</a:t>
            </a:r>
          </a:p>
          <a:p>
            <a:pPr marL="0" indent="0" algn="just"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58749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89384"/>
            <a:ext cx="8229600" cy="663352"/>
          </a:xfrm>
        </p:spPr>
        <p:txBody>
          <a:bodyPr>
            <a:normAutofit/>
          </a:bodyPr>
          <a:lstStyle/>
          <a:p>
            <a:pPr algn="ctr"/>
            <a:r>
              <a:rPr lang="en-GB" sz="3000" b="1" dirty="0" smtClean="0"/>
              <a:t>Causality analyses for Step 2 (other types)</a:t>
            </a:r>
            <a:endParaRPr lang="en-GB" sz="3000" b="1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21</a:t>
            </a:fld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467544" y="1124744"/>
            <a:ext cx="8352928" cy="56166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>
                <a:solidFill>
                  <a:srgbClr val="0070C0"/>
                </a:solidFill>
              </a:defRPr>
            </a:lvl1pPr>
            <a:lvl2pPr lvl="1" indent="-182880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>
                <a:solidFill>
                  <a:srgbClr val="0070C0"/>
                </a:solidFill>
              </a:defRPr>
            </a:lvl2pPr>
            <a:lvl3pPr marL="731520" indent="-182880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</a:lvl3pPr>
            <a:lvl4pPr marL="100584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/>
            </a:lvl4pPr>
            <a:lvl5pPr marL="1188720" indent="-137160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baseline="0"/>
            </a:lvl5pPr>
            <a:lvl6pPr marL="137160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6pPr>
            <a:lvl7pPr marL="155448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7pPr>
            <a:lvl8pPr marL="173736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8pPr>
            <a:lvl9pPr marL="192024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9pPr>
          </a:lstStyle>
          <a:p>
            <a:r>
              <a:rPr lang="en-GB" sz="2600" b="1" dirty="0" smtClean="0"/>
              <a:t>Other </a:t>
            </a:r>
            <a:r>
              <a:rPr lang="en-GB" sz="2600" b="1" dirty="0"/>
              <a:t>types of </a:t>
            </a:r>
            <a:r>
              <a:rPr lang="en-GB" sz="2600" b="1" u="sng" dirty="0"/>
              <a:t>cross-country statistical </a:t>
            </a:r>
            <a:r>
              <a:rPr lang="en-GB" sz="2600" b="1" u="sng" dirty="0" smtClean="0"/>
              <a:t>analyses</a:t>
            </a:r>
            <a:r>
              <a:rPr lang="en-GB" sz="2600" b="1" dirty="0" smtClean="0"/>
              <a:t> (cluster, panel data).</a:t>
            </a:r>
          </a:p>
          <a:p>
            <a:pPr marL="179388" indent="0">
              <a:spcAft>
                <a:spcPts val="600"/>
              </a:spcAft>
              <a:buNone/>
            </a:pPr>
            <a:r>
              <a:rPr lang="en-GB" sz="2000" b="1" dirty="0" smtClean="0"/>
              <a:t>For instance in a geopolitical region, to identify the specific development patterns and historical drivers of development.</a:t>
            </a:r>
          </a:p>
          <a:p>
            <a:pPr marL="179388" indent="-179388">
              <a:spcAft>
                <a:spcPts val="600"/>
              </a:spcAft>
            </a:pPr>
            <a:r>
              <a:rPr lang="en-GB" sz="2600" b="1" dirty="0" smtClean="0"/>
              <a:t>Quantitative checks and qualitative assessments always necessary to </a:t>
            </a:r>
            <a:r>
              <a:rPr lang="en-GB" sz="2600" b="1" u="sng" dirty="0" smtClean="0"/>
              <a:t>integrate and understand the statistical correlations</a:t>
            </a:r>
            <a:r>
              <a:rPr lang="en-GB" sz="2600" b="1" dirty="0" smtClean="0"/>
              <a:t>.</a:t>
            </a:r>
          </a:p>
          <a:p>
            <a:pPr marL="179388" indent="-179388"/>
            <a:r>
              <a:rPr lang="en-GB" sz="2600" b="1" u="sng" dirty="0" smtClean="0"/>
              <a:t>Political-economy analyses</a:t>
            </a:r>
            <a:r>
              <a:rPr lang="en-GB" sz="2600" b="1" dirty="0" smtClean="0"/>
              <a:t> in </a:t>
            </a:r>
            <a:r>
              <a:rPr lang="en-GB" sz="2600" b="1" dirty="0"/>
              <a:t>a historical perspective, </a:t>
            </a:r>
            <a:r>
              <a:rPr lang="en-GB" sz="2600" b="1" dirty="0" smtClean="0"/>
              <a:t>and literature reviews, using existing studies and resource persons.</a:t>
            </a:r>
          </a:p>
          <a:p>
            <a:pPr marL="179388" indent="0">
              <a:buNone/>
            </a:pPr>
            <a:r>
              <a:rPr lang="en-GB" sz="2000" b="1" dirty="0" smtClean="0"/>
              <a:t>To assess broad and complex policy issues, such as the key factors of employment and unemployment at country level during a period, or some historical development drivers.</a:t>
            </a:r>
          </a:p>
          <a:p>
            <a:pPr marL="179388" indent="0">
              <a:buNone/>
            </a:pPr>
            <a:endParaRPr lang="en-GB" sz="1100" b="1" dirty="0" smtClean="0"/>
          </a:p>
          <a:p>
            <a:pPr marL="0" indent="0">
              <a:buNone/>
            </a:pPr>
            <a:r>
              <a:rPr lang="en-GB" sz="2600" b="1" i="1" dirty="0" smtClean="0"/>
              <a:t>There is a </a:t>
            </a:r>
            <a:r>
              <a:rPr lang="en-GB" sz="2600" b="1" i="1" u="sng" dirty="0" smtClean="0"/>
              <a:t>limited time</a:t>
            </a:r>
            <a:r>
              <a:rPr lang="en-GB" sz="2600" b="1" i="1" dirty="0" smtClean="0"/>
              <a:t>: either fulfil quick statistical assessments or use existing evaluations, policy studies and literature, while keeping a high qualitative rigorous approach.</a:t>
            </a:r>
            <a:endParaRPr lang="en-GB" sz="2600" b="1" i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931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2780928"/>
            <a:ext cx="8640960" cy="990600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</a:rPr>
              <a:t>Combination of STEP 1 and 2 results in STEP 3</a:t>
            </a:r>
            <a:br>
              <a:rPr lang="en-GB" sz="28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GB" sz="2800" b="1" i="1" dirty="0" smtClean="0">
                <a:solidFill>
                  <a:schemeClr val="tx2">
                    <a:lumMod val="75000"/>
                  </a:schemeClr>
                </a:solidFill>
              </a:rPr>
              <a:t>Theoretical possibilities</a:t>
            </a:r>
            <a:endParaRPr lang="en-GB" sz="2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7CE807C-7646-4C32-A46C-C42A4488FEB5}" type="slidenum">
              <a:rPr lang="fr-FR" smtClean="0"/>
              <a:pPr/>
              <a:t>22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2959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3200" b="1" dirty="0" smtClean="0"/>
              <a:t>Analysis</a:t>
            </a:r>
            <a:r>
              <a:rPr lang="fr-FR" sz="3200" b="1" dirty="0" smtClean="0"/>
              <a:t> of the </a:t>
            </a:r>
            <a:r>
              <a:rPr lang="fr-FR" sz="3200" b="1" i="1" dirty="0" smtClean="0"/>
              <a:t>Transitive Relations</a:t>
            </a:r>
            <a:r>
              <a:rPr lang="fr-FR" sz="3200" b="1" dirty="0" smtClean="0"/>
              <a:t> </a:t>
            </a:r>
            <a:r>
              <a:rPr lang="en-GB" sz="3200" b="1" dirty="0" smtClean="0"/>
              <a:t>between</a:t>
            </a:r>
            <a:r>
              <a:rPr lang="fr-FR" sz="3200" b="1" dirty="0" smtClean="0"/>
              <a:t> BS and </a:t>
            </a:r>
            <a:r>
              <a:rPr lang="en-GB" sz="3200" b="1" dirty="0" smtClean="0"/>
              <a:t>development</a:t>
            </a:r>
            <a:r>
              <a:rPr lang="fr-FR" sz="3200" b="1" dirty="0" smtClean="0"/>
              <a:t> </a:t>
            </a:r>
            <a:r>
              <a:rPr lang="en-GB" sz="3200" b="1" dirty="0" smtClean="0"/>
              <a:t>outcomes</a:t>
            </a:r>
            <a:r>
              <a:rPr lang="fr-FR" sz="3200" b="1" dirty="0" smtClean="0"/>
              <a:t> </a:t>
            </a:r>
            <a:r>
              <a:rPr lang="it-IT" sz="3200" b="1" dirty="0" smtClean="0"/>
              <a:t>in STEP </a:t>
            </a:r>
            <a:r>
              <a:rPr lang="en-GB" sz="3200" b="1" dirty="0" smtClean="0"/>
              <a:t>3</a:t>
            </a:r>
            <a:endParaRPr lang="en-GB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 smtClean="0">
                <a:solidFill>
                  <a:srgbClr val="0070C0"/>
                </a:solidFill>
              </a:rPr>
              <a:t>Theoretically possible STEP 3 conclusions</a:t>
            </a:r>
          </a:p>
          <a:p>
            <a:pPr lvl="1"/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47F-A97C-4C7B-8C09-5F588D6EBAB6}" type="slidenum">
              <a:rPr lang="it-IT" smtClean="0"/>
              <a:pPr/>
              <a:t>23</a:t>
            </a:fld>
            <a:endParaRPr lang="it-IT"/>
          </a:p>
        </p:txBody>
      </p:sp>
      <p:cxnSp>
        <p:nvCxnSpPr>
          <p:cNvPr id="6" name="Connettore 1 5"/>
          <p:cNvCxnSpPr/>
          <p:nvPr/>
        </p:nvCxnSpPr>
        <p:spPr>
          <a:xfrm flipV="1">
            <a:off x="1013679" y="2492896"/>
            <a:ext cx="0" cy="4231048"/>
          </a:xfrm>
          <a:prstGeom prst="line">
            <a:avLst/>
          </a:prstGeom>
          <a:ln w="2540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1 6"/>
          <p:cNvCxnSpPr/>
          <p:nvPr/>
        </p:nvCxnSpPr>
        <p:spPr>
          <a:xfrm>
            <a:off x="683568" y="6093296"/>
            <a:ext cx="6048672" cy="0"/>
          </a:xfrm>
          <a:prstGeom prst="line">
            <a:avLst/>
          </a:prstGeom>
          <a:ln w="2540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 di testo 2"/>
          <p:cNvSpPr txBox="1">
            <a:spLocks noChangeArrowheads="1"/>
          </p:cNvSpPr>
          <p:nvPr/>
        </p:nvSpPr>
        <p:spPr bwMode="auto">
          <a:xfrm>
            <a:off x="4139952" y="6290156"/>
            <a:ext cx="4119612" cy="5232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b="1" i="1" dirty="0" smtClean="0">
                <a:effectLst/>
                <a:latin typeface="Cambria"/>
                <a:ea typeface="Calibri"/>
                <a:cs typeface="Times New Roman"/>
              </a:rPr>
              <a:t>X = Impact of the policies supported through BS </a:t>
            </a:r>
            <a:r>
              <a:rPr lang="en-GB" sz="1400" b="1" i="1" dirty="0" smtClean="0">
                <a:latin typeface="Cambria"/>
                <a:ea typeface="Calibri"/>
                <a:cs typeface="Times New Roman"/>
              </a:rPr>
              <a:t>(WEAK-MODERATE-STRONG)</a:t>
            </a:r>
            <a:endParaRPr lang="en-GB" sz="1400" b="1" i="1" dirty="0">
              <a:effectLst/>
              <a:latin typeface="Cambria"/>
              <a:ea typeface="Calibri"/>
              <a:cs typeface="Times New Roman"/>
            </a:endParaRPr>
          </a:p>
        </p:txBody>
      </p:sp>
      <p:sp>
        <p:nvSpPr>
          <p:cNvPr id="9" name="Casella di testo 2"/>
          <p:cNvSpPr txBox="1">
            <a:spLocks noChangeArrowheads="1"/>
          </p:cNvSpPr>
          <p:nvPr/>
        </p:nvSpPr>
        <p:spPr bwMode="auto">
          <a:xfrm rot="16200000">
            <a:off x="-1561936" y="3743454"/>
            <a:ext cx="3744416" cy="5232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400" b="1" i="1" dirty="0" smtClean="0">
                <a:effectLst/>
                <a:latin typeface="Cambria"/>
                <a:ea typeface="Calibri"/>
                <a:cs typeface="Times New Roman"/>
              </a:rPr>
              <a:t>Y = BS Contribution to policies and public expenditure (WEAK-MODERATE-STRONG)</a:t>
            </a:r>
            <a:endParaRPr lang="en-GB" sz="1400" b="1" i="1" dirty="0">
              <a:effectLst/>
              <a:latin typeface="Cambria"/>
              <a:ea typeface="Calibri"/>
              <a:cs typeface="Times New Roman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vale 14"/>
          <p:cNvSpPr/>
          <p:nvPr/>
        </p:nvSpPr>
        <p:spPr>
          <a:xfrm>
            <a:off x="1547664" y="2852936"/>
            <a:ext cx="216024" cy="24387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A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6" name="Ovale 15"/>
          <p:cNvSpPr/>
          <p:nvPr/>
        </p:nvSpPr>
        <p:spPr>
          <a:xfrm>
            <a:off x="3923928" y="4149080"/>
            <a:ext cx="216024" cy="24387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B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7" name="Ovale 16"/>
          <p:cNvSpPr/>
          <p:nvPr/>
        </p:nvSpPr>
        <p:spPr>
          <a:xfrm>
            <a:off x="6228184" y="5345370"/>
            <a:ext cx="216024" cy="24387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C</a:t>
            </a:r>
            <a:endParaRPr lang="en-GB" dirty="0">
              <a:solidFill>
                <a:srgbClr val="FF0000"/>
              </a:solidFill>
            </a:endParaRPr>
          </a:p>
        </p:txBody>
      </p:sp>
      <p:graphicFrame>
        <p:nvGraphicFramePr>
          <p:cNvPr id="21" name="Tabella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915991"/>
              </p:ext>
            </p:extLst>
          </p:nvPr>
        </p:nvGraphicFramePr>
        <p:xfrm>
          <a:off x="6480720" y="2237983"/>
          <a:ext cx="2627784" cy="28562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0732"/>
                <a:gridCol w="520732"/>
                <a:gridCol w="1586320"/>
              </a:tblGrid>
              <a:tr h="1841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effectLst/>
                        </a:rPr>
                        <a:t>A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Contribution of BS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effectLst/>
                        </a:rPr>
                        <a:t>w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Impact of Policies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</a:tr>
              <a:tr h="1841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effectLst/>
                        </a:rPr>
                        <a:t>B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effectLst/>
                        </a:rPr>
                        <a:t>M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Contribution of BS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effectLst/>
                        </a:rPr>
                        <a:t>M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Impact of Policies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</a:tr>
              <a:tr h="1841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effectLst/>
                        </a:rPr>
                        <a:t>C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effectLst/>
                        </a:rPr>
                        <a:t>W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Contribution of BS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effectLst/>
                        </a:rPr>
                        <a:t>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Impact of Policies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</a:tr>
              <a:tr h="1841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effectLst/>
                        </a:rPr>
                        <a:t>D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effectLst/>
                        </a:rPr>
                        <a:t>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Contribution of BS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effectLst/>
                        </a:rPr>
                        <a:t>M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Impact of Policies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</a:tr>
              <a:tr h="1841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effectLst/>
                        </a:rPr>
                        <a:t>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effectLst/>
                        </a:rPr>
                        <a:t>M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Contribution of BS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effectLst/>
                        </a:rPr>
                        <a:t>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Impact of Policies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</a:tr>
              <a:tr h="1841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effectLst/>
                        </a:rPr>
                        <a:t>F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effectLst/>
                        </a:rPr>
                        <a:t>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Contribution of BS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effectLst/>
                        </a:rPr>
                        <a:t>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 dirty="0">
                          <a:effectLst/>
                        </a:rPr>
                        <a:t>Impact of Policies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</a:tr>
              <a:tr h="18415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 dirty="0" smtClean="0">
                          <a:effectLst/>
                        </a:rPr>
                        <a:t>………………………………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Ovale 21"/>
          <p:cNvSpPr/>
          <p:nvPr/>
        </p:nvSpPr>
        <p:spPr>
          <a:xfrm>
            <a:off x="3851920" y="2924944"/>
            <a:ext cx="216024" cy="24387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D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3" name="Ovale 22"/>
          <p:cNvSpPr/>
          <p:nvPr/>
        </p:nvSpPr>
        <p:spPr>
          <a:xfrm>
            <a:off x="6228184" y="2924944"/>
            <a:ext cx="216024" cy="24387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24" name="Ovale 23"/>
          <p:cNvSpPr/>
          <p:nvPr/>
        </p:nvSpPr>
        <p:spPr>
          <a:xfrm>
            <a:off x="6228184" y="4077072"/>
            <a:ext cx="216024" cy="24387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6" name="Ovale 25"/>
          <p:cNvSpPr/>
          <p:nvPr/>
        </p:nvSpPr>
        <p:spPr>
          <a:xfrm>
            <a:off x="3923928" y="5373216"/>
            <a:ext cx="216024" cy="24387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H</a:t>
            </a:r>
          </a:p>
        </p:txBody>
      </p:sp>
      <p:sp>
        <p:nvSpPr>
          <p:cNvPr id="27" name="Ovale 26"/>
          <p:cNvSpPr/>
          <p:nvPr/>
        </p:nvSpPr>
        <p:spPr>
          <a:xfrm>
            <a:off x="1547664" y="5301208"/>
            <a:ext cx="216024" cy="24387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G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0" name="Ovale 19"/>
          <p:cNvSpPr/>
          <p:nvPr/>
        </p:nvSpPr>
        <p:spPr>
          <a:xfrm>
            <a:off x="1547664" y="4149080"/>
            <a:ext cx="216024" cy="24387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I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10" name="Connettore 1 9"/>
          <p:cNvCxnSpPr>
            <a:endCxn id="23" idx="3"/>
          </p:cNvCxnSpPr>
          <p:nvPr/>
        </p:nvCxnSpPr>
        <p:spPr>
          <a:xfrm flipV="1">
            <a:off x="1835696" y="3133100"/>
            <a:ext cx="4424124" cy="22122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1 11"/>
          <p:cNvCxnSpPr/>
          <p:nvPr/>
        </p:nvCxnSpPr>
        <p:spPr>
          <a:xfrm>
            <a:off x="1835696" y="3096806"/>
            <a:ext cx="4364062" cy="23263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614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2780928"/>
            <a:ext cx="8640960" cy="990600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</a:rPr>
              <a:t>Mixing two evaluation methods in 3 STEP approach</a:t>
            </a:r>
            <a:endParaRPr lang="en-GB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7CE807C-7646-4C32-A46C-C42A4488FEB5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750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07504" y="418629"/>
            <a:ext cx="8928992" cy="346075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fr-FR" sz="32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The global Evaluation Framework</a:t>
            </a:r>
            <a:endParaRPr lang="fr-FR" sz="3200" b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7CE807C-7646-4C32-A46C-C42A4488FEB5}" type="slidenum">
              <a:rPr lang="fr-FR" smtClean="0"/>
              <a:pPr/>
              <a:t>4</a:t>
            </a:fld>
            <a:endParaRPr lang="fr-FR" dirty="0"/>
          </a:p>
        </p:txBody>
      </p:sp>
      <p:pic>
        <p:nvPicPr>
          <p:cNvPr id="5123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09053"/>
            <a:ext cx="8928992" cy="297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sellaDiTesto 7"/>
          <p:cNvSpPr txBox="1"/>
          <p:nvPr/>
        </p:nvSpPr>
        <p:spPr>
          <a:xfrm>
            <a:off x="107504" y="834965"/>
            <a:ext cx="8856983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lvl="0">
              <a:spcBef>
                <a:spcPts val="1200"/>
              </a:spcBef>
              <a:defRPr sz="2000" b="1">
                <a:solidFill>
                  <a:srgbClr val="0070C0"/>
                </a:solidFill>
                <a:latin typeface="Cambria" pitchFamily="18" charset="0"/>
              </a:defRPr>
            </a:lvl1pPr>
          </a:lstStyle>
          <a:p>
            <a:pPr>
              <a:spcBef>
                <a:spcPts val="600"/>
              </a:spcBef>
            </a:pPr>
            <a:r>
              <a:rPr lang="en-GB" dirty="0" smtClean="0"/>
              <a:t>5 levels:</a:t>
            </a:r>
          </a:p>
          <a:p>
            <a:pPr marL="342900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GB" dirty="0" smtClean="0"/>
              <a:t>Specific importance is given to the context</a:t>
            </a:r>
          </a:p>
          <a:p>
            <a:pPr marL="342900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GB" dirty="0" smtClean="0"/>
              <a:t>Two evaluation processes (             &amp;             ) distinguished &amp;combined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GB" dirty="0" smtClean="0"/>
              <a:t>With a shared level: the “induced outputs”</a:t>
            </a:r>
          </a:p>
          <a:p>
            <a:pPr>
              <a:spcBef>
                <a:spcPts val="600"/>
              </a:spcBef>
            </a:pPr>
            <a:r>
              <a:rPr lang="en-GB" dirty="0" smtClean="0"/>
              <a:t>The 3 STEP approach </a:t>
            </a:r>
            <a:r>
              <a:rPr lang="en-GB" u="sng" dirty="0" smtClean="0"/>
              <a:t>does not propose a new evaluation method, but the combination of two existing methods</a:t>
            </a:r>
            <a:r>
              <a:rPr lang="en-GB" dirty="0"/>
              <a:t>. </a:t>
            </a:r>
            <a:r>
              <a:rPr lang="en-GB" dirty="0" smtClean="0"/>
              <a:t>Each </a:t>
            </a:r>
            <a:r>
              <a:rPr lang="en-GB" dirty="0"/>
              <a:t>can be applied widely or narrowly, brilliantly or imperfectly, with abundant resources or </a:t>
            </a:r>
            <a:r>
              <a:rPr lang="en-GB" dirty="0" smtClean="0"/>
              <a:t>limited </a:t>
            </a:r>
            <a:r>
              <a:rPr lang="en-GB" dirty="0"/>
              <a:t>means</a:t>
            </a:r>
            <a:r>
              <a:rPr lang="en-GB" dirty="0" smtClean="0"/>
              <a:t>.  Such differences in quality do not depend on the 3 STEP approach.</a:t>
            </a:r>
            <a:endParaRPr lang="en-GB" dirty="0"/>
          </a:p>
        </p:txBody>
      </p:sp>
      <p:sp>
        <p:nvSpPr>
          <p:cNvPr id="9" name="Freccia a sinistra 8"/>
          <p:cNvSpPr/>
          <p:nvPr/>
        </p:nvSpPr>
        <p:spPr>
          <a:xfrm>
            <a:off x="5148064" y="4852800"/>
            <a:ext cx="3024336" cy="288032"/>
          </a:xfrm>
          <a:prstGeom prst="left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Freccia a sinistra 14"/>
          <p:cNvSpPr/>
          <p:nvPr/>
        </p:nvSpPr>
        <p:spPr>
          <a:xfrm flipH="1">
            <a:off x="1677600" y="4834800"/>
            <a:ext cx="3096344" cy="288032"/>
          </a:xfrm>
          <a:prstGeom prst="leftArrow">
            <a:avLst/>
          </a:prstGeom>
          <a:solidFill>
            <a:srgbClr val="FD95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Freccia a destra 9"/>
          <p:cNvSpPr/>
          <p:nvPr/>
        </p:nvSpPr>
        <p:spPr>
          <a:xfrm>
            <a:off x="3779912" y="1703129"/>
            <a:ext cx="576064" cy="213703"/>
          </a:xfrm>
          <a:prstGeom prst="rightArrow">
            <a:avLst/>
          </a:prstGeom>
          <a:solidFill>
            <a:srgbClr val="FD950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Freccia a destra 16"/>
          <p:cNvSpPr/>
          <p:nvPr/>
        </p:nvSpPr>
        <p:spPr>
          <a:xfrm flipH="1">
            <a:off x="4686737" y="1703129"/>
            <a:ext cx="576064" cy="213703"/>
          </a:xfrm>
          <a:prstGeom prst="rightArrow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Rectangle 1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931224" cy="562074"/>
          </a:xfrm>
        </p:spPr>
        <p:txBody>
          <a:bodyPr vert="horz" anchor="ctr">
            <a:noAutofit/>
          </a:bodyPr>
          <a:lstStyle/>
          <a:p>
            <a:pPr algn="ctr"/>
            <a:r>
              <a:rPr lang="fr-BE" sz="3600" b="1" dirty="0" smtClean="0">
                <a:solidFill>
                  <a:schemeClr val="tx2">
                    <a:lumMod val="75000"/>
                  </a:schemeClr>
                </a:solidFill>
              </a:rPr>
              <a:t>EVALUATION PROCESS</a:t>
            </a:r>
            <a:endParaRPr lang="en-GB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Segnaposto numero diapositiva 1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7CE807C-7646-4C32-A46C-C42A4488FEB5}" type="slidenum">
              <a:rPr lang="fr-FR" smtClean="0"/>
              <a:pPr/>
              <a:t>5</a:t>
            </a:fld>
            <a:endParaRPr lang="fr-FR"/>
          </a:p>
        </p:txBody>
      </p:sp>
      <p:pic>
        <p:nvPicPr>
          <p:cNvPr id="16076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268760"/>
            <a:ext cx="8880368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2204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2780928"/>
            <a:ext cx="8640960" cy="990600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>
                <a:solidFill>
                  <a:schemeClr val="tx2">
                    <a:lumMod val="75000"/>
                  </a:schemeClr>
                </a:solidFill>
              </a:rPr>
              <a:t>Fixing the Intervention Logic (global and sectoral)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7CE807C-7646-4C32-A46C-C42A4488FEB5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373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Rettangolo arrotondato 60"/>
          <p:cNvSpPr/>
          <p:nvPr/>
        </p:nvSpPr>
        <p:spPr bwMode="auto">
          <a:xfrm>
            <a:off x="7397021" y="996620"/>
            <a:ext cx="882884" cy="4526932"/>
          </a:xfrm>
          <a:prstGeom prst="roundRect">
            <a:avLst/>
          </a:prstGeom>
          <a:noFill/>
          <a:ln w="28575" cap="flat" cmpd="sng" algn="ctr">
            <a:solidFill>
              <a:srgbClr val="1F497D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lIns="29255" tIns="0" rIns="29255" bIns="29255" rtlCol="0" anchor="t" anchorCtr="0"/>
          <a:lstStyle/>
          <a:p>
            <a:pPr algn="ctr" defTabSz="786956">
              <a:defRPr/>
            </a:pPr>
            <a:r>
              <a:rPr lang="en-GB" sz="700" kern="0" dirty="0">
                <a:solidFill>
                  <a:srgbClr val="1F497D"/>
                </a:solidFill>
                <a:latin typeface="Calibri"/>
              </a:rPr>
              <a:t>POTENTIAL FOR SUSTAINABLE AND INCLUSIVE GROWTH &amp; POVERTY REDUCTION</a:t>
            </a:r>
          </a:p>
          <a:p>
            <a:pPr algn="ctr" defTabSz="786956">
              <a:defRPr/>
            </a:pPr>
            <a:r>
              <a:rPr lang="en-GB" sz="700" kern="0" dirty="0">
                <a:solidFill>
                  <a:srgbClr val="1F497D"/>
                </a:solidFill>
                <a:latin typeface="Calibri"/>
              </a:rPr>
              <a:t>TOWARD</a:t>
            </a: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</p:txBody>
      </p:sp>
      <p:sp>
        <p:nvSpPr>
          <p:cNvPr id="132" name="Rettangolo arrotondato 125"/>
          <p:cNvSpPr/>
          <p:nvPr/>
        </p:nvSpPr>
        <p:spPr bwMode="auto">
          <a:xfrm>
            <a:off x="6183713" y="793921"/>
            <a:ext cx="1072072" cy="5067461"/>
          </a:xfrm>
          <a:prstGeom prst="roundRect">
            <a:avLst/>
          </a:prstGeom>
          <a:noFill/>
          <a:ln w="28575" cap="flat" cmpd="sng" algn="ctr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lIns="29255" tIns="0" rIns="29255" bIns="29255" rtlCol="0" anchor="t" anchorCtr="0"/>
          <a:lstStyle/>
          <a:p>
            <a:pPr algn="ctr" defTabSz="786956">
              <a:defRPr/>
            </a:pPr>
            <a:r>
              <a:rPr lang="en-GB" sz="700" kern="0" dirty="0">
                <a:solidFill>
                  <a:srgbClr val="1F497D"/>
                </a:solidFill>
                <a:latin typeface="Calibri"/>
              </a:rPr>
              <a:t>POSITIVE RESPONSES BY BENEFICIARIES – service users and economic actors – to government policy management and service delivery</a:t>
            </a: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u="sng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US" sz="600" u="sng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US" sz="600" u="sng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600" kern="0" dirty="0">
              <a:solidFill>
                <a:srgbClr val="1F497D"/>
              </a:solidFill>
              <a:latin typeface="Calibri"/>
            </a:endParaRPr>
          </a:p>
        </p:txBody>
      </p:sp>
      <p:sp>
        <p:nvSpPr>
          <p:cNvPr id="133" name="Rettangolo 111"/>
          <p:cNvSpPr/>
          <p:nvPr/>
        </p:nvSpPr>
        <p:spPr bwMode="auto">
          <a:xfrm>
            <a:off x="347662" y="5933296"/>
            <a:ext cx="8008125" cy="675662"/>
          </a:xfrm>
          <a:prstGeom prst="rect">
            <a:avLst/>
          </a:prstGeom>
          <a:solidFill>
            <a:srgbClr val="1F497D">
              <a:lumMod val="20000"/>
              <a:lumOff val="80000"/>
            </a:srgbClr>
          </a:solidFill>
          <a:ln w="19050" cap="flat" cmpd="sng" algn="ctr">
            <a:solidFill>
              <a:srgbClr val="1F497D">
                <a:lumMod val="20000"/>
                <a:lumOff val="8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9255" tIns="29255" rIns="29255" bIns="29255" rtlCol="0" anchor="ctr"/>
          <a:lstStyle/>
          <a:p>
            <a:pPr defTabSz="786956">
              <a:defRPr/>
            </a:pPr>
            <a:endParaRPr lang="it-IT" sz="700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134" name="Rettangolo arrotondato 181"/>
          <p:cNvSpPr/>
          <p:nvPr/>
        </p:nvSpPr>
        <p:spPr bwMode="auto">
          <a:xfrm>
            <a:off x="729156" y="793922"/>
            <a:ext cx="1103482" cy="323508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lIns="29255" tIns="0" rIns="29255" bIns="29255" rtlCol="0" anchor="t" anchorCtr="0"/>
          <a:lstStyle/>
          <a:p>
            <a:pPr defTabSz="824332">
              <a:defRPr/>
            </a:pPr>
            <a:r>
              <a:rPr lang="en-US" sz="700" kern="0" dirty="0">
                <a:solidFill>
                  <a:srgbClr val="1F497D"/>
                </a:solidFill>
                <a:latin typeface="Calibri"/>
              </a:rPr>
              <a:t>INPUTS of BS</a:t>
            </a:r>
          </a:p>
          <a:p>
            <a:pPr defTabSz="824332">
              <a:defRPr/>
            </a:pPr>
            <a:r>
              <a:rPr lang="en-US" sz="700" kern="0" dirty="0">
                <a:solidFill>
                  <a:srgbClr val="1F497D"/>
                </a:solidFill>
                <a:latin typeface="Calibri"/>
              </a:rPr>
              <a:t>encompassing:</a:t>
            </a:r>
          </a:p>
          <a:p>
            <a:pPr defTabSz="824332">
              <a:buFont typeface="Arial" pitchFamily="34" charset="0"/>
              <a:buChar char="•"/>
              <a:defRPr/>
            </a:pPr>
            <a:r>
              <a:rPr lang="en-US" sz="700" kern="0" dirty="0">
                <a:solidFill>
                  <a:srgbClr val="1F497D"/>
                </a:solidFill>
                <a:latin typeface="Calibri"/>
              </a:rPr>
              <a:t> Education,</a:t>
            </a:r>
          </a:p>
          <a:p>
            <a:pPr defTabSz="824332">
              <a:buFont typeface="Arial" pitchFamily="34" charset="0"/>
              <a:buChar char="•"/>
              <a:defRPr/>
            </a:pPr>
            <a:r>
              <a:rPr lang="en-US" sz="700" kern="0" dirty="0">
                <a:solidFill>
                  <a:srgbClr val="1F497D"/>
                </a:solidFill>
                <a:latin typeface="Calibri"/>
              </a:rPr>
              <a:t> Health,</a:t>
            </a:r>
          </a:p>
          <a:p>
            <a:pPr defTabSz="824332">
              <a:buFont typeface="Arial" pitchFamily="34" charset="0"/>
              <a:buChar char="•"/>
              <a:defRPr/>
            </a:pPr>
            <a:r>
              <a:rPr lang="en-US" sz="700" kern="0" dirty="0">
                <a:solidFill>
                  <a:srgbClr val="1F497D"/>
                </a:solidFill>
                <a:latin typeface="Calibri"/>
              </a:rPr>
              <a:t> Water,</a:t>
            </a:r>
          </a:p>
          <a:p>
            <a:pPr defTabSz="824332">
              <a:buFont typeface="Arial" pitchFamily="34" charset="0"/>
              <a:buChar char="•"/>
              <a:defRPr/>
            </a:pPr>
            <a:r>
              <a:rPr lang="en-US" sz="700" kern="0" dirty="0">
                <a:solidFill>
                  <a:srgbClr val="1F497D"/>
                </a:solidFill>
                <a:latin typeface="Calibri"/>
              </a:rPr>
              <a:t> Private sector / Employment creation,</a:t>
            </a:r>
          </a:p>
          <a:p>
            <a:pPr defTabSz="824332">
              <a:buFont typeface="Arial" pitchFamily="34" charset="0"/>
              <a:buChar char="•"/>
              <a:defRPr/>
            </a:pPr>
            <a:r>
              <a:rPr lang="en-US" sz="700" kern="0" dirty="0">
                <a:solidFill>
                  <a:srgbClr val="1F497D"/>
                </a:solidFill>
                <a:latin typeface="Calibri"/>
              </a:rPr>
              <a:t> Urban renewal, </a:t>
            </a:r>
          </a:p>
          <a:p>
            <a:pPr defTabSz="824332">
              <a:buFont typeface="Arial" pitchFamily="34" charset="0"/>
              <a:buChar char="•"/>
              <a:defRPr/>
            </a:pPr>
            <a:r>
              <a:rPr lang="en-US" sz="700" kern="0" dirty="0">
                <a:solidFill>
                  <a:srgbClr val="1F497D"/>
                </a:solidFill>
                <a:latin typeface="Calibri"/>
              </a:rPr>
              <a:t> Science &amp;Technology ,</a:t>
            </a:r>
          </a:p>
          <a:p>
            <a:pPr defTabSz="824332">
              <a:buFont typeface="Arial" pitchFamily="34" charset="0"/>
              <a:buChar char="•"/>
              <a:defRPr/>
            </a:pPr>
            <a:r>
              <a:rPr lang="en-US" sz="700" kern="0" dirty="0">
                <a:solidFill>
                  <a:srgbClr val="1F497D"/>
                </a:solidFill>
                <a:latin typeface="Calibri"/>
              </a:rPr>
              <a:t> Legislative,</a:t>
            </a:r>
          </a:p>
          <a:p>
            <a:pPr defTabSz="824332">
              <a:buFont typeface="Arial" pitchFamily="34" charset="0"/>
              <a:buChar char="•"/>
              <a:defRPr/>
            </a:pPr>
            <a:r>
              <a:rPr lang="en-US" sz="700" kern="0" dirty="0">
                <a:solidFill>
                  <a:srgbClr val="1F497D"/>
                </a:solidFill>
                <a:latin typeface="Calibri"/>
              </a:rPr>
              <a:t> Justice.</a:t>
            </a:r>
          </a:p>
          <a:p>
            <a:pPr defTabSz="824332">
              <a:buFont typeface="Arial" pitchFamily="34" charset="0"/>
              <a:buChar char="•"/>
              <a:defRPr/>
            </a:pPr>
            <a:endParaRPr lang="en-US" sz="700" kern="0" dirty="0">
              <a:solidFill>
                <a:srgbClr val="1F497D"/>
              </a:solidFill>
              <a:latin typeface="Calibri"/>
            </a:endParaRPr>
          </a:p>
          <a:p>
            <a:pPr defTabSz="824332">
              <a:buFont typeface="Arial" pitchFamily="34" charset="0"/>
              <a:buChar char="•"/>
              <a:defRPr/>
            </a:pPr>
            <a:endParaRPr lang="en-US" sz="700" kern="0" dirty="0">
              <a:solidFill>
                <a:srgbClr val="1F497D"/>
              </a:solidFill>
              <a:latin typeface="Calibri"/>
            </a:endParaRPr>
          </a:p>
          <a:p>
            <a:pPr defTabSz="824332">
              <a:buFont typeface="Arial" pitchFamily="34" charset="0"/>
              <a:buChar char="•"/>
              <a:defRPr/>
            </a:pPr>
            <a:endParaRPr lang="en-US" sz="700" kern="0" dirty="0">
              <a:solidFill>
                <a:srgbClr val="1F497D"/>
              </a:solidFill>
              <a:latin typeface="Calibri"/>
            </a:endParaRPr>
          </a:p>
          <a:p>
            <a:pPr defTabSz="824332">
              <a:buFont typeface="Arial" pitchFamily="34" charset="0"/>
              <a:buChar char="•"/>
              <a:defRPr/>
            </a:pPr>
            <a:endParaRPr lang="en-US" sz="700" kern="0" dirty="0">
              <a:solidFill>
                <a:srgbClr val="1F497D"/>
              </a:solidFill>
              <a:latin typeface="Calibri"/>
            </a:endParaRPr>
          </a:p>
          <a:p>
            <a:pPr defTabSz="824332">
              <a:buFont typeface="Arial" pitchFamily="34" charset="0"/>
              <a:buChar char="•"/>
              <a:defRPr/>
            </a:pPr>
            <a:endParaRPr lang="en-US" sz="700" kern="0" dirty="0">
              <a:solidFill>
                <a:srgbClr val="1F497D"/>
              </a:solidFill>
              <a:latin typeface="Calibri"/>
            </a:endParaRPr>
          </a:p>
          <a:p>
            <a:pPr defTabSz="824332">
              <a:buFont typeface="Arial" pitchFamily="34" charset="0"/>
              <a:buChar char="•"/>
              <a:defRPr/>
            </a:pPr>
            <a:endParaRPr lang="en-US" sz="700" kern="0" dirty="0">
              <a:solidFill>
                <a:srgbClr val="1F497D"/>
              </a:solidFill>
              <a:latin typeface="Calibri"/>
            </a:endParaRPr>
          </a:p>
          <a:p>
            <a:pPr defTabSz="824332">
              <a:buFont typeface="Arial" pitchFamily="34" charset="0"/>
              <a:buChar char="•"/>
              <a:defRPr/>
            </a:pPr>
            <a:endParaRPr lang="en-US" sz="700" kern="0" dirty="0">
              <a:solidFill>
                <a:srgbClr val="1F497D"/>
              </a:solidFill>
              <a:latin typeface="Calibri"/>
            </a:endParaRPr>
          </a:p>
          <a:p>
            <a:pPr defTabSz="824332">
              <a:buFont typeface="Arial" pitchFamily="34" charset="0"/>
              <a:buChar char="•"/>
              <a:defRPr/>
            </a:pPr>
            <a:endParaRPr lang="en-US" sz="700" kern="0" dirty="0">
              <a:solidFill>
                <a:srgbClr val="1F497D"/>
              </a:solidFill>
              <a:latin typeface="Calibri"/>
            </a:endParaRPr>
          </a:p>
          <a:p>
            <a:pPr defTabSz="824332">
              <a:buFont typeface="Arial" pitchFamily="34" charset="0"/>
              <a:buChar char="•"/>
              <a:defRPr/>
            </a:pPr>
            <a:endParaRPr lang="en-US" sz="700" kern="0" dirty="0">
              <a:solidFill>
                <a:srgbClr val="1F497D"/>
              </a:solidFill>
              <a:latin typeface="Calibri"/>
            </a:endParaRPr>
          </a:p>
          <a:p>
            <a:pPr defTabSz="824332">
              <a:buFont typeface="Arial" pitchFamily="34" charset="0"/>
              <a:buChar char="•"/>
              <a:defRPr/>
            </a:pPr>
            <a:endParaRPr lang="en-US" sz="700" kern="0" dirty="0">
              <a:solidFill>
                <a:srgbClr val="1F497D"/>
              </a:solidFill>
              <a:latin typeface="Calibri"/>
            </a:endParaRPr>
          </a:p>
          <a:p>
            <a:pPr defTabSz="824332">
              <a:buFont typeface="Arial" pitchFamily="34" charset="0"/>
              <a:buChar char="•"/>
              <a:defRPr/>
            </a:pPr>
            <a:endParaRPr lang="en-US" sz="700" kern="0" dirty="0">
              <a:solidFill>
                <a:srgbClr val="1F497D"/>
              </a:solidFill>
              <a:latin typeface="Calibri"/>
            </a:endParaRPr>
          </a:p>
          <a:p>
            <a:pPr defTabSz="824332">
              <a:buFont typeface="Arial" pitchFamily="34" charset="0"/>
              <a:buChar char="•"/>
              <a:defRPr/>
            </a:pPr>
            <a:endParaRPr lang="en-US" sz="700" kern="0" dirty="0">
              <a:solidFill>
                <a:srgbClr val="1F497D"/>
              </a:solidFill>
              <a:latin typeface="Calibri"/>
            </a:endParaRPr>
          </a:p>
          <a:p>
            <a:pPr defTabSz="824332">
              <a:buFont typeface="Arial" pitchFamily="34" charset="0"/>
              <a:buChar char="•"/>
              <a:defRPr/>
            </a:pPr>
            <a:endParaRPr lang="en-US" sz="700" kern="0" dirty="0">
              <a:solidFill>
                <a:srgbClr val="1F497D"/>
              </a:solidFill>
              <a:latin typeface="Calibri"/>
            </a:endParaRPr>
          </a:p>
          <a:p>
            <a:pPr defTabSz="824332">
              <a:buFont typeface="Arial" pitchFamily="34" charset="0"/>
              <a:buChar char="•"/>
              <a:defRPr/>
            </a:pPr>
            <a:endParaRPr lang="en-US" sz="700" kern="0" dirty="0">
              <a:solidFill>
                <a:srgbClr val="1F497D"/>
              </a:solidFill>
              <a:latin typeface="Calibri"/>
            </a:endParaRPr>
          </a:p>
          <a:p>
            <a:pPr defTabSz="824332">
              <a:buFont typeface="Arial" pitchFamily="34" charset="0"/>
              <a:buChar char="•"/>
              <a:defRPr/>
            </a:pPr>
            <a:endParaRPr lang="en-US" sz="700" kern="0" dirty="0">
              <a:solidFill>
                <a:srgbClr val="1F497D"/>
              </a:solidFill>
              <a:latin typeface="Calibri"/>
            </a:endParaRPr>
          </a:p>
          <a:p>
            <a:pPr defTabSz="824332">
              <a:buFont typeface="Arial" pitchFamily="34" charset="0"/>
              <a:buChar char="•"/>
              <a:defRPr/>
            </a:pPr>
            <a:endParaRPr lang="en-US" sz="700" kern="0" dirty="0">
              <a:solidFill>
                <a:srgbClr val="1F497D"/>
              </a:solidFill>
              <a:latin typeface="Calibri"/>
            </a:endParaRPr>
          </a:p>
          <a:p>
            <a:pPr defTabSz="824332">
              <a:buFont typeface="Arial" pitchFamily="34" charset="0"/>
              <a:buChar char="•"/>
              <a:defRPr/>
            </a:pPr>
            <a:endParaRPr lang="en-US" sz="700" kern="0" dirty="0">
              <a:solidFill>
                <a:srgbClr val="1F497D"/>
              </a:solidFill>
              <a:latin typeface="Calibri"/>
            </a:endParaRPr>
          </a:p>
          <a:p>
            <a:pPr defTabSz="824332">
              <a:buFont typeface="Arial" pitchFamily="34" charset="0"/>
              <a:buChar char="•"/>
              <a:defRPr/>
            </a:pPr>
            <a:endParaRPr lang="en-US" sz="700" kern="0" dirty="0">
              <a:solidFill>
                <a:srgbClr val="1F497D"/>
              </a:solidFill>
              <a:latin typeface="Calibri"/>
            </a:endParaRPr>
          </a:p>
          <a:p>
            <a:pPr defTabSz="824332">
              <a:buFont typeface="Arial" pitchFamily="34" charset="0"/>
              <a:buChar char="•"/>
              <a:defRPr/>
            </a:pPr>
            <a:endParaRPr lang="en-US" sz="9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US" sz="900" kern="0" dirty="0">
              <a:solidFill>
                <a:srgbClr val="1F497D"/>
              </a:solidFill>
              <a:latin typeface="Calibri"/>
            </a:endParaRPr>
          </a:p>
        </p:txBody>
      </p:sp>
      <p:sp>
        <p:nvSpPr>
          <p:cNvPr id="135" name="Rounded Rectangle 134"/>
          <p:cNvSpPr/>
          <p:nvPr/>
        </p:nvSpPr>
        <p:spPr bwMode="auto">
          <a:xfrm>
            <a:off x="2021547" y="4831702"/>
            <a:ext cx="1828830" cy="608095"/>
          </a:xfrm>
          <a:prstGeom prst="roundRect">
            <a:avLst/>
          </a:prstGeom>
          <a:noFill/>
          <a:ln w="28575" cap="flat" cmpd="sng" algn="ctr">
            <a:solidFill>
              <a:srgbClr val="8064A2">
                <a:lumMod val="75000"/>
              </a:srgb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lIns="29255" tIns="0" rIns="29255" bIns="29255" rtlCol="0" anchor="t" anchorCtr="0"/>
          <a:lstStyle/>
          <a:p>
            <a:pPr algn="ctr" defTabSz="786956">
              <a:defRPr/>
            </a:pPr>
            <a:r>
              <a:rPr lang="en-GB" sz="700" kern="0" dirty="0">
                <a:solidFill>
                  <a:srgbClr val="1F497D"/>
                </a:solidFill>
                <a:latin typeface="Calibri"/>
              </a:rPr>
              <a:t>OTHER EFFECTS BY VARIOUS OTHER GOVERNMENT INPUTS</a:t>
            </a:r>
            <a:endParaRPr lang="en-GB" sz="700" kern="0" dirty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4F81BD">
                  <a:lumMod val="75000"/>
                </a:srgbClr>
              </a:solidFill>
              <a:latin typeface="Calibri"/>
            </a:endParaRPr>
          </a:p>
        </p:txBody>
      </p:sp>
      <p:sp>
        <p:nvSpPr>
          <p:cNvPr id="136" name="Chevron 4"/>
          <p:cNvSpPr/>
          <p:nvPr/>
        </p:nvSpPr>
        <p:spPr bwMode="auto">
          <a:xfrm>
            <a:off x="760286" y="523656"/>
            <a:ext cx="1135136" cy="202698"/>
          </a:xfrm>
          <a:prstGeom prst="chevron">
            <a:avLst/>
          </a:prstGeom>
          <a:solidFill>
            <a:srgbClr val="9BBB59">
              <a:lumMod val="20000"/>
              <a:lumOff val="80000"/>
            </a:srgbClr>
          </a:solidFill>
          <a:ln w="9525" cap="flat" cmpd="sng" algn="ctr">
            <a:solidFill>
              <a:srgbClr val="F79646">
                <a:lumMod val="20000"/>
                <a:lumOff val="8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 anchorCtr="1"/>
          <a:lstStyle/>
          <a:p>
            <a:pPr defTabSz="786956">
              <a:defRPr/>
            </a:pPr>
            <a:r>
              <a:rPr lang="en-GB" sz="900" kern="0" dirty="0">
                <a:solidFill>
                  <a:srgbClr val="0033CC"/>
                </a:solidFill>
              </a:rPr>
              <a:t>Inputs</a:t>
            </a:r>
          </a:p>
        </p:txBody>
      </p:sp>
      <p:sp>
        <p:nvSpPr>
          <p:cNvPr id="137" name="Chevron 4"/>
          <p:cNvSpPr/>
          <p:nvPr/>
        </p:nvSpPr>
        <p:spPr bwMode="auto">
          <a:xfrm>
            <a:off x="3976504" y="523656"/>
            <a:ext cx="2012287" cy="202698"/>
          </a:xfrm>
          <a:prstGeom prst="chevron">
            <a:avLst/>
          </a:prstGeom>
          <a:solidFill>
            <a:srgbClr val="9BBB59">
              <a:lumMod val="20000"/>
              <a:lumOff val="80000"/>
            </a:srgbClr>
          </a:solidFill>
          <a:ln w="9525" cap="flat" cmpd="sng" algn="ctr">
            <a:solidFill>
              <a:srgbClr val="F79646">
                <a:lumMod val="20000"/>
                <a:lumOff val="8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 anchorCtr="1"/>
          <a:lstStyle/>
          <a:p>
            <a:pPr algn="ctr" defTabSz="786956">
              <a:defRPr/>
            </a:pPr>
            <a:r>
              <a:rPr lang="en-GB" sz="900" kern="0" dirty="0">
                <a:solidFill>
                  <a:srgbClr val="0033CC"/>
                </a:solidFill>
              </a:rPr>
              <a:t>Induced Outputs</a:t>
            </a:r>
          </a:p>
        </p:txBody>
      </p:sp>
      <p:sp>
        <p:nvSpPr>
          <p:cNvPr id="138" name="Chevron 4"/>
          <p:cNvSpPr/>
          <p:nvPr/>
        </p:nvSpPr>
        <p:spPr bwMode="auto">
          <a:xfrm>
            <a:off x="1958485" y="523656"/>
            <a:ext cx="1954956" cy="202698"/>
          </a:xfrm>
          <a:prstGeom prst="chevron">
            <a:avLst/>
          </a:prstGeom>
          <a:solidFill>
            <a:srgbClr val="9BBB59">
              <a:lumMod val="20000"/>
              <a:lumOff val="80000"/>
            </a:srgbClr>
          </a:solidFill>
          <a:ln w="9525" cap="flat" cmpd="sng" algn="ctr">
            <a:solidFill>
              <a:srgbClr val="F79646">
                <a:lumMod val="20000"/>
                <a:lumOff val="8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 anchorCtr="1"/>
          <a:lstStyle/>
          <a:p>
            <a:pPr defTabSz="786956">
              <a:defRPr/>
            </a:pPr>
            <a:r>
              <a:rPr lang="en-GB" sz="900" kern="0" dirty="0">
                <a:solidFill>
                  <a:srgbClr val="0033CC"/>
                </a:solidFill>
              </a:rPr>
              <a:t>Direct Outputs</a:t>
            </a:r>
          </a:p>
        </p:txBody>
      </p:sp>
      <p:sp>
        <p:nvSpPr>
          <p:cNvPr id="139" name="Chevron 4"/>
          <p:cNvSpPr/>
          <p:nvPr/>
        </p:nvSpPr>
        <p:spPr bwMode="auto">
          <a:xfrm>
            <a:off x="6139489" y="523656"/>
            <a:ext cx="1179360" cy="202698"/>
          </a:xfrm>
          <a:prstGeom prst="chevron">
            <a:avLst/>
          </a:prstGeom>
          <a:solidFill>
            <a:srgbClr val="9BBB59">
              <a:lumMod val="20000"/>
              <a:lumOff val="80000"/>
            </a:srgbClr>
          </a:solidFill>
          <a:ln w="9525" cap="flat" cmpd="sng" algn="ctr">
            <a:solidFill>
              <a:srgbClr val="F79646">
                <a:lumMod val="20000"/>
                <a:lumOff val="8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 anchorCtr="1"/>
          <a:lstStyle/>
          <a:p>
            <a:pPr defTabSz="786956">
              <a:defRPr/>
            </a:pPr>
            <a:r>
              <a:rPr lang="en-GB" sz="900" kern="0" dirty="0">
                <a:solidFill>
                  <a:srgbClr val="0033CC"/>
                </a:solidFill>
              </a:rPr>
              <a:t>Outcomes</a:t>
            </a:r>
          </a:p>
        </p:txBody>
      </p:sp>
      <p:sp>
        <p:nvSpPr>
          <p:cNvPr id="140" name="Chevron 4"/>
          <p:cNvSpPr/>
          <p:nvPr/>
        </p:nvSpPr>
        <p:spPr bwMode="auto">
          <a:xfrm>
            <a:off x="7444975" y="523656"/>
            <a:ext cx="819820" cy="202698"/>
          </a:xfrm>
          <a:prstGeom prst="chevron">
            <a:avLst/>
          </a:prstGeom>
          <a:solidFill>
            <a:srgbClr val="9BBB59">
              <a:lumMod val="20000"/>
              <a:lumOff val="80000"/>
            </a:srgbClr>
          </a:solidFill>
          <a:ln w="9525" cap="flat" cmpd="sng" algn="ctr">
            <a:solidFill>
              <a:srgbClr val="F79646">
                <a:lumMod val="20000"/>
                <a:lumOff val="8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 anchorCtr="1"/>
          <a:lstStyle/>
          <a:p>
            <a:pPr defTabSz="786956">
              <a:defRPr/>
            </a:pPr>
            <a:r>
              <a:rPr lang="en-GB" sz="900" kern="0" dirty="0">
                <a:solidFill>
                  <a:srgbClr val="0033CC"/>
                </a:solidFill>
              </a:rPr>
              <a:t>Impact</a:t>
            </a:r>
          </a:p>
        </p:txBody>
      </p:sp>
      <p:cxnSp>
        <p:nvCxnSpPr>
          <p:cNvPr id="141" name="Connettore 1 267"/>
          <p:cNvCxnSpPr/>
          <p:nvPr/>
        </p:nvCxnSpPr>
        <p:spPr>
          <a:xfrm>
            <a:off x="1895421" y="692571"/>
            <a:ext cx="0" cy="5979604"/>
          </a:xfrm>
          <a:prstGeom prst="line">
            <a:avLst/>
          </a:prstGeom>
          <a:noFill/>
          <a:ln w="9525" cap="flat" cmpd="sng" algn="ctr">
            <a:solidFill>
              <a:sysClr val="window" lastClr="FFFFFF">
                <a:lumMod val="65000"/>
              </a:sysClr>
            </a:solidFill>
            <a:prstDash val="sysDot"/>
          </a:ln>
          <a:effectLst/>
        </p:spPr>
      </p:cxnSp>
      <p:cxnSp>
        <p:nvCxnSpPr>
          <p:cNvPr id="142" name="Connettore 1 269"/>
          <p:cNvCxnSpPr/>
          <p:nvPr/>
        </p:nvCxnSpPr>
        <p:spPr>
          <a:xfrm>
            <a:off x="3913440" y="726354"/>
            <a:ext cx="0" cy="5844472"/>
          </a:xfrm>
          <a:prstGeom prst="line">
            <a:avLst/>
          </a:prstGeom>
          <a:noFill/>
          <a:ln w="9525" cap="flat" cmpd="sng" algn="ctr">
            <a:solidFill>
              <a:sysClr val="window" lastClr="FFFFFF">
                <a:lumMod val="65000"/>
              </a:sysClr>
            </a:solidFill>
            <a:prstDash val="sysDot"/>
          </a:ln>
          <a:effectLst/>
        </p:spPr>
      </p:cxnSp>
      <p:cxnSp>
        <p:nvCxnSpPr>
          <p:cNvPr id="143" name="Connettore 1 71"/>
          <p:cNvCxnSpPr/>
          <p:nvPr/>
        </p:nvCxnSpPr>
        <p:spPr>
          <a:xfrm>
            <a:off x="6120649" y="726354"/>
            <a:ext cx="0" cy="5945821"/>
          </a:xfrm>
          <a:prstGeom prst="line">
            <a:avLst/>
          </a:prstGeom>
          <a:noFill/>
          <a:ln w="9525" cap="flat" cmpd="sng" algn="ctr">
            <a:solidFill>
              <a:sysClr val="window" lastClr="FFFFFF">
                <a:lumMod val="65000"/>
              </a:sysClr>
            </a:solidFill>
            <a:prstDash val="sysDot"/>
          </a:ln>
          <a:effectLst/>
        </p:spPr>
      </p:cxnSp>
      <p:sp>
        <p:nvSpPr>
          <p:cNvPr id="144" name="Rettangolo arrotondato 90"/>
          <p:cNvSpPr/>
          <p:nvPr/>
        </p:nvSpPr>
        <p:spPr bwMode="auto">
          <a:xfrm>
            <a:off x="4024457" y="793921"/>
            <a:ext cx="1654750" cy="3113878"/>
          </a:xfrm>
          <a:prstGeom prst="roundRect">
            <a:avLst/>
          </a:prstGeom>
          <a:noFill/>
          <a:ln w="28575" cap="flat" cmpd="sng" algn="ctr">
            <a:solidFill>
              <a:srgbClr val="F79646">
                <a:lumMod val="75000"/>
              </a:srgb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lIns="29255" tIns="0" rIns="29255" bIns="0" rtlCol="0" anchor="t" anchorCtr="0"/>
          <a:lstStyle/>
          <a:p>
            <a:pPr algn="ctr" defTabSz="786956">
              <a:defRPr/>
            </a:pPr>
            <a:r>
              <a:rPr lang="en-GB" sz="700" kern="0" dirty="0">
                <a:solidFill>
                  <a:srgbClr val="1F497D"/>
                </a:solidFill>
                <a:latin typeface="Calibri"/>
              </a:rPr>
              <a:t>IMPROVED PUBLIC POLICIES, PUBLIC SECTOR INSTITUTIONS &amp; PUBLIC SPENDING PROCESS</a:t>
            </a: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US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US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US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en-US" sz="800" u="sng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</p:txBody>
      </p:sp>
      <p:sp>
        <p:nvSpPr>
          <p:cNvPr id="145" name="Rounded Rectangle 18"/>
          <p:cNvSpPr/>
          <p:nvPr/>
        </p:nvSpPr>
        <p:spPr bwMode="auto">
          <a:xfrm>
            <a:off x="2021548" y="5591118"/>
            <a:ext cx="1812051" cy="270265"/>
          </a:xfrm>
          <a:prstGeom prst="roundRect">
            <a:avLst/>
          </a:prstGeom>
          <a:noFill/>
          <a:ln w="28575" cap="flat" cmpd="sng" algn="ctr">
            <a:solidFill>
              <a:srgbClr val="8064A2">
                <a:lumMod val="75000"/>
              </a:srgb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lIns="29255" tIns="29255" rIns="29255" bIns="29255" rtlCol="0" anchor="ctr"/>
          <a:lstStyle/>
          <a:p>
            <a:pPr algn="ctr" defTabSz="786956">
              <a:defRPr/>
            </a:pPr>
            <a:r>
              <a:rPr lang="en-GB" sz="700" kern="0" dirty="0">
                <a:solidFill>
                  <a:srgbClr val="1F497D"/>
                </a:solidFill>
                <a:latin typeface="Calibri"/>
              </a:rPr>
              <a:t>OTHER EFFECTS BY OTHER </a:t>
            </a:r>
            <a:r>
              <a:rPr lang="en-GB" sz="700" kern="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EXTERNAL ASSISTANCE</a:t>
            </a:r>
          </a:p>
        </p:txBody>
      </p:sp>
      <p:sp>
        <p:nvSpPr>
          <p:cNvPr id="146" name="Rettangolo arrotondato 107"/>
          <p:cNvSpPr/>
          <p:nvPr/>
        </p:nvSpPr>
        <p:spPr bwMode="auto">
          <a:xfrm>
            <a:off x="2021547" y="793921"/>
            <a:ext cx="1828830" cy="3886604"/>
          </a:xfrm>
          <a:prstGeom prst="roundRect">
            <a:avLst/>
          </a:prstGeom>
          <a:noFill/>
          <a:ln w="28575" cap="flat" cmpd="sng" algn="ctr">
            <a:solidFill>
              <a:srgbClr val="8064A2">
                <a:lumMod val="75000"/>
              </a:srgb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lIns="29255" tIns="0" rIns="29255" bIns="29255" rtlCol="0" anchor="t" anchorCtr="0"/>
          <a:lstStyle/>
          <a:p>
            <a:pPr algn="ctr" defTabSz="786956">
              <a:defRPr/>
            </a:pPr>
            <a:r>
              <a:rPr lang="en-GB" sz="700" kern="0" dirty="0">
                <a:solidFill>
                  <a:srgbClr val="1F497D"/>
                </a:solidFill>
                <a:latin typeface="Calibri"/>
              </a:rPr>
              <a:t>OVERALL &amp; SECTOR SPECIFIC IMPROVEMENTS IN THE RELATIONSHIP BETWEEN EXTERNAL ASSISTANCE AND THE NATIONAL BUDGET AND POLICY</a:t>
            </a:r>
          </a:p>
          <a:p>
            <a:pPr algn="ctr" defTabSz="786956">
              <a:defRPr/>
            </a:pPr>
            <a:r>
              <a:rPr lang="en-GB" sz="700" kern="0" dirty="0">
                <a:solidFill>
                  <a:srgbClr val="1F497D"/>
                </a:solidFill>
                <a:latin typeface="Calibri"/>
              </a:rPr>
              <a:t> PROCESSES</a:t>
            </a: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</p:txBody>
      </p:sp>
      <p:cxnSp>
        <p:nvCxnSpPr>
          <p:cNvPr id="147" name="Connettore 1 115"/>
          <p:cNvCxnSpPr/>
          <p:nvPr/>
        </p:nvCxnSpPr>
        <p:spPr>
          <a:xfrm>
            <a:off x="7318848" y="726354"/>
            <a:ext cx="0" cy="5878255"/>
          </a:xfrm>
          <a:prstGeom prst="line">
            <a:avLst/>
          </a:prstGeom>
          <a:noFill/>
          <a:ln w="9525" cap="flat" cmpd="sng" algn="ctr">
            <a:solidFill>
              <a:sysClr val="window" lastClr="FFFFFF">
                <a:lumMod val="65000"/>
              </a:sysClr>
            </a:solidFill>
            <a:prstDash val="sysDot"/>
          </a:ln>
          <a:effectLst/>
        </p:spPr>
      </p:cxnSp>
      <p:sp>
        <p:nvSpPr>
          <p:cNvPr id="148" name="Rettangolo arrotondato 101"/>
          <p:cNvSpPr/>
          <p:nvPr/>
        </p:nvSpPr>
        <p:spPr bwMode="auto">
          <a:xfrm>
            <a:off x="729156" y="4128366"/>
            <a:ext cx="1103482" cy="67624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lIns="29255" tIns="0" rIns="29255" bIns="29255" rtlCol="0" anchor="t" anchorCtr="0"/>
          <a:lstStyle/>
          <a:p>
            <a:pPr algn="ctr" defTabSz="786956">
              <a:defRPr/>
            </a:pPr>
            <a:r>
              <a:rPr lang="it-IT" sz="700" kern="0" dirty="0" err="1">
                <a:solidFill>
                  <a:srgbClr val="1F497D"/>
                </a:solidFill>
                <a:latin typeface="Calibri"/>
              </a:rPr>
              <a:t>Main</a:t>
            </a:r>
            <a:r>
              <a:rPr lang="it-IT" sz="700" kern="0" dirty="0">
                <a:solidFill>
                  <a:srgbClr val="1F497D"/>
                </a:solidFill>
                <a:latin typeface="Calibri"/>
              </a:rPr>
              <a:t> </a:t>
            </a:r>
            <a:r>
              <a:rPr lang="it-IT" sz="700" kern="0" dirty="0" err="1">
                <a:solidFill>
                  <a:srgbClr val="1F497D"/>
                </a:solidFill>
                <a:latin typeface="Calibri"/>
              </a:rPr>
              <a:t>government</a:t>
            </a:r>
            <a:r>
              <a:rPr lang="it-IT" sz="700" kern="0" dirty="0">
                <a:solidFill>
                  <a:srgbClr val="1F497D"/>
                </a:solidFill>
                <a:latin typeface="Calibri"/>
              </a:rPr>
              <a:t> </a:t>
            </a:r>
            <a:r>
              <a:rPr lang="it-IT" sz="700" kern="0" dirty="0" err="1">
                <a:solidFill>
                  <a:srgbClr val="1F497D"/>
                </a:solidFill>
                <a:latin typeface="Calibri"/>
              </a:rPr>
              <a:t>programmes</a:t>
            </a:r>
            <a:r>
              <a:rPr lang="it-IT" sz="700" kern="0" dirty="0">
                <a:solidFill>
                  <a:srgbClr val="1F497D"/>
                </a:solidFill>
                <a:latin typeface="Calibri"/>
              </a:rPr>
              <a:t> and </a:t>
            </a:r>
            <a:r>
              <a:rPr lang="it-IT" sz="700" kern="0" dirty="0" err="1">
                <a:solidFill>
                  <a:srgbClr val="1F497D"/>
                </a:solidFill>
                <a:latin typeface="Calibri"/>
              </a:rPr>
              <a:t>other</a:t>
            </a:r>
            <a:r>
              <a:rPr lang="it-IT" sz="700" kern="0" dirty="0">
                <a:solidFill>
                  <a:srgbClr val="1F497D"/>
                </a:solidFill>
                <a:latin typeface="Calibri"/>
              </a:rPr>
              <a:t> SPECIFIC INPUTS</a:t>
            </a:r>
          </a:p>
        </p:txBody>
      </p:sp>
      <p:sp>
        <p:nvSpPr>
          <p:cNvPr id="149" name="Rettangolo arrotondato 102"/>
          <p:cNvSpPr/>
          <p:nvPr/>
        </p:nvSpPr>
        <p:spPr bwMode="auto">
          <a:xfrm>
            <a:off x="729156" y="4890020"/>
            <a:ext cx="1103482" cy="1038928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lIns="29255" tIns="0" rIns="29255" bIns="29255" rtlCol="0" anchor="t" anchorCtr="0"/>
          <a:lstStyle/>
          <a:p>
            <a:pPr algn="ctr" defTabSz="786956">
              <a:defRPr/>
            </a:pPr>
            <a:r>
              <a:rPr lang="it-IT" sz="700" kern="0" dirty="0">
                <a:solidFill>
                  <a:srgbClr val="1F497D"/>
                </a:solidFill>
                <a:latin typeface="Calibri"/>
              </a:rPr>
              <a:t>INPUTS of </a:t>
            </a:r>
            <a:r>
              <a:rPr lang="it-IT" sz="700" kern="0" dirty="0" err="1">
                <a:solidFill>
                  <a:srgbClr val="1F497D"/>
                </a:solidFill>
                <a:latin typeface="Calibri"/>
              </a:rPr>
              <a:t>other</a:t>
            </a:r>
            <a:r>
              <a:rPr lang="it-IT" sz="700" kern="0" dirty="0">
                <a:solidFill>
                  <a:srgbClr val="1F497D"/>
                </a:solidFill>
                <a:latin typeface="Calibri"/>
              </a:rPr>
              <a:t> </a:t>
            </a:r>
            <a:r>
              <a:rPr lang="it-IT" sz="700" kern="0" dirty="0" err="1">
                <a:solidFill>
                  <a:srgbClr val="1F497D"/>
                </a:solidFill>
                <a:latin typeface="Calibri"/>
              </a:rPr>
              <a:t>external</a:t>
            </a:r>
            <a:r>
              <a:rPr lang="it-IT" sz="700" kern="0" dirty="0">
                <a:solidFill>
                  <a:srgbClr val="1F497D"/>
                </a:solidFill>
                <a:latin typeface="Calibri"/>
              </a:rPr>
              <a:t> </a:t>
            </a:r>
            <a:r>
              <a:rPr lang="it-IT" sz="700" kern="0" dirty="0" err="1">
                <a:solidFill>
                  <a:srgbClr val="1F497D"/>
                </a:solidFill>
                <a:latin typeface="Calibri"/>
              </a:rPr>
              <a:t>assistance</a:t>
            </a:r>
            <a:r>
              <a:rPr lang="it-IT" sz="700" kern="0" dirty="0">
                <a:solidFill>
                  <a:srgbClr val="1F497D"/>
                </a:solidFill>
                <a:latin typeface="Calibri"/>
              </a:rPr>
              <a:t> </a:t>
            </a:r>
            <a:r>
              <a:rPr lang="it-IT" sz="700" kern="0" dirty="0" err="1">
                <a:solidFill>
                  <a:srgbClr val="1F497D"/>
                </a:solidFill>
                <a:latin typeface="Calibri"/>
              </a:rPr>
              <a:t>programmes</a:t>
            </a:r>
            <a:endParaRPr lang="it-IT" sz="700" kern="0" dirty="0">
              <a:solidFill>
                <a:srgbClr val="1F497D"/>
              </a:solidFill>
              <a:latin typeface="Calibri"/>
            </a:endParaRPr>
          </a:p>
          <a:p>
            <a:pPr algn="ctr" defTabSz="786956">
              <a:defRPr/>
            </a:pPr>
            <a:r>
              <a:rPr lang="en-GB" sz="700" kern="0" dirty="0">
                <a:solidFill>
                  <a:srgbClr val="1F497D"/>
                </a:solidFill>
                <a:latin typeface="Calibri"/>
              </a:rPr>
              <a:t>(EU / EU MS, and others), e.g.: PSPPD, TDCA dialogue facility, Other donors (health, education…).</a:t>
            </a:r>
          </a:p>
          <a:p>
            <a:pPr algn="ctr" defTabSz="786956">
              <a:defRPr/>
            </a:pPr>
            <a:endParaRPr lang="it-IT" sz="700" kern="0" dirty="0">
              <a:solidFill>
                <a:srgbClr val="1F497D"/>
              </a:solidFill>
              <a:latin typeface="Calibri"/>
            </a:endParaRPr>
          </a:p>
        </p:txBody>
      </p:sp>
      <p:sp>
        <p:nvSpPr>
          <p:cNvPr id="150" name="Rettangolo 103"/>
          <p:cNvSpPr/>
          <p:nvPr/>
        </p:nvSpPr>
        <p:spPr bwMode="auto">
          <a:xfrm>
            <a:off x="350820" y="861486"/>
            <a:ext cx="346402" cy="5067461"/>
          </a:xfrm>
          <a:prstGeom prst="rect">
            <a:avLst/>
          </a:prstGeom>
          <a:solidFill>
            <a:srgbClr val="1F497D">
              <a:lumMod val="20000"/>
              <a:lumOff val="80000"/>
            </a:srgbClr>
          </a:solidFill>
          <a:ln w="9525" cap="flat" cmpd="sng" algn="ctr">
            <a:solidFill>
              <a:srgbClr val="1F497D">
                <a:lumMod val="20000"/>
                <a:lumOff val="8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lIns="29255" tIns="29255" rIns="29255" bIns="29255" rtlCol="0" anchor="ctr"/>
          <a:lstStyle/>
          <a:p>
            <a:pPr algn="ctr" defTabSz="786956">
              <a:defRPr/>
            </a:pPr>
            <a:r>
              <a:rPr lang="en-GB" sz="800" kern="0" dirty="0">
                <a:solidFill>
                  <a:srgbClr val="1F497D">
                    <a:lumMod val="50000"/>
                  </a:srgbClr>
                </a:solidFill>
                <a:latin typeface="Calibri"/>
              </a:rPr>
              <a:t>SA-EU </a:t>
            </a:r>
            <a:r>
              <a:rPr lang="it-IT" sz="800" kern="0" dirty="0">
                <a:solidFill>
                  <a:srgbClr val="1F497D">
                    <a:lumMod val="50000"/>
                  </a:srgbClr>
                </a:solidFill>
                <a:latin typeface="Calibri"/>
              </a:rPr>
              <a:t>STRATEGIC PARTNERHSIP &amp; </a:t>
            </a:r>
          </a:p>
          <a:p>
            <a:pPr algn="ctr" defTabSz="786956">
              <a:defRPr/>
            </a:pPr>
            <a:r>
              <a:rPr lang="it-IT" sz="800" kern="0" dirty="0">
                <a:solidFill>
                  <a:srgbClr val="1F497D">
                    <a:lumMod val="50000"/>
                  </a:srgbClr>
                </a:solidFill>
                <a:latin typeface="Calibri"/>
              </a:rPr>
              <a:t> OTHER EXTERNAL FACTORS, CONTEXT FEATURES AND FEEDBACK PROCESSES</a:t>
            </a:r>
          </a:p>
        </p:txBody>
      </p:sp>
      <p:sp>
        <p:nvSpPr>
          <p:cNvPr id="151" name="Rettangolo arrotondato 65"/>
          <p:cNvSpPr/>
          <p:nvPr/>
        </p:nvSpPr>
        <p:spPr bwMode="auto">
          <a:xfrm>
            <a:off x="855641" y="222491"/>
            <a:ext cx="2931673" cy="202676"/>
          </a:xfrm>
          <a:prstGeom prst="roundRect">
            <a:avLst/>
          </a:prstGeom>
          <a:solidFill>
            <a:srgbClr val="9BBB59">
              <a:lumMod val="20000"/>
              <a:lumOff val="80000"/>
            </a:srgbClr>
          </a:solidFill>
          <a:ln w="19050" cap="flat" cmpd="sng" algn="ctr">
            <a:solidFill>
              <a:srgbClr val="00B05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 anchorCtr="1"/>
          <a:lstStyle/>
          <a:p>
            <a:pPr defTabSz="786956">
              <a:defRPr/>
            </a:pPr>
            <a:r>
              <a:rPr lang="en-GB" sz="700" kern="0" dirty="0">
                <a:solidFill>
                  <a:srgbClr val="1F497D">
                    <a:lumMod val="50000"/>
                  </a:srgbClr>
                </a:solidFill>
              </a:rPr>
              <a:t>Inputs to government policies and spending actions  </a:t>
            </a:r>
          </a:p>
        </p:txBody>
      </p:sp>
      <p:sp>
        <p:nvSpPr>
          <p:cNvPr id="152" name="Rettangolo arrotondato 66"/>
          <p:cNvSpPr/>
          <p:nvPr/>
        </p:nvSpPr>
        <p:spPr bwMode="auto">
          <a:xfrm>
            <a:off x="3936106" y="222492"/>
            <a:ext cx="2161880" cy="202676"/>
          </a:xfrm>
          <a:prstGeom prst="roundRect">
            <a:avLst/>
          </a:prstGeom>
          <a:solidFill>
            <a:srgbClr val="9BBB59">
              <a:lumMod val="20000"/>
              <a:lumOff val="80000"/>
            </a:srgbClr>
          </a:solidFill>
          <a:ln w="19050" cap="flat" cmpd="sng" algn="ctr">
            <a:solidFill>
              <a:srgbClr val="00B05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 anchorCtr="1"/>
          <a:lstStyle/>
          <a:p>
            <a:pPr defTabSz="786956">
              <a:defRPr/>
            </a:pPr>
            <a:r>
              <a:rPr lang="en-GB" sz="700" kern="0" dirty="0">
                <a:solidFill>
                  <a:srgbClr val="1F497D">
                    <a:lumMod val="50000"/>
                  </a:srgbClr>
                </a:solidFill>
              </a:rPr>
              <a:t>Government policies and spending actions (strategy)  </a:t>
            </a:r>
          </a:p>
        </p:txBody>
      </p:sp>
      <p:sp>
        <p:nvSpPr>
          <p:cNvPr id="153" name="Parentesi graffa chiusa 84"/>
          <p:cNvSpPr/>
          <p:nvPr/>
        </p:nvSpPr>
        <p:spPr>
          <a:xfrm>
            <a:off x="1814562" y="861486"/>
            <a:ext cx="189189" cy="5067461"/>
          </a:xfrm>
          <a:prstGeom prst="rightBrace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  <p:txBody>
          <a:bodyPr lIns="82429" tIns="41215" rIns="82429" bIns="41215" rtlCol="0" anchor="ctr"/>
          <a:lstStyle/>
          <a:p>
            <a:pPr algn="ctr" defTabSz="824332">
              <a:defRPr/>
            </a:pPr>
            <a:endParaRPr lang="it-IT" sz="1600" kern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154" name="Arrotonda angolo diagonale rettangolo 106"/>
          <p:cNvSpPr/>
          <p:nvPr/>
        </p:nvSpPr>
        <p:spPr bwMode="auto">
          <a:xfrm>
            <a:off x="696000" y="6024163"/>
            <a:ext cx="7414478" cy="534835"/>
          </a:xfrm>
          <a:prstGeom prst="round2DiagRect">
            <a:avLst/>
          </a:prstGeom>
          <a:solidFill>
            <a:sysClr val="window" lastClr="FFFFFF"/>
          </a:solidFill>
          <a:ln w="1270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lIns="29255" tIns="29255" rIns="29255" bIns="29255" numCol="3" rtlCol="0" anchor="ctr"/>
          <a:lstStyle/>
          <a:p>
            <a:pPr defTabSz="824332">
              <a:buFont typeface="Arial" pitchFamily="34" charset="0"/>
              <a:buChar char="•"/>
              <a:defRPr/>
            </a:pPr>
            <a:r>
              <a:rPr lang="en-GB" sz="700" kern="0" dirty="0">
                <a:solidFill>
                  <a:sysClr val="windowText" lastClr="000000"/>
                </a:solidFill>
              </a:rPr>
              <a:t> Various features of the “entry conditions”,</a:t>
            </a:r>
          </a:p>
          <a:p>
            <a:pPr defTabSz="824332">
              <a:buFont typeface="Arial" pitchFamily="34" charset="0"/>
              <a:buChar char="•"/>
              <a:defRPr/>
            </a:pPr>
            <a:r>
              <a:rPr lang="en-GB" sz="700" kern="0" dirty="0">
                <a:solidFill>
                  <a:sysClr val="windowText" lastClr="000000"/>
                </a:solidFill>
              </a:rPr>
              <a:t> Overall aid framework,</a:t>
            </a:r>
          </a:p>
          <a:p>
            <a:pPr defTabSz="824332">
              <a:buFont typeface="Arial" pitchFamily="34" charset="0"/>
              <a:buChar char="•"/>
              <a:defRPr/>
            </a:pPr>
            <a:r>
              <a:rPr lang="en-GB" sz="700" kern="0" dirty="0">
                <a:solidFill>
                  <a:sysClr val="windowText" lastClr="000000"/>
                </a:solidFill>
              </a:rPr>
              <a:t> Existing learning processes and tools,</a:t>
            </a:r>
          </a:p>
          <a:p>
            <a:pPr defTabSz="824332">
              <a:buFont typeface="Arial" pitchFamily="34" charset="0"/>
              <a:buChar char="•"/>
              <a:defRPr/>
            </a:pPr>
            <a:r>
              <a:rPr lang="en-GB" sz="700" kern="0" dirty="0">
                <a:solidFill>
                  <a:sysClr val="windowText" lastClr="000000"/>
                </a:solidFill>
              </a:rPr>
              <a:t> Government capacity to implement reforms, </a:t>
            </a:r>
          </a:p>
          <a:p>
            <a:pPr defTabSz="824332">
              <a:buFont typeface="Arial" pitchFamily="34" charset="0"/>
              <a:buChar char="•"/>
              <a:defRPr/>
            </a:pPr>
            <a:r>
              <a:rPr lang="en-GB" sz="700" kern="0" dirty="0">
                <a:solidFill>
                  <a:sysClr val="windowText" lastClr="000000"/>
                </a:solidFill>
              </a:rPr>
              <a:t> Extent of political commitment to reform processes,</a:t>
            </a:r>
          </a:p>
          <a:p>
            <a:pPr defTabSz="824332">
              <a:buFont typeface="Arial" pitchFamily="34" charset="0"/>
              <a:buChar char="•"/>
              <a:defRPr/>
            </a:pPr>
            <a:r>
              <a:rPr lang="en-GB" sz="700" kern="0" dirty="0">
                <a:solidFill>
                  <a:sysClr val="windowText" lastClr="000000"/>
                </a:solidFill>
              </a:rPr>
              <a:t> Capacity of public sector,</a:t>
            </a:r>
          </a:p>
          <a:p>
            <a:pPr defTabSz="824332">
              <a:buFont typeface="Arial" pitchFamily="34" charset="0"/>
              <a:buChar char="•"/>
              <a:defRPr/>
            </a:pPr>
            <a:r>
              <a:rPr lang="en-GB" sz="700" kern="0" dirty="0">
                <a:solidFill>
                  <a:sysClr val="windowText" lastClr="000000"/>
                </a:solidFill>
              </a:rPr>
              <a:t> Nature of demand for public services,</a:t>
            </a:r>
          </a:p>
          <a:p>
            <a:pPr defTabSz="824332">
              <a:buFont typeface="Arial" pitchFamily="34" charset="0"/>
              <a:buChar char="•"/>
              <a:defRPr/>
            </a:pPr>
            <a:r>
              <a:rPr lang="en-GB" sz="700" kern="0" dirty="0">
                <a:solidFill>
                  <a:sysClr val="windowText" lastClr="000000"/>
                </a:solidFill>
              </a:rPr>
              <a:t> Strength of domestic accountability,</a:t>
            </a:r>
          </a:p>
          <a:p>
            <a:pPr defTabSz="824332">
              <a:buFont typeface="Arial" pitchFamily="34" charset="0"/>
              <a:buChar char="•"/>
              <a:defRPr/>
            </a:pPr>
            <a:r>
              <a:rPr lang="en-US" sz="700" kern="0" dirty="0">
                <a:solidFill>
                  <a:sysClr val="windowText" lastClr="000000"/>
                </a:solidFill>
              </a:rPr>
              <a:t> </a:t>
            </a:r>
            <a:r>
              <a:rPr lang="en-GB" sz="700" kern="0" dirty="0">
                <a:solidFill>
                  <a:sysClr val="windowText" lastClr="000000"/>
                </a:solidFill>
              </a:rPr>
              <a:t>Global economic development,</a:t>
            </a:r>
          </a:p>
          <a:p>
            <a:pPr defTabSz="824332">
              <a:buFont typeface="Arial" pitchFamily="34" charset="0"/>
              <a:buChar char="•"/>
              <a:defRPr/>
            </a:pPr>
            <a:r>
              <a:rPr lang="en-GB" sz="700" kern="0" dirty="0">
                <a:solidFill>
                  <a:sysClr val="windowText" lastClr="000000"/>
                </a:solidFill>
              </a:rPr>
              <a:t> Foreign capital inflows,</a:t>
            </a:r>
          </a:p>
          <a:p>
            <a:pPr defTabSz="824332">
              <a:buFont typeface="Arial" pitchFamily="34" charset="0"/>
              <a:buChar char="•"/>
              <a:defRPr/>
            </a:pPr>
            <a:r>
              <a:rPr lang="en-GB" sz="700" kern="0" dirty="0">
                <a:solidFill>
                  <a:sysClr val="windowText" lastClr="000000"/>
                </a:solidFill>
              </a:rPr>
              <a:t> Responses to changing incentives ,</a:t>
            </a:r>
          </a:p>
          <a:p>
            <a:pPr defTabSz="824332">
              <a:buFont typeface="Arial" pitchFamily="34" charset="0"/>
              <a:buChar char="•"/>
              <a:defRPr/>
            </a:pPr>
            <a:r>
              <a:rPr lang="en-US" sz="700" kern="0" dirty="0">
                <a:solidFill>
                  <a:sysClr val="windowText" lastClr="000000"/>
                </a:solidFill>
              </a:rPr>
              <a:t> …</a:t>
            </a:r>
            <a:endParaRPr lang="en-GB" sz="700" kern="0" dirty="0">
              <a:solidFill>
                <a:sysClr val="windowText" lastClr="000000"/>
              </a:solidFill>
            </a:endParaRPr>
          </a:p>
        </p:txBody>
      </p:sp>
      <p:sp>
        <p:nvSpPr>
          <p:cNvPr id="155" name="Rounded Rectangle 8"/>
          <p:cNvSpPr/>
          <p:nvPr/>
        </p:nvSpPr>
        <p:spPr bwMode="auto">
          <a:xfrm>
            <a:off x="4165693" y="3969529"/>
            <a:ext cx="1932293" cy="1891852"/>
          </a:xfrm>
          <a:prstGeom prst="roundRect">
            <a:avLst/>
          </a:prstGeom>
          <a:noFill/>
          <a:ln w="28575" cap="flat" cmpd="sng" algn="ctr">
            <a:solidFill>
              <a:srgbClr val="8064A2">
                <a:lumMod val="75000"/>
              </a:srgb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lIns="0" tIns="0" rIns="0" bIns="0" rtlCol="0" anchor="t" anchorCtr="0"/>
          <a:lstStyle/>
          <a:p>
            <a:pPr algn="ctr" defTabSz="824332">
              <a:defRPr/>
            </a:pPr>
            <a:r>
              <a:rPr lang="en-GB" sz="700" kern="0" dirty="0">
                <a:solidFill>
                  <a:srgbClr val="1F497D"/>
                </a:solidFill>
                <a:latin typeface="Calibri"/>
              </a:rPr>
              <a:t>IMPROVED PUBLIC SERVICE DELIVERY IN THE INTERVENTION SUB-SECTORS</a:t>
            </a:r>
          </a:p>
          <a:p>
            <a:pPr algn="ctr" defTabSz="786956">
              <a:defRPr/>
            </a:pPr>
            <a:endParaRPr lang="en-GB" sz="700" kern="0" dirty="0">
              <a:solidFill>
                <a:srgbClr val="1F497D"/>
              </a:solidFill>
              <a:latin typeface="Calibri"/>
            </a:endParaRPr>
          </a:p>
        </p:txBody>
      </p:sp>
      <p:sp>
        <p:nvSpPr>
          <p:cNvPr id="156" name="Chevron 4"/>
          <p:cNvSpPr/>
          <p:nvPr/>
        </p:nvSpPr>
        <p:spPr bwMode="auto">
          <a:xfrm>
            <a:off x="760286" y="538410"/>
            <a:ext cx="1135136" cy="202698"/>
          </a:xfrm>
          <a:prstGeom prst="chevron">
            <a:avLst/>
          </a:prstGeom>
          <a:solidFill>
            <a:srgbClr val="9BBB59">
              <a:lumMod val="20000"/>
              <a:lumOff val="80000"/>
            </a:srgbClr>
          </a:solidFill>
          <a:ln w="9525" cap="flat" cmpd="sng" algn="ctr">
            <a:solidFill>
              <a:srgbClr val="F79646">
                <a:lumMod val="20000"/>
                <a:lumOff val="8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 anchorCtr="1"/>
          <a:lstStyle/>
          <a:p>
            <a:pPr defTabSz="786956">
              <a:defRPr/>
            </a:pPr>
            <a:r>
              <a:rPr lang="en-GB" sz="900" kern="0" dirty="0">
                <a:solidFill>
                  <a:srgbClr val="0033CC"/>
                </a:solidFill>
              </a:rPr>
              <a:t>Inputs</a:t>
            </a:r>
          </a:p>
        </p:txBody>
      </p:sp>
      <p:sp>
        <p:nvSpPr>
          <p:cNvPr id="157" name="Chevron 4"/>
          <p:cNvSpPr/>
          <p:nvPr/>
        </p:nvSpPr>
        <p:spPr bwMode="auto">
          <a:xfrm>
            <a:off x="3976504" y="538410"/>
            <a:ext cx="2012287" cy="202698"/>
          </a:xfrm>
          <a:prstGeom prst="chevron">
            <a:avLst/>
          </a:prstGeom>
          <a:solidFill>
            <a:srgbClr val="9BBB59">
              <a:lumMod val="20000"/>
              <a:lumOff val="80000"/>
            </a:srgbClr>
          </a:solidFill>
          <a:ln w="9525" cap="flat" cmpd="sng" algn="ctr">
            <a:solidFill>
              <a:srgbClr val="F79646">
                <a:lumMod val="20000"/>
                <a:lumOff val="8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 anchorCtr="1"/>
          <a:lstStyle/>
          <a:p>
            <a:pPr algn="ctr" defTabSz="786956">
              <a:defRPr/>
            </a:pPr>
            <a:r>
              <a:rPr lang="en-GB" sz="900" kern="0" dirty="0">
                <a:solidFill>
                  <a:srgbClr val="0033CC"/>
                </a:solidFill>
              </a:rPr>
              <a:t>Induced Outputs</a:t>
            </a:r>
          </a:p>
        </p:txBody>
      </p:sp>
      <p:sp>
        <p:nvSpPr>
          <p:cNvPr id="158" name="Chevron 4"/>
          <p:cNvSpPr/>
          <p:nvPr/>
        </p:nvSpPr>
        <p:spPr bwMode="auto">
          <a:xfrm>
            <a:off x="1958485" y="538410"/>
            <a:ext cx="1954956" cy="202698"/>
          </a:xfrm>
          <a:prstGeom prst="chevron">
            <a:avLst/>
          </a:prstGeom>
          <a:solidFill>
            <a:srgbClr val="9BBB59">
              <a:lumMod val="20000"/>
              <a:lumOff val="80000"/>
            </a:srgbClr>
          </a:solidFill>
          <a:ln w="9525" cap="flat" cmpd="sng" algn="ctr">
            <a:solidFill>
              <a:srgbClr val="F79646">
                <a:lumMod val="20000"/>
                <a:lumOff val="8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 anchorCtr="1"/>
          <a:lstStyle/>
          <a:p>
            <a:pPr defTabSz="786956">
              <a:defRPr/>
            </a:pPr>
            <a:r>
              <a:rPr lang="en-GB" sz="900" kern="0" dirty="0">
                <a:solidFill>
                  <a:srgbClr val="0033CC"/>
                </a:solidFill>
              </a:rPr>
              <a:t>Direct Outputs</a:t>
            </a:r>
          </a:p>
        </p:txBody>
      </p:sp>
      <p:sp>
        <p:nvSpPr>
          <p:cNvPr id="159" name="Rettangolo 160"/>
          <p:cNvSpPr/>
          <p:nvPr/>
        </p:nvSpPr>
        <p:spPr bwMode="auto">
          <a:xfrm>
            <a:off x="842202" y="3337681"/>
            <a:ext cx="856463" cy="570584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9525" cap="flat" cmpd="sng" algn="ctr">
            <a:solidFill>
              <a:srgbClr val="1F49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4629" tIns="14629" rIns="14629" bIns="14629" rtlCol="0" anchor="ctr"/>
          <a:lstStyle/>
          <a:p>
            <a:pPr algn="ctr" defTabSz="709481">
              <a:defRPr/>
            </a:pPr>
            <a:r>
              <a:rPr lang="en-GB" sz="700" b="1" kern="0" dirty="0">
                <a:solidFill>
                  <a:srgbClr val="1F497D"/>
                </a:solidFill>
                <a:latin typeface="Calibri"/>
              </a:rPr>
              <a:t>Transfer of funds </a:t>
            </a:r>
            <a:r>
              <a:rPr lang="en-GB" sz="700" kern="0" dirty="0">
                <a:solidFill>
                  <a:srgbClr val="1F497D"/>
                </a:solidFill>
                <a:latin typeface="Calibri"/>
              </a:rPr>
              <a:t>to the National Treasury </a:t>
            </a:r>
            <a:r>
              <a:rPr lang="en-US" sz="700" kern="0" dirty="0">
                <a:solidFill>
                  <a:srgbClr val="1F497D"/>
                </a:solidFill>
                <a:latin typeface="Calibri"/>
              </a:rPr>
              <a:t>(just shy of 1 </a:t>
            </a:r>
            <a:r>
              <a:rPr lang="en-US" sz="700" kern="0" dirty="0" err="1">
                <a:solidFill>
                  <a:srgbClr val="1F497D"/>
                </a:solidFill>
                <a:latin typeface="Calibri"/>
              </a:rPr>
              <a:t>bln</a:t>
            </a:r>
            <a:r>
              <a:rPr lang="en-US" sz="700" kern="0" dirty="0">
                <a:solidFill>
                  <a:srgbClr val="1F497D"/>
                </a:solidFill>
                <a:latin typeface="Calibri"/>
              </a:rPr>
              <a:t> € or </a:t>
            </a:r>
            <a:r>
              <a:rPr lang="en-US" sz="700" kern="0" dirty="0">
                <a:solidFill>
                  <a:srgbClr val="1F497D"/>
                </a:solidFill>
                <a:latin typeface="Calibri"/>
                <a:sym typeface="Symbol"/>
              </a:rPr>
              <a:t> 75% of EU funds</a:t>
            </a:r>
            <a:r>
              <a:rPr lang="en-US" sz="700" kern="0" dirty="0">
                <a:solidFill>
                  <a:srgbClr val="1F497D"/>
                </a:solidFill>
                <a:latin typeface="Calibri"/>
              </a:rPr>
              <a:t>)</a:t>
            </a:r>
          </a:p>
        </p:txBody>
      </p:sp>
      <p:sp>
        <p:nvSpPr>
          <p:cNvPr id="160" name="Rettangolo 164"/>
          <p:cNvSpPr/>
          <p:nvPr/>
        </p:nvSpPr>
        <p:spPr bwMode="auto">
          <a:xfrm>
            <a:off x="847410" y="2269188"/>
            <a:ext cx="856463" cy="380390"/>
          </a:xfrm>
          <a:prstGeom prst="rect">
            <a:avLst/>
          </a:prstGeom>
          <a:solidFill>
            <a:srgbClr val="F79646">
              <a:lumMod val="20000"/>
              <a:lumOff val="80000"/>
            </a:srgbClr>
          </a:solidFill>
          <a:ln w="9525" cap="flat" cmpd="sng" algn="ctr">
            <a:solidFill>
              <a:srgbClr val="1F49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4629" tIns="14629" rIns="14629" bIns="14629" rtlCol="0" anchor="ctr"/>
          <a:lstStyle/>
          <a:p>
            <a:pPr algn="ctr" defTabSz="709481">
              <a:defRPr/>
            </a:pPr>
            <a:r>
              <a:rPr lang="en-GB" sz="700" b="1" kern="0" dirty="0">
                <a:solidFill>
                  <a:srgbClr val="1F497D"/>
                </a:solidFill>
                <a:latin typeface="Calibri"/>
              </a:rPr>
              <a:t>Policy dialogue </a:t>
            </a:r>
            <a:r>
              <a:rPr lang="en-GB" sz="700" kern="0" dirty="0">
                <a:solidFill>
                  <a:srgbClr val="1F497D"/>
                </a:solidFill>
                <a:latin typeface="Calibri"/>
              </a:rPr>
              <a:t>and performance indicators</a:t>
            </a:r>
          </a:p>
        </p:txBody>
      </p:sp>
      <p:sp>
        <p:nvSpPr>
          <p:cNvPr id="161" name="Rettangolo 68"/>
          <p:cNvSpPr/>
          <p:nvPr/>
        </p:nvSpPr>
        <p:spPr bwMode="auto">
          <a:xfrm>
            <a:off x="841698" y="2739359"/>
            <a:ext cx="856967" cy="503225"/>
          </a:xfrm>
          <a:prstGeom prst="rect">
            <a:avLst/>
          </a:prstGeom>
          <a:solidFill>
            <a:srgbClr val="F79646">
              <a:lumMod val="20000"/>
              <a:lumOff val="80000"/>
            </a:srgbClr>
          </a:solidFill>
          <a:ln w="9525" cap="flat" cmpd="sng" algn="ctr">
            <a:solidFill>
              <a:srgbClr val="1F49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4629" tIns="14629" rIns="14629" bIns="14629" rtlCol="0" anchor="ctr"/>
          <a:lstStyle/>
          <a:p>
            <a:pPr algn="ctr" defTabSz="709481">
              <a:defRPr/>
            </a:pPr>
            <a:r>
              <a:rPr lang="en-GB" sz="700" b="1" kern="0" dirty="0">
                <a:solidFill>
                  <a:srgbClr val="1F497D"/>
                </a:solidFill>
                <a:latin typeface="Calibri"/>
              </a:rPr>
              <a:t>Capacity development </a:t>
            </a:r>
            <a:r>
              <a:rPr lang="en-GB" sz="700" kern="0" dirty="0">
                <a:solidFill>
                  <a:srgbClr val="1F497D"/>
                </a:solidFill>
                <a:latin typeface="Calibri"/>
              </a:rPr>
              <a:t>inputs incl. technical assistance</a:t>
            </a:r>
          </a:p>
        </p:txBody>
      </p:sp>
      <p:sp>
        <p:nvSpPr>
          <p:cNvPr id="162" name="Rounded Rectangle 30"/>
          <p:cNvSpPr/>
          <p:nvPr/>
        </p:nvSpPr>
        <p:spPr bwMode="auto">
          <a:xfrm>
            <a:off x="2145709" y="1577230"/>
            <a:ext cx="1546250" cy="789973"/>
          </a:xfrm>
          <a:prstGeom prst="roundRect">
            <a:avLst/>
          </a:prstGeom>
          <a:solidFill>
            <a:srgbClr val="F79646">
              <a:lumMod val="20000"/>
              <a:lumOff val="80000"/>
            </a:srgbClr>
          </a:solidFill>
          <a:ln w="9525" cap="flat" cmpd="sng" algn="ctr">
            <a:solidFill>
              <a:srgbClr val="4BACC6">
                <a:lumMod val="60000"/>
                <a:lumOff val="4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4629" tIns="26375" rIns="14629" bIns="26375" anchor="ctr"/>
          <a:lstStyle/>
          <a:p>
            <a:pPr algn="ctr" defTabSz="709481">
              <a:defRPr/>
            </a:pPr>
            <a:r>
              <a:rPr lang="en-GB" sz="700" b="1" kern="0" dirty="0">
                <a:solidFill>
                  <a:sysClr val="windowText" lastClr="000000"/>
                </a:solidFill>
                <a:latin typeface="Calibri"/>
              </a:rPr>
              <a:t>Policy dialogue architecture </a:t>
            </a:r>
            <a:r>
              <a:rPr lang="en-GB" sz="700" kern="0" dirty="0">
                <a:solidFill>
                  <a:sysClr val="windowText" lastClr="000000"/>
                </a:solidFill>
                <a:latin typeface="Calibri"/>
              </a:rPr>
              <a:t>(including TDCA, Strategic partnership, sector policy dialogue related to SBS, negotiation of conditions &amp; KPIs) allows interaction and synergies between high level political dialogue &amp; policy support.</a:t>
            </a:r>
          </a:p>
        </p:txBody>
      </p:sp>
      <p:sp>
        <p:nvSpPr>
          <p:cNvPr id="163" name="Rounded Rectangle 162"/>
          <p:cNvSpPr/>
          <p:nvPr/>
        </p:nvSpPr>
        <p:spPr bwMode="auto">
          <a:xfrm>
            <a:off x="2145709" y="4058816"/>
            <a:ext cx="1546250" cy="380390"/>
          </a:xfrm>
          <a:prstGeom prst="roundRect">
            <a:avLst/>
          </a:prstGeom>
          <a:solidFill>
            <a:srgbClr val="8064A2">
              <a:lumMod val="20000"/>
              <a:lumOff val="80000"/>
            </a:srgbClr>
          </a:solidFill>
          <a:ln w="9525" cap="flat" cmpd="sng" algn="ctr">
            <a:solidFill>
              <a:srgbClr val="4BACC6">
                <a:lumMod val="60000"/>
                <a:lumOff val="4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4629" tIns="26375" rIns="14629" bIns="26375" anchor="ctr"/>
          <a:lstStyle/>
          <a:p>
            <a:pPr algn="ctr" defTabSz="709481">
              <a:defRPr/>
            </a:pPr>
            <a:r>
              <a:rPr lang="en-GB" sz="700" kern="0" dirty="0">
                <a:solidFill>
                  <a:sysClr val="windowText" lastClr="000000"/>
                </a:solidFill>
                <a:latin typeface="Calibri"/>
              </a:rPr>
              <a:t>Increased size and share of </a:t>
            </a:r>
            <a:r>
              <a:rPr lang="en-GB" sz="700" b="1" kern="0" dirty="0">
                <a:solidFill>
                  <a:sysClr val="windowText" lastClr="000000"/>
                </a:solidFill>
                <a:latin typeface="Calibri"/>
              </a:rPr>
              <a:t>external assistance funds</a:t>
            </a:r>
            <a:r>
              <a:rPr lang="en-GB" sz="700" kern="0" dirty="0">
                <a:solidFill>
                  <a:sysClr val="windowText" lastClr="000000"/>
                </a:solidFill>
                <a:latin typeface="Calibri"/>
              </a:rPr>
              <a:t> made available through the national budget.</a:t>
            </a:r>
          </a:p>
        </p:txBody>
      </p:sp>
      <p:sp>
        <p:nvSpPr>
          <p:cNvPr id="164" name="Rounded Rectangle 30"/>
          <p:cNvSpPr/>
          <p:nvPr/>
        </p:nvSpPr>
        <p:spPr bwMode="auto">
          <a:xfrm>
            <a:off x="2145709" y="3511015"/>
            <a:ext cx="1546250" cy="507186"/>
          </a:xfrm>
          <a:prstGeom prst="roundRect">
            <a:avLst/>
          </a:prstGeom>
          <a:solidFill>
            <a:srgbClr val="8064A2">
              <a:lumMod val="20000"/>
              <a:lumOff val="80000"/>
            </a:srgbClr>
          </a:solidFill>
          <a:ln w="9525" cap="flat" cmpd="sng" algn="ctr">
            <a:solidFill>
              <a:srgbClr val="4BACC6">
                <a:lumMod val="60000"/>
                <a:lumOff val="4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4629" tIns="26375" rIns="14629" bIns="26375" anchor="ctr"/>
          <a:lstStyle/>
          <a:p>
            <a:pPr algn="ctr" defTabSz="709481">
              <a:defRPr/>
            </a:pPr>
            <a:r>
              <a:rPr lang="en-GB" sz="700" kern="0" dirty="0">
                <a:solidFill>
                  <a:sysClr val="windowText" lastClr="000000"/>
                </a:solidFill>
                <a:latin typeface="Calibri"/>
              </a:rPr>
              <a:t>Increased size and share of budget available for </a:t>
            </a:r>
            <a:r>
              <a:rPr lang="en-GB" sz="700" b="1" kern="0" dirty="0">
                <a:solidFill>
                  <a:sysClr val="windowText" lastClr="000000"/>
                </a:solidFill>
                <a:latin typeface="Calibri"/>
              </a:rPr>
              <a:t>discretionary spending</a:t>
            </a:r>
            <a:r>
              <a:rPr lang="en-GB" sz="700" kern="0" dirty="0">
                <a:solidFill>
                  <a:sysClr val="windowText" lastClr="000000"/>
                </a:solidFill>
                <a:latin typeface="Calibri"/>
              </a:rPr>
              <a:t>, to facilitate innovation and institutional development.</a:t>
            </a:r>
          </a:p>
        </p:txBody>
      </p:sp>
      <p:sp>
        <p:nvSpPr>
          <p:cNvPr id="165" name="Rounded Rectangle 30"/>
          <p:cNvSpPr/>
          <p:nvPr/>
        </p:nvSpPr>
        <p:spPr bwMode="auto">
          <a:xfrm>
            <a:off x="2145709" y="2932836"/>
            <a:ext cx="1546250" cy="507186"/>
          </a:xfrm>
          <a:prstGeom prst="roundRect">
            <a:avLst/>
          </a:prstGeom>
          <a:solidFill>
            <a:srgbClr val="F79646">
              <a:lumMod val="20000"/>
              <a:lumOff val="80000"/>
            </a:srgbClr>
          </a:solidFill>
          <a:ln w="9525" cap="flat" cmpd="sng" algn="ctr">
            <a:solidFill>
              <a:srgbClr val="4BACC6">
                <a:lumMod val="60000"/>
                <a:lumOff val="4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4629" tIns="26375" rIns="14629" bIns="26375" anchor="ctr"/>
          <a:lstStyle/>
          <a:p>
            <a:pPr algn="ctr" defTabSz="709481">
              <a:defRPr/>
            </a:pPr>
            <a:r>
              <a:rPr lang="en-GB" sz="700" kern="0" dirty="0">
                <a:solidFill>
                  <a:sysClr val="windowText" lastClr="000000"/>
                </a:solidFill>
                <a:latin typeface="Calibri"/>
              </a:rPr>
              <a:t>SBS strengthens the alignment with GoSA systems, helps reducing transaction costs and is conducive to harmonisation with other donors.</a:t>
            </a:r>
          </a:p>
        </p:txBody>
      </p:sp>
      <p:sp>
        <p:nvSpPr>
          <p:cNvPr id="166" name="Rettangolo arrotondato 1"/>
          <p:cNvSpPr/>
          <p:nvPr/>
        </p:nvSpPr>
        <p:spPr bwMode="auto">
          <a:xfrm>
            <a:off x="2145709" y="2408261"/>
            <a:ext cx="1546250" cy="485039"/>
          </a:xfrm>
          <a:prstGeom prst="roundRect">
            <a:avLst/>
          </a:prstGeom>
          <a:solidFill>
            <a:srgbClr val="F79646">
              <a:lumMod val="20000"/>
              <a:lumOff val="80000"/>
            </a:srgbClr>
          </a:solidFill>
          <a:ln w="9525" cap="flat" cmpd="sng" algn="ctr">
            <a:solidFill>
              <a:srgbClr val="4BACC6">
                <a:lumMod val="60000"/>
                <a:lumOff val="4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4629" tIns="26375" rIns="14629" bIns="26375" anchor="ctr"/>
          <a:lstStyle/>
          <a:p>
            <a:pPr algn="ctr" defTabSz="709481">
              <a:defRPr/>
            </a:pPr>
            <a:r>
              <a:rPr lang="en-GB" sz="700" b="1" kern="0" dirty="0">
                <a:solidFill>
                  <a:sysClr val="windowText" lastClr="000000"/>
                </a:solidFill>
                <a:latin typeface="Calibri"/>
              </a:rPr>
              <a:t>Capacity Development</a:t>
            </a:r>
            <a:r>
              <a:rPr lang="en-GB" sz="700" kern="0" dirty="0">
                <a:solidFill>
                  <a:sysClr val="windowText" lastClr="000000"/>
                </a:solidFill>
                <a:latin typeface="Calibri"/>
              </a:rPr>
              <a:t>, TA and  complementary actions are connected to budget support according to the actual needs and feed the dialogue.</a:t>
            </a:r>
          </a:p>
        </p:txBody>
      </p:sp>
      <p:sp>
        <p:nvSpPr>
          <p:cNvPr id="167" name="Rounded Rectangle 30"/>
          <p:cNvSpPr/>
          <p:nvPr/>
        </p:nvSpPr>
        <p:spPr bwMode="auto">
          <a:xfrm>
            <a:off x="2228466" y="5116580"/>
            <a:ext cx="1380734" cy="253594"/>
          </a:xfrm>
          <a:prstGeom prst="roundRect">
            <a:avLst/>
          </a:prstGeom>
          <a:solidFill>
            <a:srgbClr val="8064A2">
              <a:lumMod val="20000"/>
              <a:lumOff val="80000"/>
            </a:srgbClr>
          </a:solidFill>
          <a:ln w="9525" cap="flat" cmpd="sng" algn="ctr">
            <a:solidFill>
              <a:srgbClr val="4BACC6">
                <a:lumMod val="60000"/>
                <a:lumOff val="4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4629" tIns="26375" rIns="14629" bIns="26375" anchor="ctr"/>
          <a:lstStyle/>
          <a:p>
            <a:pPr algn="ctr" defTabSz="709481">
              <a:defRPr/>
            </a:pPr>
            <a:r>
              <a:rPr lang="en-GB" sz="700" kern="0" dirty="0">
                <a:solidFill>
                  <a:sysClr val="windowText" lastClr="000000"/>
                </a:solidFill>
                <a:latin typeface="Calibri"/>
              </a:rPr>
              <a:t>Domestic revenue  funding  and domestic policy inputs…</a:t>
            </a:r>
          </a:p>
        </p:txBody>
      </p:sp>
      <p:sp>
        <p:nvSpPr>
          <p:cNvPr id="168" name="Rounded Rectangle 698"/>
          <p:cNvSpPr/>
          <p:nvPr/>
        </p:nvSpPr>
        <p:spPr bwMode="auto">
          <a:xfrm>
            <a:off x="4108916" y="1337642"/>
            <a:ext cx="1546422" cy="633983"/>
          </a:xfrm>
          <a:prstGeom prst="roundRect">
            <a:avLst/>
          </a:prstGeom>
          <a:solidFill>
            <a:srgbClr val="FFFFCC"/>
          </a:solidFill>
          <a:ln w="952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6375" tIns="26375" rIns="26375" bIns="26375" anchor="ctr"/>
          <a:lstStyle/>
          <a:p>
            <a:pPr algn="ctr" defTabSz="824332">
              <a:defRPr/>
            </a:pPr>
            <a:r>
              <a:rPr lang="en-GB" sz="700" kern="0" dirty="0">
                <a:solidFill>
                  <a:sysClr val="windowText" lastClr="000000"/>
                </a:solidFill>
                <a:latin typeface="Calibri"/>
              </a:rPr>
              <a:t>PFM and procurement systems, incl. decentralised level, are strengthened (namely with respect to flexibility for policy innovation, allocative and operational efficiency).</a:t>
            </a:r>
            <a:endParaRPr lang="en-GB" sz="600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169" name="Rounded Rectangle 698"/>
          <p:cNvSpPr/>
          <p:nvPr/>
        </p:nvSpPr>
        <p:spPr bwMode="auto">
          <a:xfrm>
            <a:off x="4108916" y="2981044"/>
            <a:ext cx="1546422" cy="697382"/>
          </a:xfrm>
          <a:prstGeom prst="roundRect">
            <a:avLst/>
          </a:prstGeom>
          <a:solidFill>
            <a:srgbClr val="FFFFCC"/>
          </a:solidFill>
          <a:ln w="952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6375" tIns="26375" rIns="26375" bIns="26375" anchor="ctr"/>
          <a:lstStyle/>
          <a:p>
            <a:pPr defTabSz="824332">
              <a:defRPr/>
            </a:pPr>
            <a:r>
              <a:rPr lang="en-GB" sz="700" kern="0" dirty="0">
                <a:solidFill>
                  <a:sysClr val="windowText" lastClr="000000"/>
                </a:solidFill>
                <a:latin typeface="Calibri"/>
              </a:rPr>
              <a:t>Improved public policy formulation and execution processes, incl. mainstreaming of  innovative initiatives and pilots, evidence-based policy making, M&amp;E and accountability.</a:t>
            </a:r>
          </a:p>
        </p:txBody>
      </p:sp>
      <p:sp>
        <p:nvSpPr>
          <p:cNvPr id="170" name="Rounded Rectangle 698"/>
          <p:cNvSpPr/>
          <p:nvPr/>
        </p:nvSpPr>
        <p:spPr bwMode="auto">
          <a:xfrm>
            <a:off x="4108916" y="2019834"/>
            <a:ext cx="1546422" cy="507186"/>
          </a:xfrm>
          <a:prstGeom prst="roundRect">
            <a:avLst/>
          </a:prstGeom>
          <a:solidFill>
            <a:srgbClr val="FFFFCC"/>
          </a:solidFill>
          <a:ln w="952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6375" tIns="26375" rIns="26375" bIns="26375" anchor="ctr"/>
          <a:lstStyle/>
          <a:p>
            <a:pPr algn="ctr" defTabSz="824332">
              <a:defRPr/>
            </a:pPr>
            <a:r>
              <a:rPr lang="en-GB" sz="700" kern="0" dirty="0">
                <a:solidFill>
                  <a:sysClr val="windowText" lastClr="000000"/>
                </a:solidFill>
                <a:latin typeface="Calibri"/>
              </a:rPr>
              <a:t>Public institutions involved, namely (though not only) at decentralised level, are enabled to plan and implement the relevant policies.</a:t>
            </a:r>
          </a:p>
        </p:txBody>
      </p:sp>
      <p:sp>
        <p:nvSpPr>
          <p:cNvPr id="171" name="Rounded Rectangle 698"/>
          <p:cNvSpPr/>
          <p:nvPr/>
        </p:nvSpPr>
        <p:spPr bwMode="auto">
          <a:xfrm>
            <a:off x="4108916" y="2567635"/>
            <a:ext cx="1546422" cy="380390"/>
          </a:xfrm>
          <a:prstGeom prst="roundRect">
            <a:avLst/>
          </a:prstGeom>
          <a:solidFill>
            <a:srgbClr val="FFFFCC"/>
          </a:solidFill>
          <a:ln w="952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6375" tIns="26375" rIns="26375" bIns="26375" anchor="ctr"/>
          <a:lstStyle/>
          <a:p>
            <a:pPr algn="ctr" defTabSz="824332">
              <a:defRPr/>
            </a:pPr>
            <a:r>
              <a:rPr lang="en-GB" sz="700" kern="0" dirty="0">
                <a:solidFill>
                  <a:sysClr val="windowText" lastClr="000000"/>
                </a:solidFill>
                <a:latin typeface="Calibri"/>
              </a:rPr>
              <a:t>Enhanced interaction between GoSA, the CSOs and the Private Sector in the policy processes.</a:t>
            </a:r>
          </a:p>
        </p:txBody>
      </p:sp>
      <p:sp>
        <p:nvSpPr>
          <p:cNvPr id="172" name="Arrotonda angolo diagonale rettangolo 77"/>
          <p:cNvSpPr/>
          <p:nvPr/>
        </p:nvSpPr>
        <p:spPr bwMode="auto">
          <a:xfrm>
            <a:off x="5619712" y="1396087"/>
            <a:ext cx="146086" cy="2218940"/>
          </a:xfrm>
          <a:prstGeom prst="round2DiagRect">
            <a:avLst/>
          </a:prstGeom>
          <a:solidFill>
            <a:sysClr val="window" lastClr="FFFFFF"/>
          </a:solidFill>
          <a:ln w="25400" cap="flat" cmpd="sng" algn="ctr">
            <a:solidFill>
              <a:srgbClr val="C0504D"/>
            </a:solidFill>
            <a:prstDash val="sysDash"/>
            <a:headEnd type="none" w="med" len="med"/>
            <a:tailEnd type="none" w="med" len="med"/>
          </a:ln>
          <a:effectLst/>
        </p:spPr>
        <p:txBody>
          <a:bodyPr vert="vert" lIns="0" tIns="0" rIns="0" bIns="0" rtlCol="0" anchor="ctr">
            <a:noAutofit/>
          </a:bodyPr>
          <a:lstStyle/>
          <a:p>
            <a:pPr algn="ctr" defTabSz="709481">
              <a:defRPr/>
            </a:pPr>
            <a:r>
              <a:rPr lang="en-GB" sz="600" b="1" kern="0" dirty="0">
                <a:solidFill>
                  <a:sysClr val="windowText" lastClr="000000"/>
                </a:solidFill>
                <a:latin typeface="Calibri"/>
              </a:rPr>
              <a:t>Mainstreaming of lessons from innovation </a:t>
            </a:r>
            <a:endParaRPr lang="it-IT" sz="600" b="1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173" name="Rounded Rectangle 698"/>
          <p:cNvSpPr/>
          <p:nvPr/>
        </p:nvSpPr>
        <p:spPr bwMode="auto">
          <a:xfrm>
            <a:off x="4228756" y="4756196"/>
            <a:ext cx="1807877" cy="950974"/>
          </a:xfrm>
          <a:prstGeom prst="roundRect">
            <a:avLst/>
          </a:prstGeom>
          <a:solidFill>
            <a:srgbClr val="4F81BD">
              <a:lumMod val="20000"/>
              <a:lumOff val="80000"/>
            </a:srgbClr>
          </a:solidFill>
          <a:ln w="952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6375" tIns="26375" rIns="26375" bIns="26375" anchor="ctr"/>
          <a:lstStyle/>
          <a:p>
            <a:pPr defTabSz="709481">
              <a:defRPr/>
            </a:pPr>
            <a:r>
              <a:rPr lang="en-GB" sz="700" kern="0" dirty="0">
                <a:solidFill>
                  <a:sysClr val="windowText" lastClr="000000"/>
                </a:solidFill>
                <a:latin typeface="Calibri"/>
              </a:rPr>
              <a:t>Social sectors (Water, Education, Health)</a:t>
            </a:r>
          </a:p>
          <a:p>
            <a:pPr defTabSz="709481">
              <a:buFont typeface="Arial" pitchFamily="34" charset="0"/>
              <a:buChar char="•"/>
              <a:defRPr/>
            </a:pPr>
            <a:r>
              <a:rPr lang="en-GB" sz="700" kern="0" dirty="0">
                <a:solidFill>
                  <a:sysClr val="windowText" lastClr="000000"/>
                </a:solidFill>
                <a:latin typeface="Calibri"/>
              </a:rPr>
              <a:t> Enhanced and </a:t>
            </a:r>
            <a:r>
              <a:rPr lang="en-US" sz="700" kern="0" dirty="0">
                <a:solidFill>
                  <a:sysClr val="windowText" lastClr="000000"/>
                </a:solidFill>
                <a:latin typeface="Calibri"/>
              </a:rPr>
              <a:t>sustainable provision of public services </a:t>
            </a:r>
            <a:r>
              <a:rPr lang="en-GB" sz="700" kern="0" dirty="0">
                <a:solidFill>
                  <a:sysClr val="windowText" lastClr="000000"/>
                </a:solidFill>
                <a:latin typeface="Calibri"/>
              </a:rPr>
              <a:t>at both central and decentralised levels,</a:t>
            </a:r>
          </a:p>
          <a:p>
            <a:pPr defTabSz="709481">
              <a:buFont typeface="Arial" pitchFamily="34" charset="0"/>
              <a:buChar char="•"/>
              <a:defRPr/>
            </a:pPr>
            <a:r>
              <a:rPr lang="en-GB" sz="700" kern="0" dirty="0">
                <a:solidFill>
                  <a:sysClr val="windowText" lastClr="000000"/>
                </a:solidFill>
                <a:latin typeface="Calibri"/>
              </a:rPr>
              <a:t> Increased responsiveness of services to the needs of the population,</a:t>
            </a:r>
          </a:p>
          <a:p>
            <a:pPr defTabSz="709481">
              <a:buFont typeface="Arial" pitchFamily="34" charset="0"/>
              <a:buChar char="•"/>
              <a:defRPr/>
            </a:pPr>
            <a:r>
              <a:rPr lang="en-GB" sz="700" kern="0" dirty="0">
                <a:solidFill>
                  <a:sysClr val="windowText" lastClr="000000"/>
                </a:solidFill>
                <a:latin typeface="Calibri"/>
              </a:rPr>
              <a:t> Piloting of different models of service delivery.</a:t>
            </a:r>
            <a:endParaRPr lang="en-GB" sz="600" kern="0" dirty="0">
              <a:solidFill>
                <a:srgbClr val="1F497D"/>
              </a:solidFill>
              <a:latin typeface="Calibri"/>
            </a:endParaRPr>
          </a:p>
        </p:txBody>
      </p:sp>
      <p:sp>
        <p:nvSpPr>
          <p:cNvPr id="175" name="Rounded Rectangle 698"/>
          <p:cNvSpPr/>
          <p:nvPr/>
        </p:nvSpPr>
        <p:spPr bwMode="auto">
          <a:xfrm>
            <a:off x="4228756" y="4299728"/>
            <a:ext cx="1807877" cy="278953"/>
          </a:xfrm>
          <a:prstGeom prst="roundRect">
            <a:avLst/>
          </a:prstGeom>
          <a:solidFill>
            <a:srgbClr val="4F81BD">
              <a:lumMod val="20000"/>
              <a:lumOff val="80000"/>
            </a:srgbClr>
          </a:solidFill>
          <a:ln w="952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6375" tIns="26375" rIns="26375" bIns="26375" anchor="ctr"/>
          <a:lstStyle/>
          <a:p>
            <a:pPr defTabSz="709481">
              <a:defRPr/>
            </a:pPr>
            <a:r>
              <a:rPr lang="en-GB" sz="700" kern="0" dirty="0">
                <a:solidFill>
                  <a:sysClr val="windowText" lastClr="000000"/>
                </a:solidFill>
                <a:latin typeface="Calibri"/>
              </a:rPr>
              <a:t>Private sector / Employment:</a:t>
            </a:r>
          </a:p>
          <a:p>
            <a:pPr defTabSz="709481">
              <a:defRPr/>
            </a:pPr>
            <a:r>
              <a:rPr lang="en-GB" sz="700" kern="0" dirty="0">
                <a:solidFill>
                  <a:sysClr val="windowText" lastClr="000000"/>
                </a:solidFill>
                <a:latin typeface="Calibri"/>
              </a:rPr>
              <a:t>ECF, RCF, Innovation &amp; Poverty alleviation.</a:t>
            </a:r>
            <a:endParaRPr lang="en-GB" sz="600" kern="0" dirty="0">
              <a:solidFill>
                <a:srgbClr val="1F497D"/>
              </a:solidFill>
              <a:latin typeface="Calibri"/>
            </a:endParaRPr>
          </a:p>
        </p:txBody>
      </p:sp>
      <p:sp>
        <p:nvSpPr>
          <p:cNvPr id="178" name="Rounded Rectangle 698"/>
          <p:cNvSpPr/>
          <p:nvPr/>
        </p:nvSpPr>
        <p:spPr bwMode="auto">
          <a:xfrm>
            <a:off x="4228756" y="4599155"/>
            <a:ext cx="1807877" cy="126796"/>
          </a:xfrm>
          <a:prstGeom prst="roundRect">
            <a:avLst/>
          </a:prstGeom>
          <a:solidFill>
            <a:srgbClr val="4F81BD">
              <a:lumMod val="20000"/>
              <a:lumOff val="80000"/>
            </a:srgbClr>
          </a:solidFill>
          <a:ln w="952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6375" tIns="26375" rIns="26375" bIns="26375" anchor="ctr"/>
          <a:lstStyle/>
          <a:p>
            <a:pPr defTabSz="709481">
              <a:defRPr/>
            </a:pPr>
            <a:r>
              <a:rPr lang="en-GB" sz="700" kern="0" dirty="0">
                <a:solidFill>
                  <a:sysClr val="windowText" lastClr="000000"/>
                </a:solidFill>
                <a:latin typeface="Calibri"/>
              </a:rPr>
              <a:t>Governance: Access to Justice; Legislature.</a:t>
            </a:r>
            <a:endParaRPr lang="en-GB" sz="600" kern="0" dirty="0">
              <a:solidFill>
                <a:srgbClr val="1F497D"/>
              </a:solidFill>
              <a:latin typeface="Calibri"/>
            </a:endParaRPr>
          </a:p>
        </p:txBody>
      </p:sp>
      <p:sp>
        <p:nvSpPr>
          <p:cNvPr id="179" name="Rounded Rectangle 178"/>
          <p:cNvSpPr/>
          <p:nvPr/>
        </p:nvSpPr>
        <p:spPr bwMode="auto">
          <a:xfrm>
            <a:off x="6299051" y="4446801"/>
            <a:ext cx="828441" cy="507186"/>
          </a:xfrm>
          <a:prstGeom prst="round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lIns="14629" tIns="26375" rIns="11703" bIns="26375" anchor="ctr"/>
          <a:lstStyle/>
          <a:p>
            <a:pPr algn="ctr" defTabSz="824332">
              <a:defRPr/>
            </a:pPr>
            <a:r>
              <a:rPr lang="en-GB" sz="700" kern="0" dirty="0">
                <a:solidFill>
                  <a:srgbClr val="1F497D">
                    <a:lumMod val="50000"/>
                  </a:srgbClr>
                </a:solidFill>
                <a:latin typeface="Calibri"/>
              </a:rPr>
              <a:t>Enhanced equitable access  and use of public goods in the Water sector.</a:t>
            </a:r>
            <a:endParaRPr lang="it-IT" sz="700" kern="0" dirty="0">
              <a:solidFill>
                <a:srgbClr val="1F497D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183" name="Rounded Rectangle 182"/>
          <p:cNvSpPr/>
          <p:nvPr/>
        </p:nvSpPr>
        <p:spPr bwMode="auto">
          <a:xfrm>
            <a:off x="6287910" y="1691866"/>
            <a:ext cx="828440" cy="1216614"/>
          </a:xfrm>
          <a:prstGeom prst="round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lIns="14629" tIns="26375" rIns="11703" bIns="26375" anchor="ctr"/>
          <a:lstStyle/>
          <a:p>
            <a:pPr algn="ctr" defTabSz="824332">
              <a:defRPr/>
            </a:pPr>
            <a:r>
              <a:rPr lang="en-GB" sz="700" kern="0" dirty="0">
                <a:solidFill>
                  <a:srgbClr val="1F497D">
                    <a:lumMod val="50000"/>
                  </a:srgbClr>
                </a:solidFill>
                <a:latin typeface="Calibri"/>
              </a:rPr>
              <a:t>Private sector / employment: </a:t>
            </a:r>
          </a:p>
          <a:p>
            <a:pPr algn="ctr" defTabSz="824332">
              <a:buFont typeface="Arial" pitchFamily="34" charset="0"/>
              <a:buChar char="•"/>
              <a:defRPr/>
            </a:pPr>
            <a:r>
              <a:rPr lang="en-GB" sz="700" kern="0" dirty="0">
                <a:solidFill>
                  <a:srgbClr val="1F497D">
                    <a:lumMod val="50000"/>
                  </a:srgbClr>
                </a:solidFill>
                <a:latin typeface="Calibri"/>
              </a:rPr>
              <a:t> Increased employment (esp. among HDP),</a:t>
            </a:r>
          </a:p>
          <a:p>
            <a:pPr algn="ctr" defTabSz="824332">
              <a:buFont typeface="Arial" pitchFamily="34" charset="0"/>
              <a:buChar char="•"/>
              <a:defRPr/>
            </a:pPr>
            <a:r>
              <a:rPr lang="en-GB" sz="700" kern="0" dirty="0">
                <a:solidFill>
                  <a:srgbClr val="1F497D">
                    <a:lumMod val="50000"/>
                  </a:srgbClr>
                </a:solidFill>
                <a:latin typeface="Calibri"/>
              </a:rPr>
              <a:t> Increased business confidence, and</a:t>
            </a:r>
          </a:p>
          <a:p>
            <a:pPr algn="ctr" defTabSz="824332">
              <a:buFont typeface="Arial" pitchFamily="34" charset="0"/>
              <a:buChar char="•"/>
              <a:defRPr/>
            </a:pPr>
            <a:r>
              <a:rPr lang="en-GB" sz="700" kern="0" dirty="0">
                <a:solidFill>
                  <a:srgbClr val="1F497D">
                    <a:lumMod val="50000"/>
                  </a:srgbClr>
                </a:solidFill>
                <a:latin typeface="Calibri"/>
              </a:rPr>
              <a:t> Increased private sector investment and production.</a:t>
            </a:r>
            <a:endParaRPr lang="it-IT" sz="700" kern="0" dirty="0">
              <a:solidFill>
                <a:srgbClr val="1F497D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184" name="Rounded Rectangle 588"/>
          <p:cNvSpPr>
            <a:spLocks noChangeArrowheads="1"/>
          </p:cNvSpPr>
          <p:nvPr/>
        </p:nvSpPr>
        <p:spPr bwMode="auto">
          <a:xfrm>
            <a:off x="6287910" y="2940431"/>
            <a:ext cx="828441" cy="146575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lIns="14629" tIns="26375" rIns="11703" bIns="26375" anchor="ctr"/>
          <a:lstStyle/>
          <a:p>
            <a:pPr algn="ctr" defTabSz="824332">
              <a:defRPr/>
            </a:pPr>
            <a:r>
              <a:rPr lang="en-GB" sz="700" kern="0" dirty="0">
                <a:solidFill>
                  <a:srgbClr val="1F497D">
                    <a:lumMod val="50000"/>
                  </a:srgbClr>
                </a:solidFill>
                <a:latin typeface="Calibri"/>
              </a:rPr>
              <a:t>Governance: </a:t>
            </a:r>
          </a:p>
          <a:p>
            <a:pPr defTabSz="824332">
              <a:buFont typeface="Arial" pitchFamily="34" charset="0"/>
              <a:buChar char="•"/>
              <a:defRPr/>
            </a:pPr>
            <a:r>
              <a:rPr lang="en-GB" sz="700" kern="0" dirty="0">
                <a:solidFill>
                  <a:srgbClr val="1F497D">
                    <a:lumMod val="50000"/>
                  </a:srgbClr>
                </a:solidFill>
                <a:latin typeface="Calibri"/>
              </a:rPr>
              <a:t> Improved access to justice by the poor/marginalised groups,</a:t>
            </a:r>
          </a:p>
          <a:p>
            <a:pPr defTabSz="824332">
              <a:buFont typeface="Arial" pitchFamily="34" charset="0"/>
              <a:buChar char="•"/>
              <a:defRPr/>
            </a:pPr>
            <a:r>
              <a:rPr lang="en-GB" sz="700" kern="0" dirty="0">
                <a:solidFill>
                  <a:srgbClr val="1F497D">
                    <a:lumMod val="50000"/>
                  </a:srgbClr>
                </a:solidFill>
                <a:latin typeface="Calibri"/>
              </a:rPr>
              <a:t> Enhanced oversight and orientation capacity of the Parliament,</a:t>
            </a:r>
          </a:p>
          <a:p>
            <a:pPr defTabSz="824332">
              <a:buFont typeface="Arial" pitchFamily="34" charset="0"/>
              <a:buChar char="•"/>
              <a:defRPr/>
            </a:pPr>
            <a:r>
              <a:rPr lang="en-GB" sz="700" kern="0" dirty="0">
                <a:solidFill>
                  <a:srgbClr val="1F497D">
                    <a:lumMod val="50000"/>
                  </a:srgbClr>
                </a:solidFill>
                <a:latin typeface="Calibri"/>
              </a:rPr>
              <a:t>Enhanced participatory democracy.</a:t>
            </a:r>
          </a:p>
        </p:txBody>
      </p:sp>
      <p:sp>
        <p:nvSpPr>
          <p:cNvPr id="185" name="Rounded Rectangle 321"/>
          <p:cNvSpPr/>
          <p:nvPr/>
        </p:nvSpPr>
        <p:spPr bwMode="auto">
          <a:xfrm>
            <a:off x="6287911" y="5009790"/>
            <a:ext cx="850722" cy="633983"/>
          </a:xfrm>
          <a:prstGeom prst="roundRect">
            <a:avLst/>
          </a:prstGeom>
          <a:solidFill>
            <a:srgbClr val="FFC000">
              <a:alpha val="30000"/>
            </a:srgbClr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lIns="14629" tIns="26375" rIns="11703" bIns="26375" anchor="ctr"/>
          <a:lstStyle/>
          <a:p>
            <a:pPr algn="ctr" defTabSz="824332">
              <a:defRPr/>
            </a:pPr>
            <a:r>
              <a:rPr lang="en-GB" sz="700" kern="0" dirty="0">
                <a:solidFill>
                  <a:srgbClr val="1F497D">
                    <a:lumMod val="50000"/>
                  </a:srgbClr>
                </a:solidFill>
                <a:latin typeface="Calibri"/>
              </a:rPr>
              <a:t>Enhanced equitable access  and use of public goods in the Education &amp; Health sectors.</a:t>
            </a:r>
            <a:endParaRPr lang="it-IT" sz="700" kern="0" dirty="0">
              <a:solidFill>
                <a:srgbClr val="1F497D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186" name="Rounded Rectangle 588"/>
          <p:cNvSpPr>
            <a:spLocks noChangeArrowheads="1"/>
          </p:cNvSpPr>
          <p:nvPr/>
        </p:nvSpPr>
        <p:spPr bwMode="auto">
          <a:xfrm>
            <a:off x="7491650" y="1966671"/>
            <a:ext cx="690757" cy="63398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lIns="26375" tIns="26375" rIns="26375" bIns="26375" anchor="ctr"/>
          <a:lstStyle/>
          <a:p>
            <a:pPr defTabSz="709481">
              <a:defRPr/>
            </a:pPr>
            <a:r>
              <a:rPr lang="en-GB" sz="700" kern="0" dirty="0">
                <a:solidFill>
                  <a:srgbClr val="1F497D">
                    <a:lumMod val="50000"/>
                  </a:srgbClr>
                </a:solidFill>
                <a:latin typeface="Calibri"/>
              </a:rPr>
              <a:t>Enhanced sustainable and inclusive economic growth.</a:t>
            </a:r>
            <a:endParaRPr lang="it-IT" sz="700" kern="0" dirty="0">
              <a:solidFill>
                <a:srgbClr val="1F497D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187" name="Rounded Rectangle 588"/>
          <p:cNvSpPr>
            <a:spLocks noChangeArrowheads="1"/>
          </p:cNvSpPr>
          <p:nvPr/>
        </p:nvSpPr>
        <p:spPr bwMode="auto">
          <a:xfrm>
            <a:off x="7491650" y="2790850"/>
            <a:ext cx="690757" cy="57058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lIns="26375" tIns="26375" rIns="26375" bIns="26375" anchor="ctr"/>
          <a:lstStyle/>
          <a:p>
            <a:pPr defTabSz="709481">
              <a:defRPr/>
            </a:pPr>
            <a:r>
              <a:rPr lang="en-GB" sz="700" kern="0" dirty="0">
                <a:solidFill>
                  <a:srgbClr val="1F497D">
                    <a:lumMod val="50000"/>
                  </a:srgbClr>
                </a:solidFill>
                <a:latin typeface="Calibri"/>
              </a:rPr>
              <a:t>Reductions in income poverty &amp; non-income poverty.</a:t>
            </a:r>
            <a:endParaRPr lang="it-IT" sz="700" kern="0" dirty="0">
              <a:solidFill>
                <a:srgbClr val="1F497D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188" name="Rounded Rectangle 588"/>
          <p:cNvSpPr>
            <a:spLocks noChangeArrowheads="1"/>
          </p:cNvSpPr>
          <p:nvPr/>
        </p:nvSpPr>
        <p:spPr bwMode="auto">
          <a:xfrm>
            <a:off x="7491650" y="3551629"/>
            <a:ext cx="690757" cy="114117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lIns="26375" tIns="26375" rIns="26375" bIns="26375" anchor="ctr"/>
          <a:lstStyle/>
          <a:p>
            <a:pPr defTabSz="709481">
              <a:defRPr/>
            </a:pPr>
            <a:r>
              <a:rPr lang="en-GB" sz="700" kern="0" dirty="0">
                <a:solidFill>
                  <a:srgbClr val="1F497D">
                    <a:lumMod val="50000"/>
                  </a:srgbClr>
                </a:solidFill>
                <a:latin typeface="Calibri"/>
              </a:rPr>
              <a:t>Empowerment &amp; social inclusion of poor people &amp; historically disadvantaged people (incl. women).</a:t>
            </a:r>
            <a:endParaRPr lang="it-IT" sz="700" kern="0" dirty="0">
              <a:solidFill>
                <a:srgbClr val="1F497D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189" name="Rounded Rectangle 588"/>
          <p:cNvSpPr>
            <a:spLocks noChangeArrowheads="1"/>
          </p:cNvSpPr>
          <p:nvPr/>
        </p:nvSpPr>
        <p:spPr bwMode="auto">
          <a:xfrm>
            <a:off x="7494606" y="4819596"/>
            <a:ext cx="690757" cy="57058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lIns="26375" tIns="26375" rIns="26375" bIns="26375" anchor="ctr"/>
          <a:lstStyle/>
          <a:p>
            <a:pPr defTabSz="709481">
              <a:defRPr/>
            </a:pPr>
            <a:r>
              <a:rPr lang="en-GB" sz="700" kern="0" dirty="0">
                <a:solidFill>
                  <a:srgbClr val="1F497D">
                    <a:lumMod val="50000"/>
                  </a:srgbClr>
                </a:solidFill>
                <a:latin typeface="Calibri"/>
              </a:rPr>
              <a:t>Consolidated governance and democracy.</a:t>
            </a:r>
            <a:endParaRPr lang="it-IT" sz="700" kern="0" dirty="0">
              <a:solidFill>
                <a:srgbClr val="1F497D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190" name="Rettangolo arrotondato 66"/>
          <p:cNvSpPr/>
          <p:nvPr/>
        </p:nvSpPr>
        <p:spPr bwMode="auto">
          <a:xfrm>
            <a:off x="6183713" y="222492"/>
            <a:ext cx="2081082" cy="202676"/>
          </a:xfrm>
          <a:prstGeom prst="roundRect">
            <a:avLst/>
          </a:prstGeom>
          <a:solidFill>
            <a:srgbClr val="9BBB59">
              <a:lumMod val="20000"/>
              <a:lumOff val="80000"/>
            </a:srgbClr>
          </a:solidFill>
          <a:ln w="19050" cap="flat" cmpd="sng" algn="ctr">
            <a:solidFill>
              <a:srgbClr val="00B05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 anchorCtr="1"/>
          <a:lstStyle/>
          <a:p>
            <a:pPr defTabSz="786956">
              <a:defRPr/>
            </a:pPr>
            <a:r>
              <a:rPr lang="en-GB" sz="700" kern="0" dirty="0">
                <a:solidFill>
                  <a:srgbClr val="1F497D">
                    <a:lumMod val="50000"/>
                  </a:srgbClr>
                </a:solidFill>
              </a:rPr>
              <a:t>Development results  </a:t>
            </a:r>
          </a:p>
        </p:txBody>
      </p:sp>
    </p:spTree>
    <p:extLst>
      <p:ext uri="{BB962C8B-B14F-4D97-AF65-F5344CB8AC3E}">
        <p14:creationId xmlns:p14="http://schemas.microsoft.com/office/powerpoint/2010/main" val="3780306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5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5" grpId="0" animBg="1"/>
      <p:bldP spid="178" grpId="0" animBg="1"/>
      <p:bldP spid="179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2780928"/>
            <a:ext cx="8640960" cy="990600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</a:rPr>
              <a:t>Identifying the EQs</a:t>
            </a:r>
            <a:endParaRPr lang="en-GB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7CE807C-7646-4C32-A46C-C42A4488FEB5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100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62" y="69545"/>
            <a:ext cx="9159293" cy="6860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" name="Ovale 3"/>
          <p:cNvSpPr/>
          <p:nvPr/>
        </p:nvSpPr>
        <p:spPr>
          <a:xfrm>
            <a:off x="1797223" y="320957"/>
            <a:ext cx="2522524" cy="3120226"/>
          </a:xfrm>
          <a:prstGeom prst="ellipse">
            <a:avLst/>
          </a:prstGeom>
          <a:solidFill>
            <a:schemeClr val="accent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454" tIns="32454" rIns="32454" bIns="32454" rtlCol="0" anchor="ctr">
            <a:normAutofit/>
          </a:bodyPr>
          <a:lstStyle/>
          <a:p>
            <a:pPr algn="ctr"/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EQ 2:</a:t>
            </a:r>
          </a:p>
          <a:p>
            <a:pPr algn="ctr"/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Policy Dialogue, TA and H&amp;A</a:t>
            </a:r>
          </a:p>
        </p:txBody>
      </p:sp>
      <p:sp>
        <p:nvSpPr>
          <p:cNvPr id="80" name="Ovale 1"/>
          <p:cNvSpPr/>
          <p:nvPr/>
        </p:nvSpPr>
        <p:spPr>
          <a:xfrm>
            <a:off x="118989" y="591221"/>
            <a:ext cx="2018019" cy="6080954"/>
          </a:xfrm>
          <a:prstGeom prst="ellipse">
            <a:avLst/>
          </a:prstGeom>
          <a:solidFill>
            <a:schemeClr val="accent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454" tIns="32454" rIns="32454" bIns="32454" rtlCol="0" anchor="ctr">
            <a:normAutofit/>
          </a:bodyPr>
          <a:lstStyle/>
          <a:p>
            <a:pPr algn="ctr"/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EQ 1:</a:t>
            </a:r>
          </a:p>
          <a:p>
            <a:pPr algn="ctr"/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Relevance / design</a:t>
            </a:r>
          </a:p>
        </p:txBody>
      </p:sp>
      <p:sp>
        <p:nvSpPr>
          <p:cNvPr id="87" name="Ovale 8"/>
          <p:cNvSpPr/>
          <p:nvPr/>
        </p:nvSpPr>
        <p:spPr>
          <a:xfrm>
            <a:off x="3856134" y="511473"/>
            <a:ext cx="2882185" cy="1431072"/>
          </a:xfrm>
          <a:prstGeom prst="ellipse">
            <a:avLst/>
          </a:prstGeom>
          <a:solidFill>
            <a:schemeClr val="accent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454" tIns="32454" rIns="32454" bIns="32454" rtlCol="0" anchor="ctr">
            <a:normAutofit fontScale="92500" lnSpcReduction="10000"/>
          </a:bodyPr>
          <a:lstStyle/>
          <a:p>
            <a:pPr algn="ctr"/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EQ 4:</a:t>
            </a:r>
          </a:p>
          <a:p>
            <a:pPr algn="ctr"/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Public Spending / Budget </a:t>
            </a:r>
            <a:r>
              <a:rPr lang="en-GB" dirty="0" smtClean="0">
                <a:solidFill>
                  <a:schemeClr val="tx2">
                    <a:lumMod val="50000"/>
                  </a:schemeClr>
                </a:solidFill>
              </a:rPr>
              <a:t>management</a:t>
            </a:r>
          </a:p>
          <a:p>
            <a:pPr algn="ctr"/>
            <a:endParaRPr lang="en-GB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5" name="Ovale 15"/>
          <p:cNvSpPr/>
          <p:nvPr/>
        </p:nvSpPr>
        <p:spPr>
          <a:xfrm>
            <a:off x="6211640" y="861487"/>
            <a:ext cx="1954957" cy="4704985"/>
          </a:xfrm>
          <a:prstGeom prst="ellipse">
            <a:avLst/>
          </a:prstGeom>
          <a:solidFill>
            <a:schemeClr val="accent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454" tIns="32454" rIns="32454" bIns="32454" rtlCol="0" anchor="ctr">
            <a:normAutofit/>
          </a:bodyPr>
          <a:lstStyle/>
          <a:p>
            <a:pPr algn="ctr"/>
            <a:r>
              <a:rPr lang="en-GB" sz="1750" dirty="0" smtClean="0">
                <a:solidFill>
                  <a:schemeClr val="tx2">
                    <a:lumMod val="50000"/>
                  </a:schemeClr>
                </a:solidFill>
              </a:rPr>
              <a:t>EQ 6-7-8-9:</a:t>
            </a:r>
          </a:p>
          <a:p>
            <a:pPr algn="ctr"/>
            <a:r>
              <a:rPr lang="en-GB" sz="1750" dirty="0" smtClean="0">
                <a:solidFill>
                  <a:schemeClr val="tx2">
                    <a:lumMod val="50000"/>
                  </a:schemeClr>
                </a:solidFill>
              </a:rPr>
              <a:t>Achievement and determinants of the outcomes in the focal and other sectors</a:t>
            </a:r>
            <a:endParaRPr lang="en-GB" sz="175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6" name="Freccia in su 6"/>
          <p:cNvSpPr/>
          <p:nvPr/>
        </p:nvSpPr>
        <p:spPr>
          <a:xfrm>
            <a:off x="3101484" y="2685772"/>
            <a:ext cx="272317" cy="3445874"/>
          </a:xfrm>
          <a:prstGeom prst="upArrow">
            <a:avLst/>
          </a:prstGeom>
          <a:solidFill>
            <a:srgbClr val="FAB882"/>
          </a:solidFill>
          <a:ln>
            <a:solidFill>
              <a:srgbClr val="F790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433" tIns="41217" rIns="82433" bIns="41217" rtlCol="0" anchor="ctr"/>
          <a:lstStyle/>
          <a:p>
            <a:pPr algn="ctr"/>
            <a:endParaRPr lang="en-GB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7" name="Ovale 16"/>
          <p:cNvSpPr/>
          <p:nvPr/>
        </p:nvSpPr>
        <p:spPr>
          <a:xfrm>
            <a:off x="7788219" y="929052"/>
            <a:ext cx="1417084" cy="4704985"/>
          </a:xfrm>
          <a:prstGeom prst="ellipse">
            <a:avLst/>
          </a:prstGeom>
          <a:solidFill>
            <a:schemeClr val="accent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32454" rIns="0" bIns="32454" rtlCol="0" anchor="ctr">
            <a:normAutofit/>
          </a:bodyPr>
          <a:lstStyle/>
          <a:p>
            <a:pPr algn="ctr"/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EQ 10:</a:t>
            </a:r>
          </a:p>
          <a:p>
            <a:pPr algn="ctr"/>
            <a:r>
              <a:rPr lang="en-GB" sz="1600" dirty="0">
                <a:solidFill>
                  <a:schemeClr val="tx2">
                    <a:lumMod val="50000"/>
                  </a:schemeClr>
                </a:solidFill>
              </a:rPr>
              <a:t>Sustainability</a:t>
            </a:r>
          </a:p>
          <a:p>
            <a:pPr algn="ctr"/>
            <a:r>
              <a:rPr lang="en-GB" sz="1600" dirty="0">
                <a:solidFill>
                  <a:schemeClr val="tx2">
                    <a:lumMod val="50000"/>
                  </a:schemeClr>
                </a:solidFill>
              </a:rPr>
              <a:t>of the</a:t>
            </a:r>
          </a:p>
          <a:p>
            <a:pPr algn="ctr"/>
            <a:r>
              <a:rPr lang="en-GB" sz="1600" dirty="0">
                <a:solidFill>
                  <a:schemeClr val="tx2">
                    <a:lumMod val="50000"/>
                  </a:schemeClr>
                </a:solidFill>
              </a:rPr>
              <a:t>achievements</a:t>
            </a:r>
          </a:p>
        </p:txBody>
      </p:sp>
      <p:sp>
        <p:nvSpPr>
          <p:cNvPr id="83" name="Ovale 5"/>
          <p:cNvSpPr/>
          <p:nvPr/>
        </p:nvSpPr>
        <p:spPr>
          <a:xfrm>
            <a:off x="1953090" y="3226302"/>
            <a:ext cx="2316225" cy="1554021"/>
          </a:xfrm>
          <a:prstGeom prst="ellipse">
            <a:avLst/>
          </a:prstGeom>
          <a:solidFill>
            <a:schemeClr val="accent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454" tIns="32454" rIns="32454" bIns="32454" rtlCol="0" anchor="ctr">
            <a:normAutofit/>
          </a:bodyPr>
          <a:lstStyle/>
          <a:p>
            <a:pPr algn="ctr"/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EQ 3: </a:t>
            </a:r>
            <a:r>
              <a:rPr lang="en-GB" dirty="0" smtClean="0">
                <a:solidFill>
                  <a:schemeClr val="tx2">
                    <a:lumMod val="50000"/>
                  </a:schemeClr>
                </a:solidFill>
              </a:rPr>
              <a:t>Financial 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inputs</a:t>
            </a:r>
          </a:p>
        </p:txBody>
      </p:sp>
      <p:sp>
        <p:nvSpPr>
          <p:cNvPr id="89" name="Ovale 10"/>
          <p:cNvSpPr/>
          <p:nvPr/>
        </p:nvSpPr>
        <p:spPr>
          <a:xfrm>
            <a:off x="4310750" y="6020966"/>
            <a:ext cx="4666670" cy="827387"/>
          </a:xfrm>
          <a:prstGeom prst="ellipse">
            <a:avLst/>
          </a:prstGeom>
          <a:solidFill>
            <a:srgbClr val="FAB882">
              <a:alpha val="60000"/>
            </a:srgbClr>
          </a:solidFill>
          <a:ln>
            <a:solidFill>
              <a:srgbClr val="F790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433" tIns="41217" rIns="82433" bIns="41217" rtlCol="0" anchor="ctr">
            <a:normAutofit/>
          </a:bodyPr>
          <a:lstStyle/>
          <a:p>
            <a:pPr algn="ctr"/>
            <a:r>
              <a:rPr lang="en-GB" dirty="0" smtClean="0">
                <a:solidFill>
                  <a:schemeClr val="tx2">
                    <a:lumMod val="50000"/>
                  </a:schemeClr>
                </a:solidFill>
              </a:rPr>
              <a:t>Other factors</a:t>
            </a:r>
            <a:endParaRPr lang="en-GB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2" name="Freccia in su 12"/>
          <p:cNvSpPr/>
          <p:nvPr/>
        </p:nvSpPr>
        <p:spPr>
          <a:xfrm>
            <a:off x="5517946" y="1517952"/>
            <a:ext cx="272317" cy="4898546"/>
          </a:xfrm>
          <a:prstGeom prst="upArrow">
            <a:avLst/>
          </a:prstGeom>
          <a:solidFill>
            <a:srgbClr val="FAB882"/>
          </a:solidFill>
          <a:ln>
            <a:solidFill>
              <a:srgbClr val="F790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433" tIns="41217" rIns="82433" bIns="41217" rtlCol="0" anchor="ctr"/>
          <a:lstStyle/>
          <a:p>
            <a:pPr algn="ctr"/>
            <a:endParaRPr lang="en-GB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8" name="Ovale 9"/>
          <p:cNvSpPr/>
          <p:nvPr/>
        </p:nvSpPr>
        <p:spPr>
          <a:xfrm>
            <a:off x="3859523" y="1881070"/>
            <a:ext cx="2882185" cy="4250577"/>
          </a:xfrm>
          <a:prstGeom prst="ellipse">
            <a:avLst/>
          </a:prstGeom>
          <a:solidFill>
            <a:schemeClr val="accent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454" tIns="32454" rIns="32454" bIns="32454" rtlCol="0" anchor="ctr">
            <a:normAutofit/>
          </a:bodyPr>
          <a:lstStyle/>
          <a:p>
            <a:pPr algn="ctr"/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EQ 5:</a:t>
            </a:r>
          </a:p>
          <a:p>
            <a:pPr algn="ctr"/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Policy formulation &amp; implementation processes</a:t>
            </a:r>
          </a:p>
        </p:txBody>
      </p:sp>
      <p:sp>
        <p:nvSpPr>
          <p:cNvPr id="84" name="Freccia in su 2"/>
          <p:cNvSpPr/>
          <p:nvPr/>
        </p:nvSpPr>
        <p:spPr>
          <a:xfrm>
            <a:off x="2806233" y="4442492"/>
            <a:ext cx="295251" cy="1689154"/>
          </a:xfrm>
          <a:prstGeom prst="upArrow">
            <a:avLst/>
          </a:prstGeom>
          <a:solidFill>
            <a:srgbClr val="FAB882"/>
          </a:solidFill>
          <a:ln>
            <a:solidFill>
              <a:srgbClr val="F790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433" tIns="41217" rIns="82433" bIns="41217" rtlCol="0" anchor="ctr"/>
          <a:lstStyle/>
          <a:p>
            <a:pPr algn="ctr"/>
            <a:endParaRPr lang="en-GB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0" name="Freccia in su 11"/>
          <p:cNvSpPr/>
          <p:nvPr/>
        </p:nvSpPr>
        <p:spPr>
          <a:xfrm>
            <a:off x="5222695" y="4423296"/>
            <a:ext cx="295251" cy="1993201"/>
          </a:xfrm>
          <a:prstGeom prst="upArrow">
            <a:avLst/>
          </a:prstGeom>
          <a:solidFill>
            <a:srgbClr val="FAB882"/>
          </a:solidFill>
          <a:ln>
            <a:solidFill>
              <a:srgbClr val="F790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433" tIns="41217" rIns="82433" bIns="41217" rtlCol="0" anchor="ctr"/>
          <a:lstStyle/>
          <a:p>
            <a:pPr algn="ctr"/>
            <a:endParaRPr lang="en-GB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2" name="Ovale 4"/>
          <p:cNvSpPr/>
          <p:nvPr/>
        </p:nvSpPr>
        <p:spPr>
          <a:xfrm>
            <a:off x="1619965" y="4780323"/>
            <a:ext cx="2946042" cy="2008524"/>
          </a:xfrm>
          <a:prstGeom prst="ellipse">
            <a:avLst/>
          </a:prstGeom>
          <a:solidFill>
            <a:srgbClr val="FAB882">
              <a:alpha val="60000"/>
            </a:srgbClr>
          </a:solidFill>
          <a:ln>
            <a:solidFill>
              <a:srgbClr val="F790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433" tIns="41217" rIns="82433" bIns="41217" rtlCol="0" anchor="ctr">
            <a:normAutofit/>
          </a:bodyPr>
          <a:lstStyle/>
          <a:p>
            <a:pPr algn="ctr"/>
            <a:r>
              <a:rPr lang="en-GB" dirty="0" smtClean="0">
                <a:solidFill>
                  <a:schemeClr val="tx2">
                    <a:lumMod val="50000"/>
                  </a:schemeClr>
                </a:solidFill>
              </a:rPr>
              <a:t>Other factors</a:t>
            </a:r>
            <a:endParaRPr lang="en-GB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3" name="Freccia in su 13"/>
          <p:cNvSpPr/>
          <p:nvPr/>
        </p:nvSpPr>
        <p:spPr>
          <a:xfrm>
            <a:off x="7041493" y="4404016"/>
            <a:ext cx="295251" cy="1959418"/>
          </a:xfrm>
          <a:prstGeom prst="upArrow">
            <a:avLst/>
          </a:prstGeom>
          <a:solidFill>
            <a:srgbClr val="FAB882"/>
          </a:solidFill>
          <a:ln>
            <a:solidFill>
              <a:srgbClr val="F790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433" tIns="41217" rIns="82433" bIns="41217" rtlCol="0" anchor="ctr"/>
          <a:lstStyle/>
          <a:p>
            <a:pPr algn="ctr"/>
            <a:endParaRPr lang="en-GB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4" name="Freccia in su 14"/>
          <p:cNvSpPr/>
          <p:nvPr/>
        </p:nvSpPr>
        <p:spPr>
          <a:xfrm>
            <a:off x="8461848" y="4404016"/>
            <a:ext cx="272317" cy="1891852"/>
          </a:xfrm>
          <a:prstGeom prst="upArrow">
            <a:avLst/>
          </a:prstGeom>
          <a:solidFill>
            <a:srgbClr val="FAB882"/>
          </a:solidFill>
          <a:ln>
            <a:solidFill>
              <a:srgbClr val="F790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433" tIns="41217" rIns="82433" bIns="41217" rtlCol="0" anchor="ctr"/>
          <a:lstStyle/>
          <a:p>
            <a:pPr algn="ctr"/>
            <a:endParaRPr lang="en-GB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064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80" grpId="0" animBg="1"/>
      <p:bldP spid="87" grpId="0" animBg="1"/>
      <p:bldP spid="95" grpId="0" animBg="1"/>
      <p:bldP spid="86" grpId="0" animBg="1"/>
      <p:bldP spid="97" grpId="0" animBg="1"/>
      <p:bldP spid="83" grpId="0" animBg="1"/>
      <p:bldP spid="89" grpId="0" animBg="1"/>
      <p:bldP spid="92" grpId="0" animBg="1"/>
      <p:bldP spid="88" grpId="0" animBg="1"/>
      <p:bldP spid="84" grpId="0" animBg="1"/>
      <p:bldP spid="90" grpId="0" animBg="1"/>
      <p:bldP spid="82" grpId="0" animBg="1"/>
      <p:bldP spid="93" grpId="0" animBg="1"/>
      <p:bldP spid="9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aro">
  <a:themeElements>
    <a:clrScheme name="Chiaro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ar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hiaro">
  <a:themeElements>
    <a:clrScheme name="Chiaro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ar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hiaro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Chiaro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4800</TotalTime>
  <Words>2367</Words>
  <Application>Microsoft Office PowerPoint</Application>
  <PresentationFormat>On-screen Show (4:3)</PresentationFormat>
  <Paragraphs>409</Paragraphs>
  <Slides>23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Chiaro</vt:lpstr>
      <vt:lpstr>1_Chiaro</vt:lpstr>
      <vt:lpstr>  </vt:lpstr>
      <vt:lpstr>Focus of the presentation</vt:lpstr>
      <vt:lpstr>Mixing two evaluation methods in 3 STEP approach</vt:lpstr>
      <vt:lpstr>PowerPoint Presentation</vt:lpstr>
      <vt:lpstr>EVALUATION PROCESS</vt:lpstr>
      <vt:lpstr>Fixing the Intervention Logic (global and sectoral)</vt:lpstr>
      <vt:lpstr>PowerPoint Presentation</vt:lpstr>
      <vt:lpstr>Identifying the EQs</vt:lpstr>
      <vt:lpstr>PowerPoint Presentation</vt:lpstr>
      <vt:lpstr>Typical EQs for Step 1</vt:lpstr>
      <vt:lpstr>Typical EQs for Step 2</vt:lpstr>
      <vt:lpstr>Contribution Analysis</vt:lpstr>
      <vt:lpstr>EVIDENCE: Fact finding - Correlation and Validation of the Contribution, in Step 1</vt:lpstr>
      <vt:lpstr>How to find what for Step 1: examples</vt:lpstr>
      <vt:lpstr>Evidence of BS contribution: examples (1/2)</vt:lpstr>
      <vt:lpstr>Evidence of BS contribution: examples (2/2)</vt:lpstr>
      <vt:lpstr>Policy Impact (causality) Analysis</vt:lpstr>
      <vt:lpstr>Outcome assessment</vt:lpstr>
      <vt:lpstr>Causality analyses for Step 2 (types)</vt:lpstr>
      <vt:lpstr>Causality analyses for Step 2 (examples)</vt:lpstr>
      <vt:lpstr>Causality analyses for Step 2 (other types)</vt:lpstr>
      <vt:lpstr>Combination of STEP 1 and 2 results in STEP 3 Theoretical possibilities</vt:lpstr>
      <vt:lpstr>Analysis of the Transitive Relations between BS and development outcomes in STEP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Vincenzo Caputo</dc:creator>
  <cp:lastModifiedBy>LOVASZ Juergen (DEVCO)</cp:lastModifiedBy>
  <cp:revision>421</cp:revision>
  <dcterms:created xsi:type="dcterms:W3CDTF">2010-07-02T04:39:04Z</dcterms:created>
  <dcterms:modified xsi:type="dcterms:W3CDTF">2014-07-03T09:43:43Z</dcterms:modified>
</cp:coreProperties>
</file>