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21" r:id="rId2"/>
    <p:sldId id="257" r:id="rId3"/>
    <p:sldId id="284" r:id="rId4"/>
    <p:sldId id="258" r:id="rId5"/>
    <p:sldId id="285" r:id="rId6"/>
    <p:sldId id="295" r:id="rId7"/>
    <p:sldId id="311" r:id="rId8"/>
    <p:sldId id="312" r:id="rId9"/>
    <p:sldId id="329" r:id="rId10"/>
    <p:sldId id="313" r:id="rId11"/>
    <p:sldId id="314" r:id="rId12"/>
    <p:sldId id="328" r:id="rId13"/>
    <p:sldId id="316" r:id="rId14"/>
    <p:sldId id="325" r:id="rId15"/>
    <p:sldId id="330" r:id="rId16"/>
    <p:sldId id="323" r:id="rId17"/>
    <p:sldId id="317" r:id="rId18"/>
    <p:sldId id="331" r:id="rId19"/>
    <p:sldId id="332" r:id="rId20"/>
    <p:sldId id="32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triciac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9619"/>
    <a:srgbClr val="0E9029"/>
    <a:srgbClr val="B20004"/>
    <a:srgbClr val="71721D"/>
    <a:srgbClr val="B8DCFA"/>
    <a:srgbClr val="99D1E7"/>
    <a:srgbClr val="D29664"/>
    <a:srgbClr val="F2790B"/>
    <a:srgbClr val="EC700A"/>
    <a:srgbClr val="2D92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47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290" y="-102"/>
      </p:cViewPr>
      <p:guideLst>
        <p:guide orient="horz" pos="3838"/>
        <p:guide orient="horz" pos="482"/>
        <p:guide orient="horz" pos="1253"/>
        <p:guide orient="horz" pos="1389"/>
        <p:guide pos="521"/>
        <p:guide pos="5239"/>
        <p:guide pos="2744"/>
        <p:guide pos="3061"/>
        <p:guide pos="405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>
        <p:scale>
          <a:sx n="66" d="100"/>
          <a:sy n="66" d="100"/>
        </p:scale>
        <p:origin x="-2376" y="-1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597AA-7115-44E6-9221-B2E8CF705341}" type="datetimeFigureOut">
              <a:rPr lang="en-GB" smtClean="0"/>
              <a:pPr/>
              <a:t>23/01/2013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FEB114-997E-47B4-A5E9-867ABE1AB87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6ECCC-9D29-404E-B558-98EBF8BB13D1}" type="datetimeFigureOut">
              <a:rPr lang="en-GB" smtClean="0"/>
              <a:pPr/>
              <a:t>23/01/2013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2616C-587F-4B8F-956A-FB70278DB69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2616C-587F-4B8F-956A-FB70278DB697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2616C-587F-4B8F-956A-FB70278DB697}" type="slidenum">
              <a:rPr lang="en-GB" smtClean="0"/>
              <a:pPr/>
              <a:t>3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2616C-587F-4B8F-956A-FB70278DB697}" type="slidenum">
              <a:rPr lang="en-GB" smtClean="0"/>
              <a:pPr/>
              <a:t>4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is an overview of what the following screen shots will display.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2616C-587F-4B8F-956A-FB70278DB697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82616C-587F-4B8F-956A-FB70278DB697}" type="slidenum">
              <a:rPr lang="en-GB" smtClean="0"/>
              <a:pPr/>
              <a:t>6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27584" y="1196752"/>
            <a:ext cx="7489825" cy="1223838"/>
          </a:xfrm>
        </p:spPr>
        <p:txBody>
          <a:bodyPr>
            <a:noAutofit/>
          </a:bodyPr>
          <a:lstStyle>
            <a:lvl1pPr>
              <a:defRPr sz="3800" cap="none" baseline="0"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Functionalities of the Online Reporting System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99592" y="3140968"/>
            <a:ext cx="7489825" cy="861594"/>
          </a:xfrm>
        </p:spPr>
        <p:txBody>
          <a:bodyPr>
            <a:noAutofit/>
          </a:bodyPr>
          <a:lstStyle>
            <a:lvl1pPr marL="0" indent="0" algn="l"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Peter Herkenrath</a:t>
            </a:r>
          </a:p>
          <a:p>
            <a:r>
              <a:rPr lang="en-GB" noProof="0" dirty="0" smtClean="0"/>
              <a:t>UNEP World Conservation Monitoring Centre</a:t>
            </a:r>
            <a:endParaRPr lang="en-GB" noProof="0" dirty="0"/>
          </a:p>
        </p:txBody>
      </p:sp>
      <p:pic>
        <p:nvPicPr>
          <p:cNvPr id="4" name="Picture 2" descr="logo_c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4509120"/>
            <a:ext cx="1624272" cy="82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7087" y="765174"/>
            <a:ext cx="7489825" cy="1223964"/>
          </a:xfrm>
        </p:spPr>
        <p:txBody>
          <a:bodyPr/>
          <a:lstStyle>
            <a:lvl1pPr>
              <a:defRPr cap="none" baseline="0">
                <a:solidFill>
                  <a:schemeClr val="tx2"/>
                </a:solidFill>
              </a:defRPr>
            </a:lvl1pPr>
          </a:lstStyle>
          <a:p>
            <a:r>
              <a:rPr lang="en-GB" noProof="0" dirty="0" smtClean="0"/>
              <a:t>CLICK TO ADD TITLE</a:t>
            </a:r>
            <a:endParaRPr lang="en-GB" noProof="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827584" y="2204864"/>
            <a:ext cx="5616576" cy="3887787"/>
          </a:xfrm>
        </p:spPr>
        <p:txBody>
          <a:bodyPr/>
          <a:lstStyle>
            <a:lvl1pPr>
              <a:defRPr cap="none" baseline="0"/>
            </a:lvl1pPr>
            <a:lvl3pPr marL="723900" indent="-279400">
              <a:defRPr/>
            </a:lvl3pPr>
          </a:lstStyle>
          <a:p>
            <a:pPr lvl="0"/>
            <a:r>
              <a:rPr lang="en-GB" noProof="0" dirty="0" smtClean="0"/>
              <a:t>CLICK TO ADD TEXT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1FF7E2B-67C6-4A1D-9860-AD362E2B47E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 smtClean="0"/>
              <a:t>Workshop on harmonization of reporting, St Lucia</a:t>
            </a:r>
            <a:endParaRPr lang="en-GB" dirty="0"/>
          </a:p>
        </p:txBody>
      </p:sp>
      <p:pic>
        <p:nvPicPr>
          <p:cNvPr id="17" name="Picture 2" descr="logo_cc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6092825"/>
            <a:ext cx="792088" cy="40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ol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7087" y="765174"/>
            <a:ext cx="7489825" cy="1223964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noProof="0" dirty="0" smtClean="0"/>
              <a:t>CLICK TO ADD TITLE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Autofit/>
          </a:bodyPr>
          <a:lstStyle>
            <a:lvl1pPr marL="0" indent="0">
              <a:buFont typeface="+mj-lt"/>
              <a:buNone/>
              <a:defRPr cap="none" baseline="0">
                <a:solidFill>
                  <a:schemeClr val="tx2"/>
                </a:solidFill>
              </a:defRPr>
            </a:lvl1pPr>
            <a:lvl2pPr marL="444500" indent="-266700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2pPr>
            <a:lvl3pPr marL="723900" indent="-274638">
              <a:buFont typeface="Constantia" pitchFamily="18" charset="0"/>
              <a:buChar char="–"/>
              <a:defRPr sz="2200" cap="none" baseline="0">
                <a:solidFill>
                  <a:schemeClr val="tx1"/>
                </a:solidFill>
              </a:defRPr>
            </a:lvl3pPr>
            <a:lvl4pPr marL="0" indent="0">
              <a:defRPr sz="2400" cap="none" baseline="0">
                <a:solidFill>
                  <a:schemeClr val="bg2"/>
                </a:solidFill>
              </a:defRPr>
            </a:lvl4pPr>
            <a:lvl5pPr marL="449263" indent="-271463">
              <a:buFont typeface="Wingdings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 smtClean="0"/>
              <a:t>CLICK TO ADD TEXT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7E2B-67C6-4A1D-9860-AD362E2B47E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9" name="Picture 2" descr="logo_cc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6092825"/>
            <a:ext cx="792088" cy="40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7087" y="765174"/>
            <a:ext cx="7489825" cy="1223964"/>
          </a:xfrm>
        </p:spPr>
        <p:txBody>
          <a:bodyPr/>
          <a:lstStyle>
            <a:lvl1pPr>
              <a:defRPr cap="none" baseline="0"/>
            </a:lvl1pPr>
          </a:lstStyle>
          <a:p>
            <a:r>
              <a:rPr lang="en-GB" noProof="0" dirty="0" smtClean="0"/>
              <a:t>CLICK TO ADD TITLE</a:t>
            </a:r>
            <a:endParaRPr lang="en-GB" noProof="0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827088" y="2205038"/>
            <a:ext cx="3529012" cy="3887787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GB" noProof="0" dirty="0" smtClean="0"/>
              <a:t>CLICK TO ADD TEXT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4859337" y="2205037"/>
            <a:ext cx="3457575" cy="3887787"/>
          </a:xfrm>
        </p:spPr>
        <p:txBody>
          <a:bodyPr/>
          <a:lstStyle>
            <a:lvl1pPr>
              <a:defRPr cap="none" baseline="0"/>
            </a:lvl1pPr>
          </a:lstStyle>
          <a:p>
            <a:pPr lvl="0"/>
            <a:r>
              <a:rPr lang="en-GB" noProof="0" dirty="0" smtClean="0"/>
              <a:t>CLICK TO ADD TEXT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1FF7E2B-67C6-4A1D-9860-AD362E2B47E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11" name="Picture 2" descr="logo_cc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6092825"/>
            <a:ext cx="792088" cy="40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27087" y="765174"/>
            <a:ext cx="7489825" cy="1223964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ADD TITLE</a:t>
            </a:r>
            <a:endParaRPr lang="en-GB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7E2B-67C6-4A1D-9860-AD362E2B47E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12" name="Picture 2" descr="logo_cc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6092825"/>
            <a:ext cx="792088" cy="40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7E2B-67C6-4A1D-9860-AD362E2B47E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noProof="0" smtClean="0"/>
              <a:t>Workshop on harmonization of reporting, St Lucia</a:t>
            </a:r>
            <a:endParaRPr lang="en-GB" noProof="0"/>
          </a:p>
        </p:txBody>
      </p:sp>
      <p:pic>
        <p:nvPicPr>
          <p:cNvPr id="7" name="Picture 2" descr="logo_cc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6092825"/>
            <a:ext cx="792088" cy="40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1" cap="none" baseline="0"/>
            </a:lvl1pPr>
          </a:lstStyle>
          <a:p>
            <a:r>
              <a:rPr lang="en-GB" noProof="0" dirty="0" smtClean="0"/>
              <a:t>CLICK TO ADD TITLE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5175"/>
            <a:ext cx="5486400" cy="3962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7254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dirty="0" smtClean="0"/>
              <a:t>Click to add text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smtClean="0"/>
              <a:t>23-25 Jan 2013</a:t>
            </a:r>
            <a:endParaRPr lang="en-GB" noProof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FF7E2B-67C6-4A1D-9860-AD362E2B47E7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14" name="Picture 2" descr="logo_cc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6092825"/>
            <a:ext cx="792088" cy="40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7087" y="765174"/>
            <a:ext cx="7489825" cy="12239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087" y="2205037"/>
            <a:ext cx="5616576" cy="3887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7" name="Rectangle 6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7092280" y="6492875"/>
            <a:ext cx="1224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379760" y="6492875"/>
            <a:ext cx="6712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316913" y="6492875"/>
            <a:ext cx="369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1FF7E2B-67C6-4A1D-9860-AD362E2B47E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4" r:id="rId5"/>
    <p:sldLayoutId id="2147483655" r:id="rId6"/>
    <p:sldLayoutId id="2147483657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 cap="none" baseline="0">
          <a:solidFill>
            <a:schemeClr val="tx2"/>
          </a:solidFill>
          <a:latin typeface="Constant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600"/>
        </a:spcAft>
        <a:buSzPct val="100000"/>
        <a:buFont typeface="+mj-lt"/>
        <a:buNone/>
        <a:defRPr sz="2400" kern="1200" cap="none" baseline="0">
          <a:solidFill>
            <a:schemeClr val="tx1"/>
          </a:solidFill>
          <a:latin typeface="Constantia" pitchFamily="18" charset="0"/>
          <a:ea typeface="+mn-ea"/>
          <a:cs typeface="+mn-cs"/>
        </a:defRPr>
      </a:lvl1pPr>
      <a:lvl2pPr marL="444500" indent="-266700" algn="l" defTabSz="914400" rtl="0" eaLnBrk="1" latinLnBrk="0" hangingPunct="1">
        <a:spcBef>
          <a:spcPts val="0"/>
        </a:spcBef>
        <a:spcAft>
          <a:spcPts val="600"/>
        </a:spcAft>
        <a:buFont typeface="Wingdings" pitchFamily="2" charset="2"/>
        <a:buChar char="§"/>
        <a:defRPr sz="22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2pPr>
      <a:lvl3pPr marL="723900" indent="-279400" algn="l" defTabSz="914400" rtl="0" eaLnBrk="1" latinLnBrk="0" hangingPunct="1">
        <a:spcBef>
          <a:spcPts val="0"/>
        </a:spcBef>
        <a:spcAft>
          <a:spcPts val="600"/>
        </a:spcAft>
        <a:buFont typeface="Constantia" pitchFamily="18" charset="0"/>
        <a:buChar char="−"/>
        <a:defRPr sz="22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3pPr>
      <a:lvl4pPr marL="728663" indent="0" algn="l" defTabSz="898525" rtl="0" eaLnBrk="1" latinLnBrk="0" hangingPunct="1">
        <a:spcBef>
          <a:spcPts val="0"/>
        </a:spcBef>
        <a:spcAft>
          <a:spcPts val="600"/>
        </a:spcAft>
        <a:buFontTx/>
        <a:buNone/>
        <a:defRPr sz="22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4pPr>
      <a:lvl5pPr marL="728663" indent="0" algn="l" defTabSz="898525" rtl="0" eaLnBrk="1" latinLnBrk="0" hangingPunct="1">
        <a:spcBef>
          <a:spcPts val="0"/>
        </a:spcBef>
        <a:spcAft>
          <a:spcPts val="600"/>
        </a:spcAft>
        <a:buFontTx/>
        <a:buNone/>
        <a:defRPr sz="2200" kern="1200">
          <a:solidFill>
            <a:schemeClr val="tx1"/>
          </a:solidFill>
          <a:latin typeface="Constant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b="1" dirty="0" smtClean="0"/>
              <a:t>Harmonization of national reporting – an overview of the key issues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2400" dirty="0" smtClean="0"/>
              <a:t>Peter Herkenrath, UNEP-WCMC</a:t>
            </a:r>
            <a:endParaRPr lang="en-GB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7" name="Picture 2" descr="logo_cc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4365104"/>
            <a:ext cx="2016224" cy="1019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http://www.dyslexiaworkshop.co.nz/Images/Two-jigsaw-pieces-joined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4365104"/>
            <a:ext cx="1602048" cy="14564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Promising tools &amp; approaches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2204864"/>
            <a:ext cx="7416824" cy="3887787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GB" sz="2600" dirty="0" smtClean="0"/>
              <a:t>Identification of and agreeing on information needs and sources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GB" sz="2600" dirty="0" smtClean="0"/>
              <a:t> Joint reporting portals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GB" sz="2600" dirty="0" smtClean="0"/>
              <a:t>Core report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GB" sz="2600" dirty="0" smtClean="0"/>
              <a:t>Joint thematic reporting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GB" sz="2600" dirty="0" smtClean="0"/>
              <a:t> Online reporting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en-GB" sz="2600" dirty="0" smtClean="0"/>
              <a:t> Streamlining at the national level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6" name="Picture 2" descr="http://www.dyslexiaworkshop.co.nz/Images/Two-jigsaw-pieces-join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365104"/>
            <a:ext cx="2051720" cy="186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lnSpc>
                <a:spcPct val="90000"/>
              </a:lnSpc>
              <a:buFont typeface="+mj-lt"/>
              <a:buAutoNum type="arabicPeriod"/>
            </a:pPr>
            <a:r>
              <a:rPr lang="en-GB" b="1" dirty="0" smtClean="0"/>
              <a:t>Identification of and agreeing on information needs and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2492896"/>
            <a:ext cx="7632848" cy="3887787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Define the information needs (resolution X.14: </a:t>
            </a:r>
            <a:r>
              <a:rPr lang="en-GB" i="1" dirty="0" smtClean="0"/>
              <a:t>A framework for Ramsar data and information needs)</a:t>
            </a:r>
          </a:p>
          <a:p>
            <a:pPr lvl="1"/>
            <a:r>
              <a:rPr lang="en-GB" sz="2000" dirty="0" smtClean="0"/>
              <a:t>Internal information sources (national reports, indicators)</a:t>
            </a:r>
          </a:p>
          <a:p>
            <a:pPr lvl="1"/>
            <a:r>
              <a:rPr lang="en-GB" sz="2000" dirty="0" smtClean="0"/>
              <a:t>External information sources (scientific institutions, NGOs)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Next step: Identify the overlaps for Ramsar and CBD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Potential decision: Who collects what information (harmonized but not joint reporting)</a:t>
            </a:r>
          </a:p>
          <a:p>
            <a:pPr marL="514350" indent="-514350">
              <a:spcBef>
                <a:spcPts val="1000"/>
              </a:spcBef>
              <a:buFont typeface="Arial" pitchFamily="34" charset="0"/>
              <a:buChar char="•"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/>
            <a:r>
              <a:rPr lang="en-GB" b="1" dirty="0" smtClean="0"/>
              <a:t>2. Joint reporting portals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2132856"/>
            <a:ext cx="7632848" cy="3887787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</a:pPr>
            <a:r>
              <a:rPr lang="en-GB" sz="2800" dirty="0" smtClean="0"/>
              <a:t>Collaborative Partnership on Forests Task Force on Streamlining Forest-related Reporting: </a:t>
            </a:r>
            <a:r>
              <a:rPr lang="en-GB" sz="2800" b="1" dirty="0" smtClean="0"/>
              <a:t>Forest Portal</a:t>
            </a:r>
          </a:p>
          <a:p>
            <a:pPr>
              <a:spcBef>
                <a:spcPct val="0"/>
              </a:spcBef>
            </a:pPr>
            <a:endParaRPr lang="en-GB" sz="2800" b="1" dirty="0" smtClean="0"/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GB" sz="2800" dirty="0" smtClean="0"/>
              <a:t> Access to forest-related information from reporting to various conventions and processes</a:t>
            </a:r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GB" sz="2800" dirty="0" smtClean="0"/>
              <a:t> Search national reports by process (</a:t>
            </a:r>
            <a:r>
              <a:rPr lang="en-GB" sz="2800" i="1" dirty="0" smtClean="0"/>
              <a:t>e.g. </a:t>
            </a:r>
            <a:r>
              <a:rPr lang="en-GB" sz="2800" dirty="0" smtClean="0"/>
              <a:t>MEAs) or country</a:t>
            </a:r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GB" sz="2800" i="1" dirty="0" smtClean="0"/>
              <a:t> See what information other processes are requesting</a:t>
            </a:r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GB" sz="2800" i="1" dirty="0" smtClean="0"/>
              <a:t> See what your country has reported to other processes</a:t>
            </a:r>
          </a:p>
          <a:p>
            <a:pPr>
              <a:spcBef>
                <a:spcPct val="0"/>
              </a:spcBef>
              <a:buFont typeface="Arial" pitchFamily="34" charset="0"/>
              <a:buChar char="•"/>
            </a:pPr>
            <a:r>
              <a:rPr lang="en-GB" sz="2800" i="1" dirty="0" smtClean="0"/>
              <a:t> </a:t>
            </a:r>
            <a:r>
              <a:rPr lang="en-GB" sz="2800" dirty="0" smtClean="0"/>
              <a:t>Not operational anymore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9825" cy="1223964"/>
          </a:xfrm>
        </p:spPr>
        <p:txBody>
          <a:bodyPr/>
          <a:lstStyle/>
          <a:p>
            <a:r>
              <a:rPr lang="en-GB" b="1" dirty="0" smtClean="0"/>
              <a:t>3. Core report concept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2276872"/>
            <a:ext cx="7704856" cy="38877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GB" dirty="0" smtClean="0"/>
              <a:t> The model of the human rights conventions: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	A common core report for all the treaties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	Smaller treaty-specific reports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Addresses the issue of different reporting cycles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Adapted version applied in streamlined reporting project in Pacific Island Countries</a:t>
            </a:r>
          </a:p>
          <a:p>
            <a:pPr>
              <a:lnSpc>
                <a:spcPct val="80000"/>
              </a:lnSpc>
              <a:spcBef>
                <a:spcPct val="0"/>
              </a:spcBef>
              <a:buFont typeface="Arial" pitchFamily="34" charset="0"/>
              <a:buChar char="•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9825" cy="1223964"/>
          </a:xfrm>
        </p:spPr>
        <p:txBody>
          <a:bodyPr/>
          <a:lstStyle/>
          <a:p>
            <a:r>
              <a:rPr lang="en-GB" b="1" dirty="0" smtClean="0"/>
              <a:t>4. Joint thematic 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916832"/>
            <a:ext cx="7704856" cy="3887787"/>
          </a:xfrm>
        </p:spPr>
        <p:txBody>
          <a:bodyPr>
            <a:normAutofit/>
          </a:bodyPr>
          <a:lstStyle/>
          <a:p>
            <a:r>
              <a:rPr lang="en-GB" sz="2800" dirty="0" smtClean="0"/>
              <a:t>Joint reporting templates for issues of joint concern; examples as discussed by MEAs: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Inland water ecosystems (CBD &amp; Ramsar)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</a:t>
            </a:r>
            <a:r>
              <a:rPr lang="en-GB" sz="2800" dirty="0" err="1" smtClean="0"/>
              <a:t>Dryland</a:t>
            </a:r>
            <a:r>
              <a:rPr lang="en-GB" sz="2800" dirty="0" smtClean="0"/>
              <a:t> biodiversity (CBD &amp; UNCCD)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Migratory species (CMS &amp; Agreements)</a:t>
            </a:r>
          </a:p>
          <a:p>
            <a:endParaRPr lang="en-GB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9825" cy="1223964"/>
          </a:xfrm>
        </p:spPr>
        <p:txBody>
          <a:bodyPr/>
          <a:lstStyle/>
          <a:p>
            <a:r>
              <a:rPr lang="en-GB" b="1" dirty="0" smtClean="0"/>
              <a:t>5. Online 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2060848"/>
            <a:ext cx="7704856" cy="388778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 Relevance for harmonization: Pooling web-based tools could facilitate harmonization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Exists for Indian Ocean South-East Asia Marine Turtle Memorandum of Understanding (IOSEA), African-Eurasian </a:t>
            </a:r>
            <a:r>
              <a:rPr lang="en-GB" dirty="0" err="1" smtClean="0"/>
              <a:t>Waterbird</a:t>
            </a:r>
            <a:r>
              <a:rPr lang="en-GB" dirty="0" smtClean="0"/>
              <a:t> Agreement (AEWA), CMS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In development for CITES (biennial reports) [&amp; Ramsar]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GB" dirty="0" smtClean="0"/>
              <a:t> UNCCD: Performance Review and Assessment of Implementation System (PRAIS)</a:t>
            </a:r>
          </a:p>
          <a:p>
            <a:pPr marL="803275" lvl="2" indent="-514350">
              <a:spcBef>
                <a:spcPts val="600"/>
              </a:spcBef>
              <a:buFont typeface="Arial" pitchFamily="34" charset="0"/>
              <a:buChar char="•"/>
            </a:pPr>
            <a:endParaRPr lang="en-GB" sz="9600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9825" cy="1223964"/>
          </a:xfrm>
        </p:spPr>
        <p:txBody>
          <a:bodyPr/>
          <a:lstStyle/>
          <a:p>
            <a:r>
              <a:rPr lang="en-GB" sz="3200" b="1" dirty="0" smtClean="0"/>
              <a:t>6. Streamlining at the national level: Experience from Rio Reporting Project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2348880"/>
            <a:ext cx="7704856" cy="3887787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GB" sz="8000" dirty="0" smtClean="0"/>
              <a:t> “Piloting Integrated Processes and Approaches to Facilitate National Reporting to Rio </a:t>
            </a:r>
            <a:r>
              <a:rPr lang="en-GB" sz="8000" dirty="0" smtClean="0"/>
              <a:t>Conventions” </a:t>
            </a:r>
            <a:r>
              <a:rPr lang="en-GB" sz="8000" dirty="0" smtClean="0"/>
              <a:t>(</a:t>
            </a:r>
            <a:r>
              <a:rPr lang="en-GB" sz="8000" dirty="0" err="1" smtClean="0"/>
              <a:t>FNR_Rio</a:t>
            </a:r>
            <a:r>
              <a:rPr lang="en-GB" sz="8000" dirty="0" smtClean="0"/>
              <a:t>)</a:t>
            </a:r>
            <a:endParaRPr lang="en-GB" sz="8000" dirty="0" smtClean="0"/>
          </a:p>
          <a:p>
            <a:pPr>
              <a:buFont typeface="Arial" pitchFamily="34" charset="0"/>
              <a:buChar char="•"/>
            </a:pPr>
            <a:r>
              <a:rPr lang="en-GB" sz="8000" dirty="0" smtClean="0"/>
              <a:t> Three Rio Conventions: </a:t>
            </a:r>
            <a:r>
              <a:rPr lang="en-GB" sz="8000" dirty="0" smtClean="0"/>
              <a:t>Biodiversity (CBD), Desertification (UNCCD), Climate Change (UNFCCC) </a:t>
            </a:r>
            <a:endParaRPr lang="en-GB" sz="8000" dirty="0" smtClean="0"/>
          </a:p>
          <a:p>
            <a:pPr>
              <a:buFont typeface="Arial" pitchFamily="34" charset="0"/>
              <a:buChar char="•"/>
            </a:pPr>
            <a:r>
              <a:rPr lang="en-GB" sz="8000" dirty="0" smtClean="0"/>
              <a:t> GEF project, implemented by </a:t>
            </a:r>
            <a:r>
              <a:rPr lang="en-GB" sz="8000" dirty="0" smtClean="0"/>
              <a:t>UNEP, executed by UNEP-WCMC</a:t>
            </a:r>
            <a:endParaRPr lang="en-GB" sz="8000" dirty="0" smtClean="0"/>
          </a:p>
          <a:p>
            <a:pPr>
              <a:buFont typeface="Arial" pitchFamily="34" charset="0"/>
              <a:buChar char="•"/>
            </a:pPr>
            <a:r>
              <a:rPr lang="en-GB" sz="8000" dirty="0" smtClean="0"/>
              <a:t> </a:t>
            </a:r>
            <a:r>
              <a:rPr lang="en-GB" sz="8000" smtClean="0"/>
              <a:t>Pilot </a:t>
            </a:r>
            <a:r>
              <a:rPr lang="en-GB" sz="8000" smtClean="0"/>
              <a:t>countries </a:t>
            </a:r>
            <a:r>
              <a:rPr lang="en-GB" sz="8000" dirty="0" smtClean="0"/>
              <a:t>(</a:t>
            </a:r>
            <a:r>
              <a:rPr lang="en-GB" sz="8000" smtClean="0"/>
              <a:t>LDCs and SIDS): </a:t>
            </a:r>
            <a:r>
              <a:rPr lang="en-US" sz="8000" dirty="0" smtClean="0"/>
              <a:t>Afghanistan, Eritrea, Lao PDR, Liberia, Palau and Mauritius</a:t>
            </a:r>
            <a:r>
              <a:rPr lang="en-GB" sz="80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sz="8000" dirty="0" smtClean="0"/>
              <a:t> THREE OBJECTIVES:</a:t>
            </a:r>
          </a:p>
          <a:p>
            <a:pPr lvl="1">
              <a:buFont typeface="Arial" pitchFamily="34" charset="0"/>
              <a:buChar char="•"/>
            </a:pPr>
            <a:r>
              <a:rPr lang="en-GB" sz="8000" dirty="0" smtClean="0"/>
              <a:t> Integrated data/information management nationally</a:t>
            </a:r>
          </a:p>
          <a:p>
            <a:pPr lvl="1">
              <a:buFont typeface="Arial" pitchFamily="34" charset="0"/>
              <a:buChar char="•"/>
            </a:pPr>
            <a:r>
              <a:rPr lang="en-GB" sz="8000" dirty="0" smtClean="0"/>
              <a:t>Increased synergies in reporting</a:t>
            </a:r>
          </a:p>
          <a:p>
            <a:pPr lvl="1">
              <a:buFont typeface="Arial" pitchFamily="34" charset="0"/>
              <a:buChar char="•"/>
            </a:pPr>
            <a:r>
              <a:rPr lang="en-GB" sz="8000" dirty="0" smtClean="0"/>
              <a:t>Improved planning &amp; decision-making for implementation</a:t>
            </a:r>
          </a:p>
          <a:p>
            <a:pPr marL="514350" indent="-514350">
              <a:spcBef>
                <a:spcPts val="1000"/>
              </a:spcBef>
              <a:buFont typeface="Arial" pitchFamily="34" charset="0"/>
              <a:buChar char="•"/>
            </a:pPr>
            <a:endParaRPr lang="en-GB" sz="9600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489825" cy="1223964"/>
          </a:xfrm>
        </p:spPr>
        <p:txBody>
          <a:bodyPr/>
          <a:lstStyle/>
          <a:p>
            <a:r>
              <a:rPr lang="en-GB" b="1" dirty="0" smtClean="0"/>
              <a:t>6. Streamlining at the national level: Key lessons from Rio Reporting Project and other processes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3068960"/>
            <a:ext cx="7920880" cy="3959795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Coordination &amp; cooperation at national level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Management of environmental data &amp; information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Stakeholder involvement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Option for collaboration through updating of National Biodiversity Strategies &amp; Action Plans (NBSAPs) through the Strategic Plan for Biodiversity </a:t>
            </a:r>
            <a:r>
              <a:rPr lang="en-GB" dirty="0" smtClean="0"/>
              <a:t>2011-2020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dirty="0" smtClean="0"/>
              <a:t>Testing of a joint reporting format: found useful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489825" cy="1223964"/>
          </a:xfrm>
        </p:spPr>
        <p:txBody>
          <a:bodyPr/>
          <a:lstStyle/>
          <a:p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graphicFrame>
        <p:nvGraphicFramePr>
          <p:cNvPr id="1026" name="Object 24"/>
          <p:cNvGraphicFramePr>
            <a:graphicFrameLocks noChangeAspect="1"/>
          </p:cNvGraphicFramePr>
          <p:nvPr>
            <p:ph sz="quarter" idx="13"/>
          </p:nvPr>
        </p:nvGraphicFramePr>
        <p:xfrm>
          <a:off x="1403648" y="188640"/>
          <a:ext cx="5812216" cy="6155796"/>
        </p:xfrm>
        <a:graphic>
          <a:graphicData uri="http://schemas.openxmlformats.org/presentationml/2006/ole">
            <p:oleObj spid="_x0000_s28674" name="Document" r:id="rId3" imgW="5478840" imgH="58024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489825" cy="1223964"/>
          </a:xfrm>
        </p:spPr>
        <p:txBody>
          <a:bodyPr/>
          <a:lstStyle/>
          <a:p>
            <a:pPr algn="ctr"/>
            <a:r>
              <a:rPr lang="en-GB" b="1" dirty="0" smtClean="0"/>
              <a:t>Conclusions and outlook for harmonization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916832"/>
            <a:ext cx="7920880" cy="3959795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National level: 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Key issues: coordination &amp; data management</a:t>
            </a:r>
          </a:p>
          <a:p>
            <a:pPr marL="0" lvl="1" indent="0">
              <a:buSzPct val="100000"/>
              <a:buFont typeface="Arial" pitchFamily="34" charset="0"/>
              <a:buChar char="•"/>
            </a:pPr>
            <a:r>
              <a:rPr lang="en-GB" sz="2400" dirty="0" smtClean="0"/>
              <a:t> Regional level: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Support Parties in implementation &amp; reporting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Gather experience from Parties &amp; inform the global (MEA) process with lessons and insights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Develop a roadmap for harmonization (CARICOM, SPREP)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Global level: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 Feed in Parties’ experience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 Address reporting burden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 Promote harmonization and synergies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Content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2204864"/>
            <a:ext cx="7849369" cy="3887960"/>
          </a:xfrm>
        </p:spPr>
        <p:txBody>
          <a:bodyPr>
            <a:normAutofit/>
          </a:bodyPr>
          <a:lstStyle/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dirty="0" smtClean="0"/>
              <a:t>National reporting: Obligations, purpose, challenges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dirty="0" smtClean="0"/>
              <a:t>History of the harmonization discussion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dirty="0" smtClean="0"/>
              <a:t>Obstacles to harmonization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dirty="0" smtClean="0"/>
              <a:t>Options for harmonization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dirty="0" smtClean="0"/>
              <a:t>The way forward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endParaRPr lang="en-GB" dirty="0" smtClean="0"/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endParaRPr lang="en-GB" kern="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i="1" dirty="0" smtClean="0"/>
              <a:t>The global environment is naturally synergistic</a:t>
            </a:r>
            <a:endParaRPr lang="en-GB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2348880"/>
            <a:ext cx="7920880" cy="3959795"/>
          </a:xfrm>
        </p:spPr>
        <p:txBody>
          <a:bodyPr>
            <a:normAutofit/>
          </a:bodyPr>
          <a:lstStyle/>
          <a:p>
            <a:r>
              <a:rPr lang="en-GB" sz="2800" i="1" dirty="0" smtClean="0"/>
              <a:t>United Nations University. 1999. Inter-Linkages – Synergies and Coordination between Multilateral Environmental Agreements. Tokyo.</a:t>
            </a:r>
          </a:p>
          <a:p>
            <a:endParaRPr lang="en-GB" sz="2800" i="1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pic>
        <p:nvPicPr>
          <p:cNvPr id="6" name="Picture 2" descr="http://www.presentermedia.com/files/clipart/00001000/1650/two_puzzle_pieces_coming_together_pc_image_500_clr.png?animid=1650?ismember=?primaryhue=112?reflect=http://www.presentermedia.com/files/clipart/00001000/1650/two_puzzle_pieces_coming_together_pc_reflect_500_clr.png?shad=http://www.presentermedia.com/files/clipart/00001000/1650/two_puzzle_pieces_coming_together_pc_shadow_500_clr.png?userid="/>
          <p:cNvPicPr>
            <a:picLocks noChangeAspect="1" noChangeArrowheads="1"/>
          </p:cNvPicPr>
          <p:nvPr/>
        </p:nvPicPr>
        <p:blipFill>
          <a:blip r:embed="rId2" cstate="print"/>
          <a:srcRect l="-7559" r="62200" b="28249"/>
          <a:stretch>
            <a:fillRect/>
          </a:stretch>
        </p:blipFill>
        <p:spPr bwMode="auto">
          <a:xfrm>
            <a:off x="2267744" y="4077072"/>
            <a:ext cx="1944293" cy="1728465"/>
          </a:xfrm>
          <a:prstGeom prst="rect">
            <a:avLst/>
          </a:prstGeom>
          <a:noFill/>
        </p:spPr>
      </p:pic>
      <p:pic>
        <p:nvPicPr>
          <p:cNvPr id="7" name="Picture 2" descr="http://www.presentermedia.com/files/clipart/00001000/1650/two_puzzle_pieces_coming_together_pc_image_500_clr.png?animid=1650?ismember=?primaryhue=112?reflect=http://www.presentermedia.com/files/clipart/00001000/1650/two_puzzle_pieces_coming_together_pc_reflect_500_clr.png?shad=http://www.presentermedia.com/files/clipart/00001000/1650/two_puzzle_pieces_coming_together_pc_shadow_500_clr.png?userid="/>
          <p:cNvPicPr>
            <a:picLocks noChangeAspect="1" noChangeArrowheads="1"/>
          </p:cNvPicPr>
          <p:nvPr/>
        </p:nvPicPr>
        <p:blipFill>
          <a:blip r:embed="rId2" cstate="print"/>
          <a:srcRect l="36288" r="7769" b="21523"/>
          <a:stretch>
            <a:fillRect/>
          </a:stretch>
        </p:blipFill>
        <p:spPr bwMode="auto">
          <a:xfrm>
            <a:off x="4932040" y="4077072"/>
            <a:ext cx="2116271" cy="16684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National reporting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772816"/>
            <a:ext cx="7849369" cy="3887960"/>
          </a:xfrm>
        </p:spPr>
        <p:txBody>
          <a:bodyPr>
            <a:noAutofit/>
          </a:bodyPr>
          <a:lstStyle/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A key requirement of nearly all multilateral environmental agreements (MEAs)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Most MEAs: provision in convention articles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Legally-binding obligation for Parties</a:t>
            </a:r>
          </a:p>
          <a:p>
            <a:pPr marL="366713" lvl="2" indent="-350838" fontAlgn="base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1800" kern="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087" y="765174"/>
            <a:ext cx="7777361" cy="1223964"/>
          </a:xfrm>
        </p:spPr>
        <p:txBody>
          <a:bodyPr/>
          <a:lstStyle/>
          <a:p>
            <a:r>
              <a:rPr lang="en-GB" b="1" dirty="0" smtClean="0"/>
              <a:t>Purpose of national reporting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2060848"/>
            <a:ext cx="7921377" cy="3887960"/>
          </a:xfrm>
        </p:spPr>
        <p:txBody>
          <a:bodyPr>
            <a:normAutofit fontScale="92500" lnSpcReduction="10000"/>
          </a:bodyPr>
          <a:lstStyle/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Demonstrating compliance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Overview of implementation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Assessing effectiveness of implementation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Stocktaking &amp; future planning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Informing on status &amp; trends of biodiversity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Supporting decision-making</a:t>
            </a:r>
          </a:p>
          <a:p>
            <a:pPr marL="361950" indent="-361950">
              <a:spcBef>
                <a:spcPts val="1000"/>
              </a:spcBef>
              <a:buFont typeface="Courier New" pitchFamily="49" charset="0"/>
              <a:buChar char="o"/>
            </a:pPr>
            <a:r>
              <a:rPr lang="en-GB" sz="2800" dirty="0" smtClean="0"/>
              <a:t>Identification of interaction with other processes</a:t>
            </a:r>
          </a:p>
          <a:p>
            <a:pPr marL="366713" lvl="2" indent="-350838" fontAlgn="base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kern="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366713" lvl="2" indent="-350838" fontAlgn="base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kern="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858838" indent="-484188">
              <a:buFont typeface="Wingdings" pitchFamily="2" charset="2"/>
              <a:buChar char="u"/>
            </a:pP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9825" cy="1223964"/>
          </a:xfrm>
        </p:spPr>
        <p:txBody>
          <a:bodyPr/>
          <a:lstStyle/>
          <a:p>
            <a:r>
              <a:rPr lang="en-GB" b="1" dirty="0" smtClean="0"/>
              <a:t>Managing biodiversity knowledge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484784"/>
            <a:ext cx="7921377" cy="3887960"/>
          </a:xfrm>
        </p:spPr>
        <p:txBody>
          <a:bodyPr>
            <a:normAutofit/>
          </a:bodyPr>
          <a:lstStyle/>
          <a:p>
            <a:pPr marL="366713" lvl="2" indent="-350838" fontAlgn="base">
              <a:lnSpc>
                <a:spcPct val="150000"/>
              </a:lnSpc>
              <a:spcBef>
                <a:spcPct val="20000"/>
              </a:spcBef>
              <a:buNone/>
              <a:defRPr/>
            </a:pPr>
            <a:endParaRPr lang="en-GB" sz="6400" kern="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366713" lvl="2" indent="-350838" fontAlgn="base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kern="0" dirty="0" smtClean="0">
              <a:solidFill>
                <a:srgbClr val="003366"/>
              </a:solidFill>
              <a:latin typeface="Arial" pitchFamily="34" charset="0"/>
              <a:cs typeface="Arial" pitchFamily="34" charset="0"/>
            </a:endParaRPr>
          </a:p>
          <a:p>
            <a:pPr marL="858838" indent="-484188"/>
            <a:endParaRPr lang="en-GB" sz="3200" dirty="0" smtClean="0"/>
          </a:p>
          <a:p>
            <a:pPr marL="858838" indent="-484188"/>
            <a:r>
              <a:rPr lang="en-GB" sz="3200" dirty="0" smtClean="0"/>
              <a:t>Information				Reporting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81000" y="1143000"/>
            <a:ext cx="8458200" cy="4191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tantia" pitchFamily="18" charset="0"/>
                <a:ea typeface="+mn-ea"/>
                <a:cs typeface="+mn-cs"/>
              </a:rPr>
              <a:t>Implementation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 typeface="Wingdings" pitchFamily="2" charset="2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tantia" pitchFamily="18" charset="0"/>
              <a:ea typeface="+mn-ea"/>
              <a:cs typeface="+mn-cs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555776" y="2492896"/>
            <a:ext cx="1044000" cy="1368152"/>
          </a:xfrm>
          <a:prstGeom prst="straightConnector1">
            <a:avLst/>
          </a:prstGeom>
          <a:ln w="571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6084168" y="2564904"/>
            <a:ext cx="792088" cy="1368152"/>
          </a:xfrm>
          <a:prstGeom prst="straightConnector1">
            <a:avLst/>
          </a:prstGeom>
          <a:ln w="571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489825" cy="1223964"/>
          </a:xfrm>
        </p:spPr>
        <p:txBody>
          <a:bodyPr/>
          <a:lstStyle/>
          <a:p>
            <a:r>
              <a:rPr lang="en-GB" b="1" dirty="0" smtClean="0"/>
              <a:t>Challenges to national reporting</a:t>
            </a:r>
            <a:endParaRPr lang="en-GB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27584" y="1844824"/>
            <a:ext cx="7416824" cy="388778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sz="2800" dirty="0" smtClean="0"/>
              <a:t>Reporting burden: multitude of reporting obligations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Duplication: same information produced several times for different processes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lack of cooperation and coordination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Lack of information or lack of access to information</a:t>
            </a:r>
          </a:p>
          <a:p>
            <a:pPr>
              <a:buFont typeface="Arial" pitchFamily="34" charset="0"/>
              <a:buChar char="•"/>
            </a:pPr>
            <a:r>
              <a:rPr lang="en-GB" sz="2800" dirty="0" smtClean="0"/>
              <a:t> All often resulting in non-reporting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Harmonization: a short history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556792"/>
            <a:ext cx="8064896" cy="4752528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5100" i="1" dirty="0" smtClean="0"/>
              <a:t> </a:t>
            </a:r>
            <a:r>
              <a:rPr lang="en-GB" sz="6200" i="1" dirty="0" smtClean="0"/>
              <a:t>Feasibility Study for a Harmonized Information Management Infrastructure for Biodiversity-related Treaties </a:t>
            </a:r>
            <a:r>
              <a:rPr lang="en-GB" sz="6200" dirty="0" smtClean="0"/>
              <a:t>(UNEP-WCMC, 1998)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i="1" dirty="0" smtClean="0"/>
              <a:t> WCMC Handbooks on Biodiversity Information Management </a:t>
            </a:r>
            <a:r>
              <a:rPr lang="en-GB" sz="6200" dirty="0" smtClean="0"/>
              <a:t>(1998)</a:t>
            </a:r>
            <a:endParaRPr lang="en-GB" sz="6200" i="1" dirty="0" smtClean="0"/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dirty="0" smtClean="0"/>
              <a:t> Cambridge workshop (UNEP &amp; UNEP-WCMC, 2000)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dirty="0" smtClean="0"/>
              <a:t> Pilot projects: Ghana, Indonesia, Panama, Seychelles (UNEP/UNEP-WCMC 2001-2003)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dirty="0" smtClean="0"/>
              <a:t> </a:t>
            </a:r>
            <a:r>
              <a:rPr lang="en-GB" sz="6200" dirty="0" err="1" smtClean="0"/>
              <a:t>Haasrode</a:t>
            </a:r>
            <a:r>
              <a:rPr lang="en-GB" sz="6200" dirty="0" smtClean="0"/>
              <a:t> workshop (2004) on pilot project results (Belgium, UK, UNEP-WCMC, 2004)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dirty="0" smtClean="0"/>
              <a:t> UNEP – MEA secretariats </a:t>
            </a:r>
            <a:r>
              <a:rPr lang="en-GB" sz="6200" i="1" dirty="0" smtClean="0"/>
              <a:t>Knowledge Management</a:t>
            </a:r>
            <a:r>
              <a:rPr lang="en-GB" sz="6200" dirty="0" smtClean="0"/>
              <a:t> project (2006-08)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dirty="0" smtClean="0"/>
              <a:t> Streamlining reporting by Pacific Island Countries (DEWHA, SPREP)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GB" sz="6200" dirty="0" smtClean="0"/>
              <a:t> An Action Plan for Harmonization of Reporting to Biodiversity-related Conventions in the ASEAN Region</a:t>
            </a:r>
          </a:p>
          <a:p>
            <a:endParaRPr lang="en-GB" sz="6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Recent COP mandates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988840"/>
            <a:ext cx="7416824" cy="388778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CBD: VIII/14, VIII/20, IX/19, X/10, X/20, X/33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CITES: Decision 14.38 (Rev. CoP15)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Ramsar: Resolutions IX.5, X.11, XI.6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CMS: Resolutions 8.11, 8.24, 9.4, 10.21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International Treaty on Plan Genetic Resources for Food &amp; Agriculture: Resolution 2/2011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UNCCD: Decision 8/COP.9</a:t>
            </a:r>
          </a:p>
          <a:p>
            <a:pPr marL="514350" indent="-514350">
              <a:spcBef>
                <a:spcPts val="1000"/>
              </a:spcBef>
              <a:buFont typeface="Arial" pitchFamily="34" charset="0"/>
              <a:buChar char="•"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Challenges to harmonization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2420888"/>
            <a:ext cx="7416824" cy="388778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 </a:t>
            </a:r>
            <a:r>
              <a:rPr lang="en-GB" dirty="0" smtClean="0"/>
              <a:t>Long evolution of convention-specific reporting formats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Different </a:t>
            </a:r>
            <a:r>
              <a:rPr lang="en-GB" dirty="0" smtClean="0"/>
              <a:t>reporting cycles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Some conventions require very specific information (CITES annual reports)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Different ministries and agencies involved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Availability and accessibility of information required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smtClean="0"/>
              <a:t>23-25 Jan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 smtClean="0"/>
              <a:t>Workshop on harmonization of reporting, St Lucia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CMC_ppt_template_2011">
  <a:themeElements>
    <a:clrScheme name="UNEP-WCMC">
      <a:dk1>
        <a:srgbClr val="323232"/>
      </a:dk1>
      <a:lt1>
        <a:sysClr val="window" lastClr="FFFFFF"/>
      </a:lt1>
      <a:dk2>
        <a:srgbClr val="005A83"/>
      </a:dk2>
      <a:lt2>
        <a:srgbClr val="71721D"/>
      </a:lt2>
      <a:accent1>
        <a:srgbClr val="3B77A5"/>
      </a:accent1>
      <a:accent2>
        <a:srgbClr val="83AA33"/>
      </a:accent2>
      <a:accent3>
        <a:srgbClr val="FEB80A"/>
      </a:accent3>
      <a:accent4>
        <a:srgbClr val="C32D2E"/>
      </a:accent4>
      <a:accent5>
        <a:srgbClr val="005A83"/>
      </a:accent5>
      <a:accent6>
        <a:srgbClr val="71721D"/>
      </a:accent6>
      <a:hlink>
        <a:srgbClr val="0000FF"/>
      </a:hlink>
      <a:folHlink>
        <a:srgbClr val="800080"/>
      </a:folHlink>
    </a:clrScheme>
    <a:fontScheme name="UNEP-WCMC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12700">
          <a:solidFill>
            <a:schemeClr val="tx1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6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</TotalTime>
  <Words>1148</Words>
  <Application>Microsoft Office PowerPoint</Application>
  <PresentationFormat>On-screen Show (4:3)</PresentationFormat>
  <Paragraphs>166</Paragraphs>
  <Slides>20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WCMC_ppt_template_2011</vt:lpstr>
      <vt:lpstr>Document</vt:lpstr>
      <vt:lpstr>Harmonization of national reporting – an overview of the key issues  Peter Herkenrath, UNEP-WCMC</vt:lpstr>
      <vt:lpstr>Content</vt:lpstr>
      <vt:lpstr>National reporting</vt:lpstr>
      <vt:lpstr>Purpose of national reporting</vt:lpstr>
      <vt:lpstr>Managing biodiversity knowledge</vt:lpstr>
      <vt:lpstr>Challenges to national reporting</vt:lpstr>
      <vt:lpstr>Harmonization: a short history</vt:lpstr>
      <vt:lpstr>Recent COP mandates</vt:lpstr>
      <vt:lpstr>Challenges to harmonization</vt:lpstr>
      <vt:lpstr>Promising tools &amp; approaches</vt:lpstr>
      <vt:lpstr>Identification of and agreeing on information needs and sources</vt:lpstr>
      <vt:lpstr>2. Joint reporting portals</vt:lpstr>
      <vt:lpstr>3. Core report concept</vt:lpstr>
      <vt:lpstr>4. Joint thematic reporting</vt:lpstr>
      <vt:lpstr>5. Online reporting</vt:lpstr>
      <vt:lpstr>6. Streamlining at the national level: Experience from Rio Reporting Project</vt:lpstr>
      <vt:lpstr>6. Streamlining at the national level: Key lessons from Rio Reporting Project and other processes</vt:lpstr>
      <vt:lpstr>Slide 18</vt:lpstr>
      <vt:lpstr>Conclusions and outlook for harmonization</vt:lpstr>
      <vt:lpstr>The global environment is naturally synergistic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Harmonization/streamlining of national reporting to MEAs – recent approaches</dc:title>
  <dc:creator>peterherk</dc:creator>
  <cp:lastModifiedBy>visitor</cp:lastModifiedBy>
  <cp:revision>312</cp:revision>
  <dcterms:created xsi:type="dcterms:W3CDTF">2012-04-13T15:54:07Z</dcterms:created>
  <dcterms:modified xsi:type="dcterms:W3CDTF">2013-01-23T01:18:14Z</dcterms:modified>
</cp:coreProperties>
</file>