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51" r:id="rId2"/>
    <p:sldId id="355" r:id="rId3"/>
    <p:sldId id="444" r:id="rId4"/>
    <p:sldId id="441" r:id="rId5"/>
    <p:sldId id="412" r:id="rId6"/>
    <p:sldId id="454" r:id="rId7"/>
    <p:sldId id="452" r:id="rId8"/>
    <p:sldId id="436" r:id="rId9"/>
    <p:sldId id="435" r:id="rId10"/>
    <p:sldId id="418" r:id="rId11"/>
    <p:sldId id="41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EA2"/>
    <a:srgbClr val="024B9C"/>
    <a:srgbClr val="0356B1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30/05/2023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30/05/2023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956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553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1422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87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172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071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401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058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115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081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  <p:transition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  <p:transition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  <p:transition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transition>
    <p:cut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transition>
    <p:cut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692166" y="1828800"/>
            <a:ext cx="9444408" cy="3675140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CONSULTATIONS CSO/LA </a:t>
            </a:r>
            <a:br>
              <a:rPr lang="en-US" sz="4400" dirty="0"/>
            </a:br>
            <a:r>
              <a:rPr lang="en-US" sz="4400" dirty="0"/>
              <a:t>REGIONAL PROGRAMMING </a:t>
            </a:r>
            <a:r>
              <a:rPr lang="en-US" sz="4400"/>
              <a:t/>
            </a:r>
            <a:br>
              <a:rPr lang="en-US" sz="4400"/>
            </a:br>
            <a:r>
              <a:rPr lang="en-US" sz="4400"/>
              <a:t/>
            </a:r>
            <a:br>
              <a:rPr lang="en-US" sz="4400"/>
            </a:br>
            <a:r>
              <a:rPr lang="en-GB" sz="4400" dirty="0"/>
              <a:t>Green Transition</a:t>
            </a:r>
            <a:br>
              <a:rPr lang="en-GB" sz="4400" dirty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3200" i="1" dirty="0"/>
              <a:t>Annual Action Plan 2023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/>
            </a:r>
            <a:br>
              <a:rPr lang="en-GB" sz="3200" dirty="0"/>
            </a:br>
            <a:endParaRPr lang="en-GB" sz="3600" i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71351" y="4582510"/>
            <a:ext cx="10065224" cy="1450428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INTPA A/2 – Green Team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261" y="5589434"/>
            <a:ext cx="5040313" cy="528998"/>
          </a:xfrm>
        </p:spPr>
        <p:txBody>
          <a:bodyPr/>
          <a:lstStyle/>
          <a:p>
            <a:r>
              <a:rPr lang="en-US" i="0" dirty="0"/>
              <a:t>20 April 2023</a:t>
            </a:r>
          </a:p>
        </p:txBody>
      </p:sp>
    </p:spTree>
    <p:extLst>
      <p:ext uri="{BB962C8B-B14F-4D97-AF65-F5344CB8AC3E}">
        <p14:creationId xmlns:p14="http://schemas.microsoft.com/office/powerpoint/2010/main" val="691120789"/>
      </p:ext>
    </p:extLst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21" y="1691640"/>
            <a:ext cx="10585801" cy="4869180"/>
          </a:xfrm>
        </p:spPr>
        <p:txBody>
          <a:bodyPr/>
          <a:lstStyle/>
          <a:p>
            <a:pPr marL="0" indent="0">
              <a:buNone/>
            </a:pPr>
            <a:r>
              <a:rPr lang="en-IE" sz="2800" b="1" dirty="0">
                <a:solidFill>
                  <a:srgbClr val="7030A0"/>
                </a:solidFill>
              </a:rPr>
              <a:t>CLIMATE CHANGE: </a:t>
            </a:r>
            <a:r>
              <a:rPr lang="en-IE" sz="2800" b="1" dirty="0"/>
              <a:t>Gauthier SCHEFER</a:t>
            </a:r>
          </a:p>
          <a:p>
            <a:pPr marL="0" indent="0">
              <a:buNone/>
            </a:pPr>
            <a:r>
              <a:rPr lang="en-IE" sz="2800" b="1" dirty="0">
                <a:solidFill>
                  <a:srgbClr val="FF0000"/>
                </a:solidFill>
              </a:rPr>
              <a:t>ENERGY</a:t>
            </a:r>
            <a:r>
              <a:rPr lang="en-IE" sz="2800" dirty="0"/>
              <a:t>: </a:t>
            </a:r>
            <a:r>
              <a:rPr lang="en-IE" sz="2800" b="1" dirty="0"/>
              <a:t>Josephine SYLVA-MENDY/</a:t>
            </a:r>
            <a:r>
              <a:rPr lang="en-IE" sz="2800" b="1" dirty="0" err="1"/>
              <a:t>Plácido</a:t>
            </a:r>
            <a:r>
              <a:rPr lang="en-IE" sz="2800" b="1" dirty="0"/>
              <a:t> HERNANDEZ AGUILAR</a:t>
            </a:r>
          </a:p>
          <a:p>
            <a:pPr marL="0" indent="0">
              <a:buNone/>
            </a:pPr>
            <a:r>
              <a:rPr lang="en-IE" sz="2800" b="1" dirty="0">
                <a:solidFill>
                  <a:srgbClr val="FFC000"/>
                </a:solidFill>
              </a:rPr>
              <a:t>AGRI-FOOD:</a:t>
            </a:r>
            <a:r>
              <a:rPr lang="en-IE" sz="2800" dirty="0">
                <a:solidFill>
                  <a:srgbClr val="FFC000"/>
                </a:solidFill>
              </a:rPr>
              <a:t> </a:t>
            </a:r>
            <a:r>
              <a:rPr lang="en-IE" sz="2800" b="1" dirty="0"/>
              <a:t>Gianpietro DE CAO</a:t>
            </a:r>
            <a:endParaRPr lang="en-IE" sz="2800" dirty="0"/>
          </a:p>
          <a:p>
            <a:pPr marL="0" indent="0">
              <a:buNone/>
            </a:pPr>
            <a:r>
              <a:rPr lang="en-IE" sz="2800" b="1" dirty="0">
                <a:solidFill>
                  <a:srgbClr val="00B050"/>
                </a:solidFill>
              </a:rPr>
              <a:t>BIODIVERSITY</a:t>
            </a:r>
            <a:r>
              <a:rPr lang="en-IE" sz="2800" dirty="0"/>
              <a:t>: </a:t>
            </a:r>
            <a:r>
              <a:rPr lang="en-IE" sz="2800" b="1" dirty="0"/>
              <a:t>Ingeborg THIJN</a:t>
            </a:r>
            <a:endParaRPr lang="en-IE" sz="2800" dirty="0"/>
          </a:p>
          <a:p>
            <a:pPr marL="0" indent="0">
              <a:buNone/>
            </a:pPr>
            <a:r>
              <a:rPr lang="en-IE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WATER</a:t>
            </a:r>
            <a:r>
              <a:rPr lang="en-IE" sz="2800" b="1" dirty="0">
                <a:solidFill>
                  <a:srgbClr val="024B9C"/>
                </a:solidFill>
              </a:rPr>
              <a:t>: </a:t>
            </a:r>
            <a:r>
              <a:rPr lang="en-IE" sz="2800" b="1" dirty="0"/>
              <a:t>Antoine SAINTRAINT</a:t>
            </a:r>
          </a:p>
          <a:p>
            <a:pPr marL="0" indent="0">
              <a:buNone/>
            </a:pPr>
            <a:r>
              <a:rPr lang="en-IE" sz="2800" b="1" dirty="0">
                <a:solidFill>
                  <a:srgbClr val="024B9C"/>
                </a:solidFill>
              </a:rPr>
              <a:t>OCEANS:</a:t>
            </a:r>
            <a:r>
              <a:rPr lang="en-IE" sz="2800" dirty="0"/>
              <a:t> </a:t>
            </a:r>
            <a:r>
              <a:rPr lang="en-IE" sz="2800" b="1" dirty="0"/>
              <a:t>Carole RIGAUD</a:t>
            </a:r>
          </a:p>
          <a:p>
            <a:pPr marL="0" indent="0">
              <a:buNone/>
            </a:pPr>
            <a:r>
              <a:rPr lang="en-IE" sz="2800" b="1" i="1" dirty="0"/>
              <a:t>Team Leader: Enrica PELLACANI</a:t>
            </a:r>
            <a:endParaRPr lang="en-IE" sz="2800" i="1" dirty="0"/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999099"/>
          </a:xfrm>
        </p:spPr>
        <p:txBody>
          <a:bodyPr/>
          <a:lstStyle/>
          <a:p>
            <a:r>
              <a:rPr lang="it-IT" dirty="0"/>
              <a:t>FOCAL PERSONS IN INTPA A2 – Green Team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28697428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032708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948072"/>
              </p:ext>
            </p:extLst>
          </p:nvPr>
        </p:nvGraphicFramePr>
        <p:xfrm>
          <a:off x="1048512" y="2231887"/>
          <a:ext cx="10486971" cy="36599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082039">
                  <a:extLst>
                    <a:ext uri="{9D8B030D-6E8A-4147-A177-3AD203B41FA5}">
                      <a16:colId xmlns:a16="http://schemas.microsoft.com/office/drawing/2014/main" xmlns="" val="2445646768"/>
                    </a:ext>
                  </a:extLst>
                </a:gridCol>
                <a:gridCol w="3404932">
                  <a:extLst>
                    <a:ext uri="{9D8B030D-6E8A-4147-A177-3AD203B41FA5}">
                      <a16:colId xmlns:a16="http://schemas.microsoft.com/office/drawing/2014/main" xmlns="" val="1702857553"/>
                    </a:ext>
                  </a:extLst>
                </a:gridCol>
              </a:tblGrid>
              <a:tr h="531965">
                <a:tc>
                  <a:txBody>
                    <a:bodyPr/>
                    <a:lstStyle/>
                    <a:p>
                      <a:r>
                        <a:rPr lang="fr-BE" sz="2200" dirty="0"/>
                        <a:t>Cluster</a:t>
                      </a:r>
                      <a:endParaRPr lang="en-GB" sz="2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200" dirty="0"/>
                        <a:t>Total </a:t>
                      </a:r>
                      <a:r>
                        <a:rPr lang="fr-BE" sz="2200" dirty="0" err="1"/>
                        <a:t>amount</a:t>
                      </a:r>
                      <a:r>
                        <a:rPr lang="fr-BE" sz="2200" dirty="0"/>
                        <a:t> (€M)</a:t>
                      </a:r>
                      <a:endParaRPr lang="en-GB" sz="22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0457420"/>
                  </a:ext>
                </a:extLst>
              </a:tr>
              <a:tr h="374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u="none" strike="noStrike" dirty="0">
                          <a:effectLst/>
                        </a:rPr>
                        <a:t>Climate Change mitigation and resilience</a:t>
                      </a:r>
                      <a:endParaRPr lang="en-US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en-GB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2739368804"/>
                  </a:ext>
                </a:extLst>
              </a:tr>
              <a:tr h="3745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200" u="none" strike="noStrike" dirty="0">
                          <a:effectLst/>
                        </a:rPr>
                        <a:t>Sustainable Energy</a:t>
                      </a:r>
                      <a:endParaRPr lang="en-GB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731376990"/>
                  </a:ext>
                </a:extLst>
              </a:tr>
              <a:tr h="3745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200" u="none" strike="noStrike" dirty="0">
                          <a:effectLst/>
                        </a:rPr>
                        <a:t>Sustainable</a:t>
                      </a:r>
                      <a:r>
                        <a:rPr lang="en-GB" sz="2200" u="none" strike="noStrike" baseline="0" dirty="0">
                          <a:effectLst/>
                        </a:rPr>
                        <a:t> </a:t>
                      </a:r>
                      <a:r>
                        <a:rPr lang="en-GB" sz="2200" u="none" strike="noStrike" dirty="0" err="1">
                          <a:effectLst/>
                        </a:rPr>
                        <a:t>Agri</a:t>
                      </a:r>
                      <a:r>
                        <a:rPr lang="en-GB" sz="2200" u="none" strike="noStrike" dirty="0">
                          <a:effectLst/>
                        </a:rPr>
                        <a:t>-food systems</a:t>
                      </a:r>
                      <a:endParaRPr lang="en-GB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198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3312517596"/>
                  </a:ext>
                </a:extLst>
              </a:tr>
              <a:tr h="91068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200" u="none" strike="noStrike" dirty="0">
                          <a:effectLst/>
                        </a:rPr>
                        <a:t>Biodiversity, environment</a:t>
                      </a:r>
                      <a:endParaRPr lang="en-GB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pm:</a:t>
                      </a:r>
                      <a:r>
                        <a:rPr lang="fr-BE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€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5M for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circular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economy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ESA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region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–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funded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mainly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from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Private</a:t>
                      </a:r>
                      <a:r>
                        <a:rPr lang="fr-BE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Sector</a:t>
                      </a:r>
                      <a:r>
                        <a:rPr lang="fr-BE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BE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priority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 &amp; 2 </a:t>
                      </a:r>
                      <a:r>
                        <a:rPr lang="fr-BE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sectoral</a:t>
                      </a:r>
                      <a:r>
                        <a:rPr lang="fr-BE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actions (€28M)  via AAP 2023 Global Challenges </a:t>
                      </a:r>
                      <a:endParaRPr lang="en-GB" sz="1600" b="0" i="1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1800184095"/>
                  </a:ext>
                </a:extLst>
              </a:tr>
              <a:tr h="3745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200" u="none" strike="noStrike" dirty="0">
                          <a:effectLst/>
                        </a:rPr>
                        <a:t>Transboundary Water &amp; Oceans</a:t>
                      </a:r>
                      <a:endParaRPr lang="en-GB" sz="22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97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3301747696"/>
                  </a:ext>
                </a:extLst>
              </a:tr>
              <a:tr h="3745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 Green</a:t>
                      </a:r>
                      <a:r>
                        <a:rPr lang="en-GB" sz="2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Transition in AAP SSA</a:t>
                      </a:r>
                      <a:endParaRPr lang="en-GB" sz="2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335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xmlns="" val="1616527790"/>
                  </a:ext>
                </a:extLst>
              </a:tr>
            </a:tbl>
          </a:graphicData>
        </a:graphic>
      </p:graphicFrame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546539"/>
            <a:ext cx="10515600" cy="977462"/>
          </a:xfrm>
        </p:spPr>
        <p:txBody>
          <a:bodyPr/>
          <a:lstStyle/>
          <a:p>
            <a:r>
              <a:rPr lang="it-IT" b="1" dirty="0"/>
              <a:t>AAP 2023 – Green </a:t>
            </a:r>
            <a:r>
              <a:rPr lang="it-IT" b="1" dirty="0" err="1"/>
              <a:t>Transition</a:t>
            </a:r>
            <a:endParaRPr lang="en-CA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05889" y="1524001"/>
            <a:ext cx="9715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7 Actions under Green Transition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Links with other priority areas (STI)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0753063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22" y="1805940"/>
            <a:ext cx="10186578" cy="3680459"/>
          </a:xfrm>
        </p:spPr>
        <p:txBody>
          <a:bodyPr/>
          <a:lstStyle/>
          <a:p>
            <a:r>
              <a:rPr lang="en-US" dirty="0"/>
              <a:t>No new Action in AAP 2023</a:t>
            </a:r>
          </a:p>
          <a:p>
            <a:r>
              <a:rPr lang="en-US" dirty="0"/>
              <a:t>5 actions adopted with AAP 2022</a:t>
            </a:r>
          </a:p>
          <a:p>
            <a:r>
              <a:rPr lang="en-US" b="1" dirty="0"/>
              <a:t>Focus on blending operations (ref. AAP 2021 – infrastructure blending including €150M for energy)</a:t>
            </a:r>
          </a:p>
          <a:p>
            <a:pPr marL="263525" indent="0">
              <a:buNone/>
            </a:pPr>
            <a:r>
              <a:rPr lang="en-US" dirty="0"/>
              <a:t>→ the action supports both blending operations and preparatory studies</a:t>
            </a:r>
          </a:p>
          <a:p>
            <a:pPr marL="263525" indent="0">
              <a:buNone/>
            </a:pPr>
            <a:endParaRPr lang="en-US" dirty="0"/>
          </a:p>
          <a:p>
            <a:pPr marL="263525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445771"/>
            <a:ext cx="10515600" cy="697230"/>
          </a:xfrm>
        </p:spPr>
        <p:txBody>
          <a:bodyPr/>
          <a:lstStyle/>
          <a:p>
            <a:r>
              <a:rPr lang="en-US" sz="3600" b="1" dirty="0"/>
              <a:t>SUSTAINABLE ENERGY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3191862689"/>
      </p:ext>
    </p:extLst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22" y="1337310"/>
            <a:ext cx="10186578" cy="5393863"/>
          </a:xfrm>
        </p:spPr>
        <p:txBody>
          <a:bodyPr/>
          <a:lstStyle/>
          <a:p>
            <a:r>
              <a:rPr lang="en-US" b="1" dirty="0"/>
              <a:t>1 ACTION (Total: €40M)</a:t>
            </a:r>
            <a:br>
              <a:rPr lang="en-US" b="1" dirty="0"/>
            </a:b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Pledge at COP 27. Complemented by €20M for meteorological support (under action STI) </a:t>
            </a:r>
          </a:p>
          <a:p>
            <a:r>
              <a:rPr lang="en-US" dirty="0"/>
              <a:t>Part of the TEI on Climate Change Adaptation (launched at COP27)</a:t>
            </a: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445771"/>
            <a:ext cx="10515600" cy="697230"/>
          </a:xfrm>
        </p:spPr>
        <p:txBody>
          <a:bodyPr/>
          <a:lstStyle/>
          <a:p>
            <a:r>
              <a:rPr lang="en-US" sz="3600" b="1" dirty="0"/>
              <a:t>CLIMATE CHANGE</a:t>
            </a:r>
            <a:endParaRPr lang="en-C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272957"/>
              </p:ext>
            </p:extLst>
          </p:nvPr>
        </p:nvGraphicFramePr>
        <p:xfrm>
          <a:off x="1123359" y="1932456"/>
          <a:ext cx="9963740" cy="140192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488709">
                  <a:extLst>
                    <a:ext uri="{9D8B030D-6E8A-4147-A177-3AD203B41FA5}">
                      <a16:colId xmlns:a16="http://schemas.microsoft.com/office/drawing/2014/main" xmlns="" val="2026241695"/>
                    </a:ext>
                  </a:extLst>
                </a:gridCol>
                <a:gridCol w="1651073">
                  <a:extLst>
                    <a:ext uri="{9D8B030D-6E8A-4147-A177-3AD203B41FA5}">
                      <a16:colId xmlns:a16="http://schemas.microsoft.com/office/drawing/2014/main" xmlns="" val="4218797961"/>
                    </a:ext>
                  </a:extLst>
                </a:gridCol>
                <a:gridCol w="1411979">
                  <a:extLst>
                    <a:ext uri="{9D8B030D-6E8A-4147-A177-3AD203B41FA5}">
                      <a16:colId xmlns:a16="http://schemas.microsoft.com/office/drawing/2014/main" xmlns="" val="1178597394"/>
                    </a:ext>
                  </a:extLst>
                </a:gridCol>
                <a:gridCol w="1411979">
                  <a:extLst>
                    <a:ext uri="{9D8B030D-6E8A-4147-A177-3AD203B41FA5}">
                      <a16:colId xmlns:a16="http://schemas.microsoft.com/office/drawing/2014/main" xmlns="" val="4238657823"/>
                    </a:ext>
                  </a:extLst>
                </a:gridCol>
              </a:tblGrid>
              <a:tr h="810744">
                <a:tc>
                  <a:txBody>
                    <a:bodyPr/>
                    <a:lstStyle/>
                    <a:p>
                      <a:pPr algn="l"/>
                      <a:r>
                        <a:rPr lang="fr-BE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BE" sz="20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lang="en-GB" sz="2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BE" sz="20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lang="en-GB" sz="2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</a:t>
                      </a:r>
                      <a:r>
                        <a:rPr lang="fr-BE" sz="20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</a:t>
                      </a:r>
                      <a:endParaRPr lang="en-GB" sz="2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 service</a:t>
                      </a:r>
                      <a:endParaRPr lang="en-GB" sz="2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3506182"/>
                  </a:ext>
                </a:extLst>
              </a:tr>
              <a:tr h="591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</a:t>
                      </a: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Damage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40,000,000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A2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453773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80907"/>
      </p:ext>
    </p:extLst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11178540" cy="5588173"/>
          </a:xfrm>
        </p:spPr>
        <p:txBody>
          <a:bodyPr/>
          <a:lstStyle/>
          <a:p>
            <a:r>
              <a:rPr lang="en-US" b="1" dirty="0"/>
              <a:t>3 ACTIONS (Total: €198M)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Link to Great Green Wall</a:t>
            </a:r>
          </a:p>
          <a:p>
            <a:r>
              <a:rPr lang="en-US" dirty="0"/>
              <a:t>Synergy with Action “Scientific and technological support to regional </a:t>
            </a:r>
            <a:r>
              <a:rPr lang="en-US" dirty="0" err="1"/>
              <a:t>Centres</a:t>
            </a:r>
            <a:r>
              <a:rPr lang="en-US" dirty="0"/>
              <a:t> of Excellence related to green transition” (AAP 2022)</a:t>
            </a:r>
          </a:p>
          <a:p>
            <a:r>
              <a:rPr lang="en-US" dirty="0">
                <a:solidFill>
                  <a:srgbClr val="FF0000"/>
                </a:solidFill>
              </a:rPr>
              <a:t>PPR: mobilization of additional funding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182881"/>
            <a:ext cx="10515600" cy="708660"/>
          </a:xfrm>
        </p:spPr>
        <p:txBody>
          <a:bodyPr/>
          <a:lstStyle/>
          <a:p>
            <a:r>
              <a:rPr lang="en-US" sz="3600" b="1" dirty="0"/>
              <a:t>SUSTAINABLE AGRI-FOOD SYSTEMS (1/2)</a:t>
            </a:r>
            <a:endParaRPr lang="en-C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485933"/>
              </p:ext>
            </p:extLst>
          </p:nvPr>
        </p:nvGraphicFramePr>
        <p:xfrm>
          <a:off x="880110" y="1749577"/>
          <a:ext cx="10984229" cy="2302638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023610">
                  <a:extLst>
                    <a:ext uri="{9D8B030D-6E8A-4147-A177-3AD203B41FA5}">
                      <a16:colId xmlns:a16="http://schemas.microsoft.com/office/drawing/2014/main" xmlns="" val="2026241695"/>
                    </a:ext>
                  </a:extLst>
                </a:gridCol>
                <a:gridCol w="1784081">
                  <a:extLst>
                    <a:ext uri="{9D8B030D-6E8A-4147-A177-3AD203B41FA5}">
                      <a16:colId xmlns:a16="http://schemas.microsoft.com/office/drawing/2014/main" xmlns="" val="3234201198"/>
                    </a:ext>
                  </a:extLst>
                </a:gridCol>
                <a:gridCol w="1364754">
                  <a:extLst>
                    <a:ext uri="{9D8B030D-6E8A-4147-A177-3AD203B41FA5}">
                      <a16:colId xmlns:a16="http://schemas.microsoft.com/office/drawing/2014/main" xmlns="" val="2646080582"/>
                    </a:ext>
                  </a:extLst>
                </a:gridCol>
                <a:gridCol w="1811784">
                  <a:extLst>
                    <a:ext uri="{9D8B030D-6E8A-4147-A177-3AD203B41FA5}">
                      <a16:colId xmlns:a16="http://schemas.microsoft.com/office/drawing/2014/main" xmlns="" val="3169149166"/>
                    </a:ext>
                  </a:extLst>
                </a:gridCol>
              </a:tblGrid>
              <a:tr h="266321">
                <a:tc>
                  <a:txBody>
                    <a:bodyPr/>
                    <a:lstStyle/>
                    <a:p>
                      <a:pPr algn="l"/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 service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3506182"/>
                  </a:ext>
                </a:extLst>
              </a:tr>
              <a:tr h="1218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and innovation  (CGIAR and </a:t>
                      </a:r>
                      <a:r>
                        <a:rPr lang="en-GB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Desira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GB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Africa+SOSTAR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150,000,000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endParaRPr lang="en-GB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HQ/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EUDs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514276056"/>
                  </a:ext>
                </a:extLst>
              </a:tr>
              <a:tr h="255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Livestock economy and pastoralism in East Africa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40,000,000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EUD Kenya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215442003"/>
                  </a:ext>
                </a:extLst>
              </a:tr>
              <a:tr h="121847">
                <a:tc>
                  <a:txBody>
                    <a:bodyPr/>
                    <a:lstStyle/>
                    <a:p>
                      <a:pPr algn="l"/>
                      <a:r>
                        <a:rPr lang="fr-F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PPR </a:t>
                      </a:r>
                      <a:r>
                        <a:rPr lang="fr-FR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eradication</a:t>
                      </a:r>
                      <a:r>
                        <a:rPr lang="fr-F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(Peste des Petits Ruminants) – </a:t>
                      </a:r>
                      <a:r>
                        <a:rPr lang="fr-FR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preparatory</a:t>
                      </a:r>
                      <a:r>
                        <a:rPr lang="fr-F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activités**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8,000,000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F3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388674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333373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11178540" cy="5588173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**Livestock economy and pastoralism in East Africa</a:t>
            </a:r>
          </a:p>
          <a:p>
            <a:pPr marL="0" indent="0">
              <a:buNone/>
            </a:pPr>
            <a:r>
              <a:rPr lang="en-GB" i="1" dirty="0"/>
              <a:t>Geographical coverage (to be reconfirmed at inception phase)</a:t>
            </a:r>
          </a:p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Karamoja cluster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including the upper section of the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Omo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Delta and Omo-Turkana regions (Ethiopia, Kenya, Uganda and South Sudan).</a:t>
            </a:r>
            <a:endParaRPr lang="en-I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en-GB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Serengeti-Mara 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transboundary ecosystem (between South/West Kenya and North/West Tanzania).</a:t>
            </a:r>
            <a:endParaRPr lang="en-I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Border area between </a:t>
            </a:r>
            <a:r>
              <a:rPr lang="en-GB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Sudan/South Sudan across </a:t>
            </a:r>
            <a:r>
              <a:rPr lang="en-GB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Bahar</a:t>
            </a:r>
            <a:r>
              <a:rPr lang="en-GB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Arab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(Blue Nile state, White Nile state, South Kordofan state, South Darfur and East Darfur state).</a:t>
            </a:r>
            <a:endParaRPr lang="en-I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i="1" dirty="0"/>
          </a:p>
          <a:p>
            <a:pPr marL="0" indent="0">
              <a:buNone/>
            </a:pPr>
            <a:endParaRPr lang="en-GB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182881"/>
            <a:ext cx="10515600" cy="708660"/>
          </a:xfrm>
        </p:spPr>
        <p:txBody>
          <a:bodyPr/>
          <a:lstStyle/>
          <a:p>
            <a:r>
              <a:rPr lang="en-US" sz="3600" b="1" dirty="0"/>
              <a:t>SUSTAINABLE AGRI-FOOD SYSTEMS (2/2)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1221117911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22" y="1805940"/>
            <a:ext cx="10186578" cy="3680459"/>
          </a:xfrm>
        </p:spPr>
        <p:txBody>
          <a:bodyPr/>
          <a:lstStyle/>
          <a:p>
            <a:r>
              <a:rPr lang="en-US" dirty="0"/>
              <a:t>No new Action in AAP 2023 but:</a:t>
            </a:r>
          </a:p>
          <a:p>
            <a:pPr marL="263525" indent="0">
              <a:buNone/>
            </a:pPr>
            <a:r>
              <a:rPr lang="en-US" dirty="0"/>
              <a:t>→ €5M to finance the circular economy </a:t>
            </a:r>
            <a:r>
              <a:rPr lang="en-US" dirty="0" err="1"/>
              <a:t>programme</a:t>
            </a:r>
            <a:r>
              <a:rPr lang="en-US" dirty="0"/>
              <a:t> in Southern Africa (main </a:t>
            </a:r>
            <a:r>
              <a:rPr lang="en-US"/>
              <a:t>funding from </a:t>
            </a:r>
            <a:r>
              <a:rPr lang="en-US" dirty="0"/>
              <a:t>Private Sector allocation)</a:t>
            </a:r>
          </a:p>
          <a:p>
            <a:pPr marL="263525" indent="0">
              <a:buNone/>
            </a:pPr>
            <a:r>
              <a:rPr lang="en-US" dirty="0"/>
              <a:t>→ €20M to top up the Action “Wildlife and timber trafficking” – Action included in the Global Challenges AAP 2023</a:t>
            </a:r>
          </a:p>
          <a:p>
            <a:pPr marL="263525" indent="0">
              <a:buNone/>
            </a:pPr>
            <a:r>
              <a:rPr lang="en-US" dirty="0"/>
              <a:t>→ €8M to top up the Action “Capacity Development for the implementation of the Post-2020 Global Biodiversity Framework” – Action included in the Global Challenges AAP 2023</a:t>
            </a:r>
          </a:p>
          <a:p>
            <a:pPr marL="263525" indent="0">
              <a:buNone/>
            </a:pPr>
            <a:endParaRPr lang="en-US" dirty="0"/>
          </a:p>
          <a:p>
            <a:pPr marL="263525" indent="0">
              <a:buNone/>
            </a:pPr>
            <a:endParaRPr lang="en-US" dirty="0"/>
          </a:p>
          <a:p>
            <a:pPr marL="263525" indent="0">
              <a:buNone/>
            </a:pPr>
            <a:endParaRPr lang="en-US" dirty="0"/>
          </a:p>
          <a:p>
            <a:pPr marL="263525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445771"/>
            <a:ext cx="10515600" cy="697230"/>
          </a:xfrm>
        </p:spPr>
        <p:txBody>
          <a:bodyPr/>
          <a:lstStyle/>
          <a:p>
            <a:r>
              <a:rPr lang="en-US" sz="3600" b="1" dirty="0"/>
              <a:t>BIODIVERSITY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205023370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22" y="1143000"/>
            <a:ext cx="10860948" cy="5588173"/>
          </a:xfrm>
        </p:spPr>
        <p:txBody>
          <a:bodyPr/>
          <a:lstStyle/>
          <a:p>
            <a:r>
              <a:rPr lang="en-US" b="1" dirty="0"/>
              <a:t>1 ACTIONS (Total: €27M)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TEI on Transboundary Water for Regional Integration (launched at UN Water Conference in March 2023)</a:t>
            </a:r>
          </a:p>
          <a:p>
            <a:r>
              <a:rPr lang="en-US" dirty="0"/>
              <a:t>Synergy with Action “Scientific and technological support to regional </a:t>
            </a:r>
            <a:r>
              <a:rPr lang="en-US" dirty="0" err="1"/>
              <a:t>Centres</a:t>
            </a:r>
            <a:r>
              <a:rPr lang="en-US" dirty="0"/>
              <a:t> of Excellence related to green transition” (AAP 2022) + “Water security for all” (under Global Challenges/Planet AAP 2022, also funded by RIP).</a:t>
            </a:r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182881"/>
            <a:ext cx="10515600" cy="708660"/>
          </a:xfrm>
        </p:spPr>
        <p:txBody>
          <a:bodyPr/>
          <a:lstStyle/>
          <a:p>
            <a:r>
              <a:rPr lang="en-US" sz="3600" b="1" dirty="0"/>
              <a:t>TRANSBOUNDARY WATER </a:t>
            </a:r>
            <a:endParaRPr lang="en-C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364801"/>
              </p:ext>
            </p:extLst>
          </p:nvPr>
        </p:nvGraphicFramePr>
        <p:xfrm>
          <a:off x="900522" y="1749577"/>
          <a:ext cx="10552336" cy="207333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159414">
                  <a:extLst>
                    <a:ext uri="{9D8B030D-6E8A-4147-A177-3AD203B41FA5}">
                      <a16:colId xmlns:a16="http://schemas.microsoft.com/office/drawing/2014/main" xmlns="" val="2026241695"/>
                    </a:ext>
                  </a:extLst>
                </a:gridCol>
                <a:gridCol w="1846475">
                  <a:extLst>
                    <a:ext uri="{9D8B030D-6E8A-4147-A177-3AD203B41FA5}">
                      <a16:colId xmlns:a16="http://schemas.microsoft.com/office/drawing/2014/main" xmlns="" val="3234201198"/>
                    </a:ext>
                  </a:extLst>
                </a:gridCol>
                <a:gridCol w="1634751">
                  <a:extLst>
                    <a:ext uri="{9D8B030D-6E8A-4147-A177-3AD203B41FA5}">
                      <a16:colId xmlns:a16="http://schemas.microsoft.com/office/drawing/2014/main" xmlns="" val="2111154476"/>
                    </a:ext>
                  </a:extLst>
                </a:gridCol>
                <a:gridCol w="1911696">
                  <a:extLst>
                    <a:ext uri="{9D8B030D-6E8A-4147-A177-3AD203B41FA5}">
                      <a16:colId xmlns:a16="http://schemas.microsoft.com/office/drawing/2014/main" xmlns="" val="610641005"/>
                    </a:ext>
                  </a:extLst>
                </a:gridCol>
              </a:tblGrid>
              <a:tr h="492457">
                <a:tc>
                  <a:txBody>
                    <a:bodyPr/>
                    <a:lstStyle/>
                    <a:p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Title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Lead service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3506182"/>
                  </a:ext>
                </a:extLst>
              </a:tr>
              <a:tr h="1209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TAKIWAMA - Gestion intégrée des eaux, démarches d’économie circulaire et développement du transport dans le bassin des Lacs Tanganyika et Kivu 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27,000,000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EUD</a:t>
                      </a:r>
                      <a:r>
                        <a:rPr lang="fr-BE" sz="2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Burundi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275901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21962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7BD61742-64AA-0C4C-B1AE-6CA02D391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" y="1143000"/>
            <a:ext cx="10469880" cy="5588173"/>
          </a:xfrm>
        </p:spPr>
        <p:txBody>
          <a:bodyPr/>
          <a:lstStyle/>
          <a:p>
            <a:r>
              <a:rPr lang="en-US" b="1" dirty="0"/>
              <a:t>2 ACTIONS (Total: € 70M)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 Regional TEI → </a:t>
            </a:r>
            <a:r>
              <a:rPr lang="en-US" u="sng" dirty="0"/>
              <a:t>but work with MS</a:t>
            </a:r>
          </a:p>
          <a:p>
            <a:pPr lvl="0"/>
            <a:r>
              <a:rPr lang="en-US" dirty="0"/>
              <a:t>Complementarities between regional ocean programmes and </a:t>
            </a:r>
            <a:r>
              <a:rPr lang="en-GB" dirty="0"/>
              <a:t>specific issues (e.g. ocean knowledge, maritime security, transport/strategic corridors, etc.). </a:t>
            </a:r>
          </a:p>
          <a:p>
            <a:pPr lvl="0"/>
            <a:r>
              <a:rPr lang="en-US" dirty="0"/>
              <a:t>Synergies notably with Actions “Scientific and technological support to regional Centres of Excellence related to green transition” (AAP 2022) and “Safe Seas” (AAP 2023).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3FC68555-B95E-7743-9D82-29150F327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883" y="182881"/>
            <a:ext cx="10515600" cy="708660"/>
          </a:xfrm>
        </p:spPr>
        <p:txBody>
          <a:bodyPr/>
          <a:lstStyle/>
          <a:p>
            <a:r>
              <a:rPr lang="en-US" sz="3600" b="1" dirty="0"/>
              <a:t>OCEANS</a:t>
            </a:r>
            <a:endParaRPr lang="en-C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263671"/>
              </p:ext>
            </p:extLst>
          </p:nvPr>
        </p:nvGraphicFramePr>
        <p:xfrm>
          <a:off x="617220" y="1749576"/>
          <a:ext cx="10755628" cy="159306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898061">
                  <a:extLst>
                    <a:ext uri="{9D8B030D-6E8A-4147-A177-3AD203B41FA5}">
                      <a16:colId xmlns:a16="http://schemas.microsoft.com/office/drawing/2014/main" xmlns="" val="2026241695"/>
                    </a:ext>
                  </a:extLst>
                </a:gridCol>
                <a:gridCol w="1544351">
                  <a:extLst>
                    <a:ext uri="{9D8B030D-6E8A-4147-A177-3AD203B41FA5}">
                      <a16:colId xmlns:a16="http://schemas.microsoft.com/office/drawing/2014/main" xmlns="" val="3234201198"/>
                    </a:ext>
                  </a:extLst>
                </a:gridCol>
                <a:gridCol w="2156608">
                  <a:extLst>
                    <a:ext uri="{9D8B030D-6E8A-4147-A177-3AD203B41FA5}">
                      <a16:colId xmlns:a16="http://schemas.microsoft.com/office/drawing/2014/main" xmlns="" val="4174350594"/>
                    </a:ext>
                  </a:extLst>
                </a:gridCol>
                <a:gridCol w="2156608">
                  <a:extLst>
                    <a:ext uri="{9D8B030D-6E8A-4147-A177-3AD203B41FA5}">
                      <a16:colId xmlns:a16="http://schemas.microsoft.com/office/drawing/2014/main" xmlns="" val="610641005"/>
                    </a:ext>
                  </a:extLst>
                </a:gridCol>
              </a:tblGrid>
              <a:tr h="833604">
                <a:tc>
                  <a:txBody>
                    <a:bodyPr/>
                    <a:lstStyle/>
                    <a:p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Title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Amount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Lead service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350618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Oceans</a:t>
                      </a:r>
                      <a:r>
                        <a:rPr lang="en-US" sz="2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West Africa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59,000,000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EUD Cabo Verde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514276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Benguela 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Current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11,000,000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EUD </a:t>
                      </a:r>
                      <a:r>
                        <a:rPr lang="fr-BE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Namibia</a:t>
                      </a:r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7504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347014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7421</TotalTime>
  <Words>665</Words>
  <Application>Microsoft Office PowerPoint</Application>
  <PresentationFormat>Widescreen</PresentationFormat>
  <Paragraphs>142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CONSULTATIONS CSO/LA  REGIONAL PROGRAMMING   Green Transition  Annual Action Plan 2023  </vt:lpstr>
      <vt:lpstr>AAP 2023 – Green Transition</vt:lpstr>
      <vt:lpstr>SUSTAINABLE ENERGY</vt:lpstr>
      <vt:lpstr>CLIMATE CHANGE</vt:lpstr>
      <vt:lpstr>SUSTAINABLE AGRI-FOOD SYSTEMS (1/2)</vt:lpstr>
      <vt:lpstr>SUSTAINABLE AGRI-FOOD SYSTEMS (2/2)</vt:lpstr>
      <vt:lpstr>BIODIVERSITY</vt:lpstr>
      <vt:lpstr>TRANSBOUNDARY WATER </vt:lpstr>
      <vt:lpstr>OCEANS</vt:lpstr>
      <vt:lpstr>FOCAL PERSONS IN INTPA A2 – Green Team</vt:lpstr>
      <vt:lpstr>THANK YOU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DZIALOWSKA Karina (DEVCO)</dc:creator>
  <cp:lastModifiedBy>Microsoft account</cp:lastModifiedBy>
  <cp:revision>363</cp:revision>
  <dcterms:created xsi:type="dcterms:W3CDTF">2021-01-13T09:47:09Z</dcterms:created>
  <dcterms:modified xsi:type="dcterms:W3CDTF">2023-05-30T18:45:59Z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2022-10-25T14:09:44Z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e97f0af3-99d1-4336-b070-774451ba35db</vt:lpwstr>
  </property>
  <property fmtid="{D5CDD505-2E9C-101B-9397-08002B2CF9AE}" pid="8" name="MSIP_Label_6bd9ddd1-4d20-43f6-abfa-fc3c07406f94_ContentBits">
    <vt:lpwstr>0</vt:lpwstr>
  </property>
</Properties>
</file>