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451" r:id="rId2"/>
    <p:sldId id="355" r:id="rId3"/>
    <p:sldId id="444" r:id="rId4"/>
    <p:sldId id="441" r:id="rId5"/>
    <p:sldId id="412" r:id="rId6"/>
    <p:sldId id="454" r:id="rId7"/>
    <p:sldId id="452" r:id="rId8"/>
    <p:sldId id="436" r:id="rId9"/>
    <p:sldId id="435" r:id="rId10"/>
    <p:sldId id="418" r:id="rId11"/>
    <p:sldId id="417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4EA2"/>
    <a:srgbClr val="024B9C"/>
    <a:srgbClr val="0356B1"/>
    <a:srgbClr val="035DC1"/>
    <a:srgbClr val="0044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3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96" y="102"/>
      </p:cViewPr>
      <p:guideLst>
        <p:guide orient="horz" pos="2092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939EFE-0303-44F6-9A16-FD3B5E015DB1}" type="datetimeFigureOut">
              <a:rPr lang="en-GB" smtClean="0"/>
              <a:t>30/05/2023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04766-77AF-4EBE-9704-229FD5F6AD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898812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926D1-0013-4A80-B64E-9D824EE65210}" type="datetimeFigureOut">
              <a:rPr lang="en-GB" smtClean="0"/>
              <a:t>30/05/2023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F2995-AB43-4B7C-B8CD-9DC7C3692A9C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0784660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59565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5553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14224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8875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21729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107160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64013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1058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8115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F2995-AB43-4B7C-B8CD-9DC7C3692A9C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30811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3"/>
            <a:ext cx="12192000" cy="5779827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9218334"/>
      </p:ext>
    </p:extLst>
  </p:cSld>
  <p:clrMapOvr>
    <a:masterClrMapping/>
  </p:clrMapOvr>
  <p:transition>
    <p:cut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3pPr>
              <a:spcBef>
                <a:spcPts val="0"/>
              </a:spcBef>
              <a:defRPr/>
            </a:lvl3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0" name="Straight Connector 9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6774522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6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604979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8371761" y="1825625"/>
            <a:ext cx="3358489" cy="3763134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07101015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noFill/>
        </p:spPr>
        <p:txBody>
          <a:bodyPr wrap="square" anchor="b">
            <a:noAutofit/>
          </a:bodyPr>
          <a:lstStyle>
            <a:lvl1pPr marL="0" indent="0">
              <a:buNone/>
              <a:defRPr sz="28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097331"/>
          </a:xfrm>
        </p:spPr>
        <p:txBody>
          <a:bodyPr wrap="square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12" name="Straight Connector 11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42694199"/>
      </p:ext>
    </p:extLst>
  </p:cSld>
  <p:clrMapOvr>
    <a:masterClrMapping/>
  </p:clrMapOvr>
  <p:transition>
    <p:cut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301533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59635" y="-59635"/>
            <a:ext cx="6155635" cy="6983896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0" name="Rectangle 9"/>
          <p:cNvSpPr/>
          <p:nvPr userDrawn="1"/>
        </p:nvSpPr>
        <p:spPr>
          <a:xfrm>
            <a:off x="3214048" y="1992573"/>
            <a:ext cx="8550322" cy="36166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9447" y="743802"/>
            <a:ext cx="544923" cy="54492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38331" y="1992572"/>
            <a:ext cx="8226040" cy="3616657"/>
          </a:xfrm>
          <a:solidFill>
            <a:schemeClr val="bg1"/>
          </a:solidFill>
        </p:spPr>
        <p:txBody>
          <a:bodyPr lIns="360000" tIns="360000" rIns="360000" bIns="360000" anchor="ctr" anchorCtr="0">
            <a:noAutofit/>
          </a:bodyPr>
          <a:lstStyle>
            <a:lvl1pPr marL="0" indent="0">
              <a:buFontTx/>
              <a:buNone/>
              <a:defRPr i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4062935"/>
      </p:ext>
    </p:extLst>
  </p:cSld>
  <p:clrMapOvr>
    <a:masterClrMapping/>
  </p:clrMapOvr>
  <p:transition>
    <p:cut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and Content (half pa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056" y="1825625"/>
            <a:ext cx="4926841" cy="3769957"/>
          </a:xfrm>
        </p:spPr>
        <p:txBody>
          <a:bodyPr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6817056" y="482860"/>
            <a:ext cx="4669266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-46383" y="-46383"/>
            <a:ext cx="6142383" cy="6964017"/>
          </a:xfrm>
          <a:solidFill>
            <a:schemeClr val="bg2"/>
          </a:solidFill>
          <a:ln w="28575">
            <a:solidFill>
              <a:schemeClr val="accent5"/>
            </a:solidFill>
          </a:ln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034474"/>
      </p:ext>
    </p:extLst>
  </p:cSld>
  <p:clrMapOvr>
    <a:masterClrMapping/>
  </p:clrMapOvr>
  <p:transition>
    <p:cut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970722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7901451" y="2284668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4436086" y="2284667"/>
            <a:ext cx="3141663" cy="2090737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206774" y="403868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Text Placeholder 12"/>
          <p:cNvSpPr>
            <a:spLocks noGrp="1"/>
          </p:cNvSpPr>
          <p:nvPr>
            <p:ph type="body" sz="quarter" idx="17"/>
          </p:nvPr>
        </p:nvSpPr>
        <p:spPr>
          <a:xfrm>
            <a:off x="4672139" y="4041944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8137503" y="4037437"/>
            <a:ext cx="2669558" cy="1524235"/>
          </a:xfrm>
          <a:solidFill>
            <a:schemeClr val="bg1"/>
          </a:solidFill>
        </p:spPr>
        <p:txBody>
          <a:bodyPr tIns="90000"/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80107228"/>
      </p:ext>
    </p:extLst>
  </p:cSld>
  <p:clrMapOvr>
    <a:masterClrMapping/>
  </p:clrMapOvr>
  <p:transition>
    <p:cut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8" name="Straight Connector 7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3713869" y="2159957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3713868" y="3968881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5"/>
          </p:nvPr>
        </p:nvSpPr>
        <p:spPr>
          <a:xfrm>
            <a:off x="6324547" y="2159956"/>
            <a:ext cx="2461593" cy="1638159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8935227" y="3968880"/>
            <a:ext cx="2520000" cy="1638158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12"/>
          <p:cNvSpPr>
            <a:spLocks noGrp="1"/>
          </p:cNvSpPr>
          <p:nvPr>
            <p:ph type="body" sz="quarter" idx="18"/>
          </p:nvPr>
        </p:nvSpPr>
        <p:spPr>
          <a:xfrm>
            <a:off x="1033617" y="2159957"/>
            <a:ext cx="2520000" cy="1638159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Picture Placeholder 2"/>
          <p:cNvSpPr>
            <a:spLocks noGrp="1"/>
          </p:cNvSpPr>
          <p:nvPr>
            <p:ph type="pic" sz="quarter" idx="19"/>
          </p:nvPr>
        </p:nvSpPr>
        <p:spPr>
          <a:xfrm>
            <a:off x="6324549" y="3968880"/>
            <a:ext cx="2461591" cy="1638158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7" name="Text Placeholder 12"/>
          <p:cNvSpPr>
            <a:spLocks noGrp="1"/>
          </p:cNvSpPr>
          <p:nvPr>
            <p:ph type="body" sz="quarter" idx="20"/>
          </p:nvPr>
        </p:nvSpPr>
        <p:spPr>
          <a:xfrm>
            <a:off x="1033617" y="3968881"/>
            <a:ext cx="2520000" cy="1638158"/>
          </a:xfrm>
          <a:noFill/>
        </p:spPr>
        <p:txBody>
          <a:bodyPr tIns="90000"/>
          <a:lstStyle>
            <a:lvl1pPr marL="0" indent="0" algn="r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Text Placeholder 12"/>
          <p:cNvSpPr>
            <a:spLocks noGrp="1"/>
          </p:cNvSpPr>
          <p:nvPr>
            <p:ph type="body" sz="quarter" idx="21"/>
          </p:nvPr>
        </p:nvSpPr>
        <p:spPr>
          <a:xfrm>
            <a:off x="8966322" y="2159956"/>
            <a:ext cx="2520000" cy="1638159"/>
          </a:xfrm>
          <a:noFill/>
        </p:spPr>
        <p:txBody>
          <a:bodyPr tIns="90000"/>
          <a:lstStyle>
            <a:lvl1pPr marL="0" indent="0" algn="l">
              <a:buNone/>
              <a:defRPr sz="20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38556686"/>
      </p:ext>
    </p:extLst>
  </p:cSld>
  <p:clrMapOvr>
    <a:masterClrMapping/>
  </p:clrMapOvr>
  <p:transition>
    <p:cut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3429000"/>
          </a:xfrm>
          <a:solidFill>
            <a:schemeClr val="bg2"/>
          </a:solidFill>
        </p:spPr>
        <p:txBody>
          <a:bodyPr/>
          <a:lstStyle/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46643"/>
            <a:ext cx="10515600" cy="782357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4"/>
          </p:nvPr>
        </p:nvSpPr>
        <p:spPr>
          <a:xfrm>
            <a:off x="838200" y="3630613"/>
            <a:ext cx="10515600" cy="203517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6774602"/>
      </p:ext>
    </p:extLst>
  </p:cSld>
  <p:clrMapOvr>
    <a:masterClrMapping/>
  </p:clrMapOvr>
  <p:transition>
    <p:cut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4118036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850288"/>
            <a:ext cx="12192000" cy="5018345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5" name="Rectangle 4"/>
          <p:cNvSpPr/>
          <p:nvPr userDrawn="1"/>
        </p:nvSpPr>
        <p:spPr>
          <a:xfrm>
            <a:off x="0" y="1078174"/>
            <a:ext cx="12192000" cy="28908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>
              <a:solidFill>
                <a:schemeClr val="accent4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872647"/>
          </a:xfrm>
        </p:spPr>
        <p:txBody>
          <a:bodyPr anchor="t">
            <a:norm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7" name="Subtitle 2"/>
          <p:cNvSpPr>
            <a:spLocks noGrp="1"/>
          </p:cNvSpPr>
          <p:nvPr>
            <p:ph type="subTitle" idx="1"/>
          </p:nvPr>
        </p:nvSpPr>
        <p:spPr>
          <a:xfrm>
            <a:off x="1071351" y="3067468"/>
            <a:ext cx="10065224" cy="897754"/>
          </a:xfrm>
        </p:spPr>
        <p:txBody>
          <a:bodyPr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783535"/>
            <a:ext cx="5040313" cy="528998"/>
          </a:xfrm>
        </p:spPr>
        <p:txBody>
          <a:bodyPr anchor="b" anchorCtr="0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69985829"/>
      </p:ext>
    </p:extLst>
  </p:cSld>
  <p:clrMapOvr>
    <a:masterClrMapping/>
  </p:clrMapOvr>
  <p:transition>
    <p:cut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802219"/>
            <a:ext cx="12192000" cy="6059194"/>
          </a:xfrm>
          <a:prstGeom prst="rect">
            <a:avLst/>
          </a:prstGeom>
        </p:spPr>
      </p:pic>
      <p:sp>
        <p:nvSpPr>
          <p:cNvPr id="14" name="Rectangle 13"/>
          <p:cNvSpPr/>
          <p:nvPr userDrawn="1"/>
        </p:nvSpPr>
        <p:spPr>
          <a:xfrm>
            <a:off x="5289" y="1078173"/>
            <a:ext cx="12197346" cy="5783239"/>
          </a:xfrm>
          <a:prstGeom prst="rect">
            <a:avLst/>
          </a:prstGeom>
          <a:solidFill>
            <a:srgbClr val="024EA2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>
              <a:solidFill>
                <a:schemeClr val="accent4"/>
              </a:solidFill>
            </a:endParaRPr>
          </a:p>
        </p:txBody>
      </p:sp>
      <p:sp>
        <p:nvSpPr>
          <p:cNvPr id="2" name="Rectangle 1"/>
          <p:cNvSpPr/>
          <p:nvPr userDrawn="1"/>
        </p:nvSpPr>
        <p:spPr>
          <a:xfrm>
            <a:off x="0" y="0"/>
            <a:ext cx="12192000" cy="10781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1350" y="1992572"/>
            <a:ext cx="10065224" cy="2149523"/>
          </a:xfrm>
        </p:spPr>
        <p:txBody>
          <a:bodyPr wrap="none" anchor="t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1978925"/>
            <a:ext cx="0" cy="487907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5741158" y="6619164"/>
            <a:ext cx="707409" cy="240594"/>
          </a:xfrm>
          <a:prstGeom prst="rect">
            <a:avLst/>
          </a:prstGeom>
          <a:solidFill>
            <a:srgbClr val="004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071351" y="4418049"/>
            <a:ext cx="10065224" cy="897754"/>
          </a:xfrm>
        </p:spPr>
        <p:txBody>
          <a:bodyPr wrap="none">
            <a:noAutofit/>
          </a:bodyPr>
          <a:lstStyle>
            <a:lvl1pPr marL="0" indent="0" algn="l">
              <a:buNone/>
              <a:defRPr sz="2800" i="0">
                <a:solidFill>
                  <a:schemeClr val="accent5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8933" y="258042"/>
            <a:ext cx="1659793" cy="1152460"/>
          </a:xfrm>
          <a:prstGeom prst="rect">
            <a:avLst/>
          </a:prstGeom>
        </p:spPr>
      </p:pic>
      <p:sp>
        <p:nvSpPr>
          <p:cNvPr id="16" name="Text Placeholder 18"/>
          <p:cNvSpPr>
            <a:spLocks noGrp="1"/>
          </p:cNvSpPr>
          <p:nvPr>
            <p:ph type="body" sz="quarter" idx="13"/>
          </p:nvPr>
        </p:nvSpPr>
        <p:spPr>
          <a:xfrm>
            <a:off x="6096000" y="5557903"/>
            <a:ext cx="5040313" cy="528998"/>
          </a:xfrm>
        </p:spPr>
        <p:txBody>
          <a:bodyPr wrap="none">
            <a:noAutofit/>
          </a:bodyPr>
          <a:lstStyle>
            <a:lvl1pPr marL="0" indent="0" algn="r">
              <a:buFontTx/>
              <a:buNone/>
              <a:defRPr sz="2200" i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24428724"/>
      </p:ext>
    </p:extLst>
  </p:cSld>
  <p:clrMapOvr>
    <a:masterClrMapping/>
  </p:clrMapOvr>
  <p:transition>
    <p:cut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hapt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356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0189" y="1122363"/>
            <a:ext cx="1067603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676038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7715" y="6045257"/>
            <a:ext cx="1718512" cy="451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699096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 Slide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865"/>
            <a:ext cx="1716200" cy="45054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3295934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1070189" y="3602038"/>
            <a:ext cx="10156297" cy="1655762"/>
          </a:xfrm>
        </p:spPr>
        <p:txBody>
          <a:bodyPr>
            <a:no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2509945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8604818"/>
      </p:ext>
    </p:extLst>
  </p:cSld>
  <p:clrMapOvr>
    <a:masterClrMapping/>
  </p:clrMapOvr>
  <p:transition>
    <p:cut/>
  </p:transition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 (option 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"/>
            <a:ext cx="12192000" cy="342899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1" name="Title 1"/>
          <p:cNvSpPr>
            <a:spLocks noGrp="1"/>
          </p:cNvSpPr>
          <p:nvPr>
            <p:ph type="ctrTitle"/>
          </p:nvPr>
        </p:nvSpPr>
        <p:spPr>
          <a:xfrm>
            <a:off x="1077013" y="1122363"/>
            <a:ext cx="10156297" cy="1240348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cxnSp>
        <p:nvCxnSpPr>
          <p:cNvPr id="13" name="Straight Connector 12"/>
          <p:cNvCxnSpPr/>
          <p:nvPr userDrawn="1"/>
        </p:nvCxnSpPr>
        <p:spPr>
          <a:xfrm>
            <a:off x="838200" y="0"/>
            <a:ext cx="0" cy="2362711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Subtitle 2"/>
          <p:cNvSpPr>
            <a:spLocks noGrp="1"/>
          </p:cNvSpPr>
          <p:nvPr>
            <p:ph type="subTitle" idx="1"/>
          </p:nvPr>
        </p:nvSpPr>
        <p:spPr>
          <a:xfrm>
            <a:off x="838200" y="4160826"/>
            <a:ext cx="10889439" cy="1620145"/>
          </a:xfrm>
        </p:spPr>
        <p:txBody>
          <a:bodyPr>
            <a:noAutofit/>
          </a:bodyPr>
          <a:lstStyle>
            <a:lvl1pPr marL="0" indent="0" algn="l">
              <a:buNone/>
              <a:defRPr sz="1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8339774"/>
      </p:ext>
    </p:extLst>
  </p:cSld>
  <p:clrMapOvr>
    <a:masterClrMapping/>
  </p:clrMapOvr>
  <p:transition>
    <p:cut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5"/>
            <a:ext cx="10905699" cy="3881904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defRPr/>
            </a:lvl1pPr>
            <a:lvl2pPr>
              <a:lnSpc>
                <a:spcPct val="100000"/>
              </a:lnSpc>
              <a:spcAft>
                <a:spcPts val="1800"/>
              </a:spcAft>
              <a:defRPr/>
            </a:lvl2pPr>
            <a:lvl3pPr>
              <a:lnSpc>
                <a:spcPct val="100000"/>
              </a:lnSpc>
              <a:spcAft>
                <a:spcPts val="1800"/>
              </a:spcAft>
              <a:defRPr/>
            </a:lvl3pPr>
            <a:lvl4pPr>
              <a:lnSpc>
                <a:spcPct val="100000"/>
              </a:lnSpc>
              <a:spcAft>
                <a:spcPts val="1800"/>
              </a:spcAft>
              <a:defRPr/>
            </a:lvl4pPr>
            <a:lvl5pPr>
              <a:lnSpc>
                <a:spcPct val="100000"/>
              </a:lnSpc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7" name="Straight Connector 6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2341578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198" y="1825625"/>
            <a:ext cx="5328000" cy="3906435"/>
          </a:xfrm>
        </p:spPr>
        <p:txBody>
          <a:bodyPr>
            <a:noAutofit/>
          </a:bodyPr>
          <a:lstStyle>
            <a:lvl1pPr>
              <a:spcAft>
                <a:spcPts val="1800"/>
              </a:spcAft>
              <a:defRPr/>
            </a:lvl1pPr>
            <a:lvl2pPr>
              <a:spcAft>
                <a:spcPts val="1800"/>
              </a:spcAft>
              <a:defRPr/>
            </a:lvl2pPr>
            <a:lvl3pPr>
              <a:spcAft>
                <a:spcPts val="1800"/>
              </a:spcAft>
              <a:defRPr/>
            </a:lvl3pPr>
            <a:lvl4pPr>
              <a:spcAft>
                <a:spcPts val="1800"/>
              </a:spcAft>
              <a:defRPr/>
            </a:lvl4pPr>
            <a:lvl5pPr>
              <a:spcAft>
                <a:spcPts val="1800"/>
              </a:spcAft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02250" y="1825625"/>
            <a:ext cx="5328000" cy="3906435"/>
          </a:xfrm>
          <a:noFill/>
        </p:spPr>
        <p:txBody>
          <a:bodyPr>
            <a:no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/>
          <a:p>
            <a:fld id="{F46C79FD-C571-418B-AB0F-5EE936C85276}" type="slidenum">
              <a:rPr lang="en-GB" smtClean="0"/>
              <a:t>‹#›</a:t>
            </a:fld>
            <a:endParaRPr lang="en-GB" dirty="0"/>
          </a:p>
        </p:txBody>
      </p:sp>
      <p:cxnSp>
        <p:nvCxnSpPr>
          <p:cNvPr id="9" name="Straight Connector 8"/>
          <p:cNvCxnSpPr/>
          <p:nvPr userDrawn="1"/>
        </p:nvCxnSpPr>
        <p:spPr>
          <a:xfrm flipH="1">
            <a:off x="838199" y="0"/>
            <a:ext cx="1" cy="127635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Placeholder 1"/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3839270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2860"/>
            <a:ext cx="10515600" cy="782357"/>
          </a:xfrm>
          <a:prstGeom prst="rect">
            <a:avLst/>
          </a:prstGeom>
        </p:spPr>
        <p:txBody>
          <a:bodyPr vert="horz" lIns="91440" tIns="45720" rIns="91440" bIns="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388190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8200" y="613128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6C79FD-C571-418B-AB0F-5EE936C85276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33852" y="6045988"/>
            <a:ext cx="1715733" cy="450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20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62" r:id="rId2"/>
    <p:sldLayoutId id="2147483657" r:id="rId3"/>
    <p:sldLayoutId id="2147483649" r:id="rId4"/>
    <p:sldLayoutId id="2147483651" r:id="rId5"/>
    <p:sldLayoutId id="2147483669" r:id="rId6"/>
    <p:sldLayoutId id="2147483670" r:id="rId7"/>
    <p:sldLayoutId id="2147483650" r:id="rId8"/>
    <p:sldLayoutId id="2147483660" r:id="rId9"/>
    <p:sldLayoutId id="2147483652" r:id="rId10"/>
    <p:sldLayoutId id="2147483661" r:id="rId11"/>
    <p:sldLayoutId id="2147483653" r:id="rId12"/>
    <p:sldLayoutId id="2147483654" r:id="rId13"/>
    <p:sldLayoutId id="2147483659" r:id="rId14"/>
    <p:sldLayoutId id="2147483658" r:id="rId15"/>
    <p:sldLayoutId id="2147483666" r:id="rId16"/>
    <p:sldLayoutId id="2147483667" r:id="rId17"/>
    <p:sldLayoutId id="2147483668" r:id="rId18"/>
    <p:sldLayoutId id="2147483655" r:id="rId19"/>
  </p:sldLayoutIdLst>
  <p:transition>
    <p:cut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800"/>
        </a:spcAft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692166" y="1828800"/>
            <a:ext cx="9444408" cy="3675140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CONSULTATIONS CSO/LA </a:t>
            </a:r>
            <a:br>
              <a:rPr lang="en-US" sz="4400" dirty="0"/>
            </a:br>
            <a:r>
              <a:rPr lang="en-US" sz="4400" dirty="0"/>
              <a:t>REGIONAL PROGRAMMING </a:t>
            </a:r>
            <a:r>
              <a:rPr lang="en-US" sz="4400"/>
              <a:t/>
            </a:r>
            <a:br>
              <a:rPr lang="en-US" sz="4400"/>
            </a:br>
            <a:r>
              <a:rPr lang="en-US" sz="4400"/>
              <a:t/>
            </a:r>
            <a:br>
              <a:rPr lang="en-US" sz="4400"/>
            </a:br>
            <a:r>
              <a:rPr lang="en-GB" sz="4400" dirty="0"/>
              <a:t>Green Transition</a:t>
            </a:r>
            <a:br>
              <a:rPr lang="en-GB" sz="4400" dirty="0"/>
            </a:br>
            <a:r>
              <a:rPr lang="en-GB" sz="4400" dirty="0"/>
              <a:t/>
            </a:r>
            <a:br>
              <a:rPr lang="en-GB" sz="4400" dirty="0"/>
            </a:br>
            <a:r>
              <a:rPr lang="en-GB" sz="3200" i="1" dirty="0"/>
              <a:t>Annual Action Plan 2023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/>
              <a:t/>
            </a:r>
            <a:br>
              <a:rPr lang="en-GB" sz="3200" dirty="0"/>
            </a:br>
            <a:endParaRPr lang="en-GB" sz="3600" i="1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071351" y="4582510"/>
            <a:ext cx="10065224" cy="1450428"/>
          </a:xfrm>
        </p:spPr>
        <p:txBody>
          <a:bodyPr/>
          <a:lstStyle/>
          <a:p>
            <a:endParaRPr lang="en-GB" dirty="0"/>
          </a:p>
          <a:p>
            <a:endParaRPr lang="en-GB" dirty="0"/>
          </a:p>
          <a:p>
            <a:r>
              <a:rPr lang="en-GB" dirty="0"/>
              <a:t>INTPA A/2 – Green Team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096261" y="5589434"/>
            <a:ext cx="5040313" cy="528998"/>
          </a:xfrm>
        </p:spPr>
        <p:txBody>
          <a:bodyPr/>
          <a:lstStyle/>
          <a:p>
            <a:r>
              <a:rPr lang="en-US" i="0" dirty="0"/>
              <a:t>20 April 2023</a:t>
            </a:r>
          </a:p>
        </p:txBody>
      </p:sp>
    </p:spTree>
    <p:extLst>
      <p:ext uri="{BB962C8B-B14F-4D97-AF65-F5344CB8AC3E}">
        <p14:creationId xmlns:p14="http://schemas.microsoft.com/office/powerpoint/2010/main" val="691120789"/>
      </p:ext>
    </p:extLst>
  </p:cSld>
  <p:clrMapOvr>
    <a:masterClrMapping/>
  </p:clrMapOvr>
  <p:transition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xmlns="" id="{7BD61742-64AA-0C4C-B1AE-6CA02D391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521" y="1691640"/>
            <a:ext cx="10585801" cy="4869180"/>
          </a:xfrm>
        </p:spPr>
        <p:txBody>
          <a:bodyPr/>
          <a:lstStyle/>
          <a:p>
            <a:pPr marL="0" indent="0">
              <a:buNone/>
            </a:pPr>
            <a:r>
              <a:rPr lang="en-IE" sz="2800" b="1" dirty="0">
                <a:solidFill>
                  <a:srgbClr val="7030A0"/>
                </a:solidFill>
              </a:rPr>
              <a:t>CLIMATE CHANGE: </a:t>
            </a:r>
            <a:r>
              <a:rPr lang="en-IE" sz="2800" b="1" dirty="0"/>
              <a:t>Gauthier SCHEFER</a:t>
            </a:r>
          </a:p>
          <a:p>
            <a:pPr marL="0" indent="0">
              <a:buNone/>
            </a:pPr>
            <a:r>
              <a:rPr lang="en-IE" sz="2800" b="1" dirty="0">
                <a:solidFill>
                  <a:srgbClr val="FF0000"/>
                </a:solidFill>
              </a:rPr>
              <a:t>ENERGY</a:t>
            </a:r>
            <a:r>
              <a:rPr lang="en-IE" sz="2800" dirty="0"/>
              <a:t>: </a:t>
            </a:r>
            <a:r>
              <a:rPr lang="en-IE" sz="2800" b="1" dirty="0"/>
              <a:t>Josephine SYLVA-MENDY/</a:t>
            </a:r>
            <a:r>
              <a:rPr lang="en-IE" sz="2800" b="1" dirty="0" err="1"/>
              <a:t>Plácido</a:t>
            </a:r>
            <a:r>
              <a:rPr lang="en-IE" sz="2800" b="1" dirty="0"/>
              <a:t> HERNANDEZ AGUILAR</a:t>
            </a:r>
          </a:p>
          <a:p>
            <a:pPr marL="0" indent="0">
              <a:buNone/>
            </a:pPr>
            <a:r>
              <a:rPr lang="en-IE" sz="2800" b="1" dirty="0">
                <a:solidFill>
                  <a:srgbClr val="FFC000"/>
                </a:solidFill>
              </a:rPr>
              <a:t>AGRI-FOOD:</a:t>
            </a:r>
            <a:r>
              <a:rPr lang="en-IE" sz="2800" dirty="0">
                <a:solidFill>
                  <a:srgbClr val="FFC000"/>
                </a:solidFill>
              </a:rPr>
              <a:t> </a:t>
            </a:r>
            <a:r>
              <a:rPr lang="en-IE" sz="2800" b="1" dirty="0"/>
              <a:t>Gianpietro DE CAO</a:t>
            </a:r>
            <a:endParaRPr lang="en-IE" sz="2800" dirty="0"/>
          </a:p>
          <a:p>
            <a:pPr marL="0" indent="0">
              <a:buNone/>
            </a:pPr>
            <a:r>
              <a:rPr lang="en-IE" sz="2800" b="1" dirty="0">
                <a:solidFill>
                  <a:srgbClr val="00B050"/>
                </a:solidFill>
              </a:rPr>
              <a:t>BIODIVERSITY</a:t>
            </a:r>
            <a:r>
              <a:rPr lang="en-IE" sz="2800" dirty="0"/>
              <a:t>: </a:t>
            </a:r>
            <a:r>
              <a:rPr lang="en-IE" sz="2800" b="1" dirty="0"/>
              <a:t>Ingeborg THIJN</a:t>
            </a:r>
            <a:endParaRPr lang="en-IE" sz="2800" dirty="0"/>
          </a:p>
          <a:p>
            <a:pPr marL="0" indent="0">
              <a:buNone/>
            </a:pPr>
            <a:r>
              <a:rPr lang="en-IE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WATER</a:t>
            </a:r>
            <a:r>
              <a:rPr lang="en-IE" sz="2800" b="1" dirty="0">
                <a:solidFill>
                  <a:srgbClr val="024B9C"/>
                </a:solidFill>
              </a:rPr>
              <a:t>: </a:t>
            </a:r>
            <a:r>
              <a:rPr lang="en-IE" sz="2800" b="1" dirty="0"/>
              <a:t>Antoine SAINTRAINT</a:t>
            </a:r>
          </a:p>
          <a:p>
            <a:pPr marL="0" indent="0">
              <a:buNone/>
            </a:pPr>
            <a:r>
              <a:rPr lang="en-IE" sz="2800" b="1" dirty="0">
                <a:solidFill>
                  <a:srgbClr val="024B9C"/>
                </a:solidFill>
              </a:rPr>
              <a:t>OCEANS:</a:t>
            </a:r>
            <a:r>
              <a:rPr lang="en-IE" sz="2800" dirty="0"/>
              <a:t> </a:t>
            </a:r>
            <a:r>
              <a:rPr lang="en-IE" sz="2800" b="1" dirty="0"/>
              <a:t>Carole RIGAUD</a:t>
            </a:r>
          </a:p>
          <a:p>
            <a:pPr marL="0" indent="0">
              <a:buNone/>
            </a:pPr>
            <a:r>
              <a:rPr lang="en-IE" sz="2800" b="1" i="1" dirty="0"/>
              <a:t>Team Leader: Enrica PELLACANI</a:t>
            </a:r>
            <a:endParaRPr lang="en-IE" sz="2800" i="1" dirty="0"/>
          </a:p>
          <a:p>
            <a:pPr marL="0" indent="0">
              <a:buNone/>
            </a:pPr>
            <a:endParaRPr lang="en-IE" dirty="0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xmlns="" id="{3FC68555-B95E-7743-9D82-29150F327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722" y="482860"/>
            <a:ext cx="10515600" cy="999099"/>
          </a:xfrm>
        </p:spPr>
        <p:txBody>
          <a:bodyPr/>
          <a:lstStyle/>
          <a:p>
            <a:r>
              <a:rPr lang="it-IT" dirty="0"/>
              <a:t>FOCAL PERSONS IN INTPA A2 – Green Team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28697428"/>
      </p:ext>
    </p:extLst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IE" dirty="0"/>
              <a:t>THANK YOU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5032708"/>
      </p:ext>
    </p:extLst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9948072"/>
              </p:ext>
            </p:extLst>
          </p:nvPr>
        </p:nvGraphicFramePr>
        <p:xfrm>
          <a:off x="1048512" y="2231887"/>
          <a:ext cx="10486971" cy="365991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082039">
                  <a:extLst>
                    <a:ext uri="{9D8B030D-6E8A-4147-A177-3AD203B41FA5}">
                      <a16:colId xmlns:a16="http://schemas.microsoft.com/office/drawing/2014/main" xmlns="" val="2445646768"/>
                    </a:ext>
                  </a:extLst>
                </a:gridCol>
                <a:gridCol w="3404932">
                  <a:extLst>
                    <a:ext uri="{9D8B030D-6E8A-4147-A177-3AD203B41FA5}">
                      <a16:colId xmlns:a16="http://schemas.microsoft.com/office/drawing/2014/main" xmlns="" val="1702857553"/>
                    </a:ext>
                  </a:extLst>
                </a:gridCol>
              </a:tblGrid>
              <a:tr h="531965">
                <a:tc>
                  <a:txBody>
                    <a:bodyPr/>
                    <a:lstStyle/>
                    <a:p>
                      <a:r>
                        <a:rPr lang="fr-BE" sz="2200" dirty="0"/>
                        <a:t>Cluster</a:t>
                      </a:r>
                      <a:endParaRPr lang="en-GB" sz="2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2200" dirty="0"/>
                        <a:t>Total </a:t>
                      </a:r>
                      <a:r>
                        <a:rPr lang="fr-BE" sz="2200" dirty="0" err="1"/>
                        <a:t>amount</a:t>
                      </a:r>
                      <a:r>
                        <a:rPr lang="fr-BE" sz="2200" dirty="0"/>
                        <a:t> (€M)</a:t>
                      </a:r>
                      <a:endParaRPr lang="en-GB" sz="22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10457420"/>
                  </a:ext>
                </a:extLst>
              </a:tr>
              <a:tr h="37456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200" u="none" strike="noStrike" dirty="0">
                          <a:effectLst/>
                        </a:rPr>
                        <a:t>Climate Change mitigation and resilience</a:t>
                      </a:r>
                      <a:endParaRPr lang="en-US" sz="2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40</a:t>
                      </a:r>
                      <a:endParaRPr lang="en-GB" sz="2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2739368804"/>
                  </a:ext>
                </a:extLst>
              </a:tr>
              <a:tr h="374565">
                <a:tc>
                  <a:txBody>
                    <a:bodyPr/>
                    <a:lstStyle/>
                    <a:p>
                      <a:pPr algn="l" fontAlgn="ctr"/>
                      <a:r>
                        <a:rPr lang="en-GB" sz="2200" u="none" strike="noStrike" dirty="0">
                          <a:effectLst/>
                        </a:rPr>
                        <a:t>Sustainable Energy</a:t>
                      </a:r>
                      <a:endParaRPr lang="en-GB" sz="2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0</a:t>
                      </a: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731376990"/>
                  </a:ext>
                </a:extLst>
              </a:tr>
              <a:tr h="374565">
                <a:tc>
                  <a:txBody>
                    <a:bodyPr/>
                    <a:lstStyle/>
                    <a:p>
                      <a:pPr algn="l" fontAlgn="ctr"/>
                      <a:r>
                        <a:rPr lang="en-GB" sz="2200" u="none" strike="noStrike" dirty="0">
                          <a:effectLst/>
                        </a:rPr>
                        <a:t>Sustainable</a:t>
                      </a:r>
                      <a:r>
                        <a:rPr lang="en-GB" sz="2200" u="none" strike="noStrike" baseline="0" dirty="0">
                          <a:effectLst/>
                        </a:rPr>
                        <a:t> </a:t>
                      </a:r>
                      <a:r>
                        <a:rPr lang="en-GB" sz="2200" u="none" strike="noStrike" dirty="0" err="1">
                          <a:effectLst/>
                        </a:rPr>
                        <a:t>Agri</a:t>
                      </a:r>
                      <a:r>
                        <a:rPr lang="en-GB" sz="2200" u="none" strike="noStrike" dirty="0">
                          <a:effectLst/>
                        </a:rPr>
                        <a:t>-food systems</a:t>
                      </a:r>
                      <a:endParaRPr lang="en-GB" sz="2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198</a:t>
                      </a: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3312517596"/>
                  </a:ext>
                </a:extLst>
              </a:tr>
              <a:tr h="910682">
                <a:tc>
                  <a:txBody>
                    <a:bodyPr/>
                    <a:lstStyle/>
                    <a:p>
                      <a:pPr algn="l" fontAlgn="ctr"/>
                      <a:r>
                        <a:rPr lang="en-GB" sz="2200" u="none" strike="noStrike" dirty="0">
                          <a:effectLst/>
                        </a:rPr>
                        <a:t>Biodiversity, environment</a:t>
                      </a:r>
                      <a:endParaRPr lang="en-GB" sz="2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r-BE" sz="18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(</a:t>
                      </a:r>
                      <a:r>
                        <a:rPr lang="fr-BE" sz="1600" b="0" i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pm:</a:t>
                      </a:r>
                      <a:r>
                        <a:rPr lang="fr-BE" sz="1600" b="0" i="1" u="none" strike="noStrike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€</a:t>
                      </a:r>
                      <a:r>
                        <a:rPr lang="fr-BE" sz="1600" b="0" i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5M for </a:t>
                      </a:r>
                      <a:r>
                        <a:rPr lang="fr-BE" sz="16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circular</a:t>
                      </a:r>
                      <a:r>
                        <a:rPr lang="fr-BE" sz="1600" b="0" i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fr-BE" sz="16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economy</a:t>
                      </a:r>
                      <a:r>
                        <a:rPr lang="fr-BE" sz="1600" b="0" i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ESA </a:t>
                      </a:r>
                      <a:r>
                        <a:rPr lang="fr-BE" sz="16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region</a:t>
                      </a:r>
                      <a:r>
                        <a:rPr lang="fr-BE" sz="1600" b="0" i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– </a:t>
                      </a:r>
                      <a:r>
                        <a:rPr lang="fr-BE" sz="16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funded</a:t>
                      </a:r>
                      <a:r>
                        <a:rPr lang="fr-BE" sz="1600" b="0" i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fr-BE" sz="16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mainly</a:t>
                      </a:r>
                      <a:r>
                        <a:rPr lang="fr-BE" sz="1600" b="0" i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fr-BE" sz="16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from</a:t>
                      </a:r>
                      <a:r>
                        <a:rPr lang="fr-BE" sz="1600" b="0" i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fr-BE" sz="16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Private</a:t>
                      </a:r>
                      <a:r>
                        <a:rPr lang="fr-BE" sz="1600" b="0" i="1" u="none" strike="noStrike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fr-BE" sz="1600" b="0" i="1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Sector</a:t>
                      </a:r>
                      <a:r>
                        <a:rPr lang="fr-BE" sz="1600" b="0" i="1" u="none" strike="noStrike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</a:t>
                      </a:r>
                      <a:r>
                        <a:rPr lang="fr-BE" sz="1600" b="0" i="1" u="none" strike="noStrike" baseline="0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priority</a:t>
                      </a:r>
                      <a:r>
                        <a:rPr lang="fr-BE" sz="1600" b="0" i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) &amp; 2 </a:t>
                      </a:r>
                      <a:r>
                        <a:rPr lang="fr-BE" sz="1600" b="0" i="1" u="none" strike="noStrike" dirty="0" err="1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sectoral</a:t>
                      </a:r>
                      <a:r>
                        <a:rPr lang="fr-BE" sz="1600" b="0" i="1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actions (€28M)  via AAP 2023 Global Challenges </a:t>
                      </a:r>
                      <a:endParaRPr lang="en-GB" sz="1600" b="0" i="1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1800184095"/>
                  </a:ext>
                </a:extLst>
              </a:tr>
              <a:tr h="374565">
                <a:tc>
                  <a:txBody>
                    <a:bodyPr/>
                    <a:lstStyle/>
                    <a:p>
                      <a:pPr algn="l" fontAlgn="ctr"/>
                      <a:r>
                        <a:rPr lang="en-GB" sz="2200" u="none" strike="noStrike" dirty="0">
                          <a:effectLst/>
                        </a:rPr>
                        <a:t>Transboundary Water &amp; Oceans</a:t>
                      </a:r>
                      <a:endParaRPr lang="en-GB" sz="22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200" b="0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97</a:t>
                      </a: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3301747696"/>
                  </a:ext>
                </a:extLst>
              </a:tr>
              <a:tr h="374565">
                <a:tc>
                  <a:txBody>
                    <a:bodyPr/>
                    <a:lstStyle/>
                    <a:p>
                      <a:pPr algn="l" fontAlgn="ctr"/>
                      <a:r>
                        <a:rPr lang="en-GB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Total Green</a:t>
                      </a:r>
                      <a:r>
                        <a:rPr lang="en-GB" sz="22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Transition in AAP SSA</a:t>
                      </a:r>
                      <a:endParaRPr lang="en-GB" sz="2200" b="1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5443" marR="5443" marT="544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200" b="1" i="0" u="none" strike="noStrike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335</a:t>
                      </a:r>
                    </a:p>
                  </a:txBody>
                  <a:tcPr marL="5443" marR="5443" marT="5443" marB="0" anchor="ctr"/>
                </a:tc>
                <a:extLst>
                  <a:ext uri="{0D108BD9-81ED-4DB2-BD59-A6C34878D82A}">
                    <a16:rowId xmlns:a16="http://schemas.microsoft.com/office/drawing/2014/main" xmlns="" val="1616527790"/>
                  </a:ext>
                </a:extLst>
              </a:tr>
            </a:tbl>
          </a:graphicData>
        </a:graphic>
      </p:graphicFrame>
      <p:sp>
        <p:nvSpPr>
          <p:cNvPr id="4" name="Titolo 3">
            <a:extLst>
              <a:ext uri="{FF2B5EF4-FFF2-40B4-BE49-F238E27FC236}">
                <a16:creationId xmlns:a16="http://schemas.microsoft.com/office/drawing/2014/main" xmlns="" id="{3FC68555-B95E-7743-9D82-29150F327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883" y="546539"/>
            <a:ext cx="10515600" cy="977462"/>
          </a:xfrm>
        </p:spPr>
        <p:txBody>
          <a:bodyPr/>
          <a:lstStyle/>
          <a:p>
            <a:r>
              <a:rPr lang="it-IT" b="1" dirty="0"/>
              <a:t>AAP 2023 – Green </a:t>
            </a:r>
            <a:r>
              <a:rPr lang="it-IT" b="1" dirty="0" err="1"/>
              <a:t>Transition</a:t>
            </a:r>
            <a:endParaRPr lang="en-CA" i="1" dirty="0"/>
          </a:p>
        </p:txBody>
      </p:sp>
      <p:sp>
        <p:nvSpPr>
          <p:cNvPr id="5" name="TextBox 4"/>
          <p:cNvSpPr txBox="1"/>
          <p:nvPr/>
        </p:nvSpPr>
        <p:spPr>
          <a:xfrm>
            <a:off x="1405889" y="1524001"/>
            <a:ext cx="97155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7 Actions under Green Transition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b="1" dirty="0"/>
              <a:t>Links with other priority areas (STI)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990753063"/>
      </p:ext>
    </p:extLst>
  </p:cSld>
  <p:clrMapOvr>
    <a:masterClrMapping/>
  </p:clrMapOvr>
  <p:transition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xmlns="" id="{7BD61742-64AA-0C4C-B1AE-6CA02D391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522" y="1805940"/>
            <a:ext cx="10186578" cy="3680459"/>
          </a:xfrm>
        </p:spPr>
        <p:txBody>
          <a:bodyPr/>
          <a:lstStyle/>
          <a:p>
            <a:r>
              <a:rPr lang="en-US" dirty="0"/>
              <a:t>No new Action in AAP 2023</a:t>
            </a:r>
          </a:p>
          <a:p>
            <a:r>
              <a:rPr lang="en-US" dirty="0"/>
              <a:t>5 actions adopted with AAP 2022</a:t>
            </a:r>
          </a:p>
          <a:p>
            <a:r>
              <a:rPr lang="en-US" b="1" dirty="0"/>
              <a:t>Focus on blending operations (ref. AAP 2021 – infrastructure blending including €150M for energy)</a:t>
            </a:r>
          </a:p>
          <a:p>
            <a:pPr marL="263525" indent="0">
              <a:buNone/>
            </a:pPr>
            <a:r>
              <a:rPr lang="en-US" dirty="0"/>
              <a:t>→ the action supports both blending operations and preparatory studies</a:t>
            </a:r>
          </a:p>
          <a:p>
            <a:pPr marL="263525" indent="0">
              <a:buNone/>
            </a:pPr>
            <a:endParaRPr lang="en-US" dirty="0"/>
          </a:p>
          <a:p>
            <a:pPr marL="263525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/>
            </a:r>
            <a:br>
              <a:rPr lang="en-US" dirty="0">
                <a:solidFill>
                  <a:srgbClr val="00B050"/>
                </a:solidFill>
              </a:rPr>
            </a:b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xmlns="" id="{3FC68555-B95E-7743-9D82-29150F327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883" y="445771"/>
            <a:ext cx="10515600" cy="697230"/>
          </a:xfrm>
        </p:spPr>
        <p:txBody>
          <a:bodyPr/>
          <a:lstStyle/>
          <a:p>
            <a:r>
              <a:rPr lang="en-US" sz="3600" b="1" dirty="0"/>
              <a:t>SUSTAINABLE ENERGY</a:t>
            </a:r>
            <a:endParaRPr lang="en-CA" sz="3600" b="1" dirty="0"/>
          </a:p>
        </p:txBody>
      </p:sp>
    </p:spTree>
    <p:extLst>
      <p:ext uri="{BB962C8B-B14F-4D97-AF65-F5344CB8AC3E}">
        <p14:creationId xmlns:p14="http://schemas.microsoft.com/office/powerpoint/2010/main" val="3191862689"/>
      </p:ext>
    </p:extLst>
  </p:cSld>
  <p:clrMapOvr>
    <a:masterClrMapping/>
  </p:clrMapOvr>
  <p:transition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xmlns="" id="{7BD61742-64AA-0C4C-B1AE-6CA02D391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522" y="1337310"/>
            <a:ext cx="10186578" cy="5393863"/>
          </a:xfrm>
        </p:spPr>
        <p:txBody>
          <a:bodyPr/>
          <a:lstStyle/>
          <a:p>
            <a:r>
              <a:rPr lang="en-US" b="1" dirty="0"/>
              <a:t>1 ACTION (Total: €40M)</a:t>
            </a:r>
            <a:br>
              <a:rPr lang="en-US" b="1" dirty="0"/>
            </a:br>
            <a:r>
              <a:rPr lang="en-US" dirty="0"/>
              <a:t>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Pledge at COP 27. Complemented by €20M for meteorological support (under action STI) </a:t>
            </a:r>
          </a:p>
          <a:p>
            <a:r>
              <a:rPr lang="en-US" dirty="0"/>
              <a:t>Part of the TEI on Climate Change Adaptation (launched at COP27)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xmlns="" id="{3FC68555-B95E-7743-9D82-29150F327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883" y="445771"/>
            <a:ext cx="10515600" cy="697230"/>
          </a:xfrm>
        </p:spPr>
        <p:txBody>
          <a:bodyPr/>
          <a:lstStyle/>
          <a:p>
            <a:r>
              <a:rPr lang="en-US" sz="3600" b="1" dirty="0"/>
              <a:t>CLIMATE CHANGE</a:t>
            </a:r>
            <a:endParaRPr lang="en-CA" sz="36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0272957"/>
              </p:ext>
            </p:extLst>
          </p:nvPr>
        </p:nvGraphicFramePr>
        <p:xfrm>
          <a:off x="1123359" y="1932456"/>
          <a:ext cx="9963740" cy="1401924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5488709">
                  <a:extLst>
                    <a:ext uri="{9D8B030D-6E8A-4147-A177-3AD203B41FA5}">
                      <a16:colId xmlns:a16="http://schemas.microsoft.com/office/drawing/2014/main" xmlns="" val="2026241695"/>
                    </a:ext>
                  </a:extLst>
                </a:gridCol>
                <a:gridCol w="1651073">
                  <a:extLst>
                    <a:ext uri="{9D8B030D-6E8A-4147-A177-3AD203B41FA5}">
                      <a16:colId xmlns:a16="http://schemas.microsoft.com/office/drawing/2014/main" xmlns="" val="4218797961"/>
                    </a:ext>
                  </a:extLst>
                </a:gridCol>
                <a:gridCol w="1411979">
                  <a:extLst>
                    <a:ext uri="{9D8B030D-6E8A-4147-A177-3AD203B41FA5}">
                      <a16:colId xmlns:a16="http://schemas.microsoft.com/office/drawing/2014/main" xmlns="" val="1178597394"/>
                    </a:ext>
                  </a:extLst>
                </a:gridCol>
                <a:gridCol w="1411979">
                  <a:extLst>
                    <a:ext uri="{9D8B030D-6E8A-4147-A177-3AD203B41FA5}">
                      <a16:colId xmlns:a16="http://schemas.microsoft.com/office/drawing/2014/main" xmlns="" val="4238657823"/>
                    </a:ext>
                  </a:extLst>
                </a:gridCol>
              </a:tblGrid>
              <a:tr h="810744">
                <a:tc>
                  <a:txBody>
                    <a:bodyPr/>
                    <a:lstStyle/>
                    <a:p>
                      <a:pPr algn="l"/>
                      <a:r>
                        <a:rPr lang="fr-BE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</a:t>
                      </a:r>
                      <a:r>
                        <a:rPr lang="fr-BE" sz="20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Amount</a:t>
                      </a:r>
                      <a:endParaRPr lang="en-GB" sz="20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</a:t>
                      </a:r>
                      <a:r>
                        <a:rPr lang="fr-BE" sz="20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Amount</a:t>
                      </a:r>
                      <a:endParaRPr lang="en-GB" sz="20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Multi-</a:t>
                      </a:r>
                      <a:r>
                        <a:rPr lang="fr-BE" sz="2000" b="1" kern="1200" dirty="0" err="1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annual</a:t>
                      </a:r>
                      <a:endParaRPr lang="en-GB" sz="20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20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 service</a:t>
                      </a:r>
                      <a:endParaRPr lang="en-GB" sz="20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23506182"/>
                  </a:ext>
                </a:extLst>
              </a:tr>
              <a:tr h="591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Loss</a:t>
                      </a:r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&amp; Damage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40,000,000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A2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453773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0480907"/>
      </p:ext>
    </p:extLst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xmlns="" id="{7BD61742-64AA-0C4C-B1AE-6CA02D391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143000"/>
            <a:ext cx="11178540" cy="5588173"/>
          </a:xfrm>
        </p:spPr>
        <p:txBody>
          <a:bodyPr/>
          <a:lstStyle/>
          <a:p>
            <a:r>
              <a:rPr lang="en-US" b="1" dirty="0"/>
              <a:t>3 ACTIONS (Total: €198M)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Link to Great Green Wall</a:t>
            </a:r>
          </a:p>
          <a:p>
            <a:r>
              <a:rPr lang="en-US" dirty="0"/>
              <a:t>Synergy with Action “Scientific and technological support to regional </a:t>
            </a:r>
            <a:r>
              <a:rPr lang="en-US" dirty="0" err="1"/>
              <a:t>Centres</a:t>
            </a:r>
            <a:r>
              <a:rPr lang="en-US" dirty="0"/>
              <a:t> of Excellence related to green transition” (AAP 2022)</a:t>
            </a:r>
          </a:p>
          <a:p>
            <a:r>
              <a:rPr lang="en-US" dirty="0">
                <a:solidFill>
                  <a:srgbClr val="FF0000"/>
                </a:solidFill>
              </a:rPr>
              <a:t>PPR: mobilization of additional funding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xmlns="" id="{3FC68555-B95E-7743-9D82-29150F327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883" y="182881"/>
            <a:ext cx="10515600" cy="708660"/>
          </a:xfrm>
        </p:spPr>
        <p:txBody>
          <a:bodyPr/>
          <a:lstStyle/>
          <a:p>
            <a:r>
              <a:rPr lang="en-US" sz="3600" b="1" dirty="0"/>
              <a:t>SUSTAINABLE AGRI-FOOD SYSTEMS (1/2)</a:t>
            </a:r>
            <a:endParaRPr lang="en-CA" sz="36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485933"/>
              </p:ext>
            </p:extLst>
          </p:nvPr>
        </p:nvGraphicFramePr>
        <p:xfrm>
          <a:off x="880110" y="1749577"/>
          <a:ext cx="10984229" cy="2302638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6023610">
                  <a:extLst>
                    <a:ext uri="{9D8B030D-6E8A-4147-A177-3AD203B41FA5}">
                      <a16:colId xmlns:a16="http://schemas.microsoft.com/office/drawing/2014/main" xmlns="" val="2026241695"/>
                    </a:ext>
                  </a:extLst>
                </a:gridCol>
                <a:gridCol w="1784081">
                  <a:extLst>
                    <a:ext uri="{9D8B030D-6E8A-4147-A177-3AD203B41FA5}">
                      <a16:colId xmlns:a16="http://schemas.microsoft.com/office/drawing/2014/main" xmlns="" val="3234201198"/>
                    </a:ext>
                  </a:extLst>
                </a:gridCol>
                <a:gridCol w="1364754">
                  <a:extLst>
                    <a:ext uri="{9D8B030D-6E8A-4147-A177-3AD203B41FA5}">
                      <a16:colId xmlns:a16="http://schemas.microsoft.com/office/drawing/2014/main" xmlns="" val="2646080582"/>
                    </a:ext>
                  </a:extLst>
                </a:gridCol>
                <a:gridCol w="1811784">
                  <a:extLst>
                    <a:ext uri="{9D8B030D-6E8A-4147-A177-3AD203B41FA5}">
                      <a16:colId xmlns:a16="http://schemas.microsoft.com/office/drawing/2014/main" xmlns="" val="3169149166"/>
                    </a:ext>
                  </a:extLst>
                </a:gridCol>
              </a:tblGrid>
              <a:tr h="266321">
                <a:tc>
                  <a:txBody>
                    <a:bodyPr/>
                    <a:lstStyle/>
                    <a:p>
                      <a:pPr algn="l"/>
                      <a:r>
                        <a:rPr lang="fr-BE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Title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</a:t>
                      </a:r>
                      <a:r>
                        <a:rPr lang="fr-BE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Amount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Multi-</a:t>
                      </a:r>
                      <a:r>
                        <a:rPr lang="fr-BE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annual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Lead service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3506182"/>
                  </a:ext>
                </a:extLst>
              </a:tr>
              <a:tr h="121847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Research and innovation  (CGIAR and </a:t>
                      </a:r>
                      <a:r>
                        <a:rPr lang="en-GB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Desira</a:t>
                      </a:r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in </a:t>
                      </a:r>
                      <a:r>
                        <a:rPr lang="en-GB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Africa+SOSTAR</a:t>
                      </a:r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150,000,000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Y </a:t>
                      </a:r>
                      <a:endParaRPr lang="en-GB" sz="20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HQ/</a:t>
                      </a:r>
                      <a:r>
                        <a:rPr lang="fr-BE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EUDs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514276056"/>
                  </a:ext>
                </a:extLst>
              </a:tr>
              <a:tr h="255008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Livestock economy and pastoralism in East Africa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40,000,000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EUD Kenya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215442003"/>
                  </a:ext>
                </a:extLst>
              </a:tr>
              <a:tr h="121847">
                <a:tc>
                  <a:txBody>
                    <a:bodyPr/>
                    <a:lstStyle/>
                    <a:p>
                      <a:pPr algn="l"/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PPR </a:t>
                      </a:r>
                      <a:r>
                        <a:rPr lang="fr-FR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eradication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(Peste des Petits Ruminants) – </a:t>
                      </a:r>
                      <a:r>
                        <a:rPr lang="fr-FR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preparatory</a:t>
                      </a: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activités**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8,000,000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F3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3886748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9333373"/>
      </p:ext>
    </p:extLst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xmlns="" id="{7BD61742-64AA-0C4C-B1AE-6CA02D391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800" y="1143000"/>
            <a:ext cx="11178540" cy="5588173"/>
          </a:xfrm>
        </p:spPr>
        <p:txBody>
          <a:bodyPr/>
          <a:lstStyle/>
          <a:p>
            <a:pPr marL="0" indent="0">
              <a:buNone/>
            </a:pPr>
            <a:r>
              <a:rPr lang="en-GB" b="1" dirty="0"/>
              <a:t>**Livestock economy and pastoralism in East Africa</a:t>
            </a:r>
          </a:p>
          <a:p>
            <a:pPr marL="0" indent="0">
              <a:buNone/>
            </a:pPr>
            <a:r>
              <a:rPr lang="en-GB" i="1" dirty="0"/>
              <a:t>Geographical coverage (to be reconfirmed at inception phase)</a:t>
            </a:r>
          </a:p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GB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Karamoja cluster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including the upper section of the </a:t>
            </a:r>
            <a:r>
              <a:rPr lang="en-GB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Omo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Delta and Omo-Turkana regions (Ethiopia, Kenya, Uganda and South Sudan).</a:t>
            </a:r>
            <a:endParaRPr lang="en-I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en-GB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Serengeti-Mara 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transboundary ecosystem (between South/West Kenya and North/West Tanzania).</a:t>
            </a:r>
            <a:endParaRPr lang="en-I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28600" algn="just">
              <a:lnSpc>
                <a:spcPct val="115000"/>
              </a:lnSpc>
              <a:spcAft>
                <a:spcPts val="1000"/>
              </a:spcAft>
            </a:pP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Border area between </a:t>
            </a:r>
            <a:r>
              <a:rPr lang="en-GB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Sudan/South Sudan across </a:t>
            </a:r>
            <a:r>
              <a:rPr lang="en-GB" u="sng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Bahar</a:t>
            </a:r>
            <a:r>
              <a:rPr lang="en-GB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El Arab</a:t>
            </a:r>
            <a:r>
              <a:rPr lang="en-GB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(Blue Nile state, White Nile state, South Kordofan state, South Darfur and East Darfur state).</a:t>
            </a:r>
            <a:endParaRPr lang="en-IE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sz="1800" i="1" dirty="0"/>
          </a:p>
          <a:p>
            <a:pPr marL="0" indent="0">
              <a:buNone/>
            </a:pPr>
            <a:endParaRPr lang="en-GB" sz="24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xmlns="" id="{3FC68555-B95E-7743-9D82-29150F327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883" y="182881"/>
            <a:ext cx="10515600" cy="708660"/>
          </a:xfrm>
        </p:spPr>
        <p:txBody>
          <a:bodyPr/>
          <a:lstStyle/>
          <a:p>
            <a:r>
              <a:rPr lang="en-US" sz="3600" b="1" dirty="0"/>
              <a:t>SUSTAINABLE AGRI-FOOD SYSTEMS (2/2)</a:t>
            </a:r>
            <a:endParaRPr lang="en-CA" sz="3600" b="1" dirty="0"/>
          </a:p>
        </p:txBody>
      </p:sp>
    </p:spTree>
    <p:extLst>
      <p:ext uri="{BB962C8B-B14F-4D97-AF65-F5344CB8AC3E}">
        <p14:creationId xmlns:p14="http://schemas.microsoft.com/office/powerpoint/2010/main" val="1221117911"/>
      </p:ext>
    </p:extLst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xmlns="" id="{7BD61742-64AA-0C4C-B1AE-6CA02D391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522" y="1805940"/>
            <a:ext cx="10186578" cy="3680459"/>
          </a:xfrm>
        </p:spPr>
        <p:txBody>
          <a:bodyPr/>
          <a:lstStyle/>
          <a:p>
            <a:r>
              <a:rPr lang="en-US" dirty="0"/>
              <a:t>No new Action in AAP 2023 but:</a:t>
            </a:r>
          </a:p>
          <a:p>
            <a:pPr marL="263525" indent="0">
              <a:buNone/>
            </a:pPr>
            <a:r>
              <a:rPr lang="en-US" dirty="0"/>
              <a:t>→ €5M to finance the circular economy </a:t>
            </a:r>
            <a:r>
              <a:rPr lang="en-US" dirty="0" err="1"/>
              <a:t>programme</a:t>
            </a:r>
            <a:r>
              <a:rPr lang="en-US" dirty="0"/>
              <a:t> in Southern Africa (main </a:t>
            </a:r>
            <a:r>
              <a:rPr lang="en-US"/>
              <a:t>funding from </a:t>
            </a:r>
            <a:r>
              <a:rPr lang="en-US" dirty="0"/>
              <a:t>Private Sector allocation)</a:t>
            </a:r>
          </a:p>
          <a:p>
            <a:pPr marL="263525" indent="0">
              <a:buNone/>
            </a:pPr>
            <a:r>
              <a:rPr lang="en-US" dirty="0"/>
              <a:t>→ €20M to top up the Action “Wildlife and timber trafficking” – Action included in the Global Challenges AAP 2023</a:t>
            </a:r>
          </a:p>
          <a:p>
            <a:pPr marL="263525" indent="0">
              <a:buNone/>
            </a:pPr>
            <a:r>
              <a:rPr lang="en-US" dirty="0"/>
              <a:t>→ €8M to top up the Action “Capacity Development for the implementation of the Post-2020 Global Biodiversity Framework” – Action included in the Global Challenges AAP 2023</a:t>
            </a:r>
          </a:p>
          <a:p>
            <a:pPr marL="263525" indent="0">
              <a:buNone/>
            </a:pPr>
            <a:endParaRPr lang="en-US" dirty="0"/>
          </a:p>
          <a:p>
            <a:pPr marL="263525" indent="0">
              <a:buNone/>
            </a:pPr>
            <a:endParaRPr lang="en-US" dirty="0"/>
          </a:p>
          <a:p>
            <a:pPr marL="263525" indent="0">
              <a:buNone/>
            </a:pPr>
            <a:endParaRPr lang="en-US" dirty="0"/>
          </a:p>
          <a:p>
            <a:pPr marL="263525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solidFill>
                  <a:srgbClr val="00B050"/>
                </a:solidFill>
              </a:rPr>
              <a:t/>
            </a:r>
            <a:br>
              <a:rPr lang="en-US" dirty="0">
                <a:solidFill>
                  <a:srgbClr val="00B050"/>
                </a:solidFill>
              </a:rPr>
            </a:b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xmlns="" id="{3FC68555-B95E-7743-9D82-29150F327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883" y="445771"/>
            <a:ext cx="10515600" cy="697230"/>
          </a:xfrm>
        </p:spPr>
        <p:txBody>
          <a:bodyPr/>
          <a:lstStyle/>
          <a:p>
            <a:r>
              <a:rPr lang="en-US" sz="3600" b="1" dirty="0"/>
              <a:t>BIODIVERSITY</a:t>
            </a:r>
            <a:endParaRPr lang="en-CA" sz="3600" b="1" dirty="0"/>
          </a:p>
        </p:txBody>
      </p:sp>
    </p:spTree>
    <p:extLst>
      <p:ext uri="{BB962C8B-B14F-4D97-AF65-F5344CB8AC3E}">
        <p14:creationId xmlns:p14="http://schemas.microsoft.com/office/powerpoint/2010/main" val="205023370"/>
      </p:ext>
    </p:extLst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xmlns="" id="{7BD61742-64AA-0C4C-B1AE-6CA02D391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0522" y="1143000"/>
            <a:ext cx="10860948" cy="5588173"/>
          </a:xfrm>
        </p:spPr>
        <p:txBody>
          <a:bodyPr/>
          <a:lstStyle/>
          <a:p>
            <a:r>
              <a:rPr lang="en-US" b="1" dirty="0"/>
              <a:t>1 ACTIONS (Total: €27M)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TEI on Transboundary Water for Regional Integration (launched at UN Water Conference in March 2023)</a:t>
            </a:r>
          </a:p>
          <a:p>
            <a:r>
              <a:rPr lang="en-US" dirty="0"/>
              <a:t>Synergy with Action “Scientific and technological support to regional </a:t>
            </a:r>
            <a:r>
              <a:rPr lang="en-US" dirty="0" err="1"/>
              <a:t>Centres</a:t>
            </a:r>
            <a:r>
              <a:rPr lang="en-US" dirty="0"/>
              <a:t> of Excellence related to green transition” (AAP 2022) + “Water security for all” (under Global Challenges/Planet AAP 2022, also funded by RIP).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xmlns="" id="{3FC68555-B95E-7743-9D82-29150F327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883" y="182881"/>
            <a:ext cx="10515600" cy="708660"/>
          </a:xfrm>
        </p:spPr>
        <p:txBody>
          <a:bodyPr/>
          <a:lstStyle/>
          <a:p>
            <a:r>
              <a:rPr lang="en-US" sz="3600" b="1" dirty="0"/>
              <a:t>TRANSBOUNDARY WATER </a:t>
            </a:r>
            <a:endParaRPr lang="en-CA" sz="36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7364801"/>
              </p:ext>
            </p:extLst>
          </p:nvPr>
        </p:nvGraphicFramePr>
        <p:xfrm>
          <a:off x="900522" y="1749577"/>
          <a:ext cx="10552336" cy="2073339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159414">
                  <a:extLst>
                    <a:ext uri="{9D8B030D-6E8A-4147-A177-3AD203B41FA5}">
                      <a16:colId xmlns:a16="http://schemas.microsoft.com/office/drawing/2014/main" xmlns="" val="2026241695"/>
                    </a:ext>
                  </a:extLst>
                </a:gridCol>
                <a:gridCol w="1846475">
                  <a:extLst>
                    <a:ext uri="{9D8B030D-6E8A-4147-A177-3AD203B41FA5}">
                      <a16:colId xmlns:a16="http://schemas.microsoft.com/office/drawing/2014/main" xmlns="" val="3234201198"/>
                    </a:ext>
                  </a:extLst>
                </a:gridCol>
                <a:gridCol w="1634751">
                  <a:extLst>
                    <a:ext uri="{9D8B030D-6E8A-4147-A177-3AD203B41FA5}">
                      <a16:colId xmlns:a16="http://schemas.microsoft.com/office/drawing/2014/main" xmlns="" val="2111154476"/>
                    </a:ext>
                  </a:extLst>
                </a:gridCol>
                <a:gridCol w="1911696">
                  <a:extLst>
                    <a:ext uri="{9D8B030D-6E8A-4147-A177-3AD203B41FA5}">
                      <a16:colId xmlns:a16="http://schemas.microsoft.com/office/drawing/2014/main" xmlns="" val="610641005"/>
                    </a:ext>
                  </a:extLst>
                </a:gridCol>
              </a:tblGrid>
              <a:tr h="492457">
                <a:tc>
                  <a:txBody>
                    <a:bodyPr/>
                    <a:lstStyle/>
                    <a:p>
                      <a:r>
                        <a:rPr lang="fr-BE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Title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</a:t>
                      </a:r>
                      <a:r>
                        <a:rPr lang="fr-BE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Amount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Multi-</a:t>
                      </a:r>
                      <a:r>
                        <a:rPr lang="fr-BE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annual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Lead service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3506182"/>
                  </a:ext>
                </a:extLst>
              </a:tr>
              <a:tr h="120982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TAKIWAMA - Gestion intégrée des eaux, démarches d’économie circulaire et développement du transport dans le bassin des Lacs Tanganyika et Kivu 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27,000,000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EUD</a:t>
                      </a:r>
                      <a:r>
                        <a:rPr lang="fr-BE" sz="2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Burundi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32759018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0921962"/>
      </p:ext>
    </p:extLst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>
            <a:extLst>
              <a:ext uri="{FF2B5EF4-FFF2-40B4-BE49-F238E27FC236}">
                <a16:creationId xmlns:a16="http://schemas.microsoft.com/office/drawing/2014/main" xmlns="" id="{7BD61742-64AA-0C4C-B1AE-6CA02D3913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7220" y="1143000"/>
            <a:ext cx="10469880" cy="5588173"/>
          </a:xfrm>
        </p:spPr>
        <p:txBody>
          <a:bodyPr/>
          <a:lstStyle/>
          <a:p>
            <a:r>
              <a:rPr lang="en-US" b="1" dirty="0"/>
              <a:t>2 ACTIONS (Total: € 70M)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No Regional TEI → </a:t>
            </a:r>
            <a:r>
              <a:rPr lang="en-US" u="sng" dirty="0"/>
              <a:t>but work with MS</a:t>
            </a:r>
          </a:p>
          <a:p>
            <a:pPr lvl="0"/>
            <a:r>
              <a:rPr lang="en-US" dirty="0"/>
              <a:t>Complementarities between regional ocean programmes and </a:t>
            </a:r>
            <a:r>
              <a:rPr lang="en-GB" dirty="0"/>
              <a:t>specific issues (e.g. ocean knowledge, maritime security, transport/strategic corridors, etc.). </a:t>
            </a:r>
          </a:p>
          <a:p>
            <a:pPr lvl="0"/>
            <a:r>
              <a:rPr lang="en-US" dirty="0"/>
              <a:t>Synergies notably with Actions “Scientific and technological support to regional Centres of Excellence related to green transition” (AAP 2022) and “Safe Seas” (AAP 2023).</a:t>
            </a:r>
            <a:r>
              <a:rPr lang="en-GB" dirty="0"/>
              <a:t> </a:t>
            </a:r>
            <a:endParaRPr lang="en-US" dirty="0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xmlns="" id="{3FC68555-B95E-7743-9D82-29150F327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883" y="182881"/>
            <a:ext cx="10515600" cy="708660"/>
          </a:xfrm>
        </p:spPr>
        <p:txBody>
          <a:bodyPr/>
          <a:lstStyle/>
          <a:p>
            <a:r>
              <a:rPr lang="en-US" sz="3600" b="1" dirty="0"/>
              <a:t>OCEANS</a:t>
            </a:r>
            <a:endParaRPr lang="en-CA" sz="3600" b="1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263671"/>
              </p:ext>
            </p:extLst>
          </p:nvPr>
        </p:nvGraphicFramePr>
        <p:xfrm>
          <a:off x="617220" y="1749576"/>
          <a:ext cx="10755628" cy="1593064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4898061">
                  <a:extLst>
                    <a:ext uri="{9D8B030D-6E8A-4147-A177-3AD203B41FA5}">
                      <a16:colId xmlns:a16="http://schemas.microsoft.com/office/drawing/2014/main" xmlns="" val="2026241695"/>
                    </a:ext>
                  </a:extLst>
                </a:gridCol>
                <a:gridCol w="1544351">
                  <a:extLst>
                    <a:ext uri="{9D8B030D-6E8A-4147-A177-3AD203B41FA5}">
                      <a16:colId xmlns:a16="http://schemas.microsoft.com/office/drawing/2014/main" xmlns="" val="3234201198"/>
                    </a:ext>
                  </a:extLst>
                </a:gridCol>
                <a:gridCol w="2156608">
                  <a:extLst>
                    <a:ext uri="{9D8B030D-6E8A-4147-A177-3AD203B41FA5}">
                      <a16:colId xmlns:a16="http://schemas.microsoft.com/office/drawing/2014/main" xmlns="" val="4174350594"/>
                    </a:ext>
                  </a:extLst>
                </a:gridCol>
                <a:gridCol w="2156608">
                  <a:extLst>
                    <a:ext uri="{9D8B030D-6E8A-4147-A177-3AD203B41FA5}">
                      <a16:colId xmlns:a16="http://schemas.microsoft.com/office/drawing/2014/main" xmlns="" val="610641005"/>
                    </a:ext>
                  </a:extLst>
                </a:gridCol>
              </a:tblGrid>
              <a:tr h="833604">
                <a:tc>
                  <a:txBody>
                    <a:bodyPr/>
                    <a:lstStyle/>
                    <a:p>
                      <a:r>
                        <a:rPr lang="fr-BE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Title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</a:t>
                      </a:r>
                      <a:r>
                        <a:rPr lang="fr-BE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Amount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Multi-</a:t>
                      </a:r>
                      <a:r>
                        <a:rPr lang="fr-BE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annual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Lead service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423506182"/>
                  </a:ext>
                </a:extLst>
              </a:tr>
              <a:tr h="38862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Oceans</a:t>
                      </a:r>
                      <a:r>
                        <a:rPr lang="en-US" sz="20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West Africa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59,000,000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EUD Cabo Verde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15142760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Benguela </a:t>
                      </a:r>
                      <a:r>
                        <a:rPr lang="fr-BE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Current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11,000,000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BE" sz="20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EUD </a:t>
                      </a:r>
                      <a:r>
                        <a:rPr lang="fr-BE" sz="20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Namibia</a:t>
                      </a:r>
                      <a:endParaRPr lang="en-GB" sz="20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b"/>
                </a:tc>
                <a:extLst>
                  <a:ext uri="{0D108BD9-81ED-4DB2-BD59-A6C34878D82A}">
                    <a16:rowId xmlns:a16="http://schemas.microsoft.com/office/drawing/2014/main" xmlns="" val="75046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18347014"/>
      </p:ext>
    </p:extLst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Office Theme">
  <a:themeElements>
    <a:clrScheme name="EC colour scheme">
      <a:dk1>
        <a:srgbClr val="4D4D4D"/>
      </a:dk1>
      <a:lt1>
        <a:srgbClr val="FFFFFF"/>
      </a:lt1>
      <a:dk2>
        <a:srgbClr val="034EA2"/>
      </a:dk2>
      <a:lt2>
        <a:srgbClr val="D3E8F9"/>
      </a:lt2>
      <a:accent1>
        <a:srgbClr val="1E858B"/>
      </a:accent1>
      <a:accent2>
        <a:srgbClr val="4BC5DE"/>
      </a:accent2>
      <a:accent3>
        <a:srgbClr val="1EC08A"/>
      </a:accent3>
      <a:accent4>
        <a:srgbClr val="ED8D2F"/>
      </a:accent4>
      <a:accent5>
        <a:srgbClr val="FFC000"/>
      </a:accent5>
      <a:accent6>
        <a:srgbClr val="E76C53"/>
      </a:accent6>
      <a:hlink>
        <a:srgbClr val="0563C1"/>
      </a:hlink>
      <a:folHlink>
        <a:srgbClr val="24337E"/>
      </a:folHlink>
    </a:clrScheme>
    <a:fontScheme name="Custom 1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C_Corporate_PPT_Template" id="{9E25CBC4-264C-4E5F-8DDF-C73C2B944108}" vid="{63966CC3-CC63-46CF-BE8C-07ABBDCD622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7421</TotalTime>
  <Words>665</Words>
  <Application>Microsoft Office PowerPoint</Application>
  <PresentationFormat>Widescreen</PresentationFormat>
  <Paragraphs>142</Paragraphs>
  <Slides>11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Office Theme</vt:lpstr>
      <vt:lpstr>CONSULTATIONS CSO/LA  REGIONAL PROGRAMMING   Green Transition  Annual Action Plan 2023  </vt:lpstr>
      <vt:lpstr>AAP 2023 – Green Transition</vt:lpstr>
      <vt:lpstr>SUSTAINABLE ENERGY</vt:lpstr>
      <vt:lpstr>CLIMATE CHANGE</vt:lpstr>
      <vt:lpstr>SUSTAINABLE AGRI-FOOD SYSTEMS (1/2)</vt:lpstr>
      <vt:lpstr>SUSTAINABLE AGRI-FOOD SYSTEMS (2/2)</vt:lpstr>
      <vt:lpstr>BIODIVERSITY</vt:lpstr>
      <vt:lpstr>TRANSBOUNDARY WATER </vt:lpstr>
      <vt:lpstr>OCEANS</vt:lpstr>
      <vt:lpstr>FOCAL PERSONS IN INTPA A2 – Green Team</vt:lpstr>
      <vt:lpstr>THANK YOU</vt:lpstr>
    </vt:vector>
  </TitlesOfParts>
  <Company>European Commission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DZIALOWSKA Karina (DEVCO)</dc:creator>
  <cp:lastModifiedBy>Microsoft account</cp:lastModifiedBy>
  <cp:revision>363</cp:revision>
  <dcterms:created xsi:type="dcterms:W3CDTF">2021-01-13T09:47:09Z</dcterms:created>
  <dcterms:modified xsi:type="dcterms:W3CDTF">2023-05-30T18:45:59Z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2022-10-25T14:09:44Z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e97f0af3-99d1-4336-b070-774451ba35db</vt:lpwstr>
  </property>
  <property fmtid="{D5CDD505-2E9C-101B-9397-08002B2CF9AE}" pid="8" name="MSIP_Label_6bd9ddd1-4d20-43f6-abfa-fc3c07406f94_ContentBits">
    <vt:lpwstr>0</vt:lpwstr>
  </property>
</Properties>
</file>