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36" r:id="rId5"/>
  </p:sldMasterIdLst>
  <p:notesMasterIdLst>
    <p:notesMasterId r:id="rId45"/>
  </p:notesMasterIdLst>
  <p:handoutMasterIdLst>
    <p:handoutMasterId r:id="rId46"/>
  </p:handoutMasterIdLst>
  <p:sldIdLst>
    <p:sldId id="265" r:id="rId6"/>
    <p:sldId id="814" r:id="rId7"/>
    <p:sldId id="821" r:id="rId8"/>
    <p:sldId id="269" r:id="rId9"/>
    <p:sldId id="816" r:id="rId10"/>
    <p:sldId id="815" r:id="rId11"/>
    <p:sldId id="818" r:id="rId12"/>
    <p:sldId id="817" r:id="rId13"/>
    <p:sldId id="280" r:id="rId14"/>
    <p:sldId id="822" r:id="rId15"/>
    <p:sldId id="823" r:id="rId16"/>
    <p:sldId id="825" r:id="rId17"/>
    <p:sldId id="824" r:id="rId18"/>
    <p:sldId id="826" r:id="rId19"/>
    <p:sldId id="827" r:id="rId20"/>
    <p:sldId id="828" r:id="rId21"/>
    <p:sldId id="829" r:id="rId22"/>
    <p:sldId id="830" r:id="rId23"/>
    <p:sldId id="831" r:id="rId24"/>
    <p:sldId id="833" r:id="rId25"/>
    <p:sldId id="834" r:id="rId26"/>
    <p:sldId id="835" r:id="rId27"/>
    <p:sldId id="281" r:id="rId28"/>
    <p:sldId id="836" r:id="rId29"/>
    <p:sldId id="839" r:id="rId30"/>
    <p:sldId id="841" r:id="rId31"/>
    <p:sldId id="840" r:id="rId32"/>
    <p:sldId id="842" r:id="rId33"/>
    <p:sldId id="843" r:id="rId34"/>
    <p:sldId id="844" r:id="rId35"/>
    <p:sldId id="845" r:id="rId36"/>
    <p:sldId id="278" r:id="rId37"/>
    <p:sldId id="846" r:id="rId38"/>
    <p:sldId id="847" r:id="rId39"/>
    <p:sldId id="277" r:id="rId40"/>
    <p:sldId id="284" r:id="rId41"/>
    <p:sldId id="848" r:id="rId42"/>
    <p:sldId id="849" r:id="rId43"/>
    <p:sldId id="274" r:id="rId44"/>
  </p:sldIdLst>
  <p:sldSz cx="243236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s" id="{BFCBCA8E-00E3-4C42-BA12-BB50E93E9671}">
          <p14:sldIdLst>
            <p14:sldId id="265"/>
            <p14:sldId id="814"/>
          </p14:sldIdLst>
        </p14:section>
        <p14:section name="Internal pages" id="{7441D39D-2AAE-4B9F-AA88-0EFA3D61CE2F}">
          <p14:sldIdLst>
            <p14:sldId id="821"/>
            <p14:sldId id="269"/>
            <p14:sldId id="816"/>
            <p14:sldId id="815"/>
            <p14:sldId id="818"/>
            <p14:sldId id="817"/>
            <p14:sldId id="280"/>
            <p14:sldId id="822"/>
            <p14:sldId id="823"/>
            <p14:sldId id="825"/>
            <p14:sldId id="824"/>
            <p14:sldId id="826"/>
            <p14:sldId id="827"/>
            <p14:sldId id="828"/>
            <p14:sldId id="829"/>
            <p14:sldId id="830"/>
            <p14:sldId id="831"/>
            <p14:sldId id="833"/>
            <p14:sldId id="834"/>
            <p14:sldId id="835"/>
            <p14:sldId id="281"/>
            <p14:sldId id="836"/>
            <p14:sldId id="839"/>
            <p14:sldId id="841"/>
            <p14:sldId id="840"/>
            <p14:sldId id="842"/>
            <p14:sldId id="843"/>
            <p14:sldId id="844"/>
            <p14:sldId id="845"/>
            <p14:sldId id="278"/>
            <p14:sldId id="846"/>
            <p14:sldId id="847"/>
            <p14:sldId id="277"/>
            <p14:sldId id="284"/>
            <p14:sldId id="848"/>
            <p14:sldId id="849"/>
            <p14:sldId id="274"/>
          </p14:sldIdLst>
        </p14:section>
      </p14:sectionLst>
    </p:ext>
    <p:ext uri="{EFAFB233-063F-42B5-8137-9DF3F51BA10A}">
      <p15:sldGuideLst xmlns:p15="http://schemas.microsoft.com/office/powerpoint/2012/main">
        <p15:guide id="1" orient="horz" pos="4297" userDrawn="1">
          <p15:clr>
            <a:srgbClr val="A4A3A4"/>
          </p15:clr>
        </p15:guide>
        <p15:guide id="2" pos="763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25C"/>
    <a:srgbClr val="FFEA9B"/>
    <a:srgbClr val="FFF2CC"/>
    <a:srgbClr val="0E433C"/>
    <a:srgbClr val="115B52"/>
    <a:srgbClr val="13746A"/>
    <a:srgbClr val="159486"/>
    <a:srgbClr val="148A7D"/>
    <a:srgbClr val="15AC9C"/>
    <a:srgbClr val="18B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10C62-2D42-4EEA-BBFB-B030ED26756C}" v="8" dt="2023-06-28T16:08:55.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297"/>
        <p:guide pos="7637"/>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Obermaier" userId="e286085d-b68b-47ed-8f88-5eef81e5697a" providerId="ADAL" clId="{F5510C62-2D42-4EEA-BBFB-B030ED26756C}"/>
    <pc:docChg chg="undo custSel modSld">
      <pc:chgData name="Martin Obermaier" userId="e286085d-b68b-47ed-8f88-5eef81e5697a" providerId="ADAL" clId="{F5510C62-2D42-4EEA-BBFB-B030ED26756C}" dt="2023-06-28T16:08:55.686" v="4" actId="15"/>
      <pc:docMkLst>
        <pc:docMk/>
      </pc:docMkLst>
      <pc:sldChg chg="modSp mod">
        <pc:chgData name="Martin Obermaier" userId="e286085d-b68b-47ed-8f88-5eef81e5697a" providerId="ADAL" clId="{F5510C62-2D42-4EEA-BBFB-B030ED26756C}" dt="2023-06-28T16:06:07.475" v="0" actId="27636"/>
        <pc:sldMkLst>
          <pc:docMk/>
          <pc:sldMk cId="3791212985" sldId="830"/>
        </pc:sldMkLst>
        <pc:spChg chg="mod">
          <ac:chgData name="Martin Obermaier" userId="e286085d-b68b-47ed-8f88-5eef81e5697a" providerId="ADAL" clId="{F5510C62-2D42-4EEA-BBFB-B030ED26756C}" dt="2023-06-28T16:06:07.475" v="0" actId="27636"/>
          <ac:spMkLst>
            <pc:docMk/>
            <pc:sldMk cId="3791212985" sldId="830"/>
            <ac:spMk id="11" creationId="{EC4587E8-830B-DFD0-B623-48E6A61207AE}"/>
          </ac:spMkLst>
        </pc:spChg>
      </pc:sldChg>
      <pc:sldChg chg="modSp mod">
        <pc:chgData name="Martin Obermaier" userId="e286085d-b68b-47ed-8f88-5eef81e5697a" providerId="ADAL" clId="{F5510C62-2D42-4EEA-BBFB-B030ED26756C}" dt="2023-06-28T16:06:07.501" v="1" actId="27636"/>
        <pc:sldMkLst>
          <pc:docMk/>
          <pc:sldMk cId="2827415941" sldId="835"/>
        </pc:sldMkLst>
        <pc:spChg chg="mod">
          <ac:chgData name="Martin Obermaier" userId="e286085d-b68b-47ed-8f88-5eef81e5697a" providerId="ADAL" clId="{F5510C62-2D42-4EEA-BBFB-B030ED26756C}" dt="2023-06-28T16:06:07.501" v="1" actId="27636"/>
          <ac:spMkLst>
            <pc:docMk/>
            <pc:sldMk cId="2827415941" sldId="835"/>
            <ac:spMk id="6" creationId="{9F767B55-7526-CA0B-0A17-9E74C229A157}"/>
          </ac:spMkLst>
        </pc:spChg>
      </pc:sldChg>
      <pc:sldChg chg="modSp mod">
        <pc:chgData name="Martin Obermaier" userId="e286085d-b68b-47ed-8f88-5eef81e5697a" providerId="ADAL" clId="{F5510C62-2D42-4EEA-BBFB-B030ED26756C}" dt="2023-06-28T16:08:55.686" v="4" actId="15"/>
        <pc:sldMkLst>
          <pc:docMk/>
          <pc:sldMk cId="1437329678" sldId="845"/>
        </pc:sldMkLst>
        <pc:spChg chg="mod">
          <ac:chgData name="Martin Obermaier" userId="e286085d-b68b-47ed-8f88-5eef81e5697a" providerId="ADAL" clId="{F5510C62-2D42-4EEA-BBFB-B030ED26756C}" dt="2023-06-28T16:08:55.686" v="4" actId="15"/>
          <ac:spMkLst>
            <pc:docMk/>
            <pc:sldMk cId="1437329678" sldId="845"/>
            <ac:spMk id="2" creationId="{60B7583E-FA08-E959-E3DE-12E732D0144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FEE7CE-91A1-447B-B52A-4F48D03ABEFF}" type="datetimeFigureOut">
              <a:rPr lang="en-GB" smtClean="0"/>
              <a:t>28/06/2023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78BA9C-0A60-486D-9733-3D29183FE04B}" type="slidenum">
              <a:rPr lang="en-GB" smtClean="0"/>
              <a:t>‹#›</a:t>
            </a:fld>
            <a:endParaRPr lang="en-GB"/>
          </a:p>
        </p:txBody>
      </p:sp>
    </p:spTree>
    <p:extLst>
      <p:ext uri="{BB962C8B-B14F-4D97-AF65-F5344CB8AC3E}">
        <p14:creationId xmlns:p14="http://schemas.microsoft.com/office/powerpoint/2010/main" val="681069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F7295-FD94-1A45-854B-FB66AC4E786B}" type="datetimeFigureOut">
              <a:rPr lang="en-US" smtClean="0"/>
              <a:t>6/28/2023</a:t>
            </a:fld>
            <a:endParaRPr lang="en-US"/>
          </a:p>
        </p:txBody>
      </p:sp>
      <p:sp>
        <p:nvSpPr>
          <p:cNvPr id="4" name="Slide Image Placeholder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35316-2703-9E4F-88A8-7677459B2BAC}" type="slidenum">
              <a:rPr lang="en-US" smtClean="0"/>
              <a:t>‹#›</a:t>
            </a:fld>
            <a:endParaRPr lang="en-US"/>
          </a:p>
        </p:txBody>
      </p:sp>
    </p:spTree>
    <p:extLst>
      <p:ext uri="{BB962C8B-B14F-4D97-AF65-F5344CB8AC3E}">
        <p14:creationId xmlns:p14="http://schemas.microsoft.com/office/powerpoint/2010/main" val="48533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bonpricingleadership.org/report-of-the-highlevel-commission-on-carbon-pri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a:t>
            </a:fld>
            <a:endParaRPr lang="en-US"/>
          </a:p>
        </p:txBody>
      </p:sp>
    </p:spTree>
    <p:extLst>
      <p:ext uri="{BB962C8B-B14F-4D97-AF65-F5344CB8AC3E}">
        <p14:creationId xmlns:p14="http://schemas.microsoft.com/office/powerpoint/2010/main" val="27625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EU Commission explainer on EU ETS: from 1min .12 seconds (from “in a nutshell”)</a:t>
            </a:r>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14</a:t>
            </a:fld>
            <a:endParaRPr lang="en-US"/>
          </a:p>
        </p:txBody>
      </p:sp>
    </p:spTree>
    <p:extLst>
      <p:ext uri="{BB962C8B-B14F-4D97-AF65-F5344CB8AC3E}">
        <p14:creationId xmlns:p14="http://schemas.microsoft.com/office/powerpoint/2010/main" val="40418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noProof="0"/>
              <a:t>34 ETS in place (2022), one regional (EU ETS</a:t>
            </a:r>
            <a:r>
              <a:rPr lang="en-GB" i="1"/>
              <a:t>), 11 national systems and 22 subnational systems, covering 17.6% of global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noProof="0"/>
              <a:t>Examples in developing countries: </a:t>
            </a:r>
            <a:r>
              <a:rPr lang="en-GB" sz="1200">
                <a:effectLst/>
                <a:latin typeface="Arial" panose="020B0604020202020204" pitchFamily="34" charset="0"/>
                <a:cs typeface="Arial" panose="020B0604020202020204" pitchFamily="34" charset="0"/>
              </a:rPr>
              <a:t>Indonesia, Mexico, Vietnam</a:t>
            </a:r>
            <a:endParaRPr lang="en-BE"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noProof="0"/>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15</a:t>
            </a:fld>
            <a:endParaRPr lang="en-US"/>
          </a:p>
        </p:txBody>
      </p:sp>
    </p:spTree>
    <p:extLst>
      <p:ext uri="{BB962C8B-B14F-4D97-AF65-F5344CB8AC3E}">
        <p14:creationId xmlns:p14="http://schemas.microsoft.com/office/powerpoint/2010/main" val="235531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Many programs combine GHG reductions with poverty reduction, and other health and community benefits.</a:t>
            </a:r>
          </a:p>
          <a:p>
            <a:pPr marL="0" indent="0">
              <a:buNone/>
            </a:pPr>
            <a:r>
              <a:rPr lang="en-GB"/>
              <a:t>To accelerate climate action investments where there are no clear business cases yet, or that carry a higher risk.</a:t>
            </a:r>
          </a:p>
          <a:p>
            <a:pPr marL="0" indent="0">
              <a:buNone/>
            </a:pPr>
            <a:r>
              <a:rPr lang="en-GB"/>
              <a:t>Works best on NBS (restoration, reducing deforestation, etc.); Sustainable infrastructure; Fiscal and financial solutions (e.g., fade-out fuel subsidies)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Contribution to funds may come from international and national sources, non-profit and private contributors, but are mostly public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17</a:t>
            </a:fld>
            <a:endParaRPr lang="en-US"/>
          </a:p>
        </p:txBody>
      </p:sp>
    </p:spTree>
    <p:extLst>
      <p:ext uri="{BB962C8B-B14F-4D97-AF65-F5344CB8AC3E}">
        <p14:creationId xmlns:p14="http://schemas.microsoft.com/office/powerpoint/2010/main" val="3265961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18</a:t>
            </a:fld>
            <a:endParaRPr lang="en-US"/>
          </a:p>
        </p:txBody>
      </p:sp>
    </p:spTree>
    <p:extLst>
      <p:ext uri="{BB962C8B-B14F-4D97-AF65-F5344CB8AC3E}">
        <p14:creationId xmlns:p14="http://schemas.microsoft.com/office/powerpoint/2010/main" val="3360935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
            </a:r>
            <a:r>
              <a:rPr lang="en-BE"/>
              <a:t>ifference between credits and allowances. </a:t>
            </a:r>
            <a:r>
              <a:rPr lang="en-GB"/>
              <a:t>D</a:t>
            </a:r>
            <a:r>
              <a:rPr lang="en-BE"/>
              <a:t>ifference in accounting </a:t>
            </a:r>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19</a:t>
            </a:fld>
            <a:endParaRPr lang="en-US"/>
          </a:p>
        </p:txBody>
      </p:sp>
    </p:spTree>
    <p:extLst>
      <p:ext uri="{BB962C8B-B14F-4D97-AF65-F5344CB8AC3E}">
        <p14:creationId xmlns:p14="http://schemas.microsoft.com/office/powerpoint/2010/main" val="90075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Real and measured (robustly quantified and verified by a third party)</a:t>
            </a: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pPr lvl="1">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Additional (additional efforts compared to business-as-usual)</a:t>
            </a: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pPr lvl="1">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Unique (absence of double counting), registry!</a:t>
            </a: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pPr lvl="1">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Permanent (the sequestered carbon or emission reduction must remain out of the atmosphere over time)</a:t>
            </a: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pPr lvl="1">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Transparent (full disclosure of all information and verification/validation reports)</a:t>
            </a: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pPr lvl="1">
              <a:buSzPts val="800"/>
              <a:buFont typeface="Wingdings" pitchFamily="2" charset="2"/>
              <a:buChar char="§"/>
              <a:tabLst>
                <a:tab pos="408305" algn="l"/>
              </a:tabLst>
            </a:pPr>
            <a:r>
              <a:rPr lang="en-GB"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rPr>
              <a:t>Leakage-free (no additional emissions are provoked outside the project scope)</a:t>
            </a:r>
          </a:p>
          <a:p>
            <a:pPr lvl="1">
              <a:buSzPts val="800"/>
              <a:buFont typeface="Wingdings" pitchFamily="2" charset="2"/>
              <a:buChar char="§"/>
              <a:tabLst>
                <a:tab pos="408305" algn="l"/>
              </a:tabLst>
            </a:pPr>
            <a:endParaRPr lang="en-BE" sz="1200">
              <a:solidFill>
                <a:srgbClr val="434E58"/>
              </a:solidFill>
              <a:effectLst/>
              <a:latin typeface="Calibri" panose="020F0502020204030204" pitchFamily="34" charset="0"/>
              <a:ea typeface="Times New Roman" panose="02020603050405020304" pitchFamily="18" charset="0"/>
              <a:cs typeface="Arial" panose="020B0604020202020204" pitchFamily="34" charset="0"/>
            </a:endParaRPr>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20</a:t>
            </a:fld>
            <a:endParaRPr lang="en-US"/>
          </a:p>
        </p:txBody>
      </p:sp>
    </p:spTree>
    <p:extLst>
      <p:ext uri="{BB962C8B-B14F-4D97-AF65-F5344CB8AC3E}">
        <p14:creationId xmlns:p14="http://schemas.microsoft.com/office/powerpoint/2010/main" val="2001442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Currently, there is a need to improve methodologies, set up more stringent criteria and integrity principles. </a:t>
            </a:r>
          </a:p>
        </p:txBody>
      </p:sp>
      <p:sp>
        <p:nvSpPr>
          <p:cNvPr id="4" name="Slide Number Placeholder 3"/>
          <p:cNvSpPr>
            <a:spLocks noGrp="1"/>
          </p:cNvSpPr>
          <p:nvPr>
            <p:ph type="sldNum" sz="quarter" idx="5"/>
          </p:nvPr>
        </p:nvSpPr>
        <p:spPr/>
        <p:txBody>
          <a:bodyPr/>
          <a:lstStyle/>
          <a:p>
            <a:fld id="{EA335316-2703-9E4F-88A8-7677459B2BAC}" type="slidenum">
              <a:rPr lang="en-US" smtClean="0"/>
              <a:t>21</a:t>
            </a:fld>
            <a:endParaRPr lang="en-US"/>
          </a:p>
        </p:txBody>
      </p:sp>
    </p:spTree>
    <p:extLst>
      <p:ext uri="{BB962C8B-B14F-4D97-AF65-F5344CB8AC3E}">
        <p14:creationId xmlns:p14="http://schemas.microsoft.com/office/powerpoint/2010/main" val="278401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22</a:t>
            </a:fld>
            <a:endParaRPr lang="en-US"/>
          </a:p>
        </p:txBody>
      </p:sp>
    </p:spTree>
    <p:extLst>
      <p:ext uri="{BB962C8B-B14F-4D97-AF65-F5344CB8AC3E}">
        <p14:creationId xmlns:p14="http://schemas.microsoft.com/office/powerpoint/2010/main" val="3656915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24</a:t>
            </a:fld>
            <a:endParaRPr lang="en-US"/>
          </a:p>
        </p:txBody>
      </p:sp>
    </p:spTree>
    <p:extLst>
      <p:ext uri="{BB962C8B-B14F-4D97-AF65-F5344CB8AC3E}">
        <p14:creationId xmlns:p14="http://schemas.microsoft.com/office/powerpoint/2010/main" val="1393549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0" b="0">
              <a:latin typeface="EC Square Sans Pro" panose="020B0506040000020004" pitchFamily="34" charset="0"/>
            </a:endParaRPr>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25</a:t>
            </a:fld>
            <a:endParaRPr lang="en-US"/>
          </a:p>
        </p:txBody>
      </p:sp>
    </p:spTree>
    <p:extLst>
      <p:ext uri="{BB962C8B-B14F-4D97-AF65-F5344CB8AC3E}">
        <p14:creationId xmlns:p14="http://schemas.microsoft.com/office/powerpoint/2010/main" val="167749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3</a:t>
            </a:fld>
            <a:endParaRPr lang="en-US"/>
          </a:p>
        </p:txBody>
      </p:sp>
    </p:spTree>
    <p:extLst>
      <p:ext uri="{BB962C8B-B14F-4D97-AF65-F5344CB8AC3E}">
        <p14:creationId xmlns:p14="http://schemas.microsoft.com/office/powerpoint/2010/main" val="2769624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EC Square Sans Pro" panose="020B0506040000020004" pitchFamily="34" charset="0"/>
            </a:endParaRPr>
          </a:p>
        </p:txBody>
      </p:sp>
      <p:sp>
        <p:nvSpPr>
          <p:cNvPr id="4" name="Slide Number Placeholder 3"/>
          <p:cNvSpPr>
            <a:spLocks noGrp="1"/>
          </p:cNvSpPr>
          <p:nvPr>
            <p:ph type="sldNum" sz="quarter" idx="5"/>
          </p:nvPr>
        </p:nvSpPr>
        <p:spPr/>
        <p:txBody>
          <a:bodyPr/>
          <a:lstStyle/>
          <a:p>
            <a:fld id="{EA335316-2703-9E4F-88A8-7677459B2BAC}" type="slidenum">
              <a:rPr lang="en-US" smtClean="0"/>
              <a:t>26</a:t>
            </a:fld>
            <a:endParaRPr lang="en-US"/>
          </a:p>
        </p:txBody>
      </p:sp>
    </p:spTree>
    <p:extLst>
      <p:ext uri="{BB962C8B-B14F-4D97-AF65-F5344CB8AC3E}">
        <p14:creationId xmlns:p14="http://schemas.microsoft.com/office/powerpoint/2010/main" val="2630540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EC Square Sans Pro" panose="020B0506040000020004" pitchFamily="34" charset="0"/>
                <a:ea typeface="Calibri" panose="020F0502020204030204" pitchFamily="34" charset="0"/>
                <a:cs typeface="Times New Roman" panose="02020603050405020304" pitchFamily="18" charset="0"/>
              </a:rPr>
              <a:t>The VCM started in the 1990s. It grew slowly in volume, types of credits, and participants for two decades, and then took off in 2017, more than doubling in size in the last 5 years (See Annex 1 – Size by value of traded carbon credits). The corporate commitments made in the context of the Paris Agreement were the main drivers of this growth. This increased demand is also one of the main reasons why African partner countries show a growing interest in the VCM.</a:t>
            </a:r>
            <a:r>
              <a:rPr lang="en-BE">
                <a:effectLst/>
                <a:latin typeface="EC Square Sans Pro" panose="020B0506040000020004" pitchFamily="34" charset="0"/>
              </a:rPr>
              <a:t> </a:t>
            </a:r>
            <a:endParaRPr lang="en-BE">
              <a:latin typeface="EC Square Sans Pro" panose="020B0506040000020004" pitchFamily="34" charset="0"/>
            </a:endParaRPr>
          </a:p>
          <a:p>
            <a:endParaRPr lang="en-US">
              <a:latin typeface="EC Square Sans Pro" panose="020B0506040000020004" pitchFamily="34" charset="0"/>
            </a:endParaRPr>
          </a:p>
        </p:txBody>
      </p:sp>
      <p:sp>
        <p:nvSpPr>
          <p:cNvPr id="4" name="Slide Number Placeholder 3"/>
          <p:cNvSpPr>
            <a:spLocks noGrp="1"/>
          </p:cNvSpPr>
          <p:nvPr>
            <p:ph type="sldNum" sz="quarter" idx="5"/>
          </p:nvPr>
        </p:nvSpPr>
        <p:spPr/>
        <p:txBody>
          <a:bodyPr/>
          <a:lstStyle/>
          <a:p>
            <a:fld id="{EA335316-2703-9E4F-88A8-7677459B2BAC}" type="slidenum">
              <a:rPr lang="en-US" smtClean="0"/>
              <a:t>27</a:t>
            </a:fld>
            <a:endParaRPr lang="en-US"/>
          </a:p>
        </p:txBody>
      </p:sp>
    </p:spTree>
    <p:extLst>
      <p:ext uri="{BB962C8B-B14F-4D97-AF65-F5344CB8AC3E}">
        <p14:creationId xmlns:p14="http://schemas.microsoft.com/office/powerpoint/2010/main" val="178278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noProof="0">
                <a:latin typeface="Arial" panose="020B0604020202020204" pitchFamily="34" charset="0"/>
                <a:cs typeface="Arial" panose="020B0604020202020204" pitchFamily="34" charset="0"/>
              </a:rPr>
              <a:t>Financial risks: at current VCM prices, carbon transaction costs may absorb the largest part of carbon revenues, leading to small marginal benefits for carbon owners (business and forest owners, communities, smallholders).</a:t>
            </a:r>
          </a:p>
          <a:p>
            <a:pPr marL="0" indent="0">
              <a:buNone/>
            </a:pPr>
            <a:r>
              <a:rPr lang="en-GB" sz="1200" noProof="0">
                <a:latin typeface="Arial" panose="020B0604020202020204" pitchFamily="34" charset="0"/>
                <a:cs typeface="Arial" panose="020B0604020202020204" pitchFamily="34" charset="0"/>
              </a:rPr>
              <a:t>Technical risks: the capacities and infrastructure to comply with complex carbon MRV and ESG might not be present in the host country.</a:t>
            </a:r>
          </a:p>
          <a:p>
            <a:pPr marL="0" indent="0">
              <a:buNone/>
            </a:pPr>
            <a:r>
              <a:rPr lang="en-GB" sz="1200" noProof="0">
                <a:latin typeface="Arial" panose="020B0604020202020204" pitchFamily="34" charset="0"/>
                <a:cs typeface="Arial" panose="020B0604020202020204" pitchFamily="34" charset="0"/>
              </a:rPr>
              <a:t>Social risks: low benefits and absence of just and inclusive carbon benefit-sharing mechanisms among smallholders and community members. Carbon project activities may also carry a risk of eroding existing land rights of indigenous people, and smallholder communities/families.</a:t>
            </a:r>
          </a:p>
          <a:p>
            <a:pPr marL="0" indent="0">
              <a:buNone/>
            </a:pPr>
            <a:r>
              <a:rPr lang="en-GB" sz="1200" noProof="0">
                <a:latin typeface="Arial" panose="020B0604020202020204" pitchFamily="34" charset="0"/>
                <a:cs typeface="Arial" panose="020B0604020202020204" pitchFamily="34" charset="0"/>
              </a:rPr>
              <a:t>Environmental risks: Mitigation activities such as afforestation with monospecific plantations reduce biodiversity, deplete other natural resources (water, soil).</a:t>
            </a:r>
          </a:p>
          <a:p>
            <a:pPr marL="0" indent="0">
              <a:buNone/>
            </a:pPr>
            <a:r>
              <a:rPr lang="en-GB" sz="1200" noProof="0">
                <a:latin typeface="Arial" panose="020B0604020202020204" pitchFamily="34" charset="0"/>
                <a:cs typeface="Arial" panose="020B0604020202020204" pitchFamily="34" charset="0"/>
              </a:rPr>
              <a:t>Non-alignment of the carbon project activities and MRV with national and international climate change policies (NDC, Paris Agreement).</a:t>
            </a:r>
          </a:p>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28</a:t>
            </a:fld>
            <a:endParaRPr lang="en-US"/>
          </a:p>
        </p:txBody>
      </p:sp>
    </p:spTree>
    <p:extLst>
      <p:ext uri="{BB962C8B-B14F-4D97-AF65-F5344CB8AC3E}">
        <p14:creationId xmlns:p14="http://schemas.microsoft.com/office/powerpoint/2010/main" val="3433117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EC Square Sans Pro" panose="020B0506040000020004" pitchFamily="34" charset="0"/>
                <a:ea typeface="Calibri" panose="020F0502020204030204" pitchFamily="34" charset="0"/>
                <a:cs typeface="Times New Roman" panose="02020603050405020304" pitchFamily="18" charset="0"/>
              </a:rPr>
              <a:t>The VCM started in the 1990s. It grew slowly in volume, types of credits, and participants for two decades, and then took off in 2017, more than doubling in size in the last 5 years (See Annex 1 – Size by value of traded carbon credits). The corporate commitments made in the context of the Paris Agreement were the main drivers of this growth. This increased demand is also one of the main reasons why African partner countries show a growing interest in the VCM.</a:t>
            </a:r>
            <a:r>
              <a:rPr lang="en-BE">
                <a:effectLst/>
                <a:latin typeface="EC Square Sans Pro" panose="020B0506040000020004" pitchFamily="34" charset="0"/>
              </a:rPr>
              <a:t> </a:t>
            </a:r>
            <a:endParaRPr lang="en-BE">
              <a:latin typeface="EC Square Sans Pro" panose="020B0506040000020004" pitchFamily="34" charset="0"/>
            </a:endParaRPr>
          </a:p>
          <a:p>
            <a:endParaRPr lang="en-US">
              <a:latin typeface="EC Square Sans Pro" panose="020B0506040000020004" pitchFamily="34" charset="0"/>
            </a:endParaRPr>
          </a:p>
        </p:txBody>
      </p:sp>
      <p:sp>
        <p:nvSpPr>
          <p:cNvPr id="4" name="Slide Number Placeholder 3"/>
          <p:cNvSpPr>
            <a:spLocks noGrp="1"/>
          </p:cNvSpPr>
          <p:nvPr>
            <p:ph type="sldNum" sz="quarter" idx="5"/>
          </p:nvPr>
        </p:nvSpPr>
        <p:spPr/>
        <p:txBody>
          <a:bodyPr/>
          <a:lstStyle/>
          <a:p>
            <a:fld id="{EA335316-2703-9E4F-88A8-7677459B2BAC}" type="slidenum">
              <a:rPr lang="en-US" smtClean="0"/>
              <a:t>29</a:t>
            </a:fld>
            <a:endParaRPr lang="en-US"/>
          </a:p>
        </p:txBody>
      </p:sp>
    </p:spTree>
    <p:extLst>
      <p:ext uri="{BB962C8B-B14F-4D97-AF65-F5344CB8AC3E}">
        <p14:creationId xmlns:p14="http://schemas.microsoft.com/office/powerpoint/2010/main" val="2497158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noProof="0">
                <a:latin typeface="Arial" panose="020B0604020202020204" pitchFamily="34" charset="0"/>
                <a:cs typeface="Arial" panose="020B0604020202020204" pitchFamily="34" charset="0"/>
              </a:rPr>
              <a:t>Financial risks: at current VCM prices, carbon transaction costs may absorb the largest part of carbon revenues, leading to small marginal benefits for carbon owners (business and forest owners, communities, smallholders).</a:t>
            </a:r>
          </a:p>
          <a:p>
            <a:pPr marL="0" indent="0">
              <a:buNone/>
            </a:pPr>
            <a:r>
              <a:rPr lang="en-GB" sz="1200" noProof="0">
                <a:latin typeface="Arial" panose="020B0604020202020204" pitchFamily="34" charset="0"/>
                <a:cs typeface="Arial" panose="020B0604020202020204" pitchFamily="34" charset="0"/>
              </a:rPr>
              <a:t>Technical risks: the capacities and infrastructure to comply with complex carbon MRV and ESG might not be present in the host country.</a:t>
            </a:r>
          </a:p>
          <a:p>
            <a:pPr marL="0" indent="0">
              <a:buNone/>
            </a:pPr>
            <a:r>
              <a:rPr lang="en-GB" sz="1200" noProof="0">
                <a:latin typeface="Arial" panose="020B0604020202020204" pitchFamily="34" charset="0"/>
                <a:cs typeface="Arial" panose="020B0604020202020204" pitchFamily="34" charset="0"/>
              </a:rPr>
              <a:t>Social risks: low benefits and absence of just and inclusive carbon benefit-sharing mechanisms among smallholders and community members. Carbon project activities may also carry a risk of eroding existing land rights of indigenous people, and smallholder communities/families.</a:t>
            </a:r>
          </a:p>
          <a:p>
            <a:pPr marL="0" indent="0">
              <a:buNone/>
            </a:pPr>
            <a:r>
              <a:rPr lang="en-GB" sz="1200" noProof="0">
                <a:latin typeface="Arial" panose="020B0604020202020204" pitchFamily="34" charset="0"/>
                <a:cs typeface="Arial" panose="020B0604020202020204" pitchFamily="34" charset="0"/>
              </a:rPr>
              <a:t>Environmental risks: Mitigation activities such as afforestation with monospecific plantations reduce biodiversity, deplete other natural resources (water, soil).</a:t>
            </a:r>
          </a:p>
          <a:p>
            <a:pPr marL="0" indent="0">
              <a:buNone/>
            </a:pPr>
            <a:r>
              <a:rPr lang="en-GB" sz="1200" noProof="0">
                <a:latin typeface="Arial" panose="020B0604020202020204" pitchFamily="34" charset="0"/>
                <a:cs typeface="Arial" panose="020B0604020202020204" pitchFamily="34" charset="0"/>
              </a:rPr>
              <a:t>Non-alignment of the carbon project activities and MRV with national and international climate change policies (NDC, Paris Agreement).</a:t>
            </a:r>
          </a:p>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30</a:t>
            </a:fld>
            <a:endParaRPr lang="en-US"/>
          </a:p>
        </p:txBody>
      </p:sp>
    </p:spTree>
    <p:extLst>
      <p:ext uri="{BB962C8B-B14F-4D97-AF65-F5344CB8AC3E}">
        <p14:creationId xmlns:p14="http://schemas.microsoft.com/office/powerpoint/2010/main" val="4105527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31</a:t>
            </a:fld>
            <a:endParaRPr lang="en-US"/>
          </a:p>
        </p:txBody>
      </p:sp>
    </p:spTree>
    <p:extLst>
      <p:ext uri="{BB962C8B-B14F-4D97-AF65-F5344CB8AC3E}">
        <p14:creationId xmlns:p14="http://schemas.microsoft.com/office/powerpoint/2010/main" val="4035445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36</a:t>
            </a:fld>
            <a:endParaRPr lang="en-US"/>
          </a:p>
        </p:txBody>
      </p:sp>
    </p:spTree>
    <p:extLst>
      <p:ext uri="{BB962C8B-B14F-4D97-AF65-F5344CB8AC3E}">
        <p14:creationId xmlns:p14="http://schemas.microsoft.com/office/powerpoint/2010/main" val="4022123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A335316-2703-9E4F-88A8-7677459B2BAC}" type="slidenum">
              <a:rPr lang="en-US" smtClean="0"/>
              <a:t>37</a:t>
            </a:fld>
            <a:endParaRPr lang="en-US"/>
          </a:p>
        </p:txBody>
      </p:sp>
    </p:spTree>
    <p:extLst>
      <p:ext uri="{BB962C8B-B14F-4D97-AF65-F5344CB8AC3E}">
        <p14:creationId xmlns:p14="http://schemas.microsoft.com/office/powerpoint/2010/main" val="379074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38</a:t>
            </a:fld>
            <a:endParaRPr lang="en-US"/>
          </a:p>
        </p:txBody>
      </p:sp>
    </p:spTree>
    <p:extLst>
      <p:ext uri="{BB962C8B-B14F-4D97-AF65-F5344CB8AC3E}">
        <p14:creationId xmlns:p14="http://schemas.microsoft.com/office/powerpoint/2010/main" val="363036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39</a:t>
            </a:fld>
            <a:endParaRPr lang="en-US"/>
          </a:p>
        </p:txBody>
      </p:sp>
    </p:spTree>
    <p:extLst>
      <p:ext uri="{BB962C8B-B14F-4D97-AF65-F5344CB8AC3E}">
        <p14:creationId xmlns:p14="http://schemas.microsoft.com/office/powerpoint/2010/main" val="346317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polluter pays principle</a:t>
            </a:r>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4</a:t>
            </a:fld>
            <a:endParaRPr lang="en-US"/>
          </a:p>
        </p:txBody>
      </p:sp>
    </p:spTree>
    <p:extLst>
      <p:ext uri="{BB962C8B-B14F-4D97-AF65-F5344CB8AC3E}">
        <p14:creationId xmlns:p14="http://schemas.microsoft.com/office/powerpoint/2010/main" val="7012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Scope of the regulation and market: subnational, national, regional, international</a:t>
            </a:r>
          </a:p>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Complex and variable vocabulary</a:t>
            </a:r>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6</a:t>
            </a:fld>
            <a:endParaRPr lang="en-US"/>
          </a:p>
        </p:txBody>
      </p:sp>
    </p:spTree>
    <p:extLst>
      <p:ext uri="{BB962C8B-B14F-4D97-AF65-F5344CB8AC3E}">
        <p14:creationId xmlns:p14="http://schemas.microsoft.com/office/powerpoint/2010/main" val="102533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4 % of global emissions are priced high to be aligned with the 1.5 degrees goal of the PA</a:t>
            </a:r>
          </a:p>
        </p:txBody>
      </p:sp>
      <p:sp>
        <p:nvSpPr>
          <p:cNvPr id="4" name="Slide Number Placeholder 3"/>
          <p:cNvSpPr>
            <a:spLocks noGrp="1"/>
          </p:cNvSpPr>
          <p:nvPr>
            <p:ph type="sldNum" sz="quarter" idx="5"/>
          </p:nvPr>
        </p:nvSpPr>
        <p:spPr/>
        <p:txBody>
          <a:bodyPr/>
          <a:lstStyle/>
          <a:p>
            <a:fld id="{EA335316-2703-9E4F-88A8-7677459B2BAC}" type="slidenum">
              <a:rPr lang="en-US" smtClean="0"/>
              <a:t>7</a:t>
            </a:fld>
            <a:endParaRPr lang="en-US"/>
          </a:p>
        </p:txBody>
      </p:sp>
    </p:spTree>
    <p:extLst>
      <p:ext uri="{BB962C8B-B14F-4D97-AF65-F5344CB8AC3E}">
        <p14:creationId xmlns:p14="http://schemas.microsoft.com/office/powerpoint/2010/main" val="303098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Te</a:t>
            </a:r>
            <a:r>
              <a:rPr lang="en-GB"/>
              <a:t> majority of carbon prices remain far below the $40-80/tCO2e range </a:t>
            </a:r>
            <a:r>
              <a:rPr lang="en-GB">
                <a:hlinkClick r:id="rId3"/>
              </a:rPr>
              <a:t>recommended</a:t>
            </a:r>
            <a:r>
              <a:rPr lang="en-GB"/>
              <a:t> for 2020 to meet the ‘well below 2°C’ temperature goal of the Paris Agreement. At this point, carbon prices in the recommended range cover less than 5% of global emissions.</a:t>
            </a:r>
            <a:endParaRPr lang="en-GB" i="1"/>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8</a:t>
            </a:fld>
            <a:endParaRPr lang="en-US"/>
          </a:p>
        </p:txBody>
      </p:sp>
    </p:spTree>
    <p:extLst>
      <p:ext uri="{BB962C8B-B14F-4D97-AF65-F5344CB8AC3E}">
        <p14:creationId xmlns:p14="http://schemas.microsoft.com/office/powerpoint/2010/main" val="303578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It is different from an Emission Trading System (ETS) in that the emission reduction outcome of a carbon tax is not pre-defined but the carbon price is.</a:t>
            </a:r>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10</a:t>
            </a:fld>
            <a:endParaRPr lang="en-US"/>
          </a:p>
        </p:txBody>
      </p:sp>
    </p:spTree>
    <p:extLst>
      <p:ext uri="{BB962C8B-B14F-4D97-AF65-F5344CB8AC3E}">
        <p14:creationId xmlns:p14="http://schemas.microsoft.com/office/powerpoint/2010/main" val="171438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Important to note: areas, sectors and installations that are  taxed, cannot be regulated through another carbon market mechanism (additionnality). </a:t>
            </a:r>
          </a:p>
          <a:p>
            <a:endParaRPr lang="en-BE"/>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Fossil fuel subsidies erode the effect provided carbon taxation, by counteracting the price signal</a:t>
            </a:r>
            <a:endParaRPr lang="en-BE" sz="1200">
              <a:effectLst/>
              <a:latin typeface="Arial" panose="020B0604020202020204" pitchFamily="34" charset="0"/>
              <a:cs typeface="Arial" panose="020B0604020202020204" pitchFamily="34" charset="0"/>
            </a:endParaRPr>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11</a:t>
            </a:fld>
            <a:endParaRPr lang="en-US"/>
          </a:p>
        </p:txBody>
      </p:sp>
    </p:spTree>
    <p:extLst>
      <p:ext uri="{BB962C8B-B14F-4D97-AF65-F5344CB8AC3E}">
        <p14:creationId xmlns:p14="http://schemas.microsoft.com/office/powerpoint/2010/main" val="3777325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Traded units: emission allowances, -permits or –units (not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EU ETS: over 10,000 installations, covers 40% of EU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 some jurisdictions combined with a compliance carbon crediting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Linked with the Swiss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BE"/>
          </a:p>
          <a:p>
            <a:endParaRPr lang="en-US"/>
          </a:p>
        </p:txBody>
      </p:sp>
      <p:sp>
        <p:nvSpPr>
          <p:cNvPr id="4" name="Slide Number Placeholder 3"/>
          <p:cNvSpPr>
            <a:spLocks noGrp="1"/>
          </p:cNvSpPr>
          <p:nvPr>
            <p:ph type="sldNum" sz="quarter" idx="5"/>
          </p:nvPr>
        </p:nvSpPr>
        <p:spPr/>
        <p:txBody>
          <a:bodyPr/>
          <a:lstStyle/>
          <a:p>
            <a:fld id="{EA335316-2703-9E4F-88A8-7677459B2BAC}" type="slidenum">
              <a:rPr lang="en-US" smtClean="0"/>
              <a:t>13</a:t>
            </a:fld>
            <a:endParaRPr lang="en-US"/>
          </a:p>
        </p:txBody>
      </p:sp>
    </p:spTree>
    <p:extLst>
      <p:ext uri="{BB962C8B-B14F-4D97-AF65-F5344CB8AC3E}">
        <p14:creationId xmlns:p14="http://schemas.microsoft.com/office/powerpoint/2010/main" val="3971413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684484">
            <a:off x="4621162" y="-11545596"/>
            <a:ext cx="29501091" cy="20855958"/>
          </a:xfrm>
          <a:prstGeom prst="rect">
            <a:avLst/>
          </a:prstGeom>
        </p:spPr>
      </p:pic>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703400">
            <a:off x="-14005632" y="-2260293"/>
            <a:ext cx="29501091" cy="20855958"/>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subtitle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77" y="13665"/>
            <a:ext cx="3979515" cy="2398612"/>
          </a:xfrm>
          <a:prstGeom prst="rect">
            <a:avLst/>
          </a:prstGeom>
        </p:spPr>
      </p:pic>
      <p:pic>
        <p:nvPicPr>
          <p:cNvPr id="10" name="Picture 9" descr="A picture containing text, font, screenshot, graphics&#10;&#10;Description automatically generated">
            <a:extLst>
              <a:ext uri="{FF2B5EF4-FFF2-40B4-BE49-F238E27FC236}">
                <a16:creationId xmlns:a16="http://schemas.microsoft.com/office/drawing/2014/main" id="{9880B6D7-2C02-C00D-58C7-B4D704BA4C6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75"/>
          <a:stretch/>
        </p:blipFill>
        <p:spPr>
          <a:xfrm>
            <a:off x="304046" y="11722996"/>
            <a:ext cx="5472827" cy="1979409"/>
          </a:xfrm>
          <a:prstGeom prst="rect">
            <a:avLst/>
          </a:prstGeom>
        </p:spPr>
      </p:pic>
    </p:spTree>
    <p:extLst>
      <p:ext uri="{BB962C8B-B14F-4D97-AF65-F5344CB8AC3E}">
        <p14:creationId xmlns:p14="http://schemas.microsoft.com/office/powerpoint/2010/main" val="236917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9627118"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9627119"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8219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167975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869777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4134225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88822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1" y="1"/>
            <a:ext cx="15218230"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5218229" y="0"/>
            <a:ext cx="9105446"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1350737"/>
            <a:ext cx="7863634" cy="2568120"/>
          </a:xfrm>
        </p:spPr>
        <p:txBody>
          <a:bodyPr>
            <a:noAutofit/>
          </a:bodyPr>
          <a:lstStyle>
            <a:lvl1pPr>
              <a:defRPr sz="66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3" y="4604657"/>
            <a:ext cx="5148942" cy="7749268"/>
          </a:xfrm>
        </p:spPr>
        <p:txBody>
          <a:bodyPr>
            <a:normAutofit/>
          </a:bodyPr>
          <a:lstStyle>
            <a:lvl1pPr marL="0" marR="0" indent="0" algn="l" defTabSz="1824319" rtl="0" eaLnBrk="1" fontAlgn="auto" latinLnBrk="0" hangingPunct="1">
              <a:lnSpc>
                <a:spcPct val="100000"/>
              </a:lnSpc>
              <a:spcBef>
                <a:spcPts val="1995"/>
              </a:spcBef>
              <a:spcAft>
                <a:spcPts val="0"/>
              </a:spcAft>
              <a:buClrTx/>
              <a:buSzTx/>
              <a:buFont typeface="Arial" panose="020B0604020202020204" pitchFamily="34" charset="0"/>
              <a:buNone/>
              <a:tabLst/>
              <a:defRPr sz="46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marL="0" marR="0" lvl="0" indent="0" algn="l" defTabSz="1824319" rtl="0" eaLnBrk="1" fontAlgn="auto" latinLnBrk="0" hangingPunct="1">
              <a:lnSpc>
                <a:spcPct val="90000"/>
              </a:lnSpc>
              <a:spcBef>
                <a:spcPts val="1995"/>
              </a:spcBef>
              <a:spcAft>
                <a:spcPts val="0"/>
              </a:spcAft>
              <a:buClrTx/>
              <a:buSzTx/>
              <a:buFont typeface="Arial" panose="020B0604020202020204" pitchFamily="34" charset="0"/>
              <a:buNone/>
              <a:tabLst/>
              <a:defRPr/>
            </a:pPr>
            <a:r>
              <a:rPr lang="en-US"/>
              <a:t>Edit Master text styles</a:t>
            </a:r>
          </a:p>
          <a:p>
            <a:pPr lvl="0"/>
            <a:endParaRPr lang="en-US"/>
          </a:p>
        </p:txBody>
      </p:sp>
      <p:sp>
        <p:nvSpPr>
          <p:cNvPr id="10" name="Content Placeholder 2"/>
          <p:cNvSpPr>
            <a:spLocks noGrp="1"/>
          </p:cNvSpPr>
          <p:nvPr>
            <p:ph sz="half" idx="14"/>
          </p:nvPr>
        </p:nvSpPr>
        <p:spPr>
          <a:xfrm>
            <a:off x="7315200" y="4604657"/>
            <a:ext cx="6727370" cy="7749268"/>
          </a:xfrm>
        </p:spPr>
        <p:txBody>
          <a:bodyPr>
            <a:normAutofit/>
          </a:bodyPr>
          <a:lstStyle>
            <a:lvl1pPr marL="0" indent="0">
              <a:buNone/>
              <a:defRPr sz="4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702584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056" y="-3342595"/>
            <a:ext cx="21450300" cy="7534275"/>
          </a:xfrm>
          <a:prstGeom prst="rect">
            <a:avLst/>
          </a:prstGeom>
        </p:spPr>
      </p:pic>
      <p:sp>
        <p:nvSpPr>
          <p:cNvPr id="9" name="Content Placeholder 2"/>
          <p:cNvSpPr>
            <a:spLocks noGrp="1"/>
          </p:cNvSpPr>
          <p:nvPr>
            <p:ph sz="half" idx="1"/>
          </p:nvPr>
        </p:nvSpPr>
        <p:spPr>
          <a:xfrm>
            <a:off x="12530752" y="3717471"/>
            <a:ext cx="10119697"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4" name="Content Placeholder 2"/>
          <p:cNvSpPr>
            <a:spLocks noGrp="1"/>
          </p:cNvSpPr>
          <p:nvPr>
            <p:ph sz="half" idx="10"/>
          </p:nvPr>
        </p:nvSpPr>
        <p:spPr>
          <a:xfrm>
            <a:off x="1824653" y="3714750"/>
            <a:ext cx="10119697"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2161926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056" y="-3342595"/>
            <a:ext cx="21450300" cy="7534275"/>
          </a:xfrm>
          <a:prstGeom prst="rect">
            <a:avLst/>
          </a:prstGeom>
        </p:spPr>
      </p:pic>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3" y="3562350"/>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15" name="Content Placeholder 2"/>
          <p:cNvSpPr>
            <a:spLocks noGrp="1"/>
          </p:cNvSpPr>
          <p:nvPr>
            <p:ph sz="half" idx="10"/>
          </p:nvPr>
        </p:nvSpPr>
        <p:spPr>
          <a:xfrm>
            <a:off x="8850037" y="3534066"/>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16" name="Content Placeholder 2"/>
          <p:cNvSpPr>
            <a:spLocks noGrp="1"/>
          </p:cNvSpPr>
          <p:nvPr>
            <p:ph sz="half" idx="11"/>
          </p:nvPr>
        </p:nvSpPr>
        <p:spPr>
          <a:xfrm>
            <a:off x="16027788" y="3556627"/>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754561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3" y="6270171"/>
            <a:ext cx="9692433" cy="6083754"/>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22" name="Content Placeholder 2"/>
          <p:cNvSpPr>
            <a:spLocks noGrp="1"/>
          </p:cNvSpPr>
          <p:nvPr>
            <p:ph sz="half" idx="14"/>
          </p:nvPr>
        </p:nvSpPr>
        <p:spPr>
          <a:xfrm>
            <a:off x="1672252" y="3951451"/>
            <a:ext cx="9692433" cy="1861520"/>
          </a:xfrm>
        </p:spPr>
        <p:txBody>
          <a:bodyPr>
            <a:normAutofit/>
          </a:bodyPr>
          <a:lstStyle>
            <a:lvl1pPr marL="0" indent="0">
              <a:buFont typeface="Arial" panose="020B0604020202020204" pitchFamily="34" charset="0"/>
              <a:buNone/>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24" name="Content Placeholder 2"/>
          <p:cNvSpPr>
            <a:spLocks noGrp="1"/>
          </p:cNvSpPr>
          <p:nvPr>
            <p:ph sz="half" idx="15"/>
          </p:nvPr>
        </p:nvSpPr>
        <p:spPr>
          <a:xfrm>
            <a:off x="12246430" y="6241887"/>
            <a:ext cx="10404020" cy="6083754"/>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25" name="Content Placeholder 2"/>
          <p:cNvSpPr>
            <a:spLocks noGrp="1"/>
          </p:cNvSpPr>
          <p:nvPr>
            <p:ph sz="half" idx="16"/>
          </p:nvPr>
        </p:nvSpPr>
        <p:spPr>
          <a:xfrm>
            <a:off x="12246429" y="3923167"/>
            <a:ext cx="10404020" cy="1861520"/>
          </a:xfrm>
        </p:spPr>
        <p:txBody>
          <a:bodyPr>
            <a:normAutofit/>
          </a:bodyPr>
          <a:lstStyle>
            <a:lvl1pPr marL="0" indent="0">
              <a:buFont typeface="Arial" panose="020B0604020202020204" pitchFamily="34" charset="0"/>
              <a:buNone/>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107287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5" name="Rectangle 34"/>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Picture Placeholder 2"/>
          <p:cNvSpPr>
            <a:spLocks noGrp="1"/>
          </p:cNvSpPr>
          <p:nvPr>
            <p:ph type="pic" sz="quarter" idx="11"/>
          </p:nvPr>
        </p:nvSpPr>
        <p:spPr>
          <a:xfrm>
            <a:off x="19739811" y="0"/>
            <a:ext cx="4567822" cy="4567822"/>
          </a:xfrm>
          <a:ln>
            <a:noFill/>
          </a:ln>
        </p:spPr>
      </p:sp>
      <p:sp>
        <p:nvSpPr>
          <p:cNvPr id="27" name="Picture Placeholder 2"/>
          <p:cNvSpPr>
            <a:spLocks noGrp="1"/>
          </p:cNvSpPr>
          <p:nvPr>
            <p:ph type="pic" sz="quarter" idx="15"/>
          </p:nvPr>
        </p:nvSpPr>
        <p:spPr>
          <a:xfrm>
            <a:off x="15204073" y="4567821"/>
            <a:ext cx="4567822" cy="4605423"/>
          </a:xfrm>
          <a:ln>
            <a:noFill/>
          </a:ln>
        </p:spPr>
      </p:sp>
      <p:sp>
        <p:nvSpPr>
          <p:cNvPr id="29" name="Title 1"/>
          <p:cNvSpPr>
            <a:spLocks noGrp="1"/>
          </p:cNvSpPr>
          <p:nvPr>
            <p:ph type="title"/>
          </p:nvPr>
        </p:nvSpPr>
        <p:spPr>
          <a:xfrm>
            <a:off x="1672252" y="730251"/>
            <a:ext cx="11875305" cy="1242928"/>
          </a:xfrm>
        </p:spPr>
        <p:txBody>
          <a:bodyPr>
            <a:noAutofit/>
          </a:bodyPr>
          <a:lstStyle>
            <a:lvl1pPr>
              <a:defRPr sz="6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30" name="Content Placeholder 2"/>
          <p:cNvSpPr>
            <a:spLocks noGrp="1"/>
          </p:cNvSpPr>
          <p:nvPr>
            <p:ph sz="half" idx="1"/>
          </p:nvPr>
        </p:nvSpPr>
        <p:spPr>
          <a:xfrm>
            <a:off x="1672252" y="2358190"/>
            <a:ext cx="11875305" cy="9995736"/>
          </a:xfrm>
        </p:spPr>
        <p:txBody>
          <a:bodyPr>
            <a:normAutofit/>
          </a:bodyPr>
          <a:lstStyle>
            <a:lvl1pPr marL="0" indent="0">
              <a:lnSpc>
                <a:spcPct val="100000"/>
              </a:lnSpc>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31" name="Rectangle 30"/>
          <p:cNvSpPr/>
          <p:nvPr userDrawn="1"/>
        </p:nvSpPr>
        <p:spPr>
          <a:xfrm>
            <a:off x="19779917" y="4567821"/>
            <a:ext cx="4567822" cy="4605423"/>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ectangle 31"/>
          <p:cNvSpPr/>
          <p:nvPr userDrawn="1"/>
        </p:nvSpPr>
        <p:spPr>
          <a:xfrm>
            <a:off x="15188031" y="9173245"/>
            <a:ext cx="4591884" cy="4567822"/>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3" name="Rectangle 32"/>
          <p:cNvSpPr/>
          <p:nvPr userDrawn="1"/>
        </p:nvSpPr>
        <p:spPr>
          <a:xfrm>
            <a:off x="15188031" y="13538"/>
            <a:ext cx="4575842" cy="4554283"/>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Rectangle 33"/>
          <p:cNvSpPr/>
          <p:nvPr userDrawn="1"/>
        </p:nvSpPr>
        <p:spPr>
          <a:xfrm>
            <a:off x="19755853" y="9173245"/>
            <a:ext cx="4591885" cy="4567822"/>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7" name="Content Placeholder 2"/>
          <p:cNvSpPr>
            <a:spLocks noGrp="1"/>
          </p:cNvSpPr>
          <p:nvPr>
            <p:ph sz="half" idx="16"/>
          </p:nvPr>
        </p:nvSpPr>
        <p:spPr>
          <a:xfrm>
            <a:off x="15543097" y="508860"/>
            <a:ext cx="3857691" cy="3563639"/>
          </a:xfrm>
        </p:spPr>
        <p:txBody>
          <a:bodyPr>
            <a:normAutofit/>
          </a:bodyPr>
          <a:lstStyle>
            <a:lvl1pPr marL="0" indent="0">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38" name="Content Placeholder 2"/>
          <p:cNvSpPr>
            <a:spLocks noGrp="1"/>
          </p:cNvSpPr>
          <p:nvPr>
            <p:ph sz="half" idx="17"/>
          </p:nvPr>
        </p:nvSpPr>
        <p:spPr>
          <a:xfrm>
            <a:off x="20134982" y="5121370"/>
            <a:ext cx="3857691" cy="3563639"/>
          </a:xfrm>
        </p:spPr>
        <p:txBody>
          <a:bodyPr>
            <a:normAutofit/>
          </a:bodyPr>
          <a:lstStyle>
            <a:lvl1pPr marL="0" indent="0">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39" name="Content Placeholder 2"/>
          <p:cNvSpPr>
            <a:spLocks noGrp="1"/>
          </p:cNvSpPr>
          <p:nvPr>
            <p:ph sz="half" idx="18"/>
          </p:nvPr>
        </p:nvSpPr>
        <p:spPr>
          <a:xfrm>
            <a:off x="15543096" y="9675336"/>
            <a:ext cx="3857691" cy="356363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40" name="Content Placeholder 2"/>
          <p:cNvSpPr>
            <a:spLocks noGrp="1"/>
          </p:cNvSpPr>
          <p:nvPr>
            <p:ph sz="half" idx="19"/>
          </p:nvPr>
        </p:nvSpPr>
        <p:spPr>
          <a:xfrm>
            <a:off x="20134982" y="9726793"/>
            <a:ext cx="3857691" cy="356363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230136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892662">
            <a:off x="-4115749" y="-9047591"/>
            <a:ext cx="32555174" cy="35814855"/>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subtitle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9452" y="-174846"/>
            <a:ext cx="3830034" cy="2300634"/>
          </a:xfrm>
          <a:prstGeom prst="rect">
            <a:avLst/>
          </a:prstGeom>
        </p:spPr>
      </p:pic>
      <p:pic>
        <p:nvPicPr>
          <p:cNvPr id="13" name="Picture 12" descr="A picture containing text, font, screenshot, graphics&#10;&#10;Description automatically generated">
            <a:extLst>
              <a:ext uri="{FF2B5EF4-FFF2-40B4-BE49-F238E27FC236}">
                <a16:creationId xmlns:a16="http://schemas.microsoft.com/office/drawing/2014/main" id="{44D713AD-B9DF-F424-76DF-FAA84BEDB9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75"/>
          <a:stretch/>
        </p:blipFill>
        <p:spPr>
          <a:xfrm>
            <a:off x="304047" y="11946028"/>
            <a:ext cx="4755468" cy="1719955"/>
          </a:xfrm>
          <a:prstGeom prst="rect">
            <a:avLst/>
          </a:prstGeom>
        </p:spPr>
      </p:pic>
    </p:spTree>
    <p:extLst>
      <p:ext uri="{BB962C8B-B14F-4D97-AF65-F5344CB8AC3E}">
        <p14:creationId xmlns:p14="http://schemas.microsoft.com/office/powerpoint/2010/main" val="1704750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1672253" y="730251"/>
            <a:ext cx="7863634" cy="2568120"/>
          </a:xfrm>
        </p:spPr>
        <p:txBody>
          <a:bodyPr>
            <a:noAutofit/>
          </a:bodyPr>
          <a:lstStyle>
            <a:lvl1pPr>
              <a:defRPr sz="6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5"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10" name="Picture Placeholder 2"/>
          <p:cNvSpPr>
            <a:spLocks noGrp="1"/>
          </p:cNvSpPr>
          <p:nvPr>
            <p:ph type="pic" sz="quarter" idx="15"/>
          </p:nvPr>
        </p:nvSpPr>
        <p:spPr>
          <a:xfrm>
            <a:off x="17469852" y="6862177"/>
            <a:ext cx="6853823" cy="6853823"/>
          </a:xfrm>
        </p:spPr>
      </p:sp>
      <p:sp>
        <p:nvSpPr>
          <p:cNvPr id="11" name="Picture Placeholder 2"/>
          <p:cNvSpPr>
            <a:spLocks noGrp="1"/>
          </p:cNvSpPr>
          <p:nvPr>
            <p:ph type="pic" sz="quarter" idx="16"/>
          </p:nvPr>
        </p:nvSpPr>
        <p:spPr>
          <a:xfrm>
            <a:off x="10616029" y="12533"/>
            <a:ext cx="6853823" cy="6853823"/>
          </a:xfrm>
        </p:spPr>
      </p:sp>
      <p:sp>
        <p:nvSpPr>
          <p:cNvPr id="16" name="Rectangle 15"/>
          <p:cNvSpPr/>
          <p:nvPr userDrawn="1"/>
        </p:nvSpPr>
        <p:spPr>
          <a:xfrm>
            <a:off x="17469852" y="-494269"/>
            <a:ext cx="7354872" cy="7364802"/>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7" name="Rectangle 16"/>
          <p:cNvSpPr/>
          <p:nvPr userDrawn="1"/>
        </p:nvSpPr>
        <p:spPr>
          <a:xfrm>
            <a:off x="10616398" y="6860090"/>
            <a:ext cx="6853823" cy="6862177"/>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8" name="Content Placeholder 2"/>
          <p:cNvSpPr>
            <a:spLocks noGrp="1"/>
          </p:cNvSpPr>
          <p:nvPr>
            <p:ph sz="half" idx="17"/>
          </p:nvPr>
        </p:nvSpPr>
        <p:spPr>
          <a:xfrm>
            <a:off x="18223070" y="716597"/>
            <a:ext cx="5388044" cy="5390289"/>
          </a:xfrm>
        </p:spPr>
        <p:txBody>
          <a:bodyPr>
            <a:normAutofit/>
          </a:bodyPr>
          <a:lstStyle>
            <a:lvl1pPr marL="0" indent="0">
              <a:buNone/>
              <a:defRPr sz="4800">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
        <p:nvSpPr>
          <p:cNvPr id="20" name="Content Placeholder 2"/>
          <p:cNvSpPr>
            <a:spLocks noGrp="1"/>
          </p:cNvSpPr>
          <p:nvPr>
            <p:ph sz="half" idx="18"/>
          </p:nvPr>
        </p:nvSpPr>
        <p:spPr>
          <a:xfrm>
            <a:off x="11348918" y="7734257"/>
            <a:ext cx="5388044" cy="539028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15190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11977788" y="1"/>
            <a:ext cx="12345887"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a:xfrm>
            <a:off x="17178595" y="12712701"/>
            <a:ext cx="5472827" cy="730250"/>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3781314" y="730251"/>
            <a:ext cx="8870108" cy="11709400"/>
          </a:xfrm>
        </p:spPr>
        <p:txBody>
          <a:bodyPr>
            <a:noAutofit/>
          </a:bodyPr>
          <a:lstStyle>
            <a:lvl1pPr>
              <a:defRPr sz="72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2605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11977788" y="1"/>
            <a:ext cx="12345887" cy="13716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a:xfrm>
            <a:off x="17178595" y="12712701"/>
            <a:ext cx="5472827" cy="730250"/>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3781314" y="730251"/>
            <a:ext cx="8870108" cy="11709400"/>
          </a:xfrm>
        </p:spPr>
        <p:txBody>
          <a:bodyPr>
            <a:noAutofit/>
          </a:bodyPr>
          <a:lstStyle>
            <a:lvl1pPr>
              <a:defRPr sz="7200" b="1" i="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0244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19755853" y="0"/>
            <a:ext cx="4567822" cy="4567822"/>
          </a:xfrm>
          <a:ln>
            <a:noFill/>
          </a:ln>
        </p:spPr>
      </p:sp>
      <p:sp>
        <p:nvSpPr>
          <p:cNvPr id="9" name="Picture Placeholder 2"/>
          <p:cNvSpPr>
            <a:spLocks noGrp="1"/>
          </p:cNvSpPr>
          <p:nvPr>
            <p:ph type="pic" sz="quarter" idx="12"/>
          </p:nvPr>
        </p:nvSpPr>
        <p:spPr>
          <a:xfrm>
            <a:off x="19755853" y="4567822"/>
            <a:ext cx="4567822" cy="4567822"/>
          </a:xfrm>
        </p:spPr>
      </p:sp>
      <p:sp>
        <p:nvSpPr>
          <p:cNvPr id="10" name="Picture Placeholder 2"/>
          <p:cNvSpPr>
            <a:spLocks noGrp="1"/>
          </p:cNvSpPr>
          <p:nvPr>
            <p:ph type="pic" sz="quarter" idx="13"/>
          </p:nvPr>
        </p:nvSpPr>
        <p:spPr>
          <a:xfrm>
            <a:off x="19755853" y="9135644"/>
            <a:ext cx="4567822" cy="4567822"/>
          </a:xfrm>
          <a:ln>
            <a:noFill/>
          </a:ln>
        </p:spPr>
      </p:sp>
      <p:sp>
        <p:nvSpPr>
          <p:cNvPr id="13" name="Picture Placeholder 2"/>
          <p:cNvSpPr>
            <a:spLocks noGrp="1"/>
          </p:cNvSpPr>
          <p:nvPr>
            <p:ph type="pic" sz="quarter" idx="14"/>
          </p:nvPr>
        </p:nvSpPr>
        <p:spPr>
          <a:xfrm>
            <a:off x="15188031" y="12534"/>
            <a:ext cx="4567822" cy="4567822"/>
          </a:xfrm>
        </p:spPr>
      </p:sp>
      <p:sp>
        <p:nvSpPr>
          <p:cNvPr id="14" name="Picture Placeholder 2"/>
          <p:cNvSpPr>
            <a:spLocks noGrp="1"/>
          </p:cNvSpPr>
          <p:nvPr>
            <p:ph type="pic" sz="quarter" idx="15"/>
          </p:nvPr>
        </p:nvSpPr>
        <p:spPr>
          <a:xfrm>
            <a:off x="15188031" y="4580356"/>
            <a:ext cx="4567822" cy="4567822"/>
          </a:xfrm>
          <a:ln>
            <a:noFill/>
          </a:ln>
        </p:spPr>
      </p:sp>
      <p:sp>
        <p:nvSpPr>
          <p:cNvPr id="15" name="Picture Placeholder 2"/>
          <p:cNvSpPr>
            <a:spLocks noGrp="1"/>
          </p:cNvSpPr>
          <p:nvPr>
            <p:ph type="pic" sz="quarter" idx="16"/>
          </p:nvPr>
        </p:nvSpPr>
        <p:spPr>
          <a:xfrm>
            <a:off x="15188031" y="9148178"/>
            <a:ext cx="4567822" cy="4567822"/>
          </a:xfrm>
        </p:spPr>
      </p:sp>
    </p:spTree>
    <p:extLst>
      <p:ext uri="{BB962C8B-B14F-4D97-AF65-F5344CB8AC3E}">
        <p14:creationId xmlns:p14="http://schemas.microsoft.com/office/powerpoint/2010/main" val="638120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7469852" y="12533"/>
            <a:ext cx="6853823" cy="6853823"/>
          </a:xfrm>
        </p:spPr>
      </p:sp>
      <p:sp>
        <p:nvSpPr>
          <p:cNvPr id="9" name="Picture Placeholder 2"/>
          <p:cNvSpPr>
            <a:spLocks noGrp="1"/>
          </p:cNvSpPr>
          <p:nvPr>
            <p:ph type="pic" sz="quarter" idx="15"/>
          </p:nvPr>
        </p:nvSpPr>
        <p:spPr>
          <a:xfrm>
            <a:off x="17469852" y="6862177"/>
            <a:ext cx="6853823" cy="6853823"/>
          </a:xfrm>
        </p:spPr>
      </p:sp>
      <p:sp>
        <p:nvSpPr>
          <p:cNvPr id="10" name="Picture Placeholder 2"/>
          <p:cNvSpPr>
            <a:spLocks noGrp="1"/>
          </p:cNvSpPr>
          <p:nvPr>
            <p:ph type="pic" sz="quarter" idx="16"/>
          </p:nvPr>
        </p:nvSpPr>
        <p:spPr>
          <a:xfrm>
            <a:off x="10616029" y="12533"/>
            <a:ext cx="6853823" cy="6853823"/>
          </a:xfrm>
        </p:spPr>
      </p:sp>
      <p:sp>
        <p:nvSpPr>
          <p:cNvPr id="11" name="Picture Placeholder 2"/>
          <p:cNvSpPr>
            <a:spLocks noGrp="1"/>
          </p:cNvSpPr>
          <p:nvPr>
            <p:ph type="pic" sz="quarter" idx="17"/>
          </p:nvPr>
        </p:nvSpPr>
        <p:spPr>
          <a:xfrm>
            <a:off x="10616029" y="6862177"/>
            <a:ext cx="6853823" cy="6853823"/>
          </a:xfrm>
        </p:spPr>
      </p:sp>
    </p:spTree>
    <p:extLst>
      <p:ext uri="{BB962C8B-B14F-4D97-AF65-F5344CB8AC3E}">
        <p14:creationId xmlns:p14="http://schemas.microsoft.com/office/powerpoint/2010/main" val="3255077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1156256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06630" y="730250"/>
            <a:ext cx="5244792"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2253" y="730250"/>
            <a:ext cx="15430331"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2631583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398C-0EE9-4D01-A9DE-F9431960A809}"/>
              </a:ext>
            </a:extLst>
          </p:cNvPr>
          <p:cNvSpPr>
            <a:spLocks noGrp="1"/>
          </p:cNvSpPr>
          <p:nvPr>
            <p:ph type="ctrTitle"/>
          </p:nvPr>
        </p:nvSpPr>
        <p:spPr>
          <a:xfrm>
            <a:off x="3040460" y="2244726"/>
            <a:ext cx="18242756" cy="4775200"/>
          </a:xfrm>
        </p:spPr>
        <p:txBody>
          <a:bodyPr anchor="b"/>
          <a:lstStyle>
            <a:lvl1pPr algn="ctr">
              <a:defRPr sz="11971"/>
            </a:lvl1pPr>
          </a:lstStyle>
          <a:p>
            <a:r>
              <a:rPr lang="en-US"/>
              <a:t>Click to edit Master title style</a:t>
            </a:r>
            <a:endParaRPr lang="en-GB"/>
          </a:p>
        </p:txBody>
      </p:sp>
      <p:sp>
        <p:nvSpPr>
          <p:cNvPr id="3" name="Subtitle 2">
            <a:extLst>
              <a:ext uri="{FF2B5EF4-FFF2-40B4-BE49-F238E27FC236}">
                <a16:creationId xmlns:a16="http://schemas.microsoft.com/office/drawing/2014/main" id="{152B8034-C87F-4553-811D-6BAC7B75AE4F}"/>
              </a:ext>
            </a:extLst>
          </p:cNvPr>
          <p:cNvSpPr>
            <a:spLocks noGrp="1"/>
          </p:cNvSpPr>
          <p:nvPr>
            <p:ph type="subTitle" idx="1"/>
          </p:nvPr>
        </p:nvSpPr>
        <p:spPr>
          <a:xfrm>
            <a:off x="3040460" y="7204076"/>
            <a:ext cx="18242756" cy="3311524"/>
          </a:xfrm>
        </p:spPr>
        <p:txBody>
          <a:bodyPr/>
          <a:lstStyle>
            <a:lvl1pPr marL="0" indent="0" algn="ctr">
              <a:buNone/>
              <a:defRPr sz="4788"/>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1A26FB-C4B2-44B0-9387-D9219835170A}"/>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2E66774A-82E2-42C7-BC56-BE2DEC49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CE46CD-45A0-4E2C-A21B-77E39E3201C5}"/>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409537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DADA-2960-4D14-9673-396790C5E9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78F714-2138-42DE-8630-6ADD472DC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857A93-F200-4486-B615-1BCC9C2C9765}"/>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7BDBB967-D678-4846-B1AB-7271E3EA1C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8245A3-46A8-4AB3-9E7D-A8009343FF72}"/>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3404650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CCF3-11AC-4D2F-BB67-C4D4D6653137}"/>
              </a:ext>
            </a:extLst>
          </p:cNvPr>
          <p:cNvSpPr>
            <a:spLocks noGrp="1"/>
          </p:cNvSpPr>
          <p:nvPr>
            <p:ph type="title"/>
          </p:nvPr>
        </p:nvSpPr>
        <p:spPr>
          <a:xfrm>
            <a:off x="1659584" y="3419477"/>
            <a:ext cx="20979170" cy="5705474"/>
          </a:xfrm>
        </p:spPr>
        <p:txBody>
          <a:bodyPr anchor="b"/>
          <a:lstStyle>
            <a:lvl1pPr>
              <a:defRPr sz="1197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20B59C-3088-4FF4-A84B-D049D3F739D9}"/>
              </a:ext>
            </a:extLst>
          </p:cNvPr>
          <p:cNvSpPr>
            <a:spLocks noGrp="1"/>
          </p:cNvSpPr>
          <p:nvPr>
            <p:ph type="body" idx="1"/>
          </p:nvPr>
        </p:nvSpPr>
        <p:spPr>
          <a:xfrm>
            <a:off x="1659584" y="9178927"/>
            <a:ext cx="20979170" cy="3000374"/>
          </a:xfrm>
        </p:spPr>
        <p:txBody>
          <a:bodyPr/>
          <a:lstStyle>
            <a:lvl1pPr marL="0" indent="0">
              <a:buNone/>
              <a:defRPr sz="4788">
                <a:solidFill>
                  <a:schemeClr val="tx1">
                    <a:tint val="75000"/>
                  </a:schemeClr>
                </a:solidFill>
              </a:defRPr>
            </a:lvl1pPr>
            <a:lvl2pPr marL="912160" indent="0">
              <a:buNone/>
              <a:defRPr sz="3990">
                <a:solidFill>
                  <a:schemeClr val="tx1">
                    <a:tint val="75000"/>
                  </a:schemeClr>
                </a:solidFill>
              </a:defRPr>
            </a:lvl2pPr>
            <a:lvl3pPr marL="1824319" indent="0">
              <a:buNone/>
              <a:defRPr sz="3591">
                <a:solidFill>
                  <a:schemeClr val="tx1">
                    <a:tint val="75000"/>
                  </a:schemeClr>
                </a:solidFill>
              </a:defRPr>
            </a:lvl3pPr>
            <a:lvl4pPr marL="2736479" indent="0">
              <a:buNone/>
              <a:defRPr sz="3192">
                <a:solidFill>
                  <a:schemeClr val="tx1">
                    <a:tint val="75000"/>
                  </a:schemeClr>
                </a:solidFill>
              </a:defRPr>
            </a:lvl4pPr>
            <a:lvl5pPr marL="3648639" indent="0">
              <a:buNone/>
              <a:defRPr sz="3192">
                <a:solidFill>
                  <a:schemeClr val="tx1">
                    <a:tint val="75000"/>
                  </a:schemeClr>
                </a:solidFill>
              </a:defRPr>
            </a:lvl5pPr>
            <a:lvl6pPr marL="4560799" indent="0">
              <a:buNone/>
              <a:defRPr sz="3192">
                <a:solidFill>
                  <a:schemeClr val="tx1">
                    <a:tint val="75000"/>
                  </a:schemeClr>
                </a:solidFill>
              </a:defRPr>
            </a:lvl6pPr>
            <a:lvl7pPr marL="5472958" indent="0">
              <a:buNone/>
              <a:defRPr sz="3192">
                <a:solidFill>
                  <a:schemeClr val="tx1">
                    <a:tint val="75000"/>
                  </a:schemeClr>
                </a:solidFill>
              </a:defRPr>
            </a:lvl7pPr>
            <a:lvl8pPr marL="6385118" indent="0">
              <a:buNone/>
              <a:defRPr sz="3192">
                <a:solidFill>
                  <a:schemeClr val="tx1">
                    <a:tint val="75000"/>
                  </a:schemeClr>
                </a:solidFill>
              </a:defRPr>
            </a:lvl8pPr>
            <a:lvl9pPr marL="7297278" indent="0">
              <a:buNone/>
              <a:defRPr sz="319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2BE0E-EDA7-4303-BD9C-0ED0D3807F51}"/>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637817BB-F40D-43E9-9EBC-04180A0AEE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3E2266-2008-460C-834A-C31CE7B0DA83}"/>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81654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7820" y="-340242"/>
            <a:ext cx="15925800" cy="12592050"/>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subtitle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9452" y="-11562"/>
            <a:ext cx="4028040" cy="2419573"/>
          </a:xfrm>
          <a:prstGeom prst="rect">
            <a:avLst/>
          </a:prstGeom>
        </p:spPr>
      </p:pic>
      <p:pic>
        <p:nvPicPr>
          <p:cNvPr id="8" name="Picture 7" descr="A picture containing text, font, screenshot, graphics&#10;&#10;Description automatically generated">
            <a:extLst>
              <a:ext uri="{FF2B5EF4-FFF2-40B4-BE49-F238E27FC236}">
                <a16:creationId xmlns:a16="http://schemas.microsoft.com/office/drawing/2014/main" id="{786673EA-8C3B-4416-DC24-3B7DDB5A24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75"/>
          <a:stretch/>
        </p:blipFill>
        <p:spPr>
          <a:xfrm>
            <a:off x="304046" y="11722996"/>
            <a:ext cx="5472827" cy="1979409"/>
          </a:xfrm>
          <a:prstGeom prst="rect">
            <a:avLst/>
          </a:prstGeom>
        </p:spPr>
      </p:pic>
    </p:spTree>
    <p:extLst>
      <p:ext uri="{BB962C8B-B14F-4D97-AF65-F5344CB8AC3E}">
        <p14:creationId xmlns:p14="http://schemas.microsoft.com/office/powerpoint/2010/main" val="13055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0091-D893-433A-93DB-516F474F09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E68C42-2131-4F98-BD3E-D378CEE07C30}"/>
              </a:ext>
            </a:extLst>
          </p:cNvPr>
          <p:cNvSpPr>
            <a:spLocks noGrp="1"/>
          </p:cNvSpPr>
          <p:nvPr>
            <p:ph sz="half" idx="1"/>
          </p:nvPr>
        </p:nvSpPr>
        <p:spPr>
          <a:xfrm>
            <a:off x="1672253" y="3651250"/>
            <a:ext cx="10337562"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9CC11E-9F2A-4C01-8401-CE24B895FEB0}"/>
              </a:ext>
            </a:extLst>
          </p:cNvPr>
          <p:cNvSpPr>
            <a:spLocks noGrp="1"/>
          </p:cNvSpPr>
          <p:nvPr>
            <p:ph sz="half" idx="2"/>
          </p:nvPr>
        </p:nvSpPr>
        <p:spPr>
          <a:xfrm>
            <a:off x="12313860" y="3651250"/>
            <a:ext cx="10337562"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55F6E5-6510-4492-B452-ADC3AC658C67}"/>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6" name="Footer Placeholder 5">
            <a:extLst>
              <a:ext uri="{FF2B5EF4-FFF2-40B4-BE49-F238E27FC236}">
                <a16:creationId xmlns:a16="http://schemas.microsoft.com/office/drawing/2014/main" id="{7F7061B0-95B3-439A-B9F6-EF253D265C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456D1-AE97-461E-8965-5EB9CEE84CFD}"/>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3740577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F1F1-2F93-4508-B212-C8B8A692CBD2}"/>
              </a:ext>
            </a:extLst>
          </p:cNvPr>
          <p:cNvSpPr>
            <a:spLocks noGrp="1"/>
          </p:cNvSpPr>
          <p:nvPr>
            <p:ph type="title"/>
          </p:nvPr>
        </p:nvSpPr>
        <p:spPr>
          <a:xfrm>
            <a:off x="1675421" y="730251"/>
            <a:ext cx="2097917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61595B-5397-484F-B10D-2EA329CF22E2}"/>
              </a:ext>
            </a:extLst>
          </p:cNvPr>
          <p:cNvSpPr>
            <a:spLocks noGrp="1"/>
          </p:cNvSpPr>
          <p:nvPr>
            <p:ph type="body" idx="1"/>
          </p:nvPr>
        </p:nvSpPr>
        <p:spPr>
          <a:xfrm>
            <a:off x="1675422" y="3362326"/>
            <a:ext cx="10290054"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en-US"/>
              <a:t>Click to edit Master text styles</a:t>
            </a:r>
          </a:p>
        </p:txBody>
      </p:sp>
      <p:sp>
        <p:nvSpPr>
          <p:cNvPr id="4" name="Content Placeholder 3">
            <a:extLst>
              <a:ext uri="{FF2B5EF4-FFF2-40B4-BE49-F238E27FC236}">
                <a16:creationId xmlns:a16="http://schemas.microsoft.com/office/drawing/2014/main" id="{1DDEB18B-F296-4ADC-8C6F-F0A11679FDCE}"/>
              </a:ext>
            </a:extLst>
          </p:cNvPr>
          <p:cNvSpPr>
            <a:spLocks noGrp="1"/>
          </p:cNvSpPr>
          <p:nvPr>
            <p:ph sz="half" idx="2"/>
          </p:nvPr>
        </p:nvSpPr>
        <p:spPr>
          <a:xfrm>
            <a:off x="1675422" y="5010150"/>
            <a:ext cx="1029005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90249D-EA5E-4985-9A53-BE82B9D1C67E}"/>
              </a:ext>
            </a:extLst>
          </p:cNvPr>
          <p:cNvSpPr>
            <a:spLocks noGrp="1"/>
          </p:cNvSpPr>
          <p:nvPr>
            <p:ph type="body" sz="quarter" idx="3"/>
          </p:nvPr>
        </p:nvSpPr>
        <p:spPr>
          <a:xfrm>
            <a:off x="12313860" y="3362326"/>
            <a:ext cx="10340730"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en-US"/>
              <a:t>Click to edit Master text styles</a:t>
            </a:r>
          </a:p>
        </p:txBody>
      </p:sp>
      <p:sp>
        <p:nvSpPr>
          <p:cNvPr id="6" name="Content Placeholder 5">
            <a:extLst>
              <a:ext uri="{FF2B5EF4-FFF2-40B4-BE49-F238E27FC236}">
                <a16:creationId xmlns:a16="http://schemas.microsoft.com/office/drawing/2014/main" id="{11120EFF-CCE5-48DA-9CB1-907AD14FC269}"/>
              </a:ext>
            </a:extLst>
          </p:cNvPr>
          <p:cNvSpPr>
            <a:spLocks noGrp="1"/>
          </p:cNvSpPr>
          <p:nvPr>
            <p:ph sz="quarter" idx="4"/>
          </p:nvPr>
        </p:nvSpPr>
        <p:spPr>
          <a:xfrm>
            <a:off x="12313860" y="5010150"/>
            <a:ext cx="10340730"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6AF3BC-2D3E-4E93-BFBA-013E5DC01CDE}"/>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8" name="Footer Placeholder 7">
            <a:extLst>
              <a:ext uri="{FF2B5EF4-FFF2-40B4-BE49-F238E27FC236}">
                <a16:creationId xmlns:a16="http://schemas.microsoft.com/office/drawing/2014/main" id="{6F1A8483-1413-4E88-971B-EDDFE35397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D1B83D-498A-483D-9487-AE52074F53D4}"/>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2541538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0FE6-7CB3-46A1-A677-475C17D6F7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CB45BF-3B51-431D-AE7C-0719ED900A7B}"/>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4" name="Footer Placeholder 3">
            <a:extLst>
              <a:ext uri="{FF2B5EF4-FFF2-40B4-BE49-F238E27FC236}">
                <a16:creationId xmlns:a16="http://schemas.microsoft.com/office/drawing/2014/main" id="{11FECE06-2F0D-40C7-A031-B8BD2DD235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8F43AD-BEAF-44A4-A601-0A58E408687C}"/>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1238719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B42D5-3E45-4EB9-8A93-E8608BB63128}"/>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3" name="Footer Placeholder 2">
            <a:extLst>
              <a:ext uri="{FF2B5EF4-FFF2-40B4-BE49-F238E27FC236}">
                <a16:creationId xmlns:a16="http://schemas.microsoft.com/office/drawing/2014/main" id="{389F3E11-D7FC-4B5A-A96B-A4BFCD638B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31D1D9-CAF3-480C-B16D-FDD25283735D}"/>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4008146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1EDB-A9AB-45AE-BA40-45235F329B9B}"/>
              </a:ext>
            </a:extLst>
          </p:cNvPr>
          <p:cNvSpPr>
            <a:spLocks noGrp="1"/>
          </p:cNvSpPr>
          <p:nvPr>
            <p:ph type="title"/>
          </p:nvPr>
        </p:nvSpPr>
        <p:spPr>
          <a:xfrm>
            <a:off x="1675422" y="914400"/>
            <a:ext cx="7845018" cy="3200400"/>
          </a:xfrm>
        </p:spPr>
        <p:txBody>
          <a:bodyPr anchor="b"/>
          <a:lstStyle>
            <a:lvl1pPr>
              <a:defRPr sz="6384"/>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D30BF9-FA11-4C29-826F-B183A828AC2E}"/>
              </a:ext>
            </a:extLst>
          </p:cNvPr>
          <p:cNvSpPr>
            <a:spLocks noGrp="1"/>
          </p:cNvSpPr>
          <p:nvPr>
            <p:ph idx="1"/>
          </p:nvPr>
        </p:nvSpPr>
        <p:spPr>
          <a:xfrm>
            <a:off x="10340730" y="1974851"/>
            <a:ext cx="12313860" cy="9747250"/>
          </a:xfrm>
        </p:spPr>
        <p:txBody>
          <a:bodyPr/>
          <a:lstStyle>
            <a:lvl1pPr>
              <a:defRPr sz="6384"/>
            </a:lvl1pPr>
            <a:lvl2pPr>
              <a:defRPr sz="5586"/>
            </a:lvl2pPr>
            <a:lvl3pPr>
              <a:defRPr sz="4788"/>
            </a:lvl3pPr>
            <a:lvl4pPr>
              <a:defRPr sz="3990"/>
            </a:lvl4pPr>
            <a:lvl5pPr>
              <a:defRPr sz="3990"/>
            </a:lvl5pPr>
            <a:lvl6pPr>
              <a:defRPr sz="3990"/>
            </a:lvl6pPr>
            <a:lvl7pPr>
              <a:defRPr sz="3990"/>
            </a:lvl7pPr>
            <a:lvl8pPr>
              <a:defRPr sz="3990"/>
            </a:lvl8pPr>
            <a:lvl9pPr>
              <a:defRPr sz="3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E6FDC0-E109-4D42-AB3F-3B5D2B46CE30}"/>
              </a:ext>
            </a:extLst>
          </p:cNvPr>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en-US"/>
              <a:t>Click to edit Master text styles</a:t>
            </a:r>
          </a:p>
        </p:txBody>
      </p:sp>
      <p:sp>
        <p:nvSpPr>
          <p:cNvPr id="5" name="Date Placeholder 4">
            <a:extLst>
              <a:ext uri="{FF2B5EF4-FFF2-40B4-BE49-F238E27FC236}">
                <a16:creationId xmlns:a16="http://schemas.microsoft.com/office/drawing/2014/main" id="{A1726FA2-365D-436F-B94C-BC732715E37E}"/>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6" name="Footer Placeholder 5">
            <a:extLst>
              <a:ext uri="{FF2B5EF4-FFF2-40B4-BE49-F238E27FC236}">
                <a16:creationId xmlns:a16="http://schemas.microsoft.com/office/drawing/2014/main" id="{97E9078A-101C-450F-9B2F-000A816052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85AEAE-3EA6-4BDC-9121-BD4B59FBEB42}"/>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247534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6CC9-435D-4041-836A-F53F08C65629}"/>
              </a:ext>
            </a:extLst>
          </p:cNvPr>
          <p:cNvSpPr>
            <a:spLocks noGrp="1"/>
          </p:cNvSpPr>
          <p:nvPr>
            <p:ph type="title"/>
          </p:nvPr>
        </p:nvSpPr>
        <p:spPr>
          <a:xfrm>
            <a:off x="1675422" y="914400"/>
            <a:ext cx="7845018" cy="3200400"/>
          </a:xfrm>
        </p:spPr>
        <p:txBody>
          <a:bodyPr anchor="b"/>
          <a:lstStyle>
            <a:lvl1pPr>
              <a:defRPr sz="6384"/>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03E43A-FE83-46EF-8DAA-FE4394E13DF5}"/>
              </a:ext>
            </a:extLst>
          </p:cNvPr>
          <p:cNvSpPr>
            <a:spLocks noGrp="1"/>
          </p:cNvSpPr>
          <p:nvPr>
            <p:ph type="pic" idx="1"/>
          </p:nvPr>
        </p:nvSpPr>
        <p:spPr>
          <a:xfrm>
            <a:off x="10340730" y="1974851"/>
            <a:ext cx="12313860" cy="9747250"/>
          </a:xfrm>
        </p:spPr>
        <p:txBody>
          <a:bodyPr/>
          <a:lstStyle>
            <a:lvl1pPr marL="0" indent="0">
              <a:buNone/>
              <a:defRPr sz="6384"/>
            </a:lvl1pPr>
            <a:lvl2pPr marL="912160" indent="0">
              <a:buNone/>
              <a:defRPr sz="5586"/>
            </a:lvl2pPr>
            <a:lvl3pPr marL="1824319" indent="0">
              <a:buNone/>
              <a:defRPr sz="4788"/>
            </a:lvl3pPr>
            <a:lvl4pPr marL="2736479" indent="0">
              <a:buNone/>
              <a:defRPr sz="3990"/>
            </a:lvl4pPr>
            <a:lvl5pPr marL="3648639" indent="0">
              <a:buNone/>
              <a:defRPr sz="3990"/>
            </a:lvl5pPr>
            <a:lvl6pPr marL="4560799" indent="0">
              <a:buNone/>
              <a:defRPr sz="3990"/>
            </a:lvl6pPr>
            <a:lvl7pPr marL="5472958" indent="0">
              <a:buNone/>
              <a:defRPr sz="3990"/>
            </a:lvl7pPr>
            <a:lvl8pPr marL="6385118" indent="0">
              <a:buNone/>
              <a:defRPr sz="3990"/>
            </a:lvl8pPr>
            <a:lvl9pPr marL="7297278" indent="0">
              <a:buNone/>
              <a:defRPr sz="3990"/>
            </a:lvl9pPr>
          </a:lstStyle>
          <a:p>
            <a:endParaRPr lang="en-GB"/>
          </a:p>
        </p:txBody>
      </p:sp>
      <p:sp>
        <p:nvSpPr>
          <p:cNvPr id="4" name="Text Placeholder 3">
            <a:extLst>
              <a:ext uri="{FF2B5EF4-FFF2-40B4-BE49-F238E27FC236}">
                <a16:creationId xmlns:a16="http://schemas.microsoft.com/office/drawing/2014/main" id="{648AD6A0-08D6-468B-8C47-5187149B57E6}"/>
              </a:ext>
            </a:extLst>
          </p:cNvPr>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en-US"/>
              <a:t>Click to edit Master text styles</a:t>
            </a:r>
          </a:p>
        </p:txBody>
      </p:sp>
      <p:sp>
        <p:nvSpPr>
          <p:cNvPr id="5" name="Date Placeholder 4">
            <a:extLst>
              <a:ext uri="{FF2B5EF4-FFF2-40B4-BE49-F238E27FC236}">
                <a16:creationId xmlns:a16="http://schemas.microsoft.com/office/drawing/2014/main" id="{86440D2B-230D-42E5-89B5-65FAF53F22AE}"/>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6" name="Footer Placeholder 5">
            <a:extLst>
              <a:ext uri="{FF2B5EF4-FFF2-40B4-BE49-F238E27FC236}">
                <a16:creationId xmlns:a16="http://schemas.microsoft.com/office/drawing/2014/main" id="{0BBA9062-CF3D-4D8C-88DC-953AB80528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834824-0B99-4EFE-A51F-9C2907D1A797}"/>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3248192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F619-670F-4926-95AC-B0BFA3C61D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FFE41B-321C-4BC0-AC39-73E8CD99B3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AF4C1C-18C7-4A4C-99C8-EBB33B365ACE}"/>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7BA1E272-C06D-47A4-BF8C-59ECBEBF88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B307C1-6EC8-4C67-A129-99D6F4618D25}"/>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1782639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06CCF-099D-4765-A133-BA43571A593E}"/>
              </a:ext>
            </a:extLst>
          </p:cNvPr>
          <p:cNvSpPr>
            <a:spLocks noGrp="1"/>
          </p:cNvSpPr>
          <p:nvPr>
            <p:ph type="title" orient="vert"/>
          </p:nvPr>
        </p:nvSpPr>
        <p:spPr>
          <a:xfrm>
            <a:off x="17406630" y="730250"/>
            <a:ext cx="5244792"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2D479-CB7D-4A78-A94C-1BC3A8C26574}"/>
              </a:ext>
            </a:extLst>
          </p:cNvPr>
          <p:cNvSpPr>
            <a:spLocks noGrp="1"/>
          </p:cNvSpPr>
          <p:nvPr>
            <p:ph type="body" orient="vert" idx="1"/>
          </p:nvPr>
        </p:nvSpPr>
        <p:spPr>
          <a:xfrm>
            <a:off x="1672253" y="730250"/>
            <a:ext cx="15430331"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917DD0-109B-48B4-8100-74F82E3DDB01}"/>
              </a:ext>
            </a:extLst>
          </p:cNvPr>
          <p:cNvSpPr>
            <a:spLocks noGrp="1"/>
          </p:cNvSpPr>
          <p:nvPr>
            <p:ph type="dt" sz="half" idx="10"/>
          </p:nvPr>
        </p:nvSpPr>
        <p:spPr/>
        <p:txBody>
          <a:body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71BE6828-6672-4E18-936A-88841A4CB8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958BD-1CB6-4F22-9FE3-F1B61D39A91F}"/>
              </a:ext>
            </a:extLst>
          </p:cNvPr>
          <p:cNvSpPr>
            <a:spLocks noGrp="1"/>
          </p:cNvSpPr>
          <p:nvPr>
            <p:ph type="sldNum" sz="quarter" idx="12"/>
          </p:nvPr>
        </p:nvSpPr>
        <p:spPr/>
        <p:txBody>
          <a:bodyPr/>
          <a:lstStyle/>
          <a:p>
            <a:fld id="{AFFB871B-A122-4B52-945E-CEBD959963AE}" type="slidenum">
              <a:rPr lang="en-GB" smtClean="0"/>
              <a:t>‹#›</a:t>
            </a:fld>
            <a:endParaRPr lang="en-GB"/>
          </a:p>
        </p:txBody>
      </p:sp>
    </p:spTree>
    <p:extLst>
      <p:ext uri="{BB962C8B-B14F-4D97-AF65-F5344CB8AC3E}">
        <p14:creationId xmlns:p14="http://schemas.microsoft.com/office/powerpoint/2010/main" val="83160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7952" y="-10873904"/>
            <a:ext cx="27532747" cy="19464427"/>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00125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subtitle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452" y="-11562"/>
            <a:ext cx="4028040" cy="2419573"/>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175099">
            <a:off x="1240607" y="1817616"/>
            <a:ext cx="27532747" cy="19464427"/>
          </a:xfrm>
          <a:prstGeom prst="rect">
            <a:avLst/>
          </a:prstGeom>
        </p:spPr>
      </p:pic>
      <p:pic>
        <p:nvPicPr>
          <p:cNvPr id="8" name="Picture 7" descr="A picture containing text, font, screenshot, graphics&#10;&#10;Description automatically generated">
            <a:extLst>
              <a:ext uri="{FF2B5EF4-FFF2-40B4-BE49-F238E27FC236}">
                <a16:creationId xmlns:a16="http://schemas.microsoft.com/office/drawing/2014/main" id="{7E01876C-C59C-F02A-9424-2E3EFA394D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75"/>
          <a:stretch/>
        </p:blipFill>
        <p:spPr>
          <a:xfrm>
            <a:off x="304046" y="11722996"/>
            <a:ext cx="5472827" cy="1979409"/>
          </a:xfrm>
          <a:prstGeom prst="rect">
            <a:avLst/>
          </a:prstGeom>
        </p:spPr>
      </p:pic>
    </p:spTree>
    <p:extLst>
      <p:ext uri="{BB962C8B-B14F-4D97-AF65-F5344CB8AC3E}">
        <p14:creationId xmlns:p14="http://schemas.microsoft.com/office/powerpoint/2010/main" val="260495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4018139" y="0"/>
            <a:ext cx="10305536" cy="13716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1672253" y="730251"/>
            <a:ext cx="10337562" cy="4323012"/>
          </a:xfrm>
        </p:spPr>
        <p:txBody>
          <a:bodyPr>
            <a:noAutofit/>
          </a:bodyPr>
          <a:lstStyle>
            <a:lvl1pPr>
              <a:defRPr sz="9600" b="1">
                <a:solidFill>
                  <a:srgbClr val="18B8A6"/>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1672253" y="5269832"/>
            <a:ext cx="10337562" cy="7084093"/>
          </a:xfrm>
        </p:spPr>
        <p:txBody>
          <a:bodyPr>
            <a:normAutofit/>
          </a:bodyPr>
          <a:lstStyle>
            <a:lvl1pPr marL="0" indent="0">
              <a:lnSpc>
                <a:spcPct val="100000"/>
              </a:lnSpc>
              <a:buNone/>
              <a:defRPr sz="6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44050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4018139" y="0"/>
            <a:ext cx="10305536" cy="13716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1672253" y="730251"/>
            <a:ext cx="10337562" cy="4323012"/>
          </a:xfrm>
        </p:spPr>
        <p:txBody>
          <a:bodyPr>
            <a:noAutofit/>
          </a:bodyPr>
          <a:lstStyle>
            <a:lvl1pPr>
              <a:defRPr sz="9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1672253" y="5269832"/>
            <a:ext cx="10337562" cy="7084093"/>
          </a:xfrm>
        </p:spPr>
        <p:txBody>
          <a:bodyPr>
            <a:normAutofit/>
          </a:bodyPr>
          <a:lstStyle>
            <a:lvl1pPr marL="0" indent="0">
              <a:lnSpc>
                <a:spcPct val="100000"/>
              </a:lnSpc>
              <a:buNone/>
              <a:defRPr sz="6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293622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p:cNvSpPr>
            <a:spLocks noGrp="1"/>
          </p:cNvSpPr>
          <p:nvPr>
            <p:ph type="title"/>
          </p:nvPr>
        </p:nvSpPr>
        <p:spPr>
          <a:xfrm>
            <a:off x="1672253" y="8042707"/>
            <a:ext cx="10337562" cy="3298171"/>
          </a:xfrm>
        </p:spPr>
        <p:txBody>
          <a:bodyPr>
            <a:noAutofit/>
          </a:bodyPr>
          <a:lstStyle>
            <a:lvl1pPr>
              <a:defRPr sz="96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1672253" y="730252"/>
            <a:ext cx="10337562" cy="7084092"/>
          </a:xfrm>
        </p:spPr>
        <p:txBody>
          <a:bodyPr>
            <a:normAutofit/>
          </a:bodyPr>
          <a:lstStyle>
            <a:lvl1pPr marL="0" indent="0">
              <a:lnSpc>
                <a:spcPct val="100000"/>
              </a:lnSpc>
              <a:buNone/>
              <a:defRPr sz="66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34051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0" y="-340242"/>
            <a:ext cx="24518679" cy="14332689"/>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Title 1"/>
          <p:cNvSpPr>
            <a:spLocks noGrp="1"/>
          </p:cNvSpPr>
          <p:nvPr>
            <p:ph type="title"/>
          </p:nvPr>
        </p:nvSpPr>
        <p:spPr>
          <a:xfrm>
            <a:off x="1672253" y="8042707"/>
            <a:ext cx="10337562" cy="3239193"/>
          </a:xfrm>
        </p:spPr>
        <p:txBody>
          <a:bodyPr>
            <a:noAutofit/>
          </a:bodyPr>
          <a:lstStyle>
            <a:lvl1pPr>
              <a:defRPr sz="9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1672253" y="730252"/>
            <a:ext cx="10337562" cy="7084092"/>
          </a:xfrm>
        </p:spPr>
        <p:txBody>
          <a:bodyPr>
            <a:normAutofit/>
          </a:bodyPr>
          <a:lstStyle>
            <a:lvl1pPr marL="0" indent="0">
              <a:lnSpc>
                <a:spcPct val="100000"/>
              </a:lnSpc>
              <a:buNone/>
              <a:defRPr sz="66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132033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1672253" y="730251"/>
            <a:ext cx="9659776"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1672252" y="3788228"/>
            <a:ext cx="9659777"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a:t>Edit Master text styles</a:t>
            </a:r>
          </a:p>
        </p:txBody>
      </p:sp>
    </p:spTree>
    <p:extLst>
      <p:ext uri="{BB962C8B-B14F-4D97-AF65-F5344CB8AC3E}">
        <p14:creationId xmlns:p14="http://schemas.microsoft.com/office/powerpoint/2010/main" val="272506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2253" y="730251"/>
            <a:ext cx="2097917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2253" y="3651250"/>
            <a:ext cx="2097917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2253" y="12712701"/>
            <a:ext cx="5472827" cy="730250"/>
          </a:xfrm>
          <a:prstGeom prst="rect">
            <a:avLst/>
          </a:prstGeom>
        </p:spPr>
        <p:txBody>
          <a:bodyPr vert="horz" lIns="91440" tIns="45720" rIns="91440" bIns="45720" rtlCol="0" anchor="ctr"/>
          <a:lstStyle>
            <a:lvl1pPr algn="l">
              <a:defRPr sz="2394">
                <a:solidFill>
                  <a:schemeClr val="tx1">
                    <a:tint val="75000"/>
                  </a:schemeClr>
                </a:solidFill>
              </a:defRPr>
            </a:lvl1pPr>
          </a:lstStyle>
          <a:p>
            <a:fld id="{FE5FD864-7D01-4D6D-A999-672658A2FBDB}" type="datetimeFigureOut">
              <a:rPr lang="en-US" smtClean="0"/>
              <a:t>6/28/2023</a:t>
            </a:fld>
            <a:endParaRPr lang="en-US"/>
          </a:p>
        </p:txBody>
      </p:sp>
      <p:sp>
        <p:nvSpPr>
          <p:cNvPr id="5" name="Footer Placeholder 4"/>
          <p:cNvSpPr>
            <a:spLocks noGrp="1"/>
          </p:cNvSpPr>
          <p:nvPr>
            <p:ph type="ftr" sz="quarter" idx="3"/>
          </p:nvPr>
        </p:nvSpPr>
        <p:spPr>
          <a:xfrm>
            <a:off x="8057218" y="12712701"/>
            <a:ext cx="8209240"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178595" y="12712701"/>
            <a:ext cx="5472827" cy="730250"/>
          </a:xfrm>
          <a:prstGeom prst="rect">
            <a:avLst/>
          </a:prstGeom>
        </p:spPr>
        <p:txBody>
          <a:bodyPr vert="horz" lIns="91440" tIns="45720" rIns="91440" bIns="45720" rtlCol="0" anchor="ctr"/>
          <a:lstStyle>
            <a:lvl1pPr algn="r">
              <a:defRPr sz="2394">
                <a:solidFill>
                  <a:schemeClr val="tx1">
                    <a:tint val="75000"/>
                  </a:schemeClr>
                </a:solidFill>
              </a:defRPr>
            </a:lvl1pPr>
          </a:lstStyle>
          <a:p>
            <a:fld id="{3D9A93CF-29B1-423F-8996-26EFEE32DDF9}" type="slidenum">
              <a:rPr lang="en-US" smtClean="0"/>
              <a:t>‹#›</a:t>
            </a:fld>
            <a:endParaRPr lang="en-US"/>
          </a:p>
        </p:txBody>
      </p:sp>
    </p:spTree>
    <p:extLst>
      <p:ext uri="{BB962C8B-B14F-4D97-AF65-F5344CB8AC3E}">
        <p14:creationId xmlns:p14="http://schemas.microsoft.com/office/powerpoint/2010/main" val="1296673963"/>
      </p:ext>
    </p:extLst>
  </p:cSld>
  <p:clrMap bg1="lt1" tx1="dk1" bg2="lt2" tx2="dk2" accent1="accent1" accent2="accent2" accent3="accent3" accent4="accent4" accent5="accent5" accent6="accent6" hlink="hlink" folHlink="folHlink"/>
  <p:sldLayoutIdLst>
    <p:sldLayoutId id="2147483720" r:id="rId1"/>
    <p:sldLayoutId id="2147483709" r:id="rId2"/>
    <p:sldLayoutId id="2147483721" r:id="rId3"/>
    <p:sldLayoutId id="2147483722" r:id="rId4"/>
    <p:sldLayoutId id="2147483710" r:id="rId5"/>
    <p:sldLayoutId id="2147483723" r:id="rId6"/>
    <p:sldLayoutId id="2147483711" r:id="rId7"/>
    <p:sldLayoutId id="2147483724" r:id="rId8"/>
    <p:sldLayoutId id="2147483727" r:id="rId9"/>
    <p:sldLayoutId id="2147483728" r:id="rId10"/>
    <p:sldLayoutId id="2147483729" r:id="rId11"/>
    <p:sldLayoutId id="2147483730" r:id="rId12"/>
    <p:sldLayoutId id="2147483731" r:id="rId13"/>
    <p:sldLayoutId id="2147483735" r:id="rId14"/>
    <p:sldLayoutId id="2147483732" r:id="rId15"/>
    <p:sldLayoutId id="2147483712" r:id="rId16"/>
    <p:sldLayoutId id="2147483725" r:id="rId17"/>
    <p:sldLayoutId id="2147483726" r:id="rId18"/>
    <p:sldLayoutId id="2147483713" r:id="rId19"/>
    <p:sldLayoutId id="2147483714" r:id="rId20"/>
    <p:sldLayoutId id="2147483715" r:id="rId21"/>
    <p:sldLayoutId id="2147483733" r:id="rId22"/>
    <p:sldLayoutId id="2147483716" r:id="rId23"/>
    <p:sldLayoutId id="2147483717" r:id="rId24"/>
    <p:sldLayoutId id="2147483718" r:id="rId25"/>
    <p:sldLayoutId id="2147483719" r:id="rId26"/>
  </p:sldLayoutIdLst>
  <p:txStyles>
    <p:titleStyle>
      <a:lvl1pPr algn="l" defTabSz="1824319" rtl="0" eaLnBrk="1" latinLnBrk="0" hangingPunct="1">
        <a:lnSpc>
          <a:spcPct val="90000"/>
        </a:lnSpc>
        <a:spcBef>
          <a:spcPct val="0"/>
        </a:spcBef>
        <a:buNone/>
        <a:defRPr sz="8778" kern="1200">
          <a:solidFill>
            <a:schemeClr val="tx1"/>
          </a:solidFill>
          <a:latin typeface="+mj-lt"/>
          <a:ea typeface="+mj-ea"/>
          <a:cs typeface="+mj-cs"/>
        </a:defRPr>
      </a:lvl1pPr>
    </p:titleStyle>
    <p:bodyStyle>
      <a:lvl1pPr marL="456080" indent="-456080" algn="l" defTabSz="1824319" rtl="0" eaLnBrk="1" latinLnBrk="0" hangingPunct="1">
        <a:lnSpc>
          <a:spcPct val="90000"/>
        </a:lnSpc>
        <a:spcBef>
          <a:spcPts val="1995"/>
        </a:spcBef>
        <a:buFont typeface="Arial" panose="020B0604020202020204" pitchFamily="34" charset="0"/>
        <a:buChar char="•"/>
        <a:defRPr sz="5586" kern="1200">
          <a:solidFill>
            <a:schemeClr val="tx1"/>
          </a:solidFill>
          <a:latin typeface="+mn-lt"/>
          <a:ea typeface="+mn-ea"/>
          <a:cs typeface="+mn-cs"/>
        </a:defRPr>
      </a:lvl1pPr>
      <a:lvl2pPr marL="1368240" indent="-456080" algn="l" defTabSz="1824319"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399" indent="-456080" algn="l" defTabSz="1824319"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55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71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n-US"/>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C44A55-4EDF-4DF3-A480-73E317B0FFA6}"/>
              </a:ext>
            </a:extLst>
          </p:cNvPr>
          <p:cNvSpPr>
            <a:spLocks noGrp="1"/>
          </p:cNvSpPr>
          <p:nvPr>
            <p:ph type="title"/>
          </p:nvPr>
        </p:nvSpPr>
        <p:spPr>
          <a:xfrm>
            <a:off x="1672253" y="730251"/>
            <a:ext cx="2097917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40399F-BB42-423D-9A84-0A359A658EB7}"/>
              </a:ext>
            </a:extLst>
          </p:cNvPr>
          <p:cNvSpPr>
            <a:spLocks noGrp="1"/>
          </p:cNvSpPr>
          <p:nvPr>
            <p:ph type="body" idx="1"/>
          </p:nvPr>
        </p:nvSpPr>
        <p:spPr>
          <a:xfrm>
            <a:off x="1672253" y="3651250"/>
            <a:ext cx="2097917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FB868-B409-4D26-A0AC-6547AC326551}"/>
              </a:ext>
            </a:extLst>
          </p:cNvPr>
          <p:cNvSpPr>
            <a:spLocks noGrp="1"/>
          </p:cNvSpPr>
          <p:nvPr>
            <p:ph type="dt" sz="half" idx="2"/>
          </p:nvPr>
        </p:nvSpPr>
        <p:spPr>
          <a:xfrm>
            <a:off x="1672253" y="12712701"/>
            <a:ext cx="5472827" cy="730250"/>
          </a:xfrm>
          <a:prstGeom prst="rect">
            <a:avLst/>
          </a:prstGeom>
        </p:spPr>
        <p:txBody>
          <a:bodyPr vert="horz" lIns="91440" tIns="45720" rIns="91440" bIns="45720" rtlCol="0" anchor="ctr"/>
          <a:lstStyle>
            <a:lvl1pPr algn="l">
              <a:defRPr sz="2394">
                <a:solidFill>
                  <a:schemeClr val="tx1">
                    <a:tint val="75000"/>
                  </a:schemeClr>
                </a:solidFill>
              </a:defRPr>
            </a:lvl1pPr>
          </a:lstStyle>
          <a:p>
            <a:fld id="{D03476C7-8AE5-4974-B430-79C18E522566}" type="datetimeFigureOut">
              <a:rPr lang="en-GB" smtClean="0"/>
              <a:t>28/06/2023</a:t>
            </a:fld>
            <a:endParaRPr lang="en-GB"/>
          </a:p>
        </p:txBody>
      </p:sp>
      <p:sp>
        <p:nvSpPr>
          <p:cNvPr id="5" name="Footer Placeholder 4">
            <a:extLst>
              <a:ext uri="{FF2B5EF4-FFF2-40B4-BE49-F238E27FC236}">
                <a16:creationId xmlns:a16="http://schemas.microsoft.com/office/drawing/2014/main" id="{83151737-844D-4613-A7EB-81EAD7CDE791}"/>
              </a:ext>
            </a:extLst>
          </p:cNvPr>
          <p:cNvSpPr>
            <a:spLocks noGrp="1"/>
          </p:cNvSpPr>
          <p:nvPr>
            <p:ph type="ftr" sz="quarter" idx="3"/>
          </p:nvPr>
        </p:nvSpPr>
        <p:spPr>
          <a:xfrm>
            <a:off x="8057218" y="12712701"/>
            <a:ext cx="8209240"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22274D-8D24-4CEE-ACDF-FCFC808D32CA}"/>
              </a:ext>
            </a:extLst>
          </p:cNvPr>
          <p:cNvSpPr>
            <a:spLocks noGrp="1"/>
          </p:cNvSpPr>
          <p:nvPr>
            <p:ph type="sldNum" sz="quarter" idx="4"/>
          </p:nvPr>
        </p:nvSpPr>
        <p:spPr>
          <a:xfrm>
            <a:off x="17178595" y="12712701"/>
            <a:ext cx="5472827" cy="730250"/>
          </a:xfrm>
          <a:prstGeom prst="rect">
            <a:avLst/>
          </a:prstGeom>
        </p:spPr>
        <p:txBody>
          <a:bodyPr vert="horz" lIns="91440" tIns="45720" rIns="91440" bIns="45720" rtlCol="0" anchor="ctr"/>
          <a:lstStyle>
            <a:lvl1pPr algn="r">
              <a:defRPr sz="2394">
                <a:solidFill>
                  <a:schemeClr val="tx1">
                    <a:tint val="75000"/>
                  </a:schemeClr>
                </a:solidFill>
              </a:defRPr>
            </a:lvl1pPr>
          </a:lstStyle>
          <a:p>
            <a:fld id="{AFFB871B-A122-4B52-945E-CEBD959963AE}" type="slidenum">
              <a:rPr lang="en-GB" smtClean="0"/>
              <a:t>‹#›</a:t>
            </a:fld>
            <a:endParaRPr lang="en-GB"/>
          </a:p>
        </p:txBody>
      </p:sp>
    </p:spTree>
    <p:extLst>
      <p:ext uri="{BB962C8B-B14F-4D97-AF65-F5344CB8AC3E}">
        <p14:creationId xmlns:p14="http://schemas.microsoft.com/office/powerpoint/2010/main" val="40523849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824319" rtl="0" eaLnBrk="1" latinLnBrk="0" hangingPunct="1">
        <a:lnSpc>
          <a:spcPct val="90000"/>
        </a:lnSpc>
        <a:spcBef>
          <a:spcPct val="0"/>
        </a:spcBef>
        <a:buNone/>
        <a:defRPr sz="8778" kern="1200">
          <a:solidFill>
            <a:schemeClr val="tx1"/>
          </a:solidFill>
          <a:latin typeface="+mj-lt"/>
          <a:ea typeface="+mj-ea"/>
          <a:cs typeface="+mj-cs"/>
        </a:defRPr>
      </a:lvl1pPr>
    </p:titleStyle>
    <p:bodyStyle>
      <a:lvl1pPr marL="456080" indent="-456080" algn="l" defTabSz="1824319" rtl="0" eaLnBrk="1" latinLnBrk="0" hangingPunct="1">
        <a:lnSpc>
          <a:spcPct val="90000"/>
        </a:lnSpc>
        <a:spcBef>
          <a:spcPts val="1995"/>
        </a:spcBef>
        <a:buFont typeface="Arial" panose="020B0604020202020204" pitchFamily="34" charset="0"/>
        <a:buChar char="•"/>
        <a:defRPr sz="5586" kern="1200">
          <a:solidFill>
            <a:schemeClr val="tx1"/>
          </a:solidFill>
          <a:latin typeface="+mn-lt"/>
          <a:ea typeface="+mn-ea"/>
          <a:cs typeface="+mn-cs"/>
        </a:defRPr>
      </a:lvl1pPr>
      <a:lvl2pPr marL="1368240" indent="-456080" algn="l" defTabSz="1824319"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399" indent="-456080" algn="l" defTabSz="1824319"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55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71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n-US"/>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 Type="http://schemas.openxmlformats.org/officeDocument/2006/relationships/notesSlide" Target="../notesSlides/notesSlide19.xml"/><Relationship Id="rId16" Type="http://schemas.openxmlformats.org/officeDocument/2006/relationships/image" Target="../media/image62.svg"/><Relationship Id="rId1" Type="http://schemas.openxmlformats.org/officeDocument/2006/relationships/slideLayout" Target="../slideLayouts/slideLayout5.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44.emf"/><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8.emf"/><Relationship Id="rId11" Type="http://schemas.openxmlformats.org/officeDocument/2006/relationships/image" Target="../media/image73.png"/><Relationship Id="rId5" Type="http://schemas.openxmlformats.org/officeDocument/2006/relationships/image" Target="../media/image67.sv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hyperlink" Target="https://climate.ec.europa.eu/eu-action/eu-emissions-trading-system-eu-ets_en" TargetMode="External"/><Relationship Id="rId13" Type="http://schemas.openxmlformats.org/officeDocument/2006/relationships/hyperlink" Target="https://www.undp.org/publications/guide-carbon-pricing-and-fossil-fuel-subsidy-reform" TargetMode="External"/><Relationship Id="rId18" Type="http://schemas.openxmlformats.org/officeDocument/2006/relationships/hyperlink" Target="https://openknowledge.worldbank.org/server/api/core/bitstreams/9a57817b-998f-584b-b60d-a12d1c4648cf/content" TargetMode="External"/><Relationship Id="rId3" Type="http://schemas.openxmlformats.org/officeDocument/2006/relationships/hyperlink" Target="https://openknowledge.worldbank.org/collections/d9ab9a14-0168-54e9-9ff2-b84a1c83fb43" TargetMode="External"/><Relationship Id="rId7" Type="http://schemas.openxmlformats.org/officeDocument/2006/relationships/hyperlink" Target="https://www.imf.org/en/Publications/fandd/issues/2019/06/what-is-carbon-taxation-basics" TargetMode="External"/><Relationship Id="rId12" Type="http://schemas.openxmlformats.org/officeDocument/2006/relationships/hyperlink" Target="https://www.resources.org/archives/learning-thirty-years-cap-trade/" TargetMode="External"/><Relationship Id="rId17" Type="http://schemas.openxmlformats.org/officeDocument/2006/relationships/hyperlink" Target="https://redd.unfccc.int/info-hub.html?sortCountry=desc" TargetMode="External"/><Relationship Id="rId2" Type="http://schemas.openxmlformats.org/officeDocument/2006/relationships/notesSlide" Target="../notesSlides/notesSlide27.xml"/><Relationship Id="rId16" Type="http://schemas.openxmlformats.org/officeDocument/2006/relationships/hyperlink" Target="https://www.worldbank.org/en/programs/pricing-carbon" TargetMode="External"/><Relationship Id="rId1" Type="http://schemas.openxmlformats.org/officeDocument/2006/relationships/slideLayout" Target="../slideLayouts/slideLayout18.xml"/><Relationship Id="rId6" Type="http://schemas.openxmlformats.org/officeDocument/2006/relationships/hyperlink" Target="https://carbonpricingdashboard.worldbank.org/" TargetMode="External"/><Relationship Id="rId11" Type="http://schemas.openxmlformats.org/officeDocument/2006/relationships/hyperlink" Target="https://doi.org/10.1111/cobi.13970" TargetMode="External"/><Relationship Id="rId5" Type="http://schemas.openxmlformats.org/officeDocument/2006/relationships/hyperlink" Target="https://www.worldbank.org/en/news/press-release/2021/05/25/carbon-prices-now-apply-to-over-a-fifth-of-global-greenhouse-gases" TargetMode="External"/><Relationship Id="rId15" Type="http://schemas.openxmlformats.org/officeDocument/2006/relationships/hyperlink" Target="https://www.worldbank.org/en/programs/pricing-carbon/why-price-carbon" TargetMode="External"/><Relationship Id="rId10" Type="http://schemas.openxmlformats.org/officeDocument/2006/relationships/hyperlink" Target="https://www.ecosystemmarketplace.com/publications/state-of-the-voluntary-carbon-markets-2022/" TargetMode="External"/><Relationship Id="rId19" Type="http://schemas.openxmlformats.org/officeDocument/2006/relationships/hyperlink" Target="https://storage.pardot.com/881182/1680172478zgFzdrQY/South_Pole___VCM_Report_2022_2023.pdf" TargetMode="External"/><Relationship Id="rId4" Type="http://schemas.openxmlformats.org/officeDocument/2006/relationships/hyperlink" Target="https://www.worldbank.org/en/news/press-release/2023/05/23/record-high-revenues-from-global-carbon-pricing-near-100-billion" TargetMode="External"/><Relationship Id="rId9" Type="http://schemas.openxmlformats.org/officeDocument/2006/relationships/hyperlink" Target="https://www.worldbank.org/en/news/feature/2022/08/17/what-you-need-to-know-about-results-based-climate-finance" TargetMode="External"/><Relationship Id="rId14" Type="http://schemas.openxmlformats.org/officeDocument/2006/relationships/hyperlink" Target="https://openknowledge.worldbank.org/entities/publication/d49582fa-132a-524c-8a28-f9a82eed284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0460" y="1218358"/>
            <a:ext cx="18242756" cy="4775200"/>
          </a:xfrm>
        </p:spPr>
        <p:txBody>
          <a:bodyPr>
            <a:normAutofit/>
          </a:bodyPr>
          <a:lstStyle/>
          <a:p>
            <a:r>
              <a:rPr lang="en-GB" sz="8800">
                <a:latin typeface="EC Square Sans Pro" panose="020B0506040000020004" pitchFamily="34" charset="0"/>
              </a:rPr>
              <a:t>INTRODUCTION TO CARBON MARKETS</a:t>
            </a:r>
          </a:p>
        </p:txBody>
      </p:sp>
      <p:sp>
        <p:nvSpPr>
          <p:cNvPr id="3" name="Subtitle 2"/>
          <p:cNvSpPr>
            <a:spLocks noGrp="1"/>
          </p:cNvSpPr>
          <p:nvPr>
            <p:ph type="subTitle" idx="1"/>
          </p:nvPr>
        </p:nvSpPr>
        <p:spPr>
          <a:xfrm>
            <a:off x="3040460" y="6690049"/>
            <a:ext cx="18242756" cy="3311524"/>
          </a:xfrm>
        </p:spPr>
        <p:txBody>
          <a:bodyPr/>
          <a:lstStyle/>
          <a:p>
            <a:r>
              <a:rPr lang="en-GB">
                <a:latin typeface="EC Square Sans Pro" panose="020B0506040000020004" pitchFamily="34" charset="0"/>
              </a:rPr>
              <a:t>Carbon pricing mechanisms and associated markets</a:t>
            </a:r>
          </a:p>
          <a:p>
            <a:endParaRPr lang="en-GB"/>
          </a:p>
          <a:p>
            <a:endParaRPr lang="en-GB"/>
          </a:p>
        </p:txBody>
      </p:sp>
    </p:spTree>
    <p:extLst>
      <p:ext uri="{BB962C8B-B14F-4D97-AF65-F5344CB8AC3E}">
        <p14:creationId xmlns:p14="http://schemas.microsoft.com/office/powerpoint/2010/main" val="2015597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58022">
            <a:off x="8076629" y="-4681297"/>
            <a:ext cx="24813132" cy="17541780"/>
          </a:xfrm>
          <a:prstGeom prst="rect">
            <a:avLst/>
          </a:prstGeom>
        </p:spPr>
      </p:pic>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5570702"/>
            <a:ext cx="21040129" cy="6783223"/>
          </a:xfrm>
        </p:spPr>
        <p:txBody>
          <a:bodyPr>
            <a:normAutofit/>
          </a:bodyPr>
          <a:lstStyle/>
          <a:p>
            <a:pPr marL="0" indent="0">
              <a:buNone/>
            </a:pPr>
            <a:r>
              <a:rPr lang="en-GB" sz="8800">
                <a:latin typeface="EC Square Sans Pro" panose="020B0506040000020004" pitchFamily="34" charset="0"/>
              </a:rPr>
              <a:t>Directly sets a price on carbon by defining an </a:t>
            </a:r>
            <a:r>
              <a:rPr lang="en-GB" sz="8800" b="1">
                <a:solidFill>
                  <a:srgbClr val="1A53EA"/>
                </a:solidFill>
                <a:latin typeface="EC Square Sans Pro" panose="020B0506040000020004" pitchFamily="34" charset="0"/>
              </a:rPr>
              <a:t>explicit tax rate on greenhouse gas emissions</a:t>
            </a:r>
            <a:r>
              <a:rPr lang="en-GB" sz="8800">
                <a:latin typeface="EC Square Sans Pro" panose="020B0506040000020004" pitchFamily="34" charset="0"/>
              </a:rPr>
              <a:t>. </a:t>
            </a:r>
            <a:endParaRPr lang="en-GB" sz="8800" i="1" noProof="0">
              <a:latin typeface="EC Square Sans Pro" panose="020B0506040000020004" pitchFamily="34" charset="0"/>
            </a:endParaRPr>
          </a:p>
        </p:txBody>
      </p:sp>
      <p:sp>
        <p:nvSpPr>
          <p:cNvPr id="6" name="Title 5"/>
          <p:cNvSpPr>
            <a:spLocks noGrp="1"/>
          </p:cNvSpPr>
          <p:nvPr>
            <p:ph type="title"/>
          </p:nvPr>
        </p:nvSpPr>
        <p:spPr>
          <a:xfrm>
            <a:off x="1611292" y="1095354"/>
            <a:ext cx="12638108" cy="4323012"/>
          </a:xfrm>
        </p:spPr>
        <p:txBody>
          <a:bodyPr anchor="t"/>
          <a:lstStyle/>
          <a:p>
            <a:pPr marL="73025" marR="56515" indent="-635">
              <a:spcAft>
                <a:spcPts val="0"/>
              </a:spcAft>
            </a:pPr>
            <a:r>
              <a:rPr lang="en-US">
                <a:solidFill>
                  <a:srgbClr val="903F98"/>
                </a:solidFill>
                <a:latin typeface="EC Square Sans Pro" panose="020B0506040000020004" pitchFamily="34" charset="0"/>
              </a:rPr>
              <a:t>CARBON TAXATION</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cs typeface="Noto Sans" panose="020B0802040504020204" pitchFamily="34"/>
            </a:endParaRPr>
          </a:p>
        </p:txBody>
      </p:sp>
    </p:spTree>
    <p:extLst>
      <p:ext uri="{BB962C8B-B14F-4D97-AF65-F5344CB8AC3E}">
        <p14:creationId xmlns:p14="http://schemas.microsoft.com/office/powerpoint/2010/main" val="244987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4484">
            <a:off x="-5741488" y="-4350943"/>
            <a:ext cx="33197416" cy="23469096"/>
          </a:xfrm>
          <a:prstGeom prst="rect">
            <a:avLst/>
          </a:prstGeom>
        </p:spPr>
      </p:pic>
      <p:sp>
        <p:nvSpPr>
          <p:cNvPr id="6" name="Title 5"/>
          <p:cNvSpPr>
            <a:spLocks noGrp="1"/>
          </p:cNvSpPr>
          <p:nvPr>
            <p:ph type="title"/>
          </p:nvPr>
        </p:nvSpPr>
        <p:spPr>
          <a:xfrm>
            <a:off x="1611292" y="1095354"/>
            <a:ext cx="12638108" cy="4323012"/>
          </a:xfrm>
        </p:spPr>
        <p:txBody>
          <a:bodyPr anchor="t"/>
          <a:lstStyle/>
          <a:p>
            <a:pPr marL="73025" marR="56515" indent="-635">
              <a:spcAft>
                <a:spcPts val="0"/>
              </a:spcAft>
            </a:pPr>
            <a:r>
              <a:rPr lang="en-US">
                <a:solidFill>
                  <a:srgbClr val="903F98"/>
                </a:solidFill>
                <a:latin typeface="EC Square Sans Pro" panose="020B0506040000020004" pitchFamily="34" charset="0"/>
              </a:rPr>
              <a:t>CARBON TAXATION</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cs typeface="Noto Sans" panose="020B0802040504020204" pitchFamily="34"/>
            </a:endParaRPr>
          </a:p>
        </p:txBody>
      </p:sp>
      <p:sp>
        <p:nvSpPr>
          <p:cNvPr id="8" name="Oval 7">
            <a:extLst>
              <a:ext uri="{FF2B5EF4-FFF2-40B4-BE49-F238E27FC236}">
                <a16:creationId xmlns:a16="http://schemas.microsoft.com/office/drawing/2014/main" id="{3690AFAC-6101-FC7F-888E-3F59AFF965B8}"/>
              </a:ext>
            </a:extLst>
          </p:cNvPr>
          <p:cNvSpPr/>
          <p:nvPr/>
        </p:nvSpPr>
        <p:spPr>
          <a:xfrm>
            <a:off x="542871" y="6878303"/>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DECA8E8-54AF-9E03-A9E8-86405399C816}"/>
              </a:ext>
            </a:extLst>
          </p:cNvPr>
          <p:cNvSpPr txBox="1">
            <a:spLocks/>
          </p:cNvSpPr>
          <p:nvPr/>
        </p:nvSpPr>
        <p:spPr>
          <a:xfrm>
            <a:off x="1048463" y="7883137"/>
            <a:ext cx="4266518" cy="38386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USED </a:t>
            </a:r>
          </a:p>
          <a:p>
            <a:r>
              <a:rPr lang="en-GB" sz="3600" b="0">
                <a:solidFill>
                  <a:srgbClr val="00125C"/>
                </a:solidFill>
                <a:latin typeface="EC Square Sans Pro" panose="020B0506040000020004" pitchFamily="34" charset="0"/>
              </a:rPr>
              <a:t>to </a:t>
            </a:r>
            <a:r>
              <a:rPr lang="en-GB" sz="3600" b="0">
                <a:solidFill>
                  <a:srgbClr val="1A53EA"/>
                </a:solidFill>
                <a:latin typeface="EC Square Sans Pro" panose="020B0506040000020004" pitchFamily="34" charset="0"/>
              </a:rPr>
              <a:t>discourage</a:t>
            </a:r>
            <a:r>
              <a:rPr lang="en-GB" sz="3600" b="0">
                <a:solidFill>
                  <a:srgbClr val="00125C"/>
                </a:solidFill>
                <a:latin typeface="EC Square Sans Pro" panose="020B0506040000020004" pitchFamily="34" charset="0"/>
              </a:rPr>
              <a:t> the consumption of fossil fuels and shift to lower-carbon fuels.</a:t>
            </a:r>
          </a:p>
        </p:txBody>
      </p:sp>
      <p:sp>
        <p:nvSpPr>
          <p:cNvPr id="19" name="Oval 18">
            <a:extLst>
              <a:ext uri="{FF2B5EF4-FFF2-40B4-BE49-F238E27FC236}">
                <a16:creationId xmlns:a16="http://schemas.microsoft.com/office/drawing/2014/main" id="{871CCD27-B451-D540-3C41-C06E9000EB00}"/>
              </a:ext>
            </a:extLst>
          </p:cNvPr>
          <p:cNvSpPr/>
          <p:nvPr/>
        </p:nvSpPr>
        <p:spPr>
          <a:xfrm>
            <a:off x="11902847" y="6168278"/>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BBFD41-88BC-FC74-183D-B79B3C563A17}"/>
              </a:ext>
            </a:extLst>
          </p:cNvPr>
          <p:cNvSpPr/>
          <p:nvPr/>
        </p:nvSpPr>
        <p:spPr>
          <a:xfrm>
            <a:off x="16472763" y="1207191"/>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5CD63B-1713-B1D2-6702-4E8CC0C5E293}"/>
              </a:ext>
            </a:extLst>
          </p:cNvPr>
          <p:cNvSpPr/>
          <p:nvPr/>
        </p:nvSpPr>
        <p:spPr>
          <a:xfrm>
            <a:off x="17814175" y="7592145"/>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7891AA0-98C1-DF35-ECB4-7874D239B5CF}"/>
              </a:ext>
            </a:extLst>
          </p:cNvPr>
          <p:cNvSpPr txBox="1">
            <a:spLocks/>
          </p:cNvSpPr>
          <p:nvPr/>
        </p:nvSpPr>
        <p:spPr>
          <a:xfrm>
            <a:off x="12147505" y="7276471"/>
            <a:ext cx="4835671" cy="325648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EASIER</a:t>
            </a:r>
          </a:p>
          <a:p>
            <a:r>
              <a:rPr lang="en-GB" sz="3600">
                <a:solidFill>
                  <a:srgbClr val="903F98"/>
                </a:solidFill>
                <a:latin typeface="EC Square Sans Pro" panose="020B0506040000020004" pitchFamily="34" charset="0"/>
              </a:rPr>
              <a:t> </a:t>
            </a:r>
            <a:r>
              <a:rPr lang="en-GB" sz="3600" b="0">
                <a:solidFill>
                  <a:srgbClr val="1A53EA"/>
                </a:solidFill>
                <a:latin typeface="EC Square Sans Pro" panose="020B0506040000020004" pitchFamily="34" charset="0"/>
              </a:rPr>
              <a:t>to implement </a:t>
            </a:r>
            <a:r>
              <a:rPr lang="en-GB" sz="3600" b="0">
                <a:solidFill>
                  <a:srgbClr val="00125C"/>
                </a:solidFill>
                <a:latin typeface="EC Square Sans Pro" panose="020B0506040000020004" pitchFamily="34" charset="0"/>
              </a:rPr>
              <a:t>than other carbon pricing instruments, especially in developing countries.</a:t>
            </a:r>
          </a:p>
        </p:txBody>
      </p:sp>
      <p:sp>
        <p:nvSpPr>
          <p:cNvPr id="14" name="Title 1">
            <a:extLst>
              <a:ext uri="{FF2B5EF4-FFF2-40B4-BE49-F238E27FC236}">
                <a16:creationId xmlns:a16="http://schemas.microsoft.com/office/drawing/2014/main" id="{EC2FAC71-36BB-E349-8147-D96A7EC1499C}"/>
              </a:ext>
            </a:extLst>
          </p:cNvPr>
          <p:cNvSpPr txBox="1">
            <a:spLocks/>
          </p:cNvSpPr>
          <p:nvPr/>
        </p:nvSpPr>
        <p:spPr>
          <a:xfrm>
            <a:off x="7730922" y="5715805"/>
            <a:ext cx="3638051" cy="8449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endParaRPr lang="en-GB" sz="4400">
              <a:solidFill>
                <a:srgbClr val="903F98"/>
              </a:solidFill>
              <a:latin typeface="EC Square Sans Pro" panose="020B0506040000020004" pitchFamily="34" charset="0"/>
            </a:endParaRPr>
          </a:p>
        </p:txBody>
      </p:sp>
      <p:sp>
        <p:nvSpPr>
          <p:cNvPr id="15" name="Title 1">
            <a:extLst>
              <a:ext uri="{FF2B5EF4-FFF2-40B4-BE49-F238E27FC236}">
                <a16:creationId xmlns:a16="http://schemas.microsoft.com/office/drawing/2014/main" id="{F7D9ECC5-E6B5-8DB0-3ED3-63EEF1204490}"/>
              </a:ext>
            </a:extLst>
          </p:cNvPr>
          <p:cNvSpPr txBox="1">
            <a:spLocks/>
          </p:cNvSpPr>
          <p:nvPr/>
        </p:nvSpPr>
        <p:spPr>
          <a:xfrm>
            <a:off x="17180549" y="2314443"/>
            <a:ext cx="3964840" cy="36807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POLITICAL RISKS </a:t>
            </a:r>
            <a:r>
              <a:rPr lang="en-GB" sz="3600" b="0">
                <a:solidFill>
                  <a:srgbClr val="00125C"/>
                </a:solidFill>
                <a:latin typeface="EC Square Sans Pro" panose="020B0506040000020004" pitchFamily="34" charset="0"/>
              </a:rPr>
              <a:t>and risks of switching to </a:t>
            </a:r>
            <a:r>
              <a:rPr lang="en-GB" sz="3600" b="0">
                <a:solidFill>
                  <a:srgbClr val="1A53EA"/>
                </a:solidFill>
                <a:latin typeface="EC Square Sans Pro" panose="020B0506040000020004" pitchFamily="34" charset="0"/>
              </a:rPr>
              <a:t>informal sources of energy </a:t>
            </a:r>
            <a:r>
              <a:rPr lang="en-GB" sz="3600" b="0">
                <a:solidFill>
                  <a:srgbClr val="00125C"/>
                </a:solidFill>
                <a:latin typeface="EC Square Sans Pro" panose="020B0506040000020004" pitchFamily="34" charset="0"/>
              </a:rPr>
              <a:t>(wood, charcoal).</a:t>
            </a:r>
          </a:p>
        </p:txBody>
      </p:sp>
      <p:sp>
        <p:nvSpPr>
          <p:cNvPr id="17" name="Title 1">
            <a:extLst>
              <a:ext uri="{FF2B5EF4-FFF2-40B4-BE49-F238E27FC236}">
                <a16:creationId xmlns:a16="http://schemas.microsoft.com/office/drawing/2014/main" id="{8C755D1A-44C1-5838-900C-BCE9FF3901B1}"/>
              </a:ext>
            </a:extLst>
          </p:cNvPr>
          <p:cNvSpPr txBox="1">
            <a:spLocks/>
          </p:cNvSpPr>
          <p:nvPr/>
        </p:nvSpPr>
        <p:spPr>
          <a:xfrm>
            <a:off x="18532674" y="9517154"/>
            <a:ext cx="4162913" cy="24840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BEWARE</a:t>
            </a:r>
          </a:p>
          <a:p>
            <a:r>
              <a:rPr lang="en-GB" sz="3600" b="0">
                <a:solidFill>
                  <a:srgbClr val="002060"/>
                </a:solidFill>
                <a:latin typeface="EC Square Sans Pro" panose="020B0506040000020004" pitchFamily="34" charset="0"/>
              </a:rPr>
              <a:t>of fossil fuel </a:t>
            </a:r>
            <a:r>
              <a:rPr lang="en-GB" sz="3600" b="0">
                <a:solidFill>
                  <a:srgbClr val="1A53EA"/>
                </a:solidFill>
                <a:latin typeface="EC Square Sans Pro" panose="020B0506040000020004" pitchFamily="34" charset="0"/>
              </a:rPr>
              <a:t>subsidies.</a:t>
            </a:r>
          </a:p>
        </p:txBody>
      </p:sp>
      <p:sp>
        <p:nvSpPr>
          <p:cNvPr id="23" name="Oval 22">
            <a:extLst>
              <a:ext uri="{FF2B5EF4-FFF2-40B4-BE49-F238E27FC236}">
                <a16:creationId xmlns:a16="http://schemas.microsoft.com/office/drawing/2014/main" id="{DDB0AB0D-772B-93B6-931B-4CEBE90D206D}"/>
              </a:ext>
            </a:extLst>
          </p:cNvPr>
          <p:cNvSpPr/>
          <p:nvPr/>
        </p:nvSpPr>
        <p:spPr>
          <a:xfrm>
            <a:off x="6155901" y="4239452"/>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1D4D7C5F-218E-B01C-9DC1-CED08960CBFC}"/>
              </a:ext>
            </a:extLst>
          </p:cNvPr>
          <p:cNvSpPr txBox="1">
            <a:spLocks/>
          </p:cNvSpPr>
          <p:nvPr/>
        </p:nvSpPr>
        <p:spPr>
          <a:xfrm>
            <a:off x="6363045" y="5715805"/>
            <a:ext cx="4835671" cy="28605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36 JURISDICTIONS</a:t>
            </a:r>
          </a:p>
          <a:p>
            <a:r>
              <a:rPr lang="en-GB" sz="3600">
                <a:solidFill>
                  <a:srgbClr val="903F98"/>
                </a:solidFill>
                <a:latin typeface="EC Square Sans Pro" panose="020B0506040000020004" pitchFamily="34" charset="0"/>
              </a:rPr>
              <a:t> </a:t>
            </a:r>
            <a:r>
              <a:rPr lang="en-GB" sz="3600" b="0">
                <a:solidFill>
                  <a:srgbClr val="002060"/>
                </a:solidFill>
                <a:latin typeface="EC Square Sans Pro" panose="020B0506040000020004" pitchFamily="34" charset="0"/>
              </a:rPr>
              <a:t>covering a total of </a:t>
            </a:r>
            <a:r>
              <a:rPr lang="en-GB" sz="3600" b="0">
                <a:solidFill>
                  <a:srgbClr val="1A53EA"/>
                </a:solidFill>
                <a:latin typeface="EC Square Sans Pro" panose="020B0506040000020004" pitchFamily="34" charset="0"/>
              </a:rPr>
              <a:t>5.7% </a:t>
            </a:r>
            <a:r>
              <a:rPr lang="en-GB" sz="3600" b="0">
                <a:solidFill>
                  <a:srgbClr val="002060"/>
                </a:solidFill>
                <a:latin typeface="EC Square Sans Pro" panose="020B0506040000020004" pitchFamily="34" charset="0"/>
              </a:rPr>
              <a:t>of global emissions (2022).</a:t>
            </a:r>
          </a:p>
        </p:txBody>
      </p:sp>
      <p:sp>
        <p:nvSpPr>
          <p:cNvPr id="26" name="TextBox 25">
            <a:extLst>
              <a:ext uri="{FF2B5EF4-FFF2-40B4-BE49-F238E27FC236}">
                <a16:creationId xmlns:a16="http://schemas.microsoft.com/office/drawing/2014/main" id="{352ADF62-D1B6-4533-2A9F-52F3A27DB504}"/>
              </a:ext>
            </a:extLst>
          </p:cNvPr>
          <p:cNvSpPr txBox="1"/>
          <p:nvPr/>
        </p:nvSpPr>
        <p:spPr>
          <a:xfrm>
            <a:off x="6312419" y="12119791"/>
            <a:ext cx="19528970" cy="646331"/>
          </a:xfrm>
          <a:prstGeom prst="rect">
            <a:avLst/>
          </a:prstGeom>
          <a:noFill/>
        </p:spPr>
        <p:txBody>
          <a:bodyPr wrap="square">
            <a:spAutoFit/>
          </a:bodyPr>
          <a:lstStyle/>
          <a:p>
            <a:r>
              <a:rPr lang="en-GB" sz="3600">
                <a:solidFill>
                  <a:srgbClr val="903F98"/>
                </a:solidFill>
                <a:latin typeface="EC Square Sans Pro" panose="020B0506040000020004" pitchFamily="34" charset="0"/>
              </a:rPr>
              <a:t>EXAMPLES: </a:t>
            </a:r>
            <a:r>
              <a:rPr lang="en-GB" sz="3600">
                <a:solidFill>
                  <a:srgbClr val="002060"/>
                </a:solidFill>
                <a:latin typeface="EC Square Sans Pro" panose="020B0506040000020004" pitchFamily="34" charset="0"/>
              </a:rPr>
              <a:t>Uruguay, Colombia, Senegal (under development).</a:t>
            </a:r>
            <a:endParaRPr lang="en-US" sz="3600">
              <a:solidFill>
                <a:srgbClr val="002060"/>
              </a:solidFill>
            </a:endParaRPr>
          </a:p>
        </p:txBody>
      </p:sp>
    </p:spTree>
    <p:extLst>
      <p:ext uri="{BB962C8B-B14F-4D97-AF65-F5344CB8AC3E}">
        <p14:creationId xmlns:p14="http://schemas.microsoft.com/office/powerpoint/2010/main" val="17725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731371"/>
            <a:ext cx="21040129" cy="8889275"/>
          </a:xfrm>
        </p:spPr>
        <p:txBody>
          <a:bodyPr>
            <a:normAutofit fontScale="92500" lnSpcReduction="10000"/>
          </a:bodyPr>
          <a:lstStyle/>
          <a:p>
            <a:pPr marL="0" indent="0">
              <a:buNone/>
            </a:pPr>
            <a:r>
              <a:rPr lang="en-GB" sz="8800">
                <a:latin typeface="EC Square Sans Pro" panose="020B0506040000020004" pitchFamily="34" charset="0"/>
              </a:rPr>
              <a:t>A </a:t>
            </a:r>
            <a:r>
              <a:rPr lang="en-GB" sz="8800">
                <a:solidFill>
                  <a:srgbClr val="1A53EA"/>
                </a:solidFill>
                <a:latin typeface="EC Square Sans Pro" panose="020B0506040000020004" pitchFamily="34" charset="0"/>
              </a:rPr>
              <a:t>compliance system </a:t>
            </a:r>
            <a:r>
              <a:rPr lang="en-GB" sz="8800">
                <a:latin typeface="EC Square Sans Pro" panose="020B0506040000020004" pitchFamily="34" charset="0"/>
              </a:rPr>
              <a:t>where emitters trade </a:t>
            </a:r>
            <a:r>
              <a:rPr lang="en-GB" sz="8800">
                <a:solidFill>
                  <a:srgbClr val="1A53EA"/>
                </a:solidFill>
                <a:latin typeface="EC Square Sans Pro" panose="020B0506040000020004" pitchFamily="34" charset="0"/>
              </a:rPr>
              <a:t>emission allowances </a:t>
            </a:r>
            <a:r>
              <a:rPr lang="en-GB" sz="8800">
                <a:latin typeface="EC Square Sans Pro" panose="020B0506040000020004" pitchFamily="34" charset="0"/>
              </a:rPr>
              <a:t>between them to meet their emission targets. </a:t>
            </a:r>
            <a:br>
              <a:rPr lang="en-GB" sz="8800">
                <a:latin typeface="EC Square Sans Pro" panose="020B0506040000020004" pitchFamily="34" charset="0"/>
              </a:rPr>
            </a:br>
            <a:endParaRPr lang="en-GB" sz="8800">
              <a:latin typeface="EC Square Sans Pro" panose="020B0506040000020004" pitchFamily="34" charset="0"/>
            </a:endParaRPr>
          </a:p>
          <a:p>
            <a:pPr marL="0" indent="0">
              <a:buNone/>
            </a:pPr>
            <a:r>
              <a:rPr lang="en-GB" sz="8800">
                <a:latin typeface="EC Square Sans Pro" panose="020B0506040000020004" pitchFamily="34" charset="0"/>
              </a:rPr>
              <a:t>To comply with their targets, emitters can </a:t>
            </a:r>
            <a:r>
              <a:rPr lang="en-GB" sz="8800">
                <a:solidFill>
                  <a:srgbClr val="1A53EA"/>
                </a:solidFill>
                <a:latin typeface="EC Square Sans Pro" panose="020B0506040000020004" pitchFamily="34" charset="0"/>
              </a:rPr>
              <a:t>either reduce emissions internally or buy emission allowances </a:t>
            </a:r>
            <a:r>
              <a:rPr lang="en-GB" sz="8800">
                <a:latin typeface="EC Square Sans Pro" panose="020B0506040000020004" pitchFamily="34" charset="0"/>
              </a:rPr>
              <a:t>from other emitters. </a:t>
            </a:r>
          </a:p>
          <a:p>
            <a:pPr marL="0" indent="0">
              <a:buNone/>
            </a:pPr>
            <a:endParaRPr lang="en-GB" sz="8800">
              <a:latin typeface="EC Square Sans Pro" panose="020B0506040000020004" pitchFamily="34" charset="0"/>
            </a:endParaRPr>
          </a:p>
        </p:txBody>
      </p:sp>
      <p:sp>
        <p:nvSpPr>
          <p:cNvPr id="6" name="Title 5"/>
          <p:cNvSpPr>
            <a:spLocks noGrp="1"/>
          </p:cNvSpPr>
          <p:nvPr>
            <p:ph type="title"/>
          </p:nvPr>
        </p:nvSpPr>
        <p:spPr>
          <a:xfrm>
            <a:off x="1611292" y="1095354"/>
            <a:ext cx="18322628" cy="4323012"/>
          </a:xfrm>
        </p:spPr>
        <p:txBody>
          <a:bodyPr anchor="t"/>
          <a:lstStyle/>
          <a:p>
            <a:pPr marL="73025" marR="56515" indent="-635">
              <a:spcAft>
                <a:spcPts val="0"/>
              </a:spcAft>
            </a:pPr>
            <a:r>
              <a:rPr lang="en-US">
                <a:solidFill>
                  <a:srgbClr val="903F98"/>
                </a:solidFill>
                <a:latin typeface="EC Square Sans Pro" panose="020B0506040000020004" pitchFamily="34" charset="0"/>
              </a:rPr>
              <a:t>EMISSION TRADING SYSTEM (ETS)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cs typeface="Noto Sans" panose="020B0802040504020204" pitchFamily="34"/>
            </a:endParaRPr>
          </a:p>
        </p:txBody>
      </p:sp>
    </p:spTree>
    <p:extLst>
      <p:ext uri="{BB962C8B-B14F-4D97-AF65-F5344CB8AC3E}">
        <p14:creationId xmlns:p14="http://schemas.microsoft.com/office/powerpoint/2010/main" val="189605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4484">
            <a:off x="-5741488" y="-4350943"/>
            <a:ext cx="33197416" cy="23469096"/>
          </a:xfrm>
          <a:prstGeom prst="rect">
            <a:avLst/>
          </a:prstGeom>
        </p:spPr>
      </p:pic>
      <p:sp>
        <p:nvSpPr>
          <p:cNvPr id="6" name="Title 5"/>
          <p:cNvSpPr>
            <a:spLocks noGrp="1"/>
          </p:cNvSpPr>
          <p:nvPr>
            <p:ph type="title"/>
          </p:nvPr>
        </p:nvSpPr>
        <p:spPr>
          <a:xfrm>
            <a:off x="1611292" y="1095354"/>
            <a:ext cx="18479382" cy="4323012"/>
          </a:xfrm>
        </p:spPr>
        <p:txBody>
          <a:bodyPr anchor="t"/>
          <a:lstStyle/>
          <a:p>
            <a:pPr marL="73025" marR="56515" indent="-635">
              <a:spcAft>
                <a:spcPts val="0"/>
              </a:spcAft>
            </a:pPr>
            <a:r>
              <a:rPr lang="en-US">
                <a:solidFill>
                  <a:srgbClr val="903F98"/>
                </a:solidFill>
                <a:latin typeface="EC Square Sans Pro" panose="020B0506040000020004" pitchFamily="34" charset="0"/>
              </a:rPr>
              <a:t>EMISSION TRADING SYSTEM (ETS)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cs typeface="Noto Sans" panose="020B0802040504020204" pitchFamily="34"/>
            </a:endParaRPr>
          </a:p>
        </p:txBody>
      </p:sp>
      <p:sp>
        <p:nvSpPr>
          <p:cNvPr id="8" name="Oval 7">
            <a:extLst>
              <a:ext uri="{FF2B5EF4-FFF2-40B4-BE49-F238E27FC236}">
                <a16:creationId xmlns:a16="http://schemas.microsoft.com/office/drawing/2014/main" id="{3690AFAC-6101-FC7F-888E-3F59AFF965B8}"/>
              </a:ext>
            </a:extLst>
          </p:cNvPr>
          <p:cNvSpPr/>
          <p:nvPr/>
        </p:nvSpPr>
        <p:spPr>
          <a:xfrm>
            <a:off x="542871" y="6878303"/>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EC Square Sans Pro" panose="020B0506040000020004" pitchFamily="34" charset="0"/>
            </a:endParaRPr>
          </a:p>
        </p:txBody>
      </p:sp>
      <p:sp>
        <p:nvSpPr>
          <p:cNvPr id="9" name="Title 1">
            <a:extLst>
              <a:ext uri="{FF2B5EF4-FFF2-40B4-BE49-F238E27FC236}">
                <a16:creationId xmlns:a16="http://schemas.microsoft.com/office/drawing/2014/main" id="{6DECA8E8-54AF-9E03-A9E8-86405399C816}"/>
              </a:ext>
            </a:extLst>
          </p:cNvPr>
          <p:cNvSpPr txBox="1">
            <a:spLocks/>
          </p:cNvSpPr>
          <p:nvPr/>
        </p:nvSpPr>
        <p:spPr>
          <a:xfrm>
            <a:off x="1048463" y="8576377"/>
            <a:ext cx="4266518" cy="31453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CAP AND TRADE </a:t>
            </a:r>
          </a:p>
          <a:p>
            <a:r>
              <a:rPr lang="en-GB" sz="3600" b="0">
                <a:solidFill>
                  <a:srgbClr val="00125C"/>
                </a:solidFill>
                <a:latin typeface="EC Square Sans Pro" panose="020B0506040000020004" pitchFamily="34" charset="0"/>
              </a:rPr>
              <a:t>Most applied system.</a:t>
            </a:r>
          </a:p>
        </p:txBody>
      </p:sp>
      <p:sp>
        <p:nvSpPr>
          <p:cNvPr id="19" name="Oval 18">
            <a:extLst>
              <a:ext uri="{FF2B5EF4-FFF2-40B4-BE49-F238E27FC236}">
                <a16:creationId xmlns:a16="http://schemas.microsoft.com/office/drawing/2014/main" id="{871CCD27-B451-D540-3C41-C06E9000EB00}"/>
              </a:ext>
            </a:extLst>
          </p:cNvPr>
          <p:cNvSpPr/>
          <p:nvPr/>
        </p:nvSpPr>
        <p:spPr>
          <a:xfrm>
            <a:off x="12501827" y="6209944"/>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EC Square Sans Pro" panose="020B0506040000020004" pitchFamily="34" charset="0"/>
            </a:endParaRPr>
          </a:p>
        </p:txBody>
      </p:sp>
      <p:sp>
        <p:nvSpPr>
          <p:cNvPr id="20" name="Oval 19">
            <a:extLst>
              <a:ext uri="{FF2B5EF4-FFF2-40B4-BE49-F238E27FC236}">
                <a16:creationId xmlns:a16="http://schemas.microsoft.com/office/drawing/2014/main" id="{70BBFD41-88BC-FC74-183D-B79B3C563A17}"/>
              </a:ext>
            </a:extLst>
          </p:cNvPr>
          <p:cNvSpPr/>
          <p:nvPr/>
        </p:nvSpPr>
        <p:spPr>
          <a:xfrm>
            <a:off x="17834603" y="2779515"/>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EC Square Sans Pro" panose="020B0506040000020004" pitchFamily="34" charset="0"/>
            </a:endParaRPr>
          </a:p>
        </p:txBody>
      </p:sp>
      <p:sp>
        <p:nvSpPr>
          <p:cNvPr id="13" name="Title 1">
            <a:extLst>
              <a:ext uri="{FF2B5EF4-FFF2-40B4-BE49-F238E27FC236}">
                <a16:creationId xmlns:a16="http://schemas.microsoft.com/office/drawing/2014/main" id="{A7891AA0-98C1-DF35-ECB4-7874D239B5CF}"/>
              </a:ext>
            </a:extLst>
          </p:cNvPr>
          <p:cNvSpPr txBox="1">
            <a:spLocks/>
          </p:cNvSpPr>
          <p:nvPr/>
        </p:nvSpPr>
        <p:spPr>
          <a:xfrm>
            <a:off x="12722842" y="7567547"/>
            <a:ext cx="4835671" cy="30041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RESULTING MARKET</a:t>
            </a:r>
          </a:p>
          <a:p>
            <a:r>
              <a:rPr lang="en-GB" sz="3600">
                <a:solidFill>
                  <a:srgbClr val="002060"/>
                </a:solidFill>
                <a:latin typeface="EC Square Sans Pro" panose="020B0506040000020004" pitchFamily="34" charset="0"/>
              </a:rPr>
              <a:t> </a:t>
            </a:r>
            <a:r>
              <a:rPr lang="en-GB" sz="3600" b="0">
                <a:solidFill>
                  <a:srgbClr val="002060"/>
                </a:solidFill>
                <a:latin typeface="EC Square Sans Pro" panose="020B0506040000020004" pitchFamily="34" charset="0"/>
              </a:rPr>
              <a:t>closed</a:t>
            </a:r>
            <a:r>
              <a:rPr lang="en-GB" sz="3600" b="0">
                <a:solidFill>
                  <a:srgbClr val="1A53EA"/>
                </a:solidFill>
                <a:latin typeface="EC Square Sans Pro" panose="020B0506040000020004" pitchFamily="34" charset="0"/>
              </a:rPr>
              <a:t> domestic compliance market</a:t>
            </a:r>
            <a:r>
              <a:rPr lang="en-GB" sz="3600" b="0">
                <a:solidFill>
                  <a:srgbClr val="00125C"/>
                </a:solidFill>
                <a:latin typeface="EC Square Sans Pro" panose="020B0506040000020004" pitchFamily="34" charset="0"/>
              </a:rPr>
              <a:t>.</a:t>
            </a:r>
          </a:p>
        </p:txBody>
      </p:sp>
      <p:sp>
        <p:nvSpPr>
          <p:cNvPr id="14" name="Title 1">
            <a:extLst>
              <a:ext uri="{FF2B5EF4-FFF2-40B4-BE49-F238E27FC236}">
                <a16:creationId xmlns:a16="http://schemas.microsoft.com/office/drawing/2014/main" id="{EC2FAC71-36BB-E349-8147-D96A7EC1499C}"/>
              </a:ext>
            </a:extLst>
          </p:cNvPr>
          <p:cNvSpPr txBox="1">
            <a:spLocks/>
          </p:cNvSpPr>
          <p:nvPr/>
        </p:nvSpPr>
        <p:spPr>
          <a:xfrm>
            <a:off x="7730922" y="5715805"/>
            <a:ext cx="3638051" cy="8449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endParaRPr lang="en-GB" sz="4400">
              <a:solidFill>
                <a:srgbClr val="903F98"/>
              </a:solidFill>
              <a:latin typeface="EC Square Sans Pro" panose="020B0506040000020004" pitchFamily="34" charset="0"/>
            </a:endParaRPr>
          </a:p>
        </p:txBody>
      </p:sp>
      <p:sp>
        <p:nvSpPr>
          <p:cNvPr id="15" name="Title 1">
            <a:extLst>
              <a:ext uri="{FF2B5EF4-FFF2-40B4-BE49-F238E27FC236}">
                <a16:creationId xmlns:a16="http://schemas.microsoft.com/office/drawing/2014/main" id="{F7D9ECC5-E6B5-8DB0-3ED3-63EEF1204490}"/>
              </a:ext>
            </a:extLst>
          </p:cNvPr>
          <p:cNvSpPr txBox="1">
            <a:spLocks/>
          </p:cNvSpPr>
          <p:nvPr/>
        </p:nvSpPr>
        <p:spPr>
          <a:xfrm>
            <a:off x="18542389" y="3886767"/>
            <a:ext cx="3964840" cy="36807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PRICE SETTING</a:t>
            </a:r>
          </a:p>
          <a:p>
            <a:r>
              <a:rPr lang="en-GB" sz="3600" b="0">
                <a:solidFill>
                  <a:srgbClr val="00125C"/>
                </a:solidFill>
                <a:latin typeface="EC Square Sans Pro" panose="020B0506040000020004" pitchFamily="34" charset="0"/>
              </a:rPr>
              <a:t>through a </a:t>
            </a:r>
            <a:r>
              <a:rPr lang="en-GB" sz="3600" b="0">
                <a:solidFill>
                  <a:srgbClr val="1A53EA"/>
                </a:solidFill>
                <a:latin typeface="EC Square Sans Pro" panose="020B0506040000020004" pitchFamily="34" charset="0"/>
              </a:rPr>
              <a:t>centralised trading system</a:t>
            </a:r>
            <a:r>
              <a:rPr lang="en-GB" sz="3600" b="0">
                <a:solidFill>
                  <a:srgbClr val="00125C"/>
                </a:solidFill>
                <a:latin typeface="EC Square Sans Pro" panose="020B0506040000020004" pitchFamily="34" charset="0"/>
              </a:rPr>
              <a:t>, based on </a:t>
            </a:r>
            <a:r>
              <a:rPr lang="en-GB" sz="3600" b="0">
                <a:solidFill>
                  <a:srgbClr val="1A53EA"/>
                </a:solidFill>
                <a:latin typeface="EC Square Sans Pro" panose="020B0506040000020004" pitchFamily="34" charset="0"/>
              </a:rPr>
              <a:t>auctions</a:t>
            </a:r>
            <a:r>
              <a:rPr lang="en-GB" sz="3600" b="0">
                <a:solidFill>
                  <a:srgbClr val="00125C"/>
                </a:solidFill>
                <a:latin typeface="EC Square Sans Pro" panose="020B0506040000020004" pitchFamily="34" charset="0"/>
              </a:rPr>
              <a:t> </a:t>
            </a:r>
          </a:p>
        </p:txBody>
      </p:sp>
      <p:sp>
        <p:nvSpPr>
          <p:cNvPr id="23" name="Oval 22">
            <a:extLst>
              <a:ext uri="{FF2B5EF4-FFF2-40B4-BE49-F238E27FC236}">
                <a16:creationId xmlns:a16="http://schemas.microsoft.com/office/drawing/2014/main" id="{DDB0AB0D-772B-93B6-931B-4CEBE90D206D}"/>
              </a:ext>
            </a:extLst>
          </p:cNvPr>
          <p:cNvSpPr/>
          <p:nvPr/>
        </p:nvSpPr>
        <p:spPr>
          <a:xfrm>
            <a:off x="6312419" y="4253365"/>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EC Square Sans Pro" panose="020B0506040000020004" pitchFamily="34" charset="0"/>
            </a:endParaRPr>
          </a:p>
        </p:txBody>
      </p:sp>
      <p:sp>
        <p:nvSpPr>
          <p:cNvPr id="24" name="Title 1">
            <a:extLst>
              <a:ext uri="{FF2B5EF4-FFF2-40B4-BE49-F238E27FC236}">
                <a16:creationId xmlns:a16="http://schemas.microsoft.com/office/drawing/2014/main" id="{1D4D7C5F-218E-B01C-9DC1-CED08960CBFC}"/>
              </a:ext>
            </a:extLst>
          </p:cNvPr>
          <p:cNvSpPr txBox="1">
            <a:spLocks/>
          </p:cNvSpPr>
          <p:nvPr/>
        </p:nvSpPr>
        <p:spPr>
          <a:xfrm>
            <a:off x="6545927" y="5418366"/>
            <a:ext cx="4835671" cy="315801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REGULATED ENTITIES </a:t>
            </a:r>
            <a:r>
              <a:rPr lang="en-GB" sz="3600" b="0">
                <a:solidFill>
                  <a:srgbClr val="00125C"/>
                </a:solidFill>
                <a:latin typeface="EC Square Sans Pro" panose="020B0506040000020004" pitchFamily="34" charset="0"/>
              </a:rPr>
              <a:t>mostly </a:t>
            </a:r>
            <a:r>
              <a:rPr lang="en-GB" sz="3600" b="0">
                <a:solidFill>
                  <a:srgbClr val="1A53EA"/>
                </a:solidFill>
                <a:latin typeface="EC Square Sans Pro" panose="020B0506040000020004" pitchFamily="34" charset="0"/>
              </a:rPr>
              <a:t>large emitters</a:t>
            </a:r>
            <a:r>
              <a:rPr lang="en-GB" sz="3600" b="0">
                <a:solidFill>
                  <a:srgbClr val="00125C"/>
                </a:solidFill>
                <a:latin typeface="EC Square Sans Pro" panose="020B0506040000020004" pitchFamily="34" charset="0"/>
              </a:rPr>
              <a:t>: producers of steel, cement, paper, and fertilisers, power stations, oil refineries. </a:t>
            </a:r>
          </a:p>
          <a:p>
            <a:endParaRPr lang="en-GB" sz="3600">
              <a:solidFill>
                <a:srgbClr val="903F98"/>
              </a:solidFill>
              <a:latin typeface="EC Square Sans Pro" panose="020B0506040000020004" pitchFamily="34" charset="0"/>
            </a:endParaRPr>
          </a:p>
        </p:txBody>
      </p:sp>
    </p:spTree>
    <p:extLst>
      <p:ext uri="{BB962C8B-B14F-4D97-AF65-F5344CB8AC3E}">
        <p14:creationId xmlns:p14="http://schemas.microsoft.com/office/powerpoint/2010/main" val="362346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hans video">
            <a:hlinkClick r:id="" action="ppaction://media"/>
            <a:extLst>
              <a:ext uri="{FF2B5EF4-FFF2-40B4-BE49-F238E27FC236}">
                <a16:creationId xmlns:a16="http://schemas.microsoft.com/office/drawing/2014/main" id="{47CB5D27-5D93-8014-A23F-792DFB7570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8" y="-86348"/>
            <a:ext cx="24335571" cy="13974154"/>
          </a:xfrm>
          <a:prstGeom prst="rect">
            <a:avLst/>
          </a:prstGeom>
        </p:spPr>
      </p:pic>
    </p:spTree>
    <p:extLst>
      <p:ext uri="{BB962C8B-B14F-4D97-AF65-F5344CB8AC3E}">
        <p14:creationId xmlns:p14="http://schemas.microsoft.com/office/powerpoint/2010/main" val="372483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the world with different colored countries/regions&#10;&#10;Description automatically generated with low confidence">
            <a:extLst>
              <a:ext uri="{FF2B5EF4-FFF2-40B4-BE49-F238E27FC236}">
                <a16:creationId xmlns:a16="http://schemas.microsoft.com/office/drawing/2014/main" id="{87ABC5E5-E06A-6049-AE92-42069977A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844" y="3515750"/>
            <a:ext cx="19693998" cy="9457568"/>
          </a:xfrm>
          <a:prstGeom prst="rect">
            <a:avLst/>
          </a:prstGeom>
        </p:spPr>
      </p:pic>
      <p:sp>
        <p:nvSpPr>
          <p:cNvPr id="6" name="Title 5"/>
          <p:cNvSpPr>
            <a:spLocks noGrp="1"/>
          </p:cNvSpPr>
          <p:nvPr>
            <p:ph type="title"/>
          </p:nvPr>
        </p:nvSpPr>
        <p:spPr>
          <a:xfrm>
            <a:off x="1611292" y="1095354"/>
            <a:ext cx="18531767" cy="4323012"/>
          </a:xfrm>
        </p:spPr>
        <p:txBody>
          <a:bodyPr anchor="t"/>
          <a:lstStyle/>
          <a:p>
            <a:pPr marL="73025" marR="56515" indent="-635">
              <a:spcAft>
                <a:spcPts val="0"/>
              </a:spcAft>
            </a:pPr>
            <a:r>
              <a:rPr lang="en-US" sz="8800">
                <a:solidFill>
                  <a:srgbClr val="903F98"/>
                </a:solidFill>
                <a:latin typeface="EC Square Sans Pro" panose="020B0506040000020004" pitchFamily="34" charset="0"/>
              </a:rPr>
              <a:t>EMISSION TRADING SYSTEM (ETS)</a:t>
            </a:r>
            <a:r>
              <a:rPr lang="en-US" sz="8800">
                <a:solidFill>
                  <a:schemeClr val="accent2"/>
                </a:solidFill>
                <a:latin typeface="EC Square Sans Pro" panose="020B0506040000020004" pitchFamily="34" charset="0"/>
              </a:rPr>
              <a:t>.</a:t>
            </a:r>
            <a:r>
              <a:rPr lang="en-US" sz="8800">
                <a:solidFill>
                  <a:srgbClr val="1A53EA"/>
                </a:solidFill>
                <a:latin typeface="EC Square Sans Pro" panose="020B0506040000020004" pitchFamily="34" charset="0"/>
              </a:rPr>
              <a:t> </a:t>
            </a:r>
            <a:br>
              <a:rPr lang="en-US" sz="8800">
                <a:solidFill>
                  <a:srgbClr val="1A53EA"/>
                </a:solidFill>
                <a:latin typeface="EC Square Sans Pro" panose="020B0506040000020004" pitchFamily="34" charset="0"/>
              </a:rPr>
            </a:br>
            <a:endParaRPr lang="en-GB" sz="4800" b="0">
              <a:solidFill>
                <a:srgbClr val="1A53EA"/>
              </a:solidFill>
              <a:latin typeface="EC Square Sans Pro" panose="020B0506040000020004" pitchFamily="34" charset="0"/>
              <a:ea typeface="Noto Sans" panose="020B0802040504020204" pitchFamily="34"/>
              <a:cs typeface="Noto Sans" panose="020B0802040504020204" pitchFamily="34"/>
            </a:endParaRPr>
          </a:p>
        </p:txBody>
      </p:sp>
      <p:sp>
        <p:nvSpPr>
          <p:cNvPr id="8" name="TextBox 7">
            <a:extLst>
              <a:ext uri="{FF2B5EF4-FFF2-40B4-BE49-F238E27FC236}">
                <a16:creationId xmlns:a16="http://schemas.microsoft.com/office/drawing/2014/main" id="{655C1E6B-A342-E7F6-EB7C-E4D5B87A663E}"/>
              </a:ext>
            </a:extLst>
          </p:cNvPr>
          <p:cNvSpPr txBox="1"/>
          <p:nvPr/>
        </p:nvSpPr>
        <p:spPr>
          <a:xfrm>
            <a:off x="1611292" y="2785220"/>
            <a:ext cx="8485318" cy="1200329"/>
          </a:xfrm>
          <a:prstGeom prst="rect">
            <a:avLst/>
          </a:prstGeom>
          <a:noFill/>
        </p:spPr>
        <p:txBody>
          <a:bodyPr wrap="square">
            <a:spAutoFit/>
          </a:bodyPr>
          <a:lstStyle/>
          <a:p>
            <a:r>
              <a:rPr lang="en-US" sz="7200" b="0">
                <a:solidFill>
                  <a:srgbClr val="1A53EA"/>
                </a:solidFill>
                <a:latin typeface="EC Square Sans Pro" panose="020B0506040000020004" pitchFamily="34" charset="0"/>
              </a:rPr>
              <a:t>Distribution</a:t>
            </a:r>
            <a:endParaRPr lang="en-US" sz="7200">
              <a:latin typeface="EC Square Sans Pro" panose="020B0506040000020004" pitchFamily="34" charset="0"/>
            </a:endParaRPr>
          </a:p>
        </p:txBody>
      </p:sp>
      <p:sp>
        <p:nvSpPr>
          <p:cNvPr id="14" name="Rectangle 13">
            <a:extLst>
              <a:ext uri="{FF2B5EF4-FFF2-40B4-BE49-F238E27FC236}">
                <a16:creationId xmlns:a16="http://schemas.microsoft.com/office/drawing/2014/main" id="{1FCF9264-1788-6F09-7483-C6AA79BB0454}"/>
              </a:ext>
            </a:extLst>
          </p:cNvPr>
          <p:cNvSpPr/>
          <p:nvPr/>
        </p:nvSpPr>
        <p:spPr>
          <a:xfrm>
            <a:off x="5952755" y="10851762"/>
            <a:ext cx="2321866" cy="499937"/>
          </a:xfrm>
          <a:prstGeom prst="rect">
            <a:avLst/>
          </a:prstGeom>
          <a:solidFill>
            <a:srgbClr val="903F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497285-8ABD-D62D-9A03-0D8957C28755}"/>
              </a:ext>
            </a:extLst>
          </p:cNvPr>
          <p:cNvSpPr/>
          <p:nvPr/>
        </p:nvSpPr>
        <p:spPr>
          <a:xfrm>
            <a:off x="5952755" y="11555443"/>
            <a:ext cx="2321866" cy="4876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F755FFA-E0F6-7443-C612-35628AB6EDFD}"/>
              </a:ext>
            </a:extLst>
          </p:cNvPr>
          <p:cNvSpPr txBox="1">
            <a:spLocks/>
          </p:cNvSpPr>
          <p:nvPr/>
        </p:nvSpPr>
        <p:spPr>
          <a:xfrm>
            <a:off x="5978881" y="10881212"/>
            <a:ext cx="2264970" cy="4370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chemeClr val="bg1"/>
                </a:solidFill>
                <a:latin typeface="EC Square Sans Pro" panose="020B0506040000020004" pitchFamily="34" charset="0"/>
              </a:rPr>
              <a:t>Implemented</a:t>
            </a:r>
            <a:endParaRPr lang="en-GB" sz="2800">
              <a:solidFill>
                <a:schemeClr val="bg1"/>
              </a:solidFill>
              <a:latin typeface="EC Square Sans Pro" panose="020B0506040000020004" pitchFamily="34" charset="0"/>
            </a:endParaRPr>
          </a:p>
        </p:txBody>
      </p:sp>
      <p:sp>
        <p:nvSpPr>
          <p:cNvPr id="17" name="Title 1">
            <a:extLst>
              <a:ext uri="{FF2B5EF4-FFF2-40B4-BE49-F238E27FC236}">
                <a16:creationId xmlns:a16="http://schemas.microsoft.com/office/drawing/2014/main" id="{411BA04B-89CA-0EF9-22BA-C361640946AA}"/>
              </a:ext>
            </a:extLst>
          </p:cNvPr>
          <p:cNvSpPr txBox="1">
            <a:spLocks/>
          </p:cNvSpPr>
          <p:nvPr/>
        </p:nvSpPr>
        <p:spPr>
          <a:xfrm>
            <a:off x="5991944" y="11572766"/>
            <a:ext cx="2264969" cy="49993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chemeClr val="bg1"/>
                </a:solidFill>
                <a:latin typeface="EC Square Sans Pro" panose="020B0506040000020004" pitchFamily="34" charset="0"/>
              </a:rPr>
              <a:t>Planned</a:t>
            </a:r>
            <a:endParaRPr lang="en-GB" sz="2800">
              <a:solidFill>
                <a:schemeClr val="bg1"/>
              </a:solidFill>
              <a:latin typeface="EC Square Sans Pro" panose="020B0506040000020004" pitchFamily="34" charset="0"/>
            </a:endParaRPr>
          </a:p>
        </p:txBody>
      </p:sp>
      <p:pic>
        <p:nvPicPr>
          <p:cNvPr id="7" name="Picture 6">
            <a:extLst>
              <a:ext uri="{FF2B5EF4-FFF2-40B4-BE49-F238E27FC236}">
                <a16:creationId xmlns:a16="http://schemas.microsoft.com/office/drawing/2014/main" id="{EFA3022B-B995-8A21-CA59-B5B2D3E79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222251">
            <a:off x="16296827" y="-6618320"/>
            <a:ext cx="15597542" cy="14463466"/>
          </a:xfrm>
          <a:prstGeom prst="rect">
            <a:avLst/>
          </a:prstGeom>
        </p:spPr>
      </p:pic>
      <p:sp>
        <p:nvSpPr>
          <p:cNvPr id="2" name="TextBox 1">
            <a:extLst>
              <a:ext uri="{FF2B5EF4-FFF2-40B4-BE49-F238E27FC236}">
                <a16:creationId xmlns:a16="http://schemas.microsoft.com/office/drawing/2014/main" id="{7DABBB18-1F67-2FC7-DC63-FCAC4502FBE8}"/>
              </a:ext>
            </a:extLst>
          </p:cNvPr>
          <p:cNvSpPr txBox="1"/>
          <p:nvPr/>
        </p:nvSpPr>
        <p:spPr>
          <a:xfrm>
            <a:off x="2311400" y="12728522"/>
            <a:ext cx="6553200" cy="369332"/>
          </a:xfrm>
          <a:prstGeom prst="rect">
            <a:avLst/>
          </a:prstGeom>
          <a:noFill/>
        </p:spPr>
        <p:txBody>
          <a:bodyPr wrap="square" rtlCol="0">
            <a:spAutoFit/>
          </a:bodyPr>
          <a:lstStyle/>
          <a:p>
            <a:r>
              <a:rPr lang="en-BE">
                <a:solidFill>
                  <a:srgbClr val="00125C"/>
                </a:solidFill>
                <a:latin typeface="EC Square Sans Pro" panose="020B0506040000020004" pitchFamily="34" charset="0"/>
                <a:ea typeface="Noto Sans" panose="020B0502040504020204" pitchFamily="34" charset="0"/>
                <a:cs typeface="Arial" panose="020B0604020202020204" pitchFamily="34" charset="0"/>
              </a:rPr>
              <a:t>Source: World Bank, 2022</a:t>
            </a:r>
          </a:p>
        </p:txBody>
      </p:sp>
      <p:pic>
        <p:nvPicPr>
          <p:cNvPr id="9" name="Picture 8">
            <a:extLst>
              <a:ext uri="{FF2B5EF4-FFF2-40B4-BE49-F238E27FC236}">
                <a16:creationId xmlns:a16="http://schemas.microsoft.com/office/drawing/2014/main" id="{4E72E988-57BA-82E4-96F9-696A787BB4D4}"/>
              </a:ext>
            </a:extLst>
          </p:cNvPr>
          <p:cNvPicPr>
            <a:picLocks noChangeAspect="1"/>
          </p:cNvPicPr>
          <p:nvPr/>
        </p:nvPicPr>
        <p:blipFill>
          <a:blip r:embed="rId4">
            <a:alphaModFix amt="45000"/>
            <a:extLst>
              <a:ext uri="{28A0092B-C50C-407E-A947-70E740481C1C}">
                <a14:useLocalDpi xmlns:a14="http://schemas.microsoft.com/office/drawing/2010/main" val="0"/>
              </a:ext>
            </a:extLst>
          </a:blip>
          <a:stretch>
            <a:fillRect/>
          </a:stretch>
        </p:blipFill>
        <p:spPr>
          <a:xfrm rot="18222251">
            <a:off x="-870117" y="5447510"/>
            <a:ext cx="10452048" cy="9692094"/>
          </a:xfrm>
          <a:prstGeom prst="rect">
            <a:avLst/>
          </a:prstGeom>
        </p:spPr>
      </p:pic>
    </p:spTree>
    <p:extLst>
      <p:ext uri="{BB962C8B-B14F-4D97-AF65-F5344CB8AC3E}">
        <p14:creationId xmlns:p14="http://schemas.microsoft.com/office/powerpoint/2010/main" val="320156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239766" y="3781696"/>
            <a:ext cx="22366656" cy="7827645"/>
          </a:xfrm>
        </p:spPr>
        <p:txBody>
          <a:bodyPr>
            <a:normAutofit/>
          </a:bodyPr>
          <a:lstStyle/>
          <a:p>
            <a:pPr marL="0" indent="0">
              <a:buNone/>
            </a:pPr>
            <a:r>
              <a:rPr lang="en-GB" sz="8600">
                <a:solidFill>
                  <a:srgbClr val="1A53EA"/>
                </a:solidFill>
                <a:latin typeface="EC Square Sans Pro" panose="020B0506040000020004" pitchFamily="34" charset="0"/>
              </a:rPr>
              <a:t>Funding approach </a:t>
            </a:r>
            <a:r>
              <a:rPr lang="en-GB" sz="8600">
                <a:latin typeface="EC Square Sans Pro" panose="020B0506040000020004" pitchFamily="34" charset="0"/>
              </a:rPr>
              <a:t>where payments are made after outputs related to climate change, such as emission reductions, are delivered and verified.</a:t>
            </a:r>
          </a:p>
          <a:p>
            <a:pPr marL="0" indent="0">
              <a:buNone/>
            </a:pPr>
            <a:endParaRPr lang="en-GB" sz="8600">
              <a:latin typeface="EC Square Sans Pro" panose="020B0506040000020004" pitchFamily="34" charset="0"/>
            </a:endParaRPr>
          </a:p>
          <a:p>
            <a:pPr marL="0" indent="0">
              <a:buNone/>
            </a:pPr>
            <a:endParaRPr lang="en-GB" sz="8600">
              <a:latin typeface="EC Square Sans Pro" panose="020B0506040000020004" pitchFamily="34" charset="0"/>
            </a:endParaRPr>
          </a:p>
        </p:txBody>
      </p:sp>
      <p:sp>
        <p:nvSpPr>
          <p:cNvPr id="6" name="Title 5"/>
          <p:cNvSpPr>
            <a:spLocks noGrp="1"/>
          </p:cNvSpPr>
          <p:nvPr>
            <p:ph type="title"/>
          </p:nvPr>
        </p:nvSpPr>
        <p:spPr>
          <a:xfrm>
            <a:off x="1611291" y="1095354"/>
            <a:ext cx="21052765" cy="2867046"/>
          </a:xfrm>
        </p:spPr>
        <p:txBody>
          <a:bodyPr anchor="t"/>
          <a:lstStyle/>
          <a:p>
            <a:pPr marL="73025" marR="56515" indent="-635">
              <a:spcAft>
                <a:spcPts val="0"/>
              </a:spcAft>
            </a:pPr>
            <a:r>
              <a:rPr lang="en-US">
                <a:solidFill>
                  <a:srgbClr val="903F98"/>
                </a:solidFill>
                <a:latin typeface="EC Square Sans Pro" panose="020B0506040000020004" pitchFamily="34" charset="0"/>
              </a:rPr>
              <a:t>RESULT-BASED PAYMENT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endParaRPr>
          </a:p>
        </p:txBody>
      </p:sp>
      <p:pic>
        <p:nvPicPr>
          <p:cNvPr id="2" name="Picture 1">
            <a:extLst>
              <a:ext uri="{FF2B5EF4-FFF2-40B4-BE49-F238E27FC236}">
                <a16:creationId xmlns:a16="http://schemas.microsoft.com/office/drawing/2014/main" id="{3D5662D8-6837-FE7F-DEE1-6F6093461D77}"/>
              </a:ext>
            </a:extLst>
          </p:cNvPr>
          <p:cNvPicPr>
            <a:picLocks noChangeAspect="1"/>
          </p:cNvPicPr>
          <p:nvPr/>
        </p:nvPicPr>
        <p:blipFill>
          <a:blip r:embed="rId2">
            <a:alphaModFix amt="75000"/>
            <a:extLst>
              <a:ext uri="{28A0092B-C50C-407E-A947-70E740481C1C}">
                <a14:useLocalDpi xmlns:a14="http://schemas.microsoft.com/office/drawing/2010/main"/>
              </a:ext>
            </a:extLst>
          </a:blip>
          <a:stretch>
            <a:fillRect/>
          </a:stretch>
        </p:blipFill>
        <p:spPr>
          <a:xfrm rot="10638876">
            <a:off x="1220281" y="4080319"/>
            <a:ext cx="21672610" cy="15321571"/>
          </a:xfrm>
          <a:prstGeom prst="rect">
            <a:avLst/>
          </a:prstGeom>
        </p:spPr>
      </p:pic>
    </p:spTree>
    <p:extLst>
      <p:ext uri="{BB962C8B-B14F-4D97-AF65-F5344CB8AC3E}">
        <p14:creationId xmlns:p14="http://schemas.microsoft.com/office/powerpoint/2010/main" val="55430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4484">
            <a:off x="-5741488" y="-4350943"/>
            <a:ext cx="33197416" cy="23469096"/>
          </a:xfrm>
          <a:prstGeom prst="rect">
            <a:avLst/>
          </a:prstGeom>
        </p:spPr>
      </p:pic>
      <p:sp>
        <p:nvSpPr>
          <p:cNvPr id="6" name="Title 5"/>
          <p:cNvSpPr>
            <a:spLocks noGrp="1"/>
          </p:cNvSpPr>
          <p:nvPr>
            <p:ph type="title"/>
          </p:nvPr>
        </p:nvSpPr>
        <p:spPr>
          <a:xfrm>
            <a:off x="1611292" y="1095354"/>
            <a:ext cx="15305108" cy="4323012"/>
          </a:xfrm>
        </p:spPr>
        <p:txBody>
          <a:bodyPr anchor="t"/>
          <a:lstStyle/>
          <a:p>
            <a:pPr marL="73025" marR="56515" indent="-635">
              <a:spcAft>
                <a:spcPts val="0"/>
              </a:spcAft>
            </a:pPr>
            <a:r>
              <a:rPr lang="en-US">
                <a:solidFill>
                  <a:srgbClr val="903F98"/>
                </a:solidFill>
                <a:latin typeface="EC Square Sans Pro" panose="020B0506040000020004" pitchFamily="34" charset="0"/>
              </a:rPr>
              <a:t>RESULT-BASED PAYMENT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cs typeface="Noto Sans" panose="020B0802040504020204" pitchFamily="34"/>
            </a:endParaRPr>
          </a:p>
        </p:txBody>
      </p:sp>
      <p:sp>
        <p:nvSpPr>
          <p:cNvPr id="19" name="Oval 18">
            <a:extLst>
              <a:ext uri="{FF2B5EF4-FFF2-40B4-BE49-F238E27FC236}">
                <a16:creationId xmlns:a16="http://schemas.microsoft.com/office/drawing/2014/main" id="{871CCD27-B451-D540-3C41-C06E9000EB00}"/>
              </a:ext>
            </a:extLst>
          </p:cNvPr>
          <p:cNvSpPr/>
          <p:nvPr/>
        </p:nvSpPr>
        <p:spPr>
          <a:xfrm>
            <a:off x="17598746" y="4685944"/>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7891AA0-98C1-DF35-ECB4-7874D239B5CF}"/>
              </a:ext>
            </a:extLst>
          </p:cNvPr>
          <p:cNvSpPr txBox="1">
            <a:spLocks/>
          </p:cNvSpPr>
          <p:nvPr/>
        </p:nvSpPr>
        <p:spPr>
          <a:xfrm>
            <a:off x="17819761" y="6043547"/>
            <a:ext cx="4835671" cy="30041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EXAMPLES</a:t>
            </a:r>
          </a:p>
          <a:p>
            <a:r>
              <a:rPr lang="en-GB" sz="3600">
                <a:solidFill>
                  <a:srgbClr val="002060"/>
                </a:solidFill>
                <a:latin typeface="EC Square Sans Pro" panose="020B0506040000020004" pitchFamily="34" charset="0"/>
              </a:rPr>
              <a:t> </a:t>
            </a:r>
            <a:r>
              <a:rPr lang="en-GB" sz="3600" b="0">
                <a:solidFill>
                  <a:srgbClr val="002060"/>
                </a:solidFill>
                <a:latin typeface="EC Square Sans Pro" panose="020B0506040000020004" pitchFamily="34" charset="0"/>
              </a:rPr>
              <a:t>Green Climate Fund, World bank’s Carbon Fund, Central African Forest Initiative.</a:t>
            </a:r>
            <a:endParaRPr lang="en-GB" sz="3600" b="0">
              <a:solidFill>
                <a:srgbClr val="00125C"/>
              </a:solidFill>
              <a:latin typeface="EC Square Sans Pro" panose="020B0506040000020004" pitchFamily="34" charset="0"/>
            </a:endParaRPr>
          </a:p>
        </p:txBody>
      </p:sp>
      <p:sp>
        <p:nvSpPr>
          <p:cNvPr id="14" name="Title 1">
            <a:extLst>
              <a:ext uri="{FF2B5EF4-FFF2-40B4-BE49-F238E27FC236}">
                <a16:creationId xmlns:a16="http://schemas.microsoft.com/office/drawing/2014/main" id="{EC2FAC71-36BB-E349-8147-D96A7EC1499C}"/>
              </a:ext>
            </a:extLst>
          </p:cNvPr>
          <p:cNvSpPr txBox="1">
            <a:spLocks/>
          </p:cNvSpPr>
          <p:nvPr/>
        </p:nvSpPr>
        <p:spPr>
          <a:xfrm>
            <a:off x="7730922" y="5715805"/>
            <a:ext cx="3638051" cy="8449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endParaRPr lang="en-GB" sz="4400">
              <a:solidFill>
                <a:srgbClr val="903F98"/>
              </a:solidFill>
              <a:latin typeface="EC Square Sans Pro" panose="020B0506040000020004" pitchFamily="34" charset="0"/>
            </a:endParaRPr>
          </a:p>
        </p:txBody>
      </p:sp>
      <p:grpSp>
        <p:nvGrpSpPr>
          <p:cNvPr id="4" name="Group 3">
            <a:extLst>
              <a:ext uri="{FF2B5EF4-FFF2-40B4-BE49-F238E27FC236}">
                <a16:creationId xmlns:a16="http://schemas.microsoft.com/office/drawing/2014/main" id="{D41814FF-CFE6-305D-701D-D8FF3FD4DF3B}"/>
              </a:ext>
            </a:extLst>
          </p:cNvPr>
          <p:cNvGrpSpPr/>
          <p:nvPr/>
        </p:nvGrpSpPr>
        <p:grpSpPr>
          <a:xfrm>
            <a:off x="1501149" y="5978233"/>
            <a:ext cx="5277702" cy="5277702"/>
            <a:chOff x="1501149" y="5978233"/>
            <a:chExt cx="5277702" cy="5277702"/>
          </a:xfrm>
        </p:grpSpPr>
        <p:sp>
          <p:nvSpPr>
            <p:cNvPr id="8" name="Oval 7">
              <a:extLst>
                <a:ext uri="{FF2B5EF4-FFF2-40B4-BE49-F238E27FC236}">
                  <a16:creationId xmlns:a16="http://schemas.microsoft.com/office/drawing/2014/main" id="{3690AFAC-6101-FC7F-888E-3F59AFF965B8}"/>
                </a:ext>
              </a:extLst>
            </p:cNvPr>
            <p:cNvSpPr/>
            <p:nvPr/>
          </p:nvSpPr>
          <p:spPr>
            <a:xfrm>
              <a:off x="1501149" y="5978233"/>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1D4D7C5F-218E-B01C-9DC1-CED08960CBFC}"/>
                </a:ext>
              </a:extLst>
            </p:cNvPr>
            <p:cNvSpPr txBox="1">
              <a:spLocks/>
            </p:cNvSpPr>
            <p:nvPr/>
          </p:nvSpPr>
          <p:spPr>
            <a:xfrm>
              <a:off x="1722164" y="6768168"/>
              <a:ext cx="4835671" cy="369783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CONTRIBUTION TO FUNDS </a:t>
              </a:r>
              <a:br>
                <a:rPr lang="en-GB" sz="3600">
                  <a:solidFill>
                    <a:srgbClr val="903F98"/>
                  </a:solidFill>
                  <a:latin typeface="EC Square Sans Pro" panose="020B0506040000020004" pitchFamily="34" charset="0"/>
                </a:rPr>
              </a:br>
              <a:r>
                <a:rPr lang="en-GB" sz="3600" b="0">
                  <a:solidFill>
                    <a:srgbClr val="00125C"/>
                  </a:solidFill>
                  <a:latin typeface="EC Square Sans Pro" panose="020B0506040000020004" pitchFamily="34" charset="0"/>
                </a:rPr>
                <a:t>international and national sources, non-profit and private contributors, but are </a:t>
              </a:r>
              <a:r>
                <a:rPr lang="en-GB" sz="3600" b="0">
                  <a:solidFill>
                    <a:srgbClr val="1A53EA"/>
                  </a:solidFill>
                  <a:latin typeface="EC Square Sans Pro" panose="020B0506040000020004" pitchFamily="34" charset="0"/>
                </a:rPr>
                <a:t>mostly public funds</a:t>
              </a:r>
              <a:r>
                <a:rPr lang="en-GB" sz="3600" b="0">
                  <a:solidFill>
                    <a:srgbClr val="00125C"/>
                  </a:solidFill>
                  <a:latin typeface="EC Square Sans Pro" panose="020B0506040000020004" pitchFamily="34" charset="0"/>
                </a:rPr>
                <a:t>.</a:t>
              </a:r>
            </a:p>
            <a:p>
              <a:endParaRPr lang="en-GB" sz="3600" b="0">
                <a:solidFill>
                  <a:srgbClr val="00125C"/>
                </a:solidFill>
                <a:latin typeface="EC Square Sans Pro" panose="020B0506040000020004" pitchFamily="34" charset="0"/>
              </a:endParaRPr>
            </a:p>
            <a:p>
              <a:r>
                <a:rPr lang="en-GB" sz="3600" b="0">
                  <a:solidFill>
                    <a:srgbClr val="00125C"/>
                  </a:solidFill>
                  <a:latin typeface="EC Square Sans Pro" panose="020B0506040000020004" pitchFamily="34" charset="0"/>
                </a:rPr>
                <a:t> </a:t>
              </a:r>
            </a:p>
            <a:p>
              <a:endParaRPr lang="en-GB" sz="3600">
                <a:solidFill>
                  <a:srgbClr val="903F98"/>
                </a:solidFill>
                <a:latin typeface="EC Square Sans Pro" panose="020B0506040000020004" pitchFamily="34" charset="0"/>
              </a:endParaRPr>
            </a:p>
          </p:txBody>
        </p:sp>
      </p:grpSp>
      <p:grpSp>
        <p:nvGrpSpPr>
          <p:cNvPr id="5" name="Group 4">
            <a:extLst>
              <a:ext uri="{FF2B5EF4-FFF2-40B4-BE49-F238E27FC236}">
                <a16:creationId xmlns:a16="http://schemas.microsoft.com/office/drawing/2014/main" id="{3E93AE53-92FF-C7DE-BA07-277CACAF3DD1}"/>
              </a:ext>
            </a:extLst>
          </p:cNvPr>
          <p:cNvGrpSpPr/>
          <p:nvPr/>
        </p:nvGrpSpPr>
        <p:grpSpPr>
          <a:xfrm>
            <a:off x="9792701" y="5418366"/>
            <a:ext cx="5277702" cy="5277702"/>
            <a:chOff x="8730122" y="5418366"/>
            <a:chExt cx="5277702" cy="5277702"/>
          </a:xfrm>
        </p:grpSpPr>
        <p:sp>
          <p:nvSpPr>
            <p:cNvPr id="23" name="Oval 22">
              <a:extLst>
                <a:ext uri="{FF2B5EF4-FFF2-40B4-BE49-F238E27FC236}">
                  <a16:creationId xmlns:a16="http://schemas.microsoft.com/office/drawing/2014/main" id="{DDB0AB0D-772B-93B6-931B-4CEBE90D206D}"/>
                </a:ext>
              </a:extLst>
            </p:cNvPr>
            <p:cNvSpPr/>
            <p:nvPr/>
          </p:nvSpPr>
          <p:spPr>
            <a:xfrm>
              <a:off x="8730122" y="5418366"/>
              <a:ext cx="5277702" cy="5277702"/>
            </a:xfrm>
            <a:prstGeom prst="ellipse">
              <a:avLst/>
            </a:prstGeom>
            <a:solidFill>
              <a:srgbClr val="FCF9F6"/>
            </a:solidFill>
            <a:ln w="104775">
              <a:solidFill>
                <a:srgbClr val="903F98"/>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C1D3F-54FC-16E4-B718-9041AD0D953B}"/>
                </a:ext>
              </a:extLst>
            </p:cNvPr>
            <p:cNvSpPr txBox="1">
              <a:spLocks/>
            </p:cNvSpPr>
            <p:nvPr/>
          </p:nvSpPr>
          <p:spPr>
            <a:xfrm>
              <a:off x="9228579" y="6357181"/>
              <a:ext cx="4266518" cy="3606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903F98"/>
                  </a:solidFill>
                  <a:latin typeface="EC Square Sans Pro" panose="020B0506040000020004" pitchFamily="34" charset="0"/>
                </a:rPr>
                <a:t>HELPS BUILD CAPACITY</a:t>
              </a:r>
            </a:p>
            <a:p>
              <a:r>
                <a:rPr lang="en-GB" sz="3600" b="0">
                  <a:solidFill>
                    <a:srgbClr val="00125C"/>
                  </a:solidFill>
                  <a:latin typeface="EC Square Sans Pro" panose="020B0506040000020004" pitchFamily="34" charset="0"/>
                </a:rPr>
                <a:t>and </a:t>
              </a:r>
              <a:r>
                <a:rPr lang="en-GB" sz="3600" b="0">
                  <a:solidFill>
                    <a:srgbClr val="1A53EA"/>
                  </a:solidFill>
                  <a:latin typeface="EC Square Sans Pro" panose="020B0506040000020004" pitchFamily="34" charset="0"/>
                </a:rPr>
                <a:t>prepares developing countries </a:t>
              </a:r>
              <a:r>
                <a:rPr lang="en-GB" sz="3600" b="0">
                  <a:solidFill>
                    <a:srgbClr val="00125C"/>
                  </a:solidFill>
                  <a:latin typeface="EC Square Sans Pro" panose="020B0506040000020004" pitchFamily="34" charset="0"/>
                </a:rPr>
                <a:t>to participate in international carbon markets.</a:t>
              </a:r>
              <a:endParaRPr lang="en-GB" sz="3600">
                <a:solidFill>
                  <a:srgbClr val="903F98"/>
                </a:solidFill>
                <a:latin typeface="EC Square Sans Pro" panose="020B0506040000020004" pitchFamily="34" charset="0"/>
              </a:endParaRPr>
            </a:p>
          </p:txBody>
        </p:sp>
      </p:grpSp>
    </p:spTree>
    <p:extLst>
      <p:ext uri="{BB962C8B-B14F-4D97-AF65-F5344CB8AC3E}">
        <p14:creationId xmlns:p14="http://schemas.microsoft.com/office/powerpoint/2010/main" val="493481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4484">
            <a:off x="12234349" y="-9958989"/>
            <a:ext cx="24813132" cy="17541780"/>
          </a:xfrm>
          <a:prstGeom prst="rect">
            <a:avLst/>
          </a:prstGeom>
        </p:spPr>
      </p:pic>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581400"/>
            <a:ext cx="21040129" cy="9240761"/>
          </a:xfrm>
        </p:spPr>
        <p:txBody>
          <a:bodyPr>
            <a:normAutofit fontScale="70000" lnSpcReduction="20000"/>
          </a:bodyPr>
          <a:lstStyle/>
          <a:p>
            <a:pPr marL="0" indent="0">
              <a:buNone/>
            </a:pPr>
            <a:r>
              <a:rPr lang="en-GB" sz="8800">
                <a:latin typeface="EC Square Sans Pro" panose="020B0506040000020004" pitchFamily="34" charset="0"/>
              </a:rPr>
              <a:t>Market mechanism that valorises greenhouse gas emission reductions from </a:t>
            </a:r>
            <a:r>
              <a:rPr lang="en-GB" sz="8800" b="1">
                <a:solidFill>
                  <a:srgbClr val="1A53EA"/>
                </a:solidFill>
                <a:latin typeface="EC Square Sans Pro" panose="020B0506040000020004" pitchFamily="34" charset="0"/>
              </a:rPr>
              <a:t>project-based </a:t>
            </a:r>
            <a:r>
              <a:rPr lang="en-GB" sz="8800">
                <a:latin typeface="EC Square Sans Pro" panose="020B0506040000020004" pitchFamily="34" charset="0"/>
              </a:rPr>
              <a:t>mitigation activities.</a:t>
            </a:r>
          </a:p>
          <a:p>
            <a:pPr marL="0" indent="0">
              <a:buNone/>
            </a:pPr>
            <a:r>
              <a:rPr lang="en-GB" sz="8800">
                <a:latin typeface="EC Square Sans Pro" panose="020B0506040000020004" pitchFamily="34" charset="0"/>
              </a:rPr>
              <a:t>Credits or offsets are </a:t>
            </a:r>
            <a:r>
              <a:rPr lang="en-GB" sz="8800" b="1">
                <a:solidFill>
                  <a:srgbClr val="1A53EA"/>
                </a:solidFill>
                <a:latin typeface="EC Square Sans Pro" panose="020B0506040000020004" pitchFamily="34" charset="0"/>
              </a:rPr>
              <a:t>1 ton of CO</a:t>
            </a:r>
            <a:r>
              <a:rPr lang="en-GB" sz="8800" b="1" baseline="-25000">
                <a:solidFill>
                  <a:srgbClr val="1A53EA"/>
                </a:solidFill>
                <a:latin typeface="EC Square Sans Pro" panose="020B0506040000020004" pitchFamily="34" charset="0"/>
              </a:rPr>
              <a:t>2</a:t>
            </a:r>
            <a:r>
              <a:rPr lang="en-GB" sz="8800" b="1">
                <a:solidFill>
                  <a:srgbClr val="1A53EA"/>
                </a:solidFill>
                <a:latin typeface="EC Square Sans Pro" panose="020B0506040000020004" pitchFamily="34" charset="0"/>
              </a:rPr>
              <a:t> equivalent </a:t>
            </a:r>
            <a:r>
              <a:rPr lang="en-GB" sz="8800">
                <a:latin typeface="EC Square Sans Pro" panose="020B0506040000020004" pitchFamily="34" charset="0"/>
              </a:rPr>
              <a:t>of compensatory value obtained through:</a:t>
            </a:r>
          </a:p>
          <a:p>
            <a:pPr marL="1143000" indent="-1143000">
              <a:buFont typeface="Wingdings" pitchFamily="2" charset="2"/>
              <a:buChar char="§"/>
            </a:pPr>
            <a:r>
              <a:rPr lang="en-GB" sz="8800">
                <a:latin typeface="EC Square Sans Pro" panose="020B0506040000020004" pitchFamily="34" charset="0"/>
              </a:rPr>
              <a:t>Activities leading to </a:t>
            </a:r>
            <a:r>
              <a:rPr lang="en-GB" sz="8800" b="1">
                <a:solidFill>
                  <a:srgbClr val="1A53EA"/>
                </a:solidFill>
                <a:latin typeface="EC Square Sans Pro" panose="020B0506040000020004" pitchFamily="34" charset="0"/>
              </a:rPr>
              <a:t>removal of carbon </a:t>
            </a:r>
            <a:r>
              <a:rPr lang="en-GB" sz="8800">
                <a:latin typeface="EC Square Sans Pro" panose="020B0506040000020004" pitchFamily="34" charset="0"/>
              </a:rPr>
              <a:t>from the atmosphere (removals or carbon sequestration).</a:t>
            </a:r>
          </a:p>
          <a:p>
            <a:pPr marL="1143000" indent="-1143000">
              <a:buFont typeface="Wingdings" pitchFamily="2" charset="2"/>
              <a:buChar char="§"/>
            </a:pPr>
            <a:r>
              <a:rPr lang="en-GB" sz="8800">
                <a:latin typeface="EC Square Sans Pro" panose="020B0506040000020004" pitchFamily="34" charset="0"/>
              </a:rPr>
              <a:t>Activities leading to </a:t>
            </a:r>
            <a:r>
              <a:rPr lang="en-GB" sz="8800" b="1">
                <a:solidFill>
                  <a:srgbClr val="1A53EA"/>
                </a:solidFill>
                <a:latin typeface="EC Square Sans Pro" panose="020B0506040000020004" pitchFamily="34" charset="0"/>
              </a:rPr>
              <a:t>emission reductions </a:t>
            </a:r>
          </a:p>
          <a:p>
            <a:endParaRPr lang="en-GB" sz="8800">
              <a:latin typeface="EC Square Sans Pro" panose="020B0506040000020004" pitchFamily="34" charset="0"/>
            </a:endParaRPr>
          </a:p>
          <a:p>
            <a:r>
              <a:rPr lang="en-GB" sz="8800">
                <a:latin typeface="EC Square Sans Pro" panose="020B0506040000020004" pitchFamily="34" charset="0"/>
              </a:rPr>
              <a:t>compared to a baseline scenario.</a:t>
            </a:r>
          </a:p>
        </p:txBody>
      </p:sp>
      <p:sp>
        <p:nvSpPr>
          <p:cNvPr id="6" name="Title 5"/>
          <p:cNvSpPr>
            <a:spLocks noGrp="1"/>
          </p:cNvSpPr>
          <p:nvPr>
            <p:ph type="title"/>
          </p:nvPr>
        </p:nvSpPr>
        <p:spPr>
          <a:xfrm>
            <a:off x="1611292" y="1095354"/>
            <a:ext cx="16752908" cy="2867046"/>
          </a:xfrm>
        </p:spPr>
        <p:txBody>
          <a:bodyPr anchor="t"/>
          <a:lstStyle/>
          <a:p>
            <a:pPr marL="73025" marR="56515" indent="-635">
              <a:spcAft>
                <a:spcPts val="0"/>
              </a:spcAft>
            </a:pPr>
            <a:r>
              <a:rPr lang="en-US">
                <a:solidFill>
                  <a:srgbClr val="903F98"/>
                </a:solidFill>
                <a:latin typeface="EC Square Sans Pro" panose="020B0506040000020004" pitchFamily="34" charset="0"/>
              </a:rPr>
              <a:t>CREDITING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endParaRPr>
          </a:p>
        </p:txBody>
      </p:sp>
    </p:spTree>
    <p:extLst>
      <p:ext uri="{BB962C8B-B14F-4D97-AF65-F5344CB8AC3E}">
        <p14:creationId xmlns:p14="http://schemas.microsoft.com/office/powerpoint/2010/main" val="379121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11292" y="1095354"/>
            <a:ext cx="16752908" cy="2867046"/>
          </a:xfrm>
        </p:spPr>
        <p:txBody>
          <a:bodyPr anchor="t"/>
          <a:lstStyle/>
          <a:p>
            <a:pPr marL="73025" marR="56515" indent="-635">
              <a:spcAft>
                <a:spcPts val="0"/>
              </a:spcAft>
            </a:pPr>
            <a:r>
              <a:rPr lang="en-US">
                <a:solidFill>
                  <a:srgbClr val="903F98"/>
                </a:solidFill>
                <a:latin typeface="EC Square Sans Pro" panose="020B0506040000020004" pitchFamily="34" charset="0"/>
              </a:rPr>
              <a:t>CREDITING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endParaRPr>
          </a:p>
        </p:txBody>
      </p:sp>
      <p:pic>
        <p:nvPicPr>
          <p:cNvPr id="3" name="Picture 2">
            <a:extLst>
              <a:ext uri="{FF2B5EF4-FFF2-40B4-BE49-F238E27FC236}">
                <a16:creationId xmlns:a16="http://schemas.microsoft.com/office/drawing/2014/main" id="{3C035BCF-F78E-5B1D-949E-A73F0CD0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59023">
            <a:off x="8201450" y="-2873848"/>
            <a:ext cx="24813132" cy="17541780"/>
          </a:xfrm>
          <a:prstGeom prst="rect">
            <a:avLst/>
          </a:prstGeom>
        </p:spPr>
      </p:pic>
      <p:pic>
        <p:nvPicPr>
          <p:cNvPr id="5" name="Picture 2">
            <a:extLst>
              <a:ext uri="{FF2B5EF4-FFF2-40B4-BE49-F238E27FC236}">
                <a16:creationId xmlns:a16="http://schemas.microsoft.com/office/drawing/2014/main" id="{41078E89-AC20-9FE9-BE84-4028E9241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09330"/>
            <a:ext cx="14695186" cy="94390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9090505-2C83-C9DA-8E67-E9BFA2F696D6}"/>
              </a:ext>
            </a:extLst>
          </p:cNvPr>
          <p:cNvSpPr/>
          <p:nvPr/>
        </p:nvSpPr>
        <p:spPr>
          <a:xfrm>
            <a:off x="1905000" y="3509330"/>
            <a:ext cx="14695186" cy="1611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EC Square Sans Pro" panose="020B0506040000020004" pitchFamily="34" charset="0"/>
              </a:rPr>
              <a:t>QUANTIFYING GREENHOUSE GAS EMISSIONS FROM PROJECTS</a:t>
            </a:r>
          </a:p>
        </p:txBody>
      </p:sp>
    </p:spTree>
    <p:extLst>
      <p:ext uri="{BB962C8B-B14F-4D97-AF65-F5344CB8AC3E}">
        <p14:creationId xmlns:p14="http://schemas.microsoft.com/office/powerpoint/2010/main" val="203785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E260E4-6696-A36F-754B-F149503D8B78}"/>
              </a:ext>
            </a:extLst>
          </p:cNvPr>
          <p:cNvPicPr>
            <a:picLocks noChangeAspect="1"/>
          </p:cNvPicPr>
          <p:nvPr/>
        </p:nvPicPr>
        <p:blipFill>
          <a:blip r:embed="rId2">
            <a:alphaModFix amt="53000"/>
            <a:extLst>
              <a:ext uri="{28A0092B-C50C-407E-A947-70E740481C1C}">
                <a14:useLocalDpi xmlns:a14="http://schemas.microsoft.com/office/drawing/2010/main" val="0"/>
              </a:ext>
            </a:extLst>
          </a:blip>
          <a:stretch>
            <a:fillRect/>
          </a:stretch>
        </p:blipFill>
        <p:spPr>
          <a:xfrm>
            <a:off x="11444795" y="-5583024"/>
            <a:ext cx="24473773" cy="12570802"/>
          </a:xfrm>
          <a:prstGeom prst="rect">
            <a:avLst/>
          </a:prstGeom>
        </p:spPr>
      </p:pic>
      <p:sp>
        <p:nvSpPr>
          <p:cNvPr id="8" name="Rounded Rectangle 7">
            <a:extLst>
              <a:ext uri="{FF2B5EF4-FFF2-40B4-BE49-F238E27FC236}">
                <a16:creationId xmlns:a16="http://schemas.microsoft.com/office/drawing/2014/main" id="{005A62A3-BC8A-78B3-D038-6C38E40546C5}"/>
              </a:ext>
            </a:extLst>
          </p:cNvPr>
          <p:cNvSpPr/>
          <p:nvPr/>
        </p:nvSpPr>
        <p:spPr>
          <a:xfrm>
            <a:off x="1762346" y="3302479"/>
            <a:ext cx="4808163" cy="4496048"/>
          </a:xfrm>
          <a:prstGeom prst="roundRect">
            <a:avLst/>
          </a:prstGeom>
          <a:solidFill>
            <a:srgbClr val="FF5C55"/>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ounded Rectangle 19">
            <a:extLst>
              <a:ext uri="{FF2B5EF4-FFF2-40B4-BE49-F238E27FC236}">
                <a16:creationId xmlns:a16="http://schemas.microsoft.com/office/drawing/2014/main" id="{4CED7F08-7458-5182-C68A-C6112C09D005}"/>
              </a:ext>
            </a:extLst>
          </p:cNvPr>
          <p:cNvSpPr/>
          <p:nvPr/>
        </p:nvSpPr>
        <p:spPr>
          <a:xfrm>
            <a:off x="7102493" y="3302478"/>
            <a:ext cx="4808163" cy="4496047"/>
          </a:xfrm>
          <a:prstGeom prst="roundRect">
            <a:avLst/>
          </a:prstGeom>
          <a:solidFill>
            <a:srgbClr val="903F9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21">
            <a:extLst>
              <a:ext uri="{FF2B5EF4-FFF2-40B4-BE49-F238E27FC236}">
                <a16:creationId xmlns:a16="http://schemas.microsoft.com/office/drawing/2014/main" id="{1F1B0E92-D1EB-C5BE-50F5-A398531FCF2E}"/>
              </a:ext>
            </a:extLst>
          </p:cNvPr>
          <p:cNvSpPr/>
          <p:nvPr/>
        </p:nvSpPr>
        <p:spPr>
          <a:xfrm>
            <a:off x="12442641" y="3302478"/>
            <a:ext cx="4808163" cy="449604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Rounded Rectangle 23">
            <a:extLst>
              <a:ext uri="{FF2B5EF4-FFF2-40B4-BE49-F238E27FC236}">
                <a16:creationId xmlns:a16="http://schemas.microsoft.com/office/drawing/2014/main" id="{25FD62CA-BCC4-6A7A-1EC6-8735390CB6FB}"/>
              </a:ext>
            </a:extLst>
          </p:cNvPr>
          <p:cNvSpPr/>
          <p:nvPr/>
        </p:nvSpPr>
        <p:spPr>
          <a:xfrm>
            <a:off x="17782788" y="3302478"/>
            <a:ext cx="4808163" cy="4496045"/>
          </a:xfrm>
          <a:prstGeom prst="roundRect">
            <a:avLst/>
          </a:prstGeom>
          <a:solidFill>
            <a:srgbClr val="1A53EA"/>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Freeform 27">
            <a:extLst>
              <a:ext uri="{FF2B5EF4-FFF2-40B4-BE49-F238E27FC236}">
                <a16:creationId xmlns:a16="http://schemas.microsoft.com/office/drawing/2014/main" id="{59B51C1A-9900-AC9F-F9C5-DDCE355C7CDF}"/>
              </a:ext>
            </a:extLst>
          </p:cNvPr>
          <p:cNvSpPr/>
          <p:nvPr/>
        </p:nvSpPr>
        <p:spPr>
          <a:xfrm>
            <a:off x="17736457" y="3302478"/>
            <a:ext cx="4854494" cy="2036423"/>
          </a:xfrm>
          <a:custGeom>
            <a:avLst/>
            <a:gdLst>
              <a:gd name="connsiteX0" fmla="*/ 0 w 3729623"/>
              <a:gd name="connsiteY0" fmla="*/ 0 h 1383690"/>
              <a:gd name="connsiteX1" fmla="*/ 3729623 w 3729623"/>
              <a:gd name="connsiteY1" fmla="*/ 0 h 1383690"/>
              <a:gd name="connsiteX2" fmla="*/ 3729623 w 3729623"/>
              <a:gd name="connsiteY2" fmla="*/ 1383690 h 1383690"/>
              <a:gd name="connsiteX3" fmla="*/ 0 w 3729623"/>
              <a:gd name="connsiteY3" fmla="*/ 1383690 h 1383690"/>
              <a:gd name="connsiteX4" fmla="*/ 0 w 3729623"/>
              <a:gd name="connsiteY4" fmla="*/ 0 h 138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623" h="1383690">
                <a:moveTo>
                  <a:pt x="0" y="0"/>
                </a:moveTo>
                <a:lnTo>
                  <a:pt x="3729623" y="0"/>
                </a:lnTo>
                <a:lnTo>
                  <a:pt x="3729623" y="1383690"/>
                </a:lnTo>
                <a:lnTo>
                  <a:pt x="0" y="138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3832" tIns="433832" rIns="433832" bIns="0" numCol="1" spcCol="1270" anchor="t" anchorCtr="0">
            <a:noAutofit/>
          </a:bodyPr>
          <a:lstStyle/>
          <a:p>
            <a:pPr marL="0" lvl="0" indent="0" algn="ctr" defTabSz="2711450">
              <a:lnSpc>
                <a:spcPct val="90000"/>
              </a:lnSpc>
              <a:spcBef>
                <a:spcPct val="0"/>
              </a:spcBef>
              <a:spcAft>
                <a:spcPct val="35000"/>
              </a:spcAft>
              <a:buNone/>
            </a:pPr>
            <a:r>
              <a:rPr lang="en-US" sz="11500" b="1" kern="1200">
                <a:solidFill>
                  <a:srgbClr val="FFCC02"/>
                </a:solidFill>
                <a:latin typeface="EC Square Sans Pro" panose="020B0506040000020004" pitchFamily="34" charset="0"/>
                <a:ea typeface="Noto Sans" panose="020B0802040504020204" pitchFamily="34"/>
                <a:cs typeface="Arial" panose="020B0604020202020204" pitchFamily="34" charset="0"/>
              </a:rPr>
              <a:t>4</a:t>
            </a:r>
            <a:endParaRPr lang="en-GB" sz="11500" b="1" kern="1200">
              <a:solidFill>
                <a:srgbClr val="FFCC02"/>
              </a:solidFill>
              <a:latin typeface="EC Square Sans Pro" panose="020B0506040000020004" pitchFamily="34" charset="0"/>
              <a:ea typeface="Noto Sans" panose="020B0802040504020204" pitchFamily="34"/>
              <a:cs typeface="Arial" panose="020B0604020202020204" pitchFamily="34" charset="0"/>
            </a:endParaRPr>
          </a:p>
        </p:txBody>
      </p:sp>
      <p:sp>
        <p:nvSpPr>
          <p:cNvPr id="29" name="Freeform 28">
            <a:extLst>
              <a:ext uri="{FF2B5EF4-FFF2-40B4-BE49-F238E27FC236}">
                <a16:creationId xmlns:a16="http://schemas.microsoft.com/office/drawing/2014/main" id="{DC5B991D-D381-7732-CCA7-2E776537F449}"/>
              </a:ext>
            </a:extLst>
          </p:cNvPr>
          <p:cNvSpPr/>
          <p:nvPr/>
        </p:nvSpPr>
        <p:spPr>
          <a:xfrm>
            <a:off x="12488954" y="3377518"/>
            <a:ext cx="4854494" cy="2036423"/>
          </a:xfrm>
          <a:custGeom>
            <a:avLst/>
            <a:gdLst>
              <a:gd name="connsiteX0" fmla="*/ 0 w 3729623"/>
              <a:gd name="connsiteY0" fmla="*/ 0 h 1383690"/>
              <a:gd name="connsiteX1" fmla="*/ 3729623 w 3729623"/>
              <a:gd name="connsiteY1" fmla="*/ 0 h 1383690"/>
              <a:gd name="connsiteX2" fmla="*/ 3729623 w 3729623"/>
              <a:gd name="connsiteY2" fmla="*/ 1383690 h 1383690"/>
              <a:gd name="connsiteX3" fmla="*/ 0 w 3729623"/>
              <a:gd name="connsiteY3" fmla="*/ 1383690 h 1383690"/>
              <a:gd name="connsiteX4" fmla="*/ 0 w 3729623"/>
              <a:gd name="connsiteY4" fmla="*/ 0 h 138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623" h="1383690">
                <a:moveTo>
                  <a:pt x="0" y="0"/>
                </a:moveTo>
                <a:lnTo>
                  <a:pt x="3729623" y="0"/>
                </a:lnTo>
                <a:lnTo>
                  <a:pt x="3729623" y="1383690"/>
                </a:lnTo>
                <a:lnTo>
                  <a:pt x="0" y="138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3832" tIns="433832" rIns="433832" bIns="0" numCol="1" spcCol="1270" anchor="t" anchorCtr="0">
            <a:noAutofit/>
          </a:bodyPr>
          <a:lstStyle/>
          <a:p>
            <a:pPr marL="0" lvl="0" indent="0" algn="ctr" defTabSz="2711450">
              <a:lnSpc>
                <a:spcPct val="90000"/>
              </a:lnSpc>
              <a:spcBef>
                <a:spcPct val="0"/>
              </a:spcBef>
              <a:spcAft>
                <a:spcPct val="35000"/>
              </a:spcAft>
              <a:buNone/>
            </a:pPr>
            <a:r>
              <a:rPr lang="en-US" sz="11500" b="1">
                <a:solidFill>
                  <a:srgbClr val="18B8A6"/>
                </a:solidFill>
                <a:latin typeface="EC Square Sans Pro" panose="020B0506040000020004" pitchFamily="34" charset="0"/>
                <a:ea typeface="Noto Sans" panose="020B0802040504020204" pitchFamily="34"/>
                <a:cs typeface="Arial" panose="020B0604020202020204" pitchFamily="34" charset="0"/>
              </a:rPr>
              <a:t>3</a:t>
            </a:r>
            <a:endParaRPr lang="en-GB" sz="11500" b="1" kern="1200">
              <a:solidFill>
                <a:srgbClr val="18B8A6"/>
              </a:solidFill>
              <a:latin typeface="EC Square Sans Pro" panose="020B0506040000020004" pitchFamily="34" charset="0"/>
              <a:ea typeface="Noto Sans" panose="020B0802040504020204" pitchFamily="34"/>
              <a:cs typeface="Arial" panose="020B0604020202020204" pitchFamily="34" charset="0"/>
            </a:endParaRPr>
          </a:p>
        </p:txBody>
      </p:sp>
      <p:sp>
        <p:nvSpPr>
          <p:cNvPr id="32" name="Freeform 31">
            <a:extLst>
              <a:ext uri="{FF2B5EF4-FFF2-40B4-BE49-F238E27FC236}">
                <a16:creationId xmlns:a16="http://schemas.microsoft.com/office/drawing/2014/main" id="{27AD51DD-4418-D4BE-ABE3-F0DA8E2BB91D}"/>
              </a:ext>
            </a:extLst>
          </p:cNvPr>
          <p:cNvSpPr/>
          <p:nvPr/>
        </p:nvSpPr>
        <p:spPr>
          <a:xfrm>
            <a:off x="7021225" y="3269952"/>
            <a:ext cx="4854494" cy="2036423"/>
          </a:xfrm>
          <a:custGeom>
            <a:avLst/>
            <a:gdLst>
              <a:gd name="connsiteX0" fmla="*/ 0 w 3729623"/>
              <a:gd name="connsiteY0" fmla="*/ 0 h 1383690"/>
              <a:gd name="connsiteX1" fmla="*/ 3729623 w 3729623"/>
              <a:gd name="connsiteY1" fmla="*/ 0 h 1383690"/>
              <a:gd name="connsiteX2" fmla="*/ 3729623 w 3729623"/>
              <a:gd name="connsiteY2" fmla="*/ 1383690 h 1383690"/>
              <a:gd name="connsiteX3" fmla="*/ 0 w 3729623"/>
              <a:gd name="connsiteY3" fmla="*/ 1383690 h 1383690"/>
              <a:gd name="connsiteX4" fmla="*/ 0 w 3729623"/>
              <a:gd name="connsiteY4" fmla="*/ 0 h 138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623" h="1383690">
                <a:moveTo>
                  <a:pt x="0" y="0"/>
                </a:moveTo>
                <a:lnTo>
                  <a:pt x="3729623" y="0"/>
                </a:lnTo>
                <a:lnTo>
                  <a:pt x="3729623" y="1383690"/>
                </a:lnTo>
                <a:lnTo>
                  <a:pt x="0" y="138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3832" tIns="433832" rIns="433832" bIns="0" numCol="1" spcCol="1270" anchor="t" anchorCtr="0">
            <a:noAutofit/>
          </a:bodyPr>
          <a:lstStyle/>
          <a:p>
            <a:pPr marL="0" lvl="0" indent="0" algn="ctr" defTabSz="2711450">
              <a:lnSpc>
                <a:spcPct val="90000"/>
              </a:lnSpc>
              <a:spcBef>
                <a:spcPct val="0"/>
              </a:spcBef>
              <a:spcAft>
                <a:spcPct val="35000"/>
              </a:spcAft>
              <a:buNone/>
            </a:pPr>
            <a:r>
              <a:rPr lang="en-US" sz="11500" b="1">
                <a:solidFill>
                  <a:srgbClr val="FFCC02"/>
                </a:solidFill>
                <a:latin typeface="EC Square Sans Pro" panose="020B0506040000020004" pitchFamily="34" charset="0"/>
                <a:ea typeface="Noto Sans" panose="020B0802040504020204" pitchFamily="34"/>
                <a:cs typeface="Arial" panose="020B0604020202020204" pitchFamily="34" charset="0"/>
              </a:rPr>
              <a:t>2</a:t>
            </a:r>
            <a:endParaRPr lang="en-GB" sz="11500" b="1" kern="1200">
              <a:solidFill>
                <a:srgbClr val="FFCC02"/>
              </a:solidFill>
              <a:latin typeface="EC Square Sans Pro" panose="020B0506040000020004" pitchFamily="34" charset="0"/>
              <a:ea typeface="Noto Sans" panose="020B0802040504020204" pitchFamily="34"/>
              <a:cs typeface="Arial" panose="020B0604020202020204" pitchFamily="34" charset="0"/>
            </a:endParaRPr>
          </a:p>
        </p:txBody>
      </p:sp>
      <p:sp>
        <p:nvSpPr>
          <p:cNvPr id="33" name="Freeform 32">
            <a:extLst>
              <a:ext uri="{FF2B5EF4-FFF2-40B4-BE49-F238E27FC236}">
                <a16:creationId xmlns:a16="http://schemas.microsoft.com/office/drawing/2014/main" id="{B85EC59D-945C-D18E-EA1C-51CC210036B2}"/>
              </a:ext>
            </a:extLst>
          </p:cNvPr>
          <p:cNvSpPr/>
          <p:nvPr/>
        </p:nvSpPr>
        <p:spPr>
          <a:xfrm>
            <a:off x="1673513" y="3312643"/>
            <a:ext cx="4854494" cy="2036423"/>
          </a:xfrm>
          <a:custGeom>
            <a:avLst/>
            <a:gdLst>
              <a:gd name="connsiteX0" fmla="*/ 0 w 3729623"/>
              <a:gd name="connsiteY0" fmla="*/ 0 h 1383690"/>
              <a:gd name="connsiteX1" fmla="*/ 3729623 w 3729623"/>
              <a:gd name="connsiteY1" fmla="*/ 0 h 1383690"/>
              <a:gd name="connsiteX2" fmla="*/ 3729623 w 3729623"/>
              <a:gd name="connsiteY2" fmla="*/ 1383690 h 1383690"/>
              <a:gd name="connsiteX3" fmla="*/ 0 w 3729623"/>
              <a:gd name="connsiteY3" fmla="*/ 1383690 h 1383690"/>
              <a:gd name="connsiteX4" fmla="*/ 0 w 3729623"/>
              <a:gd name="connsiteY4" fmla="*/ 0 h 138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623" h="1383690">
                <a:moveTo>
                  <a:pt x="0" y="0"/>
                </a:moveTo>
                <a:lnTo>
                  <a:pt x="3729623" y="0"/>
                </a:lnTo>
                <a:lnTo>
                  <a:pt x="3729623" y="1383690"/>
                </a:lnTo>
                <a:lnTo>
                  <a:pt x="0" y="138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3832" tIns="433832" rIns="433832" bIns="0" numCol="1" spcCol="1270" anchor="t" anchorCtr="0">
            <a:noAutofit/>
          </a:bodyPr>
          <a:lstStyle/>
          <a:p>
            <a:pPr marL="0" lvl="0" indent="0" algn="ctr" defTabSz="2711450">
              <a:lnSpc>
                <a:spcPct val="90000"/>
              </a:lnSpc>
              <a:spcBef>
                <a:spcPct val="0"/>
              </a:spcBef>
              <a:spcAft>
                <a:spcPct val="35000"/>
              </a:spcAft>
              <a:buNone/>
            </a:pPr>
            <a:r>
              <a:rPr lang="en-US" sz="11500" b="1">
                <a:solidFill>
                  <a:srgbClr val="18B8A6"/>
                </a:solidFill>
                <a:latin typeface="EC Square Sans Pro" panose="020B0506040000020004" pitchFamily="34" charset="0"/>
                <a:ea typeface="Noto Sans" panose="020B0802040504020204" pitchFamily="34"/>
                <a:cs typeface="Arial" panose="020B0604020202020204" pitchFamily="34" charset="0"/>
              </a:rPr>
              <a:t>1</a:t>
            </a:r>
            <a:endParaRPr lang="en-GB" sz="11500" b="1" kern="1200">
              <a:solidFill>
                <a:srgbClr val="18B8A6"/>
              </a:solidFill>
              <a:latin typeface="EC Square Sans Pro" panose="020B0506040000020004" pitchFamily="34" charset="0"/>
              <a:ea typeface="Noto Sans" panose="020B0802040504020204" pitchFamily="34"/>
              <a:cs typeface="Arial" panose="020B0604020202020204" pitchFamily="34" charset="0"/>
            </a:endParaRPr>
          </a:p>
        </p:txBody>
      </p:sp>
      <p:sp>
        <p:nvSpPr>
          <p:cNvPr id="5" name="TextBox 4">
            <a:extLst>
              <a:ext uri="{FF2B5EF4-FFF2-40B4-BE49-F238E27FC236}">
                <a16:creationId xmlns:a16="http://schemas.microsoft.com/office/drawing/2014/main" id="{6ACD0870-A2A6-42BA-AED2-F2EBB50FB7E5}"/>
              </a:ext>
            </a:extLst>
          </p:cNvPr>
          <p:cNvSpPr txBox="1"/>
          <p:nvPr/>
        </p:nvSpPr>
        <p:spPr>
          <a:xfrm>
            <a:off x="1678794" y="2114364"/>
            <a:ext cx="20966086" cy="829138"/>
          </a:xfrm>
          <a:prstGeom prst="rect">
            <a:avLst/>
          </a:prstGeom>
          <a:noFill/>
        </p:spPr>
        <p:txBody>
          <a:bodyPr wrap="square" rtlCol="0">
            <a:spAutoFit/>
          </a:bodyPr>
          <a:lstStyle/>
          <a:p>
            <a:pPr defTabSz="1824319"/>
            <a:r>
              <a:rPr lang="en-US" sz="4788" b="1">
                <a:solidFill>
                  <a:srgbClr val="002060"/>
                </a:solidFill>
                <a:latin typeface="Arial" panose="020B0604020202020204" pitchFamily="34" charset="0"/>
                <a:cs typeface="Arial" panose="020B0604020202020204" pitchFamily="34" charset="0"/>
              </a:rPr>
              <a:t>In this presentation</a:t>
            </a:r>
          </a:p>
        </p:txBody>
      </p:sp>
      <p:sp>
        <p:nvSpPr>
          <p:cNvPr id="9" name="Text Placeholder 6">
            <a:extLst>
              <a:ext uri="{FF2B5EF4-FFF2-40B4-BE49-F238E27FC236}">
                <a16:creationId xmlns:a16="http://schemas.microsoft.com/office/drawing/2014/main" id="{BEE23BBB-336A-43A9-85A9-5A32D118B2BC}"/>
              </a:ext>
            </a:extLst>
          </p:cNvPr>
          <p:cNvSpPr txBox="1">
            <a:spLocks/>
          </p:cNvSpPr>
          <p:nvPr/>
        </p:nvSpPr>
        <p:spPr>
          <a:xfrm>
            <a:off x="1752603" y="5426404"/>
            <a:ext cx="4854494" cy="1218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4319">
              <a:spcBef>
                <a:spcPts val="1995"/>
              </a:spcBef>
              <a:buNone/>
            </a:pPr>
            <a:r>
              <a:rPr lang="en-US" sz="4000" b="1">
                <a:solidFill>
                  <a:schemeClr val="bg1"/>
                </a:solidFill>
                <a:latin typeface="EC Square Sans Pro" panose="020B0506040000020004" pitchFamily="34" charset="0"/>
                <a:cs typeface="Arial" panose="020B0604020202020204" pitchFamily="34" charset="0"/>
              </a:rPr>
              <a:t>WHAT IS CARBON PRICING</a:t>
            </a:r>
          </a:p>
          <a:p>
            <a:pPr marL="0" indent="0" algn="ctr" defTabSz="1824319">
              <a:spcBef>
                <a:spcPts val="1995"/>
              </a:spcBef>
              <a:buNone/>
            </a:pPr>
            <a:endParaRPr lang="en-US" sz="4000" b="1">
              <a:solidFill>
                <a:schemeClr val="bg1"/>
              </a:solidFill>
              <a:latin typeface="EC Square Sans Pro" panose="020B0506040000020004" pitchFamily="34" charset="0"/>
              <a:cs typeface="Arial" panose="020B0604020202020204" pitchFamily="34" charset="0"/>
            </a:endParaRPr>
          </a:p>
        </p:txBody>
      </p:sp>
      <p:sp>
        <p:nvSpPr>
          <p:cNvPr id="10" name="Text Placeholder 11">
            <a:extLst>
              <a:ext uri="{FF2B5EF4-FFF2-40B4-BE49-F238E27FC236}">
                <a16:creationId xmlns:a16="http://schemas.microsoft.com/office/drawing/2014/main" id="{CADD0B45-E5B6-49B5-8C84-08E75581A336}"/>
              </a:ext>
            </a:extLst>
          </p:cNvPr>
          <p:cNvSpPr txBox="1">
            <a:spLocks/>
          </p:cNvSpPr>
          <p:nvPr/>
        </p:nvSpPr>
        <p:spPr>
          <a:xfrm>
            <a:off x="7006150" y="5233093"/>
            <a:ext cx="5083613" cy="2447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4319">
              <a:spcBef>
                <a:spcPts val="1995"/>
              </a:spcBef>
              <a:buNone/>
            </a:pPr>
            <a:r>
              <a:rPr lang="en-US" sz="4000" b="1">
                <a:solidFill>
                  <a:schemeClr val="bg1"/>
                </a:solidFill>
                <a:latin typeface="EC Square Sans Pro" panose="020B0506040000020004" pitchFamily="34" charset="0"/>
                <a:cs typeface="Arial" panose="020B0604020202020204" pitchFamily="34" charset="0"/>
              </a:rPr>
              <a:t>MAIN PRICING INSTRUMENTS AND THEIR RESULTING MARKETS</a:t>
            </a:r>
          </a:p>
          <a:p>
            <a:pPr marL="0" indent="0" algn="ctr" defTabSz="1824319">
              <a:spcBef>
                <a:spcPts val="1995"/>
              </a:spcBef>
              <a:buNone/>
            </a:pPr>
            <a:endParaRPr lang="en-US" sz="4000" b="1">
              <a:solidFill>
                <a:schemeClr val="bg1"/>
              </a:solidFill>
              <a:latin typeface="EC Square Sans Pro" panose="020B0506040000020004" pitchFamily="34" charset="0"/>
              <a:cs typeface="Arial" panose="020B0604020202020204" pitchFamily="34" charset="0"/>
            </a:endParaRPr>
          </a:p>
          <a:p>
            <a:pPr marL="0" indent="0" algn="ctr" defTabSz="1824319">
              <a:spcBef>
                <a:spcPts val="1995"/>
              </a:spcBef>
              <a:buNone/>
            </a:pPr>
            <a:endParaRPr lang="en-US" sz="4000" b="1">
              <a:solidFill>
                <a:schemeClr val="bg1"/>
              </a:solidFill>
              <a:latin typeface="EC Square Sans Pro" panose="020B0506040000020004" pitchFamily="34" charset="0"/>
              <a:cs typeface="Arial" panose="020B0604020202020204" pitchFamily="34" charset="0"/>
            </a:endParaRPr>
          </a:p>
          <a:p>
            <a:pPr marL="0" indent="0" algn="ctr" defTabSz="1824319">
              <a:spcBef>
                <a:spcPts val="1995"/>
              </a:spcBef>
              <a:buNone/>
            </a:pPr>
            <a:endParaRPr lang="en-US" sz="4000" b="1">
              <a:solidFill>
                <a:schemeClr val="bg1"/>
              </a:solidFill>
              <a:latin typeface="EC Square Sans Pro" panose="020B0506040000020004" pitchFamily="34" charset="0"/>
              <a:cs typeface="Arial" panose="020B0604020202020204" pitchFamily="34" charset="0"/>
            </a:endParaRPr>
          </a:p>
        </p:txBody>
      </p:sp>
      <p:sp>
        <p:nvSpPr>
          <p:cNvPr id="11" name="Text Placeholder 11">
            <a:extLst>
              <a:ext uri="{FF2B5EF4-FFF2-40B4-BE49-F238E27FC236}">
                <a16:creationId xmlns:a16="http://schemas.microsoft.com/office/drawing/2014/main" id="{CB154A4C-DDBC-400F-9EE3-0ADB95BC9342}"/>
              </a:ext>
            </a:extLst>
          </p:cNvPr>
          <p:cNvSpPr txBox="1">
            <a:spLocks/>
          </p:cNvSpPr>
          <p:nvPr/>
        </p:nvSpPr>
        <p:spPr>
          <a:xfrm>
            <a:off x="12111984" y="5488980"/>
            <a:ext cx="5636474" cy="12111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4319">
              <a:spcBef>
                <a:spcPts val="1995"/>
              </a:spcBef>
              <a:buNone/>
            </a:pPr>
            <a:r>
              <a:rPr lang="en-US" sz="4000" b="1">
                <a:solidFill>
                  <a:schemeClr val="bg1"/>
                </a:solidFill>
                <a:latin typeface="EC Square Sans Pro" panose="020B0506040000020004" pitchFamily="34" charset="0"/>
                <a:cs typeface="Arial" panose="020B0604020202020204" pitchFamily="34" charset="0"/>
              </a:rPr>
              <a:t>THE VOLUNTARY </a:t>
            </a:r>
          </a:p>
          <a:p>
            <a:pPr marL="0" indent="0" algn="ctr" defTabSz="1824319">
              <a:spcBef>
                <a:spcPts val="1995"/>
              </a:spcBef>
              <a:buNone/>
            </a:pPr>
            <a:r>
              <a:rPr lang="en-US" sz="4000" b="1">
                <a:solidFill>
                  <a:schemeClr val="bg1"/>
                </a:solidFill>
                <a:latin typeface="EC Square Sans Pro" panose="020B0506040000020004" pitchFamily="34" charset="0"/>
                <a:cs typeface="Arial" panose="020B0604020202020204" pitchFamily="34" charset="0"/>
              </a:rPr>
              <a:t>CARBON MARKET</a:t>
            </a:r>
          </a:p>
        </p:txBody>
      </p:sp>
      <p:sp>
        <p:nvSpPr>
          <p:cNvPr id="12" name="Text Placeholder 11">
            <a:extLst>
              <a:ext uri="{FF2B5EF4-FFF2-40B4-BE49-F238E27FC236}">
                <a16:creationId xmlns:a16="http://schemas.microsoft.com/office/drawing/2014/main" id="{662042B5-89AC-49A0-AA71-9AB0E4A1987A}"/>
              </a:ext>
            </a:extLst>
          </p:cNvPr>
          <p:cNvSpPr txBox="1">
            <a:spLocks/>
          </p:cNvSpPr>
          <p:nvPr/>
        </p:nvSpPr>
        <p:spPr>
          <a:xfrm>
            <a:off x="18079115" y="5588719"/>
            <a:ext cx="4384372" cy="107153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4000" b="1" noProof="0">
                <a:solidFill>
                  <a:schemeClr val="bg1"/>
                </a:solidFill>
                <a:latin typeface="EC Square Sans Pro" panose="020B0506040000020004" pitchFamily="34" charset="0"/>
                <a:ea typeface="MS Mincho" panose="02020609040205080304" pitchFamily="49" charset="-128"/>
                <a:cs typeface="Arial" panose="020B0604020202020204" pitchFamily="34" charset="0"/>
              </a:rPr>
              <a:t>IMPLICATIONS FOR EU </a:t>
            </a:r>
            <a:r>
              <a:rPr lang="en-GB" sz="4000" b="1">
                <a:solidFill>
                  <a:schemeClr val="bg1"/>
                </a:solidFill>
                <a:latin typeface="EC Square Sans Pro" panose="020B0506040000020004" pitchFamily="34" charset="0"/>
                <a:ea typeface="MS Mincho" panose="02020609040205080304" pitchFamily="49" charset="-128"/>
                <a:cs typeface="Arial" panose="020B0604020202020204" pitchFamily="34" charset="0"/>
              </a:rPr>
              <a:t>DELEGATIONS</a:t>
            </a:r>
            <a:endParaRPr lang="en-GB" sz="4000" b="1" noProof="0">
              <a:solidFill>
                <a:schemeClr val="bg1"/>
              </a:solidFill>
              <a:latin typeface="EC Square Sans Pro" panose="020B0506040000020004" pitchFamily="34" charset="0"/>
              <a:ea typeface="MS Mincho" panose="02020609040205080304" pitchFamily="49" charset="-128"/>
              <a:cs typeface="Arial" panose="020B0604020202020204" pitchFamily="34" charset="0"/>
            </a:endParaRPr>
          </a:p>
        </p:txBody>
      </p:sp>
      <p:sp>
        <p:nvSpPr>
          <p:cNvPr id="13" name="Text Placeholder 11">
            <a:extLst>
              <a:ext uri="{FF2B5EF4-FFF2-40B4-BE49-F238E27FC236}">
                <a16:creationId xmlns:a16="http://schemas.microsoft.com/office/drawing/2014/main" id="{353B080E-A3A8-4A08-9235-76BE7F2227C0}"/>
              </a:ext>
            </a:extLst>
          </p:cNvPr>
          <p:cNvSpPr txBox="1">
            <a:spLocks/>
          </p:cNvSpPr>
          <p:nvPr/>
        </p:nvSpPr>
        <p:spPr>
          <a:xfrm>
            <a:off x="18581170" y="6456936"/>
            <a:ext cx="3415769" cy="8097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endParaRPr lang="en-GB" sz="2400" b="1" noProof="0">
              <a:latin typeface="EC Square Sans Pro"/>
              <a:ea typeface="MS Mincho" panose="02020609040205080304" pitchFamily="49" charset="-128"/>
              <a:cs typeface="Arial" panose="020B0604020202020204" pitchFamily="34" charset="0"/>
            </a:endParaRPr>
          </a:p>
        </p:txBody>
      </p:sp>
      <p:pic>
        <p:nvPicPr>
          <p:cNvPr id="14" name="Picture 13" descr="A blue text on a black background&#10;&#10;Description automatically generated with low confidence">
            <a:extLst>
              <a:ext uri="{FF2B5EF4-FFF2-40B4-BE49-F238E27FC236}">
                <a16:creationId xmlns:a16="http://schemas.microsoft.com/office/drawing/2014/main" id="{241A493D-D119-DAC2-A076-20E80A92A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99" y="106172"/>
            <a:ext cx="2761570" cy="1658827"/>
          </a:xfrm>
          <a:prstGeom prst="rect">
            <a:avLst/>
          </a:prstGeom>
        </p:spPr>
      </p:pic>
      <p:sp>
        <p:nvSpPr>
          <p:cNvPr id="15" name="Rounded Rectangle 14">
            <a:extLst>
              <a:ext uri="{FF2B5EF4-FFF2-40B4-BE49-F238E27FC236}">
                <a16:creationId xmlns:a16="http://schemas.microsoft.com/office/drawing/2014/main" id="{E9A11089-FE01-C409-5F94-77C21B709FE8}"/>
              </a:ext>
            </a:extLst>
          </p:cNvPr>
          <p:cNvSpPr/>
          <p:nvPr/>
        </p:nvSpPr>
        <p:spPr>
          <a:xfrm>
            <a:off x="7103899" y="8274908"/>
            <a:ext cx="4808163" cy="987042"/>
          </a:xfrm>
          <a:prstGeom prst="roundRect">
            <a:avLst/>
          </a:prstGeom>
          <a:solidFill>
            <a:srgbClr val="903F98">
              <a:alpha val="70000"/>
            </a:srgb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5">
            <a:extLst>
              <a:ext uri="{FF2B5EF4-FFF2-40B4-BE49-F238E27FC236}">
                <a16:creationId xmlns:a16="http://schemas.microsoft.com/office/drawing/2014/main" id="{2BE75F49-C311-0790-E318-CD5371853D04}"/>
              </a:ext>
            </a:extLst>
          </p:cNvPr>
          <p:cNvSpPr/>
          <p:nvPr/>
        </p:nvSpPr>
        <p:spPr>
          <a:xfrm>
            <a:off x="7103899" y="9452831"/>
            <a:ext cx="4808163" cy="987042"/>
          </a:xfrm>
          <a:prstGeom prst="roundRect">
            <a:avLst/>
          </a:prstGeom>
          <a:solidFill>
            <a:srgbClr val="903F98">
              <a:alpha val="70000"/>
            </a:srgb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Rounded Rectangle 16">
            <a:extLst>
              <a:ext uri="{FF2B5EF4-FFF2-40B4-BE49-F238E27FC236}">
                <a16:creationId xmlns:a16="http://schemas.microsoft.com/office/drawing/2014/main" id="{E7C45913-D79E-7811-19A6-CEB16296C894}"/>
              </a:ext>
            </a:extLst>
          </p:cNvPr>
          <p:cNvSpPr/>
          <p:nvPr/>
        </p:nvSpPr>
        <p:spPr>
          <a:xfrm>
            <a:off x="7103899" y="10638566"/>
            <a:ext cx="4808163" cy="987042"/>
          </a:xfrm>
          <a:prstGeom prst="roundRect">
            <a:avLst/>
          </a:prstGeom>
          <a:solidFill>
            <a:srgbClr val="903F98">
              <a:alpha val="70000"/>
            </a:srgb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7">
            <a:extLst>
              <a:ext uri="{FF2B5EF4-FFF2-40B4-BE49-F238E27FC236}">
                <a16:creationId xmlns:a16="http://schemas.microsoft.com/office/drawing/2014/main" id="{51B05897-AA0F-C6B2-4E4D-02E721C25E7D}"/>
              </a:ext>
            </a:extLst>
          </p:cNvPr>
          <p:cNvSpPr/>
          <p:nvPr/>
        </p:nvSpPr>
        <p:spPr>
          <a:xfrm>
            <a:off x="7103899" y="11821952"/>
            <a:ext cx="4808163" cy="987042"/>
          </a:xfrm>
          <a:prstGeom prst="roundRect">
            <a:avLst/>
          </a:prstGeom>
          <a:solidFill>
            <a:srgbClr val="903F98">
              <a:alpha val="70000"/>
            </a:srgb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195F8A3F-8970-1394-D5D9-4F03D3B04CEB}"/>
              </a:ext>
            </a:extLst>
          </p:cNvPr>
          <p:cNvSpPr txBox="1"/>
          <p:nvPr/>
        </p:nvSpPr>
        <p:spPr>
          <a:xfrm>
            <a:off x="7865655" y="8466197"/>
            <a:ext cx="3284650" cy="954107"/>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Carbon taxation</a:t>
            </a:r>
          </a:p>
          <a:p>
            <a:pPr marL="44450" algn="ctr"/>
            <a:endParaRPr lang="en-GB" sz="2800">
              <a:solidFill>
                <a:schemeClr val="bg1"/>
              </a:solidFill>
              <a:latin typeface="EC Square Sans Pro" panose="020B0506040000020004" pitchFamily="34" charset="0"/>
            </a:endParaRPr>
          </a:p>
        </p:txBody>
      </p:sp>
      <p:sp>
        <p:nvSpPr>
          <p:cNvPr id="19" name="TextBox 18">
            <a:extLst>
              <a:ext uri="{FF2B5EF4-FFF2-40B4-BE49-F238E27FC236}">
                <a16:creationId xmlns:a16="http://schemas.microsoft.com/office/drawing/2014/main" id="{A59E47D6-57BD-03C4-E4BF-5B0EB77ADD51}"/>
              </a:ext>
            </a:extLst>
          </p:cNvPr>
          <p:cNvSpPr txBox="1"/>
          <p:nvPr/>
        </p:nvSpPr>
        <p:spPr>
          <a:xfrm>
            <a:off x="6885478" y="9632868"/>
            <a:ext cx="5511020" cy="523220"/>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Emission trading systems</a:t>
            </a:r>
          </a:p>
        </p:txBody>
      </p:sp>
      <p:sp>
        <p:nvSpPr>
          <p:cNvPr id="21" name="TextBox 20">
            <a:extLst>
              <a:ext uri="{FF2B5EF4-FFF2-40B4-BE49-F238E27FC236}">
                <a16:creationId xmlns:a16="http://schemas.microsoft.com/office/drawing/2014/main" id="{6314AAC9-B1AE-2C60-9E74-9C125ED31E4F}"/>
              </a:ext>
            </a:extLst>
          </p:cNvPr>
          <p:cNvSpPr txBox="1"/>
          <p:nvPr/>
        </p:nvSpPr>
        <p:spPr>
          <a:xfrm>
            <a:off x="7654342" y="10646785"/>
            <a:ext cx="3788101" cy="954107"/>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Result-based payment</a:t>
            </a:r>
            <a:br>
              <a:rPr lang="en-GB" sz="2800">
                <a:solidFill>
                  <a:schemeClr val="bg1"/>
                </a:solidFill>
                <a:latin typeface="EC Square Sans Pro" panose="020B0506040000020004" pitchFamily="34" charset="0"/>
              </a:rPr>
            </a:br>
            <a:r>
              <a:rPr lang="en-GB" sz="2800">
                <a:solidFill>
                  <a:schemeClr val="bg1"/>
                </a:solidFill>
                <a:latin typeface="EC Square Sans Pro" panose="020B0506040000020004" pitchFamily="34" charset="0"/>
              </a:rPr>
              <a:t>mechanisms </a:t>
            </a:r>
          </a:p>
        </p:txBody>
      </p:sp>
      <p:sp>
        <p:nvSpPr>
          <p:cNvPr id="23" name="TextBox 22">
            <a:extLst>
              <a:ext uri="{FF2B5EF4-FFF2-40B4-BE49-F238E27FC236}">
                <a16:creationId xmlns:a16="http://schemas.microsoft.com/office/drawing/2014/main" id="{8DA1F2B9-66A5-E0D4-FF94-2035B0DC5833}"/>
              </a:ext>
            </a:extLst>
          </p:cNvPr>
          <p:cNvSpPr txBox="1"/>
          <p:nvPr/>
        </p:nvSpPr>
        <p:spPr>
          <a:xfrm>
            <a:off x="7504375" y="12038474"/>
            <a:ext cx="3938068" cy="523220"/>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 Crediting mechanisms</a:t>
            </a:r>
          </a:p>
        </p:txBody>
      </p:sp>
      <p:sp>
        <p:nvSpPr>
          <p:cNvPr id="31" name="TextBox 30">
            <a:extLst>
              <a:ext uri="{FF2B5EF4-FFF2-40B4-BE49-F238E27FC236}">
                <a16:creationId xmlns:a16="http://schemas.microsoft.com/office/drawing/2014/main" id="{7A524E75-55D3-682B-057D-EBE18AF427F5}"/>
              </a:ext>
            </a:extLst>
          </p:cNvPr>
          <p:cNvSpPr txBox="1"/>
          <p:nvPr/>
        </p:nvSpPr>
        <p:spPr>
          <a:xfrm>
            <a:off x="1752603" y="8466197"/>
            <a:ext cx="4808163" cy="523220"/>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Objectives of carbon pricing</a:t>
            </a:r>
          </a:p>
        </p:txBody>
      </p:sp>
      <p:sp>
        <p:nvSpPr>
          <p:cNvPr id="42" name="TextBox 41">
            <a:extLst>
              <a:ext uri="{FF2B5EF4-FFF2-40B4-BE49-F238E27FC236}">
                <a16:creationId xmlns:a16="http://schemas.microsoft.com/office/drawing/2014/main" id="{989FBECA-D189-A3BC-D453-CA96D5BDDE0E}"/>
              </a:ext>
            </a:extLst>
          </p:cNvPr>
          <p:cNvSpPr txBox="1"/>
          <p:nvPr/>
        </p:nvSpPr>
        <p:spPr>
          <a:xfrm>
            <a:off x="12970810" y="9469298"/>
            <a:ext cx="4012826" cy="954107"/>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The voluntary carbon market (VCM)</a:t>
            </a:r>
          </a:p>
        </p:txBody>
      </p:sp>
      <p:sp>
        <p:nvSpPr>
          <p:cNvPr id="46" name="TextBox 45">
            <a:extLst>
              <a:ext uri="{FF2B5EF4-FFF2-40B4-BE49-F238E27FC236}">
                <a16:creationId xmlns:a16="http://schemas.microsoft.com/office/drawing/2014/main" id="{07901973-9364-B243-F510-429CD6C73568}"/>
              </a:ext>
            </a:extLst>
          </p:cNvPr>
          <p:cNvSpPr txBox="1"/>
          <p:nvPr/>
        </p:nvSpPr>
        <p:spPr>
          <a:xfrm>
            <a:off x="18566449" y="8277257"/>
            <a:ext cx="3284650" cy="954107"/>
          </a:xfrm>
          <a:prstGeom prst="rect">
            <a:avLst/>
          </a:prstGeom>
          <a:noFill/>
        </p:spPr>
        <p:txBody>
          <a:bodyPr wrap="square">
            <a:spAutoFit/>
          </a:bodyPr>
          <a:lstStyle/>
          <a:p>
            <a:pPr marL="44450" algn="ctr"/>
            <a:r>
              <a:rPr lang="en-GB" sz="2800">
                <a:solidFill>
                  <a:schemeClr val="bg1"/>
                </a:solidFill>
                <a:latin typeface="EC Square Sans Pro" panose="020B0506040000020004" pitchFamily="34" charset="0"/>
              </a:rPr>
              <a:t>Proposed focus for EU delegations</a:t>
            </a:r>
          </a:p>
        </p:txBody>
      </p:sp>
    </p:spTree>
    <p:extLst>
      <p:ext uri="{BB962C8B-B14F-4D97-AF65-F5344CB8AC3E}">
        <p14:creationId xmlns:p14="http://schemas.microsoft.com/office/powerpoint/2010/main" val="141601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725622B-AFB5-D91D-4ABB-B92EF9DC7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923835">
            <a:off x="7063165" y="-7417100"/>
            <a:ext cx="24813132" cy="17541780"/>
          </a:xfrm>
          <a:prstGeom prst="rect">
            <a:avLst/>
          </a:prstGeom>
        </p:spPr>
      </p:pic>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112918"/>
            <a:ext cx="21040129" cy="4152900"/>
          </a:xfrm>
        </p:spPr>
        <p:txBody>
          <a:bodyPr>
            <a:normAutofit/>
          </a:bodyPr>
          <a:lstStyle/>
          <a:p>
            <a:pPr marL="0" indent="0">
              <a:buNone/>
            </a:pPr>
            <a:r>
              <a:rPr lang="en-GB" sz="7200">
                <a:solidFill>
                  <a:srgbClr val="002060"/>
                </a:solidFill>
                <a:latin typeface="EC Square Sans Pro" panose="020B0506040000020004" pitchFamily="34" charset="0"/>
              </a:rPr>
              <a:t>To have </a:t>
            </a:r>
            <a:r>
              <a:rPr lang="en-GB" sz="7200">
                <a:solidFill>
                  <a:srgbClr val="1A53EA"/>
                </a:solidFill>
                <a:latin typeface="EC Square Sans Pro" panose="020B0506040000020004" pitchFamily="34" charset="0"/>
              </a:rPr>
              <a:t>full compensatory value (= integrity), </a:t>
            </a:r>
            <a:r>
              <a:rPr lang="en-GB" sz="7200">
                <a:solidFill>
                  <a:srgbClr val="002060"/>
                </a:solidFill>
                <a:latin typeface="EC Square Sans Pro" panose="020B0506040000020004" pitchFamily="34" charset="0"/>
              </a:rPr>
              <a:t>credits and the associated mitigation activity must be:</a:t>
            </a:r>
          </a:p>
        </p:txBody>
      </p:sp>
      <p:sp>
        <p:nvSpPr>
          <p:cNvPr id="6" name="Title 5"/>
          <p:cNvSpPr>
            <a:spLocks noGrp="1"/>
          </p:cNvSpPr>
          <p:nvPr>
            <p:ph type="title"/>
          </p:nvPr>
        </p:nvSpPr>
        <p:spPr>
          <a:xfrm>
            <a:off x="1611292" y="1095354"/>
            <a:ext cx="16752908" cy="2867046"/>
          </a:xfrm>
        </p:spPr>
        <p:txBody>
          <a:bodyPr anchor="t"/>
          <a:lstStyle/>
          <a:p>
            <a:pPr marL="73025" marR="56515" indent="-635">
              <a:spcAft>
                <a:spcPts val="0"/>
              </a:spcAft>
            </a:pPr>
            <a:r>
              <a:rPr lang="en-US">
                <a:solidFill>
                  <a:srgbClr val="903F98"/>
                </a:solidFill>
                <a:latin typeface="EC Square Sans Pro" panose="020B0506040000020004" pitchFamily="34" charset="0"/>
              </a:rPr>
              <a:t>CREDITING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endParaRPr>
          </a:p>
        </p:txBody>
      </p:sp>
      <p:grpSp>
        <p:nvGrpSpPr>
          <p:cNvPr id="33" name="Group 32">
            <a:extLst>
              <a:ext uri="{FF2B5EF4-FFF2-40B4-BE49-F238E27FC236}">
                <a16:creationId xmlns:a16="http://schemas.microsoft.com/office/drawing/2014/main" id="{777EF8E5-52E0-4A30-7D15-2383A541984E}"/>
              </a:ext>
            </a:extLst>
          </p:cNvPr>
          <p:cNvGrpSpPr/>
          <p:nvPr/>
        </p:nvGrpSpPr>
        <p:grpSpPr>
          <a:xfrm>
            <a:off x="-186001" y="6382139"/>
            <a:ext cx="25213382" cy="6238507"/>
            <a:chOff x="-186001" y="6382139"/>
            <a:chExt cx="25213382" cy="6238507"/>
          </a:xfrm>
        </p:grpSpPr>
        <p:sp>
          <p:nvSpPr>
            <p:cNvPr id="2" name="Rounded Rectangle 1">
              <a:extLst>
                <a:ext uri="{FF2B5EF4-FFF2-40B4-BE49-F238E27FC236}">
                  <a16:creationId xmlns:a16="http://schemas.microsoft.com/office/drawing/2014/main" id="{16FB10D0-698E-2F69-1DB4-C5CF72DFCA7C}"/>
                </a:ext>
              </a:extLst>
            </p:cNvPr>
            <p:cNvSpPr/>
            <p:nvPr/>
          </p:nvSpPr>
          <p:spPr>
            <a:xfrm>
              <a:off x="-186001" y="10685706"/>
              <a:ext cx="24995239" cy="801558"/>
            </a:xfrm>
            <a:prstGeom prst="roundRect">
              <a:avLst/>
            </a:prstGeom>
            <a:solidFill>
              <a:srgbClr val="1A53EA">
                <a:alpha val="3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A53EA"/>
                </a:solidFill>
              </a:endParaRPr>
            </a:p>
          </p:txBody>
        </p:sp>
        <p:sp>
          <p:nvSpPr>
            <p:cNvPr id="4" name="Rounded Rectangle 3">
              <a:extLst>
                <a:ext uri="{FF2B5EF4-FFF2-40B4-BE49-F238E27FC236}">
                  <a16:creationId xmlns:a16="http://schemas.microsoft.com/office/drawing/2014/main" id="{53F48AF2-7238-B927-7345-8719A7330991}"/>
                </a:ext>
              </a:extLst>
            </p:cNvPr>
            <p:cNvSpPr/>
            <p:nvPr/>
          </p:nvSpPr>
          <p:spPr>
            <a:xfrm>
              <a:off x="-186000" y="7761750"/>
              <a:ext cx="25213381" cy="835313"/>
            </a:xfrm>
            <a:prstGeom prst="roundRect">
              <a:avLst/>
            </a:prstGeom>
            <a:solidFill>
              <a:srgbClr val="1A53EA">
                <a:alpha val="3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A53EA"/>
                </a:solidFill>
              </a:endParaRPr>
            </a:p>
          </p:txBody>
        </p:sp>
        <p:grpSp>
          <p:nvGrpSpPr>
            <p:cNvPr id="5" name="Group 4">
              <a:extLst>
                <a:ext uri="{FF2B5EF4-FFF2-40B4-BE49-F238E27FC236}">
                  <a16:creationId xmlns:a16="http://schemas.microsoft.com/office/drawing/2014/main" id="{B3D3B4CB-D635-2B17-DC0F-9F1D0EA6BEFF}"/>
                </a:ext>
              </a:extLst>
            </p:cNvPr>
            <p:cNvGrpSpPr/>
            <p:nvPr/>
          </p:nvGrpSpPr>
          <p:grpSpPr>
            <a:xfrm>
              <a:off x="12097304" y="6383674"/>
              <a:ext cx="3619639" cy="3528171"/>
              <a:chOff x="4865139" y="2384447"/>
              <a:chExt cx="1874519" cy="1827150"/>
            </a:xfrm>
          </p:grpSpPr>
          <p:sp>
            <p:nvSpPr>
              <p:cNvPr id="7" name="Rounded Rectangle 6">
                <a:extLst>
                  <a:ext uri="{FF2B5EF4-FFF2-40B4-BE49-F238E27FC236}">
                    <a16:creationId xmlns:a16="http://schemas.microsoft.com/office/drawing/2014/main" id="{E0EA1BE5-1657-4E72-7647-14FC8F5D458B}"/>
                  </a:ext>
                </a:extLst>
              </p:cNvPr>
              <p:cNvSpPr/>
              <p:nvPr/>
            </p:nvSpPr>
            <p:spPr>
              <a:xfrm>
                <a:off x="4891335" y="2384447"/>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id="{C7D0C71E-2D37-17DC-084A-1B21CC2B0DBB}"/>
                  </a:ext>
                </a:extLst>
              </p:cNvPr>
              <p:cNvSpPr txBox="1">
                <a:spLocks/>
              </p:cNvSpPr>
              <p:nvPr/>
            </p:nvSpPr>
            <p:spPr>
              <a:xfrm>
                <a:off x="4865139" y="3614900"/>
                <a:ext cx="1874519"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ADDITIONAL</a:t>
                </a:r>
                <a:endParaRPr lang="en-GB" sz="3200" b="1">
                  <a:solidFill>
                    <a:schemeClr val="bg1"/>
                  </a:solidFill>
                  <a:latin typeface="EC Square Sans Pro" panose="020B0506040000020004" pitchFamily="34" charset="0"/>
                  <a:cs typeface="Arial" panose="020B0604020202020204" pitchFamily="34" charset="0"/>
                </a:endParaRPr>
              </a:p>
            </p:txBody>
          </p:sp>
          <p:pic>
            <p:nvPicPr>
              <p:cNvPr id="9" name="Graphic 8" descr="Badge Follow outline">
                <a:extLst>
                  <a:ext uri="{FF2B5EF4-FFF2-40B4-BE49-F238E27FC236}">
                    <a16:creationId xmlns:a16="http://schemas.microsoft.com/office/drawing/2014/main" id="{B7F7818D-F4C6-6E13-9FFA-8668570D86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979" y="2771663"/>
                <a:ext cx="675061" cy="675061"/>
              </a:xfrm>
              <a:prstGeom prst="rect">
                <a:avLst/>
              </a:prstGeom>
            </p:spPr>
          </p:pic>
        </p:grpSp>
        <p:grpSp>
          <p:nvGrpSpPr>
            <p:cNvPr id="10" name="Group 9">
              <a:extLst>
                <a:ext uri="{FF2B5EF4-FFF2-40B4-BE49-F238E27FC236}">
                  <a16:creationId xmlns:a16="http://schemas.microsoft.com/office/drawing/2014/main" id="{01ACB43C-4526-3DF8-11A7-76C28746FB75}"/>
                </a:ext>
              </a:extLst>
            </p:cNvPr>
            <p:cNvGrpSpPr/>
            <p:nvPr/>
          </p:nvGrpSpPr>
          <p:grpSpPr>
            <a:xfrm>
              <a:off x="4935895" y="6382139"/>
              <a:ext cx="3425416" cy="3496516"/>
              <a:chOff x="2779071" y="2384447"/>
              <a:chExt cx="1773936" cy="1810757"/>
            </a:xfrm>
          </p:grpSpPr>
          <p:sp>
            <p:nvSpPr>
              <p:cNvPr id="12" name="Rounded Rectangle 11">
                <a:extLst>
                  <a:ext uri="{FF2B5EF4-FFF2-40B4-BE49-F238E27FC236}">
                    <a16:creationId xmlns:a16="http://schemas.microsoft.com/office/drawing/2014/main" id="{ADF87B9C-37DA-08F3-63F5-6553D17816F7}"/>
                  </a:ext>
                </a:extLst>
              </p:cNvPr>
              <p:cNvSpPr/>
              <p:nvPr/>
            </p:nvSpPr>
            <p:spPr>
              <a:xfrm>
                <a:off x="2779071" y="2384447"/>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5A4114DA-F57F-BE75-4AFF-983ED7EA97EA}"/>
                  </a:ext>
                </a:extLst>
              </p:cNvPr>
              <p:cNvSpPr txBox="1">
                <a:spLocks/>
              </p:cNvSpPr>
              <p:nvPr/>
            </p:nvSpPr>
            <p:spPr>
              <a:xfrm>
                <a:off x="3220225" y="3598507"/>
                <a:ext cx="892145"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REAL</a:t>
                </a:r>
                <a:endParaRPr lang="en-GB" sz="3200" b="1">
                  <a:solidFill>
                    <a:schemeClr val="bg1"/>
                  </a:solidFill>
                  <a:latin typeface="EC Square Sans Pro" panose="020B0506040000020004" pitchFamily="34" charset="0"/>
                  <a:cs typeface="Arial" panose="020B0604020202020204" pitchFamily="34" charset="0"/>
                </a:endParaRPr>
              </a:p>
            </p:txBody>
          </p:sp>
          <p:pic>
            <p:nvPicPr>
              <p:cNvPr id="14" name="Graphic 13" descr="Badge Tick outline">
                <a:extLst>
                  <a:ext uri="{FF2B5EF4-FFF2-40B4-BE49-F238E27FC236}">
                    <a16:creationId xmlns:a16="http://schemas.microsoft.com/office/drawing/2014/main" id="{48F187D7-EC16-D410-2AFE-72880E28A7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0992" y="2742460"/>
                <a:ext cx="789040" cy="789040"/>
              </a:xfrm>
              <a:prstGeom prst="rect">
                <a:avLst/>
              </a:prstGeom>
            </p:spPr>
          </p:pic>
        </p:grpSp>
        <p:grpSp>
          <p:nvGrpSpPr>
            <p:cNvPr id="15" name="Group 14">
              <a:extLst>
                <a:ext uri="{FF2B5EF4-FFF2-40B4-BE49-F238E27FC236}">
                  <a16:creationId xmlns:a16="http://schemas.microsoft.com/office/drawing/2014/main" id="{FABCFD2B-0F35-942B-F89B-2F833716675D}"/>
                </a:ext>
              </a:extLst>
            </p:cNvPr>
            <p:cNvGrpSpPr/>
            <p:nvPr/>
          </p:nvGrpSpPr>
          <p:grpSpPr>
            <a:xfrm>
              <a:off x="19469732" y="6411659"/>
              <a:ext cx="3425416" cy="3500186"/>
              <a:chOff x="6939591" y="2384447"/>
              <a:chExt cx="1773936" cy="1812658"/>
            </a:xfrm>
          </p:grpSpPr>
          <p:sp>
            <p:nvSpPr>
              <p:cNvPr id="16" name="Rounded Rectangle 15">
                <a:extLst>
                  <a:ext uri="{FF2B5EF4-FFF2-40B4-BE49-F238E27FC236}">
                    <a16:creationId xmlns:a16="http://schemas.microsoft.com/office/drawing/2014/main" id="{BD577699-51B6-C7CE-BD54-CA49BB748823}"/>
                  </a:ext>
                </a:extLst>
              </p:cNvPr>
              <p:cNvSpPr/>
              <p:nvPr/>
            </p:nvSpPr>
            <p:spPr>
              <a:xfrm>
                <a:off x="6939591" y="2384447"/>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B3FC8B15-D582-AE22-A5C3-5C83C98B27F1}"/>
                  </a:ext>
                </a:extLst>
              </p:cNvPr>
              <p:cNvSpPr txBox="1">
                <a:spLocks/>
              </p:cNvSpPr>
              <p:nvPr/>
            </p:nvSpPr>
            <p:spPr>
              <a:xfrm>
                <a:off x="7189454" y="3600408"/>
                <a:ext cx="1278961"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UNIQUE</a:t>
                </a:r>
                <a:endParaRPr lang="en-GB" sz="3200" b="1">
                  <a:solidFill>
                    <a:schemeClr val="bg1"/>
                  </a:solidFill>
                  <a:latin typeface="EC Square Sans Pro" panose="020B0506040000020004" pitchFamily="34" charset="0"/>
                  <a:cs typeface="Arial" panose="020B0604020202020204" pitchFamily="34" charset="0"/>
                </a:endParaRPr>
              </a:p>
            </p:txBody>
          </p:sp>
          <p:pic>
            <p:nvPicPr>
              <p:cNvPr id="18" name="Graphic 17" descr="Badge New outline">
                <a:extLst>
                  <a:ext uri="{FF2B5EF4-FFF2-40B4-BE49-F238E27FC236}">
                    <a16:creationId xmlns:a16="http://schemas.microsoft.com/office/drawing/2014/main" id="{E6F7821E-BC69-014C-2662-CDCB7294A2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7040" y="2749243"/>
                <a:ext cx="744052" cy="744052"/>
              </a:xfrm>
              <a:prstGeom prst="rect">
                <a:avLst/>
              </a:prstGeom>
            </p:spPr>
          </p:pic>
        </p:grpSp>
        <p:grpSp>
          <p:nvGrpSpPr>
            <p:cNvPr id="19" name="Group 18">
              <a:extLst>
                <a:ext uri="{FF2B5EF4-FFF2-40B4-BE49-F238E27FC236}">
                  <a16:creationId xmlns:a16="http://schemas.microsoft.com/office/drawing/2014/main" id="{708E59B4-7443-DB9F-58E8-F1DE644D396E}"/>
                </a:ext>
              </a:extLst>
            </p:cNvPr>
            <p:cNvGrpSpPr/>
            <p:nvPr/>
          </p:nvGrpSpPr>
          <p:grpSpPr>
            <a:xfrm>
              <a:off x="1248432" y="9195227"/>
              <a:ext cx="3551005" cy="3425418"/>
              <a:chOff x="2746551" y="4423559"/>
              <a:chExt cx="1838975" cy="1773936"/>
            </a:xfrm>
          </p:grpSpPr>
          <p:sp>
            <p:nvSpPr>
              <p:cNvPr id="20" name="Rounded Rectangle 19">
                <a:extLst>
                  <a:ext uri="{FF2B5EF4-FFF2-40B4-BE49-F238E27FC236}">
                    <a16:creationId xmlns:a16="http://schemas.microsoft.com/office/drawing/2014/main" id="{BCA03693-E366-22D0-A981-DAC4682D4A79}"/>
                  </a:ext>
                </a:extLst>
              </p:cNvPr>
              <p:cNvSpPr/>
              <p:nvPr/>
            </p:nvSpPr>
            <p:spPr>
              <a:xfrm>
                <a:off x="2779071" y="4423559"/>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
                <a:extLst>
                  <a:ext uri="{FF2B5EF4-FFF2-40B4-BE49-F238E27FC236}">
                    <a16:creationId xmlns:a16="http://schemas.microsoft.com/office/drawing/2014/main" id="{8992BA2E-5B1A-DA03-0B10-E838043DDB5F}"/>
                  </a:ext>
                </a:extLst>
              </p:cNvPr>
              <p:cNvSpPr txBox="1">
                <a:spLocks/>
              </p:cNvSpPr>
              <p:nvPr/>
            </p:nvSpPr>
            <p:spPr>
              <a:xfrm>
                <a:off x="2746551" y="5551985"/>
                <a:ext cx="1838975"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PERMANENT</a:t>
                </a:r>
              </a:p>
              <a:p>
                <a:pPr marL="11113" lvl="1">
                  <a:spcBef>
                    <a:spcPts val="600"/>
                  </a:spcBef>
                  <a:buSzPct val="50000"/>
                  <a:tabLst>
                    <a:tab pos="407988" algn="l"/>
                  </a:tabLst>
                </a:pPr>
                <a:endPar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endParaRPr>
              </a:p>
            </p:txBody>
          </p:sp>
          <p:pic>
            <p:nvPicPr>
              <p:cNvPr id="22" name="Graphic 21" descr="Infinity outline">
                <a:extLst>
                  <a:ext uri="{FF2B5EF4-FFF2-40B4-BE49-F238E27FC236}">
                    <a16:creationId xmlns:a16="http://schemas.microsoft.com/office/drawing/2014/main" id="{789E1645-FE81-B718-8BD4-D49713AE22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43560" y="4713491"/>
                <a:ext cx="829351" cy="829351"/>
              </a:xfrm>
              <a:prstGeom prst="rect">
                <a:avLst/>
              </a:prstGeom>
            </p:spPr>
          </p:pic>
        </p:grpSp>
        <p:grpSp>
          <p:nvGrpSpPr>
            <p:cNvPr id="23" name="Group 22">
              <a:extLst>
                <a:ext uri="{FF2B5EF4-FFF2-40B4-BE49-F238E27FC236}">
                  <a16:creationId xmlns:a16="http://schemas.microsoft.com/office/drawing/2014/main" id="{8B0114B7-C675-3ADA-2351-FD90B092973E}"/>
                </a:ext>
              </a:extLst>
            </p:cNvPr>
            <p:cNvGrpSpPr/>
            <p:nvPr/>
          </p:nvGrpSpPr>
          <p:grpSpPr>
            <a:xfrm>
              <a:off x="8243211" y="9195229"/>
              <a:ext cx="3972776" cy="3425417"/>
              <a:chOff x="4749999" y="4423559"/>
              <a:chExt cx="2057400" cy="1773936"/>
            </a:xfrm>
          </p:grpSpPr>
          <p:sp>
            <p:nvSpPr>
              <p:cNvPr id="24" name="Rounded Rectangle 23">
                <a:extLst>
                  <a:ext uri="{FF2B5EF4-FFF2-40B4-BE49-F238E27FC236}">
                    <a16:creationId xmlns:a16="http://schemas.microsoft.com/office/drawing/2014/main" id="{54AF230F-66F6-8F97-B040-D7C2B0AD5C7B}"/>
                  </a:ext>
                </a:extLst>
              </p:cNvPr>
              <p:cNvSpPr/>
              <p:nvPr/>
            </p:nvSpPr>
            <p:spPr>
              <a:xfrm>
                <a:off x="4891335" y="4423559"/>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1">
                <a:extLst>
                  <a:ext uri="{FF2B5EF4-FFF2-40B4-BE49-F238E27FC236}">
                    <a16:creationId xmlns:a16="http://schemas.microsoft.com/office/drawing/2014/main" id="{7E020B6D-E562-BA4D-4A49-E96F05A850DF}"/>
                  </a:ext>
                </a:extLst>
              </p:cNvPr>
              <p:cNvSpPr txBox="1">
                <a:spLocks/>
              </p:cNvSpPr>
              <p:nvPr/>
            </p:nvSpPr>
            <p:spPr>
              <a:xfrm>
                <a:off x="4749999" y="5562942"/>
                <a:ext cx="2057400"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TRANSPARENT</a:t>
                </a:r>
              </a:p>
              <a:p>
                <a:pPr marL="11113" lvl="1" algn="l">
                  <a:spcBef>
                    <a:spcPts val="600"/>
                  </a:spcBef>
                  <a:buSzPct val="50000"/>
                  <a:tabLst>
                    <a:tab pos="407988" algn="l"/>
                  </a:tabLst>
                </a:pPr>
                <a:endParaRPr lang="en-US" sz="1600" b="1">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6" name="Graphic 25" descr="Magnifying glass outline">
                <a:extLst>
                  <a:ext uri="{FF2B5EF4-FFF2-40B4-BE49-F238E27FC236}">
                    <a16:creationId xmlns:a16="http://schemas.microsoft.com/office/drawing/2014/main" id="{A5BD4F29-DEAF-A36C-351F-B167601198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86184" y="4741097"/>
                <a:ext cx="752856" cy="752856"/>
              </a:xfrm>
              <a:prstGeom prst="rect">
                <a:avLst/>
              </a:prstGeom>
            </p:spPr>
          </p:pic>
        </p:grpSp>
        <p:grpSp>
          <p:nvGrpSpPr>
            <p:cNvPr id="27" name="Group 26">
              <a:extLst>
                <a:ext uri="{FF2B5EF4-FFF2-40B4-BE49-F238E27FC236}">
                  <a16:creationId xmlns:a16="http://schemas.microsoft.com/office/drawing/2014/main" id="{1CEED5EA-59D2-2B64-FE73-CD812D32B041}"/>
                </a:ext>
              </a:extLst>
            </p:cNvPr>
            <p:cNvGrpSpPr/>
            <p:nvPr/>
          </p:nvGrpSpPr>
          <p:grpSpPr>
            <a:xfrm>
              <a:off x="15833566" y="9142547"/>
              <a:ext cx="3425416" cy="3425416"/>
              <a:chOff x="6939591" y="4423559"/>
              <a:chExt cx="1773936" cy="1773936"/>
            </a:xfrm>
          </p:grpSpPr>
          <p:sp>
            <p:nvSpPr>
              <p:cNvPr id="28" name="Rounded Rectangle 27">
                <a:extLst>
                  <a:ext uri="{FF2B5EF4-FFF2-40B4-BE49-F238E27FC236}">
                    <a16:creationId xmlns:a16="http://schemas.microsoft.com/office/drawing/2014/main" id="{1606E4EF-DCAE-6AD2-4A08-F190638DEEB0}"/>
                  </a:ext>
                </a:extLst>
              </p:cNvPr>
              <p:cNvSpPr/>
              <p:nvPr/>
            </p:nvSpPr>
            <p:spPr>
              <a:xfrm>
                <a:off x="6939591" y="4423559"/>
                <a:ext cx="1773936" cy="1773936"/>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1">
                <a:extLst>
                  <a:ext uri="{FF2B5EF4-FFF2-40B4-BE49-F238E27FC236}">
                    <a16:creationId xmlns:a16="http://schemas.microsoft.com/office/drawing/2014/main" id="{A7BA5175-0196-0DAD-0741-D8DAE5F9B382}"/>
                  </a:ext>
                </a:extLst>
              </p:cNvPr>
              <p:cNvSpPr txBox="1">
                <a:spLocks/>
              </p:cNvSpPr>
              <p:nvPr/>
            </p:nvSpPr>
            <p:spPr>
              <a:xfrm>
                <a:off x="7159047" y="5494243"/>
                <a:ext cx="1390673" cy="59669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FREE OF LEAKAGE</a:t>
                </a:r>
              </a:p>
              <a:p>
                <a:pPr marL="11113" lvl="1">
                  <a:spcBef>
                    <a:spcPts val="600"/>
                  </a:spcBef>
                  <a:buSzPct val="50000"/>
                  <a:tabLst>
                    <a:tab pos="407988" algn="l"/>
                  </a:tabLst>
                </a:pPr>
                <a:endParaRPr lang="en-US" sz="3200" b="1">
                  <a:solidFill>
                    <a:schemeClr val="bg1"/>
                  </a:solidFill>
                  <a:latin typeface="EC Square Sans Pro" panose="020B0506040000020004" pitchFamily="34" charset="0"/>
                  <a:ea typeface="Times New Roman" panose="02020603050405020304" pitchFamily="18" charset="0"/>
                  <a:cs typeface="Arial" panose="020B0604020202020204" pitchFamily="34" charset="0"/>
                </a:endParaRPr>
              </a:p>
            </p:txBody>
          </p:sp>
          <p:pic>
            <p:nvPicPr>
              <p:cNvPr id="30" name="Graphic 29" descr="Lock outline">
                <a:extLst>
                  <a:ext uri="{FF2B5EF4-FFF2-40B4-BE49-F238E27FC236}">
                    <a16:creationId xmlns:a16="http://schemas.microsoft.com/office/drawing/2014/main" id="{20C913D0-72DB-67DC-13D5-E0745FA9BA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85995" y="4681651"/>
                <a:ext cx="744052" cy="744052"/>
              </a:xfrm>
              <a:prstGeom prst="rect">
                <a:avLst/>
              </a:prstGeom>
            </p:spPr>
          </p:pic>
        </p:grpSp>
      </p:grpSp>
    </p:spTree>
    <p:extLst>
      <p:ext uri="{BB962C8B-B14F-4D97-AF65-F5344CB8AC3E}">
        <p14:creationId xmlns:p14="http://schemas.microsoft.com/office/powerpoint/2010/main" val="28928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581400"/>
            <a:ext cx="21225070" cy="9240761"/>
          </a:xfrm>
        </p:spPr>
        <p:txBody>
          <a:bodyPr>
            <a:normAutofit/>
          </a:bodyPr>
          <a:lstStyle/>
          <a:p>
            <a:pPr marL="0" indent="0">
              <a:buNone/>
            </a:pPr>
            <a:r>
              <a:rPr lang="en-GB" sz="8800">
                <a:solidFill>
                  <a:srgbClr val="002060"/>
                </a:solidFill>
                <a:latin typeface="EC Square Sans Pro" panose="020B0506040000020004" pitchFamily="34" charset="0"/>
              </a:rPr>
              <a:t>Credits are to comply with either:</a:t>
            </a:r>
          </a:p>
          <a:p>
            <a:pPr marL="1143000" indent="-1143000">
              <a:buFont typeface="Wingdings" pitchFamily="2" charset="2"/>
              <a:buChar char="§"/>
            </a:pPr>
            <a:r>
              <a:rPr lang="en-GB" sz="8800" b="1">
                <a:solidFill>
                  <a:srgbClr val="1A53EA"/>
                </a:solidFill>
                <a:latin typeface="EC Square Sans Pro" panose="020B0506040000020004" pitchFamily="34" charset="0"/>
              </a:rPr>
              <a:t>An international agreement</a:t>
            </a:r>
          </a:p>
          <a:p>
            <a:pPr marL="1143000" indent="-1143000">
              <a:buFont typeface="Wingdings" pitchFamily="2" charset="2"/>
              <a:buChar char="§"/>
            </a:pPr>
            <a:r>
              <a:rPr lang="en-GB" sz="8800" b="1">
                <a:solidFill>
                  <a:srgbClr val="1A53EA"/>
                </a:solidFill>
                <a:latin typeface="EC Square Sans Pro" panose="020B0506040000020004" pitchFamily="34" charset="0"/>
              </a:rPr>
              <a:t>A domestic regulation </a:t>
            </a:r>
            <a:r>
              <a:rPr lang="en-GB" sz="8800">
                <a:solidFill>
                  <a:srgbClr val="002060"/>
                </a:solidFill>
                <a:latin typeface="EC Square Sans Pro" panose="020B0506040000020004" pitchFamily="34" charset="0"/>
              </a:rPr>
              <a:t>(compliance market)</a:t>
            </a:r>
          </a:p>
          <a:p>
            <a:pPr marL="1143000" indent="-1143000">
              <a:buFont typeface="Wingdings" pitchFamily="2" charset="2"/>
              <a:buChar char="§"/>
            </a:pPr>
            <a:r>
              <a:rPr lang="en-GB" sz="8800" b="1">
                <a:solidFill>
                  <a:srgbClr val="1A53EA"/>
                </a:solidFill>
                <a:latin typeface="EC Square Sans Pro" panose="020B0506040000020004" pitchFamily="34" charset="0"/>
              </a:rPr>
              <a:t>Voluntary corporate objectives</a:t>
            </a:r>
            <a:r>
              <a:rPr lang="en-GB" sz="8800" b="1">
                <a:solidFill>
                  <a:srgbClr val="002060"/>
                </a:solidFill>
                <a:latin typeface="EC Square Sans Pro" panose="020B0506040000020004" pitchFamily="34" charset="0"/>
              </a:rPr>
              <a:t> </a:t>
            </a:r>
            <a:r>
              <a:rPr lang="en-GB" sz="8800">
                <a:solidFill>
                  <a:srgbClr val="002060"/>
                </a:solidFill>
                <a:latin typeface="EC Square Sans Pro" panose="020B0506040000020004" pitchFamily="34" charset="0"/>
              </a:rPr>
              <a:t>(voluntary market)</a:t>
            </a:r>
          </a:p>
          <a:p>
            <a:pPr marL="0" indent="0">
              <a:buNone/>
            </a:pPr>
            <a:endParaRPr lang="en-GB" sz="8800">
              <a:solidFill>
                <a:srgbClr val="002060"/>
              </a:solidFill>
              <a:latin typeface="EC Square Sans Pro" panose="020B0506040000020004" pitchFamily="34" charset="0"/>
            </a:endParaRPr>
          </a:p>
        </p:txBody>
      </p:sp>
      <p:sp>
        <p:nvSpPr>
          <p:cNvPr id="6" name="Title 5"/>
          <p:cNvSpPr>
            <a:spLocks noGrp="1"/>
          </p:cNvSpPr>
          <p:nvPr>
            <p:ph type="title"/>
          </p:nvPr>
        </p:nvSpPr>
        <p:spPr>
          <a:xfrm>
            <a:off x="1611292" y="1095354"/>
            <a:ext cx="16752908" cy="2028846"/>
          </a:xfrm>
        </p:spPr>
        <p:txBody>
          <a:bodyPr anchor="t"/>
          <a:lstStyle/>
          <a:p>
            <a:pPr marL="73025" marR="56515" indent="-635">
              <a:spcAft>
                <a:spcPts val="0"/>
              </a:spcAft>
            </a:pPr>
            <a:r>
              <a:rPr lang="en-US">
                <a:solidFill>
                  <a:srgbClr val="903F98"/>
                </a:solidFill>
                <a:latin typeface="EC Square Sans Pro" panose="020B0506040000020004" pitchFamily="34" charset="0"/>
              </a:rPr>
              <a:t>CREDITING MECHANISMS</a:t>
            </a:r>
            <a:r>
              <a:rPr lang="en-US">
                <a:solidFill>
                  <a:schemeClr val="accent2"/>
                </a:solidFill>
                <a:latin typeface="EC Square Sans Pro" panose="020B0506040000020004" pitchFamily="34" charset="0"/>
              </a:rPr>
              <a:t>.</a:t>
            </a:r>
            <a:endParaRPr lang="en-GB" sz="5400">
              <a:solidFill>
                <a:schemeClr val="accent2"/>
              </a:solidFill>
              <a:latin typeface="EC Square Sans Pro" panose="020B0506040000020004" pitchFamily="34" charset="0"/>
              <a:ea typeface="Noto Sans" panose="020B0802040504020204" pitchFamily="34"/>
            </a:endParaRPr>
          </a:p>
        </p:txBody>
      </p:sp>
      <p:pic>
        <p:nvPicPr>
          <p:cNvPr id="2" name="Picture 1">
            <a:extLst>
              <a:ext uri="{FF2B5EF4-FFF2-40B4-BE49-F238E27FC236}">
                <a16:creationId xmlns:a16="http://schemas.microsoft.com/office/drawing/2014/main" id="{293CC5C6-2EEC-DF8A-3890-27362C8A2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22251">
            <a:off x="14829772" y="-5224950"/>
            <a:ext cx="15597542" cy="14463466"/>
          </a:xfrm>
          <a:prstGeom prst="rect">
            <a:avLst/>
          </a:prstGeom>
        </p:spPr>
      </p:pic>
    </p:spTree>
    <p:extLst>
      <p:ext uri="{BB962C8B-B14F-4D97-AF65-F5344CB8AC3E}">
        <p14:creationId xmlns:p14="http://schemas.microsoft.com/office/powerpoint/2010/main" val="215283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3B247-05B0-699B-5226-EB7D3D7D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4484">
            <a:off x="9704622" y="-3024673"/>
            <a:ext cx="25277946" cy="17870383"/>
          </a:xfrm>
          <a:prstGeom prst="rect">
            <a:avLst/>
          </a:prstGeom>
        </p:spPr>
      </p:pic>
      <p:sp>
        <p:nvSpPr>
          <p:cNvPr id="3" name="Title 2"/>
          <p:cNvSpPr>
            <a:spLocks noGrp="1"/>
          </p:cNvSpPr>
          <p:nvPr>
            <p:ph type="title"/>
          </p:nvPr>
        </p:nvSpPr>
        <p:spPr>
          <a:xfrm>
            <a:off x="1384870" y="1069885"/>
            <a:ext cx="7863634" cy="2568120"/>
          </a:xfrm>
        </p:spPr>
        <p:txBody>
          <a:bodyPr/>
          <a:lstStyle/>
          <a:p>
            <a:r>
              <a:rPr lang="en-GB" sz="23900">
                <a:latin typeface="EC Square Sans Pro" panose="020B0506040000020004" pitchFamily="34" charset="0"/>
              </a:rPr>
              <a:t>Poll</a:t>
            </a:r>
            <a:endParaRPr lang="en-GB" sz="23900"/>
          </a:p>
        </p:txBody>
      </p:sp>
      <p:sp>
        <p:nvSpPr>
          <p:cNvPr id="4" name="Content Placeholder 3"/>
          <p:cNvSpPr>
            <a:spLocks noGrp="1"/>
          </p:cNvSpPr>
          <p:nvPr>
            <p:ph sz="half" idx="1"/>
          </p:nvPr>
        </p:nvSpPr>
        <p:spPr>
          <a:xfrm>
            <a:off x="1384869" y="4127862"/>
            <a:ext cx="7863635" cy="8565697"/>
          </a:xfrm>
        </p:spPr>
        <p:txBody>
          <a:bodyPr>
            <a:normAutofit/>
          </a:bodyPr>
          <a:lstStyle/>
          <a:p>
            <a:pPr marL="0" indent="0" defTabSz="1824319">
              <a:spcBef>
                <a:spcPts val="1995"/>
              </a:spcBef>
              <a:buNone/>
            </a:pPr>
            <a:r>
              <a:rPr lang="en-US" sz="9600" b="1">
                <a:latin typeface="EC Square Sans Pro" panose="020B0506040000020004" pitchFamily="34" charset="0"/>
                <a:cs typeface="Arial" panose="020B0604020202020204" pitchFamily="34" charset="0"/>
              </a:rPr>
              <a:t>TEST YOUR KNOWLEDGE</a:t>
            </a:r>
            <a:r>
              <a:rPr lang="en-US" sz="9600" b="1">
                <a:solidFill>
                  <a:srgbClr val="FFCC02"/>
                </a:solidFill>
                <a:latin typeface="EC Square Sans Pro" panose="020B0506040000020004" pitchFamily="34" charset="0"/>
                <a:cs typeface="Arial" panose="020B0604020202020204" pitchFamily="34" charset="0"/>
              </a:rPr>
              <a:t>.</a:t>
            </a:r>
          </a:p>
        </p:txBody>
      </p:sp>
      <p:sp>
        <p:nvSpPr>
          <p:cNvPr id="6" name="Content Placeholder 15">
            <a:extLst>
              <a:ext uri="{FF2B5EF4-FFF2-40B4-BE49-F238E27FC236}">
                <a16:creationId xmlns:a16="http://schemas.microsoft.com/office/drawing/2014/main" id="{9F767B55-7526-CA0B-0A17-9E74C229A157}"/>
              </a:ext>
            </a:extLst>
          </p:cNvPr>
          <p:cNvSpPr txBox="1">
            <a:spLocks/>
          </p:cNvSpPr>
          <p:nvPr/>
        </p:nvSpPr>
        <p:spPr>
          <a:xfrm>
            <a:off x="13208843" y="2092839"/>
            <a:ext cx="9729962" cy="9530321"/>
          </a:xfrm>
          <a:prstGeom prst="rect">
            <a:avLst/>
          </a:prstGeom>
        </p:spPr>
        <p:txBody>
          <a:bodyPr vert="horz" lIns="91440" tIns="45720" rIns="91440" bIns="45720" rtlCol="0">
            <a:normAutofit fontScale="62500" lnSpcReduction="20000"/>
          </a:bodyPr>
          <a:lstStyle>
            <a:lvl1pPr marL="0" indent="0" algn="l" defTabSz="1824319" rtl="0" eaLnBrk="1" latinLnBrk="0" hangingPunct="1">
              <a:lnSpc>
                <a:spcPct val="100000"/>
              </a:lnSpc>
              <a:spcBef>
                <a:spcPts val="1995"/>
              </a:spcBef>
              <a:buFont typeface="Arial" panose="020B0604020202020204" pitchFamily="34" charset="0"/>
              <a:buNone/>
              <a:defRPr sz="4400" kern="1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2pPr>
            <a:lvl3pPr marL="182431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3pPr>
            <a:lvl4pPr marL="273647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4pPr>
            <a:lvl5pPr marL="364863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a:lstStyle>
          <a:p>
            <a:r>
              <a:rPr lang="en-GB" sz="8800">
                <a:solidFill>
                  <a:srgbClr val="002060"/>
                </a:solidFill>
                <a:latin typeface="EC Square Sans Pro" panose="020B0506040000020004" pitchFamily="34" charset="0"/>
              </a:rPr>
              <a:t>Which carbon pricing instruments imply exchanges of carbon units on a market?</a:t>
            </a:r>
          </a:p>
          <a:p>
            <a:r>
              <a:rPr lang="en-GB" sz="8800">
                <a:solidFill>
                  <a:srgbClr val="002060"/>
                </a:solidFill>
                <a:latin typeface="EC Square Sans Pro" panose="020B0506040000020004" pitchFamily="34" charset="0"/>
              </a:rPr>
              <a:t> </a:t>
            </a:r>
          </a:p>
          <a:p>
            <a:pPr marL="1371600" indent="-1371600">
              <a:buFont typeface="+mj-lt"/>
              <a:buAutoNum type="alphaLcPeriod"/>
            </a:pPr>
            <a:r>
              <a:rPr lang="en-GB" sz="8800">
                <a:solidFill>
                  <a:srgbClr val="002060"/>
                </a:solidFill>
                <a:latin typeface="EC Square Sans Pro" panose="020B0506040000020004" pitchFamily="34" charset="0"/>
              </a:rPr>
              <a:t>Carbon crediting</a:t>
            </a:r>
          </a:p>
          <a:p>
            <a:pPr marL="1371600" indent="-1371600">
              <a:buFont typeface="+mj-lt"/>
              <a:buAutoNum type="alphaLcPeriod"/>
            </a:pPr>
            <a:r>
              <a:rPr lang="en-GB" sz="8800">
                <a:solidFill>
                  <a:srgbClr val="002060"/>
                </a:solidFill>
                <a:latin typeface="EC Square Sans Pro" panose="020B0506040000020004" pitchFamily="34" charset="0"/>
              </a:rPr>
              <a:t>Result-based finance</a:t>
            </a:r>
          </a:p>
          <a:p>
            <a:pPr marL="1371600" indent="-1371600">
              <a:buFont typeface="+mj-lt"/>
              <a:buAutoNum type="alphaLcPeriod"/>
            </a:pPr>
            <a:r>
              <a:rPr lang="en-GB" sz="8800">
                <a:solidFill>
                  <a:srgbClr val="002060"/>
                </a:solidFill>
                <a:latin typeface="EC Square Sans Pro" panose="020B0506040000020004" pitchFamily="34" charset="0"/>
              </a:rPr>
              <a:t>Emission trading systems</a:t>
            </a:r>
          </a:p>
          <a:p>
            <a:pPr marL="1371600" indent="-1371600">
              <a:buFont typeface="+mj-lt"/>
              <a:buAutoNum type="alphaLcPeriod"/>
            </a:pPr>
            <a:r>
              <a:rPr lang="en-GB" sz="8800">
                <a:solidFill>
                  <a:srgbClr val="002060"/>
                </a:solidFill>
                <a:latin typeface="EC Square Sans Pro" panose="020B0506040000020004" pitchFamily="34" charset="0"/>
              </a:rPr>
              <a:t>Carbon taxation</a:t>
            </a:r>
          </a:p>
          <a:p>
            <a:pPr marL="1371600" indent="-1371600">
              <a:buFont typeface="+mj-lt"/>
              <a:buAutoNum type="alphaLcPeriod"/>
            </a:pPr>
            <a:r>
              <a:rPr lang="en-GB" sz="8800">
                <a:solidFill>
                  <a:srgbClr val="002060"/>
                </a:solidFill>
                <a:latin typeface="EC Square Sans Pro" panose="020B0506040000020004" pitchFamily="34" charset="0"/>
              </a:rPr>
              <a:t>None</a:t>
            </a:r>
          </a:p>
          <a:p>
            <a:pPr marL="1371600" indent="-1371600">
              <a:buFont typeface="+mj-lt"/>
              <a:buAutoNum type="alphaLcPeriod"/>
            </a:pPr>
            <a:r>
              <a:rPr lang="en-GB" sz="8800">
                <a:solidFill>
                  <a:srgbClr val="002060"/>
                </a:solidFill>
                <a:latin typeface="EC Square Sans Pro" panose="020B0506040000020004" pitchFamily="34" charset="0"/>
              </a:rPr>
              <a:t>All of them</a:t>
            </a:r>
          </a:p>
          <a:p>
            <a:endParaRPr lang="en-GB" sz="8800">
              <a:solidFill>
                <a:srgbClr val="002060"/>
              </a:solidFill>
              <a:latin typeface="EC Square Sans Pro" panose="020B0506040000020004" pitchFamily="34" charset="0"/>
            </a:endParaRPr>
          </a:p>
        </p:txBody>
      </p:sp>
      <p:pic>
        <p:nvPicPr>
          <p:cNvPr id="8" name="Picture 7" descr="A screenshot of a computer&#10;&#10;Description automatically generated with medium confidence">
            <a:extLst>
              <a:ext uri="{FF2B5EF4-FFF2-40B4-BE49-F238E27FC236}">
                <a16:creationId xmlns:a16="http://schemas.microsoft.com/office/drawing/2014/main" id="{25403B5E-A485-6D66-26C3-05A4C8229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733" y="7543800"/>
            <a:ext cx="4820103" cy="5965404"/>
          </a:xfrm>
          <a:prstGeom prst="rect">
            <a:avLst/>
          </a:prstGeom>
        </p:spPr>
      </p:pic>
    </p:spTree>
    <p:extLst>
      <p:ext uri="{BB962C8B-B14F-4D97-AF65-F5344CB8AC3E}">
        <p14:creationId xmlns:p14="http://schemas.microsoft.com/office/powerpoint/2010/main" val="2827415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3900">
                <a:solidFill>
                  <a:srgbClr val="18B8A6"/>
                </a:solidFill>
                <a:latin typeface="EC Square Sans Pro" panose="020B0506040000020004" pitchFamily="34" charset="0"/>
              </a:rPr>
              <a:t>3</a:t>
            </a:r>
            <a:endParaRPr lang="en-GB">
              <a:solidFill>
                <a:srgbClr val="18B8A6"/>
              </a:solidFill>
            </a:endParaRPr>
          </a:p>
        </p:txBody>
      </p:sp>
      <p:sp>
        <p:nvSpPr>
          <p:cNvPr id="4" name="Content Placeholder 3"/>
          <p:cNvSpPr>
            <a:spLocks noGrp="1"/>
          </p:cNvSpPr>
          <p:nvPr>
            <p:ph sz="half" idx="1"/>
          </p:nvPr>
        </p:nvSpPr>
        <p:spPr>
          <a:xfrm>
            <a:off x="1672252" y="3788228"/>
            <a:ext cx="8652848" cy="8565697"/>
          </a:xfrm>
        </p:spPr>
        <p:txBody>
          <a:bodyPr>
            <a:normAutofit/>
          </a:bodyPr>
          <a:lstStyle/>
          <a:p>
            <a:r>
              <a:rPr lang="en-US" sz="11500" b="1">
                <a:solidFill>
                  <a:schemeClr val="bg1"/>
                </a:solidFill>
                <a:latin typeface="EC Square Sans Pro" panose="020B0506040000020004" pitchFamily="34" charset="0"/>
                <a:cs typeface="Arial" panose="020B0604020202020204" pitchFamily="34" charset="0"/>
              </a:rPr>
              <a:t>THE VOLUNTARY CARBON MARKET</a:t>
            </a:r>
            <a:r>
              <a:rPr lang="en-US" sz="11500" b="1">
                <a:solidFill>
                  <a:srgbClr val="18B8A6"/>
                </a:solidFill>
                <a:latin typeface="EC Square Sans Pro" panose="020B0506040000020004" pitchFamily="34" charset="0"/>
                <a:cs typeface="Arial" panose="020B0604020202020204" pitchFamily="34" charset="0"/>
              </a:rPr>
              <a:t>.</a:t>
            </a:r>
          </a:p>
        </p:txBody>
      </p:sp>
      <p:pic>
        <p:nvPicPr>
          <p:cNvPr id="7" name="Picture 6">
            <a:extLst>
              <a:ext uri="{FF2B5EF4-FFF2-40B4-BE49-F238E27FC236}">
                <a16:creationId xmlns:a16="http://schemas.microsoft.com/office/drawing/2014/main" id="{392A18E2-D630-2EC2-6971-EFAFEBA565C8}"/>
              </a:ext>
            </a:extLst>
          </p:cNvPr>
          <p:cNvPicPr>
            <a:picLocks noChangeAspect="1"/>
          </p:cNvPicPr>
          <p:nvPr/>
        </p:nvPicPr>
        <p:blipFill>
          <a:blip r:embed="rId2"/>
          <a:stretch>
            <a:fillRect/>
          </a:stretch>
        </p:blipFill>
        <p:spPr>
          <a:xfrm>
            <a:off x="5073423" y="6974115"/>
            <a:ext cx="29857298" cy="7262586"/>
          </a:xfrm>
          <a:prstGeom prst="rect">
            <a:avLst/>
          </a:prstGeom>
        </p:spPr>
      </p:pic>
      <p:pic>
        <p:nvPicPr>
          <p:cNvPr id="8" name="Picture 7">
            <a:extLst>
              <a:ext uri="{FF2B5EF4-FFF2-40B4-BE49-F238E27FC236}">
                <a16:creationId xmlns:a16="http://schemas.microsoft.com/office/drawing/2014/main" id="{98546289-71BC-C649-C3BB-8B93E5342599}"/>
              </a:ext>
            </a:extLst>
          </p:cNvPr>
          <p:cNvPicPr>
            <a:picLocks noChangeAspect="1"/>
          </p:cNvPicPr>
          <p:nvPr/>
        </p:nvPicPr>
        <p:blipFill>
          <a:blip r:embed="rId2"/>
          <a:stretch>
            <a:fillRect/>
          </a:stretch>
        </p:blipFill>
        <p:spPr>
          <a:xfrm rot="11866539">
            <a:off x="3665538" y="-2269218"/>
            <a:ext cx="29857298" cy="7262586"/>
          </a:xfrm>
          <a:prstGeom prst="rect">
            <a:avLst/>
          </a:prstGeom>
        </p:spPr>
      </p:pic>
    </p:spTree>
    <p:extLst>
      <p:ext uri="{BB962C8B-B14F-4D97-AF65-F5344CB8AC3E}">
        <p14:creationId xmlns:p14="http://schemas.microsoft.com/office/powerpoint/2010/main" val="3391548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E5D5A-1DB7-68C8-728E-0ACF5FA5BE66}"/>
              </a:ext>
            </a:extLst>
          </p:cNvPr>
          <p:cNvPicPr>
            <a:picLocks noChangeAspect="1"/>
          </p:cNvPicPr>
          <p:nvPr/>
        </p:nvPicPr>
        <p:blipFill>
          <a:blip r:embed="rId3"/>
          <a:stretch>
            <a:fillRect/>
          </a:stretch>
        </p:blipFill>
        <p:spPr>
          <a:xfrm>
            <a:off x="12866578" y="-2655393"/>
            <a:ext cx="19691610" cy="8664308"/>
          </a:xfrm>
          <a:prstGeom prst="rect">
            <a:avLst/>
          </a:prstGeom>
        </p:spPr>
      </p:pic>
      <p:sp>
        <p:nvSpPr>
          <p:cNvPr id="6" name="Title 5"/>
          <p:cNvSpPr>
            <a:spLocks noGrp="1"/>
          </p:cNvSpPr>
          <p:nvPr>
            <p:ph type="title"/>
          </p:nvPr>
        </p:nvSpPr>
        <p:spPr>
          <a:xfrm>
            <a:off x="1611292" y="1095354"/>
            <a:ext cx="16752908" cy="2028846"/>
          </a:xfrm>
        </p:spPr>
        <p:txBody>
          <a:bodyPr anchor="t"/>
          <a:lstStyle/>
          <a:p>
            <a:pPr marL="73025" marR="56515" indent="-635"/>
            <a:r>
              <a:rPr lang="en-GB" sz="9600" b="0">
                <a:solidFill>
                  <a:srgbClr val="FFCC02"/>
                </a:solidFill>
                <a:latin typeface="EC Square Sans Pro" panose="020B0506040000020004" pitchFamily="34" charset="0"/>
              </a:rPr>
              <a:t>COMPLIANCE VERSUS VOLUNTARY MARKET</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endParaRPr>
          </a:p>
        </p:txBody>
      </p:sp>
      <p:graphicFrame>
        <p:nvGraphicFramePr>
          <p:cNvPr id="9" name="Table 4">
            <a:extLst>
              <a:ext uri="{FF2B5EF4-FFF2-40B4-BE49-F238E27FC236}">
                <a16:creationId xmlns:a16="http://schemas.microsoft.com/office/drawing/2014/main" id="{9A54C71D-0967-6D63-1CC9-F5C711B42320}"/>
              </a:ext>
            </a:extLst>
          </p:cNvPr>
          <p:cNvGraphicFramePr>
            <a:graphicFrameLocks noGrp="1"/>
          </p:cNvGraphicFramePr>
          <p:nvPr>
            <p:ph idx="1"/>
            <p:extLst>
              <p:ext uri="{D42A27DB-BD31-4B8C-83A1-F6EECF244321}">
                <p14:modId xmlns:p14="http://schemas.microsoft.com/office/powerpoint/2010/main" val="331763161"/>
              </p:ext>
            </p:extLst>
          </p:nvPr>
        </p:nvGraphicFramePr>
        <p:xfrm>
          <a:off x="2180038" y="4242347"/>
          <a:ext cx="19963597" cy="8054772"/>
        </p:xfrm>
        <a:graphic>
          <a:graphicData uri="http://schemas.openxmlformats.org/drawingml/2006/table">
            <a:tbl>
              <a:tblPr firstRow="1" bandRow="1">
                <a:tableStyleId>{5C22544A-7EE6-4342-B048-85BDC9FD1C3A}</a:tableStyleId>
              </a:tblPr>
              <a:tblGrid>
                <a:gridCol w="5503435">
                  <a:extLst>
                    <a:ext uri="{9D8B030D-6E8A-4147-A177-3AD203B41FA5}">
                      <a16:colId xmlns:a16="http://schemas.microsoft.com/office/drawing/2014/main" val="2572102180"/>
                    </a:ext>
                  </a:extLst>
                </a:gridCol>
                <a:gridCol w="7002441">
                  <a:extLst>
                    <a:ext uri="{9D8B030D-6E8A-4147-A177-3AD203B41FA5}">
                      <a16:colId xmlns:a16="http://schemas.microsoft.com/office/drawing/2014/main" val="3468032930"/>
                    </a:ext>
                  </a:extLst>
                </a:gridCol>
                <a:gridCol w="7457721">
                  <a:extLst>
                    <a:ext uri="{9D8B030D-6E8A-4147-A177-3AD203B41FA5}">
                      <a16:colId xmlns:a16="http://schemas.microsoft.com/office/drawing/2014/main" val="3838592022"/>
                    </a:ext>
                  </a:extLst>
                </a:gridCol>
              </a:tblGrid>
              <a:tr h="1693996">
                <a:tc>
                  <a:txBody>
                    <a:bodyPr/>
                    <a:lstStyle/>
                    <a:p>
                      <a:pPr algn="ctr"/>
                      <a:endParaRPr lang="en-BE">
                        <a:solidFill>
                          <a:srgbClr val="00125C"/>
                        </a:solidFill>
                        <a:latin typeface="EC Square Sans Pro" panose="020B0506040000020004" pitchFamily="34" charset="0"/>
                      </a:endParaRPr>
                    </a:p>
                  </a:txBody>
                  <a:tcPr anchor="ctr">
                    <a:solidFill>
                      <a:srgbClr val="FFCC02"/>
                    </a:solidFill>
                  </a:tcPr>
                </a:tc>
                <a:tc>
                  <a:txBody>
                    <a:bodyPr/>
                    <a:lstStyle/>
                    <a:p>
                      <a:pPr algn="ctr"/>
                      <a:r>
                        <a:rPr lang="en-BE">
                          <a:solidFill>
                            <a:schemeClr val="bg1"/>
                          </a:solidFill>
                          <a:latin typeface="EC Square Sans Pro" panose="020B0506040000020004" pitchFamily="34" charset="0"/>
                        </a:rPr>
                        <a:t>Compliance markets</a:t>
                      </a:r>
                    </a:p>
                  </a:txBody>
                  <a:tcPr anchor="ctr">
                    <a:solidFill>
                      <a:srgbClr val="FFCC0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a:solidFill>
                            <a:schemeClr val="bg1"/>
                          </a:solidFill>
                          <a:latin typeface="EC Square Sans Pro" panose="020B0506040000020004" pitchFamily="34" charset="0"/>
                        </a:rPr>
                        <a:t>Voluntary market</a:t>
                      </a:r>
                    </a:p>
                  </a:txBody>
                  <a:tcPr anchor="ctr">
                    <a:solidFill>
                      <a:srgbClr val="FFCC02"/>
                    </a:solidFill>
                  </a:tcPr>
                </a:tc>
                <a:extLst>
                  <a:ext uri="{0D108BD9-81ED-4DB2-BD59-A6C34878D82A}">
                    <a16:rowId xmlns:a16="http://schemas.microsoft.com/office/drawing/2014/main" val="914813425"/>
                  </a:ext>
                </a:extLst>
              </a:tr>
              <a:tr h="754780">
                <a:tc>
                  <a:txBody>
                    <a:bodyPr/>
                    <a:lstStyle/>
                    <a:p>
                      <a:pPr algn="ctr"/>
                      <a:r>
                        <a:rPr lang="en-BE" b="1">
                          <a:solidFill>
                            <a:srgbClr val="00125C"/>
                          </a:solidFill>
                          <a:latin typeface="EC Square Sans Pro" panose="020B0506040000020004" pitchFamily="34" charset="0"/>
                        </a:rPr>
                        <a:t>Regulation</a:t>
                      </a:r>
                    </a:p>
                  </a:txBody>
                  <a:tcPr anchor="ctr">
                    <a:solidFill>
                      <a:srgbClr val="FFEA9B"/>
                    </a:solidFill>
                  </a:tcPr>
                </a:tc>
                <a:tc>
                  <a:txBody>
                    <a:bodyPr/>
                    <a:lstStyle/>
                    <a:p>
                      <a:pPr algn="ctr"/>
                      <a:r>
                        <a:rPr lang="en-BE">
                          <a:solidFill>
                            <a:srgbClr val="00125C"/>
                          </a:solidFill>
                          <a:latin typeface="EC Square Sans Pro" panose="020B0506040000020004" pitchFamily="34" charset="0"/>
                        </a:rPr>
                        <a:t>By government law or regulation</a:t>
                      </a:r>
                    </a:p>
                  </a:txBody>
                  <a:tcPr anchor="ctr">
                    <a:solidFill>
                      <a:srgbClr val="FFEA9B"/>
                    </a:solidFill>
                  </a:tcPr>
                </a:tc>
                <a:tc>
                  <a:txBody>
                    <a:bodyPr/>
                    <a:lstStyle/>
                    <a:p>
                      <a:pPr algn="ctr"/>
                      <a:r>
                        <a:rPr lang="en-BE">
                          <a:solidFill>
                            <a:srgbClr val="00125C"/>
                          </a:solidFill>
                          <a:latin typeface="EC Square Sans Pro" panose="020B0506040000020004" pitchFamily="34" charset="0"/>
                        </a:rPr>
                        <a:t>Non-regulated</a:t>
                      </a:r>
                    </a:p>
                  </a:txBody>
                  <a:tcPr anchor="ctr">
                    <a:solidFill>
                      <a:srgbClr val="FFEA9B"/>
                    </a:solidFill>
                  </a:tcPr>
                </a:tc>
                <a:extLst>
                  <a:ext uri="{0D108BD9-81ED-4DB2-BD59-A6C34878D82A}">
                    <a16:rowId xmlns:a16="http://schemas.microsoft.com/office/drawing/2014/main" val="2590371412"/>
                  </a:ext>
                </a:extLst>
              </a:tr>
              <a:tr h="754780">
                <a:tc>
                  <a:txBody>
                    <a:bodyPr/>
                    <a:lstStyle/>
                    <a:p>
                      <a:pPr algn="ctr"/>
                      <a:r>
                        <a:rPr lang="en-BE" b="1">
                          <a:solidFill>
                            <a:srgbClr val="00125C"/>
                          </a:solidFill>
                          <a:latin typeface="EC Square Sans Pro" panose="020B0506040000020004" pitchFamily="34" charset="0"/>
                        </a:rPr>
                        <a:t>Type of participation</a:t>
                      </a:r>
                    </a:p>
                  </a:txBody>
                  <a:tcPr anchor="ctr">
                    <a:solidFill>
                      <a:srgbClr val="FFF2CC"/>
                    </a:solidFill>
                  </a:tcPr>
                </a:tc>
                <a:tc>
                  <a:txBody>
                    <a:bodyPr/>
                    <a:lstStyle/>
                    <a:p>
                      <a:pPr algn="ctr"/>
                      <a:r>
                        <a:rPr lang="en-BE">
                          <a:solidFill>
                            <a:srgbClr val="00125C"/>
                          </a:solidFill>
                          <a:latin typeface="EC Square Sans Pro" panose="020B0506040000020004" pitchFamily="34" charset="0"/>
                        </a:rPr>
                        <a:t>Mandatory participation</a:t>
                      </a:r>
                    </a:p>
                  </a:txBody>
                  <a:tcPr anchor="ctr">
                    <a:solidFill>
                      <a:srgbClr val="FFF2CC"/>
                    </a:solidFill>
                  </a:tcPr>
                </a:tc>
                <a:tc>
                  <a:txBody>
                    <a:bodyPr/>
                    <a:lstStyle/>
                    <a:p>
                      <a:pPr algn="ctr"/>
                      <a:r>
                        <a:rPr lang="en-BE">
                          <a:solidFill>
                            <a:srgbClr val="00125C"/>
                          </a:solidFill>
                          <a:latin typeface="EC Square Sans Pro" panose="020B0506040000020004" pitchFamily="34" charset="0"/>
                        </a:rPr>
                        <a:t>Voluntary participation</a:t>
                      </a:r>
                    </a:p>
                  </a:txBody>
                  <a:tcPr anchor="ctr">
                    <a:solidFill>
                      <a:srgbClr val="FFF2CC"/>
                    </a:solidFill>
                  </a:tcPr>
                </a:tc>
                <a:extLst>
                  <a:ext uri="{0D108BD9-81ED-4DB2-BD59-A6C34878D82A}">
                    <a16:rowId xmlns:a16="http://schemas.microsoft.com/office/drawing/2014/main" val="563689186"/>
                  </a:ext>
                </a:extLst>
              </a:tr>
              <a:tr h="1401499">
                <a:tc>
                  <a:txBody>
                    <a:bodyPr/>
                    <a:lstStyle/>
                    <a:p>
                      <a:pPr algn="ctr"/>
                      <a:r>
                        <a:rPr lang="en-BE" b="1">
                          <a:solidFill>
                            <a:srgbClr val="00125C"/>
                          </a:solidFill>
                          <a:latin typeface="EC Square Sans Pro" panose="020B0506040000020004" pitchFamily="34" charset="0"/>
                        </a:rPr>
                        <a:t>Most common market instrument</a:t>
                      </a:r>
                    </a:p>
                  </a:txBody>
                  <a:tcPr anchor="ctr">
                    <a:solidFill>
                      <a:srgbClr val="FFEA9B"/>
                    </a:solidFill>
                  </a:tcPr>
                </a:tc>
                <a:tc>
                  <a:txBody>
                    <a:bodyPr/>
                    <a:lstStyle/>
                    <a:p>
                      <a:pPr algn="ctr"/>
                      <a:r>
                        <a:rPr lang="en-BE">
                          <a:solidFill>
                            <a:srgbClr val="00125C"/>
                          </a:solidFill>
                          <a:latin typeface="EC Square Sans Pro" panose="020B0506040000020004" pitchFamily="34" charset="0"/>
                        </a:rPr>
                        <a:t>Emission trading system (cap &amp; trade)</a:t>
                      </a:r>
                    </a:p>
                  </a:txBody>
                  <a:tcPr anchor="ctr">
                    <a:solidFill>
                      <a:srgbClr val="FFEA9B"/>
                    </a:solidFill>
                  </a:tcPr>
                </a:tc>
                <a:tc>
                  <a:txBody>
                    <a:bodyPr/>
                    <a:lstStyle/>
                    <a:p>
                      <a:pPr algn="ctr"/>
                      <a:r>
                        <a:rPr lang="en-BE">
                          <a:solidFill>
                            <a:srgbClr val="00125C"/>
                          </a:solidFill>
                          <a:latin typeface="EC Square Sans Pro" panose="020B0506040000020004" pitchFamily="34" charset="0"/>
                        </a:rPr>
                        <a:t>Carbon crediting</a:t>
                      </a:r>
                    </a:p>
                  </a:txBody>
                  <a:tcPr anchor="ctr">
                    <a:solidFill>
                      <a:srgbClr val="FFEA9B"/>
                    </a:solidFill>
                  </a:tcPr>
                </a:tc>
                <a:extLst>
                  <a:ext uri="{0D108BD9-81ED-4DB2-BD59-A6C34878D82A}">
                    <a16:rowId xmlns:a16="http://schemas.microsoft.com/office/drawing/2014/main" val="3618372397"/>
                  </a:ext>
                </a:extLst>
              </a:tr>
              <a:tr h="2048218">
                <a:tc>
                  <a:txBody>
                    <a:bodyPr/>
                    <a:lstStyle/>
                    <a:p>
                      <a:pPr algn="ctr"/>
                      <a:r>
                        <a:rPr lang="en-BE" b="1">
                          <a:solidFill>
                            <a:srgbClr val="00125C"/>
                          </a:solidFill>
                          <a:latin typeface="EC Square Sans Pro" panose="020B0506040000020004" pitchFamily="34" charset="0"/>
                        </a:rPr>
                        <a:t>Main type of transaction</a:t>
                      </a:r>
                    </a:p>
                  </a:txBody>
                  <a:tcPr anchor="ctr">
                    <a:solidFill>
                      <a:srgbClr val="FFF2CC"/>
                    </a:solidFill>
                  </a:tcPr>
                </a:tc>
                <a:tc>
                  <a:txBody>
                    <a:bodyPr/>
                    <a:lstStyle/>
                    <a:p>
                      <a:pPr algn="ctr"/>
                      <a:r>
                        <a:rPr lang="en-GB">
                          <a:solidFill>
                            <a:srgbClr val="00125C"/>
                          </a:solidFill>
                          <a:latin typeface="EC Square Sans Pro" panose="020B0506040000020004" pitchFamily="34" charset="0"/>
                        </a:rPr>
                        <a:t>C</a:t>
                      </a:r>
                      <a:r>
                        <a:rPr lang="en-BE">
                          <a:solidFill>
                            <a:srgbClr val="00125C"/>
                          </a:solidFill>
                          <a:latin typeface="EC Square Sans Pro" panose="020B0506040000020004" pitchFamily="34" charset="0"/>
                        </a:rPr>
                        <a:t>entralised market mechanism (auctions)</a:t>
                      </a:r>
                    </a:p>
                  </a:txBody>
                  <a:tcPr anchor="ctr">
                    <a:solidFill>
                      <a:srgbClr val="FFF2CC"/>
                    </a:solidFill>
                  </a:tcPr>
                </a:tc>
                <a:tc>
                  <a:txBody>
                    <a:bodyPr/>
                    <a:lstStyle/>
                    <a:p>
                      <a:pPr algn="ctr"/>
                      <a:r>
                        <a:rPr lang="en-BE">
                          <a:solidFill>
                            <a:srgbClr val="00125C"/>
                          </a:solidFill>
                          <a:latin typeface="EC Square Sans Pro" panose="020B0506040000020004" pitchFamily="34" charset="0"/>
                        </a:rPr>
                        <a:t>Between buyer and seller </a:t>
                      </a:r>
                    </a:p>
                    <a:p>
                      <a:pPr algn="ctr"/>
                      <a:r>
                        <a:rPr lang="en-BE">
                          <a:solidFill>
                            <a:srgbClr val="00125C"/>
                          </a:solidFill>
                          <a:latin typeface="EC Square Sans Pro" panose="020B0506040000020004" pitchFamily="34" charset="0"/>
                        </a:rPr>
                        <a:t>(over-the-counter) or through public exchange markets </a:t>
                      </a:r>
                    </a:p>
                  </a:txBody>
                  <a:tcPr anchor="ctr">
                    <a:solidFill>
                      <a:srgbClr val="FFF2CC"/>
                    </a:solidFill>
                  </a:tcPr>
                </a:tc>
                <a:extLst>
                  <a:ext uri="{0D108BD9-81ED-4DB2-BD59-A6C34878D82A}">
                    <a16:rowId xmlns:a16="http://schemas.microsoft.com/office/drawing/2014/main" val="1694307558"/>
                  </a:ext>
                </a:extLst>
              </a:tr>
              <a:tr h="1401499">
                <a:tc>
                  <a:txBody>
                    <a:bodyPr/>
                    <a:lstStyle/>
                    <a:p>
                      <a:pPr algn="ctr"/>
                      <a:r>
                        <a:rPr lang="fr-CA" b="1" err="1">
                          <a:solidFill>
                            <a:srgbClr val="00125C"/>
                          </a:solidFill>
                          <a:latin typeface="EC Square Sans Pro" panose="020B0506040000020004" pitchFamily="34" charset="0"/>
                        </a:rPr>
                        <a:t>Methodologies</a:t>
                      </a:r>
                      <a:r>
                        <a:rPr lang="fr-CA" b="1">
                          <a:solidFill>
                            <a:srgbClr val="00125C"/>
                          </a:solidFill>
                          <a:latin typeface="EC Square Sans Pro" panose="020B0506040000020004" pitchFamily="34" charset="0"/>
                        </a:rPr>
                        <a:t> and </a:t>
                      </a:r>
                      <a:r>
                        <a:rPr lang="fr-CA" b="1" err="1">
                          <a:solidFill>
                            <a:srgbClr val="00125C"/>
                          </a:solidFill>
                          <a:latin typeface="EC Square Sans Pro" panose="020B0506040000020004" pitchFamily="34" charset="0"/>
                        </a:rPr>
                        <a:t>procedures</a:t>
                      </a:r>
                      <a:endParaRPr lang="en-BE" b="1">
                        <a:solidFill>
                          <a:srgbClr val="00125C"/>
                        </a:solidFill>
                        <a:latin typeface="EC Square Sans Pro" panose="020B0506040000020004" pitchFamily="34" charset="0"/>
                      </a:endParaRPr>
                    </a:p>
                  </a:txBody>
                  <a:tcPr anchor="ctr">
                    <a:solidFill>
                      <a:srgbClr val="FFEA9B"/>
                    </a:solidFill>
                  </a:tcPr>
                </a:tc>
                <a:tc>
                  <a:txBody>
                    <a:bodyPr/>
                    <a:lstStyle/>
                    <a:p>
                      <a:pPr algn="ctr"/>
                      <a:r>
                        <a:rPr lang="en-BE">
                          <a:solidFill>
                            <a:srgbClr val="00125C"/>
                          </a:solidFill>
                          <a:latin typeface="EC Square Sans Pro" panose="020B0506040000020004" pitchFamily="34" charset="0"/>
                        </a:rPr>
                        <a:t>Determined by regulation</a:t>
                      </a:r>
                    </a:p>
                  </a:txBody>
                  <a:tcPr anchor="ctr">
                    <a:solidFill>
                      <a:srgbClr val="FFEA9B"/>
                    </a:solidFill>
                  </a:tcPr>
                </a:tc>
                <a:tc>
                  <a:txBody>
                    <a:bodyPr/>
                    <a:lstStyle/>
                    <a:p>
                      <a:pPr algn="ctr"/>
                      <a:r>
                        <a:rPr lang="en-BE">
                          <a:solidFill>
                            <a:srgbClr val="00125C"/>
                          </a:solidFill>
                          <a:latin typeface="EC Square Sans Pro" panose="020B0506040000020004" pitchFamily="34" charset="0"/>
                        </a:rPr>
                        <a:t>Proposed by independent certification bodies (e.g. Verra, Gold Standard)</a:t>
                      </a:r>
                    </a:p>
                  </a:txBody>
                  <a:tcPr anchor="ctr">
                    <a:solidFill>
                      <a:srgbClr val="FFEA9B"/>
                    </a:solidFill>
                  </a:tcPr>
                </a:tc>
                <a:extLst>
                  <a:ext uri="{0D108BD9-81ED-4DB2-BD59-A6C34878D82A}">
                    <a16:rowId xmlns:a16="http://schemas.microsoft.com/office/drawing/2014/main" val="1082070502"/>
                  </a:ext>
                </a:extLst>
              </a:tr>
            </a:tbl>
          </a:graphicData>
        </a:graphic>
      </p:graphicFrame>
      <p:pic>
        <p:nvPicPr>
          <p:cNvPr id="10" name="Graphic 9" descr="Gavel outline">
            <a:extLst>
              <a:ext uri="{FF2B5EF4-FFF2-40B4-BE49-F238E27FC236}">
                <a16:creationId xmlns:a16="http://schemas.microsoft.com/office/drawing/2014/main" id="{FEE4EA90-8BED-1C40-9AB8-F328F70381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79436" y="4557485"/>
            <a:ext cx="914400" cy="914400"/>
          </a:xfrm>
          <a:prstGeom prst="rect">
            <a:avLst/>
          </a:prstGeom>
        </p:spPr>
      </p:pic>
      <p:pic>
        <p:nvPicPr>
          <p:cNvPr id="12" name="Graphic 11" descr="Cheers outline">
            <a:extLst>
              <a:ext uri="{FF2B5EF4-FFF2-40B4-BE49-F238E27FC236}">
                <a16:creationId xmlns:a16="http://schemas.microsoft.com/office/drawing/2014/main" id="{C1B93E7A-E603-B2DD-EDCB-A7A9526B1D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82579" y="4702628"/>
            <a:ext cx="914400" cy="914400"/>
          </a:xfrm>
          <a:prstGeom prst="rect">
            <a:avLst/>
          </a:prstGeom>
        </p:spPr>
      </p:pic>
      <p:sp>
        <p:nvSpPr>
          <p:cNvPr id="3" name="TextBox 2">
            <a:extLst>
              <a:ext uri="{FF2B5EF4-FFF2-40B4-BE49-F238E27FC236}">
                <a16:creationId xmlns:a16="http://schemas.microsoft.com/office/drawing/2014/main" id="{3DCC1521-68A5-78E3-2BA0-3FB41A5E4FBA}"/>
              </a:ext>
            </a:extLst>
          </p:cNvPr>
          <p:cNvSpPr txBox="1"/>
          <p:nvPr/>
        </p:nvSpPr>
        <p:spPr>
          <a:xfrm>
            <a:off x="3023937" y="12906655"/>
            <a:ext cx="16282736" cy="369332"/>
          </a:xfrm>
          <a:prstGeom prst="rect">
            <a:avLst/>
          </a:prstGeom>
          <a:noFill/>
        </p:spPr>
        <p:txBody>
          <a:bodyPr wrap="square">
            <a:spAutoFit/>
          </a:bodyPr>
          <a:lstStyle/>
          <a:p>
            <a:r>
              <a:rPr lang="en-GB" sz="1800">
                <a:solidFill>
                  <a:srgbClr val="434E58"/>
                </a:solidFill>
                <a:latin typeface="EC Square Sans Pro" panose="020B0506040000020004" pitchFamily="34" charset="0"/>
                <a:ea typeface="Calibri" panose="020F0502020204030204" pitchFamily="34" charset="0"/>
              </a:rPr>
              <a:t>Sources: Partnership for market readiness (PMR) (2021); World Bank (2022) </a:t>
            </a:r>
            <a:endParaRPr lang="en-BE"/>
          </a:p>
        </p:txBody>
      </p:sp>
    </p:spTree>
    <p:extLst>
      <p:ext uri="{BB962C8B-B14F-4D97-AF65-F5344CB8AC3E}">
        <p14:creationId xmlns:p14="http://schemas.microsoft.com/office/powerpoint/2010/main" val="3872965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11292" y="1095354"/>
            <a:ext cx="16752908" cy="2028846"/>
          </a:xfrm>
        </p:spPr>
        <p:txBody>
          <a:bodyPr anchor="t"/>
          <a:lstStyle/>
          <a:p>
            <a:pPr marL="73025" marR="56515" indent="-635"/>
            <a:r>
              <a:rPr lang="en-GB" sz="9600" b="0">
                <a:solidFill>
                  <a:srgbClr val="FFCC02"/>
                </a:solidFill>
                <a:latin typeface="EC Square Sans Pro" panose="020B0506040000020004" pitchFamily="34" charset="0"/>
              </a:rPr>
              <a:t>THE VOLUNTARY CARBON MARKET (VCM)</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endParaRPr>
          </a:p>
        </p:txBody>
      </p:sp>
      <p:graphicFrame>
        <p:nvGraphicFramePr>
          <p:cNvPr id="3" name="Table 3">
            <a:extLst>
              <a:ext uri="{FF2B5EF4-FFF2-40B4-BE49-F238E27FC236}">
                <a16:creationId xmlns:a16="http://schemas.microsoft.com/office/drawing/2014/main" id="{B3648379-A196-7D1F-F683-526D9FA05E40}"/>
              </a:ext>
            </a:extLst>
          </p:cNvPr>
          <p:cNvGraphicFramePr>
            <a:graphicFrameLocks noGrp="1"/>
          </p:cNvGraphicFramePr>
          <p:nvPr>
            <p:extLst>
              <p:ext uri="{D42A27DB-BD31-4B8C-83A1-F6EECF244321}">
                <p14:modId xmlns:p14="http://schemas.microsoft.com/office/powerpoint/2010/main" val="479067444"/>
              </p:ext>
            </p:extLst>
          </p:nvPr>
        </p:nvGraphicFramePr>
        <p:xfrm>
          <a:off x="3516915" y="6066252"/>
          <a:ext cx="19357598" cy="6554394"/>
        </p:xfrm>
        <a:graphic>
          <a:graphicData uri="http://schemas.openxmlformats.org/drawingml/2006/table">
            <a:tbl>
              <a:tblPr firstRow="1" bandRow="1">
                <a:tableStyleId>{5C22544A-7EE6-4342-B048-85BDC9FD1C3A}</a:tableStyleId>
              </a:tblPr>
              <a:tblGrid>
                <a:gridCol w="1475999">
                  <a:extLst>
                    <a:ext uri="{9D8B030D-6E8A-4147-A177-3AD203B41FA5}">
                      <a16:colId xmlns:a16="http://schemas.microsoft.com/office/drawing/2014/main" val="2489690797"/>
                    </a:ext>
                  </a:extLst>
                </a:gridCol>
                <a:gridCol w="6548149">
                  <a:extLst>
                    <a:ext uri="{9D8B030D-6E8A-4147-A177-3AD203B41FA5}">
                      <a16:colId xmlns:a16="http://schemas.microsoft.com/office/drawing/2014/main" val="1130032389"/>
                    </a:ext>
                  </a:extLst>
                </a:gridCol>
                <a:gridCol w="1956027">
                  <a:extLst>
                    <a:ext uri="{9D8B030D-6E8A-4147-A177-3AD203B41FA5}">
                      <a16:colId xmlns:a16="http://schemas.microsoft.com/office/drawing/2014/main" val="1414253731"/>
                    </a:ext>
                  </a:extLst>
                </a:gridCol>
                <a:gridCol w="1956027">
                  <a:extLst>
                    <a:ext uri="{9D8B030D-6E8A-4147-A177-3AD203B41FA5}">
                      <a16:colId xmlns:a16="http://schemas.microsoft.com/office/drawing/2014/main" val="2466287117"/>
                    </a:ext>
                  </a:extLst>
                </a:gridCol>
                <a:gridCol w="1898497">
                  <a:extLst>
                    <a:ext uri="{9D8B030D-6E8A-4147-A177-3AD203B41FA5}">
                      <a16:colId xmlns:a16="http://schemas.microsoft.com/office/drawing/2014/main" val="2872801163"/>
                    </a:ext>
                  </a:extLst>
                </a:gridCol>
                <a:gridCol w="1852473">
                  <a:extLst>
                    <a:ext uri="{9D8B030D-6E8A-4147-A177-3AD203B41FA5}">
                      <a16:colId xmlns:a16="http://schemas.microsoft.com/office/drawing/2014/main" val="3629476661"/>
                    </a:ext>
                  </a:extLst>
                </a:gridCol>
                <a:gridCol w="1933015">
                  <a:extLst>
                    <a:ext uri="{9D8B030D-6E8A-4147-A177-3AD203B41FA5}">
                      <a16:colId xmlns:a16="http://schemas.microsoft.com/office/drawing/2014/main" val="2995287060"/>
                    </a:ext>
                  </a:extLst>
                </a:gridCol>
                <a:gridCol w="1737411">
                  <a:extLst>
                    <a:ext uri="{9D8B030D-6E8A-4147-A177-3AD203B41FA5}">
                      <a16:colId xmlns:a16="http://schemas.microsoft.com/office/drawing/2014/main" val="3448043550"/>
                    </a:ext>
                  </a:extLst>
                </a:gridCol>
              </a:tblGrid>
              <a:tr h="818079">
                <a:tc>
                  <a:txBody>
                    <a:bodyPr/>
                    <a:lstStyle/>
                    <a:p>
                      <a:endParaRPr lang="en-US" sz="2400" b="1">
                        <a:solidFill>
                          <a:schemeClr val="bg1"/>
                        </a:solidFill>
                        <a:latin typeface="EC Square Sans Pro" panose="020B0506040000020004" pitchFamily="34" charset="0"/>
                      </a:endParaRPr>
                    </a:p>
                  </a:txBody>
                  <a:tcPr anchor="ctr">
                    <a:solidFill>
                      <a:srgbClr val="0E433C"/>
                    </a:solidFill>
                  </a:tcPr>
                </a:tc>
                <a:tc>
                  <a:txBody>
                    <a:bodyPr/>
                    <a:lstStyle/>
                    <a:p>
                      <a:pPr algn="ctr"/>
                      <a:r>
                        <a:rPr lang="en-US" sz="2400" b="1">
                          <a:solidFill>
                            <a:schemeClr val="bg1"/>
                          </a:solidFill>
                          <a:latin typeface="EC Square Sans Pro" panose="020B0506040000020004" pitchFamily="34" charset="0"/>
                        </a:rPr>
                        <a:t>FORESTRY AND LAND USE</a:t>
                      </a:r>
                    </a:p>
                  </a:txBody>
                  <a:tcPr anchor="ctr">
                    <a:solidFill>
                      <a:srgbClr val="0E433C"/>
                    </a:solidFill>
                  </a:tcPr>
                </a:tc>
                <a:tc>
                  <a:txBody>
                    <a:bodyPr/>
                    <a:lstStyle/>
                    <a:p>
                      <a:pPr algn="ctr"/>
                      <a:r>
                        <a:rPr lang="en-US" sz="2400" b="1">
                          <a:latin typeface="EC Square Sans Pro" panose="020B0506040000020004" pitchFamily="34" charset="0"/>
                        </a:rPr>
                        <a:t>57.8M</a:t>
                      </a:r>
                    </a:p>
                  </a:txBody>
                  <a:tcPr anchor="ctr">
                    <a:solidFill>
                      <a:srgbClr val="0E433C"/>
                    </a:solidFill>
                  </a:tcPr>
                </a:tc>
                <a:tc>
                  <a:txBody>
                    <a:bodyPr/>
                    <a:lstStyle/>
                    <a:p>
                      <a:pPr algn="ctr"/>
                      <a:r>
                        <a:rPr lang="en-US" sz="2400" b="1">
                          <a:latin typeface="EC Square Sans Pro" panose="020B0506040000020004" pitchFamily="34" charset="0"/>
                        </a:rPr>
                        <a:t>$5.40</a:t>
                      </a:r>
                    </a:p>
                  </a:txBody>
                  <a:tcPr anchor="ctr">
                    <a:solidFill>
                      <a:srgbClr val="0E433C"/>
                    </a:solidFill>
                  </a:tcPr>
                </a:tc>
                <a:tc>
                  <a:txBody>
                    <a:bodyPr/>
                    <a:lstStyle/>
                    <a:p>
                      <a:pPr algn="ctr"/>
                      <a:r>
                        <a:rPr lang="en-US" sz="2400" b="1">
                          <a:latin typeface="EC Square Sans Pro" panose="020B0506040000020004" pitchFamily="34" charset="0"/>
                        </a:rPr>
                        <a:t>$315.4M</a:t>
                      </a:r>
                    </a:p>
                  </a:txBody>
                  <a:tcPr anchor="ctr">
                    <a:solidFill>
                      <a:srgbClr val="0E433C"/>
                    </a:solidFill>
                  </a:tcPr>
                </a:tc>
                <a:tc>
                  <a:txBody>
                    <a:bodyPr/>
                    <a:lstStyle/>
                    <a:p>
                      <a:pPr algn="ctr"/>
                      <a:r>
                        <a:rPr lang="en-US" sz="2400" b="1">
                          <a:latin typeface="EC Square Sans Pro" panose="020B0506040000020004" pitchFamily="34" charset="0"/>
                        </a:rPr>
                        <a:t>227.7M</a:t>
                      </a:r>
                    </a:p>
                  </a:txBody>
                  <a:tcPr anchor="ctr">
                    <a:solidFill>
                      <a:srgbClr val="0E433C"/>
                    </a:solidFill>
                  </a:tcPr>
                </a:tc>
                <a:tc>
                  <a:txBody>
                    <a:bodyPr/>
                    <a:lstStyle/>
                    <a:p>
                      <a:pPr algn="ctr"/>
                      <a:r>
                        <a:rPr lang="en-US" sz="2400" b="1">
                          <a:latin typeface="EC Square Sans Pro" panose="020B0506040000020004" pitchFamily="34" charset="0"/>
                        </a:rPr>
                        <a:t>$5.80</a:t>
                      </a:r>
                    </a:p>
                  </a:txBody>
                  <a:tcPr anchor="ctr">
                    <a:solidFill>
                      <a:srgbClr val="0E433C"/>
                    </a:solidFill>
                  </a:tcPr>
                </a:tc>
                <a:tc>
                  <a:txBody>
                    <a:bodyPr/>
                    <a:lstStyle/>
                    <a:p>
                      <a:pPr algn="ctr"/>
                      <a:r>
                        <a:rPr lang="en-US" sz="2400" b="1">
                          <a:latin typeface="EC Square Sans Pro" panose="020B0506040000020004" pitchFamily="34" charset="0"/>
                        </a:rPr>
                        <a:t>$1,327.5M</a:t>
                      </a:r>
                    </a:p>
                  </a:txBody>
                  <a:tcPr anchor="ctr">
                    <a:solidFill>
                      <a:srgbClr val="0E433C"/>
                    </a:solidFill>
                  </a:tcPr>
                </a:tc>
                <a:extLst>
                  <a:ext uri="{0D108BD9-81ED-4DB2-BD59-A6C34878D82A}">
                    <a16:rowId xmlns:a16="http://schemas.microsoft.com/office/drawing/2014/main" val="2340372823"/>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RENEWABLE ENERGY</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93.8M</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$1.08</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$101.5M</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211.4M</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$2.26</a:t>
                      </a:r>
                    </a:p>
                  </a:txBody>
                  <a:tcPr anchor="ctr">
                    <a:solidFill>
                      <a:srgbClr val="115B52"/>
                    </a:solidFill>
                  </a:tcPr>
                </a:tc>
                <a:tc>
                  <a:txBody>
                    <a:bodyPr/>
                    <a:lstStyle/>
                    <a:p>
                      <a:pPr algn="ctr"/>
                      <a:r>
                        <a:rPr lang="en-US" sz="2400" b="1">
                          <a:solidFill>
                            <a:schemeClr val="bg1"/>
                          </a:solidFill>
                          <a:latin typeface="EC Square Sans Pro" panose="020B0506040000020004" pitchFamily="34" charset="0"/>
                        </a:rPr>
                        <a:t>$479.1M</a:t>
                      </a:r>
                    </a:p>
                  </a:txBody>
                  <a:tcPr anchor="ctr">
                    <a:solidFill>
                      <a:srgbClr val="115B52"/>
                    </a:solidFill>
                  </a:tcPr>
                </a:tc>
                <a:extLst>
                  <a:ext uri="{0D108BD9-81ED-4DB2-BD59-A6C34878D82A}">
                    <a16:rowId xmlns:a16="http://schemas.microsoft.com/office/drawing/2014/main" val="2877014130"/>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CHEMICAL PROCESSES /</a:t>
                      </a:r>
                      <a:br>
                        <a:rPr lang="en-US" sz="2400" b="1">
                          <a:solidFill>
                            <a:schemeClr val="bg1"/>
                          </a:solidFill>
                          <a:latin typeface="EC Square Sans Pro" panose="020B0506040000020004" pitchFamily="34" charset="0"/>
                        </a:rPr>
                      </a:br>
                      <a:r>
                        <a:rPr lang="en-US" sz="2400" b="1">
                          <a:solidFill>
                            <a:schemeClr val="bg1"/>
                          </a:solidFill>
                          <a:latin typeface="EC Square Sans Pro" panose="020B0506040000020004" pitchFamily="34" charset="0"/>
                        </a:rPr>
                        <a:t>INDUSTRIAL MANUFACTURING</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1.8M</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$2.15</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$3.9M</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17.3M</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$3.12</a:t>
                      </a:r>
                    </a:p>
                  </a:txBody>
                  <a:tcPr anchor="ctr">
                    <a:solidFill>
                      <a:srgbClr val="13746A"/>
                    </a:solidFill>
                  </a:tcPr>
                </a:tc>
                <a:tc>
                  <a:txBody>
                    <a:bodyPr/>
                    <a:lstStyle/>
                    <a:p>
                      <a:pPr algn="ctr"/>
                      <a:r>
                        <a:rPr lang="en-US" sz="2400" b="1">
                          <a:solidFill>
                            <a:schemeClr val="bg1"/>
                          </a:solidFill>
                          <a:latin typeface="EC Square Sans Pro" panose="020B0506040000020004" pitchFamily="34" charset="0"/>
                        </a:rPr>
                        <a:t>$53.9M</a:t>
                      </a:r>
                    </a:p>
                  </a:txBody>
                  <a:tcPr anchor="ctr">
                    <a:solidFill>
                      <a:srgbClr val="13746A"/>
                    </a:solidFill>
                  </a:tcPr>
                </a:tc>
                <a:extLst>
                  <a:ext uri="{0D108BD9-81ED-4DB2-BD59-A6C34878D82A}">
                    <a16:rowId xmlns:a16="http://schemas.microsoft.com/office/drawing/2014/main" val="3510088443"/>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WASTE DISPOSAL</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8.5M</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$2.69</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$22.8M</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11.4M</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$3.62</a:t>
                      </a:r>
                    </a:p>
                  </a:txBody>
                  <a:tcPr anchor="ctr">
                    <a:solidFill>
                      <a:srgbClr val="159486"/>
                    </a:solidFill>
                  </a:tcPr>
                </a:tc>
                <a:tc>
                  <a:txBody>
                    <a:bodyPr/>
                    <a:lstStyle/>
                    <a:p>
                      <a:pPr algn="ctr"/>
                      <a:r>
                        <a:rPr lang="en-US" sz="2400" b="1">
                          <a:solidFill>
                            <a:schemeClr val="bg1"/>
                          </a:solidFill>
                          <a:latin typeface="EC Square Sans Pro" panose="020B0506040000020004" pitchFamily="34" charset="0"/>
                        </a:rPr>
                        <a:t>$41.2M</a:t>
                      </a:r>
                    </a:p>
                  </a:txBody>
                  <a:tcPr anchor="ctr">
                    <a:solidFill>
                      <a:srgbClr val="159486"/>
                    </a:solidFill>
                  </a:tcPr>
                </a:tc>
                <a:extLst>
                  <a:ext uri="{0D108BD9-81ED-4DB2-BD59-A6C34878D82A}">
                    <a16:rowId xmlns:a16="http://schemas.microsoft.com/office/drawing/2014/main" val="1797490134"/>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ENERGY EFFICIENCY /</a:t>
                      </a:r>
                      <a:br>
                        <a:rPr lang="en-US" sz="2400" b="1">
                          <a:solidFill>
                            <a:schemeClr val="bg1"/>
                          </a:solidFill>
                          <a:latin typeface="EC Square Sans Pro" panose="020B0506040000020004" pitchFamily="34" charset="0"/>
                        </a:rPr>
                      </a:br>
                      <a:r>
                        <a:rPr lang="en-US" sz="2400" b="1">
                          <a:solidFill>
                            <a:schemeClr val="bg1"/>
                          </a:solidFill>
                          <a:latin typeface="EC Square Sans Pro" panose="020B0506040000020004" pitchFamily="34" charset="0"/>
                        </a:rPr>
                        <a:t>FUEL SWITCHING</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30.9M</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$0.98</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$30.4M</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10.9M</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$1.99</a:t>
                      </a:r>
                    </a:p>
                  </a:txBody>
                  <a:tcPr anchor="ctr">
                    <a:solidFill>
                      <a:srgbClr val="15AC9C"/>
                    </a:solidFill>
                  </a:tcPr>
                </a:tc>
                <a:tc>
                  <a:txBody>
                    <a:bodyPr/>
                    <a:lstStyle/>
                    <a:p>
                      <a:pPr algn="ctr"/>
                      <a:r>
                        <a:rPr lang="en-US" sz="2400" b="1">
                          <a:solidFill>
                            <a:schemeClr val="bg1"/>
                          </a:solidFill>
                          <a:latin typeface="EC Square Sans Pro" panose="020B0506040000020004" pitchFamily="34" charset="0"/>
                        </a:rPr>
                        <a:t>$21.9M</a:t>
                      </a:r>
                    </a:p>
                  </a:txBody>
                  <a:tcPr anchor="ctr">
                    <a:solidFill>
                      <a:srgbClr val="15AC9C"/>
                    </a:solidFill>
                  </a:tcPr>
                </a:tc>
                <a:extLst>
                  <a:ext uri="{0D108BD9-81ED-4DB2-BD59-A6C34878D82A}">
                    <a16:rowId xmlns:a16="http://schemas.microsoft.com/office/drawing/2014/main" val="2671068791"/>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HOUSEHOLD / COMMUNITY DEVICES</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8.3M</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$4.34</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$36.2M</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8.0M</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$5.36</a:t>
                      </a:r>
                    </a:p>
                  </a:txBody>
                  <a:tcPr anchor="ctr">
                    <a:solidFill>
                      <a:srgbClr val="18B8A6">
                        <a:alpha val="83137"/>
                      </a:srgbClr>
                    </a:solidFill>
                  </a:tcPr>
                </a:tc>
                <a:tc>
                  <a:txBody>
                    <a:bodyPr/>
                    <a:lstStyle/>
                    <a:p>
                      <a:pPr algn="ctr"/>
                      <a:r>
                        <a:rPr lang="en-US" sz="2400" b="1">
                          <a:solidFill>
                            <a:schemeClr val="bg1"/>
                          </a:solidFill>
                          <a:latin typeface="EC Square Sans Pro" panose="020B0506040000020004" pitchFamily="34" charset="0"/>
                        </a:rPr>
                        <a:t>$43.3M</a:t>
                      </a:r>
                    </a:p>
                  </a:txBody>
                  <a:tcPr anchor="ctr">
                    <a:solidFill>
                      <a:srgbClr val="18B8A6">
                        <a:alpha val="83137"/>
                      </a:srgbClr>
                    </a:solidFill>
                  </a:tcPr>
                </a:tc>
                <a:extLst>
                  <a:ext uri="{0D108BD9-81ED-4DB2-BD59-A6C34878D82A}">
                    <a16:rowId xmlns:a16="http://schemas.microsoft.com/office/drawing/2014/main" val="2925507976"/>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TRANSPORTATION</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1.1M</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$0.64</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$0.7M</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5.4M</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$1.16</a:t>
                      </a:r>
                    </a:p>
                  </a:txBody>
                  <a:tcPr anchor="ctr">
                    <a:solidFill>
                      <a:srgbClr val="18B8A6">
                        <a:alpha val="60000"/>
                      </a:srgbClr>
                    </a:solidFill>
                  </a:tcPr>
                </a:tc>
                <a:tc>
                  <a:txBody>
                    <a:bodyPr/>
                    <a:lstStyle/>
                    <a:p>
                      <a:pPr algn="ctr"/>
                      <a:r>
                        <a:rPr lang="en-US" sz="2400" b="1">
                          <a:solidFill>
                            <a:schemeClr val="bg1"/>
                          </a:solidFill>
                          <a:latin typeface="EC Square Sans Pro" panose="020B0506040000020004" pitchFamily="34" charset="0"/>
                        </a:rPr>
                        <a:t>$6.3M</a:t>
                      </a:r>
                    </a:p>
                  </a:txBody>
                  <a:tcPr anchor="ctr">
                    <a:solidFill>
                      <a:srgbClr val="18B8A6">
                        <a:alpha val="60000"/>
                      </a:srgbClr>
                    </a:solidFill>
                  </a:tcPr>
                </a:tc>
                <a:extLst>
                  <a:ext uri="{0D108BD9-81ED-4DB2-BD59-A6C34878D82A}">
                    <a16:rowId xmlns:a16="http://schemas.microsoft.com/office/drawing/2014/main" val="2244035629"/>
                  </a:ext>
                </a:extLst>
              </a:tr>
              <a:tr h="818079">
                <a:tc>
                  <a:txBody>
                    <a:bodyPr/>
                    <a:lstStyle/>
                    <a:p>
                      <a:endParaRPr lang="en-US" sz="2400" b="1">
                        <a:solidFill>
                          <a:schemeClr val="bg1"/>
                        </a:solidFill>
                        <a:latin typeface="EC Square Sans Pro" panose="020B0506040000020004" pitchFamily="34" charset="0"/>
                      </a:endParaRP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AGRICULTURE</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0.5</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$10.38</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$4.7M</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1.0M</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$8.81</a:t>
                      </a:r>
                    </a:p>
                  </a:txBody>
                  <a:tcPr anchor="ctr">
                    <a:solidFill>
                      <a:srgbClr val="18B8A6">
                        <a:alpha val="45098"/>
                      </a:srgbClr>
                    </a:solidFill>
                  </a:tcPr>
                </a:tc>
                <a:tc>
                  <a:txBody>
                    <a:bodyPr/>
                    <a:lstStyle/>
                    <a:p>
                      <a:pPr algn="ctr"/>
                      <a:r>
                        <a:rPr lang="en-US" sz="2400" b="1">
                          <a:solidFill>
                            <a:schemeClr val="bg1"/>
                          </a:solidFill>
                          <a:latin typeface="EC Square Sans Pro" panose="020B0506040000020004" pitchFamily="34" charset="0"/>
                        </a:rPr>
                        <a:t>$8.87M</a:t>
                      </a:r>
                    </a:p>
                  </a:txBody>
                  <a:tcPr anchor="ctr">
                    <a:solidFill>
                      <a:srgbClr val="18B8A6">
                        <a:alpha val="45098"/>
                      </a:srgbClr>
                    </a:solidFill>
                  </a:tcPr>
                </a:tc>
                <a:extLst>
                  <a:ext uri="{0D108BD9-81ED-4DB2-BD59-A6C34878D82A}">
                    <a16:rowId xmlns:a16="http://schemas.microsoft.com/office/drawing/2014/main" val="333817844"/>
                  </a:ext>
                </a:extLst>
              </a:tr>
            </a:tbl>
          </a:graphicData>
        </a:graphic>
      </p:graphicFrame>
      <p:grpSp>
        <p:nvGrpSpPr>
          <p:cNvPr id="13" name="Group 12">
            <a:extLst>
              <a:ext uri="{FF2B5EF4-FFF2-40B4-BE49-F238E27FC236}">
                <a16:creationId xmlns:a16="http://schemas.microsoft.com/office/drawing/2014/main" id="{CBE45D92-F2B6-B84F-DCC2-95A2E42EDF69}"/>
              </a:ext>
            </a:extLst>
          </p:cNvPr>
          <p:cNvGrpSpPr/>
          <p:nvPr/>
        </p:nvGrpSpPr>
        <p:grpSpPr>
          <a:xfrm>
            <a:off x="11630557" y="4932160"/>
            <a:ext cx="1741714" cy="1365008"/>
            <a:chOff x="8940800" y="4932160"/>
            <a:chExt cx="1741714" cy="1365008"/>
          </a:xfrm>
        </p:grpSpPr>
        <p:grpSp>
          <p:nvGrpSpPr>
            <p:cNvPr id="11" name="Group 10">
              <a:extLst>
                <a:ext uri="{FF2B5EF4-FFF2-40B4-BE49-F238E27FC236}">
                  <a16:creationId xmlns:a16="http://schemas.microsoft.com/office/drawing/2014/main" id="{BE420E78-28D8-AB34-3D31-BC634F8F2226}"/>
                </a:ext>
              </a:extLst>
            </p:cNvPr>
            <p:cNvGrpSpPr/>
            <p:nvPr/>
          </p:nvGrpSpPr>
          <p:grpSpPr>
            <a:xfrm>
              <a:off x="8940800" y="4932160"/>
              <a:ext cx="1741714" cy="1365008"/>
              <a:chOff x="7547429" y="4368800"/>
              <a:chExt cx="1741714" cy="1365008"/>
            </a:xfrm>
            <a:solidFill>
              <a:schemeClr val="accent2"/>
            </a:solidFill>
          </p:grpSpPr>
          <p:sp>
            <p:nvSpPr>
              <p:cNvPr id="7" name="Rectangle 6">
                <a:extLst>
                  <a:ext uri="{FF2B5EF4-FFF2-40B4-BE49-F238E27FC236}">
                    <a16:creationId xmlns:a16="http://schemas.microsoft.com/office/drawing/2014/main" id="{F03E3343-69C5-783F-A582-6DAF107011A5}"/>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8" name="Triangle 7">
                <a:extLst>
                  <a:ext uri="{FF2B5EF4-FFF2-40B4-BE49-F238E27FC236}">
                    <a16:creationId xmlns:a16="http://schemas.microsoft.com/office/drawing/2014/main" id="{3C3EF33E-E35F-ACC9-D5F2-1222E9C24F36}"/>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9" name="TextBox 8">
              <a:extLst>
                <a:ext uri="{FF2B5EF4-FFF2-40B4-BE49-F238E27FC236}">
                  <a16:creationId xmlns:a16="http://schemas.microsoft.com/office/drawing/2014/main" id="{5F0EED3D-9356-1312-5B06-4D13C1CB8DB7}"/>
                </a:ext>
              </a:extLst>
            </p:cNvPr>
            <p:cNvSpPr txBox="1"/>
            <p:nvPr/>
          </p:nvSpPr>
          <p:spPr>
            <a:xfrm>
              <a:off x="9057965"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VOLUME (MtCO2e)</a:t>
              </a:r>
            </a:p>
          </p:txBody>
        </p:sp>
      </p:grpSp>
      <p:grpSp>
        <p:nvGrpSpPr>
          <p:cNvPr id="12" name="Group 11">
            <a:extLst>
              <a:ext uri="{FF2B5EF4-FFF2-40B4-BE49-F238E27FC236}">
                <a16:creationId xmlns:a16="http://schemas.microsoft.com/office/drawing/2014/main" id="{93D39802-A713-D6F1-8523-2CBFF3CCF702}"/>
              </a:ext>
            </a:extLst>
          </p:cNvPr>
          <p:cNvGrpSpPr/>
          <p:nvPr/>
        </p:nvGrpSpPr>
        <p:grpSpPr>
          <a:xfrm>
            <a:off x="13589618" y="4932160"/>
            <a:ext cx="1741714" cy="1365008"/>
            <a:chOff x="11379200" y="4932160"/>
            <a:chExt cx="1741714" cy="1365008"/>
          </a:xfrm>
        </p:grpSpPr>
        <p:grpSp>
          <p:nvGrpSpPr>
            <p:cNvPr id="15" name="Group 14">
              <a:extLst>
                <a:ext uri="{FF2B5EF4-FFF2-40B4-BE49-F238E27FC236}">
                  <a16:creationId xmlns:a16="http://schemas.microsoft.com/office/drawing/2014/main" id="{E943F2D7-CCAD-479F-C71C-711D2606FC34}"/>
                </a:ext>
              </a:extLst>
            </p:cNvPr>
            <p:cNvGrpSpPr/>
            <p:nvPr/>
          </p:nvGrpSpPr>
          <p:grpSpPr>
            <a:xfrm>
              <a:off x="11379200" y="4932160"/>
              <a:ext cx="1741714" cy="1365008"/>
              <a:chOff x="7547429" y="4368800"/>
              <a:chExt cx="1741714" cy="1365008"/>
            </a:xfrm>
            <a:solidFill>
              <a:schemeClr val="accent2"/>
            </a:solidFill>
          </p:grpSpPr>
          <p:sp>
            <p:nvSpPr>
              <p:cNvPr id="16" name="Rectangle 15">
                <a:extLst>
                  <a:ext uri="{FF2B5EF4-FFF2-40B4-BE49-F238E27FC236}">
                    <a16:creationId xmlns:a16="http://schemas.microsoft.com/office/drawing/2014/main" id="{86EACC9F-C1D6-3C1D-A031-A29C16C9E831}"/>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17" name="Triangle 16">
                <a:extLst>
                  <a:ext uri="{FF2B5EF4-FFF2-40B4-BE49-F238E27FC236}">
                    <a16:creationId xmlns:a16="http://schemas.microsoft.com/office/drawing/2014/main" id="{8F41D5F5-1CEE-3BC2-50A6-C8812AAA6980}"/>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18" name="TextBox 17">
              <a:extLst>
                <a:ext uri="{FF2B5EF4-FFF2-40B4-BE49-F238E27FC236}">
                  <a16:creationId xmlns:a16="http://schemas.microsoft.com/office/drawing/2014/main" id="{E013FA6B-2F37-8DC2-EA64-C15AB572BEF5}"/>
                </a:ext>
              </a:extLst>
            </p:cNvPr>
            <p:cNvSpPr txBox="1"/>
            <p:nvPr/>
          </p:nvSpPr>
          <p:spPr>
            <a:xfrm>
              <a:off x="11496365"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PRICE</a:t>
              </a:r>
              <a:br>
                <a:rPr lang="en-US" sz="2400" b="1">
                  <a:solidFill>
                    <a:srgbClr val="00125C"/>
                  </a:solidFill>
                  <a:latin typeface="EC Square Sans Pro" panose="020B0506040000020004" pitchFamily="34" charset="0"/>
                </a:rPr>
              </a:br>
              <a:r>
                <a:rPr lang="en-US" sz="2400" b="1">
                  <a:solidFill>
                    <a:srgbClr val="00125C"/>
                  </a:solidFill>
                  <a:latin typeface="EC Square Sans Pro" panose="020B0506040000020004" pitchFamily="34" charset="0"/>
                </a:rPr>
                <a:t>(USD)</a:t>
              </a:r>
            </a:p>
          </p:txBody>
        </p:sp>
      </p:grpSp>
      <p:grpSp>
        <p:nvGrpSpPr>
          <p:cNvPr id="10" name="Group 9">
            <a:extLst>
              <a:ext uri="{FF2B5EF4-FFF2-40B4-BE49-F238E27FC236}">
                <a16:creationId xmlns:a16="http://schemas.microsoft.com/office/drawing/2014/main" id="{AD610950-6483-4651-2A83-A2606DF9F57C}"/>
              </a:ext>
            </a:extLst>
          </p:cNvPr>
          <p:cNvGrpSpPr/>
          <p:nvPr/>
        </p:nvGrpSpPr>
        <p:grpSpPr>
          <a:xfrm>
            <a:off x="15508230" y="4932160"/>
            <a:ext cx="1741714" cy="1365008"/>
            <a:chOff x="13846628" y="4932160"/>
            <a:chExt cx="1741714" cy="1365008"/>
          </a:xfrm>
        </p:grpSpPr>
        <p:grpSp>
          <p:nvGrpSpPr>
            <p:cNvPr id="19" name="Group 18">
              <a:extLst>
                <a:ext uri="{FF2B5EF4-FFF2-40B4-BE49-F238E27FC236}">
                  <a16:creationId xmlns:a16="http://schemas.microsoft.com/office/drawing/2014/main" id="{D076F159-215F-8BA1-CA3B-F7B28CCCD922}"/>
                </a:ext>
              </a:extLst>
            </p:cNvPr>
            <p:cNvGrpSpPr/>
            <p:nvPr/>
          </p:nvGrpSpPr>
          <p:grpSpPr>
            <a:xfrm>
              <a:off x="13846628" y="4932160"/>
              <a:ext cx="1741714" cy="1365008"/>
              <a:chOff x="7547429" y="4368800"/>
              <a:chExt cx="1741714" cy="1365008"/>
            </a:xfrm>
            <a:solidFill>
              <a:schemeClr val="accent2"/>
            </a:solidFill>
          </p:grpSpPr>
          <p:sp>
            <p:nvSpPr>
              <p:cNvPr id="20" name="Rectangle 19">
                <a:extLst>
                  <a:ext uri="{FF2B5EF4-FFF2-40B4-BE49-F238E27FC236}">
                    <a16:creationId xmlns:a16="http://schemas.microsoft.com/office/drawing/2014/main" id="{744C6B5A-D62A-52FB-C62F-A74D0E5E5FE4}"/>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21" name="Triangle 20">
                <a:extLst>
                  <a:ext uri="{FF2B5EF4-FFF2-40B4-BE49-F238E27FC236}">
                    <a16:creationId xmlns:a16="http://schemas.microsoft.com/office/drawing/2014/main" id="{9E4E67DC-5357-CD56-2D10-882923CD4161}"/>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22" name="TextBox 21">
              <a:extLst>
                <a:ext uri="{FF2B5EF4-FFF2-40B4-BE49-F238E27FC236}">
                  <a16:creationId xmlns:a16="http://schemas.microsoft.com/office/drawing/2014/main" id="{CFF6E547-CFE8-6551-1994-57D767B5AD4B}"/>
                </a:ext>
              </a:extLst>
            </p:cNvPr>
            <p:cNvSpPr txBox="1"/>
            <p:nvPr/>
          </p:nvSpPr>
          <p:spPr>
            <a:xfrm>
              <a:off x="13963793"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VALUE</a:t>
              </a:r>
              <a:br>
                <a:rPr lang="en-US" sz="2400" b="1">
                  <a:solidFill>
                    <a:srgbClr val="00125C"/>
                  </a:solidFill>
                  <a:latin typeface="EC Square Sans Pro" panose="020B0506040000020004" pitchFamily="34" charset="0"/>
                </a:rPr>
              </a:br>
              <a:r>
                <a:rPr lang="en-US" sz="2400" b="1">
                  <a:solidFill>
                    <a:srgbClr val="00125C"/>
                  </a:solidFill>
                  <a:latin typeface="EC Square Sans Pro" panose="020B0506040000020004" pitchFamily="34" charset="0"/>
                </a:rPr>
                <a:t>(USD)</a:t>
              </a:r>
            </a:p>
          </p:txBody>
        </p:sp>
      </p:grpSp>
      <p:grpSp>
        <p:nvGrpSpPr>
          <p:cNvPr id="5" name="Group 4">
            <a:extLst>
              <a:ext uri="{FF2B5EF4-FFF2-40B4-BE49-F238E27FC236}">
                <a16:creationId xmlns:a16="http://schemas.microsoft.com/office/drawing/2014/main" id="{445D8E07-2695-A34E-51D0-01D20B34D99B}"/>
              </a:ext>
            </a:extLst>
          </p:cNvPr>
          <p:cNvGrpSpPr/>
          <p:nvPr/>
        </p:nvGrpSpPr>
        <p:grpSpPr>
          <a:xfrm>
            <a:off x="17409707" y="4932160"/>
            <a:ext cx="1741714" cy="1365008"/>
            <a:chOff x="16139885" y="4932160"/>
            <a:chExt cx="1741714" cy="1365008"/>
          </a:xfrm>
        </p:grpSpPr>
        <p:grpSp>
          <p:nvGrpSpPr>
            <p:cNvPr id="23" name="Group 22">
              <a:extLst>
                <a:ext uri="{FF2B5EF4-FFF2-40B4-BE49-F238E27FC236}">
                  <a16:creationId xmlns:a16="http://schemas.microsoft.com/office/drawing/2014/main" id="{210B2FE1-A346-8075-EBE1-21F9D8C045B5}"/>
                </a:ext>
              </a:extLst>
            </p:cNvPr>
            <p:cNvGrpSpPr/>
            <p:nvPr/>
          </p:nvGrpSpPr>
          <p:grpSpPr>
            <a:xfrm>
              <a:off x="16139885" y="4932160"/>
              <a:ext cx="1741714" cy="1365008"/>
              <a:chOff x="7547429" y="4368800"/>
              <a:chExt cx="1741714" cy="1365008"/>
            </a:xfrm>
            <a:solidFill>
              <a:schemeClr val="accent2"/>
            </a:solidFill>
          </p:grpSpPr>
          <p:sp>
            <p:nvSpPr>
              <p:cNvPr id="24" name="Rectangle 23">
                <a:extLst>
                  <a:ext uri="{FF2B5EF4-FFF2-40B4-BE49-F238E27FC236}">
                    <a16:creationId xmlns:a16="http://schemas.microsoft.com/office/drawing/2014/main" id="{E4C046D7-0E62-BB1B-11A2-382473BABE9D}"/>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25" name="Triangle 24">
                <a:extLst>
                  <a:ext uri="{FF2B5EF4-FFF2-40B4-BE49-F238E27FC236}">
                    <a16:creationId xmlns:a16="http://schemas.microsoft.com/office/drawing/2014/main" id="{F86AF051-52B3-DB50-E28B-9BB18DB9F742}"/>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26" name="TextBox 25">
              <a:extLst>
                <a:ext uri="{FF2B5EF4-FFF2-40B4-BE49-F238E27FC236}">
                  <a16:creationId xmlns:a16="http://schemas.microsoft.com/office/drawing/2014/main" id="{A168ADB5-E4C9-1F68-98B3-06A69E27D75B}"/>
                </a:ext>
              </a:extLst>
            </p:cNvPr>
            <p:cNvSpPr txBox="1"/>
            <p:nvPr/>
          </p:nvSpPr>
          <p:spPr>
            <a:xfrm>
              <a:off x="16257050"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VOLUME (MtCO2e)</a:t>
              </a:r>
            </a:p>
          </p:txBody>
        </p:sp>
      </p:grpSp>
      <p:grpSp>
        <p:nvGrpSpPr>
          <p:cNvPr id="27" name="Group 26">
            <a:extLst>
              <a:ext uri="{FF2B5EF4-FFF2-40B4-BE49-F238E27FC236}">
                <a16:creationId xmlns:a16="http://schemas.microsoft.com/office/drawing/2014/main" id="{4A462D42-AF9C-5F82-5CC3-D7615198053E}"/>
              </a:ext>
            </a:extLst>
          </p:cNvPr>
          <p:cNvGrpSpPr/>
          <p:nvPr/>
        </p:nvGrpSpPr>
        <p:grpSpPr>
          <a:xfrm>
            <a:off x="19269751" y="4932160"/>
            <a:ext cx="1741714" cy="1365008"/>
            <a:chOff x="7547429" y="4368800"/>
            <a:chExt cx="1741714" cy="1365008"/>
          </a:xfrm>
          <a:solidFill>
            <a:schemeClr val="accent2"/>
          </a:solidFill>
        </p:grpSpPr>
        <p:sp>
          <p:nvSpPr>
            <p:cNvPr id="28" name="Rectangle 27">
              <a:extLst>
                <a:ext uri="{FF2B5EF4-FFF2-40B4-BE49-F238E27FC236}">
                  <a16:creationId xmlns:a16="http://schemas.microsoft.com/office/drawing/2014/main" id="{82A79063-30A3-9C84-04BE-FEFAA1C76C1B}"/>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29" name="Triangle 28">
              <a:extLst>
                <a:ext uri="{FF2B5EF4-FFF2-40B4-BE49-F238E27FC236}">
                  <a16:creationId xmlns:a16="http://schemas.microsoft.com/office/drawing/2014/main" id="{E4FBDECF-1786-C1F3-70B9-D719237626A7}"/>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30" name="TextBox 29">
            <a:extLst>
              <a:ext uri="{FF2B5EF4-FFF2-40B4-BE49-F238E27FC236}">
                <a16:creationId xmlns:a16="http://schemas.microsoft.com/office/drawing/2014/main" id="{CA9013F5-2933-54F8-A5D6-EE646B3794E1}"/>
              </a:ext>
            </a:extLst>
          </p:cNvPr>
          <p:cNvSpPr txBox="1"/>
          <p:nvPr/>
        </p:nvSpPr>
        <p:spPr>
          <a:xfrm>
            <a:off x="19332757"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PRICE</a:t>
            </a:r>
            <a:br>
              <a:rPr lang="en-US" sz="2400" b="1">
                <a:solidFill>
                  <a:srgbClr val="00125C"/>
                </a:solidFill>
                <a:latin typeface="EC Square Sans Pro" panose="020B0506040000020004" pitchFamily="34" charset="0"/>
              </a:rPr>
            </a:br>
            <a:r>
              <a:rPr lang="en-US" sz="2400" b="1">
                <a:solidFill>
                  <a:srgbClr val="00125C"/>
                </a:solidFill>
                <a:latin typeface="EC Square Sans Pro" panose="020B0506040000020004" pitchFamily="34" charset="0"/>
              </a:rPr>
              <a:t>(USD)</a:t>
            </a:r>
          </a:p>
        </p:txBody>
      </p:sp>
      <p:grpSp>
        <p:nvGrpSpPr>
          <p:cNvPr id="31" name="Group 30">
            <a:extLst>
              <a:ext uri="{FF2B5EF4-FFF2-40B4-BE49-F238E27FC236}">
                <a16:creationId xmlns:a16="http://schemas.microsoft.com/office/drawing/2014/main" id="{D1136174-B69D-923F-1935-7195816CB862}"/>
              </a:ext>
            </a:extLst>
          </p:cNvPr>
          <p:cNvGrpSpPr/>
          <p:nvPr/>
        </p:nvGrpSpPr>
        <p:grpSpPr>
          <a:xfrm>
            <a:off x="21169838" y="4932160"/>
            <a:ext cx="1741714" cy="1365008"/>
            <a:chOff x="7547429" y="4368800"/>
            <a:chExt cx="1741714" cy="1365008"/>
          </a:xfrm>
          <a:solidFill>
            <a:schemeClr val="accent2"/>
          </a:solidFill>
        </p:grpSpPr>
        <p:sp>
          <p:nvSpPr>
            <p:cNvPr id="32" name="Rectangle 31">
              <a:extLst>
                <a:ext uri="{FF2B5EF4-FFF2-40B4-BE49-F238E27FC236}">
                  <a16:creationId xmlns:a16="http://schemas.microsoft.com/office/drawing/2014/main" id="{4FE48DA8-9D40-C07F-FDD1-B1DB0BA336C0}"/>
                </a:ext>
              </a:extLst>
            </p:cNvPr>
            <p:cNvSpPr/>
            <p:nvPr/>
          </p:nvSpPr>
          <p:spPr>
            <a:xfrm>
              <a:off x="7547429" y="4368800"/>
              <a:ext cx="1741714" cy="97438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33" name="Triangle 32">
              <a:extLst>
                <a:ext uri="{FF2B5EF4-FFF2-40B4-BE49-F238E27FC236}">
                  <a16:creationId xmlns:a16="http://schemas.microsoft.com/office/drawing/2014/main" id="{B60854C2-3FD0-9568-0661-FC0005EB4CE9}"/>
                </a:ext>
              </a:extLst>
            </p:cNvPr>
            <p:cNvSpPr/>
            <p:nvPr/>
          </p:nvSpPr>
          <p:spPr>
            <a:xfrm rot="10800000">
              <a:off x="8260104" y="5279459"/>
              <a:ext cx="314974" cy="45434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34" name="TextBox 33">
            <a:extLst>
              <a:ext uri="{FF2B5EF4-FFF2-40B4-BE49-F238E27FC236}">
                <a16:creationId xmlns:a16="http://schemas.microsoft.com/office/drawing/2014/main" id="{6BFB130B-271C-A3E5-A37C-2222BC5FD2D3}"/>
              </a:ext>
            </a:extLst>
          </p:cNvPr>
          <p:cNvSpPr txBox="1"/>
          <p:nvPr/>
        </p:nvSpPr>
        <p:spPr>
          <a:xfrm>
            <a:off x="21321224" y="5019172"/>
            <a:ext cx="1444744" cy="830997"/>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VALUE</a:t>
            </a:r>
            <a:br>
              <a:rPr lang="en-US" sz="2400" b="1">
                <a:solidFill>
                  <a:srgbClr val="00125C"/>
                </a:solidFill>
                <a:latin typeface="EC Square Sans Pro" panose="020B0506040000020004" pitchFamily="34" charset="0"/>
              </a:rPr>
            </a:br>
            <a:r>
              <a:rPr lang="en-US" sz="2400" b="1">
                <a:solidFill>
                  <a:srgbClr val="00125C"/>
                </a:solidFill>
                <a:latin typeface="EC Square Sans Pro" panose="020B0506040000020004" pitchFamily="34" charset="0"/>
              </a:rPr>
              <a:t>(USD)</a:t>
            </a:r>
          </a:p>
        </p:txBody>
      </p:sp>
      <p:grpSp>
        <p:nvGrpSpPr>
          <p:cNvPr id="41" name="Group 40">
            <a:extLst>
              <a:ext uri="{FF2B5EF4-FFF2-40B4-BE49-F238E27FC236}">
                <a16:creationId xmlns:a16="http://schemas.microsoft.com/office/drawing/2014/main" id="{4C2C3D60-6D08-3ED2-E84A-6B9F0AB1A4DD}"/>
              </a:ext>
            </a:extLst>
          </p:cNvPr>
          <p:cNvGrpSpPr/>
          <p:nvPr/>
        </p:nvGrpSpPr>
        <p:grpSpPr>
          <a:xfrm>
            <a:off x="13706783" y="4165791"/>
            <a:ext cx="1444744" cy="539917"/>
            <a:chOff x="10189029" y="4092068"/>
            <a:chExt cx="1444744" cy="539917"/>
          </a:xfrm>
        </p:grpSpPr>
        <p:sp>
          <p:nvSpPr>
            <p:cNvPr id="39" name="Rectangle 38">
              <a:extLst>
                <a:ext uri="{FF2B5EF4-FFF2-40B4-BE49-F238E27FC236}">
                  <a16:creationId xmlns:a16="http://schemas.microsoft.com/office/drawing/2014/main" id="{090A7471-4AA0-9AA2-50F3-B7036BB7CBF1}"/>
                </a:ext>
              </a:extLst>
            </p:cNvPr>
            <p:cNvSpPr/>
            <p:nvPr/>
          </p:nvSpPr>
          <p:spPr>
            <a:xfrm>
              <a:off x="10189029" y="4092068"/>
              <a:ext cx="1444744" cy="53991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35" name="TextBox 34">
              <a:extLst>
                <a:ext uri="{FF2B5EF4-FFF2-40B4-BE49-F238E27FC236}">
                  <a16:creationId xmlns:a16="http://schemas.microsoft.com/office/drawing/2014/main" id="{C042C8AF-45F9-DBC7-C1DC-2E1BCF4B0CA9}"/>
                </a:ext>
              </a:extLst>
            </p:cNvPr>
            <p:cNvSpPr txBox="1"/>
            <p:nvPr/>
          </p:nvSpPr>
          <p:spPr>
            <a:xfrm>
              <a:off x="10189029" y="4149851"/>
              <a:ext cx="1444744" cy="461665"/>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2020</a:t>
              </a:r>
            </a:p>
          </p:txBody>
        </p:sp>
      </p:grpSp>
      <p:grpSp>
        <p:nvGrpSpPr>
          <p:cNvPr id="42" name="Group 41">
            <a:extLst>
              <a:ext uri="{FF2B5EF4-FFF2-40B4-BE49-F238E27FC236}">
                <a16:creationId xmlns:a16="http://schemas.microsoft.com/office/drawing/2014/main" id="{8D9AD10E-7BE6-6F4A-52EB-067205F2A2F4}"/>
              </a:ext>
            </a:extLst>
          </p:cNvPr>
          <p:cNvGrpSpPr/>
          <p:nvPr/>
        </p:nvGrpSpPr>
        <p:grpSpPr>
          <a:xfrm>
            <a:off x="19413400" y="4223574"/>
            <a:ext cx="1444744" cy="539917"/>
            <a:chOff x="10189029" y="4092068"/>
            <a:chExt cx="1444744" cy="539917"/>
          </a:xfrm>
        </p:grpSpPr>
        <p:sp>
          <p:nvSpPr>
            <p:cNvPr id="43" name="Rectangle 42">
              <a:extLst>
                <a:ext uri="{FF2B5EF4-FFF2-40B4-BE49-F238E27FC236}">
                  <a16:creationId xmlns:a16="http://schemas.microsoft.com/office/drawing/2014/main" id="{F3DA562D-1153-3246-6DD8-49C9E53A6F8B}"/>
                </a:ext>
              </a:extLst>
            </p:cNvPr>
            <p:cNvSpPr/>
            <p:nvPr/>
          </p:nvSpPr>
          <p:spPr>
            <a:xfrm>
              <a:off x="10189029" y="4092068"/>
              <a:ext cx="1444744" cy="53991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45" name="TextBox 44">
              <a:extLst>
                <a:ext uri="{FF2B5EF4-FFF2-40B4-BE49-F238E27FC236}">
                  <a16:creationId xmlns:a16="http://schemas.microsoft.com/office/drawing/2014/main" id="{BC0E5356-78A3-ED2F-B7D4-0C2D3219540C}"/>
                </a:ext>
              </a:extLst>
            </p:cNvPr>
            <p:cNvSpPr txBox="1"/>
            <p:nvPr/>
          </p:nvSpPr>
          <p:spPr>
            <a:xfrm>
              <a:off x="10189029" y="4149851"/>
              <a:ext cx="1444744" cy="461665"/>
            </a:xfrm>
            <a:prstGeom prst="rect">
              <a:avLst/>
            </a:prstGeom>
            <a:noFill/>
          </p:spPr>
          <p:txBody>
            <a:bodyPr wrap="square" rtlCol="0">
              <a:spAutoFit/>
            </a:bodyPr>
            <a:lstStyle/>
            <a:p>
              <a:pPr algn="ctr"/>
              <a:r>
                <a:rPr lang="en-US" sz="2400" b="1">
                  <a:solidFill>
                    <a:srgbClr val="00125C"/>
                  </a:solidFill>
                  <a:latin typeface="EC Square Sans Pro" panose="020B0506040000020004" pitchFamily="34" charset="0"/>
                </a:rPr>
                <a:t>2021</a:t>
              </a:r>
            </a:p>
          </p:txBody>
        </p:sp>
      </p:grpSp>
      <p:sp>
        <p:nvSpPr>
          <p:cNvPr id="47" name="Rectangle 46">
            <a:extLst>
              <a:ext uri="{FF2B5EF4-FFF2-40B4-BE49-F238E27FC236}">
                <a16:creationId xmlns:a16="http://schemas.microsoft.com/office/drawing/2014/main" id="{E18CEA82-9DB3-0237-D797-2BF83B264454}"/>
              </a:ext>
            </a:extLst>
          </p:cNvPr>
          <p:cNvSpPr/>
          <p:nvPr/>
        </p:nvSpPr>
        <p:spPr>
          <a:xfrm>
            <a:off x="4183481" y="5790087"/>
            <a:ext cx="1535120" cy="710672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pic>
        <p:nvPicPr>
          <p:cNvPr id="49" name="Graphic 48" descr="Fir tree with solid fill">
            <a:extLst>
              <a:ext uri="{FF2B5EF4-FFF2-40B4-BE49-F238E27FC236}">
                <a16:creationId xmlns:a16="http://schemas.microsoft.com/office/drawing/2014/main" id="{0B9930BB-DAFC-3A8A-4F59-049FEDD71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4418" y="6066252"/>
            <a:ext cx="673245" cy="673245"/>
          </a:xfrm>
          <a:prstGeom prst="rect">
            <a:avLst/>
          </a:prstGeom>
        </p:spPr>
      </p:pic>
      <p:pic>
        <p:nvPicPr>
          <p:cNvPr id="51" name="Graphic 50" descr="Windmill with solid fill">
            <a:extLst>
              <a:ext uri="{FF2B5EF4-FFF2-40B4-BE49-F238E27FC236}">
                <a16:creationId xmlns:a16="http://schemas.microsoft.com/office/drawing/2014/main" id="{FE085624-B468-878A-0F2E-84FEA3D4A6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3815" y="7015662"/>
            <a:ext cx="574449" cy="574449"/>
          </a:xfrm>
          <a:prstGeom prst="rect">
            <a:avLst/>
          </a:prstGeom>
        </p:spPr>
      </p:pic>
      <p:pic>
        <p:nvPicPr>
          <p:cNvPr id="53" name="Graphic 52" descr="Radioactive with solid fill">
            <a:extLst>
              <a:ext uri="{FF2B5EF4-FFF2-40B4-BE49-F238E27FC236}">
                <a16:creationId xmlns:a16="http://schemas.microsoft.com/office/drawing/2014/main" id="{CC091025-0AFD-FD04-7781-7BC0ECDFBF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14418" y="7778784"/>
            <a:ext cx="673245" cy="673245"/>
          </a:xfrm>
          <a:prstGeom prst="rect">
            <a:avLst/>
          </a:prstGeom>
        </p:spPr>
      </p:pic>
      <p:pic>
        <p:nvPicPr>
          <p:cNvPr id="55" name="Graphic 54" descr="Rubbish with solid fill">
            <a:extLst>
              <a:ext uri="{FF2B5EF4-FFF2-40B4-BE49-F238E27FC236}">
                <a16:creationId xmlns:a16="http://schemas.microsoft.com/office/drawing/2014/main" id="{5AB49B08-97C7-5EF9-1716-E4C1B9266C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30653" y="8586433"/>
            <a:ext cx="636578" cy="636578"/>
          </a:xfrm>
          <a:prstGeom prst="rect">
            <a:avLst/>
          </a:prstGeom>
        </p:spPr>
      </p:pic>
      <p:pic>
        <p:nvPicPr>
          <p:cNvPr id="57" name="Graphic 56" descr="Fuel with solid fill">
            <a:extLst>
              <a:ext uri="{FF2B5EF4-FFF2-40B4-BE49-F238E27FC236}">
                <a16:creationId xmlns:a16="http://schemas.microsoft.com/office/drawing/2014/main" id="{DAF30940-4BE3-ED04-536D-BCC693AFA1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14419" y="9470884"/>
            <a:ext cx="652813" cy="652813"/>
          </a:xfrm>
          <a:prstGeom prst="rect">
            <a:avLst/>
          </a:prstGeom>
        </p:spPr>
      </p:pic>
      <p:pic>
        <p:nvPicPr>
          <p:cNvPr id="59" name="Graphic 58" descr="Home with solid fill">
            <a:extLst>
              <a:ext uri="{FF2B5EF4-FFF2-40B4-BE49-F238E27FC236}">
                <a16:creationId xmlns:a16="http://schemas.microsoft.com/office/drawing/2014/main" id="{674280E9-2583-559A-E362-0565520922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14418" y="10249636"/>
            <a:ext cx="652813" cy="652813"/>
          </a:xfrm>
          <a:prstGeom prst="rect">
            <a:avLst/>
          </a:prstGeom>
        </p:spPr>
      </p:pic>
      <p:pic>
        <p:nvPicPr>
          <p:cNvPr id="61" name="Graphic 60" descr="Bus with solid fill">
            <a:extLst>
              <a:ext uri="{FF2B5EF4-FFF2-40B4-BE49-F238E27FC236}">
                <a16:creationId xmlns:a16="http://schemas.microsoft.com/office/drawing/2014/main" id="{067B2BDE-D349-0E24-1B6E-7A76DC4AB8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79149" y="10994743"/>
            <a:ext cx="768230" cy="768230"/>
          </a:xfrm>
          <a:prstGeom prst="rect">
            <a:avLst/>
          </a:prstGeom>
        </p:spPr>
      </p:pic>
      <p:pic>
        <p:nvPicPr>
          <p:cNvPr id="65" name="Graphic 64" descr="Crops with solid fill">
            <a:extLst>
              <a:ext uri="{FF2B5EF4-FFF2-40B4-BE49-F238E27FC236}">
                <a16:creationId xmlns:a16="http://schemas.microsoft.com/office/drawing/2014/main" id="{5977EB80-BF93-38B9-63DD-FA3B5A57498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16200" y="11836229"/>
            <a:ext cx="702212" cy="702212"/>
          </a:xfrm>
          <a:prstGeom prst="rect">
            <a:avLst/>
          </a:prstGeom>
        </p:spPr>
      </p:pic>
      <p:sp>
        <p:nvSpPr>
          <p:cNvPr id="14" name="TextBox 13">
            <a:extLst>
              <a:ext uri="{FF2B5EF4-FFF2-40B4-BE49-F238E27FC236}">
                <a16:creationId xmlns:a16="http://schemas.microsoft.com/office/drawing/2014/main" id="{F00CB70F-5531-07AF-85B6-A96E30A7C515}"/>
              </a:ext>
            </a:extLst>
          </p:cNvPr>
          <p:cNvSpPr txBox="1"/>
          <p:nvPr/>
        </p:nvSpPr>
        <p:spPr>
          <a:xfrm>
            <a:off x="2070779" y="13031215"/>
            <a:ext cx="6553200" cy="369332"/>
          </a:xfrm>
          <a:prstGeom prst="rect">
            <a:avLst/>
          </a:prstGeom>
          <a:noFill/>
        </p:spPr>
        <p:txBody>
          <a:bodyPr wrap="square" rtlCol="0">
            <a:spAutoFit/>
          </a:bodyPr>
          <a:lstStyle/>
          <a:p>
            <a:r>
              <a:rPr lang="en-BE">
                <a:solidFill>
                  <a:srgbClr val="00125C"/>
                </a:solidFill>
                <a:latin typeface="EC Square Sans Pro" panose="020B0506040000020004" pitchFamily="34" charset="0"/>
                <a:ea typeface="Noto Sans" panose="020B0502040504020204" pitchFamily="34" charset="0"/>
                <a:cs typeface="Arial" panose="020B0604020202020204" pitchFamily="34" charset="0"/>
              </a:rPr>
              <a:t>Source: Forest Trends, 2022</a:t>
            </a:r>
          </a:p>
        </p:txBody>
      </p:sp>
    </p:spTree>
    <p:extLst>
      <p:ext uri="{BB962C8B-B14F-4D97-AF65-F5344CB8AC3E}">
        <p14:creationId xmlns:p14="http://schemas.microsoft.com/office/powerpoint/2010/main" val="3411786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B9FC2E24-F938-D9FE-85B2-EC54A224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737377" y="-20494936"/>
            <a:ext cx="25145999" cy="27751008"/>
          </a:xfrm>
          <a:prstGeom prst="rect">
            <a:avLst/>
          </a:prstGeom>
        </p:spPr>
      </p:pic>
      <p:sp>
        <p:nvSpPr>
          <p:cNvPr id="6" name="Title 5"/>
          <p:cNvSpPr>
            <a:spLocks noGrp="1"/>
          </p:cNvSpPr>
          <p:nvPr>
            <p:ph type="title"/>
          </p:nvPr>
        </p:nvSpPr>
        <p:spPr>
          <a:xfrm>
            <a:off x="1611292" y="740278"/>
            <a:ext cx="16752908" cy="2028846"/>
          </a:xfrm>
        </p:spPr>
        <p:txBody>
          <a:bodyPr anchor="t"/>
          <a:lstStyle/>
          <a:p>
            <a:pPr marL="73025" marR="56515" indent="-635"/>
            <a:r>
              <a:rPr lang="en-GB" sz="9600" b="0">
                <a:solidFill>
                  <a:srgbClr val="FFCC02"/>
                </a:solidFill>
                <a:latin typeface="EC Square Sans Pro" panose="020B0506040000020004" pitchFamily="34" charset="0"/>
              </a:rPr>
              <a:t>THE VOLUNTARY CARBON MARKET (VCM)</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endParaRPr>
          </a:p>
        </p:txBody>
      </p:sp>
      <p:pic>
        <p:nvPicPr>
          <p:cNvPr id="2" name="Picture 1">
            <a:extLst>
              <a:ext uri="{FF2B5EF4-FFF2-40B4-BE49-F238E27FC236}">
                <a16:creationId xmlns:a16="http://schemas.microsoft.com/office/drawing/2014/main" id="{59AAA3D0-F503-C274-E2E1-C0212F76B415}"/>
              </a:ext>
            </a:extLst>
          </p:cNvPr>
          <p:cNvPicPr>
            <a:picLocks noChangeAspect="1"/>
          </p:cNvPicPr>
          <p:nvPr/>
        </p:nvPicPr>
        <p:blipFill>
          <a:blip r:embed="rId4"/>
          <a:stretch>
            <a:fillRect/>
          </a:stretch>
        </p:blipFill>
        <p:spPr>
          <a:xfrm>
            <a:off x="2068072" y="4028003"/>
            <a:ext cx="16193804" cy="8169125"/>
          </a:xfrm>
          <a:prstGeom prst="rect">
            <a:avLst/>
          </a:prstGeom>
        </p:spPr>
      </p:pic>
      <p:sp>
        <p:nvSpPr>
          <p:cNvPr id="13" name="Title 1">
            <a:extLst>
              <a:ext uri="{FF2B5EF4-FFF2-40B4-BE49-F238E27FC236}">
                <a16:creationId xmlns:a16="http://schemas.microsoft.com/office/drawing/2014/main" id="{C80FDFC0-3EBA-F2A5-0283-C8E8E9106984}"/>
              </a:ext>
            </a:extLst>
          </p:cNvPr>
          <p:cNvSpPr txBox="1">
            <a:spLocks/>
          </p:cNvSpPr>
          <p:nvPr/>
        </p:nvSpPr>
        <p:spPr>
          <a:xfrm>
            <a:off x="2342718" y="14172023"/>
            <a:ext cx="2604009" cy="6153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NBS Avoidance</a:t>
            </a:r>
          </a:p>
        </p:txBody>
      </p:sp>
      <p:sp>
        <p:nvSpPr>
          <p:cNvPr id="14" name="Title 1">
            <a:extLst>
              <a:ext uri="{FF2B5EF4-FFF2-40B4-BE49-F238E27FC236}">
                <a16:creationId xmlns:a16="http://schemas.microsoft.com/office/drawing/2014/main" id="{C7810CAC-53B9-89A6-36C2-9567A3B251AC}"/>
              </a:ext>
            </a:extLst>
          </p:cNvPr>
          <p:cNvSpPr txBox="1">
            <a:spLocks/>
          </p:cNvSpPr>
          <p:nvPr/>
        </p:nvSpPr>
        <p:spPr>
          <a:xfrm>
            <a:off x="8286891" y="14172023"/>
            <a:ext cx="3422800" cy="585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NBS Removals</a:t>
            </a:r>
          </a:p>
        </p:txBody>
      </p:sp>
      <p:sp>
        <p:nvSpPr>
          <p:cNvPr id="15" name="Title 1">
            <a:extLst>
              <a:ext uri="{FF2B5EF4-FFF2-40B4-BE49-F238E27FC236}">
                <a16:creationId xmlns:a16="http://schemas.microsoft.com/office/drawing/2014/main" id="{BB8601DF-1E52-5632-F83F-AA49D3E69455}"/>
              </a:ext>
            </a:extLst>
          </p:cNvPr>
          <p:cNvSpPr txBox="1">
            <a:spLocks/>
          </p:cNvSpPr>
          <p:nvPr/>
        </p:nvSpPr>
        <p:spPr>
          <a:xfrm>
            <a:off x="5150350" y="14160379"/>
            <a:ext cx="796277" cy="585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RE</a:t>
            </a:r>
          </a:p>
        </p:txBody>
      </p:sp>
      <p:sp>
        <p:nvSpPr>
          <p:cNvPr id="16" name="Title 1">
            <a:extLst>
              <a:ext uri="{FF2B5EF4-FFF2-40B4-BE49-F238E27FC236}">
                <a16:creationId xmlns:a16="http://schemas.microsoft.com/office/drawing/2014/main" id="{A81B633A-E881-DF34-93D9-D86351DEF8AB}"/>
              </a:ext>
            </a:extLst>
          </p:cNvPr>
          <p:cNvSpPr txBox="1">
            <a:spLocks/>
          </p:cNvSpPr>
          <p:nvPr/>
        </p:nvSpPr>
        <p:spPr>
          <a:xfrm>
            <a:off x="6116859" y="14135879"/>
            <a:ext cx="2127424" cy="585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Community</a:t>
            </a:r>
          </a:p>
        </p:txBody>
      </p:sp>
      <p:sp>
        <p:nvSpPr>
          <p:cNvPr id="17" name="Title 1">
            <a:extLst>
              <a:ext uri="{FF2B5EF4-FFF2-40B4-BE49-F238E27FC236}">
                <a16:creationId xmlns:a16="http://schemas.microsoft.com/office/drawing/2014/main" id="{A572EDC6-097B-02F1-B01D-4C7D559236DC}"/>
              </a:ext>
            </a:extLst>
          </p:cNvPr>
          <p:cNvSpPr txBox="1">
            <a:spLocks/>
          </p:cNvSpPr>
          <p:nvPr/>
        </p:nvSpPr>
        <p:spPr>
          <a:xfrm>
            <a:off x="11336745" y="14195007"/>
            <a:ext cx="3689978" cy="5159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Technical Removals</a:t>
            </a:r>
          </a:p>
        </p:txBody>
      </p:sp>
      <p:sp>
        <p:nvSpPr>
          <p:cNvPr id="18" name="Title 1">
            <a:extLst>
              <a:ext uri="{FF2B5EF4-FFF2-40B4-BE49-F238E27FC236}">
                <a16:creationId xmlns:a16="http://schemas.microsoft.com/office/drawing/2014/main" id="{3FE70900-B8AF-55D1-A90E-496693882A38}"/>
              </a:ext>
            </a:extLst>
          </p:cNvPr>
          <p:cNvSpPr txBox="1">
            <a:spLocks/>
          </p:cNvSpPr>
          <p:nvPr/>
        </p:nvSpPr>
        <p:spPr>
          <a:xfrm>
            <a:off x="15367187" y="14195007"/>
            <a:ext cx="1454028" cy="4669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Waste</a:t>
            </a:r>
          </a:p>
        </p:txBody>
      </p:sp>
      <p:sp>
        <p:nvSpPr>
          <p:cNvPr id="19" name="Title 1">
            <a:extLst>
              <a:ext uri="{FF2B5EF4-FFF2-40B4-BE49-F238E27FC236}">
                <a16:creationId xmlns:a16="http://schemas.microsoft.com/office/drawing/2014/main" id="{A40549EF-784D-4875-F2DE-D14350133AC2}"/>
              </a:ext>
            </a:extLst>
          </p:cNvPr>
          <p:cNvSpPr txBox="1">
            <a:spLocks/>
          </p:cNvSpPr>
          <p:nvPr/>
        </p:nvSpPr>
        <p:spPr>
          <a:xfrm>
            <a:off x="17161679" y="14195007"/>
            <a:ext cx="1431330" cy="6153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800" b="0">
                <a:solidFill>
                  <a:srgbClr val="00125C"/>
                </a:solidFill>
                <a:latin typeface="EC Square Sans Pro" panose="020B0506040000020004" pitchFamily="34" charset="0"/>
              </a:rPr>
              <a:t>Other</a:t>
            </a:r>
          </a:p>
        </p:txBody>
      </p:sp>
      <p:sp>
        <p:nvSpPr>
          <p:cNvPr id="21" name="TextBox 20">
            <a:extLst>
              <a:ext uri="{FF2B5EF4-FFF2-40B4-BE49-F238E27FC236}">
                <a16:creationId xmlns:a16="http://schemas.microsoft.com/office/drawing/2014/main" id="{CFCB92C3-20F3-EF2E-872F-5E378CC48D45}"/>
              </a:ext>
            </a:extLst>
          </p:cNvPr>
          <p:cNvSpPr txBox="1"/>
          <p:nvPr/>
        </p:nvSpPr>
        <p:spPr>
          <a:xfrm>
            <a:off x="1838082" y="3570066"/>
            <a:ext cx="19370040" cy="646331"/>
          </a:xfrm>
          <a:prstGeom prst="rect">
            <a:avLst/>
          </a:prstGeom>
          <a:noFill/>
        </p:spPr>
        <p:txBody>
          <a:bodyPr wrap="square">
            <a:spAutoFit/>
          </a:bodyPr>
          <a:lstStyle/>
          <a:p>
            <a:pPr algn="l"/>
            <a:r>
              <a:rPr lang="en-GB" sz="3600">
                <a:solidFill>
                  <a:srgbClr val="00125C"/>
                </a:solidFill>
                <a:latin typeface="EC Square Sans Pro" panose="020B0506040000020004" pitchFamily="34" charset="0"/>
              </a:rPr>
              <a:t>Issuances of carbon credits by Project Type (2010-2022)</a:t>
            </a:r>
          </a:p>
        </p:txBody>
      </p:sp>
      <p:sp>
        <p:nvSpPr>
          <p:cNvPr id="22" name="Rounded Rectangle 21">
            <a:extLst>
              <a:ext uri="{FF2B5EF4-FFF2-40B4-BE49-F238E27FC236}">
                <a16:creationId xmlns:a16="http://schemas.microsoft.com/office/drawing/2014/main" id="{BF72E31B-AF61-48F7-729E-0B01446BD64F}"/>
              </a:ext>
            </a:extLst>
          </p:cNvPr>
          <p:cNvSpPr/>
          <p:nvPr/>
        </p:nvSpPr>
        <p:spPr>
          <a:xfrm>
            <a:off x="1838082" y="14195007"/>
            <a:ext cx="451668" cy="451668"/>
          </a:xfrm>
          <a:prstGeom prst="roundRect">
            <a:avLst/>
          </a:prstGeom>
          <a:solidFill>
            <a:srgbClr val="1181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824B300-D65D-2917-CFFC-63EC9A82D9D0}"/>
              </a:ext>
            </a:extLst>
          </p:cNvPr>
          <p:cNvSpPr/>
          <p:nvPr/>
        </p:nvSpPr>
        <p:spPr>
          <a:xfrm>
            <a:off x="3418888" y="15250084"/>
            <a:ext cx="451668" cy="451668"/>
          </a:xfrm>
          <a:prstGeom prst="roundRect">
            <a:avLst/>
          </a:prstGeom>
          <a:solidFill>
            <a:srgbClr val="FFCC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1257A22-9EC9-9829-FC12-73AFE72755F8}"/>
              </a:ext>
            </a:extLst>
          </p:cNvPr>
          <p:cNvSpPr/>
          <p:nvPr/>
        </p:nvSpPr>
        <p:spPr>
          <a:xfrm>
            <a:off x="5096820" y="15250084"/>
            <a:ext cx="451668" cy="451668"/>
          </a:xfrm>
          <a:prstGeom prst="roundRect">
            <a:avLst/>
          </a:prstGeom>
          <a:solidFill>
            <a:srgbClr val="18B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CC1200B-94DE-3437-A6AE-BEA3A96DE14D}"/>
              </a:ext>
            </a:extLst>
          </p:cNvPr>
          <p:cNvSpPr/>
          <p:nvPr/>
        </p:nvSpPr>
        <p:spPr>
          <a:xfrm>
            <a:off x="5748146" y="14156510"/>
            <a:ext cx="360000" cy="360000"/>
          </a:xfrm>
          <a:prstGeom prst="roundRect">
            <a:avLst/>
          </a:prstGeom>
          <a:solidFill>
            <a:srgbClr val="E6AB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116A5DFD-336D-37FE-73A2-8A7C1F18CCC8}"/>
              </a:ext>
            </a:extLst>
          </p:cNvPr>
          <p:cNvSpPr/>
          <p:nvPr/>
        </p:nvSpPr>
        <p:spPr>
          <a:xfrm>
            <a:off x="7218288" y="14386213"/>
            <a:ext cx="451668" cy="45166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6120B83-BBC5-35D7-2E7A-2BFDE504B42F}"/>
              </a:ext>
            </a:extLst>
          </p:cNvPr>
          <p:cNvSpPr/>
          <p:nvPr/>
        </p:nvSpPr>
        <p:spPr>
          <a:xfrm>
            <a:off x="9038488" y="15220448"/>
            <a:ext cx="451668" cy="451668"/>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2578F958-79C4-A6DF-A591-26DF15B9F0A8}"/>
              </a:ext>
            </a:extLst>
          </p:cNvPr>
          <p:cNvSpPr/>
          <p:nvPr/>
        </p:nvSpPr>
        <p:spPr>
          <a:xfrm>
            <a:off x="10940679" y="14160379"/>
            <a:ext cx="451668" cy="451668"/>
          </a:xfrm>
          <a:prstGeom prst="roundRect">
            <a:avLst/>
          </a:prstGeom>
          <a:solidFill>
            <a:srgbClr val="07E4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0A4587F7-A669-A1B8-6EAB-9CB473F1F857}"/>
              </a:ext>
            </a:extLst>
          </p:cNvPr>
          <p:cNvSpPr/>
          <p:nvPr/>
        </p:nvSpPr>
        <p:spPr>
          <a:xfrm>
            <a:off x="16774790" y="14202135"/>
            <a:ext cx="360000" cy="360000"/>
          </a:xfrm>
          <a:prstGeom prst="roundRect">
            <a:avLst/>
          </a:prstGeom>
          <a:solidFill>
            <a:srgbClr val="07E4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0B4DE696-F783-E2C6-F288-E2F752DC3317}"/>
              </a:ext>
            </a:extLst>
          </p:cNvPr>
          <p:cNvSpPr/>
          <p:nvPr/>
        </p:nvSpPr>
        <p:spPr>
          <a:xfrm>
            <a:off x="14952230" y="14206217"/>
            <a:ext cx="360000" cy="360000"/>
          </a:xfrm>
          <a:prstGeom prst="roundRect">
            <a:avLst/>
          </a:prstGeom>
          <a:solidFill>
            <a:srgbClr val="FFE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DAF4420-E4E0-72DB-AF92-7470041F8CFB}"/>
              </a:ext>
            </a:extLst>
          </p:cNvPr>
          <p:cNvGrpSpPr/>
          <p:nvPr/>
        </p:nvGrpSpPr>
        <p:grpSpPr>
          <a:xfrm>
            <a:off x="3199770" y="12635207"/>
            <a:ext cx="15393239" cy="602690"/>
            <a:chOff x="2393917" y="12635207"/>
            <a:chExt cx="15393239" cy="602690"/>
          </a:xfrm>
        </p:grpSpPr>
        <p:sp>
          <p:nvSpPr>
            <p:cNvPr id="3" name="Rounded Rectangle 2">
              <a:extLst>
                <a:ext uri="{FF2B5EF4-FFF2-40B4-BE49-F238E27FC236}">
                  <a16:creationId xmlns:a16="http://schemas.microsoft.com/office/drawing/2014/main" id="{88A0D3BE-9065-71A7-ED01-C43BD752ABEA}"/>
                </a:ext>
              </a:extLst>
            </p:cNvPr>
            <p:cNvSpPr/>
            <p:nvPr/>
          </p:nvSpPr>
          <p:spPr>
            <a:xfrm>
              <a:off x="2393917" y="12635207"/>
              <a:ext cx="410035" cy="410035"/>
            </a:xfrm>
            <a:prstGeom prst="roundRect">
              <a:avLst/>
            </a:prstGeom>
            <a:solidFill>
              <a:srgbClr val="1181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D0C38138-496A-9CEB-C4C3-41453E0E636C}"/>
                </a:ext>
              </a:extLst>
            </p:cNvPr>
            <p:cNvSpPr/>
            <p:nvPr/>
          </p:nvSpPr>
          <p:spPr>
            <a:xfrm>
              <a:off x="4832493" y="12635207"/>
              <a:ext cx="410035" cy="410035"/>
            </a:xfrm>
            <a:prstGeom prst="roundRect">
              <a:avLst/>
            </a:prstGeom>
            <a:solidFill>
              <a:srgbClr val="FFCC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5F3517F-E60C-F820-EBF6-BAD2338712B9}"/>
                </a:ext>
              </a:extLst>
            </p:cNvPr>
            <p:cNvSpPr/>
            <p:nvPr/>
          </p:nvSpPr>
          <p:spPr>
            <a:xfrm>
              <a:off x="7351673" y="12660337"/>
              <a:ext cx="410035" cy="410035"/>
            </a:xfrm>
            <a:prstGeom prst="roundRect">
              <a:avLst/>
            </a:prstGeom>
            <a:solidFill>
              <a:srgbClr val="18B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C6189CB-5DD3-90F9-FCE1-7A5205237892}"/>
                </a:ext>
              </a:extLst>
            </p:cNvPr>
            <p:cNvSpPr/>
            <p:nvPr/>
          </p:nvSpPr>
          <p:spPr>
            <a:xfrm>
              <a:off x="8676389" y="12635207"/>
              <a:ext cx="410035" cy="410035"/>
            </a:xfrm>
            <a:prstGeom prst="roundRect">
              <a:avLst/>
            </a:prstGeom>
            <a:solidFill>
              <a:srgbClr val="E6AB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EEE29B9-80B0-36B2-6406-AC56E678A1F5}"/>
                </a:ext>
              </a:extLst>
            </p:cNvPr>
            <p:cNvSpPr/>
            <p:nvPr/>
          </p:nvSpPr>
          <p:spPr>
            <a:xfrm>
              <a:off x="10763518" y="12660337"/>
              <a:ext cx="410035" cy="410035"/>
            </a:xfrm>
            <a:prstGeom prst="roundRect">
              <a:avLst/>
            </a:prstGeom>
            <a:solidFill>
              <a:srgbClr val="FFEA9B">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D0145E3-B518-2BAE-BD82-A0B863323F6B}"/>
                </a:ext>
              </a:extLst>
            </p:cNvPr>
            <p:cNvSpPr/>
            <p:nvPr/>
          </p:nvSpPr>
          <p:spPr>
            <a:xfrm>
              <a:off x="13800194" y="12660337"/>
              <a:ext cx="410035" cy="410035"/>
            </a:xfrm>
            <a:prstGeom prst="roundRect">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3FF46A4-3A88-81A6-0901-1E2C44829DD8}"/>
                </a:ext>
              </a:extLst>
            </p:cNvPr>
            <p:cNvSpPr/>
            <p:nvPr/>
          </p:nvSpPr>
          <p:spPr>
            <a:xfrm>
              <a:off x="15542892" y="12660337"/>
              <a:ext cx="410035" cy="410035"/>
            </a:xfrm>
            <a:prstGeom prst="roundRect">
              <a:avLst/>
            </a:prstGeom>
            <a:solidFill>
              <a:srgbClr val="07E4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744A662-9801-3B4B-DECB-DBD95E0A7016}"/>
                </a:ext>
              </a:extLst>
            </p:cNvPr>
            <p:cNvSpPr txBox="1">
              <a:spLocks/>
            </p:cNvSpPr>
            <p:nvPr/>
          </p:nvSpPr>
          <p:spPr>
            <a:xfrm>
              <a:off x="2842531" y="12660337"/>
              <a:ext cx="1825909"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a:cs typeface="Arial"/>
                </a:rPr>
                <a:t>Nature-based Avoidance</a:t>
              </a:r>
            </a:p>
          </p:txBody>
        </p:sp>
        <p:sp>
          <p:nvSpPr>
            <p:cNvPr id="20" name="Title 1">
              <a:extLst>
                <a:ext uri="{FF2B5EF4-FFF2-40B4-BE49-F238E27FC236}">
                  <a16:creationId xmlns:a16="http://schemas.microsoft.com/office/drawing/2014/main" id="{9BC7D0F0-DFF2-726D-4790-D24E1096CB90}"/>
                </a:ext>
              </a:extLst>
            </p:cNvPr>
            <p:cNvSpPr txBox="1">
              <a:spLocks/>
            </p:cNvSpPr>
            <p:nvPr/>
          </p:nvSpPr>
          <p:spPr>
            <a:xfrm>
              <a:off x="5268654" y="12660337"/>
              <a:ext cx="1825909"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a:cs typeface="Arial"/>
                </a:rPr>
                <a:t>Nature-based Removals</a:t>
              </a:r>
            </a:p>
          </p:txBody>
        </p:sp>
        <p:sp>
          <p:nvSpPr>
            <p:cNvPr id="32" name="Title 1">
              <a:extLst>
                <a:ext uri="{FF2B5EF4-FFF2-40B4-BE49-F238E27FC236}">
                  <a16:creationId xmlns:a16="http://schemas.microsoft.com/office/drawing/2014/main" id="{BA670DFB-77D3-BAE1-F659-D2C12D122815}"/>
                </a:ext>
              </a:extLst>
            </p:cNvPr>
            <p:cNvSpPr txBox="1">
              <a:spLocks/>
            </p:cNvSpPr>
            <p:nvPr/>
          </p:nvSpPr>
          <p:spPr>
            <a:xfrm>
              <a:off x="7771332" y="12660337"/>
              <a:ext cx="689505"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a:cs typeface="Arial"/>
                </a:rPr>
                <a:t>Renewables</a:t>
              </a:r>
              <a:endParaRPr lang="en-GB" sz="2000" b="0">
                <a:solidFill>
                  <a:srgbClr val="00125C"/>
                </a:solidFill>
                <a:latin typeface="EC Square Sans Pro" panose="020B0506040000020004" pitchFamily="34" charset="0"/>
              </a:endParaRPr>
            </a:p>
          </p:txBody>
        </p:sp>
        <p:sp>
          <p:nvSpPr>
            <p:cNvPr id="33" name="Title 1">
              <a:extLst>
                <a:ext uri="{FF2B5EF4-FFF2-40B4-BE49-F238E27FC236}">
                  <a16:creationId xmlns:a16="http://schemas.microsoft.com/office/drawing/2014/main" id="{481C9AB7-99E6-8965-6A6F-5C2C3EE1EAFC}"/>
                </a:ext>
              </a:extLst>
            </p:cNvPr>
            <p:cNvSpPr txBox="1">
              <a:spLocks/>
            </p:cNvSpPr>
            <p:nvPr/>
          </p:nvSpPr>
          <p:spPr>
            <a:xfrm>
              <a:off x="9127982" y="12660337"/>
              <a:ext cx="1825909"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panose="020B0506040000020004" pitchFamily="34" charset="0"/>
                </a:rPr>
                <a:t>Community</a:t>
              </a:r>
            </a:p>
          </p:txBody>
        </p:sp>
        <p:sp>
          <p:nvSpPr>
            <p:cNvPr id="34" name="Title 1">
              <a:extLst>
                <a:ext uri="{FF2B5EF4-FFF2-40B4-BE49-F238E27FC236}">
                  <a16:creationId xmlns:a16="http://schemas.microsoft.com/office/drawing/2014/main" id="{FBD4CA56-8B23-70B6-092E-73F936DA706F}"/>
                </a:ext>
              </a:extLst>
            </p:cNvPr>
            <p:cNvSpPr txBox="1">
              <a:spLocks/>
            </p:cNvSpPr>
            <p:nvPr/>
          </p:nvSpPr>
          <p:spPr>
            <a:xfrm>
              <a:off x="11224777" y="12660337"/>
              <a:ext cx="2340267"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panose="020B0506040000020004" pitchFamily="34" charset="0"/>
                </a:rPr>
                <a:t>Technical Removals</a:t>
              </a:r>
            </a:p>
          </p:txBody>
        </p:sp>
        <p:sp>
          <p:nvSpPr>
            <p:cNvPr id="35" name="Title 1">
              <a:extLst>
                <a:ext uri="{FF2B5EF4-FFF2-40B4-BE49-F238E27FC236}">
                  <a16:creationId xmlns:a16="http://schemas.microsoft.com/office/drawing/2014/main" id="{40FF5FDC-0EC8-D3D2-74EB-01E9F2359B8C}"/>
                </a:ext>
              </a:extLst>
            </p:cNvPr>
            <p:cNvSpPr txBox="1">
              <a:spLocks/>
            </p:cNvSpPr>
            <p:nvPr/>
          </p:nvSpPr>
          <p:spPr>
            <a:xfrm>
              <a:off x="14257738" y="12660337"/>
              <a:ext cx="1825909"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panose="020B0506040000020004" pitchFamily="34" charset="0"/>
                </a:rPr>
                <a:t>Waste</a:t>
              </a:r>
            </a:p>
          </p:txBody>
        </p:sp>
        <p:sp>
          <p:nvSpPr>
            <p:cNvPr id="36" name="Title 1">
              <a:extLst>
                <a:ext uri="{FF2B5EF4-FFF2-40B4-BE49-F238E27FC236}">
                  <a16:creationId xmlns:a16="http://schemas.microsoft.com/office/drawing/2014/main" id="{FB71FFE3-94EB-DB02-2ECA-A05FD0FFD0A0}"/>
                </a:ext>
              </a:extLst>
            </p:cNvPr>
            <p:cNvSpPr txBox="1">
              <a:spLocks/>
            </p:cNvSpPr>
            <p:nvPr/>
          </p:nvSpPr>
          <p:spPr>
            <a:xfrm>
              <a:off x="15961247" y="12660337"/>
              <a:ext cx="1825909" cy="57756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GB" sz="2000" b="0">
                  <a:solidFill>
                    <a:srgbClr val="00125C"/>
                  </a:solidFill>
                  <a:latin typeface="EC Square Sans Pro" panose="020B0506040000020004" pitchFamily="34" charset="0"/>
                </a:rPr>
                <a:t>Other</a:t>
              </a:r>
            </a:p>
          </p:txBody>
        </p:sp>
      </p:grpSp>
      <p:sp>
        <p:nvSpPr>
          <p:cNvPr id="37" name="TextBox 36">
            <a:extLst>
              <a:ext uri="{FF2B5EF4-FFF2-40B4-BE49-F238E27FC236}">
                <a16:creationId xmlns:a16="http://schemas.microsoft.com/office/drawing/2014/main" id="{3D6566CC-23A1-B5F0-205D-B3D5E7FF52FA}"/>
              </a:ext>
            </a:extLst>
          </p:cNvPr>
          <p:cNvSpPr txBox="1"/>
          <p:nvPr/>
        </p:nvSpPr>
        <p:spPr>
          <a:xfrm>
            <a:off x="21690722" y="12949117"/>
            <a:ext cx="3252505" cy="369332"/>
          </a:xfrm>
          <a:prstGeom prst="rect">
            <a:avLst/>
          </a:prstGeom>
          <a:noFill/>
        </p:spPr>
        <p:txBody>
          <a:bodyPr wrap="square">
            <a:spAutoFit/>
          </a:bodyPr>
          <a:lstStyle/>
          <a:p>
            <a:r>
              <a:rPr lang="en-GB" sz="1800">
                <a:solidFill>
                  <a:srgbClr val="434E58"/>
                </a:solidFill>
                <a:latin typeface="EC Square Sans Pro" panose="020B0506040000020004" pitchFamily="34" charset="0"/>
                <a:ea typeface="Calibri" panose="020F0502020204030204" pitchFamily="34" charset="0"/>
              </a:rPr>
              <a:t>Source: South Pole (2022)</a:t>
            </a:r>
            <a:endParaRPr lang="en-BE"/>
          </a:p>
        </p:txBody>
      </p:sp>
    </p:spTree>
    <p:extLst>
      <p:ext uri="{BB962C8B-B14F-4D97-AF65-F5344CB8AC3E}">
        <p14:creationId xmlns:p14="http://schemas.microsoft.com/office/powerpoint/2010/main" val="768174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11292" y="1095354"/>
            <a:ext cx="16752908" cy="2028846"/>
          </a:xfrm>
        </p:spPr>
        <p:txBody>
          <a:bodyPr anchor="t"/>
          <a:lstStyle/>
          <a:p>
            <a:pPr marL="73025" marR="56515" indent="-635"/>
            <a:r>
              <a:rPr lang="en-GB" sz="9600" b="0">
                <a:solidFill>
                  <a:srgbClr val="FFCC02"/>
                </a:solidFill>
                <a:latin typeface="EC Square Sans Pro" panose="020B0506040000020004" pitchFamily="34" charset="0"/>
              </a:rPr>
              <a:t>THE VOLUNTARY CARBON MARKET (VCM)</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endParaRPr>
          </a:p>
        </p:txBody>
      </p:sp>
      <p:graphicFrame>
        <p:nvGraphicFramePr>
          <p:cNvPr id="4" name="Table 5">
            <a:extLst>
              <a:ext uri="{FF2B5EF4-FFF2-40B4-BE49-F238E27FC236}">
                <a16:creationId xmlns:a16="http://schemas.microsoft.com/office/drawing/2014/main" id="{61C1AADD-BA7A-DC8C-31C1-F67C7A49C71C}"/>
              </a:ext>
            </a:extLst>
          </p:cNvPr>
          <p:cNvGraphicFramePr>
            <a:graphicFrameLocks noGrp="1"/>
          </p:cNvGraphicFramePr>
          <p:nvPr>
            <p:ph idx="1"/>
            <p:extLst>
              <p:ext uri="{D42A27DB-BD31-4B8C-83A1-F6EECF244321}">
                <p14:modId xmlns:p14="http://schemas.microsoft.com/office/powerpoint/2010/main" val="198416202"/>
              </p:ext>
            </p:extLst>
          </p:nvPr>
        </p:nvGraphicFramePr>
        <p:xfrm>
          <a:off x="1959429" y="4185939"/>
          <a:ext cx="18627634" cy="8685605"/>
        </p:xfrm>
        <a:graphic>
          <a:graphicData uri="http://schemas.openxmlformats.org/drawingml/2006/table">
            <a:tbl>
              <a:tblPr firstRow="1" bandRow="1">
                <a:tableStyleId>{7DF18680-E054-41AD-8BC1-D1AEF772440D}</a:tableStyleId>
              </a:tblPr>
              <a:tblGrid>
                <a:gridCol w="1633037">
                  <a:extLst>
                    <a:ext uri="{9D8B030D-6E8A-4147-A177-3AD203B41FA5}">
                      <a16:colId xmlns:a16="http://schemas.microsoft.com/office/drawing/2014/main" val="2264436631"/>
                    </a:ext>
                  </a:extLst>
                </a:gridCol>
                <a:gridCol w="5806354">
                  <a:extLst>
                    <a:ext uri="{9D8B030D-6E8A-4147-A177-3AD203B41FA5}">
                      <a16:colId xmlns:a16="http://schemas.microsoft.com/office/drawing/2014/main" val="3267511359"/>
                    </a:ext>
                  </a:extLst>
                </a:gridCol>
                <a:gridCol w="5611944">
                  <a:extLst>
                    <a:ext uri="{9D8B030D-6E8A-4147-A177-3AD203B41FA5}">
                      <a16:colId xmlns:a16="http://schemas.microsoft.com/office/drawing/2014/main" val="3615412321"/>
                    </a:ext>
                  </a:extLst>
                </a:gridCol>
                <a:gridCol w="5576299">
                  <a:extLst>
                    <a:ext uri="{9D8B030D-6E8A-4147-A177-3AD203B41FA5}">
                      <a16:colId xmlns:a16="http://schemas.microsoft.com/office/drawing/2014/main" val="1812098044"/>
                    </a:ext>
                  </a:extLst>
                </a:gridCol>
              </a:tblGrid>
              <a:tr h="952507">
                <a:tc>
                  <a:txBody>
                    <a:bodyPr/>
                    <a:lstStyle/>
                    <a:p>
                      <a:pPr algn="ctr" fontAlgn="b"/>
                      <a:endParaRPr lang="en-GB" sz="36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chemeClr val="accent2"/>
                    </a:solidFill>
                  </a:tcPr>
                </a:tc>
                <a:tc>
                  <a:txBody>
                    <a:bodyPr/>
                    <a:lstStyle/>
                    <a:p>
                      <a:pPr algn="ctr" fontAlgn="b"/>
                      <a:endParaRPr lang="en-GB" sz="36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chemeClr val="accent2"/>
                    </a:solidFill>
                  </a:tcPr>
                </a:tc>
                <a:tc>
                  <a:txBody>
                    <a:bodyPr/>
                    <a:lstStyle/>
                    <a:p>
                      <a:pPr algn="ctr" fontAlgn="b"/>
                      <a:r>
                        <a:rPr lang="en-GB" sz="3600" b="1" u="none" strike="noStrike">
                          <a:solidFill>
                            <a:schemeClr val="bg1"/>
                          </a:solidFill>
                          <a:effectLst/>
                          <a:latin typeface="EC Square Sans Pro" panose="020B0506040000020004" pitchFamily="34" charset="0"/>
                        </a:rPr>
                        <a:t>Share in world transactions (%)</a:t>
                      </a:r>
                      <a:endParaRPr lang="en-GB" sz="36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chemeClr val="accent2"/>
                    </a:solidFill>
                  </a:tcPr>
                </a:tc>
                <a:tc>
                  <a:txBody>
                    <a:bodyPr/>
                    <a:lstStyle/>
                    <a:p>
                      <a:pPr algn="ctr" fontAlgn="b"/>
                      <a:r>
                        <a:rPr lang="en-GB" sz="3600" b="1" u="none" strike="noStrike">
                          <a:solidFill>
                            <a:schemeClr val="bg1"/>
                          </a:solidFill>
                          <a:effectLst/>
                          <a:latin typeface="EC Square Sans Pro" panose="020B0506040000020004" pitchFamily="34" charset="0"/>
                        </a:rPr>
                        <a:t>Average Price (USD)</a:t>
                      </a:r>
                      <a:endParaRPr lang="en-GB" sz="36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chemeClr val="accent2"/>
                    </a:solidFill>
                  </a:tcPr>
                </a:tc>
                <a:extLst>
                  <a:ext uri="{0D108BD9-81ED-4DB2-BD59-A6C34878D82A}">
                    <a16:rowId xmlns:a16="http://schemas.microsoft.com/office/drawing/2014/main" val="1812180784"/>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A9B"/>
                    </a:solidFill>
                  </a:tcPr>
                </a:tc>
                <a:tc>
                  <a:txBody>
                    <a:bodyPr/>
                    <a:lstStyle/>
                    <a:p>
                      <a:pPr algn="ctr" fontAlgn="b"/>
                      <a:r>
                        <a:rPr lang="en-GB" sz="3200" b="0" u="none" strike="noStrike">
                          <a:solidFill>
                            <a:srgbClr val="002060"/>
                          </a:solidFill>
                          <a:effectLst/>
                          <a:latin typeface="EC Square Sans Pro" panose="020B0506040000020004" pitchFamily="34" charset="0"/>
                        </a:rPr>
                        <a:t>Asia</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A9B"/>
                    </a:solidFill>
                  </a:tcPr>
                </a:tc>
                <a:tc>
                  <a:txBody>
                    <a:bodyPr/>
                    <a:lstStyle/>
                    <a:p>
                      <a:pPr algn="ctr" fontAlgn="b"/>
                      <a:r>
                        <a:rPr lang="en-BE" sz="3200" b="0" u="none" strike="noStrike">
                          <a:solidFill>
                            <a:srgbClr val="002060"/>
                          </a:solidFill>
                          <a:effectLst/>
                          <a:latin typeface="EC Square Sans Pro" panose="020B0506040000020004" pitchFamily="34" charset="0"/>
                        </a:rPr>
                        <a:t>51%</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A9B"/>
                    </a:solidFill>
                  </a:tcPr>
                </a:tc>
                <a:tc>
                  <a:txBody>
                    <a:bodyPr/>
                    <a:lstStyle/>
                    <a:p>
                      <a:pPr algn="ctr" fontAlgn="b"/>
                      <a:r>
                        <a:rPr lang="en-BE" sz="3200" b="0" u="none" strike="noStrike">
                          <a:solidFill>
                            <a:srgbClr val="002060"/>
                          </a:solidFill>
                          <a:effectLst/>
                          <a:latin typeface="EC Square Sans Pro" panose="020B0506040000020004" pitchFamily="34" charset="0"/>
                        </a:rPr>
                        <a:t>2,0</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A9B"/>
                    </a:solidFill>
                  </a:tcPr>
                </a:tc>
                <a:extLst>
                  <a:ext uri="{0D108BD9-81ED-4DB2-BD59-A6C34878D82A}">
                    <a16:rowId xmlns:a16="http://schemas.microsoft.com/office/drawing/2014/main" val="1458491987"/>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GB" sz="3200" b="0" u="none" strike="noStrike">
                          <a:solidFill>
                            <a:srgbClr val="002060"/>
                          </a:solidFill>
                          <a:effectLst/>
                          <a:latin typeface="EC Square Sans Pro" panose="020B0506040000020004" pitchFamily="34" charset="0"/>
                        </a:rPr>
                        <a:t>Latin America &amp; Caribbean</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20%</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3,2</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extLst>
                  <a:ext uri="{0D108BD9-81ED-4DB2-BD59-A6C34878D82A}">
                    <a16:rowId xmlns:a16="http://schemas.microsoft.com/office/drawing/2014/main" val="3662847863"/>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GB" sz="3200" b="0" u="none" strike="noStrike">
                          <a:solidFill>
                            <a:srgbClr val="002060"/>
                          </a:solidFill>
                          <a:effectLst/>
                          <a:latin typeface="EC Square Sans Pro" panose="020B0506040000020004" pitchFamily="34" charset="0"/>
                        </a:rPr>
                        <a:t>North America</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BE" sz="3200" b="0" u="none" strike="noStrike">
                          <a:solidFill>
                            <a:srgbClr val="002060"/>
                          </a:solidFill>
                          <a:effectLst/>
                          <a:latin typeface="EC Square Sans Pro" panose="020B0506040000020004" pitchFamily="34" charset="0"/>
                        </a:rPr>
                        <a:t>13%</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BE" sz="3200" b="0" u="none" strike="noStrike">
                          <a:solidFill>
                            <a:srgbClr val="002060"/>
                          </a:solidFill>
                          <a:effectLst/>
                          <a:latin typeface="EC Square Sans Pro" panose="020B0506040000020004" pitchFamily="34" charset="0"/>
                        </a:rPr>
                        <a:t>3,8</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extLst>
                  <a:ext uri="{0D108BD9-81ED-4DB2-BD59-A6C34878D82A}">
                    <a16:rowId xmlns:a16="http://schemas.microsoft.com/office/drawing/2014/main" val="4261658991"/>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GB" sz="3200" b="0" u="none" strike="noStrike">
                          <a:solidFill>
                            <a:srgbClr val="002060"/>
                          </a:solidFill>
                          <a:effectLst/>
                          <a:latin typeface="EC Square Sans Pro" panose="020B0506040000020004" pitchFamily="34" charset="0"/>
                        </a:rPr>
                        <a:t>Africa</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13%</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4,4</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extLst>
                  <a:ext uri="{0D108BD9-81ED-4DB2-BD59-A6C34878D82A}">
                    <a16:rowId xmlns:a16="http://schemas.microsoft.com/office/drawing/2014/main" val="3798411668"/>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GB" sz="3200" b="0" u="none" strike="noStrike">
                          <a:solidFill>
                            <a:srgbClr val="002060"/>
                          </a:solidFill>
                          <a:effectLst/>
                          <a:latin typeface="EC Square Sans Pro" panose="020B0506040000020004" pitchFamily="34" charset="0"/>
                        </a:rPr>
                        <a:t>Europe</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BE" sz="3200" b="0" u="none" strike="noStrike">
                          <a:solidFill>
                            <a:srgbClr val="002060"/>
                          </a:solidFill>
                          <a:effectLst/>
                          <a:latin typeface="EC Square Sans Pro" panose="020B0506040000020004" pitchFamily="34" charset="0"/>
                        </a:rPr>
                        <a:t>2%</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tc>
                  <a:txBody>
                    <a:bodyPr/>
                    <a:lstStyle/>
                    <a:p>
                      <a:pPr algn="ctr" fontAlgn="b"/>
                      <a:r>
                        <a:rPr lang="en-BE" sz="3200" b="0" u="none" strike="noStrike">
                          <a:solidFill>
                            <a:srgbClr val="002060"/>
                          </a:solidFill>
                          <a:effectLst/>
                          <a:latin typeface="EC Square Sans Pro" panose="020B0506040000020004" pitchFamily="34" charset="0"/>
                        </a:rPr>
                        <a:t>3,4</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E699"/>
                    </a:solidFill>
                  </a:tcPr>
                </a:tc>
                <a:extLst>
                  <a:ext uri="{0D108BD9-81ED-4DB2-BD59-A6C34878D82A}">
                    <a16:rowId xmlns:a16="http://schemas.microsoft.com/office/drawing/2014/main" val="4125562146"/>
                  </a:ext>
                </a:extLst>
              </a:tr>
              <a:tr h="1057689">
                <a:tc>
                  <a:txBody>
                    <a:bodyPr/>
                    <a:lstStyle/>
                    <a:p>
                      <a:pPr algn="r" fontAlgn="b"/>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GB" sz="3200" b="0" u="none" strike="noStrike">
                          <a:solidFill>
                            <a:srgbClr val="002060"/>
                          </a:solidFill>
                          <a:effectLst/>
                          <a:latin typeface="EC Square Sans Pro" panose="020B0506040000020004" pitchFamily="34" charset="0"/>
                        </a:rPr>
                        <a:t>Oceania</a:t>
                      </a:r>
                      <a:endParaRPr lang="en-GB"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1%</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tc>
                  <a:txBody>
                    <a:bodyPr/>
                    <a:lstStyle/>
                    <a:p>
                      <a:pPr algn="ctr" fontAlgn="b"/>
                      <a:r>
                        <a:rPr lang="en-BE" sz="3200" b="0" u="none" strike="noStrike">
                          <a:solidFill>
                            <a:srgbClr val="002060"/>
                          </a:solidFill>
                          <a:effectLst/>
                          <a:latin typeface="EC Square Sans Pro" panose="020B0506040000020004" pitchFamily="34" charset="0"/>
                        </a:rPr>
                        <a:t>12,2</a:t>
                      </a:r>
                      <a:endParaRPr lang="en-BE" sz="3200" b="0" i="0" u="none" strike="noStrike">
                        <a:solidFill>
                          <a:srgbClr val="002060"/>
                        </a:solidFill>
                        <a:effectLst/>
                        <a:latin typeface="EC Square Sans Pro" panose="020B0506040000020004" pitchFamily="34" charset="0"/>
                        <a:cs typeface="Arial" panose="020B0604020202020204" pitchFamily="34" charset="0"/>
                      </a:endParaRPr>
                    </a:p>
                  </a:txBody>
                  <a:tcPr marL="184501" marR="184501" marT="92251" marB="92251" anchor="ctr">
                    <a:solidFill>
                      <a:srgbClr val="FFF2CC"/>
                    </a:solidFill>
                  </a:tcPr>
                </a:tc>
                <a:extLst>
                  <a:ext uri="{0D108BD9-81ED-4DB2-BD59-A6C34878D82A}">
                    <a16:rowId xmlns:a16="http://schemas.microsoft.com/office/drawing/2014/main" val="835193687"/>
                  </a:ext>
                </a:extLst>
              </a:tr>
              <a:tr h="1057689">
                <a:tc gridSpan="2">
                  <a:txBody>
                    <a:bodyPr/>
                    <a:lstStyle/>
                    <a:p>
                      <a:pPr algn="ctr" fontAlgn="b"/>
                      <a:r>
                        <a:rPr lang="en-GB" sz="3200" b="1" u="none" strike="noStrike">
                          <a:solidFill>
                            <a:schemeClr val="bg1"/>
                          </a:solidFill>
                          <a:effectLst/>
                          <a:latin typeface="EC Square Sans Pro" panose="020B0506040000020004" pitchFamily="34" charset="0"/>
                        </a:rPr>
                        <a:t>Total / average</a:t>
                      </a:r>
                      <a:endParaRPr lang="en-GB" sz="32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rgbClr val="00125C"/>
                    </a:solidFill>
                  </a:tcPr>
                </a:tc>
                <a:tc hMerge="1">
                  <a:txBody>
                    <a:bodyPr/>
                    <a:lstStyle/>
                    <a:p>
                      <a:pPr algn="ctr" fontAlgn="b"/>
                      <a:r>
                        <a:rPr lang="en-GB" sz="3200" b="1" u="none" strike="noStrike">
                          <a:solidFill>
                            <a:schemeClr val="bg1"/>
                          </a:solidFill>
                          <a:effectLst/>
                          <a:latin typeface="EC Square Sans Pro" panose="020B0506040000020004" pitchFamily="34" charset="0"/>
                        </a:rPr>
                        <a:t>Total / average</a:t>
                      </a:r>
                      <a:endParaRPr lang="en-GB" sz="32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rgbClr val="00125C"/>
                    </a:solidFill>
                  </a:tcPr>
                </a:tc>
                <a:tc>
                  <a:txBody>
                    <a:bodyPr/>
                    <a:lstStyle/>
                    <a:p>
                      <a:pPr algn="ctr" fontAlgn="b"/>
                      <a:r>
                        <a:rPr lang="en-BE" sz="3200" b="1" u="none" strike="noStrike">
                          <a:solidFill>
                            <a:schemeClr val="bg1"/>
                          </a:solidFill>
                          <a:effectLst/>
                          <a:latin typeface="EC Square Sans Pro" panose="020B0506040000020004" pitchFamily="34" charset="0"/>
                        </a:rPr>
                        <a:t>100%</a:t>
                      </a:r>
                      <a:endParaRPr lang="en-BE" sz="32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rgbClr val="00125C"/>
                    </a:solidFill>
                  </a:tcPr>
                </a:tc>
                <a:tc>
                  <a:txBody>
                    <a:bodyPr/>
                    <a:lstStyle/>
                    <a:p>
                      <a:pPr algn="ctr" fontAlgn="b"/>
                      <a:r>
                        <a:rPr lang="en-BE" sz="3200" b="1" u="none" strike="noStrike">
                          <a:solidFill>
                            <a:schemeClr val="bg1"/>
                          </a:solidFill>
                          <a:effectLst/>
                          <a:latin typeface="EC Square Sans Pro" panose="020B0506040000020004" pitchFamily="34" charset="0"/>
                        </a:rPr>
                        <a:t>4,8</a:t>
                      </a:r>
                      <a:endParaRPr lang="en-BE" sz="3200" b="1" i="0" u="none" strike="noStrike">
                        <a:solidFill>
                          <a:schemeClr val="bg1"/>
                        </a:solidFill>
                        <a:effectLst/>
                        <a:latin typeface="EC Square Sans Pro" panose="020B0506040000020004" pitchFamily="34" charset="0"/>
                        <a:cs typeface="Arial" panose="020B0604020202020204" pitchFamily="34" charset="0"/>
                      </a:endParaRPr>
                    </a:p>
                  </a:txBody>
                  <a:tcPr marL="184501" marR="184501" marT="92251" marB="92251" anchor="ctr">
                    <a:solidFill>
                      <a:srgbClr val="00125C"/>
                    </a:solidFill>
                  </a:tcPr>
                </a:tc>
                <a:extLst>
                  <a:ext uri="{0D108BD9-81ED-4DB2-BD59-A6C34878D82A}">
                    <a16:rowId xmlns:a16="http://schemas.microsoft.com/office/drawing/2014/main" val="3755306877"/>
                  </a:ext>
                </a:extLst>
              </a:tr>
            </a:tbl>
          </a:graphicData>
        </a:graphic>
      </p:graphicFrame>
      <p:pic>
        <p:nvPicPr>
          <p:cNvPr id="2" name="Picture 1">
            <a:extLst>
              <a:ext uri="{FF2B5EF4-FFF2-40B4-BE49-F238E27FC236}">
                <a16:creationId xmlns:a16="http://schemas.microsoft.com/office/drawing/2014/main" id="{D8E7D8AE-1193-026D-E5A0-5EA74B4F10AD}"/>
              </a:ext>
            </a:extLst>
          </p:cNvPr>
          <p:cNvPicPr>
            <a:picLocks noChangeAspect="1"/>
          </p:cNvPicPr>
          <p:nvPr/>
        </p:nvPicPr>
        <p:blipFill>
          <a:blip r:embed="rId3">
            <a:alphaModFix amt="57000"/>
          </a:blip>
          <a:stretch>
            <a:fillRect/>
          </a:stretch>
        </p:blipFill>
        <p:spPr>
          <a:xfrm rot="13777632">
            <a:off x="14443285" y="3219597"/>
            <a:ext cx="16538195" cy="7276806"/>
          </a:xfrm>
          <a:prstGeom prst="rect">
            <a:avLst/>
          </a:prstGeom>
        </p:spPr>
      </p:pic>
      <p:sp>
        <p:nvSpPr>
          <p:cNvPr id="18" name="Rectangle 17">
            <a:extLst>
              <a:ext uri="{FF2B5EF4-FFF2-40B4-BE49-F238E27FC236}">
                <a16:creationId xmlns:a16="http://schemas.microsoft.com/office/drawing/2014/main" id="{498F9BD4-FE2E-E562-250B-E9AA55D6AF8D}"/>
              </a:ext>
            </a:extLst>
          </p:cNvPr>
          <p:cNvSpPr/>
          <p:nvPr/>
        </p:nvSpPr>
        <p:spPr>
          <a:xfrm>
            <a:off x="2420720" y="3874701"/>
            <a:ext cx="1535120" cy="8469700"/>
          </a:xfrm>
          <a:prstGeom prst="rect">
            <a:avLst/>
          </a:prstGeom>
          <a:solidFill>
            <a:srgbClr val="18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pic>
        <p:nvPicPr>
          <p:cNvPr id="16" name="Graphic 15" descr="Asia with solid fill">
            <a:extLst>
              <a:ext uri="{FF2B5EF4-FFF2-40B4-BE49-F238E27FC236}">
                <a16:creationId xmlns:a16="http://schemas.microsoft.com/office/drawing/2014/main" id="{EE3E27A4-F303-C740-F127-53EEBBFEBE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4880" y="5378814"/>
            <a:ext cx="1234674" cy="1234674"/>
          </a:xfrm>
          <a:prstGeom prst="rect">
            <a:avLst/>
          </a:prstGeom>
        </p:spPr>
      </p:pic>
      <p:pic>
        <p:nvPicPr>
          <p:cNvPr id="17" name="Picture 16">
            <a:extLst>
              <a:ext uri="{FF2B5EF4-FFF2-40B4-BE49-F238E27FC236}">
                <a16:creationId xmlns:a16="http://schemas.microsoft.com/office/drawing/2014/main" id="{BE4B7D8C-04F7-5D10-CA70-1D092F6417C8}"/>
              </a:ext>
            </a:extLst>
          </p:cNvPr>
          <p:cNvPicPr>
            <a:picLocks noChangeAspect="1"/>
          </p:cNvPicPr>
          <p:nvPr/>
        </p:nvPicPr>
        <p:blipFill>
          <a:blip r:embed="rId6"/>
          <a:stretch>
            <a:fillRect/>
          </a:stretch>
        </p:blipFill>
        <p:spPr>
          <a:xfrm>
            <a:off x="2745245" y="6597007"/>
            <a:ext cx="753085" cy="915914"/>
          </a:xfrm>
          <a:prstGeom prst="rect">
            <a:avLst/>
          </a:prstGeom>
        </p:spPr>
      </p:pic>
      <p:pic>
        <p:nvPicPr>
          <p:cNvPr id="20" name="Graphic 19" descr="North America with solid fill">
            <a:extLst>
              <a:ext uri="{FF2B5EF4-FFF2-40B4-BE49-F238E27FC236}">
                <a16:creationId xmlns:a16="http://schemas.microsoft.com/office/drawing/2014/main" id="{7C2A565A-A77F-B658-52F1-DA1059B690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83930" y="7515490"/>
            <a:ext cx="1215624" cy="1215624"/>
          </a:xfrm>
          <a:prstGeom prst="rect">
            <a:avLst/>
          </a:prstGeom>
        </p:spPr>
      </p:pic>
      <p:pic>
        <p:nvPicPr>
          <p:cNvPr id="22" name="Graphic 21" descr="Africa with solid fill">
            <a:extLst>
              <a:ext uri="{FF2B5EF4-FFF2-40B4-BE49-F238E27FC236}">
                <a16:creationId xmlns:a16="http://schemas.microsoft.com/office/drawing/2014/main" id="{046487F0-B9E7-831D-0266-C87068DDB9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34542" y="8731114"/>
            <a:ext cx="871072" cy="871072"/>
          </a:xfrm>
          <a:prstGeom prst="rect">
            <a:avLst/>
          </a:prstGeom>
        </p:spPr>
      </p:pic>
      <p:pic>
        <p:nvPicPr>
          <p:cNvPr id="24" name="Graphic 23" descr="Europe with solid fill">
            <a:extLst>
              <a:ext uri="{FF2B5EF4-FFF2-40B4-BE49-F238E27FC236}">
                <a16:creationId xmlns:a16="http://schemas.microsoft.com/office/drawing/2014/main" id="{69B465C5-33B5-532F-3F62-6B8B09DAD2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30615" y="9633116"/>
            <a:ext cx="1040734" cy="1040734"/>
          </a:xfrm>
          <a:prstGeom prst="rect">
            <a:avLst/>
          </a:prstGeom>
        </p:spPr>
      </p:pic>
      <p:pic>
        <p:nvPicPr>
          <p:cNvPr id="26" name="Graphic 25" descr="Australia with solid fill">
            <a:extLst>
              <a:ext uri="{FF2B5EF4-FFF2-40B4-BE49-F238E27FC236}">
                <a16:creationId xmlns:a16="http://schemas.microsoft.com/office/drawing/2014/main" id="{90FC1D3D-019B-4233-C0D3-EA054BB5B3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91214" y="10742302"/>
            <a:ext cx="1108340" cy="1108340"/>
          </a:xfrm>
          <a:prstGeom prst="rect">
            <a:avLst/>
          </a:prstGeom>
        </p:spPr>
      </p:pic>
      <p:sp>
        <p:nvSpPr>
          <p:cNvPr id="3" name="TextBox 2">
            <a:extLst>
              <a:ext uri="{FF2B5EF4-FFF2-40B4-BE49-F238E27FC236}">
                <a16:creationId xmlns:a16="http://schemas.microsoft.com/office/drawing/2014/main" id="{9708A2FA-DAD3-927A-C971-40F1BD65BE13}"/>
              </a:ext>
            </a:extLst>
          </p:cNvPr>
          <p:cNvSpPr txBox="1"/>
          <p:nvPr/>
        </p:nvSpPr>
        <p:spPr>
          <a:xfrm>
            <a:off x="1397000" y="13136594"/>
            <a:ext cx="9372694" cy="369332"/>
          </a:xfrm>
          <a:prstGeom prst="rect">
            <a:avLst/>
          </a:prstGeom>
          <a:noFill/>
        </p:spPr>
        <p:txBody>
          <a:bodyPr wrap="none" rtlCol="0">
            <a:spAutoFit/>
          </a:bodyPr>
          <a:lstStyle/>
          <a:p>
            <a:r>
              <a:rPr lang="en-US">
                <a:solidFill>
                  <a:srgbClr val="434E58"/>
                </a:solidFill>
                <a:latin typeface="EC Square Sans Pro" panose="020B0506040000020004" pitchFamily="34" charset="0"/>
              </a:rPr>
              <a:t>Ecosystem Marketplace’s Global Carbon Markets Data Intelligence and Analytics Dashboard (2023)</a:t>
            </a:r>
            <a:r>
              <a:rPr lang="en-BE">
                <a:solidFill>
                  <a:srgbClr val="434E58"/>
                </a:solidFill>
                <a:latin typeface="EC Square Sans Pro" panose="020B0506040000020004" pitchFamily="34" charset="0"/>
              </a:rPr>
              <a:t> </a:t>
            </a:r>
          </a:p>
        </p:txBody>
      </p:sp>
    </p:spTree>
    <p:extLst>
      <p:ext uri="{BB962C8B-B14F-4D97-AF65-F5344CB8AC3E}">
        <p14:creationId xmlns:p14="http://schemas.microsoft.com/office/powerpoint/2010/main" val="140145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B9FC2E24-F938-D9FE-85B2-EC54A224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51012">
            <a:off x="-3306317" y="-9524318"/>
            <a:ext cx="33016715" cy="36437092"/>
          </a:xfrm>
          <a:prstGeom prst="rect">
            <a:avLst/>
          </a:prstGeom>
        </p:spPr>
      </p:pic>
      <p:sp>
        <p:nvSpPr>
          <p:cNvPr id="6" name="Title 5"/>
          <p:cNvSpPr>
            <a:spLocks noGrp="1"/>
          </p:cNvSpPr>
          <p:nvPr>
            <p:ph type="title"/>
          </p:nvPr>
        </p:nvSpPr>
        <p:spPr>
          <a:xfrm>
            <a:off x="1611293" y="1095353"/>
            <a:ext cx="15448798" cy="2419371"/>
          </a:xfrm>
        </p:spPr>
        <p:txBody>
          <a:bodyPr anchor="t"/>
          <a:lstStyle/>
          <a:p>
            <a:pPr marL="73025" marR="56515" indent="-635"/>
            <a:r>
              <a:rPr lang="en-GB" sz="8800">
                <a:solidFill>
                  <a:srgbClr val="FFCC02"/>
                </a:solidFill>
                <a:latin typeface="EC Square Sans Pro" panose="020B0506040000020004" pitchFamily="34" charset="0"/>
              </a:rPr>
              <a:t>SUPPLY-SIDE RISKS ASSOCIATED TO VOLUNTARY MARKET ACTIVITIES (1/2)</a:t>
            </a:r>
            <a:r>
              <a:rPr lang="en-US" sz="8800">
                <a:solidFill>
                  <a:srgbClr val="903F98"/>
                </a:solidFill>
                <a:latin typeface="EC Square Sans Pro" panose="020B0506040000020004" pitchFamily="34" charset="0"/>
              </a:rPr>
              <a:t>.</a:t>
            </a:r>
            <a:endParaRPr lang="en-GB" sz="4800">
              <a:solidFill>
                <a:srgbClr val="903F98"/>
              </a:solidFill>
              <a:latin typeface="EC Square Sans Pro" panose="020B0506040000020004" pitchFamily="34" charset="0"/>
              <a:ea typeface="Noto Sans" panose="020B0802040504020204" pitchFamily="34"/>
            </a:endParaRPr>
          </a:p>
        </p:txBody>
      </p:sp>
      <p:grpSp>
        <p:nvGrpSpPr>
          <p:cNvPr id="9" name="Group 8">
            <a:extLst>
              <a:ext uri="{FF2B5EF4-FFF2-40B4-BE49-F238E27FC236}">
                <a16:creationId xmlns:a16="http://schemas.microsoft.com/office/drawing/2014/main" id="{DADFF4E1-1A0E-3D00-4015-6F3672A22B00}"/>
              </a:ext>
            </a:extLst>
          </p:cNvPr>
          <p:cNvGrpSpPr/>
          <p:nvPr/>
        </p:nvGrpSpPr>
        <p:grpSpPr>
          <a:xfrm>
            <a:off x="937796" y="5843206"/>
            <a:ext cx="5277702" cy="5277702"/>
            <a:chOff x="1310418" y="6878303"/>
            <a:chExt cx="5277702" cy="5277702"/>
          </a:xfrm>
        </p:grpSpPr>
        <p:sp>
          <p:nvSpPr>
            <p:cNvPr id="7" name="Oval 6">
              <a:extLst>
                <a:ext uri="{FF2B5EF4-FFF2-40B4-BE49-F238E27FC236}">
                  <a16:creationId xmlns:a16="http://schemas.microsoft.com/office/drawing/2014/main" id="{4B80E045-8C34-A548-F6FD-82867D836B92}"/>
                </a:ext>
              </a:extLst>
            </p:cNvPr>
            <p:cNvSpPr/>
            <p:nvPr/>
          </p:nvSpPr>
          <p:spPr>
            <a:xfrm>
              <a:off x="1310418"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474E74D-F62E-B8D3-B53B-ACDE57034BD5}"/>
                </a:ext>
              </a:extLst>
            </p:cNvPr>
            <p:cNvSpPr txBox="1">
              <a:spLocks/>
            </p:cNvSpPr>
            <p:nvPr/>
          </p:nvSpPr>
          <p:spPr>
            <a:xfrm>
              <a:off x="1816010" y="8114415"/>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FINANCIAL RISKS</a:t>
              </a:r>
            </a:p>
            <a:p>
              <a:r>
                <a:rPr lang="en-GB" sz="3600" b="0">
                  <a:solidFill>
                    <a:srgbClr val="00125C"/>
                  </a:solidFill>
                  <a:latin typeface="EC Square Sans Pro" panose="020B0506040000020004" pitchFamily="34" charset="0"/>
                </a:rPr>
                <a:t>Low prices, high carbon transaction costs, small benefits for carbon owners.</a:t>
              </a:r>
            </a:p>
          </p:txBody>
        </p:sp>
      </p:grpSp>
      <p:grpSp>
        <p:nvGrpSpPr>
          <p:cNvPr id="12" name="Group 11">
            <a:extLst>
              <a:ext uri="{FF2B5EF4-FFF2-40B4-BE49-F238E27FC236}">
                <a16:creationId xmlns:a16="http://schemas.microsoft.com/office/drawing/2014/main" id="{187FE619-97F0-C396-FFCA-52CFB8831717}"/>
              </a:ext>
            </a:extLst>
          </p:cNvPr>
          <p:cNvGrpSpPr/>
          <p:nvPr/>
        </p:nvGrpSpPr>
        <p:grpSpPr>
          <a:xfrm>
            <a:off x="9888345" y="6418837"/>
            <a:ext cx="5277702" cy="5277702"/>
            <a:chOff x="542871" y="6878303"/>
            <a:chExt cx="5277702" cy="5277702"/>
          </a:xfrm>
        </p:grpSpPr>
        <p:sp>
          <p:nvSpPr>
            <p:cNvPr id="13" name="Oval 12">
              <a:extLst>
                <a:ext uri="{FF2B5EF4-FFF2-40B4-BE49-F238E27FC236}">
                  <a16:creationId xmlns:a16="http://schemas.microsoft.com/office/drawing/2014/main" id="{41E54DA8-D56E-627E-D3A8-923F912A7366}"/>
                </a:ext>
              </a:extLst>
            </p:cNvPr>
            <p:cNvSpPr/>
            <p:nvPr/>
          </p:nvSpPr>
          <p:spPr>
            <a:xfrm>
              <a:off x="542871"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724B7A1-EE07-4122-AAAD-B8F84CAC8FA6}"/>
                </a:ext>
              </a:extLst>
            </p:cNvPr>
            <p:cNvSpPr txBox="1">
              <a:spLocks/>
            </p:cNvSpPr>
            <p:nvPr/>
          </p:nvSpPr>
          <p:spPr>
            <a:xfrm>
              <a:off x="1048463" y="7734300"/>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TECHNICAL RISKS</a:t>
              </a:r>
            </a:p>
            <a:p>
              <a:r>
                <a:rPr lang="en-GB" sz="3600" b="0">
                  <a:solidFill>
                    <a:srgbClr val="00125C"/>
                  </a:solidFill>
                  <a:latin typeface="EC Square Sans Pro" panose="020B0506040000020004" pitchFamily="34" charset="0"/>
                </a:rPr>
                <a:t>Complex carbon measurement, reporting, and verification. </a:t>
              </a:r>
            </a:p>
          </p:txBody>
        </p:sp>
      </p:grpSp>
      <p:grpSp>
        <p:nvGrpSpPr>
          <p:cNvPr id="15" name="Group 14">
            <a:extLst>
              <a:ext uri="{FF2B5EF4-FFF2-40B4-BE49-F238E27FC236}">
                <a16:creationId xmlns:a16="http://schemas.microsoft.com/office/drawing/2014/main" id="{31AB9A60-54CC-6612-3306-0AB8547B25D5}"/>
              </a:ext>
            </a:extLst>
          </p:cNvPr>
          <p:cNvGrpSpPr/>
          <p:nvPr/>
        </p:nvGrpSpPr>
        <p:grpSpPr>
          <a:xfrm>
            <a:off x="17234040" y="3416526"/>
            <a:ext cx="5277702" cy="5277702"/>
            <a:chOff x="542871" y="6878303"/>
            <a:chExt cx="5277702" cy="5277702"/>
          </a:xfrm>
        </p:grpSpPr>
        <p:sp>
          <p:nvSpPr>
            <p:cNvPr id="16" name="Oval 15">
              <a:extLst>
                <a:ext uri="{FF2B5EF4-FFF2-40B4-BE49-F238E27FC236}">
                  <a16:creationId xmlns:a16="http://schemas.microsoft.com/office/drawing/2014/main" id="{91154552-FA71-9B96-0374-48C38BD5C8CE}"/>
                </a:ext>
              </a:extLst>
            </p:cNvPr>
            <p:cNvSpPr/>
            <p:nvPr/>
          </p:nvSpPr>
          <p:spPr>
            <a:xfrm>
              <a:off x="542871"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44C510C-17D2-32D4-7ACC-749D23606903}"/>
                </a:ext>
              </a:extLst>
            </p:cNvPr>
            <p:cNvSpPr txBox="1">
              <a:spLocks/>
            </p:cNvSpPr>
            <p:nvPr/>
          </p:nvSpPr>
          <p:spPr>
            <a:xfrm>
              <a:off x="1048463" y="7734300"/>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SOCIAL RISKS</a:t>
              </a:r>
              <a:br>
                <a:rPr lang="en-GB" sz="3600">
                  <a:latin typeface="EC Square Sans Pro" panose="020B0506040000020004" pitchFamily="34" charset="0"/>
                </a:rPr>
              </a:br>
              <a:r>
                <a:rPr lang="en-GB" sz="3600" b="0">
                  <a:solidFill>
                    <a:srgbClr val="00125C"/>
                  </a:solidFill>
                  <a:latin typeface="EC Square Sans Pro" panose="020B0506040000020004" pitchFamily="34" charset="0"/>
                </a:rPr>
                <a:t>Absence of just carbon benefit-sharing mechanisms.</a:t>
              </a:r>
            </a:p>
          </p:txBody>
        </p:sp>
      </p:grpSp>
    </p:spTree>
    <p:extLst>
      <p:ext uri="{BB962C8B-B14F-4D97-AF65-F5344CB8AC3E}">
        <p14:creationId xmlns:p14="http://schemas.microsoft.com/office/powerpoint/2010/main" val="209360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B9FC2E24-F938-D9FE-85B2-EC54A224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76217">
            <a:off x="-3800493" y="-8667676"/>
            <a:ext cx="33016715" cy="36437092"/>
          </a:xfrm>
          <a:prstGeom prst="rect">
            <a:avLst/>
          </a:prstGeom>
        </p:spPr>
      </p:pic>
      <p:sp>
        <p:nvSpPr>
          <p:cNvPr id="6" name="Title 5"/>
          <p:cNvSpPr>
            <a:spLocks noGrp="1"/>
          </p:cNvSpPr>
          <p:nvPr>
            <p:ph type="title"/>
          </p:nvPr>
        </p:nvSpPr>
        <p:spPr>
          <a:xfrm>
            <a:off x="1611293" y="1095353"/>
            <a:ext cx="13819208" cy="2419371"/>
          </a:xfrm>
        </p:spPr>
        <p:txBody>
          <a:bodyPr anchor="t"/>
          <a:lstStyle/>
          <a:p>
            <a:pPr marL="73025" marR="56515" indent="-635"/>
            <a:r>
              <a:rPr lang="en-GB" sz="8800" b="0">
                <a:solidFill>
                  <a:srgbClr val="FFCC02"/>
                </a:solidFill>
                <a:latin typeface="EC Square Sans Pro" panose="020B0506040000020004" pitchFamily="34" charset="0"/>
              </a:rPr>
              <a:t>SUPPLY-SIDE RISKS ASSOCIATED TO VOLUNTARY MARKET ACTIVITIES (2/2)</a:t>
            </a:r>
            <a:r>
              <a:rPr lang="en-US" sz="8800">
                <a:latin typeface="EC Square Sans Pro" panose="020B0506040000020004" pitchFamily="34" charset="0"/>
              </a:rPr>
              <a:t>.</a:t>
            </a:r>
            <a:endParaRPr lang="en-GB" sz="4800">
              <a:latin typeface="EC Square Sans Pro" panose="020B0506040000020004" pitchFamily="34" charset="0"/>
              <a:ea typeface="Noto Sans" panose="020B0802040504020204" pitchFamily="34"/>
            </a:endParaRPr>
          </a:p>
        </p:txBody>
      </p:sp>
      <p:grpSp>
        <p:nvGrpSpPr>
          <p:cNvPr id="9" name="Group 8">
            <a:extLst>
              <a:ext uri="{FF2B5EF4-FFF2-40B4-BE49-F238E27FC236}">
                <a16:creationId xmlns:a16="http://schemas.microsoft.com/office/drawing/2014/main" id="{DADFF4E1-1A0E-3D00-4015-6F3672A22B00}"/>
              </a:ext>
            </a:extLst>
          </p:cNvPr>
          <p:cNvGrpSpPr/>
          <p:nvPr/>
        </p:nvGrpSpPr>
        <p:grpSpPr>
          <a:xfrm>
            <a:off x="2132662" y="7617259"/>
            <a:ext cx="5277702" cy="5277702"/>
            <a:chOff x="542871" y="6878303"/>
            <a:chExt cx="5277702" cy="5277702"/>
          </a:xfrm>
        </p:grpSpPr>
        <p:sp>
          <p:nvSpPr>
            <p:cNvPr id="7" name="Oval 6">
              <a:extLst>
                <a:ext uri="{FF2B5EF4-FFF2-40B4-BE49-F238E27FC236}">
                  <a16:creationId xmlns:a16="http://schemas.microsoft.com/office/drawing/2014/main" id="{4B80E045-8C34-A548-F6FD-82867D836B92}"/>
                </a:ext>
              </a:extLst>
            </p:cNvPr>
            <p:cNvSpPr/>
            <p:nvPr/>
          </p:nvSpPr>
          <p:spPr>
            <a:xfrm>
              <a:off x="542871"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474E74D-F62E-B8D3-B53B-ACDE57034BD5}"/>
                </a:ext>
              </a:extLst>
            </p:cNvPr>
            <p:cNvSpPr txBox="1">
              <a:spLocks/>
            </p:cNvSpPr>
            <p:nvPr/>
          </p:nvSpPr>
          <p:spPr>
            <a:xfrm>
              <a:off x="1048463" y="7734299"/>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GENDER RISKS</a:t>
              </a:r>
            </a:p>
            <a:p>
              <a:r>
                <a:rPr lang="en-GB" sz="3600" b="0">
                  <a:solidFill>
                    <a:srgbClr val="00125C"/>
                  </a:solidFill>
                  <a:latin typeface="EC Square Sans Pro" panose="020B0506040000020004" pitchFamily="34" charset="0"/>
                </a:rPr>
                <a:t>Carbon project design doesn’t allow women and girls to benefit, carbon ownership is mainly attributed to men.</a:t>
              </a:r>
            </a:p>
          </p:txBody>
        </p:sp>
      </p:grpSp>
      <p:grpSp>
        <p:nvGrpSpPr>
          <p:cNvPr id="12" name="Group 11">
            <a:extLst>
              <a:ext uri="{FF2B5EF4-FFF2-40B4-BE49-F238E27FC236}">
                <a16:creationId xmlns:a16="http://schemas.microsoft.com/office/drawing/2014/main" id="{187FE619-97F0-C396-FFCA-52CFB8831717}"/>
              </a:ext>
            </a:extLst>
          </p:cNvPr>
          <p:cNvGrpSpPr/>
          <p:nvPr/>
        </p:nvGrpSpPr>
        <p:grpSpPr>
          <a:xfrm>
            <a:off x="10230552" y="5189286"/>
            <a:ext cx="5277702" cy="5277702"/>
            <a:chOff x="542871" y="6878303"/>
            <a:chExt cx="5277702" cy="5277702"/>
          </a:xfrm>
        </p:grpSpPr>
        <p:sp>
          <p:nvSpPr>
            <p:cNvPr id="13" name="Oval 12">
              <a:extLst>
                <a:ext uri="{FF2B5EF4-FFF2-40B4-BE49-F238E27FC236}">
                  <a16:creationId xmlns:a16="http://schemas.microsoft.com/office/drawing/2014/main" id="{41E54DA8-D56E-627E-D3A8-923F912A7366}"/>
                </a:ext>
              </a:extLst>
            </p:cNvPr>
            <p:cNvSpPr/>
            <p:nvPr/>
          </p:nvSpPr>
          <p:spPr>
            <a:xfrm>
              <a:off x="542871"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724B7A1-EE07-4122-AAAD-B8F84CAC8FA6}"/>
                </a:ext>
              </a:extLst>
            </p:cNvPr>
            <p:cNvSpPr txBox="1">
              <a:spLocks/>
            </p:cNvSpPr>
            <p:nvPr/>
          </p:nvSpPr>
          <p:spPr>
            <a:xfrm>
              <a:off x="1048463" y="7734300"/>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ENVIRONMENTAL RISKS</a:t>
              </a:r>
            </a:p>
            <a:p>
              <a:r>
                <a:rPr lang="en-GB" sz="3600" b="0">
                  <a:solidFill>
                    <a:srgbClr val="00125C"/>
                  </a:solidFill>
                  <a:latin typeface="EC Square Sans Pro" panose="020B0506040000020004" pitchFamily="34" charset="0"/>
                </a:rPr>
                <a:t>Some mitigation activities may deplete natural resources (water, soil).</a:t>
              </a:r>
            </a:p>
          </p:txBody>
        </p:sp>
      </p:grpSp>
      <p:grpSp>
        <p:nvGrpSpPr>
          <p:cNvPr id="15" name="Group 14">
            <a:extLst>
              <a:ext uri="{FF2B5EF4-FFF2-40B4-BE49-F238E27FC236}">
                <a16:creationId xmlns:a16="http://schemas.microsoft.com/office/drawing/2014/main" id="{31AB9A60-54CC-6612-3306-0AB8547B25D5}"/>
              </a:ext>
            </a:extLst>
          </p:cNvPr>
          <p:cNvGrpSpPr/>
          <p:nvPr/>
        </p:nvGrpSpPr>
        <p:grpSpPr>
          <a:xfrm>
            <a:off x="17693323" y="7249302"/>
            <a:ext cx="5277702" cy="5277702"/>
            <a:chOff x="542871" y="6878303"/>
            <a:chExt cx="5277702" cy="5277702"/>
          </a:xfrm>
        </p:grpSpPr>
        <p:sp>
          <p:nvSpPr>
            <p:cNvPr id="16" name="Oval 15">
              <a:extLst>
                <a:ext uri="{FF2B5EF4-FFF2-40B4-BE49-F238E27FC236}">
                  <a16:creationId xmlns:a16="http://schemas.microsoft.com/office/drawing/2014/main" id="{91154552-FA71-9B96-0374-48C38BD5C8CE}"/>
                </a:ext>
              </a:extLst>
            </p:cNvPr>
            <p:cNvSpPr/>
            <p:nvPr/>
          </p:nvSpPr>
          <p:spPr>
            <a:xfrm>
              <a:off x="542871" y="6878303"/>
              <a:ext cx="5277702" cy="5277702"/>
            </a:xfrm>
            <a:prstGeom prst="ellipse">
              <a:avLst/>
            </a:prstGeom>
            <a:solidFill>
              <a:srgbClr val="FCF9F6"/>
            </a:solidFill>
            <a:ln w="104775">
              <a:solidFill>
                <a:srgbClr val="FFCC02"/>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44C510C-17D2-32D4-7ACC-749D23606903}"/>
                </a:ext>
              </a:extLst>
            </p:cNvPr>
            <p:cNvSpPr txBox="1">
              <a:spLocks/>
            </p:cNvSpPr>
            <p:nvPr/>
          </p:nvSpPr>
          <p:spPr>
            <a:xfrm>
              <a:off x="1048463" y="7734300"/>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latin typeface="EC Square Sans Pro" panose="020B0506040000020004" pitchFamily="34" charset="0"/>
                </a:rPr>
                <a:t>NON-ALIGNMENT </a:t>
              </a:r>
              <a:br>
                <a:rPr lang="en-GB" sz="3600">
                  <a:latin typeface="EC Square Sans Pro" panose="020B0506040000020004" pitchFamily="34" charset="0"/>
                </a:rPr>
              </a:br>
              <a:r>
                <a:rPr lang="en-GB" sz="3600" b="0">
                  <a:solidFill>
                    <a:srgbClr val="00125C"/>
                  </a:solidFill>
                  <a:latin typeface="EC Square Sans Pro" panose="020B0506040000020004" pitchFamily="34" charset="0"/>
                </a:rPr>
                <a:t>with national and international climate change policies (NDC, Paris Agreement).</a:t>
              </a:r>
            </a:p>
          </p:txBody>
        </p:sp>
      </p:grpSp>
    </p:spTree>
    <p:extLst>
      <p:ext uri="{BB962C8B-B14F-4D97-AF65-F5344CB8AC3E}">
        <p14:creationId xmlns:p14="http://schemas.microsoft.com/office/powerpoint/2010/main" val="2008481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3900">
                <a:solidFill>
                  <a:srgbClr val="18B8A6"/>
                </a:solidFill>
                <a:latin typeface="EC Square Sans Pro" panose="020B0506040000020004" pitchFamily="34" charset="0"/>
              </a:rPr>
              <a:t>1</a:t>
            </a:r>
          </a:p>
        </p:txBody>
      </p:sp>
      <p:sp>
        <p:nvSpPr>
          <p:cNvPr id="5" name="Content Placeholder 4"/>
          <p:cNvSpPr>
            <a:spLocks noGrp="1"/>
          </p:cNvSpPr>
          <p:nvPr>
            <p:ph sz="half" idx="1"/>
          </p:nvPr>
        </p:nvSpPr>
        <p:spPr/>
        <p:txBody>
          <a:bodyPr>
            <a:normAutofit/>
          </a:bodyPr>
          <a:lstStyle/>
          <a:p>
            <a:r>
              <a:rPr lang="en-US" sz="16600">
                <a:latin typeface="EC Square Sans Pro" panose="020B0506040000020004" pitchFamily="34" charset="0"/>
              </a:rPr>
              <a:t>WHAT IS CARBON PRICING</a:t>
            </a:r>
            <a:r>
              <a:rPr lang="en-US" sz="16600">
                <a:solidFill>
                  <a:srgbClr val="18B8A6"/>
                </a:solidFill>
                <a:latin typeface="EC Square Sans Pro" panose="020B0506040000020004" pitchFamily="34" charset="0"/>
              </a:rPr>
              <a:t>.</a:t>
            </a:r>
            <a:endParaRPr lang="en-GB" sz="16600">
              <a:solidFill>
                <a:srgbClr val="18B8A6"/>
              </a:solidFill>
              <a:latin typeface="EC Square Sans Pro" panose="020B0506040000020004" pitchFamily="34" charset="0"/>
            </a:endParaRPr>
          </a:p>
        </p:txBody>
      </p:sp>
      <p:pic>
        <p:nvPicPr>
          <p:cNvPr id="3" name="Content Placeholder 10">
            <a:extLst>
              <a:ext uri="{FF2B5EF4-FFF2-40B4-BE49-F238E27FC236}">
                <a16:creationId xmlns:a16="http://schemas.microsoft.com/office/drawing/2014/main" id="{EAB99656-1523-7532-9167-041140B0E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9504"/>
            <a:ext cx="25145999" cy="27751008"/>
          </a:xfrm>
          <a:prstGeom prst="rect">
            <a:avLst/>
          </a:prstGeom>
        </p:spPr>
      </p:pic>
    </p:spTree>
    <p:extLst>
      <p:ext uri="{BB962C8B-B14F-4D97-AF65-F5344CB8AC3E}">
        <p14:creationId xmlns:p14="http://schemas.microsoft.com/office/powerpoint/2010/main" val="351959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11293" y="1095353"/>
            <a:ext cx="13819208" cy="2419371"/>
          </a:xfrm>
        </p:spPr>
        <p:txBody>
          <a:bodyPr anchor="t"/>
          <a:lstStyle/>
          <a:p>
            <a:pPr marL="73025" marR="56515" indent="-635"/>
            <a:r>
              <a:rPr lang="en-GB" sz="8800" b="0">
                <a:solidFill>
                  <a:srgbClr val="FFCC02"/>
                </a:solidFill>
                <a:latin typeface="EC Square Sans Pro" panose="020B0506040000020004" pitchFamily="34" charset="0"/>
              </a:rPr>
              <a:t>DEMAND-SIDE RISKS ASSOCIATED TO VOLUNTARY MARKET ACTIVITIES</a:t>
            </a:r>
            <a:r>
              <a:rPr lang="en-US" sz="8800">
                <a:latin typeface="EC Square Sans Pro" panose="020B0506040000020004" pitchFamily="34" charset="0"/>
              </a:rPr>
              <a:t>.</a:t>
            </a:r>
            <a:endParaRPr lang="en-GB" sz="4800">
              <a:latin typeface="EC Square Sans Pro" panose="020B0506040000020004" pitchFamily="34" charset="0"/>
              <a:ea typeface="Noto Sans" panose="020B0802040504020204" pitchFamily="34"/>
            </a:endParaRPr>
          </a:p>
        </p:txBody>
      </p:sp>
      <p:sp>
        <p:nvSpPr>
          <p:cNvPr id="3" name="Content Placeholder 15">
            <a:extLst>
              <a:ext uri="{FF2B5EF4-FFF2-40B4-BE49-F238E27FC236}">
                <a16:creationId xmlns:a16="http://schemas.microsoft.com/office/drawing/2014/main" id="{3FCA9697-9F6C-E290-8A11-F972F0836A3F}"/>
              </a:ext>
            </a:extLst>
          </p:cNvPr>
          <p:cNvSpPr>
            <a:spLocks noGrp="1"/>
          </p:cNvSpPr>
          <p:nvPr>
            <p:ph sz="half" idx="1"/>
          </p:nvPr>
        </p:nvSpPr>
        <p:spPr>
          <a:xfrm>
            <a:off x="1672252" y="5632704"/>
            <a:ext cx="20120948" cy="6721221"/>
          </a:xfrm>
        </p:spPr>
        <p:txBody>
          <a:bodyPr>
            <a:normAutofit fontScale="55000" lnSpcReduction="20000"/>
          </a:bodyPr>
          <a:lstStyle/>
          <a:p>
            <a:pPr marL="1143000" indent="-1143000">
              <a:buFont typeface="Wingdings" pitchFamily="2" charset="2"/>
              <a:buChar char="§"/>
            </a:pPr>
            <a:r>
              <a:rPr lang="en-GB" sz="8800">
                <a:latin typeface="Arial" panose="020B0604020202020204" pitchFamily="34" charset="0"/>
                <a:cs typeface="Arial" panose="020B0604020202020204" pitchFamily="34" charset="0"/>
              </a:rPr>
              <a:t>Poor </a:t>
            </a:r>
            <a:r>
              <a:rPr lang="en-GB" sz="8800">
                <a:solidFill>
                  <a:srgbClr val="18B8A6"/>
                </a:solidFill>
                <a:latin typeface="Arial" panose="020B0604020202020204" pitchFamily="34" charset="0"/>
                <a:cs typeface="Arial" panose="020B0604020202020204" pitchFamily="34" charset="0"/>
              </a:rPr>
              <a:t>quality and integrity </a:t>
            </a:r>
            <a:r>
              <a:rPr lang="en-GB" sz="8800">
                <a:latin typeface="Arial" panose="020B0604020202020204" pitchFamily="34" charset="0"/>
                <a:cs typeface="Arial" panose="020B0604020202020204" pitchFamily="34" charset="0"/>
              </a:rPr>
              <a:t>of carbon credits. </a:t>
            </a:r>
          </a:p>
          <a:p>
            <a:pPr marL="1143000" indent="-1143000">
              <a:buFont typeface="Wingdings" pitchFamily="2" charset="2"/>
              <a:buChar char="§"/>
            </a:pPr>
            <a:r>
              <a:rPr lang="en-GB" sz="8800">
                <a:latin typeface="Arial" panose="020B0604020202020204" pitchFamily="34" charset="0"/>
                <a:cs typeface="Arial" panose="020B0604020202020204" pitchFamily="34" charset="0"/>
              </a:rPr>
              <a:t>The VCM does not require the buyer to reduce its own emissions. This may lead to </a:t>
            </a:r>
            <a:r>
              <a:rPr lang="en-GB" sz="8800">
                <a:solidFill>
                  <a:srgbClr val="18B8A6"/>
                </a:solidFill>
                <a:latin typeface="Arial" panose="020B0604020202020204" pitchFamily="34" charset="0"/>
                <a:cs typeface="Arial" panose="020B0604020202020204" pitchFamily="34" charset="0"/>
              </a:rPr>
              <a:t>reduced ambition from emitters, </a:t>
            </a:r>
            <a:r>
              <a:rPr lang="en-GB" sz="8800">
                <a:latin typeface="Arial" panose="020B0604020202020204" pitchFamily="34" charset="0"/>
                <a:cs typeface="Arial" panose="020B0604020202020204" pitchFamily="34" charset="0"/>
              </a:rPr>
              <a:t>as all emissions may be compensated by acquiring carbon credits produced elsewhere.</a:t>
            </a:r>
          </a:p>
          <a:p>
            <a:pPr marL="1143000" indent="-1143000">
              <a:buFont typeface="Wingdings" pitchFamily="2" charset="2"/>
              <a:buChar char="§"/>
            </a:pPr>
            <a:endParaRPr lang="en-GB" sz="8800">
              <a:latin typeface="Arial" panose="020B0604020202020204" pitchFamily="34" charset="0"/>
              <a:cs typeface="Arial" panose="020B0604020202020204" pitchFamily="34" charset="0"/>
            </a:endParaRPr>
          </a:p>
          <a:p>
            <a:pPr marL="0" indent="0">
              <a:buNone/>
            </a:pPr>
            <a:r>
              <a:rPr lang="en-GB" sz="9600">
                <a:solidFill>
                  <a:srgbClr val="002060"/>
                </a:solidFill>
                <a:latin typeface="Arial" panose="020B0604020202020204" pitchFamily="34" charset="0"/>
                <a:cs typeface="Arial" panose="020B0604020202020204" pitchFamily="34" charset="0"/>
              </a:rPr>
              <a:t>With the increasing interest in voluntary markets, it is important for partner countries to </a:t>
            </a:r>
            <a:r>
              <a:rPr lang="en-GB" sz="9600">
                <a:solidFill>
                  <a:srgbClr val="18B8A6"/>
                </a:solidFill>
                <a:latin typeface="Arial" panose="020B0604020202020204" pitchFamily="34" charset="0"/>
                <a:cs typeface="Arial" panose="020B0604020202020204" pitchFamily="34" charset="0"/>
              </a:rPr>
              <a:t>assess risks and regulate </a:t>
            </a:r>
            <a:r>
              <a:rPr lang="en-GB" sz="9600">
                <a:solidFill>
                  <a:srgbClr val="002060"/>
                </a:solidFill>
                <a:latin typeface="Arial" panose="020B0604020202020204" pitchFamily="34" charset="0"/>
                <a:cs typeface="Arial" panose="020B0604020202020204" pitchFamily="34" charset="0"/>
              </a:rPr>
              <a:t>voluntary market activities. </a:t>
            </a:r>
          </a:p>
        </p:txBody>
      </p:sp>
      <p:pic>
        <p:nvPicPr>
          <p:cNvPr id="4" name="Picture 3">
            <a:extLst>
              <a:ext uri="{FF2B5EF4-FFF2-40B4-BE49-F238E27FC236}">
                <a16:creationId xmlns:a16="http://schemas.microsoft.com/office/drawing/2014/main" id="{CCA3E310-687D-DDE3-6BDB-03821FA3153B}"/>
              </a:ext>
            </a:extLst>
          </p:cNvPr>
          <p:cNvPicPr>
            <a:picLocks noChangeAspect="1"/>
          </p:cNvPicPr>
          <p:nvPr/>
        </p:nvPicPr>
        <p:blipFill>
          <a:blip r:embed="rId3"/>
          <a:stretch>
            <a:fillRect/>
          </a:stretch>
        </p:blipFill>
        <p:spPr>
          <a:xfrm>
            <a:off x="12866578" y="-2423165"/>
            <a:ext cx="19691610" cy="8664308"/>
          </a:xfrm>
          <a:prstGeom prst="rect">
            <a:avLst/>
          </a:prstGeom>
        </p:spPr>
      </p:pic>
    </p:spTree>
    <p:extLst>
      <p:ext uri="{BB962C8B-B14F-4D97-AF65-F5344CB8AC3E}">
        <p14:creationId xmlns:p14="http://schemas.microsoft.com/office/powerpoint/2010/main" val="362497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5053" y="1109074"/>
            <a:ext cx="7863634" cy="2568120"/>
          </a:xfrm>
        </p:spPr>
        <p:txBody>
          <a:bodyPr/>
          <a:lstStyle/>
          <a:p>
            <a:r>
              <a:rPr lang="en-GB" sz="23900">
                <a:solidFill>
                  <a:srgbClr val="903F98"/>
                </a:solidFill>
                <a:latin typeface="EC Square Sans Pro" panose="020B0506040000020004" pitchFamily="34" charset="0"/>
              </a:rPr>
              <a:t>Poll</a:t>
            </a:r>
            <a:endParaRPr lang="en-GB">
              <a:solidFill>
                <a:srgbClr val="903F98"/>
              </a:solidFill>
            </a:endParaRPr>
          </a:p>
        </p:txBody>
      </p:sp>
      <p:sp>
        <p:nvSpPr>
          <p:cNvPr id="4" name="Content Placeholder 3"/>
          <p:cNvSpPr>
            <a:spLocks noGrp="1"/>
          </p:cNvSpPr>
          <p:nvPr>
            <p:ph sz="half" idx="1"/>
          </p:nvPr>
        </p:nvSpPr>
        <p:spPr>
          <a:xfrm>
            <a:off x="1215052" y="4167051"/>
            <a:ext cx="8652848" cy="8565697"/>
          </a:xfrm>
        </p:spPr>
        <p:txBody>
          <a:bodyPr>
            <a:normAutofit/>
          </a:bodyPr>
          <a:lstStyle/>
          <a:p>
            <a:r>
              <a:rPr lang="en-US" sz="11500" b="1">
                <a:solidFill>
                  <a:schemeClr val="bg1"/>
                </a:solidFill>
                <a:latin typeface="EC Square Sans Pro" panose="020B0506040000020004" pitchFamily="34" charset="0"/>
                <a:cs typeface="Arial" panose="020B0604020202020204" pitchFamily="34" charset="0"/>
              </a:rPr>
              <a:t>TEST YOUR KNOWLEDGE</a:t>
            </a:r>
            <a:r>
              <a:rPr lang="en-US" sz="11500" b="1">
                <a:solidFill>
                  <a:srgbClr val="903F98"/>
                </a:solidFill>
                <a:latin typeface="EC Square Sans Pro" panose="020B0506040000020004" pitchFamily="34" charset="0"/>
                <a:cs typeface="Arial" panose="020B0604020202020204" pitchFamily="34" charset="0"/>
              </a:rPr>
              <a:t>.</a:t>
            </a:r>
          </a:p>
        </p:txBody>
      </p:sp>
      <p:sp>
        <p:nvSpPr>
          <p:cNvPr id="2" name="Content Placeholder 15">
            <a:extLst>
              <a:ext uri="{FF2B5EF4-FFF2-40B4-BE49-F238E27FC236}">
                <a16:creationId xmlns:a16="http://schemas.microsoft.com/office/drawing/2014/main" id="{60B7583E-FA08-E959-E3DE-12E732D01447}"/>
              </a:ext>
            </a:extLst>
          </p:cNvPr>
          <p:cNvSpPr txBox="1">
            <a:spLocks/>
          </p:cNvSpPr>
          <p:nvPr/>
        </p:nvSpPr>
        <p:spPr>
          <a:xfrm>
            <a:off x="13208843" y="2092839"/>
            <a:ext cx="9729962" cy="9530321"/>
          </a:xfrm>
          <a:prstGeom prst="rect">
            <a:avLst/>
          </a:prstGeom>
        </p:spPr>
        <p:txBody>
          <a:bodyPr vert="horz" lIns="91440" tIns="45720" rIns="91440" bIns="45720" rtlCol="0">
            <a:normAutofit fontScale="85000" lnSpcReduction="20000"/>
          </a:bodyPr>
          <a:lstStyle>
            <a:lvl1pPr marL="0" indent="0" algn="l" defTabSz="1824319" rtl="0" eaLnBrk="1" latinLnBrk="0" hangingPunct="1">
              <a:lnSpc>
                <a:spcPct val="100000"/>
              </a:lnSpc>
              <a:spcBef>
                <a:spcPts val="1995"/>
              </a:spcBef>
              <a:buFont typeface="Arial" panose="020B0604020202020204" pitchFamily="34" charset="0"/>
              <a:buNone/>
              <a:defRPr sz="4400" kern="1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2pPr>
            <a:lvl3pPr marL="182431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3pPr>
            <a:lvl4pPr marL="273647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4pPr>
            <a:lvl5pPr marL="364863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a:lstStyle>
          <a:p>
            <a:r>
              <a:rPr lang="en-CA" sz="6200">
                <a:solidFill>
                  <a:srgbClr val="002060"/>
                </a:solidFill>
                <a:latin typeface="EC Square Sans Pro" panose="020B0506040000020004" pitchFamily="34" charset="0"/>
              </a:rPr>
              <a:t>To have full compensatory value (integrity), carbon projects and credits must be:</a:t>
            </a:r>
            <a:endParaRPr lang="en-BE" sz="6200">
              <a:solidFill>
                <a:srgbClr val="002060"/>
              </a:solidFill>
              <a:latin typeface="EC Square Sans Pro" panose="020B0506040000020004" pitchFamily="34" charset="0"/>
            </a:endParaRPr>
          </a:p>
          <a:p>
            <a:r>
              <a:rPr lang="en-US" sz="6200">
                <a:solidFill>
                  <a:srgbClr val="002060"/>
                </a:solidFill>
                <a:latin typeface="EC Square Sans Pro" panose="020B0506040000020004" pitchFamily="34" charset="0"/>
              </a:rPr>
              <a:t> </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CA" sz="6200">
                <a:solidFill>
                  <a:srgbClr val="002060"/>
                </a:solidFill>
                <a:latin typeface="EC Square Sans Pro" panose="020B0506040000020004" pitchFamily="34" charset="0"/>
              </a:rPr>
              <a:t>Transparent</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GB" sz="6200">
                <a:solidFill>
                  <a:srgbClr val="002060"/>
                </a:solidFill>
                <a:latin typeface="EC Square Sans Pro" panose="020B0506040000020004" pitchFamily="34" charset="0"/>
              </a:rPr>
              <a:t>Additional</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CA" sz="6200">
                <a:solidFill>
                  <a:srgbClr val="002060"/>
                </a:solidFill>
                <a:latin typeface="EC Square Sans Pro" panose="020B0506040000020004" pitchFamily="34" charset="0"/>
              </a:rPr>
              <a:t>Temporary</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CA" sz="6200">
                <a:solidFill>
                  <a:srgbClr val="002060"/>
                </a:solidFill>
                <a:latin typeface="EC Square Sans Pro" panose="020B0506040000020004" pitchFamily="34" charset="0"/>
              </a:rPr>
              <a:t>Free of leakage</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CA" sz="6200">
                <a:solidFill>
                  <a:srgbClr val="002060"/>
                </a:solidFill>
                <a:latin typeface="EC Square Sans Pro" panose="020B0506040000020004" pitchFamily="34" charset="0"/>
              </a:rPr>
              <a:t>Secret</a:t>
            </a:r>
            <a:endParaRPr lang="en-BE" sz="6200">
              <a:solidFill>
                <a:srgbClr val="002060"/>
              </a:solidFill>
              <a:latin typeface="EC Square Sans Pro" panose="020B0506040000020004" pitchFamily="34" charset="0"/>
            </a:endParaRPr>
          </a:p>
          <a:p>
            <a:pPr marL="1143000" lvl="0" indent="-1143000">
              <a:buFont typeface="+mj-lt"/>
              <a:buAutoNum type="alphaLcPeriod"/>
              <a:tabLst>
                <a:tab pos="457200" algn="l"/>
              </a:tabLst>
            </a:pPr>
            <a:r>
              <a:rPr lang="en-CA" sz="6200">
                <a:solidFill>
                  <a:srgbClr val="002060"/>
                </a:solidFill>
                <a:latin typeface="EC Square Sans Pro" panose="020B0506040000020004" pitchFamily="34" charset="0"/>
              </a:rPr>
              <a:t>Compliant with the EU ETS</a:t>
            </a:r>
            <a:endParaRPr lang="en-BE" sz="6200">
              <a:solidFill>
                <a:srgbClr val="002060"/>
              </a:solidFill>
              <a:latin typeface="EC Square Sans Pro" panose="020B0506040000020004" pitchFamily="34" charset="0"/>
            </a:endParaRPr>
          </a:p>
          <a:p>
            <a:pPr marL="1143000" indent="-1143000">
              <a:buFont typeface="+mj-lt"/>
              <a:buAutoNum type="alphaLcPeriod"/>
            </a:pPr>
            <a:r>
              <a:rPr lang="en-CA" sz="6200">
                <a:solidFill>
                  <a:srgbClr val="002060"/>
                </a:solidFill>
                <a:latin typeface="EC Square Sans Pro" panose="020B0506040000020004" pitchFamily="34" charset="0"/>
              </a:rPr>
              <a:t>Real</a:t>
            </a:r>
            <a:r>
              <a:rPr lang="en-BE" sz="6200">
                <a:solidFill>
                  <a:srgbClr val="002060"/>
                </a:solidFill>
                <a:latin typeface="EC Square Sans Pro" panose="020B0506040000020004" pitchFamily="34" charset="0"/>
              </a:rPr>
              <a:t> </a:t>
            </a:r>
            <a:endParaRPr lang="en-GB" sz="6200">
              <a:solidFill>
                <a:srgbClr val="002060"/>
              </a:solidFill>
              <a:latin typeface="EC Square Sans Pro" panose="020B0506040000020004" pitchFamily="34" charset="0"/>
            </a:endParaRPr>
          </a:p>
        </p:txBody>
      </p:sp>
    </p:spTree>
    <p:extLst>
      <p:ext uri="{BB962C8B-B14F-4D97-AF65-F5344CB8AC3E}">
        <p14:creationId xmlns:p14="http://schemas.microsoft.com/office/powerpoint/2010/main" val="1437329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3900">
                <a:latin typeface="EC Square Sans Pro" panose="020B0506040000020004" pitchFamily="34" charset="0"/>
              </a:rPr>
              <a:t>4</a:t>
            </a:r>
          </a:p>
        </p:txBody>
      </p:sp>
      <p:sp>
        <p:nvSpPr>
          <p:cNvPr id="4" name="Content Placeholder 3"/>
          <p:cNvSpPr>
            <a:spLocks noGrp="1"/>
          </p:cNvSpPr>
          <p:nvPr>
            <p:ph sz="half" idx="1"/>
          </p:nvPr>
        </p:nvSpPr>
        <p:spPr/>
        <p:txBody>
          <a:bodyPr>
            <a:normAutofit/>
          </a:bodyPr>
          <a:lstStyle/>
          <a:p>
            <a:r>
              <a:rPr lang="en-GB" sz="11500">
                <a:latin typeface="EC Square Sans Pro" panose="020B0506040000020004" pitchFamily="34" charset="0"/>
              </a:rPr>
              <a:t>IMPLICATIONS FOR EU DELEGATIONS</a:t>
            </a:r>
            <a:r>
              <a:rPr lang="en-GB" sz="11500">
                <a:solidFill>
                  <a:srgbClr val="FFCC02"/>
                </a:solidFill>
                <a:latin typeface="EC Square Sans Pro" panose="020B0506040000020004" pitchFamily="34" charset="0"/>
              </a:rPr>
              <a:t>.</a:t>
            </a:r>
          </a:p>
        </p:txBody>
      </p:sp>
      <p:pic>
        <p:nvPicPr>
          <p:cNvPr id="7" name="Picture 6">
            <a:extLst>
              <a:ext uri="{FF2B5EF4-FFF2-40B4-BE49-F238E27FC236}">
                <a16:creationId xmlns:a16="http://schemas.microsoft.com/office/drawing/2014/main" id="{236505A5-8DCC-20FA-C83B-C61964AA2E5F}"/>
              </a:ext>
            </a:extLst>
          </p:cNvPr>
          <p:cNvPicPr>
            <a:picLocks noChangeAspect="1"/>
          </p:cNvPicPr>
          <p:nvPr/>
        </p:nvPicPr>
        <p:blipFill rotWithShape="1">
          <a:blip r:embed="rId2">
            <a:extLst>
              <a:ext uri="{28A0092B-C50C-407E-A947-70E740481C1C}">
                <a14:useLocalDpi xmlns:a14="http://schemas.microsoft.com/office/drawing/2010/main" val="0"/>
              </a:ext>
            </a:extLst>
          </a:blip>
          <a:srcRect t="11321" r="47576" b="25524"/>
          <a:stretch/>
        </p:blipFill>
        <p:spPr>
          <a:xfrm rot="3949734">
            <a:off x="7860523" y="-7990055"/>
            <a:ext cx="21945694" cy="21858470"/>
          </a:xfrm>
          <a:prstGeom prst="rect">
            <a:avLst/>
          </a:prstGeom>
        </p:spPr>
      </p:pic>
    </p:spTree>
    <p:extLst>
      <p:ext uri="{BB962C8B-B14F-4D97-AF65-F5344CB8AC3E}">
        <p14:creationId xmlns:p14="http://schemas.microsoft.com/office/powerpoint/2010/main" val="2827271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44010-F580-7000-B389-D6FBD27A454B}"/>
              </a:ext>
            </a:extLst>
          </p:cNvPr>
          <p:cNvPicPr>
            <a:picLocks noChangeAspect="1"/>
          </p:cNvPicPr>
          <p:nvPr/>
        </p:nvPicPr>
        <p:blipFill>
          <a:blip r:embed="rId2">
            <a:alphaModFix amt="73000"/>
            <a:extLst>
              <a:ext uri="{28A0092B-C50C-407E-A947-70E740481C1C}">
                <a14:useLocalDpi xmlns:a14="http://schemas.microsoft.com/office/drawing/2010/main"/>
              </a:ext>
            </a:extLst>
          </a:blip>
          <a:stretch>
            <a:fillRect/>
          </a:stretch>
        </p:blipFill>
        <p:spPr>
          <a:xfrm rot="17585490">
            <a:off x="14935406" y="-1875861"/>
            <a:ext cx="14244321" cy="10000120"/>
          </a:xfrm>
          <a:prstGeom prst="rect">
            <a:avLst/>
          </a:prstGeom>
        </p:spPr>
      </p:pic>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581400"/>
            <a:ext cx="20385315" cy="9240761"/>
          </a:xfrm>
        </p:spPr>
        <p:txBody>
          <a:bodyPr>
            <a:normAutofit/>
          </a:bodyPr>
          <a:lstStyle/>
          <a:p>
            <a:pPr marL="0" indent="0">
              <a:buNone/>
            </a:pPr>
            <a:r>
              <a:rPr lang="en-GB" sz="8000" b="1">
                <a:solidFill>
                  <a:srgbClr val="FFCC02"/>
                </a:solidFill>
                <a:latin typeface="EC Square Sans Pro" panose="020B0506040000020004" pitchFamily="34" charset="0"/>
              </a:rPr>
              <a:t>Increased market demand = increasing interest </a:t>
            </a:r>
            <a:r>
              <a:rPr lang="en-GB" sz="8000">
                <a:solidFill>
                  <a:srgbClr val="002060"/>
                </a:solidFill>
                <a:latin typeface="EC Square Sans Pro" panose="020B0506040000020004" pitchFamily="34" charset="0"/>
              </a:rPr>
              <a:t>by developing countries in the voluntary carbon market, Article 6 opportunities. </a:t>
            </a:r>
          </a:p>
          <a:p>
            <a:pPr marL="0" indent="0">
              <a:buNone/>
            </a:pPr>
            <a:endParaRPr lang="en-GB" sz="8000">
              <a:solidFill>
                <a:srgbClr val="002060"/>
              </a:solidFill>
              <a:latin typeface="EC Square Sans Pro" panose="020B0506040000020004" pitchFamily="34" charset="0"/>
            </a:endParaRPr>
          </a:p>
          <a:p>
            <a:pPr marL="0" indent="0">
              <a:buNone/>
            </a:pPr>
            <a:r>
              <a:rPr lang="en-GB" sz="8000">
                <a:solidFill>
                  <a:srgbClr val="002060"/>
                </a:solidFill>
                <a:latin typeface="EC Square Sans Pro" panose="020B0506040000020004" pitchFamily="34" charset="0"/>
              </a:rPr>
              <a:t>Partner countries want to </a:t>
            </a:r>
            <a:r>
              <a:rPr lang="en-GB" sz="8000" b="1">
                <a:solidFill>
                  <a:srgbClr val="FFCC02"/>
                </a:solidFill>
                <a:latin typeface="EC Square Sans Pro" panose="020B0506040000020004" pitchFamily="34" charset="0"/>
              </a:rPr>
              <a:t>improve understanding, and access</a:t>
            </a:r>
            <a:r>
              <a:rPr lang="en-GB" sz="8000">
                <a:solidFill>
                  <a:srgbClr val="002060"/>
                </a:solidFill>
                <a:latin typeface="EC Square Sans Pro" panose="020B0506040000020004" pitchFamily="34" charset="0"/>
              </a:rPr>
              <a:t> carbon markets to </a:t>
            </a:r>
            <a:r>
              <a:rPr lang="en-GB" sz="8000" b="1">
                <a:solidFill>
                  <a:srgbClr val="FFCC02"/>
                </a:solidFill>
                <a:latin typeface="EC Square Sans Pro" panose="020B0506040000020004" pitchFamily="34" charset="0"/>
              </a:rPr>
              <a:t>seize opportunities.</a:t>
            </a:r>
          </a:p>
          <a:p>
            <a:pPr marL="0" indent="0">
              <a:buNone/>
            </a:pPr>
            <a:endParaRPr lang="en-GB" sz="8000">
              <a:solidFill>
                <a:srgbClr val="002060"/>
              </a:solidFill>
              <a:latin typeface="EC Square Sans Pro" panose="020B0506040000020004" pitchFamily="34" charset="0"/>
            </a:endParaRPr>
          </a:p>
        </p:txBody>
      </p:sp>
      <p:sp>
        <p:nvSpPr>
          <p:cNvPr id="6" name="Title 5"/>
          <p:cNvSpPr>
            <a:spLocks noGrp="1"/>
          </p:cNvSpPr>
          <p:nvPr>
            <p:ph type="title"/>
          </p:nvPr>
        </p:nvSpPr>
        <p:spPr>
          <a:xfrm>
            <a:off x="1611291" y="703469"/>
            <a:ext cx="19695679" cy="2028846"/>
          </a:xfrm>
        </p:spPr>
        <p:txBody>
          <a:bodyPr anchor="t"/>
          <a:lstStyle/>
          <a:p>
            <a:pPr marL="73025" marR="56515" indent="-635">
              <a:spcAft>
                <a:spcPts val="0"/>
              </a:spcAft>
            </a:pPr>
            <a:r>
              <a:rPr lang="en-US" sz="13800" baseline="-25000">
                <a:solidFill>
                  <a:srgbClr val="1A53EA"/>
                </a:solidFill>
                <a:latin typeface="EC Square Sans Pro" panose="020B0506040000020004" pitchFamily="34" charset="0"/>
              </a:rPr>
              <a:t>IMPLICATIONS FOR EU DELEGATIONS</a:t>
            </a:r>
            <a:r>
              <a:rPr lang="en-US" sz="13800" baseline="-25000">
                <a:solidFill>
                  <a:srgbClr val="FFCC02"/>
                </a:solidFill>
                <a:latin typeface="EC Square Sans Pro" panose="020B0506040000020004" pitchFamily="34" charset="0"/>
              </a:rPr>
              <a:t>.</a:t>
            </a:r>
            <a:endParaRPr lang="en-GB" sz="6600">
              <a:solidFill>
                <a:srgbClr val="FFCC02"/>
              </a:solidFill>
              <a:latin typeface="EC Square Sans Pro" panose="020B0506040000020004" pitchFamily="34" charset="0"/>
              <a:ea typeface="Noto Sans" panose="020B0802040504020204" pitchFamily="34"/>
            </a:endParaRPr>
          </a:p>
        </p:txBody>
      </p:sp>
    </p:spTree>
    <p:extLst>
      <p:ext uri="{BB962C8B-B14F-4D97-AF65-F5344CB8AC3E}">
        <p14:creationId xmlns:p14="http://schemas.microsoft.com/office/powerpoint/2010/main" val="386223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C0444-782B-8043-EDB6-75DE4200B572}"/>
              </a:ext>
            </a:extLst>
          </p:cNvPr>
          <p:cNvPicPr>
            <a:picLocks noChangeAspect="1"/>
          </p:cNvPicPr>
          <p:nvPr/>
        </p:nvPicPr>
        <p:blipFill>
          <a:blip r:embed="rId2">
            <a:alphaModFix amt="74000"/>
            <a:extLst>
              <a:ext uri="{28A0092B-C50C-407E-A947-70E740481C1C}">
                <a14:useLocalDpi xmlns:a14="http://schemas.microsoft.com/office/drawing/2010/main"/>
              </a:ext>
            </a:extLst>
          </a:blip>
          <a:stretch>
            <a:fillRect/>
          </a:stretch>
        </p:blipFill>
        <p:spPr>
          <a:xfrm rot="12712067">
            <a:off x="1368522" y="-3123276"/>
            <a:ext cx="23424061" cy="18520698"/>
          </a:xfrm>
          <a:prstGeom prst="rect">
            <a:avLst/>
          </a:prstGeom>
        </p:spPr>
      </p:pic>
      <p:sp>
        <p:nvSpPr>
          <p:cNvPr id="6" name="Title 5"/>
          <p:cNvSpPr>
            <a:spLocks noGrp="1"/>
          </p:cNvSpPr>
          <p:nvPr>
            <p:ph type="title"/>
          </p:nvPr>
        </p:nvSpPr>
        <p:spPr>
          <a:xfrm>
            <a:off x="1611292" y="811673"/>
            <a:ext cx="18998994" cy="2028846"/>
          </a:xfrm>
        </p:spPr>
        <p:txBody>
          <a:bodyPr anchor="t"/>
          <a:lstStyle/>
          <a:p>
            <a:pPr marL="73025" marR="56515" indent="-635">
              <a:spcAft>
                <a:spcPts val="0"/>
              </a:spcAft>
            </a:pPr>
            <a:r>
              <a:rPr lang="en-US" sz="11500" baseline="-25000">
                <a:solidFill>
                  <a:srgbClr val="1A53EA"/>
                </a:solidFill>
                <a:latin typeface="EC Square Sans Pro" panose="020B0506040000020004" pitchFamily="34" charset="0"/>
              </a:rPr>
              <a:t>PROPOSED FOCUS FOR EU DELEGATIONS</a:t>
            </a:r>
            <a:r>
              <a:rPr lang="en-US" sz="11500" baseline="-25000">
                <a:solidFill>
                  <a:srgbClr val="FFCC02"/>
                </a:solidFill>
                <a:latin typeface="EC Square Sans Pro" panose="020B0506040000020004" pitchFamily="34" charset="0"/>
              </a:rPr>
              <a:t>.</a:t>
            </a:r>
            <a:endParaRPr lang="en-GB" sz="6000">
              <a:solidFill>
                <a:srgbClr val="FFCC02"/>
              </a:solidFill>
              <a:latin typeface="EC Square Sans Pro" panose="020B0506040000020004" pitchFamily="34" charset="0"/>
              <a:ea typeface="Noto Sans" panose="020B0802040504020204" pitchFamily="34"/>
            </a:endParaRPr>
          </a:p>
        </p:txBody>
      </p:sp>
      <p:grpSp>
        <p:nvGrpSpPr>
          <p:cNvPr id="5" name="Group 4">
            <a:extLst>
              <a:ext uri="{FF2B5EF4-FFF2-40B4-BE49-F238E27FC236}">
                <a16:creationId xmlns:a16="http://schemas.microsoft.com/office/drawing/2014/main" id="{E97AC170-C49B-574A-46E7-F22F7258B6E3}"/>
              </a:ext>
            </a:extLst>
          </p:cNvPr>
          <p:cNvGrpSpPr/>
          <p:nvPr/>
        </p:nvGrpSpPr>
        <p:grpSpPr>
          <a:xfrm>
            <a:off x="2164746" y="6008678"/>
            <a:ext cx="5277702" cy="5277702"/>
            <a:chOff x="542871" y="6878303"/>
            <a:chExt cx="5277702" cy="5277702"/>
          </a:xfrm>
        </p:grpSpPr>
        <p:sp>
          <p:nvSpPr>
            <p:cNvPr id="7" name="Oval 6">
              <a:extLst>
                <a:ext uri="{FF2B5EF4-FFF2-40B4-BE49-F238E27FC236}">
                  <a16:creationId xmlns:a16="http://schemas.microsoft.com/office/drawing/2014/main" id="{23D6A5B6-DC77-726C-77C3-32DCC33BC14E}"/>
                </a:ext>
              </a:extLst>
            </p:cNvPr>
            <p:cNvSpPr/>
            <p:nvPr/>
          </p:nvSpPr>
          <p:spPr>
            <a:xfrm>
              <a:off x="542871" y="6878303"/>
              <a:ext cx="5277702" cy="5277702"/>
            </a:xfrm>
            <a:prstGeom prst="ellipse">
              <a:avLst/>
            </a:prstGeom>
            <a:solidFill>
              <a:srgbClr val="FCF9F6"/>
            </a:solidFill>
            <a:ln w="104775">
              <a:solidFill>
                <a:srgbClr val="1A53EA"/>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74B6361-DBE3-5D2E-15AA-B1B1DFFFE36C}"/>
                </a:ext>
              </a:extLst>
            </p:cNvPr>
            <p:cNvSpPr txBox="1">
              <a:spLocks/>
            </p:cNvSpPr>
            <p:nvPr/>
          </p:nvSpPr>
          <p:spPr>
            <a:xfrm>
              <a:off x="1048463" y="7950868"/>
              <a:ext cx="4266518" cy="39874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1A53EA"/>
                  </a:solidFill>
                  <a:latin typeface="EC Square Sans Pro" panose="020B0506040000020004" pitchFamily="34" charset="0"/>
                </a:rPr>
                <a:t>ASSESSING CURRENT STATE OF AFFAIRS</a:t>
              </a:r>
              <a:r>
                <a:rPr lang="en-GB" sz="3600">
                  <a:latin typeface="EC Square Sans Pro" panose="020B0506040000020004" pitchFamily="34" charset="0"/>
                </a:rPr>
                <a:t> </a:t>
              </a:r>
              <a:br>
                <a:rPr lang="en-GB" sz="3600">
                  <a:latin typeface="EC Square Sans Pro" panose="020B0506040000020004" pitchFamily="34" charset="0"/>
                </a:rPr>
              </a:br>
              <a:r>
                <a:rPr lang="en-GB" sz="3600" b="0">
                  <a:solidFill>
                    <a:srgbClr val="00125C"/>
                  </a:solidFill>
                  <a:latin typeface="EC Square Sans Pro" panose="020B0506040000020004" pitchFamily="34" charset="0"/>
                </a:rPr>
                <a:t>on carbon market activities in their respective countries.</a:t>
              </a:r>
            </a:p>
          </p:txBody>
        </p:sp>
      </p:grpSp>
      <p:grpSp>
        <p:nvGrpSpPr>
          <p:cNvPr id="9" name="Group 8">
            <a:extLst>
              <a:ext uri="{FF2B5EF4-FFF2-40B4-BE49-F238E27FC236}">
                <a16:creationId xmlns:a16="http://schemas.microsoft.com/office/drawing/2014/main" id="{F36C5AE5-8A3A-49EC-40FF-BB694D8B1D0A}"/>
              </a:ext>
            </a:extLst>
          </p:cNvPr>
          <p:cNvGrpSpPr/>
          <p:nvPr/>
        </p:nvGrpSpPr>
        <p:grpSpPr>
          <a:xfrm>
            <a:off x="10034442" y="6858000"/>
            <a:ext cx="5277702" cy="5277703"/>
            <a:chOff x="542871" y="6878303"/>
            <a:chExt cx="5277702" cy="5277703"/>
          </a:xfrm>
        </p:grpSpPr>
        <p:sp>
          <p:nvSpPr>
            <p:cNvPr id="10" name="Oval 9">
              <a:extLst>
                <a:ext uri="{FF2B5EF4-FFF2-40B4-BE49-F238E27FC236}">
                  <a16:creationId xmlns:a16="http://schemas.microsoft.com/office/drawing/2014/main" id="{C4E35AC1-57A1-E090-0AB7-E8E0CCAC67FB}"/>
                </a:ext>
              </a:extLst>
            </p:cNvPr>
            <p:cNvSpPr/>
            <p:nvPr/>
          </p:nvSpPr>
          <p:spPr>
            <a:xfrm>
              <a:off x="542871" y="6878303"/>
              <a:ext cx="5277702" cy="5277702"/>
            </a:xfrm>
            <a:prstGeom prst="ellipse">
              <a:avLst/>
            </a:prstGeom>
            <a:solidFill>
              <a:srgbClr val="FCF9F6"/>
            </a:solidFill>
            <a:ln w="104775">
              <a:solidFill>
                <a:srgbClr val="1A53EA"/>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137A2B3-84DC-E83B-1F9A-A436507D2C23}"/>
                </a:ext>
              </a:extLst>
            </p:cNvPr>
            <p:cNvSpPr txBox="1">
              <a:spLocks/>
            </p:cNvSpPr>
            <p:nvPr/>
          </p:nvSpPr>
          <p:spPr>
            <a:xfrm>
              <a:off x="1048463" y="8014594"/>
              <a:ext cx="4266518" cy="414141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1A53EA"/>
                  </a:solidFill>
                  <a:latin typeface="EC Square Sans Pro" panose="020B0506040000020004" pitchFamily="34" charset="0"/>
                </a:rPr>
                <a:t>PROMOTE NATIONAL REGULATION </a:t>
              </a:r>
              <a:br>
                <a:rPr lang="en-GB" sz="3600">
                  <a:latin typeface="EC Square Sans Pro" panose="020B0506040000020004" pitchFamily="34" charset="0"/>
                </a:rPr>
              </a:br>
              <a:r>
                <a:rPr lang="en-GB" sz="3600" b="0">
                  <a:solidFill>
                    <a:srgbClr val="00125C"/>
                  </a:solidFill>
                  <a:latin typeface="EC Square Sans Pro" panose="020B0506040000020004" pitchFamily="34" charset="0"/>
                </a:rPr>
                <a:t>on carbon market activities (benefit-sharing, integrity, ownership and reporting).</a:t>
              </a:r>
            </a:p>
          </p:txBody>
        </p:sp>
      </p:grpSp>
      <p:grpSp>
        <p:nvGrpSpPr>
          <p:cNvPr id="13" name="Group 12">
            <a:extLst>
              <a:ext uri="{FF2B5EF4-FFF2-40B4-BE49-F238E27FC236}">
                <a16:creationId xmlns:a16="http://schemas.microsoft.com/office/drawing/2014/main" id="{3940096E-C9A3-04A0-EB1E-CBDF1D01361F}"/>
              </a:ext>
            </a:extLst>
          </p:cNvPr>
          <p:cNvGrpSpPr/>
          <p:nvPr/>
        </p:nvGrpSpPr>
        <p:grpSpPr>
          <a:xfrm>
            <a:off x="17284989" y="3274759"/>
            <a:ext cx="5277702" cy="5277702"/>
            <a:chOff x="542871" y="6878303"/>
            <a:chExt cx="5277702" cy="5277702"/>
          </a:xfrm>
        </p:grpSpPr>
        <p:sp>
          <p:nvSpPr>
            <p:cNvPr id="14" name="Oval 13">
              <a:extLst>
                <a:ext uri="{FF2B5EF4-FFF2-40B4-BE49-F238E27FC236}">
                  <a16:creationId xmlns:a16="http://schemas.microsoft.com/office/drawing/2014/main" id="{E959D949-94DE-A8B6-5709-792BCE29EA27}"/>
                </a:ext>
              </a:extLst>
            </p:cNvPr>
            <p:cNvSpPr/>
            <p:nvPr/>
          </p:nvSpPr>
          <p:spPr>
            <a:xfrm>
              <a:off x="542871" y="6878303"/>
              <a:ext cx="5277702" cy="5277702"/>
            </a:xfrm>
            <a:prstGeom prst="ellipse">
              <a:avLst/>
            </a:prstGeom>
            <a:solidFill>
              <a:srgbClr val="FCF9F6"/>
            </a:solidFill>
            <a:ln w="104775">
              <a:solidFill>
                <a:srgbClr val="1A53EA"/>
              </a:solid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1D78D8C-3DB2-D187-D7F5-74925B84D904}"/>
                </a:ext>
              </a:extLst>
            </p:cNvPr>
            <p:cNvSpPr txBox="1">
              <a:spLocks/>
            </p:cNvSpPr>
            <p:nvPr/>
          </p:nvSpPr>
          <p:spPr>
            <a:xfrm>
              <a:off x="1048463" y="8489786"/>
              <a:ext cx="4266518" cy="323197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r>
                <a:rPr lang="en-GB" sz="3600">
                  <a:solidFill>
                    <a:srgbClr val="1A53EA"/>
                  </a:solidFill>
                  <a:latin typeface="EC Square Sans Pro" panose="020B0506040000020004" pitchFamily="34" charset="0"/>
                </a:rPr>
                <a:t>ALIGNMENT</a:t>
              </a:r>
              <a:r>
                <a:rPr lang="en-GB" sz="3600">
                  <a:latin typeface="EC Square Sans Pro" panose="020B0506040000020004" pitchFamily="34" charset="0"/>
                </a:rPr>
                <a:t> </a:t>
              </a:r>
              <a:br>
                <a:rPr lang="en-GB" sz="3600">
                  <a:latin typeface="EC Square Sans Pro" panose="020B0506040000020004" pitchFamily="34" charset="0"/>
                </a:rPr>
              </a:br>
              <a:r>
                <a:rPr lang="en-GB" sz="3600" b="0">
                  <a:solidFill>
                    <a:srgbClr val="00125C"/>
                  </a:solidFill>
                  <a:latin typeface="EC Square Sans Pro" panose="020B0506040000020004" pitchFamily="34" charset="0"/>
                </a:rPr>
                <a:t>with international commitments and targets (NDCs).</a:t>
              </a:r>
            </a:p>
          </p:txBody>
        </p:sp>
      </p:grpSp>
    </p:spTree>
    <p:extLst>
      <p:ext uri="{BB962C8B-B14F-4D97-AF65-F5344CB8AC3E}">
        <p14:creationId xmlns:p14="http://schemas.microsoft.com/office/powerpoint/2010/main" val="3882323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1500">
                <a:latin typeface="EC Square Sans Pro" panose="020B0506040000020004" pitchFamily="34" charset="0"/>
              </a:rPr>
              <a:t>QUESTIONS</a:t>
            </a:r>
          </a:p>
        </p:txBody>
      </p:sp>
      <p:pic>
        <p:nvPicPr>
          <p:cNvPr id="2" name="Picture 1" descr="A picture containing darkness, screenshot, light, night&#10;&#10;Description automatically generated">
            <a:extLst>
              <a:ext uri="{FF2B5EF4-FFF2-40B4-BE49-F238E27FC236}">
                <a16:creationId xmlns:a16="http://schemas.microsoft.com/office/drawing/2014/main" id="{2ABAE5D5-867A-E102-4C6D-E3472F62B9F7}"/>
              </a:ext>
            </a:extLst>
          </p:cNvPr>
          <p:cNvPicPr>
            <a:picLocks noChangeAspect="1"/>
          </p:cNvPicPr>
          <p:nvPr/>
        </p:nvPicPr>
        <p:blipFill>
          <a:blip r:embed="rId2">
            <a:alphaModFix amt="67000"/>
          </a:blip>
          <a:stretch>
            <a:fillRect/>
          </a:stretch>
        </p:blipFill>
        <p:spPr>
          <a:xfrm rot="5156611">
            <a:off x="5420824" y="-3070277"/>
            <a:ext cx="21225912" cy="21810110"/>
          </a:xfrm>
          <a:prstGeom prst="rect">
            <a:avLst/>
          </a:prstGeom>
        </p:spPr>
      </p:pic>
    </p:spTree>
    <p:extLst>
      <p:ext uri="{BB962C8B-B14F-4D97-AF65-F5344CB8AC3E}">
        <p14:creationId xmlns:p14="http://schemas.microsoft.com/office/powerpoint/2010/main" val="212118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8000">
                <a:solidFill>
                  <a:srgbClr val="18B8A6"/>
                </a:solidFill>
                <a:latin typeface="EC Square Sans Pro" panose="020B0506040000020004" pitchFamily="34" charset="0"/>
              </a:rPr>
              <a:t>THANK YOU</a:t>
            </a:r>
            <a:r>
              <a:rPr lang="en-GB" sz="8000">
                <a:solidFill>
                  <a:srgbClr val="FF5C55"/>
                </a:solidFill>
                <a:latin typeface="EC Square Sans Pro" panose="020B0506040000020004" pitchFamily="34" charset="0"/>
              </a:rPr>
              <a:t>.</a:t>
            </a:r>
          </a:p>
        </p:txBody>
      </p:sp>
      <p:sp>
        <p:nvSpPr>
          <p:cNvPr id="3" name="Content Placeholder 2"/>
          <p:cNvSpPr>
            <a:spLocks noGrp="1"/>
          </p:cNvSpPr>
          <p:nvPr>
            <p:ph sz="half" idx="1"/>
          </p:nvPr>
        </p:nvSpPr>
        <p:spPr>
          <a:xfrm>
            <a:off x="1672253" y="3218666"/>
            <a:ext cx="7863635" cy="1588474"/>
          </a:xfrm>
        </p:spPr>
        <p:txBody>
          <a:bodyPr/>
          <a:lstStyle/>
          <a:p>
            <a:br>
              <a:rPr lang="en-GB">
                <a:latin typeface="EC Square Sans Pro" panose="020B0506040000020004" pitchFamily="34" charset="0"/>
              </a:rPr>
            </a:br>
            <a:r>
              <a:rPr lang="en-GB" err="1">
                <a:latin typeface="EC Square Sans Pro" panose="020B0506040000020004" pitchFamily="34" charset="0"/>
              </a:rPr>
              <a:t>ndcfacility@dai.com</a:t>
            </a:r>
            <a:endParaRPr lang="en-GB">
              <a:latin typeface="EC Square Sans Pro" panose="020B0506040000020004" pitchFamily="34" charset="0"/>
            </a:endParaRPr>
          </a:p>
        </p:txBody>
      </p:sp>
      <p:pic>
        <p:nvPicPr>
          <p:cNvPr id="12" name="Picture Placeholder 11" descr="A yellow and grey text on a black background&#10;&#10;Description automatically generated with low confidence">
            <a:extLst>
              <a:ext uri="{FF2B5EF4-FFF2-40B4-BE49-F238E27FC236}">
                <a16:creationId xmlns:a16="http://schemas.microsoft.com/office/drawing/2014/main" id="{6977ED92-7AE1-050B-6823-DF3C304EDE96}"/>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5086" r="-2328"/>
          <a:stretch/>
        </p:blipFill>
        <p:spPr>
          <a:xfrm>
            <a:off x="1233569" y="10522450"/>
            <a:ext cx="7089338" cy="2504756"/>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1321" r="47576" b="25524"/>
          <a:stretch/>
        </p:blipFill>
        <p:spPr>
          <a:xfrm rot="14610761">
            <a:off x="5603581" y="-2105476"/>
            <a:ext cx="23298448" cy="23205848"/>
          </a:xfrm>
          <a:prstGeom prst="rect">
            <a:avLst/>
          </a:prstGeom>
        </p:spPr>
      </p:pic>
    </p:spTree>
    <p:extLst>
      <p:ext uri="{BB962C8B-B14F-4D97-AF65-F5344CB8AC3E}">
        <p14:creationId xmlns:p14="http://schemas.microsoft.com/office/powerpoint/2010/main" val="307502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9600">
                <a:solidFill>
                  <a:srgbClr val="903F98"/>
                </a:solidFill>
                <a:latin typeface="EC Square Sans Pro" panose="020B0506040000020004" pitchFamily="34" charset="0"/>
              </a:rPr>
              <a:t>BIBLIOGRAPHY</a:t>
            </a:r>
            <a:r>
              <a:rPr lang="en-GB" sz="9600">
                <a:solidFill>
                  <a:srgbClr val="FFCC02"/>
                </a:solidFill>
                <a:latin typeface="EC Square Sans Pro" panose="020B0506040000020004" pitchFamily="34" charset="0"/>
              </a:rPr>
              <a:t>.</a:t>
            </a:r>
          </a:p>
        </p:txBody>
      </p:sp>
      <p:sp>
        <p:nvSpPr>
          <p:cNvPr id="7" name="Content Placeholder 6"/>
          <p:cNvSpPr>
            <a:spLocks noGrp="1"/>
          </p:cNvSpPr>
          <p:nvPr>
            <p:ph sz="half" idx="14"/>
          </p:nvPr>
        </p:nvSpPr>
        <p:spPr>
          <a:xfrm>
            <a:off x="1672252" y="3617844"/>
            <a:ext cx="9692433" cy="8943362"/>
          </a:xfrm>
        </p:spPr>
        <p:txBody>
          <a:bodyPr>
            <a:normAutofit fontScale="25000" lnSpcReduction="20000"/>
          </a:bodyPr>
          <a:lstStyle/>
          <a:p>
            <a:pPr marL="0" indent="0">
              <a:spcAft>
                <a:spcPts val="0"/>
              </a:spcAft>
              <a:buNone/>
            </a:pPr>
            <a:r>
              <a:rPr lang="en-GB" sz="9600" b="1">
                <a:latin typeface="EC Square Sans Pro" panose="020B0506040000020004" pitchFamily="34" charset="0"/>
                <a:ea typeface="Calibri" panose="020F0502020204030204" pitchFamily="34" charset="0"/>
              </a:rPr>
              <a:t>General carbon pricing</a:t>
            </a:r>
            <a:endParaRPr lang="en-GB" sz="9600" b="1">
              <a:effectLst/>
              <a:latin typeface="EC Square Sans Pro" panose="020B0506040000020004" pitchFamily="34" charset="0"/>
              <a:ea typeface="Calibri" panose="020F0502020204030204" pitchFamily="34" charset="0"/>
            </a:endParaRPr>
          </a:p>
          <a:p>
            <a:pPr marL="0" indent="0">
              <a:spcAft>
                <a:spcPts val="0"/>
              </a:spcAft>
              <a:buNone/>
            </a:pPr>
            <a:r>
              <a:rPr lang="en-GB" sz="5400">
                <a:effectLst/>
                <a:latin typeface="EC Square Sans Pro" panose="020B0506040000020004" pitchFamily="34" charset="0"/>
                <a:ea typeface="Calibri" panose="020F0502020204030204" pitchFamily="34" charset="0"/>
              </a:rPr>
              <a:t>The World Bank. 2022. State and Trends of Carbon Pricing 2022, World Bank, Washington, DC. Doi: 10.1596/978-1-4648-1895-0. License: Creative Commons Attribution CC BY 3.0 IGO. Available at: </a:t>
            </a:r>
            <a:r>
              <a:rPr lang="en-GB" sz="5400" u="sng">
                <a:solidFill>
                  <a:srgbClr val="0000FF"/>
                </a:solidFill>
                <a:effectLst/>
                <a:latin typeface="EC Square Sans Pro" panose="020B0506040000020004" pitchFamily="34" charset="0"/>
                <a:ea typeface="Calibri" panose="020F0502020204030204" pitchFamily="34" charset="0"/>
                <a:hlinkClick r:id="rId3"/>
              </a:rPr>
              <a:t>https://openknowledge.worldbank.org/collections/d9ab9a14-0168-54e9-9ff2-b84a1c83fb43</a:t>
            </a:r>
            <a:endParaRPr lang="en-BE" sz="5400" u="sng">
              <a:solidFill>
                <a:srgbClr val="0000FF"/>
              </a:solidFill>
              <a:latin typeface="EC Square Sans Pro" panose="020B0506040000020004" pitchFamily="34" charset="0"/>
              <a:ea typeface="Calibri" panose="020F0502020204030204" pitchFamily="34" charset="0"/>
            </a:endParaRPr>
          </a:p>
          <a:p>
            <a:pPr marL="0" indent="0">
              <a:spcAft>
                <a:spcPts val="0"/>
              </a:spcAft>
              <a:buNone/>
            </a:pPr>
            <a:r>
              <a:rPr lang="en-GB" sz="5400">
                <a:latin typeface="EC Square Sans Pro" panose="020B0506040000020004" pitchFamily="34" charset="0"/>
              </a:rPr>
              <a:t>World Bank. 2023. State and Trends of Carbon Pricing 2023. Washington, DC: World Bank. </a:t>
            </a:r>
            <a:r>
              <a:rPr lang="en-GB" sz="5400" err="1">
                <a:latin typeface="EC Square Sans Pro" panose="020B0506040000020004" pitchFamily="34" charset="0"/>
              </a:rPr>
              <a:t>doi</a:t>
            </a:r>
            <a:r>
              <a:rPr lang="en-GB" sz="5400">
                <a:latin typeface="EC Square Sans Pro" panose="020B0506040000020004" pitchFamily="34" charset="0"/>
              </a:rPr>
              <a:t>: 10.1596/978-1-4648-2006-9. License: Creative Commons Attribution CC BY 3.0 IGO. </a:t>
            </a:r>
            <a:r>
              <a:rPr lang="en-GB" sz="5400">
                <a:effectLst/>
                <a:latin typeface="EC Square Sans Pro" panose="020B0506040000020004" pitchFamily="34" charset="0"/>
                <a:ea typeface="Calibri" panose="020F0502020204030204" pitchFamily="34" charset="0"/>
              </a:rPr>
              <a:t>Available at: </a:t>
            </a:r>
            <a:r>
              <a:rPr lang="en-GB" sz="5400">
                <a:effectLst/>
                <a:latin typeface="EC Square Sans Pro" panose="020B0506040000020004" pitchFamily="34" charset="0"/>
                <a:ea typeface="Calibri" panose="020F0502020204030204" pitchFamily="34" charset="0"/>
                <a:hlinkClick r:id="rId4"/>
              </a:rPr>
              <a:t>https://www.worldbank.org/en/news/press-release/2023/05/23/record-high-revenues-from-global-carbon-pricing-near-100-billion</a:t>
            </a:r>
            <a:r>
              <a:rPr lang="en-GB" sz="5400">
                <a:effectLst/>
                <a:latin typeface="EC Square Sans Pro" panose="020B0506040000020004" pitchFamily="34" charset="0"/>
                <a:ea typeface="Calibri" panose="020F0502020204030204" pitchFamily="34" charset="0"/>
              </a:rPr>
              <a:t> </a:t>
            </a:r>
          </a:p>
          <a:p>
            <a:pPr marL="0" indent="0">
              <a:spcAft>
                <a:spcPts val="0"/>
              </a:spcAft>
              <a:buNone/>
            </a:pPr>
            <a:r>
              <a:rPr lang="en-GB" sz="5400">
                <a:latin typeface="EC Square Sans Pro" panose="020B0506040000020004" pitchFamily="34" charset="0"/>
              </a:rPr>
              <a:t>The World bank, 2021. Carbon Prices now Apply to Over a Fifth of Global Greenhouse Gases. Press release May 2021. Available at: </a:t>
            </a:r>
            <a:r>
              <a:rPr lang="en-GB" sz="5400">
                <a:solidFill>
                  <a:srgbClr val="434E58"/>
                </a:solidFill>
                <a:effectLst/>
                <a:latin typeface="EC Square Sans Pro" panose="020B0506040000020004" pitchFamily="34" charset="0"/>
                <a:ea typeface="Calibri" panose="020F0502020204030204" pitchFamily="34" charset="0"/>
                <a:hlinkClick r:id="rId5"/>
              </a:rPr>
              <a:t>https://www.worldbank.org/en/news/press-release/2021/05/25/carbon-prices-now-apply-to-over-a-fifth-of-global-greenhouse-gases</a:t>
            </a:r>
            <a:r>
              <a:rPr lang="en-GB" sz="5400">
                <a:solidFill>
                  <a:srgbClr val="434E58"/>
                </a:solidFill>
                <a:latin typeface="EC Square Sans Pro" panose="020B0506040000020004" pitchFamily="34" charset="0"/>
                <a:ea typeface="Calibri" panose="020F0502020204030204" pitchFamily="34" charset="0"/>
              </a:rPr>
              <a:t> </a:t>
            </a:r>
          </a:p>
          <a:p>
            <a:pPr marL="0" indent="0">
              <a:spcAft>
                <a:spcPts val="0"/>
              </a:spcAft>
              <a:buNone/>
            </a:pPr>
            <a:r>
              <a:rPr lang="en-GB" sz="5400" b="1">
                <a:latin typeface="EC Square Sans Pro" panose="020B0506040000020004" pitchFamily="34" charset="0"/>
              </a:rPr>
              <a:t>Carbon taxation</a:t>
            </a:r>
          </a:p>
          <a:p>
            <a:pPr marL="0" indent="0">
              <a:spcAft>
                <a:spcPts val="0"/>
              </a:spcAft>
              <a:buNone/>
            </a:pPr>
            <a:r>
              <a:rPr lang="en-GB" sz="5400">
                <a:latin typeface="EC Square Sans Pro" panose="020B0506040000020004" pitchFamily="34" charset="0"/>
              </a:rPr>
              <a:t>The World Bank 2023. The Carbon Pricing Dashboard. Consulted on 5th of June 2023. Available at:  </a:t>
            </a:r>
            <a:r>
              <a:rPr lang="en-GB" sz="5400">
                <a:latin typeface="EC Square Sans Pro" panose="020B0506040000020004" pitchFamily="34" charset="0"/>
                <a:hlinkClick r:id="rId6"/>
              </a:rPr>
              <a:t>https://carbonpricingdashboard.worldbank.org/</a:t>
            </a:r>
            <a:r>
              <a:rPr lang="en-GB" sz="5400">
                <a:latin typeface="EC Square Sans Pro" panose="020B0506040000020004" pitchFamily="34" charset="0"/>
              </a:rPr>
              <a:t> </a:t>
            </a:r>
          </a:p>
          <a:p>
            <a:pPr marL="0" indent="0">
              <a:spcAft>
                <a:spcPts val="0"/>
              </a:spcAft>
              <a:buNone/>
            </a:pPr>
            <a:r>
              <a:rPr lang="en-GB" sz="5400">
                <a:latin typeface="EC Square Sans Pro" panose="020B0506040000020004" pitchFamily="34" charset="0"/>
              </a:rPr>
              <a:t>Parry I., 2019. What is carbon taxation? Finance and development. International Monetary Fund (IMF) Available at: </a:t>
            </a:r>
            <a:r>
              <a:rPr lang="en-GB" sz="5400">
                <a:latin typeface="EC Square Sans Pro" panose="020B0506040000020004" pitchFamily="34" charset="0"/>
                <a:hlinkClick r:id="rId7"/>
              </a:rPr>
              <a:t>https://www.imf.org/en/Publications/fandd/issues/2019/06/what-is-carbon-taxation-basics</a:t>
            </a:r>
            <a:r>
              <a:rPr lang="en-GB" sz="5400">
                <a:latin typeface="EC Square Sans Pro" panose="020B0506040000020004" pitchFamily="34" charset="0"/>
              </a:rPr>
              <a:t> </a:t>
            </a:r>
          </a:p>
          <a:p>
            <a:pPr marL="0" indent="0">
              <a:spcAft>
                <a:spcPts val="0"/>
              </a:spcAft>
              <a:buNone/>
            </a:pPr>
            <a:r>
              <a:rPr lang="en-BE" sz="5400" b="1">
                <a:latin typeface="EC Square Sans Pro" panose="020B0506040000020004" pitchFamily="34" charset="0"/>
              </a:rPr>
              <a:t>Emission trading systems</a:t>
            </a:r>
          </a:p>
          <a:p>
            <a:pPr marL="0" indent="0">
              <a:spcAft>
                <a:spcPts val="0"/>
              </a:spcAft>
              <a:buNone/>
            </a:pPr>
            <a:r>
              <a:rPr lang="en-GB" sz="5400">
                <a:solidFill>
                  <a:srgbClr val="434E58"/>
                </a:solidFill>
                <a:latin typeface="EC Square Sans Pro" panose="020B0506040000020004" pitchFamily="34" charset="0"/>
                <a:ea typeface="Calibri" panose="020F0502020204030204" pitchFamily="34" charset="0"/>
              </a:rPr>
              <a:t>European Commission. EU Emissions Trading System. Consulted in May 2023. Available at: </a:t>
            </a:r>
            <a:endParaRPr lang="en-GB" sz="5400">
              <a:solidFill>
                <a:srgbClr val="434E58"/>
              </a:solidFill>
              <a:latin typeface="EC Square Sans Pro" panose="020B0506040000020004" pitchFamily="34" charset="0"/>
              <a:ea typeface="Calibri" panose="020F0502020204030204" pitchFamily="34" charset="0"/>
              <a:hlinkClick r:id="rId8"/>
            </a:endParaRPr>
          </a:p>
          <a:p>
            <a:pPr marL="0" indent="0">
              <a:spcAft>
                <a:spcPts val="0"/>
              </a:spcAft>
              <a:buNone/>
            </a:pPr>
            <a:r>
              <a:rPr lang="en-GB" sz="5400">
                <a:solidFill>
                  <a:srgbClr val="434E58"/>
                </a:solidFill>
                <a:latin typeface="EC Square Sans Pro" panose="020B0506040000020004" pitchFamily="34" charset="0"/>
                <a:ea typeface="Calibri" panose="020F0502020204030204" pitchFamily="34" charset="0"/>
                <a:hlinkClick r:id="rId8"/>
              </a:rPr>
              <a:t>https://climate.ec.europa.eu/eu-action/eu-emissions-trading-system-eu-ets_en</a:t>
            </a:r>
            <a:r>
              <a:rPr lang="en-GB" sz="5400">
                <a:solidFill>
                  <a:srgbClr val="434E58"/>
                </a:solidFill>
                <a:latin typeface="EC Square Sans Pro" panose="020B0506040000020004" pitchFamily="34" charset="0"/>
                <a:ea typeface="Calibri" panose="020F0502020204030204" pitchFamily="34" charset="0"/>
              </a:rPr>
              <a:t> </a:t>
            </a:r>
            <a:endParaRPr lang="en-BE" sz="5400" b="1">
              <a:latin typeface="EC Square Sans Pro" panose="020B0506040000020004" pitchFamily="34" charset="0"/>
            </a:endParaRPr>
          </a:p>
          <a:p>
            <a:pPr marL="0" indent="0">
              <a:spcAft>
                <a:spcPts val="0"/>
              </a:spcAft>
              <a:buNone/>
            </a:pPr>
            <a:r>
              <a:rPr lang="en-GB" sz="5400">
                <a:latin typeface="EC Square Sans Pro" panose="020B0506040000020004" pitchFamily="34" charset="0"/>
              </a:rPr>
              <a:t>The World Bank 2023. The Carbon Pricing Dashboard. Consulted on 2nd of June 2023. Available at:  </a:t>
            </a:r>
            <a:r>
              <a:rPr lang="en-GB" sz="5400">
                <a:latin typeface="EC Square Sans Pro" panose="020B0506040000020004" pitchFamily="34" charset="0"/>
                <a:hlinkClick r:id="rId6"/>
              </a:rPr>
              <a:t>https://carbonpricingdashboard.worldbank.org/</a:t>
            </a:r>
            <a:r>
              <a:rPr lang="en-GB" sz="5400">
                <a:latin typeface="EC Square Sans Pro" panose="020B0506040000020004" pitchFamily="34" charset="0"/>
              </a:rPr>
              <a:t> </a:t>
            </a:r>
          </a:p>
          <a:p>
            <a:pPr marL="0" indent="0">
              <a:spcAft>
                <a:spcPts val="0"/>
              </a:spcAft>
              <a:buNone/>
            </a:pPr>
            <a:r>
              <a:rPr lang="en-GB" sz="5400" b="1">
                <a:latin typeface="EC Square Sans Pro" panose="020B0506040000020004" pitchFamily="34" charset="0"/>
              </a:rPr>
              <a:t>Result-based climate finance systems</a:t>
            </a:r>
          </a:p>
          <a:p>
            <a:pPr marL="0" indent="0">
              <a:spcAft>
                <a:spcPts val="0"/>
              </a:spcAft>
              <a:buNone/>
            </a:pPr>
            <a:r>
              <a:rPr lang="en-GB" sz="5400" i="1" noProof="0">
                <a:latin typeface="EC Square Sans Pro" panose="020B0506040000020004" pitchFamily="34" charset="0"/>
                <a:hlinkClick r:id="rId9"/>
              </a:rPr>
              <a:t>https://www.worldbank.org/en/news/feature/2022/08/17/what-you-need-to-know-about-results-based-climate-finance</a:t>
            </a:r>
            <a:r>
              <a:rPr lang="en-GB" sz="5400" i="1" noProof="0">
                <a:latin typeface="EC Square Sans Pro" panose="020B0506040000020004" pitchFamily="34" charset="0"/>
              </a:rPr>
              <a:t> </a:t>
            </a:r>
          </a:p>
          <a:p>
            <a:pPr marL="0" indent="0">
              <a:spcAft>
                <a:spcPts val="0"/>
              </a:spcAft>
              <a:buNone/>
            </a:pPr>
            <a:r>
              <a:rPr lang="en-GB" sz="5400">
                <a:latin typeface="EC Square Sans Pro" panose="020B0506040000020004" pitchFamily="34" charset="0"/>
              </a:rPr>
              <a:t>De </a:t>
            </a:r>
            <a:r>
              <a:rPr lang="en-GB" sz="5400" err="1">
                <a:latin typeface="EC Square Sans Pro" panose="020B0506040000020004" pitchFamily="34" charset="0"/>
              </a:rPr>
              <a:t>Nys</a:t>
            </a:r>
            <a:r>
              <a:rPr lang="en-GB" sz="5400">
                <a:latin typeface="EC Square Sans Pro" panose="020B0506040000020004" pitchFamily="34" charset="0"/>
              </a:rPr>
              <a:t> E, 2022. What You Need to Know About Results-Based Climate Finance. World Bank Feature Story. Available at: </a:t>
            </a:r>
            <a:r>
              <a:rPr lang="en-GB" sz="5400">
                <a:latin typeface="EC Square Sans Pro" panose="020B0506040000020004" pitchFamily="34" charset="0"/>
                <a:hlinkClick r:id="rId9"/>
              </a:rPr>
              <a:t>https://www.worldbank.org/en/news/feature/2022/08/17/what-you-need-to-know-about-results-based-climate-finance</a:t>
            </a:r>
            <a:r>
              <a:rPr lang="en-GB" sz="5400">
                <a:latin typeface="EC Square Sans Pro" panose="020B0506040000020004" pitchFamily="34" charset="0"/>
              </a:rPr>
              <a:t> </a:t>
            </a:r>
            <a:endParaRPr lang="en-GB" sz="5400" b="1">
              <a:latin typeface="EC Square Sans Pro" panose="020B0506040000020004" pitchFamily="34" charset="0"/>
            </a:endParaRPr>
          </a:p>
          <a:p>
            <a:pPr marL="0" indent="0">
              <a:spcAft>
                <a:spcPts val="0"/>
              </a:spcAft>
              <a:buNone/>
            </a:pPr>
            <a:r>
              <a:rPr lang="en-GB" sz="5400">
                <a:latin typeface="EC Square Sans Pro" panose="020B0506040000020004" pitchFamily="34" charset="0"/>
              </a:rPr>
              <a:t>The World Bank 2023. The Carbon Pricing Dashboard. Consulted on 30th of May 2023. Available at:  </a:t>
            </a:r>
            <a:r>
              <a:rPr lang="en-GB" sz="5400">
                <a:latin typeface="EC Square Sans Pro" panose="020B0506040000020004" pitchFamily="34" charset="0"/>
                <a:hlinkClick r:id="rId6"/>
              </a:rPr>
              <a:t>https://carbonpricingdashboard.worldbank.org/</a:t>
            </a:r>
            <a:r>
              <a:rPr lang="en-GB" sz="5400">
                <a:latin typeface="EC Square Sans Pro" panose="020B0506040000020004" pitchFamily="34" charset="0"/>
              </a:rPr>
              <a:t> </a:t>
            </a:r>
          </a:p>
        </p:txBody>
      </p:sp>
      <p:sp>
        <p:nvSpPr>
          <p:cNvPr id="4" name="Content Placeholder 6">
            <a:extLst>
              <a:ext uri="{FF2B5EF4-FFF2-40B4-BE49-F238E27FC236}">
                <a16:creationId xmlns:a16="http://schemas.microsoft.com/office/drawing/2014/main" id="{8D5A5786-54DB-C5B7-DCE2-FBD9ECE2079E}"/>
              </a:ext>
            </a:extLst>
          </p:cNvPr>
          <p:cNvSpPr txBox="1">
            <a:spLocks/>
          </p:cNvSpPr>
          <p:nvPr/>
        </p:nvSpPr>
        <p:spPr>
          <a:xfrm>
            <a:off x="13692867" y="3617844"/>
            <a:ext cx="9692433" cy="8943361"/>
          </a:xfrm>
          <a:prstGeom prst="rect">
            <a:avLst/>
          </a:prstGeom>
        </p:spPr>
        <p:txBody>
          <a:bodyPr vert="horz" lIns="91440" tIns="45720" rIns="91440" bIns="45720" rtlCol="0">
            <a:normAutofit fontScale="25000" lnSpcReduction="20000"/>
          </a:bodyPr>
          <a:lstStyle>
            <a:lvl1pPr marL="0" indent="0" algn="l" defTabSz="1824319" rtl="0" eaLnBrk="1" latinLnBrk="0" hangingPunct="1">
              <a:lnSpc>
                <a:spcPct val="90000"/>
              </a:lnSpc>
              <a:spcBef>
                <a:spcPts val="1995"/>
              </a:spcBef>
              <a:buFont typeface="Arial" panose="020B0604020202020204" pitchFamily="34" charset="0"/>
              <a:buNone/>
              <a:defRPr sz="5400" b="1" kern="12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2pPr>
            <a:lvl3pPr marL="182431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3pPr>
            <a:lvl4pPr marL="273647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4pPr>
            <a:lvl5pPr marL="364863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a:lstStyle>
          <a:p>
            <a:pPr marL="0" indent="0">
              <a:spcAft>
                <a:spcPts val="0"/>
              </a:spcAft>
              <a:buNone/>
            </a:pPr>
            <a:r>
              <a:rPr lang="en-BE" sz="9600" b="1">
                <a:latin typeface="EC Square Sans Pro" panose="020B0506040000020004" pitchFamily="34" charset="0"/>
              </a:rPr>
              <a:t>Crediting mechanisms</a:t>
            </a:r>
          </a:p>
          <a:p>
            <a:pPr marL="0" indent="0">
              <a:spcAft>
                <a:spcPts val="0"/>
              </a:spcAft>
              <a:buNone/>
            </a:pPr>
            <a:r>
              <a:rPr lang="en-GB" sz="5400">
                <a:latin typeface="EC Square Sans Pro" panose="020B0506040000020004" pitchFamily="34" charset="0"/>
              </a:rPr>
              <a:t>The World Bank 2023. The Carbon Pricing Dashboard. Consulted on 2nd of June 2023. Available at:  </a:t>
            </a:r>
            <a:r>
              <a:rPr lang="en-GB" sz="5400">
                <a:latin typeface="EC Square Sans Pro" panose="020B0506040000020004" pitchFamily="34" charset="0"/>
                <a:hlinkClick r:id="rId6"/>
              </a:rPr>
              <a:t>https://carbonpricingdashboard.worldbank.org/</a:t>
            </a:r>
            <a:r>
              <a:rPr lang="en-GB" sz="5400">
                <a:latin typeface="EC Square Sans Pro" panose="020B0506040000020004" pitchFamily="34" charset="0"/>
              </a:rPr>
              <a:t> </a:t>
            </a:r>
          </a:p>
          <a:p>
            <a:pPr marL="0" indent="0">
              <a:spcAft>
                <a:spcPts val="0"/>
              </a:spcAft>
              <a:buNone/>
            </a:pPr>
            <a:r>
              <a:rPr lang="en-BE" sz="9600">
                <a:latin typeface="EC Square Sans Pro" panose="020B0506040000020004" pitchFamily="34" charset="0"/>
              </a:rPr>
              <a:t>Markets and current market trends</a:t>
            </a:r>
          </a:p>
          <a:p>
            <a:pPr marL="0" indent="0">
              <a:spcAft>
                <a:spcPts val="0"/>
              </a:spcAft>
              <a:buNone/>
            </a:pPr>
            <a:r>
              <a:rPr lang="en-US" sz="5400">
                <a:solidFill>
                  <a:srgbClr val="434E58"/>
                </a:solidFill>
                <a:effectLst/>
                <a:latin typeface="EC Square Sans Pro" panose="020B0506040000020004" pitchFamily="34" charset="0"/>
                <a:ea typeface="Calibri" panose="020F0502020204030204" pitchFamily="34" charset="0"/>
              </a:rPr>
              <a:t>Forest Trend’s Ecosystem Marketplace, 2022. The Art of Integrity: State of the Voluntary Markets, Q 3 Insights Briefing. Washington DC: Forest Trends Association. Available at: </a:t>
            </a:r>
            <a:r>
              <a:rPr lang="en-US" sz="5400">
                <a:solidFill>
                  <a:srgbClr val="434E58"/>
                </a:solidFill>
                <a:effectLst/>
                <a:latin typeface="EC Square Sans Pro" panose="020B0506040000020004" pitchFamily="34" charset="0"/>
                <a:ea typeface="Calibri" panose="020F0502020204030204" pitchFamily="34" charset="0"/>
                <a:hlinkClick r:id="rId10"/>
              </a:rPr>
              <a:t>https://www.ecosystemmarketplace.com/publications/state-of-the-voluntary-carbon-markets-2022/</a:t>
            </a:r>
            <a:r>
              <a:rPr lang="en-US" sz="5400">
                <a:solidFill>
                  <a:srgbClr val="434E58"/>
                </a:solidFill>
                <a:effectLst/>
                <a:latin typeface="EC Square Sans Pro" panose="020B0506040000020004" pitchFamily="34" charset="0"/>
                <a:ea typeface="Calibri" panose="020F0502020204030204" pitchFamily="34" charset="0"/>
              </a:rPr>
              <a:t> </a:t>
            </a:r>
          </a:p>
          <a:p>
            <a:pPr marL="0" indent="0">
              <a:spcAft>
                <a:spcPts val="0"/>
              </a:spcAft>
              <a:buNone/>
            </a:pPr>
            <a:r>
              <a:rPr lang="en-US" sz="5400">
                <a:solidFill>
                  <a:srgbClr val="434E58"/>
                </a:solidFill>
                <a:effectLst/>
                <a:latin typeface="EC Square Sans Pro" panose="020B0506040000020004" pitchFamily="34" charset="0"/>
                <a:ea typeface="Calibri" panose="020F0502020204030204" pitchFamily="34" charset="0"/>
              </a:rPr>
              <a:t>Pearson, T.R.H., Brown, S., </a:t>
            </a:r>
            <a:r>
              <a:rPr lang="en-US" sz="5400" err="1">
                <a:solidFill>
                  <a:srgbClr val="434E58"/>
                </a:solidFill>
                <a:effectLst/>
                <a:latin typeface="EC Square Sans Pro" panose="020B0506040000020004" pitchFamily="34" charset="0"/>
                <a:ea typeface="Calibri" panose="020F0502020204030204" pitchFamily="34" charset="0"/>
              </a:rPr>
              <a:t>Sohngen</a:t>
            </a:r>
            <a:r>
              <a:rPr lang="en-US" sz="5400">
                <a:solidFill>
                  <a:srgbClr val="434E58"/>
                </a:solidFill>
                <a:effectLst/>
                <a:latin typeface="EC Square Sans Pro" panose="020B0506040000020004" pitchFamily="34" charset="0"/>
                <a:ea typeface="Calibri" panose="020F0502020204030204" pitchFamily="34" charset="0"/>
              </a:rPr>
              <a:t>, B. et al. Transaction costs for carbon sequestration projects in the tropical forest sector. Mitigation and Adaptation Strategies for Global Change 19, 1209–1222 (2014). https://</a:t>
            </a:r>
            <a:r>
              <a:rPr lang="en-US" sz="5400" err="1">
                <a:solidFill>
                  <a:srgbClr val="434E58"/>
                </a:solidFill>
                <a:effectLst/>
                <a:latin typeface="EC Square Sans Pro" panose="020B0506040000020004" pitchFamily="34" charset="0"/>
                <a:ea typeface="Calibri" panose="020F0502020204030204" pitchFamily="34" charset="0"/>
              </a:rPr>
              <a:t>doi.org</a:t>
            </a:r>
            <a:r>
              <a:rPr lang="en-US" sz="5400">
                <a:solidFill>
                  <a:srgbClr val="434E58"/>
                </a:solidFill>
                <a:effectLst/>
                <a:latin typeface="EC Square Sans Pro" panose="020B0506040000020004" pitchFamily="34" charset="0"/>
                <a:ea typeface="Calibri" panose="020F0502020204030204" pitchFamily="34" charset="0"/>
              </a:rPr>
              <a:t>/10.1007/s11027-013-9469-8 . </a:t>
            </a:r>
          </a:p>
          <a:p>
            <a:pPr marL="0" indent="0">
              <a:spcAft>
                <a:spcPts val="0"/>
              </a:spcAft>
              <a:buNone/>
            </a:pPr>
            <a:r>
              <a:rPr lang="en-US" sz="5400">
                <a:solidFill>
                  <a:srgbClr val="434E58"/>
                </a:solidFill>
                <a:effectLst/>
                <a:latin typeface="EC Square Sans Pro" panose="020B0506040000020004" pitchFamily="34" charset="0"/>
                <a:ea typeface="Calibri" panose="020F0502020204030204" pitchFamily="34" charset="0"/>
                <a:hlinkClick r:id="rId7"/>
              </a:rPr>
              <a:t>https://www.imf.org/en/Publications/fandd/issues/2019/06/what-is-carbon-taxation-basics</a:t>
            </a:r>
            <a:r>
              <a:rPr lang="en-US" sz="5400">
                <a:solidFill>
                  <a:srgbClr val="434E58"/>
                </a:solidFill>
                <a:latin typeface="EC Square Sans Pro" panose="020B0506040000020004" pitchFamily="34" charset="0"/>
                <a:ea typeface="Calibri" panose="020F0502020204030204" pitchFamily="34" charset="0"/>
              </a:rPr>
              <a:t> </a:t>
            </a:r>
            <a:endParaRPr lang="en-US" sz="5400">
              <a:solidFill>
                <a:srgbClr val="434E58"/>
              </a:solidFill>
              <a:effectLst/>
              <a:latin typeface="EC Square Sans Pro" panose="020B0506040000020004" pitchFamily="34" charset="0"/>
              <a:ea typeface="Calibri" panose="020F0502020204030204" pitchFamily="34" charset="0"/>
            </a:endParaRPr>
          </a:p>
          <a:p>
            <a:pPr marL="0" indent="0">
              <a:spcAft>
                <a:spcPts val="0"/>
              </a:spcAft>
              <a:buNone/>
            </a:pPr>
            <a:r>
              <a:rPr lang="en-GB" sz="5400" err="1">
                <a:solidFill>
                  <a:srgbClr val="434E58"/>
                </a:solidFill>
                <a:latin typeface="EC Square Sans Pro" panose="020B0506040000020004" pitchFamily="34" charset="0"/>
              </a:rPr>
              <a:t>Guizar-Coutiño</a:t>
            </a:r>
            <a:r>
              <a:rPr lang="en-GB" sz="5400">
                <a:solidFill>
                  <a:srgbClr val="434E58"/>
                </a:solidFill>
                <a:latin typeface="EC Square Sans Pro" panose="020B0506040000020004" pitchFamily="34" charset="0"/>
              </a:rPr>
              <a:t>, A., Jones, J. P. G., </a:t>
            </a:r>
            <a:r>
              <a:rPr lang="en-GB" sz="5400" err="1">
                <a:solidFill>
                  <a:srgbClr val="434E58"/>
                </a:solidFill>
                <a:latin typeface="EC Square Sans Pro" panose="020B0506040000020004" pitchFamily="34" charset="0"/>
              </a:rPr>
              <a:t>Balmford</a:t>
            </a:r>
            <a:r>
              <a:rPr lang="en-GB" sz="5400">
                <a:solidFill>
                  <a:srgbClr val="434E58"/>
                </a:solidFill>
                <a:latin typeface="EC Square Sans Pro" panose="020B0506040000020004" pitchFamily="34" charset="0"/>
              </a:rPr>
              <a:t>, A., </a:t>
            </a:r>
            <a:r>
              <a:rPr lang="en-GB" sz="5400" err="1">
                <a:solidFill>
                  <a:srgbClr val="434E58"/>
                </a:solidFill>
                <a:latin typeface="EC Square Sans Pro" panose="020B0506040000020004" pitchFamily="34" charset="0"/>
              </a:rPr>
              <a:t>Carmenta</a:t>
            </a:r>
            <a:r>
              <a:rPr lang="en-GB" sz="5400">
                <a:solidFill>
                  <a:srgbClr val="434E58"/>
                </a:solidFill>
                <a:latin typeface="EC Square Sans Pro" panose="020B0506040000020004" pitchFamily="34" charset="0"/>
              </a:rPr>
              <a:t>, R., &amp; </a:t>
            </a:r>
            <a:r>
              <a:rPr lang="en-GB" sz="5400" err="1">
                <a:solidFill>
                  <a:srgbClr val="434E58"/>
                </a:solidFill>
                <a:latin typeface="EC Square Sans Pro" panose="020B0506040000020004" pitchFamily="34" charset="0"/>
              </a:rPr>
              <a:t>Coomes</a:t>
            </a:r>
            <a:r>
              <a:rPr lang="en-GB" sz="5400">
                <a:solidFill>
                  <a:srgbClr val="434E58"/>
                </a:solidFill>
                <a:latin typeface="EC Square Sans Pro" panose="020B0506040000020004" pitchFamily="34" charset="0"/>
              </a:rPr>
              <a:t>, D. A. (2022). A global evaluation of the effectiveness of voluntary REDD+ projects at reducing deforestation and degradation in the moist tropics. Conservation Biology, 36, e13970. </a:t>
            </a:r>
            <a:r>
              <a:rPr lang="en-GB" sz="5400">
                <a:solidFill>
                  <a:srgbClr val="434E58"/>
                </a:solidFill>
                <a:latin typeface="EC Square Sans Pro" panose="020B0506040000020004" pitchFamily="34" charset="0"/>
                <a:hlinkClick r:id="rId11"/>
              </a:rPr>
              <a:t>https://doi.org/10.1111/cobi.13970</a:t>
            </a:r>
            <a:r>
              <a:rPr lang="en-GB" sz="5400">
                <a:solidFill>
                  <a:srgbClr val="434E58"/>
                </a:solidFill>
                <a:latin typeface="EC Square Sans Pro" panose="020B0506040000020004" pitchFamily="34" charset="0"/>
              </a:rPr>
              <a:t>.</a:t>
            </a:r>
          </a:p>
          <a:p>
            <a:pPr marL="0" indent="0">
              <a:spcAft>
                <a:spcPts val="0"/>
              </a:spcAft>
              <a:buNone/>
            </a:pPr>
            <a:r>
              <a:rPr lang="en-BE" sz="5400">
                <a:effectLst/>
                <a:latin typeface="EC Square Sans Pro" panose="020B0506040000020004" pitchFamily="34" charset="0"/>
              </a:rPr>
              <a:t>Schmalensee R. and Stavins R., 2019. </a:t>
            </a:r>
            <a:r>
              <a:rPr lang="en-GB" sz="5400">
                <a:effectLst/>
                <a:latin typeface="EC Square Sans Pro" panose="020B0506040000020004" pitchFamily="34" charset="0"/>
              </a:rPr>
              <a:t>Learning from Thirty Years of Cap and Trade. Resources Magazine, Issue 201. Available at: </a:t>
            </a:r>
            <a:r>
              <a:rPr lang="en-GB" sz="5400">
                <a:effectLst/>
                <a:latin typeface="EC Square Sans Pro" panose="020B0506040000020004" pitchFamily="34" charset="0"/>
                <a:hlinkClick r:id="rId12"/>
              </a:rPr>
              <a:t>https://www.resources.org/archives/learning-thirty-years-cap-trade/</a:t>
            </a:r>
            <a:r>
              <a:rPr lang="en-GB" sz="5400">
                <a:effectLst/>
                <a:latin typeface="EC Square Sans Pro" panose="020B0506040000020004" pitchFamily="34" charset="0"/>
              </a:rPr>
              <a:t>  </a:t>
            </a:r>
          </a:p>
          <a:p>
            <a:pPr marL="0" indent="0">
              <a:spcAft>
                <a:spcPts val="0"/>
              </a:spcAft>
              <a:buNone/>
            </a:pPr>
            <a:r>
              <a:rPr lang="en-GB" sz="5400" err="1">
                <a:latin typeface="EC Square Sans Pro" panose="020B0506040000020004" pitchFamily="34" charset="0"/>
              </a:rPr>
              <a:t>Alers</a:t>
            </a:r>
            <a:r>
              <a:rPr lang="en-GB" sz="5400">
                <a:latin typeface="EC Square Sans Pro" panose="020B0506040000020004" pitchFamily="34" charset="0"/>
              </a:rPr>
              <a:t> M. and Jones B., 2021. A Guide to Carbon pricing and fossil fuel subsidy reform. A summary for policy makers. UNDP. Available at: </a:t>
            </a:r>
            <a:r>
              <a:rPr lang="en-GB" sz="5400">
                <a:latin typeface="EC Square Sans Pro" panose="020B0506040000020004" pitchFamily="34" charset="0"/>
                <a:hlinkClick r:id="rId13"/>
              </a:rPr>
              <a:t>https://www.undp.org/publications/guide-carbon-pricing-and-fossil-fuel-subsidy-reform</a:t>
            </a:r>
            <a:r>
              <a:rPr lang="en-GB" sz="5400">
                <a:latin typeface="EC Square Sans Pro" panose="020B0506040000020004" pitchFamily="34" charset="0"/>
              </a:rPr>
              <a:t> </a:t>
            </a:r>
            <a:endParaRPr lang="en-GB" sz="5400">
              <a:effectLst/>
              <a:latin typeface="EC Square Sans Pro" panose="020B0506040000020004" pitchFamily="34" charset="0"/>
            </a:endParaRPr>
          </a:p>
          <a:p>
            <a:pPr marL="0" indent="0">
              <a:spcAft>
                <a:spcPts val="0"/>
              </a:spcAft>
              <a:buNone/>
            </a:pPr>
            <a:r>
              <a:rPr lang="en-BE" sz="5400">
                <a:latin typeface="EC Square Sans Pro" panose="020B0506040000020004" pitchFamily="34" charset="0"/>
              </a:rPr>
              <a:t>Howard, A., 2021. Country perspectives: opportunities and challenges for international voluntary carbon markets in the context of the Paris Agreement. </a:t>
            </a:r>
            <a:r>
              <a:rPr lang="en-GB" sz="5400">
                <a:latin typeface="EC Square Sans Pro" panose="020B0506040000020004" pitchFamily="34" charset="0"/>
              </a:rPr>
              <a:t>Partnership for Market Readiness (PMR). Available at: </a:t>
            </a:r>
            <a:r>
              <a:rPr lang="en-GB" sz="5400" i="1">
                <a:latin typeface="EC Square Sans Pro" panose="020B0506040000020004" pitchFamily="34" charset="0"/>
                <a:hlinkClick r:id="rId14"/>
              </a:rPr>
              <a:t>https://openknowledge.worldbank.org/entities/publication/d49582fa-132a-524c-8a28-f9a82eed284d</a:t>
            </a:r>
            <a:endParaRPr lang="en-GB" sz="5400" i="1">
              <a:latin typeface="EC Square Sans Pro" panose="020B0506040000020004" pitchFamily="34" charset="0"/>
            </a:endParaRPr>
          </a:p>
          <a:p>
            <a:pPr marL="0" indent="0">
              <a:spcAft>
                <a:spcPts val="0"/>
              </a:spcAft>
              <a:buNone/>
            </a:pPr>
            <a:r>
              <a:rPr lang="en-GB" sz="5400">
                <a:latin typeface="EC Square Sans Pro" panose="020B0506040000020004" pitchFamily="34" charset="0"/>
              </a:rPr>
              <a:t>W</a:t>
            </a:r>
            <a:r>
              <a:rPr lang="en-GB" sz="5400">
                <a:latin typeface="EC Square Sans Pro" panose="020B0506040000020004" pitchFamily="34" charset="0"/>
                <a:hlinkClick r:id="rId15">
                  <a:extLst>
                    <a:ext uri="{A12FA001-AC4F-418D-AE19-62706E023703}">
                      <ahyp:hlinkClr xmlns:ahyp="http://schemas.microsoft.com/office/drawing/2018/hyperlinkcolor" val="tx"/>
                    </a:ext>
                  </a:extLst>
                </a:hlinkClick>
              </a:rPr>
              <a:t>o</a:t>
            </a:r>
            <a:r>
              <a:rPr lang="en-GB" sz="5400">
                <a:latin typeface="EC Square Sans Pro" panose="020B0506040000020004" pitchFamily="34" charset="0"/>
              </a:rPr>
              <a:t>rld Bank, 2023. Pricing carbon website. Consulted on the 5t of June 2023. Available at: </a:t>
            </a:r>
            <a:r>
              <a:rPr lang="en-GB" sz="5400" i="1">
                <a:latin typeface="EC Square Sans Pro" panose="020B0506040000020004" pitchFamily="34" charset="0"/>
                <a:hlinkClick r:id="rId16"/>
              </a:rPr>
              <a:t>https://www.worldbank.org/en/programs/pricing-carbon</a:t>
            </a:r>
            <a:r>
              <a:rPr lang="en-GB" sz="5400" i="1">
                <a:latin typeface="EC Square Sans Pro" panose="020B0506040000020004" pitchFamily="34" charset="0"/>
              </a:rPr>
              <a:t> </a:t>
            </a:r>
            <a:endParaRPr lang="en-GB" sz="5400">
              <a:latin typeface="EC Square Sans Pro" panose="020B0506040000020004" pitchFamily="34" charset="0"/>
              <a:hlinkClick r:id="rId15">
                <a:extLst>
                  <a:ext uri="{A12FA001-AC4F-418D-AE19-62706E023703}">
                    <ahyp:hlinkClr xmlns:ahyp="http://schemas.microsoft.com/office/drawing/2018/hyperlinkcolor" val="tx"/>
                  </a:ext>
                </a:extLst>
              </a:hlinkClick>
            </a:endParaRPr>
          </a:p>
          <a:p>
            <a:pPr marL="0" indent="0">
              <a:spcAft>
                <a:spcPts val="0"/>
              </a:spcAft>
              <a:buNone/>
            </a:pPr>
            <a:r>
              <a:rPr lang="en-GB" sz="5400">
                <a:solidFill>
                  <a:srgbClr val="434E58"/>
                </a:solidFill>
                <a:effectLst/>
                <a:latin typeface="EC Square Sans Pro" panose="020B0506040000020004" pitchFamily="34" charset="0"/>
                <a:ea typeface="Calibri" panose="020F0502020204030204" pitchFamily="34" charset="0"/>
              </a:rPr>
              <a:t>Lima REDD+ Information Hub. Available at:  </a:t>
            </a:r>
            <a:r>
              <a:rPr lang="en-GB" sz="5400">
                <a:solidFill>
                  <a:srgbClr val="434E58"/>
                </a:solidFill>
                <a:latin typeface="EC Square Sans Pro" panose="020B0506040000020004" pitchFamily="34" charset="0"/>
                <a:ea typeface="Calibri" panose="020F0502020204030204" pitchFamily="34" charset="0"/>
                <a:hlinkClick r:id="rId17"/>
              </a:rPr>
              <a:t>https://redd.unfccc.int/info-hub.html?sortCountry=desc</a:t>
            </a:r>
            <a:endParaRPr lang="en-GB" sz="5400">
              <a:solidFill>
                <a:srgbClr val="434E58"/>
              </a:solidFill>
              <a:latin typeface="EC Square Sans Pro" panose="020B0506040000020004" pitchFamily="34" charset="0"/>
              <a:ea typeface="Calibri" panose="020F0502020204030204" pitchFamily="34" charset="0"/>
            </a:endParaRPr>
          </a:p>
          <a:p>
            <a:pPr marL="0" indent="0">
              <a:spcAft>
                <a:spcPts val="0"/>
              </a:spcAft>
              <a:buNone/>
            </a:pPr>
            <a:r>
              <a:rPr lang="en-GB" sz="5400">
                <a:solidFill>
                  <a:srgbClr val="434E58"/>
                </a:solidFill>
                <a:latin typeface="EC Square Sans Pro" panose="020B0506040000020004" pitchFamily="34" charset="0"/>
                <a:ea typeface="Calibri" panose="020F0502020204030204" pitchFamily="34" charset="0"/>
              </a:rPr>
              <a:t>Pryor J., </a:t>
            </a:r>
            <a:r>
              <a:rPr lang="en-GB" sz="5400" err="1">
                <a:solidFill>
                  <a:srgbClr val="434E58"/>
                </a:solidFill>
                <a:latin typeface="EC Square Sans Pro" panose="020B0506040000020004" pitchFamily="34" charset="0"/>
                <a:ea typeface="Calibri" panose="020F0502020204030204" pitchFamily="34" charset="0"/>
              </a:rPr>
              <a:t>Santikarn</a:t>
            </a:r>
            <a:r>
              <a:rPr lang="en-GB" sz="5400">
                <a:solidFill>
                  <a:srgbClr val="434E58"/>
                </a:solidFill>
                <a:latin typeface="EC Square Sans Pro" panose="020B0506040000020004" pitchFamily="34" charset="0"/>
                <a:ea typeface="Calibri" panose="020F0502020204030204" pitchFamily="34" charset="0"/>
              </a:rPr>
              <a:t> S., </a:t>
            </a:r>
            <a:r>
              <a:rPr lang="en-GB" sz="5400" err="1">
                <a:solidFill>
                  <a:srgbClr val="434E58"/>
                </a:solidFill>
                <a:latin typeface="EC Square Sans Pro" panose="020B0506040000020004" pitchFamily="34" charset="0"/>
                <a:ea typeface="Calibri" panose="020F0502020204030204" pitchFamily="34" charset="0"/>
              </a:rPr>
              <a:t>Gadde</a:t>
            </a:r>
            <a:r>
              <a:rPr lang="en-GB" sz="5400">
                <a:solidFill>
                  <a:srgbClr val="434E58"/>
                </a:solidFill>
                <a:latin typeface="EC Square Sans Pro" panose="020B0506040000020004" pitchFamily="34" charset="0"/>
                <a:ea typeface="Calibri" panose="020F0502020204030204" pitchFamily="34" charset="0"/>
              </a:rPr>
              <a:t> H., </a:t>
            </a:r>
            <a:r>
              <a:rPr lang="en-GB" sz="5400" err="1">
                <a:solidFill>
                  <a:srgbClr val="434E58"/>
                </a:solidFill>
                <a:latin typeface="EC Square Sans Pro" panose="020B0506040000020004" pitchFamily="34" charset="0"/>
                <a:ea typeface="Calibri" panose="020F0502020204030204" pitchFamily="34" charset="0"/>
              </a:rPr>
              <a:t>Oppermann</a:t>
            </a:r>
            <a:r>
              <a:rPr lang="en-GB" sz="5400">
                <a:solidFill>
                  <a:srgbClr val="434E58"/>
                </a:solidFill>
                <a:latin typeface="EC Square Sans Pro" panose="020B0506040000020004" pitchFamily="34" charset="0"/>
                <a:ea typeface="Calibri" panose="020F0502020204030204" pitchFamily="34" charset="0"/>
              </a:rPr>
              <a:t> K., and </a:t>
            </a:r>
            <a:r>
              <a:rPr lang="en-GB" sz="5400" err="1">
                <a:solidFill>
                  <a:srgbClr val="434E58"/>
                </a:solidFill>
                <a:latin typeface="EC Square Sans Pro" panose="020B0506040000020004" pitchFamily="34" charset="0"/>
                <a:ea typeface="Calibri" panose="020F0502020204030204" pitchFamily="34" charset="0"/>
              </a:rPr>
              <a:t>Besley</a:t>
            </a:r>
            <a:r>
              <a:rPr lang="en-GB" sz="5400">
                <a:solidFill>
                  <a:srgbClr val="434E58"/>
                </a:solidFill>
                <a:latin typeface="EC Square Sans Pro" panose="020B0506040000020004" pitchFamily="34" charset="0"/>
                <a:ea typeface="Calibri" panose="020F0502020204030204" pitchFamily="34" charset="0"/>
              </a:rPr>
              <a:t> D. A Guide to developing domestic carbon crediting mechanisms. Partnership for market readiness (PMR) and World bank. Available at: </a:t>
            </a:r>
            <a:r>
              <a:rPr lang="en-GB" sz="5400">
                <a:solidFill>
                  <a:srgbClr val="434E58"/>
                </a:solidFill>
                <a:latin typeface="EC Square Sans Pro" panose="020B0506040000020004" pitchFamily="34" charset="0"/>
                <a:ea typeface="Calibri" panose="020F0502020204030204" pitchFamily="34" charset="0"/>
                <a:hlinkClick r:id="rId18"/>
              </a:rPr>
              <a:t>https://openknowledge.worldbank.org/server/api/core/bitstreams/9a57817b-998f-584b-b60d-a12d1c4648cf/content</a:t>
            </a:r>
            <a:r>
              <a:rPr lang="en-GB" sz="5400">
                <a:solidFill>
                  <a:srgbClr val="434E58"/>
                </a:solidFill>
                <a:latin typeface="EC Square Sans Pro" panose="020B0506040000020004" pitchFamily="34" charset="0"/>
                <a:ea typeface="Calibri" panose="020F0502020204030204" pitchFamily="34" charset="0"/>
              </a:rPr>
              <a:t> </a:t>
            </a:r>
          </a:p>
          <a:p>
            <a:pPr marL="0" indent="0">
              <a:spcAft>
                <a:spcPts val="0"/>
              </a:spcAft>
              <a:buNone/>
            </a:pPr>
            <a:r>
              <a:rPr lang="en-GB" sz="5400">
                <a:solidFill>
                  <a:srgbClr val="434E58"/>
                </a:solidFill>
                <a:latin typeface="EC Square Sans Pro" panose="020B0506040000020004" pitchFamily="34" charset="0"/>
                <a:ea typeface="Calibri" panose="020F0502020204030204" pitchFamily="34" charset="0"/>
              </a:rPr>
              <a:t>South Pole, 2022. The voluntary Carbon market 2022-2023. Available at: </a:t>
            </a:r>
            <a:r>
              <a:rPr lang="en-GB" sz="5400">
                <a:solidFill>
                  <a:srgbClr val="434E58"/>
                </a:solidFill>
                <a:latin typeface="EC Square Sans Pro" panose="020B0506040000020004" pitchFamily="34" charset="0"/>
                <a:ea typeface="Calibri" panose="020F0502020204030204" pitchFamily="34" charset="0"/>
                <a:hlinkClick r:id="rId19"/>
              </a:rPr>
              <a:t>https://storage.pardot.com/881182/1680172478zgFzdrQY/South_Pole___VCM_Report_2022_2023.pdf</a:t>
            </a:r>
            <a:r>
              <a:rPr lang="en-GB" sz="5400">
                <a:solidFill>
                  <a:srgbClr val="434E58"/>
                </a:solidFill>
                <a:latin typeface="EC Square Sans Pro" panose="020B0506040000020004" pitchFamily="34" charset="0"/>
                <a:ea typeface="Calibri" panose="020F0502020204030204" pitchFamily="34" charset="0"/>
              </a:rPr>
              <a:t> </a:t>
            </a:r>
            <a:endParaRPr lang="en-GB" sz="5400">
              <a:solidFill>
                <a:srgbClr val="434E58"/>
              </a:solidFill>
              <a:effectLst/>
              <a:latin typeface="EC Square Sans Pro" panose="020B0506040000020004" pitchFamily="34" charset="0"/>
              <a:ea typeface="Calibri" panose="020F0502020204030204" pitchFamily="34" charset="0"/>
            </a:endParaRPr>
          </a:p>
          <a:p>
            <a:pPr marL="0" indent="0">
              <a:buNone/>
            </a:pPr>
            <a:endParaRPr lang="en-BE" sz="5400">
              <a:solidFill>
                <a:srgbClr val="434E58"/>
              </a:solidFill>
              <a:effectLst/>
              <a:latin typeface="EC Square Sans Pro" panose="020B0506040000020004" pitchFamily="34" charset="0"/>
              <a:ea typeface="Calibri" panose="020F0502020204030204" pitchFamily="34" charset="0"/>
            </a:endParaRPr>
          </a:p>
          <a:p>
            <a:pPr marL="0" indent="0">
              <a:buNone/>
            </a:pPr>
            <a:endParaRPr lang="en-GB" sz="5400" i="1" noProof="0">
              <a:latin typeface="EC Square Sans Pro" panose="020B0506040000020004" pitchFamily="34" charset="0"/>
            </a:endParaRPr>
          </a:p>
        </p:txBody>
      </p:sp>
    </p:spTree>
    <p:extLst>
      <p:ext uri="{BB962C8B-B14F-4D97-AF65-F5344CB8AC3E}">
        <p14:creationId xmlns:p14="http://schemas.microsoft.com/office/powerpoint/2010/main" val="2760742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pic>
        <p:nvPicPr>
          <p:cNvPr id="180" name="Picture 179">
            <a:extLst>
              <a:ext uri="{FF2B5EF4-FFF2-40B4-BE49-F238E27FC236}">
                <a16:creationId xmlns:a16="http://schemas.microsoft.com/office/drawing/2014/main" id="{A455E6FA-3D0F-3545-09B9-D7DDE6697E90}"/>
              </a:ext>
            </a:extLst>
          </p:cNvPr>
          <p:cNvPicPr>
            <a:picLocks noChangeAspect="1"/>
          </p:cNvPicPr>
          <p:nvPr/>
        </p:nvPicPr>
        <p:blipFill>
          <a:blip r:embed="rId3"/>
          <a:stretch>
            <a:fillRect/>
          </a:stretch>
        </p:blipFill>
        <p:spPr>
          <a:xfrm rot="10430744">
            <a:off x="-5844900" y="7016973"/>
            <a:ext cx="16125424" cy="9675255"/>
          </a:xfrm>
          <a:prstGeom prst="rect">
            <a:avLst/>
          </a:prstGeom>
        </p:spPr>
      </p:pic>
      <p:pic>
        <p:nvPicPr>
          <p:cNvPr id="179" name="Picture 178">
            <a:extLst>
              <a:ext uri="{FF2B5EF4-FFF2-40B4-BE49-F238E27FC236}">
                <a16:creationId xmlns:a16="http://schemas.microsoft.com/office/drawing/2014/main" id="{C9BBBCED-DF56-42A0-3E5B-659D74F610B8}"/>
              </a:ext>
            </a:extLst>
          </p:cNvPr>
          <p:cNvPicPr>
            <a:picLocks noChangeAspect="1"/>
          </p:cNvPicPr>
          <p:nvPr/>
        </p:nvPicPr>
        <p:blipFill>
          <a:blip r:embed="rId3"/>
          <a:stretch>
            <a:fillRect/>
          </a:stretch>
        </p:blipFill>
        <p:spPr>
          <a:xfrm>
            <a:off x="10049624" y="-1654302"/>
            <a:ext cx="16125424" cy="9675255"/>
          </a:xfrm>
          <a:prstGeom prst="rect">
            <a:avLst/>
          </a:prstGeom>
        </p:spPr>
      </p:pic>
      <p:sp>
        <p:nvSpPr>
          <p:cNvPr id="2" name="Title 1"/>
          <p:cNvSpPr>
            <a:spLocks noGrp="1"/>
          </p:cNvSpPr>
          <p:nvPr>
            <p:ph type="title"/>
          </p:nvPr>
        </p:nvSpPr>
        <p:spPr>
          <a:xfrm>
            <a:off x="3481464" y="396964"/>
            <a:ext cx="19020453" cy="1803399"/>
          </a:xfrm>
        </p:spPr>
        <p:txBody>
          <a:bodyPr/>
          <a:lstStyle/>
          <a:p>
            <a:r>
              <a:rPr lang="en-GB">
                <a:solidFill>
                  <a:srgbClr val="903F98"/>
                </a:solidFill>
                <a:latin typeface="EC Square Sans Pro" panose="020B0506040000020004" pitchFamily="34" charset="0"/>
              </a:rPr>
              <a:t>STYLIZED REPRESENTATION OF TYPES OF CARBON CREDITING MECHANISMS AND MARKET SEGMENTS</a:t>
            </a:r>
            <a:r>
              <a:rPr lang="en-GB">
                <a:solidFill>
                  <a:srgbClr val="FFCC02"/>
                </a:solidFill>
                <a:latin typeface="EC Square Sans Pro" panose="020B0506040000020004" pitchFamily="34" charset="0"/>
              </a:rPr>
              <a:t>.</a:t>
            </a:r>
            <a:endParaRPr lang="en-GB" sz="8000">
              <a:solidFill>
                <a:srgbClr val="FFCC02"/>
              </a:solidFill>
              <a:latin typeface="EC Square Sans Pro" panose="020B0506040000020004" pitchFamily="34" charset="0"/>
            </a:endParaRPr>
          </a:p>
        </p:txBody>
      </p:sp>
      <p:sp>
        <p:nvSpPr>
          <p:cNvPr id="135" name="Rounded Rectangle 134">
            <a:extLst>
              <a:ext uri="{FF2B5EF4-FFF2-40B4-BE49-F238E27FC236}">
                <a16:creationId xmlns:a16="http://schemas.microsoft.com/office/drawing/2014/main" id="{88F402BB-5EA3-8B46-4765-943D0E416091}"/>
              </a:ext>
            </a:extLst>
          </p:cNvPr>
          <p:cNvSpPr/>
          <p:nvPr/>
        </p:nvSpPr>
        <p:spPr>
          <a:xfrm>
            <a:off x="-719582" y="11071477"/>
            <a:ext cx="25762838" cy="566356"/>
          </a:xfrm>
          <a:prstGeom prst="roundRect">
            <a:avLst/>
          </a:prstGeom>
          <a:solidFill>
            <a:srgbClr val="FFF2C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a:extLst>
              <a:ext uri="{FF2B5EF4-FFF2-40B4-BE49-F238E27FC236}">
                <a16:creationId xmlns:a16="http://schemas.microsoft.com/office/drawing/2014/main" id="{5156ED57-CD01-5E4C-7447-36E41C6166EF}"/>
              </a:ext>
            </a:extLst>
          </p:cNvPr>
          <p:cNvSpPr/>
          <p:nvPr/>
        </p:nvSpPr>
        <p:spPr>
          <a:xfrm>
            <a:off x="-992856" y="4509559"/>
            <a:ext cx="25762838" cy="566356"/>
          </a:xfrm>
          <a:prstGeom prst="roundRect">
            <a:avLst/>
          </a:prstGeom>
          <a:solidFill>
            <a:srgbClr val="FFF2C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6B59814B-CAF1-1EA8-F72A-7BF4A317937D}"/>
              </a:ext>
            </a:extLst>
          </p:cNvPr>
          <p:cNvSpPr/>
          <p:nvPr/>
        </p:nvSpPr>
        <p:spPr>
          <a:xfrm rot="5400000">
            <a:off x="18112732" y="7063205"/>
            <a:ext cx="1130495" cy="3529623"/>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a:extLst>
              <a:ext uri="{FF2B5EF4-FFF2-40B4-BE49-F238E27FC236}">
                <a16:creationId xmlns:a16="http://schemas.microsoft.com/office/drawing/2014/main" id="{DBA1D97B-4998-6777-6D2B-CD5EC15B076E}"/>
              </a:ext>
            </a:extLst>
          </p:cNvPr>
          <p:cNvSpPr/>
          <p:nvPr/>
        </p:nvSpPr>
        <p:spPr>
          <a:xfrm rot="5400000">
            <a:off x="6893432" y="7063205"/>
            <a:ext cx="1130495" cy="3529623"/>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a:extLst>
              <a:ext uri="{FF2B5EF4-FFF2-40B4-BE49-F238E27FC236}">
                <a16:creationId xmlns:a16="http://schemas.microsoft.com/office/drawing/2014/main" id="{4B3D2293-8549-713B-5D37-45D89CFD268D}"/>
              </a:ext>
            </a:extLst>
          </p:cNvPr>
          <p:cNvSpPr/>
          <p:nvPr/>
        </p:nvSpPr>
        <p:spPr>
          <a:xfrm rot="5400000">
            <a:off x="10633198" y="7063205"/>
            <a:ext cx="1130495" cy="3529623"/>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a:extLst>
              <a:ext uri="{FF2B5EF4-FFF2-40B4-BE49-F238E27FC236}">
                <a16:creationId xmlns:a16="http://schemas.microsoft.com/office/drawing/2014/main" id="{1CDA4287-70AF-814A-E7F7-64BAD8D099C6}"/>
              </a:ext>
            </a:extLst>
          </p:cNvPr>
          <p:cNvSpPr/>
          <p:nvPr/>
        </p:nvSpPr>
        <p:spPr>
          <a:xfrm rot="5400000">
            <a:off x="14372965" y="7063205"/>
            <a:ext cx="1130495" cy="3529623"/>
          </a:xfrm>
          <a:prstGeom prst="roundRect">
            <a:avLst/>
          </a:prstGeom>
          <a:solidFill>
            <a:srgbClr val="FBBA00"/>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a:extLst>
              <a:ext uri="{FF2B5EF4-FFF2-40B4-BE49-F238E27FC236}">
                <a16:creationId xmlns:a16="http://schemas.microsoft.com/office/drawing/2014/main" id="{1497D3A0-6639-1D51-454A-4C6051DA6E31}"/>
              </a:ext>
            </a:extLst>
          </p:cNvPr>
          <p:cNvSpPr/>
          <p:nvPr/>
        </p:nvSpPr>
        <p:spPr>
          <a:xfrm rot="5400000">
            <a:off x="6893432" y="5552436"/>
            <a:ext cx="1130495" cy="3529623"/>
          </a:xfrm>
          <a:prstGeom prst="roundRect">
            <a:avLst/>
          </a:prstGeom>
          <a:solidFill>
            <a:schemeClr val="accent2">
              <a:lumMod val="75000"/>
            </a:schemeClr>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a:extLst>
              <a:ext uri="{FF2B5EF4-FFF2-40B4-BE49-F238E27FC236}">
                <a16:creationId xmlns:a16="http://schemas.microsoft.com/office/drawing/2014/main" id="{891ED6BB-4404-850F-6820-79FA05981C02}"/>
              </a:ext>
            </a:extLst>
          </p:cNvPr>
          <p:cNvSpPr/>
          <p:nvPr/>
        </p:nvSpPr>
        <p:spPr>
          <a:xfrm rot="5400000">
            <a:off x="10633198" y="5552436"/>
            <a:ext cx="1130495" cy="3529623"/>
          </a:xfrm>
          <a:prstGeom prst="roundRect">
            <a:avLst/>
          </a:prstGeom>
          <a:solidFill>
            <a:schemeClr val="accent2">
              <a:lumMod val="75000"/>
            </a:schemeClr>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a:extLst>
              <a:ext uri="{FF2B5EF4-FFF2-40B4-BE49-F238E27FC236}">
                <a16:creationId xmlns:a16="http://schemas.microsoft.com/office/drawing/2014/main" id="{3CB5D550-58DC-1D26-0FBE-72DA88C3C63A}"/>
              </a:ext>
            </a:extLst>
          </p:cNvPr>
          <p:cNvSpPr/>
          <p:nvPr/>
        </p:nvSpPr>
        <p:spPr>
          <a:xfrm rot="5400000">
            <a:off x="14372965" y="5552436"/>
            <a:ext cx="1130495" cy="3529623"/>
          </a:xfrm>
          <a:prstGeom prst="roundRect">
            <a:avLst/>
          </a:prstGeom>
          <a:solidFill>
            <a:schemeClr val="accent2">
              <a:lumMod val="75000"/>
            </a:schemeClr>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a:extLst>
              <a:ext uri="{FF2B5EF4-FFF2-40B4-BE49-F238E27FC236}">
                <a16:creationId xmlns:a16="http://schemas.microsoft.com/office/drawing/2014/main" id="{C21DC76C-04DD-5BF9-822B-75139D2D6DFF}"/>
              </a:ext>
            </a:extLst>
          </p:cNvPr>
          <p:cNvSpPr/>
          <p:nvPr/>
        </p:nvSpPr>
        <p:spPr>
          <a:xfrm>
            <a:off x="4447184" y="9598359"/>
            <a:ext cx="1081521" cy="3689454"/>
          </a:xfrm>
          <a:prstGeom prst="roundRect">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a:extLst>
              <a:ext uri="{FF2B5EF4-FFF2-40B4-BE49-F238E27FC236}">
                <a16:creationId xmlns:a16="http://schemas.microsoft.com/office/drawing/2014/main" id="{EEFB9172-54A2-0744-FF0E-18E46B2B663B}"/>
              </a:ext>
            </a:extLst>
          </p:cNvPr>
          <p:cNvSpPr/>
          <p:nvPr/>
        </p:nvSpPr>
        <p:spPr>
          <a:xfrm>
            <a:off x="4447184" y="2932093"/>
            <a:ext cx="1081521" cy="3689454"/>
          </a:xfrm>
          <a:prstGeom prst="roundRect">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a:extLst>
              <a:ext uri="{FF2B5EF4-FFF2-40B4-BE49-F238E27FC236}">
                <a16:creationId xmlns:a16="http://schemas.microsoft.com/office/drawing/2014/main" id="{77CDCD99-EA8F-CCC4-C97F-04080F7C4773}"/>
              </a:ext>
            </a:extLst>
          </p:cNvPr>
          <p:cNvSpPr/>
          <p:nvPr/>
        </p:nvSpPr>
        <p:spPr>
          <a:xfrm>
            <a:off x="16954135" y="9591011"/>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a:extLst>
              <a:ext uri="{FF2B5EF4-FFF2-40B4-BE49-F238E27FC236}">
                <a16:creationId xmlns:a16="http://schemas.microsoft.com/office/drawing/2014/main" id="{E8E56388-EB79-655B-119F-942AAE994E7F}"/>
              </a:ext>
            </a:extLst>
          </p:cNvPr>
          <p:cNvSpPr/>
          <p:nvPr/>
        </p:nvSpPr>
        <p:spPr>
          <a:xfrm>
            <a:off x="9474602" y="9591011"/>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a:extLst>
              <a:ext uri="{FF2B5EF4-FFF2-40B4-BE49-F238E27FC236}">
                <a16:creationId xmlns:a16="http://schemas.microsoft.com/office/drawing/2014/main" id="{0947667A-C659-5042-1A41-C59CB56AF108}"/>
              </a:ext>
            </a:extLst>
          </p:cNvPr>
          <p:cNvSpPr/>
          <p:nvPr/>
        </p:nvSpPr>
        <p:spPr>
          <a:xfrm>
            <a:off x="13214369" y="9591011"/>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a:extLst>
              <a:ext uri="{FF2B5EF4-FFF2-40B4-BE49-F238E27FC236}">
                <a16:creationId xmlns:a16="http://schemas.microsoft.com/office/drawing/2014/main" id="{AE7E1837-00B2-4E20-4E87-B422B46CD575}"/>
              </a:ext>
            </a:extLst>
          </p:cNvPr>
          <p:cNvSpPr/>
          <p:nvPr/>
        </p:nvSpPr>
        <p:spPr>
          <a:xfrm>
            <a:off x="5716769" y="9591011"/>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a:extLst>
              <a:ext uri="{FF2B5EF4-FFF2-40B4-BE49-F238E27FC236}">
                <a16:creationId xmlns:a16="http://schemas.microsoft.com/office/drawing/2014/main" id="{542131D7-9A0A-3C9C-C636-5F40BBC71A0E}"/>
              </a:ext>
            </a:extLst>
          </p:cNvPr>
          <p:cNvSpPr/>
          <p:nvPr/>
        </p:nvSpPr>
        <p:spPr>
          <a:xfrm>
            <a:off x="9474602" y="2886976"/>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a:extLst>
              <a:ext uri="{FF2B5EF4-FFF2-40B4-BE49-F238E27FC236}">
                <a16:creationId xmlns:a16="http://schemas.microsoft.com/office/drawing/2014/main" id="{81883FBC-E6DB-988C-0198-DF26F9A194A8}"/>
              </a:ext>
            </a:extLst>
          </p:cNvPr>
          <p:cNvSpPr/>
          <p:nvPr/>
        </p:nvSpPr>
        <p:spPr>
          <a:xfrm>
            <a:off x="13214369" y="2886976"/>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a:extLst>
              <a:ext uri="{FF2B5EF4-FFF2-40B4-BE49-F238E27FC236}">
                <a16:creationId xmlns:a16="http://schemas.microsoft.com/office/drawing/2014/main" id="{8B5EB910-7243-5A93-657A-C6B832C07E65}"/>
              </a:ext>
            </a:extLst>
          </p:cNvPr>
          <p:cNvSpPr/>
          <p:nvPr/>
        </p:nvSpPr>
        <p:spPr>
          <a:xfrm>
            <a:off x="5716769" y="2886976"/>
            <a:ext cx="3504902" cy="3663613"/>
          </a:xfrm>
          <a:prstGeom prst="roundRect">
            <a:avLst/>
          </a:prstGeom>
          <a:solidFill>
            <a:srgbClr val="FFF2CC"/>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ontent Placeholder 1">
            <a:extLst>
              <a:ext uri="{FF2B5EF4-FFF2-40B4-BE49-F238E27FC236}">
                <a16:creationId xmlns:a16="http://schemas.microsoft.com/office/drawing/2014/main" id="{2489A82C-2957-7B06-B226-358B0D1A0DA1}"/>
              </a:ext>
            </a:extLst>
          </p:cNvPr>
          <p:cNvSpPr txBox="1">
            <a:spLocks/>
          </p:cNvSpPr>
          <p:nvPr/>
        </p:nvSpPr>
        <p:spPr>
          <a:xfrm>
            <a:off x="5827938" y="4131693"/>
            <a:ext cx="3362459" cy="126441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International crediting mechanisms</a:t>
            </a:r>
            <a:endParaRPr lang="en-GB" sz="2800">
              <a:solidFill>
                <a:srgbClr val="00125C"/>
              </a:solidFill>
              <a:latin typeface="EC Square Sans Pro" panose="020B0506040000020004" pitchFamily="34" charset="0"/>
              <a:cs typeface="Arial" panose="020B0604020202020204" pitchFamily="34" charset="0"/>
            </a:endParaRPr>
          </a:p>
        </p:txBody>
      </p:sp>
      <p:sp>
        <p:nvSpPr>
          <p:cNvPr id="154" name="Content Placeholder 1">
            <a:extLst>
              <a:ext uri="{FF2B5EF4-FFF2-40B4-BE49-F238E27FC236}">
                <a16:creationId xmlns:a16="http://schemas.microsoft.com/office/drawing/2014/main" id="{70935AAE-2B9A-7DB0-C9A5-2CB655A28A7E}"/>
              </a:ext>
            </a:extLst>
          </p:cNvPr>
          <p:cNvSpPr txBox="1">
            <a:spLocks/>
          </p:cNvSpPr>
          <p:nvPr/>
        </p:nvSpPr>
        <p:spPr>
          <a:xfrm>
            <a:off x="9534577" y="3963667"/>
            <a:ext cx="3362459" cy="217584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Regional, national, and subnational crediting mechanisms</a:t>
            </a:r>
            <a:endParaRPr lang="en-GB" sz="2800">
              <a:solidFill>
                <a:srgbClr val="00125C"/>
              </a:solidFill>
              <a:latin typeface="EC Square Sans Pro" panose="020B0506040000020004" pitchFamily="34" charset="0"/>
              <a:cs typeface="Arial" panose="020B0604020202020204" pitchFamily="34" charset="0"/>
            </a:endParaRPr>
          </a:p>
        </p:txBody>
      </p:sp>
      <p:sp>
        <p:nvSpPr>
          <p:cNvPr id="155" name="Content Placeholder 1">
            <a:extLst>
              <a:ext uri="{FF2B5EF4-FFF2-40B4-BE49-F238E27FC236}">
                <a16:creationId xmlns:a16="http://schemas.microsoft.com/office/drawing/2014/main" id="{0EB8531A-94B0-496D-2D06-EB7482B5E1E3}"/>
              </a:ext>
            </a:extLst>
          </p:cNvPr>
          <p:cNvSpPr txBox="1">
            <a:spLocks/>
          </p:cNvSpPr>
          <p:nvPr/>
        </p:nvSpPr>
        <p:spPr>
          <a:xfrm>
            <a:off x="13255234" y="4330182"/>
            <a:ext cx="3362459" cy="126441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Independent crediting mechanisms</a:t>
            </a:r>
            <a:endParaRPr lang="en-GB" sz="2800">
              <a:solidFill>
                <a:srgbClr val="00125C"/>
              </a:solidFill>
              <a:latin typeface="EC Square Sans Pro" panose="020B0506040000020004" pitchFamily="34" charset="0"/>
              <a:cs typeface="Arial" panose="020B0604020202020204" pitchFamily="34" charset="0"/>
            </a:endParaRPr>
          </a:p>
        </p:txBody>
      </p:sp>
      <p:sp>
        <p:nvSpPr>
          <p:cNvPr id="156" name="Content Placeholder 1">
            <a:extLst>
              <a:ext uri="{FF2B5EF4-FFF2-40B4-BE49-F238E27FC236}">
                <a16:creationId xmlns:a16="http://schemas.microsoft.com/office/drawing/2014/main" id="{201DB19B-422B-4176-CEB7-6739D93573A4}"/>
              </a:ext>
            </a:extLst>
          </p:cNvPr>
          <p:cNvSpPr txBox="1">
            <a:spLocks/>
          </p:cNvSpPr>
          <p:nvPr/>
        </p:nvSpPr>
        <p:spPr>
          <a:xfrm>
            <a:off x="5791404" y="10374989"/>
            <a:ext cx="3362459" cy="269333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Credit purchases aimed at helping countries meet their NDCs and airlines comply with CORSIA</a:t>
            </a:r>
            <a:endParaRPr lang="en-GB" sz="2800">
              <a:solidFill>
                <a:srgbClr val="00125C"/>
              </a:solidFill>
              <a:latin typeface="EC Square Sans Pro" panose="020B0506040000020004" pitchFamily="34" charset="0"/>
              <a:cs typeface="Arial" panose="020B0604020202020204" pitchFamily="34" charset="0"/>
            </a:endParaRPr>
          </a:p>
        </p:txBody>
      </p:sp>
      <p:sp>
        <p:nvSpPr>
          <p:cNvPr id="157" name="Content Placeholder 1">
            <a:extLst>
              <a:ext uri="{FF2B5EF4-FFF2-40B4-BE49-F238E27FC236}">
                <a16:creationId xmlns:a16="http://schemas.microsoft.com/office/drawing/2014/main" id="{49540552-11C6-F852-750B-1E11DAC6FC24}"/>
              </a:ext>
            </a:extLst>
          </p:cNvPr>
          <p:cNvSpPr txBox="1">
            <a:spLocks/>
          </p:cNvSpPr>
          <p:nvPr/>
        </p:nvSpPr>
        <p:spPr>
          <a:xfrm>
            <a:off x="9498033" y="10534333"/>
            <a:ext cx="3362459" cy="217584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Credit purchases aimed at complying with obligations under carbon taxes, ETS</a:t>
            </a:r>
            <a:endParaRPr lang="en-GB" sz="2800">
              <a:solidFill>
                <a:srgbClr val="00125C"/>
              </a:solidFill>
              <a:latin typeface="EC Square Sans Pro" panose="020B0506040000020004" pitchFamily="34" charset="0"/>
              <a:cs typeface="Arial" panose="020B0604020202020204" pitchFamily="34" charset="0"/>
            </a:endParaRPr>
          </a:p>
        </p:txBody>
      </p:sp>
      <p:sp>
        <p:nvSpPr>
          <p:cNvPr id="158" name="Content Placeholder 1">
            <a:extLst>
              <a:ext uri="{FF2B5EF4-FFF2-40B4-BE49-F238E27FC236}">
                <a16:creationId xmlns:a16="http://schemas.microsoft.com/office/drawing/2014/main" id="{20E1D7A3-345C-6E5E-BFDF-C3992E5F7223}"/>
              </a:ext>
            </a:extLst>
          </p:cNvPr>
          <p:cNvSpPr txBox="1">
            <a:spLocks/>
          </p:cNvSpPr>
          <p:nvPr/>
        </p:nvSpPr>
        <p:spPr>
          <a:xfrm>
            <a:off x="13255234" y="10654116"/>
            <a:ext cx="3362459" cy="240097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Credit purchases as public policy tool for incentivizing mitigation</a:t>
            </a:r>
            <a:endParaRPr lang="en-GB" sz="2800">
              <a:solidFill>
                <a:srgbClr val="00125C"/>
              </a:solidFill>
              <a:latin typeface="EC Square Sans Pro" panose="020B0506040000020004" pitchFamily="34" charset="0"/>
              <a:cs typeface="Arial" panose="020B0604020202020204" pitchFamily="34" charset="0"/>
            </a:endParaRPr>
          </a:p>
        </p:txBody>
      </p:sp>
      <p:sp>
        <p:nvSpPr>
          <p:cNvPr id="159" name="Content Placeholder 1">
            <a:extLst>
              <a:ext uri="{FF2B5EF4-FFF2-40B4-BE49-F238E27FC236}">
                <a16:creationId xmlns:a16="http://schemas.microsoft.com/office/drawing/2014/main" id="{F681AEA6-6689-6626-EED3-C925EE00469D}"/>
              </a:ext>
            </a:extLst>
          </p:cNvPr>
          <p:cNvSpPr txBox="1">
            <a:spLocks/>
          </p:cNvSpPr>
          <p:nvPr/>
        </p:nvSpPr>
        <p:spPr>
          <a:xfrm>
            <a:off x="5702084" y="8495705"/>
            <a:ext cx="3504904" cy="100051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400" b="1">
                <a:solidFill>
                  <a:schemeClr val="bg1"/>
                </a:solidFill>
                <a:latin typeface="EC Square Sans Pro" panose="020B0506040000020004" pitchFamily="34" charset="0"/>
                <a:cs typeface="Arial" panose="020B0604020202020204" pitchFamily="34" charset="0"/>
              </a:rPr>
              <a:t>INTERNATIONAL COMPLIANCE MARKETS</a:t>
            </a:r>
            <a:endParaRPr lang="en-GB" sz="2400" b="1">
              <a:solidFill>
                <a:schemeClr val="bg1"/>
              </a:solidFill>
              <a:latin typeface="EC Square Sans Pro" panose="020B0506040000020004" pitchFamily="34" charset="0"/>
              <a:cs typeface="Arial" panose="020B0604020202020204" pitchFamily="34" charset="0"/>
            </a:endParaRPr>
          </a:p>
        </p:txBody>
      </p:sp>
      <p:sp>
        <p:nvSpPr>
          <p:cNvPr id="160" name="Content Placeholder 1">
            <a:extLst>
              <a:ext uri="{FF2B5EF4-FFF2-40B4-BE49-F238E27FC236}">
                <a16:creationId xmlns:a16="http://schemas.microsoft.com/office/drawing/2014/main" id="{9CA5F698-DEFE-8B93-9E66-43D675AD2D76}"/>
              </a:ext>
            </a:extLst>
          </p:cNvPr>
          <p:cNvSpPr txBox="1">
            <a:spLocks/>
          </p:cNvSpPr>
          <p:nvPr/>
        </p:nvSpPr>
        <p:spPr>
          <a:xfrm>
            <a:off x="9453799" y="8509793"/>
            <a:ext cx="3504902" cy="108856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400" b="1">
                <a:solidFill>
                  <a:schemeClr val="bg1"/>
                </a:solidFill>
                <a:latin typeface="EC Square Sans Pro" panose="020B0506040000020004" pitchFamily="34" charset="0"/>
                <a:cs typeface="Arial" panose="020B0604020202020204" pitchFamily="34" charset="0"/>
              </a:rPr>
              <a:t>DOMESTIC COMPLIANCE MARKETS</a:t>
            </a:r>
            <a:endParaRPr lang="en-GB" sz="2400" b="1">
              <a:solidFill>
                <a:schemeClr val="bg1"/>
              </a:solidFill>
              <a:latin typeface="EC Square Sans Pro" panose="020B0506040000020004" pitchFamily="34" charset="0"/>
              <a:cs typeface="Arial" panose="020B0604020202020204" pitchFamily="34" charset="0"/>
            </a:endParaRPr>
          </a:p>
        </p:txBody>
      </p:sp>
      <p:sp>
        <p:nvSpPr>
          <p:cNvPr id="161" name="Content Placeholder 1">
            <a:extLst>
              <a:ext uri="{FF2B5EF4-FFF2-40B4-BE49-F238E27FC236}">
                <a16:creationId xmlns:a16="http://schemas.microsoft.com/office/drawing/2014/main" id="{9F0BA65A-A7C1-83AD-5FFB-1ECD155A0E12}"/>
              </a:ext>
            </a:extLst>
          </p:cNvPr>
          <p:cNvSpPr txBox="1">
            <a:spLocks/>
          </p:cNvSpPr>
          <p:nvPr/>
        </p:nvSpPr>
        <p:spPr>
          <a:xfrm>
            <a:off x="13340239" y="8509793"/>
            <a:ext cx="3183283" cy="126441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400" b="1">
                <a:solidFill>
                  <a:schemeClr val="bg1"/>
                </a:solidFill>
                <a:latin typeface="EC Square Sans Pro" panose="020B0506040000020004" pitchFamily="34" charset="0"/>
                <a:cs typeface="Arial" panose="020B0604020202020204" pitchFamily="34" charset="0"/>
              </a:rPr>
              <a:t>RESULTS-BASED FINANCE</a:t>
            </a:r>
            <a:endParaRPr lang="en-GB" sz="2400" b="1">
              <a:solidFill>
                <a:schemeClr val="bg1"/>
              </a:solidFill>
              <a:latin typeface="EC Square Sans Pro" panose="020B0506040000020004" pitchFamily="34" charset="0"/>
              <a:cs typeface="Arial" panose="020B0604020202020204" pitchFamily="34" charset="0"/>
            </a:endParaRPr>
          </a:p>
        </p:txBody>
      </p:sp>
      <p:sp>
        <p:nvSpPr>
          <p:cNvPr id="162" name="Content Placeholder 1">
            <a:extLst>
              <a:ext uri="{FF2B5EF4-FFF2-40B4-BE49-F238E27FC236}">
                <a16:creationId xmlns:a16="http://schemas.microsoft.com/office/drawing/2014/main" id="{D0CDFF3F-48BD-A7ED-CE2E-8C0A24822FCD}"/>
              </a:ext>
            </a:extLst>
          </p:cNvPr>
          <p:cNvSpPr txBox="1">
            <a:spLocks/>
          </p:cNvSpPr>
          <p:nvPr/>
        </p:nvSpPr>
        <p:spPr>
          <a:xfrm>
            <a:off x="17180489" y="8505997"/>
            <a:ext cx="3052192" cy="126441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400" b="1">
                <a:solidFill>
                  <a:schemeClr val="bg1"/>
                </a:solidFill>
                <a:latin typeface="EC Square Sans Pro" panose="020B0506040000020004" pitchFamily="34" charset="0"/>
                <a:cs typeface="Arial" panose="020B0604020202020204" pitchFamily="34" charset="0"/>
              </a:rPr>
              <a:t>VOLUNTARY CARBON MARKET</a:t>
            </a:r>
            <a:endParaRPr lang="en-GB" sz="2400" b="1">
              <a:solidFill>
                <a:schemeClr val="bg1"/>
              </a:solidFill>
              <a:latin typeface="EC Square Sans Pro" panose="020B0506040000020004" pitchFamily="34" charset="0"/>
              <a:cs typeface="Arial" panose="020B0604020202020204" pitchFamily="34" charset="0"/>
            </a:endParaRPr>
          </a:p>
        </p:txBody>
      </p:sp>
      <p:sp>
        <p:nvSpPr>
          <p:cNvPr id="163" name="Content Placeholder 1">
            <a:extLst>
              <a:ext uri="{FF2B5EF4-FFF2-40B4-BE49-F238E27FC236}">
                <a16:creationId xmlns:a16="http://schemas.microsoft.com/office/drawing/2014/main" id="{1FD25C4E-B84F-5872-0630-C01B079962F5}"/>
              </a:ext>
            </a:extLst>
          </p:cNvPr>
          <p:cNvSpPr txBox="1">
            <a:spLocks/>
          </p:cNvSpPr>
          <p:nvPr/>
        </p:nvSpPr>
        <p:spPr>
          <a:xfrm>
            <a:off x="17025356" y="10568690"/>
            <a:ext cx="3362459" cy="21836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a:solidFill>
                  <a:srgbClr val="00125C"/>
                </a:solidFill>
                <a:latin typeface="EC Square Sans Pro" panose="020B0506040000020004" pitchFamily="34" charset="0"/>
                <a:ea typeface="Times New Roman" panose="02020603050405020304" pitchFamily="18" charset="0"/>
                <a:cs typeface="Arial" panose="020B0604020202020204" pitchFamily="34" charset="0"/>
              </a:rPr>
              <a:t>Credit purchases aimed at meeting voluntary targets or commitments</a:t>
            </a:r>
            <a:endParaRPr lang="en-GB" sz="2800">
              <a:solidFill>
                <a:srgbClr val="00125C"/>
              </a:solidFill>
              <a:latin typeface="EC Square Sans Pro" panose="020B0506040000020004" pitchFamily="34" charset="0"/>
              <a:cs typeface="Arial" panose="020B0604020202020204" pitchFamily="34" charset="0"/>
            </a:endParaRPr>
          </a:p>
        </p:txBody>
      </p:sp>
      <p:sp>
        <p:nvSpPr>
          <p:cNvPr id="164" name="Content Placeholder 1">
            <a:extLst>
              <a:ext uri="{FF2B5EF4-FFF2-40B4-BE49-F238E27FC236}">
                <a16:creationId xmlns:a16="http://schemas.microsoft.com/office/drawing/2014/main" id="{8775D253-8CB4-AC35-C2DD-DC693C1E61B5}"/>
              </a:ext>
            </a:extLst>
          </p:cNvPr>
          <p:cNvSpPr txBox="1">
            <a:spLocks/>
          </p:cNvSpPr>
          <p:nvPr/>
        </p:nvSpPr>
        <p:spPr>
          <a:xfrm>
            <a:off x="5553125" y="7135176"/>
            <a:ext cx="3921477" cy="60453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e.g. CM, Art 6.4</a:t>
            </a:r>
            <a:endParaRPr lang="en-GB" b="1">
              <a:solidFill>
                <a:schemeClr val="bg1"/>
              </a:solidFill>
              <a:latin typeface="EC Square Sans Pro" panose="020B0506040000020004" pitchFamily="34" charset="0"/>
              <a:cs typeface="Arial" panose="020B0604020202020204" pitchFamily="34" charset="0"/>
            </a:endParaRPr>
          </a:p>
        </p:txBody>
      </p:sp>
      <p:sp>
        <p:nvSpPr>
          <p:cNvPr id="165" name="Content Placeholder 1">
            <a:extLst>
              <a:ext uri="{FF2B5EF4-FFF2-40B4-BE49-F238E27FC236}">
                <a16:creationId xmlns:a16="http://schemas.microsoft.com/office/drawing/2014/main" id="{5ED7C6C7-86DB-8514-8371-2528566AFA46}"/>
              </a:ext>
            </a:extLst>
          </p:cNvPr>
          <p:cNvSpPr txBox="1">
            <a:spLocks/>
          </p:cNvSpPr>
          <p:nvPr/>
        </p:nvSpPr>
        <p:spPr>
          <a:xfrm>
            <a:off x="9575033" y="7059391"/>
            <a:ext cx="3322003" cy="84548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e.g. California Compliance Offset Program</a:t>
            </a:r>
            <a:endParaRPr lang="en-GB" b="1">
              <a:solidFill>
                <a:schemeClr val="bg1"/>
              </a:solidFill>
              <a:latin typeface="EC Square Sans Pro" panose="020B0506040000020004" pitchFamily="34" charset="0"/>
              <a:cs typeface="Arial" panose="020B0604020202020204" pitchFamily="34" charset="0"/>
            </a:endParaRPr>
          </a:p>
        </p:txBody>
      </p:sp>
      <p:sp>
        <p:nvSpPr>
          <p:cNvPr id="166" name="Content Placeholder 1">
            <a:extLst>
              <a:ext uri="{FF2B5EF4-FFF2-40B4-BE49-F238E27FC236}">
                <a16:creationId xmlns:a16="http://schemas.microsoft.com/office/drawing/2014/main" id="{E1C74E69-6ABB-324A-7368-72F0E8B15C7A}"/>
              </a:ext>
            </a:extLst>
          </p:cNvPr>
          <p:cNvSpPr txBox="1">
            <a:spLocks/>
          </p:cNvSpPr>
          <p:nvPr/>
        </p:nvSpPr>
        <p:spPr>
          <a:xfrm>
            <a:off x="12991691" y="7135177"/>
            <a:ext cx="3921477" cy="60453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e.g. VCS, Gold Standard</a:t>
            </a:r>
            <a:endParaRPr lang="en-GB" b="1">
              <a:solidFill>
                <a:schemeClr val="bg1"/>
              </a:solidFill>
              <a:latin typeface="EC Square Sans Pro" panose="020B0506040000020004" pitchFamily="34" charset="0"/>
              <a:cs typeface="Arial" panose="020B0604020202020204" pitchFamily="34" charset="0"/>
            </a:endParaRPr>
          </a:p>
        </p:txBody>
      </p:sp>
      <p:sp>
        <p:nvSpPr>
          <p:cNvPr id="167" name="Triangle 166">
            <a:extLst>
              <a:ext uri="{FF2B5EF4-FFF2-40B4-BE49-F238E27FC236}">
                <a16:creationId xmlns:a16="http://schemas.microsoft.com/office/drawing/2014/main" id="{DB4CDE7F-B15F-AFCD-6E44-C2C28A7B9FF8}"/>
              </a:ext>
            </a:extLst>
          </p:cNvPr>
          <p:cNvSpPr/>
          <p:nvPr/>
        </p:nvSpPr>
        <p:spPr>
          <a:xfrm rot="5400000">
            <a:off x="5327187" y="4555962"/>
            <a:ext cx="733360" cy="338020"/>
          </a:xfrm>
          <a:prstGeom prst="triangle">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iangle 167">
            <a:extLst>
              <a:ext uri="{FF2B5EF4-FFF2-40B4-BE49-F238E27FC236}">
                <a16:creationId xmlns:a16="http://schemas.microsoft.com/office/drawing/2014/main" id="{8860C846-B817-0F01-7DB4-4266EBE75F9B}"/>
              </a:ext>
            </a:extLst>
          </p:cNvPr>
          <p:cNvSpPr/>
          <p:nvPr/>
        </p:nvSpPr>
        <p:spPr>
          <a:xfrm>
            <a:off x="7121835" y="6403011"/>
            <a:ext cx="701591" cy="353326"/>
          </a:xfrm>
          <a:prstGeom prst="triangl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ontent Placeholder 1">
            <a:extLst>
              <a:ext uri="{FF2B5EF4-FFF2-40B4-BE49-F238E27FC236}">
                <a16:creationId xmlns:a16="http://schemas.microsoft.com/office/drawing/2014/main" id="{BC0A4902-03AB-57A8-CED1-7FB74187A24C}"/>
              </a:ext>
            </a:extLst>
          </p:cNvPr>
          <p:cNvSpPr txBox="1">
            <a:spLocks/>
          </p:cNvSpPr>
          <p:nvPr/>
        </p:nvSpPr>
        <p:spPr>
          <a:xfrm rot="16200000">
            <a:off x="3845702" y="4245493"/>
            <a:ext cx="2733613" cy="12096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SOURCES OF SUPPLY</a:t>
            </a:r>
            <a:endParaRPr lang="en-GB" sz="2800" b="1">
              <a:solidFill>
                <a:schemeClr val="bg1"/>
              </a:solidFill>
              <a:latin typeface="EC Square Sans Pro" panose="020B0506040000020004" pitchFamily="34" charset="0"/>
              <a:cs typeface="Arial" panose="020B0604020202020204" pitchFamily="34" charset="0"/>
            </a:endParaRPr>
          </a:p>
        </p:txBody>
      </p:sp>
      <p:sp>
        <p:nvSpPr>
          <p:cNvPr id="170" name="Triangle 169">
            <a:extLst>
              <a:ext uri="{FF2B5EF4-FFF2-40B4-BE49-F238E27FC236}">
                <a16:creationId xmlns:a16="http://schemas.microsoft.com/office/drawing/2014/main" id="{113CA67C-926C-DC35-6FC1-CB30D749F054}"/>
              </a:ext>
            </a:extLst>
          </p:cNvPr>
          <p:cNvSpPr/>
          <p:nvPr/>
        </p:nvSpPr>
        <p:spPr>
          <a:xfrm rot="5400000">
            <a:off x="5327187" y="11186879"/>
            <a:ext cx="733360" cy="338020"/>
          </a:xfrm>
          <a:prstGeom prst="triangle">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ontent Placeholder 1">
            <a:extLst>
              <a:ext uri="{FF2B5EF4-FFF2-40B4-BE49-F238E27FC236}">
                <a16:creationId xmlns:a16="http://schemas.microsoft.com/office/drawing/2014/main" id="{8B51597E-F01E-2B27-BB52-7E20B339E454}"/>
              </a:ext>
            </a:extLst>
          </p:cNvPr>
          <p:cNvSpPr txBox="1">
            <a:spLocks/>
          </p:cNvSpPr>
          <p:nvPr/>
        </p:nvSpPr>
        <p:spPr>
          <a:xfrm rot="16200000">
            <a:off x="3650341" y="10930850"/>
            <a:ext cx="3085571" cy="12096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lvl="1">
              <a:spcBef>
                <a:spcPts val="600"/>
              </a:spcBef>
              <a:buSzPct val="50000"/>
              <a:tabLst>
                <a:tab pos="407988" algn="l"/>
              </a:tabLst>
            </a:pPr>
            <a:r>
              <a:rPr lang="en-US" sz="2800" b="1">
                <a:solidFill>
                  <a:schemeClr val="bg1"/>
                </a:solidFill>
                <a:latin typeface="EC Square Sans Pro" panose="020B0506040000020004" pitchFamily="34" charset="0"/>
                <a:ea typeface="Times New Roman" panose="02020603050405020304" pitchFamily="18" charset="0"/>
                <a:cs typeface="Arial" panose="020B0604020202020204" pitchFamily="34" charset="0"/>
              </a:rPr>
              <a:t>MARKET SEGMENTS</a:t>
            </a:r>
            <a:endParaRPr lang="en-GB" sz="2800" b="1">
              <a:solidFill>
                <a:schemeClr val="bg1"/>
              </a:solidFill>
              <a:latin typeface="EC Square Sans Pro" panose="020B0506040000020004" pitchFamily="34" charset="0"/>
              <a:cs typeface="Arial" panose="020B0604020202020204" pitchFamily="34" charset="0"/>
            </a:endParaRPr>
          </a:p>
        </p:txBody>
      </p:sp>
      <p:sp>
        <p:nvSpPr>
          <p:cNvPr id="172" name="Triangle 171">
            <a:extLst>
              <a:ext uri="{FF2B5EF4-FFF2-40B4-BE49-F238E27FC236}">
                <a16:creationId xmlns:a16="http://schemas.microsoft.com/office/drawing/2014/main" id="{90F8D006-34FA-20E4-AEBF-798B73B70156}"/>
              </a:ext>
            </a:extLst>
          </p:cNvPr>
          <p:cNvSpPr/>
          <p:nvPr/>
        </p:nvSpPr>
        <p:spPr>
          <a:xfrm>
            <a:off x="10843535" y="6403011"/>
            <a:ext cx="701591" cy="353326"/>
          </a:xfrm>
          <a:prstGeom prst="triangl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iangle 172">
            <a:extLst>
              <a:ext uri="{FF2B5EF4-FFF2-40B4-BE49-F238E27FC236}">
                <a16:creationId xmlns:a16="http://schemas.microsoft.com/office/drawing/2014/main" id="{1B7CED26-3C42-E30A-BA9A-5109FAE20FE6}"/>
              </a:ext>
            </a:extLst>
          </p:cNvPr>
          <p:cNvSpPr/>
          <p:nvPr/>
        </p:nvSpPr>
        <p:spPr>
          <a:xfrm>
            <a:off x="14583302" y="6403011"/>
            <a:ext cx="701591" cy="353326"/>
          </a:xfrm>
          <a:prstGeom prst="triangl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iangle 173">
            <a:extLst>
              <a:ext uri="{FF2B5EF4-FFF2-40B4-BE49-F238E27FC236}">
                <a16:creationId xmlns:a16="http://schemas.microsoft.com/office/drawing/2014/main" id="{A23DEE9B-598E-ACBD-1FFF-7D490151D6C5}"/>
              </a:ext>
            </a:extLst>
          </p:cNvPr>
          <p:cNvSpPr/>
          <p:nvPr/>
        </p:nvSpPr>
        <p:spPr>
          <a:xfrm rot="10800000">
            <a:off x="7121835" y="9367894"/>
            <a:ext cx="701591" cy="353326"/>
          </a:xfrm>
          <a:prstGeom prst="triangle">
            <a:avLst/>
          </a:prstGeom>
          <a:solidFill>
            <a:srgbClr val="FBBA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iangle 174">
            <a:extLst>
              <a:ext uri="{FF2B5EF4-FFF2-40B4-BE49-F238E27FC236}">
                <a16:creationId xmlns:a16="http://schemas.microsoft.com/office/drawing/2014/main" id="{94692EEC-1381-EB6B-A68F-BA73340899B6}"/>
              </a:ext>
            </a:extLst>
          </p:cNvPr>
          <p:cNvSpPr/>
          <p:nvPr/>
        </p:nvSpPr>
        <p:spPr>
          <a:xfrm rot="10800000">
            <a:off x="10843535" y="9367894"/>
            <a:ext cx="701591" cy="353326"/>
          </a:xfrm>
          <a:prstGeom prst="triangle">
            <a:avLst/>
          </a:prstGeom>
          <a:solidFill>
            <a:srgbClr val="FBBA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iangle 175">
            <a:extLst>
              <a:ext uri="{FF2B5EF4-FFF2-40B4-BE49-F238E27FC236}">
                <a16:creationId xmlns:a16="http://schemas.microsoft.com/office/drawing/2014/main" id="{7DFF2118-CAD2-A000-ED75-C8105A47C75C}"/>
              </a:ext>
            </a:extLst>
          </p:cNvPr>
          <p:cNvSpPr/>
          <p:nvPr/>
        </p:nvSpPr>
        <p:spPr>
          <a:xfrm rot="10800000">
            <a:off x="14583302" y="9367894"/>
            <a:ext cx="701591" cy="353326"/>
          </a:xfrm>
          <a:prstGeom prst="triangle">
            <a:avLst/>
          </a:prstGeom>
          <a:solidFill>
            <a:srgbClr val="FBBA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iangle 176">
            <a:extLst>
              <a:ext uri="{FF2B5EF4-FFF2-40B4-BE49-F238E27FC236}">
                <a16:creationId xmlns:a16="http://schemas.microsoft.com/office/drawing/2014/main" id="{970B5D80-AAC2-DA1E-23B8-50DE6963ECCD}"/>
              </a:ext>
            </a:extLst>
          </p:cNvPr>
          <p:cNvSpPr/>
          <p:nvPr/>
        </p:nvSpPr>
        <p:spPr>
          <a:xfrm rot="10800000">
            <a:off x="18268869" y="9367894"/>
            <a:ext cx="701591" cy="353326"/>
          </a:xfrm>
          <a:prstGeom prst="triangle">
            <a:avLst/>
          </a:prstGeom>
          <a:solidFill>
            <a:srgbClr val="FBBA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36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4756" y="487336"/>
            <a:ext cx="17915163" cy="1803399"/>
          </a:xfrm>
        </p:spPr>
        <p:txBody>
          <a:bodyPr/>
          <a:lstStyle/>
          <a:p>
            <a:r>
              <a:rPr lang="en-GB" sz="7200">
                <a:solidFill>
                  <a:srgbClr val="903F98"/>
                </a:solidFill>
                <a:latin typeface="EC Square Sans Pro" panose="020B0506040000020004" pitchFamily="34" charset="0"/>
              </a:rPr>
              <a:t>CARBON PRICING INSTRUMENTS: A SIMPLIFIED OVERVIEW*</a:t>
            </a:r>
            <a:endParaRPr lang="en-GB" sz="8800">
              <a:solidFill>
                <a:srgbClr val="903F98"/>
              </a:solidFill>
              <a:latin typeface="EC Square Sans Pro" panose="020B0506040000020004" pitchFamily="34" charset="0"/>
            </a:endParaRPr>
          </a:p>
        </p:txBody>
      </p:sp>
      <p:graphicFrame>
        <p:nvGraphicFramePr>
          <p:cNvPr id="57" name="Table 56">
            <a:extLst>
              <a:ext uri="{FF2B5EF4-FFF2-40B4-BE49-F238E27FC236}">
                <a16:creationId xmlns:a16="http://schemas.microsoft.com/office/drawing/2014/main" id="{D2D8E33C-2F43-32BB-1745-39C2CAB6D056}"/>
              </a:ext>
            </a:extLst>
          </p:cNvPr>
          <p:cNvGraphicFramePr>
            <a:graphicFrameLocks noGrp="1"/>
          </p:cNvGraphicFramePr>
          <p:nvPr>
            <p:extLst>
              <p:ext uri="{D42A27DB-BD31-4B8C-83A1-F6EECF244321}">
                <p14:modId xmlns:p14="http://schemas.microsoft.com/office/powerpoint/2010/main" val="3729560736"/>
              </p:ext>
            </p:extLst>
          </p:nvPr>
        </p:nvGraphicFramePr>
        <p:xfrm>
          <a:off x="2223659" y="3219724"/>
          <a:ext cx="20366260" cy="9450935"/>
        </p:xfrm>
        <a:graphic>
          <a:graphicData uri="http://schemas.openxmlformats.org/drawingml/2006/table">
            <a:tbl>
              <a:tblPr firstRow="1" firstCol="1" bandRow="1">
                <a:tableStyleId>{616DA210-FB5B-4158-B5E0-FEB733F419BA}</a:tableStyleId>
              </a:tblPr>
              <a:tblGrid>
                <a:gridCol w="3320065">
                  <a:extLst>
                    <a:ext uri="{9D8B030D-6E8A-4147-A177-3AD203B41FA5}">
                      <a16:colId xmlns:a16="http://schemas.microsoft.com/office/drawing/2014/main" val="1741719451"/>
                    </a:ext>
                  </a:extLst>
                </a:gridCol>
                <a:gridCol w="3409239">
                  <a:extLst>
                    <a:ext uri="{9D8B030D-6E8A-4147-A177-3AD203B41FA5}">
                      <a16:colId xmlns:a16="http://schemas.microsoft.com/office/drawing/2014/main" val="4066779283"/>
                    </a:ext>
                  </a:extLst>
                </a:gridCol>
                <a:gridCol w="3409239">
                  <a:extLst>
                    <a:ext uri="{9D8B030D-6E8A-4147-A177-3AD203B41FA5}">
                      <a16:colId xmlns:a16="http://schemas.microsoft.com/office/drawing/2014/main" val="1934908410"/>
                    </a:ext>
                  </a:extLst>
                </a:gridCol>
                <a:gridCol w="3409239">
                  <a:extLst>
                    <a:ext uri="{9D8B030D-6E8A-4147-A177-3AD203B41FA5}">
                      <a16:colId xmlns:a16="http://schemas.microsoft.com/office/drawing/2014/main" val="2934223947"/>
                    </a:ext>
                  </a:extLst>
                </a:gridCol>
                <a:gridCol w="3409239">
                  <a:extLst>
                    <a:ext uri="{9D8B030D-6E8A-4147-A177-3AD203B41FA5}">
                      <a16:colId xmlns:a16="http://schemas.microsoft.com/office/drawing/2014/main" val="2012916125"/>
                    </a:ext>
                  </a:extLst>
                </a:gridCol>
                <a:gridCol w="3409239">
                  <a:extLst>
                    <a:ext uri="{9D8B030D-6E8A-4147-A177-3AD203B41FA5}">
                      <a16:colId xmlns:a16="http://schemas.microsoft.com/office/drawing/2014/main" val="3313013907"/>
                    </a:ext>
                  </a:extLst>
                </a:gridCol>
              </a:tblGrid>
              <a:tr h="1352276">
                <a:tc>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Category</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25C"/>
                    </a:solidFill>
                  </a:tcPr>
                </a:tc>
                <a:tc gridSpan="2">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Non-market</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25C"/>
                    </a:solidFill>
                  </a:tcPr>
                </a:tc>
                <a:tc hMerge="1">
                  <a:txBody>
                    <a:bodyPr/>
                    <a:lstStyle/>
                    <a:p>
                      <a:endParaRPr lang="en-BE"/>
                    </a:p>
                  </a:txBody>
                  <a:tcPr/>
                </a:tc>
                <a:tc gridSpan="3">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Market</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25C"/>
                    </a:solidFill>
                  </a:tcPr>
                </a:tc>
                <a:tc hMerge="1">
                  <a:txBody>
                    <a:bodyPr/>
                    <a:lstStyle/>
                    <a:p>
                      <a:endParaRPr lang="en-BE"/>
                    </a:p>
                  </a:txBody>
                  <a:tcPr/>
                </a:tc>
                <a:tc hMerge="1">
                  <a:txBody>
                    <a:bodyPr/>
                    <a:lstStyle/>
                    <a:p>
                      <a:pPr algn="ctr">
                        <a:spcBef>
                          <a:spcPts val="600"/>
                        </a:spcBef>
                        <a:spcAft>
                          <a:spcPts val="600"/>
                        </a:spcAft>
                      </a:pPr>
                      <a:endParaRPr lang="en-BE" sz="1200">
                        <a:effectLst/>
                        <a:latin typeface="Arial" panose="020B0604020202020204" pitchFamily="34" charset="0"/>
                        <a:ea typeface="Calibri" panose="020F0502020204030204" pitchFamily="34" charset="0"/>
                        <a:cs typeface="Arial" panose="020B0604020202020204" pitchFamily="34" charset="0"/>
                      </a:endParaRPr>
                    </a:p>
                  </a:txBody>
                  <a:tcPr marL="62380" marR="62380" marT="0" marB="0">
                    <a:solidFill>
                      <a:schemeClr val="tx1">
                        <a:lumMod val="20000"/>
                        <a:lumOff val="80000"/>
                      </a:schemeClr>
                    </a:solidFill>
                  </a:tcPr>
                </a:tc>
                <a:extLst>
                  <a:ext uri="{0D108BD9-81ED-4DB2-BD59-A6C34878D82A}">
                    <a16:rowId xmlns:a16="http://schemas.microsoft.com/office/drawing/2014/main" val="3434129958"/>
                  </a:ext>
                </a:extLst>
              </a:tr>
              <a:tr h="813147">
                <a:tc>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Type</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GB" sz="2600" b="1">
                          <a:solidFill>
                            <a:srgbClr val="00125C"/>
                          </a:solidFill>
                          <a:effectLst/>
                          <a:latin typeface="EC Square Sans Pro" panose="020B0506040000020004" pitchFamily="34" charset="0"/>
                          <a:cs typeface="Arial" panose="020B0604020202020204" pitchFamily="34" charset="0"/>
                        </a:rPr>
                        <a:t>Carbon taxation</a:t>
                      </a:r>
                      <a:endParaRPr lang="en-BE" sz="2600" b="1">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GB" sz="2600" b="1">
                          <a:solidFill>
                            <a:srgbClr val="00125C"/>
                          </a:solidFill>
                          <a:effectLst/>
                          <a:latin typeface="EC Square Sans Pro" panose="020B0506040000020004" pitchFamily="34" charset="0"/>
                          <a:cs typeface="Arial" panose="020B0604020202020204" pitchFamily="34" charset="0"/>
                        </a:rPr>
                        <a:t>Result-based climate finance (payments)</a:t>
                      </a:r>
                      <a:endParaRPr lang="en-BE" sz="2600" b="1">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GB" sz="2600" b="1">
                          <a:solidFill>
                            <a:srgbClr val="00125C"/>
                          </a:solidFill>
                          <a:effectLst/>
                          <a:latin typeface="EC Square Sans Pro" panose="020B0506040000020004" pitchFamily="34" charset="0"/>
                          <a:cs typeface="Arial" panose="020B0604020202020204" pitchFamily="34" charset="0"/>
                        </a:rPr>
                        <a:t>Emission trading system (ETS)</a:t>
                      </a:r>
                      <a:endParaRPr lang="en-BE" sz="2600" b="1">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algn="ctr">
                        <a:spcBef>
                          <a:spcPts val="600"/>
                        </a:spcBef>
                        <a:spcAft>
                          <a:spcPts val="600"/>
                        </a:spcAft>
                      </a:pPr>
                      <a:r>
                        <a:rPr lang="en-GB" sz="2600" b="1">
                          <a:solidFill>
                            <a:srgbClr val="00125C"/>
                          </a:solidFill>
                          <a:effectLst/>
                          <a:latin typeface="EC Square Sans Pro" panose="020B0506040000020004" pitchFamily="34" charset="0"/>
                          <a:cs typeface="Arial" panose="020B0604020202020204" pitchFamily="34" charset="0"/>
                        </a:rPr>
                        <a:t>Carbon crediting mechanisms</a:t>
                      </a:r>
                      <a:endParaRPr lang="en-BE" sz="2600" b="1">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spcBef>
                          <a:spcPts val="600"/>
                        </a:spcBef>
                        <a:spcAft>
                          <a:spcPts val="600"/>
                        </a:spcAft>
                      </a:pPr>
                      <a:endParaRPr lang="en-BE" sz="1200" b="1">
                        <a:effectLst/>
                        <a:latin typeface="Arial" panose="020B0604020202020204" pitchFamily="34" charset="0"/>
                        <a:ea typeface="Calibri" panose="020F0502020204030204" pitchFamily="34" charset="0"/>
                        <a:cs typeface="Arial" panose="020B0604020202020204" pitchFamily="34" charset="0"/>
                      </a:endParaRPr>
                    </a:p>
                  </a:txBody>
                  <a:tcPr marL="62380" marR="62380" marT="0" marB="0">
                    <a:solidFill>
                      <a:schemeClr val="tx1">
                        <a:lumMod val="20000"/>
                        <a:lumOff val="80000"/>
                      </a:schemeClr>
                    </a:solidFill>
                  </a:tcPr>
                </a:tc>
                <a:extLst>
                  <a:ext uri="{0D108BD9-81ED-4DB2-BD59-A6C34878D82A}">
                    <a16:rowId xmlns:a16="http://schemas.microsoft.com/office/drawing/2014/main" val="252448949"/>
                  </a:ext>
                </a:extLst>
              </a:tr>
              <a:tr h="813147">
                <a:tc>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Type of regulation</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Government regulation</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Fund or programme regulation</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Government regulation</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Government regulation</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None (Voluntary)</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3670755299"/>
                  </a:ext>
                </a:extLst>
              </a:tr>
              <a:tr h="1106107">
                <a:tc>
                  <a:txBody>
                    <a:bodyPr/>
                    <a:lstStyle/>
                    <a:p>
                      <a:pPr algn="ctr">
                        <a:spcBef>
                          <a:spcPts val="600"/>
                        </a:spcBef>
                        <a:spcAft>
                          <a:spcPts val="600"/>
                        </a:spcAft>
                      </a:pPr>
                      <a:r>
                        <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rPr>
                        <a:t>Resulting market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Domestic c</a:t>
                      </a: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ompliance market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Domestic compliance market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International Voluntary carbon credit market</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1718784947"/>
                  </a:ext>
                </a:extLst>
              </a:tr>
              <a:tr h="1782061">
                <a:tc>
                  <a:txBody>
                    <a:bodyPr/>
                    <a:lstStyle/>
                    <a:p>
                      <a:pPr algn="ctr">
                        <a:spcBef>
                          <a:spcPts val="600"/>
                        </a:spcBef>
                        <a:spcAft>
                          <a:spcPts val="600"/>
                        </a:spcAft>
                      </a:pPr>
                      <a:r>
                        <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rPr>
                        <a:t>Main suppliers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Eligible projects or programs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Regulated emitters (companies, power stations)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Project or program proponents in non-regulated sectors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Project or program proponents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3403476623"/>
                  </a:ext>
                </a:extLst>
              </a:tr>
              <a:tr h="1219721">
                <a:tc>
                  <a:txBody>
                    <a:bodyPr/>
                    <a:lstStyle/>
                    <a:p>
                      <a:pPr algn="ctr">
                        <a:spcBef>
                          <a:spcPts val="600"/>
                        </a:spcBef>
                        <a:spcAft>
                          <a:spcPts val="600"/>
                        </a:spcAft>
                      </a:pPr>
                      <a:r>
                        <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rPr>
                        <a:t>Main buyers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Funders: countries, multilaterals, private sector</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Regulated emitters (companies, sectors)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Regulated emitters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Companies / corporates</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2143905770"/>
                  </a:ext>
                </a:extLst>
              </a:tr>
              <a:tr h="1413358">
                <a:tc>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Examples at international level</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Carbon Fund, GCF, CIF, CAFI, NORDEC, LEAF</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fr-FR" sz="2600">
                          <a:solidFill>
                            <a:srgbClr val="00125C"/>
                          </a:solidFill>
                          <a:effectLst/>
                          <a:latin typeface="EC Square Sans Pro" panose="020B0506040000020004" pitchFamily="34" charset="0"/>
                          <a:cs typeface="Arial" panose="020B0604020202020204" pitchFamily="34" charset="0"/>
                        </a:rPr>
                        <a:t>EU ETS (</a:t>
                      </a:r>
                      <a:r>
                        <a:rPr lang="fr-FR" sz="2600" err="1">
                          <a:solidFill>
                            <a:srgbClr val="00125C"/>
                          </a:solidFill>
                          <a:effectLst/>
                          <a:latin typeface="EC Square Sans Pro" panose="020B0506040000020004" pitchFamily="34" charset="0"/>
                          <a:cs typeface="Arial" panose="020B0604020202020204" pitchFamily="34" charset="0"/>
                        </a:rPr>
                        <a:t>only</a:t>
                      </a:r>
                      <a:r>
                        <a:rPr lang="fr-FR" sz="2600">
                          <a:solidFill>
                            <a:srgbClr val="00125C"/>
                          </a:solidFill>
                          <a:effectLst/>
                          <a:latin typeface="EC Square Sans Pro" panose="020B0506040000020004" pitchFamily="34" charset="0"/>
                          <a:cs typeface="Arial" panose="020B0604020202020204" pitchFamily="34" charset="0"/>
                        </a:rPr>
                        <a:t> EU)</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a:t>
                      </a: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International Voluntary carbon credit market (VCM)</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2468097240"/>
                  </a:ext>
                </a:extLst>
              </a:tr>
              <a:tr h="951118">
                <a:tc>
                  <a:txBody>
                    <a:bodyPr/>
                    <a:lstStyle/>
                    <a:p>
                      <a:pPr algn="ctr">
                        <a:spcBef>
                          <a:spcPts val="600"/>
                        </a:spcBef>
                        <a:spcAft>
                          <a:spcPts val="600"/>
                        </a:spcAft>
                      </a:pPr>
                      <a:r>
                        <a:rPr lang="en-GB" sz="2600">
                          <a:solidFill>
                            <a:schemeClr val="bg1"/>
                          </a:solidFill>
                          <a:effectLst/>
                          <a:latin typeface="EC Square Sans Pro" panose="020B0506040000020004" pitchFamily="34" charset="0"/>
                          <a:cs typeface="Arial" panose="020B0604020202020204" pitchFamily="34" charset="0"/>
                        </a:rPr>
                        <a:t>Examples at national level</a:t>
                      </a:r>
                      <a:endParaRPr lang="en-BE" sz="2600">
                        <a:solidFill>
                          <a:schemeClr val="bg1"/>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3F98"/>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Uruguay, Senegal (under development)</a:t>
                      </a:r>
                      <a:endParaRPr lang="en-BE" sz="2600">
                        <a:solidFill>
                          <a:srgbClr val="00125C"/>
                        </a:solidFill>
                        <a:effectLst/>
                        <a:latin typeface="EC Square Sans Pro" panose="020B05060400000200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rPr>
                        <a:t>Brazil (Amazon Fund)</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Indonesia, Mexico, Vietnam</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Colombia</a:t>
                      </a:r>
                      <a:r>
                        <a:rPr lang="en-BE" sz="2600">
                          <a:solidFill>
                            <a:srgbClr val="00125C"/>
                          </a:solidFill>
                          <a:effectLst/>
                          <a:latin typeface="EC Square Sans Pro" panose="020B0506040000020004" pitchFamily="34" charset="0"/>
                          <a:cs typeface="Arial" panose="020B0604020202020204" pitchFamily="34" charset="0"/>
                        </a:rPr>
                        <a:t>, </a:t>
                      </a:r>
                      <a:r>
                        <a:rPr lang="en-GB" sz="2600">
                          <a:solidFill>
                            <a:srgbClr val="00125C"/>
                          </a:solidFill>
                          <a:effectLst/>
                          <a:latin typeface="EC Square Sans Pro" panose="020B0506040000020004" pitchFamily="34" charset="0"/>
                          <a:cs typeface="Arial" panose="020B0604020202020204" pitchFamily="34" charset="0"/>
                        </a:rPr>
                        <a:t>South Africa, Canada</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tc>
                  <a:txBody>
                    <a:bodyPr/>
                    <a:lstStyle/>
                    <a:p>
                      <a:pPr algn="ctr">
                        <a:spcBef>
                          <a:spcPts val="600"/>
                        </a:spcBef>
                        <a:spcAft>
                          <a:spcPts val="600"/>
                        </a:spcAft>
                      </a:pPr>
                      <a:r>
                        <a:rPr lang="en-GB" sz="2600">
                          <a:solidFill>
                            <a:srgbClr val="00125C"/>
                          </a:solidFill>
                          <a:effectLst/>
                          <a:latin typeface="EC Square Sans Pro" panose="020B0506040000020004" pitchFamily="34" charset="0"/>
                          <a:cs typeface="Arial" panose="020B0604020202020204" pitchFamily="34" charset="0"/>
                        </a:rPr>
                        <a:t>/</a:t>
                      </a:r>
                      <a:endParaRPr lang="en-BE" sz="2600">
                        <a:solidFill>
                          <a:srgbClr val="00125C"/>
                        </a:solidFill>
                        <a:effectLst/>
                        <a:latin typeface="EC Square Sans Pro" panose="020B0506040000020004" pitchFamily="34" charset="0"/>
                        <a:ea typeface="Calibri" panose="020F0502020204030204" pitchFamily="34" charset="0"/>
                        <a:cs typeface="Arial" panose="020B0604020202020204" pitchFamily="34" charset="0"/>
                      </a:endParaRPr>
                    </a:p>
                  </a:txBody>
                  <a:tcPr marL="62380" marR="623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A9B"/>
                    </a:solidFill>
                  </a:tcPr>
                </a:tc>
                <a:extLst>
                  <a:ext uri="{0D108BD9-81ED-4DB2-BD59-A6C34878D82A}">
                    <a16:rowId xmlns:a16="http://schemas.microsoft.com/office/drawing/2014/main" val="559936868"/>
                  </a:ext>
                </a:extLst>
              </a:tr>
            </a:tbl>
          </a:graphicData>
        </a:graphic>
      </p:graphicFrame>
      <p:pic>
        <p:nvPicPr>
          <p:cNvPr id="4" name="Graphic 3" descr="Store outline">
            <a:extLst>
              <a:ext uri="{FF2B5EF4-FFF2-40B4-BE49-F238E27FC236}">
                <a16:creationId xmlns:a16="http://schemas.microsoft.com/office/drawing/2014/main" id="{81BBF792-C820-2698-DAA4-DE4804A002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83778" y="3396344"/>
            <a:ext cx="914400" cy="914400"/>
          </a:xfrm>
          <a:prstGeom prst="rect">
            <a:avLst/>
          </a:prstGeom>
        </p:spPr>
      </p:pic>
      <p:pic>
        <p:nvPicPr>
          <p:cNvPr id="7" name="Graphic 6" descr="Store outline">
            <a:extLst>
              <a:ext uri="{FF2B5EF4-FFF2-40B4-BE49-F238E27FC236}">
                <a16:creationId xmlns:a16="http://schemas.microsoft.com/office/drawing/2014/main" id="{9BB648A0-5854-0B5E-C9F3-DCFC38FD8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6351" y="3396344"/>
            <a:ext cx="914400" cy="914400"/>
          </a:xfrm>
          <a:prstGeom prst="rect">
            <a:avLst/>
          </a:prstGeom>
        </p:spPr>
      </p:pic>
      <p:grpSp>
        <p:nvGrpSpPr>
          <p:cNvPr id="12" name="Group 11">
            <a:extLst>
              <a:ext uri="{FF2B5EF4-FFF2-40B4-BE49-F238E27FC236}">
                <a16:creationId xmlns:a16="http://schemas.microsoft.com/office/drawing/2014/main" id="{D5DDDC34-333C-980C-32C6-0F4BECA1FA9C}"/>
              </a:ext>
            </a:extLst>
          </p:cNvPr>
          <p:cNvGrpSpPr/>
          <p:nvPr/>
        </p:nvGrpSpPr>
        <p:grpSpPr>
          <a:xfrm>
            <a:off x="10178879" y="3505201"/>
            <a:ext cx="696686" cy="696686"/>
            <a:chOff x="10232571" y="3300187"/>
            <a:chExt cx="1077687" cy="1077687"/>
          </a:xfrm>
        </p:grpSpPr>
        <p:sp>
          <p:nvSpPr>
            <p:cNvPr id="11" name="Oval 10">
              <a:extLst>
                <a:ext uri="{FF2B5EF4-FFF2-40B4-BE49-F238E27FC236}">
                  <a16:creationId xmlns:a16="http://schemas.microsoft.com/office/drawing/2014/main" id="{6EFF3D63-0A3A-4131-050D-CEC2790B0AB5}"/>
                </a:ext>
              </a:extLst>
            </p:cNvPr>
            <p:cNvSpPr/>
            <p:nvPr/>
          </p:nvSpPr>
          <p:spPr>
            <a:xfrm>
              <a:off x="10232571" y="3300187"/>
              <a:ext cx="1077687" cy="107768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No sign with solid fill">
              <a:extLst>
                <a:ext uri="{FF2B5EF4-FFF2-40B4-BE49-F238E27FC236}">
                  <a16:creationId xmlns:a16="http://schemas.microsoft.com/office/drawing/2014/main" id="{DFDB3E9E-A4A5-0626-6A3D-C4DDBAFD09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8728" y="3396344"/>
              <a:ext cx="914400" cy="914400"/>
            </a:xfrm>
            <a:prstGeom prst="rect">
              <a:avLst/>
            </a:prstGeom>
          </p:spPr>
        </p:pic>
      </p:grpSp>
      <p:pic>
        <p:nvPicPr>
          <p:cNvPr id="14" name="Graphic 13" descr="Badge Tick1 with solid fill">
            <a:extLst>
              <a:ext uri="{FF2B5EF4-FFF2-40B4-BE49-F238E27FC236}">
                <a16:creationId xmlns:a16="http://schemas.microsoft.com/office/drawing/2014/main" id="{A80F1808-CC2B-3C81-F12D-43CBB43BEA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399553" y="3352206"/>
            <a:ext cx="886279" cy="886279"/>
          </a:xfrm>
          <a:prstGeom prst="rect">
            <a:avLst/>
          </a:prstGeom>
        </p:spPr>
      </p:pic>
    </p:spTree>
    <p:extLst>
      <p:ext uri="{BB962C8B-B14F-4D97-AF65-F5344CB8AC3E}">
        <p14:creationId xmlns:p14="http://schemas.microsoft.com/office/powerpoint/2010/main" val="2428159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3722016"/>
            <a:ext cx="21040129" cy="9169291"/>
          </a:xfrm>
        </p:spPr>
        <p:txBody>
          <a:bodyPr>
            <a:normAutofit/>
          </a:bodyPr>
          <a:lstStyle/>
          <a:p>
            <a:r>
              <a:rPr lang="en-US">
                <a:latin typeface="EC Square Sans Pro" panose="020B0506040000020004" pitchFamily="34" charset="0"/>
              </a:rPr>
              <a:t>Putting </a:t>
            </a:r>
            <a:r>
              <a:rPr lang="en-US" b="1">
                <a:solidFill>
                  <a:srgbClr val="18B8A6"/>
                </a:solidFill>
                <a:latin typeface="EC Square Sans Pro" panose="020B0506040000020004" pitchFamily="34" charset="0"/>
              </a:rPr>
              <a:t>a price on emissions</a:t>
            </a:r>
            <a:r>
              <a:rPr lang="en-US" b="1">
                <a:latin typeface="EC Square Sans Pro" panose="020B0506040000020004" pitchFamily="34" charset="0"/>
              </a:rPr>
              <a:t>.</a:t>
            </a:r>
          </a:p>
          <a:p>
            <a:endParaRPr lang="en-US">
              <a:latin typeface="EC Square Sans Pro" panose="020B0506040000020004" pitchFamily="34" charset="0"/>
            </a:endParaRPr>
          </a:p>
          <a:p>
            <a:r>
              <a:rPr lang="en-US">
                <a:latin typeface="EC Square Sans Pro" panose="020B0506040000020004" pitchFamily="34" charset="0"/>
              </a:rPr>
              <a:t>It captures the </a:t>
            </a:r>
            <a:r>
              <a:rPr lang="en-US" b="1">
                <a:solidFill>
                  <a:srgbClr val="18B8A6"/>
                </a:solidFill>
                <a:latin typeface="EC Square Sans Pro" panose="020B0506040000020004" pitchFamily="34" charset="0"/>
              </a:rPr>
              <a:t>external costs of greenhouse gas emissions</a:t>
            </a:r>
            <a:r>
              <a:rPr lang="en-US">
                <a:latin typeface="EC Square Sans Pro" panose="020B0506040000020004" pitchFamily="34" charset="0"/>
              </a:rPr>
              <a:t>—the costs of climate change that the public pays — and ties them to their emitters through a price.</a:t>
            </a:r>
          </a:p>
          <a:p>
            <a:endParaRPr lang="en-US">
              <a:latin typeface="EC Square Sans Pro" panose="020B0506040000020004" pitchFamily="34" charset="0"/>
            </a:endParaRPr>
          </a:p>
          <a:p>
            <a:r>
              <a:rPr lang="en-US">
                <a:latin typeface="EC Square Sans Pro" panose="020B0506040000020004" pitchFamily="34" charset="0"/>
              </a:rPr>
              <a:t>Carbon pricing, within an integrated policy mix, is </a:t>
            </a:r>
            <a:r>
              <a:rPr lang="en-US" b="1">
                <a:solidFill>
                  <a:srgbClr val="18B8A6"/>
                </a:solidFill>
                <a:latin typeface="EC Square Sans Pro" panose="020B0506040000020004" pitchFamily="34" charset="0"/>
              </a:rPr>
              <a:t>a powerful tool to guide economies toward low-emission paths</a:t>
            </a:r>
            <a:r>
              <a:rPr lang="en-US">
                <a:solidFill>
                  <a:srgbClr val="18B8A6"/>
                </a:solidFill>
                <a:latin typeface="EC Square Sans Pro" panose="020B0506040000020004" pitchFamily="34" charset="0"/>
              </a:rPr>
              <a:t>. </a:t>
            </a:r>
          </a:p>
          <a:p>
            <a:endParaRPr lang="en-US">
              <a:latin typeface="EC Square Sans Pro" panose="020B0506040000020004" pitchFamily="34" charset="0"/>
            </a:endParaRPr>
          </a:p>
          <a:p>
            <a:endParaRPr lang="en-US">
              <a:latin typeface="EC Square Sans Pro" panose="020B0506040000020004" pitchFamily="34" charset="0"/>
            </a:endParaRPr>
          </a:p>
          <a:p>
            <a:endParaRPr lang="en-US">
              <a:latin typeface="EC Square Sans Pro" panose="020B0506040000020004" pitchFamily="34" charset="0"/>
            </a:endParaRPr>
          </a:p>
          <a:p>
            <a:endParaRPr lang="en-US">
              <a:latin typeface="EC Square Sans Pro" panose="020B0506040000020004" pitchFamily="34" charset="0"/>
            </a:endParaRPr>
          </a:p>
          <a:p>
            <a:endParaRPr lang="en-US">
              <a:latin typeface="EC Square Sans Pro" panose="020B0506040000020004" pitchFamily="34" charset="0"/>
            </a:endParaRPr>
          </a:p>
          <a:p>
            <a:endParaRPr lang="en-US">
              <a:latin typeface="EC Square Sans Pro" panose="020B0506040000020004" pitchFamily="34" charset="0"/>
            </a:endParaRPr>
          </a:p>
          <a:p>
            <a:endParaRPr lang="en-US">
              <a:latin typeface="EC Square Sans Pro" panose="020B0506040000020004" pitchFamily="34" charset="0"/>
            </a:endParaRPr>
          </a:p>
        </p:txBody>
      </p:sp>
      <p:sp>
        <p:nvSpPr>
          <p:cNvPr id="6" name="Title 5"/>
          <p:cNvSpPr>
            <a:spLocks noGrp="1"/>
          </p:cNvSpPr>
          <p:nvPr>
            <p:ph type="title"/>
          </p:nvPr>
        </p:nvSpPr>
        <p:spPr>
          <a:xfrm>
            <a:off x="1611292" y="1095354"/>
            <a:ext cx="17149674" cy="1367928"/>
          </a:xfrm>
        </p:spPr>
        <p:txBody>
          <a:bodyPr anchor="t"/>
          <a:lstStyle/>
          <a:p>
            <a:pPr marL="73025" marR="56515" indent="-635">
              <a:spcAft>
                <a:spcPts val="0"/>
              </a:spcAft>
            </a:pPr>
            <a:r>
              <a:rPr lang="en-US">
                <a:solidFill>
                  <a:srgbClr val="FF5C55"/>
                </a:solidFill>
                <a:latin typeface="EC Square Sans Pro" panose="020B0506040000020004" pitchFamily="34" charset="0"/>
              </a:rPr>
              <a:t>WHAT IS CARBON PRICING</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cs typeface="Noto Sans" panose="020B0802040504020204" pitchFamily="34"/>
            </a:endParaRPr>
          </a:p>
        </p:txBody>
      </p:sp>
      <p:pic>
        <p:nvPicPr>
          <p:cNvPr id="3" name="Content Placeholder 10">
            <a:extLst>
              <a:ext uri="{FF2B5EF4-FFF2-40B4-BE49-F238E27FC236}">
                <a16:creationId xmlns:a16="http://schemas.microsoft.com/office/drawing/2014/main" id="{8DDEB7AC-9CFD-2E8B-F193-9C59E7F9AC2A}"/>
              </a:ext>
            </a:extLst>
          </p:cNvPr>
          <p:cNvPicPr>
            <a:picLocks noChangeAspect="1"/>
          </p:cNvPicPr>
          <p:nvPr/>
        </p:nvPicPr>
        <p:blipFill>
          <a:blip r:embed="rId3" cstate="print">
            <a:alphaModFix amt="65000"/>
            <a:extLst>
              <a:ext uri="{28A0092B-C50C-407E-A947-70E740481C1C}">
                <a14:useLocalDpi xmlns:a14="http://schemas.microsoft.com/office/drawing/2010/main" val="0"/>
              </a:ext>
            </a:extLst>
          </a:blip>
          <a:stretch>
            <a:fillRect/>
          </a:stretch>
        </p:blipFill>
        <p:spPr>
          <a:xfrm rot="1670485">
            <a:off x="11308007" y="-5376357"/>
            <a:ext cx="14064416" cy="15521424"/>
          </a:xfrm>
          <a:prstGeom prst="rect">
            <a:avLst/>
          </a:prstGeom>
        </p:spPr>
      </p:pic>
    </p:spTree>
    <p:extLst>
      <p:ext uri="{BB962C8B-B14F-4D97-AF65-F5344CB8AC3E}">
        <p14:creationId xmlns:p14="http://schemas.microsoft.com/office/powerpoint/2010/main" val="160262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EC4587E8-830B-DFD0-B623-48E6A61207AE}"/>
              </a:ext>
            </a:extLst>
          </p:cNvPr>
          <p:cNvSpPr>
            <a:spLocks noGrp="1"/>
          </p:cNvSpPr>
          <p:nvPr>
            <p:ph sz="half" idx="1"/>
          </p:nvPr>
        </p:nvSpPr>
        <p:spPr>
          <a:xfrm>
            <a:off x="1672252" y="2995448"/>
            <a:ext cx="21040129" cy="9625198"/>
          </a:xfrm>
        </p:spPr>
        <p:txBody>
          <a:bodyPr>
            <a:normAutofit/>
          </a:bodyPr>
          <a:lstStyle/>
          <a:p>
            <a:r>
              <a:rPr lang="en-US" sz="4800">
                <a:latin typeface="EC Square Sans Pro" panose="020B0506040000020004" pitchFamily="34" charset="0"/>
              </a:rPr>
              <a:t>To </a:t>
            </a:r>
            <a:r>
              <a:rPr lang="en-US" sz="4800" b="1">
                <a:solidFill>
                  <a:srgbClr val="18B8A6"/>
                </a:solidFill>
                <a:latin typeface="EC Square Sans Pro" panose="020B0506040000020004" pitchFamily="34" charset="0"/>
              </a:rPr>
              <a:t>achieve mitigation targets </a:t>
            </a:r>
            <a:r>
              <a:rPr lang="en-US" sz="4800">
                <a:latin typeface="EC Square Sans Pro" panose="020B0506040000020004" pitchFamily="34" charset="0"/>
              </a:rPr>
              <a:t>in a cost-effective manner, by spreading the effort.</a:t>
            </a:r>
          </a:p>
          <a:p>
            <a:endParaRPr lang="en-US" sz="4800">
              <a:latin typeface="EC Square Sans Pro" panose="020B0506040000020004" pitchFamily="34" charset="0"/>
            </a:endParaRPr>
          </a:p>
          <a:p>
            <a:r>
              <a:rPr lang="en-US" sz="4800">
                <a:latin typeface="EC Square Sans Pro" panose="020B0506040000020004" pitchFamily="34" charset="0"/>
              </a:rPr>
              <a:t>To provide strong </a:t>
            </a:r>
            <a:r>
              <a:rPr lang="en-US" sz="4800" b="1">
                <a:solidFill>
                  <a:srgbClr val="18B8A6"/>
                </a:solidFill>
                <a:latin typeface="EC Square Sans Pro" panose="020B0506040000020004" pitchFamily="34" charset="0"/>
              </a:rPr>
              <a:t>incentives to raise private investments</a:t>
            </a:r>
            <a:r>
              <a:rPr lang="en-US" sz="4800">
                <a:latin typeface="EC Square Sans Pro" panose="020B0506040000020004" pitchFamily="34" charset="0"/>
              </a:rPr>
              <a:t>. </a:t>
            </a:r>
          </a:p>
          <a:p>
            <a:endParaRPr lang="en-US" sz="4800">
              <a:latin typeface="EC Square Sans Pro" panose="020B0506040000020004" pitchFamily="34" charset="0"/>
            </a:endParaRPr>
          </a:p>
          <a:p>
            <a:r>
              <a:rPr lang="en-US" sz="4800">
                <a:latin typeface="EC Square Sans Pro" panose="020B0506040000020004" pitchFamily="34" charset="0"/>
              </a:rPr>
              <a:t>To allow emitters to decide between </a:t>
            </a:r>
            <a:r>
              <a:rPr lang="en-US" sz="4800" b="1">
                <a:solidFill>
                  <a:srgbClr val="18B8A6"/>
                </a:solidFill>
                <a:latin typeface="EC Square Sans Pro" panose="020B0506040000020004" pitchFamily="34" charset="0"/>
              </a:rPr>
              <a:t>lowering their emissions or continue emitting and paying</a:t>
            </a:r>
            <a:r>
              <a:rPr lang="en-US" sz="4800">
                <a:latin typeface="EC Square Sans Pro" panose="020B0506040000020004" pitchFamily="34" charset="0"/>
              </a:rPr>
              <a:t> for their emissions.</a:t>
            </a:r>
          </a:p>
          <a:p>
            <a:endParaRPr lang="en-US" sz="4800">
              <a:latin typeface="EC Square Sans Pro" panose="020B0506040000020004" pitchFamily="34" charset="0"/>
            </a:endParaRPr>
          </a:p>
          <a:p>
            <a:r>
              <a:rPr lang="en-US" sz="4800">
                <a:latin typeface="EC Square Sans Pro" panose="020B0506040000020004" pitchFamily="34" charset="0"/>
              </a:rPr>
              <a:t>To stimulate technological change and </a:t>
            </a:r>
            <a:r>
              <a:rPr lang="en-US" sz="4800" b="1">
                <a:solidFill>
                  <a:srgbClr val="18B8A6"/>
                </a:solidFill>
                <a:latin typeface="EC Square Sans Pro" panose="020B0506040000020004" pitchFamily="34" charset="0"/>
              </a:rPr>
              <a:t>acceleration of low-carbon innovation</a:t>
            </a:r>
            <a:r>
              <a:rPr lang="en-US" sz="4800">
                <a:latin typeface="EC Square Sans Pro" panose="020B0506040000020004" pitchFamily="34" charset="0"/>
              </a:rPr>
              <a:t>.  </a:t>
            </a:r>
          </a:p>
          <a:p>
            <a:endParaRPr lang="en-US" sz="4800">
              <a:latin typeface="EC Square Sans Pro" panose="020B0506040000020004" pitchFamily="34" charset="0"/>
            </a:endParaRPr>
          </a:p>
          <a:p>
            <a:r>
              <a:rPr lang="en-US" sz="4800">
                <a:latin typeface="EC Square Sans Pro" panose="020B0506040000020004" pitchFamily="34" charset="0"/>
              </a:rPr>
              <a:t>To </a:t>
            </a:r>
            <a:r>
              <a:rPr lang="en-US" sz="4800" b="1">
                <a:solidFill>
                  <a:srgbClr val="18B8A6"/>
                </a:solidFill>
                <a:latin typeface="EC Square Sans Pro" panose="020B0506040000020004" pitchFamily="34" charset="0"/>
              </a:rPr>
              <a:t>generate revenues for governments </a:t>
            </a:r>
            <a:r>
              <a:rPr lang="en-US" sz="4800">
                <a:latin typeface="EC Square Sans Pro" panose="020B0506040000020004" pitchFamily="34" charset="0"/>
              </a:rPr>
              <a:t>to finance further climate action.</a:t>
            </a:r>
          </a:p>
        </p:txBody>
      </p:sp>
      <p:sp>
        <p:nvSpPr>
          <p:cNvPr id="6" name="Title 5"/>
          <p:cNvSpPr>
            <a:spLocks noGrp="1"/>
          </p:cNvSpPr>
          <p:nvPr>
            <p:ph type="title"/>
          </p:nvPr>
        </p:nvSpPr>
        <p:spPr>
          <a:xfrm>
            <a:off x="1611291" y="1095354"/>
            <a:ext cx="19199191" cy="4323012"/>
          </a:xfrm>
        </p:spPr>
        <p:txBody>
          <a:bodyPr anchor="t"/>
          <a:lstStyle/>
          <a:p>
            <a:pPr marL="73025" marR="56515" indent="-635">
              <a:spcAft>
                <a:spcPts val="0"/>
              </a:spcAft>
            </a:pPr>
            <a:r>
              <a:rPr lang="en-US">
                <a:solidFill>
                  <a:srgbClr val="FF5C55"/>
                </a:solidFill>
                <a:latin typeface="EC Square Sans Pro" panose="020B0506040000020004" pitchFamily="34" charset="0"/>
              </a:rPr>
              <a:t>OBJECTIVES OF CARBON PRICING</a:t>
            </a:r>
            <a:r>
              <a:rPr lang="en-US">
                <a:latin typeface="EC Square Sans Pro" panose="020B0506040000020004" pitchFamily="34" charset="0"/>
              </a:rPr>
              <a:t>.</a:t>
            </a:r>
            <a:endParaRPr lang="en-GB" sz="5400">
              <a:latin typeface="EC Square Sans Pro" panose="020B0506040000020004" pitchFamily="34" charset="0"/>
              <a:ea typeface="Noto Sans" panose="020B0802040504020204" pitchFamily="34"/>
              <a:cs typeface="Noto Sans" panose="020B0802040504020204" pitchFamily="34"/>
            </a:endParaRPr>
          </a:p>
        </p:txBody>
      </p:sp>
    </p:spTree>
    <p:extLst>
      <p:ext uri="{BB962C8B-B14F-4D97-AF65-F5344CB8AC3E}">
        <p14:creationId xmlns:p14="http://schemas.microsoft.com/office/powerpoint/2010/main" val="84724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6570" y="-4759430"/>
            <a:ext cx="19822516" cy="13916250"/>
          </a:xfrm>
          <a:prstGeom prst="rect">
            <a:avLst/>
          </a:prstGeom>
        </p:spPr>
      </p:pic>
      <p:sp>
        <p:nvSpPr>
          <p:cNvPr id="6" name="Title 5"/>
          <p:cNvSpPr>
            <a:spLocks noGrp="1"/>
          </p:cNvSpPr>
          <p:nvPr>
            <p:ph type="title"/>
          </p:nvPr>
        </p:nvSpPr>
        <p:spPr>
          <a:xfrm>
            <a:off x="1611291" y="1095354"/>
            <a:ext cx="21710713" cy="1406651"/>
          </a:xfrm>
        </p:spPr>
        <p:txBody>
          <a:bodyPr anchor="t"/>
          <a:lstStyle/>
          <a:p>
            <a:pPr marL="73025" marR="56515" indent="-635">
              <a:spcAft>
                <a:spcPts val="0"/>
              </a:spcAft>
            </a:pPr>
            <a:r>
              <a:rPr lang="en-US" sz="8000">
                <a:solidFill>
                  <a:srgbClr val="FF5C55"/>
                </a:solidFill>
                <a:latin typeface="EC Square Sans Pro" panose="020B0506040000020004" pitchFamily="34" charset="0"/>
              </a:rPr>
              <a:t>CARBON PRICING INSTRUMENTS AND MARKETS</a:t>
            </a:r>
            <a:r>
              <a:rPr lang="en-US" sz="8000">
                <a:latin typeface="EC Square Sans Pro" panose="020B0506040000020004" pitchFamily="34" charset="0"/>
              </a:rPr>
              <a:t>.</a:t>
            </a:r>
            <a:endParaRPr lang="en-GB" sz="4400">
              <a:latin typeface="EC Square Sans Pro" panose="020B0506040000020004" pitchFamily="34" charset="0"/>
              <a:ea typeface="Noto Sans" panose="020B0802040504020204" pitchFamily="34"/>
              <a:cs typeface="Noto Sans" panose="020B0802040504020204" pitchFamily="34"/>
            </a:endParaRPr>
          </a:p>
        </p:txBody>
      </p:sp>
      <p:sp>
        <p:nvSpPr>
          <p:cNvPr id="218" name="Title 1">
            <a:extLst>
              <a:ext uri="{FF2B5EF4-FFF2-40B4-BE49-F238E27FC236}">
                <a16:creationId xmlns:a16="http://schemas.microsoft.com/office/drawing/2014/main" id="{93BDB7BE-02A9-A7AC-44E2-C5BDF50A7A49}"/>
              </a:ext>
            </a:extLst>
          </p:cNvPr>
          <p:cNvSpPr txBox="1">
            <a:spLocks/>
          </p:cNvSpPr>
          <p:nvPr/>
        </p:nvSpPr>
        <p:spPr>
          <a:xfrm>
            <a:off x="5774035" y="4206468"/>
            <a:ext cx="8020941" cy="5645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1800" b="1" u="none" strike="noStrike" kern="1200" cap="none" spc="0" normalizeH="0" baseline="0" noProof="0">
                <a:ln>
                  <a:noFill/>
                </a:ln>
                <a:solidFill>
                  <a:schemeClr val="bg1"/>
                </a:solidFill>
                <a:effectLst/>
                <a:uLnTx/>
                <a:uFillTx/>
                <a:latin typeface="EC Square Sans Pro" panose="020B0506040000020004" pitchFamily="34" charset="0"/>
                <a:ea typeface="+mn-ea"/>
              </a:rPr>
              <a:t>Instruments applied through Article 6 of the Paris Agreement</a:t>
            </a:r>
          </a:p>
        </p:txBody>
      </p:sp>
      <p:sp>
        <p:nvSpPr>
          <p:cNvPr id="295" name="Title 1">
            <a:extLst>
              <a:ext uri="{FF2B5EF4-FFF2-40B4-BE49-F238E27FC236}">
                <a16:creationId xmlns:a16="http://schemas.microsoft.com/office/drawing/2014/main" id="{E845CA35-8469-9D50-F6D8-976253AA5417}"/>
              </a:ext>
            </a:extLst>
          </p:cNvPr>
          <p:cNvSpPr txBox="1">
            <a:spLocks/>
          </p:cNvSpPr>
          <p:nvPr/>
        </p:nvSpPr>
        <p:spPr>
          <a:xfrm>
            <a:off x="6648529" y="10397076"/>
            <a:ext cx="4240710" cy="5645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BE" sz="1800">
                <a:solidFill>
                  <a:schemeClr val="bg1"/>
                </a:solidFill>
                <a:latin typeface="EC Square Sans Pro" panose="020B0506040000020004" pitchFamily="34" charset="0"/>
              </a:rPr>
              <a:t>Carbon pricing instrument or mechanism</a:t>
            </a:r>
          </a:p>
        </p:txBody>
      </p:sp>
      <p:sp>
        <p:nvSpPr>
          <p:cNvPr id="296" name="Title 1">
            <a:extLst>
              <a:ext uri="{FF2B5EF4-FFF2-40B4-BE49-F238E27FC236}">
                <a16:creationId xmlns:a16="http://schemas.microsoft.com/office/drawing/2014/main" id="{093453D3-F655-9505-C60F-F86A343FF684}"/>
              </a:ext>
            </a:extLst>
          </p:cNvPr>
          <p:cNvSpPr txBox="1">
            <a:spLocks/>
          </p:cNvSpPr>
          <p:nvPr/>
        </p:nvSpPr>
        <p:spPr>
          <a:xfrm>
            <a:off x="12308759" y="10385502"/>
            <a:ext cx="1876042" cy="5645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algn="l"/>
            <a:r>
              <a:rPr lang="en-BE" sz="1800">
                <a:solidFill>
                  <a:schemeClr val="bg1"/>
                </a:solidFill>
                <a:latin typeface="EC Square Sans Pro" panose="020B0506040000020004" pitchFamily="34" charset="0"/>
              </a:rPr>
              <a:t>Resulting market</a:t>
            </a:r>
          </a:p>
        </p:txBody>
      </p:sp>
      <p:graphicFrame>
        <p:nvGraphicFramePr>
          <p:cNvPr id="4" name="Table 4">
            <a:extLst>
              <a:ext uri="{FF2B5EF4-FFF2-40B4-BE49-F238E27FC236}">
                <a16:creationId xmlns:a16="http://schemas.microsoft.com/office/drawing/2014/main" id="{0F2B6BBE-77EB-8E9A-F5EA-39753BCE84F4}"/>
              </a:ext>
            </a:extLst>
          </p:cNvPr>
          <p:cNvGraphicFramePr>
            <a:graphicFrameLocks noGrp="1"/>
          </p:cNvGraphicFramePr>
          <p:nvPr>
            <p:extLst>
              <p:ext uri="{D42A27DB-BD31-4B8C-83A1-F6EECF244321}">
                <p14:modId xmlns:p14="http://schemas.microsoft.com/office/powerpoint/2010/main" val="374558234"/>
              </p:ext>
            </p:extLst>
          </p:nvPr>
        </p:nvGraphicFramePr>
        <p:xfrm>
          <a:off x="3416130" y="5573650"/>
          <a:ext cx="16215784" cy="5566278"/>
        </p:xfrm>
        <a:graphic>
          <a:graphicData uri="http://schemas.openxmlformats.org/drawingml/2006/table">
            <a:tbl>
              <a:tblPr firstRow="1" bandRow="1">
                <a:tableStyleId>{5C22544A-7EE6-4342-B048-85BDC9FD1C3A}</a:tableStyleId>
              </a:tblPr>
              <a:tblGrid>
                <a:gridCol w="8107892">
                  <a:extLst>
                    <a:ext uri="{9D8B030D-6E8A-4147-A177-3AD203B41FA5}">
                      <a16:colId xmlns:a16="http://schemas.microsoft.com/office/drawing/2014/main" val="780325268"/>
                    </a:ext>
                  </a:extLst>
                </a:gridCol>
                <a:gridCol w="8107892">
                  <a:extLst>
                    <a:ext uri="{9D8B030D-6E8A-4147-A177-3AD203B41FA5}">
                      <a16:colId xmlns:a16="http://schemas.microsoft.com/office/drawing/2014/main" val="3052004183"/>
                    </a:ext>
                  </a:extLst>
                </a:gridCol>
              </a:tblGrid>
              <a:tr h="1091780">
                <a:tc>
                  <a:txBody>
                    <a:bodyPr/>
                    <a:lstStyle/>
                    <a:p>
                      <a:pPr marL="0" marR="0" lvl="0" indent="0" algn="ctr" defTabSz="182431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Carbon taxation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lvl="0" indent="0" algn="ctr" defTabSz="182431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None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428683730"/>
                  </a:ext>
                </a:extLst>
              </a:tr>
              <a:tr h="1199158">
                <a:tc>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Emission trading systems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Domestic compliance market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300150948"/>
                  </a:ext>
                </a:extLst>
              </a:tr>
              <a:tr h="1091780">
                <a:tc>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Result-based climate finance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lvl="0" indent="0" algn="ctr" defTabSz="182431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None, but has an effect on other markets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00865543"/>
                  </a:ext>
                </a:extLst>
              </a:tr>
              <a:tr h="1091780">
                <a:tc>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Carbon crediting mechanisms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Domestic compliance market</a:t>
                      </a:r>
                      <a:b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br>
                      <a:r>
                        <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rPr>
                        <a:t>Voluntary carbon market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753243310"/>
                  </a:ext>
                </a:extLst>
              </a:tr>
              <a:tr h="1091780">
                <a:tc gridSpan="2">
                  <a:txBody>
                    <a:bodyPr/>
                    <a:lstStyle/>
                    <a:p>
                      <a:pPr marL="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3200" b="0" i="0" u="none" strike="noStrike" kern="1200" cap="none" spc="0" normalizeH="0" baseline="0" noProof="0">
                          <a:ln>
                            <a:noFill/>
                          </a:ln>
                          <a:solidFill>
                            <a:schemeClr val="bg1"/>
                          </a:solidFill>
                          <a:effectLst/>
                          <a:uLnTx/>
                          <a:uFillTx/>
                          <a:latin typeface="EC Square Sans Pro" panose="020B0506040000020004" pitchFamily="34" charset="0"/>
                          <a:ea typeface="+mn-ea"/>
                        </a:rPr>
                        <a:t>Instruments applied through Article 6 of the Paris Agreement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125C"/>
                    </a:solidFill>
                  </a:tcPr>
                </a:tc>
                <a:tc hMerge="1">
                  <a:txBody>
                    <a:bodyPr/>
                    <a:lstStyle/>
                    <a:p>
                      <a:endParaRPr lang="en-US"/>
                    </a:p>
                  </a:txBody>
                  <a:tcPr/>
                </a:tc>
                <a:extLst>
                  <a:ext uri="{0D108BD9-81ED-4DB2-BD59-A6C34878D82A}">
                    <a16:rowId xmlns:a16="http://schemas.microsoft.com/office/drawing/2014/main" val="1194789918"/>
                  </a:ext>
                </a:extLst>
              </a:tr>
            </a:tbl>
          </a:graphicData>
        </a:graphic>
      </p:graphicFrame>
      <p:sp>
        <p:nvSpPr>
          <p:cNvPr id="8" name="Title 1">
            <a:extLst>
              <a:ext uri="{FF2B5EF4-FFF2-40B4-BE49-F238E27FC236}">
                <a16:creationId xmlns:a16="http://schemas.microsoft.com/office/drawing/2014/main" id="{23D587A2-B4F7-92FE-439D-4B3F76D3B44A}"/>
              </a:ext>
            </a:extLst>
          </p:cNvPr>
          <p:cNvSpPr txBox="1">
            <a:spLocks/>
          </p:cNvSpPr>
          <p:nvPr/>
        </p:nvSpPr>
        <p:spPr>
          <a:xfrm>
            <a:off x="12916903" y="4958821"/>
            <a:ext cx="5299335" cy="5106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GB" sz="3200" b="0" i="0" u="none" strike="noStrike" kern="1200" cap="none" spc="0" normalizeH="0" baseline="0" noProof="0">
              <a:ln>
                <a:noFill/>
              </a:ln>
              <a:solidFill>
                <a:srgbClr val="00125C"/>
              </a:solidFill>
              <a:effectLst/>
              <a:uLnTx/>
              <a:uFillTx/>
              <a:latin typeface="EC Square Sans Pro" panose="020B0506040000020004" pitchFamily="34" charset="0"/>
              <a:ea typeface="+mn-ea"/>
            </a:endParaRPr>
          </a:p>
        </p:txBody>
      </p:sp>
      <p:sp>
        <p:nvSpPr>
          <p:cNvPr id="12" name="Title 1">
            <a:extLst>
              <a:ext uri="{FF2B5EF4-FFF2-40B4-BE49-F238E27FC236}">
                <a16:creationId xmlns:a16="http://schemas.microsoft.com/office/drawing/2014/main" id="{EE8AD559-53EA-AF7E-4143-495B413A5716}"/>
              </a:ext>
            </a:extLst>
          </p:cNvPr>
          <p:cNvSpPr txBox="1">
            <a:spLocks/>
          </p:cNvSpPr>
          <p:nvPr/>
        </p:nvSpPr>
        <p:spPr>
          <a:xfrm>
            <a:off x="14413430" y="8668066"/>
            <a:ext cx="3526518" cy="5106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GB" sz="3200" b="0" i="0" u="none" strike="noStrike" kern="1200" cap="none" spc="0" normalizeH="0" baseline="0" noProof="0">
              <a:ln>
                <a:noFill/>
              </a:ln>
              <a:solidFill>
                <a:schemeClr val="bg1"/>
              </a:solidFill>
              <a:effectLst/>
              <a:uLnTx/>
              <a:uFillTx/>
              <a:latin typeface="EC Square Sans Pro" panose="020B0506040000020004" pitchFamily="34" charset="0"/>
              <a:ea typeface="+mn-ea"/>
            </a:endParaRPr>
          </a:p>
        </p:txBody>
      </p:sp>
      <p:sp>
        <p:nvSpPr>
          <p:cNvPr id="16" name="Title 1">
            <a:extLst>
              <a:ext uri="{FF2B5EF4-FFF2-40B4-BE49-F238E27FC236}">
                <a16:creationId xmlns:a16="http://schemas.microsoft.com/office/drawing/2014/main" id="{1FEE8D67-2C03-97EA-F0B4-BD78E09216C4}"/>
              </a:ext>
            </a:extLst>
          </p:cNvPr>
          <p:cNvSpPr txBox="1">
            <a:spLocks/>
          </p:cNvSpPr>
          <p:nvPr/>
        </p:nvSpPr>
        <p:spPr>
          <a:xfrm>
            <a:off x="10927274" y="6508849"/>
            <a:ext cx="13201446" cy="5106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9600" b="1" kern="1200">
                <a:solidFill>
                  <a:srgbClr val="FFCC02"/>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GB" sz="3200" b="0" i="0" u="none" strike="noStrike" kern="1200" cap="none" spc="0" normalizeH="0" baseline="0" noProof="0">
              <a:ln>
                <a:noFill/>
              </a:ln>
              <a:solidFill>
                <a:schemeClr val="bg1"/>
              </a:solidFill>
              <a:effectLst/>
              <a:uLnTx/>
              <a:uFillTx/>
              <a:latin typeface="EC Square Sans Pro" panose="020B0506040000020004" pitchFamily="34" charset="0"/>
              <a:ea typeface="+mn-ea"/>
            </a:endParaRPr>
          </a:p>
        </p:txBody>
      </p:sp>
      <p:sp>
        <p:nvSpPr>
          <p:cNvPr id="224" name="Rectangle 223">
            <a:extLst>
              <a:ext uri="{FF2B5EF4-FFF2-40B4-BE49-F238E27FC236}">
                <a16:creationId xmlns:a16="http://schemas.microsoft.com/office/drawing/2014/main" id="{D6C66DFE-951B-44DC-A784-D2A96D9FB814}"/>
              </a:ext>
            </a:extLst>
          </p:cNvPr>
          <p:cNvSpPr/>
          <p:nvPr/>
        </p:nvSpPr>
        <p:spPr>
          <a:xfrm>
            <a:off x="3861936" y="5390196"/>
            <a:ext cx="1032148" cy="5414869"/>
          </a:xfrm>
          <a:prstGeom prst="rect">
            <a:avLst/>
          </a:prstGeom>
          <a:solidFill>
            <a:srgbClr val="FF5C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grpSp>
        <p:nvGrpSpPr>
          <p:cNvPr id="289" name="Group 288">
            <a:extLst>
              <a:ext uri="{FF2B5EF4-FFF2-40B4-BE49-F238E27FC236}">
                <a16:creationId xmlns:a16="http://schemas.microsoft.com/office/drawing/2014/main" id="{E23183D2-9248-7CED-2F45-58745AD09FBA}"/>
              </a:ext>
            </a:extLst>
          </p:cNvPr>
          <p:cNvGrpSpPr/>
          <p:nvPr/>
        </p:nvGrpSpPr>
        <p:grpSpPr>
          <a:xfrm>
            <a:off x="3507303" y="4150615"/>
            <a:ext cx="7714466" cy="1565816"/>
            <a:chOff x="1700538" y="2270247"/>
            <a:chExt cx="4350123" cy="958008"/>
          </a:xfrm>
        </p:grpSpPr>
        <p:sp>
          <p:nvSpPr>
            <p:cNvPr id="290" name="Rectangle 289">
              <a:extLst>
                <a:ext uri="{FF2B5EF4-FFF2-40B4-BE49-F238E27FC236}">
                  <a16:creationId xmlns:a16="http://schemas.microsoft.com/office/drawing/2014/main" id="{60714A23-E160-B5C2-1AA0-83494C9B0B90}"/>
                </a:ext>
              </a:extLst>
            </p:cNvPr>
            <p:cNvSpPr/>
            <p:nvPr/>
          </p:nvSpPr>
          <p:spPr>
            <a:xfrm>
              <a:off x="1700538" y="2270247"/>
              <a:ext cx="4350123" cy="588883"/>
            </a:xfrm>
            <a:prstGeom prst="rect">
              <a:avLst/>
            </a:prstGeom>
            <a:solidFill>
              <a:srgbClr val="18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291" name="Triangle 290">
              <a:extLst>
                <a:ext uri="{FF2B5EF4-FFF2-40B4-BE49-F238E27FC236}">
                  <a16:creationId xmlns:a16="http://schemas.microsoft.com/office/drawing/2014/main" id="{D61C3CBB-ED7C-C081-5A9F-7161C1CDD286}"/>
                </a:ext>
              </a:extLst>
            </p:cNvPr>
            <p:cNvSpPr/>
            <p:nvPr/>
          </p:nvSpPr>
          <p:spPr>
            <a:xfrm rot="10800000">
              <a:off x="3621024" y="2798911"/>
              <a:ext cx="274320" cy="429344"/>
            </a:xfrm>
            <a:prstGeom prst="triangle">
              <a:avLst/>
            </a:prstGeom>
            <a:solidFill>
              <a:srgbClr val="18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grpSp>
        <p:nvGrpSpPr>
          <p:cNvPr id="292" name="Group 291">
            <a:extLst>
              <a:ext uri="{FF2B5EF4-FFF2-40B4-BE49-F238E27FC236}">
                <a16:creationId xmlns:a16="http://schemas.microsoft.com/office/drawing/2014/main" id="{70007A6F-C8EE-ED2B-490E-80918D582F93}"/>
              </a:ext>
            </a:extLst>
          </p:cNvPr>
          <p:cNvGrpSpPr/>
          <p:nvPr/>
        </p:nvGrpSpPr>
        <p:grpSpPr>
          <a:xfrm>
            <a:off x="13102313" y="4111974"/>
            <a:ext cx="4913496" cy="1565808"/>
            <a:chOff x="6791447" y="2270252"/>
            <a:chExt cx="3067290" cy="958003"/>
          </a:xfrm>
        </p:grpSpPr>
        <p:sp>
          <p:nvSpPr>
            <p:cNvPr id="293" name="Rectangle 292">
              <a:extLst>
                <a:ext uri="{FF2B5EF4-FFF2-40B4-BE49-F238E27FC236}">
                  <a16:creationId xmlns:a16="http://schemas.microsoft.com/office/drawing/2014/main" id="{56681EC8-D5A5-68E2-22E6-BC1AA7F824A0}"/>
                </a:ext>
              </a:extLst>
            </p:cNvPr>
            <p:cNvSpPr/>
            <p:nvPr/>
          </p:nvSpPr>
          <p:spPr>
            <a:xfrm>
              <a:off x="6791447" y="2270252"/>
              <a:ext cx="3067290" cy="588883"/>
            </a:xfrm>
            <a:prstGeom prst="rect">
              <a:avLst/>
            </a:prstGeom>
            <a:solidFill>
              <a:srgbClr val="18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cs typeface="Arial" panose="020B0604020202020204" pitchFamily="34" charset="0"/>
              </a:endParaRPr>
            </a:p>
          </p:txBody>
        </p:sp>
        <p:sp>
          <p:nvSpPr>
            <p:cNvPr id="294" name="Triangle 293">
              <a:extLst>
                <a:ext uri="{FF2B5EF4-FFF2-40B4-BE49-F238E27FC236}">
                  <a16:creationId xmlns:a16="http://schemas.microsoft.com/office/drawing/2014/main" id="{C6CA816C-D936-DDAF-F3AD-DD28B09593B4}"/>
                </a:ext>
              </a:extLst>
            </p:cNvPr>
            <p:cNvSpPr/>
            <p:nvPr/>
          </p:nvSpPr>
          <p:spPr>
            <a:xfrm rot="10800000">
              <a:off x="8182508" y="2798911"/>
              <a:ext cx="274320" cy="429344"/>
            </a:xfrm>
            <a:prstGeom prst="triangle">
              <a:avLst/>
            </a:prstGeom>
            <a:solidFill>
              <a:srgbClr val="18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EC Square Sans Pro" panose="020B0506040000020004" pitchFamily="34" charset="0"/>
              </a:endParaRPr>
            </a:p>
          </p:txBody>
        </p:sp>
      </p:grpSp>
      <p:sp>
        <p:nvSpPr>
          <p:cNvPr id="18" name="TextBox 17">
            <a:extLst>
              <a:ext uri="{FF2B5EF4-FFF2-40B4-BE49-F238E27FC236}">
                <a16:creationId xmlns:a16="http://schemas.microsoft.com/office/drawing/2014/main" id="{2E6A49FE-E41F-6E17-FF91-A795D967FB03}"/>
              </a:ext>
            </a:extLst>
          </p:cNvPr>
          <p:cNvSpPr txBox="1"/>
          <p:nvPr/>
        </p:nvSpPr>
        <p:spPr>
          <a:xfrm>
            <a:off x="3709929" y="4318133"/>
            <a:ext cx="7736560" cy="584775"/>
          </a:xfrm>
          <a:prstGeom prst="rect">
            <a:avLst/>
          </a:prstGeom>
          <a:noFill/>
        </p:spPr>
        <p:txBody>
          <a:bodyPr wrap="square" rtlCol="0">
            <a:spAutoFit/>
          </a:bodyPr>
          <a:lstStyle/>
          <a:p>
            <a:r>
              <a:rPr lang="en-US" sz="3200" b="1">
                <a:solidFill>
                  <a:schemeClr val="bg1"/>
                </a:solidFill>
                <a:latin typeface="EC Square Sans Pro" panose="020B0506040000020004" pitchFamily="34" charset="0"/>
              </a:rPr>
              <a:t>Carbon pricing instrument or mechanism</a:t>
            </a:r>
          </a:p>
        </p:txBody>
      </p:sp>
      <p:sp>
        <p:nvSpPr>
          <p:cNvPr id="19" name="TextBox 18">
            <a:extLst>
              <a:ext uri="{FF2B5EF4-FFF2-40B4-BE49-F238E27FC236}">
                <a16:creationId xmlns:a16="http://schemas.microsoft.com/office/drawing/2014/main" id="{3E3DC456-1CAF-01CB-4AD3-627451C97945}"/>
              </a:ext>
            </a:extLst>
          </p:cNvPr>
          <p:cNvSpPr txBox="1"/>
          <p:nvPr/>
        </p:nvSpPr>
        <p:spPr>
          <a:xfrm>
            <a:off x="13954617" y="4318133"/>
            <a:ext cx="3687075" cy="584775"/>
          </a:xfrm>
          <a:prstGeom prst="rect">
            <a:avLst/>
          </a:prstGeom>
          <a:noFill/>
        </p:spPr>
        <p:txBody>
          <a:bodyPr wrap="square" rtlCol="0">
            <a:spAutoFit/>
          </a:bodyPr>
          <a:lstStyle/>
          <a:p>
            <a:r>
              <a:rPr lang="en-US" sz="3200" b="1">
                <a:solidFill>
                  <a:schemeClr val="bg1"/>
                </a:solidFill>
                <a:latin typeface="EC Square Sans Pro" panose="020B0506040000020004" pitchFamily="34" charset="0"/>
              </a:rPr>
              <a:t>Resulting market</a:t>
            </a:r>
          </a:p>
        </p:txBody>
      </p:sp>
      <p:pic>
        <p:nvPicPr>
          <p:cNvPr id="23" name="Graphic 22" descr="Tax with solid fill">
            <a:extLst>
              <a:ext uri="{FF2B5EF4-FFF2-40B4-BE49-F238E27FC236}">
                <a16:creationId xmlns:a16="http://schemas.microsoft.com/office/drawing/2014/main" id="{BA8A0433-7DF3-6735-C56F-EE08E3C26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1801" y="5677782"/>
            <a:ext cx="792417" cy="792417"/>
          </a:xfrm>
          <a:prstGeom prst="rect">
            <a:avLst/>
          </a:prstGeom>
        </p:spPr>
      </p:pic>
      <p:pic>
        <p:nvPicPr>
          <p:cNvPr id="25" name="Graphic 24" descr="Gears with solid fill">
            <a:extLst>
              <a:ext uri="{FF2B5EF4-FFF2-40B4-BE49-F238E27FC236}">
                <a16:creationId xmlns:a16="http://schemas.microsoft.com/office/drawing/2014/main" id="{01C2F1D5-26DC-E504-275E-FEED627054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0809" y="6761725"/>
            <a:ext cx="914400" cy="914400"/>
          </a:xfrm>
          <a:prstGeom prst="rect">
            <a:avLst/>
          </a:prstGeom>
        </p:spPr>
      </p:pic>
      <p:pic>
        <p:nvPicPr>
          <p:cNvPr id="27" name="Graphic 26" descr="CheckList outline">
            <a:extLst>
              <a:ext uri="{FF2B5EF4-FFF2-40B4-BE49-F238E27FC236}">
                <a16:creationId xmlns:a16="http://schemas.microsoft.com/office/drawing/2014/main" id="{767E4617-7D98-5E5B-10EF-5332572F31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29867" y="7889667"/>
            <a:ext cx="914400" cy="914400"/>
          </a:xfrm>
          <a:prstGeom prst="rect">
            <a:avLst/>
          </a:prstGeom>
        </p:spPr>
      </p:pic>
      <p:pic>
        <p:nvPicPr>
          <p:cNvPr id="29" name="Graphic 28" descr="Wrench with solid fill">
            <a:extLst>
              <a:ext uri="{FF2B5EF4-FFF2-40B4-BE49-F238E27FC236}">
                <a16:creationId xmlns:a16="http://schemas.microsoft.com/office/drawing/2014/main" id="{7E1F5BB4-6F9B-C295-F581-14D53916E0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02060" y="9098954"/>
            <a:ext cx="735438" cy="735438"/>
          </a:xfrm>
          <a:prstGeom prst="rect">
            <a:avLst/>
          </a:prstGeom>
        </p:spPr>
      </p:pic>
      <p:pic>
        <p:nvPicPr>
          <p:cNvPr id="31" name="Graphic 30" descr="Euro with solid fill">
            <a:extLst>
              <a:ext uri="{FF2B5EF4-FFF2-40B4-BE49-F238E27FC236}">
                <a16:creationId xmlns:a16="http://schemas.microsoft.com/office/drawing/2014/main" id="{DFBB8A86-A583-A00B-CA64-9540A865AC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29867" y="9049707"/>
            <a:ext cx="492137" cy="492137"/>
          </a:xfrm>
          <a:prstGeom prst="rect">
            <a:avLst/>
          </a:prstGeom>
        </p:spPr>
      </p:pic>
    </p:spTree>
    <p:extLst>
      <p:ext uri="{BB962C8B-B14F-4D97-AF65-F5344CB8AC3E}">
        <p14:creationId xmlns:p14="http://schemas.microsoft.com/office/powerpoint/2010/main" val="247336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B9FFC-98F9-6E3C-EC59-CC1997516C17}"/>
              </a:ext>
            </a:extLst>
          </p:cNvPr>
          <p:cNvPicPr>
            <a:picLocks noChangeAspect="1"/>
          </p:cNvPicPr>
          <p:nvPr/>
        </p:nvPicPr>
        <p:blipFill>
          <a:blip r:embed="rId3">
            <a:alphaModFix amt="25000"/>
          </a:blip>
          <a:stretch>
            <a:fillRect/>
          </a:stretch>
        </p:blipFill>
        <p:spPr>
          <a:xfrm>
            <a:off x="13533812" y="2319775"/>
            <a:ext cx="12810730" cy="12810730"/>
          </a:xfrm>
          <a:prstGeom prst="rect">
            <a:avLst/>
          </a:prstGeom>
          <a:solidFill>
            <a:schemeClr val="bg1"/>
          </a:solid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4611">
            <a:off x="-11807077" y="-1124044"/>
            <a:ext cx="19822516" cy="13916250"/>
          </a:xfrm>
          <a:prstGeom prst="rect">
            <a:avLst/>
          </a:prstGeom>
        </p:spPr>
      </p:pic>
      <p:sp>
        <p:nvSpPr>
          <p:cNvPr id="6" name="Title 5"/>
          <p:cNvSpPr>
            <a:spLocks noGrp="1"/>
          </p:cNvSpPr>
          <p:nvPr>
            <p:ph type="title"/>
          </p:nvPr>
        </p:nvSpPr>
        <p:spPr>
          <a:xfrm>
            <a:off x="1611290" y="1095354"/>
            <a:ext cx="21595551" cy="4323012"/>
          </a:xfrm>
        </p:spPr>
        <p:txBody>
          <a:bodyPr anchor="t"/>
          <a:lstStyle/>
          <a:p>
            <a:pPr marL="73025" marR="56515" indent="-635">
              <a:spcAft>
                <a:spcPts val="0"/>
              </a:spcAft>
            </a:pPr>
            <a:r>
              <a:rPr lang="en-US" sz="8000">
                <a:solidFill>
                  <a:srgbClr val="FF5C55"/>
                </a:solidFill>
                <a:latin typeface="EC Square Sans Pro" panose="020B0506040000020004" pitchFamily="34" charset="0"/>
              </a:rPr>
              <a:t>CARBON PRICING INSTRUMENTS AND MARKETS</a:t>
            </a:r>
            <a:r>
              <a:rPr lang="en-US" sz="8000">
                <a:latin typeface="EC Square Sans Pro" panose="020B0506040000020004" pitchFamily="34" charset="0"/>
              </a:rPr>
              <a:t>.</a:t>
            </a:r>
            <a:endParaRPr lang="en-GB" sz="4400">
              <a:latin typeface="EC Square Sans Pro" panose="020B0506040000020004" pitchFamily="34" charset="0"/>
              <a:ea typeface="Noto Sans" panose="020B0802040504020204" pitchFamily="34"/>
              <a:cs typeface="Noto Sans" panose="020B0802040504020204" pitchFamily="34"/>
            </a:endParaRPr>
          </a:p>
        </p:txBody>
      </p:sp>
      <p:sp>
        <p:nvSpPr>
          <p:cNvPr id="4" name="TextBox 3">
            <a:extLst>
              <a:ext uri="{FF2B5EF4-FFF2-40B4-BE49-F238E27FC236}">
                <a16:creationId xmlns:a16="http://schemas.microsoft.com/office/drawing/2014/main" id="{5712AA27-DF36-7F4A-713A-06CBBF6639FB}"/>
              </a:ext>
            </a:extLst>
          </p:cNvPr>
          <p:cNvSpPr txBox="1"/>
          <p:nvPr/>
        </p:nvSpPr>
        <p:spPr>
          <a:xfrm>
            <a:off x="2067585" y="5082332"/>
            <a:ext cx="3077520" cy="1862048"/>
          </a:xfrm>
          <a:prstGeom prst="rect">
            <a:avLst/>
          </a:prstGeom>
          <a:noFill/>
        </p:spPr>
        <p:txBody>
          <a:bodyPr wrap="square">
            <a:spAutoFit/>
          </a:bodyPr>
          <a:lstStyle/>
          <a:p>
            <a:r>
              <a:rPr lang="en-GB" sz="11500" b="1">
                <a:solidFill>
                  <a:srgbClr val="FF5C55"/>
                </a:solidFill>
                <a:effectLst/>
                <a:latin typeface="EC Square Sans Pro" panose="020B0506040000020004" pitchFamily="34" charset="0"/>
                <a:cs typeface="Arial" panose="020B0604020202020204" pitchFamily="34" charset="0"/>
              </a:rPr>
              <a:t>68</a:t>
            </a:r>
            <a:endParaRPr lang="en-GB" sz="8800" b="1" i="1" noProof="0">
              <a:solidFill>
                <a:srgbClr val="FF5C55"/>
              </a:solidFill>
              <a:latin typeface="EC Square Sans Pro" panose="020B050604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224A27F2-C064-1FED-3C06-338E3F1EEBD0}"/>
              </a:ext>
            </a:extLst>
          </p:cNvPr>
          <p:cNvSpPr txBox="1"/>
          <p:nvPr/>
        </p:nvSpPr>
        <p:spPr>
          <a:xfrm>
            <a:off x="4384498" y="5834081"/>
            <a:ext cx="4927144" cy="1815882"/>
          </a:xfrm>
          <a:prstGeom prst="rect">
            <a:avLst/>
          </a:prstGeom>
          <a:noFill/>
        </p:spPr>
        <p:txBody>
          <a:bodyPr wrap="square">
            <a:spAutoFit/>
          </a:bodyPr>
          <a:lstStyle/>
          <a:p>
            <a:r>
              <a:rPr lang="en-GB" sz="2800" b="1">
                <a:solidFill>
                  <a:srgbClr val="00125C"/>
                </a:solidFill>
                <a:effectLst/>
                <a:latin typeface="EC Square Sans Pro" panose="020B0506040000020004" pitchFamily="34" charset="0"/>
                <a:cs typeface="Arial" panose="020B0604020202020204" pitchFamily="34" charset="0"/>
              </a:rPr>
              <a:t>carbon pricing instruments</a:t>
            </a:r>
            <a:endParaRPr lang="en-GB" sz="2800" b="1" i="1" noProof="0">
              <a:solidFill>
                <a:srgbClr val="00125C"/>
              </a:solidFill>
              <a:latin typeface="EC Square Sans Pro" panose="020B0506040000020004" pitchFamily="34" charset="0"/>
              <a:cs typeface="Arial" panose="020B0604020202020204" pitchFamily="34" charset="0"/>
            </a:endParaRPr>
          </a:p>
          <a:p>
            <a:r>
              <a:rPr lang="en-GB" sz="2800">
                <a:solidFill>
                  <a:srgbClr val="00125C"/>
                </a:solidFill>
                <a:effectLst/>
                <a:latin typeface="EC Square Sans Pro" panose="020B0506040000020004" pitchFamily="34" charset="0"/>
                <a:cs typeface="Arial" panose="020B0604020202020204" pitchFamily="34" charset="0"/>
              </a:rPr>
              <a:t>including </a:t>
            </a:r>
            <a:r>
              <a:rPr lang="en-GB" sz="2800" b="1">
                <a:solidFill>
                  <a:srgbClr val="00125C"/>
                </a:solidFill>
                <a:effectLst/>
                <a:latin typeface="EC Square Sans Pro" panose="020B0506040000020004" pitchFamily="34" charset="0"/>
                <a:cs typeface="Arial" panose="020B0604020202020204" pitchFamily="34" charset="0"/>
              </a:rPr>
              <a:t>taxes</a:t>
            </a:r>
            <a:r>
              <a:rPr lang="en-GB" sz="2800">
                <a:solidFill>
                  <a:srgbClr val="00125C"/>
                </a:solidFill>
                <a:effectLst/>
                <a:latin typeface="EC Square Sans Pro" panose="020B0506040000020004" pitchFamily="34" charset="0"/>
                <a:cs typeface="Arial" panose="020B0604020202020204" pitchFamily="34" charset="0"/>
              </a:rPr>
              <a:t> and </a:t>
            </a:r>
            <a:r>
              <a:rPr lang="en-GB" sz="2800" b="1">
                <a:solidFill>
                  <a:srgbClr val="00125C"/>
                </a:solidFill>
                <a:effectLst/>
                <a:latin typeface="EC Square Sans Pro" panose="020B0506040000020004" pitchFamily="34" charset="0"/>
                <a:cs typeface="Arial" panose="020B0604020202020204" pitchFamily="34" charset="0"/>
              </a:rPr>
              <a:t>emissions trading systems </a:t>
            </a:r>
            <a:r>
              <a:rPr lang="en-GB" sz="2800">
                <a:solidFill>
                  <a:srgbClr val="00125C"/>
                </a:solidFill>
                <a:effectLst/>
                <a:latin typeface="EC Square Sans Pro" panose="020B0506040000020004" pitchFamily="34" charset="0"/>
                <a:cs typeface="Arial" panose="020B0604020202020204" pitchFamily="34" charset="0"/>
              </a:rPr>
              <a:t>(ETSs), are operating.</a:t>
            </a:r>
            <a:endParaRPr lang="en-GB" sz="2800" i="1" noProof="0">
              <a:solidFill>
                <a:srgbClr val="00125C"/>
              </a:solidFill>
              <a:latin typeface="EC Square Sans Pro" panose="020B050604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5CDF84E8-E4C8-162E-421C-E87CA91E4544}"/>
              </a:ext>
            </a:extLst>
          </p:cNvPr>
          <p:cNvSpPr txBox="1"/>
          <p:nvPr/>
        </p:nvSpPr>
        <p:spPr>
          <a:xfrm>
            <a:off x="6887032" y="8725140"/>
            <a:ext cx="5054592" cy="523220"/>
          </a:xfrm>
          <a:prstGeom prst="rect">
            <a:avLst/>
          </a:prstGeom>
          <a:noFill/>
        </p:spPr>
        <p:txBody>
          <a:bodyPr wrap="square">
            <a:spAutoFit/>
          </a:bodyPr>
          <a:lstStyle/>
          <a:p>
            <a:r>
              <a:rPr lang="en-GB" sz="2800">
                <a:solidFill>
                  <a:srgbClr val="00125C"/>
                </a:solidFill>
                <a:latin typeface="EC Square Sans Pro" panose="020B0506040000020004" pitchFamily="34" charset="0"/>
                <a:cs typeface="Arial" panose="020B0604020202020204" pitchFamily="34" charset="0"/>
              </a:rPr>
              <a:t>C</a:t>
            </a:r>
            <a:r>
              <a:rPr lang="en-GB" sz="2800">
                <a:solidFill>
                  <a:srgbClr val="00125C"/>
                </a:solidFill>
                <a:effectLst/>
                <a:latin typeface="EC Square Sans Pro" panose="020B0506040000020004" pitchFamily="34" charset="0"/>
                <a:cs typeface="Arial" panose="020B0604020202020204" pitchFamily="34" charset="0"/>
              </a:rPr>
              <a:t>overing approximately</a:t>
            </a:r>
            <a:endParaRPr lang="en-GB" sz="2800" i="1" noProof="0">
              <a:solidFill>
                <a:srgbClr val="00125C"/>
              </a:solidFill>
              <a:latin typeface="EC Square Sans Pro" panose="020B0506040000020004" pitchFamily="34" charset="0"/>
              <a:cs typeface="Arial" panose="020B0604020202020204" pitchFamily="34" charset="0"/>
            </a:endParaRPr>
          </a:p>
        </p:txBody>
      </p:sp>
      <p:sp>
        <p:nvSpPr>
          <p:cNvPr id="10" name="TextBox 9">
            <a:extLst>
              <a:ext uri="{FF2B5EF4-FFF2-40B4-BE49-F238E27FC236}">
                <a16:creationId xmlns:a16="http://schemas.microsoft.com/office/drawing/2014/main" id="{0C2C1A92-24BC-19DF-961D-E4D049C2C1A8}"/>
              </a:ext>
            </a:extLst>
          </p:cNvPr>
          <p:cNvSpPr txBox="1"/>
          <p:nvPr/>
        </p:nvSpPr>
        <p:spPr>
          <a:xfrm>
            <a:off x="10554225" y="8034971"/>
            <a:ext cx="2526405" cy="1446550"/>
          </a:xfrm>
          <a:prstGeom prst="rect">
            <a:avLst/>
          </a:prstGeom>
          <a:noFill/>
        </p:spPr>
        <p:txBody>
          <a:bodyPr wrap="square">
            <a:spAutoFit/>
          </a:bodyPr>
          <a:lstStyle/>
          <a:p>
            <a:r>
              <a:rPr lang="en-GB" sz="8800" b="1">
                <a:solidFill>
                  <a:srgbClr val="FF5C55"/>
                </a:solidFill>
                <a:effectLst/>
                <a:latin typeface="EC Square Sans Pro" panose="020B0506040000020004" pitchFamily="34" charset="0"/>
                <a:cs typeface="Arial" panose="020B0604020202020204" pitchFamily="34" charset="0"/>
              </a:rPr>
              <a:t>23%</a:t>
            </a:r>
            <a:endParaRPr lang="en-GB" sz="8800" b="1" i="1" noProof="0">
              <a:solidFill>
                <a:srgbClr val="FF5C55"/>
              </a:solidFill>
              <a:latin typeface="EC Square Sans Pro" panose="020B0506040000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A0E2F69A-7508-A6BF-27C4-45C34C3A7E21}"/>
              </a:ext>
            </a:extLst>
          </p:cNvPr>
          <p:cNvSpPr txBox="1"/>
          <p:nvPr/>
        </p:nvSpPr>
        <p:spPr>
          <a:xfrm>
            <a:off x="6894317" y="9189322"/>
            <a:ext cx="5054592" cy="954107"/>
          </a:xfrm>
          <a:prstGeom prst="rect">
            <a:avLst/>
          </a:prstGeom>
          <a:noFill/>
        </p:spPr>
        <p:txBody>
          <a:bodyPr wrap="square">
            <a:spAutoFit/>
          </a:bodyPr>
          <a:lstStyle/>
          <a:p>
            <a:r>
              <a:rPr lang="en-GB" sz="2800">
                <a:solidFill>
                  <a:srgbClr val="00125C"/>
                </a:solidFill>
                <a:effectLst/>
                <a:latin typeface="EC Square Sans Pro" panose="020B0506040000020004" pitchFamily="34" charset="0"/>
                <a:cs typeface="Arial" panose="020B0604020202020204" pitchFamily="34" charset="0"/>
              </a:rPr>
              <a:t>of total </a:t>
            </a:r>
            <a:r>
              <a:rPr lang="en-GB" sz="2800" b="1">
                <a:solidFill>
                  <a:srgbClr val="00125C"/>
                </a:solidFill>
                <a:effectLst/>
                <a:latin typeface="EC Square Sans Pro" panose="020B0506040000020004" pitchFamily="34" charset="0"/>
                <a:cs typeface="Arial" panose="020B0604020202020204" pitchFamily="34" charset="0"/>
              </a:rPr>
              <a:t>global greenhouse gas </a:t>
            </a:r>
            <a:r>
              <a:rPr lang="en-GB" sz="2800">
                <a:solidFill>
                  <a:srgbClr val="00125C"/>
                </a:solidFill>
                <a:effectLst/>
                <a:latin typeface="EC Square Sans Pro" panose="020B0506040000020004" pitchFamily="34" charset="0"/>
                <a:cs typeface="Arial" panose="020B0604020202020204" pitchFamily="34" charset="0"/>
              </a:rPr>
              <a:t>(GHG) emissions.</a:t>
            </a:r>
            <a:endParaRPr lang="en-GB" sz="2800" i="1" noProof="0">
              <a:solidFill>
                <a:srgbClr val="00125C"/>
              </a:solidFill>
              <a:latin typeface="EC Square Sans Pro" panose="020B05060400000200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B810B59-A78D-D32C-0081-E207392093ED}"/>
              </a:ext>
            </a:extLst>
          </p:cNvPr>
          <p:cNvPicPr>
            <a:picLocks noChangeAspect="1"/>
          </p:cNvPicPr>
          <p:nvPr/>
        </p:nvPicPr>
        <p:blipFill>
          <a:blip r:embed="rId5"/>
          <a:stretch>
            <a:fillRect/>
          </a:stretch>
        </p:blipFill>
        <p:spPr>
          <a:xfrm>
            <a:off x="1766381" y="7042604"/>
            <a:ext cx="2735611" cy="3476506"/>
          </a:xfrm>
          <a:prstGeom prst="rect">
            <a:avLst/>
          </a:prstGeom>
        </p:spPr>
      </p:pic>
      <p:pic>
        <p:nvPicPr>
          <p:cNvPr id="13" name="Picture 12">
            <a:extLst>
              <a:ext uri="{FF2B5EF4-FFF2-40B4-BE49-F238E27FC236}">
                <a16:creationId xmlns:a16="http://schemas.microsoft.com/office/drawing/2014/main" id="{6F15D016-776A-BF75-E514-3B73AF364914}"/>
              </a:ext>
            </a:extLst>
          </p:cNvPr>
          <p:cNvPicPr>
            <a:picLocks noChangeAspect="1"/>
          </p:cNvPicPr>
          <p:nvPr/>
        </p:nvPicPr>
        <p:blipFill>
          <a:blip r:embed="rId6"/>
          <a:stretch>
            <a:fillRect/>
          </a:stretch>
        </p:blipFill>
        <p:spPr>
          <a:xfrm>
            <a:off x="9311642" y="9716993"/>
            <a:ext cx="3470021" cy="3161574"/>
          </a:xfrm>
          <a:prstGeom prst="rect">
            <a:avLst/>
          </a:prstGeom>
        </p:spPr>
      </p:pic>
    </p:spTree>
    <p:extLst>
      <p:ext uri="{BB962C8B-B14F-4D97-AF65-F5344CB8AC3E}">
        <p14:creationId xmlns:p14="http://schemas.microsoft.com/office/powerpoint/2010/main" val="1827879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23673"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4323675" cy="103742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9976" y="1103922"/>
            <a:ext cx="21943722" cy="1079990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map of the world with different colored countries/regions&#10;&#10;Description automatically generated with low confidence">
            <a:extLst>
              <a:ext uri="{FF2B5EF4-FFF2-40B4-BE49-F238E27FC236}">
                <a16:creationId xmlns:a16="http://schemas.microsoft.com/office/drawing/2014/main" id="{A7901514-AA7B-DFEC-803A-E4F9FAB935AD}"/>
              </a:ext>
            </a:extLst>
          </p:cNvPr>
          <p:cNvPicPr>
            <a:picLocks noChangeAspect="1"/>
          </p:cNvPicPr>
          <p:nvPr/>
        </p:nvPicPr>
        <p:blipFill rotWithShape="1">
          <a:blip r:embed="rId3"/>
          <a:srcRect l="-3297" t="-384" r="-3344" b="888"/>
          <a:stretch/>
        </p:blipFill>
        <p:spPr>
          <a:xfrm>
            <a:off x="1667685" y="1314472"/>
            <a:ext cx="20988302" cy="10378800"/>
          </a:xfrm>
          <a:prstGeom prst="rect">
            <a:avLst/>
          </a:prstGeom>
        </p:spPr>
      </p:pic>
      <p:cxnSp>
        <p:nvCxnSpPr>
          <p:cNvPr id="34" name="Straight Connector 3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9976" y="12659538"/>
            <a:ext cx="21946036"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28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3B247-05B0-699B-5226-EB7D3D7DF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69612">
            <a:off x="8215456" y="-3030271"/>
            <a:ext cx="25277946" cy="17870383"/>
          </a:xfrm>
          <a:prstGeom prst="rect">
            <a:avLst/>
          </a:prstGeom>
        </p:spPr>
      </p:pic>
      <p:sp>
        <p:nvSpPr>
          <p:cNvPr id="3" name="Title 2"/>
          <p:cNvSpPr>
            <a:spLocks noGrp="1"/>
          </p:cNvSpPr>
          <p:nvPr>
            <p:ph type="title"/>
          </p:nvPr>
        </p:nvSpPr>
        <p:spPr/>
        <p:txBody>
          <a:bodyPr/>
          <a:lstStyle/>
          <a:p>
            <a:r>
              <a:rPr lang="en-GB" sz="23900">
                <a:latin typeface="EC Square Sans Pro" panose="020B0506040000020004" pitchFamily="34" charset="0"/>
              </a:rPr>
              <a:t>2</a:t>
            </a:r>
            <a:endParaRPr lang="en-GB" sz="23900"/>
          </a:p>
        </p:txBody>
      </p:sp>
      <p:sp>
        <p:nvSpPr>
          <p:cNvPr id="4" name="Content Placeholder 3"/>
          <p:cNvSpPr>
            <a:spLocks noGrp="1"/>
          </p:cNvSpPr>
          <p:nvPr>
            <p:ph sz="half" idx="1"/>
          </p:nvPr>
        </p:nvSpPr>
        <p:spPr>
          <a:xfrm>
            <a:off x="1672252" y="3788228"/>
            <a:ext cx="8132148" cy="8565697"/>
          </a:xfrm>
        </p:spPr>
        <p:txBody>
          <a:bodyPr>
            <a:normAutofit/>
          </a:bodyPr>
          <a:lstStyle/>
          <a:p>
            <a:pPr marL="0" indent="0" defTabSz="1824319">
              <a:spcBef>
                <a:spcPts val="1995"/>
              </a:spcBef>
              <a:buNone/>
            </a:pPr>
            <a:r>
              <a:rPr lang="en-US" sz="9600" b="1">
                <a:latin typeface="EC Square Sans Pro" panose="020B0506040000020004" pitchFamily="34" charset="0"/>
                <a:cs typeface="Arial" panose="020B0604020202020204" pitchFamily="34" charset="0"/>
              </a:rPr>
              <a:t>MAIN PRICING INSTRUMENTS AND THEIR RESULTING MARKETS</a:t>
            </a:r>
            <a:r>
              <a:rPr lang="en-US" sz="9600" b="1">
                <a:solidFill>
                  <a:srgbClr val="FFCC02"/>
                </a:solidFill>
                <a:latin typeface="EC Square Sans Pro" panose="020B0506040000020004" pitchFamily="34" charset="0"/>
                <a:cs typeface="Arial" panose="020B0604020202020204" pitchFamily="34" charset="0"/>
              </a:rPr>
              <a:t>.</a:t>
            </a:r>
          </a:p>
        </p:txBody>
      </p:sp>
    </p:spTree>
    <p:extLst>
      <p:ext uri="{BB962C8B-B14F-4D97-AF65-F5344CB8AC3E}">
        <p14:creationId xmlns:p14="http://schemas.microsoft.com/office/powerpoint/2010/main" val="3417635727"/>
      </p:ext>
    </p:extLst>
  </p:cSld>
  <p:clrMapOvr>
    <a:masterClrMapping/>
  </p:clrMapOvr>
</p:sld>
</file>

<file path=ppt/theme/theme1.xml><?xml version="1.0" encoding="utf-8"?>
<a:theme xmlns:a="http://schemas.openxmlformats.org/drawingml/2006/main" name="Office Theme">
  <a:themeElements>
    <a:clrScheme name="Custom 2">
      <a:dk1>
        <a:srgbClr val="171616"/>
      </a:dk1>
      <a:lt1>
        <a:sysClr val="window" lastClr="FFFFFF"/>
      </a:lt1>
      <a:dk2>
        <a:srgbClr val="44546A"/>
      </a:dk2>
      <a:lt2>
        <a:srgbClr val="FF5C55"/>
      </a:lt2>
      <a:accent1>
        <a:srgbClr val="1A54EB"/>
      </a:accent1>
      <a:accent2>
        <a:srgbClr val="FFCC03"/>
      </a:accent2>
      <a:accent3>
        <a:srgbClr val="8F4099"/>
      </a:accent3>
      <a:accent4>
        <a:srgbClr val="18BAA8"/>
      </a:accent4>
      <a:accent5>
        <a:srgbClr val="404042"/>
      </a:accent5>
      <a:accent6>
        <a:srgbClr val="00125C"/>
      </a:accent6>
      <a:hlink>
        <a:srgbClr val="0563C1"/>
      </a:hlink>
      <a:folHlink>
        <a:srgbClr val="FF5C5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0ACEE30EEEC714A8C6404B8C75F9EEF" ma:contentTypeVersion="15" ma:contentTypeDescription="Ein neues Dokument erstellen." ma:contentTypeScope="" ma:versionID="e7b8e07904da5837a6ef7ffcf315834a">
  <xsd:schema xmlns:xsd="http://www.w3.org/2001/XMLSchema" xmlns:xs="http://www.w3.org/2001/XMLSchema" xmlns:p="http://schemas.microsoft.com/office/2006/metadata/properties" xmlns:ns2="c2d0b033-8f3a-4345-9d86-9b330ed988ca" xmlns:ns3="19ba234e-d509-471c-9a9c-bbe46dde5d5b" targetNamespace="http://schemas.microsoft.com/office/2006/metadata/properties" ma:root="true" ma:fieldsID="38c167c14d21144ee3152b60652719f2" ns2:_="" ns3:_="">
    <xsd:import namespace="c2d0b033-8f3a-4345-9d86-9b330ed988ca"/>
    <xsd:import namespace="19ba234e-d509-471c-9a9c-bbe46dde5d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0b033-8f3a-4345-9d86-9b330ed988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9ba234e-d509-471c-9a9c-bbe46dde5d5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ba6e7595-ec37-4723-9523-a75266d19307}" ma:internalName="TaxCatchAll" ma:showField="CatchAllData" ma:web="19ba234e-d509-471c-9a9c-bbe46dde5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d0b033-8f3a-4345-9d86-9b330ed988ca">
      <Terms xmlns="http://schemas.microsoft.com/office/infopath/2007/PartnerControls"/>
    </lcf76f155ced4ddcb4097134ff3c332f>
    <TaxCatchAll xmlns="19ba234e-d509-471c-9a9c-bbe46dde5d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A5C366-9BEC-4B53-B28B-11B8B1A8C943}"/>
</file>

<file path=customXml/itemProps2.xml><?xml version="1.0" encoding="utf-8"?>
<ds:datastoreItem xmlns:ds="http://schemas.openxmlformats.org/officeDocument/2006/customXml" ds:itemID="{F1CB4D7D-D42F-4CD6-96CC-A0E9147E939C}">
  <ds:schemaRefs>
    <ds:schemaRef ds:uri="0456b2db-1411-4cae-b128-96d09bbb2970"/>
    <ds:schemaRef ds:uri="b4c543f9-b29c-4972-995b-08dc801dbd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D20D464-BC94-4D31-AF91-3274A49AFD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39</Slides>
  <Notes>29</Notes>
  <HiddenSlides>0</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INTRODUCTION TO CARBON MARKETS</vt:lpstr>
      <vt:lpstr>PowerPoint Presentation</vt:lpstr>
      <vt:lpstr>1</vt:lpstr>
      <vt:lpstr>WHAT IS CARBON PRICING.</vt:lpstr>
      <vt:lpstr>OBJECTIVES OF CARBON PRICING.</vt:lpstr>
      <vt:lpstr>CARBON PRICING INSTRUMENTS AND MARKETS.</vt:lpstr>
      <vt:lpstr>CARBON PRICING INSTRUMENTS AND MARKETS.</vt:lpstr>
      <vt:lpstr>PowerPoint Presentation</vt:lpstr>
      <vt:lpstr>2</vt:lpstr>
      <vt:lpstr>CARBON TAXATION.</vt:lpstr>
      <vt:lpstr>CARBON TAXATION.</vt:lpstr>
      <vt:lpstr>EMISSION TRADING SYSTEM (ETS).</vt:lpstr>
      <vt:lpstr>EMISSION TRADING SYSTEM (ETS).</vt:lpstr>
      <vt:lpstr>PowerPoint Presentation</vt:lpstr>
      <vt:lpstr>EMISSION TRADING SYSTEM (ETS).  </vt:lpstr>
      <vt:lpstr>RESULT-BASED PAYMENT MECHANISMS.</vt:lpstr>
      <vt:lpstr>RESULT-BASED PAYMENT MECHANISMS.</vt:lpstr>
      <vt:lpstr>CREDITING MECHANISMS.</vt:lpstr>
      <vt:lpstr>CREDITING MECHANISMS.</vt:lpstr>
      <vt:lpstr>CREDITING MECHANISMS.</vt:lpstr>
      <vt:lpstr>CREDITING MECHANISMS.</vt:lpstr>
      <vt:lpstr>Poll</vt:lpstr>
      <vt:lpstr>3</vt:lpstr>
      <vt:lpstr>COMPLIANCE VERSUS VOLUNTARY MARKET.</vt:lpstr>
      <vt:lpstr>THE VOLUNTARY CARBON MARKET (VCM).</vt:lpstr>
      <vt:lpstr>THE VOLUNTARY CARBON MARKET (VCM).</vt:lpstr>
      <vt:lpstr>THE VOLUNTARY CARBON MARKET (VCM).</vt:lpstr>
      <vt:lpstr>SUPPLY-SIDE RISKS ASSOCIATED TO VOLUNTARY MARKET ACTIVITIES (1/2).</vt:lpstr>
      <vt:lpstr>SUPPLY-SIDE RISKS ASSOCIATED TO VOLUNTARY MARKET ACTIVITIES (2/2).</vt:lpstr>
      <vt:lpstr>DEMAND-SIDE RISKS ASSOCIATED TO VOLUNTARY MARKET ACTIVITIES.</vt:lpstr>
      <vt:lpstr>Poll</vt:lpstr>
      <vt:lpstr>4</vt:lpstr>
      <vt:lpstr>IMPLICATIONS FOR EU DELEGATIONS.</vt:lpstr>
      <vt:lpstr>PROPOSED FOCUS FOR EU DELEGATIONS.</vt:lpstr>
      <vt:lpstr>QUESTIONS</vt:lpstr>
      <vt:lpstr>THANK YOU.</vt:lpstr>
      <vt:lpstr>BIBLIOGRAPHY.</vt:lpstr>
      <vt:lpstr>STYLIZED REPRESENTATION OF TYPES OF CARBON CREDITING MECHANISMS AND MARKET SEGMENTS.</vt:lpstr>
      <vt:lpstr>CARBON PRICING INSTRUMENTS: A SIMPLIFIED OVERVIEW*</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COELHO Catarina (COMM-EXT)</dc:creator>
  <cp:revision>1</cp:revision>
  <dcterms:created xsi:type="dcterms:W3CDTF">2021-11-10T13:16:55Z</dcterms:created>
  <dcterms:modified xsi:type="dcterms:W3CDTF">2023-06-28T16:09:44Z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0x01010070ACEE30EEEC714A8C6404B8C75F9EEF</vt:lpwstr>
  </property>
  <property fmtid="{D5CDD505-2E9C-101B-9397-08002B2CF9AE}" pid="3" name="MediaServiceImageTags">
    <vt:lpwstr/>
  </property>
</Properties>
</file>