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9" r:id="rId2"/>
    <p:sldId id="260" r:id="rId3"/>
    <p:sldId id="264" r:id="rId4"/>
    <p:sldId id="263" r:id="rId5"/>
    <p:sldId id="265" r:id="rId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1EF"/>
    <a:srgbClr val="165AA2"/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9" autoAdjust="0"/>
    <p:restoredTop sz="94660"/>
  </p:normalViewPr>
  <p:slideViewPr>
    <p:cSldViewPr>
      <p:cViewPr>
        <p:scale>
          <a:sx n="75" d="100"/>
          <a:sy n="75" d="100"/>
        </p:scale>
        <p:origin x="-2580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Comprehensive scope of local development </a:t>
          </a:r>
          <a:endParaRPr lang="en-US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Improved systems of local development planning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</dgm:spPr>
      <dgm:t>
        <a:bodyPr/>
        <a:lstStyle/>
        <a:p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31C07ADB-C1E8-BE43-8D8B-32B3869F4BF4}">
      <dgm:prSet/>
      <dgm:spPr>
        <a:solidFill>
          <a:srgbClr val="165AA2"/>
        </a:solidFill>
      </dgm:spPr>
      <dgm:t>
        <a:bodyPr/>
        <a:lstStyle/>
        <a:p>
          <a:endParaRPr lang="en-US" dirty="0"/>
        </a:p>
      </dgm:t>
    </dgm:pt>
    <dgm:pt modelId="{10F0480E-B4B3-6A40-9939-6965F0F4C4BB}" type="parTrans" cxnId="{56471EB2-8193-564E-8E04-7A56AE814E80}">
      <dgm:prSet/>
      <dgm:spPr/>
      <dgm:t>
        <a:bodyPr/>
        <a:lstStyle/>
        <a:p>
          <a:endParaRPr lang="en-US"/>
        </a:p>
      </dgm:t>
    </dgm:pt>
    <dgm:pt modelId="{C61BF795-3842-8245-882E-68021A470025}" type="sibTrans" cxnId="{56471EB2-8193-564E-8E04-7A56AE814E80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4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4" custLinFactNeighborX="-625" custLinFactNeighborY="-22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  <dgm:pt modelId="{AA5C1BFF-6482-D743-A54F-DCD442545E0F}" type="pres">
      <dgm:prSet presAssocID="{74EC8AAA-E0AA-EA41-BE5B-78C6807C23C6}" presName="sibSpaceOne" presStyleCnt="0"/>
      <dgm:spPr/>
    </dgm:pt>
    <dgm:pt modelId="{CDF7C94E-A31A-8F4A-BB8A-F3A17A428D6D}" type="pres">
      <dgm:prSet presAssocID="{31C07ADB-C1E8-BE43-8D8B-32B3869F4BF4}" presName="vertOne" presStyleCnt="0"/>
      <dgm:spPr/>
    </dgm:pt>
    <dgm:pt modelId="{B340F068-D6DD-6742-9C2E-770891879C5C}" type="pres">
      <dgm:prSet presAssocID="{31C07ADB-C1E8-BE43-8D8B-32B3869F4BF4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C8C85D-47EC-C044-AE12-82325D2D7160}" type="pres">
      <dgm:prSet presAssocID="{31C07ADB-C1E8-BE43-8D8B-32B3869F4BF4}" presName="horzOne" presStyleCnt="0"/>
      <dgm:spPr/>
    </dgm:pt>
  </dgm:ptLst>
  <dgm:cxnLst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A8A90630-7777-414D-B42A-C7792B8EBA67}" type="presOf" srcId="{2050FB2B-005C-4B4C-8C5B-286355E59769}" destId="{C22E2300-6861-014F-8984-459DD58884EC}" srcOrd="0" destOrd="0" presId="urn:microsoft.com/office/officeart/2005/8/layout/hierarchy4"/>
    <dgm:cxn modelId="{EBA481F9-100A-8C42-B66F-C8EF013E4A1E}" type="presOf" srcId="{415F5F3B-0C01-934E-90C9-9399F3D23CA0}" destId="{CD07297D-4D0A-1D46-BC1E-C7583EF780BA}" srcOrd="0" destOrd="0" presId="urn:microsoft.com/office/officeart/2005/8/layout/hierarchy4"/>
    <dgm:cxn modelId="{56471EB2-8193-564E-8E04-7A56AE814E80}" srcId="{2050FB2B-005C-4B4C-8C5B-286355E59769}" destId="{31C07ADB-C1E8-BE43-8D8B-32B3869F4BF4}" srcOrd="3" destOrd="0" parTransId="{10F0480E-B4B3-6A40-9939-6965F0F4C4BB}" sibTransId="{C61BF795-3842-8245-882E-68021A470025}"/>
    <dgm:cxn modelId="{4C9B9730-DDAD-F04A-BB10-F9E767551A76}" type="presOf" srcId="{5DAB59DF-C38D-D84F-B9AD-41988E8C9527}" destId="{86B7D7DF-7BE3-454E-BF22-908FA2D61330}" srcOrd="0" destOrd="0" presId="urn:microsoft.com/office/officeart/2005/8/layout/hierarchy4"/>
    <dgm:cxn modelId="{59C72FF7-B775-A941-BE0C-3F67884126D5}" type="presOf" srcId="{31C07ADB-C1E8-BE43-8D8B-32B3869F4BF4}" destId="{B340F068-D6DD-6742-9C2E-770891879C5C}" srcOrd="0" destOrd="0" presId="urn:microsoft.com/office/officeart/2005/8/layout/hierarchy4"/>
    <dgm:cxn modelId="{D8D5B6E8-4C3A-F447-9FFD-8D26665665D6}" type="presOf" srcId="{706F6BFB-1AE5-6745-A20B-EDFA377E9552}" destId="{B14401FE-5679-5346-8293-BB519B120FF7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1010E920-8B07-DC40-A069-9388C4007E78}" type="presParOf" srcId="{C22E2300-6861-014F-8984-459DD58884EC}" destId="{5F8D2B20-4712-9F40-927B-FE5D57872286}" srcOrd="0" destOrd="0" presId="urn:microsoft.com/office/officeart/2005/8/layout/hierarchy4"/>
    <dgm:cxn modelId="{097CEF82-F27B-934F-BC15-11881FEC4902}" type="presParOf" srcId="{5F8D2B20-4712-9F40-927B-FE5D57872286}" destId="{CD07297D-4D0A-1D46-BC1E-C7583EF780BA}" srcOrd="0" destOrd="0" presId="urn:microsoft.com/office/officeart/2005/8/layout/hierarchy4"/>
    <dgm:cxn modelId="{E7F0C2EE-EA55-3F4A-B2B3-39DDCD8722D0}" type="presParOf" srcId="{5F8D2B20-4712-9F40-927B-FE5D57872286}" destId="{5A3E5182-FF69-6944-9FF6-19EC791EC2EF}" srcOrd="1" destOrd="0" presId="urn:microsoft.com/office/officeart/2005/8/layout/hierarchy4"/>
    <dgm:cxn modelId="{4EA5BA5D-AD84-C540-84D6-FAED741A8968}" type="presParOf" srcId="{C22E2300-6861-014F-8984-459DD58884EC}" destId="{A676DE4D-F711-A841-8BCA-907D42530C49}" srcOrd="1" destOrd="0" presId="urn:microsoft.com/office/officeart/2005/8/layout/hierarchy4"/>
    <dgm:cxn modelId="{676BECA1-0B97-1149-BA7B-2C66DAD1F486}" type="presParOf" srcId="{C22E2300-6861-014F-8984-459DD58884EC}" destId="{5759D113-3EF4-3D45-B598-20BC6502569C}" srcOrd="2" destOrd="0" presId="urn:microsoft.com/office/officeart/2005/8/layout/hierarchy4"/>
    <dgm:cxn modelId="{9D8FB497-CFE8-4C46-8A6D-AAE14952A545}" type="presParOf" srcId="{5759D113-3EF4-3D45-B598-20BC6502569C}" destId="{86B7D7DF-7BE3-454E-BF22-908FA2D61330}" srcOrd="0" destOrd="0" presId="urn:microsoft.com/office/officeart/2005/8/layout/hierarchy4"/>
    <dgm:cxn modelId="{B8481FDE-8084-834E-97EA-C1CB92743140}" type="presParOf" srcId="{5759D113-3EF4-3D45-B598-20BC6502569C}" destId="{15D92CCA-0943-BF48-BC2A-57E5461E297F}" srcOrd="1" destOrd="0" presId="urn:microsoft.com/office/officeart/2005/8/layout/hierarchy4"/>
    <dgm:cxn modelId="{20B8D740-DA5A-1042-A4E4-596CF2A611AC}" type="presParOf" srcId="{C22E2300-6861-014F-8984-459DD58884EC}" destId="{FD36F42B-B777-6742-80ED-0DEB6FA8541A}" srcOrd="3" destOrd="0" presId="urn:microsoft.com/office/officeart/2005/8/layout/hierarchy4"/>
    <dgm:cxn modelId="{7DF973C3-7867-1A47-9B90-B2D51E8562A8}" type="presParOf" srcId="{C22E2300-6861-014F-8984-459DD58884EC}" destId="{DDB1A76C-CC15-4C41-8358-A23FF8449C7D}" srcOrd="4" destOrd="0" presId="urn:microsoft.com/office/officeart/2005/8/layout/hierarchy4"/>
    <dgm:cxn modelId="{564C3D52-C550-0C40-A7EF-B889A0FAB1D2}" type="presParOf" srcId="{DDB1A76C-CC15-4C41-8358-A23FF8449C7D}" destId="{B14401FE-5679-5346-8293-BB519B120FF7}" srcOrd="0" destOrd="0" presId="urn:microsoft.com/office/officeart/2005/8/layout/hierarchy4"/>
    <dgm:cxn modelId="{0DD850C5-30B2-3E40-B7DB-34FF51A564E8}" type="presParOf" srcId="{DDB1A76C-CC15-4C41-8358-A23FF8449C7D}" destId="{021D1187-DF14-474C-9E27-512ECAF3E756}" srcOrd="1" destOrd="0" presId="urn:microsoft.com/office/officeart/2005/8/layout/hierarchy4"/>
    <dgm:cxn modelId="{16893781-53C7-884B-9DC7-B6DCDFD32258}" type="presParOf" srcId="{C22E2300-6861-014F-8984-459DD58884EC}" destId="{AA5C1BFF-6482-D743-A54F-DCD442545E0F}" srcOrd="5" destOrd="0" presId="urn:microsoft.com/office/officeart/2005/8/layout/hierarchy4"/>
    <dgm:cxn modelId="{E2BAF96F-81D2-FD4C-A303-2867C74B857D}" type="presParOf" srcId="{C22E2300-6861-014F-8984-459DD58884EC}" destId="{CDF7C94E-A31A-8F4A-BB8A-F3A17A428D6D}" srcOrd="6" destOrd="0" presId="urn:microsoft.com/office/officeart/2005/8/layout/hierarchy4"/>
    <dgm:cxn modelId="{075FD447-F22C-C942-9831-A34F02EAF2DE}" type="presParOf" srcId="{CDF7C94E-A31A-8F4A-BB8A-F3A17A428D6D}" destId="{B340F068-D6DD-6742-9C2E-770891879C5C}" srcOrd="0" destOrd="0" presId="urn:microsoft.com/office/officeart/2005/8/layout/hierarchy4"/>
    <dgm:cxn modelId="{2BEC3EC8-430A-6745-A1FE-23135E83C270}" type="presParOf" srcId="{CDF7C94E-A31A-8F4A-BB8A-F3A17A428D6D}" destId="{CEC8C85D-47EC-C044-AE12-82325D2D716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 custT="1"/>
      <dgm:spPr>
        <a:solidFill>
          <a:srgbClr val="165AA2"/>
        </a:solidFill>
      </dgm:spPr>
      <dgm:t>
        <a:bodyPr/>
        <a:lstStyle/>
        <a:p>
          <a:r>
            <a:rPr lang="en-US" sz="900" dirty="0" smtClean="0"/>
            <a:t>Decentralization policy enhancing autonomy and accountability of LAs</a:t>
          </a:r>
          <a:endParaRPr lang="en-US" sz="900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 custT="1"/>
      <dgm:spPr>
        <a:solidFill>
          <a:srgbClr val="165AA2"/>
        </a:solidFill>
      </dgm:spPr>
      <dgm:t>
        <a:bodyPr/>
        <a:lstStyle/>
        <a:p>
          <a:r>
            <a:rPr lang="en-US" sz="900" dirty="0" smtClean="0"/>
            <a:t>National</a:t>
          </a:r>
          <a:r>
            <a:rPr lang="en-US" sz="900" baseline="0" dirty="0" smtClean="0"/>
            <a:t> urban agenda supportive of LAs</a:t>
          </a:r>
          <a:endParaRPr lang="en-US" sz="900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 custT="1"/>
      <dgm:spPr>
        <a:solidFill>
          <a:srgbClr val="165AA2"/>
        </a:solidFill>
      </dgm:spPr>
      <dgm:t>
        <a:bodyPr/>
        <a:lstStyle/>
        <a:p>
          <a:r>
            <a:rPr lang="en-US" sz="900" dirty="0" smtClean="0"/>
            <a:t>National</a:t>
          </a:r>
          <a:r>
            <a:rPr lang="en-US" sz="900" baseline="0" dirty="0" smtClean="0"/>
            <a:t> rural development policy supportive of LAs </a:t>
          </a:r>
          <a:endParaRPr lang="en-US" sz="900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9A0917B6-3068-2B44-BC3C-F92355463B6B}" type="presOf" srcId="{415F5F3B-0C01-934E-90C9-9399F3D23CA0}" destId="{CD07297D-4D0A-1D46-BC1E-C7583EF780BA}" srcOrd="0" destOrd="0" presId="urn:microsoft.com/office/officeart/2005/8/layout/hierarchy4"/>
    <dgm:cxn modelId="{DE3E173D-0C05-F841-938A-836B4824340E}" type="presOf" srcId="{5DAB59DF-C38D-D84F-B9AD-41988E8C9527}" destId="{86B7D7DF-7BE3-454E-BF22-908FA2D61330}" srcOrd="0" destOrd="0" presId="urn:microsoft.com/office/officeart/2005/8/layout/hierarchy4"/>
    <dgm:cxn modelId="{CEC168ED-D3C2-BE41-AB9D-5E9BB83C58E9}" type="presOf" srcId="{2050FB2B-005C-4B4C-8C5B-286355E59769}" destId="{C22E2300-6861-014F-8984-459DD58884EC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09A91588-137F-0247-814B-DFC82A978224}" type="presOf" srcId="{706F6BFB-1AE5-6745-A20B-EDFA377E9552}" destId="{B14401FE-5679-5346-8293-BB519B120FF7}" srcOrd="0" destOrd="0" presId="urn:microsoft.com/office/officeart/2005/8/layout/hierarchy4"/>
    <dgm:cxn modelId="{90C5B2EF-0355-BA4F-828F-04AA4781E58D}" type="presParOf" srcId="{C22E2300-6861-014F-8984-459DD58884EC}" destId="{5F8D2B20-4712-9F40-927B-FE5D57872286}" srcOrd="0" destOrd="0" presId="urn:microsoft.com/office/officeart/2005/8/layout/hierarchy4"/>
    <dgm:cxn modelId="{5412A26F-C685-3C4F-8D0C-A3C68F156D61}" type="presParOf" srcId="{5F8D2B20-4712-9F40-927B-FE5D57872286}" destId="{CD07297D-4D0A-1D46-BC1E-C7583EF780BA}" srcOrd="0" destOrd="0" presId="urn:microsoft.com/office/officeart/2005/8/layout/hierarchy4"/>
    <dgm:cxn modelId="{AE9FFAF3-CC6F-CF48-8DFB-DB01FEDB6AB3}" type="presParOf" srcId="{5F8D2B20-4712-9F40-927B-FE5D57872286}" destId="{5A3E5182-FF69-6944-9FF6-19EC791EC2EF}" srcOrd="1" destOrd="0" presId="urn:microsoft.com/office/officeart/2005/8/layout/hierarchy4"/>
    <dgm:cxn modelId="{FDD8BD0C-AA5A-BD49-B76A-E90EBC81F1BB}" type="presParOf" srcId="{C22E2300-6861-014F-8984-459DD58884EC}" destId="{A676DE4D-F711-A841-8BCA-907D42530C49}" srcOrd="1" destOrd="0" presId="urn:microsoft.com/office/officeart/2005/8/layout/hierarchy4"/>
    <dgm:cxn modelId="{24F2FCE2-D39D-E646-94BF-5329D0EEB5FD}" type="presParOf" srcId="{C22E2300-6861-014F-8984-459DD58884EC}" destId="{5759D113-3EF4-3D45-B598-20BC6502569C}" srcOrd="2" destOrd="0" presId="urn:microsoft.com/office/officeart/2005/8/layout/hierarchy4"/>
    <dgm:cxn modelId="{299AD2EA-9BF9-C146-A30B-BC0D4A498683}" type="presParOf" srcId="{5759D113-3EF4-3D45-B598-20BC6502569C}" destId="{86B7D7DF-7BE3-454E-BF22-908FA2D61330}" srcOrd="0" destOrd="0" presId="urn:microsoft.com/office/officeart/2005/8/layout/hierarchy4"/>
    <dgm:cxn modelId="{E6635EC6-FBEF-9946-A6DD-AB97B4EA2D10}" type="presParOf" srcId="{5759D113-3EF4-3D45-B598-20BC6502569C}" destId="{15D92CCA-0943-BF48-BC2A-57E5461E297F}" srcOrd="1" destOrd="0" presId="urn:microsoft.com/office/officeart/2005/8/layout/hierarchy4"/>
    <dgm:cxn modelId="{B7EE6FF9-BED6-DC4C-9F59-90ECCD99F72E}" type="presParOf" srcId="{C22E2300-6861-014F-8984-459DD58884EC}" destId="{FD36F42B-B777-6742-80ED-0DEB6FA8541A}" srcOrd="3" destOrd="0" presId="urn:microsoft.com/office/officeart/2005/8/layout/hierarchy4"/>
    <dgm:cxn modelId="{65C68EAC-1CDC-6045-9A4C-D34FF457CC36}" type="presParOf" srcId="{C22E2300-6861-014F-8984-459DD58884EC}" destId="{DDB1A76C-CC15-4C41-8358-A23FF8449C7D}" srcOrd="4" destOrd="0" presId="urn:microsoft.com/office/officeart/2005/8/layout/hierarchy4"/>
    <dgm:cxn modelId="{72FE2156-90A9-F547-AE2B-B9119B91E648}" type="presParOf" srcId="{DDB1A76C-CC15-4C41-8358-A23FF8449C7D}" destId="{B14401FE-5679-5346-8293-BB519B120FF7}" srcOrd="0" destOrd="0" presId="urn:microsoft.com/office/officeart/2005/8/layout/hierarchy4"/>
    <dgm:cxn modelId="{6882A138-FB21-AD40-8D4B-DF1990D79A3B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Effective  institutions of inter-governamental cooperation</a:t>
          </a:r>
          <a:endParaRPr lang="en-US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Local</a:t>
          </a:r>
          <a:r>
            <a:rPr lang="en-US" baseline="0" dirty="0" smtClean="0"/>
            <a:t> leadership and administrative capacity development 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Active citizenship and public private partnerships </a:t>
          </a:r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020D2BE7-F44C-FA40-99D4-DE77766D29BC}" type="presOf" srcId="{706F6BFB-1AE5-6745-A20B-EDFA377E9552}" destId="{B14401FE-5679-5346-8293-BB519B120FF7}" srcOrd="0" destOrd="0" presId="urn:microsoft.com/office/officeart/2005/8/layout/hierarchy4"/>
    <dgm:cxn modelId="{AF971C2D-25A8-E646-997F-E695FF5A61ED}" type="presOf" srcId="{2050FB2B-005C-4B4C-8C5B-286355E59769}" destId="{C22E2300-6861-014F-8984-459DD58884EC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2CBD9E95-0913-0147-B6D1-6711FAF495B6}" type="presOf" srcId="{415F5F3B-0C01-934E-90C9-9399F3D23CA0}" destId="{CD07297D-4D0A-1D46-BC1E-C7583EF780BA}" srcOrd="0" destOrd="0" presId="urn:microsoft.com/office/officeart/2005/8/layout/hierarchy4"/>
    <dgm:cxn modelId="{FFA9FF0D-C4CC-C047-A1DA-55E4D4E302C1}" type="presOf" srcId="{5DAB59DF-C38D-D84F-B9AD-41988E8C9527}" destId="{86B7D7DF-7BE3-454E-BF22-908FA2D61330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C262890A-C09C-1E41-8250-0216032629DE}" type="presParOf" srcId="{C22E2300-6861-014F-8984-459DD58884EC}" destId="{5F8D2B20-4712-9F40-927B-FE5D57872286}" srcOrd="0" destOrd="0" presId="urn:microsoft.com/office/officeart/2005/8/layout/hierarchy4"/>
    <dgm:cxn modelId="{1D74D52B-0501-0243-920C-CEEF7C0DF8CF}" type="presParOf" srcId="{5F8D2B20-4712-9F40-927B-FE5D57872286}" destId="{CD07297D-4D0A-1D46-BC1E-C7583EF780BA}" srcOrd="0" destOrd="0" presId="urn:microsoft.com/office/officeart/2005/8/layout/hierarchy4"/>
    <dgm:cxn modelId="{0E4F27D2-8206-3A4C-96DB-51D0F2D9E2A9}" type="presParOf" srcId="{5F8D2B20-4712-9F40-927B-FE5D57872286}" destId="{5A3E5182-FF69-6944-9FF6-19EC791EC2EF}" srcOrd="1" destOrd="0" presId="urn:microsoft.com/office/officeart/2005/8/layout/hierarchy4"/>
    <dgm:cxn modelId="{928EABAB-FD14-C647-B670-61FC04870CD2}" type="presParOf" srcId="{C22E2300-6861-014F-8984-459DD58884EC}" destId="{A676DE4D-F711-A841-8BCA-907D42530C49}" srcOrd="1" destOrd="0" presId="urn:microsoft.com/office/officeart/2005/8/layout/hierarchy4"/>
    <dgm:cxn modelId="{BD7894F3-0DD0-8243-89C3-99B9092A8CA5}" type="presParOf" srcId="{C22E2300-6861-014F-8984-459DD58884EC}" destId="{5759D113-3EF4-3D45-B598-20BC6502569C}" srcOrd="2" destOrd="0" presId="urn:microsoft.com/office/officeart/2005/8/layout/hierarchy4"/>
    <dgm:cxn modelId="{ED81F50C-C947-8C4B-BEFB-1B35ED72683B}" type="presParOf" srcId="{5759D113-3EF4-3D45-B598-20BC6502569C}" destId="{86B7D7DF-7BE3-454E-BF22-908FA2D61330}" srcOrd="0" destOrd="0" presId="urn:microsoft.com/office/officeart/2005/8/layout/hierarchy4"/>
    <dgm:cxn modelId="{A1E4FF64-3586-8741-8E8F-B0BF7CA22C2D}" type="presParOf" srcId="{5759D113-3EF4-3D45-B598-20BC6502569C}" destId="{15D92CCA-0943-BF48-BC2A-57E5461E297F}" srcOrd="1" destOrd="0" presId="urn:microsoft.com/office/officeart/2005/8/layout/hierarchy4"/>
    <dgm:cxn modelId="{1EB3407E-BF8B-1A44-AEE3-5F04C9105129}" type="presParOf" srcId="{C22E2300-6861-014F-8984-459DD58884EC}" destId="{FD36F42B-B777-6742-80ED-0DEB6FA8541A}" srcOrd="3" destOrd="0" presId="urn:microsoft.com/office/officeart/2005/8/layout/hierarchy4"/>
    <dgm:cxn modelId="{E0BDB021-4EED-D34E-B280-BAB13DCADBB6}" type="presParOf" srcId="{C22E2300-6861-014F-8984-459DD58884EC}" destId="{DDB1A76C-CC15-4C41-8358-A23FF8449C7D}" srcOrd="4" destOrd="0" presId="urn:microsoft.com/office/officeart/2005/8/layout/hierarchy4"/>
    <dgm:cxn modelId="{1B5ED375-FB39-9346-8D0D-2DF2FFAC4675}" type="presParOf" srcId="{DDB1A76C-CC15-4C41-8358-A23FF8449C7D}" destId="{B14401FE-5679-5346-8293-BB519B120FF7}" srcOrd="0" destOrd="0" presId="urn:microsoft.com/office/officeart/2005/8/layout/hierarchy4"/>
    <dgm:cxn modelId="{D71F185B-69F4-2046-AA0E-9C7F654B3121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34206" y="0"/>
          <a:ext cx="138127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Comprehensive scope of local development </a:t>
          </a:r>
          <a:endParaRPr lang="en-US" sz="1200" kern="1200" dirty="0"/>
        </a:p>
      </dsp:txBody>
      <dsp:txXfrm>
        <a:off x="72075" y="37869"/>
        <a:ext cx="1305538" cy="1217200"/>
      </dsp:txXfrm>
    </dsp:sp>
    <dsp:sp modelId="{86B7D7DF-7BE3-454E-BF22-908FA2D61330}">
      <dsp:nvSpPr>
        <dsp:cNvPr id="0" name=""/>
        <dsp:cNvSpPr/>
      </dsp:nvSpPr>
      <dsp:spPr>
        <a:xfrm>
          <a:off x="1630747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Improved systems of local development planning</a:t>
          </a:r>
          <a:endParaRPr lang="en-US" sz="1200" kern="1200" dirty="0"/>
        </a:p>
      </dsp:txBody>
      <dsp:txXfrm>
        <a:off x="1668616" y="37869"/>
        <a:ext cx="1393939" cy="1217200"/>
      </dsp:txXfrm>
    </dsp:sp>
    <dsp:sp modelId="{B14401FE-5679-5346-8293-BB519B120FF7}">
      <dsp:nvSpPr>
        <dsp:cNvPr id="0" name=""/>
        <dsp:cNvSpPr/>
      </dsp:nvSpPr>
      <dsp:spPr>
        <a:xfrm>
          <a:off x="3338145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3376014" y="37869"/>
        <a:ext cx="1393939" cy="1217200"/>
      </dsp:txXfrm>
    </dsp:sp>
    <dsp:sp modelId="{B340F068-D6DD-6742-9C2E-770891879C5C}">
      <dsp:nvSpPr>
        <dsp:cNvPr id="0" name=""/>
        <dsp:cNvSpPr/>
      </dsp:nvSpPr>
      <dsp:spPr>
        <a:xfrm>
          <a:off x="5063914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5101783" y="37869"/>
        <a:ext cx="1393939" cy="1217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24677" y="0"/>
          <a:ext cx="105399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Decentralization policy enhancing autonomy and accountability of LAs</a:t>
          </a:r>
          <a:endParaRPr lang="en-US" sz="900" kern="1200" dirty="0"/>
        </a:p>
      </dsp:txBody>
      <dsp:txXfrm>
        <a:off x="55547" y="30870"/>
        <a:ext cx="992256" cy="1231198"/>
      </dsp:txXfrm>
    </dsp:sp>
    <dsp:sp modelId="{86B7D7DF-7BE3-454E-BF22-908FA2D61330}">
      <dsp:nvSpPr>
        <dsp:cNvPr id="0" name=""/>
        <dsp:cNvSpPr/>
      </dsp:nvSpPr>
      <dsp:spPr>
        <a:xfrm>
          <a:off x="1242932" y="0"/>
          <a:ext cx="1121451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National</a:t>
          </a:r>
          <a:r>
            <a:rPr lang="en-US" sz="900" kern="1200" baseline="0" dirty="0" smtClean="0"/>
            <a:t> urban agenda supportive of LAs</a:t>
          </a:r>
          <a:endParaRPr lang="en-US" sz="900" kern="1200" dirty="0"/>
        </a:p>
      </dsp:txBody>
      <dsp:txXfrm>
        <a:off x="1275778" y="32846"/>
        <a:ext cx="1055759" cy="1227246"/>
      </dsp:txXfrm>
    </dsp:sp>
    <dsp:sp modelId="{B14401FE-5679-5346-8293-BB519B120FF7}">
      <dsp:nvSpPr>
        <dsp:cNvPr id="0" name=""/>
        <dsp:cNvSpPr/>
      </dsp:nvSpPr>
      <dsp:spPr>
        <a:xfrm>
          <a:off x="2552788" y="0"/>
          <a:ext cx="1121451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National</a:t>
          </a:r>
          <a:r>
            <a:rPr lang="en-US" sz="900" kern="1200" baseline="0" dirty="0" smtClean="0"/>
            <a:t> rural development policy supportive of LAs </a:t>
          </a:r>
          <a:endParaRPr lang="en-US" sz="900" kern="1200" dirty="0"/>
        </a:p>
      </dsp:txBody>
      <dsp:txXfrm>
        <a:off x="2585634" y="32846"/>
        <a:ext cx="1055759" cy="1227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24561" y="0"/>
          <a:ext cx="104903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Effective  institutions of inter-governamental cooperation</a:t>
          </a:r>
          <a:endParaRPr lang="en-US" sz="900" kern="1200" dirty="0"/>
        </a:p>
      </dsp:txBody>
      <dsp:txXfrm>
        <a:off x="55286" y="30725"/>
        <a:ext cx="987586" cy="1231488"/>
      </dsp:txXfrm>
    </dsp:sp>
    <dsp:sp modelId="{86B7D7DF-7BE3-454E-BF22-908FA2D61330}">
      <dsp:nvSpPr>
        <dsp:cNvPr id="0" name=""/>
        <dsp:cNvSpPr/>
      </dsp:nvSpPr>
      <dsp:spPr>
        <a:xfrm>
          <a:off x="1237084" y="0"/>
          <a:ext cx="1116174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Local</a:t>
          </a:r>
          <a:r>
            <a:rPr lang="en-US" sz="900" kern="1200" baseline="0" dirty="0" smtClean="0"/>
            <a:t> leadership and administrative capacity development </a:t>
          </a:r>
          <a:endParaRPr lang="en-US" sz="900" kern="1200" dirty="0"/>
        </a:p>
      </dsp:txBody>
      <dsp:txXfrm>
        <a:off x="1269776" y="32692"/>
        <a:ext cx="1050790" cy="1227554"/>
      </dsp:txXfrm>
    </dsp:sp>
    <dsp:sp modelId="{B14401FE-5679-5346-8293-BB519B120FF7}">
      <dsp:nvSpPr>
        <dsp:cNvPr id="0" name=""/>
        <dsp:cNvSpPr/>
      </dsp:nvSpPr>
      <dsp:spPr>
        <a:xfrm>
          <a:off x="2540776" y="0"/>
          <a:ext cx="1116174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Active citizenship and public private partnerships </a:t>
          </a:r>
          <a:endParaRPr lang="en-US" sz="900" kern="1200" dirty="0"/>
        </a:p>
      </dsp:txBody>
      <dsp:txXfrm>
        <a:off x="2573468" y="32692"/>
        <a:ext cx="1050790" cy="1227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51C1AC6-01DD-4022-98F2-D6FF68488B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9907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5BA06BE3-D17D-4EE0-80B2-A9EE4B669E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7055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MS PGothic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1687" indent="-28526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1057" indent="-228211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597480" indent="-228211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3902" indent="-228211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0325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66748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3171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79593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8D73627B-512A-6A44-963D-DDACD8F0963B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Multi-annual Indicative Programme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Annual Action Programme (AAP)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5317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Multi-annual Indicative Programme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Annual Action Programme (AAP)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06BE3-D17D-4EE0-80B2-A9EE4B669E3A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5317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2B32BAF2-76BC-4CE6-B519-AA798B3BD91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512FB-1AFE-4BC3-9BEE-2C45EA389C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234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1EA91-40DB-409B-8B6C-659045B502F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627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7F530-0EA4-4F4D-A671-DA5E845929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959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D55F3-31E1-4BCC-BE1D-C55E1EE4BB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945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09844-D10A-4E9A-A356-695CEC7A8E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495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6B781-FCB3-46DB-919F-436C100A27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597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839E4-6B23-4717-AC5A-E7B346C135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631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C6581-AD07-420E-B7D4-043351E60C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374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4AD5E-867C-4D94-B934-FB76B389DB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0589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5D21A-8389-4F51-920A-51D977A13B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08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76FFF7F-E619-4C56-A446-3CEED36832B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832" y="908720"/>
            <a:ext cx="8863013" cy="3959225"/>
          </a:xfrm>
        </p:spPr>
        <p:txBody>
          <a:bodyPr/>
          <a:lstStyle/>
          <a:p>
            <a:pPr indent="0" algn="ctr" eaLnBrk="1" hangingPunct="1"/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</a:rPr>
              <a:t>Part II.1.</a:t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US" sz="3200" dirty="0" smtClean="0">
                <a:latin typeface="Verdana" charset="0"/>
                <a:ea typeface="MS PGothic" charset="0"/>
              </a:rPr>
              <a:t>Promoting </a:t>
            </a:r>
            <a:r>
              <a:rPr lang="en-US" sz="3200" dirty="0" smtClean="0">
                <a:latin typeface="Verdana" charset="0"/>
                <a:ea typeface="MS PGothic" charset="0"/>
              </a:rPr>
              <a:t> </a:t>
            </a:r>
            <a:r>
              <a:rPr lang="en-US" sz="3200" dirty="0">
                <a:latin typeface="Verdana" charset="0"/>
                <a:ea typeface="MS PGothic" charset="0"/>
              </a:rPr>
              <a:t>local development </a:t>
            </a:r>
            <a:r>
              <a:rPr lang="en-US" sz="3200" dirty="0">
                <a:latin typeface="Verdana" charset="0"/>
                <a:ea typeface="MS PGothic" charset="0"/>
              </a:rPr>
              <a:t>through </a:t>
            </a:r>
            <a:r>
              <a:rPr lang="en-US" sz="3200" dirty="0">
                <a:latin typeface="Verdana" charset="0"/>
                <a:ea typeface="MS PGothic" charset="0"/>
              </a:rPr>
              <a:t>a territorial </a:t>
            </a:r>
            <a:r>
              <a:rPr lang="en-US" sz="3200" dirty="0">
                <a:latin typeface="Verdana" charset="0"/>
                <a:ea typeface="MS PGothic" charset="0"/>
              </a:rPr>
              <a:t>approach </a:t>
            </a:r>
            <a:r>
              <a:rPr lang="en-US" sz="3200" dirty="0">
                <a:latin typeface="Verdana" charset="0"/>
                <a:ea typeface="MS PGothic" charset="0"/>
              </a:rPr>
              <a:t/>
            </a:r>
            <a:br>
              <a:rPr lang="en-US" sz="3200" dirty="0">
                <a:latin typeface="Verdana" charset="0"/>
                <a:ea typeface="MS PGothic" charset="0"/>
              </a:rPr>
            </a:br>
            <a:r>
              <a:rPr lang="en-US" sz="3200" dirty="0" smtClean="0">
                <a:latin typeface="Verdana" charset="0"/>
                <a:ea typeface="MS PGothic" charset="0"/>
              </a:rPr>
              <a:t>Opportunities </a:t>
            </a:r>
            <a:r>
              <a:rPr lang="en-US" sz="3200" dirty="0">
                <a:latin typeface="Verdana" charset="0"/>
                <a:ea typeface="MS PGothic" charset="0"/>
              </a:rPr>
              <a:t>and limits of the Thematic Program CSO-LA</a:t>
            </a:r>
            <a:r>
              <a:rPr lang="en-US" sz="3200" dirty="0">
                <a:latin typeface="Verdana" charset="0"/>
                <a:ea typeface="MS PGothic" charset="0"/>
              </a:rPr>
              <a:t/>
            </a:r>
            <a:br>
              <a:rPr lang="en-US" sz="3200" dirty="0">
                <a:latin typeface="Verdana" charset="0"/>
                <a:ea typeface="MS PGothic" charset="0"/>
              </a:rPr>
            </a:br>
            <a:r>
              <a:rPr lang="en-US" sz="3200" dirty="0">
                <a:latin typeface="Verdana" charset="0"/>
                <a:ea typeface="MS PGothic" charset="0"/>
              </a:rPr>
              <a:t/>
            </a:r>
            <a:br>
              <a:rPr lang="en-US" sz="3200" dirty="0">
                <a:latin typeface="Verdana" charset="0"/>
                <a:ea typeface="MS PGothic" charset="0"/>
              </a:rPr>
            </a:br>
            <a:r>
              <a:rPr lang="en-US" sz="3200" dirty="0" smtClean="0">
                <a:latin typeface="Verdana" charset="0"/>
                <a:ea typeface="MS PGothic" charset="0"/>
              </a:rPr>
              <a:t>Session 2.1. Framing </a:t>
            </a:r>
            <a:r>
              <a:rPr lang="en-US" sz="3200" dirty="0">
                <a:latin typeface="Verdana" charset="0"/>
                <a:ea typeface="MS PGothic" charset="0"/>
              </a:rPr>
              <a:t>the topic</a:t>
            </a:r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GB" sz="2000" dirty="0" smtClean="0">
                <a:latin typeface="Verdana" charset="0"/>
                <a:ea typeface="MS PGothic" charset="0"/>
              </a:rPr>
              <a:t>Jorge </a:t>
            </a:r>
            <a:r>
              <a:rPr lang="en-GB" sz="2000" dirty="0">
                <a:latin typeface="Verdana" charset="0"/>
                <a:ea typeface="MS PGothic" charset="0"/>
              </a:rPr>
              <a:t>Rodriguez Bilbao</a:t>
            </a:r>
            <a:br>
              <a:rPr lang="en-GB" sz="2000" dirty="0">
                <a:latin typeface="Verdana" charset="0"/>
                <a:ea typeface="MS PGothic" charset="0"/>
              </a:rPr>
            </a:br>
            <a:r>
              <a:rPr lang="en-GB" sz="2000" dirty="0">
                <a:latin typeface="Verdana" charset="0"/>
                <a:ea typeface="MS PGothic" charset="0"/>
              </a:rPr>
              <a:t>“Civil Society &amp; Local Authorities"</a:t>
            </a:r>
            <a:br>
              <a:rPr lang="en-GB" sz="2000" dirty="0">
                <a:latin typeface="Verdana" charset="0"/>
                <a:ea typeface="MS PGothic" charset="0"/>
              </a:rPr>
            </a:br>
            <a:r>
              <a:rPr lang="en-GB" sz="2000" dirty="0">
                <a:latin typeface="Verdana" charset="0"/>
                <a:ea typeface="MS PGothic" charset="0"/>
              </a:rPr>
              <a:t>European Commission-DG DEVCO B2</a:t>
            </a:r>
            <a:br>
              <a:rPr lang="en-GB" sz="2000" dirty="0">
                <a:latin typeface="Verdana" charset="0"/>
                <a:ea typeface="MS PGothic" charset="0"/>
              </a:rPr>
            </a:br>
            <a:r>
              <a:rPr lang="en-GB" sz="20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0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000" dirty="0">
                <a:latin typeface="Verdana" charset="0"/>
                <a:ea typeface="MS PGothic" charset="0"/>
              </a:rPr>
              <a:t>Workshop on Decentralization reforms, Local Governance, Local and Territorial development </a:t>
            </a:r>
            <a:br>
              <a:rPr lang="en-GB" sz="2000" dirty="0">
                <a:latin typeface="Verdana" charset="0"/>
                <a:ea typeface="MS PGothic" charset="0"/>
              </a:rPr>
            </a:br>
            <a:r>
              <a:rPr lang="en-GB" sz="2000" dirty="0">
                <a:latin typeface="Verdana" charset="0"/>
                <a:ea typeface="MS PGothic" charset="0"/>
              </a:rPr>
              <a:t>13 to 17 April 2005 </a:t>
            </a:r>
            <a:r>
              <a:rPr lang="en-GB" sz="3600" dirty="0">
                <a:latin typeface="Verdana" charset="0"/>
                <a:ea typeface="MS PGothic" charset="0"/>
              </a:rPr>
              <a:t/>
            </a:r>
            <a:br>
              <a:rPr lang="en-GB" sz="3600" dirty="0">
                <a:latin typeface="Verdana" charset="0"/>
                <a:ea typeface="MS PGothic" charset="0"/>
              </a:rPr>
            </a:br>
            <a:endParaRPr lang="en-GB" sz="1400" b="0" dirty="0">
              <a:latin typeface="Verdana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00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39324"/>
            <a:ext cx="9144000" cy="57061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9512" y="-22944"/>
            <a:ext cx="61410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CSO-LA 2014</a:t>
            </a:r>
            <a:r>
              <a:rPr lang="en-US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-</a:t>
            </a:r>
            <a:r>
              <a:rPr lang="en-US" sz="44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2</a:t>
            </a:r>
            <a:r>
              <a:rPr lang="en-US" sz="44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017</a:t>
            </a:r>
            <a:endParaRPr lang="fr-FR" sz="4400" b="1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1124744"/>
            <a:ext cx="87849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GB" sz="2000" dirty="0"/>
              <a:t>One of its </a:t>
            </a:r>
            <a:r>
              <a:rPr lang="en-GB" sz="2000" b="1" dirty="0"/>
              <a:t>objectives</a:t>
            </a:r>
            <a:r>
              <a:rPr lang="en-GB" sz="2000" dirty="0"/>
              <a:t>           “</a:t>
            </a:r>
            <a:r>
              <a:rPr lang="en-GB" sz="2000" b="1" dirty="0"/>
              <a:t>testing pilot actions promoting LD through a territorial approach (TALD) </a:t>
            </a:r>
            <a:endParaRPr lang="fr-FR" sz="2000" b="1" dirty="0"/>
          </a:p>
          <a:p>
            <a:pPr marL="342900" indent="-342900">
              <a:buFont typeface="Arial"/>
              <a:buChar char="•"/>
            </a:pPr>
            <a:r>
              <a:rPr lang="en-GB" sz="2000" b="1" dirty="0"/>
              <a:t>LA-CSO led projects!</a:t>
            </a:r>
            <a:r>
              <a:rPr lang="en-GB" sz="2000" b="1" dirty="0" smtClean="0"/>
              <a:t>!</a:t>
            </a:r>
            <a:endParaRPr lang="fr-FR" sz="2000" b="1" dirty="0" smtClean="0"/>
          </a:p>
          <a:p>
            <a:pPr marL="342900" indent="-342900">
              <a:buFont typeface="Arial"/>
              <a:buChar char="•"/>
            </a:pPr>
            <a:r>
              <a:rPr lang="en-GB" sz="2000" b="1" dirty="0" smtClean="0"/>
              <a:t>MAAP (2015-2017): </a:t>
            </a:r>
          </a:p>
          <a:p>
            <a:pPr marL="800100" lvl="1" indent="-342900">
              <a:buFont typeface="Arial"/>
              <a:buChar char="•"/>
            </a:pPr>
            <a:r>
              <a:rPr lang="en-GB" sz="2000" b="1" dirty="0" smtClean="0">
                <a:solidFill>
                  <a:srgbClr val="FF6600"/>
                </a:solidFill>
              </a:rPr>
              <a:t>LA-led actions : 144.040 M€ </a:t>
            </a:r>
          </a:p>
          <a:p>
            <a:pPr marL="800100" lvl="1" indent="-342900">
              <a:buFont typeface="Arial"/>
              <a:buChar char="•"/>
            </a:pPr>
            <a:r>
              <a:rPr lang="en-GB" sz="2000" b="1" dirty="0" smtClean="0">
                <a:solidFill>
                  <a:srgbClr val="FF6600"/>
                </a:solidFill>
              </a:rPr>
              <a:t>CSO-led</a:t>
            </a:r>
            <a:r>
              <a:rPr lang="en-GB" sz="2000" b="1" dirty="0" smtClean="0">
                <a:solidFill>
                  <a:srgbClr val="FF6600"/>
                </a:solidFill>
              </a:rPr>
              <a:t>: 423.075 M€</a:t>
            </a:r>
          </a:p>
          <a:p>
            <a:pPr marL="800100" lvl="1" indent="-342900">
              <a:buFont typeface="Arial"/>
              <a:buChar char="•"/>
            </a:pPr>
            <a:r>
              <a:rPr lang="en-GB" sz="2000" b="1" dirty="0" smtClean="0">
                <a:solidFill>
                  <a:srgbClr val="FF6600"/>
                </a:solidFill>
              </a:rPr>
              <a:t>Support measures: 2,5-5% </a:t>
            </a:r>
            <a:endParaRPr lang="en-GB" sz="2000" dirty="0">
              <a:solidFill>
                <a:srgbClr val="FF6600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 bwMode="auto">
          <a:xfrm>
            <a:off x="11556776" y="1412776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Flèche vers la droite 6"/>
          <p:cNvSpPr/>
          <p:nvPr/>
        </p:nvSpPr>
        <p:spPr bwMode="auto">
          <a:xfrm>
            <a:off x="3491880" y="1124744"/>
            <a:ext cx="720080" cy="432048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22500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512" y="-22944"/>
            <a:ext cx="887955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T</a:t>
            </a:r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esting </a:t>
            </a:r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pilot actions promoting LD </a:t>
            </a:r>
            <a:endParaRPr lang="en-GB" sz="3200" b="1" dirty="0" smtClean="0">
              <a:solidFill>
                <a:srgbClr val="FFFF00"/>
              </a:solidFill>
              <a:latin typeface="Verdana" charset="0"/>
              <a:ea typeface="MS PGothic" charset="0"/>
            </a:endParaRPr>
          </a:p>
          <a:p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through </a:t>
            </a:r>
            <a:r>
              <a:rPr lang="en-GB" sz="32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a territorial approach (TALD</a:t>
            </a:r>
            <a:r>
              <a:rPr lang="en-GB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)</a:t>
            </a:r>
            <a:endParaRPr lang="fr-FR" sz="4400" b="1" dirty="0">
              <a:solidFill>
                <a:srgbClr val="FFFF00"/>
              </a:solidFill>
              <a:latin typeface="Verdana" charset="0"/>
              <a:ea typeface="MS PGothic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 bwMode="auto">
          <a:xfrm>
            <a:off x="11556776" y="1412776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323528" y="1348800"/>
            <a:ext cx="8496944" cy="501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W</a:t>
            </a:r>
            <a:r>
              <a:rPr lang="en-GB" sz="3200" dirty="0" smtClean="0"/>
              <a:t>e </a:t>
            </a:r>
            <a:r>
              <a:rPr lang="en-GB" sz="3200" b="1" dirty="0"/>
              <a:t>don’t want just to finance </a:t>
            </a:r>
            <a:r>
              <a:rPr lang="en-GB" sz="3200" dirty="0"/>
              <a:t>actions led by CSO-</a:t>
            </a:r>
            <a:r>
              <a:rPr lang="en-GB" sz="3200" dirty="0" smtClean="0"/>
              <a:t>LA </a:t>
            </a:r>
            <a:r>
              <a:rPr lang="fr-FR" sz="3200" dirty="0"/>
              <a:t> </a:t>
            </a:r>
            <a:r>
              <a:rPr lang="fr-FR" sz="3200" dirty="0" smtClean="0"/>
              <a:t>        </a:t>
            </a:r>
            <a:r>
              <a:rPr lang="en-GB" sz="3200" dirty="0" smtClean="0"/>
              <a:t>We </a:t>
            </a:r>
            <a:r>
              <a:rPr lang="en-GB" sz="3200" dirty="0"/>
              <a:t>want to </a:t>
            </a:r>
            <a:r>
              <a:rPr lang="en-GB" sz="3200" b="1" dirty="0"/>
              <a:t>test pilot actions promoting</a:t>
            </a:r>
            <a:r>
              <a:rPr lang="en-GB" sz="3200" dirty="0"/>
              <a:t> LD!!</a:t>
            </a:r>
            <a:r>
              <a:rPr lang="en-GB" sz="3200" dirty="0" smtClean="0"/>
              <a:t>!</a:t>
            </a:r>
          </a:p>
          <a:p>
            <a:endParaRPr lang="fr-FR" sz="3200" dirty="0"/>
          </a:p>
          <a:p>
            <a:r>
              <a:rPr lang="en-GB" sz="3200" b="1" dirty="0"/>
              <a:t>Questions</a:t>
            </a:r>
            <a:r>
              <a:rPr lang="en-GB" sz="3200" dirty="0"/>
              <a:t> you need to answer: </a:t>
            </a:r>
            <a:endParaRPr lang="fr-FR" sz="3200" dirty="0"/>
          </a:p>
          <a:p>
            <a:pPr marL="342900" indent="-342900">
              <a:buFont typeface="Arial"/>
              <a:buChar char="•"/>
            </a:pPr>
            <a:r>
              <a:rPr lang="en-GB" sz="3200" dirty="0"/>
              <a:t>What are the </a:t>
            </a:r>
            <a:r>
              <a:rPr lang="en-GB" sz="3200" b="1" dirty="0"/>
              <a:t>features</a:t>
            </a:r>
            <a:r>
              <a:rPr lang="en-GB" sz="3200" dirty="0"/>
              <a:t> on any </a:t>
            </a:r>
            <a:r>
              <a:rPr lang="en-GB" sz="3200" b="1" dirty="0"/>
              <a:t>actions led by LA and/or CSO </a:t>
            </a:r>
            <a:r>
              <a:rPr lang="en-GB" sz="3200" dirty="0"/>
              <a:t>to be </a:t>
            </a:r>
            <a:r>
              <a:rPr lang="en-GB" sz="3200" b="1" dirty="0"/>
              <a:t>labelled as “LD”</a:t>
            </a:r>
            <a:endParaRPr lang="fr-FR" sz="3200" b="1" dirty="0"/>
          </a:p>
          <a:p>
            <a:pPr marL="342900" indent="-342900">
              <a:buFont typeface="Arial"/>
              <a:buChar char="•"/>
            </a:pPr>
            <a:r>
              <a:rPr lang="en-GB" sz="3200" b="1" dirty="0"/>
              <a:t>How can we “promote” </a:t>
            </a:r>
            <a:r>
              <a:rPr lang="en-GB" sz="3200" dirty="0"/>
              <a:t>(and not just “finance”) those actions?  </a:t>
            </a:r>
            <a:endParaRPr lang="fr-FR" sz="3200" dirty="0"/>
          </a:p>
        </p:txBody>
      </p:sp>
      <p:sp>
        <p:nvSpPr>
          <p:cNvPr id="11" name="Flèche vers la droite 10"/>
          <p:cNvSpPr/>
          <p:nvPr/>
        </p:nvSpPr>
        <p:spPr bwMode="auto">
          <a:xfrm>
            <a:off x="3635896" y="1916832"/>
            <a:ext cx="720080" cy="432048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54847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634025"/>
              </p:ext>
            </p:extLst>
          </p:nvPr>
        </p:nvGraphicFramePr>
        <p:xfrm>
          <a:off x="1187624" y="2132856"/>
          <a:ext cx="6761468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1468"/>
              </a:tblGrid>
              <a:tr h="208823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Improved Local Development Management System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129277528"/>
              </p:ext>
            </p:extLst>
          </p:nvPr>
        </p:nvGraphicFramePr>
        <p:xfrm>
          <a:off x="1305857" y="2665967"/>
          <a:ext cx="6536157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546712"/>
              </p:ext>
            </p:extLst>
          </p:nvPr>
        </p:nvGraphicFramePr>
        <p:xfrm>
          <a:off x="449790" y="4641302"/>
          <a:ext cx="3910784" cy="2028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0784"/>
              </a:tblGrid>
              <a:tr h="202888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National Level Policies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3944577072"/>
              </p:ext>
            </p:extLst>
          </p:nvPr>
        </p:nvGraphicFramePr>
        <p:xfrm>
          <a:off x="550938" y="5158342"/>
          <a:ext cx="3674773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024374"/>
              </p:ext>
            </p:extLst>
          </p:nvPr>
        </p:nvGraphicFramePr>
        <p:xfrm>
          <a:off x="4608706" y="4641302"/>
          <a:ext cx="4078726" cy="2028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8726"/>
              </a:tblGrid>
              <a:tr h="202888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Sub-National</a:t>
                      </a:r>
                      <a:r>
                        <a:rPr lang="en-US" sz="16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level institutions &amp; capacity</a:t>
                      </a:r>
                      <a:endParaRPr lang="en-US" sz="160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Diagram 27"/>
          <p:cNvGraphicFramePr/>
          <p:nvPr>
            <p:extLst>
              <p:ext uri="{D42A27DB-BD31-4B8C-83A1-F6EECF244321}">
                <p14:modId xmlns:p14="http://schemas.microsoft.com/office/powerpoint/2010/main" val="2240539300"/>
              </p:ext>
            </p:extLst>
          </p:nvPr>
        </p:nvGraphicFramePr>
        <p:xfrm>
          <a:off x="4821835" y="5180818"/>
          <a:ext cx="3657481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0" name="Oval 19"/>
          <p:cNvSpPr/>
          <p:nvPr/>
        </p:nvSpPr>
        <p:spPr>
          <a:xfrm>
            <a:off x="251520" y="4869160"/>
            <a:ext cx="4176464" cy="1557131"/>
          </a:xfrm>
          <a:prstGeom prst="ellipse">
            <a:avLst/>
          </a:prstGeom>
          <a:noFill/>
          <a:ln w="38100" cmpd="sng">
            <a:solidFill>
              <a:srgbClr val="FF000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1" name="Oval 19"/>
          <p:cNvSpPr/>
          <p:nvPr/>
        </p:nvSpPr>
        <p:spPr>
          <a:xfrm>
            <a:off x="1115616" y="2204864"/>
            <a:ext cx="7128792" cy="2088232"/>
          </a:xfrm>
          <a:prstGeom prst="ellipse">
            <a:avLst/>
          </a:prstGeom>
          <a:noFill/>
          <a:ln w="38100" cmpd="sng">
            <a:solidFill>
              <a:srgbClr val="FF000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716016" y="2780928"/>
            <a:ext cx="13681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schemeClr val="bg1"/>
                </a:solidFill>
              </a:rPr>
              <a:t>Enhanced &amp; </a:t>
            </a:r>
            <a:r>
              <a:rPr lang="en-US" dirty="0">
                <a:solidFill>
                  <a:schemeClr val="bg1"/>
                </a:solidFill>
              </a:rPr>
              <a:t>diversified instruments of local development financing </a:t>
            </a:r>
          </a:p>
        </p:txBody>
      </p:sp>
      <p:sp>
        <p:nvSpPr>
          <p:cNvPr id="6" name="Rectangle 5"/>
          <p:cNvSpPr/>
          <p:nvPr/>
        </p:nvSpPr>
        <p:spPr>
          <a:xfrm>
            <a:off x="6444208" y="2708920"/>
            <a:ext cx="1440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>
                <a:solidFill>
                  <a:schemeClr val="bg1"/>
                </a:solidFill>
              </a:rPr>
              <a:t>Improved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institutions &amp; capacity for local development implementation</a:t>
            </a:r>
          </a:p>
        </p:txBody>
      </p:sp>
      <p:sp>
        <p:nvSpPr>
          <p:cNvPr id="24" name="Oval 19"/>
          <p:cNvSpPr/>
          <p:nvPr/>
        </p:nvSpPr>
        <p:spPr>
          <a:xfrm>
            <a:off x="4711418" y="4869160"/>
            <a:ext cx="4176464" cy="1557131"/>
          </a:xfrm>
          <a:prstGeom prst="ellipse">
            <a:avLst/>
          </a:prstGeom>
          <a:noFill/>
          <a:ln w="38100" cmpd="sng">
            <a:solidFill>
              <a:srgbClr val="FF000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Curved Right Arrow 43"/>
          <p:cNvSpPr/>
          <p:nvPr/>
        </p:nvSpPr>
        <p:spPr>
          <a:xfrm rot="151095">
            <a:off x="254602" y="2964909"/>
            <a:ext cx="592672" cy="2180315"/>
          </a:xfrm>
          <a:prstGeom prst="curvedRightArrow">
            <a:avLst>
              <a:gd name="adj1" fmla="val 25000"/>
              <a:gd name="adj2" fmla="val 46352"/>
              <a:gd name="adj3" fmla="val 2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Up Arrow 24"/>
          <p:cNvSpPr/>
          <p:nvPr/>
        </p:nvSpPr>
        <p:spPr>
          <a:xfrm rot="10800000">
            <a:off x="2793772" y="4307788"/>
            <a:ext cx="244556" cy="485913"/>
          </a:xfrm>
          <a:prstGeom prst="upArrow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4"/>
          <p:cNvSpPr/>
          <p:nvPr/>
        </p:nvSpPr>
        <p:spPr>
          <a:xfrm rot="10800000">
            <a:off x="6380584" y="4301480"/>
            <a:ext cx="244556" cy="485913"/>
          </a:xfrm>
          <a:prstGeom prst="upArrow">
            <a:avLst/>
          </a:prstGeom>
          <a:solidFill>
            <a:srgbClr val="3333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urved Left Arrow 40"/>
          <p:cNvSpPr/>
          <p:nvPr/>
        </p:nvSpPr>
        <p:spPr>
          <a:xfrm>
            <a:off x="8460432" y="2996952"/>
            <a:ext cx="544123" cy="2162286"/>
          </a:xfrm>
          <a:prstGeom prst="curvedLeftArrow">
            <a:avLst>
              <a:gd name="adj1" fmla="val 25000"/>
              <a:gd name="adj2" fmla="val 50000"/>
              <a:gd name="adj3" fmla="val 838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lèche vers la gauche 7"/>
          <p:cNvSpPr/>
          <p:nvPr/>
        </p:nvSpPr>
        <p:spPr bwMode="auto">
          <a:xfrm>
            <a:off x="4283968" y="5445224"/>
            <a:ext cx="504056" cy="576064"/>
          </a:xfrm>
          <a:prstGeom prst="leftArrow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91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23" grpId="0" animBg="1"/>
      <p:bldP spid="25" grpId="0" animBg="1"/>
      <p:bldP spid="26" grpId="0" animBg="1"/>
      <p:bldP spid="29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2133600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  <a:defRPr/>
            </a:pPr>
            <a:r>
              <a:rPr lang="fr-BE" sz="400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fr-BE" sz="400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fr-BE" sz="4000">
                <a:solidFill>
                  <a:srgbClr val="FF9900"/>
                </a:solidFill>
                <a:latin typeface="Arial" charset="0"/>
                <a:cs typeface="Arial" charset="0"/>
              </a:rPr>
              <a:t> </a:t>
            </a:r>
            <a:r>
              <a:rPr lang="en-US" sz="2400">
                <a:solidFill>
                  <a:srgbClr val="FFFF00"/>
                </a:solidFill>
                <a:latin typeface="Verdana" charset="0"/>
              </a:rPr>
              <a:t>THANKS</a:t>
            </a:r>
            <a: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</a:br>
            <a:endParaRPr lang="en-GB" sz="40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62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383</TotalTime>
  <Words>218</Words>
  <Application>Microsoft Office PowerPoint</Application>
  <PresentationFormat>On-screen Show (4:3)</PresentationFormat>
  <Paragraphs>38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</vt:lpstr>
      <vt:lpstr>      Part II.1. Promoting  local development through a territorial approach  Opportunities and limits of the Thematic Program CSO-LA  Session 2.1. Framing the topic Jorge Rodriguez Bilbao “Civil Society &amp; Local Authorities" European Commission-DG DEVCO B2  Workshop on Decentralization reforms, Local Governance, Local and Territorial development  13 to 17 April 2005  </vt:lpstr>
      <vt:lpstr>PowerPoint Presentation</vt:lpstr>
      <vt:lpstr>PowerPoint Presentation</vt:lpstr>
      <vt:lpstr>PowerPoint Presentation</vt:lpstr>
      <vt:lpstr>  THANKS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RODRIGUEZ BILBAO Jorge (DEVCO)</dc:creator>
  <cp:lastModifiedBy>RODRIGUEZ BILBAO Jorge (DEVCO)</cp:lastModifiedBy>
  <cp:revision>23</cp:revision>
  <dcterms:created xsi:type="dcterms:W3CDTF">2015-03-19T17:09:20Z</dcterms:created>
  <dcterms:modified xsi:type="dcterms:W3CDTF">2015-04-09T12:35:23Z</dcterms:modified>
</cp:coreProperties>
</file>