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4"/>
  </p:notesMasterIdLst>
  <p:sldIdLst>
    <p:sldId id="258" r:id="rId3"/>
    <p:sldId id="263" r:id="rId4"/>
    <p:sldId id="264" r:id="rId5"/>
    <p:sldId id="265" r:id="rId6"/>
    <p:sldId id="262" r:id="rId7"/>
    <p:sldId id="284" r:id="rId8"/>
    <p:sldId id="269" r:id="rId9"/>
    <p:sldId id="271" r:id="rId10"/>
    <p:sldId id="286" r:id="rId11"/>
    <p:sldId id="285" r:id="rId12"/>
    <p:sldId id="287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63CB8-C912-4A68-95C9-097763CF0FBE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16592-36CE-4F2D-A9AA-1581620E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22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B7557-B302-4FF0-829B-FDF0C74451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6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8856-4082-4839-A230-A33995CA8477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35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3B48-B63C-4A11-A78F-70221525591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22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  <a:ea typeface="MS PGothic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>
              <a:solidFill>
                <a:srgbClr val="0F5494"/>
              </a:solidFill>
              <a:ea typeface="MS PGothic"/>
            </a:endParaRPr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618EE1-B93B-0440-9FA6-42F8EE5FB2A9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813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50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222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764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19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496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665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97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00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27EA9-8C57-4EF8-B237-872EB1786E4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887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2963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324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94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DEAC9-3CB5-44DC-B46D-7F06DC4E468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47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D6-D8D1-4272-BC7A-6504A1040468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08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53FA9-1420-4C37-BA28-D7549C87E04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41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73E5B-1FF7-4C51-BC44-EACD5302151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89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25D1-8248-4CE2-A1CA-532AA04CBAB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3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A5E10-7E0D-42FC-B013-E9FD9526FE1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33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E7AFC-4AD1-4512-B7C2-F791A96089DF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83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349A11-17CD-4A58-9164-72E5AE4A7B27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srgbClr val="FFFFFF"/>
              </a:solidFill>
              <a:ea typeface="MS PGothic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467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/>
          <a:cs typeface="MS PGothic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AB23B-5779-472D-A87A-53CC95C7AAF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4/9/2015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A7F0C-3AC4-4EC8-B640-7571A683E1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34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</a:rPr>
              <a:t>Session 1.5</a:t>
            </a:r>
            <a:r>
              <a:rPr lang="en-US" sz="2800" dirty="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2800" dirty="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ar-AE" sz="28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fr-BE" sz="28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fr-BE" sz="28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3600" dirty="0" smtClean="0"/>
              <a:t>A Territorial Approach to Local Development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/>
              <a:t>The missing </a:t>
            </a:r>
            <a:r>
              <a:rPr lang="en-US" sz="2000" dirty="0" smtClean="0"/>
              <a:t>decentralization-development link </a:t>
            </a:r>
            <a:r>
              <a:rPr lang="en-US" sz="2000" dirty="0"/>
              <a:t>? </a:t>
            </a:r>
            <a:r>
              <a:rPr lang="en-US" sz="36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36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28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GB" sz="16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Leonardo G. Romeo</a:t>
            </a:r>
            <a:r>
              <a:rPr lang="en-GB" sz="14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4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Local Development International LLC</a:t>
            </a:r>
            <a:br>
              <a:rPr lang="en-GB" sz="12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New York University</a:t>
            </a:r>
            <a:r>
              <a:rPr lang="en-GB" sz="12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2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4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4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>Workshop on Decentralization </a:t>
            </a:r>
            <a:r>
              <a:rPr lang="en-GB" sz="12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Reforms</a:t>
            </a: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>, Local Governance, Local and Territorial </a:t>
            </a:r>
            <a:r>
              <a:rPr lang="en-GB" sz="12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Development </a:t>
            </a: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120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Brussels - 13 </a:t>
            </a:r>
            <a:r>
              <a:rPr lang="en-GB" sz="1200" dirty="0">
                <a:solidFill>
                  <a:srgbClr val="E7B400"/>
                </a:solidFill>
                <a:latin typeface="Verdana" charset="0"/>
                <a:ea typeface="MS PGothic" charset="0"/>
              </a:rPr>
              <a:t>to 17 April 2005</a:t>
            </a:r>
            <a:r>
              <a:rPr lang="en-US" sz="12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12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endParaRPr lang="en-GB" sz="2800" dirty="0">
              <a:latin typeface="Arial" charset="0"/>
              <a:ea typeface="MS PGothic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95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544" y="990600"/>
            <a:ext cx="7400055" cy="569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5635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The TALD building blocks : Multiple entry points for aid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46716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072453"/>
              </p:ext>
            </p:extLst>
          </p:nvPr>
        </p:nvGraphicFramePr>
        <p:xfrm>
          <a:off x="809184" y="914400"/>
          <a:ext cx="7844872" cy="5831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Visio" r:id="rId3" imgW="6225432" imgH="4625106" progId="Visio.Drawing.11">
                  <p:embed/>
                </p:oleObj>
              </mc:Choice>
              <mc:Fallback>
                <p:oleObj name="Visio" r:id="rId3" imgW="6225432" imgH="4625106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184" y="914400"/>
                        <a:ext cx="7844872" cy="5831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5635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TALD-supporting Program Framework : where to focus 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74591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915400" cy="5715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The </a:t>
            </a:r>
            <a:r>
              <a:rPr lang="en-US" sz="2600" dirty="0"/>
              <a:t>adjective “</a:t>
            </a:r>
            <a:r>
              <a:rPr lang="en-US" sz="2600" b="1" dirty="0"/>
              <a:t>territorial</a:t>
            </a:r>
            <a:r>
              <a:rPr lang="en-US" sz="2600" dirty="0" smtClean="0"/>
              <a:t>” typically refers to either, or both:  </a:t>
            </a:r>
            <a:endParaRPr lang="en-US" sz="2600" dirty="0"/>
          </a:p>
          <a:p>
            <a:endParaRPr lang="en-US" sz="21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Development which is </a:t>
            </a:r>
            <a:r>
              <a:rPr lang="en-US" sz="2600" b="1" u="sng" dirty="0" smtClean="0">
                <a:solidFill>
                  <a:srgbClr val="0070C0"/>
                </a:solidFill>
              </a:rPr>
              <a:t>spatially </a:t>
            </a:r>
            <a:r>
              <a:rPr lang="en-US" sz="2600" b="1" u="sng" dirty="0">
                <a:solidFill>
                  <a:srgbClr val="0070C0"/>
                </a:solidFill>
              </a:rPr>
              <a:t>integrated</a:t>
            </a:r>
            <a:r>
              <a:rPr lang="en-US" sz="2600" u="sng" dirty="0"/>
              <a:t> </a:t>
            </a:r>
            <a:r>
              <a:rPr lang="en-US" sz="2600" dirty="0" smtClean="0"/>
              <a:t>i.e. reflects a spatial </a:t>
            </a:r>
            <a:r>
              <a:rPr lang="en-US" sz="2600" dirty="0"/>
              <a:t>vision of a territory’s future</a:t>
            </a:r>
          </a:p>
          <a:p>
            <a:pPr marL="857250" lvl="2" indent="0">
              <a:buNone/>
            </a:pPr>
            <a:r>
              <a:rPr lang="en-US" sz="1900" dirty="0" smtClean="0"/>
              <a:t>[this </a:t>
            </a:r>
            <a:r>
              <a:rPr lang="en-US" sz="1900" dirty="0"/>
              <a:t>stresses the importance of </a:t>
            </a:r>
            <a:r>
              <a:rPr lang="en-US" sz="1900" dirty="0" smtClean="0"/>
              <a:t> </a:t>
            </a:r>
            <a:r>
              <a:rPr lang="en-US" sz="1900" b="1" u="sng" dirty="0" smtClean="0"/>
              <a:t>integrating </a:t>
            </a:r>
            <a:r>
              <a:rPr lang="en-US" sz="1900" b="1" u="sng" dirty="0"/>
              <a:t>physical/environmental and social/economic considerations</a:t>
            </a:r>
            <a:r>
              <a:rPr lang="en-US" sz="1900" dirty="0"/>
              <a:t> and </a:t>
            </a:r>
            <a:r>
              <a:rPr lang="en-US" sz="1900" dirty="0" smtClean="0"/>
              <a:t>overcoming </a:t>
            </a:r>
            <a:r>
              <a:rPr lang="en-US" sz="1900" dirty="0"/>
              <a:t>the fragmentation of sector-based policy making and implementation</a:t>
            </a:r>
            <a:r>
              <a:rPr lang="en-US" sz="1900" dirty="0" smtClean="0"/>
              <a:t>.]</a:t>
            </a:r>
            <a:endParaRPr lang="en-US" sz="1900" dirty="0"/>
          </a:p>
          <a:p>
            <a:pPr lvl="1"/>
            <a:endParaRPr lang="en-US" sz="2100" dirty="0"/>
          </a:p>
          <a:p>
            <a:pPr marL="514350" indent="-514350">
              <a:buFont typeface="+mj-lt"/>
              <a:buAutoNum type="arabicPeriod"/>
            </a:pPr>
            <a:r>
              <a:rPr lang="en-US" sz="2600" dirty="0" smtClean="0"/>
              <a:t>Development </a:t>
            </a:r>
            <a:r>
              <a:rPr lang="en-US" sz="2600" dirty="0"/>
              <a:t>of </a:t>
            </a:r>
            <a:r>
              <a:rPr lang="en-US" sz="2600" dirty="0" smtClean="0"/>
              <a:t> </a:t>
            </a:r>
            <a:r>
              <a:rPr lang="en-US" sz="2600" b="1" u="sng" dirty="0">
                <a:solidFill>
                  <a:srgbClr val="0070C0"/>
                </a:solidFill>
              </a:rPr>
              <a:t>specific </a:t>
            </a:r>
            <a:r>
              <a:rPr lang="en-US" sz="2600" b="1" u="sng" dirty="0" smtClean="0">
                <a:solidFill>
                  <a:srgbClr val="0070C0"/>
                </a:solidFill>
              </a:rPr>
              <a:t>places at multiple scales </a:t>
            </a:r>
            <a:r>
              <a:rPr lang="en-US" sz="2600" dirty="0" smtClean="0"/>
              <a:t>(</a:t>
            </a:r>
            <a:r>
              <a:rPr lang="en-US" sz="2600" dirty="0"/>
              <a:t>local, </a:t>
            </a:r>
            <a:r>
              <a:rPr lang="en-US" sz="2600" dirty="0" smtClean="0"/>
              <a:t>urban, metropolitan, regional</a:t>
            </a:r>
            <a:r>
              <a:rPr lang="en-US" sz="2600" dirty="0"/>
              <a:t>, national, </a:t>
            </a:r>
            <a:r>
              <a:rPr lang="en-US" sz="2600" dirty="0" smtClean="0"/>
              <a:t>or </a:t>
            </a:r>
            <a:r>
              <a:rPr lang="en-US" sz="2600" dirty="0"/>
              <a:t>supra-national</a:t>
            </a:r>
            <a:r>
              <a:rPr lang="en-US" sz="2600" dirty="0" smtClean="0"/>
              <a:t>) </a:t>
            </a:r>
          </a:p>
          <a:p>
            <a:pPr marL="800100" lvl="2" indent="0">
              <a:buNone/>
            </a:pPr>
            <a:r>
              <a:rPr lang="en-US" sz="1900" dirty="0" smtClean="0"/>
              <a:t>[This points </a:t>
            </a:r>
            <a:r>
              <a:rPr lang="en-US" sz="1900" dirty="0"/>
              <a:t>at </a:t>
            </a:r>
            <a:r>
              <a:rPr lang="en-US" sz="1900" b="1" u="sng" dirty="0"/>
              <a:t>the </a:t>
            </a:r>
            <a:r>
              <a:rPr lang="en-US" sz="1900" b="1" u="sng" dirty="0" smtClean="0"/>
              <a:t>multiplicity of scales</a:t>
            </a:r>
            <a:r>
              <a:rPr lang="en-US" sz="1900" dirty="0" smtClean="0"/>
              <a:t>) at which local development can be promoted </a:t>
            </a:r>
            <a:r>
              <a:rPr lang="en-US" sz="1900" dirty="0"/>
              <a:t>(“local” </a:t>
            </a:r>
            <a:r>
              <a:rPr lang="en-US" sz="1900" dirty="0" smtClean="0"/>
              <a:t>as a </a:t>
            </a:r>
            <a:r>
              <a:rPr lang="en-US" sz="1900" dirty="0"/>
              <a:t>relative </a:t>
            </a:r>
            <a:r>
              <a:rPr lang="en-US" sz="1900" dirty="0" smtClean="0"/>
              <a:t>concept) and to the </a:t>
            </a:r>
            <a:r>
              <a:rPr lang="en-US" sz="1900" b="1" u="sng" dirty="0" smtClean="0"/>
              <a:t>interdependence</a:t>
            </a:r>
            <a:r>
              <a:rPr lang="en-US" sz="1900" dirty="0" smtClean="0"/>
              <a:t> </a:t>
            </a:r>
            <a:r>
              <a:rPr lang="en-US" sz="1900" dirty="0"/>
              <a:t>of </a:t>
            </a:r>
            <a:r>
              <a:rPr lang="en-US" sz="1900" dirty="0" smtClean="0"/>
              <a:t>such scales)</a:t>
            </a:r>
            <a:endParaRPr lang="en-US" sz="2100" dirty="0" smtClean="0"/>
          </a:p>
          <a:p>
            <a:endParaRPr lang="en-US" sz="2500" dirty="0" smtClean="0"/>
          </a:p>
          <a:p>
            <a:pPr marL="0" indent="0">
              <a:buNone/>
            </a:pPr>
            <a:r>
              <a:rPr lang="en-US" sz="2500" dirty="0" smtClean="0"/>
              <a:t>We recover both meanings (</a:t>
            </a:r>
            <a:r>
              <a:rPr lang="en-US" sz="2500" i="1" dirty="0" smtClean="0"/>
              <a:t>spatially</a:t>
            </a:r>
            <a:r>
              <a:rPr lang="en-US" sz="2500" dirty="0" smtClean="0"/>
              <a:t> </a:t>
            </a:r>
            <a:r>
              <a:rPr lang="en-US" sz="2500" i="1" dirty="0" smtClean="0"/>
              <a:t>integrated</a:t>
            </a:r>
            <a:r>
              <a:rPr lang="en-US" sz="2500" dirty="0" smtClean="0"/>
              <a:t> and </a:t>
            </a:r>
            <a:r>
              <a:rPr lang="en-US" sz="2500" i="1" dirty="0" smtClean="0"/>
              <a:t>multi-scalar</a:t>
            </a:r>
            <a:r>
              <a:rPr lang="en-US" sz="2500" dirty="0" smtClean="0"/>
              <a:t>) and combine them with the defining characteristics of “local” development (</a:t>
            </a:r>
            <a:r>
              <a:rPr lang="en-US" sz="2500" i="1" dirty="0" smtClean="0"/>
              <a:t>endogenous</a:t>
            </a:r>
            <a:r>
              <a:rPr lang="en-US" sz="2500" dirty="0" smtClean="0"/>
              <a:t> and </a:t>
            </a:r>
            <a:r>
              <a:rPr lang="en-US" sz="2500" i="1" dirty="0" smtClean="0"/>
              <a:t>incremental</a:t>
            </a:r>
            <a:r>
              <a:rPr lang="en-US" sz="2500" dirty="0" smtClean="0"/>
              <a:t>) to come to </a:t>
            </a:r>
            <a:r>
              <a:rPr lang="en-US" sz="2500" b="1" u="sng" dirty="0" smtClean="0">
                <a:solidFill>
                  <a:srgbClr val="0070C0"/>
                </a:solidFill>
              </a:rPr>
              <a:t>a richer definition of Local/Territorial Development </a:t>
            </a:r>
            <a:r>
              <a:rPr lang="en-US" sz="2500" dirty="0" smtClean="0"/>
              <a:t>(see next slide)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71596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On Terminology : “Territorial” Development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1868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533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On Terminology : “Territorial” </a:t>
            </a:r>
            <a:r>
              <a:rPr lang="en-US" sz="2800" b="1" dirty="0" smtClean="0"/>
              <a:t>as </a:t>
            </a:r>
            <a:r>
              <a:rPr lang="en-US" sz="2800" b="1" dirty="0" smtClean="0"/>
              <a:t>“Local” Development</a:t>
            </a:r>
            <a:endParaRPr lang="en-US" sz="28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62" y="808603"/>
            <a:ext cx="8167038" cy="6034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0166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48640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2600" dirty="0" smtClean="0"/>
              <a:t>We define the “Territorial </a:t>
            </a:r>
            <a:r>
              <a:rPr lang="en-US" sz="2600" dirty="0"/>
              <a:t>Approach to Local </a:t>
            </a:r>
            <a:r>
              <a:rPr lang="en-US" sz="2600" dirty="0" smtClean="0"/>
              <a:t>Development” </a:t>
            </a:r>
            <a:r>
              <a:rPr lang="en-US" sz="2600" dirty="0"/>
              <a:t>(TALD) </a:t>
            </a:r>
            <a:r>
              <a:rPr lang="en-US" sz="2600" dirty="0" smtClean="0"/>
              <a:t>as a multi-dimensional  </a:t>
            </a:r>
            <a:r>
              <a:rPr lang="en-US" sz="2600" b="1" u="sng" dirty="0">
                <a:solidFill>
                  <a:srgbClr val="0070C0"/>
                </a:solidFill>
              </a:rPr>
              <a:t>national </a:t>
            </a:r>
            <a:r>
              <a:rPr lang="en-US" sz="2600" b="1" u="sng" dirty="0" smtClean="0">
                <a:solidFill>
                  <a:srgbClr val="0070C0"/>
                </a:solidFill>
              </a:rPr>
              <a:t>policy </a:t>
            </a:r>
            <a:r>
              <a:rPr lang="en-US" sz="2600" dirty="0" smtClean="0"/>
              <a:t>that:</a:t>
            </a:r>
          </a:p>
          <a:p>
            <a:pPr lvl="1"/>
            <a:endParaRPr lang="en-US" sz="2600" dirty="0" smtClean="0"/>
          </a:p>
          <a:p>
            <a:r>
              <a:rPr lang="en-US" sz="2600" b="1" u="sng" dirty="0" smtClean="0">
                <a:solidFill>
                  <a:srgbClr val="0070C0"/>
                </a:solidFill>
              </a:rPr>
              <a:t>Understands</a:t>
            </a:r>
            <a:r>
              <a:rPr lang="en-US" sz="2600" dirty="0" smtClean="0"/>
              <a:t>  Territorial Development as </a:t>
            </a:r>
            <a:r>
              <a:rPr lang="en-US" sz="2600" dirty="0" smtClean="0"/>
              <a:t>endogenous, incremental multi-scalar and </a:t>
            </a:r>
            <a:r>
              <a:rPr lang="en-US" sz="2600" dirty="0" smtClean="0"/>
              <a:t>spatially integrated, </a:t>
            </a:r>
            <a:r>
              <a:rPr lang="en-US" sz="2600" dirty="0" smtClean="0"/>
              <a:t>Local </a:t>
            </a:r>
            <a:r>
              <a:rPr lang="en-US" sz="2600" dirty="0"/>
              <a:t>Development </a:t>
            </a:r>
            <a:endParaRPr lang="en-US" sz="2600" dirty="0" smtClean="0"/>
          </a:p>
          <a:p>
            <a:endParaRPr lang="en-US" sz="2600" dirty="0" smtClean="0"/>
          </a:p>
          <a:p>
            <a:r>
              <a:rPr lang="en-US" sz="2600" b="1" u="sng" dirty="0" smtClean="0">
                <a:solidFill>
                  <a:srgbClr val="0070C0"/>
                </a:solidFill>
              </a:rPr>
              <a:t>Values</a:t>
            </a:r>
            <a:r>
              <a:rPr lang="en-US" sz="2600" dirty="0" smtClean="0"/>
              <a:t>  Territorial Development as a critical component of  the National Development model</a:t>
            </a:r>
            <a:endParaRPr lang="en-US" sz="2600" dirty="0"/>
          </a:p>
          <a:p>
            <a:endParaRPr lang="en-US" sz="2600" dirty="0" smtClean="0"/>
          </a:p>
          <a:p>
            <a:r>
              <a:rPr lang="en-US" sz="2600" b="1" u="sng" dirty="0" smtClean="0">
                <a:solidFill>
                  <a:srgbClr val="0070C0"/>
                </a:solidFill>
              </a:rPr>
              <a:t>Recognizes</a:t>
            </a:r>
            <a:r>
              <a:rPr lang="en-US" sz="2600" dirty="0" smtClean="0"/>
              <a:t> the primary </a:t>
            </a:r>
            <a:r>
              <a:rPr lang="en-US" sz="2600" dirty="0"/>
              <a:t>responsibility </a:t>
            </a:r>
            <a:r>
              <a:rPr lang="en-US" sz="2600" dirty="0" smtClean="0"/>
              <a:t>of autonomous </a:t>
            </a:r>
            <a:r>
              <a:rPr lang="en-US" sz="2600" dirty="0"/>
              <a:t>and accountable </a:t>
            </a:r>
            <a:r>
              <a:rPr lang="en-US" sz="2600" dirty="0" smtClean="0"/>
              <a:t>local authorities for promoting territorial development, and empowers them to plan, finance </a:t>
            </a:r>
            <a:r>
              <a:rPr lang="en-US" sz="2600" dirty="0"/>
              <a:t>and </a:t>
            </a:r>
            <a:r>
              <a:rPr lang="en-US" sz="2600" dirty="0" smtClean="0"/>
              <a:t>manage it.</a:t>
            </a:r>
            <a:endParaRPr lang="en-US" sz="2600" dirty="0"/>
          </a:p>
          <a:p>
            <a:endParaRPr lang="en-US" b="1" i="1" u="sng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5334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/>
              <a:t>On Terminology :  A “Territorial Approach to Local Development”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88685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71596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Decentralization: Driven by Politics, Shaped by Policy</a:t>
            </a:r>
            <a:endParaRPr lang="en-US" sz="28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59" y="914400"/>
            <a:ext cx="881948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72640" y="184404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DRIVE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2640" y="323088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SHAPE</a:t>
            </a:r>
            <a:endParaRPr lang="en-US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" y="518160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KEY QUESTION  </a:t>
            </a:r>
          </a:p>
          <a:p>
            <a:pPr algn="ctr"/>
            <a:r>
              <a:rPr lang="en-US" sz="2800" b="1" u="sng" dirty="0" smtClean="0">
                <a:solidFill>
                  <a:srgbClr val="0070C0"/>
                </a:solidFill>
              </a:rPr>
              <a:t>Is the National Development Policy supportive of Local/Territorial Development ? </a:t>
            </a:r>
            <a:endParaRPr lang="en-US" sz="28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92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715000"/>
          </a:xfrm>
        </p:spPr>
        <p:txBody>
          <a:bodyPr>
            <a:noAutofit/>
          </a:bodyPr>
          <a:lstStyle/>
          <a:p>
            <a:r>
              <a:rPr lang="en-US" sz="2000" b="1" u="sng" dirty="0" smtClean="0">
                <a:solidFill>
                  <a:srgbClr val="0070C0"/>
                </a:solidFill>
              </a:rPr>
              <a:t>Globalization</a:t>
            </a:r>
            <a:r>
              <a:rPr lang="en-US" sz="2000" dirty="0" smtClean="0"/>
              <a:t> associated with </a:t>
            </a:r>
          </a:p>
          <a:p>
            <a:pPr lvl="1"/>
            <a:r>
              <a:rPr lang="en-US" sz="2000" dirty="0" smtClean="0"/>
              <a:t>Adoption of </a:t>
            </a:r>
            <a:r>
              <a:rPr lang="en-US" sz="2000" b="1" u="sng" dirty="0" smtClean="0">
                <a:solidFill>
                  <a:srgbClr val="0070C0"/>
                </a:solidFill>
              </a:rPr>
              <a:t>outward oriented </a:t>
            </a:r>
            <a:r>
              <a:rPr lang="en-US" sz="2000" dirty="0" smtClean="0"/>
              <a:t>development models</a:t>
            </a:r>
          </a:p>
          <a:p>
            <a:pPr lvl="1"/>
            <a:r>
              <a:rPr lang="en-US" sz="2000" dirty="0" smtClean="0"/>
              <a:t>growing </a:t>
            </a:r>
            <a:r>
              <a:rPr lang="en-US" sz="2000" dirty="0"/>
              <a:t>imbalances, (across economic and social indicators), </a:t>
            </a:r>
            <a:r>
              <a:rPr lang="en-US" sz="2000" b="1" u="sng" dirty="0">
                <a:solidFill>
                  <a:srgbClr val="0070C0"/>
                </a:solidFill>
              </a:rPr>
              <a:t>between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urban and rural areas and </a:t>
            </a:r>
            <a:r>
              <a:rPr lang="en-US" sz="2000" b="1" u="sng" dirty="0">
                <a:solidFill>
                  <a:srgbClr val="0070C0"/>
                </a:solidFill>
              </a:rPr>
              <a:t>within</a:t>
            </a:r>
            <a:r>
              <a:rPr lang="en-US" sz="2000" dirty="0"/>
              <a:t> </a:t>
            </a:r>
            <a:r>
              <a:rPr lang="en-US" sz="2000" dirty="0" smtClean="0"/>
              <a:t>urban areas. </a:t>
            </a:r>
            <a:endParaRPr lang="en-US" sz="2000" dirty="0"/>
          </a:p>
          <a:p>
            <a:pPr lvl="1"/>
            <a:r>
              <a:rPr lang="en-US" sz="2000" dirty="0" smtClean="0"/>
              <a:t>Increase </a:t>
            </a:r>
            <a:r>
              <a:rPr lang="en-US" sz="2000" dirty="0"/>
              <a:t>of inequality </a:t>
            </a:r>
            <a:r>
              <a:rPr lang="en-US" sz="2000" dirty="0" smtClean="0"/>
              <a:t>threatening </a:t>
            </a:r>
            <a:r>
              <a:rPr lang="en-US" sz="2000" dirty="0"/>
              <a:t>political </a:t>
            </a:r>
            <a:r>
              <a:rPr lang="en-US" sz="2000" b="1" u="sng" dirty="0">
                <a:solidFill>
                  <a:srgbClr val="0070C0"/>
                </a:solidFill>
              </a:rPr>
              <a:t>stability</a:t>
            </a:r>
            <a:r>
              <a:rPr lang="en-US" sz="2000" dirty="0"/>
              <a:t> and economic </a:t>
            </a:r>
            <a:r>
              <a:rPr lang="en-US" sz="2000" b="1" u="sng" dirty="0">
                <a:solidFill>
                  <a:srgbClr val="0070C0"/>
                </a:solidFill>
              </a:rPr>
              <a:t>growth</a:t>
            </a:r>
            <a:r>
              <a:rPr lang="en-US" sz="2000" dirty="0"/>
              <a:t>.</a:t>
            </a:r>
          </a:p>
          <a:p>
            <a:r>
              <a:rPr lang="en-US" sz="2000" b="1" u="sng" dirty="0">
                <a:solidFill>
                  <a:srgbClr val="0070C0"/>
                </a:solidFill>
              </a:rPr>
              <a:t>Traditional policies </a:t>
            </a:r>
            <a:r>
              <a:rPr lang="en-US" sz="2000" dirty="0"/>
              <a:t>have aimed at correcting territorial disparities, through </a:t>
            </a:r>
            <a:endParaRPr lang="en-US" sz="2000" dirty="0" smtClean="0"/>
          </a:p>
          <a:p>
            <a:pPr lvl="1"/>
            <a:r>
              <a:rPr lang="en-US" sz="2000" dirty="0"/>
              <a:t>a variety of </a:t>
            </a:r>
            <a:r>
              <a:rPr lang="en-US" sz="2000" b="1" u="sng" dirty="0">
                <a:solidFill>
                  <a:srgbClr val="0070C0"/>
                </a:solidFill>
              </a:rPr>
              <a:t>regional development </a:t>
            </a:r>
            <a:r>
              <a:rPr lang="en-US" sz="2000" b="1" u="sng" dirty="0" smtClean="0">
                <a:solidFill>
                  <a:srgbClr val="0070C0"/>
                </a:solidFill>
              </a:rPr>
              <a:t>programs</a:t>
            </a:r>
            <a:r>
              <a:rPr lang="en-US" sz="2000" dirty="0" smtClean="0"/>
              <a:t>  (mostly focused on infrastructure spending in </a:t>
            </a:r>
            <a:r>
              <a:rPr lang="en-US" sz="2000" dirty="0"/>
              <a:t>less developed </a:t>
            </a:r>
            <a:r>
              <a:rPr lang="en-US" sz="2000" dirty="0" smtClean="0"/>
              <a:t>areas) </a:t>
            </a:r>
          </a:p>
          <a:p>
            <a:pPr lvl="1"/>
            <a:r>
              <a:rPr lang="en-US" sz="2000" dirty="0" smtClean="0"/>
              <a:t>Spending for </a:t>
            </a:r>
            <a:r>
              <a:rPr lang="en-US" sz="2000" b="1" u="sng" dirty="0" smtClean="0">
                <a:solidFill>
                  <a:srgbClr val="0070C0"/>
                </a:solidFill>
              </a:rPr>
              <a:t>upgrading </a:t>
            </a:r>
            <a:r>
              <a:rPr lang="en-US" sz="2000" b="1" u="sng" dirty="0">
                <a:solidFill>
                  <a:srgbClr val="0070C0"/>
                </a:solidFill>
              </a:rPr>
              <a:t>housing and sanitation conditions</a:t>
            </a:r>
            <a:r>
              <a:rPr lang="en-US" sz="2000" dirty="0"/>
              <a:t> in fast growing slum areas</a:t>
            </a:r>
            <a:r>
              <a:rPr lang="en-US" sz="2000" dirty="0" smtClean="0"/>
              <a:t>.</a:t>
            </a:r>
          </a:p>
          <a:p>
            <a:r>
              <a:rPr lang="en-US" sz="2000" b="1" u="sng" dirty="0" smtClean="0">
                <a:solidFill>
                  <a:srgbClr val="0070C0"/>
                </a:solidFill>
              </a:rPr>
              <a:t>Mixed results</a:t>
            </a:r>
            <a:r>
              <a:rPr lang="en-US" sz="2000" dirty="0" smtClean="0"/>
              <a:t>. Problems with these policies are both </a:t>
            </a:r>
            <a:r>
              <a:rPr lang="en-US" sz="2000" dirty="0"/>
              <a:t>conceptual and practical.</a:t>
            </a:r>
          </a:p>
          <a:p>
            <a:pPr lvl="1"/>
            <a:r>
              <a:rPr lang="en-US" sz="2000" dirty="0"/>
              <a:t>strictly </a:t>
            </a:r>
            <a:r>
              <a:rPr lang="en-US" sz="2000" b="1" u="sng" dirty="0">
                <a:solidFill>
                  <a:srgbClr val="0070C0"/>
                </a:solidFill>
              </a:rPr>
              <a:t>top-down</a:t>
            </a:r>
            <a:r>
              <a:rPr lang="en-US" sz="2000" u="sng" dirty="0">
                <a:solidFill>
                  <a:srgbClr val="0070C0"/>
                </a:solidFill>
              </a:rPr>
              <a:t>, </a:t>
            </a:r>
            <a:r>
              <a:rPr lang="en-US" sz="2000" b="1" u="sng" dirty="0">
                <a:solidFill>
                  <a:srgbClr val="0070C0"/>
                </a:solidFill>
              </a:rPr>
              <a:t>sectoral </a:t>
            </a:r>
            <a:r>
              <a:rPr lang="en-US" sz="2000" b="1" u="sng" dirty="0" smtClean="0">
                <a:solidFill>
                  <a:srgbClr val="0070C0"/>
                </a:solidFill>
              </a:rPr>
              <a:t>logic, </a:t>
            </a:r>
            <a:r>
              <a:rPr lang="en-US" sz="2000" dirty="0" smtClean="0"/>
              <a:t> instead of </a:t>
            </a:r>
            <a:r>
              <a:rPr lang="en-US" sz="2000" i="1" dirty="0" smtClean="0"/>
              <a:t>integrated </a:t>
            </a:r>
            <a:r>
              <a:rPr lang="en-US" sz="2000" i="1" dirty="0"/>
              <a:t>packages </a:t>
            </a:r>
            <a:r>
              <a:rPr lang="en-US" sz="2000" dirty="0"/>
              <a:t>and </a:t>
            </a:r>
            <a:r>
              <a:rPr lang="en-US" sz="2000" dirty="0" smtClean="0"/>
              <a:t>lack of </a:t>
            </a:r>
            <a:r>
              <a:rPr lang="en-US" sz="2000" i="1" dirty="0" smtClean="0"/>
              <a:t>strategic </a:t>
            </a:r>
            <a:r>
              <a:rPr lang="en-US" sz="2000" i="1" dirty="0"/>
              <a:t>spatial focus </a:t>
            </a:r>
            <a:r>
              <a:rPr lang="en-US" sz="2000" dirty="0" smtClean="0"/>
              <a:t>in public investments planning </a:t>
            </a:r>
            <a:endParaRPr lang="en-US" sz="2000" dirty="0"/>
          </a:p>
          <a:p>
            <a:pPr lvl="1"/>
            <a:r>
              <a:rPr lang="en-US" sz="2000" dirty="0" smtClean="0"/>
              <a:t>Resources required  </a:t>
            </a:r>
            <a:r>
              <a:rPr lang="en-US" sz="2000" b="1" u="sng" dirty="0">
                <a:solidFill>
                  <a:srgbClr val="0070C0"/>
                </a:solidFill>
              </a:rPr>
              <a:t>beyond the possibilities of public spending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 under fiscal </a:t>
            </a:r>
            <a:r>
              <a:rPr lang="en-US" sz="2000" dirty="0"/>
              <a:t>discipline </a:t>
            </a:r>
            <a:r>
              <a:rPr lang="en-US" sz="2000" dirty="0" smtClean="0"/>
              <a:t>constraints </a:t>
            </a:r>
            <a:endParaRPr lang="en-US" sz="2000" dirty="0"/>
          </a:p>
          <a:p>
            <a:endParaRPr lang="en-US" sz="2400" dirty="0"/>
          </a:p>
          <a:p>
            <a:endParaRPr lang="en-US" sz="2400" b="1" u="sng" dirty="0">
              <a:solidFill>
                <a:srgbClr val="0070C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/>
              <a:t>Why a TALD ? : Growing inequalities and ineffective responses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14815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3000" cy="639762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/>
              <a:t>Leading to  questions and a search for new approaches…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8392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u="sng" dirty="0" smtClean="0">
                <a:solidFill>
                  <a:srgbClr val="0070C0"/>
                </a:solidFill>
              </a:rPr>
              <a:t>Radical </a:t>
            </a:r>
            <a:r>
              <a:rPr lang="en-US" sz="2400" b="1" u="sng" dirty="0">
                <a:solidFill>
                  <a:srgbClr val="0070C0"/>
                </a:solidFill>
              </a:rPr>
              <a:t>questioning </a:t>
            </a:r>
            <a:r>
              <a:rPr lang="en-US" sz="2400" dirty="0"/>
              <a:t>of whether “balanced” development itself should be pursued </a:t>
            </a:r>
            <a:r>
              <a:rPr lang="en-US" sz="2400" dirty="0" smtClean="0"/>
              <a:t>(see the </a:t>
            </a:r>
            <a:r>
              <a:rPr lang="en-US" sz="2400" dirty="0"/>
              <a:t>World Bank’s 2009 </a:t>
            </a:r>
            <a:r>
              <a:rPr lang="en-US" sz="2400" dirty="0" smtClean="0"/>
              <a:t>WDR)….</a:t>
            </a:r>
          </a:p>
          <a:p>
            <a:pPr marL="0" indent="0">
              <a:buNone/>
            </a:pPr>
            <a:endParaRPr lang="en-US" sz="1400" b="1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b="1" u="sng" dirty="0" smtClean="0">
                <a:solidFill>
                  <a:srgbClr val="0070C0"/>
                </a:solidFill>
              </a:rPr>
              <a:t>An emerging consensus</a:t>
            </a:r>
            <a:r>
              <a:rPr lang="en-US" sz="2400" dirty="0" smtClean="0"/>
              <a:t>, that a </a:t>
            </a:r>
            <a:r>
              <a:rPr lang="en-US" sz="2400" dirty="0"/>
              <a:t>new set of </a:t>
            </a:r>
            <a:r>
              <a:rPr lang="en-US" sz="2400" b="1" u="sng" dirty="0">
                <a:solidFill>
                  <a:srgbClr val="0070C0"/>
                </a:solidFill>
              </a:rPr>
              <a:t>more realistic, selective and effective policies</a:t>
            </a:r>
            <a:r>
              <a:rPr lang="en-US" sz="2400" dirty="0"/>
              <a:t> </a:t>
            </a:r>
            <a:r>
              <a:rPr lang="en-US" sz="2400" dirty="0" smtClean="0"/>
              <a:t>is needed, including: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2200" b="1" u="sng" dirty="0" smtClean="0">
                <a:solidFill>
                  <a:schemeClr val="accent1"/>
                </a:solidFill>
              </a:rPr>
              <a:t>Rebalancing </a:t>
            </a:r>
            <a:r>
              <a:rPr lang="en-US" sz="2200" b="1" u="sng" dirty="0">
                <a:solidFill>
                  <a:schemeClr val="accent1"/>
                </a:solidFill>
              </a:rPr>
              <a:t>the economic model</a:t>
            </a:r>
            <a:r>
              <a:rPr lang="en-US" sz="2200" dirty="0"/>
              <a:t> that generates the </a:t>
            </a:r>
            <a:r>
              <a:rPr lang="en-US" sz="2200" dirty="0" smtClean="0"/>
              <a:t>inequalities </a:t>
            </a:r>
            <a:r>
              <a:rPr lang="en-US" sz="2200" dirty="0"/>
              <a:t>with greater support to internal demand and </a:t>
            </a:r>
            <a:r>
              <a:rPr lang="en-US" sz="2200" dirty="0" smtClean="0"/>
              <a:t>domestic market </a:t>
            </a:r>
            <a:endParaRPr lang="en-US" sz="2200" dirty="0"/>
          </a:p>
          <a:p>
            <a:r>
              <a:rPr lang="en-US" sz="2200" b="1" u="sng" dirty="0" smtClean="0">
                <a:solidFill>
                  <a:schemeClr val="accent1"/>
                </a:solidFill>
              </a:rPr>
              <a:t>Embracing</a:t>
            </a:r>
            <a:r>
              <a:rPr lang="en-US" sz="2200" dirty="0" smtClean="0"/>
              <a:t>, </a:t>
            </a:r>
            <a:r>
              <a:rPr lang="en-US" sz="2200" dirty="0"/>
              <a:t>rather than </a:t>
            </a:r>
            <a:r>
              <a:rPr lang="en-US" sz="2200" dirty="0" smtClean="0"/>
              <a:t>fighting </a:t>
            </a:r>
            <a:r>
              <a:rPr lang="en-US" sz="2200" dirty="0"/>
              <a:t>accelerated </a:t>
            </a:r>
            <a:r>
              <a:rPr lang="en-US" sz="2200" b="1" u="sng" dirty="0">
                <a:solidFill>
                  <a:schemeClr val="accent1"/>
                </a:solidFill>
              </a:rPr>
              <a:t>urbanization</a:t>
            </a:r>
          </a:p>
          <a:p>
            <a:r>
              <a:rPr lang="en-US" sz="2200" b="1" u="sng" dirty="0" smtClean="0">
                <a:solidFill>
                  <a:schemeClr val="accent1"/>
                </a:solidFill>
              </a:rPr>
              <a:t>Strategically </a:t>
            </a:r>
            <a:r>
              <a:rPr lang="en-US" sz="2200" b="1" u="sng" dirty="0">
                <a:solidFill>
                  <a:schemeClr val="accent1"/>
                </a:solidFill>
              </a:rPr>
              <a:t>focus</a:t>
            </a:r>
            <a:r>
              <a:rPr lang="en-US" sz="2200" dirty="0"/>
              <a:t> </a:t>
            </a:r>
            <a:r>
              <a:rPr lang="en-US" sz="2200" dirty="0" smtClean="0"/>
              <a:t>public </a:t>
            </a:r>
            <a:r>
              <a:rPr lang="en-US" sz="2200" dirty="0"/>
              <a:t>investments to help </a:t>
            </a:r>
            <a:r>
              <a:rPr lang="en-US" sz="2200" dirty="0" smtClean="0"/>
              <a:t>selected localities </a:t>
            </a:r>
            <a:r>
              <a:rPr lang="en-US" sz="2200" dirty="0"/>
              <a:t>emerge as competitive nodes of the global </a:t>
            </a:r>
            <a:r>
              <a:rPr lang="en-US" sz="2200" dirty="0" smtClean="0"/>
              <a:t>economy </a:t>
            </a:r>
            <a:endParaRPr lang="en-US" sz="2200" dirty="0"/>
          </a:p>
          <a:p>
            <a:r>
              <a:rPr lang="en-US" sz="2200" b="1" u="sng" dirty="0" smtClean="0">
                <a:solidFill>
                  <a:schemeClr val="accent1"/>
                </a:solidFill>
              </a:rPr>
              <a:t>Packaging </a:t>
            </a:r>
            <a:r>
              <a:rPr lang="en-US" sz="2200" b="1" u="sng" dirty="0" smtClean="0">
                <a:solidFill>
                  <a:schemeClr val="accent1"/>
                </a:solidFill>
              </a:rPr>
              <a:t>public </a:t>
            </a:r>
            <a:r>
              <a:rPr lang="en-US" sz="2200" b="1" u="sng" dirty="0">
                <a:solidFill>
                  <a:schemeClr val="accent1"/>
                </a:solidFill>
              </a:rPr>
              <a:t>investments </a:t>
            </a:r>
            <a:r>
              <a:rPr lang="en-US" sz="2200" dirty="0" smtClean="0"/>
              <a:t>to support </a:t>
            </a:r>
            <a:r>
              <a:rPr lang="en-US" sz="2200" dirty="0" smtClean="0"/>
              <a:t>LD </a:t>
            </a:r>
            <a:r>
              <a:rPr lang="en-US" sz="2200" dirty="0" smtClean="0"/>
              <a:t>strategies </a:t>
            </a:r>
            <a:endParaRPr lang="en-US" sz="2200" dirty="0"/>
          </a:p>
          <a:p>
            <a:r>
              <a:rPr lang="en-US" sz="2200" b="1" u="sng" dirty="0" smtClean="0">
                <a:solidFill>
                  <a:schemeClr val="accent1"/>
                </a:solidFill>
              </a:rPr>
              <a:t>Injecting </a:t>
            </a:r>
            <a:r>
              <a:rPr lang="en-US" sz="2200" b="1" u="sng" dirty="0">
                <a:solidFill>
                  <a:schemeClr val="accent1"/>
                </a:solidFill>
              </a:rPr>
              <a:t>realism in services delivery </a:t>
            </a:r>
            <a:r>
              <a:rPr lang="en-US" sz="2200" dirty="0" smtClean="0"/>
              <a:t>systems </a:t>
            </a:r>
            <a:r>
              <a:rPr lang="en-US" sz="2200" dirty="0"/>
              <a:t>by </a:t>
            </a:r>
            <a:r>
              <a:rPr lang="en-US" sz="2200" dirty="0" smtClean="0"/>
              <a:t>supporting an expanded </a:t>
            </a:r>
            <a:r>
              <a:rPr lang="en-US" sz="2200" dirty="0"/>
              <a:t>role </a:t>
            </a:r>
            <a:r>
              <a:rPr lang="en-US" sz="2200" dirty="0" smtClean="0"/>
              <a:t>for community-based </a:t>
            </a:r>
            <a:r>
              <a:rPr lang="en-US" sz="2200" dirty="0"/>
              <a:t>and private </a:t>
            </a:r>
            <a:r>
              <a:rPr lang="en-US" sz="2200" dirty="0" smtClean="0"/>
              <a:t>sector co-provision/production.</a:t>
            </a:r>
            <a:endParaRPr lang="en-US" sz="22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614022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563562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/>
              <a:t>…which call for an empowerment </a:t>
            </a:r>
            <a:r>
              <a:rPr lang="en-US" sz="2800" b="1" dirty="0" smtClean="0"/>
              <a:t>of  local authorities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/>
          </a:bodyPr>
          <a:lstStyle/>
          <a:p>
            <a:r>
              <a:rPr lang="en-US" sz="2400" dirty="0"/>
              <a:t>Clearly, both </a:t>
            </a:r>
            <a:r>
              <a:rPr lang="en-US" sz="2400" dirty="0" smtClean="0"/>
              <a:t>expanding the territorial footprint of economic </a:t>
            </a:r>
            <a:r>
              <a:rPr lang="en-US" sz="2400" dirty="0"/>
              <a:t>growth and preserving or enhancing basic social services, will require </a:t>
            </a:r>
            <a:endParaRPr lang="en-US" sz="2400" dirty="0" smtClean="0"/>
          </a:p>
          <a:p>
            <a:pPr lvl="1"/>
            <a:r>
              <a:rPr lang="en-US" sz="2400" b="1" u="sng" dirty="0" smtClean="0">
                <a:solidFill>
                  <a:srgbClr val="0070C0"/>
                </a:solidFill>
              </a:rPr>
              <a:t>Greater efficiency </a:t>
            </a:r>
            <a:r>
              <a:rPr lang="en-US" sz="2400" dirty="0" smtClean="0"/>
              <a:t>(local-responsiveness and value-for-money) in the use of limited </a:t>
            </a:r>
            <a:r>
              <a:rPr lang="en-US" sz="2400" dirty="0"/>
              <a:t>central State </a:t>
            </a:r>
            <a:r>
              <a:rPr lang="en-US" sz="2400" dirty="0" smtClean="0"/>
              <a:t>resources, as well as </a:t>
            </a:r>
            <a:endParaRPr lang="en-US" sz="2400" dirty="0" smtClean="0"/>
          </a:p>
          <a:p>
            <a:pPr lvl="1"/>
            <a:r>
              <a:rPr lang="en-US" sz="2400" b="1" u="sng" dirty="0" smtClean="0">
                <a:solidFill>
                  <a:srgbClr val="0070C0"/>
                </a:solidFill>
              </a:rPr>
              <a:t>Mobilization </a:t>
            </a:r>
            <a:r>
              <a:rPr lang="en-US" sz="2400" b="1" u="sng" dirty="0">
                <a:solidFill>
                  <a:srgbClr val="0070C0"/>
                </a:solidFill>
              </a:rPr>
              <a:t>of </a:t>
            </a:r>
            <a:r>
              <a:rPr lang="en-US" sz="2400" b="1" u="sng" dirty="0" smtClean="0">
                <a:solidFill>
                  <a:srgbClr val="0070C0"/>
                </a:solidFill>
              </a:rPr>
              <a:t> additional resources </a:t>
            </a:r>
            <a:r>
              <a:rPr lang="en-US" sz="2400" dirty="0"/>
              <a:t>from </a:t>
            </a:r>
            <a:r>
              <a:rPr lang="en-US" sz="2400" dirty="0" smtClean="0"/>
              <a:t>local communities </a:t>
            </a:r>
            <a:r>
              <a:rPr lang="en-US" sz="2400" dirty="0"/>
              <a:t>and private </a:t>
            </a:r>
            <a:r>
              <a:rPr lang="en-US" sz="2400" dirty="0" smtClean="0"/>
              <a:t>sector.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None </a:t>
            </a:r>
            <a:r>
              <a:rPr lang="en-US" sz="2400" dirty="0"/>
              <a:t>of this will be possible without </a:t>
            </a:r>
            <a:r>
              <a:rPr lang="en-US" sz="2400" b="1" u="sng" dirty="0" smtClean="0">
                <a:solidFill>
                  <a:srgbClr val="0070C0"/>
                </a:solidFill>
              </a:rPr>
              <a:t>developmental </a:t>
            </a:r>
            <a:r>
              <a:rPr lang="en-US" sz="2400" b="1" u="sng" dirty="0" smtClean="0">
                <a:solidFill>
                  <a:srgbClr val="0070C0"/>
                </a:solidFill>
              </a:rPr>
              <a:t>local </a:t>
            </a:r>
            <a:r>
              <a:rPr lang="en-US" sz="2400" b="1" u="sng" dirty="0">
                <a:solidFill>
                  <a:srgbClr val="0070C0"/>
                </a:solidFill>
              </a:rPr>
              <a:t>authorities</a:t>
            </a:r>
            <a:r>
              <a:rPr lang="en-US" sz="2400" u="sng" dirty="0"/>
              <a:t> </a:t>
            </a:r>
            <a:r>
              <a:rPr lang="en-US" sz="2400" dirty="0"/>
              <a:t>empowered with a meaningful degree of autonomy and embedded in effective networks of accountability relations. </a:t>
            </a:r>
          </a:p>
        </p:txBody>
      </p:sp>
    </p:spTree>
    <p:extLst>
      <p:ext uri="{BB962C8B-B14F-4D97-AF65-F5344CB8AC3E}">
        <p14:creationId xmlns:p14="http://schemas.microsoft.com/office/powerpoint/2010/main" val="3916182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725257"/>
              </p:ext>
            </p:extLst>
          </p:nvPr>
        </p:nvGraphicFramePr>
        <p:xfrm>
          <a:off x="1600200" y="750912"/>
          <a:ext cx="6019800" cy="5929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Visio" r:id="rId4" imgW="4857885" imgH="4781460" progId="Visio.Drawing.11">
                  <p:embed/>
                </p:oleObj>
              </mc:Choice>
              <mc:Fallback>
                <p:oleObj name="Visio" r:id="rId4" imgW="4857885" imgH="478146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750912"/>
                        <a:ext cx="6019800" cy="59299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487363"/>
          </a:xfrm>
          <a:solidFill>
            <a:schemeClr val="tx2"/>
          </a:solidFill>
        </p:spPr>
        <p:txBody>
          <a:bodyPr>
            <a:noAutofit/>
          </a:bodyPr>
          <a:lstStyle/>
          <a:p>
            <a:pPr lvl="2"/>
            <a:r>
              <a:rPr lang="en-US" sz="2000" b="1" dirty="0" smtClean="0">
                <a:solidFill>
                  <a:schemeClr val="bg1"/>
                </a:solidFill>
              </a:rPr>
              <a:t>Assessing the context: Where does your country stand ?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276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632</Words>
  <Application>Microsoft Office PowerPoint</Application>
  <PresentationFormat>On-screen Show (4:3)</PresentationFormat>
  <Paragraphs>57</Paragraphs>
  <Slides>11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Slide_Master</vt:lpstr>
      <vt:lpstr>2_Office Theme</vt:lpstr>
      <vt:lpstr>Visio</vt:lpstr>
      <vt:lpstr>Microsoft Visio Drawing</vt:lpstr>
      <vt:lpstr> Session 1.5   A Territorial Approach to Local Development The missing decentralization-development link ?   Leonardo G. Romeo Local Development International LLC New York University  Workshop on Decentralization Reforms, Local Governance, Local and Territorial Development  Brussels - 13 to 17 April 2005 </vt:lpstr>
      <vt:lpstr>On Terminology : “Territorial” Development</vt:lpstr>
      <vt:lpstr>On Terminology : “Territorial” as “Local” Development</vt:lpstr>
      <vt:lpstr>On Terminology :  A “Territorial Approach to Local Development”</vt:lpstr>
      <vt:lpstr>Decentralization: Driven by Politics, Shaped by Policy</vt:lpstr>
      <vt:lpstr>Why a TALD ? : Growing inequalities and ineffective responses</vt:lpstr>
      <vt:lpstr>Leading to  questions and a search for new approaches…</vt:lpstr>
      <vt:lpstr>…which call for an empowerment of  local authorities </vt:lpstr>
      <vt:lpstr>Assessing the context: Where does your country stand ?</vt:lpstr>
      <vt:lpstr>The TALD building blocks : Multiple entry points for aid</vt:lpstr>
      <vt:lpstr>TALD-supporting Program Framework : where to focus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G&gt; Romeo</dc:creator>
  <cp:lastModifiedBy>Leonardo G&gt; Romeo</cp:lastModifiedBy>
  <cp:revision>39</cp:revision>
  <dcterms:created xsi:type="dcterms:W3CDTF">2015-03-31T20:25:25Z</dcterms:created>
  <dcterms:modified xsi:type="dcterms:W3CDTF">2015-04-09T14:05:15Z</dcterms:modified>
</cp:coreProperties>
</file>