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0"/>
  </p:notesMasterIdLst>
  <p:sldIdLst>
    <p:sldId id="347" r:id="rId2"/>
    <p:sldId id="366" r:id="rId3"/>
    <p:sldId id="348" r:id="rId4"/>
    <p:sldId id="349" r:id="rId5"/>
    <p:sldId id="365" r:id="rId6"/>
    <p:sldId id="350" r:id="rId7"/>
    <p:sldId id="351" r:id="rId8"/>
    <p:sldId id="356" r:id="rId9"/>
    <p:sldId id="353" r:id="rId10"/>
    <p:sldId id="354" r:id="rId11"/>
    <p:sldId id="360" r:id="rId12"/>
    <p:sldId id="364" r:id="rId13"/>
    <p:sldId id="355" r:id="rId14"/>
    <p:sldId id="357" r:id="rId15"/>
    <p:sldId id="363" r:id="rId16"/>
    <p:sldId id="362" r:id="rId17"/>
    <p:sldId id="358" r:id="rId18"/>
    <p:sldId id="359" r:id="rId19"/>
  </p:sldIdLst>
  <p:sldSz cx="9144000" cy="6858000" type="screen4x3"/>
  <p:notesSz cx="6794500" cy="9931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48100" y="0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7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450" y="4718050"/>
            <a:ext cx="5435599" cy="4468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32925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48100" y="9432925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1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9711" indent="-2883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53401" indent="-23068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14762" indent="-23068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76122" indent="-23068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37483" indent="-2306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98843" indent="-2306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60204" indent="-2306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921564" indent="-23068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A8B4745-DEC1-894C-BB2E-3BE2DA5D4458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69C645-6090-BB4C-A8DD-0C3FA8037407}" type="slidenum">
              <a:rPr lang="en-GB" sz="1200"/>
              <a:pPr eaLnBrk="1" hangingPunct="1"/>
              <a:t>6</a:t>
            </a:fld>
            <a:endParaRPr lang="en-GB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CDPM 1 Column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5697537"/>
            <a:ext cx="1650999" cy="81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835696" y="1474241"/>
            <a:ext cx="6840760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3200" algn="l" rtl="0">
              <a:spcBef>
                <a:spcPts val="440"/>
              </a:spcBef>
              <a:buClr>
                <a:srgbClr val="000000"/>
              </a:buClr>
              <a:buFont typeface="Arial"/>
              <a:buChar char="•"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640"/>
              </a:spcBef>
              <a:spcAft>
                <a:spcPts val="0"/>
              </a:spcAft>
              <a:buClr>
                <a:srgbClr val="7C892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979613" y="6237287"/>
            <a:ext cx="151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708400" y="6237287"/>
            <a:ext cx="36718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596188" y="6237287"/>
            <a:ext cx="10906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CDPM 2 Column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5697537"/>
            <a:ext cx="1650999" cy="81438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301271" y="1474241"/>
            <a:ext cx="3384375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3200" algn="l" rtl="0">
              <a:spcBef>
                <a:spcPts val="440"/>
              </a:spcBef>
              <a:buClr>
                <a:srgbClr val="000000"/>
              </a:buClr>
              <a:buFont typeface="Arial"/>
              <a:buChar char="•"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640"/>
              </a:spcBef>
              <a:spcAft>
                <a:spcPts val="0"/>
              </a:spcAft>
              <a:buClr>
                <a:srgbClr val="7C892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835696" y="1474241"/>
            <a:ext cx="3384375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03200" algn="l" rtl="0">
              <a:spcBef>
                <a:spcPts val="440"/>
              </a:spcBef>
              <a:buClr>
                <a:srgbClr val="000000"/>
              </a:buClr>
              <a:buFont typeface="Arial"/>
              <a:buChar char="•"/>
              <a:defRPr/>
            </a:lvl1pPr>
            <a:lvl2pPr marL="457200" indent="0" rtl="0">
              <a:spcBef>
                <a:spcPts val="0"/>
              </a:spcBef>
              <a:buFont typeface="Verdana"/>
              <a:buNone/>
              <a:defRPr/>
            </a:lvl2pPr>
            <a:lvl3pPr marL="914400" indent="0" rtl="0">
              <a:spcBef>
                <a:spcPts val="0"/>
              </a:spcBef>
              <a:buFont typeface="Verdana"/>
              <a:buNone/>
              <a:defRPr/>
            </a:lvl3pPr>
            <a:lvl4pPr marL="1371600" indent="0" rtl="0">
              <a:spcBef>
                <a:spcPts val="0"/>
              </a:spcBef>
              <a:buFont typeface="Verdana"/>
              <a:buNone/>
              <a:defRPr/>
            </a:lvl4pPr>
            <a:lvl5pPr marL="1828800" indent="0" rtl="0">
              <a:spcBef>
                <a:spcPts val="0"/>
              </a:spcBef>
              <a:buFont typeface="Verdana"/>
              <a:buNone/>
              <a:defRPr/>
            </a:lvl5pPr>
            <a:lvl6pPr marL="2286000" indent="0" rtl="0">
              <a:spcBef>
                <a:spcPts val="0"/>
              </a:spcBef>
              <a:buFont typeface="Verdana"/>
              <a:buNone/>
              <a:defRPr/>
            </a:lvl6pPr>
            <a:lvl7pPr marL="2743200" indent="0" rtl="0">
              <a:spcBef>
                <a:spcPts val="0"/>
              </a:spcBef>
              <a:buFont typeface="Verdana"/>
              <a:buNone/>
              <a:defRPr/>
            </a:lvl7pPr>
            <a:lvl8pPr marL="3200400" indent="0" rtl="0">
              <a:spcBef>
                <a:spcPts val="0"/>
              </a:spcBef>
              <a:buFont typeface="Verdana"/>
              <a:buNone/>
              <a:defRPr/>
            </a:lvl8pPr>
            <a:lvl9pPr marL="3657600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979613" y="6237287"/>
            <a:ext cx="151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708400" y="6237287"/>
            <a:ext cx="36718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596188" y="6237287"/>
            <a:ext cx="10906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CDPM Object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640"/>
              </a:spcBef>
              <a:spcAft>
                <a:spcPts val="0"/>
              </a:spcAft>
              <a:buClr>
                <a:srgbClr val="7C892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79511" y="1556791"/>
            <a:ext cx="8784976" cy="4608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000000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979613" y="6237287"/>
            <a:ext cx="151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708400" y="6237287"/>
            <a:ext cx="36718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596188" y="6237287"/>
            <a:ext cx="10906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CDPM Tab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640"/>
              </a:spcBef>
              <a:spcAft>
                <a:spcPts val="0"/>
              </a:spcAft>
              <a:buClr>
                <a:srgbClr val="7C892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1979613" y="6237287"/>
            <a:ext cx="151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708400" y="6237287"/>
            <a:ext cx="36718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7596188" y="6237287"/>
            <a:ext cx="10906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CDPM Empty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738" y="5697537"/>
            <a:ext cx="1650999" cy="81438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835696" y="274637"/>
            <a:ext cx="685110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640"/>
              </a:spcBef>
              <a:spcAft>
                <a:spcPts val="0"/>
              </a:spcAft>
              <a:buClr>
                <a:srgbClr val="7C892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979613" y="6237287"/>
            <a:ext cx="151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708400" y="6237287"/>
            <a:ext cx="367188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596188" y="6237287"/>
            <a:ext cx="1090612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EE89-2135-C64A-967B-D05637ED6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7E3F-F36D-004E-8D56-77E1CC8F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DH 1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 userDrawn="1"/>
        </p:nvSpPr>
        <p:spPr bwMode="auto">
          <a:xfrm>
            <a:off x="185738" y="6680200"/>
            <a:ext cx="8780462" cy="185738"/>
          </a:xfrm>
          <a:prstGeom prst="rect">
            <a:avLst/>
          </a:prstGeom>
          <a:solidFill>
            <a:srgbClr val="82891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13" hasCustomPrompt="1"/>
          </p:nvPr>
        </p:nvSpPr>
        <p:spPr>
          <a:xfrm>
            <a:off x="1835696" y="1474241"/>
            <a:ext cx="6840760" cy="4691063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lang="nl-NL" sz="22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4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defRPr/>
            </a:pPr>
            <a:r>
              <a:rPr lang="nl-BE" dirty="0" smtClean="0"/>
              <a:t>Click to add </a:t>
            </a:r>
            <a:br>
              <a:rPr lang="nl-BE" dirty="0" smtClean="0"/>
            </a:br>
            <a:r>
              <a:rPr lang="nl-BE" dirty="0" smtClean="0"/>
              <a:t>text, </a:t>
            </a:r>
            <a:br>
              <a:rPr lang="nl-BE" dirty="0" smtClean="0"/>
            </a:br>
            <a:r>
              <a:rPr lang="nl-BE" dirty="0" smtClean="0"/>
              <a:t>picture</a:t>
            </a:r>
            <a:br>
              <a:rPr lang="nl-BE" dirty="0" smtClean="0"/>
            </a:br>
            <a:r>
              <a:rPr lang="nl-BE" dirty="0" smtClean="0"/>
              <a:t>shape or media </a:t>
            </a:r>
            <a:r>
              <a:rPr lang="nl-BE" smtClean="0"/>
              <a:t/>
            </a:r>
            <a:br>
              <a:rPr lang="nl-BE" smtClean="0"/>
            </a:br>
            <a:r>
              <a:rPr lang="nl-BE" smtClean="0"/>
              <a:t>For </a:t>
            </a:r>
            <a:r>
              <a:rPr lang="nl-BE" dirty="0" smtClean="0"/>
              <a:t>guidelines, tips and graphics see </a:t>
            </a:r>
            <a:br>
              <a:rPr lang="nl-BE" dirty="0" smtClean="0"/>
            </a:br>
            <a:r>
              <a:rPr lang="nl-BE" dirty="0" smtClean="0"/>
              <a:t>- https://wiki.ecdpm.org/groups/corporateprofiling/</a:t>
            </a:r>
            <a:br>
              <a:rPr lang="nl-BE" dirty="0" smtClean="0"/>
            </a:br>
            <a:r>
              <a:rPr lang="nl-BE" dirty="0" smtClean="0"/>
              <a:t>- https://wiki.ecdpm.org/groups/audiovisuallibrary/</a:t>
            </a:r>
          </a:p>
          <a:p>
            <a:pPr lvl="1">
              <a:defRPr/>
            </a:pPr>
            <a:endParaRPr lang="nl-BE" dirty="0" smtClean="0"/>
          </a:p>
          <a:p>
            <a:pPr lvl="2">
              <a:defRPr/>
            </a:pPr>
            <a:endParaRPr lang="nl-BE" sz="1800" dirty="0" smtClean="0"/>
          </a:p>
          <a:p>
            <a:pPr lvl="3">
              <a:defRPr/>
            </a:pPr>
            <a:endParaRPr lang="nl-BE" sz="1600" dirty="0" smtClean="0"/>
          </a:p>
          <a:p>
            <a:pPr lvl="4">
              <a:defRPr/>
            </a:pPr>
            <a:endParaRPr lang="nl-BE" dirty="0" smtClean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80" charset="0"/>
              <a:buNone/>
              <a:defRPr lang="nl-NL" sz="3200" kern="1200" dirty="0">
                <a:solidFill>
                  <a:srgbClr val="7C892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179512" y="6237288"/>
            <a:ext cx="1872208" cy="365125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nl-BE" dirty="0" smtClean="0"/>
              <a:t>ECDPM</a:t>
            </a:r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7596188" y="6237288"/>
            <a:ext cx="13683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BE" dirty="0"/>
              <a:t>Page </a:t>
            </a:r>
            <a:fld id="{0B84C60D-4909-4448-A759-B5EC25CF3D30}" type="slidenum">
              <a:rPr lang="nl-BE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990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61" r:id="rId6"/>
    <p:sldLayoutId id="2147483662" r:id="rId7"/>
    <p:sldLayoutId id="2147483663" r:id="rId8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779236"/>
            <a:ext cx="8784976" cy="5386067"/>
          </a:xfrm>
        </p:spPr>
        <p:txBody>
          <a:bodyPr/>
          <a:lstStyle/>
          <a:p>
            <a:r>
              <a:rPr lang="en-US" sz="2800" dirty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dirty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dirty="0" smtClean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> Seminar on</a:t>
            </a:r>
          </a:p>
          <a:p>
            <a:endParaRPr lang="en-US" sz="2800" dirty="0">
              <a:solidFill>
                <a:srgbClr val="009DDC"/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 smtClean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DECENTRALIZATION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REFORMS, LOCAL GOVERNANCE LOCAL AND TERRITORIAL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DEVELOPMENT</a:t>
            </a: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    </a:t>
            </a:r>
            <a:r>
              <a:rPr lang="en-US" sz="4000" b="1" dirty="0" smtClean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>Key </a:t>
            </a:r>
            <a:r>
              <a:rPr lang="en-US" sz="4000" b="1" dirty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>messages day </a:t>
            </a:r>
            <a:r>
              <a:rPr lang="en-US" sz="4000" b="1" dirty="0" smtClean="0">
                <a:solidFill>
                  <a:srgbClr val="009DDC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-158503"/>
            <a:ext cx="8784976" cy="59141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KEY DIMENSIONS OF EMERGING NEW THINKING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606073"/>
            <a:ext cx="8784976" cy="5996339"/>
          </a:xfrm>
        </p:spPr>
        <p:txBody>
          <a:bodyPr/>
          <a:lstStyle/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Less “technocratic” view :  central role politics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Empowerment of people through the empowerment of their local government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LAs have a dual mandate –including a “general mandate” as political representative of citizens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/>
              <a:t> </a:t>
            </a:r>
            <a:r>
              <a:rPr lang="en-US" sz="2800" dirty="0" err="1"/>
              <a:t>A</a:t>
            </a:r>
            <a:r>
              <a:rPr lang="en-US" sz="2800" dirty="0" err="1" smtClean="0"/>
              <a:t>llocative</a:t>
            </a:r>
            <a:r>
              <a:rPr lang="en-US" sz="2800" dirty="0" smtClean="0"/>
              <a:t> efficiency AND </a:t>
            </a:r>
            <a:r>
              <a:rPr lang="en-US" sz="2800" dirty="0" err="1" smtClean="0"/>
              <a:t>mobilising</a:t>
            </a:r>
            <a:r>
              <a:rPr lang="en-US" sz="2800" dirty="0" smtClean="0"/>
              <a:t> additional resources (“instrumental” view on </a:t>
            </a:r>
            <a:r>
              <a:rPr lang="en-US" sz="2800" dirty="0" err="1" smtClean="0"/>
              <a:t>decentralisation</a:t>
            </a:r>
            <a:r>
              <a:rPr lang="en-US" sz="2800" dirty="0" smtClean="0"/>
              <a:t>)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Territorial perspective (endogenous, incremental</a:t>
            </a:r>
          </a:p>
          <a:p>
            <a:pPr marL="203200" indent="0"/>
            <a:r>
              <a:rPr lang="en-US" sz="2800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+  </a:t>
            </a:r>
            <a:r>
              <a:rPr lang="en-US" sz="2800" b="1" dirty="0" err="1" smtClean="0">
                <a:solidFill>
                  <a:srgbClr val="FF0000"/>
                </a:solidFill>
              </a:rPr>
              <a:t>multiscalar</a:t>
            </a:r>
            <a:r>
              <a:rPr lang="en-US" sz="2800" b="1" dirty="0" smtClean="0">
                <a:solidFill>
                  <a:srgbClr val="FF0000"/>
                </a:solidFill>
              </a:rPr>
              <a:t> and spatially planned</a:t>
            </a:r>
            <a:endParaRPr lang="en-US" sz="2800" b="1" dirty="0">
              <a:solidFill>
                <a:srgbClr val="FF0000"/>
              </a:solidFill>
            </a:endParaRPr>
          </a:p>
          <a:p>
            <a:pPr marL="488950" indent="-285750">
              <a:buFont typeface="Wingdings" charset="2"/>
              <a:buChar char="ü"/>
            </a:pPr>
            <a:endParaRPr lang="en-US" sz="2800" dirty="0" smtClean="0"/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50" y="173625"/>
            <a:ext cx="834045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 NO EMPOWERMENT OF LOCAL AUTHORITIES   			WIITHOUT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        AUTONOMY AND ACCOUNTABILITY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1859797"/>
            <a:ext cx="8784976" cy="43055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78" y="1859797"/>
            <a:ext cx="5377184" cy="34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87" y="274637"/>
            <a:ext cx="8686800" cy="1143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2000" b="1" dirty="0" smtClean="0">
                <a:solidFill>
                  <a:srgbClr val="3366FF"/>
                </a:solidFill>
              </a:rPr>
              <a:t>OVERCOMING </a:t>
            </a:r>
            <a:r>
              <a:rPr lang="en-US" sz="2000" b="1" dirty="0">
                <a:solidFill>
                  <a:srgbClr val="3366FF"/>
                </a:solidFill>
              </a:rPr>
              <a:t>RESISTANCE FROM VESTED (SECTOR) INTERESTS  </a:t>
            </a:r>
            <a:r>
              <a:rPr lang="en-US" sz="2000" dirty="0" smtClean="0">
                <a:solidFill>
                  <a:srgbClr val="3366FF"/>
                </a:solidFill>
              </a:rPr>
              <a:t>  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50" y="2330185"/>
            <a:ext cx="6854843" cy="45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3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06" y="274637"/>
            <a:ext cx="7806494" cy="1143000"/>
          </a:xfrm>
        </p:spPr>
        <p:txBody>
          <a:bodyPr/>
          <a:lstStyle/>
          <a:p>
            <a:r>
              <a:rPr lang="en-US" sz="4800" dirty="0" smtClean="0"/>
              <a:t>          </a:t>
            </a:r>
            <a:r>
              <a:rPr lang="en-US" sz="4800" b="1" dirty="0" smtClean="0">
                <a:solidFill>
                  <a:srgbClr val="3366FF"/>
                </a:solidFill>
              </a:rPr>
              <a:t>MESSAGE 3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IMPLICATIONS OF THIS SHIFT   </a:t>
            </a:r>
          </a:p>
          <a:p>
            <a:endParaRPr lang="en-US" sz="36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36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FOR EU ROLES AND APPROACHES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50" y="173164"/>
            <a:ext cx="8340450" cy="274176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4400" b="1" dirty="0" smtClean="0">
                <a:solidFill>
                  <a:srgbClr val="3366FF"/>
                </a:solidFill>
              </a:rPr>
              <a:t>SOME KEY IMPLICATIONS</a:t>
            </a:r>
            <a:endParaRPr lang="en-US" sz="44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45" y="750376"/>
            <a:ext cx="8784976" cy="6107624"/>
          </a:xfrm>
        </p:spPr>
        <p:txBody>
          <a:bodyPr/>
          <a:lstStyle/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</a:t>
            </a:r>
            <a:r>
              <a:rPr lang="en-US" sz="2400" dirty="0" smtClean="0"/>
              <a:t>Need for systematic “political economy analysis” (interests, incentives, demand side, progressive scope for reform)</a:t>
            </a:r>
          </a:p>
          <a:p>
            <a:pPr marL="488950" indent="-285750">
              <a:buFont typeface="Wingdings" charset="2"/>
              <a:buChar char="ü"/>
            </a:pPr>
            <a:endParaRPr lang="en-US" sz="2400" dirty="0"/>
          </a:p>
          <a:p>
            <a:pPr marL="488950" indent="-285750">
              <a:buFont typeface="Wingdings" charset="2"/>
              <a:buChar char="ü"/>
            </a:pPr>
            <a:r>
              <a:rPr lang="en-US" sz="2400" dirty="0" smtClean="0"/>
              <a:t>Respect “endogenous nature” of reforms </a:t>
            </a:r>
          </a:p>
          <a:p>
            <a:pPr marL="203200" indent="0"/>
            <a:r>
              <a:rPr lang="en-US" sz="2400" dirty="0"/>
              <a:t> </a:t>
            </a:r>
            <a:r>
              <a:rPr lang="en-US" sz="2400" dirty="0" smtClean="0"/>
              <a:t> (=citizens at </a:t>
            </a:r>
            <a:r>
              <a:rPr lang="en-US" sz="2400" dirty="0" err="1" smtClean="0"/>
              <a:t>centre</a:t>
            </a:r>
            <a:r>
              <a:rPr lang="en-US" sz="2400" dirty="0" smtClean="0"/>
              <a:t>, seize windows of opportunities, accept unavoidable “ups and downs”)</a:t>
            </a:r>
          </a:p>
          <a:p>
            <a:pPr marL="488950" indent="-285750">
              <a:buFont typeface="Wingdings" charset="2"/>
              <a:buChar char="ü"/>
            </a:pPr>
            <a:endParaRPr lang="en-US" sz="2400" dirty="0"/>
          </a:p>
          <a:p>
            <a:pPr marL="488950" indent="-285750">
              <a:buFont typeface="Wingdings" charset="2"/>
              <a:buChar char="ü"/>
            </a:pPr>
            <a:r>
              <a:rPr lang="en-US" sz="2400" dirty="0" smtClean="0"/>
              <a:t> Accepting “empowerment” takes time </a:t>
            </a:r>
          </a:p>
          <a:p>
            <a:pPr marL="203200" indent="0"/>
            <a:endParaRPr lang="en-US" sz="2400" dirty="0"/>
          </a:p>
          <a:p>
            <a:pPr marL="488950" indent="-285750">
              <a:buFont typeface="Wingdings" charset="2"/>
              <a:buChar char="ü"/>
            </a:pPr>
            <a:r>
              <a:rPr lang="en-US" sz="2400" dirty="0" smtClean="0"/>
              <a:t> Political “weight” and leverage EU? Joint Action?</a:t>
            </a:r>
          </a:p>
          <a:p>
            <a:pPr marL="203200" indent="0"/>
            <a:endParaRPr lang="en-US" sz="2400" dirty="0"/>
          </a:p>
          <a:p>
            <a:pPr marL="488950" indent="-285750">
              <a:buFont typeface="Wingdings" charset="2"/>
              <a:buChar char="ü"/>
            </a:pPr>
            <a:r>
              <a:rPr lang="en-US" sz="2400" dirty="0" smtClean="0"/>
              <a:t>  Creative use of policy dialogue, instruments and forms of support</a:t>
            </a:r>
          </a:p>
          <a:p>
            <a:pPr marL="488950" indent="-285750">
              <a:buFont typeface="Wingdings" charset="2"/>
              <a:buChar char="ü"/>
            </a:pPr>
            <a:endParaRPr lang="en-US" sz="2400" dirty="0"/>
          </a:p>
          <a:p>
            <a:pPr marL="488950" indent="-285750">
              <a:buFont typeface="Wingdings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 Managing risks and expectations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endParaRPr lang="en-US" sz="2800" dirty="0" smtClean="0"/>
          </a:p>
          <a:p>
            <a:pPr marL="488950" indent="-285750">
              <a:buFont typeface="Wingdings" charset="2"/>
              <a:buChar char="ü"/>
            </a:pPr>
            <a:endParaRPr lang="en-US" sz="2800" dirty="0" smtClean="0"/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1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Decentralization : Two Agendas</a:t>
            </a:r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9" y="1524000"/>
            <a:ext cx="881948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838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2400" dirty="0" smtClean="0"/>
              <a:t>Many </a:t>
            </a:r>
            <a:r>
              <a:rPr lang="en-US" sz="2400" dirty="0"/>
              <a:t>decentralization </a:t>
            </a:r>
            <a:r>
              <a:rPr lang="en-US" sz="2400" dirty="0" smtClean="0"/>
              <a:t>reforms</a:t>
            </a:r>
            <a:r>
              <a:rPr lang="en-US" sz="2400" b="1" dirty="0" smtClean="0"/>
              <a:t>  </a:t>
            </a:r>
            <a:r>
              <a:rPr lang="en-US" sz="2400" b="1" u="sng" dirty="0">
                <a:solidFill>
                  <a:srgbClr val="0070C0"/>
                </a:solidFill>
              </a:rPr>
              <a:t>don’t promote </a:t>
            </a:r>
            <a:r>
              <a:rPr lang="en-US" sz="2400" b="1" u="sng" dirty="0" smtClean="0">
                <a:solidFill>
                  <a:srgbClr val="0070C0"/>
                </a:solidFill>
              </a:rPr>
              <a:t>Local/Territorial Development  </a:t>
            </a:r>
            <a:r>
              <a:rPr lang="en-US" sz="2400" b="1" u="sng" dirty="0">
                <a:solidFill>
                  <a:srgbClr val="0070C0"/>
                </a:solidFill>
              </a:rPr>
              <a:t>because they </a:t>
            </a:r>
            <a:r>
              <a:rPr lang="en-US" sz="2400" b="1" u="sng" dirty="0" smtClean="0">
                <a:solidFill>
                  <a:srgbClr val="0070C0"/>
                </a:solidFill>
              </a:rPr>
              <a:t>were  </a:t>
            </a:r>
            <a:r>
              <a:rPr lang="en-US" sz="2400" b="1" u="sng" dirty="0">
                <a:solidFill>
                  <a:srgbClr val="0070C0"/>
                </a:solidFill>
              </a:rPr>
              <a:t>neither initiated nor designed to do that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59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Decentralization and Local/Territorial Development</a:t>
            </a:r>
            <a:endParaRPr lang="en-US" sz="2800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9144000" cy="50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1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06" y="274637"/>
            <a:ext cx="7806494" cy="1143000"/>
          </a:xfrm>
        </p:spPr>
        <p:txBody>
          <a:bodyPr/>
          <a:lstStyle/>
          <a:p>
            <a:r>
              <a:rPr lang="en-US" sz="4800" dirty="0" smtClean="0"/>
              <a:t>          </a:t>
            </a:r>
            <a:r>
              <a:rPr lang="en-US" sz="4800" b="1" dirty="0" smtClean="0">
                <a:solidFill>
                  <a:srgbClr val="3366FF"/>
                </a:solidFill>
              </a:rPr>
              <a:t>MESSAGE 4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WHAT RESULTS?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67" y="274637"/>
            <a:ext cx="8712820" cy="759140"/>
          </a:xfrm>
        </p:spPr>
        <p:txBody>
          <a:bodyPr/>
          <a:lstStyle/>
          <a:p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3366FF"/>
                </a:solidFill>
              </a:rPr>
              <a:t>RESULTS IN DR/LG/LD:  A TRICKY ISSUE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1" y="1033778"/>
            <a:ext cx="8784976" cy="5568634"/>
          </a:xfrm>
        </p:spPr>
        <p:txBody>
          <a:bodyPr/>
          <a:lstStyle/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</a:t>
            </a:r>
            <a:r>
              <a:rPr lang="en-US" sz="2800" dirty="0"/>
              <a:t>O</a:t>
            </a:r>
            <a:r>
              <a:rPr lang="en-US" sz="2800" dirty="0" smtClean="0"/>
              <a:t>utcomes in local development and local democracy require constructive interaction LA-CS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Outcomes in development/governance require effective intergovernmental systems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Concerns about limited impact CD/ID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 Empowerment of people and LAs is difficult to translate into indicators 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/>
          </a:p>
          <a:p>
            <a:pPr marL="488950" indent="-285750">
              <a:buFont typeface="Wingdings" charset="2"/>
              <a:buChar char="ü"/>
            </a:pPr>
            <a:r>
              <a:rPr lang="en-US" sz="2800" dirty="0" smtClean="0"/>
              <a:t>Need for realistic action fiches and regular stock-taking (are things moving in right direction?)</a:t>
            </a:r>
          </a:p>
          <a:p>
            <a:pPr marL="488950" indent="-285750">
              <a:buFont typeface="Wingdings" charset="2"/>
              <a:buChar char="ü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03200" indent="0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 roug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275" y="981845"/>
            <a:ext cx="8955662" cy="5760640"/>
          </a:xfrm>
          <a:prstGeom prst="roundRect">
            <a:avLst/>
          </a:prstGeom>
        </p:spPr>
      </p:pic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9688" y="1447800"/>
            <a:ext cx="2444750" cy="2847975"/>
          </a:xfrm>
          <a:prstGeom prst="roundRect">
            <a:avLst>
              <a:gd name="adj" fmla="val 16667"/>
            </a:avLst>
          </a:prstGeom>
          <a:solidFill>
            <a:srgbClr val="3E6FD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Setting the scene:</a:t>
            </a:r>
          </a:p>
          <a:p>
            <a:pPr marL="3175">
              <a:defRPr/>
            </a:pP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shift 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 thinking about decentralization Reforms: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from traditional concerns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with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functional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fiscal reassignments 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to a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focus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on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local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territorial  development. </a:t>
            </a:r>
          </a:p>
        </p:txBody>
      </p:sp>
      <p:sp>
        <p:nvSpPr>
          <p:cNvPr id="17411" name="TextBox 11"/>
          <p:cNvSpPr txBox="1">
            <a:spLocks noChangeArrowheads="1"/>
          </p:cNvSpPr>
          <p:nvPr/>
        </p:nvSpPr>
        <p:spPr bwMode="auto">
          <a:xfrm>
            <a:off x="39688" y="1084263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Part 1: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595563" y="1457325"/>
            <a:ext cx="2513012" cy="2619375"/>
          </a:xfrm>
          <a:prstGeom prst="roundRect">
            <a:avLst>
              <a:gd name="adj" fmla="val 16667"/>
            </a:avLst>
          </a:prstGeom>
          <a:solidFill>
            <a:srgbClr val="3E6FD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400">
                <a:solidFill>
                  <a:schemeClr val="tx1"/>
                </a:solidFill>
              </a:rPr>
              <a:t>Panoramic overview of the different ‘entry points’ to support DR-LG and LD through either geographic or thematic instruments. </a:t>
            </a:r>
          </a:p>
          <a:p>
            <a:pPr marL="3175">
              <a:defRPr/>
            </a:pPr>
            <a:r>
              <a:rPr lang="en-US" sz="1400">
                <a:solidFill>
                  <a:schemeClr val="tx1"/>
                </a:solidFill>
              </a:rPr>
              <a:t>Specific focus on how to operationalize a ‘territorial approach to local development’ through the TP CSO&amp;LA</a:t>
            </a:r>
          </a:p>
        </p:txBody>
      </p:sp>
      <p:sp>
        <p:nvSpPr>
          <p:cNvPr id="17413" name="TextBox 16"/>
          <p:cNvSpPr txBox="1">
            <a:spLocks noChangeArrowheads="1"/>
          </p:cNvSpPr>
          <p:nvPr/>
        </p:nvSpPr>
        <p:spPr bwMode="auto">
          <a:xfrm>
            <a:off x="2879725" y="1096963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Part 2:</a:t>
            </a:r>
          </a:p>
        </p:txBody>
      </p: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5364163" y="4992688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Part 4: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084263" y="5445125"/>
            <a:ext cx="3487737" cy="1412875"/>
          </a:xfrm>
          <a:prstGeom prst="roundRect">
            <a:avLst>
              <a:gd name="adj" fmla="val 16667"/>
            </a:avLst>
          </a:prstGeom>
          <a:solidFill>
            <a:srgbClr val="3E6FD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Supporting DR-LG and LD 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rPr>
              <a:t>through the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+mn-cs"/>
              </a:rPr>
              <a:t>geographic instrument</a:t>
            </a:r>
          </a:p>
          <a:p>
            <a:pPr marL="3175"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Windows of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opportunities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and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strategic use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of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aid modalities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4787900" y="5426075"/>
            <a:ext cx="1927225" cy="1152525"/>
          </a:xfrm>
          <a:prstGeom prst="roundRect">
            <a:avLst>
              <a:gd name="adj" fmla="val 16667"/>
            </a:avLst>
          </a:prstGeom>
          <a:solidFill>
            <a:srgbClr val="3E6FD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Exploring the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scope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for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LA involvement 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 the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delivery</a:t>
            </a:r>
            <a:r>
              <a:rPr lang="en-US" sz="14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of </a:t>
            </a: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sector outputs</a:t>
            </a:r>
          </a:p>
        </p:txBody>
      </p:sp>
      <p:sp>
        <p:nvSpPr>
          <p:cNvPr id="17417" name="TextBox 22"/>
          <p:cNvSpPr txBox="1">
            <a:spLocks noChangeArrowheads="1"/>
          </p:cNvSpPr>
          <p:nvPr/>
        </p:nvSpPr>
        <p:spPr bwMode="auto">
          <a:xfrm>
            <a:off x="1855788" y="5121275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/>
              <a:t>Part 3: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5940425" y="1268413"/>
            <a:ext cx="3203575" cy="28813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175">
              <a:defRPr/>
            </a:pPr>
            <a:r>
              <a:rPr lang="en-US" sz="2000" b="1" u="sng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RED THREAD:</a:t>
            </a:r>
          </a:p>
          <a:p>
            <a:pPr marL="3175">
              <a:defRPr/>
            </a:pPr>
            <a:r>
              <a:rPr lang="en-US" sz="2000" b="1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How to support the local-territorial development and the developmental role of LAs in partner countries</a:t>
            </a:r>
          </a:p>
        </p:txBody>
      </p:sp>
      <p:sp>
        <p:nvSpPr>
          <p:cNvPr id="23563" name="Title 3"/>
          <p:cNvSpPr>
            <a:spLocks noGrp="1"/>
          </p:cNvSpPr>
          <p:nvPr>
            <p:ph type="title"/>
          </p:nvPr>
        </p:nvSpPr>
        <p:spPr>
          <a:xfrm>
            <a:off x="-131763" y="-34925"/>
            <a:ext cx="4427538" cy="1079500"/>
          </a:xfrm>
        </p:spPr>
        <p:txBody>
          <a:bodyPr anchor="t"/>
          <a:lstStyle/>
          <a:p>
            <a:pPr algn="ctr"/>
            <a:r>
              <a:rPr lang="fr-CA">
                <a:solidFill>
                  <a:schemeClr val="bg1"/>
                </a:solidFill>
                <a:latin typeface="Verdana" charset="0"/>
                <a:ea typeface="MS PGothic" charset="0"/>
              </a:rPr>
              <a:t>The</a:t>
            </a:r>
            <a:r>
              <a:rPr lang="fr-CA">
                <a:latin typeface="Verdana" charset="0"/>
                <a:ea typeface="MS PGothic" charset="0"/>
              </a:rPr>
              <a:t> </a:t>
            </a:r>
            <a:r>
              <a:rPr lang="fr-CA">
                <a:solidFill>
                  <a:srgbClr val="FF0000"/>
                </a:solidFill>
                <a:latin typeface="Verdana" charset="0"/>
                <a:ea typeface="MS PGothic" charset="0"/>
              </a:rPr>
              <a:t>‘fil rouge’ </a:t>
            </a:r>
            <a:br>
              <a:rPr lang="fr-CA">
                <a:solidFill>
                  <a:srgbClr val="FF0000"/>
                </a:solidFill>
                <a:latin typeface="Verdana" charset="0"/>
                <a:ea typeface="MS PGothic" charset="0"/>
              </a:rPr>
            </a:br>
            <a:r>
              <a:rPr lang="fr-CA">
                <a:solidFill>
                  <a:schemeClr val="bg1"/>
                </a:solidFill>
                <a:latin typeface="Verdana" charset="0"/>
                <a:ea typeface="MS PGothic" charset="0"/>
              </a:rPr>
              <a:t>of the seminar</a:t>
            </a:r>
          </a:p>
        </p:txBody>
      </p:sp>
      <p:cxnSp>
        <p:nvCxnSpPr>
          <p:cNvPr id="17421" name="Straight Connector 27"/>
          <p:cNvCxnSpPr>
            <a:cxnSpLocks noChangeShapeType="1"/>
          </p:cNvCxnSpPr>
          <p:nvPr/>
        </p:nvCxnSpPr>
        <p:spPr bwMode="auto">
          <a:xfrm flipH="1" flipV="1">
            <a:off x="3563938" y="4008438"/>
            <a:ext cx="287337" cy="287337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2" name="Straight Connector 30"/>
          <p:cNvCxnSpPr>
            <a:cxnSpLocks noChangeShapeType="1"/>
          </p:cNvCxnSpPr>
          <p:nvPr/>
        </p:nvCxnSpPr>
        <p:spPr bwMode="auto">
          <a:xfrm flipV="1">
            <a:off x="1239838" y="4295775"/>
            <a:ext cx="227012" cy="1009650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7423" name="Straight Connector 33"/>
          <p:cNvCxnSpPr>
            <a:cxnSpLocks noChangeShapeType="1"/>
          </p:cNvCxnSpPr>
          <p:nvPr/>
        </p:nvCxnSpPr>
        <p:spPr bwMode="auto">
          <a:xfrm flipH="1" flipV="1">
            <a:off x="5230813" y="4549775"/>
            <a:ext cx="266700" cy="879475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664075"/>
            <a:ext cx="928688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019425" y="5294313"/>
            <a:ext cx="71438" cy="225425"/>
          </a:xfrm>
          <a:prstGeom prst="line">
            <a:avLst/>
          </a:prstGeom>
          <a:noFill/>
          <a:ln w="38100">
            <a:solidFill>
              <a:srgbClr val="3E6FD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7029450" y="5121275"/>
            <a:ext cx="1927225" cy="1565275"/>
          </a:xfrm>
          <a:prstGeom prst="roundRect">
            <a:avLst>
              <a:gd name="adj" fmla="val 16667"/>
            </a:avLst>
          </a:prstGeom>
          <a:solidFill>
            <a:srgbClr val="3E6FD2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400" b="1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How EC manages the relationship with Associations of LAs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451725" y="4592638"/>
            <a:ext cx="11525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r>
              <a:rPr lang="fr-BE" sz="1800"/>
              <a:t>Part 5 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47786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411" grpId="0"/>
      <p:bldP spid="16" grpId="0" animBg="1"/>
      <p:bldP spid="17413" grpId="0"/>
      <p:bldP spid="17414" grpId="0"/>
      <p:bldP spid="20" grpId="0" animBg="1"/>
      <p:bldP spid="21" grpId="0" animBg="1"/>
      <p:bldP spid="17417" grpId="0"/>
      <p:bldP spid="24" grpId="0"/>
      <p:bldP spid="43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06" y="274637"/>
            <a:ext cx="7806494" cy="1143000"/>
          </a:xfrm>
        </p:spPr>
        <p:txBody>
          <a:bodyPr/>
          <a:lstStyle/>
          <a:p>
            <a:r>
              <a:rPr lang="en-US" sz="4800" dirty="0" smtClean="0"/>
              <a:t>          </a:t>
            </a:r>
            <a:r>
              <a:rPr lang="en-US" sz="4800" b="1" dirty="0" smtClean="0">
                <a:solidFill>
                  <a:srgbClr val="3366FF"/>
                </a:solidFill>
              </a:rPr>
              <a:t>MESSAGE 1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WELCOME TO THE WORLD OF</a:t>
            </a: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        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COMPLEXITY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5148263" y="1912938"/>
            <a:ext cx="1100137" cy="2274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5943600" y="1749425"/>
            <a:ext cx="19812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80963" y="1290638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 flipV="1">
            <a:off x="1100138" y="1781175"/>
            <a:ext cx="1163637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5143" name="Line 37"/>
          <p:cNvSpPr>
            <a:spLocks noChangeShapeType="1"/>
          </p:cNvSpPr>
          <p:nvPr/>
        </p:nvSpPr>
        <p:spPr bwMode="auto">
          <a:xfrm>
            <a:off x="993775" y="51831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6" name="Line 46"/>
          <p:cNvSpPr>
            <a:spLocks noChangeShapeType="1"/>
          </p:cNvSpPr>
          <p:nvPr/>
        </p:nvSpPr>
        <p:spPr bwMode="auto">
          <a:xfrm>
            <a:off x="4306888" y="489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5147" name="Line 47"/>
          <p:cNvSpPr>
            <a:spLocks noChangeShapeType="1"/>
          </p:cNvSpPr>
          <p:nvPr/>
        </p:nvSpPr>
        <p:spPr bwMode="auto">
          <a:xfrm>
            <a:off x="4306888" y="4967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5943600" y="4014788"/>
            <a:ext cx="1371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latin typeface="Arial" charset="0"/>
                <a:ea typeface="宋体" charset="0"/>
                <a:cs typeface="宋体" charset="0"/>
              </a:rPr>
              <a:t>NGO</a:t>
            </a:r>
          </a:p>
          <a:p>
            <a:pPr algn="ctr">
              <a:defRPr/>
            </a:pPr>
            <a:r>
              <a:rPr lang="en-US" altLang="zh-CN" sz="1400" b="1" dirty="0">
                <a:latin typeface="Arial" charset="0"/>
                <a:ea typeface="宋体" charset="0"/>
                <a:cs typeface="宋体" charset="0"/>
              </a:rPr>
              <a:t>PVO</a:t>
            </a:r>
          </a:p>
          <a:p>
            <a:pPr algn="ctr">
              <a:defRPr/>
            </a:pPr>
            <a:r>
              <a:rPr lang="en-US" altLang="zh-CN" sz="1400" b="1" dirty="0">
                <a:latin typeface="Arial" charset="0"/>
                <a:ea typeface="宋体" charset="0"/>
                <a:cs typeface="宋体" charset="0"/>
              </a:rPr>
              <a:t>CBO</a:t>
            </a:r>
          </a:p>
        </p:txBody>
      </p:sp>
      <p:sp>
        <p:nvSpPr>
          <p:cNvPr id="5139" name="Line 33"/>
          <p:cNvSpPr>
            <a:spLocks noChangeShapeType="1"/>
          </p:cNvSpPr>
          <p:nvPr/>
        </p:nvSpPr>
        <p:spPr bwMode="auto">
          <a:xfrm>
            <a:off x="6667500" y="4949825"/>
            <a:ext cx="0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5" name="Line 39"/>
          <p:cNvSpPr>
            <a:spLocks noChangeShapeType="1"/>
          </p:cNvSpPr>
          <p:nvPr/>
        </p:nvSpPr>
        <p:spPr bwMode="auto">
          <a:xfrm flipH="1">
            <a:off x="2420938" y="5165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8" name="Line 48"/>
          <p:cNvSpPr>
            <a:spLocks noChangeShapeType="1"/>
          </p:cNvSpPr>
          <p:nvPr/>
        </p:nvSpPr>
        <p:spPr bwMode="auto">
          <a:xfrm>
            <a:off x="4724400" y="49498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6725" y="1339850"/>
            <a:ext cx="21907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/>
              <a:t>Power transfers 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152400" y="6350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2219325" y="3962400"/>
            <a:ext cx="1655763" cy="1055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Administrative</a:t>
            </a:r>
          </a:p>
          <a:p>
            <a:pPr algn="ctr"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 Local </a:t>
            </a:r>
          </a:p>
          <a:p>
            <a:pPr algn="ctr"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Authority</a:t>
            </a:r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4076700" y="4113213"/>
            <a:ext cx="1368425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altLang="zh-CN" sz="1400" b="1" dirty="0">
                <a:ea typeface="ＭＳ Ｐゴシック" charset="-128"/>
                <a:cs typeface="+mn-cs"/>
              </a:rPr>
              <a:t>Customary </a:t>
            </a:r>
          </a:p>
          <a:p>
            <a:pPr algn="ctr">
              <a:defRPr/>
            </a:pPr>
            <a:r>
              <a:rPr lang="en-GB" altLang="zh-CN" sz="1400" b="1" dirty="0">
                <a:ea typeface="ＭＳ Ｐゴシック" charset="-128"/>
                <a:cs typeface="+mn-cs"/>
              </a:rPr>
              <a:t>Authority </a:t>
            </a:r>
          </a:p>
        </p:txBody>
      </p:sp>
      <p:sp>
        <p:nvSpPr>
          <p:cNvPr id="5135" name="Oval 20"/>
          <p:cNvSpPr>
            <a:spLocks noChangeArrowheads="1"/>
          </p:cNvSpPr>
          <p:nvPr/>
        </p:nvSpPr>
        <p:spPr bwMode="auto">
          <a:xfrm>
            <a:off x="7772400" y="3371850"/>
            <a:ext cx="1371600" cy="11985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Individual or </a:t>
            </a:r>
          </a:p>
          <a:p>
            <a:pPr algn="ctr"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Corporation </a:t>
            </a:r>
          </a:p>
        </p:txBody>
      </p:sp>
      <p:sp>
        <p:nvSpPr>
          <p:cNvPr id="5141" name="Line 35"/>
          <p:cNvSpPr>
            <a:spLocks noChangeShapeType="1"/>
          </p:cNvSpPr>
          <p:nvPr/>
        </p:nvSpPr>
        <p:spPr bwMode="auto">
          <a:xfrm>
            <a:off x="979488" y="5029200"/>
            <a:ext cx="0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42" name="Text Box 36"/>
          <p:cNvSpPr txBox="1">
            <a:spLocks noChangeArrowheads="1"/>
          </p:cNvSpPr>
          <p:nvPr/>
        </p:nvSpPr>
        <p:spPr bwMode="auto">
          <a:xfrm>
            <a:off x="1085850" y="5137150"/>
            <a:ext cx="1535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dirty="0" smtClean="0"/>
              <a:t>GOVERNMENT </a:t>
            </a:r>
          </a:p>
        </p:txBody>
      </p:sp>
      <p:sp>
        <p:nvSpPr>
          <p:cNvPr id="5144" name="Line 38"/>
          <p:cNvSpPr>
            <a:spLocks noChangeShapeType="1"/>
          </p:cNvSpPr>
          <p:nvPr/>
        </p:nvSpPr>
        <p:spPr bwMode="auto">
          <a:xfrm flipH="1">
            <a:off x="2708275" y="50276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50" name="Text Box 50"/>
          <p:cNvSpPr txBox="1">
            <a:spLocks noChangeArrowheads="1"/>
          </p:cNvSpPr>
          <p:nvPr/>
        </p:nvSpPr>
        <p:spPr bwMode="auto">
          <a:xfrm rot="-3234">
            <a:off x="3355975" y="5799138"/>
            <a:ext cx="3733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400" b="1" dirty="0" smtClean="0">
                <a:solidFill>
                  <a:srgbClr val="0000FF"/>
                </a:solidFill>
                <a:cs typeface="+mn-cs"/>
              </a:rPr>
              <a:t>Public-Private Spectrum</a:t>
            </a:r>
            <a:endParaRPr lang="en-US" altLang="zh-CN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51" name="Line 51"/>
          <p:cNvSpPr>
            <a:spLocks noChangeShapeType="1"/>
          </p:cNvSpPr>
          <p:nvPr/>
        </p:nvSpPr>
        <p:spPr bwMode="auto">
          <a:xfrm>
            <a:off x="5586413" y="5922963"/>
            <a:ext cx="21637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52" name="Line 52"/>
          <p:cNvSpPr>
            <a:spLocks noChangeShapeType="1"/>
          </p:cNvSpPr>
          <p:nvPr/>
        </p:nvSpPr>
        <p:spPr bwMode="auto">
          <a:xfrm flipH="1">
            <a:off x="1201738" y="5926138"/>
            <a:ext cx="2339975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7462838" y="444500"/>
            <a:ext cx="1544637" cy="892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Donors</a:t>
            </a:r>
          </a:p>
          <a:p>
            <a:pPr algn="ctr">
              <a:defRPr/>
            </a:pPr>
            <a:r>
              <a:rPr lang="en-US" altLang="zh-CN" b="1" dirty="0">
                <a:latin typeface="Arial" charset="0"/>
                <a:ea typeface="宋体" charset="0"/>
                <a:cs typeface="宋体" charset="0"/>
              </a:rPr>
              <a:t>Big NGOs</a:t>
            </a:r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3278188" y="207963"/>
            <a:ext cx="3743325" cy="1785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1800" b="1" dirty="0">
                <a:ea typeface="ＭＳ Ｐゴシック" charset="-128"/>
                <a:cs typeface="+mn-cs"/>
              </a:rPr>
              <a:t>Central Government </a:t>
            </a:r>
          </a:p>
          <a:p>
            <a:pPr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Ministries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Health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ＭＳ Ｐゴシック" charset="-128"/>
                <a:cs typeface="+mn-cs"/>
              </a:rPr>
              <a:t>Education 	</a:t>
            </a:r>
          </a:p>
        </p:txBody>
      </p:sp>
      <p:sp>
        <p:nvSpPr>
          <p:cNvPr id="40" name="Text Box 53"/>
          <p:cNvSpPr txBox="1">
            <a:spLocks noChangeArrowheads="1"/>
          </p:cNvSpPr>
          <p:nvPr/>
        </p:nvSpPr>
        <p:spPr bwMode="auto">
          <a:xfrm rot="-3234">
            <a:off x="7265988" y="5287963"/>
            <a:ext cx="1758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600" b="1" dirty="0" smtClean="0">
                <a:solidFill>
                  <a:srgbClr val="CC0000"/>
                </a:solidFill>
                <a:cs typeface="+mn-cs"/>
              </a:rPr>
              <a:t>Private</a:t>
            </a:r>
            <a:endParaRPr lang="en-US" altLang="zh-CN" sz="3200" b="1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 rot="-3234">
            <a:off x="184150" y="5795963"/>
            <a:ext cx="8747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 dirty="0" smtClean="0">
                <a:solidFill>
                  <a:srgbClr val="00B050"/>
                </a:solidFill>
              </a:rPr>
              <a:t>Public</a:t>
            </a:r>
            <a:endParaRPr lang="en-US" altLang="zh-CN" sz="1400" b="1" dirty="0" smtClean="0">
              <a:solidFill>
                <a:srgbClr val="00B050"/>
              </a:solidFill>
            </a:endParaRP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 rot="2623890" flipH="1">
            <a:off x="5978525" y="2230438"/>
            <a:ext cx="17430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 dirty="0" smtClean="0">
                <a:solidFill>
                  <a:srgbClr val="D60093"/>
                </a:solidFill>
              </a:rPr>
              <a:t>PRIVATIZATION</a:t>
            </a:r>
          </a:p>
        </p:txBody>
      </p:sp>
      <p:grpSp>
        <p:nvGrpSpPr>
          <p:cNvPr id="19485" name="Group 44"/>
          <p:cNvGrpSpPr>
            <a:grpSpLocks/>
          </p:cNvGrpSpPr>
          <p:nvPr/>
        </p:nvGrpSpPr>
        <p:grpSpPr bwMode="auto">
          <a:xfrm>
            <a:off x="3886200" y="2330450"/>
            <a:ext cx="3733800" cy="1098550"/>
            <a:chOff x="3886200" y="2132856"/>
            <a:chExt cx="3733800" cy="1098645"/>
          </a:xfrm>
        </p:grpSpPr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 flipH="1">
              <a:off x="4356100" y="2132856"/>
              <a:ext cx="1585913" cy="477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600" b="1" dirty="0" smtClean="0">
                  <a:solidFill>
                    <a:srgbClr val="FF0066"/>
                  </a:solidFill>
                  <a:cs typeface="+mn-cs"/>
                </a:rPr>
                <a:t>Non market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en-US" sz="1600" b="1" dirty="0" smtClean="0">
                  <a:solidFill>
                    <a:srgbClr val="FF0066"/>
                  </a:solidFill>
                  <a:cs typeface="+mn-cs"/>
                </a:rPr>
                <a:t> </a:t>
              </a:r>
              <a:r>
                <a:rPr lang="en-US" altLang="en-US" sz="1600" b="1" dirty="0" err="1" smtClean="0">
                  <a:solidFill>
                    <a:srgbClr val="FF0066"/>
                  </a:solidFill>
                  <a:cs typeface="+mn-cs"/>
                </a:rPr>
                <a:t>Privatisation</a:t>
              </a:r>
              <a:endParaRPr lang="en-US" altLang="en-US" sz="1600" b="1" dirty="0">
                <a:solidFill>
                  <a:srgbClr val="FF0066"/>
                </a:solidFill>
                <a:cs typeface="+mn-cs"/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 rot="-3234">
              <a:off x="3886200" y="2926675"/>
              <a:ext cx="3733800" cy="304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400" b="1" dirty="0" smtClean="0">
                  <a:solidFill>
                    <a:srgbClr val="FF0066"/>
                  </a:solidFill>
                </a:rPr>
                <a:t>                Hybrids?</a:t>
              </a:r>
              <a:r>
                <a:rPr lang="en-US" altLang="zh-CN" sz="1400" b="1" dirty="0" smtClean="0">
                  <a:solidFill>
                    <a:srgbClr val="0000FF"/>
                  </a:solidFill>
                </a:rPr>
                <a:t>  </a:t>
              </a:r>
            </a:p>
          </p:txBody>
        </p:sp>
        <p:sp>
          <p:nvSpPr>
            <p:cNvPr id="48" name="Line 30"/>
            <p:cNvSpPr>
              <a:spLocks noChangeShapeType="1"/>
            </p:cNvSpPr>
            <p:nvPr/>
          </p:nvSpPr>
          <p:spPr bwMode="auto">
            <a:xfrm flipH="1">
              <a:off x="4749800" y="2925088"/>
              <a:ext cx="288925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>
              <a:off x="5326063" y="2925088"/>
              <a:ext cx="215900" cy="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 rot="-2991606">
            <a:off x="2361407" y="2723356"/>
            <a:ext cx="2311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cs typeface="+mn-cs"/>
              </a:rPr>
              <a:t>DECONCENTRATION</a:t>
            </a:r>
            <a:endParaRPr lang="en-US" altLang="zh-CN" sz="1600" b="1" dirty="0">
              <a:solidFill>
                <a:schemeClr val="bg2">
                  <a:lumMod val="50000"/>
                </a:schemeClr>
              </a:solidFill>
              <a:cs typeface="+mn-cs"/>
            </a:endParaRP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 flipH="1">
            <a:off x="2736850" y="1946275"/>
            <a:ext cx="1809750" cy="215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4" name="Line 21"/>
          <p:cNvSpPr>
            <a:spLocks noChangeShapeType="1"/>
          </p:cNvSpPr>
          <p:nvPr/>
        </p:nvSpPr>
        <p:spPr bwMode="auto">
          <a:xfrm flipH="1">
            <a:off x="4722813" y="1957388"/>
            <a:ext cx="0" cy="2233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0" y="6103938"/>
            <a:ext cx="9144000" cy="5508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2400" b="1" dirty="0">
                <a:latin typeface="Arial" charset="0"/>
                <a:ea typeface="宋体" charset="0"/>
                <a:cs typeface="宋体" charset="0"/>
              </a:rPr>
              <a:t>Local Population</a:t>
            </a: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8323263" y="1384300"/>
            <a:ext cx="288925" cy="2090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H="1">
            <a:off x="6883400" y="1384300"/>
            <a:ext cx="1296988" cy="280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5227638" y="1384300"/>
            <a:ext cx="2808287" cy="287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" name="Line 8"/>
          <p:cNvSpPr>
            <a:spLocks noChangeShapeType="1"/>
          </p:cNvSpPr>
          <p:nvPr/>
        </p:nvSpPr>
        <p:spPr bwMode="auto">
          <a:xfrm>
            <a:off x="636588" y="2638425"/>
            <a:ext cx="14493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544513" y="2168525"/>
            <a:ext cx="2020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/>
              <a:t>Accountability </a:t>
            </a:r>
          </a:p>
        </p:txBody>
      </p:sp>
      <p:grpSp>
        <p:nvGrpSpPr>
          <p:cNvPr id="19495" name="Group 61"/>
          <p:cNvGrpSpPr>
            <a:grpSpLocks/>
          </p:cNvGrpSpPr>
          <p:nvPr/>
        </p:nvGrpSpPr>
        <p:grpSpPr bwMode="auto">
          <a:xfrm>
            <a:off x="785813" y="5451475"/>
            <a:ext cx="2327275" cy="368300"/>
            <a:chOff x="1093788" y="5719763"/>
            <a:chExt cx="2327567" cy="369332"/>
          </a:xfrm>
        </p:grpSpPr>
        <p:sp>
          <p:nvSpPr>
            <p:cNvPr id="63" name="Line 42"/>
            <p:cNvSpPr>
              <a:spLocks noChangeShapeType="1"/>
            </p:cNvSpPr>
            <p:nvPr/>
          </p:nvSpPr>
          <p:spPr bwMode="auto">
            <a:xfrm>
              <a:off x="1093788" y="5870999"/>
              <a:ext cx="360407" cy="0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" name="Text Box 44"/>
            <p:cNvSpPr txBox="1">
              <a:spLocks noChangeArrowheads="1"/>
            </p:cNvSpPr>
            <p:nvPr/>
          </p:nvSpPr>
          <p:spPr bwMode="auto">
            <a:xfrm>
              <a:off x="1454195" y="5719763"/>
              <a:ext cx="196716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 b="1" dirty="0" smtClean="0">
                  <a:cs typeface="+mn-cs"/>
                </a:rPr>
                <a:t>Decentralization</a:t>
              </a:r>
              <a:endParaRPr lang="en-US" altLang="en-US" sz="1800" b="1" dirty="0">
                <a:cs typeface="+mn-cs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8588" y="1806575"/>
            <a:ext cx="4762500" cy="4054475"/>
            <a:chOff x="-2646186" y="1854652"/>
            <a:chExt cx="4762129" cy="4054858"/>
          </a:xfrm>
        </p:grpSpPr>
        <p:sp>
          <p:nvSpPr>
            <p:cNvPr id="5131" name="Oval 13"/>
            <p:cNvSpPr>
              <a:spLocks noChangeArrowheads="1"/>
            </p:cNvSpPr>
            <p:nvPr/>
          </p:nvSpPr>
          <p:spPr bwMode="auto">
            <a:xfrm>
              <a:off x="-2525545" y="4158333"/>
              <a:ext cx="1768337" cy="93512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CN" sz="1400" b="1" dirty="0">
                  <a:ea typeface="ＭＳ Ｐゴシック" charset="-128"/>
                  <a:cs typeface="+mn-cs"/>
                </a:rPr>
                <a:t>ELECTED LOCAL </a:t>
              </a:r>
            </a:p>
            <a:p>
              <a:pPr algn="ctr">
                <a:defRPr/>
              </a:pPr>
              <a:r>
                <a:rPr lang="en-US" altLang="zh-CN" sz="1400" b="1" dirty="0">
                  <a:ea typeface="ＭＳ Ｐゴシック" charset="-128"/>
                  <a:cs typeface="+mn-cs"/>
                </a:rPr>
                <a:t>GOVERNMENTS </a:t>
              </a:r>
            </a:p>
          </p:txBody>
        </p: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 rot="-2193337">
              <a:off x="-2276328" y="2457959"/>
              <a:ext cx="4392271" cy="336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SimSun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1600" b="1" dirty="0" smtClean="0">
                  <a:solidFill>
                    <a:srgbClr val="009900"/>
                  </a:solidFill>
                  <a:cs typeface="+mn-cs"/>
                </a:rPr>
                <a:t>DEMOCRATIC DECENTRALIZATION</a:t>
              </a:r>
              <a:endParaRPr lang="en-US" altLang="zh-CN" sz="1600" b="1" dirty="0">
                <a:solidFill>
                  <a:srgbClr val="009900"/>
                </a:solidFill>
                <a:cs typeface="+mn-cs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 flipH="1">
              <a:off x="-1560421" y="1854652"/>
              <a:ext cx="3023951" cy="2248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" name="Rectangle 3"/>
            <p:cNvSpPr>
              <a:spLocks noChangeArrowheads="1"/>
            </p:cNvSpPr>
            <p:nvPr/>
          </p:nvSpPr>
          <p:spPr bwMode="auto">
            <a:xfrm>
              <a:off x="-2646186" y="3502633"/>
              <a:ext cx="2000094" cy="1717837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 flipV="1">
              <a:off x="-1371523" y="3277186"/>
              <a:ext cx="1119101" cy="8366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19513" name="Group 1"/>
            <p:cNvGrpSpPr>
              <a:grpSpLocks/>
            </p:cNvGrpSpPr>
            <p:nvPr/>
          </p:nvGrpSpPr>
          <p:grpSpPr bwMode="auto">
            <a:xfrm>
              <a:off x="-2432743" y="5030473"/>
              <a:ext cx="1766929" cy="879037"/>
              <a:chOff x="179388" y="4926451"/>
              <a:chExt cx="1766929" cy="879037"/>
            </a:xfrm>
          </p:grpSpPr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178653" y="4957683"/>
                <a:ext cx="288902" cy="7763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>
                <a:off x="1513636" y="4925930"/>
                <a:ext cx="433354" cy="72079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 flipH="1">
                <a:off x="683439" y="5030715"/>
                <a:ext cx="71431" cy="77477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>
                <a:off x="1042186" y="5030715"/>
                <a:ext cx="217470" cy="77477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76" name="Line 43"/>
          <p:cNvSpPr>
            <a:spLocks noChangeShapeType="1"/>
          </p:cNvSpPr>
          <p:nvPr/>
        </p:nvSpPr>
        <p:spPr bwMode="auto">
          <a:xfrm flipV="1">
            <a:off x="3024188" y="1935163"/>
            <a:ext cx="1657350" cy="20161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77" name="Line 44"/>
          <p:cNvSpPr>
            <a:spLocks noChangeShapeType="1"/>
          </p:cNvSpPr>
          <p:nvPr/>
        </p:nvSpPr>
        <p:spPr bwMode="auto">
          <a:xfrm flipV="1">
            <a:off x="4894263" y="2960688"/>
            <a:ext cx="0" cy="11525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78" name="Line 45"/>
          <p:cNvSpPr>
            <a:spLocks noChangeShapeType="1"/>
          </p:cNvSpPr>
          <p:nvPr/>
        </p:nvSpPr>
        <p:spPr bwMode="auto">
          <a:xfrm flipH="1" flipV="1">
            <a:off x="5940425" y="3357563"/>
            <a:ext cx="360363" cy="792162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flipH="1" flipV="1">
            <a:off x="8364538" y="2808288"/>
            <a:ext cx="71437" cy="433387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80" name="Line 47"/>
          <p:cNvSpPr>
            <a:spLocks noChangeShapeType="1"/>
          </p:cNvSpPr>
          <p:nvPr/>
        </p:nvSpPr>
        <p:spPr bwMode="auto">
          <a:xfrm flipV="1">
            <a:off x="6659563" y="2276475"/>
            <a:ext cx="865187" cy="187325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flipV="1">
            <a:off x="5267325" y="3392488"/>
            <a:ext cx="649288" cy="720725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sp>
        <p:nvSpPr>
          <p:cNvPr id="82" name="Line 49"/>
          <p:cNvSpPr>
            <a:spLocks noChangeShapeType="1"/>
          </p:cNvSpPr>
          <p:nvPr/>
        </p:nvSpPr>
        <p:spPr bwMode="auto">
          <a:xfrm flipH="1" flipV="1">
            <a:off x="7524750" y="3357563"/>
            <a:ext cx="287338" cy="2159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  <p:cxnSp>
        <p:nvCxnSpPr>
          <p:cNvPr id="19504" name="Straight Arrow Connector 2"/>
          <p:cNvCxnSpPr>
            <a:cxnSpLocks noChangeShapeType="1"/>
          </p:cNvCxnSpPr>
          <p:nvPr/>
        </p:nvCxnSpPr>
        <p:spPr bwMode="auto">
          <a:xfrm>
            <a:off x="2085975" y="180657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4003675" y="3213100"/>
            <a:ext cx="5140325" cy="21018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506" name="Rectangle 3"/>
          <p:cNvSpPr>
            <a:spLocks noChangeArrowheads="1"/>
          </p:cNvSpPr>
          <p:nvPr/>
        </p:nvSpPr>
        <p:spPr bwMode="auto">
          <a:xfrm>
            <a:off x="80963" y="0"/>
            <a:ext cx="35512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FFFF00"/>
                </a:solidFill>
              </a:rPr>
              <a:t>LAs: A new actor in the local arena that is not like the others!! </a:t>
            </a:r>
          </a:p>
        </p:txBody>
      </p:sp>
      <p:sp>
        <p:nvSpPr>
          <p:cNvPr id="88" name="Line 8"/>
          <p:cNvSpPr>
            <a:spLocks noChangeShapeType="1"/>
          </p:cNvSpPr>
          <p:nvPr/>
        </p:nvSpPr>
        <p:spPr bwMode="auto">
          <a:xfrm flipH="1">
            <a:off x="6992938" y="1128713"/>
            <a:ext cx="48736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9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650" y="147682"/>
            <a:ext cx="8096150" cy="5907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No shortage of (semantic) confusion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7884368" y="6237288"/>
            <a:ext cx="1080120" cy="365125"/>
          </a:xfrm>
        </p:spPr>
        <p:txBody>
          <a:bodyPr/>
          <a:lstStyle/>
          <a:p>
            <a:r>
              <a:rPr lang="nl-BE" dirty="0" smtClean="0"/>
              <a:t>Page </a:t>
            </a:r>
            <a:fld id="{0B84C60D-4909-4448-A759-B5EC25CF3D3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BE" smtClean="0"/>
              <a:t>ECDPM</a:t>
            </a:r>
            <a:endParaRPr lang="nl-BE" dirty="0"/>
          </a:p>
        </p:txBody>
      </p:sp>
      <p:pic>
        <p:nvPicPr>
          <p:cNvPr id="6" name="Picture 5" descr="tower of babel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2" y="1048545"/>
            <a:ext cx="7781814" cy="51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4648200" y="1676400"/>
            <a:ext cx="3390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2800">
              <a:solidFill>
                <a:schemeClr val="bg1"/>
              </a:solidFill>
            </a:endParaRPr>
          </a:p>
        </p:txBody>
      </p:sp>
      <p:pic>
        <p:nvPicPr>
          <p:cNvPr id="93187" name="Picture 4" descr="Cartoon story_72 dpi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143" y="664838"/>
            <a:ext cx="7846605" cy="54864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5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4. porte entreouverte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490374" cy="561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533400" y="57912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Yet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even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in hostile </a:t>
            </a:r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environments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there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are </a:t>
            </a:r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opportunities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to support local </a:t>
            </a:r>
            <a:r>
              <a:rPr lang="fr-FR" sz="2800" dirty="0" err="1" smtClean="0">
                <a:solidFill>
                  <a:srgbClr val="0000FF"/>
                </a:solidFill>
                <a:latin typeface="Calibri" charset="0"/>
              </a:rPr>
              <a:t>dynamics</a:t>
            </a:r>
            <a:r>
              <a:rPr lang="fr-FR" sz="2800" dirty="0" smtClean="0">
                <a:solidFill>
                  <a:srgbClr val="0000FF"/>
                </a:solidFill>
                <a:latin typeface="Calibri" charset="0"/>
              </a:rPr>
              <a:t>  </a:t>
            </a:r>
            <a:endParaRPr lang="fr-FR" sz="2800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4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7700" y="1088661"/>
            <a:ext cx="7723926" cy="5076643"/>
          </a:xfrm>
        </p:spPr>
        <p:txBody>
          <a:bodyPr/>
          <a:lstStyle/>
          <a:p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195" y="274637"/>
            <a:ext cx="8412606" cy="66660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77933C"/>
                </a:solidFill>
              </a:rPr>
              <a:t>There are 100 </a:t>
            </a:r>
            <a:r>
              <a:rPr lang="en-US" sz="3200" b="1" dirty="0">
                <a:solidFill>
                  <a:srgbClr val="77933C"/>
                </a:solidFill>
              </a:rPr>
              <a:t>ways to </a:t>
            </a:r>
            <a:r>
              <a:rPr lang="en-US" sz="3200" b="1" dirty="0" smtClean="0">
                <a:solidFill>
                  <a:srgbClr val="77933C"/>
                </a:solidFill>
              </a:rPr>
              <a:t>prepare a </a:t>
            </a:r>
            <a:r>
              <a:rPr lang="en-US" sz="3200" b="1" dirty="0">
                <a:solidFill>
                  <a:srgbClr val="77933C"/>
                </a:solidFill>
              </a:rPr>
              <a:t>lasagna </a:t>
            </a:r>
            <a:endParaRPr lang="en-US" sz="3200" dirty="0">
              <a:solidFill>
                <a:srgbClr val="77933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62"/>
            <a:ext cx="9143999" cy="57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6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306" y="274637"/>
            <a:ext cx="7806494" cy="1143000"/>
          </a:xfrm>
        </p:spPr>
        <p:txBody>
          <a:bodyPr/>
          <a:lstStyle/>
          <a:p>
            <a:r>
              <a:rPr lang="en-US" sz="4800" dirty="0" smtClean="0"/>
              <a:t>          </a:t>
            </a:r>
            <a:r>
              <a:rPr lang="en-US" sz="4800" b="1" dirty="0" smtClean="0">
                <a:solidFill>
                  <a:srgbClr val="3366FF"/>
                </a:solidFill>
              </a:rPr>
              <a:t>MESSAGE 2</a:t>
            </a:r>
            <a:endParaRPr lang="en-US" sz="4800" b="1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SHIFTING VIEWS ON</a:t>
            </a:r>
          </a:p>
          <a:p>
            <a:endParaRPr lang="en-US" sz="4400" dirty="0" smtClean="0">
              <a:solidFill>
                <a:schemeClr val="accent3">
                  <a:lumMod val="75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DECENTRALISATION AND   	   LOCAL DEVELOPMENT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mtClean="0"/>
              <a:t>Page </a:t>
            </a: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7130"/>
      </p:ext>
    </p:extLst>
  </p:cSld>
  <p:clrMapOvr>
    <a:masterClrMapping/>
  </p:clrMapOvr>
</p:sld>
</file>

<file path=ppt/theme/theme1.xml><?xml version="1.0" encoding="utf-8"?>
<a:theme xmlns:a="http://schemas.openxmlformats.org/drawingml/2006/main" name="ECDPM-template">
  <a:themeElements>
    <a:clrScheme name="Custom 1">
      <a:dk1>
        <a:srgbClr val="636466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DC"/>
      </a:hlink>
      <a:folHlink>
        <a:srgbClr val="7C892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589</Words>
  <Application>Microsoft Macintosh PowerPoint</Application>
  <PresentationFormat>On-screen Show (4:3)</PresentationFormat>
  <Paragraphs>142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ECDPM-template</vt:lpstr>
      <vt:lpstr>PowerPoint Presentation</vt:lpstr>
      <vt:lpstr>The ‘fil rouge’  of the seminar</vt:lpstr>
      <vt:lpstr>          MESSAGE 1</vt:lpstr>
      <vt:lpstr>PowerPoint Presentation</vt:lpstr>
      <vt:lpstr>No shortage of (semantic) confusion</vt:lpstr>
      <vt:lpstr>PowerPoint Presentation</vt:lpstr>
      <vt:lpstr>PowerPoint Presentation</vt:lpstr>
      <vt:lpstr>There are 100 ways to prepare a lasagna </vt:lpstr>
      <vt:lpstr>          MESSAGE 2</vt:lpstr>
      <vt:lpstr>KEY DIMENSIONS OF EMERGING NEW THINKING</vt:lpstr>
      <vt:lpstr>  NO EMPOWERMENT OF LOCAL AUTHORITIES      WIITHOUT          AUTONOMY AND ACCOUNTABILITY</vt:lpstr>
      <vt:lpstr>  OVERCOMING RESISTANCE FROM VESTED (SECTOR) INTERESTS    </vt:lpstr>
      <vt:lpstr>          MESSAGE 3</vt:lpstr>
      <vt:lpstr>    SOME KEY IMPLICATIONS</vt:lpstr>
      <vt:lpstr>Decentralization : Two Agendas</vt:lpstr>
      <vt:lpstr>Decentralization and Local/Territorial Development</vt:lpstr>
      <vt:lpstr>          MESSAGE 4</vt:lpstr>
      <vt:lpstr>  RESULTS IN DR/LG/LD:  A TRICKY ISSUE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EU Survey on EUD experiences with:   DECENTRALIZATION REFORMS, LOCAL GOVERNANCE LOCAL AND TERRITORIAL DEVELOPMENT</dc:title>
  <cp:lastModifiedBy>Sahra El Fassi</cp:lastModifiedBy>
  <cp:revision>48</cp:revision>
  <dcterms:modified xsi:type="dcterms:W3CDTF">2015-04-15T08:52:48Z</dcterms:modified>
</cp:coreProperties>
</file>