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handoutMasterIdLst>
    <p:handoutMasterId r:id="rId23"/>
  </p:handoutMasterIdLst>
  <p:sldIdLst>
    <p:sldId id="296" r:id="rId2"/>
    <p:sldId id="297" r:id="rId3"/>
    <p:sldId id="298" r:id="rId4"/>
    <p:sldId id="299" r:id="rId5"/>
    <p:sldId id="300" r:id="rId6"/>
    <p:sldId id="301" r:id="rId7"/>
    <p:sldId id="302" r:id="rId8"/>
    <p:sldId id="303" r:id="rId9"/>
    <p:sldId id="304" r:id="rId10"/>
    <p:sldId id="305" r:id="rId11"/>
    <p:sldId id="306" r:id="rId12"/>
    <p:sldId id="307" r:id="rId13"/>
    <p:sldId id="308" r:id="rId14"/>
    <p:sldId id="309" r:id="rId15"/>
    <p:sldId id="310" r:id="rId16"/>
    <p:sldId id="311" r:id="rId17"/>
    <p:sldId id="312" r:id="rId18"/>
    <p:sldId id="313" r:id="rId19"/>
    <p:sldId id="314" r:id="rId20"/>
    <p:sldId id="315" r:id="rId21"/>
  </p:sldIdLst>
  <p:sldSz cx="9144000" cy="6858000" type="screen4x3"/>
  <p:notesSz cx="6797675" cy="9926638"/>
  <p:defaultTextStyle>
    <a:defPPr>
      <a:defRPr lang="en-GB"/>
    </a:defPPr>
    <a:lvl1pPr algn="l" rtl="0" fontAlgn="base">
      <a:spcBef>
        <a:spcPct val="0"/>
      </a:spcBef>
      <a:spcAft>
        <a:spcPct val="0"/>
      </a:spcAft>
      <a:defRPr sz="1200" kern="1200">
        <a:solidFill>
          <a:srgbClr val="0F5494"/>
        </a:solidFill>
        <a:latin typeface="Verdana" pitchFamily="34" charset="0"/>
        <a:ea typeface="+mn-ea"/>
        <a:cs typeface="+mn-cs"/>
      </a:defRPr>
    </a:lvl1pPr>
    <a:lvl2pPr marL="457200" algn="l" rtl="0" fontAlgn="base">
      <a:spcBef>
        <a:spcPct val="0"/>
      </a:spcBef>
      <a:spcAft>
        <a:spcPct val="0"/>
      </a:spcAft>
      <a:defRPr sz="1200" kern="1200">
        <a:solidFill>
          <a:srgbClr val="0F5494"/>
        </a:solidFill>
        <a:latin typeface="Verdana" pitchFamily="34" charset="0"/>
        <a:ea typeface="+mn-ea"/>
        <a:cs typeface="+mn-cs"/>
      </a:defRPr>
    </a:lvl2pPr>
    <a:lvl3pPr marL="914400" algn="l" rtl="0" fontAlgn="base">
      <a:spcBef>
        <a:spcPct val="0"/>
      </a:spcBef>
      <a:spcAft>
        <a:spcPct val="0"/>
      </a:spcAft>
      <a:defRPr sz="1200" kern="1200">
        <a:solidFill>
          <a:srgbClr val="0F5494"/>
        </a:solidFill>
        <a:latin typeface="Verdana" pitchFamily="34" charset="0"/>
        <a:ea typeface="+mn-ea"/>
        <a:cs typeface="+mn-cs"/>
      </a:defRPr>
    </a:lvl3pPr>
    <a:lvl4pPr marL="1371600" algn="l" rtl="0" fontAlgn="base">
      <a:spcBef>
        <a:spcPct val="0"/>
      </a:spcBef>
      <a:spcAft>
        <a:spcPct val="0"/>
      </a:spcAft>
      <a:defRPr sz="1200" kern="1200">
        <a:solidFill>
          <a:srgbClr val="0F5494"/>
        </a:solidFill>
        <a:latin typeface="Verdana" pitchFamily="34" charset="0"/>
        <a:ea typeface="+mn-ea"/>
        <a:cs typeface="+mn-cs"/>
      </a:defRPr>
    </a:lvl4pPr>
    <a:lvl5pPr marL="1828800" algn="l" rtl="0" fontAlgn="base">
      <a:spcBef>
        <a:spcPct val="0"/>
      </a:spcBef>
      <a:spcAft>
        <a:spcPct val="0"/>
      </a:spcAft>
      <a:defRPr sz="1200" kern="1200">
        <a:solidFill>
          <a:srgbClr val="0F5494"/>
        </a:solidFill>
        <a:latin typeface="Verdana" pitchFamily="34" charset="0"/>
        <a:ea typeface="+mn-ea"/>
        <a:cs typeface="+mn-cs"/>
      </a:defRPr>
    </a:lvl5pPr>
    <a:lvl6pPr marL="2286000" algn="l" defTabSz="914400" rtl="0" eaLnBrk="1" latinLnBrk="0" hangingPunct="1">
      <a:defRPr sz="1200" kern="1200">
        <a:solidFill>
          <a:srgbClr val="0F5494"/>
        </a:solidFill>
        <a:latin typeface="Verdana" pitchFamily="34" charset="0"/>
        <a:ea typeface="+mn-ea"/>
        <a:cs typeface="+mn-cs"/>
      </a:defRPr>
    </a:lvl6pPr>
    <a:lvl7pPr marL="2743200" algn="l" defTabSz="914400" rtl="0" eaLnBrk="1" latinLnBrk="0" hangingPunct="1">
      <a:defRPr sz="1200" kern="1200">
        <a:solidFill>
          <a:srgbClr val="0F5494"/>
        </a:solidFill>
        <a:latin typeface="Verdana" pitchFamily="34" charset="0"/>
        <a:ea typeface="+mn-ea"/>
        <a:cs typeface="+mn-cs"/>
      </a:defRPr>
    </a:lvl7pPr>
    <a:lvl8pPr marL="3200400" algn="l" defTabSz="914400" rtl="0" eaLnBrk="1" latinLnBrk="0" hangingPunct="1">
      <a:defRPr sz="1200" kern="1200">
        <a:solidFill>
          <a:srgbClr val="0F5494"/>
        </a:solidFill>
        <a:latin typeface="Verdana" pitchFamily="34" charset="0"/>
        <a:ea typeface="+mn-ea"/>
        <a:cs typeface="+mn-cs"/>
      </a:defRPr>
    </a:lvl8pPr>
    <a:lvl9pPr marL="3657600" algn="l" defTabSz="914400" rtl="0" eaLnBrk="1" latinLnBrk="0" hangingPunct="1">
      <a:defRPr sz="1200" kern="1200">
        <a:solidFill>
          <a:srgbClr val="0F5494"/>
        </a:solidFill>
        <a:latin typeface="Verdan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Berenice Flores"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5EC1"/>
    <a:srgbClr val="FF3300"/>
    <a:srgbClr val="99CCFF"/>
    <a:srgbClr val="808080"/>
    <a:srgbClr val="3E6FD2"/>
    <a:srgbClr val="3166CF"/>
    <a:srgbClr val="BDDEFF"/>
    <a:srgbClr val="FFD624"/>
    <a:srgbClr val="0F549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15" autoAdjust="0"/>
    <p:restoredTop sz="94660"/>
  </p:normalViewPr>
  <p:slideViewPr>
    <p:cSldViewPr>
      <p:cViewPr varScale="1">
        <p:scale>
          <a:sx n="58" d="100"/>
          <a:sy n="58" d="100"/>
        </p:scale>
        <p:origin x="1061" y="6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0"/>
            <a:ext cx="2946400" cy="4968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a:solidFill>
                  <a:schemeClr val="tx1"/>
                </a:solidFill>
                <a:latin typeface="Arial" pitchFamily="34" charset="0"/>
              </a:defRPr>
            </a:lvl1pPr>
          </a:lstStyle>
          <a:p>
            <a:endParaRPr lang="en-GB" altLang="en-US"/>
          </a:p>
        </p:txBody>
      </p:sp>
      <p:sp>
        <p:nvSpPr>
          <p:cNvPr id="37891" name="Rectangle 3"/>
          <p:cNvSpPr>
            <a:spLocks noGrp="1" noChangeArrowheads="1"/>
          </p:cNvSpPr>
          <p:nvPr>
            <p:ph type="dt" sz="quarter" idx="1"/>
          </p:nvPr>
        </p:nvSpPr>
        <p:spPr bwMode="auto">
          <a:xfrm>
            <a:off x="3849688" y="0"/>
            <a:ext cx="2946400" cy="4968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a:solidFill>
                  <a:schemeClr val="tx1"/>
                </a:solidFill>
                <a:latin typeface="Arial" pitchFamily="34" charset="0"/>
              </a:defRPr>
            </a:lvl1pPr>
          </a:lstStyle>
          <a:p>
            <a:endParaRPr lang="en-GB" altLang="en-US"/>
          </a:p>
        </p:txBody>
      </p:sp>
      <p:sp>
        <p:nvSpPr>
          <p:cNvPr id="37892" name="Rectangle 4"/>
          <p:cNvSpPr>
            <a:spLocks noGrp="1" noChangeArrowheads="1"/>
          </p:cNvSpPr>
          <p:nvPr>
            <p:ph type="ftr" sz="quarter" idx="2"/>
          </p:nvPr>
        </p:nvSpPr>
        <p:spPr bwMode="auto">
          <a:xfrm>
            <a:off x="0" y="9428163"/>
            <a:ext cx="2946400" cy="49688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a:solidFill>
                  <a:schemeClr val="tx1"/>
                </a:solidFill>
                <a:latin typeface="Arial" pitchFamily="34" charset="0"/>
              </a:defRPr>
            </a:lvl1pPr>
          </a:lstStyle>
          <a:p>
            <a:endParaRPr lang="en-GB" altLang="en-US"/>
          </a:p>
        </p:txBody>
      </p:sp>
      <p:sp>
        <p:nvSpPr>
          <p:cNvPr id="37893" name="Rectangle 5"/>
          <p:cNvSpPr>
            <a:spLocks noGrp="1" noChangeArrowheads="1"/>
          </p:cNvSpPr>
          <p:nvPr>
            <p:ph type="sldNum" sz="quarter" idx="3"/>
          </p:nvPr>
        </p:nvSpPr>
        <p:spPr bwMode="auto">
          <a:xfrm>
            <a:off x="3849688" y="9428163"/>
            <a:ext cx="2946400" cy="49688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a:solidFill>
                  <a:schemeClr val="tx1"/>
                </a:solidFill>
                <a:latin typeface="Arial" pitchFamily="34" charset="0"/>
              </a:defRPr>
            </a:lvl1pPr>
          </a:lstStyle>
          <a:p>
            <a:fld id="{6E5CA657-5C06-46E9-973D-B5CC98987B6F}" type="slidenum">
              <a:rPr lang="en-GB" altLang="en-US"/>
              <a:pPr/>
              <a:t>‹#›</a:t>
            </a:fld>
            <a:endParaRPr lang="en-GB" altLang="en-US"/>
          </a:p>
        </p:txBody>
      </p:sp>
    </p:spTree>
    <p:extLst>
      <p:ext uri="{BB962C8B-B14F-4D97-AF65-F5344CB8AC3E}">
        <p14:creationId xmlns:p14="http://schemas.microsoft.com/office/powerpoint/2010/main" val="21557224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2946400" cy="4968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a:solidFill>
                  <a:schemeClr val="tx1"/>
                </a:solidFill>
                <a:latin typeface="Arial" pitchFamily="34" charset="0"/>
              </a:defRPr>
            </a:lvl1pPr>
          </a:lstStyle>
          <a:p>
            <a:endParaRPr lang="en-GB" altLang="en-US"/>
          </a:p>
        </p:txBody>
      </p:sp>
      <p:sp>
        <p:nvSpPr>
          <p:cNvPr id="36867" name="Rectangle 3"/>
          <p:cNvSpPr>
            <a:spLocks noGrp="1" noChangeArrowheads="1"/>
          </p:cNvSpPr>
          <p:nvPr>
            <p:ph type="dt" idx="1"/>
          </p:nvPr>
        </p:nvSpPr>
        <p:spPr bwMode="auto">
          <a:xfrm>
            <a:off x="3849688" y="0"/>
            <a:ext cx="2946400" cy="4968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a:solidFill>
                  <a:schemeClr val="tx1"/>
                </a:solidFill>
                <a:latin typeface="Arial" pitchFamily="34" charset="0"/>
              </a:defRPr>
            </a:lvl1pPr>
          </a:lstStyle>
          <a:p>
            <a:endParaRPr lang="en-GB" altLang="en-US"/>
          </a:p>
        </p:txBody>
      </p:sp>
      <p:sp>
        <p:nvSpPr>
          <p:cNvPr id="36868" name="Rectangle 4"/>
          <p:cNvSpPr>
            <a:spLocks noGrp="1" noRot="1" noChangeAspect="1" noChangeArrowheads="1" noTextEdit="1"/>
          </p:cNvSpPr>
          <p:nvPr>
            <p:ph type="sldImg" idx="2"/>
          </p:nvPr>
        </p:nvSpPr>
        <p:spPr bwMode="auto">
          <a:xfrm>
            <a:off x="917575" y="744538"/>
            <a:ext cx="4964113" cy="3722687"/>
          </a:xfrm>
          <a:prstGeom prst="rect">
            <a:avLst/>
          </a:prstGeom>
          <a:noFill/>
          <a:ln w="9525">
            <a:solidFill>
              <a:srgbClr val="000000"/>
            </a:solidFill>
            <a:miter lim="800000"/>
            <a:headEnd/>
            <a:tailEnd/>
          </a:ln>
          <a:effectLst/>
          <a:extLst>
            <a:ext uri="{AF507438-7753-43e0-B8FC-AC1667EBCBE1}">
              <a14:hiddenEffects xmlns="" xmlns:a14="http://schemas.microsoft.com/office/drawing/2010/main">
                <a:effectLst>
                  <a:outerShdw dist="35921" dir="2700000" algn="ctr" rotWithShape="0">
                    <a:srgbClr val="808080"/>
                  </a:outerShdw>
                </a:effectLst>
              </a14:hiddenEffects>
            </a:ext>
            <a:ext uri="{53640926-AAD7-44d8-BBD7-CCE9431645EC}">
              <a14:shadowObscured xmlns="" xmlns:a14="http://schemas.microsoft.com/office/drawing/2010/main" val="1"/>
            </a:ext>
          </a:extLst>
        </p:spPr>
      </p:sp>
      <p:sp>
        <p:nvSpPr>
          <p:cNvPr id="36869" name="Rectangle 5"/>
          <p:cNvSpPr>
            <a:spLocks noGrp="1" noChangeArrowheads="1"/>
          </p:cNvSpPr>
          <p:nvPr>
            <p:ph type="body" sz="quarter" idx="3"/>
          </p:nvPr>
        </p:nvSpPr>
        <p:spPr bwMode="auto">
          <a:xfrm>
            <a:off x="679450" y="4714875"/>
            <a:ext cx="5438775" cy="44672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36870" name="Rectangle 6"/>
          <p:cNvSpPr>
            <a:spLocks noGrp="1" noChangeArrowheads="1"/>
          </p:cNvSpPr>
          <p:nvPr>
            <p:ph type="ftr" sz="quarter" idx="4"/>
          </p:nvPr>
        </p:nvSpPr>
        <p:spPr bwMode="auto">
          <a:xfrm>
            <a:off x="0" y="9428163"/>
            <a:ext cx="2946400" cy="49688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a:solidFill>
                  <a:schemeClr val="tx1"/>
                </a:solidFill>
                <a:latin typeface="Arial" pitchFamily="34" charset="0"/>
              </a:defRPr>
            </a:lvl1pPr>
          </a:lstStyle>
          <a:p>
            <a:endParaRPr lang="en-GB" altLang="en-US"/>
          </a:p>
        </p:txBody>
      </p:sp>
      <p:sp>
        <p:nvSpPr>
          <p:cNvPr id="36871" name="Rectangle 7"/>
          <p:cNvSpPr>
            <a:spLocks noGrp="1" noChangeArrowheads="1"/>
          </p:cNvSpPr>
          <p:nvPr>
            <p:ph type="sldNum" sz="quarter" idx="5"/>
          </p:nvPr>
        </p:nvSpPr>
        <p:spPr bwMode="auto">
          <a:xfrm>
            <a:off x="3849688" y="9428163"/>
            <a:ext cx="2946400" cy="49688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a:solidFill>
                  <a:schemeClr val="tx1"/>
                </a:solidFill>
                <a:latin typeface="Arial" pitchFamily="34" charset="0"/>
              </a:defRPr>
            </a:lvl1pPr>
          </a:lstStyle>
          <a:p>
            <a:fld id="{7C39D815-7EC6-432D-9E3A-93F90C72ABE9}" type="slidenum">
              <a:rPr lang="en-GB" altLang="en-US"/>
              <a:pPr/>
              <a:t>‹#›</a:t>
            </a:fld>
            <a:endParaRPr lang="en-GB" altLang="en-US"/>
          </a:p>
        </p:txBody>
      </p:sp>
    </p:spTree>
    <p:extLst>
      <p:ext uri="{BB962C8B-B14F-4D97-AF65-F5344CB8AC3E}">
        <p14:creationId xmlns:p14="http://schemas.microsoft.com/office/powerpoint/2010/main" val="61095942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34" charset="0"/>
        <a:ea typeface="+mn-ea"/>
        <a:cs typeface="+mn-cs"/>
      </a:defRPr>
    </a:lvl1pPr>
    <a:lvl2pPr marL="457200" algn="l" rtl="0" fontAlgn="base">
      <a:spcBef>
        <a:spcPct val="30000"/>
      </a:spcBef>
      <a:spcAft>
        <a:spcPct val="0"/>
      </a:spcAft>
      <a:defRPr sz="1200" kern="1200">
        <a:solidFill>
          <a:schemeClr val="tx1"/>
        </a:solidFill>
        <a:latin typeface="Arial" pitchFamily="34" charset="0"/>
        <a:ea typeface="+mn-ea"/>
        <a:cs typeface="+mn-cs"/>
      </a:defRPr>
    </a:lvl2pPr>
    <a:lvl3pPr marL="914400" algn="l" rtl="0" fontAlgn="base">
      <a:spcBef>
        <a:spcPct val="30000"/>
      </a:spcBef>
      <a:spcAft>
        <a:spcPct val="0"/>
      </a:spcAft>
      <a:defRPr sz="1200" kern="1200">
        <a:solidFill>
          <a:schemeClr val="tx1"/>
        </a:solidFill>
        <a:latin typeface="Arial" pitchFamily="34" charset="0"/>
        <a:ea typeface="+mn-ea"/>
        <a:cs typeface="+mn-cs"/>
      </a:defRPr>
    </a:lvl3pPr>
    <a:lvl4pPr marL="1371600" algn="l" rtl="0" fontAlgn="base">
      <a:spcBef>
        <a:spcPct val="30000"/>
      </a:spcBef>
      <a:spcAft>
        <a:spcPct val="0"/>
      </a:spcAft>
      <a:defRPr sz="1200" kern="1200">
        <a:solidFill>
          <a:schemeClr val="tx1"/>
        </a:solidFill>
        <a:latin typeface="Arial" pitchFamily="34" charset="0"/>
        <a:ea typeface="+mn-ea"/>
        <a:cs typeface="+mn-cs"/>
      </a:defRPr>
    </a:lvl4pPr>
    <a:lvl5pPr marL="1828800" algn="l" rtl="0" fontAlgn="base">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C39D815-7EC6-432D-9E3A-93F90C72ABE9}" type="slidenum">
              <a:rPr lang="en-GB" altLang="en-US" smtClean="0"/>
              <a:pPr/>
              <a:t>12</a:t>
            </a:fld>
            <a:endParaRPr lang="en-GB" altLang="en-US"/>
          </a:p>
        </p:txBody>
      </p:sp>
    </p:spTree>
    <p:extLst>
      <p:ext uri="{BB962C8B-B14F-4D97-AF65-F5344CB8AC3E}">
        <p14:creationId xmlns:p14="http://schemas.microsoft.com/office/powerpoint/2010/main" val="10598202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Resources are referred to fiscal transfers, own local</a:t>
            </a:r>
            <a:r>
              <a:rPr lang="en-GB" baseline="0" dirty="0" smtClean="0"/>
              <a:t> revenues and community and private contributions.  </a:t>
            </a:r>
            <a:r>
              <a:rPr lang="en-GB" dirty="0" smtClean="0"/>
              <a:t>All these quadrants are present in a single country</a:t>
            </a:r>
            <a:r>
              <a:rPr lang="en-GB" baseline="0" dirty="0" smtClean="0"/>
              <a:t> with different nuances.  Quadrant 1 might be a bordering area or an intermediate city.  The </a:t>
            </a:r>
            <a:r>
              <a:rPr lang="en-GB" baseline="0" dirty="0" err="1" smtClean="0"/>
              <a:t>secon</a:t>
            </a:r>
            <a:r>
              <a:rPr lang="en-GB" baseline="0" dirty="0" smtClean="0"/>
              <a:t> quadrant </a:t>
            </a:r>
            <a:endParaRPr lang="en-GB" dirty="0"/>
          </a:p>
        </p:txBody>
      </p:sp>
      <p:sp>
        <p:nvSpPr>
          <p:cNvPr id="4" name="Slide Number Placeholder 3"/>
          <p:cNvSpPr>
            <a:spLocks noGrp="1"/>
          </p:cNvSpPr>
          <p:nvPr>
            <p:ph type="sldNum" sz="quarter" idx="10"/>
          </p:nvPr>
        </p:nvSpPr>
        <p:spPr/>
        <p:txBody>
          <a:bodyPr/>
          <a:lstStyle/>
          <a:p>
            <a:fld id="{7C39D815-7EC6-432D-9E3A-93F90C72ABE9}" type="slidenum">
              <a:rPr lang="en-GB" altLang="en-US" smtClean="0"/>
              <a:pPr/>
              <a:t>16</a:t>
            </a:fld>
            <a:endParaRPr lang="en-GB" altLang="en-US"/>
          </a:p>
        </p:txBody>
      </p:sp>
    </p:spTree>
    <p:extLst>
      <p:ext uri="{BB962C8B-B14F-4D97-AF65-F5344CB8AC3E}">
        <p14:creationId xmlns:p14="http://schemas.microsoft.com/office/powerpoint/2010/main" val="40969632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C39D815-7EC6-432D-9E3A-93F90C72ABE9}" type="slidenum">
              <a:rPr lang="en-GB" altLang="en-US" smtClean="0"/>
              <a:pPr/>
              <a:t>20</a:t>
            </a:fld>
            <a:endParaRPr lang="en-GB" altLang="en-US"/>
          </a:p>
        </p:txBody>
      </p:sp>
    </p:spTree>
    <p:extLst>
      <p:ext uri="{BB962C8B-B14F-4D97-AF65-F5344CB8AC3E}">
        <p14:creationId xmlns:p14="http://schemas.microsoft.com/office/powerpoint/2010/main" val="292895063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a:spLocks noChangeArrowheads="1"/>
          </p:cNvSpPr>
          <p:nvPr/>
        </p:nvSpPr>
        <p:spPr bwMode="auto">
          <a:xfrm>
            <a:off x="0" y="981075"/>
            <a:ext cx="9180513" cy="5876925"/>
          </a:xfrm>
          <a:prstGeom prst="rect">
            <a:avLst/>
          </a:prstGeom>
          <a:solidFill>
            <a:srgbClr val="0F5494"/>
          </a:solidFill>
          <a:ln w="25400" algn="ctr">
            <a:solidFill>
              <a:srgbClr val="0F5494"/>
            </a:solidFill>
            <a:miter lim="800000"/>
            <a:headEnd/>
            <a:tailEnd/>
          </a:ln>
          <a:effectLst>
            <a:outerShdw dist="23000" dir="5400000" rotWithShape="0">
              <a:srgbClr val="000000">
                <a:alpha val="34999"/>
              </a:srgbClr>
            </a:outerShdw>
          </a:effectLst>
        </p:spPr>
        <p:txBody>
          <a:bodyPr anchor="ctr"/>
          <a:lstStyle/>
          <a:p>
            <a:pPr algn="ctr" defTabSz="457200" fontAlgn="auto">
              <a:spcBef>
                <a:spcPts val="0"/>
              </a:spcBef>
              <a:spcAft>
                <a:spcPts val="0"/>
              </a:spcAft>
              <a:defRPr/>
            </a:pPr>
            <a:endParaRPr lang="en-US" sz="1800">
              <a:solidFill>
                <a:schemeClr val="lt1"/>
              </a:solidFill>
              <a:latin typeface="+mn-lt"/>
            </a:endParaRPr>
          </a:p>
        </p:txBody>
      </p:sp>
      <p:pic>
        <p:nvPicPr>
          <p:cNvPr id="3086" name="Picture 6" descr="LOGO CE-EN-quadri.eps"/>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57638" y="258763"/>
            <a:ext cx="1436687" cy="9985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3076" name="Rectangle 4"/>
          <p:cNvSpPr>
            <a:spLocks noGrp="1" noChangeArrowheads="1"/>
          </p:cNvSpPr>
          <p:nvPr>
            <p:ph type="ctrTitle"/>
          </p:nvPr>
        </p:nvSpPr>
        <p:spPr>
          <a:xfrm>
            <a:off x="3995738" y="2565400"/>
            <a:ext cx="5040312" cy="790575"/>
          </a:xfrm>
        </p:spPr>
        <p:txBody>
          <a:bodyPr/>
          <a:lstStyle>
            <a:lvl1pPr marL="3175">
              <a:defRPr sz="7600">
                <a:solidFill>
                  <a:srgbClr val="FFD624"/>
                </a:solidFill>
              </a:defRPr>
            </a:lvl1pPr>
          </a:lstStyle>
          <a:p>
            <a:pPr lvl="0"/>
            <a:r>
              <a:rPr lang="en-US" altLang="en-US" noProof="0" smtClean="0"/>
              <a:t>Click to edit Master title style</a:t>
            </a:r>
            <a:endParaRPr lang="en-GB" altLang="en-US" noProof="0" smtClean="0"/>
          </a:p>
        </p:txBody>
      </p:sp>
      <p:sp>
        <p:nvSpPr>
          <p:cNvPr id="3077" name="Rectangle 5"/>
          <p:cNvSpPr>
            <a:spLocks noGrp="1" noChangeArrowheads="1"/>
          </p:cNvSpPr>
          <p:nvPr>
            <p:ph type="subTitle" idx="1"/>
          </p:nvPr>
        </p:nvSpPr>
        <p:spPr>
          <a:xfrm>
            <a:off x="611188" y="3716338"/>
            <a:ext cx="8532812" cy="1728787"/>
          </a:xfrm>
        </p:spPr>
        <p:txBody>
          <a:bodyPr/>
          <a:lstStyle>
            <a:lvl1pPr marL="0" indent="0">
              <a:buFontTx/>
              <a:buNone/>
              <a:defRPr sz="3000" b="1" i="0">
                <a:solidFill>
                  <a:schemeClr val="bg1"/>
                </a:solidFill>
              </a:defRPr>
            </a:lvl1pPr>
          </a:lstStyle>
          <a:p>
            <a:pPr lvl="0"/>
            <a:r>
              <a:rPr lang="en-US" altLang="en-US" noProof="0" smtClean="0"/>
              <a:t>Click to edit Master subtitle style</a:t>
            </a:r>
            <a:endParaRPr lang="en-GB" altLang="en-US" noProof="0" smtClean="0"/>
          </a:p>
        </p:txBody>
      </p:sp>
      <p:sp>
        <p:nvSpPr>
          <p:cNvPr id="3078" name="Rectangle 6"/>
          <p:cNvSpPr>
            <a:spLocks noGrp="1" noChangeArrowheads="1"/>
          </p:cNvSpPr>
          <p:nvPr>
            <p:ph type="dt" sz="half" idx="2"/>
          </p:nvPr>
        </p:nvSpPr>
        <p:spPr/>
        <p:txBody>
          <a:bodyPr/>
          <a:lstStyle>
            <a:lvl1pPr>
              <a:defRPr sz="1200" b="1">
                <a:solidFill>
                  <a:schemeClr val="bg1"/>
                </a:solidFill>
                <a:latin typeface="+mn-lt"/>
              </a:defRPr>
            </a:lvl1pPr>
          </a:lstStyle>
          <a:p>
            <a:endParaRPr lang="en-GB" altLang="en-US"/>
          </a:p>
        </p:txBody>
      </p:sp>
      <p:sp>
        <p:nvSpPr>
          <p:cNvPr id="3079" name="Rectangle 7"/>
          <p:cNvSpPr>
            <a:spLocks noGrp="1" noChangeArrowheads="1"/>
          </p:cNvSpPr>
          <p:nvPr>
            <p:ph type="ftr" sz="quarter" idx="3"/>
          </p:nvPr>
        </p:nvSpPr>
        <p:spPr/>
        <p:txBody>
          <a:bodyPr/>
          <a:lstStyle>
            <a:lvl1pPr>
              <a:defRPr>
                <a:solidFill>
                  <a:schemeClr val="bg1"/>
                </a:solidFill>
                <a:latin typeface="+mn-lt"/>
              </a:defRPr>
            </a:lvl1pPr>
          </a:lstStyle>
          <a:p>
            <a:endParaRPr lang="en-GB" altLang="en-US"/>
          </a:p>
        </p:txBody>
      </p:sp>
      <p:sp>
        <p:nvSpPr>
          <p:cNvPr id="3080" name="Rectangle 8"/>
          <p:cNvSpPr>
            <a:spLocks noGrp="1" noChangeArrowheads="1"/>
          </p:cNvSpPr>
          <p:nvPr>
            <p:ph type="sldNum" sz="quarter" idx="4"/>
          </p:nvPr>
        </p:nvSpPr>
        <p:spPr/>
        <p:txBody>
          <a:bodyPr/>
          <a:lstStyle>
            <a:lvl1pPr>
              <a:defRPr>
                <a:solidFill>
                  <a:schemeClr val="bg1"/>
                </a:solidFill>
                <a:latin typeface="+mn-lt"/>
              </a:defRPr>
            </a:lvl1pPr>
          </a:lstStyle>
          <a:p>
            <a:fld id="{4B266FE0-4EFD-46B3-A4A9-1794AD9758C9}" type="slidenum">
              <a:rPr lang="en-GB" altLang="en-US"/>
              <a:pPr/>
              <a:t>‹#›</a:t>
            </a:fld>
            <a:endParaRPr lang="en-GB" altLang="en-US"/>
          </a:p>
        </p:txBody>
      </p:sp>
      <p:sp>
        <p:nvSpPr>
          <p:cNvPr id="7" name="Rectangle 6"/>
          <p:cNvSpPr/>
          <p:nvPr userDrawn="1"/>
        </p:nvSpPr>
        <p:spPr>
          <a:xfrm>
            <a:off x="4267200" y="6659563"/>
            <a:ext cx="611188" cy="215900"/>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13B4D165-CFC4-4FAF-8F2C-528371F36A98}" type="slidenum">
              <a:rPr lang="en-GB" altLang="en-US"/>
              <a:pPr/>
              <a:t>‹#›</a:t>
            </a:fld>
            <a:endParaRPr lang="en-GB" altLang="en-US"/>
          </a:p>
        </p:txBody>
      </p:sp>
    </p:spTree>
    <p:extLst>
      <p:ext uri="{BB962C8B-B14F-4D97-AF65-F5344CB8AC3E}">
        <p14:creationId xmlns:p14="http://schemas.microsoft.com/office/powerpoint/2010/main" val="6220938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5113" y="1339850"/>
            <a:ext cx="2071687" cy="46815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395288" y="1339850"/>
            <a:ext cx="6067425" cy="46815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33F24120-5CFB-42E7-A2E8-3C083854AEE6}" type="slidenum">
              <a:rPr lang="en-GB" altLang="en-US"/>
              <a:pPr/>
              <a:t>‹#›</a:t>
            </a:fld>
            <a:endParaRPr lang="en-GB" altLang="en-US"/>
          </a:p>
        </p:txBody>
      </p:sp>
    </p:spTree>
    <p:extLst>
      <p:ext uri="{BB962C8B-B14F-4D97-AF65-F5344CB8AC3E}">
        <p14:creationId xmlns:p14="http://schemas.microsoft.com/office/powerpoint/2010/main" val="34025571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48B6E739-2A74-4C20-9274-1714CDA2CEC6}" type="slidenum">
              <a:rPr lang="en-GB" altLang="en-US"/>
              <a:pPr/>
              <a:t>‹#›</a:t>
            </a:fld>
            <a:endParaRPr lang="en-GB" altLang="en-US"/>
          </a:p>
        </p:txBody>
      </p:sp>
    </p:spTree>
    <p:extLst>
      <p:ext uri="{BB962C8B-B14F-4D97-AF65-F5344CB8AC3E}">
        <p14:creationId xmlns:p14="http://schemas.microsoft.com/office/powerpoint/2010/main" val="6918752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B8B2A5A6-5BF4-40C9-B5F5-971398262940}" type="slidenum">
              <a:rPr lang="en-GB" altLang="en-US"/>
              <a:pPr/>
              <a:t>‹#›</a:t>
            </a:fld>
            <a:endParaRPr lang="en-GB" altLang="en-US"/>
          </a:p>
        </p:txBody>
      </p:sp>
    </p:spTree>
    <p:extLst>
      <p:ext uri="{BB962C8B-B14F-4D97-AF65-F5344CB8AC3E}">
        <p14:creationId xmlns:p14="http://schemas.microsoft.com/office/powerpoint/2010/main" val="38980595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lvl1pPr>
              <a:defRPr/>
            </a:lvl1pPr>
          </a:lstStyle>
          <a:p>
            <a:endParaRPr lang="en-GB" altLang="en-US"/>
          </a:p>
        </p:txBody>
      </p:sp>
      <p:sp>
        <p:nvSpPr>
          <p:cNvPr id="6" name="Footer Placeholder 5"/>
          <p:cNvSpPr>
            <a:spLocks noGrp="1"/>
          </p:cNvSpPr>
          <p:nvPr>
            <p:ph type="ftr" sz="quarter" idx="11"/>
          </p:nvPr>
        </p:nvSpPr>
        <p:spPr/>
        <p:txBody>
          <a:bodyPr/>
          <a:lstStyle>
            <a:lvl1pPr>
              <a:defRPr/>
            </a:lvl1pPr>
          </a:lstStyle>
          <a:p>
            <a:endParaRPr lang="en-GB" altLang="en-US"/>
          </a:p>
        </p:txBody>
      </p:sp>
      <p:sp>
        <p:nvSpPr>
          <p:cNvPr id="7" name="Slide Number Placeholder 6"/>
          <p:cNvSpPr>
            <a:spLocks noGrp="1"/>
          </p:cNvSpPr>
          <p:nvPr>
            <p:ph type="sldNum" sz="quarter" idx="12"/>
          </p:nvPr>
        </p:nvSpPr>
        <p:spPr/>
        <p:txBody>
          <a:bodyPr/>
          <a:lstStyle>
            <a:lvl1pPr>
              <a:defRPr/>
            </a:lvl1pPr>
          </a:lstStyle>
          <a:p>
            <a:fld id="{5D09EDC1-41FC-4B92-A659-CBCAC9E033C8}" type="slidenum">
              <a:rPr lang="en-GB" altLang="en-US"/>
              <a:pPr/>
              <a:t>‹#›</a:t>
            </a:fld>
            <a:endParaRPr lang="en-GB" altLang="en-US"/>
          </a:p>
        </p:txBody>
      </p:sp>
    </p:spTree>
    <p:extLst>
      <p:ext uri="{BB962C8B-B14F-4D97-AF65-F5344CB8AC3E}">
        <p14:creationId xmlns:p14="http://schemas.microsoft.com/office/powerpoint/2010/main" val="39381731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lvl1pPr>
              <a:defRPr/>
            </a:lvl1pPr>
          </a:lstStyle>
          <a:p>
            <a:endParaRPr lang="en-GB" altLang="en-US"/>
          </a:p>
        </p:txBody>
      </p:sp>
      <p:sp>
        <p:nvSpPr>
          <p:cNvPr id="8" name="Footer Placeholder 7"/>
          <p:cNvSpPr>
            <a:spLocks noGrp="1"/>
          </p:cNvSpPr>
          <p:nvPr>
            <p:ph type="ftr" sz="quarter" idx="11"/>
          </p:nvPr>
        </p:nvSpPr>
        <p:spPr/>
        <p:txBody>
          <a:bodyPr/>
          <a:lstStyle>
            <a:lvl1pPr>
              <a:defRPr/>
            </a:lvl1pPr>
          </a:lstStyle>
          <a:p>
            <a:endParaRPr lang="en-GB" altLang="en-US"/>
          </a:p>
        </p:txBody>
      </p:sp>
      <p:sp>
        <p:nvSpPr>
          <p:cNvPr id="9" name="Slide Number Placeholder 8"/>
          <p:cNvSpPr>
            <a:spLocks noGrp="1"/>
          </p:cNvSpPr>
          <p:nvPr>
            <p:ph type="sldNum" sz="quarter" idx="12"/>
          </p:nvPr>
        </p:nvSpPr>
        <p:spPr/>
        <p:txBody>
          <a:bodyPr/>
          <a:lstStyle>
            <a:lvl1pPr>
              <a:defRPr/>
            </a:lvl1pPr>
          </a:lstStyle>
          <a:p>
            <a:fld id="{B0DFE268-C5B9-4DAA-B300-3B74E3895A03}" type="slidenum">
              <a:rPr lang="en-GB" altLang="en-US"/>
              <a:pPr/>
              <a:t>‹#›</a:t>
            </a:fld>
            <a:endParaRPr lang="en-GB" altLang="en-US"/>
          </a:p>
        </p:txBody>
      </p:sp>
    </p:spTree>
    <p:extLst>
      <p:ext uri="{BB962C8B-B14F-4D97-AF65-F5344CB8AC3E}">
        <p14:creationId xmlns:p14="http://schemas.microsoft.com/office/powerpoint/2010/main" val="4584502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lvl1pPr>
              <a:defRPr/>
            </a:lvl1pPr>
          </a:lstStyle>
          <a:p>
            <a:endParaRPr lang="en-GB" altLang="en-US"/>
          </a:p>
        </p:txBody>
      </p:sp>
      <p:sp>
        <p:nvSpPr>
          <p:cNvPr id="4" name="Footer Placeholder 3"/>
          <p:cNvSpPr>
            <a:spLocks noGrp="1"/>
          </p:cNvSpPr>
          <p:nvPr>
            <p:ph type="ftr" sz="quarter" idx="11"/>
          </p:nvPr>
        </p:nvSpPr>
        <p:spPr/>
        <p:txBody>
          <a:bodyPr/>
          <a:lstStyle>
            <a:lvl1pPr>
              <a:defRPr/>
            </a:lvl1pPr>
          </a:lstStyle>
          <a:p>
            <a:endParaRPr lang="en-GB" altLang="en-US"/>
          </a:p>
        </p:txBody>
      </p:sp>
      <p:sp>
        <p:nvSpPr>
          <p:cNvPr id="5" name="Slide Number Placeholder 4"/>
          <p:cNvSpPr>
            <a:spLocks noGrp="1"/>
          </p:cNvSpPr>
          <p:nvPr>
            <p:ph type="sldNum" sz="quarter" idx="12"/>
          </p:nvPr>
        </p:nvSpPr>
        <p:spPr/>
        <p:txBody>
          <a:bodyPr/>
          <a:lstStyle>
            <a:lvl1pPr>
              <a:defRPr/>
            </a:lvl1pPr>
          </a:lstStyle>
          <a:p>
            <a:fld id="{7FBD24BD-79DA-4874-AFB2-2BC253BD6524}" type="slidenum">
              <a:rPr lang="en-GB" altLang="en-US"/>
              <a:pPr/>
              <a:t>‹#›</a:t>
            </a:fld>
            <a:endParaRPr lang="en-GB" altLang="en-US"/>
          </a:p>
        </p:txBody>
      </p:sp>
    </p:spTree>
    <p:extLst>
      <p:ext uri="{BB962C8B-B14F-4D97-AF65-F5344CB8AC3E}">
        <p14:creationId xmlns:p14="http://schemas.microsoft.com/office/powerpoint/2010/main" val="31014772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GB" altLang="en-US"/>
          </a:p>
        </p:txBody>
      </p:sp>
      <p:sp>
        <p:nvSpPr>
          <p:cNvPr id="3" name="Footer Placeholder 2"/>
          <p:cNvSpPr>
            <a:spLocks noGrp="1"/>
          </p:cNvSpPr>
          <p:nvPr>
            <p:ph type="ftr" sz="quarter" idx="11"/>
          </p:nvPr>
        </p:nvSpPr>
        <p:spPr/>
        <p:txBody>
          <a:bodyPr/>
          <a:lstStyle>
            <a:lvl1pPr>
              <a:defRPr/>
            </a:lvl1pPr>
          </a:lstStyle>
          <a:p>
            <a:endParaRPr lang="en-GB" altLang="en-US"/>
          </a:p>
        </p:txBody>
      </p:sp>
      <p:sp>
        <p:nvSpPr>
          <p:cNvPr id="4" name="Slide Number Placeholder 3"/>
          <p:cNvSpPr>
            <a:spLocks noGrp="1"/>
          </p:cNvSpPr>
          <p:nvPr>
            <p:ph type="sldNum" sz="quarter" idx="12"/>
          </p:nvPr>
        </p:nvSpPr>
        <p:spPr/>
        <p:txBody>
          <a:bodyPr/>
          <a:lstStyle>
            <a:lvl1pPr>
              <a:defRPr/>
            </a:lvl1pPr>
          </a:lstStyle>
          <a:p>
            <a:fld id="{45393C22-0F57-409D-A142-1AF20BF419EC}" type="slidenum">
              <a:rPr lang="en-GB" altLang="en-US"/>
              <a:pPr/>
              <a:t>‹#›</a:t>
            </a:fld>
            <a:endParaRPr lang="en-GB" altLang="en-US"/>
          </a:p>
        </p:txBody>
      </p:sp>
    </p:spTree>
    <p:extLst>
      <p:ext uri="{BB962C8B-B14F-4D97-AF65-F5344CB8AC3E}">
        <p14:creationId xmlns:p14="http://schemas.microsoft.com/office/powerpoint/2010/main" val="21320757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GB" altLang="en-US"/>
          </a:p>
        </p:txBody>
      </p:sp>
      <p:sp>
        <p:nvSpPr>
          <p:cNvPr id="6" name="Footer Placeholder 5"/>
          <p:cNvSpPr>
            <a:spLocks noGrp="1"/>
          </p:cNvSpPr>
          <p:nvPr>
            <p:ph type="ftr" sz="quarter" idx="11"/>
          </p:nvPr>
        </p:nvSpPr>
        <p:spPr/>
        <p:txBody>
          <a:bodyPr/>
          <a:lstStyle>
            <a:lvl1pPr>
              <a:defRPr/>
            </a:lvl1pPr>
          </a:lstStyle>
          <a:p>
            <a:endParaRPr lang="en-GB" altLang="en-US"/>
          </a:p>
        </p:txBody>
      </p:sp>
      <p:sp>
        <p:nvSpPr>
          <p:cNvPr id="7" name="Slide Number Placeholder 6"/>
          <p:cNvSpPr>
            <a:spLocks noGrp="1"/>
          </p:cNvSpPr>
          <p:nvPr>
            <p:ph type="sldNum" sz="quarter" idx="12"/>
          </p:nvPr>
        </p:nvSpPr>
        <p:spPr/>
        <p:txBody>
          <a:bodyPr/>
          <a:lstStyle>
            <a:lvl1pPr>
              <a:defRPr/>
            </a:lvl1pPr>
          </a:lstStyle>
          <a:p>
            <a:fld id="{5D4ABBA9-5A7F-4DCF-B110-03CC7CACCC90}" type="slidenum">
              <a:rPr lang="en-GB" altLang="en-US"/>
              <a:pPr/>
              <a:t>‹#›</a:t>
            </a:fld>
            <a:endParaRPr lang="en-GB" altLang="en-US"/>
          </a:p>
        </p:txBody>
      </p:sp>
    </p:spTree>
    <p:extLst>
      <p:ext uri="{BB962C8B-B14F-4D97-AF65-F5344CB8AC3E}">
        <p14:creationId xmlns:p14="http://schemas.microsoft.com/office/powerpoint/2010/main" val="1795773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GB" altLang="en-US"/>
          </a:p>
        </p:txBody>
      </p:sp>
      <p:sp>
        <p:nvSpPr>
          <p:cNvPr id="6" name="Footer Placeholder 5"/>
          <p:cNvSpPr>
            <a:spLocks noGrp="1"/>
          </p:cNvSpPr>
          <p:nvPr>
            <p:ph type="ftr" sz="quarter" idx="11"/>
          </p:nvPr>
        </p:nvSpPr>
        <p:spPr/>
        <p:txBody>
          <a:bodyPr/>
          <a:lstStyle>
            <a:lvl1pPr>
              <a:defRPr/>
            </a:lvl1pPr>
          </a:lstStyle>
          <a:p>
            <a:endParaRPr lang="en-GB" altLang="en-US"/>
          </a:p>
        </p:txBody>
      </p:sp>
      <p:sp>
        <p:nvSpPr>
          <p:cNvPr id="7" name="Slide Number Placeholder 6"/>
          <p:cNvSpPr>
            <a:spLocks noGrp="1"/>
          </p:cNvSpPr>
          <p:nvPr>
            <p:ph type="sldNum" sz="quarter" idx="12"/>
          </p:nvPr>
        </p:nvSpPr>
        <p:spPr/>
        <p:txBody>
          <a:bodyPr/>
          <a:lstStyle>
            <a:lvl1pPr>
              <a:defRPr/>
            </a:lvl1pPr>
          </a:lstStyle>
          <a:p>
            <a:fld id="{19006636-646C-47F1-B719-8783994491B1}" type="slidenum">
              <a:rPr lang="en-GB" altLang="en-US"/>
              <a:pPr/>
              <a:t>‹#›</a:t>
            </a:fld>
            <a:endParaRPr lang="en-GB" altLang="en-US"/>
          </a:p>
        </p:txBody>
      </p:sp>
    </p:spTree>
    <p:extLst>
      <p:ext uri="{BB962C8B-B14F-4D97-AF65-F5344CB8AC3E}">
        <p14:creationId xmlns:p14="http://schemas.microsoft.com/office/powerpoint/2010/main" val="5556097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95288" y="1339850"/>
            <a:ext cx="8229600" cy="9366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smtClean="0"/>
              <a:t>Title</a:t>
            </a:r>
          </a:p>
        </p:txBody>
      </p:sp>
      <p:sp>
        <p:nvSpPr>
          <p:cNvPr id="1027" name="Rectangle 3"/>
          <p:cNvSpPr>
            <a:spLocks noGrp="1" noChangeArrowheads="1"/>
          </p:cNvSpPr>
          <p:nvPr>
            <p:ph type="body" idx="1"/>
          </p:nvPr>
        </p:nvSpPr>
        <p:spPr bwMode="auto">
          <a:xfrm>
            <a:off x="457200" y="2492375"/>
            <a:ext cx="8229600" cy="35290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fr-BE" altLang="en-US" smtClean="0"/>
              <a:t>Second level</a:t>
            </a:r>
            <a:endParaRPr lang="en-GB" altLang="en-US" smtClean="0"/>
          </a:p>
          <a:p>
            <a:pPr lvl="1"/>
            <a:r>
              <a:rPr lang="en-GB" altLang="en-US" smtClean="0"/>
              <a:t>Third level</a:t>
            </a:r>
          </a:p>
          <a:p>
            <a:pPr lvl="2"/>
            <a:r>
              <a:rPr lang="en-GB" altLang="en-US" smtClean="0"/>
              <a:t>- Fourth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solidFill>
                  <a:schemeClr val="tx1"/>
                </a:solidFill>
                <a:latin typeface="Arial" pitchFamily="34" charset="0"/>
              </a:defRPr>
            </a:lvl1pPr>
          </a:lstStyle>
          <a:p>
            <a:endParaRPr lang="en-GB" alt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solidFill>
                  <a:schemeClr val="tx1"/>
                </a:solidFill>
                <a:latin typeface="Arial" pitchFamily="34" charset="0"/>
              </a:defRPr>
            </a:lvl1pPr>
          </a:lstStyle>
          <a:p>
            <a:endParaRPr lang="en-GB" alt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solidFill>
                  <a:schemeClr val="tx1"/>
                </a:solidFill>
                <a:latin typeface="Arial" pitchFamily="34" charset="0"/>
              </a:defRPr>
            </a:lvl1pPr>
          </a:lstStyle>
          <a:p>
            <a:fld id="{F5632D72-5A49-4EA6-ABB1-E9BF7EB3E300}" type="slidenum">
              <a:rPr lang="en-GB" altLang="en-US"/>
              <a:pPr/>
              <a:t>‹#›</a:t>
            </a:fld>
            <a:endParaRPr lang="en-GB" altLang="en-US"/>
          </a:p>
        </p:txBody>
      </p:sp>
      <p:sp>
        <p:nvSpPr>
          <p:cNvPr id="15" name="Rectangle 14"/>
          <p:cNvSpPr/>
          <p:nvPr/>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sp>
        <p:nvSpPr>
          <p:cNvPr id="7" name="Rectangle 6"/>
          <p:cNvSpPr/>
          <p:nvPr/>
        </p:nvSpPr>
        <p:spPr>
          <a:xfrm>
            <a:off x="4262438" y="6659563"/>
            <a:ext cx="611187" cy="198437"/>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pic>
        <p:nvPicPr>
          <p:cNvPr id="1041" name="Picture 17" descr="LOGO CE_Vertical_EN_NEG_quadri_HR"/>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3957638" y="258763"/>
            <a:ext cx="1436687" cy="1004887"/>
          </a:xfrm>
          <a:prstGeom prst="rect">
            <a:avLst/>
          </a:prstGeom>
          <a:noFill/>
          <a:extLst>
            <a:ext uri="{909E8E84-426E-40dd-AFC4-6F175D3DCCD1}">
              <a14:hiddenFill xmlns=""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marL="358775" algn="l" rtl="0" eaLnBrk="1" fontAlgn="base" hangingPunct="1">
        <a:spcBef>
          <a:spcPct val="0"/>
        </a:spcBef>
        <a:spcAft>
          <a:spcPct val="0"/>
        </a:spcAft>
        <a:defRPr sz="3000" b="1">
          <a:solidFill>
            <a:srgbClr val="0F5494"/>
          </a:solidFill>
          <a:latin typeface="+mj-lt"/>
          <a:ea typeface="+mj-ea"/>
          <a:cs typeface="+mj-cs"/>
        </a:defRPr>
      </a:lvl1pPr>
      <a:lvl2pPr marL="358775" algn="l" rtl="0" eaLnBrk="1" fontAlgn="base" hangingPunct="1">
        <a:spcBef>
          <a:spcPct val="0"/>
        </a:spcBef>
        <a:spcAft>
          <a:spcPct val="0"/>
        </a:spcAft>
        <a:defRPr sz="3000" b="1">
          <a:solidFill>
            <a:srgbClr val="0F5494"/>
          </a:solidFill>
          <a:latin typeface="Verdana" pitchFamily="34" charset="0"/>
        </a:defRPr>
      </a:lvl2pPr>
      <a:lvl3pPr marL="358775" algn="l" rtl="0" eaLnBrk="1" fontAlgn="base" hangingPunct="1">
        <a:spcBef>
          <a:spcPct val="0"/>
        </a:spcBef>
        <a:spcAft>
          <a:spcPct val="0"/>
        </a:spcAft>
        <a:defRPr sz="3000" b="1">
          <a:solidFill>
            <a:srgbClr val="0F5494"/>
          </a:solidFill>
          <a:latin typeface="Verdana" pitchFamily="34" charset="0"/>
        </a:defRPr>
      </a:lvl3pPr>
      <a:lvl4pPr marL="358775" algn="l" rtl="0" eaLnBrk="1" fontAlgn="base" hangingPunct="1">
        <a:spcBef>
          <a:spcPct val="0"/>
        </a:spcBef>
        <a:spcAft>
          <a:spcPct val="0"/>
        </a:spcAft>
        <a:defRPr sz="3000" b="1">
          <a:solidFill>
            <a:srgbClr val="0F5494"/>
          </a:solidFill>
          <a:latin typeface="Verdana" pitchFamily="34" charset="0"/>
        </a:defRPr>
      </a:lvl4pPr>
      <a:lvl5pPr marL="358775" algn="l" rtl="0" eaLnBrk="1" fontAlgn="base" hangingPunct="1">
        <a:spcBef>
          <a:spcPct val="0"/>
        </a:spcBef>
        <a:spcAft>
          <a:spcPct val="0"/>
        </a:spcAft>
        <a:defRPr sz="3000" b="1">
          <a:solidFill>
            <a:srgbClr val="0F5494"/>
          </a:solidFill>
          <a:latin typeface="Verdana" pitchFamily="34" charset="0"/>
        </a:defRPr>
      </a:lvl5pPr>
      <a:lvl6pPr marL="815975" algn="l" rtl="0" eaLnBrk="1" fontAlgn="base" hangingPunct="1">
        <a:spcBef>
          <a:spcPct val="0"/>
        </a:spcBef>
        <a:spcAft>
          <a:spcPct val="0"/>
        </a:spcAft>
        <a:defRPr sz="3000" b="1">
          <a:solidFill>
            <a:srgbClr val="0F5494"/>
          </a:solidFill>
          <a:latin typeface="Verdana" pitchFamily="34" charset="0"/>
        </a:defRPr>
      </a:lvl6pPr>
      <a:lvl7pPr marL="1273175" algn="l" rtl="0" eaLnBrk="1" fontAlgn="base" hangingPunct="1">
        <a:spcBef>
          <a:spcPct val="0"/>
        </a:spcBef>
        <a:spcAft>
          <a:spcPct val="0"/>
        </a:spcAft>
        <a:defRPr sz="3000" b="1">
          <a:solidFill>
            <a:srgbClr val="0F5494"/>
          </a:solidFill>
          <a:latin typeface="Verdana" pitchFamily="34" charset="0"/>
        </a:defRPr>
      </a:lvl7pPr>
      <a:lvl8pPr marL="1730375" algn="l" rtl="0" eaLnBrk="1" fontAlgn="base" hangingPunct="1">
        <a:spcBef>
          <a:spcPct val="0"/>
        </a:spcBef>
        <a:spcAft>
          <a:spcPct val="0"/>
        </a:spcAft>
        <a:defRPr sz="3000" b="1">
          <a:solidFill>
            <a:srgbClr val="0F5494"/>
          </a:solidFill>
          <a:latin typeface="Verdana" pitchFamily="34" charset="0"/>
        </a:defRPr>
      </a:lvl8pPr>
      <a:lvl9pPr marL="2187575" algn="l" rtl="0" eaLnBrk="1" fontAlgn="base" hangingPunct="1">
        <a:spcBef>
          <a:spcPct val="0"/>
        </a:spcBef>
        <a:spcAft>
          <a:spcPct val="0"/>
        </a:spcAft>
        <a:defRPr sz="3000" b="1">
          <a:solidFill>
            <a:srgbClr val="0F5494"/>
          </a:solidFill>
          <a:latin typeface="Verdana" pitchFamily="34" charset="0"/>
        </a:defRPr>
      </a:lvl9pPr>
    </p:titleStyle>
    <p:bodyStyle>
      <a:lvl1pPr marL="342900" indent="-342900" algn="l" rtl="0" eaLnBrk="1" fontAlgn="base" hangingPunct="1">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eaLnBrk="1" fontAlgn="base" hangingPunct="1">
        <a:spcBef>
          <a:spcPct val="20000"/>
        </a:spcBef>
        <a:spcAft>
          <a:spcPct val="0"/>
        </a:spcAft>
        <a:buClr>
          <a:srgbClr val="009FBA"/>
        </a:buClr>
        <a:buChar char="•"/>
        <a:defRPr sz="2000" b="1">
          <a:solidFill>
            <a:srgbClr val="0F5494"/>
          </a:solidFill>
          <a:latin typeface="+mn-lt"/>
        </a:defRPr>
      </a:lvl2pPr>
      <a:lvl3pPr marL="1143000" indent="-228600" algn="l" rtl="0" eaLnBrk="1" fontAlgn="base" hangingPunct="1">
        <a:spcBef>
          <a:spcPct val="20000"/>
        </a:spcBef>
        <a:spcAft>
          <a:spcPct val="0"/>
        </a:spcAft>
        <a:defRPr sz="1400">
          <a:solidFill>
            <a:srgbClr val="0F5494"/>
          </a:solidFill>
          <a:latin typeface="+mn-lt"/>
        </a:defRPr>
      </a:lvl3pPr>
      <a:lvl4pPr marL="1600200" indent="-228600" algn="l" rtl="0" eaLnBrk="1" fontAlgn="base" hangingPunct="1">
        <a:spcBef>
          <a:spcPct val="20000"/>
        </a:spcBef>
        <a:spcAft>
          <a:spcPct val="0"/>
        </a:spcAft>
        <a:buChar char="–"/>
        <a:defRPr sz="2000">
          <a:solidFill>
            <a:schemeClr val="tx1"/>
          </a:solidFill>
          <a:latin typeface="Arial" pitchFamily="34" charset="0"/>
        </a:defRPr>
      </a:lvl4pPr>
      <a:lvl5pPr marL="2057400" indent="-228600" algn="l" rtl="0" eaLnBrk="1" fontAlgn="base" hangingPunct="1">
        <a:spcBef>
          <a:spcPct val="20000"/>
        </a:spcBef>
        <a:spcAft>
          <a:spcPct val="0"/>
        </a:spcAft>
        <a:buChar char="»"/>
        <a:defRPr sz="2000">
          <a:solidFill>
            <a:schemeClr val="tx1"/>
          </a:solidFill>
          <a:latin typeface="Arial" pitchFamily="34" charset="0"/>
        </a:defRPr>
      </a:lvl5pPr>
      <a:lvl6pPr marL="2514600" indent="-228600" algn="l" rtl="0" eaLnBrk="1" fontAlgn="base" hangingPunct="1">
        <a:spcBef>
          <a:spcPct val="20000"/>
        </a:spcBef>
        <a:spcAft>
          <a:spcPct val="0"/>
        </a:spcAft>
        <a:buChar char="»"/>
        <a:defRPr sz="2000">
          <a:solidFill>
            <a:schemeClr val="tx1"/>
          </a:solidFill>
          <a:latin typeface="Arial" pitchFamily="34" charset="0"/>
        </a:defRPr>
      </a:lvl6pPr>
      <a:lvl7pPr marL="2971800" indent="-228600" algn="l" rtl="0" eaLnBrk="1" fontAlgn="base" hangingPunct="1">
        <a:spcBef>
          <a:spcPct val="20000"/>
        </a:spcBef>
        <a:spcAft>
          <a:spcPct val="0"/>
        </a:spcAft>
        <a:buChar char="»"/>
        <a:defRPr sz="2000">
          <a:solidFill>
            <a:schemeClr val="tx1"/>
          </a:solidFill>
          <a:latin typeface="Arial" pitchFamily="34" charset="0"/>
        </a:defRPr>
      </a:lvl7pPr>
      <a:lvl8pPr marL="3429000" indent="-228600" algn="l" rtl="0" eaLnBrk="1" fontAlgn="base" hangingPunct="1">
        <a:spcBef>
          <a:spcPct val="20000"/>
        </a:spcBef>
        <a:spcAft>
          <a:spcPct val="0"/>
        </a:spcAft>
        <a:buChar char="»"/>
        <a:defRPr sz="2000">
          <a:solidFill>
            <a:schemeClr val="tx1"/>
          </a:solidFill>
          <a:latin typeface="Arial" pitchFamily="34" charset="0"/>
        </a:defRPr>
      </a:lvl8pPr>
      <a:lvl9pPr marL="3886200" indent="-228600" algn="l" rtl="0" eaLnBrk="1" fontAlgn="base" hangingPunct="1">
        <a:spcBef>
          <a:spcPct val="20000"/>
        </a:spcBef>
        <a:spcAft>
          <a:spcPct val="0"/>
        </a:spcAft>
        <a:buChar char="»"/>
        <a:defRPr sz="2000">
          <a:solidFill>
            <a:schemeClr val="tx1"/>
          </a:solidFill>
          <a:latin typeface="Arial"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5" name="Rectangle 5"/>
          <p:cNvSpPr>
            <a:spLocks noGrp="1" noChangeArrowheads="1"/>
          </p:cNvSpPr>
          <p:nvPr>
            <p:ph type="ctrTitle"/>
          </p:nvPr>
        </p:nvSpPr>
        <p:spPr>
          <a:xfrm>
            <a:off x="611188" y="2565400"/>
            <a:ext cx="8424862" cy="1511672"/>
          </a:xfrm>
        </p:spPr>
        <p:txBody>
          <a:bodyPr>
            <a:noAutofit/>
          </a:bodyPr>
          <a:lstStyle/>
          <a:p>
            <a:pPr algn="ctr"/>
            <a:r>
              <a:rPr lang="en-GB" sz="3200" dirty="0"/>
              <a:t>How to promote territorial development through the </a:t>
            </a:r>
            <a:r>
              <a:rPr lang="en-GB" sz="3200" dirty="0" smtClean="0"/>
              <a:t>CSO</a:t>
            </a:r>
            <a:r>
              <a:rPr lang="en-GB" sz="3200" dirty="0"/>
              <a:t>-</a:t>
            </a:r>
            <a:r>
              <a:rPr lang="en-GB" sz="3200" dirty="0" smtClean="0"/>
              <a:t>LA thematic programme</a:t>
            </a:r>
            <a:r>
              <a:rPr lang="en-GB" sz="3200" dirty="0"/>
              <a:t/>
            </a:r>
            <a:br>
              <a:rPr lang="en-GB" sz="3200" dirty="0"/>
            </a:br>
            <a:endParaRPr lang="en-GB" altLang="en-US" sz="3200" dirty="0"/>
          </a:p>
        </p:txBody>
      </p:sp>
      <p:sp>
        <p:nvSpPr>
          <p:cNvPr id="81926" name="Rectangle 6"/>
          <p:cNvSpPr>
            <a:spLocks noGrp="1" noChangeArrowheads="1"/>
          </p:cNvSpPr>
          <p:nvPr>
            <p:ph type="subTitle" idx="1"/>
          </p:nvPr>
        </p:nvSpPr>
        <p:spPr>
          <a:xfrm>
            <a:off x="323528" y="4365104"/>
            <a:ext cx="8532812" cy="1728787"/>
          </a:xfrm>
        </p:spPr>
        <p:txBody>
          <a:bodyPr>
            <a:normAutofit/>
          </a:bodyPr>
          <a:lstStyle/>
          <a:p>
            <a:pPr algn="ctr"/>
            <a:r>
              <a:rPr lang="en-GB" altLang="en-US" sz="1800" dirty="0" smtClean="0"/>
              <a:t>Alfonso Garcia Salaues</a:t>
            </a:r>
          </a:p>
          <a:p>
            <a:pPr algn="ctr"/>
            <a:r>
              <a:rPr lang="en-GB" altLang="en-US" sz="1800" dirty="0" smtClean="0"/>
              <a:t>WORKSHOP</a:t>
            </a:r>
            <a:r>
              <a:rPr lang="en-GB" altLang="en-US" sz="1800" dirty="0" smtClean="0"/>
              <a:t>:  Decentralisation Reforms - Local Governance - Local and Territorial Development  </a:t>
            </a:r>
          </a:p>
          <a:p>
            <a:pPr algn="ctr"/>
            <a:endParaRPr lang="en-GB" altLang="en-US" sz="1800" dirty="0" smtClean="0"/>
          </a:p>
          <a:p>
            <a:pPr algn="ctr"/>
            <a:r>
              <a:rPr lang="en-GB" altLang="en-US" sz="1800" dirty="0" smtClean="0"/>
              <a:t>Brussels, 13-17 April 2015</a:t>
            </a:r>
            <a:endParaRPr lang="en-GB" altLang="en-US" sz="1800" dirty="0"/>
          </a:p>
        </p:txBody>
      </p:sp>
    </p:spTree>
    <p:extLst>
      <p:ext uri="{BB962C8B-B14F-4D97-AF65-F5344CB8AC3E}">
        <p14:creationId xmlns:p14="http://schemas.microsoft.com/office/powerpoint/2010/main" val="20511427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1339850"/>
            <a:ext cx="8496944" cy="936625"/>
          </a:xfrm>
        </p:spPr>
        <p:txBody>
          <a:bodyPr/>
          <a:lstStyle/>
          <a:p>
            <a:pPr algn="ctr"/>
            <a:r>
              <a:rPr lang="en-GB" sz="2400" dirty="0" smtClean="0"/>
              <a:t>Areas of collaboration</a:t>
            </a:r>
            <a:endParaRPr lang="en-GB" sz="2400" dirty="0"/>
          </a:p>
        </p:txBody>
      </p:sp>
      <p:sp>
        <p:nvSpPr>
          <p:cNvPr id="3" name="Content Placeholder 2"/>
          <p:cNvSpPr>
            <a:spLocks noGrp="1"/>
          </p:cNvSpPr>
          <p:nvPr>
            <p:ph idx="1"/>
          </p:nvPr>
        </p:nvSpPr>
        <p:spPr>
          <a:xfrm>
            <a:off x="457200" y="2132856"/>
            <a:ext cx="8229600" cy="4176463"/>
          </a:xfrm>
        </p:spPr>
        <p:txBody>
          <a:bodyPr>
            <a:normAutofit fontScale="62500" lnSpcReduction="20000"/>
          </a:bodyPr>
          <a:lstStyle/>
          <a:p>
            <a:pPr>
              <a:buClrTx/>
            </a:pPr>
            <a:r>
              <a:rPr lang="en-GB" b="1" i="0" dirty="0" smtClean="0"/>
              <a:t>Social services and social inclusion</a:t>
            </a:r>
          </a:p>
          <a:p>
            <a:pPr lvl="1"/>
            <a:r>
              <a:rPr lang="en-GB" b="0" dirty="0" smtClean="0"/>
              <a:t>Primary and secondary education delivery (supplementary food, nursery, maintenance of infrastructure) </a:t>
            </a:r>
          </a:p>
          <a:p>
            <a:pPr lvl="1"/>
            <a:r>
              <a:rPr lang="en-GB" b="0" dirty="0" smtClean="0"/>
              <a:t>Pre-emptive health, medical services, nutrition, hygiene, etc.</a:t>
            </a:r>
          </a:p>
          <a:p>
            <a:pPr lvl="1"/>
            <a:r>
              <a:rPr lang="en-GB" b="0" dirty="0" smtClean="0"/>
              <a:t>Social welfare and safety nets, elderly care, emergency relief, etc.</a:t>
            </a:r>
          </a:p>
          <a:p>
            <a:pPr lvl="1"/>
            <a:r>
              <a:rPr lang="en-GB" b="0" dirty="0" smtClean="0"/>
              <a:t>Culture, leisure and sports</a:t>
            </a:r>
          </a:p>
          <a:p>
            <a:pPr lvl="1"/>
            <a:r>
              <a:rPr lang="en-GB" b="0" dirty="0" smtClean="0"/>
              <a:t>Gender equality, security, human rights, etc.</a:t>
            </a:r>
          </a:p>
          <a:p>
            <a:pPr>
              <a:buClrTx/>
            </a:pPr>
            <a:endParaRPr lang="en-GB" dirty="0" smtClean="0"/>
          </a:p>
          <a:p>
            <a:pPr>
              <a:buClrTx/>
            </a:pPr>
            <a:r>
              <a:rPr lang="en-GB" b="1" i="0" dirty="0" smtClean="0"/>
              <a:t>Environment, infrastructure and land planning</a:t>
            </a:r>
          </a:p>
          <a:p>
            <a:pPr lvl="1"/>
            <a:r>
              <a:rPr lang="en-GB" b="0" dirty="0"/>
              <a:t>Urban agriculture</a:t>
            </a:r>
          </a:p>
          <a:p>
            <a:pPr lvl="1"/>
            <a:r>
              <a:rPr lang="en-GB" b="0" dirty="0"/>
              <a:t>Community management of protected areas</a:t>
            </a:r>
          </a:p>
          <a:p>
            <a:pPr lvl="1"/>
            <a:r>
              <a:rPr lang="en-GB" b="0" dirty="0"/>
              <a:t>Housing and planning (urban and rural)</a:t>
            </a:r>
          </a:p>
          <a:p>
            <a:pPr lvl="1"/>
            <a:r>
              <a:rPr lang="en-GB" b="0" dirty="0"/>
              <a:t>Transportation and infrastructure</a:t>
            </a:r>
          </a:p>
          <a:p>
            <a:pPr>
              <a:buClrTx/>
            </a:pPr>
            <a:endParaRPr lang="en-GB" dirty="0" smtClean="0"/>
          </a:p>
          <a:p>
            <a:pPr>
              <a:buClrTx/>
            </a:pPr>
            <a:r>
              <a:rPr lang="en-GB" b="1" i="0" dirty="0" smtClean="0"/>
              <a:t>Economic growth and local economic development</a:t>
            </a:r>
          </a:p>
          <a:p>
            <a:pPr lvl="1"/>
            <a:r>
              <a:rPr lang="en-GB" b="0" dirty="0"/>
              <a:t>Employability and vocational training</a:t>
            </a:r>
          </a:p>
          <a:p>
            <a:pPr lvl="1"/>
            <a:r>
              <a:rPr lang="en-GB" b="0" dirty="0"/>
              <a:t>Supporting services for LED (micro-finances, business </a:t>
            </a:r>
            <a:r>
              <a:rPr lang="en-GB" b="0" dirty="0" smtClean="0"/>
              <a:t>incubators, </a:t>
            </a:r>
            <a:r>
              <a:rPr lang="en-GB" b="0" dirty="0"/>
              <a:t>etc.)</a:t>
            </a:r>
          </a:p>
          <a:p>
            <a:pPr lvl="1"/>
            <a:r>
              <a:rPr lang="en-GB" b="0" dirty="0"/>
              <a:t>Technical assistance (marketing, quality control, finance, etc.)</a:t>
            </a:r>
          </a:p>
          <a:p>
            <a:pPr lvl="1"/>
            <a:r>
              <a:rPr lang="en-GB" b="0" dirty="0"/>
              <a:t>Agricultural extension</a:t>
            </a:r>
          </a:p>
        </p:txBody>
      </p:sp>
    </p:spTree>
    <p:extLst>
      <p:ext uri="{BB962C8B-B14F-4D97-AF65-F5344CB8AC3E}">
        <p14:creationId xmlns:p14="http://schemas.microsoft.com/office/powerpoint/2010/main" val="330115327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lgn="ctr"/>
            <a:r>
              <a:rPr lang="en-GB" sz="2400" dirty="0"/>
              <a:t>How does TALD encourage co-production and </a:t>
            </a:r>
            <a:r>
              <a:rPr lang="en-GB" sz="2400" dirty="0" smtClean="0"/>
              <a:t>partnerships?</a:t>
            </a:r>
            <a:endParaRPr lang="en-GB" sz="2400" dirty="0"/>
          </a:p>
        </p:txBody>
      </p:sp>
      <p:sp>
        <p:nvSpPr>
          <p:cNvPr id="3" name="Content Placeholder 2"/>
          <p:cNvSpPr>
            <a:spLocks noGrp="1"/>
          </p:cNvSpPr>
          <p:nvPr>
            <p:ph idx="1"/>
          </p:nvPr>
        </p:nvSpPr>
        <p:spPr>
          <a:xfrm>
            <a:off x="457200" y="2492375"/>
            <a:ext cx="8229600" cy="3744937"/>
          </a:xfrm>
        </p:spPr>
        <p:txBody>
          <a:bodyPr>
            <a:normAutofit/>
          </a:bodyPr>
          <a:lstStyle/>
          <a:p>
            <a:pPr algn="just">
              <a:buClrTx/>
            </a:pPr>
            <a:r>
              <a:rPr lang="en-GB" sz="1600" i="0" dirty="0"/>
              <a:t>The core of TALD includes autonomous local governments. As a consequence, all the areas local governments are involved with are subject to co-production and partnerships.</a:t>
            </a:r>
          </a:p>
          <a:p>
            <a:pPr algn="just">
              <a:buClrTx/>
            </a:pPr>
            <a:endParaRPr lang="en-GB" sz="1600" i="0" dirty="0" smtClean="0"/>
          </a:p>
          <a:p>
            <a:pPr algn="just">
              <a:buClrTx/>
            </a:pPr>
            <a:r>
              <a:rPr lang="en-GB" sz="1600" i="0" dirty="0" smtClean="0"/>
              <a:t>Co-production </a:t>
            </a:r>
            <a:r>
              <a:rPr lang="en-GB" sz="1600" i="0" dirty="0"/>
              <a:t>and </a:t>
            </a:r>
            <a:r>
              <a:rPr lang="en-GB" sz="1600" i="0" dirty="0" smtClean="0"/>
              <a:t>partnerships form part </a:t>
            </a:r>
            <a:r>
              <a:rPr lang="en-GB" sz="1600" i="0" dirty="0"/>
              <a:t>of </a:t>
            </a:r>
            <a:r>
              <a:rPr lang="en-GB" sz="1600" i="0" dirty="0" smtClean="0"/>
              <a:t>local </a:t>
            </a:r>
            <a:r>
              <a:rPr lang="en-GB" sz="1600" i="0" dirty="0"/>
              <a:t>public </a:t>
            </a:r>
            <a:r>
              <a:rPr lang="en-GB" sz="1600" i="0" dirty="0" smtClean="0"/>
              <a:t>service </a:t>
            </a:r>
            <a:r>
              <a:rPr lang="en-GB" sz="1600" i="0" dirty="0"/>
              <a:t>delivery, in which communities, civil society </a:t>
            </a:r>
            <a:r>
              <a:rPr lang="en-GB" sz="1600" i="0" dirty="0" smtClean="0"/>
              <a:t>organisations </a:t>
            </a:r>
            <a:r>
              <a:rPr lang="en-GB" sz="1600" i="0" dirty="0"/>
              <a:t>and private companies contribute with </a:t>
            </a:r>
            <a:r>
              <a:rPr lang="en-GB" sz="1600" i="0" dirty="0" smtClean="0"/>
              <a:t>inputs and - more importantly - transform the dynamics of the relationships among local actors.</a:t>
            </a:r>
          </a:p>
          <a:p>
            <a:pPr algn="just">
              <a:buClrTx/>
            </a:pPr>
            <a:endParaRPr lang="en-GB" sz="1600" i="0" dirty="0" smtClean="0"/>
          </a:p>
          <a:p>
            <a:pPr algn="just">
              <a:buClrTx/>
            </a:pPr>
            <a:r>
              <a:rPr lang="en-GB" sz="1600" i="0" dirty="0" smtClean="0"/>
              <a:t>A main feature </a:t>
            </a:r>
            <a:r>
              <a:rPr lang="en-GB" sz="1600" i="0" dirty="0"/>
              <a:t>of TALD </a:t>
            </a:r>
            <a:r>
              <a:rPr lang="en-GB" sz="1600" i="0" dirty="0" smtClean="0"/>
              <a:t>concerns its </a:t>
            </a:r>
            <a:r>
              <a:rPr lang="en-GB" sz="1600" i="0" dirty="0"/>
              <a:t>incremental </a:t>
            </a:r>
            <a:r>
              <a:rPr lang="en-GB" sz="1600" i="0" dirty="0" smtClean="0"/>
              <a:t>effect - communities</a:t>
            </a:r>
            <a:r>
              <a:rPr lang="en-GB" sz="1600" i="0" dirty="0"/>
              <a:t>, civil society organisations and private </a:t>
            </a:r>
            <a:r>
              <a:rPr lang="en-GB" sz="1600" i="0" dirty="0" smtClean="0"/>
              <a:t>companies </a:t>
            </a:r>
            <a:r>
              <a:rPr lang="en-GB" sz="1600" i="0" dirty="0"/>
              <a:t>work alongside local governments </a:t>
            </a:r>
            <a:r>
              <a:rPr lang="en-GB" sz="1600" i="0" dirty="0" smtClean="0"/>
              <a:t>to </a:t>
            </a:r>
            <a:r>
              <a:rPr lang="en-GB" sz="1600" i="0" dirty="0"/>
              <a:t>create a pool of resources greater than the local public budget, </a:t>
            </a:r>
            <a:r>
              <a:rPr lang="en-GB" sz="1600" i="0" dirty="0" smtClean="0"/>
              <a:t>number of public </a:t>
            </a:r>
            <a:r>
              <a:rPr lang="en-GB" sz="1600" i="0" dirty="0"/>
              <a:t>employees and </a:t>
            </a:r>
            <a:r>
              <a:rPr lang="en-GB" sz="1600" i="0" dirty="0" smtClean="0"/>
              <a:t>agglomeration of public </a:t>
            </a:r>
            <a:r>
              <a:rPr lang="en-GB" sz="1600" i="0" dirty="0"/>
              <a:t>assets</a:t>
            </a:r>
            <a:r>
              <a:rPr lang="en-GB" sz="1600" i="0" dirty="0" smtClean="0"/>
              <a:t>.</a:t>
            </a:r>
            <a:endParaRPr lang="en-GB" sz="1600" i="0" dirty="0"/>
          </a:p>
        </p:txBody>
      </p:sp>
    </p:spTree>
    <p:extLst>
      <p:ext uri="{BB962C8B-B14F-4D97-AF65-F5344CB8AC3E}">
        <p14:creationId xmlns:p14="http://schemas.microsoft.com/office/powerpoint/2010/main" val="29072143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lock Arc 3"/>
          <p:cNvSpPr/>
          <p:nvPr/>
        </p:nvSpPr>
        <p:spPr>
          <a:xfrm>
            <a:off x="2283799" y="2710998"/>
            <a:ext cx="5288254" cy="3454306"/>
          </a:xfrm>
          <a:prstGeom prst="blockArc">
            <a:avLst>
              <a:gd name="adj1" fmla="val 10800000"/>
              <a:gd name="adj2" fmla="val 16200000"/>
              <a:gd name="adj3" fmla="val 5077"/>
            </a:avLst>
          </a:prstGeom>
          <a:solidFill>
            <a:srgbClr val="00B0F0"/>
          </a:solidFill>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sp>
      <p:sp>
        <p:nvSpPr>
          <p:cNvPr id="5" name="Block Arc 4"/>
          <p:cNvSpPr/>
          <p:nvPr/>
        </p:nvSpPr>
        <p:spPr>
          <a:xfrm>
            <a:off x="2123728" y="2832076"/>
            <a:ext cx="5288254" cy="3405236"/>
          </a:xfrm>
          <a:prstGeom prst="blockArc">
            <a:avLst>
              <a:gd name="adj1" fmla="val 4368314"/>
              <a:gd name="adj2" fmla="val 10800000"/>
              <a:gd name="adj3" fmla="val 4642"/>
            </a:avLst>
          </a:prstGeom>
          <a:solidFill>
            <a:srgbClr val="00B0F0"/>
          </a:solidFill>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sp>
      <p:sp>
        <p:nvSpPr>
          <p:cNvPr id="6" name="Block Arc 5"/>
          <p:cNvSpPr/>
          <p:nvPr/>
        </p:nvSpPr>
        <p:spPr>
          <a:xfrm>
            <a:off x="2265622" y="2786066"/>
            <a:ext cx="5134161" cy="3451246"/>
          </a:xfrm>
          <a:prstGeom prst="blockArc">
            <a:avLst>
              <a:gd name="adj1" fmla="val 0"/>
              <a:gd name="adj2" fmla="val 5081842"/>
              <a:gd name="adj3" fmla="val 4871"/>
            </a:avLst>
          </a:prstGeom>
          <a:solidFill>
            <a:srgbClr val="00B0F0"/>
          </a:solidFill>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sp>
      <p:sp>
        <p:nvSpPr>
          <p:cNvPr id="7" name="Block Arc 6"/>
          <p:cNvSpPr/>
          <p:nvPr/>
        </p:nvSpPr>
        <p:spPr>
          <a:xfrm>
            <a:off x="2258654" y="2718092"/>
            <a:ext cx="5288254" cy="3405236"/>
          </a:xfrm>
          <a:prstGeom prst="blockArc">
            <a:avLst>
              <a:gd name="adj1" fmla="val 16200000"/>
              <a:gd name="adj2" fmla="val 0"/>
              <a:gd name="adj3" fmla="val 4642"/>
            </a:avLst>
          </a:prstGeom>
          <a:solidFill>
            <a:srgbClr val="00B0F0"/>
          </a:solidFill>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sp>
      <p:sp>
        <p:nvSpPr>
          <p:cNvPr id="8" name="Freeform 7"/>
          <p:cNvSpPr/>
          <p:nvPr/>
        </p:nvSpPr>
        <p:spPr>
          <a:xfrm>
            <a:off x="4070750" y="2094229"/>
            <a:ext cx="1619386" cy="1019840"/>
          </a:xfrm>
          <a:custGeom>
            <a:avLst/>
            <a:gdLst>
              <a:gd name="connsiteX0" fmla="*/ 0 w 1343223"/>
              <a:gd name="connsiteY0" fmla="*/ 671612 h 1343223"/>
              <a:gd name="connsiteX1" fmla="*/ 671612 w 1343223"/>
              <a:gd name="connsiteY1" fmla="*/ 0 h 1343223"/>
              <a:gd name="connsiteX2" fmla="*/ 1343224 w 1343223"/>
              <a:gd name="connsiteY2" fmla="*/ 671612 h 1343223"/>
              <a:gd name="connsiteX3" fmla="*/ 671612 w 1343223"/>
              <a:gd name="connsiteY3" fmla="*/ 1343224 h 1343223"/>
              <a:gd name="connsiteX4" fmla="*/ 0 w 1343223"/>
              <a:gd name="connsiteY4" fmla="*/ 671612 h 13432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43223" h="1343223">
                <a:moveTo>
                  <a:pt x="0" y="671612"/>
                </a:moveTo>
                <a:cubicBezTo>
                  <a:pt x="0" y="300691"/>
                  <a:pt x="300691" y="0"/>
                  <a:pt x="671612" y="0"/>
                </a:cubicBezTo>
                <a:cubicBezTo>
                  <a:pt x="1042533" y="0"/>
                  <a:pt x="1343224" y="300691"/>
                  <a:pt x="1343224" y="671612"/>
                </a:cubicBezTo>
                <a:cubicBezTo>
                  <a:pt x="1343224" y="1042533"/>
                  <a:pt x="1042533" y="1343224"/>
                  <a:pt x="671612" y="1343224"/>
                </a:cubicBezTo>
                <a:cubicBezTo>
                  <a:pt x="300691" y="1343224"/>
                  <a:pt x="0" y="1042533"/>
                  <a:pt x="0" y="671612"/>
                </a:cubicBezTo>
                <a:close/>
              </a:path>
            </a:pathLst>
          </a:custGeom>
          <a:solidFill>
            <a:srgbClr val="92D050"/>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76108" tIns="176108" rIns="176108" bIns="176108" numCol="1" spcCol="1270" anchor="ctr" anchorCtr="0">
            <a:noAutofit/>
          </a:bodyPr>
          <a:lstStyle/>
          <a:p>
            <a:pPr algn="ctr" defTabSz="1000125">
              <a:lnSpc>
                <a:spcPct val="90000"/>
              </a:lnSpc>
              <a:spcAft>
                <a:spcPct val="35000"/>
              </a:spcAft>
            </a:pPr>
            <a:r>
              <a:rPr lang="en-GB" sz="1400" dirty="0"/>
              <a:t>Communities</a:t>
            </a:r>
          </a:p>
        </p:txBody>
      </p:sp>
      <p:sp>
        <p:nvSpPr>
          <p:cNvPr id="9" name="Freeform 8"/>
          <p:cNvSpPr/>
          <p:nvPr/>
        </p:nvSpPr>
        <p:spPr>
          <a:xfrm>
            <a:off x="6776070" y="3962885"/>
            <a:ext cx="1704559" cy="1097608"/>
          </a:xfrm>
          <a:custGeom>
            <a:avLst/>
            <a:gdLst>
              <a:gd name="connsiteX0" fmla="*/ 0 w 1343223"/>
              <a:gd name="connsiteY0" fmla="*/ 671612 h 1343223"/>
              <a:gd name="connsiteX1" fmla="*/ 671612 w 1343223"/>
              <a:gd name="connsiteY1" fmla="*/ 0 h 1343223"/>
              <a:gd name="connsiteX2" fmla="*/ 1343224 w 1343223"/>
              <a:gd name="connsiteY2" fmla="*/ 671612 h 1343223"/>
              <a:gd name="connsiteX3" fmla="*/ 671612 w 1343223"/>
              <a:gd name="connsiteY3" fmla="*/ 1343224 h 1343223"/>
              <a:gd name="connsiteX4" fmla="*/ 0 w 1343223"/>
              <a:gd name="connsiteY4" fmla="*/ 671612 h 13432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43223" h="1343223">
                <a:moveTo>
                  <a:pt x="0" y="671612"/>
                </a:moveTo>
                <a:cubicBezTo>
                  <a:pt x="0" y="300691"/>
                  <a:pt x="300691" y="0"/>
                  <a:pt x="671612" y="0"/>
                </a:cubicBezTo>
                <a:cubicBezTo>
                  <a:pt x="1042533" y="0"/>
                  <a:pt x="1343224" y="300691"/>
                  <a:pt x="1343224" y="671612"/>
                </a:cubicBezTo>
                <a:cubicBezTo>
                  <a:pt x="1343224" y="1042533"/>
                  <a:pt x="1042533" y="1343224"/>
                  <a:pt x="671612" y="1343224"/>
                </a:cubicBezTo>
                <a:cubicBezTo>
                  <a:pt x="300691" y="1343224"/>
                  <a:pt x="0" y="1042533"/>
                  <a:pt x="0" y="671612"/>
                </a:cubicBezTo>
                <a:close/>
              </a:path>
            </a:pathLst>
          </a:custGeom>
          <a:solidFill>
            <a:srgbClr val="FFC000"/>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76108" tIns="176108" rIns="176108" bIns="176108" numCol="1" spcCol="1270" anchor="ctr" anchorCtr="0">
            <a:noAutofit/>
          </a:bodyPr>
          <a:lstStyle/>
          <a:p>
            <a:pPr algn="ctr" defTabSz="1000125">
              <a:lnSpc>
                <a:spcPct val="90000"/>
              </a:lnSpc>
              <a:spcAft>
                <a:spcPct val="35000"/>
              </a:spcAft>
            </a:pPr>
            <a:r>
              <a:rPr lang="es-BO" sz="1600" dirty="0"/>
              <a:t>CSO</a:t>
            </a:r>
            <a:endParaRPr lang="en-GB" sz="1600" dirty="0"/>
          </a:p>
        </p:txBody>
      </p:sp>
      <p:sp>
        <p:nvSpPr>
          <p:cNvPr id="11" name="Freeform 10"/>
          <p:cNvSpPr/>
          <p:nvPr/>
        </p:nvSpPr>
        <p:spPr>
          <a:xfrm>
            <a:off x="874306" y="4087691"/>
            <a:ext cx="1704559" cy="1097608"/>
          </a:xfrm>
          <a:custGeom>
            <a:avLst/>
            <a:gdLst>
              <a:gd name="connsiteX0" fmla="*/ 0 w 1343223"/>
              <a:gd name="connsiteY0" fmla="*/ 671612 h 1343223"/>
              <a:gd name="connsiteX1" fmla="*/ 671612 w 1343223"/>
              <a:gd name="connsiteY1" fmla="*/ 0 h 1343223"/>
              <a:gd name="connsiteX2" fmla="*/ 1343224 w 1343223"/>
              <a:gd name="connsiteY2" fmla="*/ 671612 h 1343223"/>
              <a:gd name="connsiteX3" fmla="*/ 671612 w 1343223"/>
              <a:gd name="connsiteY3" fmla="*/ 1343224 h 1343223"/>
              <a:gd name="connsiteX4" fmla="*/ 0 w 1343223"/>
              <a:gd name="connsiteY4" fmla="*/ 671612 h 13432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43223" h="1343223">
                <a:moveTo>
                  <a:pt x="0" y="671612"/>
                </a:moveTo>
                <a:cubicBezTo>
                  <a:pt x="0" y="300691"/>
                  <a:pt x="300691" y="0"/>
                  <a:pt x="671612" y="0"/>
                </a:cubicBezTo>
                <a:cubicBezTo>
                  <a:pt x="1042533" y="0"/>
                  <a:pt x="1343224" y="300691"/>
                  <a:pt x="1343224" y="671612"/>
                </a:cubicBezTo>
                <a:cubicBezTo>
                  <a:pt x="1343224" y="1042533"/>
                  <a:pt x="1042533" y="1343224"/>
                  <a:pt x="671612" y="1343224"/>
                </a:cubicBezTo>
                <a:cubicBezTo>
                  <a:pt x="300691" y="1343224"/>
                  <a:pt x="0" y="1042533"/>
                  <a:pt x="0" y="671612"/>
                </a:cubicBezTo>
                <a:close/>
              </a:path>
            </a:pathLst>
          </a:custGeom>
          <a:solidFill>
            <a:schemeClr val="accent6">
              <a:lumMod val="75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76108" tIns="176108" rIns="176108" bIns="176108" numCol="1" spcCol="1270" anchor="ctr" anchorCtr="0">
            <a:noAutofit/>
          </a:bodyPr>
          <a:lstStyle/>
          <a:p>
            <a:pPr algn="ctr" defTabSz="1000125">
              <a:lnSpc>
                <a:spcPct val="90000"/>
              </a:lnSpc>
              <a:spcAft>
                <a:spcPct val="35000"/>
              </a:spcAft>
            </a:pPr>
            <a:r>
              <a:rPr lang="es-BO" sz="1600" dirty="0"/>
              <a:t>Business</a:t>
            </a:r>
            <a:endParaRPr lang="en-GB" sz="1600" dirty="0"/>
          </a:p>
        </p:txBody>
      </p:sp>
      <p:sp>
        <p:nvSpPr>
          <p:cNvPr id="35" name="Oval 34"/>
          <p:cNvSpPr/>
          <p:nvPr/>
        </p:nvSpPr>
        <p:spPr>
          <a:xfrm>
            <a:off x="3953412" y="3157035"/>
            <a:ext cx="1832685" cy="1527962"/>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50" dirty="0"/>
          </a:p>
        </p:txBody>
      </p:sp>
      <p:sp>
        <p:nvSpPr>
          <p:cNvPr id="36" name="Oval 35"/>
          <p:cNvSpPr/>
          <p:nvPr/>
        </p:nvSpPr>
        <p:spPr>
          <a:xfrm>
            <a:off x="4341036" y="3442271"/>
            <a:ext cx="1078815" cy="81417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dirty="0">
                <a:solidFill>
                  <a:schemeClr val="accent6"/>
                </a:solidFill>
              </a:rPr>
              <a:t>People</a:t>
            </a:r>
          </a:p>
        </p:txBody>
      </p:sp>
      <p:sp>
        <p:nvSpPr>
          <p:cNvPr id="37" name="Oval 36"/>
          <p:cNvSpPr/>
          <p:nvPr/>
        </p:nvSpPr>
        <p:spPr>
          <a:xfrm>
            <a:off x="3076733" y="4319122"/>
            <a:ext cx="1832685" cy="1527962"/>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50" dirty="0"/>
          </a:p>
        </p:txBody>
      </p:sp>
      <p:sp>
        <p:nvSpPr>
          <p:cNvPr id="38" name="Oval 37"/>
          <p:cNvSpPr/>
          <p:nvPr/>
        </p:nvSpPr>
        <p:spPr>
          <a:xfrm>
            <a:off x="3419981" y="4625829"/>
            <a:ext cx="1140663" cy="81417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dirty="0">
                <a:solidFill>
                  <a:schemeClr val="accent6"/>
                </a:solidFill>
              </a:rPr>
              <a:t>Funding</a:t>
            </a:r>
          </a:p>
        </p:txBody>
      </p:sp>
      <p:sp>
        <p:nvSpPr>
          <p:cNvPr id="39" name="Oval 38"/>
          <p:cNvSpPr/>
          <p:nvPr/>
        </p:nvSpPr>
        <p:spPr>
          <a:xfrm>
            <a:off x="4830092" y="4268933"/>
            <a:ext cx="1832685" cy="1527962"/>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50" dirty="0"/>
          </a:p>
        </p:txBody>
      </p:sp>
      <p:sp>
        <p:nvSpPr>
          <p:cNvPr id="41" name="Freeform 40"/>
          <p:cNvSpPr/>
          <p:nvPr/>
        </p:nvSpPr>
        <p:spPr>
          <a:xfrm>
            <a:off x="4283968" y="4149080"/>
            <a:ext cx="1224136" cy="614699"/>
          </a:xfrm>
          <a:custGeom>
            <a:avLst/>
            <a:gdLst>
              <a:gd name="connsiteX0" fmla="*/ 0 w 1096003"/>
              <a:gd name="connsiteY0" fmla="*/ 119197 h 715168"/>
              <a:gd name="connsiteX1" fmla="*/ 119197 w 1096003"/>
              <a:gd name="connsiteY1" fmla="*/ 0 h 715168"/>
              <a:gd name="connsiteX2" fmla="*/ 976806 w 1096003"/>
              <a:gd name="connsiteY2" fmla="*/ 0 h 715168"/>
              <a:gd name="connsiteX3" fmla="*/ 1096003 w 1096003"/>
              <a:gd name="connsiteY3" fmla="*/ 119197 h 715168"/>
              <a:gd name="connsiteX4" fmla="*/ 1096003 w 1096003"/>
              <a:gd name="connsiteY4" fmla="*/ 595971 h 715168"/>
              <a:gd name="connsiteX5" fmla="*/ 976806 w 1096003"/>
              <a:gd name="connsiteY5" fmla="*/ 715168 h 715168"/>
              <a:gd name="connsiteX6" fmla="*/ 119197 w 1096003"/>
              <a:gd name="connsiteY6" fmla="*/ 715168 h 715168"/>
              <a:gd name="connsiteX7" fmla="*/ 0 w 1096003"/>
              <a:gd name="connsiteY7" fmla="*/ 595971 h 715168"/>
              <a:gd name="connsiteX8" fmla="*/ 0 w 1096003"/>
              <a:gd name="connsiteY8" fmla="*/ 119197 h 715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96003" h="715168">
                <a:moveTo>
                  <a:pt x="0" y="119197"/>
                </a:moveTo>
                <a:cubicBezTo>
                  <a:pt x="0" y="53366"/>
                  <a:pt x="53366" y="0"/>
                  <a:pt x="119197" y="0"/>
                </a:cubicBezTo>
                <a:lnTo>
                  <a:pt x="976806" y="0"/>
                </a:lnTo>
                <a:cubicBezTo>
                  <a:pt x="1042637" y="0"/>
                  <a:pt x="1096003" y="53366"/>
                  <a:pt x="1096003" y="119197"/>
                </a:cubicBezTo>
                <a:lnTo>
                  <a:pt x="1096003" y="595971"/>
                </a:lnTo>
                <a:cubicBezTo>
                  <a:pt x="1096003" y="661802"/>
                  <a:pt x="1042637" y="715168"/>
                  <a:pt x="976806" y="715168"/>
                </a:cubicBezTo>
                <a:lnTo>
                  <a:pt x="119197" y="715168"/>
                </a:lnTo>
                <a:cubicBezTo>
                  <a:pt x="53366" y="715168"/>
                  <a:pt x="0" y="661802"/>
                  <a:pt x="0" y="595971"/>
                </a:cubicBezTo>
                <a:lnTo>
                  <a:pt x="0" y="119197"/>
                </a:lnTo>
                <a:close/>
              </a:path>
            </a:pathLst>
          </a:custGeom>
        </p:spPr>
        <p:style>
          <a:lnRef idx="2">
            <a:schemeClr val="lt1">
              <a:hueOff val="0"/>
              <a:satOff val="0"/>
              <a:lumOff val="0"/>
              <a:alphaOff val="0"/>
            </a:schemeClr>
          </a:lnRef>
          <a:fillRef idx="1">
            <a:schemeClr val="accent4">
              <a:tint val="40000"/>
              <a:hueOff val="0"/>
              <a:satOff val="0"/>
              <a:lumOff val="0"/>
              <a:alphaOff val="0"/>
            </a:schemeClr>
          </a:fillRef>
          <a:effectRef idx="0">
            <a:schemeClr val="accent4">
              <a:tint val="40000"/>
              <a:hueOff val="0"/>
              <a:satOff val="0"/>
              <a:lumOff val="0"/>
              <a:alphaOff val="0"/>
            </a:schemeClr>
          </a:effectRef>
          <a:fontRef idx="minor">
            <a:schemeClr val="dk1">
              <a:hueOff val="0"/>
              <a:satOff val="0"/>
              <a:lumOff val="0"/>
              <a:alphaOff val="0"/>
            </a:schemeClr>
          </a:fontRef>
        </p:style>
        <p:txBody>
          <a:bodyPr spcFirstLastPara="0" vert="horz" wrap="square" lIns="163344" tIns="163344" rIns="163344" bIns="163344" numCol="1" spcCol="1270" anchor="ctr" anchorCtr="0">
            <a:noAutofit/>
          </a:bodyPr>
          <a:lstStyle/>
          <a:p>
            <a:pPr algn="ctr" defTabSz="1600200">
              <a:lnSpc>
                <a:spcPct val="90000"/>
              </a:lnSpc>
              <a:spcAft>
                <a:spcPct val="35000"/>
              </a:spcAft>
            </a:pPr>
            <a:r>
              <a:rPr lang="en-GB" sz="1000" b="1" dirty="0" smtClean="0"/>
              <a:t>Local government</a:t>
            </a:r>
            <a:endParaRPr lang="en-GB" sz="1000" b="1" dirty="0"/>
          </a:p>
        </p:txBody>
      </p:sp>
      <p:sp>
        <p:nvSpPr>
          <p:cNvPr id="42" name="Oval 41"/>
          <p:cNvSpPr/>
          <p:nvPr/>
        </p:nvSpPr>
        <p:spPr>
          <a:xfrm>
            <a:off x="2339752" y="6577145"/>
            <a:ext cx="255506" cy="236231"/>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600"/>
          </a:p>
        </p:txBody>
      </p:sp>
      <p:sp>
        <p:nvSpPr>
          <p:cNvPr id="43" name="Oval 42"/>
          <p:cNvSpPr/>
          <p:nvPr/>
        </p:nvSpPr>
        <p:spPr>
          <a:xfrm>
            <a:off x="2339752" y="6209523"/>
            <a:ext cx="255506" cy="23623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600"/>
          </a:p>
        </p:txBody>
      </p:sp>
      <p:sp>
        <p:nvSpPr>
          <p:cNvPr id="44" name="TextBox 43"/>
          <p:cNvSpPr txBox="1"/>
          <p:nvPr/>
        </p:nvSpPr>
        <p:spPr>
          <a:xfrm>
            <a:off x="2665854" y="6209523"/>
            <a:ext cx="992579" cy="215444"/>
          </a:xfrm>
          <a:prstGeom prst="rect">
            <a:avLst/>
          </a:prstGeom>
          <a:noFill/>
        </p:spPr>
        <p:txBody>
          <a:bodyPr wrap="none" rtlCol="0">
            <a:spAutoFit/>
          </a:bodyPr>
          <a:lstStyle/>
          <a:p>
            <a:r>
              <a:rPr lang="en-US" sz="800" dirty="0"/>
              <a:t>State </a:t>
            </a:r>
            <a:r>
              <a:rPr lang="en-US" sz="800" dirty="0" smtClean="0"/>
              <a:t>resources</a:t>
            </a:r>
            <a:endParaRPr lang="en-GB" sz="800" dirty="0"/>
          </a:p>
        </p:txBody>
      </p:sp>
      <p:sp>
        <p:nvSpPr>
          <p:cNvPr id="45" name="TextBox 44"/>
          <p:cNvSpPr txBox="1"/>
          <p:nvPr/>
        </p:nvSpPr>
        <p:spPr>
          <a:xfrm>
            <a:off x="2665854" y="6577145"/>
            <a:ext cx="1225616" cy="215444"/>
          </a:xfrm>
          <a:prstGeom prst="rect">
            <a:avLst/>
          </a:prstGeom>
          <a:noFill/>
        </p:spPr>
        <p:txBody>
          <a:bodyPr wrap="none" rtlCol="0">
            <a:spAutoFit/>
          </a:bodyPr>
          <a:lstStyle/>
          <a:p>
            <a:r>
              <a:rPr lang="en-US" sz="800" dirty="0"/>
              <a:t>Non</a:t>
            </a:r>
            <a:r>
              <a:rPr lang="en-US" sz="800" dirty="0" smtClean="0"/>
              <a:t>-state </a:t>
            </a:r>
            <a:r>
              <a:rPr lang="en-US" sz="800" dirty="0"/>
              <a:t>r</a:t>
            </a:r>
            <a:r>
              <a:rPr lang="en-US" sz="800" dirty="0" smtClean="0"/>
              <a:t>esources</a:t>
            </a:r>
            <a:endParaRPr lang="en-GB" sz="800" dirty="0"/>
          </a:p>
        </p:txBody>
      </p:sp>
      <p:sp>
        <p:nvSpPr>
          <p:cNvPr id="53" name="TextBox 52"/>
          <p:cNvSpPr txBox="1"/>
          <p:nvPr/>
        </p:nvSpPr>
        <p:spPr>
          <a:xfrm>
            <a:off x="5320508" y="6609687"/>
            <a:ext cx="3736920" cy="169277"/>
          </a:xfrm>
          <a:prstGeom prst="rect">
            <a:avLst/>
          </a:prstGeom>
          <a:noFill/>
          <a:ln>
            <a:solidFill>
              <a:schemeClr val="accent1"/>
            </a:solidFill>
          </a:ln>
        </p:spPr>
        <p:txBody>
          <a:bodyPr wrap="none" rtlCol="0">
            <a:spAutoFit/>
          </a:bodyPr>
          <a:lstStyle/>
          <a:p>
            <a:r>
              <a:rPr lang="en-US" sz="500" dirty="0"/>
              <a:t>Adapted from the Institute for Government. “The Big Society: </a:t>
            </a:r>
            <a:r>
              <a:rPr lang="en-US" sz="500" i="1" dirty="0"/>
              <a:t>A framework for policymakers”. April 2011. UK </a:t>
            </a:r>
            <a:endParaRPr lang="en-GB" sz="500" dirty="0"/>
          </a:p>
        </p:txBody>
      </p:sp>
      <p:sp>
        <p:nvSpPr>
          <p:cNvPr id="26" name="Title 1"/>
          <p:cNvSpPr>
            <a:spLocks noGrp="1"/>
          </p:cNvSpPr>
          <p:nvPr>
            <p:ph type="title"/>
          </p:nvPr>
        </p:nvSpPr>
        <p:spPr>
          <a:xfrm>
            <a:off x="0" y="0"/>
            <a:ext cx="9144000" cy="1268760"/>
          </a:xfrm>
          <a:solidFill>
            <a:srgbClr val="3166CF"/>
          </a:solidFill>
          <a:ln>
            <a:solidFill>
              <a:srgbClr val="002060"/>
            </a:solidFill>
          </a:ln>
        </p:spPr>
        <p:txBody>
          <a:bodyPr>
            <a:normAutofit/>
          </a:bodyPr>
          <a:lstStyle/>
          <a:p>
            <a:pPr algn="ctr"/>
            <a:r>
              <a:rPr lang="en-GB" sz="2800" dirty="0">
                <a:solidFill>
                  <a:schemeClr val="bg1"/>
                </a:solidFill>
              </a:rPr>
              <a:t>TALD: Leverage and mobilisation of local </a:t>
            </a:r>
            <a:r>
              <a:rPr lang="en-GB" sz="2800" dirty="0" smtClean="0">
                <a:solidFill>
                  <a:schemeClr val="bg1"/>
                </a:solidFill>
              </a:rPr>
              <a:t>resources – an incremental effect</a:t>
            </a:r>
            <a:endParaRPr lang="en-GB" sz="2800" dirty="0">
              <a:solidFill>
                <a:schemeClr val="bg1"/>
              </a:solidFill>
            </a:endParaRPr>
          </a:p>
        </p:txBody>
      </p:sp>
      <p:sp>
        <p:nvSpPr>
          <p:cNvPr id="22" name="Rectangular Callout 21"/>
          <p:cNvSpPr/>
          <p:nvPr/>
        </p:nvSpPr>
        <p:spPr>
          <a:xfrm>
            <a:off x="167824" y="1340767"/>
            <a:ext cx="1867437" cy="1816267"/>
          </a:xfrm>
          <a:prstGeom prst="wedgeRectCallout">
            <a:avLst>
              <a:gd name="adj1" fmla="val 164372"/>
              <a:gd name="adj2" fmla="val 75212"/>
            </a:avLst>
          </a:prstGeom>
          <a:solidFill>
            <a:schemeClr val="bg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b="1" dirty="0" smtClean="0"/>
              <a:t>People outside </a:t>
            </a:r>
            <a:r>
              <a:rPr lang="en-GB" b="1" dirty="0"/>
              <a:t>the public sector </a:t>
            </a:r>
          </a:p>
          <a:p>
            <a:pPr marL="171450" indent="-171450">
              <a:buFont typeface="Arial" panose="020B0604020202020204" pitchFamily="34" charset="0"/>
              <a:buChar char="•"/>
            </a:pPr>
            <a:r>
              <a:rPr lang="en-GB" dirty="0" smtClean="0"/>
              <a:t>Citizens </a:t>
            </a:r>
            <a:r>
              <a:rPr lang="en-GB" dirty="0"/>
              <a:t>helping themselves </a:t>
            </a:r>
          </a:p>
          <a:p>
            <a:pPr marL="171450" indent="-171450">
              <a:buFont typeface="Arial" panose="020B0604020202020204" pitchFamily="34" charset="0"/>
              <a:buChar char="•"/>
            </a:pPr>
            <a:r>
              <a:rPr lang="en-GB" dirty="0" smtClean="0"/>
              <a:t>Volunteers </a:t>
            </a:r>
            <a:endParaRPr lang="en-GB" dirty="0"/>
          </a:p>
          <a:p>
            <a:pPr marL="171450" indent="-171450">
              <a:buFont typeface="Arial" panose="020B0604020202020204" pitchFamily="34" charset="0"/>
              <a:buChar char="•"/>
            </a:pPr>
            <a:r>
              <a:rPr lang="en-GB" dirty="0" smtClean="0"/>
              <a:t>People </a:t>
            </a:r>
            <a:r>
              <a:rPr lang="en-GB" dirty="0"/>
              <a:t>working in charities, private </a:t>
            </a:r>
            <a:r>
              <a:rPr lang="en-GB" dirty="0" smtClean="0"/>
              <a:t>organisations</a:t>
            </a:r>
            <a:endParaRPr lang="en-GB" dirty="0"/>
          </a:p>
        </p:txBody>
      </p:sp>
      <p:sp>
        <p:nvSpPr>
          <p:cNvPr id="23" name="Rectangular Callout 22"/>
          <p:cNvSpPr/>
          <p:nvPr/>
        </p:nvSpPr>
        <p:spPr>
          <a:xfrm>
            <a:off x="62532" y="5343306"/>
            <a:ext cx="2025898" cy="1514693"/>
          </a:xfrm>
          <a:prstGeom prst="wedgeRectCallout">
            <a:avLst>
              <a:gd name="adj1" fmla="val 121732"/>
              <a:gd name="adj2" fmla="val -53003"/>
            </a:avLst>
          </a:prstGeom>
          <a:solidFill>
            <a:schemeClr val="bg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b="1" dirty="0"/>
              <a:t>New sources of funding </a:t>
            </a:r>
            <a:r>
              <a:rPr lang="en-GB" dirty="0" smtClean="0"/>
              <a:t> </a:t>
            </a:r>
            <a:endParaRPr lang="en-GB" dirty="0"/>
          </a:p>
          <a:p>
            <a:pPr marL="171450" indent="-171450">
              <a:buFont typeface="Arial" panose="020B0604020202020204" pitchFamily="34" charset="0"/>
              <a:buChar char="•"/>
            </a:pPr>
            <a:r>
              <a:rPr lang="en-GB" dirty="0" smtClean="0"/>
              <a:t>Private </a:t>
            </a:r>
            <a:r>
              <a:rPr lang="en-GB" dirty="0"/>
              <a:t>philanthropy </a:t>
            </a:r>
          </a:p>
          <a:p>
            <a:pPr marL="171450" indent="-171450">
              <a:buFont typeface="Arial" panose="020B0604020202020204" pitchFamily="34" charset="0"/>
              <a:buChar char="•"/>
            </a:pPr>
            <a:r>
              <a:rPr lang="en-GB" dirty="0" smtClean="0"/>
              <a:t>Corporate social responsibility</a:t>
            </a:r>
            <a:endParaRPr lang="en-GB" dirty="0"/>
          </a:p>
          <a:p>
            <a:pPr marL="171450" indent="-171450">
              <a:buFont typeface="Arial" panose="020B0604020202020204" pitchFamily="34" charset="0"/>
              <a:buChar char="•"/>
            </a:pPr>
            <a:r>
              <a:rPr lang="en-GB" dirty="0"/>
              <a:t>Community </a:t>
            </a:r>
            <a:r>
              <a:rPr lang="en-GB" dirty="0" smtClean="0"/>
              <a:t>contributions</a:t>
            </a:r>
            <a:endParaRPr lang="en-GB" dirty="0"/>
          </a:p>
        </p:txBody>
      </p:sp>
      <p:sp>
        <p:nvSpPr>
          <p:cNvPr id="24" name="Rectangular Callout 23"/>
          <p:cNvSpPr/>
          <p:nvPr/>
        </p:nvSpPr>
        <p:spPr>
          <a:xfrm>
            <a:off x="7020272" y="1340768"/>
            <a:ext cx="2104126" cy="1773301"/>
          </a:xfrm>
          <a:prstGeom prst="wedgeRectCallout">
            <a:avLst>
              <a:gd name="adj1" fmla="val -106745"/>
              <a:gd name="adj2" fmla="val 120576"/>
            </a:avLst>
          </a:prstGeom>
          <a:solidFill>
            <a:schemeClr val="bg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b="1" dirty="0"/>
              <a:t>New </a:t>
            </a:r>
            <a:r>
              <a:rPr lang="en-GB" b="1" dirty="0" smtClean="0"/>
              <a:t>assets </a:t>
            </a:r>
            <a:endParaRPr lang="en-GB" b="1" dirty="0"/>
          </a:p>
          <a:p>
            <a:pPr marL="171450" indent="-171450">
              <a:buFont typeface="Arial" panose="020B0604020202020204" pitchFamily="34" charset="0"/>
              <a:buChar char="•"/>
            </a:pPr>
            <a:r>
              <a:rPr lang="en-US" dirty="0" smtClean="0"/>
              <a:t>Making </a:t>
            </a:r>
            <a:r>
              <a:rPr lang="en-US" dirty="0"/>
              <a:t>use of non-public assets (e.g</a:t>
            </a:r>
            <a:r>
              <a:rPr lang="en-US" dirty="0" smtClean="0"/>
              <a:t>., </a:t>
            </a:r>
            <a:r>
              <a:rPr lang="en-US" dirty="0"/>
              <a:t>church halls, </a:t>
            </a:r>
            <a:r>
              <a:rPr lang="en-US" dirty="0" smtClean="0"/>
              <a:t>local materials, communal property) </a:t>
            </a:r>
            <a:endParaRPr lang="en-US" dirty="0"/>
          </a:p>
          <a:p>
            <a:pPr marL="171450" indent="-171450">
              <a:buFont typeface="Arial" panose="020B0604020202020204" pitchFamily="34" charset="0"/>
              <a:buChar char="•"/>
            </a:pPr>
            <a:r>
              <a:rPr lang="en-US" dirty="0" smtClean="0"/>
              <a:t>Handing </a:t>
            </a:r>
            <a:r>
              <a:rPr lang="en-US" dirty="0"/>
              <a:t>public assets over to communities, charities, private groups </a:t>
            </a:r>
          </a:p>
        </p:txBody>
      </p:sp>
      <p:sp>
        <p:nvSpPr>
          <p:cNvPr id="25" name="Rectangular Callout 24"/>
          <p:cNvSpPr/>
          <p:nvPr/>
        </p:nvSpPr>
        <p:spPr>
          <a:xfrm>
            <a:off x="7208901" y="5189582"/>
            <a:ext cx="1915497" cy="1391846"/>
          </a:xfrm>
          <a:prstGeom prst="wedgeRectCallout">
            <a:avLst>
              <a:gd name="adj1" fmla="val -142542"/>
              <a:gd name="adj2" fmla="val -104718"/>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b="1" dirty="0"/>
              <a:t>Local </a:t>
            </a:r>
            <a:r>
              <a:rPr lang="en-GB" b="1" dirty="0" smtClean="0"/>
              <a:t>governments also have </a:t>
            </a:r>
            <a:r>
              <a:rPr lang="en-GB" b="1" dirty="0"/>
              <a:t>the power </a:t>
            </a:r>
            <a:r>
              <a:rPr lang="en-GB" b="1" dirty="0" smtClean="0"/>
              <a:t>to:</a:t>
            </a:r>
            <a:endParaRPr lang="en-US" b="1" dirty="0"/>
          </a:p>
          <a:p>
            <a:pPr marL="285750" indent="-285750">
              <a:buFont typeface="Arial" panose="020B0604020202020204" pitchFamily="34" charset="0"/>
              <a:buChar char="•"/>
            </a:pPr>
            <a:r>
              <a:rPr lang="en-US" dirty="0"/>
              <a:t>Regulate, </a:t>
            </a:r>
            <a:r>
              <a:rPr lang="en-GB" dirty="0"/>
              <a:t>review, amend, negate or enforce</a:t>
            </a:r>
            <a:endParaRPr lang="en-US" dirty="0"/>
          </a:p>
          <a:p>
            <a:pPr marL="285750" indent="-285750">
              <a:buFont typeface="Arial" panose="020B0604020202020204" pitchFamily="34" charset="0"/>
              <a:buChar char="•"/>
            </a:pPr>
            <a:r>
              <a:rPr lang="en-US" dirty="0"/>
              <a:t>Raise taxes</a:t>
            </a:r>
          </a:p>
        </p:txBody>
      </p:sp>
      <p:sp>
        <p:nvSpPr>
          <p:cNvPr id="40" name="Oval 39"/>
          <p:cNvSpPr/>
          <p:nvPr/>
        </p:nvSpPr>
        <p:spPr>
          <a:xfrm>
            <a:off x="5207026" y="4608104"/>
            <a:ext cx="1078815" cy="81417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accent6"/>
                </a:solidFill>
              </a:rPr>
              <a:t>Assets</a:t>
            </a:r>
          </a:p>
        </p:txBody>
      </p:sp>
    </p:spTree>
    <p:extLst>
      <p:ext uri="{BB962C8B-B14F-4D97-AF65-F5344CB8AC3E}">
        <p14:creationId xmlns:p14="http://schemas.microsoft.com/office/powerpoint/2010/main" val="29174528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23" grpId="0" animBg="1"/>
      <p:bldP spid="24" grpId="0" animBg="1"/>
      <p:bldP spid="2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sz="2400" dirty="0" smtClean="0"/>
              <a:t>Local Development Plan – </a:t>
            </a:r>
            <a:br>
              <a:rPr lang="en-GB" sz="2400" dirty="0" smtClean="0"/>
            </a:br>
            <a:r>
              <a:rPr lang="en-GB" sz="2400" dirty="0" smtClean="0"/>
              <a:t>coordination and cooperation</a:t>
            </a:r>
            <a:endParaRPr lang="en-GB" sz="2400" dirty="0"/>
          </a:p>
        </p:txBody>
      </p:sp>
      <p:sp>
        <p:nvSpPr>
          <p:cNvPr id="3" name="Content Placeholder 2"/>
          <p:cNvSpPr>
            <a:spLocks noGrp="1"/>
          </p:cNvSpPr>
          <p:nvPr>
            <p:ph idx="1"/>
          </p:nvPr>
        </p:nvSpPr>
        <p:spPr/>
        <p:txBody>
          <a:bodyPr/>
          <a:lstStyle/>
          <a:p>
            <a:pPr algn="just">
              <a:lnSpc>
                <a:spcPct val="110000"/>
              </a:lnSpc>
              <a:buClrTx/>
            </a:pPr>
            <a:r>
              <a:rPr lang="en-GB" sz="1600" i="0" dirty="0" smtClean="0"/>
              <a:t>The main reference for cooperative and coordinated actions is a comprehensive Local Development Plan (LDP)</a:t>
            </a:r>
          </a:p>
          <a:p>
            <a:pPr algn="just">
              <a:lnSpc>
                <a:spcPct val="110000"/>
              </a:lnSpc>
              <a:buClrTx/>
            </a:pPr>
            <a:endParaRPr lang="en-GB" sz="1600" i="0" dirty="0" smtClean="0"/>
          </a:p>
          <a:p>
            <a:pPr algn="just">
              <a:lnSpc>
                <a:spcPct val="110000"/>
              </a:lnSpc>
              <a:buClrTx/>
            </a:pPr>
            <a:r>
              <a:rPr lang="en-GB" sz="1600" i="0" dirty="0" smtClean="0"/>
              <a:t>LDP incorporates contributions of communities, CSO, private sector and LAs</a:t>
            </a:r>
          </a:p>
          <a:p>
            <a:pPr algn="just">
              <a:lnSpc>
                <a:spcPct val="110000"/>
              </a:lnSpc>
              <a:buClrTx/>
            </a:pPr>
            <a:endParaRPr lang="en-GB" sz="1600" i="0" dirty="0" smtClean="0"/>
          </a:p>
          <a:p>
            <a:pPr algn="just">
              <a:lnSpc>
                <a:spcPct val="110000"/>
              </a:lnSpc>
              <a:buClrTx/>
            </a:pPr>
            <a:r>
              <a:rPr lang="en-GB" sz="1600" i="0" dirty="0" smtClean="0"/>
              <a:t>LDP is the result of consultation and participation processes</a:t>
            </a:r>
          </a:p>
          <a:p>
            <a:pPr algn="just">
              <a:lnSpc>
                <a:spcPct val="110000"/>
              </a:lnSpc>
              <a:buClrTx/>
            </a:pPr>
            <a:endParaRPr lang="en-GB" sz="1600" i="0" dirty="0" smtClean="0"/>
          </a:p>
          <a:p>
            <a:pPr algn="just">
              <a:lnSpc>
                <a:spcPct val="110000"/>
              </a:lnSpc>
              <a:buClrTx/>
            </a:pPr>
            <a:r>
              <a:rPr lang="en-GB" sz="1600" i="0" dirty="0" smtClean="0"/>
              <a:t>Each organisation plays a role and has its own features, however all aim for the same objectives</a:t>
            </a:r>
          </a:p>
          <a:p>
            <a:endParaRPr lang="en-GB" sz="1600" dirty="0" smtClean="0"/>
          </a:p>
          <a:p>
            <a:endParaRPr lang="en-GB" sz="1600" dirty="0"/>
          </a:p>
        </p:txBody>
      </p:sp>
    </p:spTree>
    <p:extLst>
      <p:ext uri="{BB962C8B-B14F-4D97-AF65-F5344CB8AC3E}">
        <p14:creationId xmlns:p14="http://schemas.microsoft.com/office/powerpoint/2010/main" val="23647068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lgn="ctr"/>
            <a:r>
              <a:rPr lang="en-GB" sz="2400" dirty="0"/>
              <a:t>What if there is no </a:t>
            </a:r>
            <a:r>
              <a:rPr lang="en-GB" sz="2400" dirty="0" smtClean="0"/>
              <a:t>local LDP?</a:t>
            </a:r>
            <a:endParaRPr lang="en-GB" sz="2400" dirty="0"/>
          </a:p>
        </p:txBody>
      </p:sp>
      <p:sp>
        <p:nvSpPr>
          <p:cNvPr id="3" name="Content Placeholder 2"/>
          <p:cNvSpPr>
            <a:spLocks noGrp="1"/>
          </p:cNvSpPr>
          <p:nvPr>
            <p:ph idx="1"/>
          </p:nvPr>
        </p:nvSpPr>
        <p:spPr>
          <a:xfrm>
            <a:off x="457200" y="2348383"/>
            <a:ext cx="8229600" cy="3744913"/>
          </a:xfrm>
        </p:spPr>
        <p:txBody>
          <a:bodyPr>
            <a:normAutofit fontScale="92500"/>
          </a:bodyPr>
          <a:lstStyle/>
          <a:p>
            <a:pPr algn="just">
              <a:buClr>
                <a:schemeClr val="tx1"/>
              </a:buClr>
            </a:pPr>
            <a:r>
              <a:rPr lang="en-GB" sz="1600" i="0" dirty="0"/>
              <a:t>When localities </a:t>
            </a:r>
            <a:r>
              <a:rPr lang="en-GB" sz="1600" i="0" dirty="0" smtClean="0"/>
              <a:t>lack a </a:t>
            </a:r>
            <a:r>
              <a:rPr lang="en-GB" sz="1600" i="0" dirty="0"/>
              <a:t>LDP, the condition </a:t>
            </a:r>
            <a:r>
              <a:rPr lang="en-GB" sz="1600" i="0" dirty="0" smtClean="0"/>
              <a:t>to </a:t>
            </a:r>
            <a:r>
              <a:rPr lang="en-GB" sz="1600" i="0" dirty="0"/>
              <a:t>be considered within TALD is the existence of a compromise between the </a:t>
            </a:r>
            <a:r>
              <a:rPr lang="en-GB" sz="1600" i="0" dirty="0" smtClean="0"/>
              <a:t>local government </a:t>
            </a:r>
            <a:r>
              <a:rPr lang="en-GB" sz="1600" i="0" dirty="0"/>
              <a:t>and one or more </a:t>
            </a:r>
            <a:r>
              <a:rPr lang="en-GB" sz="1600" i="0" dirty="0" smtClean="0"/>
              <a:t>CSO </a:t>
            </a:r>
            <a:r>
              <a:rPr lang="en-GB" sz="1600" i="0" dirty="0"/>
              <a:t>for the implementation of a joint </a:t>
            </a:r>
            <a:r>
              <a:rPr lang="en-GB" sz="1600" i="0" dirty="0" smtClean="0"/>
              <a:t>initiative</a:t>
            </a:r>
            <a:r>
              <a:rPr lang="en-GB" sz="1600" i="0" dirty="0"/>
              <a:t>.</a:t>
            </a:r>
            <a:endParaRPr lang="en-GB" sz="1600" i="0" dirty="0" smtClean="0"/>
          </a:p>
          <a:p>
            <a:pPr algn="just">
              <a:buClr>
                <a:schemeClr val="tx1"/>
              </a:buClr>
            </a:pPr>
            <a:endParaRPr lang="en-GB" sz="1600" i="0" dirty="0"/>
          </a:p>
          <a:p>
            <a:pPr algn="just">
              <a:buClr>
                <a:schemeClr val="tx1"/>
              </a:buClr>
            </a:pPr>
            <a:r>
              <a:rPr lang="en-GB" sz="1600" i="0" dirty="0"/>
              <a:t>The </a:t>
            </a:r>
            <a:r>
              <a:rPr lang="en-GB" sz="1600" i="0" dirty="0" smtClean="0"/>
              <a:t>identification process of </a:t>
            </a:r>
            <a:r>
              <a:rPr lang="en-GB" sz="1600" i="0" dirty="0"/>
              <a:t>areas of common interest for the </a:t>
            </a:r>
            <a:r>
              <a:rPr lang="en-GB" sz="1600" i="0" dirty="0" smtClean="0"/>
              <a:t>local government </a:t>
            </a:r>
            <a:r>
              <a:rPr lang="en-GB" sz="1600" i="0" dirty="0"/>
              <a:t>and </a:t>
            </a:r>
            <a:r>
              <a:rPr lang="en-GB" sz="1600" i="0" dirty="0" smtClean="0"/>
              <a:t>CSO - </a:t>
            </a:r>
            <a:r>
              <a:rPr lang="en-GB" sz="1600" i="0" dirty="0"/>
              <a:t>in order to tackle demands or needs of a given community or </a:t>
            </a:r>
            <a:r>
              <a:rPr lang="en-GB" sz="1600" i="0" dirty="0" smtClean="0"/>
              <a:t>CSO - </a:t>
            </a:r>
            <a:r>
              <a:rPr lang="en-US" sz="1600" i="0" dirty="0"/>
              <a:t>" requires a negotiation process and the reaching of an </a:t>
            </a:r>
            <a:r>
              <a:rPr lang="en-US" sz="1600" i="0" dirty="0" smtClean="0"/>
              <a:t>agreement</a:t>
            </a:r>
            <a:r>
              <a:rPr lang="en-GB" sz="1600" i="0" dirty="0" smtClean="0"/>
              <a:t>. </a:t>
            </a:r>
          </a:p>
          <a:p>
            <a:pPr algn="just">
              <a:buClr>
                <a:schemeClr val="tx1"/>
              </a:buClr>
            </a:pPr>
            <a:endParaRPr lang="en-GB" sz="1600" i="0" dirty="0"/>
          </a:p>
          <a:p>
            <a:pPr algn="just">
              <a:buClr>
                <a:schemeClr val="tx1"/>
              </a:buClr>
            </a:pPr>
            <a:r>
              <a:rPr lang="en-GB" sz="1600" i="0" dirty="0" smtClean="0"/>
              <a:t>This </a:t>
            </a:r>
            <a:r>
              <a:rPr lang="en-GB" sz="1600" i="0" dirty="0"/>
              <a:t>process makes </a:t>
            </a:r>
            <a:r>
              <a:rPr lang="en-GB" sz="1600" i="0" dirty="0" smtClean="0"/>
              <a:t>the </a:t>
            </a:r>
            <a:r>
              <a:rPr lang="en-GB" sz="1600" i="0" dirty="0"/>
              <a:t>implementation of the </a:t>
            </a:r>
            <a:r>
              <a:rPr lang="en-GB" sz="1600" i="0" dirty="0" smtClean="0"/>
              <a:t>action more feasible as it </a:t>
            </a:r>
            <a:r>
              <a:rPr lang="en-GB" sz="1600" i="0" dirty="0"/>
              <a:t>is supported by several stakeholders, and as </a:t>
            </a:r>
            <a:r>
              <a:rPr lang="en-GB" sz="1600" i="0" dirty="0" smtClean="0"/>
              <a:t>such, </a:t>
            </a:r>
            <a:r>
              <a:rPr lang="en-GB" sz="1600" i="0" dirty="0"/>
              <a:t>implies the </a:t>
            </a:r>
            <a:r>
              <a:rPr lang="en-GB" sz="1600" i="0" dirty="0" smtClean="0"/>
              <a:t>utilisation </a:t>
            </a:r>
            <a:r>
              <a:rPr lang="en-GB" sz="1600" i="0" dirty="0"/>
              <a:t>of public and private resources (with the political approval of the local council)</a:t>
            </a:r>
            <a:r>
              <a:rPr lang="en-GB" sz="1600" i="0" dirty="0" smtClean="0"/>
              <a:t>.</a:t>
            </a:r>
          </a:p>
          <a:p>
            <a:pPr algn="just">
              <a:buClr>
                <a:schemeClr val="tx1"/>
              </a:buClr>
            </a:pPr>
            <a:endParaRPr lang="en-GB" sz="1600" i="0" dirty="0"/>
          </a:p>
          <a:p>
            <a:pPr algn="just">
              <a:buClr>
                <a:schemeClr val="tx1"/>
              </a:buClr>
            </a:pPr>
            <a:r>
              <a:rPr lang="en-GB" sz="1600" i="0" dirty="0"/>
              <a:t>The implementation might be in charge of the </a:t>
            </a:r>
            <a:r>
              <a:rPr lang="en-GB" sz="1600" i="0" dirty="0" smtClean="0"/>
              <a:t>CSO </a:t>
            </a:r>
            <a:r>
              <a:rPr lang="en-GB" sz="1600" i="0" dirty="0"/>
              <a:t>with the contribution of the </a:t>
            </a:r>
            <a:r>
              <a:rPr lang="en-GB" sz="1600" i="0" dirty="0" smtClean="0"/>
              <a:t>local government or </a:t>
            </a:r>
            <a:r>
              <a:rPr lang="en-GB" sz="1600" i="0" dirty="0"/>
              <a:t>vice versa. </a:t>
            </a:r>
          </a:p>
          <a:p>
            <a:pPr algn="just">
              <a:buClr>
                <a:schemeClr val="tx1"/>
              </a:buClr>
            </a:pPr>
            <a:endParaRPr lang="en-GB" sz="1600" i="0" dirty="0"/>
          </a:p>
        </p:txBody>
      </p:sp>
    </p:spTree>
    <p:extLst>
      <p:ext uri="{BB962C8B-B14F-4D97-AF65-F5344CB8AC3E}">
        <p14:creationId xmlns:p14="http://schemas.microsoft.com/office/powerpoint/2010/main" val="133592404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lgn="ctr"/>
            <a:r>
              <a:rPr lang="en-GB" sz="2400" dirty="0"/>
              <a:t>4</a:t>
            </a:r>
            <a:r>
              <a:rPr lang="en-GB" sz="2400" dirty="0" smtClean="0"/>
              <a:t>. How </a:t>
            </a:r>
            <a:r>
              <a:rPr lang="en-GB" sz="2400" dirty="0"/>
              <a:t>to know if the local situation is enabling for TALD</a:t>
            </a:r>
            <a:r>
              <a:rPr lang="en-GB" sz="2400" dirty="0" smtClean="0"/>
              <a:t>?</a:t>
            </a:r>
            <a:endParaRPr lang="en-GB" sz="2400" dirty="0"/>
          </a:p>
        </p:txBody>
      </p:sp>
      <p:sp>
        <p:nvSpPr>
          <p:cNvPr id="3" name="Content Placeholder 2"/>
          <p:cNvSpPr>
            <a:spLocks noGrp="1"/>
          </p:cNvSpPr>
          <p:nvPr>
            <p:ph idx="1"/>
          </p:nvPr>
        </p:nvSpPr>
        <p:spPr>
          <a:xfrm>
            <a:off x="457200" y="2492375"/>
            <a:ext cx="8229600" cy="3816945"/>
          </a:xfrm>
        </p:spPr>
        <p:txBody>
          <a:bodyPr>
            <a:normAutofit fontScale="40000" lnSpcReduction="20000"/>
          </a:bodyPr>
          <a:lstStyle/>
          <a:p>
            <a:pPr marL="0" indent="0" algn="just">
              <a:lnSpc>
                <a:spcPct val="120000"/>
              </a:lnSpc>
              <a:buNone/>
            </a:pPr>
            <a:r>
              <a:rPr lang="en-GB" sz="4000" i="0" dirty="0"/>
              <a:t>T</a:t>
            </a:r>
            <a:r>
              <a:rPr lang="en-GB" sz="4000" i="0" dirty="0" smtClean="0"/>
              <a:t>here </a:t>
            </a:r>
            <a:r>
              <a:rPr lang="en-GB" sz="4000" i="0" dirty="0"/>
              <a:t>are two dimensions to be </a:t>
            </a:r>
            <a:r>
              <a:rPr lang="en-GB" sz="4000" i="0" dirty="0" smtClean="0"/>
              <a:t>considered</a:t>
            </a:r>
            <a:endParaRPr lang="en-GB" sz="4000" i="0" dirty="0"/>
          </a:p>
          <a:p>
            <a:pPr marL="0" indent="0" algn="just">
              <a:lnSpc>
                <a:spcPct val="120000"/>
              </a:lnSpc>
              <a:buNone/>
            </a:pPr>
            <a:endParaRPr lang="en-GB" sz="4000" i="0" dirty="0"/>
          </a:p>
          <a:p>
            <a:pPr algn="just">
              <a:lnSpc>
                <a:spcPct val="120000"/>
              </a:lnSpc>
              <a:buClrTx/>
            </a:pPr>
            <a:r>
              <a:rPr lang="en-GB" sz="4000" i="0" dirty="0"/>
              <a:t>F</a:t>
            </a:r>
            <a:r>
              <a:rPr lang="en-GB" sz="4000" i="0" dirty="0" smtClean="0"/>
              <a:t>irst</a:t>
            </a:r>
            <a:r>
              <a:rPr lang="en-GB" sz="4000" i="0" dirty="0"/>
              <a:t>, </a:t>
            </a:r>
            <a:r>
              <a:rPr lang="en-GB" sz="4000" i="0" dirty="0" smtClean="0"/>
              <a:t>the governance at local level, which </a:t>
            </a:r>
            <a:r>
              <a:rPr lang="en-GB" sz="4000" i="0" dirty="0"/>
              <a:t>is expressed </a:t>
            </a:r>
            <a:r>
              <a:rPr lang="en-GB" sz="4000" i="0" dirty="0" smtClean="0"/>
              <a:t>according to </a:t>
            </a:r>
            <a:r>
              <a:rPr lang="en-GB" sz="4000" i="0" dirty="0"/>
              <a:t>the possibilities of engaging </a:t>
            </a:r>
            <a:r>
              <a:rPr lang="en-GB" sz="4000" i="0" dirty="0" smtClean="0"/>
              <a:t>CSO </a:t>
            </a:r>
            <a:r>
              <a:rPr lang="en-GB" sz="4000" i="0" dirty="0"/>
              <a:t>and LA in </a:t>
            </a:r>
            <a:r>
              <a:rPr lang="en-GB" sz="4000" i="0" dirty="0" smtClean="0"/>
              <a:t>a constructive </a:t>
            </a:r>
            <a:r>
              <a:rPr lang="en-GB" sz="4000" i="0" dirty="0"/>
              <a:t>and cooperative relationship.  Legitimacy, effectiveness, transparency, accountability and participation in decision making </a:t>
            </a:r>
            <a:r>
              <a:rPr lang="en-GB" sz="4000" i="0" dirty="0" smtClean="0"/>
              <a:t>processes </a:t>
            </a:r>
            <a:r>
              <a:rPr lang="en-GB" sz="4000" i="0" dirty="0"/>
              <a:t>of the </a:t>
            </a:r>
            <a:r>
              <a:rPr lang="en-GB" sz="4000" i="0" dirty="0" smtClean="0"/>
              <a:t>LA </a:t>
            </a:r>
            <a:r>
              <a:rPr lang="en-GB" sz="4000" i="0" dirty="0"/>
              <a:t>are the basis for local </a:t>
            </a:r>
            <a:r>
              <a:rPr lang="en-GB" sz="4000" i="0" dirty="0" smtClean="0"/>
              <a:t>governance.</a:t>
            </a:r>
          </a:p>
          <a:p>
            <a:pPr marL="0" indent="0" algn="just">
              <a:lnSpc>
                <a:spcPct val="120000"/>
              </a:lnSpc>
              <a:buClrTx/>
              <a:buNone/>
            </a:pPr>
            <a:endParaRPr lang="en-GB" sz="4000" i="0" dirty="0" smtClean="0"/>
          </a:p>
          <a:p>
            <a:pPr algn="just">
              <a:lnSpc>
                <a:spcPct val="120000"/>
              </a:lnSpc>
              <a:buClrTx/>
            </a:pPr>
            <a:r>
              <a:rPr lang="en-GB" sz="4000" i="0" dirty="0"/>
              <a:t>S</a:t>
            </a:r>
            <a:r>
              <a:rPr lang="en-GB" sz="4000" i="0" dirty="0" smtClean="0"/>
              <a:t>econd</a:t>
            </a:r>
            <a:r>
              <a:rPr lang="en-GB" sz="4000" i="0" dirty="0"/>
              <a:t>, </a:t>
            </a:r>
            <a:r>
              <a:rPr lang="en-GB" sz="4000" i="0" dirty="0" smtClean="0"/>
              <a:t>the </a:t>
            </a:r>
            <a:r>
              <a:rPr lang="en-GB" sz="4000" i="0" dirty="0"/>
              <a:t>availability of resources for the implementation of </a:t>
            </a:r>
            <a:r>
              <a:rPr lang="en-GB" sz="4000" i="0" dirty="0" smtClean="0"/>
              <a:t>local development actions (rural and urban development). The </a:t>
            </a:r>
            <a:r>
              <a:rPr lang="en-GB" sz="4000" i="0" dirty="0"/>
              <a:t>financial autonomy of </a:t>
            </a:r>
            <a:r>
              <a:rPr lang="en-GB" sz="4000" i="0" dirty="0" smtClean="0"/>
              <a:t>LA is </a:t>
            </a:r>
            <a:r>
              <a:rPr lang="en-GB" sz="4000" i="0" dirty="0"/>
              <a:t>critical for the implementation of local development </a:t>
            </a:r>
            <a:r>
              <a:rPr lang="en-GB" sz="4000" i="0" dirty="0" smtClean="0"/>
              <a:t>actions. </a:t>
            </a:r>
            <a:r>
              <a:rPr lang="en-GB" sz="4000" i="0" dirty="0"/>
              <a:t>These public funds should be complemented by the resources provided by communities, civil society organisations and private sector.</a:t>
            </a:r>
            <a:endParaRPr lang="en-GB" sz="4000" i="0" dirty="0" smtClean="0"/>
          </a:p>
          <a:p>
            <a:pPr>
              <a:lnSpc>
                <a:spcPct val="130000"/>
              </a:lnSpc>
            </a:pPr>
            <a:endParaRPr lang="en-GB" i="0" dirty="0"/>
          </a:p>
        </p:txBody>
      </p:sp>
    </p:spTree>
    <p:extLst>
      <p:ext uri="{BB962C8B-B14F-4D97-AF65-F5344CB8AC3E}">
        <p14:creationId xmlns:p14="http://schemas.microsoft.com/office/powerpoint/2010/main" val="125288075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76501" y="1268760"/>
            <a:ext cx="8033095" cy="692497"/>
          </a:xfrm>
          <a:prstGeom prst="rect">
            <a:avLst/>
          </a:prstGeom>
          <a:ln>
            <a:solidFill>
              <a:srgbClr val="0070C0"/>
            </a:solidFill>
          </a:ln>
        </p:spPr>
        <p:txBody>
          <a:bodyPr wrap="square">
            <a:spAutoFit/>
          </a:bodyPr>
          <a:lstStyle/>
          <a:p>
            <a:pPr algn="ctr"/>
            <a:r>
              <a:rPr lang="en-GB" sz="2100" dirty="0">
                <a:solidFill>
                  <a:srgbClr val="0070C0"/>
                </a:solidFill>
              </a:rPr>
              <a:t>Resources for </a:t>
            </a:r>
            <a:r>
              <a:rPr lang="en-GB" sz="2100" dirty="0" smtClean="0">
                <a:solidFill>
                  <a:srgbClr val="0070C0"/>
                </a:solidFill>
              </a:rPr>
              <a:t>Local Development </a:t>
            </a:r>
          </a:p>
          <a:p>
            <a:pPr algn="ctr"/>
            <a:r>
              <a:rPr lang="en-GB" sz="1800" dirty="0" smtClean="0">
                <a:solidFill>
                  <a:srgbClr val="0070C0"/>
                </a:solidFill>
              </a:rPr>
              <a:t>(</a:t>
            </a:r>
            <a:r>
              <a:rPr lang="en-GB" sz="1800" dirty="0">
                <a:solidFill>
                  <a:srgbClr val="0070C0"/>
                </a:solidFill>
              </a:rPr>
              <a:t>urban and rural development)      </a:t>
            </a:r>
            <a:endParaRPr lang="en-GB" sz="2100" dirty="0">
              <a:solidFill>
                <a:srgbClr val="0070C0"/>
              </a:solidFill>
            </a:endParaRPr>
          </a:p>
        </p:txBody>
      </p:sp>
      <p:sp>
        <p:nvSpPr>
          <p:cNvPr id="5" name="Rectangle 4"/>
          <p:cNvSpPr/>
          <p:nvPr/>
        </p:nvSpPr>
        <p:spPr>
          <a:xfrm rot="16200000">
            <a:off x="-2283137" y="3731410"/>
            <a:ext cx="5510075" cy="584775"/>
          </a:xfrm>
          <a:prstGeom prst="rect">
            <a:avLst/>
          </a:prstGeom>
          <a:ln>
            <a:solidFill>
              <a:srgbClr val="0070C0"/>
            </a:solidFill>
          </a:ln>
        </p:spPr>
        <p:txBody>
          <a:bodyPr wrap="square">
            <a:spAutoFit/>
          </a:bodyPr>
          <a:lstStyle/>
          <a:p>
            <a:pPr algn="ctr"/>
            <a:r>
              <a:rPr lang="en-GB" sz="1800" dirty="0">
                <a:solidFill>
                  <a:srgbClr val="0070C0"/>
                </a:solidFill>
              </a:rPr>
              <a:t>Governance and extended social capital</a:t>
            </a:r>
          </a:p>
          <a:p>
            <a:pPr algn="ctr"/>
            <a:r>
              <a:rPr lang="en-GB" sz="1400" dirty="0">
                <a:solidFill>
                  <a:srgbClr val="0070C0"/>
                </a:solidFill>
              </a:rPr>
              <a:t>(capacity to reach agreements and long term </a:t>
            </a:r>
            <a:r>
              <a:rPr lang="en-GB" sz="1400" dirty="0" smtClean="0">
                <a:solidFill>
                  <a:srgbClr val="0070C0"/>
                </a:solidFill>
              </a:rPr>
              <a:t>planning)</a:t>
            </a:r>
            <a:endParaRPr lang="en-GB" sz="1400" dirty="0">
              <a:solidFill>
                <a:srgbClr val="0070C0"/>
              </a:solidFill>
            </a:endParaRPr>
          </a:p>
        </p:txBody>
      </p:sp>
      <p:sp>
        <p:nvSpPr>
          <p:cNvPr id="7" name="Rectangle 6"/>
          <p:cNvSpPr/>
          <p:nvPr/>
        </p:nvSpPr>
        <p:spPr>
          <a:xfrm>
            <a:off x="1294421" y="2322746"/>
            <a:ext cx="3702056" cy="1938992"/>
          </a:xfrm>
          <a:prstGeom prst="rect">
            <a:avLst/>
          </a:prstGeom>
          <a:solidFill>
            <a:srgbClr val="99CCFF"/>
          </a:solidFill>
        </p:spPr>
        <p:txBody>
          <a:bodyPr wrap="square">
            <a:spAutoFit/>
          </a:bodyPr>
          <a:lstStyle/>
          <a:p>
            <a:pPr algn="just"/>
            <a:r>
              <a:rPr lang="en-GB" dirty="0" smtClean="0">
                <a:solidFill>
                  <a:schemeClr val="dk1"/>
                </a:solidFill>
              </a:rPr>
              <a:t>1- Locality </a:t>
            </a:r>
            <a:r>
              <a:rPr lang="en-GB" dirty="0">
                <a:solidFill>
                  <a:schemeClr val="dk1"/>
                </a:solidFill>
              </a:rPr>
              <a:t>with conducive environment </a:t>
            </a:r>
            <a:r>
              <a:rPr lang="en-GB" dirty="0" smtClean="0">
                <a:solidFill>
                  <a:schemeClr val="dk1"/>
                </a:solidFill>
              </a:rPr>
              <a:t>for territorial </a:t>
            </a:r>
            <a:r>
              <a:rPr lang="en-GB" dirty="0">
                <a:solidFill>
                  <a:schemeClr val="dk1"/>
                </a:solidFill>
              </a:rPr>
              <a:t>development, high social capital and access to financial resources for urban and rural </a:t>
            </a:r>
            <a:r>
              <a:rPr lang="en-GB" dirty="0" smtClean="0">
                <a:solidFill>
                  <a:schemeClr val="dk1"/>
                </a:solidFill>
              </a:rPr>
              <a:t>development</a:t>
            </a:r>
          </a:p>
          <a:p>
            <a:pPr algn="just"/>
            <a:endParaRPr lang="en-GB" dirty="0">
              <a:solidFill>
                <a:schemeClr val="dk1"/>
              </a:solidFill>
            </a:endParaRPr>
          </a:p>
          <a:p>
            <a:pPr algn="just"/>
            <a:r>
              <a:rPr lang="en-GB" dirty="0" smtClean="0">
                <a:solidFill>
                  <a:srgbClr val="002060"/>
                </a:solidFill>
              </a:rPr>
              <a:t>Space </a:t>
            </a:r>
            <a:r>
              <a:rPr lang="en-GB" dirty="0">
                <a:solidFill>
                  <a:srgbClr val="002060"/>
                </a:solidFill>
              </a:rPr>
              <a:t>for improvement of quality and innovations in local public services and infrastructure: PPP,  </a:t>
            </a:r>
            <a:r>
              <a:rPr lang="en-GB" dirty="0" smtClean="0">
                <a:solidFill>
                  <a:srgbClr val="002060"/>
                </a:solidFill>
              </a:rPr>
              <a:t>public </a:t>
            </a:r>
            <a:r>
              <a:rPr lang="en-GB" dirty="0">
                <a:solidFill>
                  <a:srgbClr val="002060"/>
                </a:solidFill>
              </a:rPr>
              <a:t>&amp; </a:t>
            </a:r>
            <a:r>
              <a:rPr lang="en-GB" dirty="0" smtClean="0">
                <a:solidFill>
                  <a:srgbClr val="002060"/>
                </a:solidFill>
              </a:rPr>
              <a:t>non</a:t>
            </a:r>
            <a:r>
              <a:rPr lang="en-GB" dirty="0">
                <a:solidFill>
                  <a:srgbClr val="002060"/>
                </a:solidFill>
              </a:rPr>
              <a:t>-profit competition, v</a:t>
            </a:r>
            <a:r>
              <a:rPr lang="en-GB" dirty="0" smtClean="0">
                <a:solidFill>
                  <a:srgbClr val="002060"/>
                </a:solidFill>
              </a:rPr>
              <a:t>ouchers (demonstrative effect for scaling-up)</a:t>
            </a:r>
            <a:endParaRPr lang="en-GB" dirty="0"/>
          </a:p>
        </p:txBody>
      </p:sp>
      <p:sp>
        <p:nvSpPr>
          <p:cNvPr id="8" name="Rectangle 7"/>
          <p:cNvSpPr/>
          <p:nvPr/>
        </p:nvSpPr>
        <p:spPr>
          <a:xfrm>
            <a:off x="1280952" y="4261738"/>
            <a:ext cx="3708270" cy="2492990"/>
          </a:xfrm>
          <a:prstGeom prst="rect">
            <a:avLst/>
          </a:prstGeom>
          <a:solidFill>
            <a:srgbClr val="FFFF00"/>
          </a:solidFill>
        </p:spPr>
        <p:txBody>
          <a:bodyPr wrap="square">
            <a:spAutoFit/>
          </a:bodyPr>
          <a:lstStyle/>
          <a:p>
            <a:pPr algn="just"/>
            <a:r>
              <a:rPr lang="en-GB" dirty="0" smtClean="0">
                <a:solidFill>
                  <a:schemeClr val="tx1"/>
                </a:solidFill>
              </a:rPr>
              <a:t>3- Locality with governance problems, social tensions and conflicts which may harm local development</a:t>
            </a:r>
          </a:p>
          <a:p>
            <a:pPr algn="just"/>
            <a:endParaRPr lang="en-GB" dirty="0" smtClean="0">
              <a:solidFill>
                <a:schemeClr val="tx1"/>
              </a:solidFill>
            </a:endParaRPr>
          </a:p>
          <a:p>
            <a:pPr algn="just">
              <a:defRPr/>
            </a:pPr>
            <a:r>
              <a:rPr lang="en-GB" dirty="0" smtClean="0">
                <a:solidFill>
                  <a:schemeClr val="tx1"/>
                </a:solidFill>
              </a:rPr>
              <a:t>Projects </a:t>
            </a:r>
            <a:r>
              <a:rPr lang="en-GB" dirty="0">
                <a:solidFill>
                  <a:schemeClr val="tx1"/>
                </a:solidFill>
              </a:rPr>
              <a:t>and activities oriented </a:t>
            </a:r>
            <a:r>
              <a:rPr lang="en-GB" dirty="0" smtClean="0">
                <a:solidFill>
                  <a:schemeClr val="tx1"/>
                </a:solidFill>
              </a:rPr>
              <a:t>towards generation of social </a:t>
            </a:r>
            <a:r>
              <a:rPr lang="en-GB" dirty="0">
                <a:solidFill>
                  <a:schemeClr val="tx1"/>
                </a:solidFill>
              </a:rPr>
              <a:t>capital (trust</a:t>
            </a:r>
            <a:r>
              <a:rPr lang="en-GB" dirty="0" smtClean="0">
                <a:solidFill>
                  <a:schemeClr val="tx1"/>
                </a:solidFill>
              </a:rPr>
              <a:t>) </a:t>
            </a:r>
            <a:r>
              <a:rPr lang="en-GB" dirty="0">
                <a:solidFill>
                  <a:schemeClr val="tx1"/>
                </a:solidFill>
              </a:rPr>
              <a:t>joint implementation of projects </a:t>
            </a:r>
            <a:r>
              <a:rPr lang="en-GB" dirty="0" smtClean="0">
                <a:solidFill>
                  <a:schemeClr val="tx1"/>
                </a:solidFill>
              </a:rPr>
              <a:t>for </a:t>
            </a:r>
            <a:r>
              <a:rPr lang="en-GB" dirty="0">
                <a:solidFill>
                  <a:schemeClr val="tx1"/>
                </a:solidFill>
              </a:rPr>
              <a:t>the improvement of the relationship between </a:t>
            </a:r>
            <a:r>
              <a:rPr lang="en-GB" dirty="0" smtClean="0">
                <a:solidFill>
                  <a:schemeClr val="tx1"/>
                </a:solidFill>
              </a:rPr>
              <a:t>LA + communities + CSO </a:t>
            </a:r>
            <a:r>
              <a:rPr lang="en-GB" dirty="0">
                <a:solidFill>
                  <a:schemeClr val="tx1"/>
                </a:solidFill>
              </a:rPr>
              <a:t>and among </a:t>
            </a:r>
            <a:r>
              <a:rPr lang="en-GB" dirty="0" smtClean="0">
                <a:solidFill>
                  <a:schemeClr val="tx1"/>
                </a:solidFill>
              </a:rPr>
              <a:t>communities themselves.  </a:t>
            </a:r>
            <a:r>
              <a:rPr lang="en-GB" dirty="0">
                <a:solidFill>
                  <a:schemeClr val="tx1"/>
                </a:solidFill>
              </a:rPr>
              <a:t>Elaboration of Local Development Plan </a:t>
            </a:r>
            <a:r>
              <a:rPr lang="en-GB" dirty="0" smtClean="0">
                <a:solidFill>
                  <a:schemeClr val="tx1"/>
                </a:solidFill>
              </a:rPr>
              <a:t>(for instance) </a:t>
            </a:r>
            <a:r>
              <a:rPr lang="en-GB" dirty="0">
                <a:solidFill>
                  <a:schemeClr val="tx1"/>
                </a:solidFill>
              </a:rPr>
              <a:t>and building alliances for specific topics (state and non-state</a:t>
            </a:r>
            <a:r>
              <a:rPr lang="en-GB" dirty="0" smtClean="0">
                <a:solidFill>
                  <a:schemeClr val="tx1"/>
                </a:solidFill>
              </a:rPr>
              <a:t>)</a:t>
            </a:r>
            <a:endParaRPr lang="en-GB" dirty="0">
              <a:solidFill>
                <a:schemeClr val="tx1"/>
              </a:solidFill>
            </a:endParaRPr>
          </a:p>
        </p:txBody>
      </p:sp>
      <p:sp>
        <p:nvSpPr>
          <p:cNvPr id="9" name="Rectangle 8"/>
          <p:cNvSpPr/>
          <p:nvPr/>
        </p:nvSpPr>
        <p:spPr>
          <a:xfrm>
            <a:off x="4989572" y="2322746"/>
            <a:ext cx="3951828" cy="1938992"/>
          </a:xfrm>
          <a:prstGeom prst="rect">
            <a:avLst/>
          </a:prstGeom>
          <a:solidFill>
            <a:srgbClr val="FFC000"/>
          </a:solidFill>
        </p:spPr>
        <p:txBody>
          <a:bodyPr wrap="square">
            <a:spAutoFit/>
          </a:bodyPr>
          <a:lstStyle/>
          <a:p>
            <a:pPr algn="just"/>
            <a:r>
              <a:rPr lang="en-GB" dirty="0">
                <a:solidFill>
                  <a:schemeClr val="tx1"/>
                </a:solidFill>
              </a:rPr>
              <a:t>2- Locality which enjoys good socio-political environment and shortages of financial resources for  infrastructure and </a:t>
            </a:r>
            <a:r>
              <a:rPr lang="en-GB" dirty="0" smtClean="0">
                <a:solidFill>
                  <a:schemeClr val="tx1"/>
                </a:solidFill>
              </a:rPr>
              <a:t>services</a:t>
            </a:r>
            <a:endParaRPr lang="en-GB" dirty="0">
              <a:solidFill>
                <a:schemeClr val="tx1"/>
              </a:solidFill>
            </a:endParaRPr>
          </a:p>
          <a:p>
            <a:pPr algn="just"/>
            <a:endParaRPr lang="en-GB" dirty="0">
              <a:solidFill>
                <a:schemeClr val="tx1"/>
              </a:solidFill>
            </a:endParaRPr>
          </a:p>
          <a:p>
            <a:pPr algn="just">
              <a:defRPr/>
            </a:pPr>
            <a:r>
              <a:rPr lang="en-GB" dirty="0">
                <a:solidFill>
                  <a:schemeClr val="tx1"/>
                </a:solidFill>
              </a:rPr>
              <a:t>Implementation of projects oriented to social services and infrastructure with community in-kind contributions, NGOs and </a:t>
            </a:r>
            <a:r>
              <a:rPr lang="en-GB" dirty="0" smtClean="0">
                <a:solidFill>
                  <a:schemeClr val="tx1"/>
                </a:solidFill>
              </a:rPr>
              <a:t>local governments. </a:t>
            </a:r>
            <a:r>
              <a:rPr lang="en-GB" dirty="0">
                <a:solidFill>
                  <a:schemeClr val="tx1"/>
                </a:solidFill>
              </a:rPr>
              <a:t>Co-production, delegation, self-production. Add      to existing resources (small scale solutions</a:t>
            </a:r>
            <a:r>
              <a:rPr lang="en-GB" dirty="0" smtClean="0">
                <a:solidFill>
                  <a:schemeClr val="tx1"/>
                </a:solidFill>
              </a:rPr>
              <a:t>)</a:t>
            </a:r>
          </a:p>
          <a:p>
            <a:pPr algn="just">
              <a:defRPr/>
            </a:pPr>
            <a:endParaRPr lang="en-GB" dirty="0">
              <a:solidFill>
                <a:schemeClr val="tx1"/>
              </a:solidFill>
            </a:endParaRPr>
          </a:p>
        </p:txBody>
      </p:sp>
      <p:sp>
        <p:nvSpPr>
          <p:cNvPr id="2" name="Rectangle 1"/>
          <p:cNvSpPr/>
          <p:nvPr/>
        </p:nvSpPr>
        <p:spPr>
          <a:xfrm>
            <a:off x="4980960" y="4254486"/>
            <a:ext cx="3960440" cy="2492990"/>
          </a:xfrm>
          <a:prstGeom prst="rect">
            <a:avLst/>
          </a:prstGeom>
          <a:solidFill>
            <a:srgbClr val="FF3300"/>
          </a:solidFill>
        </p:spPr>
        <p:txBody>
          <a:bodyPr wrap="square">
            <a:spAutoFit/>
          </a:bodyPr>
          <a:lstStyle/>
          <a:p>
            <a:pPr algn="just"/>
            <a:r>
              <a:rPr lang="en-GB" dirty="0" smtClean="0">
                <a:solidFill>
                  <a:srgbClr val="000000"/>
                </a:solidFill>
              </a:rPr>
              <a:t>4- Locality </a:t>
            </a:r>
            <a:r>
              <a:rPr lang="en-GB" dirty="0">
                <a:solidFill>
                  <a:srgbClr val="000000"/>
                </a:solidFill>
              </a:rPr>
              <a:t>with </a:t>
            </a:r>
            <a:r>
              <a:rPr lang="en-GB" dirty="0" smtClean="0">
                <a:solidFill>
                  <a:srgbClr val="000000"/>
                </a:solidFill>
              </a:rPr>
              <a:t>problems of governance, </a:t>
            </a:r>
            <a:r>
              <a:rPr lang="en-GB" dirty="0">
                <a:solidFill>
                  <a:srgbClr val="000000"/>
                </a:solidFill>
              </a:rPr>
              <a:t>social cohesion and  severe limitations to access financial </a:t>
            </a:r>
            <a:r>
              <a:rPr lang="en-GB" dirty="0" smtClean="0">
                <a:solidFill>
                  <a:srgbClr val="000000"/>
                </a:solidFill>
              </a:rPr>
              <a:t>resources</a:t>
            </a:r>
          </a:p>
          <a:p>
            <a:pPr algn="just"/>
            <a:endParaRPr lang="en-GB" dirty="0">
              <a:solidFill>
                <a:srgbClr val="000000"/>
              </a:solidFill>
            </a:endParaRPr>
          </a:p>
          <a:p>
            <a:pPr algn="just"/>
            <a:r>
              <a:rPr lang="en-GB" dirty="0">
                <a:solidFill>
                  <a:srgbClr val="000000"/>
                </a:solidFill>
              </a:rPr>
              <a:t>Social safety nets, food security, emergency employment programmes, introductions of participatory planning and social auditing.  Overcome structural limitations and create trust</a:t>
            </a:r>
            <a:r>
              <a:rPr lang="en-GB" dirty="0" smtClean="0">
                <a:solidFill>
                  <a:srgbClr val="000000"/>
                </a:solidFill>
              </a:rPr>
              <a:t>. Capacity </a:t>
            </a:r>
            <a:r>
              <a:rPr lang="en-GB" dirty="0">
                <a:solidFill>
                  <a:srgbClr val="000000"/>
                </a:solidFill>
              </a:rPr>
              <a:t>building </a:t>
            </a:r>
            <a:r>
              <a:rPr lang="en-GB" dirty="0" smtClean="0">
                <a:solidFill>
                  <a:srgbClr val="000000"/>
                </a:solidFill>
              </a:rPr>
              <a:t>CSO, </a:t>
            </a:r>
            <a:r>
              <a:rPr lang="en-GB" dirty="0">
                <a:solidFill>
                  <a:srgbClr val="000000"/>
                </a:solidFill>
              </a:rPr>
              <a:t>LA, communities and </a:t>
            </a:r>
            <a:r>
              <a:rPr lang="en-GB" dirty="0" smtClean="0">
                <a:solidFill>
                  <a:srgbClr val="000000"/>
                </a:solidFill>
              </a:rPr>
              <a:t>private sector. Support by promoting </a:t>
            </a:r>
            <a:r>
              <a:rPr lang="en-GB" dirty="0">
                <a:solidFill>
                  <a:srgbClr val="000000"/>
                </a:solidFill>
              </a:rPr>
              <a:t>change in the </a:t>
            </a:r>
            <a:r>
              <a:rPr lang="en-GB" dirty="0" smtClean="0">
                <a:solidFill>
                  <a:srgbClr val="000000"/>
                </a:solidFill>
              </a:rPr>
              <a:t>relationships</a:t>
            </a:r>
          </a:p>
          <a:p>
            <a:pPr algn="just"/>
            <a:endParaRPr lang="en-GB" dirty="0" smtClean="0">
              <a:solidFill>
                <a:srgbClr val="000000"/>
              </a:solidFill>
            </a:endParaRPr>
          </a:p>
          <a:p>
            <a:pPr algn="just"/>
            <a:endParaRPr lang="en-GB" dirty="0">
              <a:solidFill>
                <a:srgbClr val="000000"/>
              </a:solidFill>
            </a:endParaRPr>
          </a:p>
        </p:txBody>
      </p:sp>
      <p:sp>
        <p:nvSpPr>
          <p:cNvPr id="10" name="Title 1"/>
          <p:cNvSpPr txBox="1">
            <a:spLocks/>
          </p:cNvSpPr>
          <p:nvPr/>
        </p:nvSpPr>
        <p:spPr>
          <a:xfrm>
            <a:off x="1691680" y="188640"/>
            <a:ext cx="6172200" cy="511509"/>
          </a:xfrm>
          <a:prstGeom prst="rect">
            <a:avLst/>
          </a:prstGeom>
        </p:spPr>
        <p:txBody>
          <a:bodyPr vert="horz" lIns="68580" tIns="34290" rIns="68580" bIns="3429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nl-NL" sz="2700" dirty="0">
                <a:solidFill>
                  <a:schemeClr val="bg1"/>
                </a:solidFill>
              </a:rPr>
              <a:t>Assessment of local conditions for TALD</a:t>
            </a:r>
            <a:endParaRPr lang="en-GB" sz="2700" dirty="0">
              <a:solidFill>
                <a:schemeClr val="bg1"/>
              </a:solidFill>
            </a:endParaRPr>
          </a:p>
        </p:txBody>
      </p:sp>
      <p:sp>
        <p:nvSpPr>
          <p:cNvPr id="3" name="Rectangle 2"/>
          <p:cNvSpPr/>
          <p:nvPr/>
        </p:nvSpPr>
        <p:spPr>
          <a:xfrm>
            <a:off x="1294418" y="1954045"/>
            <a:ext cx="3840335" cy="3725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en-GB" sz="3000" b="1" dirty="0"/>
              <a:t>+</a:t>
            </a:r>
            <a:endParaRPr lang="en-GB" sz="900" b="1" dirty="0"/>
          </a:p>
        </p:txBody>
      </p:sp>
      <p:sp>
        <p:nvSpPr>
          <p:cNvPr id="11" name="Rectangle 10"/>
          <p:cNvSpPr/>
          <p:nvPr/>
        </p:nvSpPr>
        <p:spPr>
          <a:xfrm>
            <a:off x="4981167" y="1950230"/>
            <a:ext cx="3928429" cy="3725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en-GB" sz="3600" b="1" dirty="0"/>
              <a:t>-</a:t>
            </a:r>
            <a:endParaRPr lang="en-GB" sz="900" b="1" dirty="0"/>
          </a:p>
        </p:txBody>
      </p:sp>
      <p:sp>
        <p:nvSpPr>
          <p:cNvPr id="12" name="Rectangle 11"/>
          <p:cNvSpPr/>
          <p:nvPr/>
        </p:nvSpPr>
        <p:spPr>
          <a:xfrm rot="5400000">
            <a:off x="-70295" y="2897029"/>
            <a:ext cx="2304256" cy="4106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en-GB" sz="3000" b="1" dirty="0"/>
              <a:t>+</a:t>
            </a:r>
            <a:endParaRPr lang="en-GB" sz="900" b="1" dirty="0"/>
          </a:p>
        </p:txBody>
      </p:sp>
      <p:sp>
        <p:nvSpPr>
          <p:cNvPr id="13" name="Rectangle 12"/>
          <p:cNvSpPr/>
          <p:nvPr/>
        </p:nvSpPr>
        <p:spPr>
          <a:xfrm rot="5400000">
            <a:off x="-168288" y="5299277"/>
            <a:ext cx="2500241" cy="41065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68580" tIns="34290" rIns="68580" bIns="34290" numCol="1" spcCol="0" rtlCol="0" fromWordArt="0" anchor="ctr" anchorCtr="0" forceAA="0" compatLnSpc="1">
            <a:prstTxWarp prst="textNoShape">
              <a:avLst/>
            </a:prstTxWarp>
            <a:noAutofit/>
          </a:bodyPr>
          <a:lstStyle/>
          <a:p>
            <a:pPr algn="ctr"/>
            <a:r>
              <a:rPr lang="en-GB" sz="3300" b="1" dirty="0"/>
              <a:t>-</a:t>
            </a:r>
          </a:p>
        </p:txBody>
      </p:sp>
      <p:sp>
        <p:nvSpPr>
          <p:cNvPr id="14" name="Oval Callout 13"/>
          <p:cNvSpPr/>
          <p:nvPr/>
        </p:nvSpPr>
        <p:spPr>
          <a:xfrm>
            <a:off x="4332888" y="1916832"/>
            <a:ext cx="1950202" cy="360040"/>
          </a:xfrm>
          <a:prstGeom prst="wedgeEllipseCallou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dirty="0" smtClean="0"/>
              <a:t> Innovations</a:t>
            </a:r>
            <a:endParaRPr lang="en-GB" sz="900" dirty="0"/>
          </a:p>
        </p:txBody>
      </p:sp>
      <p:sp>
        <p:nvSpPr>
          <p:cNvPr id="15" name="Oval Callout 14"/>
          <p:cNvSpPr/>
          <p:nvPr/>
        </p:nvSpPr>
        <p:spPr>
          <a:xfrm>
            <a:off x="4401312" y="3698049"/>
            <a:ext cx="1883403" cy="459486"/>
          </a:xfrm>
          <a:prstGeom prst="wedgeEllipseCallou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dirty="0" smtClean="0"/>
              <a:t> Relations</a:t>
            </a:r>
            <a:endParaRPr lang="en-GB" sz="900" dirty="0"/>
          </a:p>
        </p:txBody>
      </p:sp>
    </p:spTree>
    <p:extLst>
      <p:ext uri="{BB962C8B-B14F-4D97-AF65-F5344CB8AC3E}">
        <p14:creationId xmlns:p14="http://schemas.microsoft.com/office/powerpoint/2010/main" val="12417229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anim calcmode="lin" valueType="num">
                                      <p:cBhvr additive="base">
                                        <p:cTn id="11"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5">
                                            <p:txEl>
                                              <p:pRg st="0" end="0"/>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5">
                                            <p:txEl>
                                              <p:pRg st="1" end="1"/>
                                            </p:txEl>
                                          </p:spTgt>
                                        </p:tgtEl>
                                        <p:attrNameLst>
                                          <p:attrName>style.visibility</p:attrName>
                                        </p:attrNameLst>
                                      </p:cBhvr>
                                      <p:to>
                                        <p:strVal val="visible"/>
                                      </p:to>
                                    </p:set>
                                    <p:anim calcmode="lin" valueType="num">
                                      <p:cBhvr additive="base">
                                        <p:cTn id="15"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
                                            <p:txEl>
                                              <p:pRg st="0" end="0"/>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anim calcmode="lin" valueType="num">
                                      <p:cBhvr additive="base">
                                        <p:cTn id="27" dur="500" fill="hold"/>
                                        <p:tgtEl>
                                          <p:spTgt spid="12"/>
                                        </p:tgtEl>
                                        <p:attrNameLst>
                                          <p:attrName>ppt_x</p:attrName>
                                        </p:attrNameLst>
                                      </p:cBhvr>
                                      <p:tavLst>
                                        <p:tav tm="0">
                                          <p:val>
                                            <p:strVal val="#ppt_x"/>
                                          </p:val>
                                        </p:tav>
                                        <p:tav tm="100000">
                                          <p:val>
                                            <p:strVal val="#ppt_x"/>
                                          </p:val>
                                        </p:tav>
                                      </p:tavLst>
                                    </p:anim>
                                    <p:anim calcmode="lin" valueType="num">
                                      <p:cBhvr additive="base">
                                        <p:cTn id="28" dur="500" fill="hold"/>
                                        <p:tgtEl>
                                          <p:spTgt spid="12"/>
                                        </p:tgtEl>
                                        <p:attrNameLst>
                                          <p:attrName>ppt_y</p:attrName>
                                        </p:attrNameLst>
                                      </p:cBhvr>
                                      <p:tavLst>
                                        <p:tav tm="0">
                                          <p:val>
                                            <p:strVal val="1+#ppt_h/2"/>
                                          </p:val>
                                        </p:tav>
                                        <p:tav tm="100000">
                                          <p:val>
                                            <p:strVal val="#ppt_y"/>
                                          </p:val>
                                        </p:tav>
                                      </p:tavLst>
                                    </p:anim>
                                  </p:childTnLst>
                                </p:cTn>
                              </p:par>
                              <p:par>
                                <p:cTn id="29" presetID="1" presetClass="entr" presetSubtype="0" fill="hold" grpId="0" nodeType="withEffect">
                                  <p:stCondLst>
                                    <p:cond delay="0"/>
                                  </p:stCondLst>
                                  <p:childTnLst>
                                    <p:set>
                                      <p:cBhvr>
                                        <p:cTn id="30" dur="1" fill="hold">
                                          <p:stCondLst>
                                            <p:cond delay="0"/>
                                          </p:stCondLst>
                                        </p:cTn>
                                        <p:tgtEl>
                                          <p:spTgt spid="3"/>
                                        </p:tgtEl>
                                        <p:attrNameLst>
                                          <p:attrName>style.visibility</p:attrName>
                                        </p:attrNameLst>
                                      </p:cBhvr>
                                      <p:to>
                                        <p:strVal val="visible"/>
                                      </p:to>
                                    </p:set>
                                  </p:childTnLst>
                                </p:cTn>
                              </p:par>
                              <p:par>
                                <p:cTn id="31" presetID="2" presetClass="entr" presetSubtype="4" fill="hold" grpId="0" nodeType="withEffect">
                                  <p:stCondLst>
                                    <p:cond delay="0"/>
                                  </p:stCondLst>
                                  <p:childTnLst>
                                    <p:set>
                                      <p:cBhvr>
                                        <p:cTn id="32" dur="1" fill="hold">
                                          <p:stCondLst>
                                            <p:cond delay="0"/>
                                          </p:stCondLst>
                                        </p:cTn>
                                        <p:tgtEl>
                                          <p:spTgt spid="13"/>
                                        </p:tgtEl>
                                        <p:attrNameLst>
                                          <p:attrName>style.visibility</p:attrName>
                                        </p:attrNameLst>
                                      </p:cBhvr>
                                      <p:to>
                                        <p:strVal val="visible"/>
                                      </p:to>
                                    </p:set>
                                    <p:anim calcmode="lin" valueType="num">
                                      <p:cBhvr additive="base">
                                        <p:cTn id="33" dur="500" fill="hold"/>
                                        <p:tgtEl>
                                          <p:spTgt spid="13"/>
                                        </p:tgtEl>
                                        <p:attrNameLst>
                                          <p:attrName>ppt_x</p:attrName>
                                        </p:attrNameLst>
                                      </p:cBhvr>
                                      <p:tavLst>
                                        <p:tav tm="0">
                                          <p:val>
                                            <p:strVal val="#ppt_x"/>
                                          </p:val>
                                        </p:tav>
                                        <p:tav tm="100000">
                                          <p:val>
                                            <p:strVal val="#ppt_x"/>
                                          </p:val>
                                        </p:tav>
                                      </p:tavLst>
                                    </p:anim>
                                    <p:anim calcmode="lin" valueType="num">
                                      <p:cBhvr additive="base">
                                        <p:cTn id="34" dur="500" fill="hold"/>
                                        <p:tgtEl>
                                          <p:spTgt spid="13"/>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11"/>
                                        </p:tgtEl>
                                        <p:attrNameLst>
                                          <p:attrName>style.visibility</p:attrName>
                                        </p:attrNameLst>
                                      </p:cBhvr>
                                      <p:to>
                                        <p:strVal val="visible"/>
                                      </p:to>
                                    </p:set>
                                    <p:anim calcmode="lin" valueType="num">
                                      <p:cBhvr additive="base">
                                        <p:cTn id="37" dur="500" fill="hold"/>
                                        <p:tgtEl>
                                          <p:spTgt spid="11"/>
                                        </p:tgtEl>
                                        <p:attrNameLst>
                                          <p:attrName>ppt_x</p:attrName>
                                        </p:attrNameLst>
                                      </p:cBhvr>
                                      <p:tavLst>
                                        <p:tav tm="0">
                                          <p:val>
                                            <p:strVal val="#ppt_x"/>
                                          </p:val>
                                        </p:tav>
                                        <p:tav tm="100000">
                                          <p:val>
                                            <p:strVal val="#ppt_x"/>
                                          </p:val>
                                        </p:tav>
                                      </p:tavLst>
                                    </p:anim>
                                    <p:anim calcmode="lin" valueType="num">
                                      <p:cBhvr additive="base">
                                        <p:cTn id="3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0" presetClass="entr" presetSubtype="0" fill="hold" nodeType="clickEffect">
                                  <p:stCondLst>
                                    <p:cond delay="0"/>
                                  </p:stCondLst>
                                  <p:childTnLst>
                                    <p:set>
                                      <p:cBhvr>
                                        <p:cTn id="58" dur="1" fill="hold">
                                          <p:stCondLst>
                                            <p:cond delay="0"/>
                                          </p:stCondLst>
                                        </p:cTn>
                                        <p:tgtEl>
                                          <p:spTgt spid="7">
                                            <p:txEl>
                                              <p:pRg st="2" end="2"/>
                                            </p:txEl>
                                          </p:spTgt>
                                        </p:tgtEl>
                                        <p:attrNameLst>
                                          <p:attrName>style.visibility</p:attrName>
                                        </p:attrNameLst>
                                      </p:cBhvr>
                                      <p:to>
                                        <p:strVal val="visible"/>
                                      </p:to>
                                    </p:set>
                                    <p:animEffect transition="in" filter="fade">
                                      <p:cBhvr>
                                        <p:cTn id="59" dur="500"/>
                                        <p:tgtEl>
                                          <p:spTgt spid="7">
                                            <p:txEl>
                                              <p:pRg st="2" end="2"/>
                                            </p:txEl>
                                          </p:spTgt>
                                        </p:tgtEl>
                                      </p:cBhvr>
                                    </p:animEffect>
                                  </p:childTnLst>
                                </p:cTn>
                              </p:par>
                            </p:childTnLst>
                          </p:cTn>
                        </p:par>
                      </p:childTnLst>
                    </p:cTn>
                  </p:par>
                  <p:par>
                    <p:cTn id="60" fill="hold">
                      <p:stCondLst>
                        <p:cond delay="indefinite"/>
                      </p:stCondLst>
                      <p:childTnLst>
                        <p:par>
                          <p:cTn id="61" fill="hold">
                            <p:stCondLst>
                              <p:cond delay="0"/>
                            </p:stCondLst>
                            <p:childTnLst>
                              <p:par>
                                <p:cTn id="62" presetID="1" presetClass="entr" presetSubtype="0" fill="hold" nodeType="clickEffect">
                                  <p:stCondLst>
                                    <p:cond delay="0"/>
                                  </p:stCondLst>
                                  <p:childTnLst>
                                    <p:set>
                                      <p:cBhvr>
                                        <p:cTn id="63"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par>
                    <p:cTn id="64" fill="hold">
                      <p:stCondLst>
                        <p:cond delay="indefinite"/>
                      </p:stCondLst>
                      <p:childTnLst>
                        <p:par>
                          <p:cTn id="65" fill="hold">
                            <p:stCondLst>
                              <p:cond delay="0"/>
                            </p:stCondLst>
                            <p:childTnLst>
                              <p:par>
                                <p:cTn id="66" presetID="1" presetClass="entr" presetSubtype="0" fill="hold" nodeType="clickEffect">
                                  <p:stCondLst>
                                    <p:cond delay="0"/>
                                  </p:stCondLst>
                                  <p:childTnLst>
                                    <p:set>
                                      <p:cBhvr>
                                        <p:cTn id="67"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68" fill="hold">
                      <p:stCondLst>
                        <p:cond delay="indefinite"/>
                      </p:stCondLst>
                      <p:childTnLst>
                        <p:par>
                          <p:cTn id="69" fill="hold">
                            <p:stCondLst>
                              <p:cond delay="0"/>
                            </p:stCondLst>
                            <p:childTnLst>
                              <p:par>
                                <p:cTn id="70" presetID="1" presetClass="entr" presetSubtype="0" fill="hold" nodeType="clickEffect">
                                  <p:stCondLst>
                                    <p:cond delay="0"/>
                                  </p:stCondLst>
                                  <p:childTnLst>
                                    <p:set>
                                      <p:cBhvr>
                                        <p:cTn id="71"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2" fill="hold">
                      <p:stCondLst>
                        <p:cond delay="indefinite"/>
                      </p:stCondLst>
                      <p:childTnLst>
                        <p:par>
                          <p:cTn id="73" fill="hold">
                            <p:stCondLst>
                              <p:cond delay="0"/>
                            </p:stCondLst>
                            <p:childTnLst>
                              <p:par>
                                <p:cTn id="74" presetID="2" presetClass="entr" presetSubtype="4" fill="hold" grpId="0" nodeType="clickEffect">
                                  <p:stCondLst>
                                    <p:cond delay="0"/>
                                  </p:stCondLst>
                                  <p:childTnLst>
                                    <p:set>
                                      <p:cBhvr>
                                        <p:cTn id="75" dur="1" fill="hold">
                                          <p:stCondLst>
                                            <p:cond delay="0"/>
                                          </p:stCondLst>
                                        </p:cTn>
                                        <p:tgtEl>
                                          <p:spTgt spid="14"/>
                                        </p:tgtEl>
                                        <p:attrNameLst>
                                          <p:attrName>style.visibility</p:attrName>
                                        </p:attrNameLst>
                                      </p:cBhvr>
                                      <p:to>
                                        <p:strVal val="visible"/>
                                      </p:to>
                                    </p:set>
                                    <p:anim calcmode="lin" valueType="num">
                                      <p:cBhvr additive="base">
                                        <p:cTn id="76" dur="500" fill="hold"/>
                                        <p:tgtEl>
                                          <p:spTgt spid="14"/>
                                        </p:tgtEl>
                                        <p:attrNameLst>
                                          <p:attrName>ppt_x</p:attrName>
                                        </p:attrNameLst>
                                      </p:cBhvr>
                                      <p:tavLst>
                                        <p:tav tm="0">
                                          <p:val>
                                            <p:strVal val="#ppt_x"/>
                                          </p:val>
                                        </p:tav>
                                        <p:tav tm="100000">
                                          <p:val>
                                            <p:strVal val="#ppt_x"/>
                                          </p:val>
                                        </p:tav>
                                      </p:tavLst>
                                    </p:anim>
                                    <p:anim calcmode="lin" valueType="num">
                                      <p:cBhvr additive="base">
                                        <p:cTn id="77"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78" fill="hold">
                      <p:stCondLst>
                        <p:cond delay="indefinite"/>
                      </p:stCondLst>
                      <p:childTnLst>
                        <p:par>
                          <p:cTn id="79" fill="hold">
                            <p:stCondLst>
                              <p:cond delay="0"/>
                            </p:stCondLst>
                            <p:childTnLst>
                              <p:par>
                                <p:cTn id="80" presetID="2" presetClass="entr" presetSubtype="4" fill="hold" grpId="0" nodeType="clickEffect">
                                  <p:stCondLst>
                                    <p:cond delay="0"/>
                                  </p:stCondLst>
                                  <p:childTnLst>
                                    <p:set>
                                      <p:cBhvr>
                                        <p:cTn id="81" dur="1" fill="hold">
                                          <p:stCondLst>
                                            <p:cond delay="0"/>
                                          </p:stCondLst>
                                        </p:cTn>
                                        <p:tgtEl>
                                          <p:spTgt spid="15"/>
                                        </p:tgtEl>
                                        <p:attrNameLst>
                                          <p:attrName>style.visibility</p:attrName>
                                        </p:attrNameLst>
                                      </p:cBhvr>
                                      <p:to>
                                        <p:strVal val="visible"/>
                                      </p:to>
                                    </p:set>
                                    <p:anim calcmode="lin" valueType="num">
                                      <p:cBhvr additive="base">
                                        <p:cTn id="82" dur="500" fill="hold"/>
                                        <p:tgtEl>
                                          <p:spTgt spid="15"/>
                                        </p:tgtEl>
                                        <p:attrNameLst>
                                          <p:attrName>ppt_x</p:attrName>
                                        </p:attrNameLst>
                                      </p:cBhvr>
                                      <p:tavLst>
                                        <p:tav tm="0">
                                          <p:val>
                                            <p:strVal val="#ppt_x"/>
                                          </p:val>
                                        </p:tav>
                                        <p:tav tm="100000">
                                          <p:val>
                                            <p:strVal val="#ppt_x"/>
                                          </p:val>
                                        </p:tav>
                                      </p:tavLst>
                                    </p:anim>
                                    <p:anim calcmode="lin" valueType="num">
                                      <p:cBhvr additive="base">
                                        <p:cTn id="83"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1" grpId="0" animBg="1"/>
      <p:bldP spid="12" grpId="0" animBg="1"/>
      <p:bldP spid="13" grpId="0" animBg="1"/>
      <p:bldP spid="14" grpId="0" animBg="1"/>
      <p:bldP spid="15"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sz="2400" dirty="0" smtClean="0"/>
              <a:t>Role of external partners </a:t>
            </a:r>
            <a:br>
              <a:rPr lang="en-GB" sz="2400" dirty="0" smtClean="0"/>
            </a:br>
            <a:r>
              <a:rPr lang="en-GB" sz="2400" dirty="0" smtClean="0"/>
              <a:t>CSO and LA</a:t>
            </a:r>
            <a:endParaRPr lang="en-GB" sz="2400" dirty="0"/>
          </a:p>
        </p:txBody>
      </p:sp>
      <p:sp>
        <p:nvSpPr>
          <p:cNvPr id="3" name="Content Placeholder 2"/>
          <p:cNvSpPr>
            <a:spLocks noGrp="1"/>
          </p:cNvSpPr>
          <p:nvPr>
            <p:ph idx="1"/>
          </p:nvPr>
        </p:nvSpPr>
        <p:spPr>
          <a:xfrm>
            <a:off x="457200" y="2492375"/>
            <a:ext cx="8229600" cy="3672929"/>
          </a:xfrm>
        </p:spPr>
        <p:txBody>
          <a:bodyPr>
            <a:noAutofit/>
          </a:bodyPr>
          <a:lstStyle/>
          <a:p>
            <a:pPr marL="0" indent="0" algn="just">
              <a:buNone/>
            </a:pPr>
            <a:r>
              <a:rPr lang="en-GB" sz="1600" i="0" dirty="0" smtClean="0"/>
              <a:t>The participation of European partners (CSO and LA) may work in two fundamental areas:</a:t>
            </a:r>
          </a:p>
          <a:p>
            <a:pPr marL="0" indent="0" algn="just">
              <a:buNone/>
            </a:pPr>
            <a:endParaRPr lang="en-GB" sz="1600" i="0" dirty="0" smtClean="0"/>
          </a:p>
          <a:p>
            <a:pPr algn="just">
              <a:buClrTx/>
            </a:pPr>
            <a:r>
              <a:rPr lang="en-GB" sz="1600" i="0" dirty="0" smtClean="0"/>
              <a:t>Supporting the introduction of innovations via partnerships, implementation of projects to create/apply solutions for local development (social, economic and environmental), which might be scaled up and influence general policies.</a:t>
            </a:r>
          </a:p>
          <a:p>
            <a:pPr algn="just">
              <a:buClrTx/>
            </a:pPr>
            <a:endParaRPr lang="en-GB" sz="1600" i="0" dirty="0" smtClean="0"/>
          </a:p>
          <a:p>
            <a:pPr algn="just">
              <a:buClrTx/>
            </a:pPr>
            <a:r>
              <a:rPr lang="en-GB" sz="1600" i="0" dirty="0" smtClean="0"/>
              <a:t>Catalysers of local relationships, stimulating local CSO and LA to work together and develop mutual trust. Finding activities and projects that promote interaction, consultation and mobilisation of local stakeholders (participatory planning and joint implementation of projects).  The neutrality of these organisations may help to overcome differences and antagonisms.</a:t>
            </a:r>
          </a:p>
        </p:txBody>
      </p:sp>
    </p:spTree>
    <p:extLst>
      <p:ext uri="{BB962C8B-B14F-4D97-AF65-F5344CB8AC3E}">
        <p14:creationId xmlns:p14="http://schemas.microsoft.com/office/powerpoint/2010/main" val="275728195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sz="2400" dirty="0"/>
              <a:t>5</a:t>
            </a:r>
            <a:r>
              <a:rPr lang="en-GB" sz="2400" dirty="0" smtClean="0"/>
              <a:t>. Conclusions</a:t>
            </a:r>
            <a:endParaRPr lang="en-GB" sz="2400" dirty="0"/>
          </a:p>
        </p:txBody>
      </p:sp>
      <p:sp>
        <p:nvSpPr>
          <p:cNvPr id="3" name="Content Placeholder 2"/>
          <p:cNvSpPr>
            <a:spLocks noGrp="1"/>
          </p:cNvSpPr>
          <p:nvPr>
            <p:ph idx="1"/>
          </p:nvPr>
        </p:nvSpPr>
        <p:spPr>
          <a:xfrm>
            <a:off x="467544" y="2132856"/>
            <a:ext cx="8229600" cy="3529013"/>
          </a:xfrm>
        </p:spPr>
        <p:txBody>
          <a:bodyPr>
            <a:noAutofit/>
          </a:bodyPr>
          <a:lstStyle/>
          <a:p>
            <a:pPr marL="457200" indent="-457200" algn="just">
              <a:lnSpc>
                <a:spcPct val="120000"/>
              </a:lnSpc>
              <a:buClrTx/>
              <a:buFont typeface="+mj-lt"/>
              <a:buAutoNum type="arabicPeriod"/>
            </a:pPr>
            <a:r>
              <a:rPr lang="en-GB" sz="1600" i="0" dirty="0" smtClean="0"/>
              <a:t>The Thematic Programme may encourage </a:t>
            </a:r>
            <a:r>
              <a:rPr lang="en-GB" sz="1600" i="0" dirty="0"/>
              <a:t>new types of relations between local </a:t>
            </a:r>
            <a:r>
              <a:rPr lang="en-GB" sz="1600" i="0" dirty="0" smtClean="0"/>
              <a:t>stakeholders and/or fill financial gaps </a:t>
            </a:r>
          </a:p>
          <a:p>
            <a:pPr marL="457200" indent="-457200" algn="just">
              <a:lnSpc>
                <a:spcPct val="120000"/>
              </a:lnSpc>
              <a:buClrTx/>
              <a:buFont typeface="+mj-lt"/>
              <a:buAutoNum type="arabicPeriod"/>
            </a:pPr>
            <a:endParaRPr lang="en-GB" sz="1600" i="0" dirty="0" smtClean="0"/>
          </a:p>
          <a:p>
            <a:pPr marL="457200" indent="-457200" algn="just">
              <a:lnSpc>
                <a:spcPct val="120000"/>
              </a:lnSpc>
              <a:buClrTx/>
              <a:buFont typeface="+mj-lt"/>
              <a:buAutoNum type="arabicPeriod"/>
            </a:pPr>
            <a:r>
              <a:rPr lang="en-GB" sz="1600" i="0" dirty="0" smtClean="0"/>
              <a:t>The focus should be on the identification, development and implementation of joint initiatives to improve the delivery of public services/goods oriented towards improvements in social, economic and environmental arenas</a:t>
            </a:r>
          </a:p>
          <a:p>
            <a:pPr marL="457200" indent="-457200" algn="just">
              <a:lnSpc>
                <a:spcPct val="120000"/>
              </a:lnSpc>
              <a:buClrTx/>
              <a:buFont typeface="+mj-lt"/>
              <a:buAutoNum type="arabicPeriod"/>
            </a:pPr>
            <a:endParaRPr lang="en-GB" sz="1600" i="0" dirty="0" smtClean="0"/>
          </a:p>
          <a:p>
            <a:pPr marL="457200" indent="-457200" algn="just">
              <a:lnSpc>
                <a:spcPct val="120000"/>
              </a:lnSpc>
              <a:buClrTx/>
              <a:buFont typeface="+mj-lt"/>
              <a:buAutoNum type="arabicPeriod"/>
            </a:pPr>
            <a:r>
              <a:rPr lang="en-GB" sz="1600" i="0" dirty="0" smtClean="0"/>
              <a:t>LA may contribute with people, funding and assets but also with regulations, administrative measures and enforcement</a:t>
            </a:r>
          </a:p>
          <a:p>
            <a:pPr marL="457200" indent="-457200" algn="just">
              <a:lnSpc>
                <a:spcPct val="120000"/>
              </a:lnSpc>
              <a:buClrTx/>
              <a:buFont typeface="+mj-lt"/>
              <a:buAutoNum type="arabicPeriod"/>
            </a:pPr>
            <a:endParaRPr lang="en-GB" sz="1600" i="0" dirty="0" smtClean="0"/>
          </a:p>
          <a:p>
            <a:pPr marL="457200" indent="-457200" algn="just">
              <a:lnSpc>
                <a:spcPct val="120000"/>
              </a:lnSpc>
              <a:buClrTx/>
              <a:buFont typeface="+mj-lt"/>
              <a:buAutoNum type="arabicPeriod"/>
            </a:pPr>
            <a:r>
              <a:rPr lang="en-GB" sz="1600" i="0" dirty="0" smtClean="0"/>
              <a:t>Local stakeholder may implement development actions alone; acting together improves the likelihood of success</a:t>
            </a:r>
            <a:endParaRPr lang="en-GB" sz="1600" i="0" dirty="0"/>
          </a:p>
        </p:txBody>
      </p:sp>
    </p:spTree>
    <p:extLst>
      <p:ext uri="{BB962C8B-B14F-4D97-AF65-F5344CB8AC3E}">
        <p14:creationId xmlns:p14="http://schemas.microsoft.com/office/powerpoint/2010/main" val="344821780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sz="2400" dirty="0" smtClean="0"/>
              <a:t>Conclusions </a:t>
            </a:r>
            <a:r>
              <a:rPr lang="en-GB" sz="2400" b="0" dirty="0" smtClean="0"/>
              <a:t>(cont.)</a:t>
            </a:r>
            <a:endParaRPr lang="en-GB" sz="2400" b="0" dirty="0"/>
          </a:p>
        </p:txBody>
      </p:sp>
      <p:sp>
        <p:nvSpPr>
          <p:cNvPr id="3" name="Content Placeholder 2"/>
          <p:cNvSpPr>
            <a:spLocks noGrp="1"/>
          </p:cNvSpPr>
          <p:nvPr>
            <p:ph idx="1"/>
          </p:nvPr>
        </p:nvSpPr>
        <p:spPr/>
        <p:txBody>
          <a:bodyPr/>
          <a:lstStyle/>
          <a:p>
            <a:pPr marL="457200" indent="-457200" algn="just">
              <a:buClrTx/>
              <a:buFont typeface="+mj-lt"/>
              <a:buAutoNum type="arabicPeriod" startAt="5"/>
            </a:pPr>
            <a:r>
              <a:rPr lang="en-US" sz="1600" i="0" dirty="0" smtClean="0"/>
              <a:t>Since local governments have to allocate “public funds”, the administrative and political timeframes are crucial</a:t>
            </a:r>
          </a:p>
          <a:p>
            <a:pPr marL="0" indent="0" algn="just">
              <a:buClrTx/>
              <a:buNone/>
            </a:pPr>
            <a:endParaRPr lang="en-US" sz="1600" i="0" dirty="0" smtClean="0"/>
          </a:p>
          <a:p>
            <a:pPr marL="457200" indent="-457200" algn="just">
              <a:buClrTx/>
              <a:buFont typeface="+mj-lt"/>
              <a:buAutoNum type="arabicPeriod" startAt="5"/>
            </a:pPr>
            <a:r>
              <a:rPr lang="en-US" sz="1600" i="0" dirty="0" smtClean="0"/>
              <a:t>TALD promotes not only the participation and consultation with local stakeholders but also the cooperation and co-production of services </a:t>
            </a:r>
            <a:endParaRPr lang="en-GB" sz="1600" i="0" dirty="0"/>
          </a:p>
        </p:txBody>
      </p:sp>
    </p:spTree>
    <p:extLst>
      <p:ext uri="{BB962C8B-B14F-4D97-AF65-F5344CB8AC3E}">
        <p14:creationId xmlns:p14="http://schemas.microsoft.com/office/powerpoint/2010/main" val="42588182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sz="2400" dirty="0" smtClean="0"/>
              <a:t>Content</a:t>
            </a:r>
            <a:endParaRPr lang="en-GB" sz="2400" dirty="0"/>
          </a:p>
        </p:txBody>
      </p:sp>
      <p:sp>
        <p:nvSpPr>
          <p:cNvPr id="3" name="Content Placeholder 2"/>
          <p:cNvSpPr>
            <a:spLocks noGrp="1"/>
          </p:cNvSpPr>
          <p:nvPr>
            <p:ph idx="1"/>
          </p:nvPr>
        </p:nvSpPr>
        <p:spPr/>
        <p:txBody>
          <a:bodyPr>
            <a:normAutofit fontScale="92500" lnSpcReduction="20000"/>
          </a:bodyPr>
          <a:lstStyle/>
          <a:p>
            <a:pPr marL="0" indent="0">
              <a:lnSpc>
                <a:spcPct val="150000"/>
              </a:lnSpc>
              <a:buClrTx/>
              <a:buNone/>
            </a:pPr>
            <a:r>
              <a:rPr lang="en-GB" sz="2000" i="0" dirty="0" smtClean="0"/>
              <a:t>Objective: Analyse the connection between TALD and the “CSO-LA Thematic Programme”</a:t>
            </a:r>
          </a:p>
          <a:p>
            <a:pPr marL="457200" indent="-457200">
              <a:lnSpc>
                <a:spcPct val="150000"/>
              </a:lnSpc>
              <a:buClrTx/>
              <a:buFont typeface="+mj-lt"/>
              <a:buAutoNum type="arabicPeriod"/>
            </a:pPr>
            <a:r>
              <a:rPr lang="en-GB" sz="2100" i="0" dirty="0" smtClean="0"/>
              <a:t>TALD</a:t>
            </a:r>
          </a:p>
          <a:p>
            <a:pPr marL="457200" indent="-457200">
              <a:lnSpc>
                <a:spcPct val="150000"/>
              </a:lnSpc>
              <a:buClrTx/>
              <a:buFont typeface="+mj-lt"/>
              <a:buAutoNum type="arabicPeriod"/>
            </a:pPr>
            <a:r>
              <a:rPr lang="en-GB" sz="2100" i="0" dirty="0" smtClean="0"/>
              <a:t>Same </a:t>
            </a:r>
            <a:r>
              <a:rPr lang="en-GB" sz="2100" i="0" dirty="0"/>
              <a:t>Actors–Different Relationships CSO-LA</a:t>
            </a:r>
          </a:p>
          <a:p>
            <a:pPr marL="457200" indent="-457200">
              <a:lnSpc>
                <a:spcPct val="150000"/>
              </a:lnSpc>
              <a:buClrTx/>
              <a:buFont typeface="+mj-lt"/>
              <a:buAutoNum type="arabicPeriod"/>
            </a:pPr>
            <a:r>
              <a:rPr lang="en-GB" sz="2100" i="0" dirty="0"/>
              <a:t>Forms of Collaboration within </a:t>
            </a:r>
            <a:r>
              <a:rPr lang="en-GB" sz="2100" i="0" dirty="0" smtClean="0"/>
              <a:t>TALD</a:t>
            </a:r>
            <a:endParaRPr lang="en-GB" sz="2100" i="0" dirty="0"/>
          </a:p>
          <a:p>
            <a:pPr marL="457200" indent="-457200">
              <a:lnSpc>
                <a:spcPct val="150000"/>
              </a:lnSpc>
              <a:buClrTx/>
              <a:buFont typeface="+mj-lt"/>
              <a:buAutoNum type="arabicPeriod"/>
            </a:pPr>
            <a:r>
              <a:rPr lang="en-GB" sz="2000" i="0" dirty="0" smtClean="0"/>
              <a:t>Local Enabling </a:t>
            </a:r>
            <a:r>
              <a:rPr lang="en-GB" sz="2000" i="0" dirty="0"/>
              <a:t>C</a:t>
            </a:r>
            <a:r>
              <a:rPr lang="en-GB" sz="2000" i="0" dirty="0" smtClean="0"/>
              <a:t>onditions for Local </a:t>
            </a:r>
            <a:r>
              <a:rPr lang="en-GB" sz="2000" i="0" dirty="0"/>
              <a:t>D</a:t>
            </a:r>
            <a:r>
              <a:rPr lang="en-GB" sz="2000" i="0" dirty="0" smtClean="0"/>
              <a:t>evelopment through the Territorial Approach</a:t>
            </a:r>
          </a:p>
          <a:p>
            <a:pPr marL="457200" indent="-457200">
              <a:lnSpc>
                <a:spcPct val="150000"/>
              </a:lnSpc>
              <a:buClrTx/>
              <a:buFont typeface="+mj-lt"/>
              <a:buAutoNum type="arabicPeriod"/>
            </a:pPr>
            <a:r>
              <a:rPr lang="en-GB" sz="2000" i="0" dirty="0" smtClean="0"/>
              <a:t>Conclusions</a:t>
            </a:r>
          </a:p>
          <a:p>
            <a:endParaRPr lang="en-GB" dirty="0" smtClean="0"/>
          </a:p>
          <a:p>
            <a:endParaRPr lang="en-GB" dirty="0" smtClean="0"/>
          </a:p>
          <a:p>
            <a:endParaRPr lang="en-GB" dirty="0"/>
          </a:p>
        </p:txBody>
      </p:sp>
    </p:spTree>
    <p:extLst>
      <p:ext uri="{BB962C8B-B14F-4D97-AF65-F5344CB8AC3E}">
        <p14:creationId xmlns:p14="http://schemas.microsoft.com/office/powerpoint/2010/main" val="399456174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Block Arc 16"/>
          <p:cNvSpPr/>
          <p:nvPr/>
        </p:nvSpPr>
        <p:spPr>
          <a:xfrm>
            <a:off x="2937746" y="3691447"/>
            <a:ext cx="3151189" cy="1637628"/>
          </a:xfrm>
          <a:prstGeom prst="blockArc">
            <a:avLst>
              <a:gd name="adj1" fmla="val 10800000"/>
              <a:gd name="adj2" fmla="val 16200000"/>
              <a:gd name="adj3" fmla="val 4642"/>
            </a:avLst>
          </a:prstGeom>
          <a:solidFill>
            <a:srgbClr val="00B0F0"/>
          </a:solidFill>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sp>
      <p:sp>
        <p:nvSpPr>
          <p:cNvPr id="18" name="Block Arc 17"/>
          <p:cNvSpPr/>
          <p:nvPr/>
        </p:nvSpPr>
        <p:spPr>
          <a:xfrm>
            <a:off x="2925690" y="3685218"/>
            <a:ext cx="3151189" cy="1637628"/>
          </a:xfrm>
          <a:prstGeom prst="blockArc">
            <a:avLst>
              <a:gd name="adj1" fmla="val 5400000"/>
              <a:gd name="adj2" fmla="val 10800000"/>
              <a:gd name="adj3" fmla="val 4642"/>
            </a:avLst>
          </a:prstGeom>
          <a:solidFill>
            <a:srgbClr val="00B0F0"/>
          </a:solidFill>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sp>
      <p:sp>
        <p:nvSpPr>
          <p:cNvPr id="19" name="Block Arc 18"/>
          <p:cNvSpPr/>
          <p:nvPr/>
        </p:nvSpPr>
        <p:spPr>
          <a:xfrm>
            <a:off x="2925690" y="3685219"/>
            <a:ext cx="3151189" cy="1637628"/>
          </a:xfrm>
          <a:prstGeom prst="blockArc">
            <a:avLst>
              <a:gd name="adj1" fmla="val 0"/>
              <a:gd name="adj2" fmla="val 5400000"/>
              <a:gd name="adj3" fmla="val 4642"/>
            </a:avLst>
          </a:prstGeom>
          <a:solidFill>
            <a:srgbClr val="00B0F0"/>
          </a:solidFill>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sp>
      <p:sp>
        <p:nvSpPr>
          <p:cNvPr id="20" name="Block Arc 19"/>
          <p:cNvSpPr/>
          <p:nvPr/>
        </p:nvSpPr>
        <p:spPr>
          <a:xfrm>
            <a:off x="2925690" y="3691447"/>
            <a:ext cx="3151189" cy="1637628"/>
          </a:xfrm>
          <a:prstGeom prst="blockArc">
            <a:avLst>
              <a:gd name="adj1" fmla="val 16200000"/>
              <a:gd name="adj2" fmla="val 0"/>
              <a:gd name="adj3" fmla="val 4642"/>
            </a:avLst>
          </a:prstGeom>
          <a:solidFill>
            <a:srgbClr val="00B0F0"/>
          </a:solidFill>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sp>
      <p:sp>
        <p:nvSpPr>
          <p:cNvPr id="22" name="Freeform 21"/>
          <p:cNvSpPr/>
          <p:nvPr/>
        </p:nvSpPr>
        <p:spPr>
          <a:xfrm>
            <a:off x="3993424" y="3212976"/>
            <a:ext cx="1024093" cy="616745"/>
          </a:xfrm>
          <a:custGeom>
            <a:avLst/>
            <a:gdLst>
              <a:gd name="connsiteX0" fmla="*/ 0 w 1343223"/>
              <a:gd name="connsiteY0" fmla="*/ 671612 h 1343223"/>
              <a:gd name="connsiteX1" fmla="*/ 671612 w 1343223"/>
              <a:gd name="connsiteY1" fmla="*/ 0 h 1343223"/>
              <a:gd name="connsiteX2" fmla="*/ 1343224 w 1343223"/>
              <a:gd name="connsiteY2" fmla="*/ 671612 h 1343223"/>
              <a:gd name="connsiteX3" fmla="*/ 671612 w 1343223"/>
              <a:gd name="connsiteY3" fmla="*/ 1343224 h 1343223"/>
              <a:gd name="connsiteX4" fmla="*/ 0 w 1343223"/>
              <a:gd name="connsiteY4" fmla="*/ 671612 h 13432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43223" h="1343223">
                <a:moveTo>
                  <a:pt x="0" y="671612"/>
                </a:moveTo>
                <a:cubicBezTo>
                  <a:pt x="0" y="300691"/>
                  <a:pt x="300691" y="0"/>
                  <a:pt x="671612" y="0"/>
                </a:cubicBezTo>
                <a:cubicBezTo>
                  <a:pt x="1042533" y="0"/>
                  <a:pt x="1343224" y="300691"/>
                  <a:pt x="1343224" y="671612"/>
                </a:cubicBezTo>
                <a:cubicBezTo>
                  <a:pt x="1343224" y="1042533"/>
                  <a:pt x="1042533" y="1343224"/>
                  <a:pt x="671612" y="1343224"/>
                </a:cubicBezTo>
                <a:cubicBezTo>
                  <a:pt x="300691" y="1343224"/>
                  <a:pt x="0" y="1042533"/>
                  <a:pt x="0" y="671612"/>
                </a:cubicBezTo>
                <a:close/>
              </a:path>
            </a:pathLst>
          </a:custGeom>
          <a:solidFill>
            <a:srgbClr val="99CCFF"/>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76108" tIns="176108" rIns="176108" bIns="176108" numCol="1" spcCol="1270" anchor="ctr" anchorCtr="0">
            <a:noAutofit/>
          </a:bodyPr>
          <a:lstStyle/>
          <a:p>
            <a:pPr algn="ctr" defTabSz="1000125">
              <a:lnSpc>
                <a:spcPct val="90000"/>
              </a:lnSpc>
              <a:spcAft>
                <a:spcPct val="35000"/>
              </a:spcAft>
            </a:pPr>
            <a:r>
              <a:rPr lang="en-GB" sz="800" dirty="0">
                <a:solidFill>
                  <a:schemeClr val="accent6"/>
                </a:solidFill>
              </a:rPr>
              <a:t>Communities</a:t>
            </a:r>
          </a:p>
        </p:txBody>
      </p:sp>
      <p:sp>
        <p:nvSpPr>
          <p:cNvPr id="23" name="Freeform 22"/>
          <p:cNvSpPr/>
          <p:nvPr/>
        </p:nvSpPr>
        <p:spPr>
          <a:xfrm>
            <a:off x="5838490" y="4240104"/>
            <a:ext cx="1015721" cy="527856"/>
          </a:xfrm>
          <a:custGeom>
            <a:avLst/>
            <a:gdLst>
              <a:gd name="connsiteX0" fmla="*/ 0 w 1343223"/>
              <a:gd name="connsiteY0" fmla="*/ 671612 h 1343223"/>
              <a:gd name="connsiteX1" fmla="*/ 671612 w 1343223"/>
              <a:gd name="connsiteY1" fmla="*/ 0 h 1343223"/>
              <a:gd name="connsiteX2" fmla="*/ 1343224 w 1343223"/>
              <a:gd name="connsiteY2" fmla="*/ 671612 h 1343223"/>
              <a:gd name="connsiteX3" fmla="*/ 671612 w 1343223"/>
              <a:gd name="connsiteY3" fmla="*/ 1343224 h 1343223"/>
              <a:gd name="connsiteX4" fmla="*/ 0 w 1343223"/>
              <a:gd name="connsiteY4" fmla="*/ 671612 h 13432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43223" h="1343223">
                <a:moveTo>
                  <a:pt x="0" y="671612"/>
                </a:moveTo>
                <a:cubicBezTo>
                  <a:pt x="0" y="300691"/>
                  <a:pt x="300691" y="0"/>
                  <a:pt x="671612" y="0"/>
                </a:cubicBezTo>
                <a:cubicBezTo>
                  <a:pt x="1042533" y="0"/>
                  <a:pt x="1343224" y="300691"/>
                  <a:pt x="1343224" y="671612"/>
                </a:cubicBezTo>
                <a:cubicBezTo>
                  <a:pt x="1343224" y="1042533"/>
                  <a:pt x="1042533" y="1343224"/>
                  <a:pt x="671612" y="1343224"/>
                </a:cubicBezTo>
                <a:cubicBezTo>
                  <a:pt x="300691" y="1343224"/>
                  <a:pt x="0" y="1042533"/>
                  <a:pt x="0" y="671612"/>
                </a:cubicBezTo>
                <a:close/>
              </a:path>
            </a:pathLst>
          </a:custGeom>
          <a:solidFill>
            <a:srgbClr val="3E6FD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76108" tIns="176108" rIns="176108" bIns="176108" numCol="1" spcCol="1270" anchor="ctr" anchorCtr="0">
            <a:noAutofit/>
          </a:bodyPr>
          <a:lstStyle/>
          <a:p>
            <a:pPr algn="ctr" defTabSz="1000125">
              <a:lnSpc>
                <a:spcPct val="90000"/>
              </a:lnSpc>
              <a:spcAft>
                <a:spcPct val="35000"/>
              </a:spcAft>
            </a:pPr>
            <a:r>
              <a:rPr lang="es-BO" sz="1100" dirty="0"/>
              <a:t>CSO</a:t>
            </a:r>
            <a:endParaRPr lang="en-GB" sz="1100" dirty="0"/>
          </a:p>
        </p:txBody>
      </p:sp>
      <p:sp>
        <p:nvSpPr>
          <p:cNvPr id="24" name="Freeform 23"/>
          <p:cNvSpPr/>
          <p:nvPr/>
        </p:nvSpPr>
        <p:spPr>
          <a:xfrm>
            <a:off x="4001796" y="5162771"/>
            <a:ext cx="1015721" cy="527856"/>
          </a:xfrm>
          <a:custGeom>
            <a:avLst/>
            <a:gdLst>
              <a:gd name="connsiteX0" fmla="*/ 0 w 1343223"/>
              <a:gd name="connsiteY0" fmla="*/ 671612 h 1343223"/>
              <a:gd name="connsiteX1" fmla="*/ 671612 w 1343223"/>
              <a:gd name="connsiteY1" fmla="*/ 0 h 1343223"/>
              <a:gd name="connsiteX2" fmla="*/ 1343224 w 1343223"/>
              <a:gd name="connsiteY2" fmla="*/ 671612 h 1343223"/>
              <a:gd name="connsiteX3" fmla="*/ 671612 w 1343223"/>
              <a:gd name="connsiteY3" fmla="*/ 1343224 h 1343223"/>
              <a:gd name="connsiteX4" fmla="*/ 0 w 1343223"/>
              <a:gd name="connsiteY4" fmla="*/ 671612 h 13432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43223" h="1343223">
                <a:moveTo>
                  <a:pt x="0" y="671612"/>
                </a:moveTo>
                <a:cubicBezTo>
                  <a:pt x="0" y="300691"/>
                  <a:pt x="300691" y="0"/>
                  <a:pt x="671612" y="0"/>
                </a:cubicBezTo>
                <a:cubicBezTo>
                  <a:pt x="1042533" y="0"/>
                  <a:pt x="1343224" y="300691"/>
                  <a:pt x="1343224" y="671612"/>
                </a:cubicBezTo>
                <a:cubicBezTo>
                  <a:pt x="1343224" y="1042533"/>
                  <a:pt x="1042533" y="1343224"/>
                  <a:pt x="671612" y="1343224"/>
                </a:cubicBezTo>
                <a:cubicBezTo>
                  <a:pt x="300691" y="1343224"/>
                  <a:pt x="0" y="1042533"/>
                  <a:pt x="0" y="671612"/>
                </a:cubicBezTo>
                <a:close/>
              </a:path>
            </a:pathLst>
          </a:custGeom>
          <a:solidFill>
            <a:schemeClr val="accent1">
              <a:lumMod val="75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76108" tIns="176108" rIns="176108" bIns="176108" numCol="1" spcCol="1270" anchor="ctr" anchorCtr="0">
            <a:noAutofit/>
          </a:bodyPr>
          <a:lstStyle/>
          <a:p>
            <a:pPr algn="ctr" defTabSz="1000125">
              <a:lnSpc>
                <a:spcPct val="90000"/>
              </a:lnSpc>
              <a:spcAft>
                <a:spcPct val="35000"/>
              </a:spcAft>
            </a:pPr>
            <a:r>
              <a:rPr lang="en-GB" sz="1100" dirty="0"/>
              <a:t>Public entities</a:t>
            </a:r>
          </a:p>
        </p:txBody>
      </p:sp>
      <p:sp>
        <p:nvSpPr>
          <p:cNvPr id="25" name="Freeform 24"/>
          <p:cNvSpPr/>
          <p:nvPr/>
        </p:nvSpPr>
        <p:spPr>
          <a:xfrm>
            <a:off x="2172469" y="4231564"/>
            <a:ext cx="1015721" cy="527856"/>
          </a:xfrm>
          <a:custGeom>
            <a:avLst/>
            <a:gdLst>
              <a:gd name="connsiteX0" fmla="*/ 0 w 1343223"/>
              <a:gd name="connsiteY0" fmla="*/ 671612 h 1343223"/>
              <a:gd name="connsiteX1" fmla="*/ 671612 w 1343223"/>
              <a:gd name="connsiteY1" fmla="*/ 0 h 1343223"/>
              <a:gd name="connsiteX2" fmla="*/ 1343224 w 1343223"/>
              <a:gd name="connsiteY2" fmla="*/ 671612 h 1343223"/>
              <a:gd name="connsiteX3" fmla="*/ 671612 w 1343223"/>
              <a:gd name="connsiteY3" fmla="*/ 1343224 h 1343223"/>
              <a:gd name="connsiteX4" fmla="*/ 0 w 1343223"/>
              <a:gd name="connsiteY4" fmla="*/ 671612 h 13432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43223" h="1343223">
                <a:moveTo>
                  <a:pt x="0" y="671612"/>
                </a:moveTo>
                <a:cubicBezTo>
                  <a:pt x="0" y="300691"/>
                  <a:pt x="300691" y="0"/>
                  <a:pt x="671612" y="0"/>
                </a:cubicBezTo>
                <a:cubicBezTo>
                  <a:pt x="1042533" y="0"/>
                  <a:pt x="1343224" y="300691"/>
                  <a:pt x="1343224" y="671612"/>
                </a:cubicBezTo>
                <a:cubicBezTo>
                  <a:pt x="1343224" y="1042533"/>
                  <a:pt x="1042533" y="1343224"/>
                  <a:pt x="671612" y="1343224"/>
                </a:cubicBezTo>
                <a:cubicBezTo>
                  <a:pt x="300691" y="1343224"/>
                  <a:pt x="0" y="1042533"/>
                  <a:pt x="0" y="671612"/>
                </a:cubicBezTo>
                <a:close/>
              </a:path>
            </a:pathLst>
          </a:custGeom>
          <a:solidFill>
            <a:srgbClr val="92D050"/>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76108" tIns="176108" rIns="176108" bIns="176108" numCol="1" spcCol="1270" anchor="ctr" anchorCtr="0">
            <a:noAutofit/>
          </a:bodyPr>
          <a:lstStyle/>
          <a:p>
            <a:pPr algn="ctr" defTabSz="1000125">
              <a:lnSpc>
                <a:spcPct val="90000"/>
              </a:lnSpc>
              <a:spcAft>
                <a:spcPct val="35000"/>
              </a:spcAft>
            </a:pPr>
            <a:r>
              <a:rPr lang="es-BO" sz="1100" dirty="0"/>
              <a:t>Business</a:t>
            </a:r>
            <a:endParaRPr lang="en-GB" sz="1100" dirty="0"/>
          </a:p>
        </p:txBody>
      </p:sp>
      <p:sp>
        <p:nvSpPr>
          <p:cNvPr id="28" name="Freeform 27"/>
          <p:cNvSpPr/>
          <p:nvPr/>
        </p:nvSpPr>
        <p:spPr>
          <a:xfrm>
            <a:off x="794422" y="2380715"/>
            <a:ext cx="2296132" cy="618469"/>
          </a:xfrm>
          <a:custGeom>
            <a:avLst/>
            <a:gdLst>
              <a:gd name="connsiteX0" fmla="*/ 0 w 3548062"/>
              <a:gd name="connsiteY0" fmla="*/ 87531 h 875307"/>
              <a:gd name="connsiteX1" fmla="*/ 87531 w 3548062"/>
              <a:gd name="connsiteY1" fmla="*/ 0 h 875307"/>
              <a:gd name="connsiteX2" fmla="*/ 3460531 w 3548062"/>
              <a:gd name="connsiteY2" fmla="*/ 0 h 875307"/>
              <a:gd name="connsiteX3" fmla="*/ 3548062 w 3548062"/>
              <a:gd name="connsiteY3" fmla="*/ 87531 h 875307"/>
              <a:gd name="connsiteX4" fmla="*/ 3548062 w 3548062"/>
              <a:gd name="connsiteY4" fmla="*/ 787776 h 875307"/>
              <a:gd name="connsiteX5" fmla="*/ 3460531 w 3548062"/>
              <a:gd name="connsiteY5" fmla="*/ 875307 h 875307"/>
              <a:gd name="connsiteX6" fmla="*/ 87531 w 3548062"/>
              <a:gd name="connsiteY6" fmla="*/ 875307 h 875307"/>
              <a:gd name="connsiteX7" fmla="*/ 0 w 3548062"/>
              <a:gd name="connsiteY7" fmla="*/ 787776 h 875307"/>
              <a:gd name="connsiteX8" fmla="*/ 0 w 3548062"/>
              <a:gd name="connsiteY8" fmla="*/ 87531 h 8753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48062" h="875307">
                <a:moveTo>
                  <a:pt x="0" y="87531"/>
                </a:moveTo>
                <a:cubicBezTo>
                  <a:pt x="0" y="39189"/>
                  <a:pt x="39189" y="0"/>
                  <a:pt x="87531" y="0"/>
                </a:cubicBezTo>
                <a:lnTo>
                  <a:pt x="3460531" y="0"/>
                </a:lnTo>
                <a:cubicBezTo>
                  <a:pt x="3508873" y="0"/>
                  <a:pt x="3548062" y="39189"/>
                  <a:pt x="3548062" y="87531"/>
                </a:cubicBezTo>
                <a:lnTo>
                  <a:pt x="3548062" y="787776"/>
                </a:lnTo>
                <a:cubicBezTo>
                  <a:pt x="3548062" y="836118"/>
                  <a:pt x="3508873" y="875307"/>
                  <a:pt x="3460531" y="875307"/>
                </a:cubicBezTo>
                <a:lnTo>
                  <a:pt x="87531" y="875307"/>
                </a:lnTo>
                <a:cubicBezTo>
                  <a:pt x="39189" y="875307"/>
                  <a:pt x="0" y="836118"/>
                  <a:pt x="0" y="787776"/>
                </a:cubicBezTo>
                <a:lnTo>
                  <a:pt x="0" y="87531"/>
                </a:lnTo>
                <a:close/>
              </a:path>
            </a:pathLst>
          </a:custGeom>
          <a:solidFill>
            <a:srgbClr val="FFC000"/>
          </a:solidFill>
          <a:ln>
            <a:solidFill>
              <a:srgbClr val="FFC000"/>
            </a:solidFill>
          </a:ln>
        </p:spPr>
        <p:style>
          <a:lnRef idx="2">
            <a:schemeClr val="lt2">
              <a:hueOff val="0"/>
              <a:satOff val="0"/>
              <a:lumOff val="0"/>
              <a:alphaOff val="0"/>
            </a:schemeClr>
          </a:lnRef>
          <a:fillRef idx="1">
            <a:schemeClr val="dk2">
              <a:hueOff val="0"/>
              <a:satOff val="0"/>
              <a:lumOff val="0"/>
              <a:alphaOff val="0"/>
            </a:schemeClr>
          </a:fillRef>
          <a:effectRef idx="0">
            <a:schemeClr val="dk2">
              <a:hueOff val="0"/>
              <a:satOff val="0"/>
              <a:lumOff val="0"/>
              <a:alphaOff val="0"/>
            </a:schemeClr>
          </a:effectRef>
          <a:fontRef idx="minor">
            <a:schemeClr val="lt1"/>
          </a:fontRef>
        </p:style>
        <p:txBody>
          <a:bodyPr spcFirstLastPara="0" vert="horz" wrap="square" lIns="87808" tIns="87808" rIns="87808" bIns="87808" numCol="1" spcCol="1270" anchor="ctr" anchorCtr="0">
            <a:noAutofit/>
          </a:bodyPr>
          <a:lstStyle/>
          <a:p>
            <a:pPr algn="ctr" defTabSz="800100">
              <a:lnSpc>
                <a:spcPct val="90000"/>
              </a:lnSpc>
              <a:spcAft>
                <a:spcPct val="35000"/>
              </a:spcAft>
            </a:pPr>
            <a:r>
              <a:rPr lang="en-GB" sz="1000" b="1" dirty="0">
                <a:solidFill>
                  <a:schemeClr val="tx1"/>
                </a:solidFill>
              </a:rPr>
              <a:t>Effective </a:t>
            </a:r>
            <a:r>
              <a:rPr lang="en-GB" sz="1000" b="1" dirty="0" smtClean="0">
                <a:solidFill>
                  <a:schemeClr val="tx1"/>
                </a:solidFill>
              </a:rPr>
              <a:t>institutions </a:t>
            </a:r>
            <a:r>
              <a:rPr lang="en-GB" sz="1000" b="1" dirty="0">
                <a:solidFill>
                  <a:schemeClr val="tx1"/>
                </a:solidFill>
              </a:rPr>
              <a:t>for inter-governmental cooperation (provincial and national governments)</a:t>
            </a:r>
          </a:p>
        </p:txBody>
      </p:sp>
      <p:sp>
        <p:nvSpPr>
          <p:cNvPr id="30" name="Freeform 29"/>
          <p:cNvSpPr/>
          <p:nvPr/>
        </p:nvSpPr>
        <p:spPr>
          <a:xfrm>
            <a:off x="6400245" y="5518809"/>
            <a:ext cx="1954046" cy="597956"/>
          </a:xfrm>
          <a:custGeom>
            <a:avLst/>
            <a:gdLst>
              <a:gd name="connsiteX0" fmla="*/ 0 w 3548062"/>
              <a:gd name="connsiteY0" fmla="*/ 108413 h 1084128"/>
              <a:gd name="connsiteX1" fmla="*/ 108413 w 3548062"/>
              <a:gd name="connsiteY1" fmla="*/ 0 h 1084128"/>
              <a:gd name="connsiteX2" fmla="*/ 3439649 w 3548062"/>
              <a:gd name="connsiteY2" fmla="*/ 0 h 1084128"/>
              <a:gd name="connsiteX3" fmla="*/ 3548062 w 3548062"/>
              <a:gd name="connsiteY3" fmla="*/ 108413 h 1084128"/>
              <a:gd name="connsiteX4" fmla="*/ 3548062 w 3548062"/>
              <a:gd name="connsiteY4" fmla="*/ 975715 h 1084128"/>
              <a:gd name="connsiteX5" fmla="*/ 3439649 w 3548062"/>
              <a:gd name="connsiteY5" fmla="*/ 1084128 h 1084128"/>
              <a:gd name="connsiteX6" fmla="*/ 108413 w 3548062"/>
              <a:gd name="connsiteY6" fmla="*/ 1084128 h 1084128"/>
              <a:gd name="connsiteX7" fmla="*/ 0 w 3548062"/>
              <a:gd name="connsiteY7" fmla="*/ 975715 h 1084128"/>
              <a:gd name="connsiteX8" fmla="*/ 0 w 3548062"/>
              <a:gd name="connsiteY8" fmla="*/ 108413 h 10841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48062" h="1084128">
                <a:moveTo>
                  <a:pt x="0" y="108413"/>
                </a:moveTo>
                <a:cubicBezTo>
                  <a:pt x="0" y="48538"/>
                  <a:pt x="48538" y="0"/>
                  <a:pt x="108413" y="0"/>
                </a:cubicBezTo>
                <a:lnTo>
                  <a:pt x="3439649" y="0"/>
                </a:lnTo>
                <a:cubicBezTo>
                  <a:pt x="3499524" y="0"/>
                  <a:pt x="3548062" y="48538"/>
                  <a:pt x="3548062" y="108413"/>
                </a:cubicBezTo>
                <a:lnTo>
                  <a:pt x="3548062" y="975715"/>
                </a:lnTo>
                <a:cubicBezTo>
                  <a:pt x="3548062" y="1035590"/>
                  <a:pt x="3499524" y="1084128"/>
                  <a:pt x="3439649" y="1084128"/>
                </a:cubicBezTo>
                <a:lnTo>
                  <a:pt x="108413" y="1084128"/>
                </a:lnTo>
                <a:cubicBezTo>
                  <a:pt x="48538" y="1084128"/>
                  <a:pt x="0" y="1035590"/>
                  <a:pt x="0" y="975715"/>
                </a:cubicBezTo>
                <a:lnTo>
                  <a:pt x="0" y="108413"/>
                </a:lnTo>
                <a:close/>
              </a:path>
            </a:pathLst>
          </a:custGeom>
          <a:solidFill>
            <a:srgbClr val="92D050"/>
          </a:solidFill>
        </p:spPr>
        <p:style>
          <a:lnRef idx="2">
            <a:schemeClr val="lt2">
              <a:hueOff val="0"/>
              <a:satOff val="0"/>
              <a:lumOff val="0"/>
              <a:alphaOff val="0"/>
            </a:schemeClr>
          </a:lnRef>
          <a:fillRef idx="1">
            <a:schemeClr val="dk2">
              <a:hueOff val="0"/>
              <a:satOff val="0"/>
              <a:lumOff val="0"/>
              <a:alphaOff val="0"/>
            </a:schemeClr>
          </a:fillRef>
          <a:effectRef idx="0">
            <a:schemeClr val="dk2">
              <a:hueOff val="0"/>
              <a:satOff val="0"/>
              <a:lumOff val="0"/>
              <a:alphaOff val="0"/>
            </a:schemeClr>
          </a:effectRef>
          <a:fontRef idx="minor">
            <a:schemeClr val="lt1"/>
          </a:fontRef>
        </p:style>
        <p:txBody>
          <a:bodyPr spcFirstLastPara="0" vert="horz" wrap="square" lIns="75968" tIns="75968" rIns="75968" bIns="75968" numCol="1" spcCol="1270" anchor="ctr" anchorCtr="0">
            <a:noAutofit/>
          </a:bodyPr>
          <a:lstStyle/>
          <a:p>
            <a:pPr algn="ctr" defTabSz="666750">
              <a:lnSpc>
                <a:spcPct val="90000"/>
              </a:lnSpc>
              <a:spcAft>
                <a:spcPct val="35000"/>
              </a:spcAft>
            </a:pPr>
            <a:r>
              <a:rPr lang="en-GB" sz="1000" b="1" dirty="0">
                <a:solidFill>
                  <a:schemeClr val="tx1"/>
                </a:solidFill>
              </a:rPr>
              <a:t>Active citizenship &amp; </a:t>
            </a:r>
            <a:r>
              <a:rPr lang="en-GB" sz="1100" b="1" dirty="0">
                <a:solidFill>
                  <a:schemeClr val="tx1"/>
                </a:solidFill>
              </a:rPr>
              <a:t>public-private</a:t>
            </a:r>
            <a:r>
              <a:rPr lang="en-GB" sz="1000" b="1" dirty="0">
                <a:solidFill>
                  <a:schemeClr val="tx1"/>
                </a:solidFill>
              </a:rPr>
              <a:t> partnership</a:t>
            </a:r>
          </a:p>
        </p:txBody>
      </p:sp>
      <p:sp>
        <p:nvSpPr>
          <p:cNvPr id="31" name="Freeform 30"/>
          <p:cNvSpPr/>
          <p:nvPr/>
        </p:nvSpPr>
        <p:spPr>
          <a:xfrm>
            <a:off x="2878042" y="5800742"/>
            <a:ext cx="3476684" cy="316016"/>
          </a:xfrm>
          <a:custGeom>
            <a:avLst/>
            <a:gdLst>
              <a:gd name="connsiteX0" fmla="*/ 0 w 4077052"/>
              <a:gd name="connsiteY0" fmla="*/ 310455 h 620910"/>
              <a:gd name="connsiteX1" fmla="*/ 310455 w 4077052"/>
              <a:gd name="connsiteY1" fmla="*/ 0 h 620910"/>
              <a:gd name="connsiteX2" fmla="*/ 310455 w 4077052"/>
              <a:gd name="connsiteY2" fmla="*/ 124182 h 620910"/>
              <a:gd name="connsiteX3" fmla="*/ 3766597 w 4077052"/>
              <a:gd name="connsiteY3" fmla="*/ 124182 h 620910"/>
              <a:gd name="connsiteX4" fmla="*/ 3766597 w 4077052"/>
              <a:gd name="connsiteY4" fmla="*/ 0 h 620910"/>
              <a:gd name="connsiteX5" fmla="*/ 4077052 w 4077052"/>
              <a:gd name="connsiteY5" fmla="*/ 310455 h 620910"/>
              <a:gd name="connsiteX6" fmla="*/ 3766597 w 4077052"/>
              <a:gd name="connsiteY6" fmla="*/ 620910 h 620910"/>
              <a:gd name="connsiteX7" fmla="*/ 3766597 w 4077052"/>
              <a:gd name="connsiteY7" fmla="*/ 496728 h 620910"/>
              <a:gd name="connsiteX8" fmla="*/ 310455 w 4077052"/>
              <a:gd name="connsiteY8" fmla="*/ 496728 h 620910"/>
              <a:gd name="connsiteX9" fmla="*/ 310455 w 4077052"/>
              <a:gd name="connsiteY9" fmla="*/ 620910 h 620910"/>
              <a:gd name="connsiteX10" fmla="*/ 0 w 4077052"/>
              <a:gd name="connsiteY10" fmla="*/ 310455 h 6209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077052" h="620910">
                <a:moveTo>
                  <a:pt x="4077052" y="310455"/>
                </a:moveTo>
                <a:lnTo>
                  <a:pt x="3766597" y="620909"/>
                </a:lnTo>
                <a:lnTo>
                  <a:pt x="3766597" y="496727"/>
                </a:lnTo>
                <a:lnTo>
                  <a:pt x="310455" y="496727"/>
                </a:lnTo>
                <a:lnTo>
                  <a:pt x="310455" y="620909"/>
                </a:lnTo>
                <a:lnTo>
                  <a:pt x="0" y="310455"/>
                </a:lnTo>
                <a:lnTo>
                  <a:pt x="310455" y="1"/>
                </a:lnTo>
                <a:lnTo>
                  <a:pt x="310455" y="124183"/>
                </a:lnTo>
                <a:lnTo>
                  <a:pt x="3766597" y="124183"/>
                </a:lnTo>
                <a:lnTo>
                  <a:pt x="3766597" y="1"/>
                </a:lnTo>
                <a:lnTo>
                  <a:pt x="4077052" y="310455"/>
                </a:lnTo>
                <a:close/>
              </a:path>
            </a:pathLst>
          </a:custGeom>
          <a:solidFill>
            <a:srgbClr val="92D050"/>
          </a:solidFill>
        </p:spPr>
        <p:style>
          <a:lnRef idx="0">
            <a:schemeClr val="dk2">
              <a:tint val="60000"/>
              <a:hueOff val="0"/>
              <a:satOff val="0"/>
              <a:lumOff val="0"/>
              <a:alphaOff val="0"/>
            </a:schemeClr>
          </a:lnRef>
          <a:fillRef idx="1">
            <a:schemeClr val="dk2">
              <a:tint val="60000"/>
              <a:hueOff val="0"/>
              <a:satOff val="0"/>
              <a:lumOff val="0"/>
              <a:alphaOff val="0"/>
            </a:schemeClr>
          </a:fillRef>
          <a:effectRef idx="0">
            <a:schemeClr val="dk2">
              <a:tint val="60000"/>
              <a:hueOff val="0"/>
              <a:satOff val="0"/>
              <a:lumOff val="0"/>
              <a:alphaOff val="0"/>
            </a:schemeClr>
          </a:effectRef>
          <a:fontRef idx="minor">
            <a:schemeClr val="lt1"/>
          </a:fontRef>
        </p:style>
        <p:txBody>
          <a:bodyPr spcFirstLastPara="0" vert="horz" wrap="square" lIns="139704" tIns="93137" rIns="139706" bIns="93137" numCol="1" spcCol="1270" anchor="ctr" anchorCtr="0">
            <a:noAutofit/>
          </a:bodyPr>
          <a:lstStyle/>
          <a:p>
            <a:pPr algn="ctr" defTabSz="866775">
              <a:lnSpc>
                <a:spcPct val="90000"/>
              </a:lnSpc>
              <a:spcAft>
                <a:spcPct val="35000"/>
              </a:spcAft>
            </a:pPr>
            <a:r>
              <a:rPr lang="en-GB" sz="900" b="1" dirty="0">
                <a:solidFill>
                  <a:schemeClr val="tx1"/>
                </a:solidFill>
              </a:rPr>
              <a:t>Mobilisation and leverage of local resources</a:t>
            </a:r>
          </a:p>
        </p:txBody>
      </p:sp>
      <p:sp>
        <p:nvSpPr>
          <p:cNvPr id="32" name="Freeform 31"/>
          <p:cNvSpPr/>
          <p:nvPr/>
        </p:nvSpPr>
        <p:spPr>
          <a:xfrm>
            <a:off x="887838" y="5518809"/>
            <a:ext cx="1944685" cy="597949"/>
          </a:xfrm>
          <a:custGeom>
            <a:avLst/>
            <a:gdLst>
              <a:gd name="connsiteX0" fmla="*/ 0 w 3548062"/>
              <a:gd name="connsiteY0" fmla="*/ 85664 h 856644"/>
              <a:gd name="connsiteX1" fmla="*/ 85664 w 3548062"/>
              <a:gd name="connsiteY1" fmla="*/ 0 h 856644"/>
              <a:gd name="connsiteX2" fmla="*/ 3462398 w 3548062"/>
              <a:gd name="connsiteY2" fmla="*/ 0 h 856644"/>
              <a:gd name="connsiteX3" fmla="*/ 3548062 w 3548062"/>
              <a:gd name="connsiteY3" fmla="*/ 85664 h 856644"/>
              <a:gd name="connsiteX4" fmla="*/ 3548062 w 3548062"/>
              <a:gd name="connsiteY4" fmla="*/ 770980 h 856644"/>
              <a:gd name="connsiteX5" fmla="*/ 3462398 w 3548062"/>
              <a:gd name="connsiteY5" fmla="*/ 856644 h 856644"/>
              <a:gd name="connsiteX6" fmla="*/ 85664 w 3548062"/>
              <a:gd name="connsiteY6" fmla="*/ 856644 h 856644"/>
              <a:gd name="connsiteX7" fmla="*/ 0 w 3548062"/>
              <a:gd name="connsiteY7" fmla="*/ 770980 h 856644"/>
              <a:gd name="connsiteX8" fmla="*/ 0 w 3548062"/>
              <a:gd name="connsiteY8" fmla="*/ 85664 h 8566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48062" h="856644">
                <a:moveTo>
                  <a:pt x="0" y="85664"/>
                </a:moveTo>
                <a:cubicBezTo>
                  <a:pt x="0" y="38353"/>
                  <a:pt x="38353" y="0"/>
                  <a:pt x="85664" y="0"/>
                </a:cubicBezTo>
                <a:lnTo>
                  <a:pt x="3462398" y="0"/>
                </a:lnTo>
                <a:cubicBezTo>
                  <a:pt x="3509709" y="0"/>
                  <a:pt x="3548062" y="38353"/>
                  <a:pt x="3548062" y="85664"/>
                </a:cubicBezTo>
                <a:lnTo>
                  <a:pt x="3548062" y="770980"/>
                </a:lnTo>
                <a:cubicBezTo>
                  <a:pt x="3548062" y="818291"/>
                  <a:pt x="3509709" y="856644"/>
                  <a:pt x="3462398" y="856644"/>
                </a:cubicBezTo>
                <a:lnTo>
                  <a:pt x="85664" y="856644"/>
                </a:lnTo>
                <a:cubicBezTo>
                  <a:pt x="38353" y="856644"/>
                  <a:pt x="0" y="818291"/>
                  <a:pt x="0" y="770980"/>
                </a:cubicBezTo>
                <a:lnTo>
                  <a:pt x="0" y="85664"/>
                </a:lnTo>
                <a:close/>
              </a:path>
            </a:pathLst>
          </a:custGeom>
          <a:solidFill>
            <a:srgbClr val="92D050"/>
          </a:solidFill>
        </p:spPr>
        <p:style>
          <a:lnRef idx="2">
            <a:schemeClr val="lt2">
              <a:hueOff val="0"/>
              <a:satOff val="0"/>
              <a:lumOff val="0"/>
              <a:alphaOff val="0"/>
            </a:schemeClr>
          </a:lnRef>
          <a:fillRef idx="1">
            <a:schemeClr val="dk2">
              <a:hueOff val="0"/>
              <a:satOff val="0"/>
              <a:lumOff val="0"/>
              <a:alphaOff val="0"/>
            </a:schemeClr>
          </a:fillRef>
          <a:effectRef idx="0">
            <a:schemeClr val="dk2">
              <a:hueOff val="0"/>
              <a:satOff val="0"/>
              <a:lumOff val="0"/>
              <a:alphaOff val="0"/>
            </a:schemeClr>
          </a:effectRef>
          <a:fontRef idx="minor">
            <a:schemeClr val="lt1"/>
          </a:fontRef>
        </p:style>
        <p:txBody>
          <a:bodyPr spcFirstLastPara="0" vert="horz" wrap="square" lIns="75968" tIns="75968" rIns="75968" bIns="75968" numCol="1" spcCol="1270" anchor="ctr" anchorCtr="0">
            <a:noAutofit/>
          </a:bodyPr>
          <a:lstStyle/>
          <a:p>
            <a:pPr algn="ctr" defTabSz="666750">
              <a:lnSpc>
                <a:spcPct val="90000"/>
              </a:lnSpc>
              <a:spcAft>
                <a:spcPct val="35000"/>
              </a:spcAft>
            </a:pPr>
            <a:r>
              <a:rPr lang="en-GB" sz="1000" b="1" dirty="0">
                <a:solidFill>
                  <a:schemeClr val="tx1"/>
                </a:solidFill>
              </a:rPr>
              <a:t>Local leadership &amp; administrative capacity development</a:t>
            </a:r>
          </a:p>
        </p:txBody>
      </p:sp>
      <p:sp>
        <p:nvSpPr>
          <p:cNvPr id="33" name="Freeform 32"/>
          <p:cNvSpPr/>
          <p:nvPr/>
        </p:nvSpPr>
        <p:spPr>
          <a:xfrm rot="16200000">
            <a:off x="-1286815" y="4143903"/>
            <a:ext cx="3822154" cy="340320"/>
          </a:xfrm>
          <a:custGeom>
            <a:avLst/>
            <a:gdLst>
              <a:gd name="connsiteX0" fmla="*/ 0 w 4077052"/>
              <a:gd name="connsiteY0" fmla="*/ 310455 h 620910"/>
              <a:gd name="connsiteX1" fmla="*/ 310455 w 4077052"/>
              <a:gd name="connsiteY1" fmla="*/ 0 h 620910"/>
              <a:gd name="connsiteX2" fmla="*/ 310455 w 4077052"/>
              <a:gd name="connsiteY2" fmla="*/ 124182 h 620910"/>
              <a:gd name="connsiteX3" fmla="*/ 3766597 w 4077052"/>
              <a:gd name="connsiteY3" fmla="*/ 124182 h 620910"/>
              <a:gd name="connsiteX4" fmla="*/ 3766597 w 4077052"/>
              <a:gd name="connsiteY4" fmla="*/ 0 h 620910"/>
              <a:gd name="connsiteX5" fmla="*/ 4077052 w 4077052"/>
              <a:gd name="connsiteY5" fmla="*/ 310455 h 620910"/>
              <a:gd name="connsiteX6" fmla="*/ 3766597 w 4077052"/>
              <a:gd name="connsiteY6" fmla="*/ 620910 h 620910"/>
              <a:gd name="connsiteX7" fmla="*/ 3766597 w 4077052"/>
              <a:gd name="connsiteY7" fmla="*/ 496728 h 620910"/>
              <a:gd name="connsiteX8" fmla="*/ 310455 w 4077052"/>
              <a:gd name="connsiteY8" fmla="*/ 496728 h 620910"/>
              <a:gd name="connsiteX9" fmla="*/ 310455 w 4077052"/>
              <a:gd name="connsiteY9" fmla="*/ 620910 h 620910"/>
              <a:gd name="connsiteX10" fmla="*/ 0 w 4077052"/>
              <a:gd name="connsiteY10" fmla="*/ 310455 h 6209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077052" h="620910">
                <a:moveTo>
                  <a:pt x="0" y="310455"/>
                </a:moveTo>
                <a:lnTo>
                  <a:pt x="310455" y="0"/>
                </a:lnTo>
                <a:lnTo>
                  <a:pt x="310455" y="124182"/>
                </a:lnTo>
                <a:lnTo>
                  <a:pt x="3766597" y="124182"/>
                </a:lnTo>
                <a:lnTo>
                  <a:pt x="3766597" y="0"/>
                </a:lnTo>
                <a:lnTo>
                  <a:pt x="4077052" y="310455"/>
                </a:lnTo>
                <a:lnTo>
                  <a:pt x="3766597" y="620910"/>
                </a:lnTo>
                <a:lnTo>
                  <a:pt x="3766597" y="496728"/>
                </a:lnTo>
                <a:lnTo>
                  <a:pt x="310455" y="496728"/>
                </a:lnTo>
                <a:lnTo>
                  <a:pt x="310455" y="620910"/>
                </a:lnTo>
                <a:lnTo>
                  <a:pt x="0" y="310455"/>
                </a:lnTo>
                <a:close/>
              </a:path>
            </a:pathLst>
          </a:custGeom>
          <a:solidFill>
            <a:schemeClr val="accent1"/>
          </a:solidFill>
        </p:spPr>
        <p:style>
          <a:lnRef idx="0">
            <a:schemeClr val="dk2">
              <a:tint val="60000"/>
              <a:hueOff val="0"/>
              <a:satOff val="0"/>
              <a:lumOff val="0"/>
              <a:alphaOff val="0"/>
            </a:schemeClr>
          </a:lnRef>
          <a:fillRef idx="1">
            <a:schemeClr val="dk2">
              <a:tint val="60000"/>
              <a:hueOff val="0"/>
              <a:satOff val="0"/>
              <a:lumOff val="0"/>
              <a:alphaOff val="0"/>
            </a:schemeClr>
          </a:fillRef>
          <a:effectRef idx="0">
            <a:schemeClr val="dk2">
              <a:tint val="60000"/>
              <a:hueOff val="0"/>
              <a:satOff val="0"/>
              <a:lumOff val="0"/>
              <a:alphaOff val="0"/>
            </a:schemeClr>
          </a:effectRef>
          <a:fontRef idx="minor">
            <a:schemeClr val="lt1"/>
          </a:fontRef>
        </p:style>
        <p:txBody>
          <a:bodyPr spcFirstLastPara="0" vert="horz" wrap="square" lIns="139704" tIns="93137" rIns="139705" bIns="93136" numCol="1" spcCol="1270" anchor="ctr" anchorCtr="0">
            <a:noAutofit/>
          </a:bodyPr>
          <a:lstStyle/>
          <a:p>
            <a:pPr algn="ctr" defTabSz="866775">
              <a:lnSpc>
                <a:spcPct val="90000"/>
              </a:lnSpc>
              <a:spcAft>
                <a:spcPct val="35000"/>
              </a:spcAft>
            </a:pPr>
            <a:r>
              <a:rPr lang="en-GB" sz="1100" b="1" dirty="0">
                <a:solidFill>
                  <a:schemeClr val="tx1"/>
                </a:solidFill>
              </a:rPr>
              <a:t>Policy coordination</a:t>
            </a:r>
          </a:p>
        </p:txBody>
      </p:sp>
      <p:sp>
        <p:nvSpPr>
          <p:cNvPr id="27" name="Title 1"/>
          <p:cNvSpPr txBox="1">
            <a:spLocks/>
          </p:cNvSpPr>
          <p:nvPr/>
        </p:nvSpPr>
        <p:spPr>
          <a:xfrm>
            <a:off x="26572" y="1148335"/>
            <a:ext cx="9009924" cy="760714"/>
          </a:xfrm>
          <a:prstGeom prst="rect">
            <a:avLst/>
          </a:prstGeom>
          <a:solidFill>
            <a:srgbClr val="0070C0"/>
          </a:solidFill>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lvl="2" algn="ctr"/>
            <a:r>
              <a:rPr lang="en-GB" sz="2000" b="1" kern="0" dirty="0" smtClean="0">
                <a:solidFill>
                  <a:schemeClr val="bg1"/>
                </a:solidFill>
              </a:rPr>
              <a:t>Thematic programme may boost Subnational level institutions and capacity</a:t>
            </a:r>
            <a:endParaRPr lang="en-GB" sz="2000" b="1" kern="0" dirty="0">
              <a:solidFill>
                <a:schemeClr val="bg1"/>
              </a:solidFill>
            </a:endParaRPr>
          </a:p>
        </p:txBody>
      </p:sp>
      <p:grpSp>
        <p:nvGrpSpPr>
          <p:cNvPr id="40" name="Group 39"/>
          <p:cNvGrpSpPr/>
          <p:nvPr/>
        </p:nvGrpSpPr>
        <p:grpSpPr>
          <a:xfrm>
            <a:off x="3909910" y="4223127"/>
            <a:ext cx="1182748" cy="508511"/>
            <a:chOff x="4912841" y="2173732"/>
            <a:chExt cx="3655126" cy="3655123"/>
          </a:xfrm>
          <a:solidFill>
            <a:schemeClr val="accent4">
              <a:lumMod val="60000"/>
              <a:lumOff val="40000"/>
            </a:schemeClr>
          </a:solidFill>
        </p:grpSpPr>
        <p:sp>
          <p:nvSpPr>
            <p:cNvPr id="42" name="Freeform 41"/>
            <p:cNvSpPr/>
            <p:nvPr/>
          </p:nvSpPr>
          <p:spPr>
            <a:xfrm>
              <a:off x="4912844" y="2173732"/>
              <a:ext cx="3655123" cy="3655123"/>
            </a:xfrm>
            <a:custGeom>
              <a:avLst/>
              <a:gdLst>
                <a:gd name="connsiteX0" fmla="*/ 1827561 w 3655123"/>
                <a:gd name="connsiteY0" fmla="*/ 0 h 3655123"/>
                <a:gd name="connsiteX1" fmla="*/ 3655123 w 3655123"/>
                <a:gd name="connsiteY1" fmla="*/ 1827562 h 3655123"/>
                <a:gd name="connsiteX2" fmla="*/ 1827561 w 3655123"/>
                <a:gd name="connsiteY2" fmla="*/ 3655124 h 3655123"/>
                <a:gd name="connsiteX3" fmla="*/ 1827562 w 3655123"/>
                <a:gd name="connsiteY3" fmla="*/ 1827562 h 3655123"/>
                <a:gd name="connsiteX4" fmla="*/ 1827561 w 3655123"/>
                <a:gd name="connsiteY4" fmla="*/ 0 h 36551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55123" h="3655123">
                  <a:moveTo>
                    <a:pt x="1827561" y="0"/>
                  </a:moveTo>
                  <a:cubicBezTo>
                    <a:pt x="2836896" y="0"/>
                    <a:pt x="3655123" y="818227"/>
                    <a:pt x="3655123" y="1827562"/>
                  </a:cubicBezTo>
                  <a:cubicBezTo>
                    <a:pt x="3655123" y="2836897"/>
                    <a:pt x="2836896" y="3655124"/>
                    <a:pt x="1827561" y="3655124"/>
                  </a:cubicBezTo>
                  <a:cubicBezTo>
                    <a:pt x="1827561" y="3045937"/>
                    <a:pt x="1827562" y="2436749"/>
                    <a:pt x="1827562" y="1827562"/>
                  </a:cubicBezTo>
                  <a:cubicBezTo>
                    <a:pt x="1827562" y="1218375"/>
                    <a:pt x="1827561" y="609187"/>
                    <a:pt x="1827561" y="0"/>
                  </a:cubicBezTo>
                  <a:close/>
                </a:path>
              </a:pathLst>
            </a:custGeom>
            <a:solidFill>
              <a:srgbClr val="FFC000"/>
            </a:solidFill>
            <a:ln>
              <a:solidFill>
                <a:srgbClr val="FFC000"/>
              </a:solidFill>
            </a:ln>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txBody>
            <a:bodyPr spcFirstLastPara="0" vert="horz" wrap="square" lIns="1385912" tIns="423178" rIns="423178" bIns="423178" numCol="1" spcCol="1270" anchor="ctr" anchorCtr="0">
              <a:noAutofit/>
            </a:bodyPr>
            <a:lstStyle/>
            <a:p>
              <a:pPr algn="r" defTabSz="533400">
                <a:lnSpc>
                  <a:spcPct val="90000"/>
                </a:lnSpc>
                <a:spcAft>
                  <a:spcPct val="35000"/>
                </a:spcAft>
              </a:pPr>
              <a:endParaRPr lang="en-GB" sz="200" b="1" dirty="0">
                <a:ln w="0"/>
                <a:solidFill>
                  <a:schemeClr val="accent6"/>
                </a:solidFill>
                <a:effectLst>
                  <a:outerShdw blurRad="38100" dist="19050" dir="2700000" algn="tl" rotWithShape="0">
                    <a:schemeClr val="dk1">
                      <a:alpha val="40000"/>
                    </a:schemeClr>
                  </a:outerShdw>
                </a:effectLst>
              </a:endParaRPr>
            </a:p>
          </p:txBody>
        </p:sp>
        <p:sp>
          <p:nvSpPr>
            <p:cNvPr id="43" name="Freeform 42"/>
            <p:cNvSpPr/>
            <p:nvPr/>
          </p:nvSpPr>
          <p:spPr>
            <a:xfrm>
              <a:off x="4912841" y="2173732"/>
              <a:ext cx="3655123" cy="3655123"/>
            </a:xfrm>
            <a:custGeom>
              <a:avLst/>
              <a:gdLst>
                <a:gd name="connsiteX0" fmla="*/ 1827562 w 3655123"/>
                <a:gd name="connsiteY0" fmla="*/ 3655123 h 3655123"/>
                <a:gd name="connsiteX1" fmla="*/ 0 w 3655123"/>
                <a:gd name="connsiteY1" fmla="*/ 1827561 h 3655123"/>
                <a:gd name="connsiteX2" fmla="*/ 1827562 w 3655123"/>
                <a:gd name="connsiteY2" fmla="*/ -1 h 3655123"/>
                <a:gd name="connsiteX3" fmla="*/ 1827562 w 3655123"/>
                <a:gd name="connsiteY3" fmla="*/ 1827562 h 3655123"/>
                <a:gd name="connsiteX4" fmla="*/ 1827562 w 3655123"/>
                <a:gd name="connsiteY4" fmla="*/ 3655123 h 36551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55123" h="3655123">
                  <a:moveTo>
                    <a:pt x="1827562" y="3655123"/>
                  </a:moveTo>
                  <a:cubicBezTo>
                    <a:pt x="818227" y="3655123"/>
                    <a:pt x="0" y="2836896"/>
                    <a:pt x="0" y="1827561"/>
                  </a:cubicBezTo>
                  <a:cubicBezTo>
                    <a:pt x="0" y="818226"/>
                    <a:pt x="818227" y="-1"/>
                    <a:pt x="1827562" y="-1"/>
                  </a:cubicBezTo>
                  <a:lnTo>
                    <a:pt x="1827562" y="1827562"/>
                  </a:lnTo>
                  <a:lnTo>
                    <a:pt x="1827562" y="3655123"/>
                  </a:lnTo>
                  <a:close/>
                </a:path>
              </a:pathLst>
            </a:custGeom>
            <a:solidFill>
              <a:schemeClr val="accent2"/>
            </a:solidFill>
            <a:ln>
              <a:solidFill>
                <a:srgbClr val="FFC000"/>
              </a:solidFill>
            </a:ln>
          </p:spPr>
          <p:style>
            <a:lnRef idx="2">
              <a:schemeClr val="lt1">
                <a:hueOff val="0"/>
                <a:satOff val="0"/>
                <a:lumOff val="0"/>
                <a:alphaOff val="0"/>
              </a:schemeClr>
            </a:lnRef>
            <a:fillRef idx="1">
              <a:schemeClr val="accent4">
                <a:hueOff val="10395692"/>
                <a:satOff val="-47968"/>
                <a:lumOff val="1765"/>
                <a:alphaOff val="0"/>
              </a:schemeClr>
            </a:fillRef>
            <a:effectRef idx="0">
              <a:schemeClr val="accent4">
                <a:hueOff val="10395692"/>
                <a:satOff val="-47968"/>
                <a:lumOff val="1765"/>
                <a:alphaOff val="0"/>
              </a:schemeClr>
            </a:effectRef>
            <a:fontRef idx="minor">
              <a:schemeClr val="lt1"/>
            </a:fontRef>
          </p:style>
          <p:txBody>
            <a:bodyPr spcFirstLastPara="0" vert="horz" wrap="square" lIns="406861" tIns="423178" rIns="1402229" bIns="423178" numCol="1" spcCol="1270" anchor="ctr" anchorCtr="0">
              <a:noAutofit/>
            </a:bodyPr>
            <a:lstStyle/>
            <a:p>
              <a:pPr defTabSz="533400">
                <a:lnSpc>
                  <a:spcPct val="90000"/>
                </a:lnSpc>
                <a:spcAft>
                  <a:spcPct val="35000"/>
                </a:spcAft>
              </a:pPr>
              <a:endParaRPr lang="en-GB" sz="200" b="1" dirty="0">
                <a:ln w="0"/>
                <a:solidFill>
                  <a:schemeClr val="accent6"/>
                </a:solidFill>
                <a:effectLst>
                  <a:outerShdw blurRad="38100" dist="19050" dir="2700000" algn="tl" rotWithShape="0">
                    <a:schemeClr val="dk1">
                      <a:alpha val="40000"/>
                    </a:schemeClr>
                  </a:outerShdw>
                </a:effectLst>
              </a:endParaRPr>
            </a:p>
          </p:txBody>
        </p:sp>
        <p:sp>
          <p:nvSpPr>
            <p:cNvPr id="44" name="Rectangle 43"/>
            <p:cNvSpPr/>
            <p:nvPr/>
          </p:nvSpPr>
          <p:spPr>
            <a:xfrm>
              <a:off x="5708439" y="2531091"/>
              <a:ext cx="2063931" cy="1894334"/>
            </a:xfrm>
            <a:prstGeom prst="rect">
              <a:avLst/>
            </a:prstGeom>
            <a:solidFill>
              <a:schemeClr val="bg1"/>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BO" sz="2000" b="1" dirty="0">
                  <a:ln w="0"/>
                  <a:solidFill>
                    <a:schemeClr val="accent6"/>
                  </a:solidFill>
                  <a:effectLst>
                    <a:outerShdw blurRad="38100" dist="25400" dir="5400000" algn="ctr" rotWithShape="0">
                      <a:srgbClr val="6E747A">
                        <a:alpha val="43000"/>
                      </a:srgbClr>
                    </a:outerShdw>
                  </a:effectLst>
                </a:rPr>
                <a:t>L G</a:t>
              </a:r>
              <a:endParaRPr lang="en-GB" sz="2000" b="1" dirty="0">
                <a:ln w="0"/>
                <a:solidFill>
                  <a:schemeClr val="accent6"/>
                </a:solidFill>
                <a:effectLst>
                  <a:outerShdw blurRad="38100" dist="25400" dir="5400000" algn="ctr" rotWithShape="0">
                    <a:srgbClr val="6E747A">
                      <a:alpha val="43000"/>
                    </a:srgbClr>
                  </a:outerShdw>
                </a:effectLst>
              </a:endParaRPr>
            </a:p>
          </p:txBody>
        </p:sp>
      </p:grpSp>
      <p:sp>
        <p:nvSpPr>
          <p:cNvPr id="9" name="Up-Down Arrow 8"/>
          <p:cNvSpPr/>
          <p:nvPr/>
        </p:nvSpPr>
        <p:spPr>
          <a:xfrm>
            <a:off x="4423875" y="3794111"/>
            <a:ext cx="156713" cy="445993"/>
          </a:xfrm>
          <a:prstGeom prst="upDown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a:p>
        </p:txBody>
      </p:sp>
      <p:sp>
        <p:nvSpPr>
          <p:cNvPr id="45" name="Up-Down Arrow 44"/>
          <p:cNvSpPr/>
          <p:nvPr/>
        </p:nvSpPr>
        <p:spPr>
          <a:xfrm>
            <a:off x="4431300" y="4746999"/>
            <a:ext cx="156713" cy="445993"/>
          </a:xfrm>
          <a:prstGeom prst="upDown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a:p>
        </p:txBody>
      </p:sp>
      <p:sp>
        <p:nvSpPr>
          <p:cNvPr id="46" name="Up-Down Arrow 45"/>
          <p:cNvSpPr/>
          <p:nvPr/>
        </p:nvSpPr>
        <p:spPr>
          <a:xfrm rot="16200000">
            <a:off x="5379296" y="4130085"/>
            <a:ext cx="184714" cy="733776"/>
          </a:xfrm>
          <a:prstGeom prst="upDown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a:p>
        </p:txBody>
      </p:sp>
      <p:sp>
        <p:nvSpPr>
          <p:cNvPr id="47" name="Up-Down Arrow 46"/>
          <p:cNvSpPr/>
          <p:nvPr/>
        </p:nvSpPr>
        <p:spPr>
          <a:xfrm rot="16200000">
            <a:off x="3454013" y="4128604"/>
            <a:ext cx="184714" cy="733776"/>
          </a:xfrm>
          <a:prstGeom prst="upDown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a:p>
        </p:txBody>
      </p:sp>
    </p:spTree>
    <p:extLst>
      <p:ext uri="{BB962C8B-B14F-4D97-AF65-F5344CB8AC3E}">
        <p14:creationId xmlns:p14="http://schemas.microsoft.com/office/powerpoint/2010/main" val="36414588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1"/>
                                        </p:tgtEl>
                                        <p:attrNameLst>
                                          <p:attrName>style.visibility</p:attrName>
                                        </p:attrNameLst>
                                      </p:cBhvr>
                                      <p:to>
                                        <p:strVal val="visible"/>
                                      </p:to>
                                    </p:set>
                                    <p:anim calcmode="lin" valueType="num">
                                      <p:cBhvr>
                                        <p:cTn id="7" dur="500" fill="hold"/>
                                        <p:tgtEl>
                                          <p:spTgt spid="31"/>
                                        </p:tgtEl>
                                        <p:attrNameLst>
                                          <p:attrName>ppt_w</p:attrName>
                                        </p:attrNameLst>
                                      </p:cBhvr>
                                      <p:tavLst>
                                        <p:tav tm="0">
                                          <p:val>
                                            <p:fltVal val="0"/>
                                          </p:val>
                                        </p:tav>
                                        <p:tav tm="100000">
                                          <p:val>
                                            <p:strVal val="#ppt_w"/>
                                          </p:val>
                                        </p:tav>
                                      </p:tavLst>
                                    </p:anim>
                                    <p:anim calcmode="lin" valueType="num">
                                      <p:cBhvr>
                                        <p:cTn id="8" dur="500" fill="hold"/>
                                        <p:tgtEl>
                                          <p:spTgt spid="31"/>
                                        </p:tgtEl>
                                        <p:attrNameLst>
                                          <p:attrName>ppt_h</p:attrName>
                                        </p:attrNameLst>
                                      </p:cBhvr>
                                      <p:tavLst>
                                        <p:tav tm="0">
                                          <p:val>
                                            <p:fltVal val="0"/>
                                          </p:val>
                                        </p:tav>
                                        <p:tav tm="100000">
                                          <p:val>
                                            <p:strVal val="#ppt_h"/>
                                          </p:val>
                                        </p:tav>
                                      </p:tavLst>
                                    </p:anim>
                                    <p:animEffect transition="in" filter="fade">
                                      <p:cBhvr>
                                        <p:cTn id="9" dur="500"/>
                                        <p:tgtEl>
                                          <p:spTgt spid="31"/>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30"/>
                                        </p:tgtEl>
                                        <p:attrNameLst>
                                          <p:attrName>style.visibility</p:attrName>
                                        </p:attrNameLst>
                                      </p:cBhvr>
                                      <p:to>
                                        <p:strVal val="visible"/>
                                      </p:to>
                                    </p:set>
                                    <p:anim calcmode="lin" valueType="num">
                                      <p:cBhvr additive="base">
                                        <p:cTn id="14" dur="500" fill="hold"/>
                                        <p:tgtEl>
                                          <p:spTgt spid="30"/>
                                        </p:tgtEl>
                                        <p:attrNameLst>
                                          <p:attrName>ppt_x</p:attrName>
                                        </p:attrNameLst>
                                      </p:cBhvr>
                                      <p:tavLst>
                                        <p:tav tm="0">
                                          <p:val>
                                            <p:strVal val="#ppt_x"/>
                                          </p:val>
                                        </p:tav>
                                        <p:tav tm="100000">
                                          <p:val>
                                            <p:strVal val="#ppt_x"/>
                                          </p:val>
                                        </p:tav>
                                      </p:tavLst>
                                    </p:anim>
                                    <p:anim calcmode="lin" valueType="num">
                                      <p:cBhvr additive="base">
                                        <p:cTn id="15"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32"/>
                                        </p:tgtEl>
                                        <p:attrNameLst>
                                          <p:attrName>style.visibility</p:attrName>
                                        </p:attrNameLst>
                                      </p:cBhvr>
                                      <p:to>
                                        <p:strVal val="visible"/>
                                      </p:to>
                                    </p:set>
                                    <p:anim calcmode="lin" valueType="num">
                                      <p:cBhvr additive="base">
                                        <p:cTn id="20" dur="500" fill="hold"/>
                                        <p:tgtEl>
                                          <p:spTgt spid="32"/>
                                        </p:tgtEl>
                                        <p:attrNameLst>
                                          <p:attrName>ppt_x</p:attrName>
                                        </p:attrNameLst>
                                      </p:cBhvr>
                                      <p:tavLst>
                                        <p:tav tm="0">
                                          <p:val>
                                            <p:strVal val="#ppt_x"/>
                                          </p:val>
                                        </p:tav>
                                        <p:tav tm="100000">
                                          <p:val>
                                            <p:strVal val="#ppt_x"/>
                                          </p:val>
                                        </p:tav>
                                      </p:tavLst>
                                    </p:anim>
                                    <p:anim calcmode="lin" valueType="num">
                                      <p:cBhvr additive="base">
                                        <p:cTn id="21" dur="500" fill="hold"/>
                                        <p:tgtEl>
                                          <p:spTgt spid="32"/>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28"/>
                                        </p:tgtEl>
                                        <p:attrNameLst>
                                          <p:attrName>style.visibility</p:attrName>
                                        </p:attrNameLst>
                                      </p:cBhvr>
                                      <p:to>
                                        <p:strVal val="visible"/>
                                      </p:to>
                                    </p:set>
                                    <p:anim calcmode="lin" valueType="num">
                                      <p:cBhvr additive="base">
                                        <p:cTn id="26" dur="500" fill="hold"/>
                                        <p:tgtEl>
                                          <p:spTgt spid="28"/>
                                        </p:tgtEl>
                                        <p:attrNameLst>
                                          <p:attrName>ppt_x</p:attrName>
                                        </p:attrNameLst>
                                      </p:cBhvr>
                                      <p:tavLst>
                                        <p:tav tm="0">
                                          <p:val>
                                            <p:strVal val="#ppt_x"/>
                                          </p:val>
                                        </p:tav>
                                        <p:tav tm="100000">
                                          <p:val>
                                            <p:strVal val="#ppt_x"/>
                                          </p:val>
                                        </p:tav>
                                      </p:tavLst>
                                    </p:anim>
                                    <p:anim calcmode="lin" valueType="num">
                                      <p:cBhvr additive="base">
                                        <p:cTn id="27"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53" presetClass="entr" presetSubtype="16" fill="hold" grpId="0" nodeType="clickEffect">
                                  <p:stCondLst>
                                    <p:cond delay="0"/>
                                  </p:stCondLst>
                                  <p:childTnLst>
                                    <p:set>
                                      <p:cBhvr>
                                        <p:cTn id="31" dur="1" fill="hold">
                                          <p:stCondLst>
                                            <p:cond delay="0"/>
                                          </p:stCondLst>
                                        </p:cTn>
                                        <p:tgtEl>
                                          <p:spTgt spid="33"/>
                                        </p:tgtEl>
                                        <p:attrNameLst>
                                          <p:attrName>style.visibility</p:attrName>
                                        </p:attrNameLst>
                                      </p:cBhvr>
                                      <p:to>
                                        <p:strVal val="visible"/>
                                      </p:to>
                                    </p:set>
                                    <p:anim calcmode="lin" valueType="num">
                                      <p:cBhvr>
                                        <p:cTn id="32" dur="500" fill="hold"/>
                                        <p:tgtEl>
                                          <p:spTgt spid="33"/>
                                        </p:tgtEl>
                                        <p:attrNameLst>
                                          <p:attrName>ppt_w</p:attrName>
                                        </p:attrNameLst>
                                      </p:cBhvr>
                                      <p:tavLst>
                                        <p:tav tm="0">
                                          <p:val>
                                            <p:fltVal val="0"/>
                                          </p:val>
                                        </p:tav>
                                        <p:tav tm="100000">
                                          <p:val>
                                            <p:strVal val="#ppt_w"/>
                                          </p:val>
                                        </p:tav>
                                      </p:tavLst>
                                    </p:anim>
                                    <p:anim calcmode="lin" valueType="num">
                                      <p:cBhvr>
                                        <p:cTn id="33" dur="500" fill="hold"/>
                                        <p:tgtEl>
                                          <p:spTgt spid="33"/>
                                        </p:tgtEl>
                                        <p:attrNameLst>
                                          <p:attrName>ppt_h</p:attrName>
                                        </p:attrNameLst>
                                      </p:cBhvr>
                                      <p:tavLst>
                                        <p:tav tm="0">
                                          <p:val>
                                            <p:fltVal val="0"/>
                                          </p:val>
                                        </p:tav>
                                        <p:tav tm="100000">
                                          <p:val>
                                            <p:strVal val="#ppt_h"/>
                                          </p:val>
                                        </p:tav>
                                      </p:tavLst>
                                    </p:anim>
                                    <p:animEffect transition="in" filter="fade">
                                      <p:cBhvr>
                                        <p:cTn id="34" dur="500"/>
                                        <p:tgtEl>
                                          <p:spTgt spid="33"/>
                                        </p:tgtEl>
                                      </p:cBhvr>
                                    </p:animEffect>
                                  </p:childTnLst>
                                </p:cTn>
                              </p:par>
                            </p:childTnLst>
                          </p:cTn>
                        </p:par>
                      </p:childTnLst>
                    </p:cTn>
                  </p:par>
                  <p:par>
                    <p:cTn id="35" fill="hold">
                      <p:stCondLst>
                        <p:cond delay="indefinite"/>
                      </p:stCondLst>
                      <p:childTnLst>
                        <p:par>
                          <p:cTn id="36" fill="hold">
                            <p:stCondLst>
                              <p:cond delay="0"/>
                            </p:stCondLst>
                            <p:childTnLst>
                              <p:par>
                                <p:cTn id="37" presetID="16" presetClass="entr" presetSubtype="21" fill="hold" grpId="0" nodeType="clickEffect">
                                  <p:stCondLst>
                                    <p:cond delay="0"/>
                                  </p:stCondLst>
                                  <p:childTnLst>
                                    <p:set>
                                      <p:cBhvr>
                                        <p:cTn id="38" dur="1" fill="hold">
                                          <p:stCondLst>
                                            <p:cond delay="0"/>
                                          </p:stCondLst>
                                        </p:cTn>
                                        <p:tgtEl>
                                          <p:spTgt spid="22"/>
                                        </p:tgtEl>
                                        <p:attrNameLst>
                                          <p:attrName>style.visibility</p:attrName>
                                        </p:attrNameLst>
                                      </p:cBhvr>
                                      <p:to>
                                        <p:strVal val="visible"/>
                                      </p:to>
                                    </p:set>
                                    <p:animEffect transition="in" filter="barn(inVertical)">
                                      <p:cBhvr>
                                        <p:cTn id="39" dur="500"/>
                                        <p:tgtEl>
                                          <p:spTgt spid="22"/>
                                        </p:tgtEl>
                                      </p:cBhvr>
                                    </p:animEffect>
                                  </p:childTnLst>
                                </p:cTn>
                              </p:par>
                              <p:par>
                                <p:cTn id="40" presetID="16" presetClass="entr" presetSubtype="21" fill="hold" grpId="0" nodeType="withEffect">
                                  <p:stCondLst>
                                    <p:cond delay="0"/>
                                  </p:stCondLst>
                                  <p:childTnLst>
                                    <p:set>
                                      <p:cBhvr>
                                        <p:cTn id="41" dur="1" fill="hold">
                                          <p:stCondLst>
                                            <p:cond delay="0"/>
                                          </p:stCondLst>
                                        </p:cTn>
                                        <p:tgtEl>
                                          <p:spTgt spid="23"/>
                                        </p:tgtEl>
                                        <p:attrNameLst>
                                          <p:attrName>style.visibility</p:attrName>
                                        </p:attrNameLst>
                                      </p:cBhvr>
                                      <p:to>
                                        <p:strVal val="visible"/>
                                      </p:to>
                                    </p:set>
                                    <p:animEffect transition="in" filter="barn(inVertical)">
                                      <p:cBhvr>
                                        <p:cTn id="42" dur="500"/>
                                        <p:tgtEl>
                                          <p:spTgt spid="23"/>
                                        </p:tgtEl>
                                      </p:cBhvr>
                                    </p:animEffect>
                                  </p:childTnLst>
                                </p:cTn>
                              </p:par>
                              <p:par>
                                <p:cTn id="43" presetID="16" presetClass="entr" presetSubtype="21" fill="hold" grpId="0" nodeType="withEffect">
                                  <p:stCondLst>
                                    <p:cond delay="0"/>
                                  </p:stCondLst>
                                  <p:childTnLst>
                                    <p:set>
                                      <p:cBhvr>
                                        <p:cTn id="44" dur="1" fill="hold">
                                          <p:stCondLst>
                                            <p:cond delay="0"/>
                                          </p:stCondLst>
                                        </p:cTn>
                                        <p:tgtEl>
                                          <p:spTgt spid="24"/>
                                        </p:tgtEl>
                                        <p:attrNameLst>
                                          <p:attrName>style.visibility</p:attrName>
                                        </p:attrNameLst>
                                      </p:cBhvr>
                                      <p:to>
                                        <p:strVal val="visible"/>
                                      </p:to>
                                    </p:set>
                                    <p:animEffect transition="in" filter="barn(inVertical)">
                                      <p:cBhvr>
                                        <p:cTn id="45" dur="500"/>
                                        <p:tgtEl>
                                          <p:spTgt spid="24"/>
                                        </p:tgtEl>
                                      </p:cBhvr>
                                    </p:animEffect>
                                  </p:childTnLst>
                                </p:cTn>
                              </p:par>
                              <p:par>
                                <p:cTn id="46" presetID="16" presetClass="entr" presetSubtype="21" fill="hold" grpId="0" nodeType="withEffect">
                                  <p:stCondLst>
                                    <p:cond delay="0"/>
                                  </p:stCondLst>
                                  <p:childTnLst>
                                    <p:set>
                                      <p:cBhvr>
                                        <p:cTn id="47" dur="1" fill="hold">
                                          <p:stCondLst>
                                            <p:cond delay="0"/>
                                          </p:stCondLst>
                                        </p:cTn>
                                        <p:tgtEl>
                                          <p:spTgt spid="25"/>
                                        </p:tgtEl>
                                        <p:attrNameLst>
                                          <p:attrName>style.visibility</p:attrName>
                                        </p:attrNameLst>
                                      </p:cBhvr>
                                      <p:to>
                                        <p:strVal val="visible"/>
                                      </p:to>
                                    </p:set>
                                    <p:animEffect transition="in" filter="barn(inVertical)">
                                      <p:cBhvr>
                                        <p:cTn id="48" dur="500"/>
                                        <p:tgtEl>
                                          <p:spTgt spid="25"/>
                                        </p:tgtEl>
                                      </p:cBhvr>
                                    </p:animEffect>
                                  </p:childTnLst>
                                </p:cTn>
                              </p:par>
                            </p:childTnLst>
                          </p:cTn>
                        </p:par>
                      </p:childTnLst>
                    </p:cTn>
                  </p:par>
                  <p:par>
                    <p:cTn id="49" fill="hold">
                      <p:stCondLst>
                        <p:cond delay="indefinite"/>
                      </p:stCondLst>
                      <p:childTnLst>
                        <p:par>
                          <p:cTn id="50" fill="hold">
                            <p:stCondLst>
                              <p:cond delay="0"/>
                            </p:stCondLst>
                            <p:childTnLst>
                              <p:par>
                                <p:cTn id="51" presetID="6" presetClass="entr" presetSubtype="16" fill="hold" nodeType="clickEffect">
                                  <p:stCondLst>
                                    <p:cond delay="0"/>
                                  </p:stCondLst>
                                  <p:childTnLst>
                                    <p:set>
                                      <p:cBhvr>
                                        <p:cTn id="52" dur="1" fill="hold">
                                          <p:stCondLst>
                                            <p:cond delay="0"/>
                                          </p:stCondLst>
                                        </p:cTn>
                                        <p:tgtEl>
                                          <p:spTgt spid="20"/>
                                        </p:tgtEl>
                                        <p:attrNameLst>
                                          <p:attrName>style.visibility</p:attrName>
                                        </p:attrNameLst>
                                      </p:cBhvr>
                                      <p:to>
                                        <p:strVal val="visible"/>
                                      </p:to>
                                    </p:set>
                                    <p:animEffect transition="in" filter="circle(in)">
                                      <p:cBhvr>
                                        <p:cTn id="53" dur="2000"/>
                                        <p:tgtEl>
                                          <p:spTgt spid="20"/>
                                        </p:tgtEl>
                                      </p:cBhvr>
                                    </p:animEffect>
                                  </p:childTnLst>
                                </p:cTn>
                              </p:par>
                            </p:childTnLst>
                          </p:cTn>
                        </p:par>
                      </p:childTnLst>
                    </p:cTn>
                  </p:par>
                  <p:par>
                    <p:cTn id="54" fill="hold">
                      <p:stCondLst>
                        <p:cond delay="indefinite"/>
                      </p:stCondLst>
                      <p:childTnLst>
                        <p:par>
                          <p:cTn id="55" fill="hold">
                            <p:stCondLst>
                              <p:cond delay="0"/>
                            </p:stCondLst>
                            <p:childTnLst>
                              <p:par>
                                <p:cTn id="56" presetID="6" presetClass="entr" presetSubtype="16" fill="hold" nodeType="clickEffect">
                                  <p:stCondLst>
                                    <p:cond delay="0"/>
                                  </p:stCondLst>
                                  <p:childTnLst>
                                    <p:set>
                                      <p:cBhvr>
                                        <p:cTn id="57" dur="1" fill="hold">
                                          <p:stCondLst>
                                            <p:cond delay="0"/>
                                          </p:stCondLst>
                                        </p:cTn>
                                        <p:tgtEl>
                                          <p:spTgt spid="19"/>
                                        </p:tgtEl>
                                        <p:attrNameLst>
                                          <p:attrName>style.visibility</p:attrName>
                                        </p:attrNameLst>
                                      </p:cBhvr>
                                      <p:to>
                                        <p:strVal val="visible"/>
                                      </p:to>
                                    </p:set>
                                    <p:animEffect transition="in" filter="circle(in)">
                                      <p:cBhvr>
                                        <p:cTn id="58" dur="2000"/>
                                        <p:tgtEl>
                                          <p:spTgt spid="19"/>
                                        </p:tgtEl>
                                      </p:cBhvr>
                                    </p:animEffect>
                                  </p:childTnLst>
                                </p:cTn>
                              </p:par>
                            </p:childTnLst>
                          </p:cTn>
                        </p:par>
                      </p:childTnLst>
                    </p:cTn>
                  </p:par>
                  <p:par>
                    <p:cTn id="59" fill="hold">
                      <p:stCondLst>
                        <p:cond delay="indefinite"/>
                      </p:stCondLst>
                      <p:childTnLst>
                        <p:par>
                          <p:cTn id="60" fill="hold">
                            <p:stCondLst>
                              <p:cond delay="0"/>
                            </p:stCondLst>
                            <p:childTnLst>
                              <p:par>
                                <p:cTn id="61" presetID="6" presetClass="entr" presetSubtype="16" fill="hold" nodeType="clickEffect">
                                  <p:stCondLst>
                                    <p:cond delay="0"/>
                                  </p:stCondLst>
                                  <p:childTnLst>
                                    <p:set>
                                      <p:cBhvr>
                                        <p:cTn id="62" dur="1" fill="hold">
                                          <p:stCondLst>
                                            <p:cond delay="0"/>
                                          </p:stCondLst>
                                        </p:cTn>
                                        <p:tgtEl>
                                          <p:spTgt spid="18"/>
                                        </p:tgtEl>
                                        <p:attrNameLst>
                                          <p:attrName>style.visibility</p:attrName>
                                        </p:attrNameLst>
                                      </p:cBhvr>
                                      <p:to>
                                        <p:strVal val="visible"/>
                                      </p:to>
                                    </p:set>
                                    <p:animEffect transition="in" filter="circle(in)">
                                      <p:cBhvr>
                                        <p:cTn id="63" dur="2000"/>
                                        <p:tgtEl>
                                          <p:spTgt spid="18"/>
                                        </p:tgtEl>
                                      </p:cBhvr>
                                    </p:animEffect>
                                  </p:childTnLst>
                                </p:cTn>
                              </p:par>
                            </p:childTnLst>
                          </p:cTn>
                        </p:par>
                      </p:childTnLst>
                    </p:cTn>
                  </p:par>
                  <p:par>
                    <p:cTn id="64" fill="hold">
                      <p:stCondLst>
                        <p:cond delay="indefinite"/>
                      </p:stCondLst>
                      <p:childTnLst>
                        <p:par>
                          <p:cTn id="65" fill="hold">
                            <p:stCondLst>
                              <p:cond delay="0"/>
                            </p:stCondLst>
                            <p:childTnLst>
                              <p:par>
                                <p:cTn id="66" presetID="6" presetClass="entr" presetSubtype="16" fill="hold" nodeType="clickEffect">
                                  <p:stCondLst>
                                    <p:cond delay="0"/>
                                  </p:stCondLst>
                                  <p:childTnLst>
                                    <p:set>
                                      <p:cBhvr>
                                        <p:cTn id="67" dur="1" fill="hold">
                                          <p:stCondLst>
                                            <p:cond delay="0"/>
                                          </p:stCondLst>
                                        </p:cTn>
                                        <p:tgtEl>
                                          <p:spTgt spid="17"/>
                                        </p:tgtEl>
                                        <p:attrNameLst>
                                          <p:attrName>style.visibility</p:attrName>
                                        </p:attrNameLst>
                                      </p:cBhvr>
                                      <p:to>
                                        <p:strVal val="visible"/>
                                      </p:to>
                                    </p:set>
                                    <p:animEffect transition="in" filter="circle(in)">
                                      <p:cBhvr>
                                        <p:cTn id="68" dur="2000"/>
                                        <p:tgtEl>
                                          <p:spTgt spid="17"/>
                                        </p:tgtEl>
                                      </p:cBhvr>
                                    </p:animEffect>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40"/>
                                        </p:tgtEl>
                                        <p:attrNameLst>
                                          <p:attrName>style.visibility</p:attrName>
                                        </p:attrNameLst>
                                      </p:cBhvr>
                                      <p:to>
                                        <p:strVal val="visible"/>
                                      </p:to>
                                    </p:set>
                                    <p:anim calcmode="lin" valueType="num">
                                      <p:cBhvr additive="base">
                                        <p:cTn id="73" dur="500" fill="hold"/>
                                        <p:tgtEl>
                                          <p:spTgt spid="40"/>
                                        </p:tgtEl>
                                        <p:attrNameLst>
                                          <p:attrName>ppt_x</p:attrName>
                                        </p:attrNameLst>
                                      </p:cBhvr>
                                      <p:tavLst>
                                        <p:tav tm="0">
                                          <p:val>
                                            <p:strVal val="#ppt_x"/>
                                          </p:val>
                                        </p:tav>
                                        <p:tav tm="100000">
                                          <p:val>
                                            <p:strVal val="#ppt_x"/>
                                          </p:val>
                                        </p:tav>
                                      </p:tavLst>
                                    </p:anim>
                                    <p:anim calcmode="lin" valueType="num">
                                      <p:cBhvr additive="base">
                                        <p:cTn id="74" dur="500" fill="hold"/>
                                        <p:tgtEl>
                                          <p:spTgt spid="40"/>
                                        </p:tgtEl>
                                        <p:attrNameLst>
                                          <p:attrName>ppt_y</p:attrName>
                                        </p:attrNameLst>
                                      </p:cBhvr>
                                      <p:tavLst>
                                        <p:tav tm="0">
                                          <p:val>
                                            <p:strVal val="1+#ppt_h/2"/>
                                          </p:val>
                                        </p:tav>
                                        <p:tav tm="100000">
                                          <p:val>
                                            <p:strVal val="#ppt_y"/>
                                          </p:val>
                                        </p:tav>
                                      </p:tavLst>
                                    </p:anim>
                                  </p:childTnLst>
                                </p:cTn>
                              </p:par>
                              <p:par>
                                <p:cTn id="75" presetID="2" presetClass="entr" presetSubtype="4" fill="hold" grpId="0" nodeType="withEffect">
                                  <p:stCondLst>
                                    <p:cond delay="0"/>
                                  </p:stCondLst>
                                  <p:childTnLst>
                                    <p:set>
                                      <p:cBhvr>
                                        <p:cTn id="76" dur="1" fill="hold">
                                          <p:stCondLst>
                                            <p:cond delay="0"/>
                                          </p:stCondLst>
                                        </p:cTn>
                                        <p:tgtEl>
                                          <p:spTgt spid="9"/>
                                        </p:tgtEl>
                                        <p:attrNameLst>
                                          <p:attrName>style.visibility</p:attrName>
                                        </p:attrNameLst>
                                      </p:cBhvr>
                                      <p:to>
                                        <p:strVal val="visible"/>
                                      </p:to>
                                    </p:set>
                                    <p:anim calcmode="lin" valueType="num">
                                      <p:cBhvr additive="base">
                                        <p:cTn id="77" dur="500" fill="hold"/>
                                        <p:tgtEl>
                                          <p:spTgt spid="9"/>
                                        </p:tgtEl>
                                        <p:attrNameLst>
                                          <p:attrName>ppt_x</p:attrName>
                                        </p:attrNameLst>
                                      </p:cBhvr>
                                      <p:tavLst>
                                        <p:tav tm="0">
                                          <p:val>
                                            <p:strVal val="#ppt_x"/>
                                          </p:val>
                                        </p:tav>
                                        <p:tav tm="100000">
                                          <p:val>
                                            <p:strVal val="#ppt_x"/>
                                          </p:val>
                                        </p:tav>
                                      </p:tavLst>
                                    </p:anim>
                                    <p:anim calcmode="lin" valueType="num">
                                      <p:cBhvr additive="base">
                                        <p:cTn id="78" dur="500" fill="hold"/>
                                        <p:tgtEl>
                                          <p:spTgt spid="9"/>
                                        </p:tgtEl>
                                        <p:attrNameLst>
                                          <p:attrName>ppt_y</p:attrName>
                                        </p:attrNameLst>
                                      </p:cBhvr>
                                      <p:tavLst>
                                        <p:tav tm="0">
                                          <p:val>
                                            <p:strVal val="1+#ppt_h/2"/>
                                          </p:val>
                                        </p:tav>
                                        <p:tav tm="100000">
                                          <p:val>
                                            <p:strVal val="#ppt_y"/>
                                          </p:val>
                                        </p:tav>
                                      </p:tavLst>
                                    </p:anim>
                                  </p:childTnLst>
                                </p:cTn>
                              </p:par>
                              <p:par>
                                <p:cTn id="79" presetID="2" presetClass="entr" presetSubtype="4" fill="hold" grpId="0" nodeType="withEffect">
                                  <p:stCondLst>
                                    <p:cond delay="0"/>
                                  </p:stCondLst>
                                  <p:childTnLst>
                                    <p:set>
                                      <p:cBhvr>
                                        <p:cTn id="80" dur="1" fill="hold">
                                          <p:stCondLst>
                                            <p:cond delay="0"/>
                                          </p:stCondLst>
                                        </p:cTn>
                                        <p:tgtEl>
                                          <p:spTgt spid="45"/>
                                        </p:tgtEl>
                                        <p:attrNameLst>
                                          <p:attrName>style.visibility</p:attrName>
                                        </p:attrNameLst>
                                      </p:cBhvr>
                                      <p:to>
                                        <p:strVal val="visible"/>
                                      </p:to>
                                    </p:set>
                                    <p:anim calcmode="lin" valueType="num">
                                      <p:cBhvr additive="base">
                                        <p:cTn id="81" dur="500" fill="hold"/>
                                        <p:tgtEl>
                                          <p:spTgt spid="45"/>
                                        </p:tgtEl>
                                        <p:attrNameLst>
                                          <p:attrName>ppt_x</p:attrName>
                                        </p:attrNameLst>
                                      </p:cBhvr>
                                      <p:tavLst>
                                        <p:tav tm="0">
                                          <p:val>
                                            <p:strVal val="#ppt_x"/>
                                          </p:val>
                                        </p:tav>
                                        <p:tav tm="100000">
                                          <p:val>
                                            <p:strVal val="#ppt_x"/>
                                          </p:val>
                                        </p:tav>
                                      </p:tavLst>
                                    </p:anim>
                                    <p:anim calcmode="lin" valueType="num">
                                      <p:cBhvr additive="base">
                                        <p:cTn id="82" dur="500" fill="hold"/>
                                        <p:tgtEl>
                                          <p:spTgt spid="45"/>
                                        </p:tgtEl>
                                        <p:attrNameLst>
                                          <p:attrName>ppt_y</p:attrName>
                                        </p:attrNameLst>
                                      </p:cBhvr>
                                      <p:tavLst>
                                        <p:tav tm="0">
                                          <p:val>
                                            <p:strVal val="1+#ppt_h/2"/>
                                          </p:val>
                                        </p:tav>
                                        <p:tav tm="100000">
                                          <p:val>
                                            <p:strVal val="#ppt_y"/>
                                          </p:val>
                                        </p:tav>
                                      </p:tavLst>
                                    </p:anim>
                                  </p:childTnLst>
                                </p:cTn>
                              </p:par>
                              <p:par>
                                <p:cTn id="83" presetID="2" presetClass="entr" presetSubtype="4" fill="hold" grpId="0" nodeType="withEffect">
                                  <p:stCondLst>
                                    <p:cond delay="0"/>
                                  </p:stCondLst>
                                  <p:childTnLst>
                                    <p:set>
                                      <p:cBhvr>
                                        <p:cTn id="84" dur="1" fill="hold">
                                          <p:stCondLst>
                                            <p:cond delay="0"/>
                                          </p:stCondLst>
                                        </p:cTn>
                                        <p:tgtEl>
                                          <p:spTgt spid="46"/>
                                        </p:tgtEl>
                                        <p:attrNameLst>
                                          <p:attrName>style.visibility</p:attrName>
                                        </p:attrNameLst>
                                      </p:cBhvr>
                                      <p:to>
                                        <p:strVal val="visible"/>
                                      </p:to>
                                    </p:set>
                                    <p:anim calcmode="lin" valueType="num">
                                      <p:cBhvr additive="base">
                                        <p:cTn id="85" dur="500" fill="hold"/>
                                        <p:tgtEl>
                                          <p:spTgt spid="46"/>
                                        </p:tgtEl>
                                        <p:attrNameLst>
                                          <p:attrName>ppt_x</p:attrName>
                                        </p:attrNameLst>
                                      </p:cBhvr>
                                      <p:tavLst>
                                        <p:tav tm="0">
                                          <p:val>
                                            <p:strVal val="#ppt_x"/>
                                          </p:val>
                                        </p:tav>
                                        <p:tav tm="100000">
                                          <p:val>
                                            <p:strVal val="#ppt_x"/>
                                          </p:val>
                                        </p:tav>
                                      </p:tavLst>
                                    </p:anim>
                                    <p:anim calcmode="lin" valueType="num">
                                      <p:cBhvr additive="base">
                                        <p:cTn id="86" dur="500" fill="hold"/>
                                        <p:tgtEl>
                                          <p:spTgt spid="46"/>
                                        </p:tgtEl>
                                        <p:attrNameLst>
                                          <p:attrName>ppt_y</p:attrName>
                                        </p:attrNameLst>
                                      </p:cBhvr>
                                      <p:tavLst>
                                        <p:tav tm="0">
                                          <p:val>
                                            <p:strVal val="1+#ppt_h/2"/>
                                          </p:val>
                                        </p:tav>
                                        <p:tav tm="100000">
                                          <p:val>
                                            <p:strVal val="#ppt_y"/>
                                          </p:val>
                                        </p:tav>
                                      </p:tavLst>
                                    </p:anim>
                                  </p:childTnLst>
                                </p:cTn>
                              </p:par>
                              <p:par>
                                <p:cTn id="87" presetID="2" presetClass="entr" presetSubtype="4" fill="hold" grpId="0" nodeType="withEffect">
                                  <p:stCondLst>
                                    <p:cond delay="0"/>
                                  </p:stCondLst>
                                  <p:childTnLst>
                                    <p:set>
                                      <p:cBhvr>
                                        <p:cTn id="88" dur="1" fill="hold">
                                          <p:stCondLst>
                                            <p:cond delay="0"/>
                                          </p:stCondLst>
                                        </p:cTn>
                                        <p:tgtEl>
                                          <p:spTgt spid="47"/>
                                        </p:tgtEl>
                                        <p:attrNameLst>
                                          <p:attrName>style.visibility</p:attrName>
                                        </p:attrNameLst>
                                      </p:cBhvr>
                                      <p:to>
                                        <p:strVal val="visible"/>
                                      </p:to>
                                    </p:set>
                                    <p:anim calcmode="lin" valueType="num">
                                      <p:cBhvr additive="base">
                                        <p:cTn id="89" dur="500" fill="hold"/>
                                        <p:tgtEl>
                                          <p:spTgt spid="47"/>
                                        </p:tgtEl>
                                        <p:attrNameLst>
                                          <p:attrName>ppt_x</p:attrName>
                                        </p:attrNameLst>
                                      </p:cBhvr>
                                      <p:tavLst>
                                        <p:tav tm="0">
                                          <p:val>
                                            <p:strVal val="#ppt_x"/>
                                          </p:val>
                                        </p:tav>
                                        <p:tav tm="100000">
                                          <p:val>
                                            <p:strVal val="#ppt_x"/>
                                          </p:val>
                                        </p:tav>
                                      </p:tavLst>
                                    </p:anim>
                                    <p:anim calcmode="lin" valueType="num">
                                      <p:cBhvr additive="base">
                                        <p:cTn id="90" dur="500" fill="hold"/>
                                        <p:tgtEl>
                                          <p:spTgt spid="4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23" grpId="0" animBg="1"/>
      <p:bldP spid="24" grpId="0" animBg="1"/>
      <p:bldP spid="25" grpId="0" animBg="1"/>
      <p:bldP spid="28" grpId="0" animBg="1"/>
      <p:bldP spid="30" grpId="0" animBg="1"/>
      <p:bldP spid="31" grpId="0" animBg="1"/>
      <p:bldP spid="32" grpId="0" animBg="1"/>
      <p:bldP spid="33" grpId="0" animBg="1"/>
      <p:bldP spid="9" grpId="0" animBg="1"/>
      <p:bldP spid="45" grpId="0" animBg="1"/>
      <p:bldP spid="46" grpId="0" animBg="1"/>
      <p:bldP spid="4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p:txBody>
          <a:bodyPr/>
          <a:lstStyle/>
          <a:p>
            <a:pPr algn="ctr"/>
            <a:r>
              <a:rPr lang="en-US" altLang="en-US" sz="2400" dirty="0" smtClean="0"/>
              <a:t>1. Territorial Approach to Local Development (TALD)</a:t>
            </a:r>
            <a:endParaRPr lang="en-US" altLang="en-US" sz="2400" dirty="0"/>
          </a:p>
        </p:txBody>
      </p:sp>
      <p:sp>
        <p:nvSpPr>
          <p:cNvPr id="83971" name="Rectangle 3"/>
          <p:cNvSpPr>
            <a:spLocks noGrp="1" noChangeArrowheads="1"/>
          </p:cNvSpPr>
          <p:nvPr>
            <p:ph type="body" idx="1"/>
          </p:nvPr>
        </p:nvSpPr>
        <p:spPr/>
        <p:txBody>
          <a:bodyPr/>
          <a:lstStyle/>
          <a:p>
            <a:pPr marL="0" indent="0" algn="just">
              <a:lnSpc>
                <a:spcPct val="130000"/>
              </a:lnSpc>
              <a:buNone/>
            </a:pPr>
            <a:endParaRPr lang="en-GB" sz="1800" i="0" dirty="0" smtClean="0"/>
          </a:p>
          <a:p>
            <a:pPr algn="just">
              <a:lnSpc>
                <a:spcPct val="120000"/>
              </a:lnSpc>
            </a:pPr>
            <a:r>
              <a:rPr lang="en-GB" sz="1800" i="0" dirty="0" smtClean="0"/>
              <a:t>TALD is defined </a:t>
            </a:r>
            <a:r>
              <a:rPr lang="en-GB" sz="1800" i="0" dirty="0"/>
              <a:t>as </a:t>
            </a:r>
            <a:r>
              <a:rPr lang="en-GB" sz="1800" i="0" dirty="0" smtClean="0"/>
              <a:t>a policy framework aiming to expand </a:t>
            </a:r>
            <a:r>
              <a:rPr lang="en-GB" sz="1800" i="0" dirty="0"/>
              <a:t>the opportunities and </a:t>
            </a:r>
            <a:r>
              <a:rPr lang="en-GB" sz="1800" i="0" dirty="0" smtClean="0"/>
              <a:t>potential </a:t>
            </a:r>
            <a:r>
              <a:rPr lang="en-GB" sz="1800" i="0" dirty="0"/>
              <a:t>of each territory </a:t>
            </a:r>
            <a:r>
              <a:rPr lang="en-GB" sz="1800" i="0" dirty="0" smtClean="0"/>
              <a:t>to </a:t>
            </a:r>
            <a:r>
              <a:rPr lang="en-GB" sz="1800" i="0" dirty="0"/>
              <a:t>promote inclusive development </a:t>
            </a:r>
            <a:r>
              <a:rPr lang="en-GB" sz="1800" b="1" i="0" dirty="0"/>
              <a:t>through </a:t>
            </a:r>
            <a:r>
              <a:rPr lang="en-GB" sz="1800" b="1" i="0" dirty="0" smtClean="0"/>
              <a:t>linkages and interaction </a:t>
            </a:r>
            <a:r>
              <a:rPr lang="en-GB" sz="1800" b="1" i="0" dirty="0"/>
              <a:t>of different actors</a:t>
            </a:r>
            <a:r>
              <a:rPr lang="en-GB" sz="1800" i="0" dirty="0"/>
              <a:t>: </a:t>
            </a:r>
            <a:r>
              <a:rPr lang="en-GB" sz="1800" dirty="0"/>
              <a:t>citizens, communities, civil society organisations, private sector, local </a:t>
            </a:r>
            <a:r>
              <a:rPr lang="en-GB" sz="1800" dirty="0" smtClean="0"/>
              <a:t>authorities and </a:t>
            </a:r>
            <a:r>
              <a:rPr lang="en-GB" sz="1800" dirty="0"/>
              <a:t>other public </a:t>
            </a:r>
            <a:r>
              <a:rPr lang="en-GB" sz="1800" dirty="0" smtClean="0"/>
              <a:t>entities. </a:t>
            </a:r>
            <a:endParaRPr lang="en-US" altLang="en-US" sz="1800" dirty="0"/>
          </a:p>
        </p:txBody>
      </p:sp>
    </p:spTree>
    <p:extLst>
      <p:ext uri="{BB962C8B-B14F-4D97-AF65-F5344CB8AC3E}">
        <p14:creationId xmlns:p14="http://schemas.microsoft.com/office/powerpoint/2010/main" val="179215365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sz="2400" dirty="0" smtClean="0"/>
              <a:t>Local Development through the Territorial Approach</a:t>
            </a:r>
            <a:endParaRPr lang="en-GB" sz="2400" dirty="0"/>
          </a:p>
        </p:txBody>
      </p:sp>
      <p:sp>
        <p:nvSpPr>
          <p:cNvPr id="3" name="Content Placeholder 2"/>
          <p:cNvSpPr>
            <a:spLocks noGrp="1"/>
          </p:cNvSpPr>
          <p:nvPr>
            <p:ph idx="1"/>
          </p:nvPr>
        </p:nvSpPr>
        <p:spPr/>
        <p:txBody>
          <a:bodyPr>
            <a:normAutofit/>
          </a:bodyPr>
          <a:lstStyle/>
          <a:p>
            <a:pPr algn="just">
              <a:lnSpc>
                <a:spcPct val="120000"/>
              </a:lnSpc>
              <a:buClr>
                <a:schemeClr val="tx1"/>
              </a:buClr>
            </a:pPr>
            <a:r>
              <a:rPr lang="en-GB" sz="2000" i="0" dirty="0" smtClean="0"/>
              <a:t>TALD </a:t>
            </a:r>
            <a:r>
              <a:rPr lang="en-GB" sz="2000" i="0" dirty="0"/>
              <a:t>not only </a:t>
            </a:r>
            <a:r>
              <a:rPr lang="en-GB" sz="2000" i="0" dirty="0" smtClean="0"/>
              <a:t>emphasises </a:t>
            </a:r>
            <a:r>
              <a:rPr lang="en-GB" sz="2000" i="0" dirty="0"/>
              <a:t>where the development takes place but fundamentally focuses on </a:t>
            </a:r>
            <a:r>
              <a:rPr lang="en-GB" sz="2000" i="0" dirty="0" smtClean="0"/>
              <a:t>how </a:t>
            </a:r>
            <a:r>
              <a:rPr lang="en-GB" sz="2000" i="0" dirty="0"/>
              <a:t>and by whom </a:t>
            </a:r>
            <a:r>
              <a:rPr lang="en-GB" sz="2000" i="0" dirty="0" smtClean="0"/>
              <a:t>the </a:t>
            </a:r>
            <a:r>
              <a:rPr lang="en-GB" sz="2000" i="0" dirty="0"/>
              <a:t>development is </a:t>
            </a:r>
            <a:r>
              <a:rPr lang="en-GB" sz="2000" i="0" dirty="0" smtClean="0"/>
              <a:t>promoted -</a:t>
            </a:r>
          </a:p>
          <a:p>
            <a:pPr algn="just">
              <a:lnSpc>
                <a:spcPct val="120000"/>
              </a:lnSpc>
            </a:pPr>
            <a:endParaRPr lang="en-GB" sz="1800" i="0" dirty="0" smtClean="0"/>
          </a:p>
          <a:p>
            <a:pPr lvl="1" algn="just">
              <a:lnSpc>
                <a:spcPct val="120000"/>
              </a:lnSpc>
              <a:buClrTx/>
              <a:buFont typeface="Courier New"/>
              <a:buChar char="o"/>
            </a:pPr>
            <a:r>
              <a:rPr lang="en-GB" sz="1800" b="0" i="1" dirty="0" smtClean="0"/>
              <a:t>How</a:t>
            </a:r>
            <a:r>
              <a:rPr lang="en-GB" sz="1800" b="0" i="0" dirty="0"/>
              <a:t>: </a:t>
            </a:r>
            <a:r>
              <a:rPr lang="en-US" sz="1800" b="0" i="0" dirty="0" smtClean="0">
                <a:solidFill>
                  <a:srgbClr val="FF3300"/>
                </a:solidFill>
              </a:rPr>
              <a:t>mobilizing the </a:t>
            </a:r>
            <a:r>
              <a:rPr lang="en-US" sz="1800" b="0" i="0" dirty="0">
                <a:solidFill>
                  <a:srgbClr val="FF3300"/>
                </a:solidFill>
              </a:rPr>
              <a:t>potential</a:t>
            </a:r>
            <a:r>
              <a:rPr lang="en-US" sz="1800" b="0" i="0" dirty="0">
                <a:solidFill>
                  <a:srgbClr val="FF0000"/>
                </a:solidFill>
              </a:rPr>
              <a:t> and resources</a:t>
            </a:r>
            <a:r>
              <a:rPr lang="en-US" sz="1800" b="0" i="0" dirty="0"/>
              <a:t> within the territory </a:t>
            </a:r>
            <a:r>
              <a:rPr lang="en-US" sz="1800" b="0" i="0" dirty="0" smtClean="0"/>
              <a:t>through the enabling of political </a:t>
            </a:r>
            <a:r>
              <a:rPr lang="en-US" sz="1800" b="0" i="0" dirty="0"/>
              <a:t>and institutional </a:t>
            </a:r>
            <a:r>
              <a:rPr lang="en-US" sz="1800" b="0" i="0" dirty="0" smtClean="0"/>
              <a:t>mechanisms </a:t>
            </a:r>
            <a:r>
              <a:rPr lang="en-GB" sz="1800" b="0" i="0" dirty="0" smtClean="0"/>
              <a:t> </a:t>
            </a:r>
            <a:endParaRPr lang="en-GB" sz="1800" b="0" i="0" dirty="0"/>
          </a:p>
          <a:p>
            <a:pPr lvl="1" algn="just">
              <a:lnSpc>
                <a:spcPct val="120000"/>
              </a:lnSpc>
              <a:buClrTx/>
              <a:buFont typeface="Courier New"/>
              <a:buChar char="o"/>
            </a:pPr>
            <a:r>
              <a:rPr lang="en-GB" sz="1800" b="0" i="1" dirty="0" smtClean="0"/>
              <a:t>Who</a:t>
            </a:r>
            <a:r>
              <a:rPr lang="en-GB" sz="1800" b="0" i="0" dirty="0" smtClean="0"/>
              <a:t>: </a:t>
            </a:r>
            <a:r>
              <a:rPr lang="en-US" sz="1800" b="0" i="0" dirty="0">
                <a:solidFill>
                  <a:srgbClr val="FF0000"/>
                </a:solidFill>
              </a:rPr>
              <a:t>empowered local </a:t>
            </a:r>
            <a:r>
              <a:rPr lang="en-US" sz="1800" b="0" i="0" dirty="0" smtClean="0">
                <a:solidFill>
                  <a:srgbClr val="FF0000"/>
                </a:solidFill>
              </a:rPr>
              <a:t>authorities</a:t>
            </a:r>
            <a:r>
              <a:rPr lang="en-US" sz="1800" b="0" i="0" dirty="0" smtClean="0"/>
              <a:t> </a:t>
            </a:r>
            <a:r>
              <a:rPr lang="en-US" sz="1800" b="0" i="0" dirty="0" smtClean="0">
                <a:solidFill>
                  <a:srgbClr val="FF0000"/>
                </a:solidFill>
              </a:rPr>
              <a:t>alongside relevant local actors </a:t>
            </a:r>
            <a:r>
              <a:rPr lang="en-US" sz="1800" b="0" i="0" dirty="0"/>
              <a:t>in a given territory </a:t>
            </a:r>
            <a:r>
              <a:rPr lang="en-US" sz="1800" b="0" i="0" dirty="0" smtClean="0"/>
              <a:t>through effective relations</a:t>
            </a:r>
            <a:endParaRPr lang="en-GB" sz="1800" b="0" i="0" dirty="0"/>
          </a:p>
        </p:txBody>
      </p:sp>
    </p:spTree>
    <p:extLst>
      <p:ext uri="{BB962C8B-B14F-4D97-AF65-F5344CB8AC3E}">
        <p14:creationId xmlns:p14="http://schemas.microsoft.com/office/powerpoint/2010/main" val="257193164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6000" y="1339200"/>
            <a:ext cx="8229600" cy="831578"/>
          </a:xfrm>
        </p:spPr>
        <p:txBody>
          <a:bodyPr/>
          <a:lstStyle/>
          <a:p>
            <a:pPr algn="ctr"/>
            <a:r>
              <a:rPr lang="en-GB" sz="2400" dirty="0" smtClean="0"/>
              <a:t>2. What </a:t>
            </a:r>
            <a:r>
              <a:rPr lang="en-GB" sz="2400" dirty="0"/>
              <a:t>is new in this </a:t>
            </a:r>
            <a:r>
              <a:rPr lang="en-GB" sz="2400" dirty="0" smtClean="0"/>
              <a:t>scheme of TP?</a:t>
            </a:r>
            <a:endParaRPr lang="en-GB" sz="2400" dirty="0"/>
          </a:p>
        </p:txBody>
      </p:sp>
      <p:sp>
        <p:nvSpPr>
          <p:cNvPr id="7" name="Text Placeholder 6"/>
          <p:cNvSpPr>
            <a:spLocks noGrp="1"/>
          </p:cNvSpPr>
          <p:nvPr>
            <p:ph type="body" sz="quarter" idx="3"/>
          </p:nvPr>
        </p:nvSpPr>
        <p:spPr>
          <a:xfrm>
            <a:off x="5114567" y="1844824"/>
            <a:ext cx="4041775" cy="639762"/>
          </a:xfrm>
        </p:spPr>
        <p:txBody>
          <a:bodyPr/>
          <a:lstStyle/>
          <a:p>
            <a:r>
              <a:rPr lang="en-GB" sz="2000" b="0" i="0" dirty="0" smtClean="0"/>
              <a:t>Be aware that -</a:t>
            </a:r>
            <a:endParaRPr lang="en-GB" sz="2000" b="0" i="0" dirty="0"/>
          </a:p>
        </p:txBody>
      </p:sp>
      <p:sp>
        <p:nvSpPr>
          <p:cNvPr id="8" name="Content Placeholder 7"/>
          <p:cNvSpPr>
            <a:spLocks noGrp="1"/>
          </p:cNvSpPr>
          <p:nvPr>
            <p:ph sz="quarter" idx="4"/>
          </p:nvPr>
        </p:nvSpPr>
        <p:spPr>
          <a:xfrm>
            <a:off x="4830217" y="2174875"/>
            <a:ext cx="4041775" cy="3951288"/>
          </a:xfrm>
        </p:spPr>
        <p:txBody>
          <a:bodyPr>
            <a:normAutofit/>
          </a:bodyPr>
          <a:lstStyle/>
          <a:p>
            <a:pPr marL="0" indent="0" algn="just">
              <a:buClrTx/>
              <a:buNone/>
            </a:pPr>
            <a:endParaRPr lang="en-GB" sz="1600" i="0" dirty="0" smtClean="0"/>
          </a:p>
          <a:p>
            <a:pPr marL="0" indent="0" algn="just">
              <a:buClrTx/>
              <a:buNone/>
            </a:pPr>
            <a:endParaRPr lang="en-GB" sz="1600" i="0" dirty="0" smtClean="0"/>
          </a:p>
          <a:p>
            <a:pPr algn="just">
              <a:buClrTx/>
              <a:buFont typeface="Arial"/>
              <a:buChar char="•"/>
            </a:pPr>
            <a:r>
              <a:rPr lang="en-GB" sz="1600" i="0" dirty="0" smtClean="0"/>
              <a:t>Not all actions identified </a:t>
            </a:r>
            <a:r>
              <a:rPr lang="en-GB" sz="1600" i="0" dirty="0"/>
              <a:t>and implemented </a:t>
            </a:r>
            <a:r>
              <a:rPr lang="en-GB" sz="1600" i="0" dirty="0" smtClean="0"/>
              <a:t>by </a:t>
            </a:r>
            <a:r>
              <a:rPr lang="en-GB" sz="1600" i="0" dirty="0"/>
              <a:t>CS0 and LA </a:t>
            </a:r>
            <a:r>
              <a:rPr lang="en-GB" sz="1600" i="0" dirty="0" smtClean="0"/>
              <a:t>belong - per se - to </a:t>
            </a:r>
            <a:r>
              <a:rPr lang="en-GB" sz="1600" i="0" dirty="0"/>
              <a:t>the </a:t>
            </a:r>
            <a:r>
              <a:rPr lang="en-GB" sz="1600" i="0" dirty="0" smtClean="0"/>
              <a:t>category of “Territorial Approach”.</a:t>
            </a:r>
          </a:p>
          <a:p>
            <a:pPr algn="just">
              <a:buClrTx/>
              <a:buFont typeface="Arial"/>
              <a:buChar char="•"/>
            </a:pPr>
            <a:endParaRPr lang="en-GB" sz="1600" i="0" dirty="0" smtClean="0"/>
          </a:p>
          <a:p>
            <a:pPr algn="just">
              <a:buClrTx/>
              <a:buFont typeface="Arial"/>
              <a:buChar char="•"/>
            </a:pPr>
            <a:r>
              <a:rPr lang="en-GB" sz="1600" i="0" dirty="0" smtClean="0"/>
              <a:t>Both CSO </a:t>
            </a:r>
            <a:r>
              <a:rPr lang="en-GB" sz="1600" i="0" dirty="0"/>
              <a:t>and LA have to coordinate and cooperate for the </a:t>
            </a:r>
            <a:r>
              <a:rPr lang="en-GB" sz="1600" i="0" dirty="0" smtClean="0"/>
              <a:t>identification, preparation </a:t>
            </a:r>
            <a:r>
              <a:rPr lang="en-GB" sz="1600" i="0" dirty="0"/>
              <a:t>and implementation of actions oriented </a:t>
            </a:r>
            <a:r>
              <a:rPr lang="en-GB" sz="1600" i="0" dirty="0" smtClean="0"/>
              <a:t>towards </a:t>
            </a:r>
            <a:r>
              <a:rPr lang="en-GB" sz="1600" i="0" dirty="0"/>
              <a:t>local </a:t>
            </a:r>
            <a:r>
              <a:rPr lang="en-GB" sz="1600" i="0" dirty="0" smtClean="0"/>
              <a:t>development to be considered as TALD.</a:t>
            </a:r>
            <a:endParaRPr lang="en-GB" sz="1600" i="0" dirty="0"/>
          </a:p>
        </p:txBody>
      </p:sp>
      <p:sp>
        <p:nvSpPr>
          <p:cNvPr id="3" name="Left Arrow 2"/>
          <p:cNvSpPr/>
          <p:nvPr/>
        </p:nvSpPr>
        <p:spPr bwMode="auto">
          <a:xfrm>
            <a:off x="4497388" y="4581128"/>
            <a:ext cx="978408" cy="484632"/>
          </a:xfrm>
          <a:prstGeom prst="leftArrow">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en-GB" sz="1200" b="0" i="0" u="none" strike="noStrike" cap="none" normalizeH="0" baseline="0" smtClean="0">
              <a:ln>
                <a:noFill/>
              </a:ln>
              <a:solidFill>
                <a:srgbClr val="0F5494"/>
              </a:solidFill>
              <a:effectLst/>
              <a:latin typeface="Verdana" pitchFamily="34" charset="0"/>
            </a:endParaRPr>
          </a:p>
        </p:txBody>
      </p:sp>
      <p:sp>
        <p:nvSpPr>
          <p:cNvPr id="4" name="Left Arrow 3"/>
          <p:cNvSpPr/>
          <p:nvPr/>
        </p:nvSpPr>
        <p:spPr bwMode="auto">
          <a:xfrm>
            <a:off x="3995936" y="3717032"/>
            <a:ext cx="978408" cy="484632"/>
          </a:xfrm>
          <a:prstGeom prst="leftArrow">
            <a:avLst/>
          </a:prstGeom>
          <a:solidFill>
            <a:schemeClr val="accent2"/>
          </a:solidFill>
          <a:ln>
            <a:noFill/>
          </a:ln>
          <a:effectLst/>
          <a:ex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en-GB" sz="1200" b="0" i="0" u="none" strike="noStrike" cap="none" normalizeH="0" baseline="0" smtClean="0">
              <a:ln>
                <a:noFill/>
              </a:ln>
              <a:solidFill>
                <a:srgbClr val="0F5494"/>
              </a:solidFill>
              <a:effectLst/>
              <a:latin typeface="Verdana" pitchFamily="34" charset="0"/>
            </a:endParaRPr>
          </a:p>
        </p:txBody>
      </p:sp>
      <p:pic>
        <p:nvPicPr>
          <p:cNvPr id="9" name="Content Placeholder 3"/>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611560" y="2492374"/>
            <a:ext cx="3024336" cy="35290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6720620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24223"/>
            <a:ext cx="8229600" cy="936625"/>
          </a:xfrm>
        </p:spPr>
        <p:txBody>
          <a:bodyPr/>
          <a:lstStyle/>
          <a:p>
            <a:pPr lvl="0" algn="ctr"/>
            <a:r>
              <a:rPr lang="en-GB" sz="2400" dirty="0"/>
              <a:t>What is new in this scheme? </a:t>
            </a:r>
          </a:p>
        </p:txBody>
      </p:sp>
      <p:sp>
        <p:nvSpPr>
          <p:cNvPr id="3" name="Content Placeholder 2"/>
          <p:cNvSpPr>
            <a:spLocks noGrp="1"/>
          </p:cNvSpPr>
          <p:nvPr>
            <p:ph idx="1"/>
          </p:nvPr>
        </p:nvSpPr>
        <p:spPr>
          <a:xfrm>
            <a:off x="457200" y="2060848"/>
            <a:ext cx="8229600" cy="4248471"/>
          </a:xfrm>
        </p:spPr>
        <p:txBody>
          <a:bodyPr>
            <a:normAutofit lnSpcReduction="10000"/>
          </a:bodyPr>
          <a:lstStyle/>
          <a:p>
            <a:pPr algn="just">
              <a:buClrTx/>
            </a:pPr>
            <a:r>
              <a:rPr lang="en-US" sz="1600" i="0" dirty="0" smtClean="0"/>
              <a:t>CSO </a:t>
            </a:r>
            <a:r>
              <a:rPr lang="en-US" sz="1600" i="0" dirty="0"/>
              <a:t>and communities have to agree to act alongside LA through the pooling of assets, financial resources and human capacities</a:t>
            </a:r>
            <a:r>
              <a:rPr lang="en-US" sz="1600" i="0" dirty="0" smtClean="0"/>
              <a:t>.</a:t>
            </a:r>
          </a:p>
          <a:p>
            <a:pPr algn="just">
              <a:buClrTx/>
            </a:pPr>
            <a:endParaRPr lang="en-US" sz="1600" i="0" dirty="0"/>
          </a:p>
          <a:p>
            <a:pPr algn="just">
              <a:buClrTx/>
            </a:pPr>
            <a:r>
              <a:rPr lang="en-US" sz="1600" i="0" dirty="0" smtClean="0"/>
              <a:t>They </a:t>
            </a:r>
            <a:r>
              <a:rPr lang="en-US" sz="1600" i="0" dirty="0"/>
              <a:t>may participate in the implementation of projects by contributing to the design, implementation/construction and/or delivery/operation and/or maintenance; LA and CSO co-produce public </a:t>
            </a:r>
            <a:r>
              <a:rPr lang="en-US" sz="1600" i="0" dirty="0" smtClean="0"/>
              <a:t>services.</a:t>
            </a:r>
            <a:endParaRPr lang="en-US" sz="1600" i="0" dirty="0"/>
          </a:p>
          <a:p>
            <a:pPr algn="just">
              <a:buClrTx/>
            </a:pPr>
            <a:endParaRPr lang="en-US" sz="1600" i="0" dirty="0" smtClean="0"/>
          </a:p>
          <a:p>
            <a:pPr algn="just">
              <a:buClrTx/>
            </a:pPr>
            <a:r>
              <a:rPr lang="en-US" sz="1600" i="0" dirty="0" smtClean="0"/>
              <a:t>If </a:t>
            </a:r>
            <a:r>
              <a:rPr lang="en-US" sz="1600" i="0" dirty="0"/>
              <a:t>LA applies for a call for proposals considering the TALD, it should include the agreement with the community and/or CSOs; moreover, the LA has to ensure the commitment and contributions of all of them. </a:t>
            </a:r>
          </a:p>
          <a:p>
            <a:pPr algn="just">
              <a:buClrTx/>
            </a:pPr>
            <a:endParaRPr lang="en-US" sz="1600" i="0" dirty="0" smtClean="0"/>
          </a:p>
          <a:p>
            <a:pPr algn="just">
              <a:buClrTx/>
            </a:pPr>
            <a:r>
              <a:rPr lang="en-US" sz="1600" i="0" dirty="0" smtClean="0"/>
              <a:t>Likewise</a:t>
            </a:r>
            <a:r>
              <a:rPr lang="en-US" sz="1600" i="0" dirty="0"/>
              <a:t>, if a CSO applies to a call for proposals, it should incorporate the formal agreement with the local government and the compromise of public funds, assets, administrate measures and/or regulations.</a:t>
            </a:r>
          </a:p>
          <a:p>
            <a:pPr algn="just">
              <a:buClrTx/>
            </a:pPr>
            <a:endParaRPr lang="en-US" sz="1600" i="0" dirty="0" smtClean="0"/>
          </a:p>
          <a:p>
            <a:pPr algn="just">
              <a:buClrTx/>
            </a:pPr>
            <a:r>
              <a:rPr lang="en-US" sz="1600" i="0" dirty="0" smtClean="0"/>
              <a:t>Therefore</a:t>
            </a:r>
            <a:r>
              <a:rPr lang="en-US" sz="1600" i="0" dirty="0"/>
              <a:t>, consultation, negotiation, coordination and the joining of CSO and LA efforts are the characteristics of these </a:t>
            </a:r>
            <a:r>
              <a:rPr lang="en-US" sz="1600" i="0" dirty="0" smtClean="0"/>
              <a:t>actions</a:t>
            </a:r>
            <a:endParaRPr lang="en-US" sz="1600" i="0" dirty="0"/>
          </a:p>
        </p:txBody>
      </p:sp>
    </p:spTree>
    <p:extLst>
      <p:ext uri="{BB962C8B-B14F-4D97-AF65-F5344CB8AC3E}">
        <p14:creationId xmlns:p14="http://schemas.microsoft.com/office/powerpoint/2010/main" val="39919358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547" y="1264588"/>
            <a:ext cx="7886700" cy="994172"/>
          </a:xfrm>
          <a:ln>
            <a:solidFill>
              <a:srgbClr val="002060"/>
            </a:solidFill>
          </a:ln>
        </p:spPr>
        <p:txBody>
          <a:bodyPr>
            <a:normAutofit fontScale="90000"/>
          </a:bodyPr>
          <a:lstStyle/>
          <a:p>
            <a:pPr algn="ctr"/>
            <a:r>
              <a:rPr lang="en-GB" dirty="0"/>
              <a:t> </a:t>
            </a:r>
            <a:r>
              <a:rPr lang="en-GB" dirty="0" smtClean="0"/>
              <a:t>   CSO        LA             CSO          LA</a:t>
            </a:r>
            <a:endParaRPr lang="en-GB" dirty="0"/>
          </a:p>
        </p:txBody>
      </p:sp>
      <p:sp>
        <p:nvSpPr>
          <p:cNvPr id="5" name="Oval 4"/>
          <p:cNvSpPr/>
          <p:nvPr/>
        </p:nvSpPr>
        <p:spPr>
          <a:xfrm>
            <a:off x="1640388" y="3068960"/>
            <a:ext cx="1514879" cy="1303987"/>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BO" b="1" dirty="0" smtClean="0">
                <a:solidFill>
                  <a:schemeClr val="accent6">
                    <a:lumMod val="75000"/>
                  </a:schemeClr>
                </a:solidFill>
              </a:rPr>
              <a:t>CSO</a:t>
            </a:r>
            <a:endParaRPr lang="en-GB" b="1" dirty="0">
              <a:solidFill>
                <a:schemeClr val="accent6">
                  <a:lumMod val="75000"/>
                </a:schemeClr>
              </a:solidFill>
            </a:endParaRPr>
          </a:p>
        </p:txBody>
      </p:sp>
      <p:sp>
        <p:nvSpPr>
          <p:cNvPr id="6" name="Oval 5"/>
          <p:cNvSpPr/>
          <p:nvPr/>
        </p:nvSpPr>
        <p:spPr>
          <a:xfrm>
            <a:off x="5952807" y="3068960"/>
            <a:ext cx="1514879" cy="1303988"/>
          </a:xfrm>
          <a:prstGeom prst="ellipse">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solidFill>
                  <a:schemeClr val="bg1"/>
                </a:solidFill>
              </a:rPr>
              <a:t>LA</a:t>
            </a:r>
            <a:endParaRPr lang="en-GB" b="1" dirty="0">
              <a:solidFill>
                <a:schemeClr val="bg1"/>
              </a:solidFill>
            </a:endParaRPr>
          </a:p>
        </p:txBody>
      </p:sp>
      <p:sp>
        <p:nvSpPr>
          <p:cNvPr id="8" name="Oval 7"/>
          <p:cNvSpPr/>
          <p:nvPr/>
        </p:nvSpPr>
        <p:spPr>
          <a:xfrm>
            <a:off x="4312147" y="4746987"/>
            <a:ext cx="1700013" cy="1415618"/>
          </a:xfrm>
          <a:prstGeom prst="ellipse">
            <a:avLst/>
          </a:prstGeom>
          <a:noFill/>
          <a:ln w="57150">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accent6">
                    <a:lumMod val="75000"/>
                  </a:schemeClr>
                </a:solidFill>
              </a:rPr>
              <a:t>LA</a:t>
            </a:r>
            <a:endParaRPr lang="en-GB" sz="1100" dirty="0">
              <a:solidFill>
                <a:schemeClr val="accent6">
                  <a:lumMod val="75000"/>
                </a:schemeClr>
              </a:solidFill>
            </a:endParaRPr>
          </a:p>
        </p:txBody>
      </p:sp>
      <p:sp>
        <p:nvSpPr>
          <p:cNvPr id="7" name="Oval 6"/>
          <p:cNvSpPr/>
          <p:nvPr/>
        </p:nvSpPr>
        <p:spPr>
          <a:xfrm>
            <a:off x="3155267" y="4746987"/>
            <a:ext cx="1686077" cy="1415618"/>
          </a:xfrm>
          <a:prstGeom prst="ellipse">
            <a:avLst/>
          </a:prstGeom>
          <a:noFill/>
          <a:ln w="5715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BO" dirty="0" smtClean="0">
                <a:solidFill>
                  <a:schemeClr val="accent6">
                    <a:lumMod val="75000"/>
                  </a:schemeClr>
                </a:solidFill>
              </a:rPr>
              <a:t>CSO</a:t>
            </a:r>
            <a:endParaRPr lang="en-GB" dirty="0">
              <a:solidFill>
                <a:schemeClr val="accent6">
                  <a:lumMod val="75000"/>
                </a:schemeClr>
              </a:solidFill>
            </a:endParaRPr>
          </a:p>
        </p:txBody>
      </p:sp>
      <p:sp>
        <p:nvSpPr>
          <p:cNvPr id="10" name="TextBox 9"/>
          <p:cNvSpPr txBox="1"/>
          <p:nvPr/>
        </p:nvSpPr>
        <p:spPr>
          <a:xfrm>
            <a:off x="4220632" y="5373216"/>
            <a:ext cx="738531" cy="276999"/>
          </a:xfrm>
          <a:prstGeom prst="rect">
            <a:avLst/>
          </a:prstGeom>
          <a:noFill/>
        </p:spPr>
        <p:txBody>
          <a:bodyPr wrap="square" rtlCol="0">
            <a:spAutoFit/>
          </a:bodyPr>
          <a:lstStyle/>
          <a:p>
            <a:pPr algn="ctr"/>
            <a:r>
              <a:rPr lang="es-BO" b="1" dirty="0"/>
              <a:t>TALD</a:t>
            </a:r>
            <a:endParaRPr lang="en-GB" b="1" dirty="0"/>
          </a:p>
        </p:txBody>
      </p:sp>
      <p:sp>
        <p:nvSpPr>
          <p:cNvPr id="15" name="Curved Down Arrow 14"/>
          <p:cNvSpPr/>
          <p:nvPr/>
        </p:nvSpPr>
        <p:spPr>
          <a:xfrm rot="8008871">
            <a:off x="5755995" y="4790324"/>
            <a:ext cx="2131232" cy="548640"/>
          </a:xfrm>
          <a:prstGeom prst="curvedDownArrow">
            <a:avLst/>
          </a:prstGeom>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100">
              <a:solidFill>
                <a:schemeClr val="tx1"/>
              </a:solidFill>
            </a:endParaRPr>
          </a:p>
        </p:txBody>
      </p:sp>
      <p:sp>
        <p:nvSpPr>
          <p:cNvPr id="16" name="Curved Right Arrow 15"/>
          <p:cNvSpPr/>
          <p:nvPr/>
        </p:nvSpPr>
        <p:spPr>
          <a:xfrm rot="18737468">
            <a:off x="1900147" y="4044264"/>
            <a:ext cx="766847" cy="2091312"/>
          </a:xfrm>
          <a:prstGeom prst="curved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100">
              <a:solidFill>
                <a:schemeClr val="tx1"/>
              </a:solidFill>
            </a:endParaRPr>
          </a:p>
        </p:txBody>
      </p:sp>
      <p:sp>
        <p:nvSpPr>
          <p:cNvPr id="3" name="Not Equal 2"/>
          <p:cNvSpPr/>
          <p:nvPr/>
        </p:nvSpPr>
        <p:spPr>
          <a:xfrm>
            <a:off x="2897276" y="1628282"/>
            <a:ext cx="415344" cy="352277"/>
          </a:xfrm>
          <a:prstGeom prst="mathNotEqua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900">
              <a:solidFill>
                <a:schemeClr val="tx1"/>
              </a:solidFill>
            </a:endParaRPr>
          </a:p>
        </p:txBody>
      </p:sp>
      <p:sp>
        <p:nvSpPr>
          <p:cNvPr id="4" name="Plus 3"/>
          <p:cNvSpPr/>
          <p:nvPr/>
        </p:nvSpPr>
        <p:spPr>
          <a:xfrm>
            <a:off x="6710246" y="1522115"/>
            <a:ext cx="579549" cy="511935"/>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900"/>
          </a:p>
        </p:txBody>
      </p:sp>
      <p:sp>
        <p:nvSpPr>
          <p:cNvPr id="9" name="TextBox 8"/>
          <p:cNvSpPr txBox="1"/>
          <p:nvPr/>
        </p:nvSpPr>
        <p:spPr>
          <a:xfrm>
            <a:off x="2466647" y="2321274"/>
            <a:ext cx="4166550" cy="307777"/>
          </a:xfrm>
          <a:prstGeom prst="rect">
            <a:avLst/>
          </a:prstGeom>
          <a:noFill/>
          <a:ln>
            <a:noFill/>
          </a:ln>
        </p:spPr>
        <p:txBody>
          <a:bodyPr wrap="none" rtlCol="0">
            <a:spAutoFit/>
          </a:bodyPr>
          <a:lstStyle/>
          <a:p>
            <a:pPr algn="ctr"/>
            <a:r>
              <a:rPr lang="en-GB" sz="1400" dirty="0" smtClean="0"/>
              <a:t>Different, yet complementary, organisations</a:t>
            </a:r>
            <a:endParaRPr lang="en-GB" sz="1400" dirty="0"/>
          </a:p>
        </p:txBody>
      </p:sp>
    </p:spTree>
    <p:extLst>
      <p:ext uri="{BB962C8B-B14F-4D97-AF65-F5344CB8AC3E}">
        <p14:creationId xmlns:p14="http://schemas.microsoft.com/office/powerpoint/2010/main" val="26812846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ppt_x"/>
                                          </p:val>
                                        </p:tav>
                                        <p:tav tm="100000">
                                          <p:val>
                                            <p:strVal val="#ppt_x"/>
                                          </p:val>
                                        </p:tav>
                                      </p:tavLst>
                                    </p:anim>
                                    <p:anim calcmode="lin" valueType="num">
                                      <p:cBhvr additive="base">
                                        <p:cTn id="12"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 calcmode="lin" valueType="num">
                                      <p:cBhvr additive="base">
                                        <p:cTn id="17" dur="500" fill="hold"/>
                                        <p:tgtEl>
                                          <p:spTgt spid="4"/>
                                        </p:tgtEl>
                                        <p:attrNameLst>
                                          <p:attrName>ppt_x</p:attrName>
                                        </p:attrNameLst>
                                      </p:cBhvr>
                                      <p:tavLst>
                                        <p:tav tm="0">
                                          <p:val>
                                            <p:strVal val="#ppt_x"/>
                                          </p:val>
                                        </p:tav>
                                        <p:tav tm="100000">
                                          <p:val>
                                            <p:strVal val="#ppt_x"/>
                                          </p:val>
                                        </p:tav>
                                      </p:tavLst>
                                    </p:anim>
                                    <p:anim calcmode="lin" valueType="num">
                                      <p:cBhvr additive="base">
                                        <p:cTn id="1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anim calcmode="lin" valueType="num">
                                      <p:cBhvr additive="base">
                                        <p:cTn id="23" dur="500" fill="hold"/>
                                        <p:tgtEl>
                                          <p:spTgt spid="9"/>
                                        </p:tgtEl>
                                        <p:attrNameLst>
                                          <p:attrName>ppt_x</p:attrName>
                                        </p:attrNameLst>
                                      </p:cBhvr>
                                      <p:tavLst>
                                        <p:tav tm="0">
                                          <p:val>
                                            <p:strVal val="#ppt_x"/>
                                          </p:val>
                                        </p:tav>
                                        <p:tav tm="100000">
                                          <p:val>
                                            <p:strVal val="#ppt_x"/>
                                          </p:val>
                                        </p:tav>
                                      </p:tavLst>
                                    </p:anim>
                                    <p:anim calcmode="lin" valueType="num">
                                      <p:cBhvr additive="base">
                                        <p:cTn id="2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5"/>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15"/>
                                        </p:tgtEl>
                                        <p:attrNameLst>
                                          <p:attrName>style.visibility</p:attrName>
                                        </p:attrNameLst>
                                      </p:cBhvr>
                                      <p:to>
                                        <p:strVal val="visible"/>
                                      </p:to>
                                    </p:set>
                                    <p:anim calcmode="lin" valueType="num">
                                      <p:cBhvr additive="base">
                                        <p:cTn id="35" dur="500" fill="hold"/>
                                        <p:tgtEl>
                                          <p:spTgt spid="15"/>
                                        </p:tgtEl>
                                        <p:attrNameLst>
                                          <p:attrName>ppt_x</p:attrName>
                                        </p:attrNameLst>
                                      </p:cBhvr>
                                      <p:tavLst>
                                        <p:tav tm="0">
                                          <p:val>
                                            <p:strVal val="#ppt_x"/>
                                          </p:val>
                                        </p:tav>
                                        <p:tav tm="100000">
                                          <p:val>
                                            <p:strVal val="#ppt_x"/>
                                          </p:val>
                                        </p:tav>
                                      </p:tavLst>
                                    </p:anim>
                                    <p:anim calcmode="lin" valueType="num">
                                      <p:cBhvr additive="base">
                                        <p:cTn id="36" dur="500" fill="hold"/>
                                        <p:tgtEl>
                                          <p:spTgt spid="15"/>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16"/>
                                        </p:tgtEl>
                                        <p:attrNameLst>
                                          <p:attrName>style.visibility</p:attrName>
                                        </p:attrNameLst>
                                      </p:cBhvr>
                                      <p:to>
                                        <p:strVal val="visible"/>
                                      </p:to>
                                    </p:set>
                                    <p:anim calcmode="lin" valueType="num">
                                      <p:cBhvr additive="base">
                                        <p:cTn id="39" dur="500" fill="hold"/>
                                        <p:tgtEl>
                                          <p:spTgt spid="16"/>
                                        </p:tgtEl>
                                        <p:attrNameLst>
                                          <p:attrName>ppt_x</p:attrName>
                                        </p:attrNameLst>
                                      </p:cBhvr>
                                      <p:tavLst>
                                        <p:tav tm="0">
                                          <p:val>
                                            <p:strVal val="#ppt_x"/>
                                          </p:val>
                                        </p:tav>
                                        <p:tav tm="100000">
                                          <p:val>
                                            <p:strVal val="#ppt_x"/>
                                          </p:val>
                                        </p:tav>
                                      </p:tavLst>
                                    </p:anim>
                                    <p:anim calcmode="lin" valueType="num">
                                      <p:cBhvr additive="base">
                                        <p:cTn id="40"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8"/>
                                        </p:tgtEl>
                                        <p:attrNameLst>
                                          <p:attrName>style.visibility</p:attrName>
                                        </p:attrNameLst>
                                      </p:cBhvr>
                                      <p:to>
                                        <p:strVal val="visible"/>
                                      </p:to>
                                    </p:set>
                                    <p:anim calcmode="lin" valueType="num">
                                      <p:cBhvr additive="base">
                                        <p:cTn id="45" dur="500" fill="hold"/>
                                        <p:tgtEl>
                                          <p:spTgt spid="8"/>
                                        </p:tgtEl>
                                        <p:attrNameLst>
                                          <p:attrName>ppt_x</p:attrName>
                                        </p:attrNameLst>
                                      </p:cBhvr>
                                      <p:tavLst>
                                        <p:tav tm="0">
                                          <p:val>
                                            <p:strVal val="#ppt_x"/>
                                          </p:val>
                                        </p:tav>
                                        <p:tav tm="100000">
                                          <p:val>
                                            <p:strVal val="#ppt_x"/>
                                          </p:val>
                                        </p:tav>
                                      </p:tavLst>
                                    </p:anim>
                                    <p:anim calcmode="lin" valueType="num">
                                      <p:cBhvr additive="base">
                                        <p:cTn id="46" dur="500" fill="hold"/>
                                        <p:tgtEl>
                                          <p:spTgt spid="8"/>
                                        </p:tgtEl>
                                        <p:attrNameLst>
                                          <p:attrName>ppt_y</p:attrName>
                                        </p:attrNameLst>
                                      </p:cBhvr>
                                      <p:tavLst>
                                        <p:tav tm="0">
                                          <p:val>
                                            <p:strVal val="1+#ppt_h/2"/>
                                          </p:val>
                                        </p:tav>
                                        <p:tav tm="100000">
                                          <p:val>
                                            <p:strVal val="#ppt_y"/>
                                          </p:val>
                                        </p:tav>
                                      </p:tavLst>
                                    </p:anim>
                                  </p:childTnLst>
                                </p:cTn>
                              </p:par>
                              <p:par>
                                <p:cTn id="47" presetID="2" presetClass="entr" presetSubtype="4" fill="hold" grpId="0" nodeType="withEffect">
                                  <p:stCondLst>
                                    <p:cond delay="0"/>
                                  </p:stCondLst>
                                  <p:childTnLst>
                                    <p:set>
                                      <p:cBhvr>
                                        <p:cTn id="48" dur="1" fill="hold">
                                          <p:stCondLst>
                                            <p:cond delay="0"/>
                                          </p:stCondLst>
                                        </p:cTn>
                                        <p:tgtEl>
                                          <p:spTgt spid="7"/>
                                        </p:tgtEl>
                                        <p:attrNameLst>
                                          <p:attrName>style.visibility</p:attrName>
                                        </p:attrNameLst>
                                      </p:cBhvr>
                                      <p:to>
                                        <p:strVal val="visible"/>
                                      </p:to>
                                    </p:set>
                                    <p:anim calcmode="lin" valueType="num">
                                      <p:cBhvr additive="base">
                                        <p:cTn id="49" dur="500" fill="hold"/>
                                        <p:tgtEl>
                                          <p:spTgt spid="7"/>
                                        </p:tgtEl>
                                        <p:attrNameLst>
                                          <p:attrName>ppt_x</p:attrName>
                                        </p:attrNameLst>
                                      </p:cBhvr>
                                      <p:tavLst>
                                        <p:tav tm="0">
                                          <p:val>
                                            <p:strVal val="#ppt_x"/>
                                          </p:val>
                                        </p:tav>
                                        <p:tav tm="100000">
                                          <p:val>
                                            <p:strVal val="#ppt_x"/>
                                          </p:val>
                                        </p:tav>
                                      </p:tavLst>
                                    </p:anim>
                                    <p:anim calcmode="lin" valueType="num">
                                      <p:cBhvr additive="base">
                                        <p:cTn id="50" dur="500" fill="hold"/>
                                        <p:tgtEl>
                                          <p:spTgt spid="7"/>
                                        </p:tgtEl>
                                        <p:attrNameLst>
                                          <p:attrName>ppt_y</p:attrName>
                                        </p:attrNameLst>
                                      </p:cBhvr>
                                      <p:tavLst>
                                        <p:tav tm="0">
                                          <p:val>
                                            <p:strVal val="1+#ppt_h/2"/>
                                          </p:val>
                                        </p:tav>
                                        <p:tav tm="100000">
                                          <p:val>
                                            <p:strVal val="#ppt_y"/>
                                          </p:val>
                                        </p:tav>
                                      </p:tavLst>
                                    </p:anim>
                                  </p:childTnLst>
                                </p:cTn>
                              </p:par>
                              <p:par>
                                <p:cTn id="51" presetID="2" presetClass="entr" presetSubtype="4" fill="hold" grpId="0" nodeType="withEffect">
                                  <p:stCondLst>
                                    <p:cond delay="0"/>
                                  </p:stCondLst>
                                  <p:childTnLst>
                                    <p:set>
                                      <p:cBhvr>
                                        <p:cTn id="52" dur="1" fill="hold">
                                          <p:stCondLst>
                                            <p:cond delay="0"/>
                                          </p:stCondLst>
                                        </p:cTn>
                                        <p:tgtEl>
                                          <p:spTgt spid="10"/>
                                        </p:tgtEl>
                                        <p:attrNameLst>
                                          <p:attrName>style.visibility</p:attrName>
                                        </p:attrNameLst>
                                      </p:cBhvr>
                                      <p:to>
                                        <p:strVal val="visible"/>
                                      </p:to>
                                    </p:set>
                                    <p:anim calcmode="lin" valueType="num">
                                      <p:cBhvr additive="base">
                                        <p:cTn id="53" dur="500" fill="hold"/>
                                        <p:tgtEl>
                                          <p:spTgt spid="10"/>
                                        </p:tgtEl>
                                        <p:attrNameLst>
                                          <p:attrName>ppt_x</p:attrName>
                                        </p:attrNameLst>
                                      </p:cBhvr>
                                      <p:tavLst>
                                        <p:tav tm="0">
                                          <p:val>
                                            <p:strVal val="#ppt_x"/>
                                          </p:val>
                                        </p:tav>
                                        <p:tav tm="100000">
                                          <p:val>
                                            <p:strVal val="#ppt_x"/>
                                          </p:val>
                                        </p:tav>
                                      </p:tavLst>
                                    </p:anim>
                                    <p:anim calcmode="lin" valueType="num">
                                      <p:cBhvr additive="base">
                                        <p:cTn id="5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animBg="1"/>
      <p:bldP spid="6" grpId="0" animBg="1"/>
      <p:bldP spid="8" grpId="0" animBg="1"/>
      <p:bldP spid="7" grpId="0" animBg="1"/>
      <p:bldP spid="10" grpId="0"/>
      <p:bldP spid="15" grpId="0" animBg="1"/>
      <p:bldP spid="16" grpId="0" animBg="1"/>
      <p:bldP spid="3" grpId="0" animBg="1"/>
      <p:bldP spid="4" grpId="0" animBg="1"/>
      <p:bldP spid="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sz="2400" dirty="0"/>
              <a:t>3</a:t>
            </a:r>
            <a:r>
              <a:rPr lang="en-GB" sz="2400" dirty="0" smtClean="0"/>
              <a:t>. What </a:t>
            </a:r>
            <a:r>
              <a:rPr lang="en-GB" sz="2400" dirty="0"/>
              <a:t>are the forms of collaboration within TALD?</a:t>
            </a:r>
          </a:p>
        </p:txBody>
      </p:sp>
      <p:sp>
        <p:nvSpPr>
          <p:cNvPr id="3" name="Content Placeholder 2"/>
          <p:cNvSpPr>
            <a:spLocks noGrp="1"/>
          </p:cNvSpPr>
          <p:nvPr>
            <p:ph idx="1"/>
          </p:nvPr>
        </p:nvSpPr>
        <p:spPr>
          <a:xfrm>
            <a:off x="457200" y="2492375"/>
            <a:ext cx="8229600" cy="3816945"/>
          </a:xfrm>
        </p:spPr>
        <p:txBody>
          <a:bodyPr>
            <a:noAutofit/>
          </a:bodyPr>
          <a:lstStyle/>
          <a:p>
            <a:pPr algn="just">
              <a:lnSpc>
                <a:spcPct val="110000"/>
              </a:lnSpc>
              <a:buClrTx/>
            </a:pPr>
            <a:r>
              <a:rPr lang="en-GB" sz="1600" i="0" dirty="0" smtClean="0"/>
              <a:t>The focus on the creation of local public services moves away from </a:t>
            </a:r>
            <a:r>
              <a:rPr lang="en-GB" sz="1600" i="0" dirty="0"/>
              <a:t>the local government </a:t>
            </a:r>
            <a:r>
              <a:rPr lang="en-GB" sz="1600" i="0" dirty="0" smtClean="0"/>
              <a:t>arena towards the common area of active citizenship and partnerships with CSO.</a:t>
            </a:r>
          </a:p>
          <a:p>
            <a:pPr algn="just">
              <a:lnSpc>
                <a:spcPct val="110000"/>
              </a:lnSpc>
              <a:buClrTx/>
            </a:pPr>
            <a:endParaRPr lang="en-GB" sz="1600" i="0" dirty="0" smtClean="0"/>
          </a:p>
          <a:p>
            <a:pPr algn="just">
              <a:lnSpc>
                <a:spcPct val="110000"/>
              </a:lnSpc>
              <a:buClrTx/>
            </a:pPr>
            <a:r>
              <a:rPr lang="en-GB" sz="1600" i="0" dirty="0"/>
              <a:t>C</a:t>
            </a:r>
            <a:r>
              <a:rPr lang="en-GB" sz="1600" i="0" dirty="0" smtClean="0"/>
              <a:t>itizens are responsible for the adaptation and shaping of the public services they require and are willing to contribute to.</a:t>
            </a:r>
          </a:p>
          <a:p>
            <a:pPr algn="just">
              <a:lnSpc>
                <a:spcPct val="110000"/>
              </a:lnSpc>
              <a:buClrTx/>
            </a:pPr>
            <a:endParaRPr lang="en-GB" sz="1600" i="0" dirty="0" smtClean="0"/>
          </a:p>
          <a:p>
            <a:pPr algn="just">
              <a:lnSpc>
                <a:spcPct val="110000"/>
              </a:lnSpc>
              <a:buClrTx/>
            </a:pPr>
            <a:r>
              <a:rPr lang="en-GB" sz="1600" i="0" dirty="0" smtClean="0"/>
              <a:t>Citizens may act organized for the achievement of certain purposes (CSO) and/or may mobilize themselves as communities for wider objectives. </a:t>
            </a:r>
          </a:p>
          <a:p>
            <a:pPr algn="just">
              <a:lnSpc>
                <a:spcPct val="110000"/>
              </a:lnSpc>
              <a:buClrTx/>
            </a:pPr>
            <a:endParaRPr lang="en-GB" sz="1600" i="0" dirty="0" smtClean="0"/>
          </a:p>
          <a:p>
            <a:pPr algn="just">
              <a:lnSpc>
                <a:spcPct val="110000"/>
              </a:lnSpc>
              <a:buClrTx/>
            </a:pPr>
            <a:r>
              <a:rPr lang="en-GB" sz="1600" i="0" dirty="0" smtClean="0"/>
              <a:t>Regardless on the form in which citizens are involved in development activities, the effect of their participation (brigs legitimacy, sustainability and accountability in addition to the use of their assets, time, knowledge and money) is what matters most. </a:t>
            </a:r>
            <a:endParaRPr lang="en-GB" sz="1600" i="0" dirty="0"/>
          </a:p>
        </p:txBody>
      </p:sp>
    </p:spTree>
    <p:extLst>
      <p:ext uri="{BB962C8B-B14F-4D97-AF65-F5344CB8AC3E}">
        <p14:creationId xmlns:p14="http://schemas.microsoft.com/office/powerpoint/2010/main" val="124223108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p:cNvSpPr/>
          <p:nvPr/>
        </p:nvSpPr>
        <p:spPr>
          <a:xfrm>
            <a:off x="0" y="857250"/>
            <a:ext cx="9144000" cy="5812110"/>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50"/>
          </a:p>
        </p:txBody>
      </p:sp>
      <p:sp>
        <p:nvSpPr>
          <p:cNvPr id="11" name="Isosceles Triangle 10"/>
          <p:cNvSpPr/>
          <p:nvPr/>
        </p:nvSpPr>
        <p:spPr>
          <a:xfrm>
            <a:off x="1746697" y="2422033"/>
            <a:ext cx="5322194" cy="3404273"/>
          </a:xfrm>
          <a:prstGeom prst="triangl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50"/>
          </a:p>
        </p:txBody>
      </p:sp>
      <p:sp>
        <p:nvSpPr>
          <p:cNvPr id="2" name="Title 1"/>
          <p:cNvSpPr>
            <a:spLocks noGrp="1"/>
          </p:cNvSpPr>
          <p:nvPr>
            <p:ph type="title"/>
          </p:nvPr>
        </p:nvSpPr>
        <p:spPr>
          <a:xfrm>
            <a:off x="628650" y="1015183"/>
            <a:ext cx="7886700" cy="994172"/>
          </a:xfrm>
          <a:ln>
            <a:solidFill>
              <a:srgbClr val="002060"/>
            </a:solidFill>
          </a:ln>
        </p:spPr>
        <p:txBody>
          <a:bodyPr>
            <a:normAutofit/>
          </a:bodyPr>
          <a:lstStyle/>
          <a:p>
            <a:pPr algn="ctr"/>
            <a:r>
              <a:rPr lang="en-GB" sz="3200" dirty="0" smtClean="0"/>
              <a:t>Areas of collaboration</a:t>
            </a:r>
            <a:endParaRPr lang="en-GB" sz="3200" dirty="0"/>
          </a:p>
        </p:txBody>
      </p:sp>
      <p:sp>
        <p:nvSpPr>
          <p:cNvPr id="8" name="Oval 7"/>
          <p:cNvSpPr/>
          <p:nvPr/>
        </p:nvSpPr>
        <p:spPr>
          <a:xfrm>
            <a:off x="4083816" y="3974489"/>
            <a:ext cx="1700013" cy="1415618"/>
          </a:xfrm>
          <a:prstGeom prst="ellipse">
            <a:avLst/>
          </a:prstGeom>
          <a:noFill/>
          <a:ln w="57150">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50" dirty="0" smtClean="0">
                <a:solidFill>
                  <a:schemeClr val="accent6">
                    <a:lumMod val="75000"/>
                  </a:schemeClr>
                </a:solidFill>
              </a:rPr>
              <a:t>LA</a:t>
            </a:r>
            <a:endParaRPr lang="en-GB" sz="1050" dirty="0">
              <a:solidFill>
                <a:schemeClr val="accent6">
                  <a:lumMod val="75000"/>
                </a:schemeClr>
              </a:solidFill>
            </a:endParaRPr>
          </a:p>
        </p:txBody>
      </p:sp>
      <p:sp>
        <p:nvSpPr>
          <p:cNvPr id="7" name="Oval 6"/>
          <p:cNvSpPr/>
          <p:nvPr/>
        </p:nvSpPr>
        <p:spPr>
          <a:xfrm>
            <a:off x="2986290" y="3974489"/>
            <a:ext cx="1686077" cy="1415618"/>
          </a:xfrm>
          <a:prstGeom prst="ellipse">
            <a:avLst/>
          </a:prstGeom>
          <a:noFill/>
          <a:ln w="5715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50" dirty="0" smtClean="0">
                <a:solidFill>
                  <a:schemeClr val="accent6">
                    <a:lumMod val="75000"/>
                  </a:schemeClr>
                </a:solidFill>
              </a:rPr>
              <a:t>CSO</a:t>
            </a:r>
            <a:endParaRPr lang="en-GB" sz="1050" dirty="0">
              <a:solidFill>
                <a:schemeClr val="accent6">
                  <a:lumMod val="75000"/>
                </a:schemeClr>
              </a:solidFill>
            </a:endParaRPr>
          </a:p>
        </p:txBody>
      </p:sp>
      <p:sp>
        <p:nvSpPr>
          <p:cNvPr id="10" name="TextBox 9"/>
          <p:cNvSpPr txBox="1"/>
          <p:nvPr/>
        </p:nvSpPr>
        <p:spPr>
          <a:xfrm>
            <a:off x="4120301" y="4543799"/>
            <a:ext cx="738531" cy="253916"/>
          </a:xfrm>
          <a:prstGeom prst="rect">
            <a:avLst/>
          </a:prstGeom>
          <a:noFill/>
        </p:spPr>
        <p:txBody>
          <a:bodyPr wrap="square" rtlCol="0">
            <a:spAutoFit/>
          </a:bodyPr>
          <a:lstStyle/>
          <a:p>
            <a:r>
              <a:rPr lang="es-BO" sz="1050" dirty="0"/>
              <a:t>TALD</a:t>
            </a:r>
            <a:endParaRPr lang="en-GB" sz="1050" dirty="0"/>
          </a:p>
        </p:txBody>
      </p:sp>
      <p:sp>
        <p:nvSpPr>
          <p:cNvPr id="12" name="TextBox 11"/>
          <p:cNvSpPr txBox="1"/>
          <p:nvPr/>
        </p:nvSpPr>
        <p:spPr>
          <a:xfrm>
            <a:off x="3215801" y="2133682"/>
            <a:ext cx="2383986" cy="276999"/>
          </a:xfrm>
          <a:prstGeom prst="rect">
            <a:avLst/>
          </a:prstGeom>
          <a:noFill/>
        </p:spPr>
        <p:txBody>
          <a:bodyPr wrap="none" rtlCol="0">
            <a:spAutoFit/>
          </a:bodyPr>
          <a:lstStyle/>
          <a:p>
            <a:r>
              <a:rPr lang="en-GB" dirty="0" smtClean="0"/>
              <a:t>Social services and inclusion</a:t>
            </a:r>
            <a:endParaRPr lang="en-GB" dirty="0"/>
          </a:p>
        </p:txBody>
      </p:sp>
      <p:sp>
        <p:nvSpPr>
          <p:cNvPr id="13" name="TextBox 12"/>
          <p:cNvSpPr txBox="1"/>
          <p:nvPr/>
        </p:nvSpPr>
        <p:spPr>
          <a:xfrm>
            <a:off x="-108520" y="5826306"/>
            <a:ext cx="2592633" cy="461665"/>
          </a:xfrm>
          <a:prstGeom prst="rect">
            <a:avLst/>
          </a:prstGeom>
          <a:noFill/>
        </p:spPr>
        <p:txBody>
          <a:bodyPr wrap="none" rtlCol="0">
            <a:spAutoFit/>
          </a:bodyPr>
          <a:lstStyle/>
          <a:p>
            <a:pPr algn="ctr"/>
            <a:r>
              <a:rPr lang="en-GB" dirty="0"/>
              <a:t>Economic growth &amp;</a:t>
            </a:r>
          </a:p>
          <a:p>
            <a:pPr algn="ctr"/>
            <a:r>
              <a:rPr lang="en-GB" dirty="0"/>
              <a:t> </a:t>
            </a:r>
            <a:r>
              <a:rPr lang="en-GB" dirty="0" smtClean="0"/>
              <a:t>Local Economic Development</a:t>
            </a:r>
            <a:endParaRPr lang="en-GB" dirty="0"/>
          </a:p>
        </p:txBody>
      </p:sp>
      <p:sp>
        <p:nvSpPr>
          <p:cNvPr id="14" name="TextBox 13"/>
          <p:cNvSpPr txBox="1"/>
          <p:nvPr/>
        </p:nvSpPr>
        <p:spPr>
          <a:xfrm>
            <a:off x="6300193" y="5826305"/>
            <a:ext cx="2736304" cy="461665"/>
          </a:xfrm>
          <a:prstGeom prst="rect">
            <a:avLst/>
          </a:prstGeom>
          <a:noFill/>
        </p:spPr>
        <p:txBody>
          <a:bodyPr wrap="square" rtlCol="0">
            <a:spAutoFit/>
          </a:bodyPr>
          <a:lstStyle/>
          <a:p>
            <a:pPr algn="ctr"/>
            <a:r>
              <a:rPr lang="en-GB" dirty="0" smtClean="0"/>
              <a:t>Environment, </a:t>
            </a:r>
          </a:p>
          <a:p>
            <a:pPr algn="ctr"/>
            <a:r>
              <a:rPr lang="en-GB" dirty="0" smtClean="0"/>
              <a:t>Infrastructure and land planning</a:t>
            </a:r>
            <a:endParaRPr lang="en-GB" dirty="0"/>
          </a:p>
        </p:txBody>
      </p:sp>
    </p:spTree>
    <p:extLst>
      <p:ext uri="{BB962C8B-B14F-4D97-AF65-F5344CB8AC3E}">
        <p14:creationId xmlns:p14="http://schemas.microsoft.com/office/powerpoint/2010/main" val="3050194383"/>
      </p:ext>
    </p:extLst>
  </p:cSld>
  <p:clrMapOvr>
    <a:masterClrMapping/>
  </p:clrMapOvr>
  <p:timing>
    <p:tnLst>
      <p:par>
        <p:cTn id="1" dur="indefinite" restart="never" nodeType="tmRoot"/>
      </p:par>
    </p:tnLst>
  </p:timing>
</p:sld>
</file>

<file path=ppt/theme/theme1.xml><?xml version="1.0" encoding="utf-8"?>
<a:theme xmlns:a="http://schemas.openxmlformats.org/drawingml/2006/main" name="blank">
  <a:themeElements>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altLang="en-US" sz="1200" b="0" i="0" u="none" strike="noStrike" cap="none" normalizeH="0" baseline="0" smtClean="0">
            <a:ln>
              <a:noFill/>
            </a:ln>
            <a:solidFill>
              <a:srgbClr val="0F5494"/>
            </a:solidFill>
            <a:effectLst/>
            <a:latin typeface="Verdana"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altLang="en-US" sz="1200" b="0" i="0" u="none" strike="noStrike" cap="none" normalizeH="0" baseline="0" smtClean="0">
            <a:ln>
              <a:noFill/>
            </a:ln>
            <a:solidFill>
              <a:srgbClr val="0F5494"/>
            </a:solidFill>
            <a:effectLst/>
            <a:latin typeface="Verdana" pitchFamily="34"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5">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6F213C38-3DE7-4C34-B408-369728A6D8AE}">
  <we:reference id="wa104178141" version="2.0.0.0" store="en-US" storeType="OMEX"/>
  <we:alternateReferences>
    <we:reference id="WA104178141" version="2.0.0.0" store="WA104178141"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emplate>blank</Template>
  <TotalTime>8238</TotalTime>
  <Words>1857</Words>
  <Application>Microsoft Office PowerPoint</Application>
  <PresentationFormat>On-screen Show (4:3)</PresentationFormat>
  <Paragraphs>190</Paragraphs>
  <Slides>20</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Courier New</vt:lpstr>
      <vt:lpstr>Verdana</vt:lpstr>
      <vt:lpstr>blank</vt:lpstr>
      <vt:lpstr>How to promote territorial development through the CSO-LA thematic programme </vt:lpstr>
      <vt:lpstr>Content</vt:lpstr>
      <vt:lpstr>1. Territorial Approach to Local Development (TALD)</vt:lpstr>
      <vt:lpstr>Local Development through the Territorial Approach</vt:lpstr>
      <vt:lpstr>2. What is new in this scheme of TP?</vt:lpstr>
      <vt:lpstr>What is new in this scheme? </vt:lpstr>
      <vt:lpstr>    CSO        LA             CSO          LA</vt:lpstr>
      <vt:lpstr>3. What are the forms of collaboration within TALD?</vt:lpstr>
      <vt:lpstr>Areas of collaboration</vt:lpstr>
      <vt:lpstr>Areas of collaboration</vt:lpstr>
      <vt:lpstr>How does TALD encourage co-production and partnerships?</vt:lpstr>
      <vt:lpstr>TALD: Leverage and mobilisation of local resources – an incremental effect</vt:lpstr>
      <vt:lpstr>Local Development Plan –  coordination and cooperation</vt:lpstr>
      <vt:lpstr>What if there is no local LDP?</vt:lpstr>
      <vt:lpstr>4. How to know if the local situation is enabling for TALD?</vt:lpstr>
      <vt:lpstr>PowerPoint Presentation</vt:lpstr>
      <vt:lpstr>Role of external partners  CSO and LA</vt:lpstr>
      <vt:lpstr>5. Conclusions</vt:lpstr>
      <vt:lpstr>Conclusions (cont.)</vt:lpstr>
      <vt:lpstr>PowerPoint Presentation</vt:lpstr>
    </vt:vector>
  </TitlesOfParts>
  <Company>European Commission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dc:title>
  <dc:creator>RODRIGUEZ BILBAO Jorge (DEVCO)</dc:creator>
  <cp:lastModifiedBy>Alfonso Garcia Salaues</cp:lastModifiedBy>
  <cp:revision>202</cp:revision>
  <dcterms:created xsi:type="dcterms:W3CDTF">2015-03-31T15:02:49Z</dcterms:created>
  <dcterms:modified xsi:type="dcterms:W3CDTF">2015-04-13T13:21:08Z</dcterms:modified>
</cp:coreProperties>
</file>