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71" r:id="rId12"/>
    <p:sldId id="268" r:id="rId13"/>
    <p:sldId id="269" r:id="rId14"/>
    <p:sldId id="270" r:id="rId1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03" y="-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393E7D4-B45B-4E82-A07D-C428989F00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4491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157F2C6-2EC5-460D-A465-0E44AE24CA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1641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52F3516-F8CC-4D80-9016-D70528291CB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76307-BA8C-4CD4-AAC9-48CCAA7AC1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BE8A9-A94E-4CD6-90F8-7814F8C420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803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6DB9B-FA58-4883-B15D-1282846614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919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DD08D-FA90-4082-803B-08517C24F3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40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B0126-E1C8-40A8-9C88-0106726F24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329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F74D1-22FB-42DF-9B8F-5C6C0832C7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827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02228-DAEA-46B9-9B7F-B0B51DF511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005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DE0C5-16DD-41A1-B335-98290B5B3B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193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C99E0-F55C-4129-B616-BC458D9681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688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F309E-0ABB-4A74-B9E0-AB3D21ABFB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678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404FDA9-42FA-4CE8-ABBB-0C0C785C6B1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123728" y="2565400"/>
            <a:ext cx="6912322" cy="790575"/>
          </a:xfrm>
        </p:spPr>
        <p:txBody>
          <a:bodyPr/>
          <a:lstStyle/>
          <a:p>
            <a:pPr algn="r"/>
            <a:r>
              <a:rPr lang="fr-BE" altLang="en-US" sz="2800" dirty="0" err="1" smtClean="0"/>
              <a:t>Promoting</a:t>
            </a:r>
            <a:r>
              <a:rPr lang="fr-BE" altLang="en-US" sz="2800" dirty="0" smtClean="0"/>
              <a:t> TALD </a:t>
            </a:r>
            <a:r>
              <a:rPr lang="fr-BE" altLang="en-US" sz="2800" dirty="0" err="1" smtClean="0"/>
              <a:t>through</a:t>
            </a:r>
            <a:r>
              <a:rPr lang="fr-BE" altLang="en-US" sz="2800" dirty="0" smtClean="0"/>
              <a:t> the </a:t>
            </a:r>
            <a:r>
              <a:rPr lang="fr-BE" altLang="en-US" sz="2800" dirty="0" err="1" smtClean="0"/>
              <a:t>Thematic</a:t>
            </a:r>
            <a:r>
              <a:rPr lang="fr-BE" altLang="en-US" sz="2800" dirty="0" smtClean="0"/>
              <a:t> Program CSO-LA</a:t>
            </a:r>
            <a:endParaRPr lang="en-GB" altLang="en-US" sz="28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fr-BE" altLang="en-US" sz="2400" i="1" dirty="0" smtClean="0"/>
              <a:t>The </a:t>
            </a:r>
            <a:r>
              <a:rPr lang="fr-BE" altLang="en-US" sz="2400" i="1" dirty="0" err="1" smtClean="0"/>
              <a:t>rules</a:t>
            </a:r>
            <a:r>
              <a:rPr lang="fr-BE" altLang="en-US" sz="2400" i="1" dirty="0" smtClean="0"/>
              <a:t> of the Game</a:t>
            </a:r>
          </a:p>
          <a:p>
            <a:pPr algn="r"/>
            <a:endParaRPr lang="fr-BE" altLang="en-US" i="1" dirty="0"/>
          </a:p>
          <a:p>
            <a:endParaRPr lang="fr-BE" altLang="en-US" sz="1600" i="1" dirty="0" smtClean="0"/>
          </a:p>
          <a:p>
            <a:endParaRPr lang="fr-BE" altLang="en-US" sz="1600" i="1" dirty="0" smtClean="0"/>
          </a:p>
          <a:p>
            <a:endParaRPr lang="fr-BE" altLang="en-US" sz="1600" i="1" dirty="0"/>
          </a:p>
          <a:p>
            <a:r>
              <a:rPr lang="fr-BE" altLang="en-US" sz="1600" i="1" dirty="0" smtClean="0"/>
              <a:t>Marina JUAN OLIVA – </a:t>
            </a:r>
            <a:r>
              <a:rPr lang="fr-BE" altLang="en-US" sz="1600" i="1" dirty="0" err="1" smtClean="0"/>
              <a:t>DevCO</a:t>
            </a:r>
            <a:r>
              <a:rPr lang="fr-BE" altLang="en-US" sz="1600" i="1" dirty="0" smtClean="0"/>
              <a:t> B2</a:t>
            </a:r>
            <a:endParaRPr lang="en-GB" altLang="en-US" sz="1600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36504"/>
          </a:xfrm>
          <a:noFill/>
        </p:spPr>
        <p:txBody>
          <a:bodyPr/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fr-BE" sz="2000" b="1" i="0" dirty="0" smtClean="0"/>
              <a:t>	2.3 Financial allocation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fr-BE" sz="200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Lots </a:t>
            </a:r>
            <a:r>
              <a:rPr lang="fr-BE" sz="2000" i="0" dirty="0" err="1" smtClean="0"/>
              <a:t>compulsory</a:t>
            </a:r>
            <a:r>
              <a:rPr lang="fr-BE" sz="2000" i="0" dirty="0" smtClean="0"/>
              <a:t> for </a:t>
            </a:r>
            <a:r>
              <a:rPr lang="fr-BE" sz="2000" i="0" dirty="0" err="1" smtClean="0"/>
              <a:t>CSOs</a:t>
            </a:r>
            <a:r>
              <a:rPr lang="fr-BE" sz="2000" i="0" dirty="0" smtClean="0"/>
              <a:t> and </a:t>
            </a:r>
            <a:r>
              <a:rPr lang="fr-BE" sz="2000" i="0" dirty="0" err="1" smtClean="0"/>
              <a:t>LAs</a:t>
            </a:r>
            <a:r>
              <a:rPr lang="fr-BE" sz="2000" i="0" dirty="0" smtClean="0"/>
              <a:t> (     budget </a:t>
            </a:r>
            <a:r>
              <a:rPr lang="fr-BE" sz="2000" i="0" dirty="0" err="1" smtClean="0"/>
              <a:t>lines</a:t>
            </a:r>
            <a:r>
              <a:rPr lang="fr-BE" sz="2000" i="0" dirty="0" smtClean="0"/>
              <a:t>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Lots: </a:t>
            </a:r>
            <a:r>
              <a:rPr lang="fr-BE" sz="2000" i="0" dirty="0" err="1" smtClean="0"/>
              <a:t>can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establish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different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rules</a:t>
            </a:r>
            <a:r>
              <a:rPr lang="fr-BE" sz="2000" i="0" dirty="0" smtClean="0"/>
              <a:t> for local </a:t>
            </a:r>
            <a:r>
              <a:rPr lang="fr-BE" sz="2000" i="0" dirty="0" err="1" smtClean="0"/>
              <a:t>actors</a:t>
            </a:r>
            <a:r>
              <a:rPr lang="fr-BE" sz="2000" i="0" dirty="0" smtClean="0"/>
              <a:t> vs. </a:t>
            </a:r>
            <a:r>
              <a:rPr lang="fr-BE" sz="2000" i="0" dirty="0" err="1" smtClean="0"/>
              <a:t>European</a:t>
            </a:r>
            <a:r>
              <a:rPr lang="fr-BE" sz="2000" i="0" dirty="0" smtClean="0"/>
              <a:t>, </a:t>
            </a:r>
            <a:r>
              <a:rPr lang="fr-BE" sz="2000" i="0" dirty="0" err="1" smtClean="0"/>
              <a:t>separate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levels</a:t>
            </a:r>
            <a:r>
              <a:rPr lang="fr-BE" sz="2000" i="0" dirty="0" smtClean="0"/>
              <a:t>, types of actions…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Ring-</a:t>
            </a:r>
            <a:r>
              <a:rPr lang="fr-BE" sz="2000" i="0" dirty="0" err="1" smtClean="0"/>
              <a:t>fencing</a:t>
            </a:r>
            <a:r>
              <a:rPr lang="fr-BE" sz="2000" i="0" dirty="0" smtClean="0"/>
              <a:t>: </a:t>
            </a:r>
            <a:r>
              <a:rPr lang="fr-BE" sz="2000" i="0" dirty="0" err="1" smtClean="0"/>
              <a:t>same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rules</a:t>
            </a:r>
            <a:r>
              <a:rPr lang="fr-BE" sz="2000" i="0" dirty="0" smtClean="0"/>
              <a:t> for all but % set </a:t>
            </a:r>
            <a:r>
              <a:rPr lang="fr-BE" sz="2000" i="0" dirty="0" err="1" smtClean="0"/>
              <a:t>aside</a:t>
            </a:r>
            <a:r>
              <a:rPr lang="fr-BE" sz="2000" i="0" dirty="0" smtClean="0"/>
              <a:t> (</a:t>
            </a:r>
            <a:r>
              <a:rPr lang="fr-BE" sz="2000" i="0" dirty="0" err="1" smtClean="0"/>
              <a:t>locals</a:t>
            </a:r>
            <a:r>
              <a:rPr lang="fr-BE" sz="2000" i="0" dirty="0" smtClean="0"/>
              <a:t>, </a:t>
            </a:r>
            <a:r>
              <a:rPr lang="fr-BE" sz="2000" i="0" dirty="0" err="1" smtClean="0"/>
              <a:t>territories</a:t>
            </a:r>
            <a:r>
              <a:rPr lang="fr-BE" sz="2000" i="0" dirty="0" smtClean="0"/>
              <a:t>…)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err="1" smtClean="0"/>
              <a:t>Sub-granting</a:t>
            </a:r>
            <a:r>
              <a:rPr lang="fr-BE" sz="2000" i="0" dirty="0" smtClean="0"/>
              <a:t>/support to </a:t>
            </a:r>
            <a:r>
              <a:rPr lang="fr-BE" sz="2000" i="0" dirty="0" err="1" smtClean="0"/>
              <a:t>third</a:t>
            </a:r>
            <a:r>
              <a:rPr lang="fr-BE" sz="2000" i="0" dirty="0" smtClean="0"/>
              <a:t> parties:  </a:t>
            </a:r>
            <a:r>
              <a:rPr lang="fr-BE" sz="2000" i="0" dirty="0" err="1" smtClean="0"/>
              <a:t>handle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with</a:t>
            </a:r>
            <a:r>
              <a:rPr lang="fr-BE" sz="2000" i="0" dirty="0" smtClean="0"/>
              <a:t> care…</a:t>
            </a:r>
          </a:p>
        </p:txBody>
      </p:sp>
      <p:sp>
        <p:nvSpPr>
          <p:cNvPr id="4" name="Not Equal 3"/>
          <p:cNvSpPr>
            <a:spLocks noChangeAspect="1"/>
          </p:cNvSpPr>
          <p:nvPr/>
        </p:nvSpPr>
        <p:spPr bwMode="auto">
          <a:xfrm>
            <a:off x="5589668" y="2454035"/>
            <a:ext cx="268920" cy="303581"/>
          </a:xfrm>
          <a:prstGeom prst="mathNotEqual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7236296" y="5994996"/>
            <a:ext cx="978408" cy="484632"/>
          </a:xfrm>
          <a:prstGeom prst="rightArrow">
            <a:avLst/>
          </a:prstGeom>
          <a:solidFill>
            <a:srgbClr val="00206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59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936625"/>
          </a:xfrm>
        </p:spPr>
        <p:txBody>
          <a:bodyPr/>
          <a:lstStyle/>
          <a:p>
            <a:pPr algn="ctr"/>
            <a:r>
              <a:rPr lang="fr-BE" i="1" dirty="0"/>
              <a:t>Focus on </a:t>
            </a:r>
            <a:r>
              <a:rPr lang="fr-BE" i="1" dirty="0" err="1" smtClean="0"/>
              <a:t>sub-granting</a:t>
            </a:r>
            <a:r>
              <a:rPr lang="fr-BE" i="1" dirty="0"/>
              <a:t/>
            </a:r>
            <a:br>
              <a:rPr lang="fr-BE" i="1" dirty="0"/>
            </a:b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41275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endParaRPr lang="fr-BE" dirty="0"/>
          </a:p>
          <a:p>
            <a:pPr lvl="1"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400" b="0" i="0" dirty="0" smtClean="0"/>
              <a:t>"Learning by </a:t>
            </a:r>
            <a:r>
              <a:rPr lang="fr-BE" sz="2400" b="0" i="0" dirty="0" err="1" smtClean="0"/>
              <a:t>doing</a:t>
            </a:r>
            <a:r>
              <a:rPr lang="fr-BE" sz="2400" b="0" i="0" dirty="0" smtClean="0"/>
              <a:t>" </a:t>
            </a:r>
            <a:r>
              <a:rPr lang="fr-BE" sz="2400" b="0" i="0" dirty="0" err="1" smtClean="0"/>
              <a:t>approach</a:t>
            </a:r>
            <a:endParaRPr lang="fr-BE" sz="2400" b="0" i="0" dirty="0" smtClean="0"/>
          </a:p>
          <a:p>
            <a:pPr marL="0" indent="0">
              <a:buNone/>
            </a:pPr>
            <a:endParaRPr lang="fr-BE" i="0" dirty="0"/>
          </a:p>
          <a:p>
            <a:pPr lvl="1"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400" b="0" i="0" dirty="0" err="1" smtClean="0"/>
              <a:t>Risks</a:t>
            </a:r>
            <a:r>
              <a:rPr lang="fr-BE" sz="2400" b="0" i="0" dirty="0" smtClean="0"/>
              <a:t> &amp; </a:t>
            </a:r>
            <a:r>
              <a:rPr lang="fr-BE" sz="2400" b="0" i="0" dirty="0" err="1" smtClean="0"/>
              <a:t>workload</a:t>
            </a:r>
            <a:r>
              <a:rPr lang="fr-BE" sz="2400" b="0" i="0" dirty="0" smtClean="0"/>
              <a:t> </a:t>
            </a:r>
            <a:r>
              <a:rPr lang="fr-BE" sz="2400" b="0" i="0" dirty="0" err="1" smtClean="0"/>
              <a:t>with</a:t>
            </a:r>
            <a:r>
              <a:rPr lang="fr-BE" sz="2400" b="0" i="0" dirty="0" smtClean="0"/>
              <a:t> main </a:t>
            </a:r>
            <a:r>
              <a:rPr lang="fr-BE" sz="2400" b="0" i="0" dirty="0" err="1" smtClean="0"/>
              <a:t>applicants</a:t>
            </a:r>
            <a:endParaRPr lang="fr-BE" sz="2400" b="0" i="0" dirty="0" smtClean="0"/>
          </a:p>
          <a:p>
            <a:pPr marL="0" indent="0">
              <a:buNone/>
            </a:pPr>
            <a:endParaRPr lang="fr-BE" i="0" dirty="0"/>
          </a:p>
          <a:p>
            <a:pPr lvl="1"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400" b="0" i="0" dirty="0" err="1" smtClean="0"/>
              <a:t>Ownership</a:t>
            </a:r>
            <a:r>
              <a:rPr lang="fr-BE" sz="2400" b="0" i="0" dirty="0" smtClean="0"/>
              <a:t> &amp; </a:t>
            </a:r>
            <a:r>
              <a:rPr lang="fr-BE" sz="2400" b="0" i="0" dirty="0" err="1" smtClean="0"/>
              <a:t>sustainability</a:t>
            </a:r>
            <a:r>
              <a:rPr lang="fr-BE" sz="2400" b="0" i="0" dirty="0" smtClean="0"/>
              <a:t> essential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613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529013"/>
          </a:xfrm>
        </p:spPr>
        <p:txBody>
          <a:bodyPr/>
          <a:lstStyle/>
          <a:p>
            <a:pPr marL="0" indent="0">
              <a:buNone/>
            </a:pPr>
            <a:r>
              <a:rPr lang="fr-BE" sz="2000" b="1" i="0" dirty="0" smtClean="0"/>
              <a:t>	</a:t>
            </a:r>
            <a:r>
              <a:rPr lang="en-GB" sz="2000" b="1" i="0" dirty="0" smtClean="0"/>
              <a:t>2.4 Eligibility criteria </a:t>
            </a:r>
          </a:p>
          <a:p>
            <a:pPr marL="0" indent="0">
              <a:buNone/>
            </a:pPr>
            <a:endParaRPr lang="en-GB" sz="2000" b="1" i="0" dirty="0" smtClean="0"/>
          </a:p>
          <a:p>
            <a:pPr marL="0" indent="0">
              <a:buNone/>
            </a:pPr>
            <a:endParaRPr lang="en-GB" sz="2000" b="1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Offer the possibility to ensure smart combination of stakeholders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Partnerships based on status and capacities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Associate status to involve private sector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48226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IV- Smart support </a:t>
            </a:r>
            <a:r>
              <a:rPr lang="fr-BE" dirty="0" err="1" smtClean="0"/>
              <a:t>measures</a:t>
            </a:r>
            <a:r>
              <a:rPr lang="fr-BE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u="sng" dirty="0" smtClean="0"/>
              <a:t>1. </a:t>
            </a:r>
            <a:r>
              <a:rPr lang="fr-BE" u="sng" dirty="0" err="1" smtClean="0"/>
              <a:t>Before</a:t>
            </a:r>
            <a:r>
              <a:rPr lang="fr-BE" u="sng" dirty="0" smtClean="0"/>
              <a:t> </a:t>
            </a:r>
            <a:r>
              <a:rPr lang="fr-BE" u="sng" dirty="0" err="1" smtClean="0"/>
              <a:t>launching</a:t>
            </a:r>
            <a:r>
              <a:rPr lang="fr-BE" u="sng" dirty="0" smtClean="0"/>
              <a:t> Call for </a:t>
            </a:r>
            <a:r>
              <a:rPr lang="fr-BE" u="sng" dirty="0" err="1" smtClean="0"/>
              <a:t>Proposals</a:t>
            </a:r>
            <a:endParaRPr lang="fr-BE" u="sng" dirty="0" smtClean="0"/>
          </a:p>
          <a:p>
            <a:pPr marL="457200" indent="-457200">
              <a:buAutoNum type="arabicPeriod"/>
            </a:pPr>
            <a:endParaRPr lang="fr-BE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Support </a:t>
            </a:r>
            <a:r>
              <a:rPr lang="fr-BE" sz="2000" i="0" dirty="0" err="1" smtClean="0"/>
              <a:t>studies</a:t>
            </a:r>
            <a:r>
              <a:rPr lang="fr-BE" sz="2000" i="0" dirty="0" smtClean="0"/>
              <a:t> on TALD </a:t>
            </a:r>
            <a:r>
              <a:rPr lang="fr-BE" sz="2000" i="0" dirty="0" err="1" smtClean="0"/>
              <a:t>related</a:t>
            </a:r>
            <a:r>
              <a:rPr lang="fr-BE" sz="2000" i="0" dirty="0" smtClean="0"/>
              <a:t> issues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Consultations to </a:t>
            </a:r>
            <a:r>
              <a:rPr lang="fr-BE" sz="2000" i="0" dirty="0" err="1" smtClean="0"/>
              <a:t>identify</a:t>
            </a:r>
            <a:r>
              <a:rPr lang="fr-BE" sz="2000" i="0" dirty="0" smtClean="0"/>
              <a:t> entry points for TALD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err="1" smtClean="0"/>
              <a:t>Provide</a:t>
            </a:r>
            <a:r>
              <a:rPr lang="fr-BE" sz="2000" i="0" dirty="0" smtClean="0"/>
              <a:t> training for </a:t>
            </a:r>
            <a:r>
              <a:rPr lang="fr-BE" sz="2000" i="0" dirty="0" err="1" smtClean="0"/>
              <a:t>LAs</a:t>
            </a:r>
            <a:endParaRPr lang="fr-BE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dirty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91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80520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2. During and after the call</a:t>
            </a:r>
          </a:p>
          <a:p>
            <a:pPr marL="0" indent="0">
              <a:buNone/>
            </a:pPr>
            <a:endParaRPr lang="en-GB" sz="2000" u="sng" dirty="0" smtClean="0"/>
          </a:p>
          <a:p>
            <a:pPr marL="0" indent="0">
              <a:buNone/>
            </a:pPr>
            <a:r>
              <a:rPr lang="en-GB" sz="2000" b="1" i="0" dirty="0" smtClean="0"/>
              <a:t>During the evaluation of proposals</a:t>
            </a:r>
          </a:p>
          <a:p>
            <a:pPr marL="0" indent="0">
              <a:buNone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Information sessions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Helpdesk for short-listed applicants (equal treatment !)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2000" i="0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sz="2000" b="1" i="0" dirty="0" smtClean="0"/>
              <a:t>After contracting selected projects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2000" b="1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Training, coaching, networking, exchanges of experience, study visits, system audits…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Exchanges with government and other stakeholders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u="sng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u="sng" dirty="0" smtClean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6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936625"/>
          </a:xfrm>
        </p:spPr>
        <p:txBody>
          <a:bodyPr/>
          <a:lstStyle/>
          <a:p>
            <a:pPr algn="ctr"/>
            <a:r>
              <a:rPr lang="fr-BE" dirty="0" smtClean="0"/>
              <a:t>Contents of the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672508"/>
          </a:xfrm>
        </p:spPr>
        <p:txBody>
          <a:bodyPr/>
          <a:lstStyle/>
          <a:p>
            <a:r>
              <a:rPr lang="en-US" altLang="en-US" i="0" dirty="0" smtClean="0"/>
              <a:t>I- Thematic program CSO-LA vs bi-lateral </a:t>
            </a:r>
          </a:p>
          <a:p>
            <a:endParaRPr lang="en-US" altLang="en-US" i="0" dirty="0" smtClean="0"/>
          </a:p>
          <a:p>
            <a:r>
              <a:rPr lang="en-US" altLang="en-US" i="0" dirty="0" smtClean="0"/>
              <a:t>II- Grants vs other types of financing</a:t>
            </a:r>
          </a:p>
          <a:p>
            <a:endParaRPr lang="en-US" altLang="en-US" i="0" dirty="0" smtClean="0"/>
          </a:p>
          <a:p>
            <a:r>
              <a:rPr lang="en-US" altLang="en-US" i="0" dirty="0" smtClean="0"/>
              <a:t>III- Smart guidelines key to successful promotion of TALD</a:t>
            </a:r>
          </a:p>
          <a:p>
            <a:endParaRPr lang="en-US" altLang="en-US" i="0" dirty="0" smtClean="0"/>
          </a:p>
          <a:p>
            <a:r>
              <a:rPr lang="en-US" altLang="en-US" i="0" dirty="0" smtClean="0"/>
              <a:t>IV- Smart Support Measures beyond the portfolio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43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936625"/>
          </a:xfrm>
        </p:spPr>
        <p:txBody>
          <a:bodyPr/>
          <a:lstStyle/>
          <a:p>
            <a:pPr algn="ctr"/>
            <a:r>
              <a:rPr lang="en-US" altLang="en-US" i="0" dirty="0" smtClean="0"/>
              <a:t/>
            </a:r>
            <a:br>
              <a:rPr lang="en-US" altLang="en-US" i="0" dirty="0" smtClean="0"/>
            </a:br>
            <a:r>
              <a:rPr lang="en-US" altLang="en-US" sz="2800" i="0" dirty="0" smtClean="0"/>
              <a:t>I- Thematic program CSO-LA </a:t>
            </a:r>
            <a:br>
              <a:rPr lang="en-US" altLang="en-US" sz="2800" i="0" dirty="0" smtClean="0"/>
            </a:br>
            <a:r>
              <a:rPr lang="en-US" altLang="en-US" sz="2800" i="0" dirty="0" smtClean="0"/>
              <a:t>vs bi-lateral </a:t>
            </a:r>
            <a:br>
              <a:rPr lang="en-US" altLang="en-US" sz="2800" i="0" dirty="0" smtClean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032969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1. Specificities and interests of the TP CSO-LA</a:t>
            </a:r>
          </a:p>
          <a:p>
            <a:endParaRPr lang="en-GB" u="sng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1800" i="0" dirty="0" smtClean="0"/>
              <a:t>Support CSOs/LAs' role in </a:t>
            </a:r>
            <a:r>
              <a:rPr lang="en-GB" sz="1800" b="1" i="0" dirty="0" smtClean="0"/>
              <a:t>governance</a:t>
            </a:r>
            <a:r>
              <a:rPr lang="en-GB" sz="1800" i="0" dirty="0" smtClean="0"/>
              <a:t> and development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18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1800" b="1" i="0" dirty="0" smtClean="0"/>
              <a:t>Actor-led</a:t>
            </a:r>
            <a:r>
              <a:rPr lang="en-GB" sz="1800" i="0" dirty="0" smtClean="0"/>
              <a:t> initiative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18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1800" b="1" i="0" dirty="0" smtClean="0"/>
              <a:t>Actor-based</a:t>
            </a:r>
            <a:r>
              <a:rPr lang="en-GB" sz="1800" i="0" dirty="0" smtClean="0"/>
              <a:t> initiative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18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1800" i="0" dirty="0" smtClean="0"/>
              <a:t>Strong focus on local </a:t>
            </a:r>
            <a:r>
              <a:rPr lang="en-GB" sz="1800" b="1" i="0" dirty="0" smtClean="0"/>
              <a:t>capacity development </a:t>
            </a:r>
            <a:r>
              <a:rPr lang="en-GB" sz="1800" i="0" dirty="0" smtClean="0"/>
              <a:t>(local empowerment?)</a:t>
            </a:r>
            <a:endParaRPr lang="en-GB" sz="1800" i="0" dirty="0"/>
          </a:p>
        </p:txBody>
      </p:sp>
    </p:spTree>
    <p:extLst>
      <p:ext uri="{BB962C8B-B14F-4D97-AF65-F5344CB8AC3E}">
        <p14:creationId xmlns:p14="http://schemas.microsoft.com/office/powerpoint/2010/main" val="10138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248472"/>
          </a:xfrm>
        </p:spPr>
        <p:txBody>
          <a:bodyPr/>
          <a:lstStyle/>
          <a:p>
            <a:r>
              <a:rPr lang="en-GB" u="sng" dirty="0" smtClean="0"/>
              <a:t>2. Aid and implementation modalities</a:t>
            </a:r>
          </a:p>
          <a:p>
            <a:endParaRPr lang="fr-BE" sz="2000" i="0" dirty="0" smtClean="0"/>
          </a:p>
          <a:p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Project approach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Centralised management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Call for proposals - Direct awards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fr-BE" sz="2000" i="0" dirty="0" smtClean="0"/>
              <a:t>Procurement of services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357408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936625"/>
          </a:xfrm>
        </p:spPr>
        <p:txBody>
          <a:bodyPr/>
          <a:lstStyle/>
          <a:p>
            <a:pPr algn="ctr"/>
            <a:r>
              <a:rPr lang="fr-BE" dirty="0" smtClean="0"/>
              <a:t>II- Grants vs </a:t>
            </a:r>
            <a:r>
              <a:rPr lang="fr-BE" dirty="0" err="1" smtClean="0"/>
              <a:t>other</a:t>
            </a:r>
            <a:r>
              <a:rPr lang="fr-BE" dirty="0" smtClean="0"/>
              <a:t> types of </a:t>
            </a:r>
            <a:r>
              <a:rPr lang="fr-BE" dirty="0" err="1" smtClean="0"/>
              <a:t>financing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u="sng" dirty="0" smtClean="0"/>
              <a:t>1. A broader tool?</a:t>
            </a:r>
          </a:p>
          <a:p>
            <a:pPr marL="457200" indent="-457200">
              <a:buAutoNum type="arabicPeriod"/>
            </a:pPr>
            <a:endParaRPr lang="en-GB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b="1" i="0" dirty="0" smtClean="0"/>
              <a:t>Competitive</a:t>
            </a:r>
            <a:r>
              <a:rPr lang="en-GB" sz="2000" i="0" dirty="0" smtClean="0"/>
              <a:t> procedures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Intervention logic drafted </a:t>
            </a:r>
            <a:r>
              <a:rPr lang="en-GB" sz="2000" b="1" i="0" dirty="0"/>
              <a:t>only</a:t>
            </a:r>
            <a:r>
              <a:rPr lang="en-GB" sz="2000" i="0" dirty="0"/>
              <a:t> by </a:t>
            </a:r>
            <a:r>
              <a:rPr lang="en-GB" sz="2000" i="0" dirty="0" smtClean="0"/>
              <a:t>CSOs-LAs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b="1" i="0" dirty="0" smtClean="0"/>
              <a:t>Co-financing</a:t>
            </a:r>
            <a:r>
              <a:rPr lang="en-GB" sz="2000" i="0" dirty="0" smtClean="0"/>
              <a:t> rule</a:t>
            </a:r>
          </a:p>
          <a:p>
            <a:pPr marL="457200" indent="-4572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018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3529013"/>
          </a:xfrm>
          <a:noFill/>
        </p:spPr>
        <p:txBody>
          <a:bodyPr/>
          <a:lstStyle/>
          <a:p>
            <a:r>
              <a:rPr lang="en-GB" u="sng" dirty="0" smtClean="0"/>
              <a:t>2. A tool to use wisely</a:t>
            </a:r>
          </a:p>
          <a:p>
            <a:endParaRPr lang="en-GB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dirty="0" smtClean="0"/>
              <a:t>Mitigate the risks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dirty="0" smtClean="0"/>
              <a:t>	 Smart guidelines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dirty="0" smtClean="0"/>
              <a:t>	Smart support measures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899592" y="3691756"/>
            <a:ext cx="360000" cy="21602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6">
                <a:lumMod val="75000"/>
                <a:alpha val="38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Verdana" pitchFamily="34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899684" y="4581128"/>
            <a:ext cx="360000" cy="21602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6">
                <a:lumMod val="75000"/>
                <a:alpha val="38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1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III- </a:t>
            </a:r>
            <a:r>
              <a:rPr lang="fr-BE" dirty="0" err="1" smtClean="0"/>
              <a:t>Drafting</a:t>
            </a:r>
            <a:r>
              <a:rPr lang="fr-BE" dirty="0" smtClean="0"/>
              <a:t> smart guidelines: a </a:t>
            </a:r>
            <a:r>
              <a:rPr lang="fr-BE" dirty="0" err="1" smtClean="0"/>
              <a:t>strategic</a:t>
            </a:r>
            <a:r>
              <a:rPr lang="fr-BE" dirty="0" smtClean="0"/>
              <a:t> and </a:t>
            </a:r>
            <a:r>
              <a:rPr lang="fr-BE" dirty="0" err="1" smtClean="0"/>
              <a:t>political</a:t>
            </a:r>
            <a:r>
              <a:rPr lang="fr-BE" dirty="0" smtClean="0"/>
              <a:t> </a:t>
            </a:r>
            <a:r>
              <a:rPr lang="fr-BE" dirty="0" err="1" smtClean="0"/>
              <a:t>tool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 smtClean="0"/>
              <a:t>1. Beforehand</a:t>
            </a:r>
          </a:p>
          <a:p>
            <a:pPr marL="0" indent="0">
              <a:buNone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Read CSO-LA Action Documents carefully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Good knowledge of country context and agenda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r>
              <a:rPr lang="en-GB" sz="2000" i="0" dirty="0" smtClean="0"/>
              <a:t>Comprehensive vision at EUD level (bi-lateral, dialogue)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291271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176464"/>
          </a:xfrm>
        </p:spPr>
        <p:txBody>
          <a:bodyPr/>
          <a:lstStyle/>
          <a:p>
            <a:r>
              <a:rPr lang="fr-BE" u="sng" dirty="0" smtClean="0"/>
              <a:t>2. </a:t>
            </a:r>
            <a:r>
              <a:rPr lang="fr-BE" u="sng" dirty="0" err="1" smtClean="0"/>
              <a:t>Drafting</a:t>
            </a:r>
            <a:r>
              <a:rPr lang="fr-BE" u="sng" dirty="0" smtClean="0"/>
              <a:t> guidelines </a:t>
            </a:r>
            <a:r>
              <a:rPr lang="fr-BE" u="sng" dirty="0" err="1"/>
              <a:t>s</a:t>
            </a:r>
            <a:r>
              <a:rPr lang="fr-BE" u="sng" dirty="0" err="1" smtClean="0"/>
              <a:t>tep</a:t>
            </a:r>
            <a:r>
              <a:rPr lang="fr-BE" u="sng" dirty="0" smtClean="0"/>
              <a:t> by </a:t>
            </a:r>
            <a:r>
              <a:rPr lang="fr-BE" u="sng" dirty="0" err="1"/>
              <a:t>s</a:t>
            </a:r>
            <a:r>
              <a:rPr lang="fr-BE" u="sng" dirty="0" err="1" smtClean="0"/>
              <a:t>tep</a:t>
            </a:r>
            <a:r>
              <a:rPr lang="fr-BE" u="sng" dirty="0" smtClean="0"/>
              <a:t> </a:t>
            </a:r>
          </a:p>
          <a:p>
            <a:endParaRPr lang="fr-BE" u="sng" dirty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fr-BE" sz="2000" dirty="0" smtClean="0"/>
              <a:t>	</a:t>
            </a:r>
            <a:r>
              <a:rPr lang="fr-BE" sz="2000" b="1" i="0" dirty="0" smtClean="0"/>
              <a:t>2.1 Background</a:t>
            </a:r>
            <a:endParaRPr lang="fr-BE" sz="2000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fr-BE" sz="2000" u="sng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BE" sz="2000" i="0" dirty="0" smtClean="0"/>
              <a:t>Standard info on CSO-LA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BE" sz="2000" i="0" dirty="0" err="1" smtClean="0"/>
              <a:t>Past</a:t>
            </a:r>
            <a:r>
              <a:rPr lang="fr-BE" sz="2000" i="0" dirty="0" smtClean="0"/>
              <a:t> &amp; </a:t>
            </a:r>
            <a:r>
              <a:rPr lang="fr-BE" sz="2000" i="0" dirty="0" err="1" smtClean="0"/>
              <a:t>current</a:t>
            </a:r>
            <a:r>
              <a:rPr lang="fr-BE" sz="2000" i="0" dirty="0" smtClean="0"/>
              <a:t> vision for CSO-LA in the country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BE" sz="2000" i="0" dirty="0" err="1" smtClean="0"/>
              <a:t>Complementarity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with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other</a:t>
            </a:r>
            <a:r>
              <a:rPr lang="fr-BE" sz="2000" i="0" dirty="0" smtClean="0"/>
              <a:t> programmes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fr-BE" sz="18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150671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3529013"/>
          </a:xfrm>
        </p:spPr>
        <p:txBody>
          <a:bodyPr/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sz="2000" b="1" i="0" dirty="0" smtClean="0"/>
              <a:t>	2.2 Objectives and priorities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2000" b="1" i="0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BE" sz="2000" i="0" dirty="0" err="1" smtClean="0"/>
              <a:t>Based</a:t>
            </a:r>
            <a:r>
              <a:rPr lang="fr-BE" sz="2000" i="0" dirty="0" smtClean="0"/>
              <a:t> on </a:t>
            </a:r>
            <a:r>
              <a:rPr lang="fr-BE" sz="2000" i="0" dirty="0" err="1" smtClean="0"/>
              <a:t>problem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analysis</a:t>
            </a:r>
            <a:r>
              <a:rPr lang="fr-BE" sz="2000" i="0" dirty="0" smtClean="0"/>
              <a:t>, </a:t>
            </a:r>
            <a:r>
              <a:rPr lang="fr-BE" sz="2000" i="0" dirty="0" err="1" smtClean="0"/>
              <a:t>stakeholder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analysis</a:t>
            </a:r>
            <a:r>
              <a:rPr lang="fr-BE" sz="2000" i="0" dirty="0" smtClean="0"/>
              <a:t>, </a:t>
            </a:r>
            <a:r>
              <a:rPr lang="fr-BE" sz="2000" i="0" dirty="0" err="1" smtClean="0"/>
              <a:t>risk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analysis</a:t>
            </a:r>
            <a:r>
              <a:rPr lang="fr-BE" sz="2000" i="0" dirty="0" smtClean="0"/>
              <a:t>, </a:t>
            </a:r>
            <a:r>
              <a:rPr lang="fr-BE" sz="2000" i="0" dirty="0" err="1" smtClean="0"/>
              <a:t>lessons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learnt</a:t>
            </a:r>
            <a:r>
              <a:rPr lang="fr-BE" sz="2000" i="0" dirty="0" smtClean="0"/>
              <a:t> (</a:t>
            </a:r>
            <a:r>
              <a:rPr lang="fr-BE" sz="2000" i="0" dirty="0" err="1" smtClean="0"/>
              <a:t>like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bilateral</a:t>
            </a:r>
            <a:r>
              <a:rPr lang="fr-BE" sz="2000" i="0" dirty="0" smtClean="0"/>
              <a:t> Action Document)</a:t>
            </a: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</a:pP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2000" i="0" dirty="0" smtClean="0"/>
              <a:t>Narrow down the scope by geographical area, type of LAs, sector, scope of partnerships…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fr-BE" sz="2000" b="1" i="0" dirty="0" smtClean="0"/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fr-BE" sz="2000" i="0" dirty="0" err="1" smtClean="0"/>
              <a:t>Coherent</a:t>
            </a:r>
            <a:r>
              <a:rPr lang="fr-BE" sz="2000" i="0" dirty="0" smtClean="0"/>
              <a:t> portfolios: more </a:t>
            </a:r>
            <a:r>
              <a:rPr lang="fr-BE" sz="2000" i="0" dirty="0"/>
              <a:t>impact, synergies, exchanges of best </a:t>
            </a:r>
            <a:r>
              <a:rPr lang="fr-BE" sz="2000" i="0" dirty="0" smtClean="0"/>
              <a:t>practices, </a:t>
            </a:r>
            <a:r>
              <a:rPr lang="fr-BE" sz="2000" i="0" dirty="0" err="1" smtClean="0"/>
              <a:t>lessons</a:t>
            </a:r>
            <a:r>
              <a:rPr lang="fr-BE" sz="2000" i="0" dirty="0" smtClean="0"/>
              <a:t> </a:t>
            </a:r>
            <a:r>
              <a:rPr lang="fr-BE" sz="2000" i="0" dirty="0" err="1"/>
              <a:t>learnt</a:t>
            </a:r>
            <a:endParaRPr lang="fr-BE" sz="2000" i="0" dirty="0"/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en-GB" sz="2000" i="0" dirty="0" smtClean="0"/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sz="2000" b="1" i="0" dirty="0" smtClean="0"/>
              <a:t>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Verdana" panose="020B0604030504040204" pitchFamily="34" charset="0"/>
              <a:buChar char="•"/>
            </a:pPr>
            <a:endParaRPr lang="fr-BE" u="sng" dirty="0" smtClean="0"/>
          </a:p>
        </p:txBody>
      </p:sp>
    </p:spTree>
    <p:extLst>
      <p:ext uri="{BB962C8B-B14F-4D97-AF65-F5344CB8AC3E}">
        <p14:creationId xmlns:p14="http://schemas.microsoft.com/office/powerpoint/2010/main" val="242188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239</TotalTime>
  <Words>271</Words>
  <Application>Microsoft Office PowerPoint</Application>
  <PresentationFormat>On-screen Show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</vt:lpstr>
      <vt:lpstr>Promoting TALD through the Thematic Program CSO-LA</vt:lpstr>
      <vt:lpstr>Contents of the session</vt:lpstr>
      <vt:lpstr> I- Thematic program CSO-LA  vs bi-lateral  </vt:lpstr>
      <vt:lpstr>PowerPoint Presentation</vt:lpstr>
      <vt:lpstr>II- Grants vs other types of financing</vt:lpstr>
      <vt:lpstr>PowerPoint Presentation</vt:lpstr>
      <vt:lpstr>III- Drafting smart guidelines: a strategic and political tool</vt:lpstr>
      <vt:lpstr>PowerPoint Presentation</vt:lpstr>
      <vt:lpstr>PowerPoint Presentation</vt:lpstr>
      <vt:lpstr>PowerPoint Presentation</vt:lpstr>
      <vt:lpstr>Focus on sub-granting </vt:lpstr>
      <vt:lpstr>PowerPoint Presentation</vt:lpstr>
      <vt:lpstr>IV- Smart support measures 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Promoting TALD through the Thematic Program CSO-LA</dc:title>
  <dc:creator>SEGARD Juliette (DEVCO)</dc:creator>
  <cp:lastModifiedBy>Visitor-G4</cp:lastModifiedBy>
  <cp:revision>32</cp:revision>
  <dcterms:created xsi:type="dcterms:W3CDTF">2015-04-10T06:25:10Z</dcterms:created>
  <dcterms:modified xsi:type="dcterms:W3CDTF">2015-04-14T09:34:20Z</dcterms:modified>
</cp:coreProperties>
</file>