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1" r:id="rId6"/>
    <p:sldId id="263" r:id="rId7"/>
    <p:sldId id="262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2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15/04/15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‹n.›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Khyber</a:t>
            </a:r>
            <a:r>
              <a:rPr lang="it-IT" dirty="0" smtClean="0"/>
              <a:t> </a:t>
            </a:r>
            <a:r>
              <a:rPr lang="it-IT" dirty="0" err="1" smtClean="0"/>
              <a:t>Pakhtunkwa</a:t>
            </a:r>
            <a:r>
              <a:rPr lang="it-IT" dirty="0" smtClean="0"/>
              <a:t>…..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2079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does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mean</a:t>
            </a:r>
            <a:r>
              <a:rPr lang="it-IT" dirty="0" smtClean="0"/>
              <a:t> </a:t>
            </a:r>
            <a:r>
              <a:rPr lang="it-IT" dirty="0" err="1" smtClean="0"/>
              <a:t>Rural</a:t>
            </a:r>
            <a:r>
              <a:rPr lang="it-IT" dirty="0" smtClean="0"/>
              <a:t> </a:t>
            </a:r>
            <a:r>
              <a:rPr lang="it-IT" dirty="0" err="1" smtClean="0"/>
              <a:t>Support</a:t>
            </a:r>
            <a:r>
              <a:rPr lang="it-IT" dirty="0" smtClean="0"/>
              <a:t> </a:t>
            </a:r>
            <a:r>
              <a:rPr lang="it-IT" dirty="0" err="1" smtClean="0"/>
              <a:t>Programme</a:t>
            </a:r>
            <a:r>
              <a:rPr lang="it-IT" dirty="0" smtClean="0"/>
              <a:t> in Pakistan?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A </a:t>
            </a:r>
            <a:r>
              <a:rPr lang="it-IT" dirty="0" err="1" smtClean="0"/>
              <a:t>movement</a:t>
            </a:r>
            <a:r>
              <a:rPr lang="it-IT" dirty="0" smtClean="0"/>
              <a:t> with more </a:t>
            </a:r>
            <a:r>
              <a:rPr lang="it-IT" dirty="0" err="1" smtClean="0"/>
              <a:t>than</a:t>
            </a:r>
            <a:r>
              <a:rPr lang="it-IT" dirty="0" smtClean="0"/>
              <a:t> 30 </a:t>
            </a:r>
            <a:r>
              <a:rPr lang="it-IT" dirty="0" err="1" smtClean="0"/>
              <a:t>years</a:t>
            </a:r>
            <a:r>
              <a:rPr lang="it-IT" dirty="0" smtClean="0"/>
              <a:t> of story </a:t>
            </a:r>
            <a:r>
              <a:rPr lang="it-IT" dirty="0" err="1" smtClean="0"/>
              <a:t>covering</a:t>
            </a:r>
            <a:r>
              <a:rPr lang="it-IT" dirty="0" smtClean="0"/>
              <a:t> 2/3 of </a:t>
            </a:r>
            <a:r>
              <a:rPr lang="it-IT" dirty="0" err="1" smtClean="0"/>
              <a:t>rural</a:t>
            </a:r>
            <a:r>
              <a:rPr lang="it-IT" dirty="0" smtClean="0"/>
              <a:t> Pakistan</a:t>
            </a:r>
          </a:p>
          <a:p>
            <a:r>
              <a:rPr lang="it-IT" dirty="0" smtClean="0"/>
              <a:t>11 </a:t>
            </a:r>
            <a:r>
              <a:rPr lang="it-IT" dirty="0" err="1" smtClean="0"/>
              <a:t>organisations</a:t>
            </a:r>
            <a:r>
              <a:rPr lang="it-IT" dirty="0" smtClean="0"/>
              <a:t> </a:t>
            </a:r>
            <a:r>
              <a:rPr lang="it-IT" dirty="0" err="1" smtClean="0"/>
              <a:t>organised</a:t>
            </a:r>
            <a:r>
              <a:rPr lang="it-IT" dirty="0" smtClean="0"/>
              <a:t> under the </a:t>
            </a:r>
            <a:r>
              <a:rPr lang="it-IT" dirty="0" err="1" smtClean="0"/>
              <a:t>supervision</a:t>
            </a:r>
            <a:r>
              <a:rPr lang="it-IT" dirty="0" smtClean="0"/>
              <a:t> of  an </a:t>
            </a:r>
            <a:r>
              <a:rPr lang="it-IT" dirty="0" err="1" smtClean="0"/>
              <a:t>umbrella</a:t>
            </a:r>
            <a:r>
              <a:rPr lang="it-IT" dirty="0" smtClean="0"/>
              <a:t> body</a:t>
            </a:r>
          </a:p>
          <a:p>
            <a:r>
              <a:rPr lang="it-IT" dirty="0" smtClean="0"/>
              <a:t>Investments in </a:t>
            </a:r>
            <a:r>
              <a:rPr lang="it-IT" dirty="0" err="1" smtClean="0"/>
              <a:t>research</a:t>
            </a:r>
            <a:r>
              <a:rPr lang="it-IT" dirty="0" smtClean="0"/>
              <a:t> </a:t>
            </a:r>
          </a:p>
          <a:p>
            <a:r>
              <a:rPr lang="it-IT" dirty="0" smtClean="0"/>
              <a:t>A </a:t>
            </a:r>
            <a:r>
              <a:rPr lang="it-IT" dirty="0" err="1" smtClean="0"/>
              <a:t>well</a:t>
            </a:r>
            <a:r>
              <a:rPr lang="it-IT" dirty="0" smtClean="0"/>
              <a:t> </a:t>
            </a:r>
            <a:r>
              <a:rPr lang="it-IT" dirty="0" err="1" smtClean="0"/>
              <a:t>defined</a:t>
            </a:r>
            <a:r>
              <a:rPr lang="it-IT" dirty="0" smtClean="0"/>
              <a:t> </a:t>
            </a:r>
            <a:r>
              <a:rPr lang="it-IT" dirty="0" err="1" smtClean="0"/>
              <a:t>nd</a:t>
            </a:r>
            <a:r>
              <a:rPr lang="it-IT" dirty="0" smtClean="0"/>
              <a:t> </a:t>
            </a:r>
            <a:r>
              <a:rPr lang="it-IT" dirty="0" err="1" smtClean="0"/>
              <a:t>tested</a:t>
            </a:r>
            <a:r>
              <a:rPr lang="it-IT" dirty="0" smtClean="0"/>
              <a:t> </a:t>
            </a:r>
            <a:r>
              <a:rPr lang="it-IT" dirty="0" err="1" smtClean="0"/>
              <a:t>approach</a:t>
            </a:r>
            <a:r>
              <a:rPr lang="it-IT" dirty="0" smtClean="0"/>
              <a:t> to community </a:t>
            </a:r>
            <a:r>
              <a:rPr lang="it-IT" dirty="0" err="1" smtClean="0"/>
              <a:t>mobilisation</a:t>
            </a:r>
            <a:r>
              <a:rPr lang="it-IT" dirty="0" smtClean="0"/>
              <a:t> </a:t>
            </a:r>
            <a:r>
              <a:rPr lang="it-IT" dirty="0" err="1" smtClean="0"/>
              <a:t>working</a:t>
            </a:r>
            <a:r>
              <a:rPr lang="it-IT" dirty="0" smtClean="0"/>
              <a:t> on </a:t>
            </a:r>
            <a:r>
              <a:rPr lang="it-IT" dirty="0" err="1" smtClean="0"/>
              <a:t>federation</a:t>
            </a:r>
            <a:r>
              <a:rPr lang="it-IT" dirty="0" smtClean="0"/>
              <a:t> of </a:t>
            </a:r>
            <a:r>
              <a:rPr lang="it-IT" dirty="0" err="1" smtClean="0"/>
              <a:t>communities</a:t>
            </a:r>
            <a:r>
              <a:rPr lang="it-IT" dirty="0" smtClean="0"/>
              <a:t> </a:t>
            </a:r>
            <a:r>
              <a:rPr lang="it-IT" dirty="0" err="1" smtClean="0"/>
              <a:t>into</a:t>
            </a:r>
            <a:r>
              <a:rPr lang="it-IT" dirty="0" smtClean="0"/>
              <a:t> </a:t>
            </a:r>
            <a:r>
              <a:rPr lang="it-IT" dirty="0" err="1" smtClean="0"/>
              <a:t>integrated</a:t>
            </a:r>
            <a:r>
              <a:rPr lang="it-IT" dirty="0" smtClean="0"/>
              <a:t> networks, </a:t>
            </a:r>
            <a:r>
              <a:rPr lang="it-IT" dirty="0" err="1" smtClean="0"/>
              <a:t>moblizing</a:t>
            </a:r>
            <a:r>
              <a:rPr lang="it-IT" dirty="0" smtClean="0"/>
              <a:t> </a:t>
            </a:r>
            <a:r>
              <a:rPr lang="it-IT" dirty="0" err="1" smtClean="0"/>
              <a:t>internal</a:t>
            </a:r>
            <a:r>
              <a:rPr lang="it-IT" dirty="0" smtClean="0"/>
              <a:t> </a:t>
            </a:r>
            <a:r>
              <a:rPr lang="it-IT" dirty="0" err="1" smtClean="0"/>
              <a:t>resources</a:t>
            </a:r>
            <a:r>
              <a:rPr lang="it-IT" dirty="0" smtClean="0"/>
              <a:t>, </a:t>
            </a:r>
            <a:r>
              <a:rPr lang="it-IT" dirty="0" err="1" smtClean="0"/>
              <a:t>seeking</a:t>
            </a:r>
            <a:r>
              <a:rPr lang="it-IT" dirty="0" smtClean="0"/>
              <a:t> </a:t>
            </a:r>
            <a:r>
              <a:rPr lang="it-IT" dirty="0" err="1" smtClean="0"/>
              <a:t>internal</a:t>
            </a:r>
            <a:r>
              <a:rPr lang="it-IT" dirty="0" smtClean="0"/>
              <a:t> </a:t>
            </a:r>
            <a:r>
              <a:rPr lang="it-IT" dirty="0" err="1" smtClean="0"/>
              <a:t>synergies</a:t>
            </a:r>
            <a:r>
              <a:rPr lang="it-IT" dirty="0" smtClean="0"/>
              <a:t>, </a:t>
            </a:r>
            <a:r>
              <a:rPr lang="it-IT" dirty="0" err="1" smtClean="0"/>
              <a:t>proposing</a:t>
            </a:r>
            <a:r>
              <a:rPr lang="it-IT" dirty="0" smtClean="0"/>
              <a:t> </a:t>
            </a:r>
            <a:r>
              <a:rPr lang="it-IT" dirty="0" err="1" smtClean="0"/>
              <a:t>themselves</a:t>
            </a:r>
            <a:r>
              <a:rPr lang="it-IT" dirty="0" smtClean="0"/>
              <a:t> to Local </a:t>
            </a:r>
            <a:r>
              <a:rPr lang="it-IT" dirty="0" err="1" smtClean="0"/>
              <a:t>Authorities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</a:t>
            </a:r>
            <a:r>
              <a:rPr lang="it-IT" dirty="0" err="1" smtClean="0"/>
              <a:t>authoritative</a:t>
            </a:r>
            <a:r>
              <a:rPr lang="it-IT" dirty="0" smtClean="0"/>
              <a:t> </a:t>
            </a:r>
            <a:r>
              <a:rPr lang="it-IT" dirty="0" err="1" smtClean="0"/>
              <a:t>counterparts</a:t>
            </a:r>
            <a:r>
              <a:rPr lang="it-IT" dirty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VOs</a:t>
            </a:r>
            <a:r>
              <a:rPr lang="it-IT" dirty="0" smtClean="0"/>
              <a:t>, Cos, </a:t>
            </a:r>
            <a:r>
              <a:rPr lang="it-IT" dirty="0" err="1" smtClean="0"/>
              <a:t>LSOs</a:t>
            </a:r>
            <a:r>
              <a:rPr lang="it-IT" dirty="0" smtClean="0"/>
              <a:t>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2443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Intervention</a:t>
            </a:r>
            <a:r>
              <a:rPr lang="it-IT" dirty="0" smtClean="0"/>
              <a:t> Area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Malakanad</a:t>
            </a:r>
            <a:r>
              <a:rPr lang="it-IT" dirty="0" smtClean="0"/>
              <a:t> </a:t>
            </a:r>
            <a:r>
              <a:rPr lang="it-IT" dirty="0" err="1" smtClean="0"/>
              <a:t>Division</a:t>
            </a:r>
            <a:r>
              <a:rPr lang="it-IT" dirty="0" smtClean="0"/>
              <a:t> in </a:t>
            </a:r>
            <a:r>
              <a:rPr lang="it-IT" dirty="0" err="1" smtClean="0"/>
              <a:t>Khyber</a:t>
            </a:r>
            <a:r>
              <a:rPr lang="it-IT" dirty="0" smtClean="0"/>
              <a:t> </a:t>
            </a:r>
            <a:r>
              <a:rPr lang="it-IT" dirty="0" err="1" smtClean="0"/>
              <a:t>Pakhtunkwa</a:t>
            </a:r>
            <a:r>
              <a:rPr lang="it-IT" dirty="0" smtClean="0"/>
              <a:t>, </a:t>
            </a:r>
            <a:r>
              <a:rPr lang="it-IT" dirty="0" err="1" smtClean="0"/>
              <a:t>composed</a:t>
            </a:r>
            <a:r>
              <a:rPr lang="it-IT" dirty="0" smtClean="0"/>
              <a:t> of 7 </a:t>
            </a:r>
            <a:r>
              <a:rPr lang="it-IT" dirty="0" err="1" smtClean="0"/>
              <a:t>districts</a:t>
            </a:r>
            <a:r>
              <a:rPr lang="it-IT" dirty="0" smtClean="0"/>
              <a:t> of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only</a:t>
            </a:r>
            <a:r>
              <a:rPr lang="it-IT" dirty="0" smtClean="0"/>
              <a:t> 6 are </a:t>
            </a:r>
            <a:r>
              <a:rPr lang="it-IT" dirty="0" err="1" smtClean="0"/>
              <a:t>targeted</a:t>
            </a:r>
            <a:endParaRPr lang="it-IT" dirty="0" smtClean="0"/>
          </a:p>
          <a:p>
            <a:r>
              <a:rPr lang="it-IT" dirty="0" err="1" smtClean="0"/>
              <a:t>Beneficiaries</a:t>
            </a:r>
            <a:r>
              <a:rPr lang="it-IT" dirty="0" smtClean="0"/>
              <a:t>:</a:t>
            </a:r>
          </a:p>
          <a:p>
            <a:pPr lvl="1"/>
            <a:r>
              <a:rPr lang="it-IT" dirty="0" err="1" smtClean="0"/>
              <a:t>Provincial</a:t>
            </a:r>
            <a:r>
              <a:rPr lang="it-IT" dirty="0" smtClean="0"/>
              <a:t> Level </a:t>
            </a:r>
            <a:r>
              <a:rPr lang="it-IT" dirty="0" err="1" smtClean="0"/>
              <a:t>Authorities</a:t>
            </a:r>
            <a:r>
              <a:rPr lang="it-IT" dirty="0" smtClean="0"/>
              <a:t> (line </a:t>
            </a:r>
            <a:r>
              <a:rPr lang="it-IT" dirty="0" err="1" smtClean="0"/>
              <a:t>departments</a:t>
            </a:r>
            <a:r>
              <a:rPr lang="it-IT" dirty="0" smtClean="0"/>
              <a:t>)</a:t>
            </a:r>
          </a:p>
          <a:p>
            <a:pPr lvl="1"/>
            <a:r>
              <a:rPr lang="it-IT" dirty="0" err="1" smtClean="0"/>
              <a:t>District</a:t>
            </a:r>
            <a:r>
              <a:rPr lang="it-IT" dirty="0" smtClean="0"/>
              <a:t> Level </a:t>
            </a:r>
            <a:r>
              <a:rPr lang="it-IT" dirty="0" err="1" smtClean="0"/>
              <a:t>Authorities</a:t>
            </a:r>
            <a:endParaRPr lang="it-IT" dirty="0"/>
          </a:p>
          <a:p>
            <a:pPr lvl="1"/>
            <a:r>
              <a:rPr lang="it-IT" dirty="0" err="1" smtClean="0"/>
              <a:t>Communities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92314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Projects</a:t>
            </a:r>
            <a:r>
              <a:rPr lang="it-IT" dirty="0" smtClean="0"/>
              <a:t> and </a:t>
            </a:r>
            <a:r>
              <a:rPr lang="it-IT" dirty="0" err="1" smtClean="0"/>
              <a:t>Programmes_past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PEACE </a:t>
            </a:r>
            <a:r>
              <a:rPr lang="it-IT" dirty="0" err="1" smtClean="0"/>
              <a:t>Programme</a:t>
            </a:r>
            <a:r>
              <a:rPr lang="it-IT" dirty="0" smtClean="0"/>
              <a:t>: </a:t>
            </a:r>
          </a:p>
          <a:p>
            <a:pPr lvl="1"/>
            <a:r>
              <a:rPr lang="it-IT" dirty="0" err="1" smtClean="0"/>
              <a:t>Contracted</a:t>
            </a:r>
            <a:r>
              <a:rPr lang="it-IT" dirty="0" smtClean="0"/>
              <a:t> in 2012 for 4 </a:t>
            </a:r>
            <a:r>
              <a:rPr lang="it-IT" dirty="0" err="1" smtClean="0"/>
              <a:t>years</a:t>
            </a:r>
            <a:endParaRPr lang="it-IT" dirty="0" smtClean="0"/>
          </a:p>
          <a:p>
            <a:pPr lvl="1"/>
            <a:r>
              <a:rPr lang="it-IT" dirty="0" smtClean="0"/>
              <a:t>40 </a:t>
            </a:r>
            <a:r>
              <a:rPr lang="it-IT" dirty="0" err="1" smtClean="0"/>
              <a:t>million</a:t>
            </a:r>
            <a:r>
              <a:rPr lang="it-IT" dirty="0" smtClean="0"/>
              <a:t> </a:t>
            </a:r>
            <a:r>
              <a:rPr lang="it-IT" dirty="0" err="1" smtClean="0"/>
              <a:t>Euros</a:t>
            </a:r>
            <a:endParaRPr lang="it-IT" dirty="0" smtClean="0"/>
          </a:p>
          <a:p>
            <a:pPr lvl="1"/>
            <a:r>
              <a:rPr lang="it-IT" dirty="0" err="1" smtClean="0"/>
              <a:t>Activities</a:t>
            </a:r>
            <a:r>
              <a:rPr lang="it-IT" dirty="0" smtClean="0"/>
              <a:t>: community </a:t>
            </a:r>
            <a:r>
              <a:rPr lang="it-IT" dirty="0" err="1" smtClean="0"/>
              <a:t>mobilisation</a:t>
            </a:r>
            <a:r>
              <a:rPr lang="it-IT" dirty="0" smtClean="0"/>
              <a:t>, community </a:t>
            </a:r>
            <a:r>
              <a:rPr lang="it-IT" dirty="0" err="1" smtClean="0"/>
              <a:t>physical</a:t>
            </a:r>
            <a:r>
              <a:rPr lang="it-IT" dirty="0" smtClean="0"/>
              <a:t> </a:t>
            </a:r>
            <a:r>
              <a:rPr lang="it-IT" dirty="0" err="1" smtClean="0"/>
              <a:t>infrastru</a:t>
            </a:r>
            <a:r>
              <a:rPr lang="it-IT" dirty="0" err="1"/>
              <a:t>c</a:t>
            </a:r>
            <a:r>
              <a:rPr lang="it-IT" dirty="0" err="1" smtClean="0"/>
              <a:t>tures</a:t>
            </a:r>
            <a:r>
              <a:rPr lang="it-IT" dirty="0" smtClean="0"/>
              <a:t>, </a:t>
            </a:r>
            <a:r>
              <a:rPr lang="it-IT" dirty="0" err="1" smtClean="0"/>
              <a:t>value</a:t>
            </a:r>
            <a:r>
              <a:rPr lang="it-IT" dirty="0" smtClean="0"/>
              <a:t> </a:t>
            </a:r>
            <a:r>
              <a:rPr lang="it-IT" dirty="0" err="1" smtClean="0"/>
              <a:t>chain</a:t>
            </a:r>
            <a:endParaRPr lang="it-IT" dirty="0" smtClean="0"/>
          </a:p>
          <a:p>
            <a:pPr lvl="2"/>
            <a:r>
              <a:rPr lang="it-IT" dirty="0" smtClean="0"/>
              <a:t>40% of the </a:t>
            </a:r>
            <a:r>
              <a:rPr lang="it-IT" dirty="0" err="1" smtClean="0"/>
              <a:t>targeted</a:t>
            </a:r>
            <a:r>
              <a:rPr lang="it-IT" dirty="0" smtClean="0"/>
              <a:t> </a:t>
            </a:r>
            <a:r>
              <a:rPr lang="it-IT" dirty="0" err="1" smtClean="0"/>
              <a:t>districts</a:t>
            </a:r>
            <a:r>
              <a:rPr lang="it-IT" dirty="0" smtClean="0"/>
              <a:t> in </a:t>
            </a:r>
            <a:r>
              <a:rPr lang="it-IT" dirty="0" err="1" smtClean="0"/>
              <a:t>Malakand</a:t>
            </a:r>
            <a:r>
              <a:rPr lang="it-IT" dirty="0" smtClean="0"/>
              <a:t> </a:t>
            </a:r>
            <a:r>
              <a:rPr lang="it-IT" dirty="0" err="1" smtClean="0"/>
              <a:t>Division</a:t>
            </a:r>
            <a:r>
              <a:rPr lang="it-IT" dirty="0" smtClean="0"/>
              <a:t> </a:t>
            </a:r>
            <a:r>
              <a:rPr lang="it-IT" dirty="0" err="1" smtClean="0"/>
              <a:t>will</a:t>
            </a:r>
            <a:r>
              <a:rPr lang="it-IT" dirty="0" smtClean="0"/>
              <a:t> be </a:t>
            </a:r>
            <a:r>
              <a:rPr lang="it-IT" dirty="0" err="1" smtClean="0"/>
              <a:t>organised</a:t>
            </a:r>
            <a:r>
              <a:rPr lang="it-IT" dirty="0" smtClean="0"/>
              <a:t> </a:t>
            </a:r>
            <a:r>
              <a:rPr lang="it-IT" dirty="0" err="1" smtClean="0"/>
              <a:t>into</a:t>
            </a:r>
            <a:r>
              <a:rPr lang="it-IT" dirty="0" smtClean="0"/>
              <a:t> Community </a:t>
            </a:r>
            <a:r>
              <a:rPr lang="it-IT" dirty="0" err="1" smtClean="0"/>
              <a:t>Organisations</a:t>
            </a:r>
            <a:r>
              <a:rPr lang="it-IT" dirty="0" smtClean="0"/>
              <a:t>  </a:t>
            </a:r>
          </a:p>
          <a:p>
            <a:pPr lvl="1"/>
            <a:endParaRPr lang="it-IT" dirty="0" smtClean="0"/>
          </a:p>
          <a:p>
            <a:pPr lvl="1"/>
            <a:endParaRPr lang="it-IT" dirty="0"/>
          </a:p>
          <a:p>
            <a:pPr marL="349250" lvl="1" indent="0">
              <a:buNone/>
            </a:pPr>
            <a:r>
              <a:rPr lang="it-IT" dirty="0" smtClean="0"/>
              <a:t>……AND THEN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3838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Projects</a:t>
            </a:r>
            <a:r>
              <a:rPr lang="it-IT" dirty="0"/>
              <a:t> and </a:t>
            </a:r>
            <a:r>
              <a:rPr lang="it-IT" dirty="0" err="1" smtClean="0"/>
              <a:t>Programmes_past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9111" y="2765778"/>
            <a:ext cx="7605889" cy="3979333"/>
          </a:xfrm>
        </p:spPr>
        <p:txBody>
          <a:bodyPr>
            <a:normAutofit/>
          </a:bodyPr>
          <a:lstStyle/>
          <a:p>
            <a:r>
              <a:rPr lang="it-IT" dirty="0" smtClean="0"/>
              <a:t>TA in PFM: an entry </a:t>
            </a:r>
            <a:r>
              <a:rPr lang="it-IT" dirty="0" err="1" smtClean="0"/>
              <a:t>point</a:t>
            </a:r>
            <a:r>
              <a:rPr lang="it-IT" dirty="0" smtClean="0"/>
              <a:t> to:</a:t>
            </a:r>
          </a:p>
          <a:p>
            <a:pPr lvl="1"/>
            <a:r>
              <a:rPr lang="it-IT" dirty="0" smtClean="0"/>
              <a:t>Test </a:t>
            </a:r>
            <a:r>
              <a:rPr lang="it-IT" dirty="0" err="1" smtClean="0"/>
              <a:t>district</a:t>
            </a:r>
            <a:r>
              <a:rPr lang="it-IT" dirty="0" smtClean="0"/>
              <a:t> Output </a:t>
            </a:r>
            <a:r>
              <a:rPr lang="it-IT" dirty="0" err="1" smtClean="0"/>
              <a:t>Based</a:t>
            </a:r>
            <a:r>
              <a:rPr lang="it-IT" dirty="0" smtClean="0"/>
              <a:t> </a:t>
            </a:r>
            <a:r>
              <a:rPr lang="it-IT" dirty="0" err="1" smtClean="0"/>
              <a:t>Budgeting</a:t>
            </a:r>
            <a:endParaRPr lang="it-IT" dirty="0" smtClean="0"/>
          </a:p>
          <a:p>
            <a:pPr lvl="1"/>
            <a:r>
              <a:rPr lang="it-IT" dirty="0" err="1" smtClean="0"/>
              <a:t>Build</a:t>
            </a:r>
            <a:r>
              <a:rPr lang="it-IT" dirty="0" smtClean="0"/>
              <a:t> </a:t>
            </a:r>
            <a:r>
              <a:rPr lang="it-IT" dirty="0" err="1" smtClean="0"/>
              <a:t>capacities</a:t>
            </a:r>
            <a:r>
              <a:rPr lang="it-IT" dirty="0" smtClean="0"/>
              <a:t> of </a:t>
            </a:r>
            <a:r>
              <a:rPr lang="it-IT" dirty="0" err="1" smtClean="0"/>
              <a:t>District</a:t>
            </a:r>
            <a:r>
              <a:rPr lang="it-IT" dirty="0" smtClean="0"/>
              <a:t> </a:t>
            </a:r>
            <a:r>
              <a:rPr lang="it-IT" dirty="0" err="1" smtClean="0"/>
              <a:t>Authorities</a:t>
            </a:r>
            <a:endParaRPr lang="it-IT" dirty="0" smtClean="0"/>
          </a:p>
          <a:p>
            <a:pPr lvl="1"/>
            <a:r>
              <a:rPr lang="it-IT" dirty="0" err="1" smtClean="0"/>
              <a:t>Develop</a:t>
            </a:r>
            <a:r>
              <a:rPr lang="it-IT" dirty="0" smtClean="0"/>
              <a:t> first </a:t>
            </a:r>
            <a:r>
              <a:rPr lang="it-IT" dirty="0" err="1" smtClean="0"/>
              <a:t>District</a:t>
            </a:r>
            <a:r>
              <a:rPr lang="it-IT" dirty="0" smtClean="0"/>
              <a:t> Development </a:t>
            </a:r>
            <a:r>
              <a:rPr lang="it-IT" dirty="0" err="1" smtClean="0"/>
              <a:t>Strategies</a:t>
            </a:r>
            <a:endParaRPr lang="it-IT" dirty="0" smtClean="0"/>
          </a:p>
          <a:p>
            <a:pPr lvl="1"/>
            <a:r>
              <a:rPr lang="it-IT" dirty="0" err="1" smtClean="0"/>
              <a:t>Support</a:t>
            </a:r>
            <a:r>
              <a:rPr lang="it-IT" dirty="0" smtClean="0"/>
              <a:t> </a:t>
            </a:r>
            <a:r>
              <a:rPr lang="it-IT" dirty="0" err="1" smtClean="0"/>
              <a:t>Draft</a:t>
            </a:r>
            <a:r>
              <a:rPr lang="it-IT" dirty="0" smtClean="0"/>
              <a:t> of the Community </a:t>
            </a:r>
            <a:r>
              <a:rPr lang="it-IT" dirty="0" err="1" smtClean="0"/>
              <a:t>Driven</a:t>
            </a:r>
            <a:r>
              <a:rPr lang="it-IT" dirty="0" smtClean="0"/>
              <a:t> Local Development Policy </a:t>
            </a:r>
          </a:p>
          <a:p>
            <a:pPr marL="349250" lvl="1" indent="0">
              <a:buNone/>
            </a:pPr>
            <a:endParaRPr lang="it-IT" dirty="0" smtClean="0"/>
          </a:p>
          <a:p>
            <a:pPr marL="685800" lvl="2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8171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CDLD Policy: Goal and </a:t>
            </a:r>
            <a:r>
              <a:rPr lang="it-IT" dirty="0" err="1" smtClean="0"/>
              <a:t>Objectives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09222" y="2595562"/>
            <a:ext cx="8315678" cy="3670767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it-IT" b="1" dirty="0"/>
              <a:t>Goal:</a:t>
            </a:r>
            <a:r>
              <a:rPr lang="it-IT" dirty="0"/>
              <a:t> To </a:t>
            </a:r>
            <a:r>
              <a:rPr lang="it-IT" dirty="0" err="1"/>
              <a:t>achieve</a:t>
            </a:r>
            <a:r>
              <a:rPr lang="it-IT" dirty="0"/>
              <a:t> a </a:t>
            </a:r>
            <a:r>
              <a:rPr lang="it-IT" dirty="0" err="1"/>
              <a:t>sustainable</a:t>
            </a:r>
            <a:r>
              <a:rPr lang="it-IT" dirty="0"/>
              <a:t> </a:t>
            </a:r>
            <a:r>
              <a:rPr lang="it-IT" dirty="0" err="1"/>
              <a:t>improvement</a:t>
            </a:r>
            <a:r>
              <a:rPr lang="it-IT" dirty="0"/>
              <a:t> in the </a:t>
            </a:r>
            <a:r>
              <a:rPr lang="it-IT" dirty="0" err="1"/>
              <a:t>coverage</a:t>
            </a:r>
            <a:r>
              <a:rPr lang="it-IT" dirty="0"/>
              <a:t> and </a:t>
            </a:r>
            <a:r>
              <a:rPr lang="it-IT" dirty="0" err="1"/>
              <a:t>quality</a:t>
            </a:r>
            <a:r>
              <a:rPr lang="it-IT" dirty="0"/>
              <a:t> of front-line public service delivery </a:t>
            </a:r>
            <a:r>
              <a:rPr lang="it-IT" dirty="0" err="1"/>
              <a:t>through</a:t>
            </a:r>
            <a:r>
              <a:rPr lang="it-IT" dirty="0"/>
              <a:t> the </a:t>
            </a:r>
            <a:r>
              <a:rPr lang="it-IT" dirty="0" err="1"/>
              <a:t>active</a:t>
            </a:r>
            <a:r>
              <a:rPr lang="it-IT" dirty="0"/>
              <a:t> </a:t>
            </a:r>
            <a:r>
              <a:rPr lang="it-IT" dirty="0" err="1"/>
              <a:t>involvement</a:t>
            </a:r>
            <a:r>
              <a:rPr lang="it-IT" dirty="0"/>
              <a:t> of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communities</a:t>
            </a:r>
            <a:r>
              <a:rPr lang="it-IT" dirty="0"/>
              <a:t>.</a:t>
            </a:r>
          </a:p>
          <a:p>
            <a:pPr lvl="2"/>
            <a:endParaRPr lang="it-IT" dirty="0"/>
          </a:p>
          <a:p>
            <a:pPr lvl="2"/>
            <a:r>
              <a:rPr lang="it-IT" b="1" dirty="0" err="1"/>
              <a:t>Obj</a:t>
            </a:r>
            <a:r>
              <a:rPr lang="it-IT" b="1" dirty="0"/>
              <a:t> 1:</a:t>
            </a:r>
            <a:r>
              <a:rPr lang="it-IT" dirty="0"/>
              <a:t> Put in </a:t>
            </a:r>
            <a:r>
              <a:rPr lang="it-IT" dirty="0" err="1"/>
              <a:t>place</a:t>
            </a:r>
            <a:r>
              <a:rPr lang="it-IT" dirty="0"/>
              <a:t> a fiscal and </a:t>
            </a:r>
            <a:r>
              <a:rPr lang="it-IT" dirty="0" err="1"/>
              <a:t>regulatory</a:t>
            </a:r>
            <a:r>
              <a:rPr lang="it-IT" dirty="0"/>
              <a:t> </a:t>
            </a:r>
            <a:r>
              <a:rPr lang="it-IT" dirty="0" err="1"/>
              <a:t>framework</a:t>
            </a:r>
            <a:r>
              <a:rPr lang="it-IT" dirty="0"/>
              <a:t> for CDLD </a:t>
            </a:r>
            <a:r>
              <a:rPr lang="it-IT" dirty="0" err="1"/>
              <a:t>where</a:t>
            </a:r>
            <a:r>
              <a:rPr lang="it-IT" dirty="0"/>
              <a:t>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communities</a:t>
            </a:r>
            <a:r>
              <a:rPr lang="it-IT" dirty="0"/>
              <a:t> are in </a:t>
            </a:r>
            <a:r>
              <a:rPr lang="it-IT" dirty="0" err="1"/>
              <a:t>charge</a:t>
            </a:r>
            <a:r>
              <a:rPr lang="it-IT" dirty="0"/>
              <a:t> of </a:t>
            </a:r>
            <a:r>
              <a:rPr lang="it-IT" dirty="0" err="1"/>
              <a:t>executing</a:t>
            </a:r>
            <a:r>
              <a:rPr lang="it-IT" dirty="0"/>
              <a:t>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development</a:t>
            </a:r>
            <a:r>
              <a:rPr lang="it-IT" dirty="0"/>
              <a:t>/service delivery </a:t>
            </a:r>
            <a:r>
              <a:rPr lang="it-IT" dirty="0" err="1"/>
              <a:t>initiatives</a:t>
            </a:r>
            <a:endParaRPr lang="it-IT" dirty="0"/>
          </a:p>
          <a:p>
            <a:pPr lvl="2"/>
            <a:endParaRPr lang="it-IT" b="1" dirty="0"/>
          </a:p>
          <a:p>
            <a:pPr lvl="2"/>
            <a:r>
              <a:rPr lang="it-IT" b="1" dirty="0" err="1"/>
              <a:t>Obj</a:t>
            </a:r>
            <a:r>
              <a:rPr lang="it-IT" b="1" dirty="0"/>
              <a:t> 2:</a:t>
            </a:r>
            <a:r>
              <a:rPr lang="it-IT" dirty="0"/>
              <a:t> </a:t>
            </a:r>
            <a:r>
              <a:rPr lang="it-IT" dirty="0" err="1"/>
              <a:t>Build</a:t>
            </a:r>
            <a:r>
              <a:rPr lang="it-IT" dirty="0"/>
              <a:t> the </a:t>
            </a:r>
            <a:r>
              <a:rPr lang="it-IT" dirty="0" err="1"/>
              <a:t>capacity</a:t>
            </a:r>
            <a:r>
              <a:rPr lang="it-IT" dirty="0"/>
              <a:t> of the </a:t>
            </a:r>
            <a:r>
              <a:rPr lang="it-IT" dirty="0" err="1"/>
              <a:t>relevant</a:t>
            </a:r>
            <a:r>
              <a:rPr lang="it-IT" dirty="0"/>
              <a:t> public </a:t>
            </a:r>
            <a:r>
              <a:rPr lang="it-IT" dirty="0" err="1"/>
              <a:t>sector</a:t>
            </a:r>
            <a:r>
              <a:rPr lang="it-IT" dirty="0"/>
              <a:t> </a:t>
            </a:r>
            <a:r>
              <a:rPr lang="it-IT" dirty="0" err="1"/>
              <a:t>entities</a:t>
            </a:r>
            <a:r>
              <a:rPr lang="it-IT" dirty="0"/>
              <a:t> and </a:t>
            </a:r>
            <a:r>
              <a:rPr lang="it-IT" dirty="0" err="1"/>
              <a:t>functionaries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the </a:t>
            </a:r>
            <a:r>
              <a:rPr lang="it-IT" dirty="0" err="1"/>
              <a:t>district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 to </a:t>
            </a:r>
            <a:r>
              <a:rPr lang="it-IT" dirty="0" err="1"/>
              <a:t>operationalise</a:t>
            </a:r>
            <a:r>
              <a:rPr lang="it-IT" dirty="0"/>
              <a:t> CDLD</a:t>
            </a:r>
          </a:p>
          <a:p>
            <a:pPr lvl="2"/>
            <a:endParaRPr lang="it-IT" b="1" dirty="0"/>
          </a:p>
          <a:p>
            <a:pPr lvl="2"/>
            <a:r>
              <a:rPr lang="it-IT" b="1" dirty="0" err="1"/>
              <a:t>Obj</a:t>
            </a:r>
            <a:r>
              <a:rPr lang="it-IT" b="1" dirty="0"/>
              <a:t> 3:</a:t>
            </a:r>
            <a:r>
              <a:rPr lang="it-IT" dirty="0"/>
              <a:t>Provide an </a:t>
            </a:r>
            <a:r>
              <a:rPr lang="it-IT" dirty="0" err="1"/>
              <a:t>enabling</a:t>
            </a:r>
            <a:r>
              <a:rPr lang="it-IT" dirty="0"/>
              <a:t> </a:t>
            </a:r>
            <a:r>
              <a:rPr lang="it-IT" dirty="0" err="1"/>
              <a:t>environment</a:t>
            </a:r>
            <a:r>
              <a:rPr lang="it-IT" dirty="0"/>
              <a:t> for </a:t>
            </a:r>
            <a:r>
              <a:rPr lang="it-IT" dirty="0" err="1"/>
              <a:t>CBOs</a:t>
            </a:r>
            <a:r>
              <a:rPr lang="it-IT" dirty="0"/>
              <a:t> to </a:t>
            </a:r>
            <a:r>
              <a:rPr lang="it-IT" dirty="0" err="1"/>
              <a:t>access</a:t>
            </a:r>
            <a:r>
              <a:rPr lang="it-IT" dirty="0"/>
              <a:t> public funds </a:t>
            </a:r>
            <a:r>
              <a:rPr lang="it-IT" dirty="0" err="1"/>
              <a:t>earmarked</a:t>
            </a:r>
            <a:r>
              <a:rPr lang="it-IT" dirty="0"/>
              <a:t> for CDLD </a:t>
            </a:r>
            <a:r>
              <a:rPr lang="it-IT" dirty="0" err="1"/>
              <a:t>initiatives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4445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CDLD Policy: </a:t>
            </a:r>
            <a:r>
              <a:rPr lang="it-IT" dirty="0" err="1" smtClean="0"/>
              <a:t>key</a:t>
            </a:r>
            <a:r>
              <a:rPr lang="it-IT" dirty="0" smtClean="0"/>
              <a:t> </a:t>
            </a:r>
            <a:r>
              <a:rPr lang="it-IT" dirty="0" err="1" smtClean="0"/>
              <a:t>features</a:t>
            </a:r>
            <a:r>
              <a:rPr lang="it-IT" dirty="0" smtClean="0"/>
              <a:t>	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5221" y="2271890"/>
            <a:ext cx="8758591" cy="3994440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Fiscal </a:t>
            </a:r>
            <a:r>
              <a:rPr lang="it-IT" dirty="0" err="1" smtClean="0"/>
              <a:t>decentralisation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district</a:t>
            </a:r>
            <a:r>
              <a:rPr lang="it-IT" dirty="0" smtClean="0"/>
              <a:t> </a:t>
            </a:r>
            <a:r>
              <a:rPr lang="it-IT" dirty="0" err="1" smtClean="0"/>
              <a:t>level</a:t>
            </a:r>
            <a:r>
              <a:rPr lang="it-IT" dirty="0" smtClean="0"/>
              <a:t> of </a:t>
            </a:r>
            <a:r>
              <a:rPr lang="it-IT" dirty="0" err="1" smtClean="0"/>
              <a:t>resources</a:t>
            </a:r>
            <a:r>
              <a:rPr lang="it-IT" dirty="0" smtClean="0"/>
              <a:t> for community </a:t>
            </a:r>
            <a:r>
              <a:rPr lang="it-IT" dirty="0" err="1" smtClean="0"/>
              <a:t>driven</a:t>
            </a:r>
            <a:r>
              <a:rPr lang="it-IT" dirty="0" smtClean="0"/>
              <a:t>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development</a:t>
            </a:r>
            <a:r>
              <a:rPr lang="it-IT" dirty="0" smtClean="0"/>
              <a:t> </a:t>
            </a:r>
            <a:r>
              <a:rPr lang="it-IT" dirty="0" err="1" smtClean="0"/>
              <a:t>initiatives</a:t>
            </a:r>
            <a:endParaRPr lang="it-IT" dirty="0" smtClean="0"/>
          </a:p>
          <a:p>
            <a:r>
              <a:rPr lang="it-IT" dirty="0" err="1" smtClean="0"/>
              <a:t>Resources</a:t>
            </a:r>
            <a:r>
              <a:rPr lang="it-IT" dirty="0" smtClean="0"/>
              <a:t> made </a:t>
            </a:r>
            <a:r>
              <a:rPr lang="it-IT" dirty="0" err="1" smtClean="0"/>
              <a:t>available</a:t>
            </a:r>
            <a:r>
              <a:rPr lang="it-IT" dirty="0" smtClean="0"/>
              <a:t> to </a:t>
            </a:r>
            <a:r>
              <a:rPr lang="it-IT" dirty="0" err="1" smtClean="0"/>
              <a:t>communities</a:t>
            </a:r>
            <a:r>
              <a:rPr lang="it-IT" dirty="0" smtClean="0"/>
              <a:t> </a:t>
            </a:r>
            <a:r>
              <a:rPr lang="it-IT" dirty="0" err="1" smtClean="0"/>
              <a:t>through</a:t>
            </a:r>
            <a:r>
              <a:rPr lang="it-IT" dirty="0" smtClean="0"/>
              <a:t> call for </a:t>
            </a:r>
            <a:r>
              <a:rPr lang="it-IT" dirty="0" err="1" smtClean="0"/>
              <a:t>proposals</a:t>
            </a:r>
            <a:r>
              <a:rPr lang="it-IT" dirty="0" smtClean="0"/>
              <a:t>. </a:t>
            </a:r>
            <a:r>
              <a:rPr lang="it-IT" dirty="0" err="1" smtClean="0"/>
              <a:t>Communitie</a:t>
            </a:r>
            <a:r>
              <a:rPr lang="it-IT" dirty="0" smtClean="0"/>
              <a:t> </a:t>
            </a:r>
            <a:r>
              <a:rPr lang="it-IT" dirty="0" err="1" smtClean="0"/>
              <a:t>identify</a:t>
            </a:r>
            <a:r>
              <a:rPr lang="it-IT" dirty="0" smtClean="0"/>
              <a:t> </a:t>
            </a:r>
            <a:r>
              <a:rPr lang="it-IT" dirty="0" err="1" smtClean="0"/>
              <a:t>needs</a:t>
            </a:r>
            <a:r>
              <a:rPr lang="it-IT" dirty="0" smtClean="0"/>
              <a:t> and </a:t>
            </a:r>
            <a:r>
              <a:rPr lang="it-IT" dirty="0" err="1" smtClean="0"/>
              <a:t>participate</a:t>
            </a:r>
            <a:r>
              <a:rPr lang="it-IT" dirty="0" smtClean="0"/>
              <a:t> to </a:t>
            </a:r>
            <a:r>
              <a:rPr lang="it-IT" dirty="0" err="1" smtClean="0"/>
              <a:t>CfP</a:t>
            </a:r>
            <a:r>
              <a:rPr lang="it-IT" dirty="0" smtClean="0"/>
              <a:t> on a competitive </a:t>
            </a:r>
            <a:r>
              <a:rPr lang="it-IT" dirty="0" err="1" smtClean="0"/>
              <a:t>basis</a:t>
            </a:r>
            <a:r>
              <a:rPr lang="it-IT" dirty="0" smtClean="0"/>
              <a:t>.</a:t>
            </a:r>
            <a:endParaRPr lang="it-IT" dirty="0" smtClean="0"/>
          </a:p>
          <a:p>
            <a:r>
              <a:rPr lang="it-IT" dirty="0" err="1" smtClean="0"/>
              <a:t>Transparent</a:t>
            </a:r>
            <a:r>
              <a:rPr lang="it-IT" dirty="0" smtClean="0"/>
              <a:t> </a:t>
            </a:r>
            <a:r>
              <a:rPr lang="it-IT" dirty="0" err="1" smtClean="0"/>
              <a:t>technocratic</a:t>
            </a:r>
            <a:r>
              <a:rPr lang="it-IT" dirty="0" smtClean="0"/>
              <a:t> </a:t>
            </a:r>
            <a:r>
              <a:rPr lang="it-IT" dirty="0" err="1" smtClean="0"/>
              <a:t>process</a:t>
            </a:r>
            <a:r>
              <a:rPr lang="it-IT" dirty="0" smtClean="0"/>
              <a:t> of </a:t>
            </a:r>
            <a:r>
              <a:rPr lang="it-IT" dirty="0" err="1" smtClean="0"/>
              <a:t>allocation</a:t>
            </a:r>
            <a:r>
              <a:rPr lang="it-IT" dirty="0" smtClean="0"/>
              <a:t> of </a:t>
            </a:r>
            <a:r>
              <a:rPr lang="it-IT" dirty="0" err="1" smtClean="0"/>
              <a:t>resoruces</a:t>
            </a:r>
            <a:r>
              <a:rPr lang="it-IT" dirty="0" smtClean="0"/>
              <a:t> and </a:t>
            </a:r>
            <a:r>
              <a:rPr lang="it-IT" dirty="0" err="1" smtClean="0"/>
              <a:t>selection</a:t>
            </a:r>
            <a:r>
              <a:rPr lang="it-IT" dirty="0" smtClean="0"/>
              <a:t> of </a:t>
            </a:r>
            <a:r>
              <a:rPr lang="it-IT" dirty="0" err="1" smtClean="0"/>
              <a:t>projects</a:t>
            </a:r>
            <a:endParaRPr lang="it-IT" dirty="0" smtClean="0"/>
          </a:p>
          <a:p>
            <a:r>
              <a:rPr lang="it-IT" dirty="0" smtClean="0"/>
              <a:t>Clear </a:t>
            </a:r>
            <a:r>
              <a:rPr lang="it-IT" dirty="0" err="1" smtClean="0"/>
              <a:t>definition</a:t>
            </a:r>
            <a:r>
              <a:rPr lang="it-IT" dirty="0" smtClean="0"/>
              <a:t> of </a:t>
            </a:r>
            <a:r>
              <a:rPr lang="it-IT" dirty="0" err="1" smtClean="0"/>
              <a:t>criteria</a:t>
            </a:r>
            <a:r>
              <a:rPr lang="it-IT" dirty="0" smtClean="0"/>
              <a:t> for Community </a:t>
            </a:r>
            <a:r>
              <a:rPr lang="it-IT" dirty="0" err="1" smtClean="0"/>
              <a:t>Organisations</a:t>
            </a:r>
            <a:r>
              <a:rPr lang="it-IT" dirty="0" smtClean="0"/>
              <a:t> to be </a:t>
            </a:r>
            <a:r>
              <a:rPr lang="it-IT" dirty="0" err="1" smtClean="0"/>
              <a:t>considered</a:t>
            </a:r>
            <a:r>
              <a:rPr lang="it-IT" dirty="0" smtClean="0"/>
              <a:t> </a:t>
            </a:r>
            <a:r>
              <a:rPr lang="it-IT" dirty="0" err="1" smtClean="0"/>
              <a:t>eligible</a:t>
            </a:r>
            <a:r>
              <a:rPr lang="it-IT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Inclusiveness</a:t>
            </a:r>
            <a:r>
              <a:rPr lang="it-IT" dirty="0" smtClean="0"/>
              <a:t>, community </a:t>
            </a:r>
            <a:r>
              <a:rPr lang="it-IT" dirty="0" err="1" smtClean="0"/>
              <a:t>mobilisation</a:t>
            </a:r>
            <a:r>
              <a:rPr lang="it-IT" dirty="0" smtClean="0"/>
              <a:t> training, </a:t>
            </a:r>
            <a:r>
              <a:rPr lang="it-IT" dirty="0" err="1" smtClean="0"/>
              <a:t>bank</a:t>
            </a:r>
            <a:r>
              <a:rPr lang="it-IT" dirty="0" smtClean="0"/>
              <a:t> account, book </a:t>
            </a:r>
            <a:r>
              <a:rPr lang="it-IT" dirty="0" err="1" smtClean="0"/>
              <a:t>keeping</a:t>
            </a:r>
            <a:r>
              <a:rPr lang="it-IT" dirty="0" smtClean="0"/>
              <a:t>…)</a:t>
            </a:r>
            <a:endParaRPr lang="it-IT" dirty="0" smtClean="0"/>
          </a:p>
          <a:p>
            <a:r>
              <a:rPr lang="it-IT" dirty="0" smtClean="0"/>
              <a:t> Development of </a:t>
            </a:r>
            <a:r>
              <a:rPr lang="it-IT" dirty="0" err="1" smtClean="0"/>
              <a:t>District</a:t>
            </a:r>
            <a:r>
              <a:rPr lang="it-IT" dirty="0" smtClean="0"/>
              <a:t> Development </a:t>
            </a:r>
            <a:r>
              <a:rPr lang="it-IT" dirty="0" err="1" smtClean="0"/>
              <a:t>Strategies</a:t>
            </a:r>
            <a:r>
              <a:rPr lang="it-IT" dirty="0" smtClean="0"/>
              <a:t> </a:t>
            </a:r>
            <a:r>
              <a:rPr lang="it-IT" dirty="0" err="1" smtClean="0"/>
              <a:t>through</a:t>
            </a:r>
            <a:r>
              <a:rPr lang="it-IT" dirty="0" smtClean="0"/>
              <a:t> </a:t>
            </a:r>
            <a:r>
              <a:rPr lang="it-IT" dirty="0" err="1" smtClean="0"/>
              <a:t>participative</a:t>
            </a:r>
            <a:r>
              <a:rPr lang="it-IT" dirty="0" smtClean="0"/>
              <a:t> </a:t>
            </a:r>
            <a:r>
              <a:rPr lang="it-IT" dirty="0" err="1" smtClean="0"/>
              <a:t>approach</a:t>
            </a:r>
            <a:r>
              <a:rPr lang="it-IT" dirty="0" smtClean="0"/>
              <a:t> (to </a:t>
            </a:r>
            <a:r>
              <a:rPr lang="it-IT" dirty="0" err="1" smtClean="0"/>
              <a:t>improve</a:t>
            </a:r>
            <a:r>
              <a:rPr lang="it-IT" dirty="0" smtClean="0"/>
              <a:t> allocative </a:t>
            </a:r>
            <a:r>
              <a:rPr lang="it-IT" dirty="0" err="1" smtClean="0"/>
              <a:t>efficiency</a:t>
            </a:r>
            <a:r>
              <a:rPr lang="it-IT" dirty="0" smtClean="0"/>
              <a:t> and </a:t>
            </a:r>
            <a:r>
              <a:rPr lang="it-IT" dirty="0" err="1" smtClean="0"/>
              <a:t>mobilise</a:t>
            </a:r>
            <a:r>
              <a:rPr lang="it-IT" dirty="0" smtClean="0"/>
              <a:t> </a:t>
            </a:r>
            <a:r>
              <a:rPr lang="it-IT" dirty="0" err="1" smtClean="0"/>
              <a:t>local</a:t>
            </a:r>
            <a:r>
              <a:rPr lang="it-IT" dirty="0" smtClean="0"/>
              <a:t> </a:t>
            </a:r>
            <a:r>
              <a:rPr lang="it-IT" dirty="0" err="1" smtClean="0"/>
              <a:t>resources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Capacity</a:t>
            </a:r>
            <a:r>
              <a:rPr lang="it-IT" dirty="0" smtClean="0"/>
              <a:t> </a:t>
            </a:r>
            <a:r>
              <a:rPr lang="it-IT" dirty="0" err="1" smtClean="0"/>
              <a:t>development</a:t>
            </a:r>
            <a:r>
              <a:rPr lang="it-IT" dirty="0" smtClean="0"/>
              <a:t> of LA and </a:t>
            </a:r>
            <a:r>
              <a:rPr lang="it-IT" dirty="0" err="1" smtClean="0"/>
              <a:t>communities</a:t>
            </a:r>
            <a:endParaRPr lang="it-IT" dirty="0" smtClean="0"/>
          </a:p>
          <a:p>
            <a:r>
              <a:rPr lang="it-IT" dirty="0" smtClean="0"/>
              <a:t>Third Party audit and </a:t>
            </a:r>
            <a:r>
              <a:rPr lang="it-IT" dirty="0" err="1" smtClean="0"/>
              <a:t>verification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9874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Projects</a:t>
            </a:r>
            <a:r>
              <a:rPr lang="it-IT" dirty="0"/>
              <a:t> and </a:t>
            </a:r>
            <a:r>
              <a:rPr lang="it-IT" dirty="0" err="1" smtClean="0"/>
              <a:t>Programmes_today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4000" y="2595562"/>
            <a:ext cx="8470900" cy="3670767"/>
          </a:xfrm>
        </p:spPr>
        <p:txBody>
          <a:bodyPr/>
          <a:lstStyle/>
          <a:p>
            <a:r>
              <a:rPr lang="it-IT" dirty="0" smtClean="0"/>
              <a:t>KP DISTRCT GOVERNANCE AND COMMUNITY DEVELOPMENT PROGRAMME</a:t>
            </a:r>
          </a:p>
          <a:p>
            <a:pPr lvl="1" algn="ctr"/>
            <a:r>
              <a:rPr lang="it-IT" dirty="0" smtClean="0"/>
              <a:t>Budget </a:t>
            </a:r>
            <a:r>
              <a:rPr lang="it-IT" dirty="0" err="1" smtClean="0"/>
              <a:t>Support</a:t>
            </a:r>
            <a:r>
              <a:rPr lang="it-IT" dirty="0" smtClean="0"/>
              <a:t>:  in </a:t>
            </a:r>
            <a:r>
              <a:rPr lang="it-IT" dirty="0" err="1" smtClean="0"/>
              <a:t>support</a:t>
            </a:r>
            <a:r>
              <a:rPr lang="it-IT" dirty="0" smtClean="0"/>
              <a:t> of </a:t>
            </a:r>
            <a:r>
              <a:rPr lang="it-IT" dirty="0" err="1" smtClean="0"/>
              <a:t>inplementation</a:t>
            </a:r>
            <a:r>
              <a:rPr lang="it-IT" dirty="0" smtClean="0"/>
              <a:t> of Community </a:t>
            </a:r>
            <a:r>
              <a:rPr lang="it-IT" dirty="0" err="1" smtClean="0"/>
              <a:t>Driven</a:t>
            </a:r>
            <a:r>
              <a:rPr lang="it-IT" dirty="0" smtClean="0"/>
              <a:t> Local Development </a:t>
            </a:r>
            <a:r>
              <a:rPr lang="it-IT" dirty="0" err="1" smtClean="0"/>
              <a:t>Programme</a:t>
            </a:r>
            <a:r>
              <a:rPr lang="it-IT" dirty="0" smtClean="0"/>
              <a:t>) – 64 </a:t>
            </a:r>
            <a:r>
              <a:rPr lang="it-IT" dirty="0" err="1" smtClean="0"/>
              <a:t>million</a:t>
            </a:r>
            <a:r>
              <a:rPr lang="it-IT" dirty="0" smtClean="0"/>
              <a:t> EUR</a:t>
            </a:r>
          </a:p>
          <a:p>
            <a:pPr lvl="1"/>
            <a:r>
              <a:rPr lang="it-IT" dirty="0" smtClean="0"/>
              <a:t>Technical Assistance: to </a:t>
            </a:r>
            <a:r>
              <a:rPr lang="it-IT" dirty="0" err="1" smtClean="0"/>
              <a:t>support</a:t>
            </a:r>
            <a:r>
              <a:rPr lang="it-IT" dirty="0" smtClean="0"/>
              <a:t> </a:t>
            </a:r>
            <a:r>
              <a:rPr lang="it-IT" dirty="0" err="1" smtClean="0"/>
              <a:t>Provincial</a:t>
            </a:r>
            <a:r>
              <a:rPr lang="it-IT" dirty="0" smtClean="0"/>
              <a:t> and </a:t>
            </a:r>
            <a:r>
              <a:rPr lang="it-IT" dirty="0" err="1" smtClean="0"/>
              <a:t>District</a:t>
            </a:r>
            <a:r>
              <a:rPr lang="it-IT" dirty="0" smtClean="0"/>
              <a:t> Level </a:t>
            </a:r>
            <a:r>
              <a:rPr lang="it-IT" dirty="0" err="1" smtClean="0"/>
              <a:t>authorities</a:t>
            </a:r>
            <a:r>
              <a:rPr lang="it-IT" dirty="0"/>
              <a:t> </a:t>
            </a:r>
            <a:r>
              <a:rPr lang="it-IT" dirty="0" smtClean="0"/>
              <a:t>– 7,5 </a:t>
            </a:r>
            <a:r>
              <a:rPr lang="it-IT" dirty="0" err="1" smtClean="0"/>
              <a:t>million</a:t>
            </a:r>
            <a:r>
              <a:rPr lang="it-IT" dirty="0" smtClean="0"/>
              <a:t> EUR</a:t>
            </a:r>
          </a:p>
          <a:p>
            <a:pPr lvl="1"/>
            <a:r>
              <a:rPr lang="it-IT" dirty="0" smtClean="0"/>
              <a:t>Grant to </a:t>
            </a:r>
            <a:r>
              <a:rPr lang="it-IT" dirty="0" err="1" smtClean="0"/>
              <a:t>ensure</a:t>
            </a:r>
            <a:r>
              <a:rPr lang="it-IT" dirty="0" smtClean="0"/>
              <a:t> complete </a:t>
            </a:r>
            <a:r>
              <a:rPr lang="it-IT" dirty="0" err="1" smtClean="0"/>
              <a:t>outreach</a:t>
            </a:r>
            <a:r>
              <a:rPr lang="it-IT" dirty="0" smtClean="0"/>
              <a:t> of community </a:t>
            </a:r>
            <a:r>
              <a:rPr lang="it-IT" dirty="0" err="1" smtClean="0"/>
              <a:t>mobilisation</a:t>
            </a:r>
            <a:r>
              <a:rPr lang="it-IT" dirty="0" smtClean="0"/>
              <a:t> </a:t>
            </a:r>
            <a:r>
              <a:rPr lang="it-IT" dirty="0" err="1" smtClean="0"/>
              <a:t>across</a:t>
            </a:r>
            <a:r>
              <a:rPr lang="it-IT" dirty="0" smtClean="0"/>
              <a:t> the </a:t>
            </a:r>
            <a:r>
              <a:rPr lang="it-IT" dirty="0" err="1" smtClean="0"/>
              <a:t>districts</a:t>
            </a:r>
            <a:r>
              <a:rPr lang="it-IT" dirty="0" smtClean="0"/>
              <a:t> – 7,5 </a:t>
            </a:r>
            <a:r>
              <a:rPr lang="it-IT" dirty="0" err="1" smtClean="0"/>
              <a:t>million</a:t>
            </a:r>
            <a:r>
              <a:rPr lang="it-IT" dirty="0" smtClean="0"/>
              <a:t> EUR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6254265"/>
      </p:ext>
    </p:extLst>
  </p:cSld>
  <p:clrMapOvr>
    <a:masterClrMapping/>
  </p:clrMapOvr>
</p:sld>
</file>

<file path=ppt/theme/theme1.xml><?xml version="1.0" encoding="utf-8"?>
<a:theme xmlns:a="http://schemas.openxmlformats.org/drawingml/2006/main" name="Percezione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Percezione.thmx</Template>
  <TotalTime>40</TotalTime>
  <Words>459</Words>
  <Application>Microsoft Macintosh PowerPoint</Application>
  <PresentationFormat>Presentazione su schermo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Percezione</vt:lpstr>
      <vt:lpstr>Khyber Pakhtunkwa…..</vt:lpstr>
      <vt:lpstr>What does it mean Rural Support Programme in Pakistan? </vt:lpstr>
      <vt:lpstr>Intervention Area</vt:lpstr>
      <vt:lpstr>Projects and Programmes_past</vt:lpstr>
      <vt:lpstr>Projects and Programmes_past</vt:lpstr>
      <vt:lpstr>CDLD Policy: Goal and Objectives</vt:lpstr>
      <vt:lpstr>CDLD Policy: key features </vt:lpstr>
      <vt:lpstr>Projects and Programmes_today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Khyber Pakhtunkwa…..</dc:title>
  <dc:creator>giacomo miserocchi</dc:creator>
  <cp:lastModifiedBy>giacomo miserocchi</cp:lastModifiedBy>
  <cp:revision>7</cp:revision>
  <dcterms:created xsi:type="dcterms:W3CDTF">2015-04-15T06:19:27Z</dcterms:created>
  <dcterms:modified xsi:type="dcterms:W3CDTF">2015-04-15T08:22:47Z</dcterms:modified>
</cp:coreProperties>
</file>