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2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Decentralization </a:t>
            </a:r>
            <a:r>
              <a:rPr lang="en-GB" dirty="0"/>
              <a:t>reforms </a:t>
            </a:r>
            <a:r>
              <a:rPr lang="en-GB" dirty="0" smtClean="0"/>
              <a:t>and </a:t>
            </a:r>
            <a:r>
              <a:rPr lang="en-GB" dirty="0"/>
              <a:t>local development</a:t>
            </a:r>
            <a:r>
              <a:rPr lang="en-US" dirty="0"/>
              <a:t>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 smtClean="0"/>
          </a:p>
          <a:p>
            <a:pPr algn="r"/>
            <a:r>
              <a:rPr lang="it-IT" dirty="0" err="1" smtClean="0"/>
              <a:t>Brussels</a:t>
            </a:r>
            <a:r>
              <a:rPr lang="it-IT" dirty="0" smtClean="0"/>
              <a:t> 13-17 April, 2015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71506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Country </a:t>
            </a:r>
            <a:r>
              <a:rPr lang="it-IT" dirty="0" err="1" smtClean="0"/>
              <a:t>Context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8667" y="2173112"/>
            <a:ext cx="8386233" cy="4332110"/>
          </a:xfrm>
        </p:spPr>
        <p:txBody>
          <a:bodyPr>
            <a:normAutofit fontScale="25000" lnSpcReduction="20000"/>
          </a:bodyPr>
          <a:lstStyle/>
          <a:p>
            <a:r>
              <a:rPr lang="en-US" sz="4800" dirty="0" smtClean="0"/>
              <a:t>Pakistan is a federal state comprising four provinces (Punjab, Sindh, Khyber </a:t>
            </a:r>
            <a:r>
              <a:rPr lang="en-US" sz="4800" dirty="0" err="1" smtClean="0"/>
              <a:t>Pkahtunkhwa</a:t>
            </a:r>
            <a:r>
              <a:rPr lang="en-US" sz="4800" dirty="0" smtClean="0"/>
              <a:t>, </a:t>
            </a:r>
            <a:r>
              <a:rPr lang="en-US" sz="4800" dirty="0" err="1" smtClean="0"/>
              <a:t>Balochistan</a:t>
            </a:r>
            <a:r>
              <a:rPr lang="en-US" sz="4800" dirty="0" smtClean="0"/>
              <a:t>), each with its assembly and independent administrative structure and </a:t>
            </a:r>
            <a:r>
              <a:rPr lang="en-US" sz="4800" i="1" dirty="0" smtClean="0"/>
              <a:t>3 autonomous regions</a:t>
            </a:r>
            <a:r>
              <a:rPr lang="en-US" sz="4800" b="1" i="1" dirty="0" smtClean="0"/>
              <a:t> </a:t>
            </a:r>
            <a:r>
              <a:rPr lang="en-US" sz="4800" i="1" dirty="0" smtClean="0"/>
              <a:t>(FATA, </a:t>
            </a:r>
            <a:r>
              <a:rPr lang="en-US" sz="4800" i="1" dirty="0" err="1" smtClean="0"/>
              <a:t>Kashemere</a:t>
            </a:r>
            <a:r>
              <a:rPr lang="en-US" sz="4800" i="1" dirty="0" smtClean="0"/>
              <a:t>, </a:t>
            </a:r>
            <a:r>
              <a:rPr lang="en-US" sz="4800" i="1" dirty="0" err="1" smtClean="0"/>
              <a:t>Gilgit</a:t>
            </a:r>
            <a:r>
              <a:rPr lang="en-US" sz="4800" i="1" dirty="0" smtClean="0"/>
              <a:t> </a:t>
            </a:r>
            <a:r>
              <a:rPr lang="en-US" sz="4800" i="1" dirty="0" err="1" smtClean="0"/>
              <a:t>Baltistan</a:t>
            </a:r>
            <a:r>
              <a:rPr lang="en-US" sz="4800" i="1" dirty="0" smtClean="0"/>
              <a:t>)</a:t>
            </a:r>
            <a:r>
              <a:rPr lang="en-US" sz="4800" b="1" i="1" dirty="0" smtClean="0"/>
              <a:t>.</a:t>
            </a:r>
          </a:p>
          <a:p>
            <a:r>
              <a:rPr lang="en-US" sz="4800" dirty="0" smtClean="0"/>
              <a:t>Alternation </a:t>
            </a:r>
            <a:r>
              <a:rPr lang="en-US" sz="4800" dirty="0"/>
              <a:t>between Military and Civilian </a:t>
            </a:r>
            <a:r>
              <a:rPr lang="en-US" sz="4800" dirty="0" smtClean="0"/>
              <a:t>rule, with different preferences for decentralization </a:t>
            </a:r>
            <a:endParaRPr lang="en-US" sz="4800" dirty="0"/>
          </a:p>
          <a:p>
            <a:r>
              <a:rPr lang="en-US" sz="4800" dirty="0" smtClean="0"/>
              <a:t>Widespread corruption, patronage and </a:t>
            </a:r>
            <a:r>
              <a:rPr lang="en-US" sz="4800" dirty="0" err="1" smtClean="0"/>
              <a:t>clientelism</a:t>
            </a:r>
            <a:r>
              <a:rPr lang="en-US" sz="4800" dirty="0" smtClean="0"/>
              <a:t>, insecurity </a:t>
            </a:r>
            <a:r>
              <a:rPr lang="en-US" sz="4800" dirty="0"/>
              <a:t>and militancy, </a:t>
            </a:r>
            <a:r>
              <a:rPr lang="en-US" sz="4800" dirty="0" smtClean="0"/>
              <a:t>cleavages along </a:t>
            </a:r>
            <a:r>
              <a:rPr lang="en-US" sz="4800" dirty="0"/>
              <a:t>multidimensional </a:t>
            </a:r>
            <a:r>
              <a:rPr lang="en-US" sz="4800" dirty="0" smtClean="0"/>
              <a:t>lines (family politics, ethnicities, military, security, civilian rule, judiciary, bureaucracy, extremism, highly skewed distribution of wealth), </a:t>
            </a:r>
          </a:p>
          <a:p>
            <a:r>
              <a:rPr lang="en-US" sz="4800" dirty="0" smtClean="0"/>
              <a:t>Lack </a:t>
            </a:r>
            <a:r>
              <a:rPr lang="en-US" sz="4800" dirty="0"/>
              <a:t>of progress on </a:t>
            </a:r>
            <a:r>
              <a:rPr lang="en-US" sz="4800" dirty="0" smtClean="0"/>
              <a:t>MDGs</a:t>
            </a:r>
          </a:p>
          <a:p>
            <a:r>
              <a:rPr lang="en-US" sz="4800" dirty="0" smtClean="0"/>
              <a:t>Constitutional provisions for Provinces to devolve fiscal, admin and political powers (art 140A), since 2010</a:t>
            </a:r>
          </a:p>
          <a:p>
            <a:r>
              <a:rPr lang="en-US" sz="4800" dirty="0" smtClean="0"/>
              <a:t>Slow implementation of Local Government Acts since last general elections in May 2013</a:t>
            </a:r>
          </a:p>
          <a:p>
            <a:r>
              <a:rPr lang="en-US" sz="4800" dirty="0"/>
              <a:t>Historic experience of top-down development planning</a:t>
            </a:r>
          </a:p>
          <a:p>
            <a:r>
              <a:rPr lang="en-US" sz="4800" dirty="0" smtClean="0"/>
              <a:t>Upcoming elections in Khyber </a:t>
            </a:r>
            <a:r>
              <a:rPr lang="en-US" sz="4800" dirty="0" err="1" smtClean="0"/>
              <a:t>Pakhtunkhwa</a:t>
            </a:r>
            <a:r>
              <a:rPr lang="en-US" sz="4800" dirty="0" smtClean="0"/>
              <a:t>  (KP) Province scheduled in May 2015</a:t>
            </a:r>
          </a:p>
          <a:p>
            <a:r>
              <a:rPr lang="en-US" sz="4800" dirty="0" smtClean="0"/>
              <a:t>Local Government Act 2013 of KP foreseeing devolution of services to Districts including a direct allocation of 30% of the total Annual Development Budget </a:t>
            </a:r>
          </a:p>
          <a:p>
            <a:r>
              <a:rPr lang="en-US" sz="4800" dirty="0" smtClean="0"/>
              <a:t>District Administrations’ capacities weak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01240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Past</a:t>
            </a:r>
            <a:r>
              <a:rPr lang="it-IT" dirty="0" smtClean="0"/>
              <a:t> and </a:t>
            </a:r>
            <a:r>
              <a:rPr lang="it-IT" dirty="0" err="1" smtClean="0"/>
              <a:t>current</a:t>
            </a:r>
            <a:r>
              <a:rPr lang="it-IT" dirty="0" smtClean="0"/>
              <a:t> EU </a:t>
            </a:r>
            <a:r>
              <a:rPr lang="it-IT" dirty="0" err="1" smtClean="0"/>
              <a:t>response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4868" y="2285117"/>
            <a:ext cx="8890354" cy="4375327"/>
          </a:xfrm>
        </p:spPr>
        <p:txBody>
          <a:bodyPr>
            <a:normAutofit fontScale="85000" lnSpcReduction="20000"/>
          </a:bodyPr>
          <a:lstStyle/>
          <a:p>
            <a:r>
              <a:rPr lang="en-US" i="1" dirty="0"/>
              <a:t>tested approaches to local development through the use of thematic budget line NSA-LA</a:t>
            </a:r>
            <a:r>
              <a:rPr lang="en-US" i="1" dirty="0" smtClean="0"/>
              <a:t>.</a:t>
            </a:r>
          </a:p>
          <a:p>
            <a:r>
              <a:rPr lang="en-US" i="1" dirty="0" smtClean="0"/>
              <a:t>Extension of </a:t>
            </a:r>
            <a:r>
              <a:rPr lang="en-US" i="1" dirty="0"/>
              <a:t>the pilot through large grants with high quality local NGO, supporting a specific model of citizens' coalitions interacting with local authorities for improved service delivery. </a:t>
            </a:r>
            <a:endParaRPr lang="en-US" i="1" dirty="0" smtClean="0"/>
          </a:p>
          <a:p>
            <a:r>
              <a:rPr lang="en-US" i="1" dirty="0" smtClean="0"/>
              <a:t>Supported </a:t>
            </a:r>
            <a:r>
              <a:rPr lang="en-US" i="1" dirty="0"/>
              <a:t>the development of a policy framework </a:t>
            </a:r>
            <a:r>
              <a:rPr lang="en-US" i="1" dirty="0" smtClean="0"/>
              <a:t>to create </a:t>
            </a:r>
            <a:r>
              <a:rPr lang="en-US" i="1" dirty="0"/>
              <a:t>fiscal space at local level for community driven development with capacity building for local authorities. </a:t>
            </a:r>
            <a:endParaRPr lang="en-US" i="1" dirty="0" smtClean="0"/>
          </a:p>
          <a:p>
            <a:r>
              <a:rPr lang="en-US" i="1" dirty="0" smtClean="0"/>
              <a:t>Designed </a:t>
            </a:r>
            <a:r>
              <a:rPr lang="en-US" i="1" dirty="0"/>
              <a:t>at the end of 2012 a budget support </a:t>
            </a:r>
            <a:r>
              <a:rPr lang="en-US" i="1" dirty="0" smtClean="0"/>
              <a:t>program </a:t>
            </a:r>
            <a:r>
              <a:rPr lang="en-US" i="1" dirty="0"/>
              <a:t>(SRC), giving direct responsibility of service delivery to the State, supported by </a:t>
            </a:r>
            <a:r>
              <a:rPr lang="en-US" i="1" dirty="0" smtClean="0"/>
              <a:t>Technical Assistance </a:t>
            </a:r>
            <a:r>
              <a:rPr lang="en-US" i="1" dirty="0"/>
              <a:t>and complemented by </a:t>
            </a:r>
            <a:r>
              <a:rPr lang="en-US" i="1" dirty="0" smtClean="0"/>
              <a:t>a grant for social mobilization </a:t>
            </a:r>
            <a:r>
              <a:rPr lang="en-US" i="1" dirty="0"/>
              <a:t>through CSO.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Design of a Performance Assessment Framework and selection of indicators capturing policy objectives and key processes</a:t>
            </a:r>
          </a:p>
          <a:p>
            <a:r>
              <a:rPr lang="en-US" dirty="0" smtClean="0"/>
              <a:t>Fixed and Variable tranches respectively 42% and 58 %</a:t>
            </a:r>
          </a:p>
          <a:p>
            <a:endParaRPr lang="en-US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40765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Key </a:t>
            </a:r>
            <a:r>
              <a:rPr lang="en-US" i="1" dirty="0"/>
              <a:t>choices in the new programming cycle</a:t>
            </a:r>
            <a:r>
              <a:rPr lang="en-US" dirty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11" y="2300112"/>
            <a:ext cx="8456789" cy="4289778"/>
          </a:xfrm>
        </p:spPr>
        <p:txBody>
          <a:bodyPr>
            <a:normAutofit fontScale="77500" lnSpcReduction="20000"/>
          </a:bodyPr>
          <a:lstStyle/>
          <a:p>
            <a:r>
              <a:rPr lang="en-US" sz="2100" dirty="0"/>
              <a:t>The </a:t>
            </a:r>
            <a:r>
              <a:rPr lang="en-US" sz="2100" dirty="0" err="1"/>
              <a:t>programme</a:t>
            </a:r>
            <a:r>
              <a:rPr lang="en-US" sz="2100" dirty="0"/>
              <a:t> developed in Khyber </a:t>
            </a:r>
            <a:r>
              <a:rPr lang="en-US" sz="2100" dirty="0" err="1"/>
              <a:t>Pakhtunkhwa</a:t>
            </a:r>
            <a:r>
              <a:rPr lang="en-US" sz="2100" dirty="0"/>
              <a:t> provides a model to adapt in each province, according to the specific institutional development/maturity/readiness met on the ground. </a:t>
            </a:r>
          </a:p>
          <a:p>
            <a:r>
              <a:rPr lang="en-US" sz="2100" dirty="0"/>
              <a:t>No new BS intervention have been </a:t>
            </a:r>
            <a:r>
              <a:rPr lang="en-US" dirty="0" smtClean="0"/>
              <a:t>foreseen in the first half of MIPS 2014-2020</a:t>
            </a:r>
          </a:p>
          <a:p>
            <a:r>
              <a:rPr lang="en-US" dirty="0" smtClean="0"/>
              <a:t>In Balochistan and Sindh a mix of the following applies:</a:t>
            </a:r>
          </a:p>
          <a:p>
            <a:pPr lvl="1"/>
            <a:r>
              <a:rPr lang="en-US" dirty="0" smtClean="0"/>
              <a:t>Community mobilization and design of community local development plans </a:t>
            </a:r>
          </a:p>
          <a:p>
            <a:pPr lvl="1"/>
            <a:r>
              <a:rPr lang="en-US" dirty="0" smtClean="0"/>
              <a:t>Strengthening interactions between local authorities/governments and communities in order to improve local development processes </a:t>
            </a:r>
          </a:p>
          <a:p>
            <a:pPr lvl="1"/>
            <a:r>
              <a:rPr lang="en-US" dirty="0" smtClean="0"/>
              <a:t>Capacity building of local authorities and local representatives</a:t>
            </a:r>
          </a:p>
          <a:p>
            <a:pPr lvl="1"/>
            <a:r>
              <a:rPr lang="en-US" dirty="0" smtClean="0"/>
              <a:t>Strong policy dialogue with Provincial Governments aiming at:</a:t>
            </a:r>
          </a:p>
          <a:p>
            <a:pPr lvl="2"/>
            <a:r>
              <a:rPr lang="en-US" dirty="0" smtClean="0"/>
              <a:t>Provision of additional resources to fund community initiatives</a:t>
            </a:r>
          </a:p>
          <a:p>
            <a:pPr lvl="2"/>
            <a:r>
              <a:rPr lang="en-US" dirty="0" smtClean="0"/>
              <a:t>Developing a policy framework for community driven local development</a:t>
            </a:r>
          </a:p>
          <a:p>
            <a:r>
              <a:rPr lang="en-US" dirty="0" smtClean="0"/>
              <a:t>Parallel understanding and engagement of Provinces in e PFM Reform road map in coordination with key reference International Organizations.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2925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Operational challenges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complex </a:t>
            </a:r>
            <a:r>
              <a:rPr lang="en-GB" dirty="0"/>
              <a:t>interventions requiring time and resource-consuming policy dialogue and contract management</a:t>
            </a:r>
            <a:endParaRPr lang="en-US" dirty="0"/>
          </a:p>
          <a:p>
            <a:r>
              <a:rPr lang="en-GB" dirty="0" smtClean="0"/>
              <a:t>need </a:t>
            </a:r>
            <a:r>
              <a:rPr lang="en-GB" dirty="0"/>
              <a:t>to understand political-economy of decentralisation (often fluctuating and evolving in a fragile and insecure environment)</a:t>
            </a:r>
            <a:endParaRPr lang="en-US" dirty="0"/>
          </a:p>
          <a:p>
            <a:r>
              <a:rPr lang="it-IT" dirty="0" err="1" smtClean="0"/>
              <a:t>Choice</a:t>
            </a:r>
            <a:r>
              <a:rPr lang="it-IT" dirty="0" smtClean="0"/>
              <a:t> of BS </a:t>
            </a:r>
            <a:r>
              <a:rPr lang="it-IT" dirty="0" err="1" smtClean="0"/>
              <a:t>modality</a:t>
            </a:r>
            <a:r>
              <a:rPr lang="it-IT" dirty="0" smtClean="0"/>
              <a:t> </a:t>
            </a:r>
            <a:r>
              <a:rPr lang="it-IT" dirty="0" err="1" smtClean="0"/>
              <a:t>based</a:t>
            </a:r>
            <a:r>
              <a:rPr lang="it-IT" dirty="0" smtClean="0"/>
              <a:t> on HQ </a:t>
            </a:r>
            <a:r>
              <a:rPr lang="it-IT" dirty="0" err="1" smtClean="0"/>
              <a:t>instruction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on a </a:t>
            </a:r>
            <a:r>
              <a:rPr lang="it-IT" dirty="0" err="1" smtClean="0"/>
              <a:t>real</a:t>
            </a:r>
            <a:r>
              <a:rPr lang="it-IT" dirty="0" smtClean="0"/>
              <a:t> </a:t>
            </a:r>
            <a:r>
              <a:rPr lang="it-IT" dirty="0" err="1" smtClean="0"/>
              <a:t>understanding</a:t>
            </a:r>
            <a:r>
              <a:rPr lang="it-IT" dirty="0" smtClean="0"/>
              <a:t> of </a:t>
            </a:r>
            <a:r>
              <a:rPr lang="it-IT" dirty="0" err="1" smtClean="0"/>
              <a:t>local</a:t>
            </a:r>
            <a:r>
              <a:rPr lang="it-IT" dirty="0" smtClean="0"/>
              <a:t> </a:t>
            </a:r>
            <a:r>
              <a:rPr lang="it-IT" dirty="0" err="1" smtClean="0"/>
              <a:t>contexts</a:t>
            </a:r>
            <a:r>
              <a:rPr lang="it-IT" dirty="0" smtClean="0"/>
              <a:t> </a:t>
            </a:r>
          </a:p>
          <a:p>
            <a:r>
              <a:rPr lang="it-IT" dirty="0" err="1" smtClean="0"/>
              <a:t>Then</a:t>
            </a:r>
            <a:r>
              <a:rPr lang="it-IT" dirty="0" smtClean="0"/>
              <a:t> </a:t>
            </a:r>
            <a:r>
              <a:rPr lang="it-IT" dirty="0" err="1" smtClean="0"/>
              <a:t>payment</a:t>
            </a:r>
            <a:r>
              <a:rPr lang="it-IT" dirty="0" smtClean="0"/>
              <a:t> </a:t>
            </a:r>
            <a:r>
              <a:rPr lang="it-IT" dirty="0" err="1" smtClean="0"/>
              <a:t>process</a:t>
            </a:r>
            <a:r>
              <a:rPr lang="it-IT" dirty="0" smtClean="0"/>
              <a:t> </a:t>
            </a:r>
            <a:r>
              <a:rPr lang="it-IT" dirty="0" err="1" smtClean="0"/>
              <a:t>questioned</a:t>
            </a:r>
            <a:r>
              <a:rPr lang="it-IT" dirty="0" smtClean="0"/>
              <a:t> by HQ on </a:t>
            </a:r>
            <a:r>
              <a:rPr lang="it-IT" dirty="0" err="1" smtClean="0"/>
              <a:t>local</a:t>
            </a:r>
            <a:r>
              <a:rPr lang="it-IT" dirty="0" smtClean="0"/>
              <a:t> </a:t>
            </a:r>
            <a:r>
              <a:rPr lang="it-IT" dirty="0" err="1" smtClean="0"/>
              <a:t>realities</a:t>
            </a:r>
            <a:r>
              <a:rPr lang="it-IT" dirty="0" smtClean="0"/>
              <a:t>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42817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i="1" dirty="0"/>
              <a:t>How to further deepen engagement at local level and </a:t>
            </a:r>
            <a:r>
              <a:rPr lang="en-US" sz="2400" i="1" dirty="0" smtClean="0"/>
              <a:t>optimize </a:t>
            </a:r>
            <a:r>
              <a:rPr lang="en-US" sz="2400" i="1" dirty="0"/>
              <a:t>the chances of impact?</a:t>
            </a:r>
            <a:r>
              <a:rPr lang="en-US" sz="2400" dirty="0"/>
              <a:t> 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Continue to fine </a:t>
            </a:r>
            <a:r>
              <a:rPr lang="it-IT" dirty="0" err="1" smtClean="0"/>
              <a:t>tune</a:t>
            </a:r>
            <a:r>
              <a:rPr lang="it-IT" dirty="0" smtClean="0"/>
              <a:t> </a:t>
            </a:r>
            <a:r>
              <a:rPr lang="it-IT" dirty="0" err="1" smtClean="0"/>
              <a:t>pilot</a:t>
            </a:r>
            <a:r>
              <a:rPr lang="it-IT" dirty="0" smtClean="0"/>
              <a:t> innovative </a:t>
            </a:r>
            <a:r>
              <a:rPr lang="it-IT" dirty="0" err="1" smtClean="0"/>
              <a:t>approaches</a:t>
            </a:r>
            <a:r>
              <a:rPr lang="it-IT" dirty="0" smtClean="0"/>
              <a:t> </a:t>
            </a:r>
            <a:r>
              <a:rPr lang="it-IT" dirty="0" err="1" smtClean="0"/>
              <a:t>through</a:t>
            </a:r>
            <a:r>
              <a:rPr lang="it-IT" dirty="0" smtClean="0"/>
              <a:t> NSA-LA </a:t>
            </a:r>
            <a:r>
              <a:rPr lang="it-IT" dirty="0" err="1" smtClean="0"/>
              <a:t>thematic</a:t>
            </a:r>
            <a:r>
              <a:rPr lang="it-IT" dirty="0" smtClean="0"/>
              <a:t> </a:t>
            </a:r>
            <a:r>
              <a:rPr lang="it-IT" dirty="0" err="1" smtClean="0"/>
              <a:t>lines</a:t>
            </a:r>
            <a:endParaRPr lang="it-IT" dirty="0" smtClean="0"/>
          </a:p>
          <a:p>
            <a:r>
              <a:rPr lang="it-IT" dirty="0" err="1" smtClean="0"/>
              <a:t>Develop</a:t>
            </a:r>
            <a:r>
              <a:rPr lang="it-IT" dirty="0" smtClean="0"/>
              <a:t> </a:t>
            </a:r>
            <a:r>
              <a:rPr lang="it-IT" dirty="0" err="1" smtClean="0"/>
              <a:t>tools</a:t>
            </a:r>
            <a:r>
              <a:rPr lang="it-IT" dirty="0" smtClean="0"/>
              <a:t> for </a:t>
            </a:r>
            <a:r>
              <a:rPr lang="it-IT" dirty="0" err="1" smtClean="0"/>
              <a:t>territorial</a:t>
            </a:r>
            <a:r>
              <a:rPr lang="it-IT" dirty="0" smtClean="0"/>
              <a:t> </a:t>
            </a:r>
            <a:r>
              <a:rPr lang="it-IT" dirty="0" err="1" smtClean="0"/>
              <a:t>analysis</a:t>
            </a:r>
            <a:r>
              <a:rPr lang="it-IT" dirty="0" smtClean="0"/>
              <a:t> and </a:t>
            </a:r>
            <a:r>
              <a:rPr lang="it-IT" dirty="0" err="1" smtClean="0"/>
              <a:t>participative</a:t>
            </a:r>
            <a:r>
              <a:rPr lang="it-IT" dirty="0" smtClean="0"/>
              <a:t> planning.</a:t>
            </a:r>
          </a:p>
          <a:p>
            <a:r>
              <a:rPr lang="it-IT" dirty="0" err="1" smtClean="0"/>
              <a:t>Assess</a:t>
            </a:r>
            <a:r>
              <a:rPr lang="it-IT" dirty="0" smtClean="0"/>
              <a:t> and </a:t>
            </a:r>
            <a:r>
              <a:rPr lang="it-IT" dirty="0" err="1" smtClean="0"/>
              <a:t>study</a:t>
            </a:r>
            <a:r>
              <a:rPr lang="it-IT" dirty="0" smtClean="0"/>
              <a:t>, with HQ help, </a:t>
            </a:r>
            <a:r>
              <a:rPr lang="it-IT" dirty="0" err="1" smtClean="0"/>
              <a:t>ongoing</a:t>
            </a:r>
            <a:r>
              <a:rPr lang="it-IT" dirty="0" smtClean="0"/>
              <a:t> large scale </a:t>
            </a:r>
            <a:r>
              <a:rPr lang="it-IT" dirty="0" err="1" smtClean="0"/>
              <a:t>interventions</a:t>
            </a:r>
            <a:r>
              <a:rPr lang="it-IT" dirty="0" smtClean="0"/>
              <a:t> </a:t>
            </a:r>
          </a:p>
          <a:p>
            <a:r>
              <a:rPr lang="it-IT" dirty="0" err="1" smtClean="0"/>
              <a:t>Identify</a:t>
            </a:r>
            <a:r>
              <a:rPr lang="it-IT" dirty="0" smtClean="0"/>
              <a:t> and </a:t>
            </a:r>
            <a:r>
              <a:rPr lang="it-IT" dirty="0" err="1" smtClean="0"/>
              <a:t>strengthen</a:t>
            </a:r>
            <a:r>
              <a:rPr lang="it-IT" dirty="0" smtClean="0"/>
              <a:t> EUD </a:t>
            </a:r>
            <a:r>
              <a:rPr lang="it-IT" dirty="0" err="1" smtClean="0"/>
              <a:t>political</a:t>
            </a:r>
            <a:r>
              <a:rPr lang="it-IT" dirty="0" smtClean="0"/>
              <a:t> </a:t>
            </a:r>
            <a:r>
              <a:rPr lang="it-IT" dirty="0" err="1" smtClean="0"/>
              <a:t>contribution</a:t>
            </a:r>
            <a:r>
              <a:rPr lang="it-IT" dirty="0" smtClean="0"/>
              <a:t> to OPS </a:t>
            </a:r>
            <a:r>
              <a:rPr lang="it-IT" dirty="0" err="1" smtClean="0"/>
              <a:t>programming</a:t>
            </a:r>
            <a:endParaRPr lang="it-IT" dirty="0" smtClean="0"/>
          </a:p>
          <a:p>
            <a:r>
              <a:rPr lang="it-IT" dirty="0" smtClean="0"/>
              <a:t>Continue policy </a:t>
            </a:r>
            <a:r>
              <a:rPr lang="it-IT" dirty="0" err="1" smtClean="0"/>
              <a:t>dialogue</a:t>
            </a:r>
            <a:r>
              <a:rPr lang="it-IT" dirty="0" smtClean="0"/>
              <a:t> to </a:t>
            </a:r>
            <a:r>
              <a:rPr lang="it-IT" dirty="0" err="1" smtClean="0"/>
              <a:t>secure</a:t>
            </a:r>
            <a:r>
              <a:rPr lang="it-IT" dirty="0" smtClean="0"/>
              <a:t> </a:t>
            </a:r>
            <a:r>
              <a:rPr lang="it-IT" dirty="0" err="1" smtClean="0"/>
              <a:t>local</a:t>
            </a:r>
            <a:r>
              <a:rPr lang="it-IT" dirty="0" smtClean="0"/>
              <a:t> budget </a:t>
            </a:r>
            <a:r>
              <a:rPr lang="it-IT" dirty="0" err="1" smtClean="0"/>
              <a:t>allocation</a:t>
            </a:r>
            <a:r>
              <a:rPr lang="it-IT" dirty="0" smtClean="0"/>
              <a:t> for community </a:t>
            </a:r>
            <a:r>
              <a:rPr lang="it-IT" dirty="0" err="1" smtClean="0"/>
              <a:t>driven</a:t>
            </a:r>
            <a:r>
              <a:rPr lang="it-IT" smtClean="0"/>
              <a:t> local</a:t>
            </a:r>
            <a:r>
              <a:rPr lang="it-IT" dirty="0" smtClean="0"/>
              <a:t> </a:t>
            </a:r>
            <a:r>
              <a:rPr lang="it-IT" dirty="0" err="1" smtClean="0"/>
              <a:t>development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71569767"/>
      </p:ext>
    </p:extLst>
  </p:cSld>
  <p:clrMapOvr>
    <a:masterClrMapping/>
  </p:clrMapOvr>
</p:sld>
</file>

<file path=ppt/theme/theme1.xml><?xml version="1.0" encoding="utf-8"?>
<a:theme xmlns:a="http://schemas.openxmlformats.org/drawingml/2006/main" name="Percezione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Percezione.thmx</Template>
  <TotalTime>336</TotalTime>
  <Words>610</Words>
  <Application>Microsoft Macintosh PowerPoint</Application>
  <PresentationFormat>Presentazione su schermo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Percezione</vt:lpstr>
      <vt:lpstr>Decentralization reforms and local development </vt:lpstr>
      <vt:lpstr>Country Context</vt:lpstr>
      <vt:lpstr>Past and current EU response</vt:lpstr>
      <vt:lpstr>Key choices in the new programming cycle </vt:lpstr>
      <vt:lpstr>Operational challenges</vt:lpstr>
      <vt:lpstr>How to further deepen engagement at local level and optimize the chances of impact?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giacomo miserocchi</dc:creator>
  <cp:lastModifiedBy>giacomo miserocchi</cp:lastModifiedBy>
  <cp:revision>21</cp:revision>
  <dcterms:created xsi:type="dcterms:W3CDTF">2015-04-08T12:41:18Z</dcterms:created>
  <dcterms:modified xsi:type="dcterms:W3CDTF">2015-04-15T08:03:34Z</dcterms:modified>
</cp:coreProperties>
</file>