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89" r:id="rId2"/>
    <p:sldId id="645" r:id="rId3"/>
    <p:sldId id="651" r:id="rId4"/>
    <p:sldId id="661" r:id="rId5"/>
    <p:sldId id="653" r:id="rId6"/>
    <p:sldId id="658" r:id="rId7"/>
    <p:sldId id="669" r:id="rId8"/>
    <p:sldId id="670" r:id="rId9"/>
    <p:sldId id="667" r:id="rId10"/>
    <p:sldId id="662" r:id="rId11"/>
    <p:sldId id="664" r:id="rId12"/>
    <p:sldId id="666" r:id="rId13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ane Loquai" initials="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24C"/>
    <a:srgbClr val="0F549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86400" autoAdjust="0"/>
  </p:normalViewPr>
  <p:slideViewPr>
    <p:cSldViewPr>
      <p:cViewPr>
        <p:scale>
          <a:sx n="100" d="100"/>
          <a:sy n="100" d="100"/>
        </p:scale>
        <p:origin x="-1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Comprehensive scope of local development 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Improved systems of local development planning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31C07ADB-C1E8-BE43-8D8B-32B3869F4BF4}">
      <dgm:prSet/>
      <dgm:spPr>
        <a:solidFill>
          <a:srgbClr val="165AA2"/>
        </a:solidFill>
      </dgm:spPr>
      <dgm:t>
        <a:bodyPr/>
        <a:lstStyle/>
        <a:p>
          <a:endParaRPr lang="en-US" dirty="0"/>
        </a:p>
      </dgm:t>
    </dgm:pt>
    <dgm:pt modelId="{10F0480E-B4B3-6A40-9939-6965F0F4C4BB}" type="parTrans" cxnId="{56471EB2-8193-564E-8E04-7A56AE814E80}">
      <dgm:prSet/>
      <dgm:spPr/>
      <dgm:t>
        <a:bodyPr/>
        <a:lstStyle/>
        <a:p>
          <a:endParaRPr lang="en-US"/>
        </a:p>
      </dgm:t>
    </dgm:pt>
    <dgm:pt modelId="{C61BF795-3842-8245-882E-68021A470025}" type="sibTrans" cxnId="{56471EB2-8193-564E-8E04-7A56AE814E80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4" custScaleX="93985" custLinFactNeighborX="1580" custLinFactNeighborY="-22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4" custLinFactNeighborX="-625" custLinFactNeighborY="-22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  <dgm:pt modelId="{AA5C1BFF-6482-D743-A54F-DCD442545E0F}" type="pres">
      <dgm:prSet presAssocID="{74EC8AAA-E0AA-EA41-BE5B-78C6807C23C6}" presName="sibSpaceOne" presStyleCnt="0"/>
      <dgm:spPr/>
    </dgm:pt>
    <dgm:pt modelId="{CDF7C94E-A31A-8F4A-BB8A-F3A17A428D6D}" type="pres">
      <dgm:prSet presAssocID="{31C07ADB-C1E8-BE43-8D8B-32B3869F4BF4}" presName="vertOne" presStyleCnt="0"/>
      <dgm:spPr/>
    </dgm:pt>
    <dgm:pt modelId="{B340F068-D6DD-6742-9C2E-770891879C5C}" type="pres">
      <dgm:prSet presAssocID="{31C07ADB-C1E8-BE43-8D8B-32B3869F4BF4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C8C85D-47EC-C044-AE12-82325D2D7160}" type="pres">
      <dgm:prSet presAssocID="{31C07ADB-C1E8-BE43-8D8B-32B3869F4BF4}" presName="horzOne" presStyleCnt="0"/>
      <dgm:spPr/>
    </dgm:pt>
  </dgm:ptLst>
  <dgm:cxnLst>
    <dgm:cxn modelId="{BA9790E6-D785-D642-86B1-57619F2D83F9}" type="presOf" srcId="{2050FB2B-005C-4B4C-8C5B-286355E59769}" destId="{C22E2300-6861-014F-8984-459DD58884EC}" srcOrd="0" destOrd="0" presId="urn:microsoft.com/office/officeart/2005/8/layout/hierarchy4"/>
    <dgm:cxn modelId="{01635685-6814-0649-9CC3-7AB19E79BBF5}" type="presOf" srcId="{415F5F3B-0C01-934E-90C9-9399F3D23CA0}" destId="{CD07297D-4D0A-1D46-BC1E-C7583EF780BA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7BC67CEE-D485-6843-A811-8E2A6A2BB067}" type="presOf" srcId="{31C07ADB-C1E8-BE43-8D8B-32B3869F4BF4}" destId="{B340F068-D6DD-6742-9C2E-770891879C5C}" srcOrd="0" destOrd="0" presId="urn:microsoft.com/office/officeart/2005/8/layout/hierarchy4"/>
    <dgm:cxn modelId="{56471EB2-8193-564E-8E04-7A56AE814E80}" srcId="{2050FB2B-005C-4B4C-8C5B-286355E59769}" destId="{31C07ADB-C1E8-BE43-8D8B-32B3869F4BF4}" srcOrd="3" destOrd="0" parTransId="{10F0480E-B4B3-6A40-9939-6965F0F4C4BB}" sibTransId="{C61BF795-3842-8245-882E-68021A470025}"/>
    <dgm:cxn modelId="{F07994CD-8EFF-3249-95D7-3D08E1FB495A}" type="presOf" srcId="{5DAB59DF-C38D-D84F-B9AD-41988E8C9527}" destId="{86B7D7DF-7BE3-454E-BF22-908FA2D61330}" srcOrd="0" destOrd="0" presId="urn:microsoft.com/office/officeart/2005/8/layout/hierarchy4"/>
    <dgm:cxn modelId="{C7D5699D-E6CF-6245-B0C1-672EE149507C}" type="presOf" srcId="{706F6BFB-1AE5-6745-A20B-EDFA377E9552}" destId="{B14401FE-5679-5346-8293-BB519B120FF7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41E9D0C0-3688-4B47-835C-B3EED00764EC}" type="presParOf" srcId="{C22E2300-6861-014F-8984-459DD58884EC}" destId="{5F8D2B20-4712-9F40-927B-FE5D57872286}" srcOrd="0" destOrd="0" presId="urn:microsoft.com/office/officeart/2005/8/layout/hierarchy4"/>
    <dgm:cxn modelId="{D99B8DEA-11D9-BF46-A815-A210E02097D1}" type="presParOf" srcId="{5F8D2B20-4712-9F40-927B-FE5D57872286}" destId="{CD07297D-4D0A-1D46-BC1E-C7583EF780BA}" srcOrd="0" destOrd="0" presId="urn:microsoft.com/office/officeart/2005/8/layout/hierarchy4"/>
    <dgm:cxn modelId="{AFF78319-42CF-004F-A4F7-89A2BFD16BC0}" type="presParOf" srcId="{5F8D2B20-4712-9F40-927B-FE5D57872286}" destId="{5A3E5182-FF69-6944-9FF6-19EC791EC2EF}" srcOrd="1" destOrd="0" presId="urn:microsoft.com/office/officeart/2005/8/layout/hierarchy4"/>
    <dgm:cxn modelId="{5D6B0A91-3471-F847-90E1-F4BCC7868D4E}" type="presParOf" srcId="{C22E2300-6861-014F-8984-459DD58884EC}" destId="{A676DE4D-F711-A841-8BCA-907D42530C49}" srcOrd="1" destOrd="0" presId="urn:microsoft.com/office/officeart/2005/8/layout/hierarchy4"/>
    <dgm:cxn modelId="{C140309A-31B4-A342-A9C6-4CC3BE5F5447}" type="presParOf" srcId="{C22E2300-6861-014F-8984-459DD58884EC}" destId="{5759D113-3EF4-3D45-B598-20BC6502569C}" srcOrd="2" destOrd="0" presId="urn:microsoft.com/office/officeart/2005/8/layout/hierarchy4"/>
    <dgm:cxn modelId="{3142E0B7-B2B3-334A-B730-1002F231DF7A}" type="presParOf" srcId="{5759D113-3EF4-3D45-B598-20BC6502569C}" destId="{86B7D7DF-7BE3-454E-BF22-908FA2D61330}" srcOrd="0" destOrd="0" presId="urn:microsoft.com/office/officeart/2005/8/layout/hierarchy4"/>
    <dgm:cxn modelId="{3EB36075-D532-9B4D-BF8B-475F56246713}" type="presParOf" srcId="{5759D113-3EF4-3D45-B598-20BC6502569C}" destId="{15D92CCA-0943-BF48-BC2A-57E5461E297F}" srcOrd="1" destOrd="0" presId="urn:microsoft.com/office/officeart/2005/8/layout/hierarchy4"/>
    <dgm:cxn modelId="{53DBB552-C8DB-F84C-A652-426AA592B67E}" type="presParOf" srcId="{C22E2300-6861-014F-8984-459DD58884EC}" destId="{FD36F42B-B777-6742-80ED-0DEB6FA8541A}" srcOrd="3" destOrd="0" presId="urn:microsoft.com/office/officeart/2005/8/layout/hierarchy4"/>
    <dgm:cxn modelId="{B8E2415C-E0ED-7945-B2CF-CB19FCCDA5C8}" type="presParOf" srcId="{C22E2300-6861-014F-8984-459DD58884EC}" destId="{DDB1A76C-CC15-4C41-8358-A23FF8449C7D}" srcOrd="4" destOrd="0" presId="urn:microsoft.com/office/officeart/2005/8/layout/hierarchy4"/>
    <dgm:cxn modelId="{3D7A1082-0955-D047-A05A-E29514B26447}" type="presParOf" srcId="{DDB1A76C-CC15-4C41-8358-A23FF8449C7D}" destId="{B14401FE-5679-5346-8293-BB519B120FF7}" srcOrd="0" destOrd="0" presId="urn:microsoft.com/office/officeart/2005/8/layout/hierarchy4"/>
    <dgm:cxn modelId="{8F8B823F-CF88-9B40-9359-1F0CF3562FD4}" type="presParOf" srcId="{DDB1A76C-CC15-4C41-8358-A23FF8449C7D}" destId="{021D1187-DF14-474C-9E27-512ECAF3E756}" srcOrd="1" destOrd="0" presId="urn:microsoft.com/office/officeart/2005/8/layout/hierarchy4"/>
    <dgm:cxn modelId="{089E812B-A3A0-3345-97B8-E2648B5B532D}" type="presParOf" srcId="{C22E2300-6861-014F-8984-459DD58884EC}" destId="{AA5C1BFF-6482-D743-A54F-DCD442545E0F}" srcOrd="5" destOrd="0" presId="urn:microsoft.com/office/officeart/2005/8/layout/hierarchy4"/>
    <dgm:cxn modelId="{B7A2E944-AACC-D940-AD84-68C9EF5660E7}" type="presParOf" srcId="{C22E2300-6861-014F-8984-459DD58884EC}" destId="{CDF7C94E-A31A-8F4A-BB8A-F3A17A428D6D}" srcOrd="6" destOrd="0" presId="urn:microsoft.com/office/officeart/2005/8/layout/hierarchy4"/>
    <dgm:cxn modelId="{022ED179-CCE4-DC4B-B5BF-04989A5B6E68}" type="presParOf" srcId="{CDF7C94E-A31A-8F4A-BB8A-F3A17A428D6D}" destId="{B340F068-D6DD-6742-9C2E-770891879C5C}" srcOrd="0" destOrd="0" presId="urn:microsoft.com/office/officeart/2005/8/layout/hierarchy4"/>
    <dgm:cxn modelId="{7731E034-0DFF-2040-9215-6AA2BED6AD21}" type="presParOf" srcId="{CDF7C94E-A31A-8F4A-BB8A-F3A17A428D6D}" destId="{CEC8C85D-47EC-C044-AE12-82325D2D716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 custT="1"/>
      <dgm:spPr>
        <a:solidFill>
          <a:srgbClr val="165AA2"/>
        </a:solidFill>
      </dgm:spPr>
      <dgm:t>
        <a:bodyPr/>
        <a:lstStyle/>
        <a:p>
          <a:r>
            <a:rPr lang="en-US" sz="900" dirty="0" smtClean="0"/>
            <a:t>Decentralization policy enhancing autonomy and accountability of LAs</a:t>
          </a:r>
          <a:endParaRPr lang="en-US" sz="900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 custT="1"/>
      <dgm:spPr>
        <a:solidFill>
          <a:srgbClr val="165AA2"/>
        </a:solidFill>
      </dgm:spPr>
      <dgm:t>
        <a:bodyPr/>
        <a:lstStyle/>
        <a:p>
          <a:r>
            <a:rPr lang="en-US" sz="900" dirty="0" smtClean="0"/>
            <a:t>National</a:t>
          </a:r>
          <a:r>
            <a:rPr lang="en-US" sz="900" baseline="0" dirty="0" smtClean="0"/>
            <a:t> urban agenda supportive of LAs</a:t>
          </a:r>
          <a:endParaRPr lang="en-US" sz="900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 custT="1"/>
      <dgm:spPr>
        <a:solidFill>
          <a:srgbClr val="165AA2"/>
        </a:solidFill>
      </dgm:spPr>
      <dgm:t>
        <a:bodyPr/>
        <a:lstStyle/>
        <a:p>
          <a:r>
            <a:rPr lang="en-US" sz="900" dirty="0" smtClean="0"/>
            <a:t>National</a:t>
          </a:r>
          <a:r>
            <a:rPr lang="en-US" sz="900" baseline="0" dirty="0" smtClean="0"/>
            <a:t> rural development policy supportive of LAs </a:t>
          </a:r>
          <a:endParaRPr lang="en-US" sz="900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 custLinFactNeighborX="2507" custLinFactNeighborY="-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4086CAE3-9458-4C48-9A48-EE430F8761EE}" type="presOf" srcId="{706F6BFB-1AE5-6745-A20B-EDFA377E9552}" destId="{B14401FE-5679-5346-8293-BB519B120FF7}" srcOrd="0" destOrd="0" presId="urn:microsoft.com/office/officeart/2005/8/layout/hierarchy4"/>
    <dgm:cxn modelId="{5922F1E6-8891-294A-982B-C244E14E41D3}" type="presOf" srcId="{415F5F3B-0C01-934E-90C9-9399F3D23CA0}" destId="{CD07297D-4D0A-1D46-BC1E-C7583EF780BA}" srcOrd="0" destOrd="0" presId="urn:microsoft.com/office/officeart/2005/8/layout/hierarchy4"/>
    <dgm:cxn modelId="{79CA8F31-FC54-DF4C-B7DA-C0CA23B0DE1D}" type="presOf" srcId="{2050FB2B-005C-4B4C-8C5B-286355E59769}" destId="{C22E2300-6861-014F-8984-459DD58884EC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F0ACE70D-8D3C-0E4E-9731-C042C7AF8DE8}" type="presOf" srcId="{5DAB59DF-C38D-D84F-B9AD-41988E8C9527}" destId="{86B7D7DF-7BE3-454E-BF22-908FA2D61330}" srcOrd="0" destOrd="0" presId="urn:microsoft.com/office/officeart/2005/8/layout/hierarchy4"/>
    <dgm:cxn modelId="{585E1EAE-7057-5040-B81F-49448D379E36}" type="presParOf" srcId="{C22E2300-6861-014F-8984-459DD58884EC}" destId="{5F8D2B20-4712-9F40-927B-FE5D57872286}" srcOrd="0" destOrd="0" presId="urn:microsoft.com/office/officeart/2005/8/layout/hierarchy4"/>
    <dgm:cxn modelId="{6C25CE34-BD72-7043-A096-54FAFCEC7744}" type="presParOf" srcId="{5F8D2B20-4712-9F40-927B-FE5D57872286}" destId="{CD07297D-4D0A-1D46-BC1E-C7583EF780BA}" srcOrd="0" destOrd="0" presId="urn:microsoft.com/office/officeart/2005/8/layout/hierarchy4"/>
    <dgm:cxn modelId="{D19E1A09-D740-DD47-9B78-40DAC4B38BA3}" type="presParOf" srcId="{5F8D2B20-4712-9F40-927B-FE5D57872286}" destId="{5A3E5182-FF69-6944-9FF6-19EC791EC2EF}" srcOrd="1" destOrd="0" presId="urn:microsoft.com/office/officeart/2005/8/layout/hierarchy4"/>
    <dgm:cxn modelId="{051CA209-5146-0A40-83A0-C48779BAC5CE}" type="presParOf" srcId="{C22E2300-6861-014F-8984-459DD58884EC}" destId="{A676DE4D-F711-A841-8BCA-907D42530C49}" srcOrd="1" destOrd="0" presId="urn:microsoft.com/office/officeart/2005/8/layout/hierarchy4"/>
    <dgm:cxn modelId="{A2037748-4F93-4F41-A06A-983F43E9110C}" type="presParOf" srcId="{C22E2300-6861-014F-8984-459DD58884EC}" destId="{5759D113-3EF4-3D45-B598-20BC6502569C}" srcOrd="2" destOrd="0" presId="urn:microsoft.com/office/officeart/2005/8/layout/hierarchy4"/>
    <dgm:cxn modelId="{C41559CB-8FAD-4249-8CB7-7819720D2CFA}" type="presParOf" srcId="{5759D113-3EF4-3D45-B598-20BC6502569C}" destId="{86B7D7DF-7BE3-454E-BF22-908FA2D61330}" srcOrd="0" destOrd="0" presId="urn:microsoft.com/office/officeart/2005/8/layout/hierarchy4"/>
    <dgm:cxn modelId="{D3685A6A-8957-FF48-A2CB-C41A3899E69F}" type="presParOf" srcId="{5759D113-3EF4-3D45-B598-20BC6502569C}" destId="{15D92CCA-0943-BF48-BC2A-57E5461E297F}" srcOrd="1" destOrd="0" presId="urn:microsoft.com/office/officeart/2005/8/layout/hierarchy4"/>
    <dgm:cxn modelId="{A6342041-620D-F84D-B953-0C3B0D405BE8}" type="presParOf" srcId="{C22E2300-6861-014F-8984-459DD58884EC}" destId="{FD36F42B-B777-6742-80ED-0DEB6FA8541A}" srcOrd="3" destOrd="0" presId="urn:microsoft.com/office/officeart/2005/8/layout/hierarchy4"/>
    <dgm:cxn modelId="{C5D7E864-B0A1-0746-B04D-5334BDDA283B}" type="presParOf" srcId="{C22E2300-6861-014F-8984-459DD58884EC}" destId="{DDB1A76C-CC15-4C41-8358-A23FF8449C7D}" srcOrd="4" destOrd="0" presId="urn:microsoft.com/office/officeart/2005/8/layout/hierarchy4"/>
    <dgm:cxn modelId="{EFEDA4FB-ADCB-A446-A382-BE5C336EFA30}" type="presParOf" srcId="{DDB1A76C-CC15-4C41-8358-A23FF8449C7D}" destId="{B14401FE-5679-5346-8293-BB519B120FF7}" srcOrd="0" destOrd="0" presId="urn:microsoft.com/office/officeart/2005/8/layout/hierarchy4"/>
    <dgm:cxn modelId="{CA81C477-C89D-F141-91CE-A1E238385AAE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Effective  institutions of inter-governamental cooperation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Local</a:t>
          </a:r>
          <a:r>
            <a:rPr lang="en-US" baseline="0" dirty="0" smtClean="0"/>
            <a:t> leadership and administrative capacity development 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Active citizenship and public private partnerships 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 custLinFactNeighborX="8037" custLinFactNeighborY="-1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8E74B0D9-A6D4-3642-A522-6419A3544E02}" type="presOf" srcId="{2050FB2B-005C-4B4C-8C5B-286355E59769}" destId="{C22E2300-6861-014F-8984-459DD58884EC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6BF3147C-D29A-454C-81F4-E86EC24AB862}" type="presOf" srcId="{415F5F3B-0C01-934E-90C9-9399F3D23CA0}" destId="{CD07297D-4D0A-1D46-BC1E-C7583EF780BA}" srcOrd="0" destOrd="0" presId="urn:microsoft.com/office/officeart/2005/8/layout/hierarchy4"/>
    <dgm:cxn modelId="{20DCEFB0-1F72-C34D-9575-693DAABEAED8}" type="presOf" srcId="{706F6BFB-1AE5-6745-A20B-EDFA377E9552}" destId="{B14401FE-5679-5346-8293-BB519B120FF7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7A1FA921-D1DC-A44D-A503-CA877A9C8D60}" type="presOf" srcId="{5DAB59DF-C38D-D84F-B9AD-41988E8C9527}" destId="{86B7D7DF-7BE3-454E-BF22-908FA2D61330}" srcOrd="0" destOrd="0" presId="urn:microsoft.com/office/officeart/2005/8/layout/hierarchy4"/>
    <dgm:cxn modelId="{DBD18718-843F-8047-95BA-0D24F508E7EC}" type="presParOf" srcId="{C22E2300-6861-014F-8984-459DD58884EC}" destId="{5F8D2B20-4712-9F40-927B-FE5D57872286}" srcOrd="0" destOrd="0" presId="urn:microsoft.com/office/officeart/2005/8/layout/hierarchy4"/>
    <dgm:cxn modelId="{6703A6EF-F2DF-1047-8AD4-0EA2F03FCA38}" type="presParOf" srcId="{5F8D2B20-4712-9F40-927B-FE5D57872286}" destId="{CD07297D-4D0A-1D46-BC1E-C7583EF780BA}" srcOrd="0" destOrd="0" presId="urn:microsoft.com/office/officeart/2005/8/layout/hierarchy4"/>
    <dgm:cxn modelId="{E4981CFA-9FD2-0748-9F02-38C2700CAFD8}" type="presParOf" srcId="{5F8D2B20-4712-9F40-927B-FE5D57872286}" destId="{5A3E5182-FF69-6944-9FF6-19EC791EC2EF}" srcOrd="1" destOrd="0" presId="urn:microsoft.com/office/officeart/2005/8/layout/hierarchy4"/>
    <dgm:cxn modelId="{0EBC3643-D6F8-A040-8822-11C7DFB928D9}" type="presParOf" srcId="{C22E2300-6861-014F-8984-459DD58884EC}" destId="{A676DE4D-F711-A841-8BCA-907D42530C49}" srcOrd="1" destOrd="0" presId="urn:microsoft.com/office/officeart/2005/8/layout/hierarchy4"/>
    <dgm:cxn modelId="{D2615514-7112-804D-9D0C-907D4A2BB75A}" type="presParOf" srcId="{C22E2300-6861-014F-8984-459DD58884EC}" destId="{5759D113-3EF4-3D45-B598-20BC6502569C}" srcOrd="2" destOrd="0" presId="urn:microsoft.com/office/officeart/2005/8/layout/hierarchy4"/>
    <dgm:cxn modelId="{E1B3B554-0878-AC47-8F80-5E9C20575993}" type="presParOf" srcId="{5759D113-3EF4-3D45-B598-20BC6502569C}" destId="{86B7D7DF-7BE3-454E-BF22-908FA2D61330}" srcOrd="0" destOrd="0" presId="urn:microsoft.com/office/officeart/2005/8/layout/hierarchy4"/>
    <dgm:cxn modelId="{8106C36E-04A6-F447-B354-9F67B3EE8477}" type="presParOf" srcId="{5759D113-3EF4-3D45-B598-20BC6502569C}" destId="{15D92CCA-0943-BF48-BC2A-57E5461E297F}" srcOrd="1" destOrd="0" presId="urn:microsoft.com/office/officeart/2005/8/layout/hierarchy4"/>
    <dgm:cxn modelId="{23532EC7-D80C-6C46-A15B-3A7468387A9F}" type="presParOf" srcId="{C22E2300-6861-014F-8984-459DD58884EC}" destId="{FD36F42B-B777-6742-80ED-0DEB6FA8541A}" srcOrd="3" destOrd="0" presId="urn:microsoft.com/office/officeart/2005/8/layout/hierarchy4"/>
    <dgm:cxn modelId="{8E8994A9-3EB2-114B-986F-E9CB2826D96D}" type="presParOf" srcId="{C22E2300-6861-014F-8984-459DD58884EC}" destId="{DDB1A76C-CC15-4C41-8358-A23FF8449C7D}" srcOrd="4" destOrd="0" presId="urn:microsoft.com/office/officeart/2005/8/layout/hierarchy4"/>
    <dgm:cxn modelId="{94FA2950-1A89-C64A-9FA0-6F362D622ACC}" type="presParOf" srcId="{DDB1A76C-CC15-4C41-8358-A23FF8449C7D}" destId="{B14401FE-5679-5346-8293-BB519B120FF7}" srcOrd="0" destOrd="0" presId="urn:microsoft.com/office/officeart/2005/8/layout/hierarchy4"/>
    <dgm:cxn modelId="{6C347A2F-4F40-854B-92BE-2351284C6B16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5785" y="0"/>
          <a:ext cx="138127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Comprehensive scope of local development </a:t>
          </a:r>
          <a:endParaRPr lang="en-US" sz="1200" kern="1200" dirty="0"/>
        </a:p>
      </dsp:txBody>
      <dsp:txXfrm>
        <a:off x="63654" y="37869"/>
        <a:ext cx="1305538" cy="1217200"/>
      </dsp:txXfrm>
    </dsp:sp>
    <dsp:sp modelId="{86B7D7DF-7BE3-454E-BF22-908FA2D61330}">
      <dsp:nvSpPr>
        <dsp:cNvPr id="0" name=""/>
        <dsp:cNvSpPr/>
      </dsp:nvSpPr>
      <dsp:spPr>
        <a:xfrm>
          <a:off x="1630747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Improved systems of local development planning</a:t>
          </a:r>
          <a:endParaRPr lang="en-US" sz="1200" kern="1200" dirty="0"/>
        </a:p>
      </dsp:txBody>
      <dsp:txXfrm>
        <a:off x="1668616" y="37869"/>
        <a:ext cx="1393939" cy="1217200"/>
      </dsp:txXfrm>
    </dsp:sp>
    <dsp:sp modelId="{B14401FE-5679-5346-8293-BB519B120FF7}">
      <dsp:nvSpPr>
        <dsp:cNvPr id="0" name=""/>
        <dsp:cNvSpPr/>
      </dsp:nvSpPr>
      <dsp:spPr>
        <a:xfrm>
          <a:off x="3338145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376014" y="37869"/>
        <a:ext cx="1393939" cy="1217200"/>
      </dsp:txXfrm>
    </dsp:sp>
    <dsp:sp modelId="{B340F068-D6DD-6742-9C2E-770891879C5C}">
      <dsp:nvSpPr>
        <dsp:cNvPr id="0" name=""/>
        <dsp:cNvSpPr/>
      </dsp:nvSpPr>
      <dsp:spPr>
        <a:xfrm>
          <a:off x="5063914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5101783" y="37869"/>
        <a:ext cx="1393939" cy="1217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677" y="0"/>
          <a:ext cx="105399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Decentralization policy enhancing autonomy and accountability of LAs</a:t>
          </a:r>
          <a:endParaRPr lang="en-US" sz="900" kern="1200" dirty="0"/>
        </a:p>
      </dsp:txBody>
      <dsp:txXfrm>
        <a:off x="55547" y="30870"/>
        <a:ext cx="992256" cy="1231198"/>
      </dsp:txXfrm>
    </dsp:sp>
    <dsp:sp modelId="{86B7D7DF-7BE3-454E-BF22-908FA2D61330}">
      <dsp:nvSpPr>
        <dsp:cNvPr id="0" name=""/>
        <dsp:cNvSpPr/>
      </dsp:nvSpPr>
      <dsp:spPr>
        <a:xfrm>
          <a:off x="1242932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</a:t>
          </a:r>
          <a:r>
            <a:rPr lang="en-US" sz="900" kern="1200" baseline="0" dirty="0" smtClean="0"/>
            <a:t> urban agenda supportive of LAs</a:t>
          </a:r>
          <a:endParaRPr lang="en-US" sz="900" kern="1200" dirty="0"/>
        </a:p>
      </dsp:txBody>
      <dsp:txXfrm>
        <a:off x="1275778" y="32846"/>
        <a:ext cx="1055759" cy="1227246"/>
      </dsp:txXfrm>
    </dsp:sp>
    <dsp:sp modelId="{B14401FE-5679-5346-8293-BB519B120FF7}">
      <dsp:nvSpPr>
        <dsp:cNvPr id="0" name=""/>
        <dsp:cNvSpPr/>
      </dsp:nvSpPr>
      <dsp:spPr>
        <a:xfrm>
          <a:off x="2553321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</a:t>
          </a:r>
          <a:r>
            <a:rPr lang="en-US" sz="900" kern="1200" baseline="0" dirty="0" smtClean="0"/>
            <a:t> rural development policy supportive of LAs </a:t>
          </a:r>
          <a:endParaRPr lang="en-US" sz="900" kern="1200" dirty="0"/>
        </a:p>
      </dsp:txBody>
      <dsp:txXfrm>
        <a:off x="2586167" y="32846"/>
        <a:ext cx="1055759" cy="1227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561" y="0"/>
          <a:ext cx="104903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Effective  institutions of inter-governamental cooperation</a:t>
          </a:r>
          <a:endParaRPr lang="en-US" sz="900" kern="1200" dirty="0"/>
        </a:p>
      </dsp:txBody>
      <dsp:txXfrm>
        <a:off x="55286" y="30725"/>
        <a:ext cx="987586" cy="1231488"/>
      </dsp:txXfrm>
    </dsp:sp>
    <dsp:sp modelId="{86B7D7DF-7BE3-454E-BF22-908FA2D61330}">
      <dsp:nvSpPr>
        <dsp:cNvPr id="0" name=""/>
        <dsp:cNvSpPr/>
      </dsp:nvSpPr>
      <dsp:spPr>
        <a:xfrm>
          <a:off x="1237084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Local</a:t>
          </a:r>
          <a:r>
            <a:rPr lang="en-US" sz="900" kern="1200" baseline="0" dirty="0" smtClean="0"/>
            <a:t> leadership and administrative capacity development </a:t>
          </a:r>
          <a:endParaRPr lang="en-US" sz="900" kern="1200" dirty="0"/>
        </a:p>
      </dsp:txBody>
      <dsp:txXfrm>
        <a:off x="1269776" y="32692"/>
        <a:ext cx="1050790" cy="1227554"/>
      </dsp:txXfrm>
    </dsp:sp>
    <dsp:sp modelId="{B14401FE-5679-5346-8293-BB519B120FF7}">
      <dsp:nvSpPr>
        <dsp:cNvPr id="0" name=""/>
        <dsp:cNvSpPr/>
      </dsp:nvSpPr>
      <dsp:spPr>
        <a:xfrm>
          <a:off x="2541306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Active citizenship and public private partnerships </a:t>
          </a:r>
          <a:endParaRPr lang="en-US" sz="900" kern="1200" dirty="0"/>
        </a:p>
      </dsp:txBody>
      <dsp:txXfrm>
        <a:off x="2573998" y="32692"/>
        <a:ext cx="1050790" cy="122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297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297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1B93D7A-3461-48A4-86D0-76EA0A4A3B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39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297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2" y="4722494"/>
            <a:ext cx="5446391" cy="4476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297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BE9CECC-0F69-40AF-9B22-0F98DE4A18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565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50825" indent="-288779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55116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17162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79208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41255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3003301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65347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927394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0450B20-B29B-984D-8937-3FC7C1B1B70C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10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11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2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3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0963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5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cs typeface="MS PGothic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A7AE53BA-906B-0940-80DD-B68AA3C24CBF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DF928ACA-0591-0644-B4E4-121956232A59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9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8856-4082-4839-A230-A33995CA84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3B48-B63C-4A11-A78F-7022152559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618EE1-B93B-0440-9FA6-42F8EE5FB2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7EA9-8C57-4EF8-B237-872EB1786E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EAC9-3CB5-44DC-B46D-7F06DC4E46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D6-D8D1-4272-BC7A-6504A10404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3FA9-1420-4C37-BA28-D7549C87E0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3E5B-1FF7-4C51-BC44-EACD530215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25D1-8248-4CE2-A1CA-532AA04CBA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A5E10-7E0D-42FC-B013-E9FD9526FE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E7AFC-4AD1-4512-B7C2-F791A96089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2349A11-17CD-4A58-9164-72E5AE4A7B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  <p:sldLayoutId id="2147483659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/>
          <a:cs typeface="MS PGothic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3" Type="http://schemas.openxmlformats.org/officeDocument/2006/relationships/diagramData" Target="../diagrams/data3.xml"/><Relationship Id="rId14" Type="http://schemas.openxmlformats.org/officeDocument/2006/relationships/diagramLayout" Target="../diagrams/layout3.xml"/><Relationship Id="rId15" Type="http://schemas.openxmlformats.org/officeDocument/2006/relationships/diagramQuickStyle" Target="../diagrams/quickStyle3.xml"/><Relationship Id="rId16" Type="http://schemas.openxmlformats.org/officeDocument/2006/relationships/diagramColors" Target="../diagrams/colors3.xml"/><Relationship Id="rId17" Type="http://schemas.microsoft.com/office/2007/relationships/diagramDrawing" Target="../diagrams/drawing3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504" y="908720"/>
            <a:ext cx="8863013" cy="4679950"/>
          </a:xfrm>
        </p:spPr>
        <p:txBody>
          <a:bodyPr/>
          <a:lstStyle/>
          <a:p>
            <a:pPr indent="0" algn="ctr" eaLnBrk="1" hangingPunct="1"/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latin typeface="Verdana" charset="0"/>
                <a:ea typeface="MS PGothic" charset="0"/>
              </a:rPr>
              <a:t/>
            </a:r>
            <a:br>
              <a:rPr lang="en-GB" sz="2400" dirty="0">
                <a:latin typeface="Verdana" charset="0"/>
                <a:ea typeface="MS PGothic" charset="0"/>
              </a:rPr>
            </a:br>
            <a:r>
              <a:rPr lang="en-GB" sz="3200">
                <a:latin typeface="Verdana" charset="0"/>
                <a:ea typeface="MS PGothic" charset="0"/>
                <a:cs typeface="MS PGothic" charset="0"/>
              </a:rPr>
              <a:t>Session </a:t>
            </a:r>
            <a:r>
              <a:rPr lang="en-GB" sz="3200" smtClean="0">
                <a:latin typeface="Verdana" charset="0"/>
                <a:ea typeface="MS PGothic" charset="0"/>
                <a:cs typeface="MS PGothic" charset="0"/>
              </a:rPr>
              <a:t>4.5</a:t>
            </a: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>.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US" sz="3200" dirty="0">
                <a:latin typeface="Verdana" charset="0"/>
                <a:ea typeface="MS PGothic" charset="0"/>
                <a:cs typeface="MS PGothic" charset="0"/>
              </a:rPr>
              <a:t>Politically smart, locally led development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>programs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Jorge Rodriguez Bilbao</a:t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“Civil Society &amp; Local Authorities"</a:t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European Commission-DG DEVCO B2</a:t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Workshop on Decentralization reforms, Local Governance, Local and Territorial development </a:t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13 to 17 April 2005 </a:t>
            </a: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400" dirty="0" smtClean="0">
                <a:latin typeface="Verdana" charset="0"/>
                <a:ea typeface="MS PGothic" charset="0"/>
              </a:rPr>
              <a:t/>
            </a:r>
            <a:br>
              <a:rPr lang="en-GB" sz="2400" dirty="0" smtClean="0">
                <a:latin typeface="Verdana" charset="0"/>
                <a:ea typeface="MS PGothic" charset="0"/>
              </a:rPr>
            </a:br>
            <a:endParaRPr lang="en-GB" sz="2000" b="0" dirty="0">
              <a:latin typeface="Verdan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649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7" descr="C:\Users\rodrigo\AppData\Local\Microsoft\Windows\Temporary Internet Files\Content.Outlook\Z1N6SJBY\createyourownpath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80728"/>
            <a:ext cx="3378200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33799" name="Rectangle 3"/>
          <p:cNvSpPr>
            <a:spLocks noChangeArrowheads="1"/>
          </p:cNvSpPr>
          <p:nvPr/>
        </p:nvSpPr>
        <p:spPr bwMode="auto">
          <a:xfrm>
            <a:off x="18728" y="19348"/>
            <a:ext cx="81359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58775" indent="-358775" eaLnBrk="0" hangingPunct="0"/>
            <a:r>
              <a:rPr lang="fr-FR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	</a:t>
            </a:r>
            <a:r>
              <a:rPr lang="fr-FR" sz="2400" b="1" dirty="0" err="1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Implementation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: Walker,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there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is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no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path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, the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path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is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made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when</a:t>
            </a:r>
            <a:r>
              <a:rPr lang="fr-FR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fr-FR" sz="2400" b="1" dirty="0" err="1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walking</a:t>
            </a:r>
            <a:endParaRPr lang="en-US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347864" y="1268760"/>
            <a:ext cx="5544616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 dirty="0"/>
          </a:p>
          <a:p>
            <a:pPr marL="342900" lvl="1" indent="-342900">
              <a:spcBef>
                <a:spcPct val="20000"/>
              </a:spcBef>
              <a:buFont typeface="+mj-lt"/>
              <a:buAutoNum type="arabicPeriod"/>
            </a:pPr>
            <a:r>
              <a:rPr lang="en-US" sz="2000" b="1" dirty="0"/>
              <a:t>Forget about  elaborating a “detailed road  map</a:t>
            </a:r>
            <a:r>
              <a:rPr lang="en-US" sz="2000" dirty="0"/>
              <a:t>”!</a:t>
            </a:r>
          </a:p>
          <a:p>
            <a:pPr marL="342900" lvl="1" indent="-342900">
              <a:spcBef>
                <a:spcPct val="20000"/>
              </a:spcBef>
              <a:buFont typeface="+mj-lt"/>
              <a:buAutoNum type="arabicPeriod"/>
            </a:pPr>
            <a:r>
              <a:rPr lang="en-GB" sz="2000" b="1" dirty="0"/>
              <a:t>Live with failures </a:t>
            </a:r>
            <a:r>
              <a:rPr lang="en-GB" sz="2000" dirty="0"/>
              <a:t>is an integral part of implementation process</a:t>
            </a:r>
          </a:p>
          <a:p>
            <a:pPr marL="342900" lvl="1" indent="-342900">
              <a:spcBef>
                <a:spcPct val="20000"/>
              </a:spcBef>
              <a:buFont typeface="+mj-lt"/>
              <a:buAutoNum type="arabicPeriod"/>
            </a:pPr>
            <a:r>
              <a:rPr lang="en-US" sz="2000" b="1" dirty="0"/>
              <a:t>Design</a:t>
            </a:r>
            <a:r>
              <a:rPr lang="en-US" sz="2000" dirty="0"/>
              <a:t> needs to be </a:t>
            </a:r>
            <a:r>
              <a:rPr lang="en-US" sz="2000" b="1" dirty="0"/>
              <a:t>permanently updated/fine-tuned </a:t>
            </a:r>
            <a:r>
              <a:rPr lang="en-US" sz="2000" dirty="0"/>
              <a:t>from lessons during implementation! </a:t>
            </a:r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US" sz="2000" dirty="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 dirty="0"/>
          </a:p>
          <a:p>
            <a:pPr marL="0" lvl="1">
              <a:spcBef>
                <a:spcPct val="20000"/>
              </a:spcBef>
            </a:pPr>
            <a:endParaRPr lang="en-GB" sz="2000" dirty="0">
              <a:cs typeface="Arial" charset="0"/>
            </a:endParaRPr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 dirty="0"/>
          </a:p>
          <a:p>
            <a:pPr marL="0" lvl="1">
              <a:spcBef>
                <a:spcPct val="20000"/>
              </a:spcBef>
            </a:pPr>
            <a:endParaRPr lang="en-GB" sz="2000" b="1" dirty="0">
              <a:cs typeface="Arial" charset="0"/>
            </a:endParaRPr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 dirty="0"/>
          </a:p>
          <a:p>
            <a:r>
              <a:rPr lang="en-GB" sz="2000" dirty="0"/>
              <a:t> </a:t>
            </a:r>
          </a:p>
          <a:p>
            <a:r>
              <a:rPr lang="en-GB" sz="2000" dirty="0"/>
              <a:t> </a:t>
            </a:r>
            <a:r>
              <a:rPr lang="fr-FR" sz="20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68688" y="4077072"/>
            <a:ext cx="567531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257300" lvl="2" indent="-342900">
              <a:buFont typeface="Arial" charset="0"/>
              <a:buChar char="•"/>
            </a:pPr>
            <a:r>
              <a:rPr lang="en-US" sz="2000" dirty="0"/>
              <a:t>It is a question of </a:t>
            </a:r>
            <a:r>
              <a:rPr lang="en-US" sz="2000" b="1" dirty="0"/>
              <a:t>dealing with problems as they arise</a:t>
            </a:r>
            <a:r>
              <a:rPr lang="en-US" sz="2000" dirty="0"/>
              <a:t>, feeling your way, muddling through….</a:t>
            </a:r>
          </a:p>
          <a:p>
            <a:pPr marL="1257300" lvl="2" indent="-342900">
              <a:buFont typeface="Arial" charset="0"/>
              <a:buChar char="•"/>
            </a:pPr>
            <a:r>
              <a:rPr lang="en-US" sz="2000" b="1" dirty="0"/>
              <a:t>Each step </a:t>
            </a:r>
            <a:r>
              <a:rPr lang="en-US" sz="2000" dirty="0"/>
              <a:t>of reform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b="1" dirty="0" err="1"/>
              <a:t>built</a:t>
            </a:r>
            <a:r>
              <a:rPr lang="fr-FR" sz="2000" b="1" dirty="0"/>
              <a:t> </a:t>
            </a:r>
            <a:r>
              <a:rPr lang="fr-FR" sz="2000" b="1" dirty="0" err="1"/>
              <a:t>from</a:t>
            </a:r>
            <a:r>
              <a:rPr lang="fr-FR" sz="2000" b="1" dirty="0"/>
              <a:t> </a:t>
            </a:r>
            <a:r>
              <a:rPr lang="fr-FR" sz="2000" b="1" dirty="0" err="1"/>
              <a:t>lessons</a:t>
            </a:r>
            <a:r>
              <a:rPr lang="fr-FR" sz="2000" b="1" dirty="0"/>
              <a:t> </a:t>
            </a:r>
            <a:r>
              <a:rPr lang="fr-FR" sz="2000" b="1" dirty="0" err="1"/>
              <a:t>learnt</a:t>
            </a:r>
            <a:r>
              <a:rPr lang="fr-FR" sz="2000" b="1" dirty="0"/>
              <a:t> </a:t>
            </a:r>
            <a:r>
              <a:rPr lang="fr-FR" sz="2000" b="1" dirty="0" err="1"/>
              <a:t>from</a:t>
            </a:r>
            <a:r>
              <a:rPr lang="fr-FR" sz="2000" b="1" dirty="0"/>
              <a:t> the </a:t>
            </a:r>
            <a:r>
              <a:rPr lang="fr-FR" sz="2000" b="1" dirty="0" err="1"/>
              <a:t>previous</a:t>
            </a:r>
            <a:r>
              <a:rPr lang="fr-FR" sz="2000" b="1" dirty="0"/>
              <a:t> one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695310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2" name="Content Placeholder 2"/>
          <p:cNvSpPr txBox="1">
            <a:spLocks/>
          </p:cNvSpPr>
          <p:nvPr/>
        </p:nvSpPr>
        <p:spPr bwMode="auto">
          <a:xfrm>
            <a:off x="0" y="28352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400" b="1" dirty="0">
                <a:solidFill>
                  <a:srgbClr val="FFD624"/>
                </a:solidFill>
              </a:rPr>
              <a:t>Not </a:t>
            </a:r>
            <a:r>
              <a:rPr lang="fr-FR" sz="2400" b="1" dirty="0" err="1">
                <a:solidFill>
                  <a:srgbClr val="FFD624"/>
                </a:solidFill>
              </a:rPr>
              <a:t>shorcuts</a:t>
            </a:r>
            <a:r>
              <a:rPr lang="fr-FR" sz="2400" b="1" dirty="0">
                <a:solidFill>
                  <a:srgbClr val="FFD624"/>
                </a:solidFill>
              </a:rPr>
              <a:t>, not </a:t>
            </a:r>
            <a:r>
              <a:rPr lang="fr-FR" sz="2400" b="1" dirty="0" err="1">
                <a:solidFill>
                  <a:srgbClr val="FFD624"/>
                </a:solidFill>
              </a:rPr>
              <a:t>models</a:t>
            </a:r>
            <a:endParaRPr lang="fr-FR" sz="2400" b="1" dirty="0">
              <a:solidFill>
                <a:srgbClr val="FFD624"/>
              </a:solidFill>
            </a:endParaRPr>
          </a:p>
          <a:p>
            <a:r>
              <a:rPr lang="fr-FR" sz="2400" b="1" dirty="0">
                <a:solidFill>
                  <a:srgbClr val="FFD624"/>
                </a:solidFill>
              </a:rPr>
              <a:t>The </a:t>
            </a:r>
            <a:r>
              <a:rPr lang="fr-FR" sz="2400" b="1" dirty="0" err="1">
                <a:solidFill>
                  <a:srgbClr val="FFD624"/>
                </a:solidFill>
              </a:rPr>
              <a:t>human</a:t>
            </a:r>
            <a:r>
              <a:rPr lang="fr-FR" sz="2400" b="1" dirty="0">
                <a:solidFill>
                  <a:srgbClr val="FFD624"/>
                </a:solidFill>
              </a:rPr>
              <a:t> factor </a:t>
            </a:r>
            <a:r>
              <a:rPr lang="fr-FR" sz="2400" b="1" dirty="0" err="1">
                <a:solidFill>
                  <a:srgbClr val="FFD624"/>
                </a:solidFill>
              </a:rPr>
              <a:t>is</a:t>
            </a:r>
            <a:r>
              <a:rPr lang="fr-FR" sz="2400" b="1" dirty="0">
                <a:solidFill>
                  <a:srgbClr val="FFD624"/>
                </a:solidFill>
              </a:rPr>
              <a:t> crucial!!  </a:t>
            </a:r>
          </a:p>
          <a:p>
            <a:pPr algn="ctr"/>
            <a:endParaRPr lang="fr-FR" sz="3200" b="1" dirty="0"/>
          </a:p>
          <a:p>
            <a:pPr algn="ctr"/>
            <a:endParaRPr lang="fr-BE" sz="3200" b="1" dirty="0"/>
          </a:p>
          <a:p>
            <a:pPr lvl="1">
              <a:spcBef>
                <a:spcPct val="20000"/>
              </a:spcBef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48134" name="Content Placeholder 2"/>
          <p:cNvSpPr txBox="1">
            <a:spLocks/>
          </p:cNvSpPr>
          <p:nvPr/>
        </p:nvSpPr>
        <p:spPr bwMode="auto">
          <a:xfrm>
            <a:off x="4211960" y="1196752"/>
            <a:ext cx="47767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/>
              <a:t>Attitudinal change </a:t>
            </a:r>
            <a:r>
              <a:rPr lang="en-GB" sz="1800" dirty="0"/>
              <a:t>can be achieved if given time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dirty="0"/>
              <a:t>It </a:t>
            </a:r>
            <a:r>
              <a:rPr lang="en-GB" sz="1800" b="1" dirty="0"/>
              <a:t>takes vision and willingness to experiment</a:t>
            </a:r>
            <a:r>
              <a:rPr lang="en-GB" sz="1800" dirty="0"/>
              <a:t>. It takes </a:t>
            </a:r>
            <a:r>
              <a:rPr lang="en-GB" sz="1800" b="1" dirty="0"/>
              <a:t>courage </a:t>
            </a:r>
            <a:r>
              <a:rPr lang="en-GB" sz="1800" dirty="0"/>
              <a:t>to </a:t>
            </a:r>
            <a:r>
              <a:rPr lang="en-GB" sz="1800" b="1" dirty="0"/>
              <a:t>learn from mistakes</a:t>
            </a:r>
            <a:r>
              <a:rPr lang="en-GB" sz="1800" dirty="0"/>
              <a:t> and courage to </a:t>
            </a:r>
            <a:r>
              <a:rPr lang="en-GB" sz="1800" b="1" dirty="0"/>
              <a:t>implement</a:t>
            </a:r>
            <a:r>
              <a:rPr lang="en-GB" sz="1800" dirty="0"/>
              <a:t> necessary and/or </a:t>
            </a:r>
            <a:r>
              <a:rPr lang="en-GB" sz="1800" b="1" dirty="0"/>
              <a:t>controversial changes </a:t>
            </a:r>
            <a:r>
              <a:rPr lang="en-GB" sz="1800" dirty="0"/>
              <a:t>as implementation moves ahead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/>
              <a:t>Trade-off between exploration and experimentation </a:t>
            </a:r>
            <a:r>
              <a:rPr lang="en-GB" sz="1800" dirty="0"/>
              <a:t>on one hand and </a:t>
            </a:r>
            <a:r>
              <a:rPr lang="en-GB" sz="1800" b="1" dirty="0"/>
              <a:t>consolidation and predictability </a:t>
            </a:r>
            <a:r>
              <a:rPr lang="en-GB" sz="1800" dirty="0"/>
              <a:t>on the other.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dirty="0"/>
              <a:t>The </a:t>
            </a:r>
            <a:r>
              <a:rPr lang="en-GB" sz="1800" b="1" dirty="0"/>
              <a:t>transition from </a:t>
            </a:r>
            <a:r>
              <a:rPr lang="en-GB" sz="1800" dirty="0"/>
              <a:t>an</a:t>
            </a:r>
            <a:r>
              <a:rPr lang="en-GB" sz="1800" b="1" dirty="0"/>
              <a:t> experimental mode to </a:t>
            </a:r>
            <a:r>
              <a:rPr lang="en-GB" sz="1800" dirty="0"/>
              <a:t>an</a:t>
            </a:r>
            <a:r>
              <a:rPr lang="en-GB" sz="1800" b="1" dirty="0"/>
              <a:t> institutional </a:t>
            </a:r>
            <a:r>
              <a:rPr lang="en-GB" sz="1800" dirty="0"/>
              <a:t>is a</a:t>
            </a:r>
            <a:r>
              <a:rPr lang="en-GB" sz="1800" b="1" dirty="0"/>
              <a:t> complex issue</a:t>
            </a:r>
            <a:endParaRPr lang="en-GB" sz="1800" dirty="0"/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/>
              <a:t>What did work once</a:t>
            </a:r>
            <a:r>
              <a:rPr lang="en-GB" sz="1800" dirty="0"/>
              <a:t> does </a:t>
            </a:r>
            <a:r>
              <a:rPr lang="en-GB" sz="1800" b="1" dirty="0"/>
              <a:t>not necessarily work today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/>
          </a:p>
          <a:p>
            <a:pPr>
              <a:spcBef>
                <a:spcPct val="20000"/>
              </a:spcBef>
            </a:pPr>
            <a:endParaRPr lang="en-GB" sz="1800" dirty="0"/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 </a:t>
            </a:r>
            <a:r>
              <a:rPr lang="fr-FR" sz="18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1800" dirty="0"/>
          </a:p>
        </p:txBody>
      </p:sp>
      <p:pic>
        <p:nvPicPr>
          <p:cNvPr id="81927" name="Picture 3" descr="6. Niagara Falls Tightrope (2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736"/>
            <a:ext cx="4079875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8" name="Title 1"/>
          <p:cNvSpPr txBox="1">
            <a:spLocks/>
          </p:cNvSpPr>
          <p:nvPr/>
        </p:nvSpPr>
        <p:spPr bwMode="auto">
          <a:xfrm>
            <a:off x="19596" y="5673824"/>
            <a:ext cx="42735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8775" indent="-3587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/>
            <a:r>
              <a:rPr lang="en-US" sz="2000" b="1" dirty="0"/>
              <a:t>We need "artist" with special talents...rather than "technicians"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9351361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188" y="2276475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ar-A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Thank you!!</a:t>
            </a: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4000"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17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2" name="Rectangle 1"/>
          <p:cNvSpPr/>
          <p:nvPr/>
        </p:nvSpPr>
        <p:spPr>
          <a:xfrm>
            <a:off x="14660" y="116632"/>
            <a:ext cx="55446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In </a:t>
            </a:r>
            <a:r>
              <a:rPr lang="en-US" sz="20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which context direct support could be justified? </a:t>
            </a:r>
            <a:endParaRPr lang="fr-FR" sz="20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-252536" y="1412776"/>
            <a:ext cx="5400600" cy="3984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857250" indent="-1714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GB" sz="2000" dirty="0" smtClean="0"/>
              <a:t>	In </a:t>
            </a:r>
            <a:r>
              <a:rPr lang="en-GB" sz="2000" dirty="0"/>
              <a:t>partner countries where there is little or no political drive for a development-oriented decentralization that enhances the autonomy of local authorities</a:t>
            </a:r>
            <a:r>
              <a:rPr lang="en-GB" sz="2000" dirty="0" smtClean="0"/>
              <a:t>,</a:t>
            </a:r>
          </a:p>
          <a:p>
            <a:pPr>
              <a:spcBef>
                <a:spcPct val="20000"/>
              </a:spcBef>
            </a:pPr>
            <a:r>
              <a:rPr lang="en-GB" sz="2000" b="1" dirty="0" smtClean="0"/>
              <a:t>	Context</a:t>
            </a:r>
            <a:r>
              <a:rPr lang="en-GB" sz="2000" dirty="0" smtClean="0"/>
              <a:t> </a:t>
            </a:r>
            <a:r>
              <a:rPr lang="en-GB" sz="2000" dirty="0"/>
              <a:t>characterised by a </a:t>
            </a:r>
            <a:r>
              <a:rPr lang="en-GB" sz="2000" b="1" dirty="0"/>
              <a:t>policy and systems vacuum </a:t>
            </a:r>
            <a:r>
              <a:rPr lang="en-GB" sz="2000" dirty="0"/>
              <a:t>and </a:t>
            </a:r>
            <a:r>
              <a:rPr lang="en-GB" sz="2000" b="1" dirty="0" err="1"/>
              <a:t>unclarity</a:t>
            </a:r>
            <a:r>
              <a:rPr lang="en-GB" sz="2000" dirty="0"/>
              <a:t> of </a:t>
            </a:r>
            <a:r>
              <a:rPr lang="en-GB" sz="2000" b="1" dirty="0"/>
              <a:t>institutional </a:t>
            </a:r>
            <a:r>
              <a:rPr lang="en-GB" sz="2000" b="1" dirty="0" smtClean="0"/>
              <a:t>mandates</a:t>
            </a:r>
            <a:endParaRPr lang="fr-FR" sz="2000" dirty="0" smtClean="0"/>
          </a:p>
          <a:p>
            <a:pPr>
              <a:spcBef>
                <a:spcPct val="20000"/>
              </a:spcBef>
            </a:pPr>
            <a:r>
              <a:rPr lang="fr-FR" sz="2000" dirty="0" smtClean="0"/>
              <a:t>	</a:t>
            </a:r>
            <a:r>
              <a:rPr lang="fr-FR" sz="2000" dirty="0" err="1" smtClean="0"/>
              <a:t>Context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decentralization</a:t>
            </a:r>
            <a:r>
              <a:rPr lang="fr-FR" sz="2000" dirty="0" smtClean="0"/>
              <a:t> </a:t>
            </a:r>
            <a:r>
              <a:rPr lang="fr-FR" sz="2000" dirty="0" err="1" smtClean="0"/>
              <a:t>reforms</a:t>
            </a:r>
            <a:r>
              <a:rPr lang="fr-FR" sz="2000" dirty="0" smtClean="0"/>
              <a:t> </a:t>
            </a:r>
            <a:r>
              <a:rPr lang="fr-FR" sz="2000" dirty="0" err="1" smtClean="0"/>
              <a:t>going</a:t>
            </a:r>
            <a:r>
              <a:rPr lang="fr-FR" sz="2000" dirty="0" smtClean="0"/>
              <a:t>« </a:t>
            </a:r>
            <a:r>
              <a:rPr lang="fr-FR" sz="2000" dirty="0" err="1" smtClean="0"/>
              <a:t>nowhere</a:t>
            </a:r>
            <a:r>
              <a:rPr lang="fr-FR" sz="2000" dirty="0" smtClean="0"/>
              <a:t> » (</a:t>
            </a:r>
            <a:r>
              <a:rPr lang="fr-FR" sz="2000" dirty="0" err="1" smtClean="0"/>
              <a:t>inconsistent</a:t>
            </a:r>
            <a:r>
              <a:rPr lang="fr-FR" sz="2000" dirty="0" smtClean="0"/>
              <a:t> design, </a:t>
            </a:r>
            <a:r>
              <a:rPr lang="fr-FR" sz="2000" dirty="0" err="1" smtClean="0"/>
              <a:t>fragmented</a:t>
            </a:r>
            <a:r>
              <a:rPr lang="fr-FR" sz="2000" dirty="0" smtClean="0"/>
              <a:t> </a:t>
            </a:r>
            <a:r>
              <a:rPr lang="fr-FR" sz="2000" dirty="0" err="1" smtClean="0"/>
              <a:t>implementation</a:t>
            </a:r>
            <a:r>
              <a:rPr lang="fr-FR" sz="2000" dirty="0" smtClean="0"/>
              <a:t> etc…</a:t>
            </a:r>
          </a:p>
          <a:p>
            <a:pPr>
              <a:spcBef>
                <a:spcPct val="20000"/>
              </a:spcBef>
            </a:pPr>
            <a:endParaRPr lang="fr-FR" sz="2000" dirty="0"/>
          </a:p>
          <a:p>
            <a:pPr>
              <a:spcBef>
                <a:spcPct val="20000"/>
              </a:spcBef>
            </a:pPr>
            <a:r>
              <a:rPr lang="en-GB" sz="2000" dirty="0" smtClean="0"/>
              <a:t> </a:t>
            </a:r>
            <a:endParaRPr lang="en-GB" sz="2000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2000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20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980728"/>
            <a:ext cx="4211960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5788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4427984" y="5445224"/>
            <a:ext cx="460977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7504" y="32048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What do we want to </a:t>
            </a:r>
          </a:p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achieve? </a:t>
            </a:r>
            <a:endParaRPr lang="fr-FR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28" y="1340768"/>
            <a:ext cx="4572000" cy="57554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GB" sz="1600" dirty="0" smtClean="0"/>
              <a:t>Programs conceived from the onset  (or that become) </a:t>
            </a:r>
            <a:r>
              <a:rPr lang="en-GB" sz="1600" dirty="0"/>
              <a:t>«</a:t>
            </a:r>
            <a:r>
              <a:rPr lang="en-GB" sz="1600" b="1" dirty="0"/>
              <a:t>policy and systems experimentation</a:t>
            </a:r>
            <a:r>
              <a:rPr lang="en-GB" sz="1600" dirty="0"/>
              <a:t>» at the scale of a representative geographic-administrative </a:t>
            </a:r>
            <a:r>
              <a:rPr lang="en-GB" sz="1600" dirty="0" smtClean="0"/>
              <a:t>area</a:t>
            </a:r>
            <a:endParaRPr lang="en-GB" sz="1600" dirty="0"/>
          </a:p>
          <a:p>
            <a:pPr marL="171450" indent="-171450">
              <a:buFont typeface="Arial"/>
              <a:buChar char="•"/>
            </a:pPr>
            <a:r>
              <a:rPr lang="en-GB" sz="1600" dirty="0" smtClean="0"/>
              <a:t>The </a:t>
            </a:r>
            <a:r>
              <a:rPr lang="en-GB" sz="1600" dirty="0"/>
              <a:t>purpose of experimentation </a:t>
            </a:r>
            <a:r>
              <a:rPr lang="en-GB" sz="1600" dirty="0" smtClean="0"/>
              <a:t>can be </a:t>
            </a:r>
          </a:p>
          <a:p>
            <a:pPr marL="628650" lvl="1" indent="-171450">
              <a:buFont typeface="Arial"/>
              <a:buChar char="•"/>
            </a:pPr>
            <a:r>
              <a:rPr lang="en-GB" sz="1600" b="1" dirty="0"/>
              <a:t>D</a:t>
            </a:r>
            <a:r>
              <a:rPr lang="en-GB" sz="1600" b="1" dirty="0" smtClean="0"/>
              <a:t>emonstrate </a:t>
            </a:r>
            <a:r>
              <a:rPr lang="en-GB" sz="1600" dirty="0"/>
              <a:t>that</a:t>
            </a:r>
            <a:r>
              <a:rPr lang="en-GB" sz="1600" b="1" dirty="0"/>
              <a:t> </a:t>
            </a:r>
            <a:r>
              <a:rPr lang="en-GB" sz="1600" dirty="0"/>
              <a:t>the </a:t>
            </a:r>
            <a:r>
              <a:rPr lang="en-GB" sz="1600" b="1" dirty="0"/>
              <a:t>local public sector </a:t>
            </a:r>
            <a:r>
              <a:rPr lang="en-GB" sz="1600" dirty="0"/>
              <a:t>can also be constructed or </a:t>
            </a:r>
            <a:r>
              <a:rPr lang="en-GB" sz="1600" b="1" dirty="0"/>
              <a:t>consolidated ‘from below</a:t>
            </a:r>
            <a:r>
              <a:rPr lang="en-GB" sz="1600" b="1" dirty="0" smtClean="0"/>
              <a:t>’</a:t>
            </a:r>
          </a:p>
          <a:p>
            <a:pPr marL="628650" lvl="1" indent="-171450">
              <a:buFont typeface="Arial"/>
              <a:buChar char="•"/>
            </a:pPr>
            <a:r>
              <a:rPr lang="en-GB" sz="1600" dirty="0" smtClean="0"/>
              <a:t> </a:t>
            </a:r>
            <a:r>
              <a:rPr lang="en-GB" sz="1600" b="1" dirty="0" smtClean="0"/>
              <a:t>Demystify</a:t>
            </a:r>
            <a:r>
              <a:rPr lang="en-GB" sz="1600" dirty="0" smtClean="0"/>
              <a:t> </a:t>
            </a:r>
            <a:r>
              <a:rPr lang="en-GB" sz="1600" dirty="0"/>
              <a:t>the </a:t>
            </a:r>
            <a:r>
              <a:rPr lang="en-GB" sz="1600" b="1" dirty="0"/>
              <a:t>usual allegations regarding weak local capacity</a:t>
            </a:r>
            <a:r>
              <a:rPr lang="en-GB" sz="1600" dirty="0"/>
              <a:t>; </a:t>
            </a:r>
          </a:p>
          <a:p>
            <a:pPr marL="628650" lvl="1" indent="-171450">
              <a:buFont typeface="Arial"/>
              <a:buChar char="•"/>
            </a:pPr>
            <a:r>
              <a:rPr lang="en-GB" sz="1600" b="1" dirty="0" smtClean="0"/>
              <a:t>Create </a:t>
            </a:r>
            <a:r>
              <a:rPr lang="en-GB" sz="1600" b="1" dirty="0"/>
              <a:t>stronger local constituencies advocating for change</a:t>
            </a:r>
            <a:r>
              <a:rPr lang="en-GB" sz="1600" dirty="0"/>
              <a:t>; </a:t>
            </a:r>
          </a:p>
          <a:p>
            <a:pPr marL="628650" lvl="1" indent="-171450">
              <a:buFont typeface="Arial"/>
              <a:buChar char="•"/>
            </a:pPr>
            <a:r>
              <a:rPr lang="en-GB" sz="1600" b="1" dirty="0"/>
              <a:t>I</a:t>
            </a:r>
            <a:r>
              <a:rPr lang="en-GB" sz="1600" b="1" dirty="0" smtClean="0"/>
              <a:t>nform </a:t>
            </a:r>
            <a:r>
              <a:rPr lang="en-GB" sz="1600" b="1" dirty="0"/>
              <a:t>the national debate </a:t>
            </a:r>
            <a:r>
              <a:rPr lang="en-GB" sz="1600" dirty="0"/>
              <a:t>and bargaining process </a:t>
            </a:r>
            <a:r>
              <a:rPr lang="en-GB" sz="1600" b="1" dirty="0"/>
              <a:t>on the future of the decentralization reform</a:t>
            </a:r>
            <a:r>
              <a:rPr lang="en-GB" sz="1600" b="1" dirty="0" smtClean="0"/>
              <a:t>.</a:t>
            </a:r>
          </a:p>
          <a:p>
            <a:pPr marL="628650" lvl="1" indent="-171450">
              <a:buFont typeface="Arial"/>
              <a:buChar char="•"/>
            </a:pPr>
            <a:r>
              <a:rPr lang="en-GB" sz="1600" dirty="0"/>
              <a:t>pilot experiments can also play a key role in providing “an </a:t>
            </a:r>
            <a:r>
              <a:rPr lang="en-GB" sz="1600" b="1" dirty="0"/>
              <a:t>alternative model for policy </a:t>
            </a:r>
            <a:r>
              <a:rPr lang="en-GB" sz="1600" b="1" dirty="0" smtClean="0"/>
              <a:t>dialogue </a:t>
            </a:r>
            <a:endParaRPr lang="fr-FR" sz="1600" dirty="0"/>
          </a:p>
          <a:p>
            <a:pPr marL="628650" lvl="1" indent="-171450">
              <a:buFont typeface="Arial"/>
              <a:buChar char="•"/>
            </a:pPr>
            <a:endParaRPr lang="en-GB" sz="1600" b="1" dirty="0" smtClean="0"/>
          </a:p>
          <a:p>
            <a:pPr marL="628650" lvl="1" indent="-171450">
              <a:buFont typeface="Arial"/>
              <a:buChar char="•"/>
            </a:pPr>
            <a:endParaRPr lang="en-GB" sz="1600" b="1" dirty="0" smtClean="0"/>
          </a:p>
        </p:txBody>
      </p:sp>
      <p:pic>
        <p:nvPicPr>
          <p:cNvPr id="12" name="Picture 4" descr="governance-7319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980728"/>
            <a:ext cx="4644008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79825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427941"/>
              </p:ext>
            </p:extLst>
          </p:nvPr>
        </p:nvGraphicFramePr>
        <p:xfrm>
          <a:off x="1187624" y="2132856"/>
          <a:ext cx="6761468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1468"/>
              </a:tblGrid>
              <a:tr h="20882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Improved Local Development Management System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568122253"/>
              </p:ext>
            </p:extLst>
          </p:nvPr>
        </p:nvGraphicFramePr>
        <p:xfrm>
          <a:off x="1305857" y="2665967"/>
          <a:ext cx="6536157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384209"/>
              </p:ext>
            </p:extLst>
          </p:nvPr>
        </p:nvGraphicFramePr>
        <p:xfrm>
          <a:off x="449790" y="4641302"/>
          <a:ext cx="3910784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784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National Level Policies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2750619658"/>
              </p:ext>
            </p:extLst>
          </p:nvPr>
        </p:nvGraphicFramePr>
        <p:xfrm>
          <a:off x="550938" y="5158342"/>
          <a:ext cx="3674773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46911"/>
              </p:ext>
            </p:extLst>
          </p:nvPr>
        </p:nvGraphicFramePr>
        <p:xfrm>
          <a:off x="4608706" y="4641302"/>
          <a:ext cx="4078726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8726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Sub-National</a:t>
                      </a:r>
                      <a:r>
                        <a:rPr lang="en-US" sz="16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level institutions &amp; capacity</a:t>
                      </a:r>
                      <a:endParaRPr lang="en-US" sz="16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Diagram 27"/>
          <p:cNvGraphicFramePr/>
          <p:nvPr>
            <p:extLst>
              <p:ext uri="{D42A27DB-BD31-4B8C-83A1-F6EECF244321}">
                <p14:modId xmlns:p14="http://schemas.microsoft.com/office/powerpoint/2010/main" val="3332693384"/>
              </p:ext>
            </p:extLst>
          </p:nvPr>
        </p:nvGraphicFramePr>
        <p:xfrm>
          <a:off x="4821835" y="5180818"/>
          <a:ext cx="3657481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16016" y="2780928"/>
            <a:ext cx="13681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schemeClr val="bg1"/>
                </a:solidFill>
              </a:rPr>
              <a:t>Enhanced &amp; </a:t>
            </a:r>
            <a:r>
              <a:rPr lang="en-US" dirty="0">
                <a:solidFill>
                  <a:schemeClr val="bg1"/>
                </a:solidFill>
              </a:rPr>
              <a:t>diversified instruments of local development financing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44208" y="2708920"/>
            <a:ext cx="1440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schemeClr val="bg1"/>
                </a:solidFill>
              </a:rPr>
              <a:t>Improved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institutions &amp; capacity for local development implementation</a:t>
            </a:r>
          </a:p>
        </p:txBody>
      </p:sp>
      <p:sp>
        <p:nvSpPr>
          <p:cNvPr id="23" name="Oval 28"/>
          <p:cNvSpPr/>
          <p:nvPr/>
        </p:nvSpPr>
        <p:spPr>
          <a:xfrm>
            <a:off x="1201277" y="2517912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Oval 28"/>
          <p:cNvSpPr/>
          <p:nvPr/>
        </p:nvSpPr>
        <p:spPr>
          <a:xfrm>
            <a:off x="2915816" y="2492896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644008" y="2564904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Oval 28"/>
          <p:cNvSpPr/>
          <p:nvPr/>
        </p:nvSpPr>
        <p:spPr>
          <a:xfrm>
            <a:off x="6372200" y="2564904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Curved Right Arrow 43"/>
          <p:cNvSpPr/>
          <p:nvPr/>
        </p:nvSpPr>
        <p:spPr>
          <a:xfrm rot="151095">
            <a:off x="254602" y="2831287"/>
            <a:ext cx="592672" cy="2180315"/>
          </a:xfrm>
          <a:prstGeom prst="curvedRightArrow">
            <a:avLst>
              <a:gd name="adj1" fmla="val 25000"/>
              <a:gd name="adj2" fmla="val 46352"/>
              <a:gd name="adj3" fmla="val 2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Curved Left Arrow 40"/>
          <p:cNvSpPr/>
          <p:nvPr/>
        </p:nvSpPr>
        <p:spPr>
          <a:xfrm>
            <a:off x="8460432" y="2996952"/>
            <a:ext cx="544123" cy="2162286"/>
          </a:xfrm>
          <a:prstGeom prst="curvedLeftArrow">
            <a:avLst>
              <a:gd name="adj1" fmla="val 25000"/>
              <a:gd name="adj2" fmla="val 50000"/>
              <a:gd name="adj3" fmla="val 83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Up Arrow 24"/>
          <p:cNvSpPr/>
          <p:nvPr/>
        </p:nvSpPr>
        <p:spPr>
          <a:xfrm rot="10800000">
            <a:off x="2641372" y="4155388"/>
            <a:ext cx="244556" cy="485913"/>
          </a:xfrm>
          <a:prstGeom prst="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 Arrow 24"/>
          <p:cNvSpPr/>
          <p:nvPr/>
        </p:nvSpPr>
        <p:spPr>
          <a:xfrm rot="10800000">
            <a:off x="6228184" y="4149080"/>
            <a:ext cx="244556" cy="485913"/>
          </a:xfrm>
          <a:prstGeom prst="upArrow">
            <a:avLst/>
          </a:prstGeom>
          <a:solidFill>
            <a:srgbClr val="3333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Up Arrow 24"/>
          <p:cNvSpPr/>
          <p:nvPr/>
        </p:nvSpPr>
        <p:spPr>
          <a:xfrm rot="10800000">
            <a:off x="4427984" y="1556791"/>
            <a:ext cx="360040" cy="629929"/>
          </a:xfrm>
          <a:prstGeom prst="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9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9" grpId="0" animBg="1"/>
      <p:bldP spid="30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2" name="Rectangle 1"/>
          <p:cNvSpPr/>
          <p:nvPr/>
        </p:nvSpPr>
        <p:spPr>
          <a:xfrm>
            <a:off x="0" y="116632"/>
            <a:ext cx="471601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Guiding </a:t>
            </a:r>
            <a:r>
              <a:rPr lang="en-US" sz="32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principles </a:t>
            </a:r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endParaRPr lang="fr-FR" sz="32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9512" y="1268760"/>
            <a:ext cx="8318500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000" b="1" dirty="0"/>
              <a:t>Explicit linkage </a:t>
            </a:r>
            <a:r>
              <a:rPr lang="en-GB" sz="2000" dirty="0"/>
              <a:t>to the </a:t>
            </a:r>
            <a:r>
              <a:rPr lang="en-GB" sz="2000" b="1" dirty="0"/>
              <a:t>development of national decentralization policies </a:t>
            </a:r>
            <a:endParaRPr lang="en-GB" sz="2000" dirty="0"/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000" b="1" dirty="0"/>
              <a:t>Use</a:t>
            </a:r>
            <a:r>
              <a:rPr lang="en-GB" sz="2000" dirty="0"/>
              <a:t>, although it can be difficult in weak system and institutional environment, </a:t>
            </a:r>
            <a:r>
              <a:rPr lang="en-GB" sz="2000" b="1" dirty="0"/>
              <a:t>country systems to the extent feasible </a:t>
            </a:r>
            <a:r>
              <a:rPr lang="en-GB" sz="2000" dirty="0"/>
              <a:t>and to </a:t>
            </a:r>
            <a:r>
              <a:rPr lang="en-GB" sz="2000" b="1" dirty="0"/>
              <a:t>increasingly do so as systems and capacities are built and enhanced</a:t>
            </a:r>
            <a:r>
              <a:rPr lang="en-GB" sz="2000" dirty="0"/>
              <a:t>;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000" b="1" dirty="0"/>
              <a:t>Interactions</a:t>
            </a:r>
            <a:r>
              <a:rPr lang="en-GB" sz="2000" dirty="0"/>
              <a:t>  between </a:t>
            </a:r>
            <a:r>
              <a:rPr lang="en-GB" sz="2000" b="1" dirty="0"/>
              <a:t>program</a:t>
            </a:r>
            <a:r>
              <a:rPr lang="en-GB" sz="2000" dirty="0"/>
              <a:t> and </a:t>
            </a:r>
            <a:r>
              <a:rPr lang="en-GB" sz="2000" b="1" dirty="0"/>
              <a:t>policy making process in both directions</a:t>
            </a:r>
            <a:r>
              <a:rPr lang="en-GB" sz="2000" dirty="0"/>
              <a:t>;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000" b="1" dirty="0"/>
              <a:t>Key operational device</a:t>
            </a:r>
            <a:r>
              <a:rPr lang="en-GB" sz="2000" dirty="0"/>
              <a:t>: constantly </a:t>
            </a:r>
            <a:r>
              <a:rPr lang="en-GB" sz="2000" b="1" dirty="0"/>
              <a:t>asses, learn, reflect, revise, and adapt </a:t>
            </a:r>
            <a:r>
              <a:rPr lang="en-GB" sz="2000" dirty="0"/>
              <a:t>to the issues and challenges that emerge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 dirty="0"/>
          </a:p>
          <a:p>
            <a:r>
              <a:rPr lang="en-GB" sz="2000" dirty="0"/>
              <a:t> </a:t>
            </a:r>
          </a:p>
          <a:p>
            <a:r>
              <a:rPr lang="en-GB" sz="2000" dirty="0"/>
              <a:t> </a:t>
            </a:r>
            <a:r>
              <a:rPr lang="fr-FR" sz="20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83892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6624736" cy="410445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107504" y="0"/>
            <a:ext cx="7941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The "financial facility": A crucial element of the experimentation </a:t>
            </a:r>
            <a:endParaRPr lang="fr-FR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1340768"/>
            <a:ext cx="331236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Classic doctrine: </a:t>
            </a:r>
            <a:r>
              <a:rPr lang="en-GB" sz="1600" b="1" dirty="0"/>
              <a:t>‘resources follow functions</a:t>
            </a:r>
            <a:r>
              <a:rPr lang="en-GB" sz="1600" b="1" dirty="0" smtClean="0"/>
              <a:t>’!!</a:t>
            </a:r>
            <a:endParaRPr lang="fr-FR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578078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T</a:t>
            </a:r>
            <a:r>
              <a:rPr lang="en-GB" sz="1600" dirty="0" smtClean="0"/>
              <a:t>he </a:t>
            </a:r>
            <a:r>
              <a:rPr lang="en-GB" sz="1600" dirty="0"/>
              <a:t>road to change is to </a:t>
            </a:r>
            <a:r>
              <a:rPr lang="en-GB" sz="1600" b="1" dirty="0"/>
              <a:t>directly inject resources into the budget of local authorities </a:t>
            </a:r>
            <a:r>
              <a:rPr lang="en-GB" sz="1600" dirty="0"/>
              <a:t>in order to </a:t>
            </a:r>
            <a:r>
              <a:rPr lang="en-GB" sz="1600" b="1" dirty="0"/>
              <a:t>allow them to learn by doing </a:t>
            </a:r>
            <a:r>
              <a:rPr lang="en-GB" sz="1600" dirty="0"/>
              <a:t>and </a:t>
            </a:r>
            <a:r>
              <a:rPr lang="en-GB" sz="1600" b="1" dirty="0"/>
              <a:t>gradually develop their </a:t>
            </a:r>
            <a:r>
              <a:rPr lang="en-GB" sz="1600" b="1" dirty="0" smtClean="0"/>
              <a:t>capacity</a:t>
            </a:r>
            <a:endParaRPr lang="fr-FR" sz="1600" dirty="0"/>
          </a:p>
          <a:p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13" name="Flèche vers la droite 12"/>
          <p:cNvSpPr/>
          <p:nvPr/>
        </p:nvSpPr>
        <p:spPr bwMode="auto">
          <a:xfrm>
            <a:off x="3275856" y="1340768"/>
            <a:ext cx="864096" cy="648072"/>
          </a:xfrm>
          <a:prstGeom prst="rightArrow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83968" y="126876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 b="1" dirty="0" smtClean="0"/>
              <a:t>Proposed approach</a:t>
            </a:r>
            <a:r>
              <a:rPr lang="en-GB" sz="1600" dirty="0"/>
              <a:t>: </a:t>
            </a:r>
            <a:r>
              <a:rPr lang="en-GB" sz="1600" b="1" dirty="0"/>
              <a:t>capacities </a:t>
            </a:r>
            <a:r>
              <a:rPr lang="en-GB" sz="1600" dirty="0"/>
              <a:t>will be the </a:t>
            </a:r>
            <a:r>
              <a:rPr lang="en-GB" sz="1600" b="1" dirty="0"/>
              <a:t>result</a:t>
            </a:r>
            <a:r>
              <a:rPr lang="en-GB" sz="1600" dirty="0"/>
              <a:t> of the </a:t>
            </a:r>
            <a:r>
              <a:rPr lang="en-GB" sz="1600" b="1" dirty="0"/>
              <a:t>action</a:t>
            </a:r>
            <a:r>
              <a:rPr lang="en-GB" sz="1600" dirty="0"/>
              <a:t> and </a:t>
            </a:r>
            <a:r>
              <a:rPr lang="en-GB" sz="1600" b="1" dirty="0"/>
              <a:t>not a precondition for receiving </a:t>
            </a:r>
            <a:r>
              <a:rPr lang="en-GB" sz="1600" b="1" dirty="0" smtClean="0"/>
              <a:t>funds</a:t>
            </a:r>
            <a:r>
              <a:rPr lang="fr-FR" sz="1600" dirty="0" smtClean="0"/>
              <a:t>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638363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ChangeArrowheads="1"/>
          </p:cNvSpPr>
          <p:nvPr/>
        </p:nvSpPr>
        <p:spPr bwMode="auto">
          <a:xfrm>
            <a:off x="0" y="3068960"/>
            <a:ext cx="8353425" cy="4825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>
              <a:spcBef>
                <a:spcPct val="20000"/>
              </a:spcBef>
            </a:pPr>
            <a:r>
              <a:rPr lang="en-GB" sz="1600" dirty="0"/>
              <a:t>Direct support to LAs allow to </a:t>
            </a:r>
            <a:r>
              <a:rPr lang="en-GB" sz="1600" b="1" dirty="0"/>
              <a:t>to test and (over time) institutionalize</a:t>
            </a:r>
            <a:r>
              <a:rPr lang="en-GB" sz="1600" dirty="0"/>
              <a:t>: </a:t>
            </a:r>
            <a:endParaRPr lang="en-GB" sz="1600" dirty="0" smtClean="0"/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1600" b="1" dirty="0" smtClean="0"/>
              <a:t>Procedures</a:t>
            </a:r>
            <a:r>
              <a:rPr lang="en-GB" sz="1600" dirty="0" smtClean="0"/>
              <a:t> </a:t>
            </a:r>
            <a:r>
              <a:rPr lang="en-GB" sz="1600" dirty="0"/>
              <a:t>for </a:t>
            </a:r>
            <a:r>
              <a:rPr lang="en-GB" sz="1600" b="1" dirty="0"/>
              <a:t>planning, budgeting and implementation </a:t>
            </a:r>
            <a:r>
              <a:rPr lang="en-GB" sz="1600" dirty="0"/>
              <a:t>of local public sector expenditures;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1600" dirty="0"/>
              <a:t>The </a:t>
            </a:r>
            <a:r>
              <a:rPr lang="en-GB" sz="1600" b="1" dirty="0"/>
              <a:t>structures</a:t>
            </a:r>
            <a:r>
              <a:rPr lang="en-GB" sz="1600" dirty="0"/>
              <a:t> and </a:t>
            </a:r>
            <a:r>
              <a:rPr lang="en-GB" sz="1600" b="1" dirty="0"/>
              <a:t>procedures</a:t>
            </a:r>
            <a:r>
              <a:rPr lang="en-GB" sz="1600" dirty="0"/>
              <a:t> through which the state </a:t>
            </a:r>
            <a:r>
              <a:rPr lang="en-GB" sz="1600" b="1" dirty="0"/>
              <a:t>supports </a:t>
            </a:r>
            <a:r>
              <a:rPr lang="en-GB" sz="1600" dirty="0"/>
              <a:t>and </a:t>
            </a:r>
            <a:r>
              <a:rPr lang="en-GB" sz="1600" b="1" dirty="0"/>
              <a:t>supervises</a:t>
            </a:r>
            <a:r>
              <a:rPr lang="en-GB" sz="1600" dirty="0"/>
              <a:t> local authorities. 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1600" dirty="0"/>
              <a:t>Suitable rules and processes for central-to-local </a:t>
            </a:r>
            <a:r>
              <a:rPr lang="en-GB" sz="1600" b="1" dirty="0"/>
              <a:t>financial transfers</a:t>
            </a:r>
          </a:p>
          <a:p>
            <a:pPr marL="0" lvl="1" indent="0">
              <a:spcBef>
                <a:spcPct val="20000"/>
              </a:spcBef>
            </a:pPr>
            <a:r>
              <a:rPr lang="en-GB" sz="1600" dirty="0"/>
              <a:t>The </a:t>
            </a:r>
            <a:r>
              <a:rPr lang="en-GB" sz="1600" b="1" dirty="0"/>
              <a:t>outcomes of the local test </a:t>
            </a:r>
            <a:r>
              <a:rPr lang="en-GB" sz="1600" dirty="0"/>
              <a:t>may in particular inspire the development of a </a:t>
            </a:r>
            <a:r>
              <a:rPr lang="en-GB" sz="1600" b="1" dirty="0"/>
              <a:t>more solid fiscal decentralisation </a:t>
            </a:r>
            <a:r>
              <a:rPr lang="en-GB" sz="1600" b="1" dirty="0" smtClean="0"/>
              <a:t>system</a:t>
            </a:r>
          </a:p>
          <a:p>
            <a:pPr marL="0" lvl="1" indent="0">
              <a:spcBef>
                <a:spcPct val="20000"/>
              </a:spcBef>
            </a:pPr>
            <a:endParaRPr lang="en-GB" sz="1600" b="1" dirty="0" smtClean="0"/>
          </a:p>
          <a:p>
            <a:pPr marL="0" lvl="1">
              <a:spcBef>
                <a:spcPct val="20000"/>
              </a:spcBef>
            </a:pPr>
            <a:r>
              <a:rPr lang="en-GB" sz="1600" b="1" dirty="0"/>
              <a:t>Strengthening the accountability of local authorities</a:t>
            </a:r>
            <a:r>
              <a:rPr lang="en-GB" sz="1600" dirty="0"/>
              <a:t>. By making local authorities responsible for their own public policy choices, a different kind of local political process can start to emerge, involving citizens (as stakeholders) and articulated around more transparent and accountable delivery of services. </a:t>
            </a:r>
            <a:endParaRPr lang="fr-FR" sz="1600" dirty="0"/>
          </a:p>
          <a:p>
            <a:pPr marL="0" lvl="1" indent="0">
              <a:spcBef>
                <a:spcPct val="20000"/>
              </a:spcBef>
            </a:pPr>
            <a:endParaRPr lang="en-GB" sz="1600" dirty="0">
              <a:ea typeface="ＭＳ Ｐゴシック" charset="0"/>
            </a:endParaRPr>
          </a:p>
          <a:p>
            <a:pPr marL="342900" lvl="1" indent="-342900">
              <a:spcBef>
                <a:spcPct val="20000"/>
              </a:spcBef>
              <a:buFont typeface="Arial"/>
              <a:buChar char="•"/>
            </a:pPr>
            <a:endParaRPr lang="en-GB" sz="1600" dirty="0">
              <a:ea typeface="ＭＳ Ｐゴシック" charset="0"/>
            </a:endParaRPr>
          </a:p>
        </p:txBody>
      </p:sp>
      <p:sp>
        <p:nvSpPr>
          <p:cNvPr id="21506" name="Content Placeholder 2"/>
          <p:cNvSpPr txBox="1">
            <a:spLocks/>
          </p:cNvSpPr>
          <p:nvPr/>
        </p:nvSpPr>
        <p:spPr bwMode="auto">
          <a:xfrm>
            <a:off x="3131840" y="1268760"/>
            <a:ext cx="5507658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MS PGothic" charset="0"/>
              </a:defRPr>
            </a:lvl1pPr>
            <a:lvl2pPr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 indent="0">
              <a:spcBef>
                <a:spcPct val="20000"/>
              </a:spcBef>
            </a:pPr>
            <a:r>
              <a:rPr lang="en-GB" sz="1600" b="1" dirty="0" smtClean="0">
                <a:ea typeface="ＭＳ Ｐゴシック" charset="0"/>
              </a:rPr>
              <a:t>Funding as a means to build capacities:</a:t>
            </a:r>
          </a:p>
          <a:p>
            <a:pPr marL="342900" lvl="1" indent="-342900">
              <a:spcBef>
                <a:spcPct val="20000"/>
              </a:spcBef>
              <a:buFont typeface="Arial"/>
              <a:buChar char="•"/>
            </a:pPr>
            <a:r>
              <a:rPr lang="en-GB" sz="1600" dirty="0" smtClean="0">
                <a:ea typeface="ＭＳ Ｐゴシック" charset="0"/>
              </a:rPr>
              <a:t>LG </a:t>
            </a:r>
            <a:r>
              <a:rPr lang="en-GB" sz="1600" dirty="0">
                <a:ea typeface="ＭＳ Ｐゴシック" charset="0"/>
              </a:rPr>
              <a:t>are in the driving seat </a:t>
            </a:r>
          </a:p>
          <a:p>
            <a:pPr marL="342900" lvl="1" indent="-342900">
              <a:spcBef>
                <a:spcPct val="20000"/>
              </a:spcBef>
              <a:buFont typeface="Arial"/>
              <a:buChar char="•"/>
            </a:pPr>
            <a:r>
              <a:rPr lang="en-GB" sz="1600" dirty="0">
                <a:ea typeface="ＭＳ Ｐゴシック" charset="0"/>
              </a:rPr>
              <a:t>They will face a steep learning curve in order to translate the financial support  into service </a:t>
            </a:r>
            <a:r>
              <a:rPr lang="en-GB" sz="1600" dirty="0" smtClean="0">
                <a:ea typeface="ＭＳ Ｐゴシック" charset="0"/>
              </a:rPr>
              <a:t>delivery</a:t>
            </a:r>
          </a:p>
          <a:p>
            <a:r>
              <a:rPr lang="en-GB" sz="1600" dirty="0"/>
              <a:t> </a:t>
            </a:r>
          </a:p>
          <a:p>
            <a:r>
              <a:rPr lang="en-GB" sz="1600" dirty="0"/>
              <a:t> </a:t>
            </a:r>
            <a:r>
              <a:rPr lang="fr-FR" sz="16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1600" dirty="0"/>
          </a:p>
        </p:txBody>
      </p:sp>
      <p:pic>
        <p:nvPicPr>
          <p:cNvPr id="21508" name="Picture 7" descr="C:\Users\rodrigo\AppData\Local\Microsoft\Windows\Temporary Internet Files\Content.Outlook\Z1N6SJBY\climber peak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305983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9512" y="116632"/>
            <a:ext cx="7941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</a:t>
            </a:r>
            <a:r>
              <a:rPr lang="en-GB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he three   </a:t>
            </a:r>
            <a:r>
              <a:rPr lang="en-GB" sz="20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benefit to be derived from directly funding local authorities. </a:t>
            </a:r>
            <a:endParaRPr lang="fr-FR" sz="20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435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èche vers la droite 12"/>
          <p:cNvSpPr/>
          <p:nvPr/>
        </p:nvSpPr>
        <p:spPr bwMode="auto">
          <a:xfrm rot="5400000">
            <a:off x="4175956" y="2312876"/>
            <a:ext cx="864096" cy="648072"/>
          </a:xfrm>
          <a:prstGeom prst="rightArrow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9" charset="0"/>
            </a:endParaRP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2915816" y="2924944"/>
            <a:ext cx="3456384" cy="1674549"/>
            <a:chOff x="2109" y="1843"/>
            <a:chExt cx="1542" cy="862"/>
          </a:xfrm>
        </p:grpSpPr>
        <p:sp>
          <p:nvSpPr>
            <p:cNvPr id="19" name="Oval 3"/>
            <p:cNvSpPr>
              <a:spLocks noChangeArrowheads="1"/>
            </p:cNvSpPr>
            <p:nvPr/>
          </p:nvSpPr>
          <p:spPr bwMode="auto">
            <a:xfrm>
              <a:off x="2149" y="1929"/>
              <a:ext cx="1502" cy="77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FFFFFF">
                  <a:alpha val="1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 sz="1600">
                <a:latin typeface="Verdana" pitchFamily="34" charset="0"/>
                <a:ea typeface="+mn-ea"/>
                <a:cs typeface="+mn-cs"/>
              </a:endParaRPr>
            </a:p>
          </p:txBody>
        </p:sp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>
              <a:off x="2839" y="1843"/>
              <a:ext cx="162" cy="172"/>
            </a:xfrm>
            <a:prstGeom prst="rightArrow">
              <a:avLst>
                <a:gd name="adj1" fmla="val 2324"/>
                <a:gd name="adj2" fmla="val 41356"/>
              </a:avLst>
            </a:prstGeom>
            <a:solidFill>
              <a:srgbClr val="CCECFF">
                <a:alpha val="5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 sz="1600">
                <a:latin typeface="Verdana" pitchFamily="34" charset="0"/>
                <a:ea typeface="+mn-ea"/>
                <a:cs typeface="+mn-cs"/>
              </a:endParaRP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 rot="7947705">
              <a:off x="3443" y="2437"/>
              <a:ext cx="175" cy="180"/>
            </a:xfrm>
            <a:prstGeom prst="rightArrow">
              <a:avLst>
                <a:gd name="adj1" fmla="val 1843"/>
                <a:gd name="adj2" fmla="val 37899"/>
              </a:avLst>
            </a:prstGeom>
            <a:solidFill>
              <a:srgbClr val="CCECFF">
                <a:alpha val="5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 sz="1600">
                <a:latin typeface="Verdana" pitchFamily="34" charset="0"/>
                <a:ea typeface="+mn-ea"/>
                <a:cs typeface="+mn-cs"/>
              </a:endParaRPr>
            </a:p>
          </p:txBody>
        </p:sp>
        <p:sp>
          <p:nvSpPr>
            <p:cNvPr id="22" name="AutoShape 6"/>
            <p:cNvSpPr>
              <a:spLocks noChangeArrowheads="1"/>
            </p:cNvSpPr>
            <p:nvPr/>
          </p:nvSpPr>
          <p:spPr bwMode="auto">
            <a:xfrm rot="-8291339">
              <a:off x="2109" y="2360"/>
              <a:ext cx="162" cy="175"/>
            </a:xfrm>
            <a:prstGeom prst="rightArrow">
              <a:avLst>
                <a:gd name="adj1" fmla="val 1843"/>
                <a:gd name="adj2" fmla="val 35491"/>
              </a:avLst>
            </a:prstGeom>
            <a:solidFill>
              <a:srgbClr val="CCECFF">
                <a:alpha val="5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FFFFFF">
                  <a:alpha val="14998"/>
                </a:srgbClr>
              </a:outerShdw>
            </a:effectLst>
          </p:spPr>
          <p:txBody>
            <a:bodyPr rot="1080000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 sz="1600">
                <a:latin typeface="Verdana" pitchFamily="34" charset="0"/>
                <a:ea typeface="+mn-ea"/>
                <a:cs typeface="+mn-cs"/>
              </a:endParaRPr>
            </a:p>
          </p:txBody>
        </p:sp>
      </p:grpSp>
      <p:sp>
        <p:nvSpPr>
          <p:cNvPr id="12" name="AutoShape 20"/>
          <p:cNvSpPr>
            <a:spLocks noChangeArrowheads="1"/>
          </p:cNvSpPr>
          <p:nvPr/>
        </p:nvSpPr>
        <p:spPr bwMode="auto">
          <a:xfrm rot="10800000">
            <a:off x="323245" y="2204288"/>
            <a:ext cx="1975700" cy="1085850"/>
          </a:xfrm>
          <a:prstGeom prst="curvedUpArrow">
            <a:avLst>
              <a:gd name="adj1" fmla="val 20373"/>
              <a:gd name="adj2" fmla="val 71214"/>
              <a:gd name="adj3" fmla="val 40213"/>
            </a:avLst>
          </a:prstGeom>
          <a:solidFill>
            <a:srgbClr val="FF9933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fr-FR" sz="1600" b="1"/>
          </a:p>
        </p:txBody>
      </p:sp>
      <p:sp>
        <p:nvSpPr>
          <p:cNvPr id="14" name="AutoShape 21"/>
          <p:cNvSpPr>
            <a:spLocks noChangeArrowheads="1"/>
          </p:cNvSpPr>
          <p:nvPr/>
        </p:nvSpPr>
        <p:spPr bwMode="auto">
          <a:xfrm rot="21111868">
            <a:off x="2259822" y="2784749"/>
            <a:ext cx="5767349" cy="3740150"/>
          </a:xfrm>
          <a:prstGeom prst="curvedUpArrow">
            <a:avLst>
              <a:gd name="adj1" fmla="val 7732"/>
              <a:gd name="adj2" fmla="val 23971"/>
              <a:gd name="adj3" fmla="val 15903"/>
            </a:avLst>
          </a:prstGeom>
          <a:solidFill>
            <a:srgbClr val="FF9933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1600" b="1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372200" y="3284984"/>
            <a:ext cx="1944216" cy="1440160"/>
          </a:xfrm>
          <a:prstGeom prst="rect">
            <a:avLst/>
          </a:prstGeom>
          <a:solidFill>
            <a:srgbClr val="CCECFF">
              <a:alpha val="70195"/>
            </a:srgbClr>
          </a:solidFill>
          <a:ln w="12700">
            <a:solidFill>
              <a:srgbClr val="222268"/>
            </a:solidFill>
            <a:miter lim="800000"/>
            <a:headEnd/>
            <a:tailEnd/>
          </a:ln>
          <a:effectLst>
            <a:outerShdw blurRad="63500" dist="46662" dir="2115817" algn="ctr" rotWithShape="0">
              <a:srgbClr val="FFFFFF">
                <a:alpha val="14998"/>
              </a:srgbClr>
            </a:outerShdw>
          </a:effectLst>
        </p:spPr>
        <p:txBody>
          <a:bodyPr anchor="ctr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000" b="1" dirty="0" smtClean="0"/>
              <a:t>Accompany different categories of actors up </a:t>
            </a:r>
            <a:r>
              <a:rPr lang="en-US" sz="1000" dirty="0" smtClean="0"/>
              <a:t>the </a:t>
            </a:r>
            <a:r>
              <a:rPr lang="en-US" sz="1000" b="1" dirty="0" smtClean="0"/>
              <a:t>learning curve </a:t>
            </a:r>
            <a:r>
              <a:rPr lang="en-US" sz="1000" dirty="0" smtClean="0"/>
              <a:t>through </a:t>
            </a:r>
            <a:r>
              <a:rPr lang="en-US" sz="1000" b="1" dirty="0" smtClean="0"/>
              <a:t>tailor-made </a:t>
            </a:r>
            <a:r>
              <a:rPr lang="en-US" sz="1000" dirty="0" smtClean="0"/>
              <a:t>and </a:t>
            </a:r>
            <a:r>
              <a:rPr lang="en-US" sz="1000" b="1" dirty="0" smtClean="0"/>
              <a:t>on-the-job training 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en-US" sz="1000" b="1" dirty="0" smtClean="0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2411760" y="1196752"/>
            <a:ext cx="4536504" cy="1010779"/>
          </a:xfrm>
          <a:prstGeom prst="rect">
            <a:avLst/>
          </a:prstGeom>
          <a:solidFill>
            <a:srgbClr val="CCECFF">
              <a:alpha val="70195"/>
            </a:srgbClr>
          </a:solidFill>
          <a:ln w="12700">
            <a:solidFill>
              <a:srgbClr val="222268"/>
            </a:solidFill>
            <a:miter lim="800000"/>
            <a:headEnd/>
            <a:tailEnd/>
          </a:ln>
          <a:effectLst>
            <a:outerShdw blurRad="63500" dist="46662" dir="2115817" algn="ctr" rotWithShape="0">
              <a:srgbClr val="FFFFFF">
                <a:alpha val="14998"/>
              </a:srgbClr>
            </a:outerShdw>
          </a:effectLst>
        </p:spPr>
        <p:txBody>
          <a:bodyPr anchor="ctr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en-US" sz="1000" b="1" smtClean="0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059832" y="4941168"/>
            <a:ext cx="3741115" cy="1296144"/>
          </a:xfrm>
          <a:prstGeom prst="rect">
            <a:avLst/>
          </a:prstGeom>
          <a:solidFill>
            <a:srgbClr val="CCECFF">
              <a:alpha val="70195"/>
            </a:srgbClr>
          </a:solidFill>
          <a:ln w="12700">
            <a:solidFill>
              <a:srgbClr val="222268"/>
            </a:solidFill>
            <a:miter lim="800000"/>
            <a:headEnd/>
            <a:tailEnd/>
          </a:ln>
          <a:effectLst>
            <a:outerShdw blurRad="63500" dist="46662" dir="2115817" algn="ctr" rotWithShape="0">
              <a:srgbClr val="FFFFFF">
                <a:alpha val="14998"/>
              </a:srgbClr>
            </a:outerShdw>
          </a:effectLst>
        </p:spPr>
        <p:txBody>
          <a:bodyPr anchor="ctr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lvl="0" eaLnBrk="1" hangingPunct="1">
              <a:defRPr/>
            </a:pPr>
            <a:r>
              <a:rPr lang="en-GB" sz="1000" dirty="0"/>
              <a:t>Support to </a:t>
            </a:r>
            <a:r>
              <a:rPr lang="en-GB" sz="1000" b="1" dirty="0"/>
              <a:t>policy dialogue </a:t>
            </a:r>
            <a:r>
              <a:rPr lang="en-GB" sz="1000" dirty="0"/>
              <a:t>on decentralization reforms, </a:t>
            </a:r>
            <a:r>
              <a:rPr lang="en-GB" sz="1000" b="1" dirty="0"/>
              <a:t>through the establishment of a specific learning platform </a:t>
            </a:r>
            <a:r>
              <a:rPr lang="en-GB" sz="1000" dirty="0"/>
              <a:t>(e.g. </a:t>
            </a:r>
            <a:r>
              <a:rPr lang="en-GB" sz="1000" b="1" dirty="0"/>
              <a:t>policy-oriented monitoring and evaluation mechanism</a:t>
            </a:r>
            <a:r>
              <a:rPr lang="en-GB" sz="1000" dirty="0"/>
              <a:t>) and </a:t>
            </a:r>
            <a:r>
              <a:rPr lang="en-GB" sz="1000" b="1" dirty="0"/>
              <a:t>other policy development support measures </a:t>
            </a:r>
            <a:r>
              <a:rPr lang="en-GB" sz="1000" dirty="0"/>
              <a:t>(e.g. technical studies, national task forces, drafting of policy papers….).</a:t>
            </a:r>
            <a:endParaRPr lang="fr-FR" sz="1000" dirty="0"/>
          </a:p>
          <a:p>
            <a:pPr eaLnBrk="1" hangingPunct="1">
              <a:buFont typeface="Arial" charset="0"/>
              <a:buNone/>
              <a:defRPr/>
            </a:pPr>
            <a:endParaRPr lang="en-US" sz="1000" b="1" dirty="0" smtClean="0"/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23528" y="3212976"/>
            <a:ext cx="2232248" cy="2952328"/>
          </a:xfrm>
          <a:prstGeom prst="rect">
            <a:avLst/>
          </a:prstGeom>
          <a:solidFill>
            <a:srgbClr val="CCECFF">
              <a:alpha val="7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blurRad="63500" dist="46662" dir="2115817" algn="ctr" rotWithShape="0">
              <a:srgbClr val="FFFFFF">
                <a:alpha val="14998"/>
              </a:srgbClr>
            </a:outerShdw>
          </a:effectLst>
        </p:spPr>
        <p:txBody>
          <a:bodyPr anchor="ctr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171450" lvl="0" indent="-171450">
              <a:spcBef>
                <a:spcPct val="20000"/>
              </a:spcBef>
              <a:buFont typeface="Arial"/>
              <a:buChar char="•"/>
            </a:pPr>
            <a:r>
              <a:rPr lang="en-GB" sz="1000" dirty="0"/>
              <a:t>Establishment of Development of </a:t>
            </a:r>
            <a:r>
              <a:rPr lang="en-GB" sz="1000" b="1" dirty="0"/>
              <a:t>participatory procedures </a:t>
            </a:r>
            <a:r>
              <a:rPr lang="en-GB" sz="1000" dirty="0"/>
              <a:t>for </a:t>
            </a:r>
            <a:r>
              <a:rPr lang="en-GB" sz="1000" b="1" dirty="0"/>
              <a:t>local-level planning, programming, budgeting and implementation of local development investment and local public service delivery</a:t>
            </a:r>
          </a:p>
          <a:p>
            <a:pPr marL="171450" indent="-171450">
              <a:spcBef>
                <a:spcPct val="20000"/>
              </a:spcBef>
              <a:buFont typeface="Arial"/>
              <a:buChar char="•"/>
            </a:pPr>
            <a:r>
              <a:rPr lang="en-GB" sz="1000" dirty="0"/>
              <a:t>Introduction of </a:t>
            </a:r>
            <a:r>
              <a:rPr lang="en-GB" sz="1000" b="1" dirty="0"/>
              <a:t>sustainable mechanism </a:t>
            </a:r>
            <a:r>
              <a:rPr lang="en-GB" sz="1000" dirty="0"/>
              <a:t>for </a:t>
            </a:r>
            <a:r>
              <a:rPr lang="en-GB" sz="1000" b="1" dirty="0"/>
              <a:t>technical/administrative support </a:t>
            </a:r>
            <a:r>
              <a:rPr lang="en-GB" sz="1000" dirty="0"/>
              <a:t>to local authorities and e</a:t>
            </a:r>
            <a:r>
              <a:rPr lang="en-GB" sz="1000" b="1" dirty="0"/>
              <a:t>ffective supervision of their performance</a:t>
            </a:r>
            <a:r>
              <a:rPr lang="en-GB" sz="1000" dirty="0"/>
              <a:t>, coupled with a capacity building programme</a:t>
            </a:r>
            <a:endParaRPr lang="fr-FR" sz="1000" dirty="0"/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3491880" y="2996952"/>
            <a:ext cx="23050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BE" sz="1600" dirty="0">
                <a:solidFill>
                  <a:schemeClr val="tx1"/>
                </a:solidFill>
                <a:latin typeface="Arial" charset="0"/>
              </a:rPr>
              <a:t>  </a:t>
            </a:r>
            <a:r>
              <a:rPr lang="fr-BE" sz="2400" dirty="0" smtClean="0">
                <a:solidFill>
                  <a:schemeClr val="tx1"/>
                </a:solidFill>
                <a:latin typeface="Arial" charset="0"/>
              </a:rPr>
              <a:t>Implementation devise: Try, learn, adjust</a:t>
            </a:r>
          </a:p>
          <a:p>
            <a:pPr algn="ctr" eaLnBrk="1" hangingPunct="1">
              <a:spcBef>
                <a:spcPct val="50000"/>
              </a:spcBef>
            </a:pP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83768" y="126876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dirty="0"/>
              <a:t>The establishment of a </a:t>
            </a:r>
            <a:r>
              <a:rPr lang="en-GB" b="1" i="1" dirty="0"/>
              <a:t>financial facility</a:t>
            </a:r>
            <a:r>
              <a:rPr lang="en-GB" dirty="0"/>
              <a:t> as a pilot of a mechanism for regular, sustained, and transparent intergovernmental fiscal transfers to finance local authorities’ development (non- recurrent) expenditures;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2332"/>
            <a:ext cx="7941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Basic components of </a:t>
            </a:r>
            <a:r>
              <a:rPr lang="en-US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Politically smart, </a:t>
            </a:r>
            <a:r>
              <a:rPr lang="en-US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locally led support programs </a:t>
            </a:r>
            <a:endParaRPr lang="fr-FR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63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198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1988" name="Content Placeholder 2"/>
          <p:cNvSpPr txBox="1">
            <a:spLocks/>
          </p:cNvSpPr>
          <p:nvPr/>
        </p:nvSpPr>
        <p:spPr bwMode="auto">
          <a:xfrm>
            <a:off x="0" y="11460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000" b="1" dirty="0" smtClean="0">
                <a:solidFill>
                  <a:srgbClr val="FFD624"/>
                </a:solidFill>
              </a:rPr>
              <a:t>     </a:t>
            </a:r>
            <a:r>
              <a:rPr lang="fr-FR" sz="2400" b="1" dirty="0">
                <a:solidFill>
                  <a:srgbClr val="FFD624"/>
                </a:solidFill>
              </a:rPr>
              <a:t>Formulation : </a:t>
            </a:r>
            <a:r>
              <a:rPr lang="en-GB" sz="2400" b="1" dirty="0">
                <a:solidFill>
                  <a:srgbClr val="FFD624"/>
                </a:solidFill>
              </a:rPr>
              <a:t>Accepting that log-frames are not cast in stone!!! </a:t>
            </a:r>
          </a:p>
          <a:p>
            <a:r>
              <a:rPr lang="fr-FR" sz="2000" b="1" dirty="0">
                <a:solidFill>
                  <a:srgbClr val="FFD624"/>
                </a:solidFill>
              </a:rPr>
              <a:t>  </a:t>
            </a:r>
          </a:p>
          <a:p>
            <a:pPr algn="ctr"/>
            <a:endParaRPr lang="fr-FR" sz="2800" b="1" dirty="0"/>
          </a:p>
          <a:p>
            <a:pPr algn="ctr"/>
            <a:endParaRPr lang="fr-BE" sz="2800" b="1" dirty="0"/>
          </a:p>
          <a:p>
            <a:pPr lvl="1">
              <a:spcBef>
                <a:spcPct val="20000"/>
              </a:spcBef>
            </a:pPr>
            <a:endParaRPr lang="fr-BE" sz="28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28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28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2800" dirty="0"/>
          </a:p>
          <a:p>
            <a:pPr lvl="1">
              <a:spcBef>
                <a:spcPct val="20000"/>
              </a:spcBef>
            </a:pPr>
            <a:endParaRPr lang="en-GB" sz="2800" dirty="0"/>
          </a:p>
          <a:p>
            <a:pPr lvl="1">
              <a:spcBef>
                <a:spcPct val="20000"/>
              </a:spcBef>
            </a:pPr>
            <a:endParaRPr lang="en-GB" sz="28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28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28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28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800" b="1" dirty="0"/>
          </a:p>
        </p:txBody>
      </p:sp>
      <p:sp>
        <p:nvSpPr>
          <p:cNvPr id="25606" name="Content Placeholder 2"/>
          <p:cNvSpPr txBox="1">
            <a:spLocks/>
          </p:cNvSpPr>
          <p:nvPr/>
        </p:nvSpPr>
        <p:spPr bwMode="auto">
          <a:xfrm>
            <a:off x="5148064" y="2420888"/>
            <a:ext cx="385192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lvl="1">
              <a:spcBef>
                <a:spcPct val="20000"/>
              </a:spcBef>
              <a:buFontTx/>
              <a:buAutoNum type="circleNumDbPlain"/>
            </a:pPr>
            <a:r>
              <a:rPr lang="en-GB" sz="2000" b="1" dirty="0">
                <a:cs typeface="Arial" charset="0"/>
              </a:rPr>
              <a:t>Less emphasis </a:t>
            </a:r>
            <a:r>
              <a:rPr lang="en-GB" sz="2000" dirty="0">
                <a:cs typeface="Arial" charset="0"/>
              </a:rPr>
              <a:t>on the </a:t>
            </a:r>
            <a:r>
              <a:rPr lang="ja-JP" altLang="en-GB" sz="2000" dirty="0">
                <a:cs typeface="Arial" charset="0"/>
              </a:rPr>
              <a:t>“</a:t>
            </a:r>
            <a:r>
              <a:rPr lang="en-GB" altLang="ja-JP" sz="2000" b="1" dirty="0">
                <a:cs typeface="Arial" charset="0"/>
              </a:rPr>
              <a:t>perfect design</a:t>
            </a:r>
            <a:r>
              <a:rPr lang="ja-JP" altLang="en-GB" sz="2000" dirty="0">
                <a:cs typeface="Arial" charset="0"/>
              </a:rPr>
              <a:t>”</a:t>
            </a:r>
            <a:r>
              <a:rPr lang="en-GB" altLang="ja-JP" sz="2000" dirty="0">
                <a:cs typeface="Arial" charset="0"/>
              </a:rPr>
              <a:t> from the beginning and more on </a:t>
            </a:r>
            <a:r>
              <a:rPr lang="en-GB" altLang="ja-JP" sz="2000" b="1" dirty="0">
                <a:cs typeface="Arial" charset="0"/>
              </a:rPr>
              <a:t>learning from implementation; </a:t>
            </a:r>
          </a:p>
          <a:p>
            <a:pPr marL="0" lvl="1" indent="0">
              <a:spcBef>
                <a:spcPct val="20000"/>
              </a:spcBef>
            </a:pPr>
            <a:endParaRPr lang="en-GB" sz="2000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r>
              <a:rPr lang="en-GB" sz="2000" b="1" dirty="0">
                <a:cs typeface="Arial" charset="0"/>
              </a:rPr>
              <a:t>Avoid too many details </a:t>
            </a:r>
            <a:r>
              <a:rPr lang="en-GB" sz="2000" dirty="0">
                <a:cs typeface="Arial" charset="0"/>
              </a:rPr>
              <a:t>at formulation stage (it can create a Procrustean bed!); </a:t>
            </a: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2000" dirty="0"/>
          </a:p>
          <a:p>
            <a:pPr lvl="1">
              <a:spcBef>
                <a:spcPct val="20000"/>
              </a:spcBef>
            </a:pPr>
            <a:endParaRPr lang="en-GB" sz="2000" b="1" dirty="0">
              <a:cs typeface="Arial" charset="0"/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2000" dirty="0"/>
          </a:p>
          <a:p>
            <a:r>
              <a:rPr lang="en-GB" sz="2000" dirty="0"/>
              <a:t> </a:t>
            </a:r>
          </a:p>
          <a:p>
            <a:r>
              <a:rPr lang="en-GB" sz="2000" dirty="0"/>
              <a:t> </a:t>
            </a:r>
            <a:r>
              <a:rPr lang="fr-FR" sz="20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980728"/>
            <a:ext cx="5040560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830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8396</TotalTime>
  <Words>918</Words>
  <Application>Microsoft Macintosh PowerPoint</Application>
  <PresentationFormat>On-screen Show (4:3)</PresentationFormat>
  <Paragraphs>150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Slide_Master</vt:lpstr>
      <vt:lpstr>      Session 4.5. Politically smart, locally led development programs  Jorge Rodriguez Bilbao “Civil Society &amp; Local Authorities" European Commission-DG DEVCO B2  Workshop on Decentralization reforms, Local Governance, Local and Territorial development  13 to 17 April 2005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Thank you!!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Sahra El Fassi</cp:lastModifiedBy>
  <cp:revision>438</cp:revision>
  <cp:lastPrinted>2012-10-02T13:33:51Z</cp:lastPrinted>
  <dcterms:created xsi:type="dcterms:W3CDTF">2012-07-01T14:52:20Z</dcterms:created>
  <dcterms:modified xsi:type="dcterms:W3CDTF">2015-04-15T11:27:05Z</dcterms:modified>
</cp:coreProperties>
</file>