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5" r:id="rId2"/>
    <p:sldId id="264" r:id="rId3"/>
    <p:sldId id="266" r:id="rId4"/>
    <p:sldId id="267" r:id="rId5"/>
    <p:sldId id="263" r:id="rId6"/>
    <p:sldId id="260" r:id="rId7"/>
    <p:sldId id="269" r:id="rId8"/>
    <p:sldId id="257" r:id="rId9"/>
    <p:sldId id="277" r:id="rId10"/>
    <p:sldId id="278" r:id="rId11"/>
    <p:sldId id="258" r:id="rId12"/>
    <p:sldId id="259" r:id="rId13"/>
    <p:sldId id="261" r:id="rId14"/>
    <p:sldId id="270" r:id="rId15"/>
    <p:sldId id="271" r:id="rId16"/>
    <p:sldId id="272" r:id="rId17"/>
    <p:sldId id="262" r:id="rId18"/>
    <p:sldId id="268" r:id="rId19"/>
    <p:sldId id="273" r:id="rId20"/>
    <p:sldId id="274" r:id="rId21"/>
    <p:sldId id="275" r:id="rId22"/>
    <p:sldId id="276" r:id="rId23"/>
    <p:sldId id="256"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7080" autoAdjust="0"/>
    <p:restoredTop sz="99643" autoAdjust="0"/>
  </p:normalViewPr>
  <p:slideViewPr>
    <p:cSldViewPr snapToGrid="0" snapToObjects="1">
      <p:cViewPr varScale="1">
        <p:scale>
          <a:sx n="96" d="100"/>
          <a:sy n="96" d="100"/>
        </p:scale>
        <p:origin x="-67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6CDB29-4978-0F4C-8A04-84DC76833DDC}" type="datetimeFigureOut">
              <a:rPr lang="en-US" smtClean="0"/>
              <a:t>4/15/15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8D7671-DB34-C245-8627-BCC15D0D092C}" type="slidenum">
              <a:rPr lang="en-US" smtClean="0"/>
              <a:t>‹#›</a:t>
            </a:fld>
            <a:endParaRPr lang="en-US"/>
          </a:p>
        </p:txBody>
      </p:sp>
    </p:spTree>
    <p:extLst>
      <p:ext uri="{BB962C8B-B14F-4D97-AF65-F5344CB8AC3E}">
        <p14:creationId xmlns:p14="http://schemas.microsoft.com/office/powerpoint/2010/main" val="1358838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6CDB29-4978-0F4C-8A04-84DC76833DDC}" type="datetimeFigureOut">
              <a:rPr lang="en-US" smtClean="0"/>
              <a:t>4/15/15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8D7671-DB34-C245-8627-BCC15D0D092C}" type="slidenum">
              <a:rPr lang="en-US" smtClean="0"/>
              <a:t>‹#›</a:t>
            </a:fld>
            <a:endParaRPr lang="en-US"/>
          </a:p>
        </p:txBody>
      </p:sp>
    </p:spTree>
    <p:extLst>
      <p:ext uri="{BB962C8B-B14F-4D97-AF65-F5344CB8AC3E}">
        <p14:creationId xmlns:p14="http://schemas.microsoft.com/office/powerpoint/2010/main" val="4221172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6CDB29-4978-0F4C-8A04-84DC76833DDC}" type="datetimeFigureOut">
              <a:rPr lang="en-US" smtClean="0"/>
              <a:t>4/15/15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8D7671-DB34-C245-8627-BCC15D0D092C}" type="slidenum">
              <a:rPr lang="en-US" smtClean="0"/>
              <a:t>‹#›</a:t>
            </a:fld>
            <a:endParaRPr lang="en-US"/>
          </a:p>
        </p:txBody>
      </p:sp>
    </p:spTree>
    <p:extLst>
      <p:ext uri="{BB962C8B-B14F-4D97-AF65-F5344CB8AC3E}">
        <p14:creationId xmlns:p14="http://schemas.microsoft.com/office/powerpoint/2010/main" val="2741880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6CDB29-4978-0F4C-8A04-84DC76833DDC}" type="datetimeFigureOut">
              <a:rPr lang="en-US" smtClean="0"/>
              <a:t>4/15/15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8D7671-DB34-C245-8627-BCC15D0D092C}" type="slidenum">
              <a:rPr lang="en-US" smtClean="0"/>
              <a:t>‹#›</a:t>
            </a:fld>
            <a:endParaRPr lang="en-US"/>
          </a:p>
        </p:txBody>
      </p:sp>
    </p:spTree>
    <p:extLst>
      <p:ext uri="{BB962C8B-B14F-4D97-AF65-F5344CB8AC3E}">
        <p14:creationId xmlns:p14="http://schemas.microsoft.com/office/powerpoint/2010/main" val="805806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6CDB29-4978-0F4C-8A04-84DC76833DDC}" type="datetimeFigureOut">
              <a:rPr lang="en-US" smtClean="0"/>
              <a:t>4/15/15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8D7671-DB34-C245-8627-BCC15D0D092C}" type="slidenum">
              <a:rPr lang="en-US" smtClean="0"/>
              <a:t>‹#›</a:t>
            </a:fld>
            <a:endParaRPr lang="en-US"/>
          </a:p>
        </p:txBody>
      </p:sp>
    </p:spTree>
    <p:extLst>
      <p:ext uri="{BB962C8B-B14F-4D97-AF65-F5344CB8AC3E}">
        <p14:creationId xmlns:p14="http://schemas.microsoft.com/office/powerpoint/2010/main" val="4236301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6CDB29-4978-0F4C-8A04-84DC76833DDC}" type="datetimeFigureOut">
              <a:rPr lang="en-US" smtClean="0"/>
              <a:t>4/15/15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8D7671-DB34-C245-8627-BCC15D0D092C}" type="slidenum">
              <a:rPr lang="en-US" smtClean="0"/>
              <a:t>‹#›</a:t>
            </a:fld>
            <a:endParaRPr lang="en-US"/>
          </a:p>
        </p:txBody>
      </p:sp>
    </p:spTree>
    <p:extLst>
      <p:ext uri="{BB962C8B-B14F-4D97-AF65-F5344CB8AC3E}">
        <p14:creationId xmlns:p14="http://schemas.microsoft.com/office/powerpoint/2010/main" val="167643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6CDB29-4978-0F4C-8A04-84DC76833DDC}" type="datetimeFigureOut">
              <a:rPr lang="en-US" smtClean="0"/>
              <a:t>4/15/15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8D7671-DB34-C245-8627-BCC15D0D092C}" type="slidenum">
              <a:rPr lang="en-US" smtClean="0"/>
              <a:t>‹#›</a:t>
            </a:fld>
            <a:endParaRPr lang="en-US"/>
          </a:p>
        </p:txBody>
      </p:sp>
    </p:spTree>
    <p:extLst>
      <p:ext uri="{BB962C8B-B14F-4D97-AF65-F5344CB8AC3E}">
        <p14:creationId xmlns:p14="http://schemas.microsoft.com/office/powerpoint/2010/main" val="2436056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6CDB29-4978-0F4C-8A04-84DC76833DDC}" type="datetimeFigureOut">
              <a:rPr lang="en-US" smtClean="0"/>
              <a:t>4/15/15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8D7671-DB34-C245-8627-BCC15D0D092C}" type="slidenum">
              <a:rPr lang="en-US" smtClean="0"/>
              <a:t>‹#›</a:t>
            </a:fld>
            <a:endParaRPr lang="en-US"/>
          </a:p>
        </p:txBody>
      </p:sp>
    </p:spTree>
    <p:extLst>
      <p:ext uri="{BB962C8B-B14F-4D97-AF65-F5344CB8AC3E}">
        <p14:creationId xmlns:p14="http://schemas.microsoft.com/office/powerpoint/2010/main" val="1384937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6CDB29-4978-0F4C-8A04-84DC76833DDC}" type="datetimeFigureOut">
              <a:rPr lang="en-US" smtClean="0"/>
              <a:t>4/15/15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8D7671-DB34-C245-8627-BCC15D0D092C}" type="slidenum">
              <a:rPr lang="en-US" smtClean="0"/>
              <a:t>‹#›</a:t>
            </a:fld>
            <a:endParaRPr lang="en-US"/>
          </a:p>
        </p:txBody>
      </p:sp>
    </p:spTree>
    <p:extLst>
      <p:ext uri="{BB962C8B-B14F-4D97-AF65-F5344CB8AC3E}">
        <p14:creationId xmlns:p14="http://schemas.microsoft.com/office/powerpoint/2010/main" val="4259929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6CDB29-4978-0F4C-8A04-84DC76833DDC}" type="datetimeFigureOut">
              <a:rPr lang="en-US" smtClean="0"/>
              <a:t>4/15/15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8D7671-DB34-C245-8627-BCC15D0D092C}" type="slidenum">
              <a:rPr lang="en-US" smtClean="0"/>
              <a:t>‹#›</a:t>
            </a:fld>
            <a:endParaRPr lang="en-US"/>
          </a:p>
        </p:txBody>
      </p:sp>
    </p:spTree>
    <p:extLst>
      <p:ext uri="{BB962C8B-B14F-4D97-AF65-F5344CB8AC3E}">
        <p14:creationId xmlns:p14="http://schemas.microsoft.com/office/powerpoint/2010/main" val="3705732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6CDB29-4978-0F4C-8A04-84DC76833DDC}" type="datetimeFigureOut">
              <a:rPr lang="en-US" smtClean="0"/>
              <a:t>4/15/15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8D7671-DB34-C245-8627-BCC15D0D092C}" type="slidenum">
              <a:rPr lang="en-US" smtClean="0"/>
              <a:t>‹#›</a:t>
            </a:fld>
            <a:endParaRPr lang="en-US"/>
          </a:p>
        </p:txBody>
      </p:sp>
    </p:spTree>
    <p:extLst>
      <p:ext uri="{BB962C8B-B14F-4D97-AF65-F5344CB8AC3E}">
        <p14:creationId xmlns:p14="http://schemas.microsoft.com/office/powerpoint/2010/main" val="29686133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6CDB29-4978-0F4C-8A04-84DC76833DDC}" type="datetimeFigureOut">
              <a:rPr lang="en-US" smtClean="0"/>
              <a:t>4/15/15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8D7671-DB34-C245-8627-BCC15D0D092C}" type="slidenum">
              <a:rPr lang="en-US" smtClean="0"/>
              <a:t>‹#›</a:t>
            </a:fld>
            <a:endParaRPr lang="en-US"/>
          </a:p>
        </p:txBody>
      </p:sp>
    </p:spTree>
    <p:extLst>
      <p:ext uri="{BB962C8B-B14F-4D97-AF65-F5344CB8AC3E}">
        <p14:creationId xmlns:p14="http://schemas.microsoft.com/office/powerpoint/2010/main" val="926846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acintosh HD:Users:sally:Documents:UNCDF:Communications Materials:UNCDF Branding:UNCDF_logo.png"/>
          <p:cNvPicPr/>
          <p:nvPr/>
        </p:nvPicPr>
        <p:blipFill>
          <a:blip r:embed="rId2"/>
          <a:srcRect/>
          <a:stretch>
            <a:fillRect/>
          </a:stretch>
        </p:blipFill>
        <p:spPr bwMode="auto">
          <a:xfrm>
            <a:off x="-1" y="1350167"/>
            <a:ext cx="1630947" cy="1617621"/>
          </a:xfrm>
          <a:prstGeom prst="rect">
            <a:avLst/>
          </a:prstGeom>
          <a:noFill/>
        </p:spPr>
      </p:pic>
      <p:sp>
        <p:nvSpPr>
          <p:cNvPr id="5" name="Rectangle 4"/>
          <p:cNvSpPr/>
          <p:nvPr/>
        </p:nvSpPr>
        <p:spPr>
          <a:xfrm>
            <a:off x="1630947" y="1350167"/>
            <a:ext cx="7513052" cy="1617622"/>
          </a:xfrm>
          <a:prstGeom prst="rect">
            <a:avLst/>
          </a:prstGeom>
          <a:solidFill>
            <a:srgbClr val="0B076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600" b="1" dirty="0" smtClean="0">
                <a:solidFill>
                  <a:srgbClr val="FF0000"/>
                </a:solidFill>
              </a:rPr>
              <a:t>The Decentralization &amp; Local Development Support Programme</a:t>
            </a:r>
          </a:p>
          <a:p>
            <a:pPr algn="ctr"/>
            <a:r>
              <a:rPr lang="en-US" sz="2600" b="1" dirty="0" smtClean="0">
                <a:solidFill>
                  <a:srgbClr val="FF0000"/>
                </a:solidFill>
              </a:rPr>
              <a:t>JORDAN</a:t>
            </a:r>
            <a:endParaRPr lang="en-US" sz="2600" dirty="0"/>
          </a:p>
        </p:txBody>
      </p:sp>
    </p:spTree>
    <p:extLst>
      <p:ext uri="{BB962C8B-B14F-4D97-AF65-F5344CB8AC3E}">
        <p14:creationId xmlns:p14="http://schemas.microsoft.com/office/powerpoint/2010/main" val="3003201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49"/>
          <p:cNvSpPr/>
          <p:nvPr/>
        </p:nvSpPr>
        <p:spPr>
          <a:xfrm>
            <a:off x="2197104" y="4699000"/>
            <a:ext cx="1143000" cy="533400"/>
          </a:xfrm>
          <a:prstGeom prst="rect">
            <a:avLst/>
          </a:prstGeom>
          <a:solidFill>
            <a:srgbClr val="FF0000"/>
          </a:solidFill>
          <a:ln w="952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smtClean="0">
                <a:solidFill>
                  <a:schemeClr val="bg1"/>
                </a:solidFill>
              </a:rPr>
              <a:t>Parliament</a:t>
            </a:r>
            <a:endParaRPr lang="en-US" sz="1600" b="1" dirty="0">
              <a:solidFill>
                <a:schemeClr val="bg1"/>
              </a:solidFill>
            </a:endParaRPr>
          </a:p>
        </p:txBody>
      </p:sp>
      <p:sp>
        <p:nvSpPr>
          <p:cNvPr id="51" name="Rectangle 50"/>
          <p:cNvSpPr/>
          <p:nvPr/>
        </p:nvSpPr>
        <p:spPr>
          <a:xfrm>
            <a:off x="340783" y="533401"/>
            <a:ext cx="658283" cy="18626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t>January</a:t>
            </a:r>
            <a:endParaRPr lang="en-US" sz="1000" dirty="0"/>
          </a:p>
        </p:txBody>
      </p:sp>
      <p:sp>
        <p:nvSpPr>
          <p:cNvPr id="52" name="Rectangle 51"/>
          <p:cNvSpPr/>
          <p:nvPr/>
        </p:nvSpPr>
        <p:spPr>
          <a:xfrm>
            <a:off x="292100" y="3632200"/>
            <a:ext cx="1308100" cy="533400"/>
          </a:xfrm>
          <a:prstGeom prst="rect">
            <a:avLst/>
          </a:prstGeom>
          <a:solidFill>
            <a:srgbClr val="0000FF"/>
          </a:solidFill>
          <a:ln w="952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rgbClr val="FFFFFF"/>
                </a:solidFill>
              </a:rPr>
              <a:t>Decentralization &amp; Local Government Policy </a:t>
            </a:r>
            <a:endParaRPr lang="en-US" sz="1100" dirty="0">
              <a:solidFill>
                <a:srgbClr val="FFFFFF"/>
              </a:solidFill>
            </a:endParaRPr>
          </a:p>
        </p:txBody>
      </p:sp>
      <p:sp>
        <p:nvSpPr>
          <p:cNvPr id="53" name="Rectangle 52"/>
          <p:cNvSpPr/>
          <p:nvPr/>
        </p:nvSpPr>
        <p:spPr>
          <a:xfrm>
            <a:off x="2214038" y="5689600"/>
            <a:ext cx="1104900" cy="406400"/>
          </a:xfrm>
          <a:prstGeom prst="rect">
            <a:avLst/>
          </a:prstGeom>
          <a:noFill/>
          <a:ln w="952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DSU/MOLD</a:t>
            </a:r>
          </a:p>
          <a:p>
            <a:pPr algn="ctr"/>
            <a:r>
              <a:rPr lang="en-US" sz="1200" dirty="0" smtClean="0">
                <a:solidFill>
                  <a:schemeClr val="tx1"/>
                </a:solidFill>
              </a:rPr>
              <a:t>Support</a:t>
            </a:r>
            <a:endParaRPr lang="en-US" sz="1200" dirty="0">
              <a:solidFill>
                <a:schemeClr val="tx1"/>
              </a:solidFill>
            </a:endParaRPr>
          </a:p>
        </p:txBody>
      </p:sp>
      <p:sp>
        <p:nvSpPr>
          <p:cNvPr id="54" name="Rectangle 53"/>
          <p:cNvSpPr/>
          <p:nvPr/>
        </p:nvSpPr>
        <p:spPr>
          <a:xfrm>
            <a:off x="4057659" y="2681817"/>
            <a:ext cx="990600" cy="406400"/>
          </a:xfrm>
          <a:prstGeom prst="rect">
            <a:avLst/>
          </a:prstGeom>
          <a:noFill/>
          <a:ln w="952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DSU/MOLD</a:t>
            </a:r>
          </a:p>
          <a:p>
            <a:pPr algn="ctr"/>
            <a:r>
              <a:rPr lang="en-US" sz="1200" dirty="0" smtClean="0">
                <a:solidFill>
                  <a:schemeClr val="tx1"/>
                </a:solidFill>
              </a:rPr>
              <a:t>Output</a:t>
            </a:r>
            <a:endParaRPr lang="en-US" sz="1200" dirty="0">
              <a:solidFill>
                <a:schemeClr val="tx1"/>
              </a:solidFill>
            </a:endParaRPr>
          </a:p>
        </p:txBody>
      </p:sp>
      <p:sp>
        <p:nvSpPr>
          <p:cNvPr id="55" name="Rectangle 54"/>
          <p:cNvSpPr/>
          <p:nvPr/>
        </p:nvSpPr>
        <p:spPr>
          <a:xfrm>
            <a:off x="0" y="0"/>
            <a:ext cx="9144000" cy="254000"/>
          </a:xfrm>
          <a:prstGeom prst="rect">
            <a:avLst/>
          </a:prstGeom>
          <a:solidFill>
            <a:schemeClr val="tx1">
              <a:lumMod val="65000"/>
              <a:lumOff val="35000"/>
            </a:schemeClr>
          </a:solidFill>
          <a:ln w="952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bg1"/>
                </a:solidFill>
              </a:rPr>
              <a:t>Development Process of the Local Government Law &amp; Regulations &amp; Strategy for its Application</a:t>
            </a:r>
            <a:endParaRPr lang="en-US" sz="1600" dirty="0">
              <a:solidFill>
                <a:schemeClr val="bg1"/>
              </a:solidFill>
            </a:endParaRPr>
          </a:p>
        </p:txBody>
      </p:sp>
      <p:sp>
        <p:nvSpPr>
          <p:cNvPr id="56" name="Rectangle 55"/>
          <p:cNvSpPr/>
          <p:nvPr/>
        </p:nvSpPr>
        <p:spPr>
          <a:xfrm>
            <a:off x="1261532" y="2717800"/>
            <a:ext cx="1221319" cy="381000"/>
          </a:xfrm>
          <a:prstGeom prst="rect">
            <a:avLst/>
          </a:prstGeom>
          <a:solidFill>
            <a:srgbClr val="FF6600"/>
          </a:solidFill>
          <a:ln w="952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FFFFFF"/>
                </a:solidFill>
              </a:rPr>
              <a:t>Inter-ministerial Negotiations</a:t>
            </a:r>
            <a:endParaRPr lang="en-US" sz="1200" dirty="0">
              <a:solidFill>
                <a:srgbClr val="FFFFFF"/>
              </a:solidFill>
            </a:endParaRPr>
          </a:p>
        </p:txBody>
      </p:sp>
      <p:sp>
        <p:nvSpPr>
          <p:cNvPr id="57" name="Rectangle 56"/>
          <p:cNvSpPr/>
          <p:nvPr/>
        </p:nvSpPr>
        <p:spPr>
          <a:xfrm>
            <a:off x="992717" y="533401"/>
            <a:ext cx="658283" cy="186266"/>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February</a:t>
            </a:r>
            <a:endParaRPr lang="en-US" sz="1000" dirty="0">
              <a:solidFill>
                <a:schemeClr val="tx1"/>
              </a:solidFill>
            </a:endParaRPr>
          </a:p>
        </p:txBody>
      </p:sp>
      <p:sp>
        <p:nvSpPr>
          <p:cNvPr id="58" name="Rectangle 57"/>
          <p:cNvSpPr/>
          <p:nvPr/>
        </p:nvSpPr>
        <p:spPr>
          <a:xfrm>
            <a:off x="2364317" y="533401"/>
            <a:ext cx="658283" cy="186266"/>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April</a:t>
            </a:r>
            <a:endParaRPr lang="en-US" sz="1000" dirty="0">
              <a:solidFill>
                <a:schemeClr val="tx1"/>
              </a:solidFill>
            </a:endParaRPr>
          </a:p>
        </p:txBody>
      </p:sp>
      <p:sp>
        <p:nvSpPr>
          <p:cNvPr id="59" name="Rectangle 58"/>
          <p:cNvSpPr/>
          <p:nvPr/>
        </p:nvSpPr>
        <p:spPr>
          <a:xfrm>
            <a:off x="3735917" y="533401"/>
            <a:ext cx="658283" cy="186266"/>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June</a:t>
            </a:r>
            <a:endParaRPr lang="en-US" sz="1000" dirty="0">
              <a:solidFill>
                <a:schemeClr val="tx1"/>
              </a:solidFill>
            </a:endParaRPr>
          </a:p>
        </p:txBody>
      </p:sp>
      <p:sp>
        <p:nvSpPr>
          <p:cNvPr id="60" name="Rectangle 59"/>
          <p:cNvSpPr/>
          <p:nvPr/>
        </p:nvSpPr>
        <p:spPr>
          <a:xfrm>
            <a:off x="5107517" y="533401"/>
            <a:ext cx="658283" cy="186266"/>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August</a:t>
            </a:r>
            <a:endParaRPr lang="en-US" sz="1000" dirty="0">
              <a:solidFill>
                <a:schemeClr val="tx1"/>
              </a:solidFill>
            </a:endParaRPr>
          </a:p>
        </p:txBody>
      </p:sp>
      <p:sp>
        <p:nvSpPr>
          <p:cNvPr id="61" name="Rectangle 60"/>
          <p:cNvSpPr/>
          <p:nvPr/>
        </p:nvSpPr>
        <p:spPr>
          <a:xfrm>
            <a:off x="3050117" y="533401"/>
            <a:ext cx="658283" cy="18626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t>May</a:t>
            </a:r>
            <a:endParaRPr lang="en-US" sz="1000" dirty="0"/>
          </a:p>
        </p:txBody>
      </p:sp>
      <p:sp>
        <p:nvSpPr>
          <p:cNvPr id="62" name="Rectangle 61"/>
          <p:cNvSpPr/>
          <p:nvPr/>
        </p:nvSpPr>
        <p:spPr>
          <a:xfrm>
            <a:off x="4421717" y="533401"/>
            <a:ext cx="658283" cy="18626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t>July</a:t>
            </a:r>
            <a:endParaRPr lang="en-US" sz="1000" dirty="0"/>
          </a:p>
        </p:txBody>
      </p:sp>
      <p:sp>
        <p:nvSpPr>
          <p:cNvPr id="63" name="Rectangle 62"/>
          <p:cNvSpPr/>
          <p:nvPr/>
        </p:nvSpPr>
        <p:spPr>
          <a:xfrm>
            <a:off x="5793317" y="533400"/>
            <a:ext cx="713317" cy="19685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t>September</a:t>
            </a:r>
            <a:endParaRPr lang="en-US" sz="900" dirty="0"/>
          </a:p>
        </p:txBody>
      </p:sp>
      <p:sp>
        <p:nvSpPr>
          <p:cNvPr id="64" name="Rectangle 63"/>
          <p:cNvSpPr/>
          <p:nvPr/>
        </p:nvSpPr>
        <p:spPr>
          <a:xfrm>
            <a:off x="1678517" y="533401"/>
            <a:ext cx="658283" cy="18626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t>March</a:t>
            </a:r>
            <a:endParaRPr lang="en-US" sz="1000" dirty="0"/>
          </a:p>
        </p:txBody>
      </p:sp>
      <p:sp>
        <p:nvSpPr>
          <p:cNvPr id="65" name="Rectangle 64"/>
          <p:cNvSpPr/>
          <p:nvPr/>
        </p:nvSpPr>
        <p:spPr>
          <a:xfrm>
            <a:off x="6534151" y="533402"/>
            <a:ext cx="658283" cy="186266"/>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October</a:t>
            </a:r>
            <a:endParaRPr lang="en-US" sz="1000" dirty="0">
              <a:solidFill>
                <a:schemeClr val="tx1"/>
              </a:solidFill>
            </a:endParaRPr>
          </a:p>
        </p:txBody>
      </p:sp>
      <p:sp>
        <p:nvSpPr>
          <p:cNvPr id="66" name="Rectangle 65"/>
          <p:cNvSpPr/>
          <p:nvPr/>
        </p:nvSpPr>
        <p:spPr>
          <a:xfrm>
            <a:off x="7213600" y="533401"/>
            <a:ext cx="713317" cy="19685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t>November</a:t>
            </a:r>
            <a:endParaRPr lang="en-US" sz="900" dirty="0"/>
          </a:p>
        </p:txBody>
      </p:sp>
      <p:sp>
        <p:nvSpPr>
          <p:cNvPr id="67" name="Rectangle 66"/>
          <p:cNvSpPr/>
          <p:nvPr/>
        </p:nvSpPr>
        <p:spPr>
          <a:xfrm>
            <a:off x="7954434" y="533401"/>
            <a:ext cx="732366" cy="182032"/>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December</a:t>
            </a:r>
            <a:endParaRPr lang="en-US" sz="1000" dirty="0">
              <a:solidFill>
                <a:schemeClr val="tx1"/>
              </a:solidFill>
            </a:endParaRPr>
          </a:p>
        </p:txBody>
      </p:sp>
      <p:sp>
        <p:nvSpPr>
          <p:cNvPr id="68" name="Rectangle 67"/>
          <p:cNvSpPr/>
          <p:nvPr/>
        </p:nvSpPr>
        <p:spPr>
          <a:xfrm>
            <a:off x="2082804" y="3632200"/>
            <a:ext cx="1371600" cy="533400"/>
          </a:xfrm>
          <a:prstGeom prst="rect">
            <a:avLst/>
          </a:prstGeom>
          <a:solidFill>
            <a:schemeClr val="tx1">
              <a:lumMod val="50000"/>
              <a:lumOff val="50000"/>
            </a:schemeClr>
          </a:solidFill>
          <a:ln w="952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rgbClr val="FFFFFF"/>
                </a:solidFill>
              </a:rPr>
              <a:t>Draft </a:t>
            </a:r>
          </a:p>
          <a:p>
            <a:pPr algn="ctr"/>
            <a:r>
              <a:rPr lang="en-US" sz="1100" dirty="0" smtClean="0">
                <a:solidFill>
                  <a:srgbClr val="FFFFFF"/>
                </a:solidFill>
              </a:rPr>
              <a:t>Local Government Law &amp; Regulations</a:t>
            </a:r>
            <a:endParaRPr lang="en-US" sz="1100" dirty="0">
              <a:solidFill>
                <a:srgbClr val="FFFFFF"/>
              </a:solidFill>
            </a:endParaRPr>
          </a:p>
        </p:txBody>
      </p:sp>
      <p:sp>
        <p:nvSpPr>
          <p:cNvPr id="69" name="Rectangle 68"/>
          <p:cNvSpPr/>
          <p:nvPr/>
        </p:nvSpPr>
        <p:spPr>
          <a:xfrm>
            <a:off x="1145119" y="1600200"/>
            <a:ext cx="1447800" cy="584200"/>
          </a:xfrm>
          <a:prstGeom prst="rect">
            <a:avLst/>
          </a:prstGeom>
          <a:noFill/>
          <a:ln w="952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Facilitation &amp; Technical Support</a:t>
            </a:r>
          </a:p>
          <a:p>
            <a:pPr algn="ctr"/>
            <a:r>
              <a:rPr lang="en-US" sz="1200" dirty="0" smtClean="0">
                <a:solidFill>
                  <a:schemeClr val="tx1"/>
                </a:solidFill>
              </a:rPr>
              <a:t>By DSU/MOLD</a:t>
            </a:r>
            <a:endParaRPr lang="en-US" sz="1200" dirty="0">
              <a:solidFill>
                <a:schemeClr val="tx1"/>
              </a:solidFill>
            </a:endParaRPr>
          </a:p>
        </p:txBody>
      </p:sp>
      <p:cxnSp>
        <p:nvCxnSpPr>
          <p:cNvPr id="70" name="Shape 60"/>
          <p:cNvCxnSpPr>
            <a:stCxn id="52" idx="0"/>
            <a:endCxn id="56" idx="1"/>
          </p:cNvCxnSpPr>
          <p:nvPr/>
        </p:nvCxnSpPr>
        <p:spPr>
          <a:xfrm rot="5400000" flipH="1" flipV="1">
            <a:off x="741891" y="3112559"/>
            <a:ext cx="723900" cy="315382"/>
          </a:xfrm>
          <a:prstGeom prst="bentConnector2">
            <a:avLst/>
          </a:prstGeom>
          <a:ln w="9525"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71" name="Shape 64"/>
          <p:cNvCxnSpPr>
            <a:stCxn id="56" idx="3"/>
            <a:endCxn id="68" idx="0"/>
          </p:cNvCxnSpPr>
          <p:nvPr/>
        </p:nvCxnSpPr>
        <p:spPr>
          <a:xfrm>
            <a:off x="2482851" y="2908300"/>
            <a:ext cx="285753" cy="723900"/>
          </a:xfrm>
          <a:prstGeom prst="bentConnector2">
            <a:avLst/>
          </a:prstGeom>
          <a:ln w="9525"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72" name="Elbow Connector 71"/>
          <p:cNvCxnSpPr>
            <a:stCxn id="69" idx="2"/>
            <a:endCxn id="56" idx="0"/>
          </p:cNvCxnSpPr>
          <p:nvPr/>
        </p:nvCxnSpPr>
        <p:spPr>
          <a:xfrm rot="16200000" flipH="1">
            <a:off x="1603905" y="2449513"/>
            <a:ext cx="533400" cy="3173"/>
          </a:xfrm>
          <a:prstGeom prst="bentConnector3">
            <a:avLst>
              <a:gd name="adj1" fmla="val 50000"/>
            </a:avLst>
          </a:prstGeom>
          <a:ln w="9525"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73" name="Elbow Connector 72"/>
          <p:cNvCxnSpPr>
            <a:stCxn id="68" idx="2"/>
            <a:endCxn id="50" idx="0"/>
          </p:cNvCxnSpPr>
          <p:nvPr/>
        </p:nvCxnSpPr>
        <p:spPr>
          <a:xfrm rot="5400000">
            <a:off x="2501904" y="4432300"/>
            <a:ext cx="533400" cy="1588"/>
          </a:xfrm>
          <a:prstGeom prst="bentConnector3">
            <a:avLst>
              <a:gd name="adj1" fmla="val 50000"/>
            </a:avLst>
          </a:prstGeom>
          <a:ln w="6350"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74" name="Elbow Connector 73"/>
          <p:cNvCxnSpPr>
            <a:stCxn id="53" idx="0"/>
            <a:endCxn id="50" idx="2"/>
          </p:cNvCxnSpPr>
          <p:nvPr/>
        </p:nvCxnSpPr>
        <p:spPr>
          <a:xfrm rot="5400000" flipH="1" flipV="1">
            <a:off x="2538946" y="5459942"/>
            <a:ext cx="457200" cy="2116"/>
          </a:xfrm>
          <a:prstGeom prst="bentConnector3">
            <a:avLst>
              <a:gd name="adj1" fmla="val 50000"/>
            </a:avLst>
          </a:prstGeom>
          <a:ln w="6350"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75" name="Rectangle 74"/>
          <p:cNvSpPr/>
          <p:nvPr/>
        </p:nvSpPr>
        <p:spPr>
          <a:xfrm>
            <a:off x="3871391" y="3632200"/>
            <a:ext cx="1371600" cy="533400"/>
          </a:xfrm>
          <a:prstGeom prst="rect">
            <a:avLst/>
          </a:prstGeom>
          <a:solidFill>
            <a:srgbClr val="0000FF"/>
          </a:solidFill>
          <a:ln w="952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rgbClr val="FFFFFF"/>
                </a:solidFill>
              </a:rPr>
              <a:t> Local Government Law &amp; Regulations</a:t>
            </a:r>
            <a:endParaRPr lang="en-US" sz="1100" dirty="0">
              <a:solidFill>
                <a:srgbClr val="FFFFFF"/>
              </a:solidFill>
            </a:endParaRPr>
          </a:p>
        </p:txBody>
      </p:sp>
      <p:cxnSp>
        <p:nvCxnSpPr>
          <p:cNvPr id="76" name="Shape 80"/>
          <p:cNvCxnSpPr>
            <a:stCxn id="50" idx="3"/>
            <a:endCxn id="75" idx="2"/>
          </p:cNvCxnSpPr>
          <p:nvPr/>
        </p:nvCxnSpPr>
        <p:spPr>
          <a:xfrm flipV="1">
            <a:off x="3340104" y="4165600"/>
            <a:ext cx="1217087" cy="800100"/>
          </a:xfrm>
          <a:prstGeom prst="bentConnector2">
            <a:avLst/>
          </a:prstGeom>
          <a:ln w="6350"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77" name="Elbow Connector 76"/>
          <p:cNvCxnSpPr>
            <a:stCxn id="54" idx="2"/>
            <a:endCxn id="75" idx="0"/>
          </p:cNvCxnSpPr>
          <p:nvPr/>
        </p:nvCxnSpPr>
        <p:spPr>
          <a:xfrm rot="16200000" flipH="1">
            <a:off x="4283084" y="3358092"/>
            <a:ext cx="543983" cy="4232"/>
          </a:xfrm>
          <a:prstGeom prst="bentConnector3">
            <a:avLst>
              <a:gd name="adj1" fmla="val 50000"/>
            </a:avLst>
          </a:prstGeom>
          <a:ln w="6350"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78" name="Elbow Connector 77"/>
          <p:cNvCxnSpPr>
            <a:stCxn id="52" idx="3"/>
            <a:endCxn id="68" idx="1"/>
          </p:cNvCxnSpPr>
          <p:nvPr/>
        </p:nvCxnSpPr>
        <p:spPr>
          <a:xfrm>
            <a:off x="1600200" y="3898900"/>
            <a:ext cx="482604" cy="1588"/>
          </a:xfrm>
          <a:prstGeom prst="bentConnector3">
            <a:avLst>
              <a:gd name="adj1" fmla="val 50000"/>
            </a:avLst>
          </a:prstGeom>
          <a:ln w="25400" cap="flat" cmpd="sng" algn="ctr">
            <a:solidFill>
              <a:srgbClr val="FF0000"/>
            </a:solidFill>
            <a:prstDash val="dot"/>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79" name="Elbow Connector 78"/>
          <p:cNvCxnSpPr>
            <a:stCxn id="68" idx="3"/>
            <a:endCxn id="75" idx="1"/>
          </p:cNvCxnSpPr>
          <p:nvPr/>
        </p:nvCxnSpPr>
        <p:spPr>
          <a:xfrm>
            <a:off x="3454404" y="3898900"/>
            <a:ext cx="416987" cy="1588"/>
          </a:xfrm>
          <a:prstGeom prst="bentConnector3">
            <a:avLst>
              <a:gd name="adj1" fmla="val 50000"/>
            </a:avLst>
          </a:prstGeom>
          <a:ln w="25400" cap="flat" cmpd="sng" algn="ctr">
            <a:solidFill>
              <a:srgbClr val="FF0000"/>
            </a:solidFill>
            <a:prstDash val="dot"/>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80" name="Rectangle 79"/>
          <p:cNvSpPr/>
          <p:nvPr/>
        </p:nvSpPr>
        <p:spPr>
          <a:xfrm>
            <a:off x="5683251" y="2692400"/>
            <a:ext cx="1208617" cy="381000"/>
          </a:xfrm>
          <a:prstGeom prst="rect">
            <a:avLst/>
          </a:prstGeom>
          <a:solidFill>
            <a:srgbClr val="FF6600"/>
          </a:solidFill>
          <a:ln w="952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FFFFFF"/>
                </a:solidFill>
              </a:rPr>
              <a:t>Inter-ministerial Negotiations</a:t>
            </a:r>
            <a:endParaRPr lang="en-US" sz="1200" dirty="0">
              <a:solidFill>
                <a:srgbClr val="FFFFFF"/>
              </a:solidFill>
            </a:endParaRPr>
          </a:p>
        </p:txBody>
      </p:sp>
      <p:sp>
        <p:nvSpPr>
          <p:cNvPr id="81" name="Rectangle 80"/>
          <p:cNvSpPr/>
          <p:nvPr/>
        </p:nvSpPr>
        <p:spPr>
          <a:xfrm>
            <a:off x="5609169" y="3632200"/>
            <a:ext cx="1361017" cy="533400"/>
          </a:xfrm>
          <a:prstGeom prst="rect">
            <a:avLst/>
          </a:prstGeom>
          <a:solidFill>
            <a:schemeClr val="bg1">
              <a:lumMod val="50000"/>
            </a:schemeClr>
          </a:solidFill>
          <a:ln w="952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rgbClr val="FFFFFF"/>
                </a:solidFill>
              </a:rPr>
              <a:t> Formulation of Decentralization/LG Reform Strategy</a:t>
            </a:r>
            <a:endParaRPr lang="en-US" sz="1100" dirty="0">
              <a:solidFill>
                <a:srgbClr val="FFFFFF"/>
              </a:solidFill>
            </a:endParaRPr>
          </a:p>
        </p:txBody>
      </p:sp>
      <p:sp>
        <p:nvSpPr>
          <p:cNvPr id="82" name="Rectangle 81"/>
          <p:cNvSpPr/>
          <p:nvPr/>
        </p:nvSpPr>
        <p:spPr>
          <a:xfrm>
            <a:off x="5562600" y="1600200"/>
            <a:ext cx="1447800" cy="584200"/>
          </a:xfrm>
          <a:prstGeom prst="rect">
            <a:avLst/>
          </a:prstGeom>
          <a:noFill/>
          <a:ln w="952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Facilitation &amp; Technical Support</a:t>
            </a:r>
          </a:p>
          <a:p>
            <a:pPr algn="ctr"/>
            <a:r>
              <a:rPr lang="en-US" sz="1200" dirty="0" smtClean="0">
                <a:solidFill>
                  <a:schemeClr val="tx1"/>
                </a:solidFill>
              </a:rPr>
              <a:t>By DSU/MOLD</a:t>
            </a:r>
            <a:endParaRPr lang="en-US" sz="1200" dirty="0">
              <a:solidFill>
                <a:schemeClr val="tx1"/>
              </a:solidFill>
            </a:endParaRPr>
          </a:p>
        </p:txBody>
      </p:sp>
      <p:cxnSp>
        <p:nvCxnSpPr>
          <p:cNvPr id="83" name="Elbow Connector 82"/>
          <p:cNvCxnSpPr>
            <a:stCxn id="82" idx="2"/>
            <a:endCxn id="80" idx="0"/>
          </p:cNvCxnSpPr>
          <p:nvPr/>
        </p:nvCxnSpPr>
        <p:spPr>
          <a:xfrm rot="16200000" flipH="1">
            <a:off x="6033030" y="2437870"/>
            <a:ext cx="508000" cy="1060"/>
          </a:xfrm>
          <a:prstGeom prst="bentConnector3">
            <a:avLst>
              <a:gd name="adj1" fmla="val 50000"/>
            </a:avLst>
          </a:prstGeom>
          <a:ln w="6350"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84" name="Elbow Connector 83"/>
          <p:cNvCxnSpPr>
            <a:stCxn id="80" idx="2"/>
            <a:endCxn id="81" idx="0"/>
          </p:cNvCxnSpPr>
          <p:nvPr/>
        </p:nvCxnSpPr>
        <p:spPr>
          <a:xfrm rot="16200000" flipH="1">
            <a:off x="6009219" y="3351741"/>
            <a:ext cx="558800" cy="2118"/>
          </a:xfrm>
          <a:prstGeom prst="bentConnector3">
            <a:avLst>
              <a:gd name="adj1" fmla="val 50000"/>
            </a:avLst>
          </a:prstGeom>
          <a:ln w="6350" cap="flat" cmpd="sng" algn="ctr">
            <a:solidFill>
              <a:srgbClr val="FF0000"/>
            </a:solidFill>
            <a:prstDash val="sysDash"/>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sp>
        <p:nvSpPr>
          <p:cNvPr id="85" name="Rectangle 84"/>
          <p:cNvSpPr/>
          <p:nvPr/>
        </p:nvSpPr>
        <p:spPr>
          <a:xfrm>
            <a:off x="7239000" y="3632200"/>
            <a:ext cx="1371600" cy="533400"/>
          </a:xfrm>
          <a:prstGeom prst="rect">
            <a:avLst/>
          </a:prstGeom>
          <a:solidFill>
            <a:srgbClr val="008000"/>
          </a:solidFill>
          <a:ln w="952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rgbClr val="FFFFFF"/>
                </a:solidFill>
              </a:rPr>
              <a:t> Strategy for Applying LG Policy &amp; Legal Framework</a:t>
            </a:r>
            <a:endParaRPr lang="en-US" sz="1100" dirty="0">
              <a:solidFill>
                <a:srgbClr val="FFFFFF"/>
              </a:solidFill>
            </a:endParaRPr>
          </a:p>
        </p:txBody>
      </p:sp>
      <p:cxnSp>
        <p:nvCxnSpPr>
          <p:cNvPr id="86" name="Elbow Connector 85"/>
          <p:cNvCxnSpPr>
            <a:stCxn id="75" idx="3"/>
            <a:endCxn id="81" idx="1"/>
          </p:cNvCxnSpPr>
          <p:nvPr/>
        </p:nvCxnSpPr>
        <p:spPr>
          <a:xfrm>
            <a:off x="5242991" y="3898900"/>
            <a:ext cx="366178" cy="1588"/>
          </a:xfrm>
          <a:prstGeom prst="bentConnector3">
            <a:avLst>
              <a:gd name="adj1" fmla="val 50000"/>
            </a:avLst>
          </a:prstGeom>
          <a:ln w="6350" cap="flat" cmpd="sng" algn="ctr">
            <a:solidFill>
              <a:srgbClr val="FF0000"/>
            </a:solidFill>
            <a:prstDash val="dot"/>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87" name="Elbow Connector 86"/>
          <p:cNvCxnSpPr>
            <a:stCxn id="81" idx="3"/>
            <a:endCxn id="85" idx="1"/>
          </p:cNvCxnSpPr>
          <p:nvPr/>
        </p:nvCxnSpPr>
        <p:spPr>
          <a:xfrm>
            <a:off x="6970186" y="3898900"/>
            <a:ext cx="268814" cy="1588"/>
          </a:xfrm>
          <a:prstGeom prst="bentConnector3">
            <a:avLst>
              <a:gd name="adj1" fmla="val 50000"/>
            </a:avLst>
          </a:prstGeom>
          <a:ln w="6350" cap="flat" cmpd="sng" algn="ctr">
            <a:solidFill>
              <a:srgbClr val="FF0000"/>
            </a:solidFill>
            <a:prstDash val="dot"/>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88" name="Rectangle 87"/>
          <p:cNvSpPr/>
          <p:nvPr/>
        </p:nvSpPr>
        <p:spPr>
          <a:xfrm>
            <a:off x="7423149" y="2675468"/>
            <a:ext cx="990600" cy="406400"/>
          </a:xfrm>
          <a:prstGeom prst="rect">
            <a:avLst/>
          </a:prstGeom>
          <a:noFill/>
          <a:ln w="952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DSU/MOLD</a:t>
            </a:r>
          </a:p>
          <a:p>
            <a:pPr algn="ctr"/>
            <a:r>
              <a:rPr lang="en-US" sz="1200" dirty="0" smtClean="0">
                <a:solidFill>
                  <a:schemeClr val="tx1"/>
                </a:solidFill>
              </a:rPr>
              <a:t>Output</a:t>
            </a:r>
            <a:endParaRPr lang="en-US" sz="1200" dirty="0">
              <a:solidFill>
                <a:schemeClr val="tx1"/>
              </a:solidFill>
            </a:endParaRPr>
          </a:p>
        </p:txBody>
      </p:sp>
      <p:cxnSp>
        <p:nvCxnSpPr>
          <p:cNvPr id="89" name="Elbow Connector 88"/>
          <p:cNvCxnSpPr>
            <a:stCxn id="88" idx="2"/>
            <a:endCxn id="85" idx="0"/>
          </p:cNvCxnSpPr>
          <p:nvPr/>
        </p:nvCxnSpPr>
        <p:spPr>
          <a:xfrm rot="16200000" flipH="1">
            <a:off x="7646458" y="3353858"/>
            <a:ext cx="550332" cy="6351"/>
          </a:xfrm>
          <a:prstGeom prst="bentConnector3">
            <a:avLst>
              <a:gd name="adj1" fmla="val 50000"/>
            </a:avLst>
          </a:prstGeom>
          <a:ln w="6350"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90" name="Elbow Connector 89"/>
          <p:cNvCxnSpPr>
            <a:stCxn id="80" idx="3"/>
            <a:endCxn id="88" idx="1"/>
          </p:cNvCxnSpPr>
          <p:nvPr/>
        </p:nvCxnSpPr>
        <p:spPr>
          <a:xfrm flipV="1">
            <a:off x="6891868" y="2878668"/>
            <a:ext cx="531281" cy="4232"/>
          </a:xfrm>
          <a:prstGeom prst="bentConnector3">
            <a:avLst>
              <a:gd name="adj1" fmla="val 50000"/>
            </a:avLst>
          </a:prstGeom>
          <a:ln w="6350" cap="flat" cmpd="sng" algn="ctr">
            <a:solidFill>
              <a:srgbClr val="FF0000"/>
            </a:solidFill>
            <a:prstDash val="sysDash"/>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91" name="Elbow Connector 90"/>
          <p:cNvCxnSpPr>
            <a:stCxn id="54" idx="3"/>
            <a:endCxn id="80" idx="1"/>
          </p:cNvCxnSpPr>
          <p:nvPr/>
        </p:nvCxnSpPr>
        <p:spPr>
          <a:xfrm flipV="1">
            <a:off x="5048259" y="2882900"/>
            <a:ext cx="634992" cy="2117"/>
          </a:xfrm>
          <a:prstGeom prst="bentConnector3">
            <a:avLst>
              <a:gd name="adj1" fmla="val 50000"/>
            </a:avLst>
          </a:prstGeom>
          <a:ln w="6350" cap="flat" cmpd="sng" algn="ctr">
            <a:solidFill>
              <a:srgbClr val="FF0000"/>
            </a:solidFill>
            <a:prstDash val="sysDash"/>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sp>
        <p:nvSpPr>
          <p:cNvPr id="92" name="Rectangle 91"/>
          <p:cNvSpPr/>
          <p:nvPr/>
        </p:nvSpPr>
        <p:spPr>
          <a:xfrm>
            <a:off x="336549" y="304800"/>
            <a:ext cx="658283" cy="186266"/>
          </a:xfrm>
          <a:prstGeom prst="rect">
            <a:avLst/>
          </a:prstGeom>
          <a:solidFill>
            <a:srgbClr val="948A54"/>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dirty="0" smtClean="0">
                <a:solidFill>
                  <a:schemeClr val="bg1"/>
                </a:solidFill>
              </a:rPr>
              <a:t>2012</a:t>
            </a:r>
            <a:endParaRPr lang="en-US" sz="1200" b="1" dirty="0">
              <a:solidFill>
                <a:schemeClr val="bg1"/>
              </a:solidFill>
            </a:endParaRPr>
          </a:p>
        </p:txBody>
      </p:sp>
      <p:cxnSp>
        <p:nvCxnSpPr>
          <p:cNvPr id="93" name="Shape 116"/>
          <p:cNvCxnSpPr>
            <a:stCxn id="50" idx="3"/>
            <a:endCxn id="85" idx="2"/>
          </p:cNvCxnSpPr>
          <p:nvPr/>
        </p:nvCxnSpPr>
        <p:spPr>
          <a:xfrm flipV="1">
            <a:off x="3340104" y="4165600"/>
            <a:ext cx="4584696" cy="800100"/>
          </a:xfrm>
          <a:prstGeom prst="bentConnector2">
            <a:avLst/>
          </a:prstGeom>
          <a:ln w="12700" cap="flat" cmpd="sng" algn="ctr">
            <a:solidFill>
              <a:srgbClr val="FF0000"/>
            </a:solidFill>
            <a:prstDash val="dot"/>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94" name="Rectangle 93"/>
          <p:cNvSpPr/>
          <p:nvPr/>
        </p:nvSpPr>
        <p:spPr>
          <a:xfrm>
            <a:off x="3581401" y="3340100"/>
            <a:ext cx="304799" cy="304800"/>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4</a:t>
            </a:r>
            <a:endParaRPr lang="en-US" dirty="0"/>
          </a:p>
        </p:txBody>
      </p:sp>
      <p:sp>
        <p:nvSpPr>
          <p:cNvPr id="95" name="Rectangle 94"/>
          <p:cNvSpPr/>
          <p:nvPr/>
        </p:nvSpPr>
        <p:spPr>
          <a:xfrm>
            <a:off x="7010401" y="3352800"/>
            <a:ext cx="304799" cy="304800"/>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5</a:t>
            </a:r>
            <a:endParaRPr lang="en-US" dirty="0"/>
          </a:p>
        </p:txBody>
      </p:sp>
    </p:spTree>
    <p:extLst>
      <p:ext uri="{BB962C8B-B14F-4D97-AF65-F5344CB8AC3E}">
        <p14:creationId xmlns:p14="http://schemas.microsoft.com/office/powerpoint/2010/main" val="2675479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inhoud 2"/>
          <p:cNvSpPr txBox="1">
            <a:spLocks/>
          </p:cNvSpPr>
          <p:nvPr/>
        </p:nvSpPr>
        <p:spPr bwMode="auto">
          <a:xfrm>
            <a:off x="381000" y="2002688"/>
            <a:ext cx="8458200" cy="41608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57200" marR="0" lvl="0" indent="-457200" algn="l" defTabSz="914400" rtl="0" eaLnBrk="1" fontAlgn="base" latinLnBrk="0" hangingPunct="1">
              <a:lnSpc>
                <a:spcPct val="80000"/>
              </a:lnSpc>
              <a:spcBef>
                <a:spcPct val="20000"/>
              </a:spcBef>
              <a:spcAft>
                <a:spcPct val="0"/>
              </a:spcAft>
              <a:buClrTx/>
              <a:buSzTx/>
              <a:buFontTx/>
              <a:buNone/>
              <a:tabLst/>
              <a:defRPr/>
            </a:pPr>
            <a:endParaRPr kumimoji="0" lang="en-US" sz="2200" b="0" i="0" u="none" strike="noStrike" kern="0" cap="none" spc="0" normalizeH="0" baseline="0" noProof="0" dirty="0" smtClean="0">
              <a:ln>
                <a:noFill/>
              </a:ln>
              <a:solidFill>
                <a:srgbClr val="00B6DC"/>
              </a:solidFill>
              <a:effectLst/>
              <a:uLnTx/>
              <a:uFillTx/>
              <a:latin typeface="+mn-lt"/>
              <a:ea typeface="ＭＳ Ｐゴシック" pitchFamily="-109" charset="-128"/>
              <a:cs typeface="ＭＳ Ｐゴシック" pitchFamily="-109" charset="-128"/>
            </a:endParaRPr>
          </a:p>
          <a:p>
            <a:pPr marL="457200" marR="0" lvl="0" indent="-457200" algn="l" defTabSz="914400" rtl="0" eaLnBrk="1" fontAlgn="base" latinLnBrk="0" hangingPunct="1">
              <a:lnSpc>
                <a:spcPct val="80000"/>
              </a:lnSpc>
              <a:spcBef>
                <a:spcPct val="20000"/>
              </a:spcBef>
              <a:spcAft>
                <a:spcPct val="0"/>
              </a:spcAft>
              <a:buClrTx/>
              <a:buSzTx/>
              <a:buFontTx/>
              <a:buNone/>
              <a:tabLst/>
              <a:defRPr/>
            </a:pPr>
            <a:r>
              <a:rPr kumimoji="0" lang="en-US" sz="2200" b="0" u="none" strike="noStrike" kern="0" cap="none" spc="0" normalizeH="0" baseline="0" noProof="0" dirty="0" smtClean="0">
                <a:ln>
                  <a:noFill/>
                </a:ln>
                <a:solidFill>
                  <a:srgbClr val="00B6DC"/>
                </a:solidFill>
                <a:effectLst/>
                <a:uLnTx/>
                <a:uFillTx/>
                <a:latin typeface="+mn-lt"/>
                <a:ea typeface="ＭＳ Ｐゴシック" pitchFamily="-109" charset="-128"/>
                <a:cs typeface="ＭＳ Ｐゴシック" pitchFamily="-109" charset="-128"/>
              </a:rPr>
              <a:t>  </a:t>
            </a:r>
            <a:endParaRPr kumimoji="0" lang="en-US" sz="2200" b="0" u="none" strike="noStrike" kern="0" cap="none" spc="0" normalizeH="0" baseline="0" noProof="0" dirty="0">
              <a:ln>
                <a:noFill/>
              </a:ln>
              <a:solidFill>
                <a:srgbClr val="00B6DC"/>
              </a:solidFill>
              <a:effectLst/>
              <a:uLnTx/>
              <a:uFillTx/>
              <a:latin typeface="+mn-lt"/>
              <a:ea typeface="ＭＳ Ｐゴシック" pitchFamily="-109" charset="-128"/>
              <a:cs typeface="ＭＳ Ｐゴシック" pitchFamily="-109" charset="-128"/>
            </a:endParaRPr>
          </a:p>
        </p:txBody>
      </p:sp>
      <p:sp>
        <p:nvSpPr>
          <p:cNvPr id="7" name="Rectangle 6"/>
          <p:cNvSpPr/>
          <p:nvPr/>
        </p:nvSpPr>
        <p:spPr>
          <a:xfrm>
            <a:off x="304800" y="1261462"/>
            <a:ext cx="1524000" cy="2761679"/>
          </a:xfrm>
          <a:prstGeom prst="rect">
            <a:avLst/>
          </a:prstGeom>
          <a:noFill/>
          <a:ln w="19050"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50" dirty="0" smtClean="0">
                <a:solidFill>
                  <a:schemeClr val="tx1"/>
                </a:solidFill>
              </a:rPr>
              <a:t>Restructuring/Development of Central Sector Institutions in-line with D &amp; LG Policies</a:t>
            </a:r>
          </a:p>
          <a:p>
            <a:pPr algn="ctr"/>
            <a:endParaRPr lang="en-US" sz="1200" dirty="0" smtClean="0">
              <a:solidFill>
                <a:schemeClr val="tx1"/>
              </a:solidFill>
            </a:endParaRPr>
          </a:p>
          <a:p>
            <a:pPr algn="ctr"/>
            <a:endParaRPr lang="en-US" sz="1200" dirty="0" smtClean="0">
              <a:solidFill>
                <a:schemeClr val="tx1"/>
              </a:solidFill>
            </a:endParaRPr>
          </a:p>
          <a:p>
            <a:pPr algn="ctr"/>
            <a:endParaRPr lang="en-US" sz="1200" dirty="0" smtClean="0">
              <a:solidFill>
                <a:schemeClr val="tx1"/>
              </a:solidFill>
            </a:endParaRPr>
          </a:p>
          <a:p>
            <a:pPr algn="ctr"/>
            <a:endParaRPr lang="en-US" sz="1200" dirty="0" smtClean="0">
              <a:solidFill>
                <a:schemeClr val="tx1"/>
              </a:solidFill>
            </a:endParaRPr>
          </a:p>
          <a:p>
            <a:pPr algn="ctr"/>
            <a:endParaRPr lang="en-US" sz="1200" dirty="0" smtClean="0">
              <a:solidFill>
                <a:schemeClr val="tx1"/>
              </a:solidFill>
            </a:endParaRPr>
          </a:p>
          <a:p>
            <a:pPr algn="ctr"/>
            <a:endParaRPr lang="en-US" sz="1200" dirty="0" smtClean="0">
              <a:solidFill>
                <a:schemeClr val="tx1"/>
              </a:solidFill>
            </a:endParaRPr>
          </a:p>
          <a:p>
            <a:pPr algn="ctr"/>
            <a:endParaRPr lang="en-US" sz="1200" dirty="0" smtClean="0">
              <a:solidFill>
                <a:schemeClr val="tx1"/>
              </a:solidFill>
            </a:endParaRPr>
          </a:p>
          <a:p>
            <a:pPr algn="ctr"/>
            <a:endParaRPr lang="en-US" sz="1200" dirty="0" smtClean="0">
              <a:solidFill>
                <a:schemeClr val="tx1"/>
              </a:solidFill>
            </a:endParaRPr>
          </a:p>
          <a:p>
            <a:pPr algn="ctr"/>
            <a:endParaRPr lang="en-US" sz="1200" dirty="0" smtClean="0">
              <a:solidFill>
                <a:schemeClr val="tx1"/>
              </a:solidFill>
            </a:endParaRPr>
          </a:p>
          <a:p>
            <a:pPr algn="ctr"/>
            <a:r>
              <a:rPr lang="en-US" sz="1200" dirty="0" smtClean="0">
                <a:solidFill>
                  <a:schemeClr val="tx1"/>
                </a:solidFill>
              </a:rPr>
              <a:t> </a:t>
            </a:r>
            <a:endParaRPr lang="en-US" sz="1200" dirty="0">
              <a:solidFill>
                <a:schemeClr val="tx1"/>
              </a:solidFill>
            </a:endParaRPr>
          </a:p>
        </p:txBody>
      </p:sp>
      <p:sp>
        <p:nvSpPr>
          <p:cNvPr id="8" name="Rectangle 7"/>
          <p:cNvSpPr/>
          <p:nvPr/>
        </p:nvSpPr>
        <p:spPr>
          <a:xfrm>
            <a:off x="304800" y="4133973"/>
            <a:ext cx="1524000" cy="2590800"/>
          </a:xfrm>
          <a:prstGeom prst="rect">
            <a:avLst/>
          </a:prstGeom>
          <a:noFill/>
          <a:ln w="1905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Restructuring/Development of Central Primary Sectors Institutions in-Line with </a:t>
            </a:r>
          </a:p>
          <a:p>
            <a:pPr algn="ctr"/>
            <a:r>
              <a:rPr lang="en-US" sz="1200" dirty="0" smtClean="0">
                <a:solidFill>
                  <a:srgbClr val="000000"/>
                </a:solidFill>
              </a:rPr>
              <a:t>D &amp; LG Policies </a:t>
            </a:r>
          </a:p>
          <a:p>
            <a:pPr algn="ctr"/>
            <a:endParaRPr lang="en-US" sz="800" dirty="0" smtClean="0">
              <a:solidFill>
                <a:srgbClr val="000000"/>
              </a:solidFill>
            </a:endParaRPr>
          </a:p>
          <a:p>
            <a:pPr algn="ctr"/>
            <a:endParaRPr lang="en-US" sz="8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r>
              <a:rPr lang="en-US" sz="1200" dirty="0" smtClean="0">
                <a:solidFill>
                  <a:srgbClr val="000000"/>
                </a:solidFill>
              </a:rPr>
              <a:t> </a:t>
            </a:r>
            <a:endParaRPr lang="en-US" sz="1200" dirty="0">
              <a:solidFill>
                <a:srgbClr val="000000"/>
              </a:solidFill>
            </a:endParaRPr>
          </a:p>
        </p:txBody>
      </p:sp>
      <p:sp>
        <p:nvSpPr>
          <p:cNvPr id="9" name="Rectangle 8"/>
          <p:cNvSpPr/>
          <p:nvPr/>
        </p:nvSpPr>
        <p:spPr>
          <a:xfrm>
            <a:off x="381000" y="3716023"/>
            <a:ext cx="1371600" cy="228600"/>
          </a:xfrm>
          <a:prstGeom prst="rect">
            <a:avLst/>
          </a:prstGeom>
          <a:solidFill>
            <a:schemeClr val="bg1">
              <a:lumMod val="95000"/>
            </a:schemeClr>
          </a:solidFill>
          <a:ln w="9525"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Health &amp; Education</a:t>
            </a:r>
            <a:endParaRPr lang="en-US" sz="1000" dirty="0">
              <a:solidFill>
                <a:schemeClr val="tx1"/>
              </a:solidFill>
            </a:endParaRPr>
          </a:p>
        </p:txBody>
      </p:sp>
      <p:sp>
        <p:nvSpPr>
          <p:cNvPr id="10" name="Rectangle 9"/>
          <p:cNvSpPr/>
          <p:nvPr/>
        </p:nvSpPr>
        <p:spPr>
          <a:xfrm>
            <a:off x="381000" y="3403143"/>
            <a:ext cx="1371599" cy="266700"/>
          </a:xfrm>
          <a:prstGeom prst="rect">
            <a:avLst/>
          </a:prstGeom>
          <a:solidFill>
            <a:schemeClr val="bg1">
              <a:lumMod val="95000"/>
            </a:schemeClr>
          </a:solidFill>
          <a:ln w="9525"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Water &amp; Sanitation</a:t>
            </a:r>
            <a:endParaRPr lang="en-US" sz="1000" dirty="0">
              <a:solidFill>
                <a:schemeClr val="tx1"/>
              </a:solidFill>
            </a:endParaRPr>
          </a:p>
        </p:txBody>
      </p:sp>
      <p:sp>
        <p:nvSpPr>
          <p:cNvPr id="11" name="Rectangle 10"/>
          <p:cNvSpPr/>
          <p:nvPr/>
        </p:nvSpPr>
        <p:spPr>
          <a:xfrm>
            <a:off x="381001" y="3124898"/>
            <a:ext cx="1371598" cy="228600"/>
          </a:xfrm>
          <a:prstGeom prst="rect">
            <a:avLst/>
          </a:prstGeom>
          <a:solidFill>
            <a:schemeClr val="bg1">
              <a:lumMod val="95000"/>
            </a:schemeClr>
          </a:solidFill>
          <a:ln w="9525"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Trade &amp; Industry</a:t>
            </a:r>
            <a:endParaRPr lang="en-US" sz="1000" dirty="0">
              <a:solidFill>
                <a:schemeClr val="tx1"/>
              </a:solidFill>
            </a:endParaRPr>
          </a:p>
        </p:txBody>
      </p:sp>
      <p:sp>
        <p:nvSpPr>
          <p:cNvPr id="12" name="Rectangle 11"/>
          <p:cNvSpPr/>
          <p:nvPr/>
        </p:nvSpPr>
        <p:spPr>
          <a:xfrm>
            <a:off x="381001" y="2831643"/>
            <a:ext cx="1371598" cy="228600"/>
          </a:xfrm>
          <a:prstGeom prst="rect">
            <a:avLst/>
          </a:prstGeom>
          <a:solidFill>
            <a:schemeClr val="bg1">
              <a:lumMod val="95000"/>
            </a:schemeClr>
          </a:solidFill>
          <a:ln w="9525"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Agriculture</a:t>
            </a:r>
            <a:endParaRPr lang="en-US" sz="1000" dirty="0">
              <a:solidFill>
                <a:schemeClr val="tx1"/>
              </a:solidFill>
            </a:endParaRPr>
          </a:p>
        </p:txBody>
      </p:sp>
      <p:sp>
        <p:nvSpPr>
          <p:cNvPr id="13" name="Rectangle 12"/>
          <p:cNvSpPr/>
          <p:nvPr/>
        </p:nvSpPr>
        <p:spPr>
          <a:xfrm>
            <a:off x="381001" y="2549934"/>
            <a:ext cx="1371598" cy="228599"/>
          </a:xfrm>
          <a:prstGeom prst="rect">
            <a:avLst/>
          </a:prstGeom>
          <a:solidFill>
            <a:schemeClr val="bg1">
              <a:lumMod val="95000"/>
            </a:schemeClr>
          </a:solidFill>
          <a:ln w="9525"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Public Works</a:t>
            </a:r>
            <a:endParaRPr lang="en-US" sz="1000" dirty="0">
              <a:solidFill>
                <a:schemeClr val="tx1"/>
              </a:solidFill>
            </a:endParaRPr>
          </a:p>
        </p:txBody>
      </p:sp>
      <p:sp>
        <p:nvSpPr>
          <p:cNvPr id="14" name="Rectangle 13"/>
          <p:cNvSpPr/>
          <p:nvPr/>
        </p:nvSpPr>
        <p:spPr>
          <a:xfrm>
            <a:off x="381001" y="5299269"/>
            <a:ext cx="1371598" cy="229394"/>
          </a:xfrm>
          <a:prstGeom prst="rect">
            <a:avLst/>
          </a:prstGeom>
          <a:solidFill>
            <a:schemeClr val="bg1">
              <a:lumMod val="95000"/>
            </a:schemeClr>
          </a:solidFill>
          <a:ln w="952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Finance</a:t>
            </a:r>
            <a:endParaRPr lang="en-US" sz="1000" dirty="0">
              <a:solidFill>
                <a:schemeClr val="tx1"/>
              </a:solidFill>
            </a:endParaRPr>
          </a:p>
        </p:txBody>
      </p:sp>
      <p:sp>
        <p:nvSpPr>
          <p:cNvPr id="15" name="Rectangle 14"/>
          <p:cNvSpPr/>
          <p:nvPr/>
        </p:nvSpPr>
        <p:spPr>
          <a:xfrm>
            <a:off x="381001" y="5580979"/>
            <a:ext cx="1371598" cy="229394"/>
          </a:xfrm>
          <a:prstGeom prst="rect">
            <a:avLst/>
          </a:prstGeom>
          <a:solidFill>
            <a:schemeClr val="bg1">
              <a:lumMod val="95000"/>
            </a:schemeClr>
          </a:solidFill>
          <a:ln w="952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Planning</a:t>
            </a:r>
            <a:endParaRPr lang="en-US" sz="1000" dirty="0">
              <a:solidFill>
                <a:schemeClr val="tx1"/>
              </a:solidFill>
            </a:endParaRPr>
          </a:p>
        </p:txBody>
      </p:sp>
      <p:sp>
        <p:nvSpPr>
          <p:cNvPr id="16" name="Rectangle 15"/>
          <p:cNvSpPr/>
          <p:nvPr/>
        </p:nvSpPr>
        <p:spPr>
          <a:xfrm>
            <a:off x="381001" y="5861895"/>
            <a:ext cx="1371598" cy="229394"/>
          </a:xfrm>
          <a:prstGeom prst="rect">
            <a:avLst/>
          </a:prstGeom>
          <a:solidFill>
            <a:schemeClr val="bg1">
              <a:lumMod val="95000"/>
            </a:schemeClr>
          </a:solidFill>
          <a:ln w="952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Civil Service</a:t>
            </a:r>
            <a:endParaRPr lang="en-US" sz="1000" dirty="0">
              <a:solidFill>
                <a:schemeClr val="tx1"/>
              </a:solidFill>
            </a:endParaRPr>
          </a:p>
        </p:txBody>
      </p:sp>
      <p:sp>
        <p:nvSpPr>
          <p:cNvPr id="17" name="Rectangle 16"/>
          <p:cNvSpPr/>
          <p:nvPr/>
        </p:nvSpPr>
        <p:spPr>
          <a:xfrm>
            <a:off x="381001" y="6144399"/>
            <a:ext cx="1371598" cy="229394"/>
          </a:xfrm>
          <a:prstGeom prst="rect">
            <a:avLst/>
          </a:prstGeom>
          <a:solidFill>
            <a:schemeClr val="bg1">
              <a:lumMod val="95000"/>
            </a:schemeClr>
          </a:solidFill>
          <a:ln w="952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Justice</a:t>
            </a:r>
            <a:endParaRPr lang="en-US" sz="1000" dirty="0">
              <a:solidFill>
                <a:schemeClr val="tx1"/>
              </a:solidFill>
            </a:endParaRPr>
          </a:p>
        </p:txBody>
      </p:sp>
      <p:sp>
        <p:nvSpPr>
          <p:cNvPr id="18" name="Rectangle 17"/>
          <p:cNvSpPr/>
          <p:nvPr/>
        </p:nvSpPr>
        <p:spPr>
          <a:xfrm>
            <a:off x="381001" y="6419179"/>
            <a:ext cx="1371597" cy="229394"/>
          </a:xfrm>
          <a:prstGeom prst="rect">
            <a:avLst/>
          </a:prstGeom>
          <a:solidFill>
            <a:schemeClr val="bg1">
              <a:lumMod val="95000"/>
            </a:schemeClr>
          </a:solidFill>
          <a:ln w="952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Law &amp; Order</a:t>
            </a:r>
            <a:endParaRPr lang="en-US" sz="1000" dirty="0">
              <a:solidFill>
                <a:schemeClr val="tx1"/>
              </a:solidFill>
            </a:endParaRPr>
          </a:p>
        </p:txBody>
      </p:sp>
      <p:sp>
        <p:nvSpPr>
          <p:cNvPr id="19" name="Rectangle 18"/>
          <p:cNvSpPr/>
          <p:nvPr/>
        </p:nvSpPr>
        <p:spPr>
          <a:xfrm>
            <a:off x="381001" y="2246385"/>
            <a:ext cx="1371598" cy="250438"/>
          </a:xfrm>
          <a:prstGeom prst="rect">
            <a:avLst/>
          </a:prstGeom>
          <a:solidFill>
            <a:schemeClr val="bg1">
              <a:lumMod val="95000"/>
            </a:schemeClr>
          </a:solidFill>
          <a:ln w="9525"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Power, Com/Trans</a:t>
            </a:r>
            <a:endParaRPr lang="en-US" sz="1000" dirty="0">
              <a:solidFill>
                <a:schemeClr val="tx1"/>
              </a:solidFill>
            </a:endParaRPr>
          </a:p>
        </p:txBody>
      </p:sp>
      <p:sp>
        <p:nvSpPr>
          <p:cNvPr id="20" name="Rectangle 19"/>
          <p:cNvSpPr/>
          <p:nvPr/>
        </p:nvSpPr>
        <p:spPr>
          <a:xfrm>
            <a:off x="3618345" y="2806608"/>
            <a:ext cx="1524000" cy="1224136"/>
          </a:xfrm>
          <a:prstGeom prst="rect">
            <a:avLst/>
          </a:prstGeom>
          <a:noFill/>
          <a:ln w="19050"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Restructuring/Development of De-Concentrated Sector Institutions in-line with D &amp; LG Policy </a:t>
            </a:r>
            <a:endParaRPr lang="en-US" sz="1200" dirty="0">
              <a:solidFill>
                <a:schemeClr val="tx1"/>
              </a:solidFill>
            </a:endParaRPr>
          </a:p>
        </p:txBody>
      </p:sp>
      <p:sp>
        <p:nvSpPr>
          <p:cNvPr id="21" name="Rectangle 20"/>
          <p:cNvSpPr/>
          <p:nvPr/>
        </p:nvSpPr>
        <p:spPr>
          <a:xfrm>
            <a:off x="3618345" y="4133973"/>
            <a:ext cx="1524000" cy="1165296"/>
          </a:xfrm>
          <a:prstGeom prst="rect">
            <a:avLst/>
          </a:prstGeom>
          <a:noFill/>
          <a:ln w="1905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Restructuring/Development of De-Concentrated Primary-Sector Institutions in-Line with D &amp;LG Policy  </a:t>
            </a:r>
            <a:endParaRPr lang="en-US" sz="1200" dirty="0">
              <a:solidFill>
                <a:srgbClr val="000000"/>
              </a:solidFill>
            </a:endParaRPr>
          </a:p>
        </p:txBody>
      </p:sp>
      <p:sp>
        <p:nvSpPr>
          <p:cNvPr id="22" name="Rectangle 21"/>
          <p:cNvSpPr/>
          <p:nvPr/>
        </p:nvSpPr>
        <p:spPr>
          <a:xfrm>
            <a:off x="5467925" y="2914773"/>
            <a:ext cx="1524000" cy="990600"/>
          </a:xfrm>
          <a:prstGeom prst="rect">
            <a:avLst/>
          </a:prstGeom>
          <a:noFill/>
          <a:ln w="19050"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Structuring/Development of Delegated Sector Functions in-line with D &amp; LG Policy </a:t>
            </a:r>
            <a:endParaRPr lang="en-US" sz="1200" dirty="0">
              <a:solidFill>
                <a:schemeClr val="tx1"/>
              </a:solidFill>
            </a:endParaRPr>
          </a:p>
        </p:txBody>
      </p:sp>
      <p:sp>
        <p:nvSpPr>
          <p:cNvPr id="23" name="Rectangle 22"/>
          <p:cNvSpPr/>
          <p:nvPr/>
        </p:nvSpPr>
        <p:spPr>
          <a:xfrm>
            <a:off x="5456380" y="4133973"/>
            <a:ext cx="1524000" cy="1165296"/>
          </a:xfrm>
          <a:prstGeom prst="rect">
            <a:avLst/>
          </a:prstGeom>
          <a:noFill/>
          <a:ln w="1905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Structuring/Development of Delegated Primary-Sector Functions in-Line with D &amp;LG Policy  </a:t>
            </a:r>
            <a:endParaRPr lang="en-US" sz="1200" dirty="0">
              <a:solidFill>
                <a:srgbClr val="000000"/>
              </a:solidFill>
            </a:endParaRPr>
          </a:p>
        </p:txBody>
      </p:sp>
      <p:sp>
        <p:nvSpPr>
          <p:cNvPr id="24" name="Rectangle 23"/>
          <p:cNvSpPr/>
          <p:nvPr/>
        </p:nvSpPr>
        <p:spPr>
          <a:xfrm>
            <a:off x="3505200" y="825053"/>
            <a:ext cx="1736435" cy="720435"/>
          </a:xfrm>
          <a:prstGeom prst="rect">
            <a:avLst/>
          </a:prstGeom>
          <a:solidFill>
            <a:schemeClr val="bg1">
              <a:lumMod val="65000"/>
            </a:schemeClr>
          </a:solidFill>
          <a:ln w="1905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bg1"/>
                </a:solidFill>
              </a:rPr>
              <a:t>De-concentrated Institutional Arrangements</a:t>
            </a:r>
            <a:endParaRPr lang="en-US" sz="1400" dirty="0">
              <a:solidFill>
                <a:schemeClr val="bg1"/>
              </a:solidFill>
            </a:endParaRPr>
          </a:p>
        </p:txBody>
      </p:sp>
      <p:sp>
        <p:nvSpPr>
          <p:cNvPr id="25" name="Rectangle 24"/>
          <p:cNvSpPr/>
          <p:nvPr/>
        </p:nvSpPr>
        <p:spPr>
          <a:xfrm>
            <a:off x="5329380" y="825052"/>
            <a:ext cx="1791855" cy="685800"/>
          </a:xfrm>
          <a:prstGeom prst="rect">
            <a:avLst/>
          </a:prstGeom>
          <a:solidFill>
            <a:schemeClr val="bg1">
              <a:lumMod val="65000"/>
            </a:schemeClr>
          </a:solidFill>
          <a:ln w="1905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bg1"/>
                </a:solidFill>
              </a:rPr>
              <a:t>Delegated Institutional Arrangements</a:t>
            </a:r>
            <a:endParaRPr lang="en-US" sz="1400" dirty="0">
              <a:solidFill>
                <a:schemeClr val="bg1"/>
              </a:solidFill>
            </a:endParaRPr>
          </a:p>
        </p:txBody>
      </p:sp>
      <p:sp>
        <p:nvSpPr>
          <p:cNvPr id="26" name="Rectangle 25"/>
          <p:cNvSpPr/>
          <p:nvPr/>
        </p:nvSpPr>
        <p:spPr>
          <a:xfrm>
            <a:off x="3532909" y="825053"/>
            <a:ext cx="1724891" cy="5899720"/>
          </a:xfrm>
          <a:prstGeom prst="rect">
            <a:avLst/>
          </a:prstGeom>
          <a:noFill/>
          <a:ln w="317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dirty="0">
              <a:solidFill>
                <a:schemeClr val="bg1"/>
              </a:solidFill>
            </a:endParaRPr>
          </a:p>
        </p:txBody>
      </p:sp>
      <p:sp>
        <p:nvSpPr>
          <p:cNvPr id="27" name="Rectangle 26"/>
          <p:cNvSpPr/>
          <p:nvPr/>
        </p:nvSpPr>
        <p:spPr>
          <a:xfrm>
            <a:off x="5329380" y="825053"/>
            <a:ext cx="1791855" cy="5902035"/>
          </a:xfrm>
          <a:prstGeom prst="rect">
            <a:avLst/>
          </a:prstGeom>
          <a:noFill/>
          <a:ln w="317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dirty="0">
              <a:solidFill>
                <a:schemeClr val="bg1"/>
              </a:solidFill>
            </a:endParaRPr>
          </a:p>
        </p:txBody>
      </p:sp>
      <p:sp>
        <p:nvSpPr>
          <p:cNvPr id="28" name="Rectangle 27"/>
          <p:cNvSpPr/>
          <p:nvPr/>
        </p:nvSpPr>
        <p:spPr>
          <a:xfrm>
            <a:off x="7308270" y="2802788"/>
            <a:ext cx="1524000" cy="873985"/>
          </a:xfrm>
          <a:prstGeom prst="rect">
            <a:avLst/>
          </a:prstGeom>
          <a:noFill/>
          <a:ln w="19050" cap="flat"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50" dirty="0" smtClean="0">
                <a:solidFill>
                  <a:schemeClr val="tx1"/>
                </a:solidFill>
              </a:rPr>
              <a:t>Restructuring the </a:t>
            </a:r>
            <a:r>
              <a:rPr lang="en-US" sz="1150" b="1" dirty="0" smtClean="0">
                <a:solidFill>
                  <a:srgbClr val="008000"/>
                </a:solidFill>
              </a:rPr>
              <a:t>Governorate LA/LG </a:t>
            </a:r>
            <a:r>
              <a:rPr lang="en-US" sz="1150" dirty="0" smtClean="0">
                <a:solidFill>
                  <a:schemeClr val="tx1"/>
                </a:solidFill>
              </a:rPr>
              <a:t>Institutions in-line with D &amp; LG Policy</a:t>
            </a:r>
            <a:endParaRPr lang="en-US" sz="1150" dirty="0">
              <a:solidFill>
                <a:schemeClr val="tx1"/>
              </a:solidFill>
            </a:endParaRPr>
          </a:p>
        </p:txBody>
      </p:sp>
      <p:sp>
        <p:nvSpPr>
          <p:cNvPr id="29" name="Rectangle 28"/>
          <p:cNvSpPr/>
          <p:nvPr/>
        </p:nvSpPr>
        <p:spPr>
          <a:xfrm>
            <a:off x="7308270" y="3752973"/>
            <a:ext cx="1524000" cy="808180"/>
          </a:xfrm>
          <a:prstGeom prst="rect">
            <a:avLst/>
          </a:prstGeom>
          <a:noFill/>
          <a:ln w="19050" cap="flat"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Restructuring the </a:t>
            </a:r>
            <a:r>
              <a:rPr lang="en-US" sz="1200" b="1" dirty="0" smtClean="0">
                <a:solidFill>
                  <a:srgbClr val="008000"/>
                </a:solidFill>
              </a:rPr>
              <a:t>Markaz LA/LG </a:t>
            </a:r>
            <a:r>
              <a:rPr lang="en-US" sz="1200" dirty="0" smtClean="0">
                <a:solidFill>
                  <a:schemeClr val="tx1"/>
                </a:solidFill>
              </a:rPr>
              <a:t>Institutions in-line with D &amp; LG Policy</a:t>
            </a:r>
            <a:endParaRPr lang="en-US" sz="1200" dirty="0">
              <a:solidFill>
                <a:schemeClr val="tx1"/>
              </a:solidFill>
            </a:endParaRPr>
          </a:p>
        </p:txBody>
      </p:sp>
      <p:sp>
        <p:nvSpPr>
          <p:cNvPr id="30" name="Rectangle 29"/>
          <p:cNvSpPr/>
          <p:nvPr/>
        </p:nvSpPr>
        <p:spPr>
          <a:xfrm>
            <a:off x="7308270" y="4662724"/>
            <a:ext cx="1524000" cy="946764"/>
          </a:xfrm>
          <a:prstGeom prst="rect">
            <a:avLst/>
          </a:prstGeom>
          <a:noFill/>
          <a:ln w="19050" cap="flat"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Restructuring the </a:t>
            </a:r>
            <a:r>
              <a:rPr lang="en-US" sz="1200" b="1" dirty="0" smtClean="0">
                <a:solidFill>
                  <a:srgbClr val="008000"/>
                </a:solidFill>
              </a:rPr>
              <a:t>Mother Village LA/LG </a:t>
            </a:r>
            <a:r>
              <a:rPr lang="en-US" sz="1200" dirty="0" smtClean="0">
                <a:solidFill>
                  <a:schemeClr val="tx1"/>
                </a:solidFill>
              </a:rPr>
              <a:t>Institutions in-line with D &amp; LG Policy</a:t>
            </a:r>
            <a:endParaRPr lang="en-US" sz="1200" dirty="0">
              <a:solidFill>
                <a:schemeClr val="tx1"/>
              </a:solidFill>
            </a:endParaRPr>
          </a:p>
        </p:txBody>
      </p:sp>
      <p:sp>
        <p:nvSpPr>
          <p:cNvPr id="31" name="Rectangle 30"/>
          <p:cNvSpPr/>
          <p:nvPr/>
        </p:nvSpPr>
        <p:spPr>
          <a:xfrm>
            <a:off x="7178963" y="825053"/>
            <a:ext cx="1812637" cy="5899720"/>
          </a:xfrm>
          <a:prstGeom prst="rect">
            <a:avLst/>
          </a:prstGeom>
          <a:noFill/>
          <a:ln w="317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dirty="0">
              <a:solidFill>
                <a:schemeClr val="bg1"/>
              </a:solidFill>
            </a:endParaRPr>
          </a:p>
        </p:txBody>
      </p:sp>
      <p:sp>
        <p:nvSpPr>
          <p:cNvPr id="32" name="Rectangle 31"/>
          <p:cNvSpPr/>
          <p:nvPr/>
        </p:nvSpPr>
        <p:spPr>
          <a:xfrm>
            <a:off x="7178963" y="825052"/>
            <a:ext cx="1810327" cy="685800"/>
          </a:xfrm>
          <a:prstGeom prst="rect">
            <a:avLst/>
          </a:prstGeom>
          <a:solidFill>
            <a:schemeClr val="bg1">
              <a:lumMod val="65000"/>
            </a:schemeClr>
          </a:solidFill>
          <a:ln w="1905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bg1"/>
                </a:solidFill>
              </a:rPr>
              <a:t>Devolved LG/LA Institutional Structures</a:t>
            </a:r>
          </a:p>
        </p:txBody>
      </p:sp>
      <p:sp>
        <p:nvSpPr>
          <p:cNvPr id="33" name="Rectangle 32"/>
          <p:cNvSpPr/>
          <p:nvPr/>
        </p:nvSpPr>
        <p:spPr>
          <a:xfrm>
            <a:off x="5364017" y="2434484"/>
            <a:ext cx="3586018" cy="3238504"/>
          </a:xfrm>
          <a:prstGeom prst="rect">
            <a:avLst/>
          </a:prstGeom>
          <a:noFill/>
          <a:ln w="3175" cap="flat"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b="1" dirty="0" smtClean="0">
              <a:solidFill>
                <a:srgbClr val="008000"/>
              </a:solidFill>
            </a:endParaRPr>
          </a:p>
          <a:p>
            <a:pPr algn="ctr"/>
            <a:endParaRPr lang="en-US" sz="1400" dirty="0" smtClean="0">
              <a:solidFill>
                <a:schemeClr val="bg1"/>
              </a:solidFill>
            </a:endParaRPr>
          </a:p>
          <a:p>
            <a:pPr algn="ctr"/>
            <a:endParaRPr lang="en-US" sz="1400" dirty="0" smtClean="0">
              <a:solidFill>
                <a:schemeClr val="bg1"/>
              </a:solidFill>
            </a:endParaRPr>
          </a:p>
          <a:p>
            <a:pPr algn="ctr"/>
            <a:endParaRPr lang="en-US" sz="1400" dirty="0" smtClean="0">
              <a:solidFill>
                <a:schemeClr val="bg1"/>
              </a:solidFill>
            </a:endParaRPr>
          </a:p>
          <a:p>
            <a:pPr algn="ctr"/>
            <a:endParaRPr lang="en-US" sz="1400" dirty="0" smtClean="0">
              <a:solidFill>
                <a:schemeClr val="bg1"/>
              </a:solidFill>
            </a:endParaRPr>
          </a:p>
          <a:p>
            <a:pPr algn="ctr"/>
            <a:endParaRPr lang="en-US" sz="1400" dirty="0" smtClean="0">
              <a:solidFill>
                <a:schemeClr val="bg1"/>
              </a:solidFill>
            </a:endParaRPr>
          </a:p>
          <a:p>
            <a:pPr algn="ctr"/>
            <a:endParaRPr lang="en-US" sz="1400" dirty="0" smtClean="0">
              <a:solidFill>
                <a:schemeClr val="bg1"/>
              </a:solidFill>
            </a:endParaRPr>
          </a:p>
          <a:p>
            <a:pPr algn="ctr"/>
            <a:endParaRPr lang="en-US" sz="1400" dirty="0" smtClean="0">
              <a:solidFill>
                <a:schemeClr val="bg1"/>
              </a:solidFill>
            </a:endParaRPr>
          </a:p>
          <a:p>
            <a:pPr algn="ctr"/>
            <a:endParaRPr lang="en-US" sz="1400" dirty="0" smtClean="0">
              <a:solidFill>
                <a:schemeClr val="bg1"/>
              </a:solidFill>
            </a:endParaRPr>
          </a:p>
          <a:p>
            <a:pPr algn="ctr"/>
            <a:endParaRPr lang="en-US" sz="1400" dirty="0" smtClean="0">
              <a:solidFill>
                <a:schemeClr val="bg1"/>
              </a:solidFill>
            </a:endParaRPr>
          </a:p>
          <a:p>
            <a:pPr algn="ctr"/>
            <a:endParaRPr lang="en-US" sz="1400" dirty="0" smtClean="0">
              <a:solidFill>
                <a:schemeClr val="bg1"/>
              </a:solidFill>
            </a:endParaRPr>
          </a:p>
          <a:p>
            <a:pPr algn="ctr"/>
            <a:endParaRPr lang="en-US" sz="1400" dirty="0" smtClean="0">
              <a:solidFill>
                <a:schemeClr val="bg1"/>
              </a:solidFill>
            </a:endParaRPr>
          </a:p>
          <a:p>
            <a:pPr algn="ctr"/>
            <a:endParaRPr lang="en-US" sz="1400" dirty="0" smtClean="0">
              <a:solidFill>
                <a:schemeClr val="bg1"/>
              </a:solidFill>
            </a:endParaRPr>
          </a:p>
          <a:p>
            <a:pPr algn="ctr"/>
            <a:endParaRPr lang="en-US" sz="1400" dirty="0">
              <a:solidFill>
                <a:schemeClr val="bg1"/>
              </a:solidFill>
            </a:endParaRPr>
          </a:p>
        </p:txBody>
      </p:sp>
      <p:sp>
        <p:nvSpPr>
          <p:cNvPr id="34" name="Rectangle 33"/>
          <p:cNvSpPr/>
          <p:nvPr/>
        </p:nvSpPr>
        <p:spPr>
          <a:xfrm>
            <a:off x="5364017" y="2434483"/>
            <a:ext cx="3586018" cy="295566"/>
          </a:xfrm>
          <a:prstGeom prst="rect">
            <a:avLst/>
          </a:prstGeom>
          <a:solidFill>
            <a:srgbClr val="008000"/>
          </a:solidFill>
          <a:ln w="3175" cap="flat"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bg1"/>
                </a:solidFill>
              </a:rPr>
              <a:t>LG/LA</a:t>
            </a:r>
          </a:p>
        </p:txBody>
      </p:sp>
      <p:sp>
        <p:nvSpPr>
          <p:cNvPr id="35" name="Rectangle 34"/>
          <p:cNvSpPr/>
          <p:nvPr/>
        </p:nvSpPr>
        <p:spPr>
          <a:xfrm>
            <a:off x="304801" y="825052"/>
            <a:ext cx="1524000" cy="383303"/>
          </a:xfrm>
          <a:prstGeom prst="rect">
            <a:avLst/>
          </a:prstGeom>
          <a:solidFill>
            <a:schemeClr val="bg1">
              <a:lumMod val="65000"/>
            </a:schemeClr>
          </a:solidFill>
          <a:ln w="1905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LG Related Central Institutions </a:t>
            </a:r>
            <a:endParaRPr lang="en-US" sz="1200" dirty="0">
              <a:solidFill>
                <a:schemeClr val="bg1"/>
              </a:solidFill>
            </a:endParaRPr>
          </a:p>
        </p:txBody>
      </p:sp>
      <p:sp>
        <p:nvSpPr>
          <p:cNvPr id="36" name="Rectangle 35"/>
          <p:cNvSpPr/>
          <p:nvPr/>
        </p:nvSpPr>
        <p:spPr>
          <a:xfrm>
            <a:off x="1905001" y="825052"/>
            <a:ext cx="1558636" cy="5902036"/>
          </a:xfrm>
          <a:prstGeom prst="rect">
            <a:avLst/>
          </a:prstGeom>
          <a:noFill/>
          <a:ln w="317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dirty="0">
              <a:solidFill>
                <a:schemeClr val="bg1"/>
              </a:solidFill>
            </a:endParaRPr>
          </a:p>
        </p:txBody>
      </p:sp>
      <p:sp>
        <p:nvSpPr>
          <p:cNvPr id="37" name="Rectangle 36"/>
          <p:cNvSpPr/>
          <p:nvPr/>
        </p:nvSpPr>
        <p:spPr>
          <a:xfrm>
            <a:off x="1905000" y="825053"/>
            <a:ext cx="1558637" cy="720435"/>
          </a:xfrm>
          <a:prstGeom prst="rect">
            <a:avLst/>
          </a:prstGeom>
          <a:solidFill>
            <a:schemeClr val="bg1">
              <a:lumMod val="65000"/>
            </a:schemeClr>
          </a:solidFill>
          <a:ln w="1905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bg1"/>
                </a:solidFill>
              </a:rPr>
              <a:t>Ministry of concern</a:t>
            </a:r>
            <a:endParaRPr lang="en-US" sz="1400" dirty="0">
              <a:solidFill>
                <a:schemeClr val="bg1"/>
              </a:solidFill>
            </a:endParaRPr>
          </a:p>
        </p:txBody>
      </p:sp>
      <p:sp>
        <p:nvSpPr>
          <p:cNvPr id="38" name="Rectangle 37"/>
          <p:cNvSpPr/>
          <p:nvPr/>
        </p:nvSpPr>
        <p:spPr>
          <a:xfrm>
            <a:off x="1981200" y="2002687"/>
            <a:ext cx="1447800" cy="4645885"/>
          </a:xfrm>
          <a:prstGeom prst="rect">
            <a:avLst/>
          </a:prstGeom>
          <a:noFill/>
          <a:ln w="1905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Restructuring of the Ministry of Local Development/Government</a:t>
            </a: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a:solidFill>
                <a:srgbClr val="000000"/>
              </a:solidFill>
            </a:endParaRPr>
          </a:p>
        </p:txBody>
      </p:sp>
      <p:sp>
        <p:nvSpPr>
          <p:cNvPr id="39" name="Rectangle 38"/>
          <p:cNvSpPr/>
          <p:nvPr/>
        </p:nvSpPr>
        <p:spPr>
          <a:xfrm>
            <a:off x="2043544" y="3221887"/>
            <a:ext cx="1309255" cy="531086"/>
          </a:xfrm>
          <a:prstGeom prst="rect">
            <a:avLst/>
          </a:prstGeom>
          <a:solidFill>
            <a:schemeClr val="bg1">
              <a:lumMod val="95000"/>
            </a:schemeClr>
          </a:solidFill>
          <a:ln w="952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LG&amp;D Policy, Legal and Regulatory Reform Support</a:t>
            </a:r>
            <a:endParaRPr lang="en-US" sz="1000" dirty="0">
              <a:solidFill>
                <a:schemeClr val="tx1"/>
              </a:solidFill>
            </a:endParaRPr>
          </a:p>
        </p:txBody>
      </p:sp>
      <p:sp>
        <p:nvSpPr>
          <p:cNvPr id="40" name="Rectangle 39"/>
          <p:cNvSpPr/>
          <p:nvPr/>
        </p:nvSpPr>
        <p:spPr>
          <a:xfrm>
            <a:off x="2057400" y="3831488"/>
            <a:ext cx="1309255" cy="531086"/>
          </a:xfrm>
          <a:prstGeom prst="rect">
            <a:avLst/>
          </a:prstGeom>
          <a:solidFill>
            <a:schemeClr val="bg1">
              <a:lumMod val="95000"/>
            </a:schemeClr>
          </a:solidFill>
          <a:ln w="952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Institutional Development of LG System </a:t>
            </a:r>
            <a:endParaRPr lang="en-US" sz="1000" dirty="0">
              <a:solidFill>
                <a:schemeClr val="tx1"/>
              </a:solidFill>
            </a:endParaRPr>
          </a:p>
        </p:txBody>
      </p:sp>
      <p:sp>
        <p:nvSpPr>
          <p:cNvPr id="41" name="Rectangle 40"/>
          <p:cNvSpPr/>
          <p:nvPr/>
        </p:nvSpPr>
        <p:spPr>
          <a:xfrm>
            <a:off x="2057400" y="4443402"/>
            <a:ext cx="1309255" cy="667462"/>
          </a:xfrm>
          <a:prstGeom prst="rect">
            <a:avLst/>
          </a:prstGeom>
          <a:solidFill>
            <a:schemeClr val="bg1">
              <a:lumMod val="95000"/>
            </a:schemeClr>
          </a:solidFill>
          <a:ln w="952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LG Operating Systems, Procedures &amp; Capacities</a:t>
            </a:r>
            <a:endParaRPr lang="en-US" sz="1000" dirty="0">
              <a:solidFill>
                <a:schemeClr val="tx1"/>
              </a:solidFill>
            </a:endParaRPr>
          </a:p>
        </p:txBody>
      </p:sp>
      <p:sp>
        <p:nvSpPr>
          <p:cNvPr id="42" name="Rectangle 41"/>
          <p:cNvSpPr/>
          <p:nvPr/>
        </p:nvSpPr>
        <p:spPr>
          <a:xfrm>
            <a:off x="2057400" y="5182872"/>
            <a:ext cx="1309255" cy="531086"/>
          </a:xfrm>
          <a:prstGeom prst="rect">
            <a:avLst/>
          </a:prstGeom>
          <a:solidFill>
            <a:schemeClr val="bg1">
              <a:lumMod val="95000"/>
            </a:schemeClr>
          </a:solidFill>
          <a:ln w="952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Monitoring &amp; Evaluation of LG System Operations</a:t>
            </a:r>
            <a:endParaRPr lang="en-US" sz="1000" dirty="0">
              <a:solidFill>
                <a:schemeClr val="tx1"/>
              </a:solidFill>
            </a:endParaRPr>
          </a:p>
        </p:txBody>
      </p:sp>
      <p:sp>
        <p:nvSpPr>
          <p:cNvPr id="43" name="Rectangle 42"/>
          <p:cNvSpPr/>
          <p:nvPr/>
        </p:nvSpPr>
        <p:spPr>
          <a:xfrm>
            <a:off x="2057400" y="5791214"/>
            <a:ext cx="1309255" cy="531086"/>
          </a:xfrm>
          <a:prstGeom prst="rect">
            <a:avLst/>
          </a:prstGeom>
          <a:solidFill>
            <a:schemeClr val="bg1">
              <a:lumMod val="95000"/>
            </a:schemeClr>
          </a:solidFill>
          <a:ln w="952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LD Information System</a:t>
            </a:r>
            <a:endParaRPr lang="en-US" sz="1000" dirty="0">
              <a:solidFill>
                <a:schemeClr val="tx1"/>
              </a:solidFill>
            </a:endParaRPr>
          </a:p>
        </p:txBody>
      </p:sp>
      <p:sp>
        <p:nvSpPr>
          <p:cNvPr id="45" name="Titel 1"/>
          <p:cNvSpPr>
            <a:spLocks noGrp="1"/>
          </p:cNvSpPr>
          <p:nvPr>
            <p:ph type="title"/>
          </p:nvPr>
        </p:nvSpPr>
        <p:spPr>
          <a:xfrm>
            <a:off x="621144" y="1"/>
            <a:ext cx="8522855" cy="381000"/>
          </a:xfrm>
          <a:solidFill>
            <a:srgbClr val="000090"/>
          </a:solidFill>
        </p:spPr>
        <p:txBody>
          <a:bodyPr>
            <a:noAutofit/>
          </a:bodyPr>
          <a:lstStyle/>
          <a:p>
            <a:pPr marL="457200" lvl="0" indent="-457200" algn="l" eaLnBrk="1" hangingPunct="1">
              <a:lnSpc>
                <a:spcPct val="80000"/>
              </a:lnSpc>
              <a:spcBef>
                <a:spcPct val="20000"/>
              </a:spcBef>
              <a:defRPr/>
            </a:pPr>
            <a:r>
              <a:rPr lang="en-GB" sz="2400" dirty="0" smtClean="0">
                <a:solidFill>
                  <a:srgbClr val="FFFFFF"/>
                </a:solidFill>
                <a:latin typeface="Times New Roman"/>
                <a:cs typeface="Times New Roman"/>
              </a:rPr>
              <a:t>Reconstructing/Reforming a Local Government System:</a:t>
            </a:r>
            <a:endParaRPr lang="nl-NL" sz="1600" dirty="0" smtClean="0">
              <a:solidFill>
                <a:srgbClr val="FFFFFF"/>
              </a:solidFill>
              <a:latin typeface="Times New Roman"/>
              <a:cs typeface="Times New Roman"/>
            </a:endParaRPr>
          </a:p>
        </p:txBody>
      </p:sp>
      <p:sp>
        <p:nvSpPr>
          <p:cNvPr id="46" name="Titel 1"/>
          <p:cNvSpPr txBox="1">
            <a:spLocks/>
          </p:cNvSpPr>
          <p:nvPr/>
        </p:nvSpPr>
        <p:spPr bwMode="auto">
          <a:xfrm>
            <a:off x="621145" y="395168"/>
            <a:ext cx="8522854" cy="253999"/>
          </a:xfrm>
          <a:prstGeom prst="rect">
            <a:avLst/>
          </a:prstGeom>
          <a:solidFill>
            <a:schemeClr val="bg1">
              <a:lumMod val="75000"/>
            </a:schemeClr>
          </a:solidFill>
          <a:ln w="9525">
            <a:noFill/>
            <a:miter lim="800000"/>
            <a:headEnd/>
            <a:tailEnd/>
          </a:ln>
        </p:spPr>
        <p:txBody>
          <a:bodyPr vert="horz" wrap="square" lIns="91440" tIns="45720" rIns="91440" bIns="45720" numCol="1" anchor="ctr" anchorCtr="0" compatLnSpc="1">
            <a:prstTxWarp prst="textNoShape">
              <a:avLst/>
            </a:prstTxWarp>
            <a:noAutofit/>
          </a:bodyPr>
          <a:lstStyle/>
          <a:p>
            <a:pPr marL="457200" indent="-457200">
              <a:lnSpc>
                <a:spcPct val="80000"/>
              </a:lnSpc>
              <a:spcBef>
                <a:spcPct val="20000"/>
              </a:spcBef>
              <a:defRPr/>
            </a:pPr>
            <a:r>
              <a:rPr lang="en-ZA" i="1" dirty="0" smtClean="0">
                <a:latin typeface="Times New Roman"/>
                <a:cs typeface="Times New Roman"/>
              </a:rPr>
              <a:t>Applying the Reform: Reassignment of Functions &amp; Institutional Restructuring </a:t>
            </a:r>
            <a:endParaRPr kumimoji="0" lang="nl-NL" i="1" u="none" strike="noStrike" kern="0" cap="none" spc="0" normalizeH="0" baseline="0" noProof="0" dirty="0" smtClean="0">
              <a:ln>
                <a:noFill/>
              </a:ln>
              <a:effectLst/>
              <a:uLnTx/>
              <a:uFillTx/>
              <a:latin typeface="Times New Roman"/>
              <a:ea typeface="+mj-ea"/>
              <a:cs typeface="Times New Roman"/>
            </a:endParaRPr>
          </a:p>
        </p:txBody>
      </p:sp>
      <p:sp>
        <p:nvSpPr>
          <p:cNvPr id="47" name="Rectangle 46"/>
          <p:cNvSpPr/>
          <p:nvPr/>
        </p:nvSpPr>
        <p:spPr>
          <a:xfrm>
            <a:off x="0" y="0"/>
            <a:ext cx="621144" cy="609600"/>
          </a:xfrm>
          <a:prstGeom prst="rect">
            <a:avLst/>
          </a:prstGeom>
          <a:solidFill>
            <a:srgbClr val="000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97357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a:spLocks noGrp="1"/>
          </p:cNvSpPr>
          <p:nvPr>
            <p:ph type="title"/>
          </p:nvPr>
        </p:nvSpPr>
        <p:spPr>
          <a:xfrm>
            <a:off x="621144" y="1"/>
            <a:ext cx="8522855" cy="381000"/>
          </a:xfrm>
          <a:solidFill>
            <a:srgbClr val="000090"/>
          </a:solidFill>
        </p:spPr>
        <p:txBody>
          <a:bodyPr>
            <a:noAutofit/>
          </a:bodyPr>
          <a:lstStyle/>
          <a:p>
            <a:pPr marL="457200" lvl="0" indent="-457200" algn="l" eaLnBrk="1" hangingPunct="1">
              <a:lnSpc>
                <a:spcPct val="80000"/>
              </a:lnSpc>
              <a:spcBef>
                <a:spcPct val="20000"/>
              </a:spcBef>
              <a:defRPr/>
            </a:pPr>
            <a:r>
              <a:rPr lang="en-GB" sz="2400" dirty="0" smtClean="0">
                <a:solidFill>
                  <a:srgbClr val="FFFFFF"/>
                </a:solidFill>
                <a:latin typeface="Times New Roman"/>
                <a:cs typeface="Times New Roman"/>
              </a:rPr>
              <a:t>Reconstructing/Reforming a Local Government System:</a:t>
            </a:r>
            <a:endParaRPr lang="nl-NL" sz="1600" dirty="0" smtClean="0">
              <a:solidFill>
                <a:srgbClr val="FFFFFF"/>
              </a:solidFill>
              <a:latin typeface="Times New Roman"/>
              <a:cs typeface="Times New Roman"/>
            </a:endParaRPr>
          </a:p>
        </p:txBody>
      </p:sp>
      <p:sp>
        <p:nvSpPr>
          <p:cNvPr id="5" name="Titel 1"/>
          <p:cNvSpPr txBox="1">
            <a:spLocks/>
          </p:cNvSpPr>
          <p:nvPr/>
        </p:nvSpPr>
        <p:spPr bwMode="auto">
          <a:xfrm>
            <a:off x="621145" y="395168"/>
            <a:ext cx="8522854" cy="253999"/>
          </a:xfrm>
          <a:prstGeom prst="rect">
            <a:avLst/>
          </a:prstGeom>
          <a:solidFill>
            <a:schemeClr val="bg1">
              <a:lumMod val="75000"/>
            </a:schemeClr>
          </a:solidFill>
          <a:ln w="9525">
            <a:noFill/>
            <a:miter lim="800000"/>
            <a:headEnd/>
            <a:tailEnd/>
          </a:ln>
        </p:spPr>
        <p:txBody>
          <a:bodyPr vert="horz" wrap="square" lIns="91440" tIns="45720" rIns="91440" bIns="45720" numCol="1" anchor="ctr" anchorCtr="0" compatLnSpc="1">
            <a:prstTxWarp prst="textNoShape">
              <a:avLst/>
            </a:prstTxWarp>
            <a:noAutofit/>
          </a:bodyPr>
          <a:lstStyle/>
          <a:p>
            <a:pPr marL="457200" indent="-457200">
              <a:lnSpc>
                <a:spcPct val="80000"/>
              </a:lnSpc>
              <a:spcBef>
                <a:spcPct val="20000"/>
              </a:spcBef>
              <a:defRPr/>
            </a:pPr>
            <a:r>
              <a:rPr lang="en-ZA" i="1" dirty="0" smtClean="0">
                <a:latin typeface="Times New Roman"/>
                <a:cs typeface="Times New Roman"/>
              </a:rPr>
              <a:t>Applying the Reform: Systems, Procedures and Capacity Development and Launch of LD</a:t>
            </a:r>
            <a:endParaRPr kumimoji="0" lang="nl-NL" i="1" u="none" strike="noStrike" kern="0" cap="none" spc="0" normalizeH="0" baseline="0" noProof="0" dirty="0" smtClean="0">
              <a:ln>
                <a:noFill/>
              </a:ln>
              <a:effectLst/>
              <a:uLnTx/>
              <a:uFillTx/>
              <a:latin typeface="Times New Roman"/>
              <a:ea typeface="+mj-ea"/>
              <a:cs typeface="Times New Roman"/>
            </a:endParaRPr>
          </a:p>
        </p:txBody>
      </p:sp>
      <p:sp>
        <p:nvSpPr>
          <p:cNvPr id="6" name="Rectangle 5"/>
          <p:cNvSpPr/>
          <p:nvPr/>
        </p:nvSpPr>
        <p:spPr>
          <a:xfrm>
            <a:off x="0" y="0"/>
            <a:ext cx="621144" cy="609600"/>
          </a:xfrm>
          <a:prstGeom prst="rect">
            <a:avLst/>
          </a:prstGeom>
          <a:solidFill>
            <a:srgbClr val="000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533400" y="990600"/>
            <a:ext cx="2666999" cy="5555674"/>
          </a:xfrm>
          <a:prstGeom prst="rect">
            <a:avLst/>
          </a:prstGeom>
          <a:noFill/>
          <a:ln w="317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dirty="0">
              <a:solidFill>
                <a:schemeClr val="bg1"/>
              </a:solidFill>
            </a:endParaRPr>
          </a:p>
        </p:txBody>
      </p:sp>
      <p:sp>
        <p:nvSpPr>
          <p:cNvPr id="10" name="Rectangle 9"/>
          <p:cNvSpPr/>
          <p:nvPr/>
        </p:nvSpPr>
        <p:spPr>
          <a:xfrm>
            <a:off x="533400" y="990600"/>
            <a:ext cx="2667000" cy="685800"/>
          </a:xfrm>
          <a:prstGeom prst="rect">
            <a:avLst/>
          </a:prstGeom>
          <a:solidFill>
            <a:schemeClr val="bg1">
              <a:lumMod val="65000"/>
            </a:schemeClr>
          </a:solidFill>
          <a:ln w="1905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FF0000"/>
                </a:solidFill>
              </a:rPr>
              <a:t>Support/Staff Functions</a:t>
            </a:r>
          </a:p>
          <a:p>
            <a:pPr algn="ctr"/>
            <a:r>
              <a:rPr lang="en-US" sz="1400" dirty="0" smtClean="0">
                <a:solidFill>
                  <a:schemeClr val="bg1"/>
                </a:solidFill>
              </a:rPr>
              <a:t>Systems/Tools, Procedures &amp; capacities</a:t>
            </a:r>
          </a:p>
        </p:txBody>
      </p:sp>
      <p:sp>
        <p:nvSpPr>
          <p:cNvPr id="11" name="Rectangle 10"/>
          <p:cNvSpPr/>
          <p:nvPr/>
        </p:nvSpPr>
        <p:spPr>
          <a:xfrm>
            <a:off x="604983" y="1773391"/>
            <a:ext cx="2523835" cy="477976"/>
          </a:xfrm>
          <a:prstGeom prst="rect">
            <a:avLst/>
          </a:prstGeom>
          <a:noFill/>
          <a:ln w="19050" cap="flat"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Base </a:t>
            </a:r>
            <a:r>
              <a:rPr lang="en-US" sz="1200" b="1" dirty="0" smtClean="0">
                <a:solidFill>
                  <a:srgbClr val="008000"/>
                </a:solidFill>
              </a:rPr>
              <a:t>LA/LG </a:t>
            </a:r>
            <a:r>
              <a:rPr lang="en-US" sz="1200" b="1" dirty="0" smtClean="0">
                <a:solidFill>
                  <a:schemeClr val="tx1"/>
                </a:solidFill>
              </a:rPr>
              <a:t>Administrative</a:t>
            </a:r>
            <a:r>
              <a:rPr lang="en-US" sz="1200" dirty="0" smtClean="0">
                <a:solidFill>
                  <a:schemeClr val="tx1"/>
                </a:solidFill>
              </a:rPr>
              <a:t> Systems, Procedures &amp; capacities</a:t>
            </a:r>
            <a:endParaRPr lang="en-US" sz="1200" dirty="0">
              <a:solidFill>
                <a:schemeClr val="tx1"/>
              </a:solidFill>
            </a:endParaRPr>
          </a:p>
        </p:txBody>
      </p:sp>
      <p:sp>
        <p:nvSpPr>
          <p:cNvPr id="12" name="Rectangle 11"/>
          <p:cNvSpPr/>
          <p:nvPr/>
        </p:nvSpPr>
        <p:spPr>
          <a:xfrm>
            <a:off x="609599" y="2814785"/>
            <a:ext cx="2519219" cy="625763"/>
          </a:xfrm>
          <a:prstGeom prst="rect">
            <a:avLst/>
          </a:prstGeom>
          <a:noFill/>
          <a:ln w="19050" cap="flat"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dirty="0" smtClean="0">
                <a:solidFill>
                  <a:srgbClr val="008000"/>
                </a:solidFill>
              </a:rPr>
              <a:t>LA/LG </a:t>
            </a:r>
            <a:r>
              <a:rPr lang="en-US" sz="1200" b="1" dirty="0" smtClean="0">
                <a:solidFill>
                  <a:schemeClr val="tx1"/>
                </a:solidFill>
              </a:rPr>
              <a:t>Public Expenditure Management (PEM) </a:t>
            </a:r>
            <a:r>
              <a:rPr lang="en-US" sz="1200" dirty="0" smtClean="0">
                <a:solidFill>
                  <a:schemeClr val="tx1"/>
                </a:solidFill>
              </a:rPr>
              <a:t>Systems, Procedures &amp; capacities</a:t>
            </a:r>
            <a:endParaRPr lang="en-US" sz="1200" dirty="0">
              <a:solidFill>
                <a:schemeClr val="tx1"/>
              </a:solidFill>
            </a:endParaRPr>
          </a:p>
        </p:txBody>
      </p:sp>
      <p:sp>
        <p:nvSpPr>
          <p:cNvPr id="13" name="Rectangle 12"/>
          <p:cNvSpPr/>
          <p:nvPr/>
        </p:nvSpPr>
        <p:spPr>
          <a:xfrm>
            <a:off x="609599" y="3500585"/>
            <a:ext cx="2519219" cy="454885"/>
          </a:xfrm>
          <a:prstGeom prst="rect">
            <a:avLst/>
          </a:prstGeom>
          <a:noFill/>
          <a:ln w="19050" cap="flat"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b="1" dirty="0" smtClean="0">
                <a:solidFill>
                  <a:srgbClr val="008000"/>
                </a:solidFill>
              </a:rPr>
              <a:t>LA/LG </a:t>
            </a:r>
            <a:r>
              <a:rPr lang="en-US" sz="1100" b="1" dirty="0" smtClean="0">
                <a:solidFill>
                  <a:srgbClr val="000000"/>
                </a:solidFill>
              </a:rPr>
              <a:t>Local </a:t>
            </a:r>
            <a:r>
              <a:rPr lang="en-US" sz="1100" b="1" dirty="0" smtClean="0">
                <a:solidFill>
                  <a:schemeClr val="tx1"/>
                </a:solidFill>
              </a:rPr>
              <a:t>Revenue Management </a:t>
            </a:r>
            <a:r>
              <a:rPr lang="en-US" sz="1100" dirty="0" smtClean="0">
                <a:solidFill>
                  <a:schemeClr val="tx1"/>
                </a:solidFill>
              </a:rPr>
              <a:t>Systems, Procedures &amp; capacities</a:t>
            </a:r>
            <a:endParaRPr lang="en-US" sz="1100" dirty="0">
              <a:solidFill>
                <a:schemeClr val="tx1"/>
              </a:solidFill>
            </a:endParaRPr>
          </a:p>
        </p:txBody>
      </p:sp>
      <p:sp>
        <p:nvSpPr>
          <p:cNvPr id="14" name="Rectangle 13"/>
          <p:cNvSpPr/>
          <p:nvPr/>
        </p:nvSpPr>
        <p:spPr>
          <a:xfrm>
            <a:off x="609599" y="4022440"/>
            <a:ext cx="2519219" cy="561109"/>
          </a:xfrm>
          <a:prstGeom prst="rect">
            <a:avLst/>
          </a:prstGeom>
          <a:noFill/>
          <a:ln w="19050" cap="flat"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b="1" dirty="0" smtClean="0">
                <a:solidFill>
                  <a:srgbClr val="008000"/>
                </a:solidFill>
              </a:rPr>
              <a:t>LA/LG </a:t>
            </a:r>
            <a:r>
              <a:rPr lang="en-US" sz="1100" b="1" dirty="0" smtClean="0">
                <a:solidFill>
                  <a:schemeClr val="tx1"/>
                </a:solidFill>
              </a:rPr>
              <a:t>Human Resource Management </a:t>
            </a:r>
            <a:r>
              <a:rPr lang="en-US" sz="1100" dirty="0" smtClean="0">
                <a:solidFill>
                  <a:schemeClr val="tx1"/>
                </a:solidFill>
              </a:rPr>
              <a:t>Systems, Procedures &amp; capacities</a:t>
            </a:r>
            <a:endParaRPr lang="en-US" sz="1100" dirty="0">
              <a:solidFill>
                <a:schemeClr val="tx1"/>
              </a:solidFill>
            </a:endParaRPr>
          </a:p>
        </p:txBody>
      </p:sp>
      <p:sp>
        <p:nvSpPr>
          <p:cNvPr id="15" name="Rectangle 14"/>
          <p:cNvSpPr/>
          <p:nvPr/>
        </p:nvSpPr>
        <p:spPr>
          <a:xfrm>
            <a:off x="609599" y="2304475"/>
            <a:ext cx="2519219" cy="457200"/>
          </a:xfrm>
          <a:prstGeom prst="rect">
            <a:avLst/>
          </a:prstGeom>
          <a:noFill/>
          <a:ln w="19050" cap="flat"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dirty="0" smtClean="0">
                <a:solidFill>
                  <a:srgbClr val="008000"/>
                </a:solidFill>
              </a:rPr>
              <a:t>LA/LG </a:t>
            </a:r>
            <a:r>
              <a:rPr lang="en-US" sz="1200" b="1" dirty="0" smtClean="0">
                <a:solidFill>
                  <a:srgbClr val="000000"/>
                </a:solidFill>
              </a:rPr>
              <a:t>Local Council Operating </a:t>
            </a:r>
            <a:r>
              <a:rPr lang="en-US" sz="1200" dirty="0" smtClean="0">
                <a:solidFill>
                  <a:schemeClr val="tx1"/>
                </a:solidFill>
              </a:rPr>
              <a:t>Systems, Procedures &amp; capacities</a:t>
            </a:r>
            <a:endParaRPr lang="en-US" sz="1200" dirty="0">
              <a:solidFill>
                <a:schemeClr val="tx1"/>
              </a:solidFill>
            </a:endParaRPr>
          </a:p>
        </p:txBody>
      </p:sp>
      <p:sp>
        <p:nvSpPr>
          <p:cNvPr id="16" name="Rectangle 15"/>
          <p:cNvSpPr/>
          <p:nvPr/>
        </p:nvSpPr>
        <p:spPr>
          <a:xfrm>
            <a:off x="609599" y="4643585"/>
            <a:ext cx="2519219" cy="574960"/>
          </a:xfrm>
          <a:prstGeom prst="rect">
            <a:avLst/>
          </a:prstGeom>
          <a:solidFill>
            <a:srgbClr val="FFFF00"/>
          </a:solidFill>
          <a:ln w="19050" cap="flat"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b="1" dirty="0" smtClean="0">
                <a:solidFill>
                  <a:srgbClr val="008000"/>
                </a:solidFill>
              </a:rPr>
              <a:t>LA/LG </a:t>
            </a:r>
            <a:r>
              <a:rPr lang="en-US" sz="1100" b="1" dirty="0" smtClean="0">
                <a:solidFill>
                  <a:srgbClr val="FF0000"/>
                </a:solidFill>
              </a:rPr>
              <a:t>Information &amp; Monitoring &amp; Evaluation </a:t>
            </a:r>
            <a:r>
              <a:rPr lang="en-US" sz="1100" dirty="0" smtClean="0">
                <a:solidFill>
                  <a:srgbClr val="FF0000"/>
                </a:solidFill>
              </a:rPr>
              <a:t>Systems</a:t>
            </a:r>
            <a:r>
              <a:rPr lang="en-US" sz="1100" dirty="0" smtClean="0">
                <a:solidFill>
                  <a:schemeClr val="tx1"/>
                </a:solidFill>
              </a:rPr>
              <a:t>, Procedures &amp; capacities</a:t>
            </a:r>
            <a:endParaRPr lang="en-US" sz="1100" dirty="0">
              <a:solidFill>
                <a:schemeClr val="tx1"/>
              </a:solidFill>
            </a:endParaRPr>
          </a:p>
        </p:txBody>
      </p:sp>
      <p:sp>
        <p:nvSpPr>
          <p:cNvPr id="17" name="Rectangle 16"/>
          <p:cNvSpPr/>
          <p:nvPr/>
        </p:nvSpPr>
        <p:spPr>
          <a:xfrm>
            <a:off x="3352800" y="990600"/>
            <a:ext cx="2667000" cy="685800"/>
          </a:xfrm>
          <a:prstGeom prst="rect">
            <a:avLst/>
          </a:prstGeom>
          <a:solidFill>
            <a:schemeClr val="bg1">
              <a:lumMod val="65000"/>
            </a:schemeClr>
          </a:solidFill>
          <a:ln w="1905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FF0000"/>
                </a:solidFill>
              </a:rPr>
              <a:t>LD/Line Functions </a:t>
            </a:r>
          </a:p>
          <a:p>
            <a:pPr algn="ctr"/>
            <a:r>
              <a:rPr lang="en-US" sz="1400" dirty="0" smtClean="0">
                <a:solidFill>
                  <a:schemeClr val="bg1"/>
                </a:solidFill>
              </a:rPr>
              <a:t>Systems/Tools, Procedures &amp; capacities</a:t>
            </a:r>
            <a:endParaRPr lang="en-US" sz="1400" dirty="0">
              <a:solidFill>
                <a:schemeClr val="bg1"/>
              </a:solidFill>
            </a:endParaRPr>
          </a:p>
        </p:txBody>
      </p:sp>
      <p:sp>
        <p:nvSpPr>
          <p:cNvPr id="18" name="Rectangle 17"/>
          <p:cNvSpPr/>
          <p:nvPr/>
        </p:nvSpPr>
        <p:spPr>
          <a:xfrm>
            <a:off x="609600" y="5726545"/>
            <a:ext cx="2519218" cy="750456"/>
          </a:xfrm>
          <a:prstGeom prst="rect">
            <a:avLst/>
          </a:prstGeom>
          <a:noFill/>
          <a:ln w="1905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rgbClr val="000000"/>
                </a:solidFill>
              </a:rPr>
              <a:t>Operating Systems, Procedures &amp; Capacities for </a:t>
            </a:r>
            <a:r>
              <a:rPr lang="en-US" sz="1100" b="1" dirty="0" smtClean="0">
                <a:solidFill>
                  <a:srgbClr val="000000"/>
                </a:solidFill>
              </a:rPr>
              <a:t>De-concentrated Administrative, Operational &amp; Support &amp; Supervision Functions</a:t>
            </a:r>
            <a:r>
              <a:rPr lang="en-US" sz="1100" dirty="0" smtClean="0">
                <a:solidFill>
                  <a:srgbClr val="000000"/>
                </a:solidFill>
              </a:rPr>
              <a:t>  </a:t>
            </a:r>
            <a:endParaRPr lang="en-US" sz="1100" dirty="0">
              <a:solidFill>
                <a:srgbClr val="000000"/>
              </a:solidFill>
            </a:endParaRPr>
          </a:p>
        </p:txBody>
      </p:sp>
      <p:sp>
        <p:nvSpPr>
          <p:cNvPr id="19" name="Rectangle 18"/>
          <p:cNvSpPr/>
          <p:nvPr/>
        </p:nvSpPr>
        <p:spPr>
          <a:xfrm>
            <a:off x="609600" y="5257801"/>
            <a:ext cx="2519218" cy="422564"/>
          </a:xfrm>
          <a:prstGeom prst="rect">
            <a:avLst/>
          </a:prstGeom>
          <a:noFill/>
          <a:ln w="19050"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rgbClr val="000000"/>
                </a:solidFill>
              </a:rPr>
              <a:t>Operating Systems, Procedures &amp; Capacities for </a:t>
            </a:r>
            <a:r>
              <a:rPr lang="en-US" sz="1100" b="1" dirty="0" smtClean="0">
                <a:solidFill>
                  <a:srgbClr val="000000"/>
                </a:solidFill>
              </a:rPr>
              <a:t>Delegated Functions</a:t>
            </a:r>
            <a:r>
              <a:rPr lang="en-US" sz="1100" dirty="0" smtClean="0">
                <a:solidFill>
                  <a:srgbClr val="000000"/>
                </a:solidFill>
              </a:rPr>
              <a:t>  </a:t>
            </a:r>
            <a:endParaRPr lang="en-US" sz="1100" dirty="0">
              <a:solidFill>
                <a:srgbClr val="000000"/>
              </a:solidFill>
            </a:endParaRPr>
          </a:p>
        </p:txBody>
      </p:sp>
      <p:sp>
        <p:nvSpPr>
          <p:cNvPr id="20" name="Rectangle 19"/>
          <p:cNvSpPr/>
          <p:nvPr/>
        </p:nvSpPr>
        <p:spPr>
          <a:xfrm>
            <a:off x="3352801" y="990601"/>
            <a:ext cx="2666999" cy="5555674"/>
          </a:xfrm>
          <a:prstGeom prst="rect">
            <a:avLst/>
          </a:prstGeom>
          <a:noFill/>
          <a:ln w="317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dirty="0">
              <a:solidFill>
                <a:schemeClr val="bg1"/>
              </a:solidFill>
            </a:endParaRPr>
          </a:p>
        </p:txBody>
      </p:sp>
      <p:sp>
        <p:nvSpPr>
          <p:cNvPr id="21" name="Rectangle 20"/>
          <p:cNvSpPr/>
          <p:nvPr/>
        </p:nvSpPr>
        <p:spPr>
          <a:xfrm>
            <a:off x="3419765" y="2438400"/>
            <a:ext cx="2523835" cy="625764"/>
          </a:xfrm>
          <a:prstGeom prst="rect">
            <a:avLst/>
          </a:prstGeom>
          <a:noFill/>
          <a:ln w="19050" cap="flat"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dirty="0" smtClean="0">
                <a:solidFill>
                  <a:srgbClr val="008000"/>
                </a:solidFill>
              </a:rPr>
              <a:t>LA/LG </a:t>
            </a:r>
            <a:r>
              <a:rPr lang="en-US" sz="1200" dirty="0" smtClean="0">
                <a:solidFill>
                  <a:schemeClr val="tx1"/>
                </a:solidFill>
              </a:rPr>
              <a:t>Systems, Procedures &amp; Capacities for the Delivery of Devolved </a:t>
            </a:r>
            <a:r>
              <a:rPr lang="en-US" sz="1200" b="1" dirty="0" smtClean="0">
                <a:solidFill>
                  <a:schemeClr val="tx1"/>
                </a:solidFill>
              </a:rPr>
              <a:t>Basic Social Services</a:t>
            </a:r>
            <a:endParaRPr lang="en-US" sz="1200" b="1" dirty="0">
              <a:solidFill>
                <a:schemeClr val="tx1"/>
              </a:solidFill>
            </a:endParaRPr>
          </a:p>
        </p:txBody>
      </p:sp>
      <p:sp>
        <p:nvSpPr>
          <p:cNvPr id="22" name="Rectangle 21"/>
          <p:cNvSpPr/>
          <p:nvPr/>
        </p:nvSpPr>
        <p:spPr>
          <a:xfrm>
            <a:off x="3429000" y="1752600"/>
            <a:ext cx="2523835" cy="625764"/>
          </a:xfrm>
          <a:prstGeom prst="rect">
            <a:avLst/>
          </a:prstGeom>
          <a:noFill/>
          <a:ln w="19050" cap="flat"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b="1" dirty="0" smtClean="0">
                <a:solidFill>
                  <a:srgbClr val="008000"/>
                </a:solidFill>
              </a:rPr>
              <a:t>LA/LG </a:t>
            </a:r>
            <a:r>
              <a:rPr lang="en-US" sz="1100" dirty="0" smtClean="0">
                <a:solidFill>
                  <a:schemeClr val="tx1"/>
                </a:solidFill>
              </a:rPr>
              <a:t>Systems, Procedures &amp; Capacities for the Delivery of Devolved </a:t>
            </a:r>
            <a:r>
              <a:rPr lang="en-US" sz="1100" b="1" dirty="0" smtClean="0">
                <a:solidFill>
                  <a:schemeClr val="tx1"/>
                </a:solidFill>
              </a:rPr>
              <a:t>Basic Municipal Services</a:t>
            </a:r>
            <a:endParaRPr lang="en-US" sz="1100" b="1" dirty="0">
              <a:solidFill>
                <a:schemeClr val="tx1"/>
              </a:solidFill>
            </a:endParaRPr>
          </a:p>
        </p:txBody>
      </p:sp>
      <p:sp>
        <p:nvSpPr>
          <p:cNvPr id="23" name="Rectangle 22"/>
          <p:cNvSpPr/>
          <p:nvPr/>
        </p:nvSpPr>
        <p:spPr>
          <a:xfrm>
            <a:off x="3429000" y="3108036"/>
            <a:ext cx="2523835" cy="625764"/>
          </a:xfrm>
          <a:prstGeom prst="rect">
            <a:avLst/>
          </a:prstGeom>
          <a:solidFill>
            <a:srgbClr val="FFFF00"/>
          </a:solidFill>
          <a:ln w="19050" cap="flat"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b="1" dirty="0" smtClean="0">
                <a:solidFill>
                  <a:srgbClr val="008000"/>
                </a:solidFill>
              </a:rPr>
              <a:t>LA/LG </a:t>
            </a:r>
            <a:r>
              <a:rPr lang="en-US" sz="1100" dirty="0" smtClean="0">
                <a:solidFill>
                  <a:schemeClr val="tx1"/>
                </a:solidFill>
              </a:rPr>
              <a:t>Systems, Procedures &amp; Capacities for the Promotion of </a:t>
            </a:r>
            <a:r>
              <a:rPr lang="en-US" sz="1100" b="1" dirty="0" smtClean="0">
                <a:solidFill>
                  <a:srgbClr val="FF0000"/>
                </a:solidFill>
              </a:rPr>
              <a:t>Local Economic Development (LED)</a:t>
            </a:r>
            <a:endParaRPr lang="en-US" sz="1100" b="1" dirty="0">
              <a:solidFill>
                <a:srgbClr val="FF0000"/>
              </a:solidFill>
            </a:endParaRPr>
          </a:p>
        </p:txBody>
      </p:sp>
      <p:sp>
        <p:nvSpPr>
          <p:cNvPr id="24" name="Rectangle 23"/>
          <p:cNvSpPr/>
          <p:nvPr/>
        </p:nvSpPr>
        <p:spPr>
          <a:xfrm>
            <a:off x="3429000" y="3793836"/>
            <a:ext cx="2523835" cy="625764"/>
          </a:xfrm>
          <a:prstGeom prst="rect">
            <a:avLst/>
          </a:prstGeom>
          <a:noFill/>
          <a:ln w="19050" cap="flat"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dirty="0" smtClean="0">
                <a:solidFill>
                  <a:srgbClr val="008000"/>
                </a:solidFill>
              </a:rPr>
              <a:t>LA/LG </a:t>
            </a:r>
            <a:r>
              <a:rPr lang="en-US" sz="1200" dirty="0" smtClean="0">
                <a:solidFill>
                  <a:schemeClr val="tx1"/>
                </a:solidFill>
              </a:rPr>
              <a:t>Systems, Procedures &amp; Capacities for the </a:t>
            </a:r>
            <a:r>
              <a:rPr lang="en-US" sz="1200" b="1" dirty="0" smtClean="0">
                <a:solidFill>
                  <a:schemeClr val="tx1"/>
                </a:solidFill>
              </a:rPr>
              <a:t>Management of Natural Resources</a:t>
            </a:r>
            <a:endParaRPr lang="en-US" sz="1200" b="1" dirty="0">
              <a:solidFill>
                <a:schemeClr val="tx1"/>
              </a:solidFill>
            </a:endParaRPr>
          </a:p>
        </p:txBody>
      </p:sp>
      <p:sp>
        <p:nvSpPr>
          <p:cNvPr id="25" name="Rectangle 24"/>
          <p:cNvSpPr/>
          <p:nvPr/>
        </p:nvSpPr>
        <p:spPr>
          <a:xfrm>
            <a:off x="3424382" y="5726545"/>
            <a:ext cx="2519218" cy="750456"/>
          </a:xfrm>
          <a:prstGeom prst="rect">
            <a:avLst/>
          </a:prstGeom>
          <a:solidFill>
            <a:srgbClr val="FFFF00"/>
          </a:solidFill>
          <a:ln w="1905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Operating Systems, Procedures &amp; Capacities for </a:t>
            </a:r>
            <a:r>
              <a:rPr lang="en-US" sz="1200" b="1" dirty="0" smtClean="0">
                <a:solidFill>
                  <a:srgbClr val="000000"/>
                </a:solidFill>
              </a:rPr>
              <a:t>De-concentrated or Central LD Promotion </a:t>
            </a:r>
            <a:r>
              <a:rPr lang="en-US" sz="1200" b="1" dirty="0" smtClean="0">
                <a:solidFill>
                  <a:srgbClr val="FF0000"/>
                </a:solidFill>
              </a:rPr>
              <a:t>&amp; Tracking Functions (LDO)</a:t>
            </a:r>
            <a:r>
              <a:rPr lang="en-US" sz="1200" dirty="0" smtClean="0">
                <a:solidFill>
                  <a:srgbClr val="FF0000"/>
                </a:solidFill>
              </a:rPr>
              <a:t> </a:t>
            </a:r>
            <a:r>
              <a:rPr lang="en-US" sz="1200" dirty="0" smtClean="0">
                <a:solidFill>
                  <a:schemeClr val="tx1"/>
                </a:solidFill>
              </a:rPr>
              <a:t> </a:t>
            </a:r>
            <a:endParaRPr lang="en-US" sz="1200" dirty="0">
              <a:solidFill>
                <a:schemeClr val="tx1"/>
              </a:solidFill>
            </a:endParaRPr>
          </a:p>
        </p:txBody>
      </p:sp>
      <p:sp>
        <p:nvSpPr>
          <p:cNvPr id="26" name="Rectangle 25"/>
          <p:cNvSpPr/>
          <p:nvPr/>
        </p:nvSpPr>
        <p:spPr>
          <a:xfrm>
            <a:off x="3424382" y="5105400"/>
            <a:ext cx="2519218" cy="574964"/>
          </a:xfrm>
          <a:prstGeom prst="rect">
            <a:avLst/>
          </a:prstGeom>
          <a:noFill/>
          <a:ln w="19050"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Operating Systems, Procedures &amp; Capacities for </a:t>
            </a:r>
            <a:r>
              <a:rPr lang="en-US" sz="1200" b="1" dirty="0" smtClean="0">
                <a:solidFill>
                  <a:srgbClr val="000000"/>
                </a:solidFill>
              </a:rPr>
              <a:t>Delegated Local Development Functions</a:t>
            </a:r>
            <a:r>
              <a:rPr lang="en-US" sz="1200" dirty="0" smtClean="0">
                <a:solidFill>
                  <a:srgbClr val="000000"/>
                </a:solidFill>
              </a:rPr>
              <a:t>  </a:t>
            </a:r>
            <a:endParaRPr lang="en-US" sz="1200" dirty="0">
              <a:solidFill>
                <a:srgbClr val="000000"/>
              </a:solidFill>
            </a:endParaRPr>
          </a:p>
        </p:txBody>
      </p:sp>
      <p:sp>
        <p:nvSpPr>
          <p:cNvPr id="27" name="Rectangle 26"/>
          <p:cNvSpPr/>
          <p:nvPr/>
        </p:nvSpPr>
        <p:spPr>
          <a:xfrm>
            <a:off x="3429000" y="4468091"/>
            <a:ext cx="2523835" cy="588819"/>
          </a:xfrm>
          <a:prstGeom prst="rect">
            <a:avLst/>
          </a:prstGeom>
          <a:noFill/>
          <a:ln w="19050" cap="flat"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dirty="0" smtClean="0">
                <a:solidFill>
                  <a:srgbClr val="008000"/>
                </a:solidFill>
              </a:rPr>
              <a:t>LA/LG </a:t>
            </a:r>
            <a:r>
              <a:rPr lang="en-US" sz="1200" dirty="0" smtClean="0">
                <a:solidFill>
                  <a:schemeClr val="tx1"/>
                </a:solidFill>
              </a:rPr>
              <a:t>Systems, Procedures &amp; Capacities for </a:t>
            </a:r>
            <a:r>
              <a:rPr lang="en-US" sz="1200" b="1" dirty="0" smtClean="0">
                <a:solidFill>
                  <a:schemeClr val="tx1"/>
                </a:solidFill>
              </a:rPr>
              <a:t>Crisis Managing &amp; Response </a:t>
            </a:r>
            <a:endParaRPr lang="en-US" sz="1200" b="1" dirty="0">
              <a:solidFill>
                <a:schemeClr val="tx1"/>
              </a:solidFill>
            </a:endParaRPr>
          </a:p>
        </p:txBody>
      </p:sp>
      <p:sp>
        <p:nvSpPr>
          <p:cNvPr id="28" name="Rectangle 27"/>
          <p:cNvSpPr/>
          <p:nvPr/>
        </p:nvSpPr>
        <p:spPr>
          <a:xfrm>
            <a:off x="6172200" y="990600"/>
            <a:ext cx="2667000" cy="685800"/>
          </a:xfrm>
          <a:prstGeom prst="rect">
            <a:avLst/>
          </a:prstGeom>
          <a:solidFill>
            <a:schemeClr val="bg1">
              <a:lumMod val="65000"/>
            </a:schemeClr>
          </a:solidFill>
          <a:ln w="1905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FF0000"/>
                </a:solidFill>
              </a:rPr>
              <a:t>Local Development Outputs </a:t>
            </a:r>
            <a:r>
              <a:rPr lang="en-US" sz="1400" dirty="0" smtClean="0">
                <a:solidFill>
                  <a:schemeClr val="bg1"/>
                </a:solidFill>
              </a:rPr>
              <a:t>Programs &amp; Resources</a:t>
            </a:r>
          </a:p>
          <a:p>
            <a:pPr algn="ctr"/>
            <a:r>
              <a:rPr lang="en-US" sz="1400" dirty="0" smtClean="0">
                <a:solidFill>
                  <a:srgbClr val="FF0000"/>
                </a:solidFill>
              </a:rPr>
              <a:t> </a:t>
            </a:r>
            <a:endParaRPr lang="en-US" sz="1400" dirty="0">
              <a:solidFill>
                <a:srgbClr val="FF0000"/>
              </a:solidFill>
            </a:endParaRPr>
          </a:p>
        </p:txBody>
      </p:sp>
      <p:sp>
        <p:nvSpPr>
          <p:cNvPr id="29" name="Rectangle 28"/>
          <p:cNvSpPr/>
          <p:nvPr/>
        </p:nvSpPr>
        <p:spPr>
          <a:xfrm>
            <a:off x="6172201" y="990600"/>
            <a:ext cx="2666999" cy="5555674"/>
          </a:xfrm>
          <a:prstGeom prst="rect">
            <a:avLst/>
          </a:prstGeom>
          <a:noFill/>
          <a:ln w="317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dirty="0">
              <a:solidFill>
                <a:schemeClr val="bg1"/>
              </a:solidFill>
            </a:endParaRPr>
          </a:p>
        </p:txBody>
      </p:sp>
      <p:sp>
        <p:nvSpPr>
          <p:cNvPr id="30" name="Rectangle 29"/>
          <p:cNvSpPr/>
          <p:nvPr/>
        </p:nvSpPr>
        <p:spPr>
          <a:xfrm>
            <a:off x="6239165" y="3124200"/>
            <a:ext cx="2523835" cy="625764"/>
          </a:xfrm>
          <a:prstGeom prst="rect">
            <a:avLst/>
          </a:prstGeom>
          <a:solidFill>
            <a:srgbClr val="FFFF00"/>
          </a:solidFill>
          <a:ln w="19050" cap="flat"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dirty="0" smtClean="0">
                <a:solidFill>
                  <a:srgbClr val="FF0000"/>
                </a:solidFill>
              </a:rPr>
              <a:t>Local Economic Development (LED) Programs and Initiatives </a:t>
            </a:r>
            <a:endParaRPr lang="en-US" sz="1200" b="1" dirty="0">
              <a:solidFill>
                <a:srgbClr val="FF0000"/>
              </a:solidFill>
            </a:endParaRPr>
          </a:p>
        </p:txBody>
      </p:sp>
      <p:sp>
        <p:nvSpPr>
          <p:cNvPr id="31" name="Rectangle 30"/>
          <p:cNvSpPr/>
          <p:nvPr/>
        </p:nvSpPr>
        <p:spPr>
          <a:xfrm>
            <a:off x="6239165" y="2438400"/>
            <a:ext cx="2523835" cy="625764"/>
          </a:xfrm>
          <a:prstGeom prst="rect">
            <a:avLst/>
          </a:prstGeom>
          <a:noFill/>
          <a:ln w="19050" cap="flat"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dirty="0" smtClean="0">
                <a:solidFill>
                  <a:schemeClr val="tx1"/>
                </a:solidFill>
              </a:rPr>
              <a:t>Basic Social Services Delivery programs and Initiatives</a:t>
            </a:r>
            <a:endParaRPr lang="en-US" sz="1200" b="1" dirty="0">
              <a:solidFill>
                <a:schemeClr val="tx1"/>
              </a:solidFill>
            </a:endParaRPr>
          </a:p>
        </p:txBody>
      </p:sp>
      <p:sp>
        <p:nvSpPr>
          <p:cNvPr id="32" name="Rectangle 31"/>
          <p:cNvSpPr/>
          <p:nvPr/>
        </p:nvSpPr>
        <p:spPr>
          <a:xfrm>
            <a:off x="6239165" y="3810000"/>
            <a:ext cx="2523835" cy="609600"/>
          </a:xfrm>
          <a:prstGeom prst="rect">
            <a:avLst/>
          </a:prstGeom>
          <a:noFill/>
          <a:ln w="19050" cap="flat"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dirty="0" smtClean="0">
                <a:solidFill>
                  <a:schemeClr val="tx1"/>
                </a:solidFill>
              </a:rPr>
              <a:t>Natural Resource Management Programs and Initiatives</a:t>
            </a:r>
            <a:endParaRPr lang="en-US" sz="1200" b="1" dirty="0">
              <a:solidFill>
                <a:schemeClr val="tx1"/>
              </a:solidFill>
            </a:endParaRPr>
          </a:p>
        </p:txBody>
      </p:sp>
      <p:sp>
        <p:nvSpPr>
          <p:cNvPr id="33" name="Rectangle 32"/>
          <p:cNvSpPr/>
          <p:nvPr/>
        </p:nvSpPr>
        <p:spPr>
          <a:xfrm>
            <a:off x="6239165" y="4468091"/>
            <a:ext cx="2523835" cy="588819"/>
          </a:xfrm>
          <a:prstGeom prst="rect">
            <a:avLst/>
          </a:prstGeom>
          <a:noFill/>
          <a:ln w="19050" cap="flat"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dirty="0" smtClean="0">
                <a:solidFill>
                  <a:schemeClr val="tx1"/>
                </a:solidFill>
              </a:rPr>
              <a:t>Food Security Programs and Initiatives</a:t>
            </a:r>
            <a:endParaRPr lang="en-US" sz="1200" b="1" dirty="0">
              <a:solidFill>
                <a:schemeClr val="tx1"/>
              </a:solidFill>
            </a:endParaRPr>
          </a:p>
        </p:txBody>
      </p:sp>
    </p:spTree>
    <p:extLst>
      <p:ext uri="{BB962C8B-B14F-4D97-AF65-F5344CB8AC3E}">
        <p14:creationId xmlns:p14="http://schemas.microsoft.com/office/powerpoint/2010/main" val="10053892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acintosh HD:Users:sally:Documents:UNCDF:Communications Materials:UNCDF Branding:UNCDF_logo.png"/>
          <p:cNvPicPr/>
          <p:nvPr/>
        </p:nvPicPr>
        <p:blipFill>
          <a:blip r:embed="rId2"/>
          <a:srcRect/>
          <a:stretch>
            <a:fillRect/>
          </a:stretch>
        </p:blipFill>
        <p:spPr bwMode="auto">
          <a:xfrm>
            <a:off x="0" y="0"/>
            <a:ext cx="935704" cy="945222"/>
          </a:xfrm>
          <a:prstGeom prst="rect">
            <a:avLst/>
          </a:prstGeom>
          <a:noFill/>
        </p:spPr>
      </p:pic>
      <p:sp>
        <p:nvSpPr>
          <p:cNvPr id="5" name="Striped Right Arrow 4"/>
          <p:cNvSpPr/>
          <p:nvPr/>
        </p:nvSpPr>
        <p:spPr>
          <a:xfrm>
            <a:off x="2566753" y="1831474"/>
            <a:ext cx="3061359" cy="1149684"/>
          </a:xfrm>
          <a:prstGeom prst="stripedRightArrow">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t>Assessment of the State of Local Development</a:t>
            </a:r>
          </a:p>
        </p:txBody>
      </p:sp>
      <p:sp>
        <p:nvSpPr>
          <p:cNvPr id="6" name="Rectangle 5"/>
          <p:cNvSpPr/>
          <p:nvPr/>
        </p:nvSpPr>
        <p:spPr>
          <a:xfrm>
            <a:off x="762010" y="1831474"/>
            <a:ext cx="1216526" cy="3916947"/>
          </a:xfrm>
          <a:prstGeom prst="rect">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Striped Right Arrow 6"/>
          <p:cNvSpPr/>
          <p:nvPr/>
        </p:nvSpPr>
        <p:spPr>
          <a:xfrm>
            <a:off x="2566753" y="2761917"/>
            <a:ext cx="3061359" cy="1149684"/>
          </a:xfrm>
          <a:prstGeom prst="stripedRightArrow">
            <a:avLst/>
          </a:prstGeom>
          <a:solidFill>
            <a:schemeClr val="tx1">
              <a:lumMod val="65000"/>
              <a:lumOff val="3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t>Analysis of LA Policy, Legal, Regulatory &amp; Institutional Framework</a:t>
            </a:r>
            <a:endParaRPr lang="en-US" sz="1400" dirty="0"/>
          </a:p>
        </p:txBody>
      </p:sp>
      <p:sp>
        <p:nvSpPr>
          <p:cNvPr id="8" name="Striped Right Arrow 7"/>
          <p:cNvSpPr/>
          <p:nvPr/>
        </p:nvSpPr>
        <p:spPr>
          <a:xfrm>
            <a:off x="2566753" y="3692359"/>
            <a:ext cx="3061359" cy="1149684"/>
          </a:xfrm>
          <a:prstGeom prst="stripedRightArrow">
            <a:avLst/>
          </a:prstGeom>
          <a:solidFill>
            <a:schemeClr val="tx1">
              <a:lumMod val="65000"/>
              <a:lumOff val="3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t>Assessment of LA Performance, Outputs and Impact on Local Development</a:t>
            </a:r>
            <a:endParaRPr lang="en-US" sz="1400" dirty="0"/>
          </a:p>
        </p:txBody>
      </p:sp>
      <p:sp>
        <p:nvSpPr>
          <p:cNvPr id="9" name="Striped Right Arrow 8"/>
          <p:cNvSpPr/>
          <p:nvPr/>
        </p:nvSpPr>
        <p:spPr>
          <a:xfrm>
            <a:off x="2566753" y="4598737"/>
            <a:ext cx="3061359" cy="1149684"/>
          </a:xfrm>
          <a:prstGeom prst="stripedRightArrow">
            <a:avLst/>
          </a:prstGeom>
          <a:solidFill>
            <a:schemeClr val="tx1">
              <a:lumMod val="65000"/>
              <a:lumOff val="3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t>Analysis of institutional, political and social dynamics around Decentralization Reform </a:t>
            </a:r>
            <a:endParaRPr lang="en-US" sz="1400" dirty="0"/>
          </a:p>
        </p:txBody>
      </p:sp>
      <p:sp>
        <p:nvSpPr>
          <p:cNvPr id="10" name="Striped Right Arrow 9"/>
          <p:cNvSpPr/>
          <p:nvPr/>
        </p:nvSpPr>
        <p:spPr>
          <a:xfrm>
            <a:off x="147061" y="1256630"/>
            <a:ext cx="507915" cy="5106736"/>
          </a:xfrm>
          <a:prstGeom prst="stripedRightArrow">
            <a:avLst>
              <a:gd name="adj1" fmla="val 75043"/>
              <a:gd name="adj2" fmla="val 50000"/>
            </a:avLst>
          </a:prstGeom>
          <a:solidFill>
            <a:srgbClr val="0000FF"/>
          </a:solidFill>
          <a:ln>
            <a:noFill/>
          </a:ln>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US" b="1" dirty="0" smtClean="0"/>
              <a:t>Inter-Ministerial Committee </a:t>
            </a:r>
            <a:endParaRPr lang="en-US" b="1" dirty="0"/>
          </a:p>
        </p:txBody>
      </p:sp>
      <p:sp>
        <p:nvSpPr>
          <p:cNvPr id="11" name="Striped Right Arrow 10"/>
          <p:cNvSpPr/>
          <p:nvPr/>
        </p:nvSpPr>
        <p:spPr>
          <a:xfrm>
            <a:off x="1470622" y="2628230"/>
            <a:ext cx="507914" cy="2358192"/>
          </a:xfrm>
          <a:prstGeom prst="stripedRightArrow">
            <a:avLst>
              <a:gd name="adj1" fmla="val 70093"/>
              <a:gd name="adj2" fmla="val 50000"/>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US" sz="1500" dirty="0" smtClean="0"/>
              <a:t>Decentralization Secretariat</a:t>
            </a:r>
            <a:endParaRPr lang="en-US" sz="1500" dirty="0"/>
          </a:p>
        </p:txBody>
      </p:sp>
      <p:sp>
        <p:nvSpPr>
          <p:cNvPr id="12" name="Rectangle 11"/>
          <p:cNvSpPr/>
          <p:nvPr/>
        </p:nvSpPr>
        <p:spPr>
          <a:xfrm rot="16200000">
            <a:off x="-915721" y="3495846"/>
            <a:ext cx="3916949" cy="588203"/>
          </a:xfrm>
          <a:prstGeom prst="rect">
            <a:avLst/>
          </a:prstGeom>
          <a:solidFill>
            <a:schemeClr val="bg1">
              <a:lumMod val="5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Local Development Department</a:t>
            </a:r>
          </a:p>
          <a:p>
            <a:pPr algn="ctr"/>
            <a:r>
              <a:rPr lang="en-US" dirty="0" smtClean="0">
                <a:solidFill>
                  <a:srgbClr val="FF0000"/>
                </a:solidFill>
              </a:rPr>
              <a:t>Technical Support Team  </a:t>
            </a:r>
            <a:endParaRPr lang="en-US" dirty="0">
              <a:solidFill>
                <a:srgbClr val="FF0000"/>
              </a:solidFill>
            </a:endParaRPr>
          </a:p>
        </p:txBody>
      </p:sp>
      <p:cxnSp>
        <p:nvCxnSpPr>
          <p:cNvPr id="13" name="Elbow Connector 12"/>
          <p:cNvCxnSpPr>
            <a:stCxn id="11" idx="3"/>
            <a:endCxn id="5" idx="1"/>
          </p:cNvCxnSpPr>
          <p:nvPr/>
        </p:nvCxnSpPr>
        <p:spPr>
          <a:xfrm flipV="1">
            <a:off x="1978536" y="2406316"/>
            <a:ext cx="588217" cy="1401010"/>
          </a:xfrm>
          <a:prstGeom prst="bentConnector3">
            <a:avLst/>
          </a:prstGeom>
          <a:ln>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14" name="Elbow Connector 13"/>
          <p:cNvCxnSpPr>
            <a:stCxn id="11" idx="3"/>
            <a:endCxn id="7" idx="1"/>
          </p:cNvCxnSpPr>
          <p:nvPr/>
        </p:nvCxnSpPr>
        <p:spPr>
          <a:xfrm flipV="1">
            <a:off x="1978536" y="3336759"/>
            <a:ext cx="588217" cy="470567"/>
          </a:xfrm>
          <a:prstGeom prst="bentConnector3">
            <a:avLst/>
          </a:prstGeom>
          <a:ln>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15" name="Elbow Connector 14"/>
          <p:cNvCxnSpPr>
            <a:stCxn id="11" idx="3"/>
            <a:endCxn id="8" idx="1"/>
          </p:cNvCxnSpPr>
          <p:nvPr/>
        </p:nvCxnSpPr>
        <p:spPr>
          <a:xfrm>
            <a:off x="1978536" y="3807326"/>
            <a:ext cx="588217" cy="459875"/>
          </a:xfrm>
          <a:prstGeom prst="bentConnector3">
            <a:avLst/>
          </a:prstGeom>
          <a:ln>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16" name="Elbow Connector 15"/>
          <p:cNvCxnSpPr>
            <a:stCxn id="11" idx="3"/>
            <a:endCxn id="9" idx="1"/>
          </p:cNvCxnSpPr>
          <p:nvPr/>
        </p:nvCxnSpPr>
        <p:spPr>
          <a:xfrm>
            <a:off x="1978536" y="3807326"/>
            <a:ext cx="588217" cy="1366253"/>
          </a:xfrm>
          <a:prstGeom prst="bentConnector3">
            <a:avLst/>
          </a:prstGeom>
          <a:ln>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17" name="Pentagon 16"/>
          <p:cNvSpPr/>
          <p:nvPr/>
        </p:nvSpPr>
        <p:spPr>
          <a:xfrm>
            <a:off x="6269797" y="1831474"/>
            <a:ext cx="1844841" cy="3916948"/>
          </a:xfrm>
          <a:prstGeom prst="homePlate">
            <a:avLst>
              <a:gd name="adj" fmla="val 30132"/>
            </a:avLst>
          </a:prstGeom>
          <a:gradFill flip="none" rotWithShape="1">
            <a:gsLst>
              <a:gs pos="0">
                <a:srgbClr val="FF0000"/>
              </a:gs>
              <a:gs pos="100000">
                <a:srgbClr val="FFFFFF"/>
              </a:gs>
            </a:gsLst>
            <a:lin ang="0" scaled="1"/>
            <a:tileRect/>
          </a:gradFill>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US" sz="2400" dirty="0" smtClean="0">
                <a:solidFill>
                  <a:schemeClr val="bg1"/>
                </a:solidFill>
              </a:rPr>
              <a:t>National Dialogue</a:t>
            </a:r>
          </a:p>
          <a:p>
            <a:pPr algn="ctr"/>
            <a:endParaRPr lang="en-US" sz="900" dirty="0">
              <a:solidFill>
                <a:schemeClr val="bg1"/>
              </a:solidFill>
            </a:endParaRPr>
          </a:p>
          <a:p>
            <a:pPr algn="ctr"/>
            <a:endParaRPr lang="en-US" sz="2400" dirty="0" smtClean="0">
              <a:solidFill>
                <a:schemeClr val="bg1"/>
              </a:solidFill>
            </a:endParaRPr>
          </a:p>
          <a:p>
            <a:pPr algn="ctr"/>
            <a:endParaRPr lang="en-US" sz="2400" dirty="0">
              <a:solidFill>
                <a:schemeClr val="bg1"/>
              </a:solidFill>
            </a:endParaRPr>
          </a:p>
          <a:p>
            <a:pPr algn="ctr"/>
            <a:endParaRPr lang="en-US" sz="2400" dirty="0">
              <a:solidFill>
                <a:schemeClr val="bg1"/>
              </a:solidFill>
            </a:endParaRPr>
          </a:p>
        </p:txBody>
      </p:sp>
      <p:cxnSp>
        <p:nvCxnSpPr>
          <p:cNvPr id="18" name="Elbow Connector 17"/>
          <p:cNvCxnSpPr>
            <a:stCxn id="5" idx="3"/>
            <a:endCxn id="17" idx="1"/>
          </p:cNvCxnSpPr>
          <p:nvPr/>
        </p:nvCxnSpPr>
        <p:spPr>
          <a:xfrm>
            <a:off x="5628112" y="2406316"/>
            <a:ext cx="641685" cy="1383632"/>
          </a:xfrm>
          <a:prstGeom prst="bentConnector3">
            <a:avLst>
              <a:gd name="adj1" fmla="val 50000"/>
            </a:avLst>
          </a:prstGeom>
          <a:ln w="28575"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19" name="Elbow Connector 18"/>
          <p:cNvCxnSpPr>
            <a:stCxn id="7" idx="3"/>
            <a:endCxn id="17" idx="1"/>
          </p:cNvCxnSpPr>
          <p:nvPr/>
        </p:nvCxnSpPr>
        <p:spPr>
          <a:xfrm>
            <a:off x="5628112" y="3336759"/>
            <a:ext cx="641685" cy="453189"/>
          </a:xfrm>
          <a:prstGeom prst="bentConnector3">
            <a:avLst>
              <a:gd name="adj1" fmla="val 50000"/>
            </a:avLst>
          </a:prstGeom>
          <a:ln w="28575"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20" name="Elbow Connector 19"/>
          <p:cNvCxnSpPr>
            <a:stCxn id="8" idx="3"/>
            <a:endCxn id="17" idx="1"/>
          </p:cNvCxnSpPr>
          <p:nvPr/>
        </p:nvCxnSpPr>
        <p:spPr>
          <a:xfrm flipV="1">
            <a:off x="5628112" y="3789948"/>
            <a:ext cx="641685" cy="477253"/>
          </a:xfrm>
          <a:prstGeom prst="bentConnector3">
            <a:avLst>
              <a:gd name="adj1" fmla="val 50000"/>
            </a:avLst>
          </a:prstGeom>
          <a:ln w="28575"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21" name="Elbow Connector 20"/>
          <p:cNvCxnSpPr>
            <a:stCxn id="9" idx="3"/>
            <a:endCxn id="17" idx="1"/>
          </p:cNvCxnSpPr>
          <p:nvPr/>
        </p:nvCxnSpPr>
        <p:spPr>
          <a:xfrm flipV="1">
            <a:off x="5628112" y="3789948"/>
            <a:ext cx="641685" cy="1383631"/>
          </a:xfrm>
          <a:prstGeom prst="bentConnector3">
            <a:avLst>
              <a:gd name="adj1" fmla="val 50000"/>
            </a:avLst>
          </a:prstGeom>
          <a:ln w="28575"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22" name="Chevron 21"/>
          <p:cNvSpPr/>
          <p:nvPr/>
        </p:nvSpPr>
        <p:spPr>
          <a:xfrm>
            <a:off x="6617375" y="1884953"/>
            <a:ext cx="1002631" cy="703180"/>
          </a:xfrm>
          <a:prstGeom prst="chevron">
            <a:avLst>
              <a:gd name="adj" fmla="val 13878"/>
            </a:avLst>
          </a:prstGeom>
          <a:solidFill>
            <a:schemeClr val="bg1">
              <a:lumMod val="9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Ministries &amp; Central Agencies</a:t>
            </a:r>
            <a:endParaRPr lang="en-US" sz="1200" dirty="0">
              <a:solidFill>
                <a:schemeClr val="tx1"/>
              </a:solidFill>
            </a:endParaRPr>
          </a:p>
        </p:txBody>
      </p:sp>
      <p:sp>
        <p:nvSpPr>
          <p:cNvPr id="23" name="Chevron 22"/>
          <p:cNvSpPr/>
          <p:nvPr/>
        </p:nvSpPr>
        <p:spPr>
          <a:xfrm>
            <a:off x="6657479" y="2652304"/>
            <a:ext cx="1192465" cy="703180"/>
          </a:xfrm>
          <a:prstGeom prst="chevron">
            <a:avLst>
              <a:gd name="adj" fmla="val 13878"/>
            </a:avLst>
          </a:prstGeom>
          <a:solidFill>
            <a:schemeClr val="bg1">
              <a:lumMod val="9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Parliament</a:t>
            </a:r>
            <a:endParaRPr lang="en-US" sz="1200" dirty="0">
              <a:solidFill>
                <a:schemeClr val="tx1"/>
              </a:solidFill>
            </a:endParaRPr>
          </a:p>
        </p:txBody>
      </p:sp>
      <p:sp>
        <p:nvSpPr>
          <p:cNvPr id="24" name="Chevron 23"/>
          <p:cNvSpPr/>
          <p:nvPr/>
        </p:nvSpPr>
        <p:spPr>
          <a:xfrm>
            <a:off x="6630743" y="3435692"/>
            <a:ext cx="1421065" cy="703180"/>
          </a:xfrm>
          <a:prstGeom prst="chevron">
            <a:avLst>
              <a:gd name="adj" fmla="val 13878"/>
            </a:avLst>
          </a:prstGeom>
          <a:solidFill>
            <a:schemeClr val="bg1">
              <a:lumMod val="9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Local Administrations &amp; Municipalities </a:t>
            </a:r>
            <a:endParaRPr lang="en-US" sz="1200" dirty="0">
              <a:solidFill>
                <a:schemeClr val="tx1"/>
              </a:solidFill>
            </a:endParaRPr>
          </a:p>
        </p:txBody>
      </p:sp>
      <p:sp>
        <p:nvSpPr>
          <p:cNvPr id="25" name="Chevron 24"/>
          <p:cNvSpPr/>
          <p:nvPr/>
        </p:nvSpPr>
        <p:spPr>
          <a:xfrm>
            <a:off x="6657479" y="4207043"/>
            <a:ext cx="1192465" cy="703180"/>
          </a:xfrm>
          <a:prstGeom prst="chevron">
            <a:avLst>
              <a:gd name="adj" fmla="val 13878"/>
            </a:avLst>
          </a:prstGeom>
          <a:solidFill>
            <a:schemeClr val="bg1">
              <a:lumMod val="9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Civil Society &amp; other </a:t>
            </a:r>
            <a:endParaRPr lang="en-US" sz="1200" dirty="0">
              <a:solidFill>
                <a:schemeClr val="tx1"/>
              </a:solidFill>
            </a:endParaRPr>
          </a:p>
        </p:txBody>
      </p:sp>
      <p:sp>
        <p:nvSpPr>
          <p:cNvPr id="26" name="Chevron 25"/>
          <p:cNvSpPr/>
          <p:nvPr/>
        </p:nvSpPr>
        <p:spPr>
          <a:xfrm>
            <a:off x="6603997" y="4991769"/>
            <a:ext cx="1002631" cy="703180"/>
          </a:xfrm>
          <a:prstGeom prst="chevron">
            <a:avLst>
              <a:gd name="adj" fmla="val 13878"/>
            </a:avLst>
          </a:prstGeom>
          <a:solidFill>
            <a:schemeClr val="bg1">
              <a:lumMod val="9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The Private Sector</a:t>
            </a:r>
            <a:endParaRPr lang="en-US" sz="1200" dirty="0">
              <a:solidFill>
                <a:schemeClr val="tx1"/>
              </a:solidFill>
            </a:endParaRPr>
          </a:p>
        </p:txBody>
      </p:sp>
      <p:sp>
        <p:nvSpPr>
          <p:cNvPr id="27" name="Chevron 26"/>
          <p:cNvSpPr/>
          <p:nvPr/>
        </p:nvSpPr>
        <p:spPr>
          <a:xfrm>
            <a:off x="7740319" y="2192421"/>
            <a:ext cx="1390314" cy="3208421"/>
          </a:xfrm>
          <a:prstGeom prst="chevron">
            <a:avLst>
              <a:gd name="adj" fmla="val 32196"/>
            </a:avLst>
          </a:prstGeom>
          <a:gradFill flip="none" rotWithShape="1">
            <a:gsLst>
              <a:gs pos="0">
                <a:srgbClr val="FF0000">
                  <a:alpha val="50000"/>
                </a:srgbClr>
              </a:gs>
              <a:gs pos="100000">
                <a:srgbClr val="FFFFFF">
                  <a:alpha val="50000"/>
                </a:srgbClr>
              </a:gs>
            </a:gsLst>
            <a:lin ang="0" scaled="1"/>
            <a:tileRect/>
          </a:gradFill>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US" b="1" dirty="0" smtClean="0">
                <a:solidFill>
                  <a:srgbClr val="0000FF"/>
                </a:solidFill>
              </a:rPr>
              <a:t>Decentralization Vision, Policy and National Strategy </a:t>
            </a:r>
            <a:endParaRPr lang="en-US" b="1" dirty="0">
              <a:solidFill>
                <a:srgbClr val="0000FF"/>
              </a:solidFill>
            </a:endParaRPr>
          </a:p>
        </p:txBody>
      </p:sp>
      <p:sp>
        <p:nvSpPr>
          <p:cNvPr id="28" name="Rectangle 27"/>
          <p:cNvSpPr/>
          <p:nvPr/>
        </p:nvSpPr>
        <p:spPr>
          <a:xfrm>
            <a:off x="1" y="1042737"/>
            <a:ext cx="2130936" cy="213893"/>
          </a:xfrm>
          <a:prstGeom prst="rect">
            <a:avLst/>
          </a:prstGeom>
          <a:solidFill>
            <a:schemeClr val="bg1">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FF0000"/>
                </a:solidFill>
              </a:rPr>
              <a:t>Institutionalization</a:t>
            </a:r>
            <a:endParaRPr lang="en-US" dirty="0">
              <a:solidFill>
                <a:srgbClr val="FF0000"/>
              </a:solidFill>
            </a:endParaRPr>
          </a:p>
        </p:txBody>
      </p:sp>
      <p:sp>
        <p:nvSpPr>
          <p:cNvPr id="29" name="Rectangle 28"/>
          <p:cNvSpPr/>
          <p:nvPr/>
        </p:nvSpPr>
        <p:spPr>
          <a:xfrm>
            <a:off x="2130937" y="1042737"/>
            <a:ext cx="3818010" cy="213893"/>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FF0000"/>
                </a:solidFill>
              </a:rPr>
              <a:t>Diagnostic</a:t>
            </a:r>
            <a:endParaRPr lang="en-US" dirty="0">
              <a:solidFill>
                <a:srgbClr val="FF0000"/>
              </a:solidFill>
            </a:endParaRPr>
          </a:p>
        </p:txBody>
      </p:sp>
      <p:sp>
        <p:nvSpPr>
          <p:cNvPr id="30" name="Rectangle 29"/>
          <p:cNvSpPr/>
          <p:nvPr/>
        </p:nvSpPr>
        <p:spPr>
          <a:xfrm>
            <a:off x="5948947" y="1042737"/>
            <a:ext cx="1900997" cy="213893"/>
          </a:xfrm>
          <a:prstGeom prst="rect">
            <a:avLst/>
          </a:prstGeom>
          <a:solidFill>
            <a:schemeClr val="bg1">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FF0000"/>
                </a:solidFill>
              </a:rPr>
              <a:t>National Dialogue</a:t>
            </a:r>
            <a:endParaRPr lang="en-US" dirty="0">
              <a:solidFill>
                <a:srgbClr val="FF0000"/>
              </a:solidFill>
            </a:endParaRPr>
          </a:p>
        </p:txBody>
      </p:sp>
      <p:sp>
        <p:nvSpPr>
          <p:cNvPr id="31" name="Rectangle 30"/>
          <p:cNvSpPr/>
          <p:nvPr/>
        </p:nvSpPr>
        <p:spPr>
          <a:xfrm>
            <a:off x="7849944" y="1048085"/>
            <a:ext cx="1280689" cy="208545"/>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FF0000"/>
                </a:solidFill>
              </a:rPr>
              <a:t>Strategy</a:t>
            </a:r>
            <a:endParaRPr lang="en-US" dirty="0">
              <a:solidFill>
                <a:srgbClr val="FF0000"/>
              </a:solidFill>
            </a:endParaRPr>
          </a:p>
        </p:txBody>
      </p:sp>
      <p:sp>
        <p:nvSpPr>
          <p:cNvPr id="32" name="Rectangle 31"/>
          <p:cNvSpPr/>
          <p:nvPr/>
        </p:nvSpPr>
        <p:spPr>
          <a:xfrm>
            <a:off x="935704" y="0"/>
            <a:ext cx="8208296" cy="878374"/>
          </a:xfrm>
          <a:prstGeom prst="rect">
            <a:avLst/>
          </a:prstGeom>
          <a:solidFill>
            <a:srgbClr val="0B0763"/>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lvl="1"/>
            <a:r>
              <a:rPr lang="en-US" sz="2200" dirty="0" smtClean="0"/>
              <a:t>The Decentralization &amp; Local Development Support Programme</a:t>
            </a:r>
          </a:p>
          <a:p>
            <a:pPr lvl="1"/>
            <a:r>
              <a:rPr lang="en-US" sz="2200" dirty="0" smtClean="0">
                <a:solidFill>
                  <a:srgbClr val="FF0000"/>
                </a:solidFill>
              </a:rPr>
              <a:t>The Decentralization Strategy Development Process</a:t>
            </a:r>
          </a:p>
        </p:txBody>
      </p:sp>
    </p:spTree>
    <p:extLst>
      <p:ext uri="{BB962C8B-B14F-4D97-AF65-F5344CB8AC3E}">
        <p14:creationId xmlns:p14="http://schemas.microsoft.com/office/powerpoint/2010/main" val="3150898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35704" y="5809915"/>
            <a:ext cx="7833980" cy="973222"/>
          </a:xfrm>
          <a:prstGeom prst="rect">
            <a:avLst/>
          </a:prstGeom>
          <a:solidFill>
            <a:schemeClr val="bg1">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p:nvSpPr>
        <p:spPr>
          <a:xfrm>
            <a:off x="935704" y="4793917"/>
            <a:ext cx="7833980" cy="1015998"/>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935704" y="3764547"/>
            <a:ext cx="7833980" cy="973222"/>
          </a:xfrm>
          <a:prstGeom prst="rect">
            <a:avLst/>
          </a:prstGeom>
          <a:solidFill>
            <a:schemeClr val="bg1">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935704" y="2708443"/>
            <a:ext cx="7833980" cy="1056104"/>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935704" y="1727200"/>
            <a:ext cx="7833980" cy="973222"/>
          </a:xfrm>
          <a:prstGeom prst="rect">
            <a:avLst/>
          </a:prstGeom>
          <a:solidFill>
            <a:schemeClr val="bg1">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935704" y="910108"/>
            <a:ext cx="7833980" cy="6001644"/>
          </a:xfrm>
          <a:prstGeom prst="rect">
            <a:avLst/>
          </a:prstGeom>
        </p:spPr>
        <p:txBody>
          <a:bodyPr wrap="square">
            <a:spAutoFit/>
          </a:bodyPr>
          <a:lstStyle/>
          <a:p>
            <a:r>
              <a:rPr lang="en-US" sz="2100" b="1" i="1" dirty="0" smtClean="0">
                <a:solidFill>
                  <a:srgbClr val="FF0000"/>
                </a:solidFill>
                <a:latin typeface="Avenir Book"/>
                <a:cs typeface="Avenir Book"/>
              </a:rPr>
              <a:t>Institutional Arrangements </a:t>
            </a:r>
            <a:r>
              <a:rPr lang="en-US" sz="2100" dirty="0" smtClean="0">
                <a:latin typeface="Avenir Book"/>
                <a:cs typeface="Avenir Book"/>
              </a:rPr>
              <a:t>for Supporting the Articulation and Implementation of the Reform:</a:t>
            </a:r>
          </a:p>
          <a:p>
            <a:endParaRPr lang="en-US" sz="800" dirty="0">
              <a:latin typeface="Avenir Book"/>
              <a:cs typeface="Avenir Book"/>
            </a:endParaRPr>
          </a:p>
          <a:p>
            <a:pPr marL="342900" indent="-342900">
              <a:buFontTx/>
              <a:buChar char="-"/>
            </a:pPr>
            <a:r>
              <a:rPr lang="en-US" sz="2100" dirty="0" smtClean="0">
                <a:latin typeface="Avenir Book"/>
                <a:cs typeface="Avenir Book"/>
              </a:rPr>
              <a:t>Strengthen the institutional structure, operational systems and capacities of the </a:t>
            </a:r>
            <a:r>
              <a:rPr lang="en-US" sz="2100" b="1" i="1" dirty="0" smtClean="0">
                <a:solidFill>
                  <a:srgbClr val="FF0000"/>
                </a:solidFill>
                <a:latin typeface="Avenir Book"/>
                <a:cs typeface="Avenir Book"/>
              </a:rPr>
              <a:t>Local Development Department (LDD) </a:t>
            </a:r>
            <a:r>
              <a:rPr lang="en-US" sz="2100" dirty="0" smtClean="0">
                <a:latin typeface="Avenir Book"/>
                <a:cs typeface="Avenir Book"/>
              </a:rPr>
              <a:t>at MOI;</a:t>
            </a:r>
          </a:p>
          <a:p>
            <a:pPr marL="342900" indent="-342900">
              <a:buFontTx/>
              <a:buChar char="-"/>
            </a:pPr>
            <a:endParaRPr lang="en-US" sz="600" dirty="0" smtClean="0">
              <a:latin typeface="Avenir Book"/>
              <a:cs typeface="Avenir Book"/>
            </a:endParaRPr>
          </a:p>
          <a:p>
            <a:pPr marL="342900" indent="-342900">
              <a:buFontTx/>
              <a:buChar char="-"/>
            </a:pPr>
            <a:r>
              <a:rPr lang="en-US" sz="2100" dirty="0" smtClean="0">
                <a:latin typeface="Avenir Book"/>
                <a:cs typeface="Avenir Book"/>
              </a:rPr>
              <a:t>Create the Programme </a:t>
            </a:r>
            <a:r>
              <a:rPr lang="en-US" sz="2100" b="1" i="1" dirty="0" smtClean="0">
                <a:solidFill>
                  <a:srgbClr val="FF0000"/>
                </a:solidFill>
                <a:latin typeface="Avenir Book"/>
                <a:cs typeface="Avenir Book"/>
              </a:rPr>
              <a:t>Technical Support Team</a:t>
            </a:r>
            <a:r>
              <a:rPr lang="en-US" sz="2100" dirty="0" smtClean="0">
                <a:solidFill>
                  <a:srgbClr val="FF0000"/>
                </a:solidFill>
                <a:latin typeface="Avenir Book"/>
                <a:cs typeface="Avenir Book"/>
              </a:rPr>
              <a:t> </a:t>
            </a:r>
            <a:r>
              <a:rPr lang="en-US" sz="2100" dirty="0" smtClean="0">
                <a:latin typeface="Avenir Book"/>
                <a:cs typeface="Avenir Book"/>
              </a:rPr>
              <a:t>at LDD – </a:t>
            </a:r>
            <a:r>
              <a:rPr lang="en-US" i="1" dirty="0" smtClean="0">
                <a:latin typeface="Avenir Book"/>
                <a:cs typeface="Avenir Book"/>
              </a:rPr>
              <a:t>For</a:t>
            </a:r>
            <a:r>
              <a:rPr lang="en-US" sz="2100" dirty="0" smtClean="0">
                <a:latin typeface="Avenir Book"/>
                <a:cs typeface="Avenir Book"/>
              </a:rPr>
              <a:t> </a:t>
            </a:r>
            <a:r>
              <a:rPr lang="en-US" i="1" dirty="0" smtClean="0">
                <a:latin typeface="Avenir Book"/>
                <a:cs typeface="Avenir Book"/>
              </a:rPr>
              <a:t>Programme Duration with extension option to support Strategy Implementation</a:t>
            </a:r>
            <a:r>
              <a:rPr lang="en-US" sz="2100" dirty="0" smtClean="0">
                <a:latin typeface="Avenir Book"/>
                <a:cs typeface="Avenir Book"/>
              </a:rPr>
              <a:t>;</a:t>
            </a:r>
          </a:p>
          <a:p>
            <a:pPr marL="342900" indent="-342900">
              <a:buFontTx/>
              <a:buChar char="-"/>
            </a:pPr>
            <a:endParaRPr lang="en-US" sz="600" dirty="0" smtClean="0">
              <a:latin typeface="Avenir Book"/>
              <a:cs typeface="Avenir Book"/>
            </a:endParaRPr>
          </a:p>
          <a:p>
            <a:pPr marL="342900" indent="-342900">
              <a:buFontTx/>
              <a:buChar char="-"/>
            </a:pPr>
            <a:r>
              <a:rPr lang="en-US" sz="2100" dirty="0" smtClean="0">
                <a:latin typeface="Avenir Book"/>
                <a:cs typeface="Avenir Book"/>
              </a:rPr>
              <a:t>Create and develop the capacities and operationalize the </a:t>
            </a:r>
            <a:r>
              <a:rPr lang="en-US" sz="2100" b="1" i="1" dirty="0" smtClean="0">
                <a:solidFill>
                  <a:srgbClr val="FF0000"/>
                </a:solidFill>
                <a:latin typeface="Avenir Book"/>
                <a:cs typeface="Avenir Book"/>
              </a:rPr>
              <a:t>Decentralization Secretariat </a:t>
            </a:r>
            <a:r>
              <a:rPr lang="en-US" sz="2100" dirty="0" smtClean="0">
                <a:latin typeface="Avenir Book"/>
                <a:cs typeface="Avenir Book"/>
              </a:rPr>
              <a:t>– </a:t>
            </a:r>
            <a:r>
              <a:rPr lang="en-US" i="1" dirty="0" smtClean="0">
                <a:latin typeface="Avenir Book"/>
                <a:cs typeface="Avenir Book"/>
              </a:rPr>
              <a:t>For the duration of strategy development and implementation</a:t>
            </a:r>
            <a:r>
              <a:rPr lang="en-US" sz="2100" dirty="0" smtClean="0">
                <a:latin typeface="Avenir Book"/>
                <a:cs typeface="Avenir Book"/>
              </a:rPr>
              <a:t>;</a:t>
            </a:r>
          </a:p>
          <a:p>
            <a:pPr marL="342900" indent="-342900">
              <a:buFontTx/>
              <a:buChar char="-"/>
            </a:pPr>
            <a:endParaRPr lang="en-US" sz="600" dirty="0" smtClean="0">
              <a:latin typeface="Avenir Book"/>
              <a:cs typeface="Avenir Book"/>
            </a:endParaRPr>
          </a:p>
          <a:p>
            <a:pPr marL="342900" indent="-342900">
              <a:buFontTx/>
              <a:buChar char="-"/>
            </a:pPr>
            <a:r>
              <a:rPr lang="en-US" sz="2100" dirty="0" smtClean="0">
                <a:latin typeface="Avenir Book"/>
                <a:cs typeface="Avenir Book"/>
              </a:rPr>
              <a:t>Support the creation of </a:t>
            </a:r>
            <a:r>
              <a:rPr lang="en-US" sz="2100" b="1" i="1" dirty="0" smtClean="0">
                <a:solidFill>
                  <a:srgbClr val="FF0000"/>
                </a:solidFill>
                <a:latin typeface="Avenir Book"/>
                <a:cs typeface="Avenir Book"/>
              </a:rPr>
              <a:t>Decentralization Units </a:t>
            </a:r>
            <a:r>
              <a:rPr lang="en-US" sz="2100" dirty="0" smtClean="0">
                <a:latin typeface="Avenir Book"/>
                <a:cs typeface="Avenir Book"/>
              </a:rPr>
              <a:t>at relevant primary and sector ministries and agencies – </a:t>
            </a:r>
            <a:r>
              <a:rPr lang="en-US" i="1" dirty="0" smtClean="0">
                <a:latin typeface="Avenir Book"/>
                <a:cs typeface="Avenir Book"/>
              </a:rPr>
              <a:t>For the duration of strategy Development and implementation;</a:t>
            </a:r>
          </a:p>
          <a:p>
            <a:pPr marL="342900" indent="-342900">
              <a:buFontTx/>
              <a:buChar char="-"/>
            </a:pPr>
            <a:endParaRPr lang="en-US" sz="600" dirty="0" smtClean="0">
              <a:latin typeface="Avenir Book"/>
              <a:cs typeface="Avenir Book"/>
            </a:endParaRPr>
          </a:p>
          <a:p>
            <a:pPr marL="342900" indent="-342900">
              <a:buFontTx/>
              <a:buChar char="-"/>
            </a:pPr>
            <a:r>
              <a:rPr lang="en-US" sz="2100" dirty="0" smtClean="0">
                <a:latin typeface="Avenir Book"/>
                <a:cs typeface="Avenir Book"/>
              </a:rPr>
              <a:t>Support and strengthen the </a:t>
            </a:r>
            <a:r>
              <a:rPr lang="en-US" sz="2100" b="1" i="1" dirty="0" smtClean="0">
                <a:solidFill>
                  <a:srgbClr val="FF0000"/>
                </a:solidFill>
                <a:latin typeface="Avenir Book"/>
                <a:cs typeface="Avenir Book"/>
              </a:rPr>
              <a:t>Inter-ministerial Committee &amp; its Technical Committee for Decentralization</a:t>
            </a:r>
            <a:r>
              <a:rPr lang="en-US" sz="2100" dirty="0" smtClean="0">
                <a:latin typeface="Avenir Book"/>
                <a:cs typeface="Avenir Book"/>
              </a:rPr>
              <a:t> - </a:t>
            </a:r>
            <a:r>
              <a:rPr lang="en-US" i="1" dirty="0" smtClean="0">
                <a:latin typeface="Avenir Book"/>
                <a:cs typeface="Avenir Book"/>
              </a:rPr>
              <a:t>For the duration of strategy development and implementation</a:t>
            </a:r>
            <a:r>
              <a:rPr lang="en-US" dirty="0" smtClean="0">
                <a:latin typeface="Avenir Book"/>
                <a:cs typeface="Avenir Book"/>
              </a:rPr>
              <a:t>;</a:t>
            </a:r>
          </a:p>
        </p:txBody>
      </p:sp>
      <p:pic>
        <p:nvPicPr>
          <p:cNvPr id="10" name="Picture 9" descr="Macintosh HD:Users:sally:Documents:UNCDF:Communications Materials:UNCDF Branding:UNCDF_logo.png"/>
          <p:cNvPicPr/>
          <p:nvPr/>
        </p:nvPicPr>
        <p:blipFill>
          <a:blip r:embed="rId2"/>
          <a:srcRect/>
          <a:stretch>
            <a:fillRect/>
          </a:stretch>
        </p:blipFill>
        <p:spPr bwMode="auto">
          <a:xfrm>
            <a:off x="0" y="0"/>
            <a:ext cx="935704" cy="945222"/>
          </a:xfrm>
          <a:prstGeom prst="rect">
            <a:avLst/>
          </a:prstGeom>
          <a:noFill/>
        </p:spPr>
      </p:pic>
      <p:sp>
        <p:nvSpPr>
          <p:cNvPr id="11" name="Rectangle 10"/>
          <p:cNvSpPr/>
          <p:nvPr/>
        </p:nvSpPr>
        <p:spPr>
          <a:xfrm>
            <a:off x="935704" y="0"/>
            <a:ext cx="8208296" cy="878374"/>
          </a:xfrm>
          <a:prstGeom prst="rect">
            <a:avLst/>
          </a:prstGeom>
          <a:solidFill>
            <a:srgbClr val="0B0763"/>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lvl="1"/>
            <a:r>
              <a:rPr lang="en-US" sz="2200" dirty="0" smtClean="0">
                <a:solidFill>
                  <a:schemeClr val="bg1"/>
                </a:solidFill>
              </a:rPr>
              <a:t>The Decentralization Strategy Development Proces</a:t>
            </a:r>
            <a:r>
              <a:rPr lang="en-US" sz="2200" dirty="0" smtClean="0">
                <a:solidFill>
                  <a:srgbClr val="FFFFFF"/>
                </a:solidFill>
              </a:rPr>
              <a:t>s</a:t>
            </a:r>
          </a:p>
          <a:p>
            <a:pPr lvl="1"/>
            <a:r>
              <a:rPr lang="en-US" sz="2100" dirty="0" smtClean="0">
                <a:solidFill>
                  <a:srgbClr val="FF0000"/>
                </a:solidFill>
              </a:rPr>
              <a:t>Institutionalizing the Strategy Development/Implementation Process </a:t>
            </a:r>
          </a:p>
        </p:txBody>
      </p:sp>
    </p:spTree>
    <p:extLst>
      <p:ext uri="{BB962C8B-B14F-4D97-AF65-F5344CB8AC3E}">
        <p14:creationId xmlns:p14="http://schemas.microsoft.com/office/powerpoint/2010/main" val="1113374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48980" y="5387474"/>
            <a:ext cx="7833980" cy="1318126"/>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p:nvSpPr>
        <p:spPr>
          <a:xfrm>
            <a:off x="954334" y="4465053"/>
            <a:ext cx="7833980" cy="868947"/>
          </a:xfrm>
          <a:prstGeom prst="rect">
            <a:avLst/>
          </a:prstGeom>
          <a:solidFill>
            <a:schemeClr val="bg1">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935704" y="1844842"/>
            <a:ext cx="7833980" cy="1163054"/>
          </a:xfrm>
          <a:prstGeom prst="rect">
            <a:avLst/>
          </a:prstGeom>
          <a:solidFill>
            <a:schemeClr val="bg1">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935704" y="3026612"/>
            <a:ext cx="7833980" cy="1438440"/>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descr="Macintosh HD:Users:sally:Documents:UNCDF:Communications Materials:UNCDF Branding:UNCDF_logo.png"/>
          <p:cNvPicPr/>
          <p:nvPr/>
        </p:nvPicPr>
        <p:blipFill>
          <a:blip r:embed="rId2"/>
          <a:srcRect/>
          <a:stretch>
            <a:fillRect/>
          </a:stretch>
        </p:blipFill>
        <p:spPr bwMode="auto">
          <a:xfrm>
            <a:off x="0" y="0"/>
            <a:ext cx="935704" cy="945222"/>
          </a:xfrm>
          <a:prstGeom prst="rect">
            <a:avLst/>
          </a:prstGeom>
          <a:noFill/>
        </p:spPr>
      </p:pic>
      <p:sp>
        <p:nvSpPr>
          <p:cNvPr id="9" name="TextBox 8"/>
          <p:cNvSpPr txBox="1"/>
          <p:nvPr/>
        </p:nvSpPr>
        <p:spPr>
          <a:xfrm>
            <a:off x="949072" y="895689"/>
            <a:ext cx="7820612" cy="5863143"/>
          </a:xfrm>
          <a:prstGeom prst="rect">
            <a:avLst/>
          </a:prstGeom>
          <a:noFill/>
        </p:spPr>
        <p:txBody>
          <a:bodyPr wrap="square" rtlCol="0">
            <a:spAutoFit/>
          </a:bodyPr>
          <a:lstStyle/>
          <a:p>
            <a:r>
              <a:rPr lang="en-US" sz="1900" dirty="0" smtClean="0">
                <a:latin typeface="Avenir Book"/>
                <a:cs typeface="Avenir Book"/>
              </a:rPr>
              <a:t>Conduct an </a:t>
            </a:r>
            <a:r>
              <a:rPr lang="en-US" sz="1900" b="1" dirty="0" smtClean="0">
                <a:solidFill>
                  <a:srgbClr val="FF0000"/>
                </a:solidFill>
                <a:latin typeface="Avenir Book"/>
                <a:cs typeface="Avenir Book"/>
              </a:rPr>
              <a:t>Integrated Diagnostic </a:t>
            </a:r>
            <a:r>
              <a:rPr lang="en-US" sz="1900" dirty="0" smtClean="0">
                <a:latin typeface="Avenir Book"/>
                <a:cs typeface="Avenir Book"/>
              </a:rPr>
              <a:t>to gain an in-depth understanding of the </a:t>
            </a:r>
            <a:r>
              <a:rPr lang="en-US" sz="1900" b="1" dirty="0" smtClean="0">
                <a:solidFill>
                  <a:srgbClr val="FF0000"/>
                </a:solidFill>
                <a:latin typeface="Avenir Book"/>
                <a:cs typeface="Avenir Book"/>
              </a:rPr>
              <a:t>nature of demand for Decentralization Reform </a:t>
            </a:r>
            <a:r>
              <a:rPr lang="en-US" sz="1900" dirty="0" smtClean="0">
                <a:latin typeface="Avenir Book"/>
                <a:cs typeface="Avenir Book"/>
              </a:rPr>
              <a:t>– What are its developmental, institutional, political and social objectives:</a:t>
            </a:r>
          </a:p>
          <a:p>
            <a:endParaRPr lang="en-US" sz="800" dirty="0">
              <a:latin typeface="Avenir Book"/>
              <a:cs typeface="Avenir Book"/>
            </a:endParaRPr>
          </a:p>
          <a:p>
            <a:pPr marL="285750" indent="-285750">
              <a:buFontTx/>
              <a:buChar char="-"/>
            </a:pPr>
            <a:r>
              <a:rPr lang="en-US" sz="1700" dirty="0" smtClean="0">
                <a:latin typeface="Avenir Book"/>
                <a:cs typeface="Avenir Book"/>
              </a:rPr>
              <a:t>Conduct an in-depth assessment (building on existing work) of </a:t>
            </a:r>
            <a:r>
              <a:rPr lang="en-US" sz="1700" b="1" dirty="0" smtClean="0">
                <a:solidFill>
                  <a:srgbClr val="FF0000"/>
                </a:solidFill>
                <a:latin typeface="Avenir Book"/>
                <a:cs typeface="Avenir Book"/>
              </a:rPr>
              <a:t>the state of local development </a:t>
            </a:r>
            <a:r>
              <a:rPr lang="en-US" sz="1700" dirty="0" smtClean="0">
                <a:latin typeface="Avenir Book"/>
                <a:cs typeface="Avenir Book"/>
              </a:rPr>
              <a:t>in Jordan and identify and analyze the key local development challenges and their primary causes – systemic/endogenous and exogenous;</a:t>
            </a:r>
          </a:p>
          <a:p>
            <a:pPr marL="285750" indent="-285750">
              <a:buFontTx/>
              <a:buChar char="-"/>
            </a:pPr>
            <a:endParaRPr lang="en-US" sz="700" dirty="0" smtClean="0">
              <a:latin typeface="Avenir Book"/>
              <a:cs typeface="Avenir Book"/>
            </a:endParaRPr>
          </a:p>
          <a:p>
            <a:pPr marL="285750" indent="-285750">
              <a:buFontTx/>
              <a:buChar char="-"/>
            </a:pPr>
            <a:r>
              <a:rPr lang="en-US" sz="1700" dirty="0" smtClean="0">
                <a:latin typeface="Avenir Book"/>
                <a:cs typeface="Avenir Book"/>
              </a:rPr>
              <a:t>Analyze (building on previous work) the </a:t>
            </a:r>
            <a:r>
              <a:rPr lang="en-US" sz="1700" b="1" dirty="0" smtClean="0">
                <a:solidFill>
                  <a:srgbClr val="FF0000"/>
                </a:solidFill>
                <a:latin typeface="Avenir Book"/>
                <a:cs typeface="Avenir Book"/>
              </a:rPr>
              <a:t>policy, legal and regulatory framework, institutional structure</a:t>
            </a:r>
            <a:r>
              <a:rPr lang="en-US" sz="1700" dirty="0" smtClean="0">
                <a:latin typeface="Avenir Book"/>
                <a:cs typeface="Avenir Book"/>
              </a:rPr>
              <a:t>, operating systems, procedures and capacities of Jordan’s system of local administration (including de-concentrated departments of central ministries and agencies) and other centralized entities operating locally;</a:t>
            </a:r>
          </a:p>
          <a:p>
            <a:pPr marL="285750" indent="-285750">
              <a:buFontTx/>
              <a:buChar char="-"/>
            </a:pPr>
            <a:endParaRPr lang="en-US" sz="700" dirty="0" smtClean="0">
              <a:latin typeface="Avenir Book"/>
              <a:cs typeface="Avenir Book"/>
            </a:endParaRPr>
          </a:p>
          <a:p>
            <a:pPr marL="285750" indent="-285750">
              <a:buFontTx/>
              <a:buChar char="-"/>
            </a:pPr>
            <a:r>
              <a:rPr lang="en-US" sz="1700" dirty="0" smtClean="0">
                <a:latin typeface="Avenir Book"/>
                <a:cs typeface="Avenir Book"/>
              </a:rPr>
              <a:t>Assess the </a:t>
            </a:r>
            <a:r>
              <a:rPr lang="en-US" sz="1700" b="1" dirty="0" smtClean="0">
                <a:solidFill>
                  <a:srgbClr val="FF0000"/>
                </a:solidFill>
                <a:latin typeface="Avenir Book"/>
                <a:cs typeface="Avenir Book"/>
              </a:rPr>
              <a:t>performance</a:t>
            </a:r>
            <a:r>
              <a:rPr lang="en-US" sz="1700" dirty="0" smtClean="0">
                <a:latin typeface="Avenir Book"/>
                <a:cs typeface="Avenir Book"/>
              </a:rPr>
              <a:t> of these various entities and the </a:t>
            </a:r>
            <a:r>
              <a:rPr lang="en-US" sz="1700" b="1" dirty="0" smtClean="0">
                <a:solidFill>
                  <a:srgbClr val="FF0000"/>
                </a:solidFill>
                <a:latin typeface="Avenir Book"/>
                <a:cs typeface="Avenir Book"/>
              </a:rPr>
              <a:t>outputs</a:t>
            </a:r>
            <a:r>
              <a:rPr lang="en-US" sz="1700" dirty="0" smtClean="0">
                <a:latin typeface="Avenir Book"/>
                <a:cs typeface="Avenir Book"/>
              </a:rPr>
              <a:t> they generate and the </a:t>
            </a:r>
            <a:r>
              <a:rPr lang="en-US" sz="1700" b="1" dirty="0" smtClean="0">
                <a:solidFill>
                  <a:srgbClr val="FF0000"/>
                </a:solidFill>
                <a:latin typeface="Avenir Book"/>
                <a:cs typeface="Avenir Book"/>
              </a:rPr>
              <a:t>quality of their impact </a:t>
            </a:r>
            <a:r>
              <a:rPr lang="en-US" sz="1700" dirty="0" smtClean="0">
                <a:latin typeface="Avenir Book"/>
                <a:cs typeface="Avenir Book"/>
              </a:rPr>
              <a:t>on the state of local development and on the particular aspect of it that they are expected to serve or address;</a:t>
            </a:r>
          </a:p>
          <a:p>
            <a:pPr marL="285750" indent="-285750">
              <a:buFontTx/>
              <a:buChar char="-"/>
            </a:pPr>
            <a:endParaRPr lang="en-US" sz="700" dirty="0" smtClean="0">
              <a:latin typeface="Avenir Book"/>
              <a:cs typeface="Avenir Book"/>
            </a:endParaRPr>
          </a:p>
          <a:p>
            <a:pPr marL="285750" indent="-285750">
              <a:buFontTx/>
              <a:buChar char="-"/>
            </a:pPr>
            <a:r>
              <a:rPr lang="en-US" sz="1700" dirty="0" smtClean="0">
                <a:latin typeface="Avenir Book"/>
                <a:cs typeface="Avenir Book"/>
              </a:rPr>
              <a:t>Analyze the </a:t>
            </a:r>
            <a:r>
              <a:rPr lang="en-US" sz="1700" b="1" dirty="0" smtClean="0">
                <a:solidFill>
                  <a:srgbClr val="FF0000"/>
                </a:solidFill>
                <a:latin typeface="Avenir Book"/>
                <a:cs typeface="Avenir Book"/>
              </a:rPr>
              <a:t>prevailing institutional, political and social dynamics </a:t>
            </a:r>
            <a:r>
              <a:rPr lang="en-US" sz="1700" dirty="0" smtClean="0">
                <a:latin typeface="Avenir Book"/>
                <a:cs typeface="Avenir Book"/>
              </a:rPr>
              <a:t>that have influenced Jordan’s decentralization efforts and that are expected to play an important role in shaping the process of articulation of Jordan’s decentralization Vision and Policy and the formulation and implementation of the reform Strategy;    </a:t>
            </a:r>
            <a:endParaRPr lang="en-US" sz="1700" dirty="0"/>
          </a:p>
        </p:txBody>
      </p:sp>
      <p:sp>
        <p:nvSpPr>
          <p:cNvPr id="10" name="Rectangle 9"/>
          <p:cNvSpPr/>
          <p:nvPr/>
        </p:nvSpPr>
        <p:spPr>
          <a:xfrm>
            <a:off x="935704" y="0"/>
            <a:ext cx="8208296" cy="878374"/>
          </a:xfrm>
          <a:prstGeom prst="rect">
            <a:avLst/>
          </a:prstGeom>
          <a:solidFill>
            <a:srgbClr val="0B0763"/>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lvl="1"/>
            <a:r>
              <a:rPr lang="en-US" sz="2300" dirty="0" smtClean="0">
                <a:solidFill>
                  <a:schemeClr val="bg1"/>
                </a:solidFill>
              </a:rPr>
              <a:t>The Decentralization Strategy Development Proces</a:t>
            </a:r>
            <a:r>
              <a:rPr lang="en-US" sz="2300" dirty="0" smtClean="0">
                <a:solidFill>
                  <a:srgbClr val="FFFFFF"/>
                </a:solidFill>
              </a:rPr>
              <a:t>s</a:t>
            </a:r>
          </a:p>
          <a:p>
            <a:pPr lvl="1">
              <a:lnSpc>
                <a:spcPct val="80000"/>
              </a:lnSpc>
            </a:pPr>
            <a:r>
              <a:rPr lang="en-US" sz="2000" dirty="0" smtClean="0">
                <a:solidFill>
                  <a:srgbClr val="FF0000"/>
                </a:solidFill>
              </a:rPr>
              <a:t>Conducting the Diagnostic of the State of Local Development &amp; of the Local Administration and Municipal System</a:t>
            </a:r>
          </a:p>
        </p:txBody>
      </p:sp>
    </p:spTree>
    <p:extLst>
      <p:ext uri="{BB962C8B-B14F-4D97-AF65-F5344CB8AC3E}">
        <p14:creationId xmlns:p14="http://schemas.microsoft.com/office/powerpoint/2010/main" val="2744140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62440" y="1898315"/>
            <a:ext cx="7833980" cy="4866105"/>
          </a:xfrm>
          <a:prstGeom prst="rect">
            <a:avLst/>
          </a:prstGeom>
          <a:solidFill>
            <a:schemeClr val="bg1">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p:nvSpPr>
        <p:spPr>
          <a:xfrm>
            <a:off x="1524000" y="5058631"/>
            <a:ext cx="7245684" cy="1705789"/>
          </a:xfrm>
          <a:prstGeom prst="rect">
            <a:avLst/>
          </a:prstGeom>
          <a:solidFill>
            <a:schemeClr val="bg1">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1524000" y="3248547"/>
            <a:ext cx="7245684" cy="1208505"/>
          </a:xfrm>
          <a:prstGeom prst="rect">
            <a:avLst/>
          </a:prstGeom>
          <a:solidFill>
            <a:schemeClr val="bg1">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1524000" y="4457052"/>
            <a:ext cx="7245684" cy="601579"/>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1524000" y="2646968"/>
            <a:ext cx="7245684" cy="601579"/>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Macintosh HD:Users:sally:Documents:UNCDF:Communications Materials:UNCDF Branding:UNCDF_logo.png"/>
          <p:cNvPicPr/>
          <p:nvPr/>
        </p:nvPicPr>
        <p:blipFill>
          <a:blip r:embed="rId2"/>
          <a:srcRect/>
          <a:stretch>
            <a:fillRect/>
          </a:stretch>
        </p:blipFill>
        <p:spPr bwMode="auto">
          <a:xfrm>
            <a:off x="0" y="0"/>
            <a:ext cx="935704" cy="945222"/>
          </a:xfrm>
          <a:prstGeom prst="rect">
            <a:avLst/>
          </a:prstGeom>
          <a:noFill/>
        </p:spPr>
      </p:pic>
      <p:sp>
        <p:nvSpPr>
          <p:cNvPr id="10" name="TextBox 9"/>
          <p:cNvSpPr txBox="1"/>
          <p:nvPr/>
        </p:nvSpPr>
        <p:spPr>
          <a:xfrm>
            <a:off x="975808" y="935793"/>
            <a:ext cx="7820612" cy="5847755"/>
          </a:xfrm>
          <a:prstGeom prst="rect">
            <a:avLst/>
          </a:prstGeom>
          <a:noFill/>
        </p:spPr>
        <p:txBody>
          <a:bodyPr wrap="square" rtlCol="0">
            <a:spAutoFit/>
          </a:bodyPr>
          <a:lstStyle/>
          <a:p>
            <a:pPr marL="342900" indent="-342900">
              <a:buFontTx/>
              <a:buChar char="-"/>
            </a:pPr>
            <a:r>
              <a:rPr lang="en-US" sz="1900" dirty="0" smtClean="0">
                <a:latin typeface="Avenir Book"/>
                <a:cs typeface="Avenir Book"/>
              </a:rPr>
              <a:t>Consolidation and synthesis of the outcome of the National Dialogue and the derivation of the agreed Decentralization Vision and the Drafting of Jordan’s Policy on Decentralization Reform;</a:t>
            </a:r>
          </a:p>
          <a:p>
            <a:pPr marL="342900" indent="-342900">
              <a:buFontTx/>
              <a:buChar char="-"/>
            </a:pPr>
            <a:endParaRPr lang="en-US" sz="500" dirty="0" smtClean="0">
              <a:latin typeface="Avenir Book"/>
              <a:cs typeface="Avenir Book"/>
            </a:endParaRPr>
          </a:p>
          <a:p>
            <a:pPr marL="342900" indent="-342900">
              <a:buFontTx/>
              <a:buChar char="-"/>
            </a:pPr>
            <a:r>
              <a:rPr lang="en-US" sz="1900" dirty="0" smtClean="0">
                <a:latin typeface="Avenir Book"/>
                <a:cs typeface="Avenir Book"/>
              </a:rPr>
              <a:t>Development of the National Decentralization Strategy and Programme:</a:t>
            </a:r>
          </a:p>
          <a:p>
            <a:pPr marL="342900" indent="-342900">
              <a:buFontTx/>
              <a:buChar char="-"/>
            </a:pPr>
            <a:endParaRPr lang="en-US" sz="1000" dirty="0" smtClean="0">
              <a:latin typeface="Avenir Book"/>
              <a:cs typeface="Avenir Book"/>
            </a:endParaRPr>
          </a:p>
          <a:p>
            <a:pPr marL="800100" lvl="1" indent="-342900">
              <a:buFontTx/>
              <a:buChar char="-"/>
            </a:pPr>
            <a:r>
              <a:rPr lang="en-US" dirty="0" smtClean="0">
                <a:latin typeface="Avenir Book"/>
                <a:cs typeface="Avenir Book"/>
              </a:rPr>
              <a:t>Define the </a:t>
            </a:r>
            <a:r>
              <a:rPr lang="en-US" b="1" dirty="0" smtClean="0">
                <a:solidFill>
                  <a:srgbClr val="FF0000"/>
                </a:solidFill>
                <a:latin typeface="Avenir Book"/>
                <a:cs typeface="Avenir Book"/>
              </a:rPr>
              <a:t>Policy, Legal and Regulatory Framework</a:t>
            </a:r>
            <a:r>
              <a:rPr lang="en-US" dirty="0" smtClean="0">
                <a:latin typeface="Avenir Book"/>
                <a:cs typeface="Avenir Book"/>
              </a:rPr>
              <a:t> of the reformed system of local administration/government;</a:t>
            </a:r>
          </a:p>
          <a:p>
            <a:pPr marL="800100" lvl="1" indent="-342900">
              <a:buFontTx/>
              <a:buChar char="-"/>
            </a:pPr>
            <a:endParaRPr lang="en-US" sz="400" dirty="0" smtClean="0">
              <a:latin typeface="Avenir Book"/>
              <a:cs typeface="Avenir Book"/>
            </a:endParaRPr>
          </a:p>
          <a:p>
            <a:pPr marL="800100" lvl="1" indent="-342900">
              <a:buFontTx/>
              <a:buChar char="-"/>
            </a:pPr>
            <a:r>
              <a:rPr lang="en-US" dirty="0" smtClean="0">
                <a:latin typeface="Avenir Book"/>
                <a:cs typeface="Avenir Book"/>
              </a:rPr>
              <a:t>Elaborate the </a:t>
            </a:r>
            <a:r>
              <a:rPr lang="en-US" b="1" dirty="0" smtClean="0">
                <a:solidFill>
                  <a:srgbClr val="FF0000"/>
                </a:solidFill>
                <a:latin typeface="Avenir Book"/>
                <a:cs typeface="Avenir Book"/>
              </a:rPr>
              <a:t>institutional and organizational structure </a:t>
            </a:r>
            <a:r>
              <a:rPr lang="en-US" dirty="0" smtClean="0">
                <a:latin typeface="Avenir Book"/>
                <a:cs typeface="Avenir Book"/>
              </a:rPr>
              <a:t>of the reformed system, its inter-governmental relations, lines of vertical (upward and downward) as well as horizontal accountabilities and its functional and resource assignments;</a:t>
            </a:r>
          </a:p>
          <a:p>
            <a:pPr lvl="1"/>
            <a:endParaRPr lang="en-US" sz="400" dirty="0" smtClean="0">
              <a:latin typeface="Avenir Book"/>
              <a:cs typeface="Avenir Book"/>
            </a:endParaRPr>
          </a:p>
          <a:p>
            <a:pPr marL="800100" lvl="1" indent="-342900">
              <a:buFontTx/>
              <a:buChar char="-"/>
            </a:pPr>
            <a:r>
              <a:rPr lang="en-US" dirty="0" smtClean="0">
                <a:latin typeface="Avenir Book"/>
                <a:cs typeface="Avenir Book"/>
              </a:rPr>
              <a:t>Detail the </a:t>
            </a:r>
            <a:r>
              <a:rPr lang="en-US" b="1" dirty="0" smtClean="0">
                <a:solidFill>
                  <a:srgbClr val="FF0000"/>
                </a:solidFill>
                <a:latin typeface="Avenir Book"/>
                <a:cs typeface="Avenir Book"/>
              </a:rPr>
              <a:t>Operational </a:t>
            </a:r>
            <a:r>
              <a:rPr lang="en-US" b="1" dirty="0">
                <a:solidFill>
                  <a:srgbClr val="FF0000"/>
                </a:solidFill>
                <a:latin typeface="Avenir Book"/>
                <a:cs typeface="Avenir Book"/>
              </a:rPr>
              <a:t>S</a:t>
            </a:r>
            <a:r>
              <a:rPr lang="en-US" b="1" dirty="0" smtClean="0">
                <a:solidFill>
                  <a:srgbClr val="FF0000"/>
                </a:solidFill>
                <a:latin typeface="Avenir Book"/>
                <a:cs typeface="Avenir Book"/>
              </a:rPr>
              <a:t>ystems, Procedures and Capacities </a:t>
            </a:r>
            <a:r>
              <a:rPr lang="en-US" dirty="0" smtClean="0">
                <a:latin typeface="Avenir Book"/>
                <a:cs typeface="Avenir Book"/>
              </a:rPr>
              <a:t>of the new Local administration/government at its various tiers;</a:t>
            </a:r>
          </a:p>
          <a:p>
            <a:pPr marL="800100" lvl="1" indent="-342900">
              <a:buFontTx/>
              <a:buChar char="-"/>
            </a:pPr>
            <a:endParaRPr lang="en-US" sz="400" dirty="0" smtClean="0">
              <a:latin typeface="Avenir Book"/>
              <a:cs typeface="Avenir Book"/>
            </a:endParaRPr>
          </a:p>
          <a:p>
            <a:pPr marL="800100" lvl="1" indent="-342900">
              <a:buFontTx/>
              <a:buChar char="-"/>
            </a:pPr>
            <a:r>
              <a:rPr lang="en-US" dirty="0" smtClean="0">
                <a:latin typeface="Avenir Book"/>
                <a:cs typeface="Avenir Book"/>
              </a:rPr>
              <a:t>Describe the Institutional arrangements/structures to be used for implementing the </a:t>
            </a:r>
            <a:r>
              <a:rPr lang="en-US" b="1" dirty="0" smtClean="0">
                <a:solidFill>
                  <a:srgbClr val="FF0000"/>
                </a:solidFill>
                <a:latin typeface="Avenir Book"/>
                <a:cs typeface="Avenir Book"/>
              </a:rPr>
              <a:t>National </a:t>
            </a:r>
            <a:r>
              <a:rPr lang="en-US" b="1" dirty="0">
                <a:solidFill>
                  <a:srgbClr val="FF0000"/>
                </a:solidFill>
                <a:latin typeface="Avenir Book"/>
                <a:cs typeface="Avenir Book"/>
              </a:rPr>
              <a:t>P</a:t>
            </a:r>
            <a:r>
              <a:rPr lang="en-US" b="1" dirty="0" smtClean="0">
                <a:solidFill>
                  <a:srgbClr val="FF0000"/>
                </a:solidFill>
                <a:latin typeface="Avenir Book"/>
                <a:cs typeface="Avenir Book"/>
              </a:rPr>
              <a:t>rogramme </a:t>
            </a:r>
            <a:r>
              <a:rPr lang="en-US" dirty="0" smtClean="0">
                <a:latin typeface="Avenir Book"/>
                <a:cs typeface="Avenir Book"/>
              </a:rPr>
              <a:t>and outline the roles and responsibilities, time-frame, sequence and methodologies to be used in the Implementation of the National Programme which will introduce the policy, institutional, operational and capacity reforms outlined in the National Strategy;</a:t>
            </a:r>
          </a:p>
        </p:txBody>
      </p:sp>
      <p:sp>
        <p:nvSpPr>
          <p:cNvPr id="11" name="Rectangle 10"/>
          <p:cNvSpPr/>
          <p:nvPr/>
        </p:nvSpPr>
        <p:spPr>
          <a:xfrm>
            <a:off x="935704" y="0"/>
            <a:ext cx="8208296" cy="878374"/>
          </a:xfrm>
          <a:prstGeom prst="rect">
            <a:avLst/>
          </a:prstGeom>
          <a:solidFill>
            <a:srgbClr val="0B0763"/>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lvl="1"/>
            <a:r>
              <a:rPr lang="en-US" sz="2300" dirty="0" smtClean="0">
                <a:solidFill>
                  <a:schemeClr val="bg1"/>
                </a:solidFill>
              </a:rPr>
              <a:t>The Decentralization Strategy Development Proces</a:t>
            </a:r>
            <a:r>
              <a:rPr lang="en-US" sz="2300" dirty="0" smtClean="0">
                <a:solidFill>
                  <a:srgbClr val="FFFFFF"/>
                </a:solidFill>
              </a:rPr>
              <a:t>s</a:t>
            </a:r>
          </a:p>
          <a:p>
            <a:pPr lvl="1">
              <a:lnSpc>
                <a:spcPct val="80000"/>
              </a:lnSpc>
            </a:pPr>
            <a:r>
              <a:rPr lang="en-US" sz="2000" dirty="0" smtClean="0">
                <a:solidFill>
                  <a:srgbClr val="FF0000"/>
                </a:solidFill>
              </a:rPr>
              <a:t>Articulation of Jordan’s Decentralization Vision, Policy and Strategy</a:t>
            </a:r>
          </a:p>
        </p:txBody>
      </p:sp>
    </p:spTree>
    <p:extLst>
      <p:ext uri="{BB962C8B-B14F-4D97-AF65-F5344CB8AC3E}">
        <p14:creationId xmlns:p14="http://schemas.microsoft.com/office/powerpoint/2010/main" val="18218889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ine 173"/>
          <p:cNvSpPr>
            <a:spLocks noChangeShapeType="1"/>
          </p:cNvSpPr>
          <p:nvPr/>
        </p:nvSpPr>
        <p:spPr bwMode="auto">
          <a:xfrm>
            <a:off x="989176" y="2063823"/>
            <a:ext cx="25472" cy="3429001"/>
          </a:xfrm>
          <a:prstGeom prst="line">
            <a:avLst/>
          </a:prstGeom>
          <a:noFill/>
          <a:ln w="38100">
            <a:solidFill>
              <a:schemeClr val="tx1">
                <a:lumMod val="65000"/>
                <a:lumOff val="35000"/>
              </a:schemeClr>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pic>
        <p:nvPicPr>
          <p:cNvPr id="5" name="Picture 4" descr="Macintosh HD:Users:sally:Documents:UNCDF:Communications Materials:UNCDF Branding:UNCDF_logo.png"/>
          <p:cNvPicPr/>
          <p:nvPr/>
        </p:nvPicPr>
        <p:blipFill>
          <a:blip r:embed="rId2"/>
          <a:srcRect/>
          <a:stretch>
            <a:fillRect/>
          </a:stretch>
        </p:blipFill>
        <p:spPr bwMode="auto">
          <a:xfrm>
            <a:off x="0" y="0"/>
            <a:ext cx="935704" cy="945222"/>
          </a:xfrm>
          <a:prstGeom prst="rect">
            <a:avLst/>
          </a:prstGeom>
          <a:noFill/>
        </p:spPr>
      </p:pic>
      <p:sp>
        <p:nvSpPr>
          <p:cNvPr id="6" name="Rectangle 5"/>
          <p:cNvSpPr/>
          <p:nvPr/>
        </p:nvSpPr>
        <p:spPr>
          <a:xfrm>
            <a:off x="935704" y="0"/>
            <a:ext cx="8208296" cy="878374"/>
          </a:xfrm>
          <a:prstGeom prst="rect">
            <a:avLst/>
          </a:prstGeom>
          <a:solidFill>
            <a:srgbClr val="0B076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lvl="1"/>
            <a:r>
              <a:rPr lang="en-US" sz="2200" dirty="0" smtClean="0"/>
              <a:t>The Scope of Decentralization Reform Strategy &amp; </a:t>
            </a:r>
            <a:r>
              <a:rPr lang="en-US" sz="2200" dirty="0"/>
              <a:t>N</a:t>
            </a:r>
            <a:r>
              <a:rPr lang="en-US" sz="2200" dirty="0" smtClean="0"/>
              <a:t>ational Implementation Programme</a:t>
            </a:r>
            <a:endParaRPr lang="en-US" sz="2200" dirty="0"/>
          </a:p>
        </p:txBody>
      </p:sp>
      <p:sp>
        <p:nvSpPr>
          <p:cNvPr id="7" name="AutoShape 182"/>
          <p:cNvSpPr>
            <a:spLocks noChangeArrowheads="1"/>
          </p:cNvSpPr>
          <p:nvPr/>
        </p:nvSpPr>
        <p:spPr bwMode="auto">
          <a:xfrm>
            <a:off x="2362200" y="3816424"/>
            <a:ext cx="6324600" cy="381000"/>
          </a:xfrm>
          <a:prstGeom prst="roundRect">
            <a:avLst>
              <a:gd name="adj" fmla="val 16667"/>
            </a:avLst>
          </a:prstGeom>
          <a:solidFill>
            <a:srgbClr val="F8F8F8"/>
          </a:solidFill>
          <a:ln w="9525" cap="rnd">
            <a:solidFill>
              <a:schemeClr val="tx1">
                <a:lumMod val="65000"/>
                <a:lumOff val="35000"/>
              </a:schemeClr>
            </a:solidFill>
            <a:prstDash val="sysDot"/>
            <a:round/>
            <a:headEnd/>
            <a:tailEnd/>
          </a:ln>
        </p:spPr>
        <p:txBody>
          <a:bodyPr wrap="none" anchor="ctr"/>
          <a:lstStyle/>
          <a:p>
            <a:pPr algn="ctr"/>
            <a:endParaRPr lang="en-US" sz="1600">
              <a:latin typeface="Comic Sans MS" charset="0"/>
            </a:endParaRPr>
          </a:p>
        </p:txBody>
      </p:sp>
      <p:sp>
        <p:nvSpPr>
          <p:cNvPr id="8" name="Rectangle 10"/>
          <p:cNvSpPr>
            <a:spLocks noChangeArrowheads="1"/>
          </p:cNvSpPr>
          <p:nvPr/>
        </p:nvSpPr>
        <p:spPr bwMode="auto">
          <a:xfrm>
            <a:off x="1671050" y="5492824"/>
            <a:ext cx="7015750" cy="609600"/>
          </a:xfrm>
          <a:prstGeom prst="rect">
            <a:avLst/>
          </a:prstGeom>
          <a:solidFill>
            <a:srgbClr val="D3D4F7"/>
          </a:solidFill>
          <a:ln w="3175">
            <a:solidFill>
              <a:schemeClr val="tx1"/>
            </a:solidFill>
            <a:prstDash val="dash"/>
            <a:miter lim="800000"/>
            <a:headEnd/>
            <a:tailEnd/>
          </a:ln>
        </p:spPr>
        <p:txBody>
          <a:bodyPr wrap="none" anchor="ctr"/>
          <a:lstStyle/>
          <a:p>
            <a:endParaRPr lang="en-US"/>
          </a:p>
        </p:txBody>
      </p:sp>
      <p:sp>
        <p:nvSpPr>
          <p:cNvPr id="9" name="AutoShape 135"/>
          <p:cNvSpPr>
            <a:spLocks noChangeArrowheads="1"/>
          </p:cNvSpPr>
          <p:nvPr/>
        </p:nvSpPr>
        <p:spPr bwMode="auto">
          <a:xfrm rot="16200000">
            <a:off x="5071768" y="2292130"/>
            <a:ext cx="214313" cy="7015749"/>
          </a:xfrm>
          <a:prstGeom prst="roundRect">
            <a:avLst>
              <a:gd name="adj" fmla="val 16667"/>
            </a:avLst>
          </a:prstGeom>
          <a:solidFill>
            <a:srgbClr val="EAFF23"/>
          </a:solidFill>
          <a:ln w="9525" cap="rnd">
            <a:solidFill>
              <a:schemeClr val="tx1"/>
            </a:solidFill>
            <a:prstDash val="sysDot"/>
            <a:round/>
            <a:headEnd/>
            <a:tailEnd/>
          </a:ln>
        </p:spPr>
        <p:txBody>
          <a:bodyPr wrap="none" anchor="ctr"/>
          <a:lstStyle/>
          <a:p>
            <a:endParaRPr lang="en-US"/>
          </a:p>
        </p:txBody>
      </p:sp>
      <p:sp>
        <p:nvSpPr>
          <p:cNvPr id="10" name="Rectangle 9"/>
          <p:cNvSpPr>
            <a:spLocks noChangeArrowheads="1"/>
          </p:cNvSpPr>
          <p:nvPr/>
        </p:nvSpPr>
        <p:spPr bwMode="auto">
          <a:xfrm>
            <a:off x="1671052" y="4273624"/>
            <a:ext cx="7015747" cy="685800"/>
          </a:xfrm>
          <a:prstGeom prst="rect">
            <a:avLst/>
          </a:prstGeom>
          <a:solidFill>
            <a:srgbClr val="D3D4F7"/>
          </a:solidFill>
          <a:ln w="9525">
            <a:solidFill>
              <a:schemeClr val="tx1"/>
            </a:solidFill>
            <a:prstDash val="dash"/>
            <a:miter lim="800000"/>
            <a:headEnd/>
            <a:tailEnd/>
          </a:ln>
        </p:spPr>
        <p:txBody>
          <a:bodyPr wrap="none" anchor="ctr"/>
          <a:lstStyle/>
          <a:p>
            <a:endParaRPr lang="en-US"/>
          </a:p>
        </p:txBody>
      </p:sp>
      <p:sp>
        <p:nvSpPr>
          <p:cNvPr id="11" name="AutoShape 134"/>
          <p:cNvSpPr>
            <a:spLocks noChangeArrowheads="1"/>
          </p:cNvSpPr>
          <p:nvPr/>
        </p:nvSpPr>
        <p:spPr bwMode="auto">
          <a:xfrm rot="16200000">
            <a:off x="5064626" y="1108650"/>
            <a:ext cx="228600" cy="7015748"/>
          </a:xfrm>
          <a:prstGeom prst="roundRect">
            <a:avLst>
              <a:gd name="adj" fmla="val 16667"/>
            </a:avLst>
          </a:prstGeom>
          <a:solidFill>
            <a:srgbClr val="EAFF23"/>
          </a:solidFill>
          <a:ln w="9525" cap="rnd">
            <a:solidFill>
              <a:schemeClr val="tx1"/>
            </a:solidFill>
            <a:prstDash val="sysDot"/>
            <a:round/>
            <a:headEnd/>
            <a:tailEnd/>
          </a:ln>
        </p:spPr>
        <p:txBody>
          <a:bodyPr wrap="none" anchor="ctr"/>
          <a:lstStyle/>
          <a:p>
            <a:endParaRPr lang="en-US"/>
          </a:p>
        </p:txBody>
      </p:sp>
      <p:sp>
        <p:nvSpPr>
          <p:cNvPr id="12" name="AutoShape 122"/>
          <p:cNvSpPr>
            <a:spLocks noChangeArrowheads="1"/>
          </p:cNvSpPr>
          <p:nvPr/>
        </p:nvSpPr>
        <p:spPr bwMode="auto">
          <a:xfrm>
            <a:off x="8201025" y="2444824"/>
            <a:ext cx="257175" cy="3581400"/>
          </a:xfrm>
          <a:prstGeom prst="roundRect">
            <a:avLst>
              <a:gd name="adj" fmla="val 16667"/>
            </a:avLst>
          </a:prstGeom>
          <a:solidFill>
            <a:srgbClr val="EAFF23"/>
          </a:solidFill>
          <a:ln w="9525" cap="rnd">
            <a:solidFill>
              <a:schemeClr val="tx1"/>
            </a:solidFill>
            <a:prstDash val="sysDot"/>
            <a:round/>
            <a:headEnd/>
            <a:tailEnd/>
          </a:ln>
        </p:spPr>
        <p:txBody>
          <a:bodyPr wrap="none" anchor="ctr"/>
          <a:lstStyle/>
          <a:p>
            <a:endParaRPr lang="en-US"/>
          </a:p>
        </p:txBody>
      </p:sp>
      <p:sp>
        <p:nvSpPr>
          <p:cNvPr id="13" name="AutoShape 121"/>
          <p:cNvSpPr>
            <a:spLocks noChangeArrowheads="1"/>
          </p:cNvSpPr>
          <p:nvPr/>
        </p:nvSpPr>
        <p:spPr bwMode="auto">
          <a:xfrm>
            <a:off x="7634288" y="2444824"/>
            <a:ext cx="276225" cy="3581400"/>
          </a:xfrm>
          <a:prstGeom prst="roundRect">
            <a:avLst>
              <a:gd name="adj" fmla="val 16667"/>
            </a:avLst>
          </a:prstGeom>
          <a:solidFill>
            <a:srgbClr val="EAFF23"/>
          </a:solidFill>
          <a:ln w="9525" cap="rnd">
            <a:solidFill>
              <a:schemeClr val="tx1"/>
            </a:solidFill>
            <a:prstDash val="sysDot"/>
            <a:round/>
            <a:headEnd/>
            <a:tailEnd/>
          </a:ln>
        </p:spPr>
        <p:txBody>
          <a:bodyPr wrap="none" anchor="ctr"/>
          <a:lstStyle/>
          <a:p>
            <a:endParaRPr lang="en-US"/>
          </a:p>
        </p:txBody>
      </p:sp>
      <p:sp>
        <p:nvSpPr>
          <p:cNvPr id="14" name="AutoShape 120"/>
          <p:cNvSpPr>
            <a:spLocks noChangeArrowheads="1"/>
          </p:cNvSpPr>
          <p:nvPr/>
        </p:nvSpPr>
        <p:spPr bwMode="auto">
          <a:xfrm>
            <a:off x="6891338" y="2444824"/>
            <a:ext cx="257175" cy="3581400"/>
          </a:xfrm>
          <a:prstGeom prst="roundRect">
            <a:avLst>
              <a:gd name="adj" fmla="val 16667"/>
            </a:avLst>
          </a:prstGeom>
          <a:solidFill>
            <a:srgbClr val="EAFF23"/>
          </a:solidFill>
          <a:ln w="9525" cap="rnd">
            <a:solidFill>
              <a:schemeClr val="tx1"/>
            </a:solidFill>
            <a:prstDash val="sysDot"/>
            <a:round/>
            <a:headEnd/>
            <a:tailEnd/>
          </a:ln>
        </p:spPr>
        <p:txBody>
          <a:bodyPr wrap="none" anchor="ctr"/>
          <a:lstStyle/>
          <a:p>
            <a:endParaRPr lang="en-US"/>
          </a:p>
        </p:txBody>
      </p:sp>
      <p:sp>
        <p:nvSpPr>
          <p:cNvPr id="15" name="AutoShape 119"/>
          <p:cNvSpPr>
            <a:spLocks noChangeArrowheads="1"/>
          </p:cNvSpPr>
          <p:nvPr/>
        </p:nvSpPr>
        <p:spPr bwMode="auto">
          <a:xfrm>
            <a:off x="6357938" y="2444824"/>
            <a:ext cx="257175" cy="3581400"/>
          </a:xfrm>
          <a:prstGeom prst="roundRect">
            <a:avLst>
              <a:gd name="adj" fmla="val 16667"/>
            </a:avLst>
          </a:prstGeom>
          <a:solidFill>
            <a:srgbClr val="EAFF23"/>
          </a:solidFill>
          <a:ln w="9525" cap="rnd">
            <a:solidFill>
              <a:schemeClr val="tx1"/>
            </a:solidFill>
            <a:prstDash val="sysDot"/>
            <a:round/>
            <a:headEnd/>
            <a:tailEnd/>
          </a:ln>
        </p:spPr>
        <p:txBody>
          <a:bodyPr wrap="none" anchor="ctr"/>
          <a:lstStyle/>
          <a:p>
            <a:endParaRPr lang="en-US"/>
          </a:p>
        </p:txBody>
      </p:sp>
      <p:sp>
        <p:nvSpPr>
          <p:cNvPr id="16" name="AutoShape 118"/>
          <p:cNvSpPr>
            <a:spLocks noChangeArrowheads="1"/>
          </p:cNvSpPr>
          <p:nvPr/>
        </p:nvSpPr>
        <p:spPr bwMode="auto">
          <a:xfrm>
            <a:off x="5791200" y="2444824"/>
            <a:ext cx="276225" cy="3581400"/>
          </a:xfrm>
          <a:prstGeom prst="roundRect">
            <a:avLst>
              <a:gd name="adj" fmla="val 16667"/>
            </a:avLst>
          </a:prstGeom>
          <a:solidFill>
            <a:srgbClr val="EAFF23"/>
          </a:solidFill>
          <a:ln w="9525" cap="rnd">
            <a:solidFill>
              <a:schemeClr val="tx1"/>
            </a:solidFill>
            <a:prstDash val="sysDot"/>
            <a:round/>
            <a:headEnd/>
            <a:tailEnd/>
          </a:ln>
        </p:spPr>
        <p:txBody>
          <a:bodyPr wrap="none" anchor="ctr"/>
          <a:lstStyle/>
          <a:p>
            <a:endParaRPr lang="en-US"/>
          </a:p>
        </p:txBody>
      </p:sp>
      <p:sp>
        <p:nvSpPr>
          <p:cNvPr id="17" name="AutoShape 117"/>
          <p:cNvSpPr>
            <a:spLocks noChangeArrowheads="1"/>
          </p:cNvSpPr>
          <p:nvPr/>
        </p:nvSpPr>
        <p:spPr bwMode="auto">
          <a:xfrm>
            <a:off x="5291138" y="2444824"/>
            <a:ext cx="257175" cy="3581400"/>
          </a:xfrm>
          <a:prstGeom prst="roundRect">
            <a:avLst>
              <a:gd name="adj" fmla="val 16667"/>
            </a:avLst>
          </a:prstGeom>
          <a:solidFill>
            <a:srgbClr val="EAFF23"/>
          </a:solidFill>
          <a:ln w="9525" cap="rnd">
            <a:solidFill>
              <a:schemeClr val="tx1"/>
            </a:solidFill>
            <a:prstDash val="sysDot"/>
            <a:round/>
            <a:headEnd/>
            <a:tailEnd/>
          </a:ln>
        </p:spPr>
        <p:txBody>
          <a:bodyPr wrap="none" anchor="ctr"/>
          <a:lstStyle/>
          <a:p>
            <a:endParaRPr lang="en-US"/>
          </a:p>
        </p:txBody>
      </p:sp>
      <p:sp>
        <p:nvSpPr>
          <p:cNvPr id="18" name="AutoShape 96"/>
          <p:cNvSpPr>
            <a:spLocks noChangeArrowheads="1"/>
          </p:cNvSpPr>
          <p:nvPr/>
        </p:nvSpPr>
        <p:spPr bwMode="auto">
          <a:xfrm>
            <a:off x="4800600" y="2444824"/>
            <a:ext cx="257175" cy="3581400"/>
          </a:xfrm>
          <a:prstGeom prst="roundRect">
            <a:avLst>
              <a:gd name="adj" fmla="val 16667"/>
            </a:avLst>
          </a:prstGeom>
          <a:solidFill>
            <a:srgbClr val="EAFF23"/>
          </a:solidFill>
          <a:ln w="9525" cap="rnd">
            <a:solidFill>
              <a:schemeClr val="tx1"/>
            </a:solidFill>
            <a:prstDash val="sysDot"/>
            <a:round/>
            <a:headEnd/>
            <a:tailEnd/>
          </a:ln>
        </p:spPr>
        <p:txBody>
          <a:bodyPr wrap="none" anchor="ctr"/>
          <a:lstStyle/>
          <a:p>
            <a:endParaRPr lang="en-US"/>
          </a:p>
        </p:txBody>
      </p:sp>
      <p:sp>
        <p:nvSpPr>
          <p:cNvPr id="19" name="AutoShape 99"/>
          <p:cNvSpPr>
            <a:spLocks noChangeArrowheads="1"/>
          </p:cNvSpPr>
          <p:nvPr/>
        </p:nvSpPr>
        <p:spPr bwMode="auto">
          <a:xfrm>
            <a:off x="3886200" y="2444824"/>
            <a:ext cx="228600" cy="3581400"/>
          </a:xfrm>
          <a:prstGeom prst="roundRect">
            <a:avLst>
              <a:gd name="adj" fmla="val 16667"/>
            </a:avLst>
          </a:prstGeom>
          <a:solidFill>
            <a:srgbClr val="EAFF23"/>
          </a:solidFill>
          <a:ln w="9525" cap="rnd">
            <a:solidFill>
              <a:schemeClr val="tx1"/>
            </a:solidFill>
            <a:prstDash val="sysDot"/>
            <a:round/>
            <a:headEnd/>
            <a:tailEnd/>
          </a:ln>
        </p:spPr>
        <p:txBody>
          <a:bodyPr wrap="none" anchor="ctr"/>
          <a:lstStyle/>
          <a:p>
            <a:endParaRPr lang="en-US"/>
          </a:p>
        </p:txBody>
      </p:sp>
      <p:sp>
        <p:nvSpPr>
          <p:cNvPr id="20" name="AutoShape 98"/>
          <p:cNvSpPr>
            <a:spLocks noChangeArrowheads="1"/>
          </p:cNvSpPr>
          <p:nvPr/>
        </p:nvSpPr>
        <p:spPr bwMode="auto">
          <a:xfrm>
            <a:off x="3429000" y="2444824"/>
            <a:ext cx="228600" cy="3581400"/>
          </a:xfrm>
          <a:prstGeom prst="roundRect">
            <a:avLst>
              <a:gd name="adj" fmla="val 16667"/>
            </a:avLst>
          </a:prstGeom>
          <a:solidFill>
            <a:srgbClr val="EAFF23"/>
          </a:solidFill>
          <a:ln w="9525" cap="rnd">
            <a:solidFill>
              <a:schemeClr val="tx1"/>
            </a:solidFill>
            <a:prstDash val="sysDot"/>
            <a:round/>
            <a:headEnd/>
            <a:tailEnd/>
          </a:ln>
        </p:spPr>
        <p:txBody>
          <a:bodyPr wrap="none" anchor="ctr"/>
          <a:lstStyle/>
          <a:p>
            <a:endParaRPr lang="en-US"/>
          </a:p>
        </p:txBody>
      </p:sp>
      <p:sp>
        <p:nvSpPr>
          <p:cNvPr id="21" name="AutoShape 97"/>
          <p:cNvSpPr>
            <a:spLocks noChangeArrowheads="1"/>
          </p:cNvSpPr>
          <p:nvPr/>
        </p:nvSpPr>
        <p:spPr bwMode="auto">
          <a:xfrm>
            <a:off x="2971800" y="2444824"/>
            <a:ext cx="228600" cy="3581400"/>
          </a:xfrm>
          <a:prstGeom prst="roundRect">
            <a:avLst>
              <a:gd name="adj" fmla="val 16667"/>
            </a:avLst>
          </a:prstGeom>
          <a:solidFill>
            <a:srgbClr val="EAFF23"/>
          </a:solidFill>
          <a:ln w="9525" cap="rnd">
            <a:solidFill>
              <a:schemeClr val="tx1"/>
            </a:solidFill>
            <a:prstDash val="sysDot"/>
            <a:round/>
            <a:headEnd/>
            <a:tailEnd/>
          </a:ln>
        </p:spPr>
        <p:txBody>
          <a:bodyPr wrap="none" anchor="ctr"/>
          <a:lstStyle/>
          <a:p>
            <a:endParaRPr lang="en-US"/>
          </a:p>
        </p:txBody>
      </p:sp>
      <p:sp>
        <p:nvSpPr>
          <p:cNvPr id="22" name="AutoShape 80"/>
          <p:cNvSpPr>
            <a:spLocks noChangeArrowheads="1"/>
          </p:cNvSpPr>
          <p:nvPr/>
        </p:nvSpPr>
        <p:spPr bwMode="auto">
          <a:xfrm>
            <a:off x="2514600" y="2444824"/>
            <a:ext cx="228600" cy="3581400"/>
          </a:xfrm>
          <a:prstGeom prst="roundRect">
            <a:avLst>
              <a:gd name="adj" fmla="val 16667"/>
            </a:avLst>
          </a:prstGeom>
          <a:solidFill>
            <a:srgbClr val="EAFF23"/>
          </a:solidFill>
          <a:ln w="9525" cap="rnd">
            <a:solidFill>
              <a:schemeClr val="tx1"/>
            </a:solidFill>
            <a:prstDash val="sysDot"/>
            <a:round/>
            <a:headEnd/>
            <a:tailEnd/>
          </a:ln>
        </p:spPr>
        <p:txBody>
          <a:bodyPr wrap="none" anchor="ctr"/>
          <a:lstStyle/>
          <a:p>
            <a:endParaRPr lang="en-US"/>
          </a:p>
        </p:txBody>
      </p:sp>
      <p:sp>
        <p:nvSpPr>
          <p:cNvPr id="23" name="Rectangle 3"/>
          <p:cNvSpPr>
            <a:spLocks noChangeArrowheads="1"/>
          </p:cNvSpPr>
          <p:nvPr/>
        </p:nvSpPr>
        <p:spPr bwMode="auto">
          <a:xfrm>
            <a:off x="2362200" y="2825824"/>
            <a:ext cx="1905000" cy="685800"/>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4" name="Rectangle 4"/>
          <p:cNvSpPr>
            <a:spLocks noChangeArrowheads="1"/>
          </p:cNvSpPr>
          <p:nvPr/>
        </p:nvSpPr>
        <p:spPr bwMode="auto">
          <a:xfrm>
            <a:off x="7467600" y="2825824"/>
            <a:ext cx="1143000" cy="685800"/>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 name="Rectangle 5"/>
          <p:cNvSpPr>
            <a:spLocks noChangeArrowheads="1"/>
          </p:cNvSpPr>
          <p:nvPr/>
        </p:nvSpPr>
        <p:spPr bwMode="auto">
          <a:xfrm>
            <a:off x="782040" y="2885967"/>
            <a:ext cx="609600" cy="916243"/>
          </a:xfrm>
          <a:prstGeom prst="rect">
            <a:avLst/>
          </a:prstGeom>
          <a:solidFill>
            <a:srgbClr val="EAFF23"/>
          </a:solidFill>
          <a:ln w="9525">
            <a:solidFill>
              <a:schemeClr val="tx1"/>
            </a:solidFill>
            <a:miter lim="800000"/>
            <a:headEnd/>
            <a:tailEnd/>
          </a:ln>
        </p:spPr>
        <p:txBody>
          <a:bodyPr wrap="none" anchor="ctr"/>
          <a:lstStyle/>
          <a:p>
            <a:pPr algn="ctr"/>
            <a:r>
              <a:rPr lang="en-US" sz="1600" b="1" dirty="0" smtClean="0">
                <a:latin typeface="Comic Sans MS" charset="0"/>
              </a:rPr>
              <a:t>MOI</a:t>
            </a:r>
          </a:p>
          <a:p>
            <a:pPr algn="ctr"/>
            <a:endParaRPr lang="en-US" sz="1400" b="1" dirty="0">
              <a:latin typeface="Comic Sans MS" charset="0"/>
            </a:endParaRPr>
          </a:p>
          <a:p>
            <a:pPr algn="ctr"/>
            <a:endParaRPr lang="en-US" sz="1400" b="1" dirty="0">
              <a:latin typeface="Comic Sans MS" charset="0"/>
            </a:endParaRPr>
          </a:p>
          <a:p>
            <a:pPr algn="ctr"/>
            <a:r>
              <a:rPr lang="en-US" sz="1400" b="1" dirty="0" smtClean="0">
                <a:solidFill>
                  <a:schemeClr val="tx1">
                    <a:lumMod val="50000"/>
                    <a:lumOff val="50000"/>
                  </a:schemeClr>
                </a:solidFill>
                <a:latin typeface="Comic Sans MS" charset="0"/>
              </a:rPr>
              <a:t>MOMA</a:t>
            </a:r>
            <a:endParaRPr lang="en-US" sz="1400" b="1" dirty="0">
              <a:solidFill>
                <a:schemeClr val="tx1">
                  <a:lumMod val="50000"/>
                  <a:lumOff val="50000"/>
                </a:schemeClr>
              </a:solidFill>
              <a:latin typeface="Comic Sans MS" charset="0"/>
            </a:endParaRPr>
          </a:p>
        </p:txBody>
      </p:sp>
      <p:sp>
        <p:nvSpPr>
          <p:cNvPr id="26" name="Oval 6"/>
          <p:cNvSpPr>
            <a:spLocks noChangeArrowheads="1"/>
          </p:cNvSpPr>
          <p:nvPr/>
        </p:nvSpPr>
        <p:spPr bwMode="auto">
          <a:xfrm>
            <a:off x="80212" y="3049072"/>
            <a:ext cx="516020" cy="516024"/>
          </a:xfrm>
          <a:prstGeom prst="ellipse">
            <a:avLst/>
          </a:prstGeom>
          <a:solidFill>
            <a:srgbClr val="0000FF"/>
          </a:solidFill>
          <a:ln w="9525">
            <a:solidFill>
              <a:schemeClr val="tx1"/>
            </a:solidFill>
            <a:round/>
            <a:headEnd/>
            <a:tailEnd/>
          </a:ln>
        </p:spPr>
        <p:txBody>
          <a:bodyPr wrap="none" anchor="ctr"/>
          <a:lstStyle/>
          <a:p>
            <a:pPr algn="ctr"/>
            <a:r>
              <a:rPr lang="en-US" sz="1600" b="1" dirty="0" smtClean="0">
                <a:solidFill>
                  <a:srgbClr val="FFFFFF"/>
                </a:solidFill>
                <a:latin typeface="Comic Sans MS" charset="0"/>
              </a:rPr>
              <a:t>DSP</a:t>
            </a:r>
            <a:endParaRPr lang="en-US" sz="1600" b="1" dirty="0">
              <a:solidFill>
                <a:srgbClr val="FFFFFF"/>
              </a:solidFill>
              <a:latin typeface="Comic Sans MS" charset="0"/>
            </a:endParaRPr>
          </a:p>
        </p:txBody>
      </p:sp>
      <p:sp>
        <p:nvSpPr>
          <p:cNvPr id="27" name="Rectangle 7"/>
          <p:cNvSpPr>
            <a:spLocks noChangeArrowheads="1"/>
          </p:cNvSpPr>
          <p:nvPr/>
        </p:nvSpPr>
        <p:spPr bwMode="auto">
          <a:xfrm>
            <a:off x="1671051" y="4273624"/>
            <a:ext cx="588211" cy="68580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600" b="1">
                <a:latin typeface="Comic Sans MS" charset="0"/>
              </a:rPr>
              <a:t>GLA</a:t>
            </a:r>
          </a:p>
        </p:txBody>
      </p:sp>
      <p:sp>
        <p:nvSpPr>
          <p:cNvPr id="28" name="Rectangle 8"/>
          <p:cNvSpPr>
            <a:spLocks noChangeArrowheads="1"/>
          </p:cNvSpPr>
          <p:nvPr/>
        </p:nvSpPr>
        <p:spPr bwMode="auto">
          <a:xfrm>
            <a:off x="1671051" y="5492824"/>
            <a:ext cx="588211" cy="60960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600" b="1" dirty="0" smtClean="0">
                <a:latin typeface="Comic Sans MS" charset="0"/>
              </a:rPr>
              <a:t>M</a:t>
            </a:r>
            <a:endParaRPr lang="en-US" sz="1600" b="1" dirty="0">
              <a:latin typeface="Comic Sans MS" charset="0"/>
            </a:endParaRPr>
          </a:p>
        </p:txBody>
      </p:sp>
      <p:sp>
        <p:nvSpPr>
          <p:cNvPr id="29" name="Rectangle 12"/>
          <p:cNvSpPr>
            <a:spLocks noChangeArrowheads="1"/>
          </p:cNvSpPr>
          <p:nvPr/>
        </p:nvSpPr>
        <p:spPr bwMode="auto">
          <a:xfrm>
            <a:off x="2466975" y="2902024"/>
            <a:ext cx="352425" cy="533400"/>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400" b="1">
                <a:latin typeface="Comic Sans MS" charset="0"/>
              </a:rPr>
              <a:t>MOF</a:t>
            </a:r>
          </a:p>
        </p:txBody>
      </p:sp>
      <p:sp>
        <p:nvSpPr>
          <p:cNvPr id="30" name="Rectangle 13"/>
          <p:cNvSpPr>
            <a:spLocks noChangeArrowheads="1"/>
          </p:cNvSpPr>
          <p:nvPr/>
        </p:nvSpPr>
        <p:spPr bwMode="auto">
          <a:xfrm>
            <a:off x="3352800" y="2902024"/>
            <a:ext cx="381000" cy="533400"/>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400" b="1" dirty="0" smtClean="0">
                <a:latin typeface="Comic Sans MS" charset="0"/>
              </a:rPr>
              <a:t>MOJ</a:t>
            </a:r>
            <a:endParaRPr lang="en-US" sz="1400" b="1" dirty="0">
              <a:latin typeface="Comic Sans MS" charset="0"/>
            </a:endParaRPr>
          </a:p>
        </p:txBody>
      </p:sp>
      <p:sp>
        <p:nvSpPr>
          <p:cNvPr id="31" name="Rectangle 14"/>
          <p:cNvSpPr>
            <a:spLocks noChangeArrowheads="1"/>
          </p:cNvSpPr>
          <p:nvPr/>
        </p:nvSpPr>
        <p:spPr bwMode="auto">
          <a:xfrm>
            <a:off x="3810000" y="2902024"/>
            <a:ext cx="381000" cy="533400"/>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400" b="1" dirty="0" smtClean="0">
                <a:latin typeface="Comic Sans MS" charset="0"/>
              </a:rPr>
              <a:t>Other</a:t>
            </a:r>
            <a:endParaRPr lang="en-US" sz="1400" b="1" dirty="0">
              <a:latin typeface="Comic Sans MS" charset="0"/>
            </a:endParaRPr>
          </a:p>
        </p:txBody>
      </p:sp>
      <p:sp>
        <p:nvSpPr>
          <p:cNvPr id="32" name="Rectangle 15"/>
          <p:cNvSpPr>
            <a:spLocks noChangeArrowheads="1"/>
          </p:cNvSpPr>
          <p:nvPr/>
        </p:nvSpPr>
        <p:spPr bwMode="auto">
          <a:xfrm>
            <a:off x="4648200" y="2749624"/>
            <a:ext cx="457200" cy="685800"/>
          </a:xfrm>
          <a:prstGeom prst="rect">
            <a:avLst/>
          </a:prstGeom>
          <a:noFill/>
          <a:ln w="9525" cap="rnd">
            <a:solidFill>
              <a:schemeClr val="tx1">
                <a:lumMod val="95000"/>
                <a:lumOff val="5000"/>
              </a:schemeClr>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400" b="1" dirty="0" smtClean="0">
                <a:latin typeface="Comic Sans MS" charset="0"/>
              </a:rPr>
              <a:t>M</a:t>
            </a:r>
          </a:p>
          <a:p>
            <a:pPr algn="ctr"/>
            <a:r>
              <a:rPr lang="en-US" sz="1400" b="1" dirty="0" smtClean="0">
                <a:latin typeface="Comic Sans MS" charset="0"/>
              </a:rPr>
              <a:t>O</a:t>
            </a:r>
          </a:p>
          <a:p>
            <a:pPr algn="ctr"/>
            <a:r>
              <a:rPr lang="en-US" sz="1400" b="1" dirty="0" smtClean="0">
                <a:latin typeface="Comic Sans MS" charset="0"/>
              </a:rPr>
              <a:t>E</a:t>
            </a:r>
            <a:endParaRPr lang="en-US" sz="1400" b="1" dirty="0">
              <a:latin typeface="Comic Sans MS" charset="0"/>
            </a:endParaRPr>
          </a:p>
        </p:txBody>
      </p:sp>
      <p:sp>
        <p:nvSpPr>
          <p:cNvPr id="33" name="Rectangle 16"/>
          <p:cNvSpPr>
            <a:spLocks noChangeArrowheads="1"/>
          </p:cNvSpPr>
          <p:nvPr/>
        </p:nvSpPr>
        <p:spPr bwMode="auto">
          <a:xfrm>
            <a:off x="5181600" y="2749624"/>
            <a:ext cx="457200" cy="685800"/>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400" b="1" dirty="0" smtClean="0">
                <a:latin typeface="Comic Sans MS" charset="0"/>
              </a:rPr>
              <a:t>M</a:t>
            </a:r>
          </a:p>
          <a:p>
            <a:pPr algn="ctr"/>
            <a:r>
              <a:rPr lang="en-US" sz="1400" b="1" dirty="0" smtClean="0">
                <a:latin typeface="Comic Sans MS" charset="0"/>
              </a:rPr>
              <a:t>O</a:t>
            </a:r>
            <a:endParaRPr lang="en-US" sz="1400" b="1" dirty="0">
              <a:latin typeface="Comic Sans MS" charset="0"/>
            </a:endParaRPr>
          </a:p>
          <a:p>
            <a:pPr algn="ctr"/>
            <a:r>
              <a:rPr lang="en-US" sz="1400" b="1" dirty="0" smtClean="0">
                <a:latin typeface="Comic Sans MS" charset="0"/>
              </a:rPr>
              <a:t>H</a:t>
            </a:r>
            <a:endParaRPr lang="en-US" sz="1400" b="1" dirty="0">
              <a:latin typeface="Comic Sans MS" charset="0"/>
            </a:endParaRPr>
          </a:p>
        </p:txBody>
      </p:sp>
      <p:sp>
        <p:nvSpPr>
          <p:cNvPr id="34" name="Rectangle 17"/>
          <p:cNvSpPr>
            <a:spLocks noChangeArrowheads="1"/>
          </p:cNvSpPr>
          <p:nvPr/>
        </p:nvSpPr>
        <p:spPr bwMode="auto">
          <a:xfrm>
            <a:off x="5715000" y="2749624"/>
            <a:ext cx="457200" cy="685800"/>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400" b="1" dirty="0" smtClean="0">
                <a:latin typeface="Comic Sans MS" charset="0"/>
              </a:rPr>
              <a:t>M</a:t>
            </a:r>
          </a:p>
          <a:p>
            <a:pPr algn="ctr"/>
            <a:r>
              <a:rPr lang="en-US" sz="1400" b="1" dirty="0" smtClean="0">
                <a:latin typeface="Comic Sans MS" charset="0"/>
              </a:rPr>
              <a:t>O</a:t>
            </a:r>
            <a:endParaRPr lang="en-US" sz="1400" b="1" dirty="0">
              <a:latin typeface="Comic Sans MS" charset="0"/>
            </a:endParaRPr>
          </a:p>
          <a:p>
            <a:pPr algn="ctr"/>
            <a:r>
              <a:rPr lang="en-US" sz="1400" b="1" dirty="0" smtClean="0">
                <a:latin typeface="Comic Sans MS" charset="0"/>
              </a:rPr>
              <a:t>A</a:t>
            </a:r>
            <a:endParaRPr lang="en-US" sz="1400" b="1" dirty="0">
              <a:latin typeface="Comic Sans MS" charset="0"/>
            </a:endParaRPr>
          </a:p>
        </p:txBody>
      </p:sp>
      <p:sp>
        <p:nvSpPr>
          <p:cNvPr id="35" name="Rectangle 18"/>
          <p:cNvSpPr>
            <a:spLocks noChangeArrowheads="1"/>
          </p:cNvSpPr>
          <p:nvPr/>
        </p:nvSpPr>
        <p:spPr bwMode="auto">
          <a:xfrm>
            <a:off x="6248400" y="2902024"/>
            <a:ext cx="457200" cy="533400"/>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400" b="1" dirty="0">
                <a:latin typeface="Comic Sans MS" charset="0"/>
              </a:rPr>
              <a:t>MO</a:t>
            </a:r>
          </a:p>
          <a:p>
            <a:pPr algn="ctr"/>
            <a:r>
              <a:rPr lang="en-US" sz="1400" b="1" dirty="0">
                <a:latin typeface="Comic Sans MS" charset="0"/>
              </a:rPr>
              <a:t>PW</a:t>
            </a:r>
          </a:p>
        </p:txBody>
      </p:sp>
      <p:sp>
        <p:nvSpPr>
          <p:cNvPr id="36" name="Rectangle 19"/>
          <p:cNvSpPr>
            <a:spLocks noChangeArrowheads="1"/>
          </p:cNvSpPr>
          <p:nvPr/>
        </p:nvSpPr>
        <p:spPr bwMode="auto">
          <a:xfrm>
            <a:off x="7543800" y="2902024"/>
            <a:ext cx="457200" cy="533400"/>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400" b="1" dirty="0" smtClean="0">
                <a:latin typeface="Comic Sans MS" charset="0"/>
              </a:rPr>
              <a:t>WAJ</a:t>
            </a:r>
            <a:endParaRPr lang="en-US" sz="1400" b="1" dirty="0">
              <a:latin typeface="Comic Sans MS" charset="0"/>
            </a:endParaRPr>
          </a:p>
        </p:txBody>
      </p:sp>
      <p:sp>
        <p:nvSpPr>
          <p:cNvPr id="37" name="Rectangle 20"/>
          <p:cNvSpPr>
            <a:spLocks noChangeArrowheads="1"/>
          </p:cNvSpPr>
          <p:nvPr/>
        </p:nvSpPr>
        <p:spPr bwMode="auto">
          <a:xfrm>
            <a:off x="8077200" y="2902024"/>
            <a:ext cx="457200" cy="533400"/>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400" b="1" dirty="0" smtClean="0">
                <a:latin typeface="Comic Sans MS" charset="0"/>
              </a:rPr>
              <a:t>NEC</a:t>
            </a:r>
            <a:endParaRPr lang="en-US" sz="1400" b="1" dirty="0">
              <a:latin typeface="Comic Sans MS" charset="0"/>
            </a:endParaRPr>
          </a:p>
        </p:txBody>
      </p:sp>
      <p:sp>
        <p:nvSpPr>
          <p:cNvPr id="38" name="Rectangle 21"/>
          <p:cNvSpPr>
            <a:spLocks noChangeArrowheads="1"/>
          </p:cNvSpPr>
          <p:nvPr/>
        </p:nvSpPr>
        <p:spPr bwMode="auto">
          <a:xfrm>
            <a:off x="6781800" y="2902024"/>
            <a:ext cx="457200" cy="533400"/>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400" b="1" dirty="0" smtClean="0">
                <a:latin typeface="Comic Sans MS" charset="0"/>
              </a:rPr>
              <a:t>MO</a:t>
            </a:r>
          </a:p>
          <a:p>
            <a:pPr algn="ctr"/>
            <a:r>
              <a:rPr lang="en-US" sz="1400" b="1" dirty="0" smtClean="0">
                <a:latin typeface="Comic Sans MS" charset="0"/>
              </a:rPr>
              <a:t>I&amp;T</a:t>
            </a:r>
            <a:endParaRPr lang="en-US" sz="1400" b="1" dirty="0">
              <a:latin typeface="Comic Sans MS" charset="0"/>
            </a:endParaRPr>
          </a:p>
        </p:txBody>
      </p:sp>
      <p:sp>
        <p:nvSpPr>
          <p:cNvPr id="39" name="AutoShape 52"/>
          <p:cNvSpPr>
            <a:spLocks noChangeArrowheads="1"/>
          </p:cNvSpPr>
          <p:nvPr/>
        </p:nvSpPr>
        <p:spPr bwMode="auto">
          <a:xfrm>
            <a:off x="2362200" y="4349824"/>
            <a:ext cx="1905000" cy="533400"/>
          </a:xfrm>
          <a:prstGeom prst="roundRect">
            <a:avLst>
              <a:gd name="adj" fmla="val 16667"/>
            </a:avLst>
          </a:prstGeom>
          <a:noFill/>
          <a:ln w="9525" cap="rnd">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0" name="AutoShape 53"/>
          <p:cNvSpPr>
            <a:spLocks noChangeArrowheads="1"/>
          </p:cNvSpPr>
          <p:nvPr/>
        </p:nvSpPr>
        <p:spPr bwMode="auto">
          <a:xfrm>
            <a:off x="2362200" y="5569024"/>
            <a:ext cx="1905000" cy="457200"/>
          </a:xfrm>
          <a:prstGeom prst="roundRect">
            <a:avLst>
              <a:gd name="adj" fmla="val 16667"/>
            </a:avLst>
          </a:prstGeom>
          <a:noFill/>
          <a:ln w="9525" cap="rnd">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 name="AutoShape 54"/>
          <p:cNvSpPr>
            <a:spLocks noChangeArrowheads="1"/>
          </p:cNvSpPr>
          <p:nvPr/>
        </p:nvSpPr>
        <p:spPr bwMode="auto">
          <a:xfrm>
            <a:off x="4572000" y="5569024"/>
            <a:ext cx="2743200" cy="457200"/>
          </a:xfrm>
          <a:prstGeom prst="roundRect">
            <a:avLst>
              <a:gd name="adj" fmla="val 16667"/>
            </a:avLst>
          </a:prstGeom>
          <a:noFill/>
          <a:ln w="9525" cap="rnd">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2" name="AutoShape 55"/>
          <p:cNvSpPr>
            <a:spLocks noChangeArrowheads="1"/>
          </p:cNvSpPr>
          <p:nvPr/>
        </p:nvSpPr>
        <p:spPr bwMode="auto">
          <a:xfrm>
            <a:off x="4572000" y="4349824"/>
            <a:ext cx="2743200" cy="533400"/>
          </a:xfrm>
          <a:prstGeom prst="roundRect">
            <a:avLst>
              <a:gd name="adj" fmla="val 16667"/>
            </a:avLst>
          </a:prstGeom>
          <a:noFill/>
          <a:ln w="9525" cap="rnd">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3" name="AutoShape 56"/>
          <p:cNvSpPr>
            <a:spLocks noChangeArrowheads="1"/>
          </p:cNvSpPr>
          <p:nvPr/>
        </p:nvSpPr>
        <p:spPr bwMode="auto">
          <a:xfrm>
            <a:off x="7467600" y="4349824"/>
            <a:ext cx="1143000" cy="533400"/>
          </a:xfrm>
          <a:prstGeom prst="roundRect">
            <a:avLst>
              <a:gd name="adj" fmla="val 16667"/>
            </a:avLst>
          </a:prstGeom>
          <a:noFill/>
          <a:ln w="9525" cap="rnd">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4" name="AutoShape 57"/>
          <p:cNvSpPr>
            <a:spLocks noChangeArrowheads="1"/>
          </p:cNvSpPr>
          <p:nvPr/>
        </p:nvSpPr>
        <p:spPr bwMode="auto">
          <a:xfrm>
            <a:off x="7467600" y="5569024"/>
            <a:ext cx="1143000" cy="457200"/>
          </a:xfrm>
          <a:prstGeom prst="roundRect">
            <a:avLst>
              <a:gd name="adj" fmla="val 16667"/>
            </a:avLst>
          </a:prstGeom>
          <a:noFill/>
          <a:ln w="9525" cap="rnd">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5" name="Rectangle 58"/>
          <p:cNvSpPr>
            <a:spLocks noChangeArrowheads="1"/>
          </p:cNvSpPr>
          <p:nvPr/>
        </p:nvSpPr>
        <p:spPr bwMode="auto">
          <a:xfrm>
            <a:off x="241968" y="1073223"/>
            <a:ext cx="1752600" cy="2867025"/>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6" name="Rectangle 59"/>
          <p:cNvSpPr>
            <a:spLocks noChangeArrowheads="1"/>
          </p:cNvSpPr>
          <p:nvPr/>
        </p:nvSpPr>
        <p:spPr bwMode="auto">
          <a:xfrm>
            <a:off x="318168" y="1225624"/>
            <a:ext cx="1600200" cy="457200"/>
          </a:xfrm>
          <a:prstGeom prst="rect">
            <a:avLst/>
          </a:prstGeom>
          <a:solidFill>
            <a:srgbClr val="ED9E1D"/>
          </a:solidFill>
          <a:ln w="9525" cap="rnd">
            <a:solidFill>
              <a:schemeClr val="tx1"/>
            </a:solidFill>
            <a:prstDash val="sysDot"/>
            <a:miter lim="800000"/>
            <a:headEnd/>
            <a:tailEnd/>
          </a:ln>
        </p:spPr>
        <p:txBody>
          <a:bodyPr wrap="none" anchor="ctr"/>
          <a:lstStyle/>
          <a:p>
            <a:pPr algn="ctr"/>
            <a:r>
              <a:rPr lang="en-US" sz="1400" b="1">
                <a:latin typeface="Comic Sans MS" charset="0"/>
              </a:rPr>
              <a:t>Inter-ministerial</a:t>
            </a:r>
          </a:p>
          <a:p>
            <a:pPr algn="ctr"/>
            <a:r>
              <a:rPr lang="en-US" sz="1400" b="1">
                <a:latin typeface="Comic Sans MS" charset="0"/>
              </a:rPr>
              <a:t>Committee</a:t>
            </a:r>
          </a:p>
        </p:txBody>
      </p:sp>
      <p:sp>
        <p:nvSpPr>
          <p:cNvPr id="47" name="Rectangle 60"/>
          <p:cNvSpPr>
            <a:spLocks noChangeArrowheads="1"/>
          </p:cNvSpPr>
          <p:nvPr/>
        </p:nvSpPr>
        <p:spPr bwMode="auto">
          <a:xfrm>
            <a:off x="318168" y="1682824"/>
            <a:ext cx="1600200" cy="381000"/>
          </a:xfrm>
          <a:prstGeom prst="rect">
            <a:avLst/>
          </a:prstGeom>
          <a:solidFill>
            <a:srgbClr val="FF0000"/>
          </a:solidFill>
          <a:ln w="9525" cap="rnd">
            <a:solidFill>
              <a:schemeClr val="tx1"/>
            </a:solidFill>
            <a:prstDash val="sysDot"/>
            <a:miter lim="800000"/>
            <a:headEnd/>
            <a:tailEnd/>
          </a:ln>
          <a:extLst/>
        </p:spPr>
        <p:txBody>
          <a:bodyPr wrap="none" anchor="ctr"/>
          <a:lstStyle/>
          <a:p>
            <a:pPr algn="ctr"/>
            <a:r>
              <a:rPr lang="en-US" sz="1400" b="1" dirty="0">
                <a:solidFill>
                  <a:schemeClr val="bg1"/>
                </a:solidFill>
                <a:latin typeface="Comic Sans MS" charset="0"/>
              </a:rPr>
              <a:t>Technical </a:t>
            </a:r>
          </a:p>
          <a:p>
            <a:pPr algn="ctr"/>
            <a:r>
              <a:rPr lang="en-US" sz="1400" b="1" dirty="0">
                <a:solidFill>
                  <a:schemeClr val="bg1"/>
                </a:solidFill>
                <a:latin typeface="Comic Sans MS" charset="0"/>
              </a:rPr>
              <a:t>Committee</a:t>
            </a:r>
          </a:p>
        </p:txBody>
      </p:sp>
      <p:sp>
        <p:nvSpPr>
          <p:cNvPr id="48" name="Rectangle 61"/>
          <p:cNvSpPr>
            <a:spLocks noChangeArrowheads="1"/>
          </p:cNvSpPr>
          <p:nvPr/>
        </p:nvSpPr>
        <p:spPr bwMode="auto">
          <a:xfrm>
            <a:off x="782040" y="3193456"/>
            <a:ext cx="609600" cy="228600"/>
          </a:xfrm>
          <a:prstGeom prst="rect">
            <a:avLst/>
          </a:prstGeom>
          <a:solidFill>
            <a:srgbClr val="FF0000"/>
          </a:solidFill>
          <a:ln w="9525">
            <a:solidFill>
              <a:schemeClr val="tx1"/>
            </a:solidFill>
            <a:miter lim="800000"/>
            <a:headEnd/>
            <a:tailEnd/>
          </a:ln>
          <a:extLst/>
        </p:spPr>
        <p:txBody>
          <a:bodyPr wrap="none" anchor="ctr"/>
          <a:lstStyle/>
          <a:p>
            <a:r>
              <a:rPr lang="en-US" sz="1400" b="1" dirty="0" smtClean="0">
                <a:solidFill>
                  <a:srgbClr val="FFFFFF"/>
                </a:solidFill>
                <a:latin typeface="Comic Sans MS" charset="0"/>
              </a:rPr>
              <a:t>LDD</a:t>
            </a:r>
            <a:endParaRPr lang="en-US" sz="1400" b="1" dirty="0">
              <a:solidFill>
                <a:srgbClr val="FFFFFF"/>
              </a:solidFill>
              <a:latin typeface="Comic Sans MS" charset="0"/>
            </a:endParaRPr>
          </a:p>
        </p:txBody>
      </p:sp>
      <p:sp>
        <p:nvSpPr>
          <p:cNvPr id="49" name="Rectangle 62"/>
          <p:cNvSpPr>
            <a:spLocks noChangeArrowheads="1"/>
          </p:cNvSpPr>
          <p:nvPr/>
        </p:nvSpPr>
        <p:spPr bwMode="auto">
          <a:xfrm>
            <a:off x="2486025" y="2444824"/>
            <a:ext cx="167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1400" b="1">
                <a:latin typeface="Comic Sans MS" charset="0"/>
              </a:rPr>
              <a:t>Primary Ministries</a:t>
            </a:r>
            <a:endParaRPr lang="en-US" b="1">
              <a:latin typeface="Comic Sans MS" charset="0"/>
            </a:endParaRPr>
          </a:p>
        </p:txBody>
      </p:sp>
      <p:sp>
        <p:nvSpPr>
          <p:cNvPr id="50" name="Rectangle 63"/>
          <p:cNvSpPr>
            <a:spLocks noChangeArrowheads="1"/>
          </p:cNvSpPr>
          <p:nvPr/>
        </p:nvSpPr>
        <p:spPr bwMode="auto">
          <a:xfrm>
            <a:off x="4572000" y="2444824"/>
            <a:ext cx="2743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1400" b="1">
                <a:latin typeface="Comic Sans MS" charset="0"/>
              </a:rPr>
              <a:t>Sector Ministries</a:t>
            </a:r>
            <a:endParaRPr lang="en-US" b="1">
              <a:latin typeface="Comic Sans MS" charset="0"/>
            </a:endParaRPr>
          </a:p>
        </p:txBody>
      </p:sp>
      <p:sp>
        <p:nvSpPr>
          <p:cNvPr id="51" name="Rectangle 64"/>
          <p:cNvSpPr>
            <a:spLocks noChangeArrowheads="1"/>
          </p:cNvSpPr>
          <p:nvPr/>
        </p:nvSpPr>
        <p:spPr bwMode="auto">
          <a:xfrm>
            <a:off x="7543800" y="2444824"/>
            <a:ext cx="1066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1400" b="1" dirty="0" smtClean="0">
                <a:latin typeface="Comic Sans MS" charset="0"/>
              </a:rPr>
              <a:t>Authorities &amp; </a:t>
            </a:r>
          </a:p>
          <a:p>
            <a:pPr algn="ctr"/>
            <a:r>
              <a:rPr lang="en-US" sz="1400" b="1" dirty="0" smtClean="0">
                <a:latin typeface="Comic Sans MS" charset="0"/>
              </a:rPr>
              <a:t>Companies</a:t>
            </a:r>
            <a:endParaRPr lang="en-US" b="1" dirty="0">
              <a:latin typeface="Comic Sans MS" charset="0"/>
            </a:endParaRPr>
          </a:p>
        </p:txBody>
      </p:sp>
      <p:sp>
        <p:nvSpPr>
          <p:cNvPr id="52" name="AutoShape 69"/>
          <p:cNvSpPr>
            <a:spLocks noChangeArrowheads="1"/>
          </p:cNvSpPr>
          <p:nvPr/>
        </p:nvSpPr>
        <p:spPr bwMode="auto">
          <a:xfrm>
            <a:off x="2362200" y="6407224"/>
            <a:ext cx="6324600" cy="381000"/>
          </a:xfrm>
          <a:prstGeom prst="roundRect">
            <a:avLst>
              <a:gd name="adj" fmla="val 16667"/>
            </a:avLst>
          </a:prstGeom>
          <a:noFill/>
          <a:ln w="9525" cap="rnd">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600">
                <a:latin typeface="Comic Sans MS" charset="0"/>
              </a:rPr>
              <a:t>Communities</a:t>
            </a:r>
          </a:p>
        </p:txBody>
      </p:sp>
      <p:sp>
        <p:nvSpPr>
          <p:cNvPr id="53" name="Oval 81"/>
          <p:cNvSpPr>
            <a:spLocks noChangeArrowheads="1"/>
          </p:cNvSpPr>
          <p:nvPr/>
        </p:nvSpPr>
        <p:spPr bwMode="auto">
          <a:xfrm>
            <a:off x="2514600" y="3940249"/>
            <a:ext cx="228600" cy="228600"/>
          </a:xfrm>
          <a:prstGeom prst="ellipse">
            <a:avLst/>
          </a:prstGeom>
          <a:solidFill>
            <a:srgbClr val="FBA25F"/>
          </a:solidFill>
          <a:ln w="9525" cap="rnd">
            <a:solidFill>
              <a:schemeClr val="tx1"/>
            </a:solidFill>
            <a:prstDash val="sysDot"/>
            <a:round/>
            <a:headEnd/>
            <a:tailEnd/>
          </a:ln>
        </p:spPr>
        <p:txBody>
          <a:bodyPr wrap="none" anchor="ctr"/>
          <a:lstStyle/>
          <a:p>
            <a:endParaRPr lang="en-US"/>
          </a:p>
        </p:txBody>
      </p:sp>
      <p:sp>
        <p:nvSpPr>
          <p:cNvPr id="54" name="Rectangle 82"/>
          <p:cNvSpPr>
            <a:spLocks noChangeArrowheads="1"/>
          </p:cNvSpPr>
          <p:nvPr/>
        </p:nvSpPr>
        <p:spPr bwMode="auto">
          <a:xfrm>
            <a:off x="2895600" y="2902024"/>
            <a:ext cx="381000" cy="533400"/>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400" b="1" dirty="0" smtClean="0">
                <a:latin typeface="Comic Sans MS" charset="0"/>
              </a:rPr>
              <a:t>MOP</a:t>
            </a:r>
            <a:endParaRPr lang="en-US" sz="1400" b="1" dirty="0">
              <a:latin typeface="Comic Sans MS" charset="0"/>
            </a:endParaRPr>
          </a:p>
        </p:txBody>
      </p:sp>
      <p:sp>
        <p:nvSpPr>
          <p:cNvPr id="55" name="Oval 111"/>
          <p:cNvSpPr>
            <a:spLocks noChangeArrowheads="1"/>
          </p:cNvSpPr>
          <p:nvPr/>
        </p:nvSpPr>
        <p:spPr bwMode="auto">
          <a:xfrm>
            <a:off x="6905625" y="5688087"/>
            <a:ext cx="228600" cy="228600"/>
          </a:xfrm>
          <a:prstGeom prst="ellipse">
            <a:avLst/>
          </a:prstGeom>
          <a:solidFill>
            <a:srgbClr val="FFFFFF"/>
          </a:solidFill>
          <a:ln w="9525" cap="rnd">
            <a:solidFill>
              <a:schemeClr val="tx1"/>
            </a:solidFill>
            <a:prstDash val="sysDot"/>
            <a:round/>
            <a:headEnd/>
            <a:tailEnd/>
          </a:ln>
        </p:spPr>
        <p:txBody>
          <a:bodyPr wrap="none" anchor="ctr"/>
          <a:lstStyle/>
          <a:p>
            <a:endParaRPr lang="en-US"/>
          </a:p>
        </p:txBody>
      </p:sp>
      <p:sp>
        <p:nvSpPr>
          <p:cNvPr id="56" name="Oval 112"/>
          <p:cNvSpPr>
            <a:spLocks noChangeArrowheads="1"/>
          </p:cNvSpPr>
          <p:nvPr/>
        </p:nvSpPr>
        <p:spPr bwMode="auto">
          <a:xfrm>
            <a:off x="6381750" y="5688087"/>
            <a:ext cx="228600" cy="228600"/>
          </a:xfrm>
          <a:prstGeom prst="ellipse">
            <a:avLst/>
          </a:prstGeom>
          <a:solidFill>
            <a:srgbClr val="FFFFFF"/>
          </a:solidFill>
          <a:ln w="9525" cap="rnd">
            <a:solidFill>
              <a:schemeClr val="tx1"/>
            </a:solidFill>
            <a:prstDash val="sysDot"/>
            <a:round/>
            <a:headEnd/>
            <a:tailEnd/>
          </a:ln>
        </p:spPr>
        <p:txBody>
          <a:bodyPr wrap="none" anchor="ctr"/>
          <a:lstStyle/>
          <a:p>
            <a:endParaRPr lang="en-US"/>
          </a:p>
        </p:txBody>
      </p:sp>
      <p:sp>
        <p:nvSpPr>
          <p:cNvPr id="57" name="Oval 113"/>
          <p:cNvSpPr>
            <a:spLocks noChangeArrowheads="1"/>
          </p:cNvSpPr>
          <p:nvPr/>
        </p:nvSpPr>
        <p:spPr bwMode="auto">
          <a:xfrm>
            <a:off x="5819775" y="5688087"/>
            <a:ext cx="228600" cy="228600"/>
          </a:xfrm>
          <a:prstGeom prst="ellipse">
            <a:avLst/>
          </a:prstGeom>
          <a:solidFill>
            <a:srgbClr val="FFFFFF"/>
          </a:solidFill>
          <a:ln w="9525" cap="rnd">
            <a:solidFill>
              <a:schemeClr val="tx1"/>
            </a:solidFill>
            <a:prstDash val="sysDot"/>
            <a:round/>
            <a:headEnd/>
            <a:tailEnd/>
          </a:ln>
        </p:spPr>
        <p:txBody>
          <a:bodyPr wrap="none" anchor="ctr"/>
          <a:lstStyle/>
          <a:p>
            <a:endParaRPr lang="en-US"/>
          </a:p>
        </p:txBody>
      </p:sp>
      <p:sp>
        <p:nvSpPr>
          <p:cNvPr id="58" name="Oval 114"/>
          <p:cNvSpPr>
            <a:spLocks noChangeArrowheads="1"/>
          </p:cNvSpPr>
          <p:nvPr/>
        </p:nvSpPr>
        <p:spPr bwMode="auto">
          <a:xfrm>
            <a:off x="5300663" y="5688087"/>
            <a:ext cx="228600" cy="228600"/>
          </a:xfrm>
          <a:prstGeom prst="ellipse">
            <a:avLst/>
          </a:prstGeom>
          <a:solidFill>
            <a:srgbClr val="FFFFFF"/>
          </a:solidFill>
          <a:ln w="9525" cap="rnd">
            <a:solidFill>
              <a:schemeClr val="tx1"/>
            </a:solidFill>
            <a:prstDash val="sysDot"/>
            <a:round/>
            <a:headEnd/>
            <a:tailEnd/>
          </a:ln>
        </p:spPr>
        <p:txBody>
          <a:bodyPr wrap="none" anchor="ctr"/>
          <a:lstStyle/>
          <a:p>
            <a:endParaRPr lang="en-US"/>
          </a:p>
        </p:txBody>
      </p:sp>
      <p:sp>
        <p:nvSpPr>
          <p:cNvPr id="59" name="Oval 115"/>
          <p:cNvSpPr>
            <a:spLocks noChangeArrowheads="1"/>
          </p:cNvSpPr>
          <p:nvPr/>
        </p:nvSpPr>
        <p:spPr bwMode="auto">
          <a:xfrm>
            <a:off x="4772025" y="5688087"/>
            <a:ext cx="228600" cy="228600"/>
          </a:xfrm>
          <a:prstGeom prst="ellipse">
            <a:avLst/>
          </a:prstGeom>
          <a:solidFill>
            <a:schemeClr val="bg1"/>
          </a:solidFill>
          <a:ln w="9525" cap="rnd">
            <a:solidFill>
              <a:schemeClr val="tx1"/>
            </a:solidFill>
            <a:prstDash val="sysDot"/>
            <a:round/>
            <a:headEnd/>
            <a:tailEnd/>
          </a:ln>
        </p:spPr>
        <p:txBody>
          <a:bodyPr wrap="none" anchor="ctr"/>
          <a:lstStyle/>
          <a:p>
            <a:endParaRPr lang="en-US"/>
          </a:p>
        </p:txBody>
      </p:sp>
      <p:sp>
        <p:nvSpPr>
          <p:cNvPr id="60" name="Oval 125"/>
          <p:cNvSpPr>
            <a:spLocks noChangeArrowheads="1"/>
          </p:cNvSpPr>
          <p:nvPr/>
        </p:nvSpPr>
        <p:spPr bwMode="auto">
          <a:xfrm>
            <a:off x="8227761" y="4525526"/>
            <a:ext cx="180975" cy="182872"/>
          </a:xfrm>
          <a:prstGeom prst="ellipse">
            <a:avLst/>
          </a:prstGeom>
          <a:solidFill>
            <a:srgbClr val="FFFFFF"/>
          </a:solidFill>
          <a:ln w="9525" cap="rnd">
            <a:solidFill>
              <a:schemeClr val="tx1"/>
            </a:solidFill>
            <a:prstDash val="sysDot"/>
            <a:round/>
            <a:headEnd/>
            <a:tailEnd/>
          </a:ln>
        </p:spPr>
        <p:txBody>
          <a:bodyPr wrap="none" anchor="ctr"/>
          <a:lstStyle/>
          <a:p>
            <a:endParaRPr lang="en-US"/>
          </a:p>
        </p:txBody>
      </p:sp>
      <p:sp>
        <p:nvSpPr>
          <p:cNvPr id="61" name="Oval 127"/>
          <p:cNvSpPr>
            <a:spLocks noChangeArrowheads="1"/>
          </p:cNvSpPr>
          <p:nvPr/>
        </p:nvSpPr>
        <p:spPr bwMode="auto">
          <a:xfrm>
            <a:off x="6905625" y="4502224"/>
            <a:ext cx="228600" cy="228600"/>
          </a:xfrm>
          <a:prstGeom prst="ellipse">
            <a:avLst/>
          </a:prstGeom>
          <a:solidFill>
            <a:srgbClr val="FFFFFF"/>
          </a:solidFill>
          <a:ln w="9525" cap="rnd">
            <a:solidFill>
              <a:schemeClr val="tx1"/>
            </a:solidFill>
            <a:prstDash val="sysDot"/>
            <a:round/>
            <a:headEnd/>
            <a:tailEnd/>
          </a:ln>
        </p:spPr>
        <p:txBody>
          <a:bodyPr wrap="none" anchor="ctr"/>
          <a:lstStyle/>
          <a:p>
            <a:endParaRPr lang="en-US"/>
          </a:p>
        </p:txBody>
      </p:sp>
      <p:sp>
        <p:nvSpPr>
          <p:cNvPr id="62" name="Oval 128"/>
          <p:cNvSpPr>
            <a:spLocks noChangeArrowheads="1"/>
          </p:cNvSpPr>
          <p:nvPr/>
        </p:nvSpPr>
        <p:spPr bwMode="auto">
          <a:xfrm>
            <a:off x="6372225" y="4502224"/>
            <a:ext cx="228600" cy="228600"/>
          </a:xfrm>
          <a:prstGeom prst="ellipse">
            <a:avLst/>
          </a:prstGeom>
          <a:solidFill>
            <a:srgbClr val="FFFFFF"/>
          </a:solidFill>
          <a:ln w="9525" cap="rnd">
            <a:solidFill>
              <a:schemeClr val="tx1"/>
            </a:solidFill>
            <a:prstDash val="sysDot"/>
            <a:round/>
            <a:headEnd/>
            <a:tailEnd/>
          </a:ln>
        </p:spPr>
        <p:txBody>
          <a:bodyPr wrap="none" anchor="ctr"/>
          <a:lstStyle/>
          <a:p>
            <a:endParaRPr lang="en-US"/>
          </a:p>
        </p:txBody>
      </p:sp>
      <p:sp>
        <p:nvSpPr>
          <p:cNvPr id="63" name="Oval 129"/>
          <p:cNvSpPr>
            <a:spLocks noChangeArrowheads="1"/>
          </p:cNvSpPr>
          <p:nvPr/>
        </p:nvSpPr>
        <p:spPr bwMode="auto">
          <a:xfrm>
            <a:off x="5819775" y="4502224"/>
            <a:ext cx="228600" cy="228600"/>
          </a:xfrm>
          <a:prstGeom prst="ellipse">
            <a:avLst/>
          </a:prstGeom>
          <a:solidFill>
            <a:srgbClr val="FFFFFF"/>
          </a:solidFill>
          <a:ln w="9525" cap="rnd">
            <a:solidFill>
              <a:schemeClr val="tx1"/>
            </a:solidFill>
            <a:prstDash val="sysDot"/>
            <a:round/>
            <a:headEnd/>
            <a:tailEnd/>
          </a:ln>
        </p:spPr>
        <p:txBody>
          <a:bodyPr wrap="none" anchor="ctr"/>
          <a:lstStyle/>
          <a:p>
            <a:endParaRPr lang="en-US"/>
          </a:p>
        </p:txBody>
      </p:sp>
      <p:sp>
        <p:nvSpPr>
          <p:cNvPr id="64" name="Oval 130"/>
          <p:cNvSpPr>
            <a:spLocks noChangeArrowheads="1"/>
          </p:cNvSpPr>
          <p:nvPr/>
        </p:nvSpPr>
        <p:spPr bwMode="auto">
          <a:xfrm>
            <a:off x="5300663" y="4502224"/>
            <a:ext cx="228600" cy="228600"/>
          </a:xfrm>
          <a:prstGeom prst="ellipse">
            <a:avLst/>
          </a:prstGeom>
          <a:solidFill>
            <a:srgbClr val="FFFFFF"/>
          </a:solidFill>
          <a:ln w="9525" cap="rnd">
            <a:solidFill>
              <a:schemeClr val="tx1"/>
            </a:solidFill>
            <a:prstDash val="sysDot"/>
            <a:round/>
            <a:headEnd/>
            <a:tailEnd/>
          </a:ln>
        </p:spPr>
        <p:txBody>
          <a:bodyPr wrap="none" anchor="ctr"/>
          <a:lstStyle/>
          <a:p>
            <a:endParaRPr lang="en-US"/>
          </a:p>
        </p:txBody>
      </p:sp>
      <p:sp>
        <p:nvSpPr>
          <p:cNvPr id="65" name="Oval 131"/>
          <p:cNvSpPr>
            <a:spLocks noChangeArrowheads="1"/>
          </p:cNvSpPr>
          <p:nvPr/>
        </p:nvSpPr>
        <p:spPr bwMode="auto">
          <a:xfrm>
            <a:off x="4767263" y="4502224"/>
            <a:ext cx="228600" cy="228600"/>
          </a:xfrm>
          <a:prstGeom prst="ellipse">
            <a:avLst/>
          </a:prstGeom>
          <a:solidFill>
            <a:srgbClr val="FFFFFF"/>
          </a:solidFill>
          <a:ln w="9525" cap="rnd">
            <a:solidFill>
              <a:schemeClr val="tx1"/>
            </a:solidFill>
            <a:prstDash val="sysDot"/>
            <a:round/>
            <a:headEnd/>
            <a:tailEnd/>
          </a:ln>
        </p:spPr>
        <p:txBody>
          <a:bodyPr wrap="none" anchor="ctr"/>
          <a:lstStyle/>
          <a:p>
            <a:endParaRPr lang="en-US"/>
          </a:p>
        </p:txBody>
      </p:sp>
      <p:sp>
        <p:nvSpPr>
          <p:cNvPr id="66" name="AutoShape 136"/>
          <p:cNvSpPr>
            <a:spLocks noChangeArrowheads="1"/>
          </p:cNvSpPr>
          <p:nvPr/>
        </p:nvSpPr>
        <p:spPr bwMode="auto">
          <a:xfrm>
            <a:off x="2486025" y="1073224"/>
            <a:ext cx="290513" cy="1371600"/>
          </a:xfrm>
          <a:prstGeom prst="downArrowCallout">
            <a:avLst>
              <a:gd name="adj1" fmla="val 25000"/>
              <a:gd name="adj2" fmla="val 25000"/>
              <a:gd name="adj3" fmla="val 78688"/>
              <a:gd name="adj4" fmla="val 66667"/>
            </a:avLst>
          </a:prstGeom>
          <a:solidFill>
            <a:srgbClr val="F8F8F8"/>
          </a:solidFill>
          <a:ln w="9525" cap="rnd">
            <a:solidFill>
              <a:schemeClr val="tx1"/>
            </a:solidFill>
            <a:prstDash val="sysDot"/>
            <a:miter lim="800000"/>
            <a:headEnd/>
            <a:tailEnd/>
          </a:ln>
        </p:spPr>
        <p:txBody>
          <a:bodyPr wrap="none" anchor="ctr"/>
          <a:lstStyle/>
          <a:p>
            <a:pPr algn="ctr"/>
            <a:r>
              <a:rPr lang="en-US" sz="1600" b="1">
                <a:latin typeface="Comic Sans MS" charset="0"/>
              </a:rPr>
              <a:t>F</a:t>
            </a:r>
          </a:p>
          <a:p>
            <a:pPr algn="ctr"/>
            <a:r>
              <a:rPr lang="en-US" sz="1600" b="1">
                <a:latin typeface="Comic Sans MS" charset="0"/>
              </a:rPr>
              <a:t>D</a:t>
            </a:r>
          </a:p>
          <a:p>
            <a:pPr algn="ctr"/>
            <a:r>
              <a:rPr lang="en-US" sz="1600" b="1">
                <a:latin typeface="Comic Sans MS" charset="0"/>
              </a:rPr>
              <a:t>S</a:t>
            </a:r>
          </a:p>
          <a:p>
            <a:pPr algn="ctr"/>
            <a:r>
              <a:rPr lang="en-US" sz="1600" b="1">
                <a:latin typeface="Comic Sans MS" charset="0"/>
              </a:rPr>
              <a:t>P</a:t>
            </a:r>
          </a:p>
        </p:txBody>
      </p:sp>
      <p:sp>
        <p:nvSpPr>
          <p:cNvPr id="67" name="AutoShape 149"/>
          <p:cNvSpPr>
            <a:spLocks noChangeArrowheads="1"/>
          </p:cNvSpPr>
          <p:nvPr/>
        </p:nvSpPr>
        <p:spPr bwMode="auto">
          <a:xfrm>
            <a:off x="2971800" y="1073224"/>
            <a:ext cx="290513" cy="1371600"/>
          </a:xfrm>
          <a:prstGeom prst="downArrowCallout">
            <a:avLst>
              <a:gd name="adj1" fmla="val 25000"/>
              <a:gd name="adj2" fmla="val 25000"/>
              <a:gd name="adj3" fmla="val 78688"/>
              <a:gd name="adj4" fmla="val 66667"/>
            </a:avLst>
          </a:prstGeom>
          <a:solidFill>
            <a:srgbClr val="F8F8F8"/>
          </a:solidFill>
          <a:ln w="9525" cap="rnd">
            <a:solidFill>
              <a:schemeClr val="tx1"/>
            </a:solidFill>
            <a:prstDash val="sysDot"/>
            <a:miter lim="800000"/>
            <a:headEnd/>
            <a:tailEnd/>
          </a:ln>
        </p:spPr>
        <p:txBody>
          <a:bodyPr wrap="none" anchor="ctr"/>
          <a:lstStyle/>
          <a:p>
            <a:pPr algn="ctr"/>
            <a:r>
              <a:rPr lang="en-US" sz="1600" b="1" dirty="0">
                <a:latin typeface="Comic Sans MS" charset="0"/>
              </a:rPr>
              <a:t>P</a:t>
            </a:r>
          </a:p>
          <a:p>
            <a:pPr algn="ctr"/>
            <a:r>
              <a:rPr lang="en-US" sz="1600" b="1" dirty="0">
                <a:latin typeface="Comic Sans MS" charset="0"/>
              </a:rPr>
              <a:t>S</a:t>
            </a:r>
          </a:p>
          <a:p>
            <a:pPr algn="ctr"/>
            <a:r>
              <a:rPr lang="en-US" sz="1600" b="1" dirty="0" smtClean="0">
                <a:latin typeface="Comic Sans MS" charset="0"/>
              </a:rPr>
              <a:t>P</a:t>
            </a:r>
          </a:p>
          <a:p>
            <a:pPr algn="ctr"/>
            <a:endParaRPr lang="en-US" sz="1600" b="1" dirty="0">
              <a:latin typeface="Comic Sans MS" charset="0"/>
            </a:endParaRPr>
          </a:p>
        </p:txBody>
      </p:sp>
      <p:sp>
        <p:nvSpPr>
          <p:cNvPr id="68" name="AutoShape 150"/>
          <p:cNvSpPr>
            <a:spLocks noChangeArrowheads="1"/>
          </p:cNvSpPr>
          <p:nvPr/>
        </p:nvSpPr>
        <p:spPr bwMode="auto">
          <a:xfrm>
            <a:off x="3429000" y="1073224"/>
            <a:ext cx="290513" cy="1371600"/>
          </a:xfrm>
          <a:prstGeom prst="downArrowCallout">
            <a:avLst>
              <a:gd name="adj1" fmla="val 25000"/>
              <a:gd name="adj2" fmla="val 25000"/>
              <a:gd name="adj3" fmla="val 78688"/>
              <a:gd name="adj4" fmla="val 66667"/>
            </a:avLst>
          </a:prstGeom>
          <a:solidFill>
            <a:srgbClr val="F8F8F8"/>
          </a:solidFill>
          <a:ln w="9525" cap="rnd">
            <a:solidFill>
              <a:schemeClr val="tx1"/>
            </a:solidFill>
            <a:prstDash val="sysDot"/>
            <a:miter lim="800000"/>
            <a:headEnd/>
            <a:tailEnd/>
          </a:ln>
        </p:spPr>
        <p:txBody>
          <a:bodyPr wrap="none" anchor="ctr"/>
          <a:lstStyle/>
          <a:p>
            <a:pPr algn="ctr"/>
            <a:endParaRPr lang="en-US" sz="1600" b="1" dirty="0">
              <a:latin typeface="Comic Sans MS" charset="0"/>
            </a:endParaRPr>
          </a:p>
          <a:p>
            <a:pPr algn="ctr"/>
            <a:r>
              <a:rPr lang="en-US" sz="1600" b="1" dirty="0" smtClean="0">
                <a:latin typeface="Comic Sans MS" charset="0"/>
              </a:rPr>
              <a:t>J</a:t>
            </a:r>
          </a:p>
          <a:p>
            <a:pPr algn="ctr"/>
            <a:r>
              <a:rPr lang="en-US" sz="1600" b="1" dirty="0" smtClean="0">
                <a:latin typeface="Comic Sans MS" charset="0"/>
              </a:rPr>
              <a:t>S</a:t>
            </a:r>
          </a:p>
          <a:p>
            <a:pPr algn="ctr"/>
            <a:r>
              <a:rPr lang="en-US" sz="1600" b="1" dirty="0" smtClean="0">
                <a:latin typeface="Comic Sans MS" charset="0"/>
              </a:rPr>
              <a:t>P</a:t>
            </a:r>
          </a:p>
          <a:p>
            <a:pPr algn="ctr"/>
            <a:endParaRPr lang="en-US" sz="1600" b="1" dirty="0">
              <a:latin typeface="Comic Sans MS" charset="0"/>
            </a:endParaRPr>
          </a:p>
          <a:p>
            <a:pPr algn="ctr"/>
            <a:endParaRPr lang="en-US" sz="1600" b="1" dirty="0">
              <a:latin typeface="Comic Sans MS" charset="0"/>
            </a:endParaRPr>
          </a:p>
        </p:txBody>
      </p:sp>
      <p:sp>
        <p:nvSpPr>
          <p:cNvPr id="69" name="AutoShape 151"/>
          <p:cNvSpPr>
            <a:spLocks noChangeArrowheads="1"/>
          </p:cNvSpPr>
          <p:nvPr/>
        </p:nvSpPr>
        <p:spPr bwMode="auto">
          <a:xfrm>
            <a:off x="3886200" y="1073224"/>
            <a:ext cx="290513" cy="1371600"/>
          </a:xfrm>
          <a:prstGeom prst="downArrowCallout">
            <a:avLst>
              <a:gd name="adj1" fmla="val 25000"/>
              <a:gd name="adj2" fmla="val 25000"/>
              <a:gd name="adj3" fmla="val 78688"/>
              <a:gd name="adj4" fmla="val 66667"/>
            </a:avLst>
          </a:prstGeom>
          <a:solidFill>
            <a:srgbClr val="F8F8F8"/>
          </a:solidFill>
          <a:ln w="9525" cap="rnd">
            <a:solidFill>
              <a:schemeClr val="tx1"/>
            </a:solidFill>
            <a:prstDash val="sysDot"/>
            <a:miter lim="800000"/>
            <a:headEnd/>
            <a:tailEnd/>
          </a:ln>
        </p:spPr>
        <p:txBody>
          <a:bodyPr wrap="none" anchor="ctr"/>
          <a:lstStyle/>
          <a:p>
            <a:pPr algn="ctr"/>
            <a:r>
              <a:rPr lang="en-US" sz="1600" b="1">
                <a:latin typeface="Comic Sans MS" charset="0"/>
              </a:rPr>
              <a:t>C</a:t>
            </a:r>
          </a:p>
          <a:p>
            <a:pPr algn="ctr"/>
            <a:r>
              <a:rPr lang="en-US" sz="1600" b="1">
                <a:latin typeface="Comic Sans MS" charset="0"/>
              </a:rPr>
              <a:t>S</a:t>
            </a:r>
          </a:p>
          <a:p>
            <a:pPr algn="ctr"/>
            <a:r>
              <a:rPr lang="en-US" sz="1600" b="1">
                <a:latin typeface="Comic Sans MS" charset="0"/>
              </a:rPr>
              <a:t>S</a:t>
            </a:r>
          </a:p>
          <a:p>
            <a:pPr algn="ctr"/>
            <a:r>
              <a:rPr lang="en-US" sz="1600" b="1">
                <a:latin typeface="Comic Sans MS" charset="0"/>
              </a:rPr>
              <a:t>P</a:t>
            </a:r>
          </a:p>
        </p:txBody>
      </p:sp>
      <p:sp>
        <p:nvSpPr>
          <p:cNvPr id="70" name="AutoShape 152"/>
          <p:cNvSpPr>
            <a:spLocks noChangeArrowheads="1"/>
          </p:cNvSpPr>
          <p:nvPr/>
        </p:nvSpPr>
        <p:spPr bwMode="auto">
          <a:xfrm>
            <a:off x="4724400" y="1073224"/>
            <a:ext cx="290513" cy="1371600"/>
          </a:xfrm>
          <a:prstGeom prst="downArrowCallout">
            <a:avLst>
              <a:gd name="adj1" fmla="val 25000"/>
              <a:gd name="adj2" fmla="val 25000"/>
              <a:gd name="adj3" fmla="val 78688"/>
              <a:gd name="adj4" fmla="val 66667"/>
            </a:avLst>
          </a:prstGeom>
          <a:solidFill>
            <a:srgbClr val="F8F8F8"/>
          </a:solidFill>
          <a:ln w="9525" cap="rnd">
            <a:solidFill>
              <a:schemeClr val="tx1"/>
            </a:solidFill>
            <a:prstDash val="sysDot"/>
            <a:miter lim="800000"/>
            <a:headEnd/>
            <a:tailEnd/>
          </a:ln>
        </p:spPr>
        <p:txBody>
          <a:bodyPr wrap="none" anchor="ctr"/>
          <a:lstStyle/>
          <a:p>
            <a:pPr algn="ctr"/>
            <a:endParaRPr lang="en-US" sz="1600" b="1" dirty="0">
              <a:latin typeface="Comic Sans MS" charset="0"/>
            </a:endParaRPr>
          </a:p>
          <a:p>
            <a:pPr algn="ctr"/>
            <a:r>
              <a:rPr lang="en-US" sz="1600" b="1" dirty="0">
                <a:latin typeface="Comic Sans MS" charset="0"/>
              </a:rPr>
              <a:t>E</a:t>
            </a:r>
          </a:p>
          <a:p>
            <a:pPr algn="ctr"/>
            <a:r>
              <a:rPr lang="en-US" sz="1600" b="1" dirty="0">
                <a:latin typeface="Comic Sans MS" charset="0"/>
              </a:rPr>
              <a:t>S</a:t>
            </a:r>
          </a:p>
          <a:p>
            <a:pPr algn="ctr"/>
            <a:r>
              <a:rPr lang="en-US" sz="1600" b="1" dirty="0" smtClean="0">
                <a:latin typeface="Comic Sans MS" charset="0"/>
              </a:rPr>
              <a:t>P</a:t>
            </a:r>
          </a:p>
          <a:p>
            <a:pPr algn="ctr"/>
            <a:endParaRPr lang="en-US" sz="1600" b="1" dirty="0">
              <a:latin typeface="Comic Sans MS" charset="0"/>
            </a:endParaRPr>
          </a:p>
          <a:p>
            <a:pPr algn="ctr"/>
            <a:endParaRPr lang="en-US" sz="1600" b="1" dirty="0">
              <a:latin typeface="Comic Sans MS" charset="0"/>
            </a:endParaRPr>
          </a:p>
        </p:txBody>
      </p:sp>
      <p:sp>
        <p:nvSpPr>
          <p:cNvPr id="71" name="AutoShape 153"/>
          <p:cNvSpPr>
            <a:spLocks noChangeArrowheads="1"/>
          </p:cNvSpPr>
          <p:nvPr/>
        </p:nvSpPr>
        <p:spPr bwMode="auto">
          <a:xfrm>
            <a:off x="5257800" y="1073224"/>
            <a:ext cx="290513" cy="1371600"/>
          </a:xfrm>
          <a:prstGeom prst="downArrowCallout">
            <a:avLst>
              <a:gd name="adj1" fmla="val 25000"/>
              <a:gd name="adj2" fmla="val 25000"/>
              <a:gd name="adj3" fmla="val 78688"/>
              <a:gd name="adj4" fmla="val 66667"/>
            </a:avLst>
          </a:prstGeom>
          <a:solidFill>
            <a:srgbClr val="F8F8F8"/>
          </a:solidFill>
          <a:ln w="9525" cap="rnd">
            <a:solidFill>
              <a:schemeClr val="tx1"/>
            </a:solidFill>
            <a:prstDash val="sysDot"/>
            <a:miter lim="800000"/>
            <a:headEnd/>
            <a:tailEnd/>
          </a:ln>
        </p:spPr>
        <p:txBody>
          <a:bodyPr wrap="none" anchor="ctr"/>
          <a:lstStyle/>
          <a:p>
            <a:pPr algn="ctr"/>
            <a:endParaRPr lang="en-US" sz="1600" b="1" dirty="0">
              <a:latin typeface="Comic Sans MS" charset="0"/>
            </a:endParaRPr>
          </a:p>
          <a:p>
            <a:pPr algn="ctr"/>
            <a:r>
              <a:rPr lang="en-US" sz="1600" b="1" dirty="0">
                <a:latin typeface="Comic Sans MS" charset="0"/>
              </a:rPr>
              <a:t>H</a:t>
            </a:r>
          </a:p>
          <a:p>
            <a:pPr algn="ctr"/>
            <a:r>
              <a:rPr lang="en-US" sz="1600" b="1" dirty="0">
                <a:latin typeface="Comic Sans MS" charset="0"/>
              </a:rPr>
              <a:t>S</a:t>
            </a:r>
          </a:p>
          <a:p>
            <a:pPr algn="ctr"/>
            <a:r>
              <a:rPr lang="en-US" sz="1600" b="1" dirty="0" smtClean="0">
                <a:latin typeface="Comic Sans MS" charset="0"/>
              </a:rPr>
              <a:t>P</a:t>
            </a:r>
          </a:p>
          <a:p>
            <a:pPr algn="ctr"/>
            <a:endParaRPr lang="en-US" sz="1600" b="1" dirty="0">
              <a:latin typeface="Comic Sans MS" charset="0"/>
            </a:endParaRPr>
          </a:p>
          <a:p>
            <a:pPr algn="ctr"/>
            <a:endParaRPr lang="en-US" sz="1600" b="1" dirty="0">
              <a:latin typeface="Comic Sans MS" charset="0"/>
            </a:endParaRPr>
          </a:p>
        </p:txBody>
      </p:sp>
      <p:sp>
        <p:nvSpPr>
          <p:cNvPr id="72" name="AutoShape 154"/>
          <p:cNvSpPr>
            <a:spLocks noChangeArrowheads="1"/>
          </p:cNvSpPr>
          <p:nvPr/>
        </p:nvSpPr>
        <p:spPr bwMode="auto">
          <a:xfrm>
            <a:off x="5791200" y="1073224"/>
            <a:ext cx="290513" cy="1371600"/>
          </a:xfrm>
          <a:prstGeom prst="downArrowCallout">
            <a:avLst>
              <a:gd name="adj1" fmla="val 25000"/>
              <a:gd name="adj2" fmla="val 25000"/>
              <a:gd name="adj3" fmla="val 78688"/>
              <a:gd name="adj4" fmla="val 66667"/>
            </a:avLst>
          </a:prstGeom>
          <a:solidFill>
            <a:srgbClr val="F8F8F8"/>
          </a:solidFill>
          <a:ln w="9525" cap="rnd">
            <a:solidFill>
              <a:schemeClr val="tx1"/>
            </a:solidFill>
            <a:prstDash val="sysDot"/>
            <a:miter lim="800000"/>
            <a:headEnd/>
            <a:tailEnd/>
          </a:ln>
        </p:spPr>
        <p:txBody>
          <a:bodyPr wrap="none" anchor="ctr"/>
          <a:lstStyle/>
          <a:p>
            <a:pPr algn="ctr"/>
            <a:r>
              <a:rPr lang="en-US" sz="1600" b="1" dirty="0" smtClean="0">
                <a:latin typeface="Comic Sans MS" charset="0"/>
              </a:rPr>
              <a:t>A</a:t>
            </a:r>
            <a:endParaRPr lang="en-US" sz="1600" b="1" dirty="0">
              <a:latin typeface="Comic Sans MS" charset="0"/>
            </a:endParaRPr>
          </a:p>
          <a:p>
            <a:pPr algn="ctr"/>
            <a:r>
              <a:rPr lang="en-US" sz="1600" b="1" dirty="0">
                <a:latin typeface="Comic Sans MS" charset="0"/>
              </a:rPr>
              <a:t>S</a:t>
            </a:r>
          </a:p>
          <a:p>
            <a:pPr algn="ctr"/>
            <a:r>
              <a:rPr lang="en-US" sz="1600" b="1" dirty="0" smtClean="0">
                <a:latin typeface="Comic Sans MS" charset="0"/>
              </a:rPr>
              <a:t>P</a:t>
            </a:r>
          </a:p>
          <a:p>
            <a:pPr algn="ctr"/>
            <a:endParaRPr lang="en-US" sz="1600" b="1" dirty="0">
              <a:latin typeface="Comic Sans MS" charset="0"/>
            </a:endParaRPr>
          </a:p>
        </p:txBody>
      </p:sp>
      <p:sp>
        <p:nvSpPr>
          <p:cNvPr id="73" name="AutoShape 155"/>
          <p:cNvSpPr>
            <a:spLocks noChangeArrowheads="1"/>
          </p:cNvSpPr>
          <p:nvPr/>
        </p:nvSpPr>
        <p:spPr bwMode="auto">
          <a:xfrm>
            <a:off x="6324600" y="1073224"/>
            <a:ext cx="290513" cy="1371600"/>
          </a:xfrm>
          <a:prstGeom prst="downArrowCallout">
            <a:avLst>
              <a:gd name="adj1" fmla="val 25000"/>
              <a:gd name="adj2" fmla="val 25000"/>
              <a:gd name="adj3" fmla="val 78688"/>
              <a:gd name="adj4" fmla="val 66667"/>
            </a:avLst>
          </a:prstGeom>
          <a:solidFill>
            <a:srgbClr val="F8F8F8"/>
          </a:solidFill>
          <a:ln w="9525" cap="rnd">
            <a:solidFill>
              <a:schemeClr val="tx1"/>
            </a:solidFill>
            <a:prstDash val="sysDot"/>
            <a:miter lim="800000"/>
            <a:headEnd/>
            <a:tailEnd/>
          </a:ln>
        </p:spPr>
        <p:txBody>
          <a:bodyPr wrap="none" anchor="ctr"/>
          <a:lstStyle/>
          <a:p>
            <a:pPr algn="ctr"/>
            <a:r>
              <a:rPr lang="en-US" sz="1600" b="1">
                <a:latin typeface="Comic Sans MS" charset="0"/>
              </a:rPr>
              <a:t>P</a:t>
            </a:r>
          </a:p>
          <a:p>
            <a:pPr algn="ctr"/>
            <a:r>
              <a:rPr lang="en-US" sz="1600" b="1">
                <a:latin typeface="Comic Sans MS" charset="0"/>
              </a:rPr>
              <a:t>W</a:t>
            </a:r>
          </a:p>
          <a:p>
            <a:pPr algn="ctr"/>
            <a:r>
              <a:rPr lang="en-US" sz="1600" b="1">
                <a:latin typeface="Comic Sans MS" charset="0"/>
              </a:rPr>
              <a:t>S</a:t>
            </a:r>
          </a:p>
          <a:p>
            <a:pPr algn="ctr"/>
            <a:r>
              <a:rPr lang="en-US" sz="1600" b="1">
                <a:latin typeface="Comic Sans MS" charset="0"/>
              </a:rPr>
              <a:t>P</a:t>
            </a:r>
          </a:p>
        </p:txBody>
      </p:sp>
      <p:sp>
        <p:nvSpPr>
          <p:cNvPr id="74" name="AutoShape 156"/>
          <p:cNvSpPr>
            <a:spLocks noChangeArrowheads="1"/>
          </p:cNvSpPr>
          <p:nvPr/>
        </p:nvSpPr>
        <p:spPr bwMode="auto">
          <a:xfrm>
            <a:off x="6858000" y="1073224"/>
            <a:ext cx="290513" cy="1371600"/>
          </a:xfrm>
          <a:prstGeom prst="downArrowCallout">
            <a:avLst>
              <a:gd name="adj1" fmla="val 25000"/>
              <a:gd name="adj2" fmla="val 25000"/>
              <a:gd name="adj3" fmla="val 78688"/>
              <a:gd name="adj4" fmla="val 66667"/>
            </a:avLst>
          </a:prstGeom>
          <a:solidFill>
            <a:srgbClr val="F8F8F8"/>
          </a:solidFill>
          <a:ln w="9525" cap="rnd">
            <a:solidFill>
              <a:schemeClr val="tx1"/>
            </a:solidFill>
            <a:prstDash val="sysDot"/>
            <a:miter lim="800000"/>
            <a:headEnd/>
            <a:tailEnd/>
          </a:ln>
        </p:spPr>
        <p:txBody>
          <a:bodyPr wrap="none" anchor="ctr"/>
          <a:lstStyle/>
          <a:p>
            <a:pPr algn="ctr"/>
            <a:endParaRPr lang="en-US" sz="1600" b="1" dirty="0">
              <a:latin typeface="Comic Sans MS" charset="0"/>
            </a:endParaRPr>
          </a:p>
          <a:p>
            <a:pPr algn="ctr"/>
            <a:endParaRPr lang="en-US" sz="1600" b="1" dirty="0">
              <a:latin typeface="Comic Sans MS" charset="0"/>
            </a:endParaRPr>
          </a:p>
          <a:p>
            <a:pPr algn="ctr"/>
            <a:r>
              <a:rPr lang="en-US" sz="1600" b="1" dirty="0" smtClean="0">
                <a:latin typeface="Comic Sans MS" charset="0"/>
              </a:rPr>
              <a:t>I </a:t>
            </a:r>
          </a:p>
          <a:p>
            <a:pPr algn="ctr"/>
            <a:r>
              <a:rPr lang="en-US" sz="1600" b="1" dirty="0" smtClean="0">
                <a:latin typeface="Comic Sans MS" charset="0"/>
              </a:rPr>
              <a:t>&amp;</a:t>
            </a:r>
          </a:p>
          <a:p>
            <a:pPr algn="ctr"/>
            <a:r>
              <a:rPr lang="en-US" sz="1600" b="1" dirty="0" smtClean="0">
                <a:latin typeface="Comic Sans MS" charset="0"/>
              </a:rPr>
              <a:t>T</a:t>
            </a:r>
          </a:p>
          <a:p>
            <a:pPr algn="ctr"/>
            <a:r>
              <a:rPr lang="en-US" sz="1600" b="1" dirty="0" smtClean="0">
                <a:latin typeface="Comic Sans MS" charset="0"/>
              </a:rPr>
              <a:t>S</a:t>
            </a:r>
            <a:endParaRPr lang="en-US" sz="1600" b="1" dirty="0">
              <a:latin typeface="Comic Sans MS" charset="0"/>
            </a:endParaRPr>
          </a:p>
          <a:p>
            <a:pPr algn="ctr"/>
            <a:r>
              <a:rPr lang="en-US" sz="1600" b="1" dirty="0" smtClean="0">
                <a:latin typeface="Comic Sans MS" charset="0"/>
              </a:rPr>
              <a:t>P</a:t>
            </a:r>
          </a:p>
          <a:p>
            <a:pPr algn="ctr"/>
            <a:endParaRPr lang="en-US" sz="1600" b="1" dirty="0">
              <a:latin typeface="Comic Sans MS" charset="0"/>
            </a:endParaRPr>
          </a:p>
        </p:txBody>
      </p:sp>
      <p:sp>
        <p:nvSpPr>
          <p:cNvPr id="75" name="AutoShape 157"/>
          <p:cNvSpPr>
            <a:spLocks noChangeArrowheads="1"/>
          </p:cNvSpPr>
          <p:nvPr/>
        </p:nvSpPr>
        <p:spPr bwMode="auto">
          <a:xfrm>
            <a:off x="7620000" y="1073224"/>
            <a:ext cx="290513" cy="1371600"/>
          </a:xfrm>
          <a:prstGeom prst="downArrowCallout">
            <a:avLst>
              <a:gd name="adj1" fmla="val 25000"/>
              <a:gd name="adj2" fmla="val 25000"/>
              <a:gd name="adj3" fmla="val 78688"/>
              <a:gd name="adj4" fmla="val 66667"/>
            </a:avLst>
          </a:prstGeom>
          <a:solidFill>
            <a:srgbClr val="F8F8F8"/>
          </a:solidFill>
          <a:ln w="9525" cap="rnd">
            <a:solidFill>
              <a:schemeClr val="tx1"/>
            </a:solidFill>
            <a:prstDash val="sysDot"/>
            <a:miter lim="800000"/>
            <a:headEnd/>
            <a:tailEnd/>
          </a:ln>
        </p:spPr>
        <p:txBody>
          <a:bodyPr wrap="none" anchor="ctr"/>
          <a:lstStyle/>
          <a:p>
            <a:pPr algn="ctr"/>
            <a:r>
              <a:rPr lang="en-US" sz="1600" b="1" dirty="0" smtClean="0">
                <a:latin typeface="Comic Sans MS" charset="0"/>
              </a:rPr>
              <a:t>W</a:t>
            </a:r>
            <a:endParaRPr lang="en-US" sz="1600" b="1" dirty="0">
              <a:latin typeface="Comic Sans MS" charset="0"/>
            </a:endParaRPr>
          </a:p>
          <a:p>
            <a:pPr algn="ctr"/>
            <a:r>
              <a:rPr lang="en-US" sz="1600" b="1" dirty="0">
                <a:latin typeface="Comic Sans MS" charset="0"/>
              </a:rPr>
              <a:t>S</a:t>
            </a:r>
          </a:p>
          <a:p>
            <a:pPr algn="ctr"/>
            <a:r>
              <a:rPr lang="en-US" sz="1600" b="1" dirty="0" smtClean="0">
                <a:latin typeface="Comic Sans MS" charset="0"/>
              </a:rPr>
              <a:t>P</a:t>
            </a:r>
          </a:p>
          <a:p>
            <a:pPr algn="ctr"/>
            <a:endParaRPr lang="en-US" sz="1600" b="1" dirty="0">
              <a:latin typeface="Comic Sans MS" charset="0"/>
            </a:endParaRPr>
          </a:p>
        </p:txBody>
      </p:sp>
      <p:sp>
        <p:nvSpPr>
          <p:cNvPr id="76" name="AutoShape 158"/>
          <p:cNvSpPr>
            <a:spLocks noChangeArrowheads="1"/>
          </p:cNvSpPr>
          <p:nvPr/>
        </p:nvSpPr>
        <p:spPr bwMode="auto">
          <a:xfrm>
            <a:off x="8153400" y="1073224"/>
            <a:ext cx="290513" cy="1371600"/>
          </a:xfrm>
          <a:prstGeom prst="downArrowCallout">
            <a:avLst>
              <a:gd name="adj1" fmla="val 25000"/>
              <a:gd name="adj2" fmla="val 25000"/>
              <a:gd name="adj3" fmla="val 78688"/>
              <a:gd name="adj4" fmla="val 66667"/>
            </a:avLst>
          </a:prstGeom>
          <a:solidFill>
            <a:srgbClr val="F8F8F8"/>
          </a:solidFill>
          <a:ln w="9525" cap="rnd">
            <a:solidFill>
              <a:schemeClr val="tx1"/>
            </a:solidFill>
            <a:prstDash val="sysDot"/>
            <a:miter lim="800000"/>
            <a:headEnd/>
            <a:tailEnd/>
          </a:ln>
        </p:spPr>
        <p:txBody>
          <a:bodyPr wrap="none" anchor="ctr"/>
          <a:lstStyle/>
          <a:p>
            <a:pPr algn="ctr"/>
            <a:endParaRPr lang="en-US" sz="1600" b="1" dirty="0">
              <a:latin typeface="Comic Sans MS" charset="0"/>
            </a:endParaRPr>
          </a:p>
          <a:p>
            <a:pPr algn="ctr"/>
            <a:r>
              <a:rPr lang="en-US" sz="1600" b="1" dirty="0">
                <a:latin typeface="Comic Sans MS" charset="0"/>
              </a:rPr>
              <a:t>E</a:t>
            </a:r>
          </a:p>
          <a:p>
            <a:pPr algn="ctr"/>
            <a:r>
              <a:rPr lang="en-US" sz="1600" b="1" dirty="0">
                <a:latin typeface="Comic Sans MS" charset="0"/>
              </a:rPr>
              <a:t>S</a:t>
            </a:r>
          </a:p>
          <a:p>
            <a:pPr algn="ctr"/>
            <a:r>
              <a:rPr lang="en-US" sz="1600" b="1" dirty="0" smtClean="0">
                <a:latin typeface="Comic Sans MS" charset="0"/>
              </a:rPr>
              <a:t>P</a:t>
            </a:r>
          </a:p>
          <a:p>
            <a:pPr algn="ctr"/>
            <a:endParaRPr lang="en-US" sz="1600" b="1" dirty="0">
              <a:latin typeface="Comic Sans MS" charset="0"/>
            </a:endParaRPr>
          </a:p>
          <a:p>
            <a:pPr algn="ctr"/>
            <a:endParaRPr lang="en-US" sz="1600" b="1" dirty="0">
              <a:latin typeface="Comic Sans MS" charset="0"/>
            </a:endParaRPr>
          </a:p>
        </p:txBody>
      </p:sp>
      <p:sp>
        <p:nvSpPr>
          <p:cNvPr id="77" name="Line 159"/>
          <p:cNvSpPr>
            <a:spLocks noChangeShapeType="1"/>
          </p:cNvSpPr>
          <p:nvPr/>
        </p:nvSpPr>
        <p:spPr bwMode="auto">
          <a:xfrm>
            <a:off x="1994568" y="1530424"/>
            <a:ext cx="6463632" cy="0"/>
          </a:xfrm>
          <a:prstGeom prst="line">
            <a:avLst/>
          </a:prstGeom>
          <a:noFill/>
          <a:ln w="38100">
            <a:solidFill>
              <a:schemeClr val="bg1">
                <a:lumMod val="50000"/>
              </a:schemeClr>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8" name="Oval 160"/>
          <p:cNvSpPr>
            <a:spLocks noChangeArrowheads="1"/>
          </p:cNvSpPr>
          <p:nvPr/>
        </p:nvSpPr>
        <p:spPr bwMode="auto">
          <a:xfrm>
            <a:off x="2428875" y="1454224"/>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79" name="Oval 161"/>
          <p:cNvSpPr>
            <a:spLocks noChangeArrowheads="1"/>
          </p:cNvSpPr>
          <p:nvPr/>
        </p:nvSpPr>
        <p:spPr bwMode="auto">
          <a:xfrm>
            <a:off x="2895600" y="1454224"/>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80" name="Oval 162"/>
          <p:cNvSpPr>
            <a:spLocks noChangeArrowheads="1"/>
          </p:cNvSpPr>
          <p:nvPr/>
        </p:nvSpPr>
        <p:spPr bwMode="auto">
          <a:xfrm>
            <a:off x="3810000" y="1454224"/>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81" name="Oval 163"/>
          <p:cNvSpPr>
            <a:spLocks noChangeArrowheads="1"/>
          </p:cNvSpPr>
          <p:nvPr/>
        </p:nvSpPr>
        <p:spPr bwMode="auto">
          <a:xfrm>
            <a:off x="3352800" y="1454224"/>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82" name="Oval 164"/>
          <p:cNvSpPr>
            <a:spLocks noChangeArrowheads="1"/>
          </p:cNvSpPr>
          <p:nvPr/>
        </p:nvSpPr>
        <p:spPr bwMode="auto">
          <a:xfrm>
            <a:off x="4648200" y="1454224"/>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83" name="Oval 165"/>
          <p:cNvSpPr>
            <a:spLocks noChangeArrowheads="1"/>
          </p:cNvSpPr>
          <p:nvPr/>
        </p:nvSpPr>
        <p:spPr bwMode="auto">
          <a:xfrm>
            <a:off x="5181600" y="1454224"/>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84" name="Oval 166"/>
          <p:cNvSpPr>
            <a:spLocks noChangeArrowheads="1"/>
          </p:cNvSpPr>
          <p:nvPr/>
        </p:nvSpPr>
        <p:spPr bwMode="auto">
          <a:xfrm>
            <a:off x="5715000" y="1454224"/>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85" name="Oval 167"/>
          <p:cNvSpPr>
            <a:spLocks noChangeArrowheads="1"/>
          </p:cNvSpPr>
          <p:nvPr/>
        </p:nvSpPr>
        <p:spPr bwMode="auto">
          <a:xfrm>
            <a:off x="6248400" y="1454224"/>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86" name="Oval 168"/>
          <p:cNvSpPr>
            <a:spLocks noChangeArrowheads="1"/>
          </p:cNvSpPr>
          <p:nvPr/>
        </p:nvSpPr>
        <p:spPr bwMode="auto">
          <a:xfrm>
            <a:off x="6781800" y="1454224"/>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87" name="Oval 169"/>
          <p:cNvSpPr>
            <a:spLocks noChangeArrowheads="1"/>
          </p:cNvSpPr>
          <p:nvPr/>
        </p:nvSpPr>
        <p:spPr bwMode="auto">
          <a:xfrm>
            <a:off x="7543800" y="1454224"/>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88" name="Oval 170"/>
          <p:cNvSpPr>
            <a:spLocks noChangeArrowheads="1"/>
          </p:cNvSpPr>
          <p:nvPr/>
        </p:nvSpPr>
        <p:spPr bwMode="auto">
          <a:xfrm>
            <a:off x="8077200" y="1454224"/>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89" name="AutoShape 171"/>
          <p:cNvSpPr>
            <a:spLocks noChangeArrowheads="1"/>
          </p:cNvSpPr>
          <p:nvPr/>
        </p:nvSpPr>
        <p:spPr bwMode="auto">
          <a:xfrm>
            <a:off x="656376" y="4426024"/>
            <a:ext cx="1066800" cy="381000"/>
          </a:xfrm>
          <a:prstGeom prst="rightArrowCallout">
            <a:avLst>
              <a:gd name="adj1" fmla="val 20000"/>
              <a:gd name="adj2" fmla="val 25000"/>
              <a:gd name="adj3" fmla="val 46667"/>
              <a:gd name="adj4" fmla="val 72171"/>
            </a:avLst>
          </a:prstGeom>
          <a:solidFill>
            <a:srgbClr val="EAEAEA"/>
          </a:solidFill>
          <a:ln w="9525">
            <a:solidFill>
              <a:schemeClr val="tx1"/>
            </a:solidFill>
            <a:miter lim="800000"/>
            <a:headEnd/>
            <a:tailEnd/>
          </a:ln>
        </p:spPr>
        <p:txBody>
          <a:bodyPr wrap="none" anchor="ctr"/>
          <a:lstStyle/>
          <a:p>
            <a:pPr algn="ctr"/>
            <a:r>
              <a:rPr lang="en-US" sz="1600" b="1" dirty="0">
                <a:latin typeface="Comic Sans MS" charset="0"/>
              </a:rPr>
              <a:t>GLASP</a:t>
            </a:r>
          </a:p>
        </p:txBody>
      </p:sp>
      <p:sp>
        <p:nvSpPr>
          <p:cNvPr id="90" name="AutoShape 172"/>
          <p:cNvSpPr>
            <a:spLocks noChangeArrowheads="1"/>
          </p:cNvSpPr>
          <p:nvPr/>
        </p:nvSpPr>
        <p:spPr bwMode="auto">
          <a:xfrm>
            <a:off x="656376" y="5597599"/>
            <a:ext cx="1066800" cy="381000"/>
          </a:xfrm>
          <a:prstGeom prst="rightArrowCallout">
            <a:avLst>
              <a:gd name="adj1" fmla="val 20000"/>
              <a:gd name="adj2" fmla="val 25000"/>
              <a:gd name="adj3" fmla="val 46667"/>
              <a:gd name="adj4" fmla="val 72171"/>
            </a:avLst>
          </a:prstGeom>
          <a:solidFill>
            <a:srgbClr val="EAEAEA"/>
          </a:solidFill>
          <a:ln w="9525">
            <a:solidFill>
              <a:schemeClr val="tx1"/>
            </a:solidFill>
            <a:miter lim="800000"/>
            <a:headEnd/>
            <a:tailEnd/>
          </a:ln>
        </p:spPr>
        <p:txBody>
          <a:bodyPr wrap="none" anchor="ctr"/>
          <a:lstStyle/>
          <a:p>
            <a:pPr algn="ctr"/>
            <a:r>
              <a:rPr lang="en-US" sz="1600" b="1" dirty="0" smtClean="0">
                <a:latin typeface="Comic Sans MS" charset="0"/>
              </a:rPr>
              <a:t>MSP</a:t>
            </a:r>
            <a:endParaRPr lang="en-US" sz="1600" b="1" dirty="0">
              <a:latin typeface="Comic Sans MS" charset="0"/>
            </a:endParaRPr>
          </a:p>
        </p:txBody>
      </p:sp>
      <p:sp>
        <p:nvSpPr>
          <p:cNvPr id="91" name="Oval 174"/>
          <p:cNvSpPr>
            <a:spLocks noChangeArrowheads="1"/>
          </p:cNvSpPr>
          <p:nvPr/>
        </p:nvSpPr>
        <p:spPr bwMode="auto">
          <a:xfrm>
            <a:off x="961176" y="4349824"/>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92" name="Oval 175"/>
          <p:cNvSpPr>
            <a:spLocks noChangeArrowheads="1"/>
          </p:cNvSpPr>
          <p:nvPr/>
        </p:nvSpPr>
        <p:spPr bwMode="auto">
          <a:xfrm>
            <a:off x="961176" y="5492824"/>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93" name="Oval 177"/>
          <p:cNvSpPr>
            <a:spLocks noChangeArrowheads="1"/>
          </p:cNvSpPr>
          <p:nvPr/>
        </p:nvSpPr>
        <p:spPr bwMode="auto">
          <a:xfrm>
            <a:off x="8215313" y="3954537"/>
            <a:ext cx="228600" cy="228600"/>
          </a:xfrm>
          <a:prstGeom prst="ellipse">
            <a:avLst/>
          </a:prstGeom>
          <a:solidFill>
            <a:srgbClr val="FBA25F"/>
          </a:solidFill>
          <a:ln w="9525" cap="rnd">
            <a:solidFill>
              <a:schemeClr val="tx1"/>
            </a:solidFill>
            <a:prstDash val="sysDot"/>
            <a:round/>
            <a:headEnd/>
            <a:tailEnd/>
          </a:ln>
        </p:spPr>
        <p:txBody>
          <a:bodyPr wrap="none" anchor="ctr"/>
          <a:lstStyle/>
          <a:p>
            <a:endParaRPr lang="en-US"/>
          </a:p>
        </p:txBody>
      </p:sp>
      <p:sp>
        <p:nvSpPr>
          <p:cNvPr id="94" name="Oval 178"/>
          <p:cNvSpPr>
            <a:spLocks noChangeArrowheads="1"/>
          </p:cNvSpPr>
          <p:nvPr/>
        </p:nvSpPr>
        <p:spPr bwMode="auto">
          <a:xfrm>
            <a:off x="7653338" y="3954537"/>
            <a:ext cx="228600" cy="228600"/>
          </a:xfrm>
          <a:prstGeom prst="ellipse">
            <a:avLst/>
          </a:prstGeom>
          <a:solidFill>
            <a:srgbClr val="FBA25F"/>
          </a:solidFill>
          <a:ln w="9525" cap="rnd">
            <a:solidFill>
              <a:schemeClr val="tx1"/>
            </a:solidFill>
            <a:prstDash val="sysDot"/>
            <a:round/>
            <a:headEnd/>
            <a:tailEnd/>
          </a:ln>
        </p:spPr>
        <p:txBody>
          <a:bodyPr wrap="none" anchor="ctr"/>
          <a:lstStyle/>
          <a:p>
            <a:endParaRPr lang="en-US"/>
          </a:p>
        </p:txBody>
      </p:sp>
      <p:sp>
        <p:nvSpPr>
          <p:cNvPr id="95" name="Oval 179"/>
          <p:cNvSpPr>
            <a:spLocks noChangeArrowheads="1"/>
          </p:cNvSpPr>
          <p:nvPr/>
        </p:nvSpPr>
        <p:spPr bwMode="auto">
          <a:xfrm>
            <a:off x="3886200" y="3940249"/>
            <a:ext cx="228600" cy="228600"/>
          </a:xfrm>
          <a:prstGeom prst="ellipse">
            <a:avLst/>
          </a:prstGeom>
          <a:solidFill>
            <a:srgbClr val="FBA25F"/>
          </a:solidFill>
          <a:ln w="9525" cap="rnd">
            <a:solidFill>
              <a:schemeClr val="tx1"/>
            </a:solidFill>
            <a:prstDash val="sysDot"/>
            <a:round/>
            <a:headEnd/>
            <a:tailEnd/>
          </a:ln>
        </p:spPr>
        <p:txBody>
          <a:bodyPr wrap="none" anchor="ctr"/>
          <a:lstStyle/>
          <a:p>
            <a:endParaRPr lang="en-US"/>
          </a:p>
        </p:txBody>
      </p:sp>
      <p:sp>
        <p:nvSpPr>
          <p:cNvPr id="96" name="Oval 180"/>
          <p:cNvSpPr>
            <a:spLocks noChangeArrowheads="1"/>
          </p:cNvSpPr>
          <p:nvPr/>
        </p:nvSpPr>
        <p:spPr bwMode="auto">
          <a:xfrm>
            <a:off x="3429000" y="3940249"/>
            <a:ext cx="228600" cy="228600"/>
          </a:xfrm>
          <a:prstGeom prst="ellipse">
            <a:avLst/>
          </a:prstGeom>
          <a:solidFill>
            <a:srgbClr val="FBA25F"/>
          </a:solidFill>
          <a:ln w="9525" cap="rnd">
            <a:solidFill>
              <a:schemeClr val="tx1"/>
            </a:solidFill>
            <a:prstDash val="sysDot"/>
            <a:round/>
            <a:headEnd/>
            <a:tailEnd/>
          </a:ln>
        </p:spPr>
        <p:txBody>
          <a:bodyPr wrap="none" anchor="ctr"/>
          <a:lstStyle/>
          <a:p>
            <a:endParaRPr lang="en-US"/>
          </a:p>
        </p:txBody>
      </p:sp>
      <p:sp>
        <p:nvSpPr>
          <p:cNvPr id="97" name="Oval 181"/>
          <p:cNvSpPr>
            <a:spLocks noChangeArrowheads="1"/>
          </p:cNvSpPr>
          <p:nvPr/>
        </p:nvSpPr>
        <p:spPr bwMode="auto">
          <a:xfrm>
            <a:off x="2971800" y="3940249"/>
            <a:ext cx="228600" cy="228600"/>
          </a:xfrm>
          <a:prstGeom prst="ellipse">
            <a:avLst/>
          </a:prstGeom>
          <a:solidFill>
            <a:srgbClr val="FBA25F"/>
          </a:solidFill>
          <a:ln w="9525" cap="rnd">
            <a:solidFill>
              <a:schemeClr val="tx1"/>
            </a:solidFill>
            <a:prstDash val="sysDot"/>
            <a:round/>
            <a:headEnd/>
            <a:tailEnd/>
          </a:ln>
        </p:spPr>
        <p:txBody>
          <a:bodyPr wrap="none" anchor="ctr"/>
          <a:lstStyle/>
          <a:p>
            <a:endParaRPr lang="en-US"/>
          </a:p>
        </p:txBody>
      </p:sp>
      <p:sp>
        <p:nvSpPr>
          <p:cNvPr id="98" name="Text Box 183"/>
          <p:cNvSpPr txBox="1">
            <a:spLocks noChangeArrowheads="1"/>
          </p:cNvSpPr>
          <p:nvPr/>
        </p:nvSpPr>
        <p:spPr bwMode="auto">
          <a:xfrm>
            <a:off x="3886200" y="3744232"/>
            <a:ext cx="31670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b="1" dirty="0">
                <a:solidFill>
                  <a:schemeClr val="bg1">
                    <a:lumMod val="65000"/>
                  </a:schemeClr>
                </a:solidFill>
                <a:latin typeface="Comic Sans MS" charset="0"/>
              </a:rPr>
              <a:t>De-Concentrated Branches</a:t>
            </a:r>
          </a:p>
        </p:txBody>
      </p:sp>
      <p:sp>
        <p:nvSpPr>
          <p:cNvPr id="99" name="Oval 184"/>
          <p:cNvSpPr>
            <a:spLocks noChangeArrowheads="1"/>
          </p:cNvSpPr>
          <p:nvPr/>
        </p:nvSpPr>
        <p:spPr bwMode="auto">
          <a:xfrm>
            <a:off x="934440" y="2816464"/>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100" name="Rectangle 2"/>
          <p:cNvSpPr>
            <a:spLocks noChangeArrowheads="1"/>
          </p:cNvSpPr>
          <p:nvPr/>
        </p:nvSpPr>
        <p:spPr bwMode="auto">
          <a:xfrm>
            <a:off x="4572000" y="2825824"/>
            <a:ext cx="2743200" cy="685800"/>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1" name="Rectangle 61"/>
          <p:cNvSpPr>
            <a:spLocks noChangeArrowheads="1"/>
          </p:cNvSpPr>
          <p:nvPr/>
        </p:nvSpPr>
        <p:spPr bwMode="auto">
          <a:xfrm>
            <a:off x="1483897" y="3193456"/>
            <a:ext cx="508001" cy="188496"/>
          </a:xfrm>
          <a:prstGeom prst="rect">
            <a:avLst/>
          </a:prstGeom>
          <a:solidFill>
            <a:srgbClr val="FF0000"/>
          </a:solidFill>
          <a:ln w="9525">
            <a:solidFill>
              <a:schemeClr val="tx1"/>
            </a:solidFill>
            <a:miter lim="800000"/>
            <a:headEnd/>
            <a:tailEnd/>
          </a:ln>
          <a:extLst/>
        </p:spPr>
        <p:txBody>
          <a:bodyPr wrap="none" anchor="ctr"/>
          <a:lstStyle/>
          <a:p>
            <a:r>
              <a:rPr lang="en-US" sz="1400" b="1" dirty="0" smtClean="0">
                <a:solidFill>
                  <a:schemeClr val="bg1"/>
                </a:solidFill>
                <a:latin typeface="Comic Sans MS" charset="0"/>
              </a:rPr>
              <a:t>DS</a:t>
            </a:r>
            <a:endParaRPr lang="en-US" sz="1400" b="1" dirty="0">
              <a:solidFill>
                <a:schemeClr val="bg1"/>
              </a:solidFill>
              <a:latin typeface="Comic Sans MS" charset="0"/>
            </a:endParaRPr>
          </a:p>
        </p:txBody>
      </p:sp>
      <p:sp>
        <p:nvSpPr>
          <p:cNvPr id="102" name="Line 173"/>
          <p:cNvSpPr>
            <a:spLocks noChangeShapeType="1"/>
          </p:cNvSpPr>
          <p:nvPr/>
        </p:nvSpPr>
        <p:spPr bwMode="auto">
          <a:xfrm flipH="1">
            <a:off x="481262" y="3410598"/>
            <a:ext cx="8129337" cy="24826"/>
          </a:xfrm>
          <a:prstGeom prst="line">
            <a:avLst/>
          </a:prstGeom>
          <a:noFill/>
          <a:ln w="38100">
            <a:solidFill>
              <a:schemeClr val="tx1">
                <a:lumMod val="65000"/>
                <a:lumOff val="35000"/>
              </a:schemeClr>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3" name="Oval 174"/>
          <p:cNvSpPr>
            <a:spLocks noChangeArrowheads="1"/>
          </p:cNvSpPr>
          <p:nvPr/>
        </p:nvSpPr>
        <p:spPr bwMode="auto">
          <a:xfrm>
            <a:off x="1314096" y="3325840"/>
            <a:ext cx="152400" cy="123825"/>
          </a:xfrm>
          <a:prstGeom prst="ellipse">
            <a:avLst/>
          </a:prstGeom>
          <a:solidFill>
            <a:srgbClr val="0000FF"/>
          </a:solidFill>
          <a:ln w="9525" cap="rnd">
            <a:solidFill>
              <a:schemeClr val="tx1"/>
            </a:solidFill>
            <a:prstDash val="sysDot"/>
            <a:round/>
            <a:headEnd/>
            <a:tailEnd/>
          </a:ln>
        </p:spPr>
        <p:txBody>
          <a:bodyPr wrap="none" anchor="ctr"/>
          <a:lstStyle/>
          <a:p>
            <a:endParaRPr lang="en-US"/>
          </a:p>
        </p:txBody>
      </p:sp>
      <p:sp>
        <p:nvSpPr>
          <p:cNvPr id="104" name="Oval 174"/>
          <p:cNvSpPr>
            <a:spLocks noChangeArrowheads="1"/>
          </p:cNvSpPr>
          <p:nvPr/>
        </p:nvSpPr>
        <p:spPr bwMode="auto">
          <a:xfrm>
            <a:off x="1967832" y="3321950"/>
            <a:ext cx="152400" cy="123825"/>
          </a:xfrm>
          <a:prstGeom prst="ellipse">
            <a:avLst/>
          </a:prstGeom>
          <a:solidFill>
            <a:srgbClr val="0000FF"/>
          </a:solidFill>
          <a:ln w="9525" cap="rnd">
            <a:solidFill>
              <a:schemeClr val="tx1"/>
            </a:solidFill>
            <a:prstDash val="sysDot"/>
            <a:round/>
            <a:headEnd/>
            <a:tailEnd/>
          </a:ln>
        </p:spPr>
        <p:txBody>
          <a:bodyPr wrap="none" anchor="ctr"/>
          <a:lstStyle/>
          <a:p>
            <a:endParaRPr lang="en-US"/>
          </a:p>
        </p:txBody>
      </p:sp>
      <p:sp>
        <p:nvSpPr>
          <p:cNvPr id="105" name="Oval 174"/>
          <p:cNvSpPr>
            <a:spLocks noChangeArrowheads="1"/>
          </p:cNvSpPr>
          <p:nvPr/>
        </p:nvSpPr>
        <p:spPr bwMode="auto">
          <a:xfrm>
            <a:off x="2624138" y="3352576"/>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106" name="Oval 174"/>
          <p:cNvSpPr>
            <a:spLocks noChangeArrowheads="1"/>
          </p:cNvSpPr>
          <p:nvPr/>
        </p:nvSpPr>
        <p:spPr bwMode="auto">
          <a:xfrm>
            <a:off x="3100118" y="3352576"/>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107" name="Oval 174"/>
          <p:cNvSpPr>
            <a:spLocks noChangeArrowheads="1"/>
          </p:cNvSpPr>
          <p:nvPr/>
        </p:nvSpPr>
        <p:spPr bwMode="auto">
          <a:xfrm>
            <a:off x="3567113" y="3352576"/>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108" name="Oval 174"/>
          <p:cNvSpPr>
            <a:spLocks noChangeArrowheads="1"/>
          </p:cNvSpPr>
          <p:nvPr/>
        </p:nvSpPr>
        <p:spPr bwMode="auto">
          <a:xfrm>
            <a:off x="4024313" y="3338335"/>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109" name="Oval 174"/>
          <p:cNvSpPr>
            <a:spLocks noChangeArrowheads="1"/>
          </p:cNvSpPr>
          <p:nvPr/>
        </p:nvSpPr>
        <p:spPr bwMode="auto">
          <a:xfrm>
            <a:off x="5029199" y="3356630"/>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110" name="Oval 174"/>
          <p:cNvSpPr>
            <a:spLocks noChangeArrowheads="1"/>
          </p:cNvSpPr>
          <p:nvPr/>
        </p:nvSpPr>
        <p:spPr bwMode="auto">
          <a:xfrm>
            <a:off x="5493167" y="3354691"/>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111" name="Oval 174"/>
          <p:cNvSpPr>
            <a:spLocks noChangeArrowheads="1"/>
          </p:cNvSpPr>
          <p:nvPr/>
        </p:nvSpPr>
        <p:spPr bwMode="auto">
          <a:xfrm>
            <a:off x="6019800" y="3344135"/>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112" name="Oval 174"/>
          <p:cNvSpPr>
            <a:spLocks noChangeArrowheads="1"/>
          </p:cNvSpPr>
          <p:nvPr/>
        </p:nvSpPr>
        <p:spPr bwMode="auto">
          <a:xfrm>
            <a:off x="6578097" y="3338335"/>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113" name="Oval 174"/>
          <p:cNvSpPr>
            <a:spLocks noChangeArrowheads="1"/>
          </p:cNvSpPr>
          <p:nvPr/>
        </p:nvSpPr>
        <p:spPr bwMode="auto">
          <a:xfrm>
            <a:off x="7126704" y="3343262"/>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114" name="Oval 174"/>
          <p:cNvSpPr>
            <a:spLocks noChangeArrowheads="1"/>
          </p:cNvSpPr>
          <p:nvPr/>
        </p:nvSpPr>
        <p:spPr bwMode="auto">
          <a:xfrm>
            <a:off x="7848600" y="3341323"/>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cxnSp>
        <p:nvCxnSpPr>
          <p:cNvPr id="115" name="Straight Arrow Connector 114"/>
          <p:cNvCxnSpPr>
            <a:stCxn id="26" idx="6"/>
            <a:endCxn id="48" idx="1"/>
          </p:cNvCxnSpPr>
          <p:nvPr/>
        </p:nvCxnSpPr>
        <p:spPr>
          <a:xfrm>
            <a:off x="596232" y="3307084"/>
            <a:ext cx="185808" cy="672"/>
          </a:xfrm>
          <a:prstGeom prst="straightConnector1">
            <a:avLst/>
          </a:prstGeom>
          <a:ln w="38100"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116" name="Oval 174"/>
          <p:cNvSpPr>
            <a:spLocks noChangeArrowheads="1"/>
          </p:cNvSpPr>
          <p:nvPr/>
        </p:nvSpPr>
        <p:spPr bwMode="auto">
          <a:xfrm>
            <a:off x="8388672" y="3346675"/>
            <a:ext cx="152400" cy="123825"/>
          </a:xfrm>
          <a:prstGeom prst="ellipse">
            <a:avLst/>
          </a:prstGeom>
          <a:solidFill>
            <a:srgbClr val="FF3300"/>
          </a:solidFill>
          <a:ln w="9525" cap="rnd">
            <a:solidFill>
              <a:schemeClr val="tx1"/>
            </a:solidFill>
            <a:prstDash val="sysDot"/>
            <a:round/>
            <a:headEnd/>
            <a:tailEnd/>
          </a:ln>
        </p:spPr>
        <p:txBody>
          <a:bodyPr wrap="none" anchor="ctr"/>
          <a:lstStyle/>
          <a:p>
            <a:endParaRPr lang="en-US"/>
          </a:p>
        </p:txBody>
      </p:sp>
      <p:sp>
        <p:nvSpPr>
          <p:cNvPr id="117" name="Oval 125"/>
          <p:cNvSpPr>
            <a:spLocks noChangeArrowheads="1"/>
          </p:cNvSpPr>
          <p:nvPr/>
        </p:nvSpPr>
        <p:spPr bwMode="auto">
          <a:xfrm>
            <a:off x="8232191" y="5709216"/>
            <a:ext cx="180975" cy="182872"/>
          </a:xfrm>
          <a:prstGeom prst="ellipse">
            <a:avLst/>
          </a:prstGeom>
          <a:solidFill>
            <a:srgbClr val="FFFFFF"/>
          </a:solidFill>
          <a:ln w="9525" cap="rnd">
            <a:solidFill>
              <a:schemeClr val="tx1"/>
            </a:solidFill>
            <a:prstDash val="sysDot"/>
            <a:round/>
            <a:headEnd/>
            <a:tailEnd/>
          </a:ln>
        </p:spPr>
        <p:txBody>
          <a:bodyPr wrap="none" anchor="ctr"/>
          <a:lstStyle/>
          <a:p>
            <a:endParaRPr lang="en-US"/>
          </a:p>
        </p:txBody>
      </p:sp>
      <p:sp>
        <p:nvSpPr>
          <p:cNvPr id="118" name="Oval 125"/>
          <p:cNvSpPr>
            <a:spLocks noChangeArrowheads="1"/>
          </p:cNvSpPr>
          <p:nvPr/>
        </p:nvSpPr>
        <p:spPr bwMode="auto">
          <a:xfrm>
            <a:off x="7684503" y="5714823"/>
            <a:ext cx="180975" cy="182872"/>
          </a:xfrm>
          <a:prstGeom prst="ellipse">
            <a:avLst/>
          </a:prstGeom>
          <a:solidFill>
            <a:srgbClr val="FFFFFF"/>
          </a:solidFill>
          <a:ln w="9525" cap="rnd">
            <a:solidFill>
              <a:schemeClr val="tx1"/>
            </a:solidFill>
            <a:prstDash val="sysDot"/>
            <a:round/>
            <a:headEnd/>
            <a:tailEnd/>
          </a:ln>
        </p:spPr>
        <p:txBody>
          <a:bodyPr wrap="none" anchor="ctr"/>
          <a:lstStyle/>
          <a:p>
            <a:endParaRPr lang="en-US"/>
          </a:p>
        </p:txBody>
      </p:sp>
      <p:sp>
        <p:nvSpPr>
          <p:cNvPr id="119" name="Oval 125"/>
          <p:cNvSpPr>
            <a:spLocks noChangeArrowheads="1"/>
          </p:cNvSpPr>
          <p:nvPr/>
        </p:nvSpPr>
        <p:spPr bwMode="auto">
          <a:xfrm>
            <a:off x="7680074" y="4525526"/>
            <a:ext cx="180975" cy="182872"/>
          </a:xfrm>
          <a:prstGeom prst="ellipse">
            <a:avLst/>
          </a:prstGeom>
          <a:solidFill>
            <a:srgbClr val="FFFFFF"/>
          </a:solidFill>
          <a:ln w="9525" cap="rnd">
            <a:solidFill>
              <a:schemeClr val="tx1"/>
            </a:solidFill>
            <a:prstDash val="sysDot"/>
            <a:round/>
            <a:headEnd/>
            <a:tailEnd/>
          </a:ln>
        </p:spPr>
        <p:txBody>
          <a:bodyPr wrap="none" anchor="ctr"/>
          <a:lstStyle/>
          <a:p>
            <a:endParaRPr lang="en-US"/>
          </a:p>
        </p:txBody>
      </p:sp>
      <p:sp>
        <p:nvSpPr>
          <p:cNvPr id="121" name="Up-Down Arrow 120"/>
          <p:cNvSpPr/>
          <p:nvPr/>
        </p:nvSpPr>
        <p:spPr>
          <a:xfrm>
            <a:off x="2362200" y="6039654"/>
            <a:ext cx="6308576" cy="428625"/>
          </a:xfrm>
          <a:prstGeom prst="upDownArrow">
            <a:avLst>
              <a:gd name="adj1" fmla="val 50387"/>
              <a:gd name="adj2" fmla="val 32907"/>
            </a:avLst>
          </a:prstGeom>
          <a:gradFill flip="none" rotWithShape="1">
            <a:gsLst>
              <a:gs pos="0">
                <a:srgbClr val="FF0000"/>
              </a:gs>
              <a:gs pos="100000">
                <a:srgbClr val="FFFFFF"/>
              </a:gs>
            </a:gsLst>
            <a:path path="circle">
              <a:fillToRect l="100000" t="100000"/>
            </a:path>
            <a:tileRect r="-100000" b="-100000"/>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725837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Macintosh HD:Users:sally:Documents:UNCDF:Communications Materials:UNCDF Branding:UNCDF_logo.png"/>
          <p:cNvPicPr/>
          <p:nvPr/>
        </p:nvPicPr>
        <p:blipFill>
          <a:blip r:embed="rId2"/>
          <a:srcRect/>
          <a:stretch>
            <a:fillRect/>
          </a:stretch>
        </p:blipFill>
        <p:spPr bwMode="auto">
          <a:xfrm>
            <a:off x="0" y="1350168"/>
            <a:ext cx="1417052" cy="1363578"/>
          </a:xfrm>
          <a:prstGeom prst="rect">
            <a:avLst/>
          </a:prstGeom>
          <a:noFill/>
        </p:spPr>
      </p:pic>
      <p:sp>
        <p:nvSpPr>
          <p:cNvPr id="13" name="Rectangle 12"/>
          <p:cNvSpPr/>
          <p:nvPr/>
        </p:nvSpPr>
        <p:spPr>
          <a:xfrm>
            <a:off x="1417052" y="1350167"/>
            <a:ext cx="7726947" cy="1363579"/>
          </a:xfrm>
          <a:prstGeom prst="rect">
            <a:avLst/>
          </a:prstGeom>
          <a:solidFill>
            <a:srgbClr val="0B076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600" b="1" dirty="0" smtClean="0">
                <a:solidFill>
                  <a:srgbClr val="FF0000"/>
                </a:solidFill>
              </a:rPr>
              <a:t>Result 2:</a:t>
            </a:r>
            <a:r>
              <a:rPr lang="en-US" sz="2600" dirty="0" smtClean="0"/>
              <a:t> The Integrated Local Development Pilot</a:t>
            </a:r>
            <a:endParaRPr lang="en-US" sz="2600" dirty="0"/>
          </a:p>
        </p:txBody>
      </p:sp>
    </p:spTree>
    <p:extLst>
      <p:ext uri="{BB962C8B-B14F-4D97-AF65-F5344CB8AC3E}">
        <p14:creationId xmlns:p14="http://schemas.microsoft.com/office/powerpoint/2010/main" val="28883467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acintosh HD:Users:sally:Documents:UNCDF:Communications Materials:UNCDF Branding:UNCDF_logo.png"/>
          <p:cNvPicPr/>
          <p:nvPr/>
        </p:nvPicPr>
        <p:blipFill>
          <a:blip r:embed="rId2"/>
          <a:srcRect/>
          <a:stretch>
            <a:fillRect/>
          </a:stretch>
        </p:blipFill>
        <p:spPr bwMode="auto">
          <a:xfrm>
            <a:off x="0" y="0"/>
            <a:ext cx="935704" cy="945222"/>
          </a:xfrm>
          <a:prstGeom prst="rect">
            <a:avLst/>
          </a:prstGeom>
          <a:noFill/>
        </p:spPr>
      </p:pic>
      <p:sp>
        <p:nvSpPr>
          <p:cNvPr id="5" name="Tijdelijke aanduiding voor inhoud 2"/>
          <p:cNvSpPr txBox="1">
            <a:spLocks/>
          </p:cNvSpPr>
          <p:nvPr/>
        </p:nvSpPr>
        <p:spPr bwMode="auto">
          <a:xfrm>
            <a:off x="935704" y="931854"/>
            <a:ext cx="7713664" cy="58459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defTabSz="914400" fontAlgn="base">
              <a:lnSpc>
                <a:spcPct val="80000"/>
              </a:lnSpc>
              <a:spcBef>
                <a:spcPct val="20000"/>
              </a:spcBef>
              <a:spcAft>
                <a:spcPct val="0"/>
              </a:spcAft>
              <a:defRPr/>
            </a:pPr>
            <a:r>
              <a:rPr kumimoji="0" lang="en-US" sz="2000" b="1" i="0" u="none" strike="noStrike" kern="0" cap="none" spc="0" normalizeH="0" baseline="0" noProof="0" dirty="0" smtClean="0">
                <a:ln>
                  <a:noFill/>
                </a:ln>
                <a:solidFill>
                  <a:srgbClr val="000000"/>
                </a:solidFill>
                <a:effectLst/>
                <a:uLnTx/>
                <a:uFillTx/>
                <a:latin typeface="Avenir Book"/>
                <a:ea typeface="ＭＳ Ｐゴシック" pitchFamily="-109" charset="-128"/>
                <a:cs typeface="Avenir Book"/>
              </a:rPr>
              <a:t>Introduce</a:t>
            </a:r>
            <a:r>
              <a:rPr kumimoji="0" lang="en-US" sz="2000" b="1" i="0" u="none" strike="noStrike" kern="0" cap="none" spc="0" normalizeH="0" noProof="0" dirty="0" smtClean="0">
                <a:ln>
                  <a:noFill/>
                </a:ln>
                <a:solidFill>
                  <a:srgbClr val="000000"/>
                </a:solidFill>
                <a:effectLst/>
                <a:uLnTx/>
                <a:uFillTx/>
                <a:latin typeface="Avenir Book"/>
                <a:ea typeface="ＭＳ Ｐゴシック" pitchFamily="-109" charset="-128"/>
                <a:cs typeface="Avenir Book"/>
              </a:rPr>
              <a:t> an enhanced </a:t>
            </a:r>
            <a:r>
              <a:rPr kumimoji="0" lang="en-US" sz="2000" b="1" i="0" u="none" strike="noStrike" kern="0" cap="none" spc="0" normalizeH="0" noProof="0" dirty="0" smtClean="0">
                <a:ln>
                  <a:noFill/>
                </a:ln>
                <a:solidFill>
                  <a:srgbClr val="FF0000"/>
                </a:solidFill>
                <a:effectLst/>
                <a:uLnTx/>
                <a:uFillTx/>
                <a:latin typeface="Avenir Book"/>
                <a:ea typeface="ＭＳ Ｐゴシック" pitchFamily="-109" charset="-128"/>
                <a:cs typeface="Avenir Book"/>
              </a:rPr>
              <a:t>Public Expenditure and Asset Management System</a:t>
            </a:r>
            <a:r>
              <a:rPr kumimoji="0" lang="en-US" sz="2000" b="1" i="0" u="none" strike="noStrike" kern="0" cap="none" spc="0" normalizeH="0" noProof="0" dirty="0" smtClean="0">
                <a:ln>
                  <a:noFill/>
                </a:ln>
                <a:solidFill>
                  <a:srgbClr val="000000"/>
                </a:solidFill>
                <a:effectLst/>
                <a:uLnTx/>
                <a:uFillTx/>
                <a:latin typeface="Avenir Book"/>
                <a:ea typeface="ＭＳ Ｐゴシック" pitchFamily="-109" charset="-128"/>
                <a:cs typeface="Avenir Book"/>
              </a:rPr>
              <a:t> at the Governorate and Municipality Levels to enable both tiers to efficiently, effectively and accountably manage public resources. Differentiate the assignment of functions of the governorate from those of its municipalities while ensuring complementarity between the two tiers:</a:t>
            </a:r>
            <a:endParaRPr kumimoji="0" lang="en-US" sz="2000" b="1" i="0" u="none" strike="noStrike" kern="0" cap="none" spc="0" normalizeH="0" noProof="0" dirty="0" smtClean="0">
              <a:ln>
                <a:noFill/>
              </a:ln>
              <a:solidFill>
                <a:srgbClr val="FF0000"/>
              </a:solidFill>
              <a:effectLst/>
              <a:uLnTx/>
              <a:uFillTx/>
              <a:latin typeface="Avenir Book"/>
              <a:ea typeface="ＭＳ Ｐゴシック" pitchFamily="-109" charset="-128"/>
              <a:cs typeface="Avenir Book"/>
            </a:endParaRPr>
          </a:p>
          <a:p>
            <a:pPr marL="457200" marR="0" lvl="0" indent="-457200" algn="l" defTabSz="914400" rtl="0" eaLnBrk="1" fontAlgn="base" latinLnBrk="0" hangingPunct="1">
              <a:lnSpc>
                <a:spcPct val="80000"/>
              </a:lnSpc>
              <a:spcBef>
                <a:spcPct val="20000"/>
              </a:spcBef>
              <a:spcAft>
                <a:spcPct val="0"/>
              </a:spcAft>
              <a:buClrTx/>
              <a:buSzTx/>
              <a:buFontTx/>
              <a:buNone/>
              <a:tabLst/>
              <a:defRPr/>
            </a:pPr>
            <a:endParaRPr kumimoji="0" lang="en-US" sz="500" b="1" i="0" u="none" strike="noStrike" kern="0" cap="none" spc="0" normalizeH="0" noProof="0" dirty="0" smtClean="0">
              <a:ln>
                <a:noFill/>
              </a:ln>
              <a:solidFill>
                <a:srgbClr val="FF0000"/>
              </a:solidFill>
              <a:effectLst/>
              <a:uLnTx/>
              <a:uFillTx/>
              <a:latin typeface="Avenir Book"/>
              <a:ea typeface="ＭＳ Ｐゴシック" pitchFamily="-109" charset="-128"/>
              <a:cs typeface="Avenir Book"/>
            </a:endParaRPr>
          </a:p>
          <a:p>
            <a:pPr marL="342900" marR="0" lvl="0" indent="-342900" algn="l" defTabSz="914400" rtl="0" eaLnBrk="1" fontAlgn="base" latinLnBrk="0" hangingPunct="1">
              <a:lnSpc>
                <a:spcPct val="80000"/>
              </a:lnSpc>
              <a:spcBef>
                <a:spcPct val="20000"/>
              </a:spcBef>
              <a:spcAft>
                <a:spcPct val="0"/>
              </a:spcAft>
              <a:buClrTx/>
              <a:buSzTx/>
              <a:buFontTx/>
              <a:buChar char="-"/>
              <a:tabLst/>
              <a:defRPr/>
            </a:pPr>
            <a:r>
              <a:rPr lang="en-US" sz="2000" kern="0" dirty="0" smtClean="0">
                <a:latin typeface="Avenir Book"/>
                <a:ea typeface="ＭＳ Ｐゴシック" pitchFamily="-109" charset="-128"/>
                <a:cs typeface="Avenir Book"/>
              </a:rPr>
              <a:t>Introduce procedures for </a:t>
            </a:r>
            <a:r>
              <a:rPr lang="en-US" sz="2000" kern="0" dirty="0" smtClean="0">
                <a:solidFill>
                  <a:srgbClr val="FF0000"/>
                </a:solidFill>
                <a:latin typeface="Avenir Book"/>
                <a:ea typeface="ＭＳ Ｐゴシック" pitchFamily="-109" charset="-128"/>
                <a:cs typeface="Avenir Book"/>
              </a:rPr>
              <a:t>participatory needs assessment</a:t>
            </a:r>
            <a:r>
              <a:rPr lang="en-US" sz="2000" kern="0" dirty="0" smtClean="0">
                <a:latin typeface="Avenir Book"/>
                <a:ea typeface="ＭＳ Ｐゴシック" pitchFamily="-109" charset="-128"/>
                <a:cs typeface="Avenir Book"/>
              </a:rPr>
              <a:t> for Integrated Local </a:t>
            </a:r>
            <a:r>
              <a:rPr lang="en-US" sz="2000" kern="0" dirty="0">
                <a:latin typeface="Avenir Book"/>
                <a:ea typeface="ＭＳ Ｐゴシック" pitchFamily="-109" charset="-128"/>
                <a:cs typeface="Avenir Book"/>
              </a:rPr>
              <a:t>D</a:t>
            </a:r>
            <a:r>
              <a:rPr lang="en-US" sz="2000" kern="0" dirty="0" smtClean="0">
                <a:latin typeface="Avenir Book"/>
                <a:ea typeface="ＭＳ Ｐゴシック" pitchFamily="-109" charset="-128"/>
                <a:cs typeface="Avenir Book"/>
              </a:rPr>
              <a:t>evelopment and ensure engagement of the Governorate and Municipal Councils and communities representation while working closely with De-</a:t>
            </a:r>
            <a:r>
              <a:rPr lang="en-US" sz="2000" kern="0" dirty="0">
                <a:latin typeface="Avenir Book"/>
                <a:ea typeface="ＭＳ Ｐゴシック" pitchFamily="-109" charset="-128"/>
                <a:cs typeface="Avenir Book"/>
              </a:rPr>
              <a:t>C</a:t>
            </a:r>
            <a:r>
              <a:rPr lang="en-US" sz="2000" kern="0" dirty="0" smtClean="0">
                <a:latin typeface="Avenir Book"/>
                <a:ea typeface="ＭＳ Ｐゴシック" pitchFamily="-109" charset="-128"/>
                <a:cs typeface="Avenir Book"/>
              </a:rPr>
              <a:t>oncentrated Sector Departments;</a:t>
            </a:r>
          </a:p>
          <a:p>
            <a:pPr marL="457200" marR="0" lvl="0" indent="-457200" algn="l" defTabSz="914400" rtl="0" eaLnBrk="1" fontAlgn="base" latinLnBrk="0" hangingPunct="1">
              <a:lnSpc>
                <a:spcPct val="80000"/>
              </a:lnSpc>
              <a:spcBef>
                <a:spcPct val="20000"/>
              </a:spcBef>
              <a:spcAft>
                <a:spcPct val="0"/>
              </a:spcAft>
              <a:buClrTx/>
              <a:buSzTx/>
              <a:tabLst/>
              <a:defRPr/>
            </a:pPr>
            <a:endParaRPr lang="en-US" sz="500" kern="0" dirty="0" smtClean="0">
              <a:latin typeface="Avenir Book"/>
              <a:ea typeface="ＭＳ Ｐゴシック" pitchFamily="-109" charset="-128"/>
              <a:cs typeface="Avenir Book"/>
            </a:endParaRPr>
          </a:p>
          <a:p>
            <a:pPr marL="342900" marR="0" lvl="0" indent="-342900" algn="l" defTabSz="914400" rtl="0" eaLnBrk="1" fontAlgn="base" latinLnBrk="0" hangingPunct="1">
              <a:lnSpc>
                <a:spcPct val="80000"/>
              </a:lnSpc>
              <a:spcBef>
                <a:spcPct val="20000"/>
              </a:spcBef>
              <a:spcAft>
                <a:spcPct val="0"/>
              </a:spcAft>
              <a:buClrTx/>
              <a:buSzTx/>
              <a:buFontTx/>
              <a:buChar char="-"/>
              <a:tabLst/>
              <a:defRPr/>
            </a:pPr>
            <a:r>
              <a:rPr lang="en-US" sz="2000" kern="0" dirty="0" smtClean="0">
                <a:latin typeface="Avenir Book"/>
                <a:ea typeface="ＭＳ Ｐゴシック" pitchFamily="-109" charset="-128"/>
                <a:cs typeface="Avenir Book"/>
              </a:rPr>
              <a:t>Introduce </a:t>
            </a:r>
            <a:r>
              <a:rPr lang="en-US" sz="2000" b="1" kern="0" dirty="0">
                <a:solidFill>
                  <a:srgbClr val="FF0000"/>
                </a:solidFill>
                <a:latin typeface="Avenir Book"/>
                <a:ea typeface="ＭＳ Ｐゴシック" pitchFamily="-109" charset="-128"/>
                <a:cs typeface="Avenir Book"/>
              </a:rPr>
              <a:t>P</a:t>
            </a:r>
            <a:r>
              <a:rPr lang="en-US" sz="2000" b="1" kern="0" dirty="0" smtClean="0">
                <a:solidFill>
                  <a:srgbClr val="FF0000"/>
                </a:solidFill>
                <a:latin typeface="Avenir Book"/>
                <a:ea typeface="ＭＳ Ｐゴシック" pitchFamily="-109" charset="-128"/>
                <a:cs typeface="Avenir Book"/>
              </a:rPr>
              <a:t>articipatory Integrated Planning </a:t>
            </a:r>
            <a:r>
              <a:rPr lang="en-US" sz="2000" kern="0" dirty="0" smtClean="0">
                <a:latin typeface="Avenir Book"/>
                <a:ea typeface="ＭＳ Ｐゴシック" pitchFamily="-109" charset="-128"/>
                <a:cs typeface="Avenir Book"/>
              </a:rPr>
              <a:t>procedures and capacities and support the articulation of an integrated local development plan for the Governorate and for the Municipal tier;</a:t>
            </a:r>
          </a:p>
          <a:p>
            <a:pPr marL="457200" marR="0" lvl="0" indent="-457200" algn="l" defTabSz="914400" rtl="0" eaLnBrk="1" fontAlgn="base" latinLnBrk="0" hangingPunct="1">
              <a:lnSpc>
                <a:spcPct val="80000"/>
              </a:lnSpc>
              <a:spcBef>
                <a:spcPct val="20000"/>
              </a:spcBef>
              <a:spcAft>
                <a:spcPct val="0"/>
              </a:spcAft>
              <a:buClrTx/>
              <a:buSzTx/>
              <a:tabLst/>
              <a:defRPr/>
            </a:pPr>
            <a:endParaRPr lang="en-US" sz="500" kern="0" dirty="0" smtClean="0">
              <a:latin typeface="Avenir Book"/>
              <a:ea typeface="ＭＳ Ｐゴシック" pitchFamily="-109" charset="-128"/>
              <a:cs typeface="Avenir Book"/>
            </a:endParaRPr>
          </a:p>
          <a:p>
            <a:pPr marL="342900" marR="0" lvl="0" indent="-342900" algn="l" defTabSz="914400" rtl="0" eaLnBrk="1" fontAlgn="base" latinLnBrk="0" hangingPunct="1">
              <a:lnSpc>
                <a:spcPct val="80000"/>
              </a:lnSpc>
              <a:spcBef>
                <a:spcPct val="20000"/>
              </a:spcBef>
              <a:spcAft>
                <a:spcPct val="0"/>
              </a:spcAft>
              <a:buClrTx/>
              <a:buSzTx/>
              <a:buFontTx/>
              <a:buChar char="-"/>
              <a:tabLst/>
              <a:defRPr/>
            </a:pPr>
            <a:r>
              <a:rPr lang="en-US" sz="2000" kern="0" dirty="0" smtClean="0">
                <a:latin typeface="Avenir Book"/>
                <a:ea typeface="ＭＳ Ｐゴシック" pitchFamily="-109" charset="-128"/>
                <a:cs typeface="Avenir Book"/>
              </a:rPr>
              <a:t>Introduce </a:t>
            </a:r>
            <a:r>
              <a:rPr lang="en-US" sz="2000" b="1" kern="0" dirty="0">
                <a:solidFill>
                  <a:srgbClr val="FF0000"/>
                </a:solidFill>
                <a:latin typeface="Avenir Book"/>
                <a:ea typeface="ＭＳ Ｐゴシック" pitchFamily="-109" charset="-128"/>
                <a:cs typeface="Avenir Book"/>
              </a:rPr>
              <a:t>P</a:t>
            </a:r>
            <a:r>
              <a:rPr lang="en-US" sz="2000" b="1" kern="0" dirty="0" smtClean="0">
                <a:solidFill>
                  <a:srgbClr val="FF0000"/>
                </a:solidFill>
                <a:latin typeface="Avenir Book"/>
                <a:ea typeface="ＭＳ Ｐゴシック" pitchFamily="-109" charset="-128"/>
                <a:cs typeface="Avenir Book"/>
              </a:rPr>
              <a:t>articipatory </a:t>
            </a:r>
            <a:r>
              <a:rPr lang="en-US" sz="2000" b="1" kern="0" dirty="0">
                <a:solidFill>
                  <a:srgbClr val="FF0000"/>
                </a:solidFill>
                <a:latin typeface="Avenir Book"/>
                <a:ea typeface="ＭＳ Ｐゴシック" pitchFamily="-109" charset="-128"/>
                <a:cs typeface="Avenir Book"/>
              </a:rPr>
              <a:t>B</a:t>
            </a:r>
            <a:r>
              <a:rPr lang="en-US" sz="2000" b="1" kern="0" dirty="0" smtClean="0">
                <a:solidFill>
                  <a:srgbClr val="FF0000"/>
                </a:solidFill>
                <a:latin typeface="Avenir Book"/>
                <a:ea typeface="ＭＳ Ｐゴシック" pitchFamily="-109" charset="-128"/>
                <a:cs typeface="Avenir Book"/>
              </a:rPr>
              <a:t>udgeting </a:t>
            </a:r>
            <a:r>
              <a:rPr lang="en-US" sz="2000" kern="0" dirty="0" smtClean="0">
                <a:latin typeface="Avenir Book"/>
                <a:ea typeface="ＭＳ Ｐゴシック" pitchFamily="-109" charset="-128"/>
                <a:cs typeface="Avenir Book"/>
              </a:rPr>
              <a:t>procedures and capacities at the Governorate and Municipal tiers and support the development of </a:t>
            </a:r>
            <a:r>
              <a:rPr lang="en-US" sz="2000" b="1" kern="0" dirty="0">
                <a:solidFill>
                  <a:srgbClr val="FF0000"/>
                </a:solidFill>
                <a:latin typeface="Avenir Book"/>
                <a:ea typeface="ＭＳ Ｐゴシック" pitchFamily="-109" charset="-128"/>
                <a:cs typeface="Avenir Book"/>
              </a:rPr>
              <a:t>A</a:t>
            </a:r>
            <a:r>
              <a:rPr lang="en-US" sz="2000" b="1" kern="0" dirty="0" smtClean="0">
                <a:solidFill>
                  <a:srgbClr val="FF0000"/>
                </a:solidFill>
                <a:latin typeface="Avenir Book"/>
                <a:ea typeface="ＭＳ Ｐゴシック" pitchFamily="-109" charset="-128"/>
                <a:cs typeface="Avenir Book"/>
              </a:rPr>
              <a:t>nnual </a:t>
            </a:r>
            <a:r>
              <a:rPr lang="en-US" sz="2000" b="1" kern="0" dirty="0">
                <a:solidFill>
                  <a:srgbClr val="FF0000"/>
                </a:solidFill>
                <a:latin typeface="Avenir Book"/>
                <a:ea typeface="ＭＳ Ｐゴシック" pitchFamily="-109" charset="-128"/>
                <a:cs typeface="Avenir Book"/>
              </a:rPr>
              <a:t>I</a:t>
            </a:r>
            <a:r>
              <a:rPr lang="en-US" sz="2000" b="1" kern="0" dirty="0" smtClean="0">
                <a:solidFill>
                  <a:srgbClr val="FF0000"/>
                </a:solidFill>
                <a:latin typeface="Avenir Book"/>
                <a:ea typeface="ＭＳ Ｐゴシック" pitchFamily="-109" charset="-128"/>
                <a:cs typeface="Avenir Book"/>
              </a:rPr>
              <a:t>nvestment Programs </a:t>
            </a:r>
            <a:r>
              <a:rPr lang="en-US" sz="2000" kern="0" dirty="0" smtClean="0">
                <a:latin typeface="Avenir Book"/>
                <a:ea typeface="ＭＳ Ｐゴシック" pitchFamily="-109" charset="-128"/>
                <a:cs typeface="Avenir Book"/>
              </a:rPr>
              <a:t>for each;</a:t>
            </a:r>
          </a:p>
          <a:p>
            <a:pPr marL="457200" marR="0" lvl="0" indent="-457200" algn="l" defTabSz="914400" rtl="0" eaLnBrk="1" fontAlgn="base" latinLnBrk="0" hangingPunct="1">
              <a:lnSpc>
                <a:spcPct val="80000"/>
              </a:lnSpc>
              <a:spcBef>
                <a:spcPct val="20000"/>
              </a:spcBef>
              <a:spcAft>
                <a:spcPct val="0"/>
              </a:spcAft>
              <a:buClrTx/>
              <a:buSzTx/>
              <a:tabLst/>
              <a:defRPr/>
            </a:pPr>
            <a:endParaRPr lang="en-US" sz="500" kern="0" dirty="0" smtClean="0">
              <a:latin typeface="Avenir Book"/>
              <a:ea typeface="ＭＳ Ｐゴシック" pitchFamily="-109" charset="-128"/>
              <a:cs typeface="Avenir Book"/>
            </a:endParaRPr>
          </a:p>
          <a:p>
            <a:pPr marL="342900" marR="0" lvl="0" indent="-342900" algn="l" defTabSz="914400" rtl="0" eaLnBrk="1" fontAlgn="base" latinLnBrk="0" hangingPunct="1">
              <a:lnSpc>
                <a:spcPct val="80000"/>
              </a:lnSpc>
              <a:spcBef>
                <a:spcPct val="20000"/>
              </a:spcBef>
              <a:spcAft>
                <a:spcPct val="0"/>
              </a:spcAft>
              <a:buClrTx/>
              <a:buSzTx/>
              <a:buFontTx/>
              <a:buChar char="-"/>
              <a:tabLst/>
              <a:defRPr/>
            </a:pPr>
            <a:r>
              <a:rPr lang="en-US" sz="2000" kern="0" dirty="0" smtClean="0">
                <a:solidFill>
                  <a:srgbClr val="000000"/>
                </a:solidFill>
                <a:latin typeface="Avenir Book"/>
                <a:ea typeface="ＭＳ Ｐゴシック" pitchFamily="-109" charset="-128"/>
                <a:cs typeface="Avenir Book"/>
              </a:rPr>
              <a:t>Introduce </a:t>
            </a:r>
            <a:r>
              <a:rPr lang="en-US" sz="2000" b="1" kern="0" dirty="0">
                <a:solidFill>
                  <a:srgbClr val="FF0000"/>
                </a:solidFill>
                <a:latin typeface="Avenir Book"/>
                <a:ea typeface="ＭＳ Ｐゴシック" pitchFamily="-109" charset="-128"/>
                <a:cs typeface="Avenir Book"/>
              </a:rPr>
              <a:t>I</a:t>
            </a:r>
            <a:r>
              <a:rPr lang="en-US" sz="2000" b="1" kern="0" dirty="0" smtClean="0">
                <a:solidFill>
                  <a:srgbClr val="FF0000"/>
                </a:solidFill>
                <a:latin typeface="Avenir Book"/>
                <a:ea typeface="ＭＳ Ｐゴシック" pitchFamily="-109" charset="-128"/>
                <a:cs typeface="Avenir Book"/>
              </a:rPr>
              <a:t>mplementation </a:t>
            </a:r>
            <a:r>
              <a:rPr lang="en-US" sz="2000" b="1" kern="0" dirty="0">
                <a:solidFill>
                  <a:srgbClr val="FF0000"/>
                </a:solidFill>
                <a:latin typeface="Avenir Book"/>
                <a:ea typeface="ＭＳ Ｐゴシック" pitchFamily="-109" charset="-128"/>
                <a:cs typeface="Avenir Book"/>
              </a:rPr>
              <a:t>P</a:t>
            </a:r>
            <a:r>
              <a:rPr lang="en-US" sz="2000" b="1" kern="0" dirty="0" smtClean="0">
                <a:solidFill>
                  <a:srgbClr val="FF0000"/>
                </a:solidFill>
                <a:latin typeface="Avenir Book"/>
                <a:ea typeface="ＭＳ Ｐゴシック" pitchFamily="-109" charset="-128"/>
                <a:cs typeface="Avenir Book"/>
              </a:rPr>
              <a:t>rocedures </a:t>
            </a:r>
            <a:r>
              <a:rPr lang="en-US" sz="2000" kern="0" dirty="0" smtClean="0">
                <a:solidFill>
                  <a:srgbClr val="000000"/>
                </a:solidFill>
                <a:latin typeface="Avenir Book"/>
                <a:ea typeface="ＭＳ Ｐゴシック" pitchFamily="-109" charset="-128"/>
                <a:cs typeface="Avenir Book"/>
              </a:rPr>
              <a:t>and Capacities including </a:t>
            </a:r>
            <a:r>
              <a:rPr lang="en-US" sz="2000" b="1" kern="0" dirty="0" smtClean="0">
                <a:solidFill>
                  <a:srgbClr val="FF0000"/>
                </a:solidFill>
                <a:latin typeface="Avenir Book"/>
                <a:ea typeface="ＭＳ Ｐゴシック" pitchFamily="-109" charset="-128"/>
                <a:cs typeface="Avenir Book"/>
              </a:rPr>
              <a:t>procurement, supervision of project implementation, accounting and reporting</a:t>
            </a:r>
            <a:r>
              <a:rPr lang="en-US" sz="2000" kern="0" dirty="0" smtClean="0">
                <a:solidFill>
                  <a:srgbClr val="FF0000"/>
                </a:solidFill>
                <a:latin typeface="Avenir Book"/>
                <a:ea typeface="ＭＳ Ｐゴシック" pitchFamily="-109" charset="-128"/>
                <a:cs typeface="Avenir Book"/>
              </a:rPr>
              <a:t> </a:t>
            </a:r>
            <a:r>
              <a:rPr lang="en-US" sz="2000" kern="0" dirty="0" smtClean="0">
                <a:solidFill>
                  <a:srgbClr val="000000"/>
                </a:solidFill>
                <a:latin typeface="Avenir Book"/>
                <a:ea typeface="ＭＳ Ｐゴシック" pitchFamily="-109" charset="-128"/>
                <a:cs typeface="Avenir Book"/>
              </a:rPr>
              <a:t>procedures and capacities;</a:t>
            </a:r>
          </a:p>
          <a:p>
            <a:pPr marL="342900" marR="0" lvl="0" indent="-342900" algn="l" defTabSz="914400" rtl="0" eaLnBrk="1" fontAlgn="base" latinLnBrk="0" hangingPunct="1">
              <a:lnSpc>
                <a:spcPct val="80000"/>
              </a:lnSpc>
              <a:spcBef>
                <a:spcPct val="20000"/>
              </a:spcBef>
              <a:spcAft>
                <a:spcPct val="0"/>
              </a:spcAft>
              <a:buClrTx/>
              <a:buSzTx/>
              <a:buFontTx/>
              <a:buChar char="-"/>
              <a:tabLst/>
              <a:defRPr/>
            </a:pPr>
            <a:endParaRPr kumimoji="0" lang="en-US" sz="2000" b="0" i="0" u="none" strike="noStrike" kern="0" cap="none" spc="0" normalizeH="0" noProof="0" dirty="0" smtClean="0">
              <a:ln>
                <a:noFill/>
              </a:ln>
              <a:effectLst/>
              <a:uLnTx/>
              <a:uFillTx/>
              <a:latin typeface="Avenir Book"/>
              <a:ea typeface="ＭＳ Ｐゴシック" pitchFamily="-109" charset="-128"/>
              <a:cs typeface="Avenir Book"/>
            </a:endParaRPr>
          </a:p>
          <a:p>
            <a:pPr marL="457200" marR="0" lvl="0" indent="-457200" algn="l" defTabSz="914400" rtl="0" eaLnBrk="1" fontAlgn="base" latinLnBrk="0" hangingPunct="1">
              <a:lnSpc>
                <a:spcPct val="80000"/>
              </a:lnSpc>
              <a:spcBef>
                <a:spcPct val="20000"/>
              </a:spcBef>
              <a:spcAft>
                <a:spcPct val="0"/>
              </a:spcAft>
              <a:buClrTx/>
              <a:buSzTx/>
              <a:buFontTx/>
              <a:buNone/>
              <a:tabLst/>
              <a:defRPr/>
            </a:pPr>
            <a:r>
              <a:rPr kumimoji="0" lang="en-US" sz="2000" b="0" i="0" u="none" strike="noStrike" kern="0" cap="none" spc="0" normalizeH="0" noProof="0" dirty="0" smtClean="0">
                <a:ln>
                  <a:noFill/>
                </a:ln>
                <a:solidFill>
                  <a:srgbClr val="00B6DC"/>
                </a:solidFill>
                <a:effectLst/>
                <a:uLnTx/>
                <a:uFillTx/>
                <a:latin typeface="Avenir Book"/>
                <a:ea typeface="ＭＳ Ｐゴシック" pitchFamily="-109" charset="-128"/>
                <a:cs typeface="Avenir Book"/>
              </a:rPr>
              <a:t> </a:t>
            </a:r>
            <a:endParaRPr kumimoji="0" lang="en-US" sz="2000" b="0" i="0" u="none" strike="noStrike" kern="0" cap="none" spc="0" normalizeH="0" baseline="0" noProof="0" dirty="0">
              <a:ln>
                <a:noFill/>
              </a:ln>
              <a:solidFill>
                <a:srgbClr val="00B6DC"/>
              </a:solidFill>
              <a:effectLst/>
              <a:uLnTx/>
              <a:uFillTx/>
              <a:latin typeface="Avenir Book"/>
              <a:ea typeface="ＭＳ Ｐゴシック" pitchFamily="-109" charset="-128"/>
              <a:cs typeface="Avenir Book"/>
            </a:endParaRPr>
          </a:p>
        </p:txBody>
      </p:sp>
      <p:sp>
        <p:nvSpPr>
          <p:cNvPr id="6" name="Rectangle 5"/>
          <p:cNvSpPr/>
          <p:nvPr/>
        </p:nvSpPr>
        <p:spPr>
          <a:xfrm>
            <a:off x="935704" y="0"/>
            <a:ext cx="8208296" cy="878374"/>
          </a:xfrm>
          <a:prstGeom prst="rect">
            <a:avLst/>
          </a:prstGeom>
          <a:solidFill>
            <a:srgbClr val="0B0763"/>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lvl="1"/>
            <a:r>
              <a:rPr lang="en-US" sz="2300" dirty="0" smtClean="0">
                <a:solidFill>
                  <a:schemeClr val="bg1"/>
                </a:solidFill>
              </a:rPr>
              <a:t>The Integrated Local Development Pilot </a:t>
            </a:r>
            <a:endParaRPr lang="en-US" sz="2300" dirty="0" smtClean="0">
              <a:solidFill>
                <a:srgbClr val="FFFFFF"/>
              </a:solidFill>
            </a:endParaRPr>
          </a:p>
          <a:p>
            <a:pPr lvl="1">
              <a:lnSpc>
                <a:spcPct val="80000"/>
              </a:lnSpc>
            </a:pPr>
            <a:r>
              <a:rPr lang="en-US" sz="2000" dirty="0" smtClean="0">
                <a:solidFill>
                  <a:srgbClr val="FF0000"/>
                </a:solidFill>
              </a:rPr>
              <a:t>Introduce a Public Expenditure and Asset Management System</a:t>
            </a:r>
          </a:p>
        </p:txBody>
      </p:sp>
      <p:sp>
        <p:nvSpPr>
          <p:cNvPr id="7" name="Oval 6"/>
          <p:cNvSpPr/>
          <p:nvPr/>
        </p:nvSpPr>
        <p:spPr>
          <a:xfrm>
            <a:off x="145558" y="1275167"/>
            <a:ext cx="758162" cy="751858"/>
          </a:xfrm>
          <a:prstGeom prst="ellipse">
            <a:avLst/>
          </a:prstGeom>
          <a:solidFill>
            <a:srgbClr val="3366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latin typeface="Times New Roman"/>
                <a:cs typeface="Times New Roman"/>
              </a:rPr>
              <a:t>1</a:t>
            </a:r>
            <a:endParaRPr lang="en-US" sz="2400" dirty="0">
              <a:latin typeface="Times New Roman"/>
              <a:cs typeface="Times New Roman"/>
            </a:endParaRPr>
          </a:p>
        </p:txBody>
      </p:sp>
    </p:spTree>
    <p:extLst>
      <p:ext uri="{BB962C8B-B14F-4D97-AF65-F5344CB8AC3E}">
        <p14:creationId xmlns:p14="http://schemas.microsoft.com/office/powerpoint/2010/main" val="2012095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35704" y="3775242"/>
            <a:ext cx="8047875" cy="1652337"/>
          </a:xfrm>
          <a:prstGeom prst="rect">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p:nvSpPr>
        <p:spPr>
          <a:xfrm>
            <a:off x="935704" y="1590842"/>
            <a:ext cx="8047875" cy="2179053"/>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935704" y="5427579"/>
            <a:ext cx="8047875" cy="1208505"/>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Macintosh HD:Users:sally:Documents:UNCDF:Communications Materials:UNCDF Branding:UNCDF_logo.png"/>
          <p:cNvPicPr/>
          <p:nvPr/>
        </p:nvPicPr>
        <p:blipFill>
          <a:blip r:embed="rId2"/>
          <a:srcRect/>
          <a:stretch>
            <a:fillRect/>
          </a:stretch>
        </p:blipFill>
        <p:spPr bwMode="auto">
          <a:xfrm>
            <a:off x="0" y="0"/>
            <a:ext cx="935704" cy="945222"/>
          </a:xfrm>
          <a:prstGeom prst="rect">
            <a:avLst/>
          </a:prstGeom>
          <a:noFill/>
        </p:spPr>
      </p:pic>
      <p:sp>
        <p:nvSpPr>
          <p:cNvPr id="8" name="Rectangle 7"/>
          <p:cNvSpPr/>
          <p:nvPr/>
        </p:nvSpPr>
        <p:spPr>
          <a:xfrm>
            <a:off x="935704" y="0"/>
            <a:ext cx="8208296" cy="878374"/>
          </a:xfrm>
          <a:prstGeom prst="rect">
            <a:avLst/>
          </a:prstGeom>
          <a:solidFill>
            <a:srgbClr val="0B0763"/>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lvl="1"/>
            <a:r>
              <a:rPr lang="en-US" sz="2200" dirty="0" smtClean="0"/>
              <a:t>The Decentralization &amp; Local Development Support Programme</a:t>
            </a:r>
          </a:p>
          <a:p>
            <a:pPr lvl="1"/>
            <a:r>
              <a:rPr lang="en-US" sz="2200" dirty="0" smtClean="0">
                <a:solidFill>
                  <a:srgbClr val="FF0000"/>
                </a:solidFill>
              </a:rPr>
              <a:t>Jordan: Introduction and Base Information</a:t>
            </a:r>
          </a:p>
        </p:txBody>
      </p:sp>
      <p:sp>
        <p:nvSpPr>
          <p:cNvPr id="9" name="Rectangle 8"/>
          <p:cNvSpPr/>
          <p:nvPr/>
        </p:nvSpPr>
        <p:spPr>
          <a:xfrm>
            <a:off x="935704" y="1122947"/>
            <a:ext cx="8047875" cy="467895"/>
          </a:xfrm>
          <a:prstGeom prst="rect">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p:nvSpPr>
        <p:spPr>
          <a:xfrm>
            <a:off x="895596" y="1122947"/>
            <a:ext cx="8034507" cy="5507790"/>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marL="285750" indent="-285750">
              <a:buFont typeface="Wingdings" charset="2"/>
              <a:buChar char="§"/>
            </a:pPr>
            <a:r>
              <a:rPr lang="en-US" dirty="0" smtClean="0">
                <a:solidFill>
                  <a:srgbClr val="000000"/>
                </a:solidFill>
              </a:rPr>
              <a:t>Hashemite Kingdom of Jordan: Constitutional Monarchy</a:t>
            </a:r>
          </a:p>
          <a:p>
            <a:pPr marL="285750" indent="-285750">
              <a:buFont typeface="Wingdings" charset="2"/>
              <a:buChar char="§"/>
            </a:pPr>
            <a:endParaRPr lang="en-US" dirty="0" smtClean="0">
              <a:solidFill>
                <a:srgbClr val="000000"/>
              </a:solidFill>
            </a:endParaRPr>
          </a:p>
          <a:p>
            <a:pPr marL="285750" indent="-285750">
              <a:buFont typeface="Wingdings" charset="2"/>
              <a:buChar char="§"/>
            </a:pPr>
            <a:r>
              <a:rPr lang="en-US" dirty="0" smtClean="0">
                <a:solidFill>
                  <a:srgbClr val="000000"/>
                </a:solidFill>
              </a:rPr>
              <a:t>Recognized </a:t>
            </a:r>
            <a:r>
              <a:rPr lang="en-US" dirty="0">
                <a:solidFill>
                  <a:srgbClr val="000000"/>
                </a:solidFill>
              </a:rPr>
              <a:t>as State of Transjordan in 1922 by the Council of League of Nations </a:t>
            </a:r>
          </a:p>
          <a:p>
            <a:pPr marL="285750" indent="-285750">
              <a:buFont typeface="Wingdings" charset="2"/>
              <a:buChar char="§"/>
            </a:pPr>
            <a:r>
              <a:rPr lang="en-US" dirty="0">
                <a:solidFill>
                  <a:srgbClr val="000000"/>
                </a:solidFill>
              </a:rPr>
              <a:t>Gained sovereignty from British Mandate in 1946</a:t>
            </a:r>
          </a:p>
          <a:p>
            <a:pPr marL="285750" indent="-285750">
              <a:buFont typeface="Wingdings" charset="2"/>
              <a:buChar char="§"/>
            </a:pPr>
            <a:r>
              <a:rPr lang="en-US" dirty="0">
                <a:solidFill>
                  <a:srgbClr val="000000"/>
                </a:solidFill>
              </a:rPr>
              <a:t>Population </a:t>
            </a:r>
            <a:r>
              <a:rPr lang="en-US" dirty="0" smtClean="0">
                <a:solidFill>
                  <a:srgbClr val="000000"/>
                </a:solidFill>
              </a:rPr>
              <a:t>in 2014 (estimate): </a:t>
            </a:r>
            <a:r>
              <a:rPr lang="en-US" dirty="0">
                <a:solidFill>
                  <a:srgbClr val="000000"/>
                </a:solidFill>
              </a:rPr>
              <a:t>7.9 Million </a:t>
            </a:r>
            <a:endParaRPr lang="en-US" dirty="0" smtClean="0">
              <a:solidFill>
                <a:srgbClr val="000000"/>
              </a:solidFill>
            </a:endParaRPr>
          </a:p>
          <a:p>
            <a:pPr marL="285750" indent="-285750">
              <a:buFont typeface="Wingdings" charset="2"/>
              <a:buChar char="§"/>
            </a:pPr>
            <a:r>
              <a:rPr lang="en-US" dirty="0" smtClean="0">
                <a:solidFill>
                  <a:srgbClr val="000000"/>
                </a:solidFill>
              </a:rPr>
              <a:t>Area</a:t>
            </a:r>
            <a:r>
              <a:rPr lang="en-US" dirty="0">
                <a:solidFill>
                  <a:srgbClr val="000000"/>
                </a:solidFill>
              </a:rPr>
              <a:t>: 89,342 Square Km</a:t>
            </a:r>
          </a:p>
          <a:p>
            <a:pPr marL="285750" indent="-285750">
              <a:buFont typeface="Wingdings" charset="2"/>
              <a:buChar char="§"/>
            </a:pPr>
            <a:r>
              <a:rPr lang="en-US" dirty="0">
                <a:solidFill>
                  <a:srgbClr val="000000"/>
                </a:solidFill>
              </a:rPr>
              <a:t>GDP: $ 39.29 billion </a:t>
            </a:r>
          </a:p>
          <a:p>
            <a:pPr marL="285750" indent="-285750">
              <a:buFont typeface="Wingdings" charset="2"/>
              <a:buChar char="§"/>
            </a:pPr>
            <a:r>
              <a:rPr lang="en-US" dirty="0" smtClean="0">
                <a:solidFill>
                  <a:srgbClr val="000000"/>
                </a:solidFill>
              </a:rPr>
              <a:t>GDP </a:t>
            </a:r>
            <a:r>
              <a:rPr lang="en-US" dirty="0">
                <a:solidFill>
                  <a:srgbClr val="000000"/>
                </a:solidFill>
              </a:rPr>
              <a:t>per capita $5,749 (PPP</a:t>
            </a:r>
            <a:r>
              <a:rPr lang="en-US" dirty="0" smtClean="0">
                <a:solidFill>
                  <a:srgbClr val="000000"/>
                </a:solidFill>
              </a:rPr>
              <a:t>) - </a:t>
            </a:r>
            <a:r>
              <a:rPr lang="en-US" dirty="0">
                <a:solidFill>
                  <a:srgbClr val="000000"/>
                </a:solidFill>
              </a:rPr>
              <a:t>Upper Middle Income </a:t>
            </a:r>
            <a:r>
              <a:rPr lang="en-US" dirty="0" smtClean="0">
                <a:solidFill>
                  <a:srgbClr val="000000"/>
                </a:solidFill>
              </a:rPr>
              <a:t>Country</a:t>
            </a:r>
          </a:p>
          <a:p>
            <a:pPr marL="285750" indent="-285750">
              <a:buFont typeface="Wingdings" charset="2"/>
              <a:buChar char="§"/>
            </a:pPr>
            <a:r>
              <a:rPr lang="en-US" dirty="0" err="1" smtClean="0">
                <a:solidFill>
                  <a:srgbClr val="000000"/>
                </a:solidFill>
              </a:rPr>
              <a:t>Gini</a:t>
            </a:r>
            <a:r>
              <a:rPr lang="en-US" dirty="0" smtClean="0">
                <a:solidFill>
                  <a:srgbClr val="000000"/>
                </a:solidFill>
              </a:rPr>
              <a:t> Coefficient: 35.4 (medium)    </a:t>
            </a:r>
            <a:endParaRPr lang="en-US" dirty="0">
              <a:solidFill>
                <a:srgbClr val="000000"/>
              </a:solidFill>
            </a:endParaRPr>
          </a:p>
          <a:p>
            <a:pPr marL="285750" indent="-285750">
              <a:buFont typeface="Wingdings" charset="2"/>
              <a:buChar char="§"/>
            </a:pPr>
            <a:endParaRPr lang="en-US" dirty="0" smtClean="0">
              <a:solidFill>
                <a:srgbClr val="000000"/>
              </a:solidFill>
            </a:endParaRPr>
          </a:p>
          <a:p>
            <a:pPr marL="285750" indent="-285750">
              <a:buFont typeface="Wingdings" charset="2"/>
              <a:buChar char="§"/>
            </a:pPr>
            <a:r>
              <a:rPr lang="en-US" dirty="0" smtClean="0">
                <a:solidFill>
                  <a:srgbClr val="000000"/>
                </a:solidFill>
              </a:rPr>
              <a:t>Parliament: House of Representatives (Elected) and Senate (appointed by King) </a:t>
            </a:r>
          </a:p>
          <a:p>
            <a:pPr marL="285750" indent="-285750">
              <a:buFont typeface="Wingdings" charset="2"/>
              <a:buChar char="§"/>
            </a:pPr>
            <a:r>
              <a:rPr lang="en-US" dirty="0" smtClean="0">
                <a:solidFill>
                  <a:srgbClr val="000000"/>
                </a:solidFill>
              </a:rPr>
              <a:t>King appoints Executive Branch: Prim Minister, Cabinet and Regional Governors      </a:t>
            </a:r>
          </a:p>
          <a:p>
            <a:pPr marL="285750" indent="-285750">
              <a:buFont typeface="Wingdings" charset="2"/>
              <a:buChar char="§"/>
            </a:pPr>
            <a:r>
              <a:rPr lang="en-US" dirty="0" smtClean="0">
                <a:solidFill>
                  <a:srgbClr val="000000"/>
                </a:solidFill>
              </a:rPr>
              <a:t>Governorate </a:t>
            </a:r>
            <a:r>
              <a:rPr lang="en-US" dirty="0">
                <a:solidFill>
                  <a:srgbClr val="000000"/>
                </a:solidFill>
              </a:rPr>
              <a:t>Level of Local Administration </a:t>
            </a:r>
            <a:r>
              <a:rPr lang="en-US" dirty="0" smtClean="0">
                <a:solidFill>
                  <a:srgbClr val="000000"/>
                </a:solidFill>
              </a:rPr>
              <a:t>with Appointed Governors and Appointed Advisory Council members;</a:t>
            </a:r>
          </a:p>
          <a:p>
            <a:pPr marL="285750" indent="-285750">
              <a:buFont typeface="Wingdings" charset="2"/>
              <a:buChar char="§"/>
            </a:pPr>
            <a:r>
              <a:rPr lang="en-US" dirty="0" smtClean="0">
                <a:solidFill>
                  <a:srgbClr val="000000"/>
                </a:solidFill>
              </a:rPr>
              <a:t>Municipalities: Directly elected councils headed by Directly Elected Mayors</a:t>
            </a:r>
          </a:p>
          <a:p>
            <a:pPr marL="285750" indent="-285750">
              <a:buFont typeface="Wingdings" charset="2"/>
              <a:buChar char="§"/>
            </a:pPr>
            <a:endParaRPr lang="en-US" dirty="0">
              <a:solidFill>
                <a:srgbClr val="000000"/>
              </a:solidFill>
            </a:endParaRPr>
          </a:p>
          <a:p>
            <a:pPr marL="285750" indent="-285750">
              <a:buFont typeface="Wingdings" charset="2"/>
              <a:buChar char="§"/>
            </a:pPr>
            <a:r>
              <a:rPr lang="en-US" dirty="0" smtClean="0">
                <a:solidFill>
                  <a:srgbClr val="000000"/>
                </a:solidFill>
              </a:rPr>
              <a:t>Frequent Inward migrations from surrounding state – Palestine (1948), Iraq (1990 &amp; 2003), Syria (2011 and on going)…..</a:t>
            </a:r>
          </a:p>
          <a:p>
            <a:pPr marL="285750" indent="-285750">
              <a:buFont typeface="Wingdings" charset="2"/>
              <a:buChar char="§"/>
            </a:pPr>
            <a:r>
              <a:rPr lang="en-US" dirty="0" smtClean="0">
                <a:solidFill>
                  <a:srgbClr val="000000"/>
                </a:solidFill>
              </a:rPr>
              <a:t>UNDAF Priority Areas: 1- Enhance Systemic Reform, 2- Ensure Social Equity, 3- Investing in Young People, 4- Preserving the Environment,     </a:t>
            </a:r>
            <a:endParaRPr lang="en-US" dirty="0">
              <a:solidFill>
                <a:srgbClr val="000000"/>
              </a:solidFill>
            </a:endParaRPr>
          </a:p>
        </p:txBody>
      </p:sp>
    </p:spTree>
    <p:extLst>
      <p:ext uri="{BB962C8B-B14F-4D97-AF65-F5344CB8AC3E}">
        <p14:creationId xmlns:p14="http://schemas.microsoft.com/office/powerpoint/2010/main" val="20812975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acintosh HD:Users:sally:Documents:UNCDF:Communications Materials:UNCDF Branding:UNCDF_logo.png"/>
          <p:cNvPicPr/>
          <p:nvPr/>
        </p:nvPicPr>
        <p:blipFill>
          <a:blip r:embed="rId2"/>
          <a:srcRect/>
          <a:stretch>
            <a:fillRect/>
          </a:stretch>
        </p:blipFill>
        <p:spPr bwMode="auto">
          <a:xfrm>
            <a:off x="0" y="0"/>
            <a:ext cx="935704" cy="945222"/>
          </a:xfrm>
          <a:prstGeom prst="rect">
            <a:avLst/>
          </a:prstGeom>
          <a:noFill/>
        </p:spPr>
      </p:pic>
      <p:sp>
        <p:nvSpPr>
          <p:cNvPr id="5" name="Rectangle 4"/>
          <p:cNvSpPr/>
          <p:nvPr/>
        </p:nvSpPr>
        <p:spPr>
          <a:xfrm>
            <a:off x="935704" y="0"/>
            <a:ext cx="8208296" cy="878374"/>
          </a:xfrm>
          <a:prstGeom prst="rect">
            <a:avLst/>
          </a:prstGeom>
          <a:solidFill>
            <a:srgbClr val="0B0763"/>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lvl="1"/>
            <a:r>
              <a:rPr lang="en-US" sz="2300" dirty="0" smtClean="0">
                <a:solidFill>
                  <a:schemeClr val="bg1"/>
                </a:solidFill>
              </a:rPr>
              <a:t>The Integrated Local Development Pilot </a:t>
            </a:r>
            <a:endParaRPr lang="en-US" sz="2300" dirty="0" smtClean="0">
              <a:solidFill>
                <a:srgbClr val="FFFFFF"/>
              </a:solidFill>
            </a:endParaRPr>
          </a:p>
          <a:p>
            <a:pPr lvl="1">
              <a:lnSpc>
                <a:spcPct val="80000"/>
              </a:lnSpc>
            </a:pPr>
            <a:r>
              <a:rPr lang="en-US" sz="2000" dirty="0" smtClean="0">
                <a:solidFill>
                  <a:srgbClr val="FF0000"/>
                </a:solidFill>
              </a:rPr>
              <a:t>Establishment and Activation of the Local Development Fund (LDF) </a:t>
            </a:r>
          </a:p>
        </p:txBody>
      </p:sp>
      <p:sp>
        <p:nvSpPr>
          <p:cNvPr id="6" name="Tijdelijke aanduiding voor inhoud 2"/>
          <p:cNvSpPr txBox="1">
            <a:spLocks/>
          </p:cNvSpPr>
          <p:nvPr/>
        </p:nvSpPr>
        <p:spPr bwMode="auto">
          <a:xfrm>
            <a:off x="935703" y="951906"/>
            <a:ext cx="7807243" cy="578577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R="0" lvl="0" algn="l" defTabSz="914400" rtl="0" eaLnBrk="1" fontAlgn="base" latinLnBrk="0" hangingPunct="1">
              <a:lnSpc>
                <a:spcPct val="80000"/>
              </a:lnSpc>
              <a:spcBef>
                <a:spcPct val="20000"/>
              </a:spcBef>
              <a:spcAft>
                <a:spcPct val="0"/>
              </a:spcAft>
              <a:buClrTx/>
              <a:buSzTx/>
              <a:tabLst/>
              <a:defRPr/>
            </a:pPr>
            <a:r>
              <a:rPr lang="en-US" sz="2000" kern="0" dirty="0" smtClean="0">
                <a:latin typeface="Avenir Book"/>
                <a:ea typeface="ＭＳ Ｐゴシック" pitchFamily="-109" charset="-128"/>
                <a:cs typeface="Avenir Book"/>
              </a:rPr>
              <a:t>Create and activate a </a:t>
            </a:r>
            <a:r>
              <a:rPr lang="en-US" sz="2000" kern="0" dirty="0" smtClean="0">
                <a:solidFill>
                  <a:srgbClr val="FF0000"/>
                </a:solidFill>
                <a:latin typeface="Avenir Book"/>
                <a:ea typeface="ＭＳ Ｐゴシック" pitchFamily="-109" charset="-128"/>
                <a:cs typeface="Avenir Book"/>
              </a:rPr>
              <a:t>Local Development Fund (LDF) </a:t>
            </a:r>
            <a:r>
              <a:rPr lang="en-US" sz="2000" kern="0" dirty="0" smtClean="0">
                <a:latin typeface="Avenir Book"/>
                <a:ea typeface="ＭＳ Ｐゴシック" pitchFamily="-109" charset="-128"/>
                <a:cs typeface="Avenir Book"/>
              </a:rPr>
              <a:t>to avail programmable supplementary resources to Pilot Governorate/s and its Municipalities to invest in local development.  Capitalize the Fund through Programme Funding and leverage additional public as well as Development Partner finance when available:</a:t>
            </a:r>
          </a:p>
          <a:p>
            <a:pPr marR="0" lvl="0" algn="l" defTabSz="914400" rtl="0" eaLnBrk="1" fontAlgn="base" latinLnBrk="0" hangingPunct="1">
              <a:lnSpc>
                <a:spcPct val="80000"/>
              </a:lnSpc>
              <a:spcBef>
                <a:spcPct val="20000"/>
              </a:spcBef>
              <a:spcAft>
                <a:spcPct val="0"/>
              </a:spcAft>
              <a:buClrTx/>
              <a:buSzTx/>
              <a:tabLst/>
              <a:defRPr/>
            </a:pPr>
            <a:endParaRPr lang="en-US" sz="1000" kern="0" dirty="0">
              <a:latin typeface="Avenir Book"/>
              <a:ea typeface="ＭＳ Ｐゴシック" pitchFamily="-109" charset="-128"/>
              <a:cs typeface="Avenir Book"/>
            </a:endParaRPr>
          </a:p>
          <a:p>
            <a:pPr marL="342900" marR="0" lvl="0" indent="-342900" algn="l" defTabSz="914400" rtl="0" eaLnBrk="1" fontAlgn="base" latinLnBrk="0" hangingPunct="1">
              <a:lnSpc>
                <a:spcPct val="80000"/>
              </a:lnSpc>
              <a:spcBef>
                <a:spcPct val="20000"/>
              </a:spcBef>
              <a:spcAft>
                <a:spcPct val="0"/>
              </a:spcAft>
              <a:buClrTx/>
              <a:buSzTx/>
              <a:buFontTx/>
              <a:buChar char="-"/>
              <a:tabLst/>
              <a:defRPr/>
            </a:pPr>
            <a:r>
              <a:rPr lang="en-US" sz="2000" kern="0" dirty="0" smtClean="0">
                <a:latin typeface="Avenir Book"/>
                <a:ea typeface="ＭＳ Ｐゴシック" pitchFamily="-109" charset="-128"/>
                <a:cs typeface="Avenir Book"/>
              </a:rPr>
              <a:t>To provide </a:t>
            </a:r>
            <a:r>
              <a:rPr lang="en-US" sz="2000" b="1" kern="0" dirty="0">
                <a:solidFill>
                  <a:srgbClr val="FF0000"/>
                </a:solidFill>
                <a:latin typeface="Avenir Book"/>
                <a:ea typeface="ＭＳ Ｐゴシック" pitchFamily="-109" charset="-128"/>
                <a:cs typeface="Avenir Book"/>
              </a:rPr>
              <a:t>S</a:t>
            </a:r>
            <a:r>
              <a:rPr lang="en-US" sz="2000" b="1" kern="0" dirty="0" smtClean="0">
                <a:solidFill>
                  <a:srgbClr val="FF0000"/>
                </a:solidFill>
                <a:latin typeface="Avenir Book"/>
                <a:ea typeface="ＭＳ Ｐゴシック" pitchFamily="-109" charset="-128"/>
                <a:cs typeface="Avenir Book"/>
              </a:rPr>
              <a:t>upplementary </a:t>
            </a:r>
            <a:r>
              <a:rPr lang="en-US" sz="2000" b="1" kern="0" dirty="0">
                <a:solidFill>
                  <a:srgbClr val="FF0000"/>
                </a:solidFill>
                <a:latin typeface="Avenir Book"/>
                <a:ea typeface="ＭＳ Ｐゴシック" pitchFamily="-109" charset="-128"/>
                <a:cs typeface="Avenir Book"/>
              </a:rPr>
              <a:t>B</a:t>
            </a:r>
            <a:r>
              <a:rPr lang="en-US" sz="2000" b="1" kern="0" dirty="0" smtClean="0">
                <a:solidFill>
                  <a:srgbClr val="FF0000"/>
                </a:solidFill>
                <a:latin typeface="Avenir Book"/>
                <a:ea typeface="ＭＳ Ｐゴシック" pitchFamily="-109" charset="-128"/>
                <a:cs typeface="Avenir Book"/>
              </a:rPr>
              <a:t>udget </a:t>
            </a:r>
            <a:r>
              <a:rPr lang="en-US" sz="2000" b="1" kern="0" dirty="0">
                <a:solidFill>
                  <a:srgbClr val="FF0000"/>
                </a:solidFill>
                <a:latin typeface="Avenir Book"/>
                <a:ea typeface="ＭＳ Ｐゴシック" pitchFamily="-109" charset="-128"/>
                <a:cs typeface="Avenir Book"/>
              </a:rPr>
              <a:t>S</a:t>
            </a:r>
            <a:r>
              <a:rPr lang="en-US" sz="2000" b="1" kern="0" dirty="0" smtClean="0">
                <a:solidFill>
                  <a:srgbClr val="FF0000"/>
                </a:solidFill>
                <a:latin typeface="Avenir Book"/>
                <a:ea typeface="ＭＳ Ｐゴシック" pitchFamily="-109" charset="-128"/>
                <a:cs typeface="Avenir Book"/>
              </a:rPr>
              <a:t>upport </a:t>
            </a:r>
            <a:r>
              <a:rPr lang="en-US" sz="2000" kern="0" dirty="0" smtClean="0">
                <a:latin typeface="Avenir Book"/>
                <a:ea typeface="ＭＳ Ｐゴシック" pitchFamily="-109" charset="-128"/>
                <a:cs typeface="Avenir Book"/>
              </a:rPr>
              <a:t>for programming by Governorate and Municipalities in coordination with resource allocation through de-concentrated expenditures of de-concentrated departments;</a:t>
            </a:r>
          </a:p>
          <a:p>
            <a:pPr marL="342900" marR="0" lvl="0" indent="-342900" algn="l" defTabSz="914400" rtl="0" eaLnBrk="1" fontAlgn="base" latinLnBrk="0" hangingPunct="1">
              <a:lnSpc>
                <a:spcPct val="80000"/>
              </a:lnSpc>
              <a:spcBef>
                <a:spcPct val="20000"/>
              </a:spcBef>
              <a:spcAft>
                <a:spcPct val="0"/>
              </a:spcAft>
              <a:buClrTx/>
              <a:buSzTx/>
              <a:buFontTx/>
              <a:buChar char="-"/>
              <a:tabLst/>
              <a:defRPr/>
            </a:pPr>
            <a:endParaRPr lang="en-US" sz="1000" kern="0" dirty="0" smtClean="0">
              <a:latin typeface="Avenir Book"/>
              <a:ea typeface="ＭＳ Ｐゴシック" pitchFamily="-109" charset="-128"/>
              <a:cs typeface="Avenir Book"/>
            </a:endParaRPr>
          </a:p>
          <a:p>
            <a:pPr marL="342900" marR="0" lvl="0" indent="-342900" algn="l" defTabSz="914400" rtl="0" eaLnBrk="1" fontAlgn="base" latinLnBrk="0" hangingPunct="1">
              <a:lnSpc>
                <a:spcPct val="80000"/>
              </a:lnSpc>
              <a:spcBef>
                <a:spcPct val="20000"/>
              </a:spcBef>
              <a:spcAft>
                <a:spcPct val="0"/>
              </a:spcAft>
              <a:buClrTx/>
              <a:buSzTx/>
              <a:buFontTx/>
              <a:buChar char="-"/>
              <a:tabLst/>
              <a:defRPr/>
            </a:pPr>
            <a:r>
              <a:rPr lang="en-US" sz="2000" kern="0" dirty="0" smtClean="0">
                <a:latin typeface="Avenir Book"/>
                <a:ea typeface="ＭＳ Ｐゴシック" pitchFamily="-109" charset="-128"/>
                <a:cs typeface="Avenir Book"/>
              </a:rPr>
              <a:t>Refine the criteria and indicators used in an </a:t>
            </a:r>
            <a:r>
              <a:rPr lang="en-US" sz="2000" b="1" kern="0" dirty="0">
                <a:solidFill>
                  <a:srgbClr val="FF0000"/>
                </a:solidFill>
                <a:latin typeface="Avenir Book"/>
                <a:ea typeface="ＭＳ Ｐゴシック" pitchFamily="-109" charset="-128"/>
                <a:cs typeface="Avenir Book"/>
              </a:rPr>
              <a:t>E</a:t>
            </a:r>
            <a:r>
              <a:rPr lang="en-US" sz="2000" b="1" kern="0" dirty="0" smtClean="0">
                <a:solidFill>
                  <a:srgbClr val="FF0000"/>
                </a:solidFill>
                <a:latin typeface="Avenir Book"/>
                <a:ea typeface="ＭＳ Ｐゴシック" pitchFamily="-109" charset="-128"/>
                <a:cs typeface="Avenir Book"/>
              </a:rPr>
              <a:t>qualization </a:t>
            </a:r>
            <a:r>
              <a:rPr lang="en-US" sz="2000" b="1" kern="0" dirty="0">
                <a:solidFill>
                  <a:srgbClr val="FF0000"/>
                </a:solidFill>
                <a:latin typeface="Avenir Book"/>
                <a:ea typeface="ＭＳ Ｐゴシック" pitchFamily="-109" charset="-128"/>
                <a:cs typeface="Avenir Book"/>
              </a:rPr>
              <a:t>F</a:t>
            </a:r>
            <a:r>
              <a:rPr lang="en-US" sz="2000" b="1" kern="0" dirty="0" smtClean="0">
                <a:solidFill>
                  <a:srgbClr val="FF0000"/>
                </a:solidFill>
                <a:latin typeface="Avenir Book"/>
                <a:ea typeface="ＭＳ Ｐゴシック" pitchFamily="-109" charset="-128"/>
                <a:cs typeface="Avenir Book"/>
              </a:rPr>
              <a:t>ormula </a:t>
            </a:r>
            <a:r>
              <a:rPr lang="en-US" sz="2000" kern="0" dirty="0" smtClean="0">
                <a:latin typeface="Avenir Book"/>
                <a:ea typeface="ＭＳ Ｐゴシック" pitchFamily="-109" charset="-128"/>
                <a:cs typeface="Avenir Book"/>
              </a:rPr>
              <a:t>for fund allocation among local administrations;</a:t>
            </a:r>
          </a:p>
          <a:p>
            <a:pPr marL="342900" marR="0" lvl="0" indent="-342900" algn="l" defTabSz="914400" rtl="0" eaLnBrk="1" fontAlgn="base" latinLnBrk="0" hangingPunct="1">
              <a:lnSpc>
                <a:spcPct val="80000"/>
              </a:lnSpc>
              <a:spcBef>
                <a:spcPct val="20000"/>
              </a:spcBef>
              <a:spcAft>
                <a:spcPct val="0"/>
              </a:spcAft>
              <a:buClrTx/>
              <a:buSzTx/>
              <a:buFontTx/>
              <a:buChar char="-"/>
              <a:tabLst/>
              <a:defRPr/>
            </a:pPr>
            <a:endParaRPr lang="en-US" sz="1000" kern="0" dirty="0" smtClean="0">
              <a:latin typeface="Avenir Book"/>
              <a:ea typeface="ＭＳ Ｐゴシック" pitchFamily="-109" charset="-128"/>
              <a:cs typeface="Avenir Book"/>
            </a:endParaRPr>
          </a:p>
          <a:p>
            <a:pPr marL="342900" marR="0" lvl="0" indent="-342900" algn="l" defTabSz="914400" rtl="0" eaLnBrk="1" fontAlgn="base" latinLnBrk="0" hangingPunct="1">
              <a:lnSpc>
                <a:spcPct val="80000"/>
              </a:lnSpc>
              <a:spcBef>
                <a:spcPct val="20000"/>
              </a:spcBef>
              <a:spcAft>
                <a:spcPct val="0"/>
              </a:spcAft>
              <a:buClrTx/>
              <a:buSzTx/>
              <a:buFontTx/>
              <a:buChar char="-"/>
              <a:tabLst/>
              <a:defRPr/>
            </a:pPr>
            <a:r>
              <a:rPr lang="en-US" sz="2000" kern="0" dirty="0" smtClean="0">
                <a:latin typeface="Avenir Book"/>
                <a:ea typeface="ＭＳ Ｐゴシック" pitchFamily="-109" charset="-128"/>
                <a:cs typeface="Avenir Book"/>
              </a:rPr>
              <a:t>Introduce and refine </a:t>
            </a:r>
            <a:r>
              <a:rPr lang="en-US" sz="2000" b="1" kern="0" dirty="0">
                <a:solidFill>
                  <a:srgbClr val="FF0000"/>
                </a:solidFill>
                <a:latin typeface="Avenir Book"/>
                <a:ea typeface="ＭＳ Ｐゴシック" pitchFamily="-109" charset="-128"/>
                <a:cs typeface="Avenir Book"/>
              </a:rPr>
              <a:t>P</a:t>
            </a:r>
            <a:r>
              <a:rPr lang="en-US" sz="2000" b="1" kern="0" dirty="0" smtClean="0">
                <a:solidFill>
                  <a:srgbClr val="FF0000"/>
                </a:solidFill>
                <a:latin typeface="Avenir Book"/>
                <a:ea typeface="ＭＳ Ｐゴシック" pitchFamily="-109" charset="-128"/>
                <a:cs typeface="Avenir Book"/>
              </a:rPr>
              <a:t>erformance </a:t>
            </a:r>
            <a:r>
              <a:rPr lang="en-US" sz="2000" b="1" kern="0" dirty="0">
                <a:solidFill>
                  <a:srgbClr val="FF0000"/>
                </a:solidFill>
                <a:latin typeface="Avenir Book"/>
                <a:ea typeface="ＭＳ Ｐゴシック" pitchFamily="-109" charset="-128"/>
                <a:cs typeface="Avenir Book"/>
              </a:rPr>
              <a:t>M</a:t>
            </a:r>
            <a:r>
              <a:rPr lang="en-US" sz="2000" b="1" kern="0" dirty="0" smtClean="0">
                <a:solidFill>
                  <a:srgbClr val="FF0000"/>
                </a:solidFill>
                <a:latin typeface="Avenir Book"/>
                <a:ea typeface="ＭＳ Ｐゴシック" pitchFamily="-109" charset="-128"/>
                <a:cs typeface="Avenir Book"/>
              </a:rPr>
              <a:t>easures </a:t>
            </a:r>
            <a:r>
              <a:rPr lang="en-US" sz="2000" kern="0" dirty="0" smtClean="0">
                <a:latin typeface="Avenir Book"/>
                <a:ea typeface="ＭＳ Ｐゴシック" pitchFamily="-109" charset="-128"/>
                <a:cs typeface="Avenir Book"/>
              </a:rPr>
              <a:t>for setting access criteria;</a:t>
            </a:r>
          </a:p>
          <a:p>
            <a:pPr marL="342900" marR="0" lvl="0" indent="-342900" algn="l" defTabSz="914400" rtl="0" eaLnBrk="1" fontAlgn="base" latinLnBrk="0" hangingPunct="1">
              <a:lnSpc>
                <a:spcPct val="80000"/>
              </a:lnSpc>
              <a:spcBef>
                <a:spcPct val="20000"/>
              </a:spcBef>
              <a:spcAft>
                <a:spcPct val="0"/>
              </a:spcAft>
              <a:buClrTx/>
              <a:buSzTx/>
              <a:buFontTx/>
              <a:buChar char="-"/>
              <a:tabLst/>
              <a:defRPr/>
            </a:pPr>
            <a:endParaRPr lang="en-US" sz="1000" kern="0" dirty="0" smtClean="0">
              <a:latin typeface="Avenir Book"/>
              <a:ea typeface="ＭＳ Ｐゴシック" pitchFamily="-109" charset="-128"/>
              <a:cs typeface="Avenir Book"/>
            </a:endParaRPr>
          </a:p>
          <a:p>
            <a:pPr marL="342900" marR="0" lvl="0" indent="-342900" algn="l" defTabSz="914400" rtl="0" eaLnBrk="1" fontAlgn="base" latinLnBrk="0" hangingPunct="1">
              <a:lnSpc>
                <a:spcPct val="80000"/>
              </a:lnSpc>
              <a:spcBef>
                <a:spcPct val="20000"/>
              </a:spcBef>
              <a:spcAft>
                <a:spcPct val="0"/>
              </a:spcAft>
              <a:buClrTx/>
              <a:buSzTx/>
              <a:buFontTx/>
              <a:buChar char="-"/>
              <a:tabLst/>
              <a:defRPr/>
            </a:pPr>
            <a:r>
              <a:rPr lang="en-US" sz="2000" kern="0" dirty="0" smtClean="0">
                <a:latin typeface="Avenir Book"/>
                <a:ea typeface="ＭＳ Ｐゴシック" pitchFamily="-109" charset="-128"/>
                <a:cs typeface="Avenir Book"/>
              </a:rPr>
              <a:t>Inform the process of </a:t>
            </a:r>
            <a:r>
              <a:rPr lang="en-US" sz="2000" b="1" kern="0" dirty="0">
                <a:solidFill>
                  <a:srgbClr val="FF0000"/>
                </a:solidFill>
                <a:latin typeface="Avenir Book"/>
                <a:ea typeface="ＭＳ Ｐゴシック" pitchFamily="-109" charset="-128"/>
                <a:cs typeface="Avenir Book"/>
              </a:rPr>
              <a:t>D</a:t>
            </a:r>
            <a:r>
              <a:rPr lang="en-US" sz="2000" b="1" kern="0" dirty="0" smtClean="0">
                <a:solidFill>
                  <a:srgbClr val="FF0000"/>
                </a:solidFill>
                <a:latin typeface="Avenir Book"/>
                <a:ea typeface="ＭＳ Ｐゴシック" pitchFamily="-109" charset="-128"/>
                <a:cs typeface="Avenir Book"/>
              </a:rPr>
              <a:t>evelopment of Fiscal Decentralization Policy </a:t>
            </a:r>
            <a:r>
              <a:rPr lang="en-US" sz="2000" kern="0" dirty="0" smtClean="0">
                <a:latin typeface="Avenir Book"/>
                <a:ea typeface="ＭＳ Ｐゴシック" pitchFamily="-109" charset="-128"/>
                <a:cs typeface="Avenir Book"/>
              </a:rPr>
              <a:t>through the Ministry of Finance to ensure policy impact:</a:t>
            </a:r>
          </a:p>
          <a:p>
            <a:pPr marL="457200" marR="0" lvl="0" indent="-457200" algn="l" defTabSz="914400" rtl="0" eaLnBrk="1" fontAlgn="base" latinLnBrk="0" hangingPunct="1">
              <a:lnSpc>
                <a:spcPct val="80000"/>
              </a:lnSpc>
              <a:spcBef>
                <a:spcPct val="20000"/>
              </a:spcBef>
              <a:spcAft>
                <a:spcPct val="0"/>
              </a:spcAft>
              <a:buClrTx/>
              <a:buSzTx/>
              <a:tabLst/>
              <a:defRPr/>
            </a:pPr>
            <a:endParaRPr lang="en-US" sz="1000" kern="0" dirty="0" smtClean="0">
              <a:latin typeface="Avenir Book"/>
              <a:ea typeface="ＭＳ Ｐゴシック" pitchFamily="-109" charset="-128"/>
              <a:cs typeface="Avenir Book"/>
            </a:endParaRPr>
          </a:p>
          <a:p>
            <a:pPr marL="914400" lvl="1" indent="-457200">
              <a:lnSpc>
                <a:spcPct val="80000"/>
              </a:lnSpc>
              <a:spcBef>
                <a:spcPct val="20000"/>
              </a:spcBef>
              <a:buFont typeface="Arial"/>
              <a:buChar char="•"/>
              <a:defRPr/>
            </a:pPr>
            <a:r>
              <a:rPr lang="en-US" sz="2000" kern="0" dirty="0" smtClean="0">
                <a:latin typeface="Avenir Book"/>
                <a:ea typeface="ＭＳ Ｐゴシック" pitchFamily="-109" charset="-128"/>
                <a:cs typeface="Avenir Book"/>
              </a:rPr>
              <a:t>Inform the development of the </a:t>
            </a:r>
            <a:r>
              <a:rPr lang="en-US" sz="2000" kern="0" dirty="0" smtClean="0">
                <a:solidFill>
                  <a:srgbClr val="FF0000"/>
                </a:solidFill>
                <a:latin typeface="Avenir Book"/>
                <a:ea typeface="ＭＳ Ｐゴシック" pitchFamily="-109" charset="-128"/>
                <a:cs typeface="Avenir Book"/>
              </a:rPr>
              <a:t>equalization formula</a:t>
            </a:r>
            <a:r>
              <a:rPr lang="en-US" sz="2000" kern="0" dirty="0" smtClean="0">
                <a:latin typeface="Avenir Book"/>
                <a:ea typeface="ＭＳ Ｐゴシック" pitchFamily="-109" charset="-128"/>
                <a:cs typeface="Avenir Book"/>
              </a:rPr>
              <a:t>;</a:t>
            </a:r>
          </a:p>
          <a:p>
            <a:pPr marL="914400" lvl="1" indent="-457200">
              <a:lnSpc>
                <a:spcPct val="80000"/>
              </a:lnSpc>
              <a:spcBef>
                <a:spcPct val="20000"/>
              </a:spcBef>
              <a:defRPr/>
            </a:pPr>
            <a:r>
              <a:rPr lang="en-US" sz="500" kern="0" dirty="0" smtClean="0">
                <a:latin typeface="Avenir Book"/>
                <a:ea typeface="ＭＳ Ｐゴシック" pitchFamily="-109" charset="-128"/>
                <a:cs typeface="Avenir Book"/>
              </a:rPr>
              <a:t> </a:t>
            </a:r>
          </a:p>
          <a:p>
            <a:pPr marL="914400" lvl="1" indent="-457200">
              <a:lnSpc>
                <a:spcPct val="80000"/>
              </a:lnSpc>
              <a:spcBef>
                <a:spcPct val="20000"/>
              </a:spcBef>
              <a:buFont typeface="Arial"/>
              <a:buChar char="•"/>
              <a:defRPr/>
            </a:pPr>
            <a:r>
              <a:rPr lang="en-US" sz="2000" kern="0" dirty="0" smtClean="0">
                <a:latin typeface="Avenir Book"/>
                <a:ea typeface="ＭＳ Ｐゴシック" pitchFamily="-109" charset="-128"/>
                <a:cs typeface="Avenir Book"/>
              </a:rPr>
              <a:t>Inform the process for setting the level of the </a:t>
            </a:r>
            <a:r>
              <a:rPr lang="en-US" sz="2000" kern="0" dirty="0" smtClean="0">
                <a:solidFill>
                  <a:srgbClr val="FF0000"/>
                </a:solidFill>
                <a:latin typeface="Avenir Book"/>
                <a:ea typeface="ＭＳ Ｐゴシック" pitchFamily="-109" charset="-128"/>
                <a:cs typeface="Avenir Book"/>
              </a:rPr>
              <a:t>central subsidy</a:t>
            </a:r>
            <a:r>
              <a:rPr lang="en-US" sz="2000" kern="0" dirty="0" smtClean="0">
                <a:latin typeface="Avenir Book"/>
                <a:ea typeface="ＭＳ Ｐゴシック" pitchFamily="-109" charset="-128"/>
                <a:cs typeface="Avenir Book"/>
              </a:rPr>
              <a:t>;    </a:t>
            </a:r>
            <a:endParaRPr kumimoji="0" lang="en-US" sz="2000" b="0" i="0" u="none" strike="noStrike" kern="0" cap="none" spc="0" normalizeH="0" noProof="0" dirty="0" smtClean="0">
              <a:ln>
                <a:noFill/>
              </a:ln>
              <a:effectLst/>
              <a:uLnTx/>
              <a:uFillTx/>
              <a:latin typeface="Avenir Book"/>
              <a:ea typeface="ＭＳ Ｐゴシック" pitchFamily="-109" charset="-128"/>
              <a:cs typeface="Avenir Book"/>
            </a:endParaRPr>
          </a:p>
        </p:txBody>
      </p:sp>
      <p:sp>
        <p:nvSpPr>
          <p:cNvPr id="7" name="Oval 6"/>
          <p:cNvSpPr/>
          <p:nvPr/>
        </p:nvSpPr>
        <p:spPr>
          <a:xfrm>
            <a:off x="145558" y="1275167"/>
            <a:ext cx="758162" cy="751858"/>
          </a:xfrm>
          <a:prstGeom prst="ellipse">
            <a:avLst/>
          </a:prstGeom>
          <a:solidFill>
            <a:srgbClr val="3366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latin typeface="Times New Roman"/>
                <a:cs typeface="Times New Roman"/>
              </a:rPr>
              <a:t>2</a:t>
            </a:r>
            <a:endParaRPr lang="en-US" sz="2400" dirty="0">
              <a:latin typeface="Times New Roman"/>
              <a:cs typeface="Times New Roman"/>
            </a:endParaRPr>
          </a:p>
        </p:txBody>
      </p:sp>
    </p:spTree>
    <p:extLst>
      <p:ext uri="{BB962C8B-B14F-4D97-AF65-F5344CB8AC3E}">
        <p14:creationId xmlns:p14="http://schemas.microsoft.com/office/powerpoint/2010/main" val="10674796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acintosh HD:Users:sally:Documents:UNCDF:Communications Materials:UNCDF Branding:UNCDF_logo.png"/>
          <p:cNvPicPr/>
          <p:nvPr/>
        </p:nvPicPr>
        <p:blipFill>
          <a:blip r:embed="rId2"/>
          <a:srcRect/>
          <a:stretch>
            <a:fillRect/>
          </a:stretch>
        </p:blipFill>
        <p:spPr bwMode="auto">
          <a:xfrm>
            <a:off x="0" y="0"/>
            <a:ext cx="935704" cy="945222"/>
          </a:xfrm>
          <a:prstGeom prst="rect">
            <a:avLst/>
          </a:prstGeom>
          <a:noFill/>
        </p:spPr>
      </p:pic>
      <p:sp>
        <p:nvSpPr>
          <p:cNvPr id="5" name="Rectangle 4"/>
          <p:cNvSpPr/>
          <p:nvPr/>
        </p:nvSpPr>
        <p:spPr>
          <a:xfrm>
            <a:off x="935704" y="0"/>
            <a:ext cx="8208296" cy="878374"/>
          </a:xfrm>
          <a:prstGeom prst="rect">
            <a:avLst/>
          </a:prstGeom>
          <a:solidFill>
            <a:srgbClr val="0B0763"/>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lvl="1"/>
            <a:r>
              <a:rPr lang="en-US" sz="2300" dirty="0" smtClean="0">
                <a:solidFill>
                  <a:schemeClr val="bg1"/>
                </a:solidFill>
              </a:rPr>
              <a:t>The Integrated Local Development Pilot </a:t>
            </a:r>
            <a:endParaRPr lang="en-US" sz="2300" dirty="0" smtClean="0">
              <a:solidFill>
                <a:srgbClr val="FFFFFF"/>
              </a:solidFill>
            </a:endParaRPr>
          </a:p>
          <a:p>
            <a:pPr lvl="1">
              <a:lnSpc>
                <a:spcPct val="80000"/>
              </a:lnSpc>
            </a:pPr>
            <a:r>
              <a:rPr lang="en-US" sz="2000" dirty="0" smtClean="0">
                <a:solidFill>
                  <a:srgbClr val="FF0000"/>
                </a:solidFill>
              </a:rPr>
              <a:t>Establishment and Activation of the Local Development Fund (LDF) </a:t>
            </a:r>
          </a:p>
        </p:txBody>
      </p:sp>
      <p:sp>
        <p:nvSpPr>
          <p:cNvPr id="6" name="Rectangle 5"/>
          <p:cNvSpPr/>
          <p:nvPr/>
        </p:nvSpPr>
        <p:spPr>
          <a:xfrm>
            <a:off x="304800" y="3771900"/>
            <a:ext cx="1130300" cy="1016000"/>
          </a:xfrm>
          <a:prstGeom prst="rect">
            <a:avLst/>
          </a:prstGeom>
          <a:noFill/>
          <a:ln w="28575" cmpd="sng">
            <a:solidFill>
              <a:srgbClr val="FF0000"/>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FF0000"/>
                </a:solidFill>
              </a:rPr>
              <a:t>LD (LED) </a:t>
            </a:r>
          </a:p>
          <a:p>
            <a:pPr algn="ctr"/>
            <a:r>
              <a:rPr lang="en-US" dirty="0" smtClean="0">
                <a:solidFill>
                  <a:srgbClr val="FF0000"/>
                </a:solidFill>
              </a:rPr>
              <a:t>Fund</a:t>
            </a:r>
            <a:endParaRPr lang="en-US" dirty="0">
              <a:solidFill>
                <a:srgbClr val="FF0000"/>
              </a:solidFill>
            </a:endParaRPr>
          </a:p>
        </p:txBody>
      </p:sp>
      <p:sp>
        <p:nvSpPr>
          <p:cNvPr id="7" name="Rectangle 6"/>
          <p:cNvSpPr/>
          <p:nvPr/>
        </p:nvSpPr>
        <p:spPr>
          <a:xfrm>
            <a:off x="4171950" y="3797300"/>
            <a:ext cx="1657350" cy="1041400"/>
          </a:xfrm>
          <a:prstGeom prst="rect">
            <a:avLst/>
          </a:prstGeom>
          <a:noFill/>
          <a:ln w="3175" cmpd="sng">
            <a:solidFill>
              <a:schemeClr val="tx1"/>
            </a:solidFill>
            <a:prstDash val="dot"/>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rgbClr val="595959"/>
                </a:solidFill>
              </a:rPr>
              <a:t>Productive Initiative</a:t>
            </a:r>
          </a:p>
          <a:p>
            <a:pPr algn="ctr"/>
            <a:r>
              <a:rPr lang="en-US" sz="1200" i="1" dirty="0" smtClean="0">
                <a:solidFill>
                  <a:srgbClr val="595959"/>
                </a:solidFill>
              </a:rPr>
              <a:t>(Bankable </a:t>
            </a:r>
            <a:r>
              <a:rPr lang="en-US" sz="1200" i="1" dirty="0" smtClean="0">
                <a:solidFill>
                  <a:srgbClr val="595959"/>
                </a:solidFill>
              </a:rPr>
              <a:t>Public Good</a:t>
            </a:r>
            <a:r>
              <a:rPr lang="en-US" sz="1200" i="1" dirty="0" smtClean="0">
                <a:solidFill>
                  <a:srgbClr val="595959"/>
                </a:solidFill>
              </a:rPr>
              <a:t>)</a:t>
            </a:r>
            <a:endParaRPr lang="en-US" sz="1200" i="1" dirty="0">
              <a:solidFill>
                <a:srgbClr val="595959"/>
              </a:solidFill>
            </a:endParaRPr>
          </a:p>
        </p:txBody>
      </p:sp>
      <p:sp>
        <p:nvSpPr>
          <p:cNvPr id="8" name="Rectangle 7"/>
          <p:cNvSpPr/>
          <p:nvPr/>
        </p:nvSpPr>
        <p:spPr>
          <a:xfrm>
            <a:off x="4171950" y="2336800"/>
            <a:ext cx="1657350" cy="1231900"/>
          </a:xfrm>
          <a:prstGeom prst="rect">
            <a:avLst/>
          </a:prstGeom>
          <a:noFill/>
          <a:ln w="3175" cmpd="sng">
            <a:solidFill>
              <a:schemeClr val="tx1"/>
            </a:solidFill>
            <a:prstDash val="dot"/>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lumMod val="65000"/>
                    <a:lumOff val="35000"/>
                  </a:schemeClr>
                </a:solidFill>
              </a:rPr>
              <a:t>Revenue Generating Economic Infrastructure</a:t>
            </a:r>
          </a:p>
          <a:p>
            <a:pPr algn="ctr"/>
            <a:r>
              <a:rPr lang="en-US" sz="1200" i="1" dirty="0" smtClean="0">
                <a:solidFill>
                  <a:schemeClr val="tx1">
                    <a:lumMod val="65000"/>
                    <a:lumOff val="35000"/>
                  </a:schemeClr>
                </a:solidFill>
              </a:rPr>
              <a:t>(Bankable Public Good)</a:t>
            </a:r>
            <a:endParaRPr lang="en-US" sz="1200" i="1" dirty="0">
              <a:solidFill>
                <a:schemeClr val="tx1">
                  <a:lumMod val="65000"/>
                  <a:lumOff val="35000"/>
                </a:schemeClr>
              </a:solidFill>
            </a:endParaRPr>
          </a:p>
        </p:txBody>
      </p:sp>
      <p:sp>
        <p:nvSpPr>
          <p:cNvPr id="9" name="Rectangle 8"/>
          <p:cNvSpPr/>
          <p:nvPr/>
        </p:nvSpPr>
        <p:spPr>
          <a:xfrm>
            <a:off x="4171950" y="5207000"/>
            <a:ext cx="1657350" cy="1041400"/>
          </a:xfrm>
          <a:prstGeom prst="rect">
            <a:avLst/>
          </a:prstGeom>
          <a:noFill/>
          <a:ln w="3175" cmpd="sng">
            <a:solidFill>
              <a:schemeClr val="tx1"/>
            </a:solidFill>
            <a:prstDash val="dot"/>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rgbClr val="595959"/>
                </a:solidFill>
              </a:rPr>
              <a:t>Public Private Partnership</a:t>
            </a:r>
          </a:p>
          <a:p>
            <a:pPr algn="ctr"/>
            <a:r>
              <a:rPr lang="en-US" sz="1200" i="1" dirty="0" smtClean="0">
                <a:solidFill>
                  <a:srgbClr val="595959"/>
                </a:solidFill>
              </a:rPr>
              <a:t>(Bankable Public Good)</a:t>
            </a:r>
            <a:endParaRPr lang="en-US" sz="1200" i="1" dirty="0">
              <a:solidFill>
                <a:srgbClr val="595959"/>
              </a:solidFill>
            </a:endParaRPr>
          </a:p>
        </p:txBody>
      </p:sp>
      <p:sp>
        <p:nvSpPr>
          <p:cNvPr id="10" name="Rectangle 9"/>
          <p:cNvSpPr/>
          <p:nvPr/>
        </p:nvSpPr>
        <p:spPr>
          <a:xfrm>
            <a:off x="4171950" y="1092200"/>
            <a:ext cx="1657350" cy="1041400"/>
          </a:xfrm>
          <a:prstGeom prst="rect">
            <a:avLst/>
          </a:prstGeom>
          <a:solidFill>
            <a:srgbClr val="FF0000"/>
          </a:solidFill>
          <a:ln w="3175" cmpd="sng">
            <a:solidFill>
              <a:schemeClr val="tx1"/>
            </a:solidFill>
            <a:prstDash val="dot"/>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rgbClr val="FFFFFF"/>
                </a:solidFill>
              </a:rPr>
              <a:t>Social and Economic Infrastructure</a:t>
            </a:r>
            <a:endParaRPr lang="en-US" sz="1600" dirty="0">
              <a:solidFill>
                <a:srgbClr val="FFFFFF"/>
              </a:solidFill>
            </a:endParaRPr>
          </a:p>
        </p:txBody>
      </p:sp>
      <p:sp>
        <p:nvSpPr>
          <p:cNvPr id="11" name="Rectangle 10"/>
          <p:cNvSpPr/>
          <p:nvPr/>
        </p:nvSpPr>
        <p:spPr>
          <a:xfrm>
            <a:off x="2520950" y="1384300"/>
            <a:ext cx="819150" cy="444500"/>
          </a:xfrm>
          <a:prstGeom prst="rect">
            <a:avLst/>
          </a:prstGeom>
          <a:solidFill>
            <a:srgbClr val="FF0000"/>
          </a:solidFill>
          <a:ln w="12700" cmpd="sng">
            <a:solidFill>
              <a:srgbClr val="008000"/>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bg1"/>
                </a:solidFill>
              </a:rPr>
              <a:t>Grant</a:t>
            </a:r>
            <a:endParaRPr lang="en-US" sz="1600" dirty="0">
              <a:solidFill>
                <a:schemeClr val="bg1"/>
              </a:solidFill>
            </a:endParaRPr>
          </a:p>
        </p:txBody>
      </p:sp>
      <p:sp>
        <p:nvSpPr>
          <p:cNvPr id="12" name="Rectangle 11"/>
          <p:cNvSpPr/>
          <p:nvPr/>
        </p:nvSpPr>
        <p:spPr>
          <a:xfrm>
            <a:off x="2520950" y="2711450"/>
            <a:ext cx="819150" cy="444500"/>
          </a:xfrm>
          <a:prstGeom prst="rect">
            <a:avLst/>
          </a:prstGeom>
          <a:noFill/>
          <a:ln w="12700" cmpd="sng">
            <a:solidFill>
              <a:srgbClr val="008000"/>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rgbClr val="008000"/>
                </a:solidFill>
              </a:rPr>
              <a:t>Loan</a:t>
            </a:r>
            <a:endParaRPr lang="en-US" sz="1600" dirty="0">
              <a:solidFill>
                <a:srgbClr val="008000"/>
              </a:solidFill>
            </a:endParaRPr>
          </a:p>
        </p:txBody>
      </p:sp>
      <p:sp>
        <p:nvSpPr>
          <p:cNvPr id="13" name="Rectangle 12"/>
          <p:cNvSpPr/>
          <p:nvPr/>
        </p:nvSpPr>
        <p:spPr>
          <a:xfrm>
            <a:off x="2520950" y="4057650"/>
            <a:ext cx="819150" cy="567824"/>
          </a:xfrm>
          <a:prstGeom prst="rect">
            <a:avLst/>
          </a:prstGeom>
          <a:noFill/>
          <a:ln w="12700" cmpd="sng">
            <a:solidFill>
              <a:srgbClr val="008000"/>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rgbClr val="008000"/>
                </a:solidFill>
              </a:rPr>
              <a:t>Loan or</a:t>
            </a:r>
          </a:p>
          <a:p>
            <a:pPr algn="ctr"/>
            <a:r>
              <a:rPr lang="en-US" sz="1600" dirty="0" smtClean="0">
                <a:solidFill>
                  <a:srgbClr val="008000"/>
                </a:solidFill>
              </a:rPr>
              <a:t>Equity</a:t>
            </a:r>
            <a:endParaRPr lang="en-US" sz="1600" dirty="0">
              <a:solidFill>
                <a:srgbClr val="008000"/>
              </a:solidFill>
            </a:endParaRPr>
          </a:p>
        </p:txBody>
      </p:sp>
      <p:sp>
        <p:nvSpPr>
          <p:cNvPr id="14" name="Rectangle 13"/>
          <p:cNvSpPr/>
          <p:nvPr/>
        </p:nvSpPr>
        <p:spPr>
          <a:xfrm>
            <a:off x="2520950" y="5467350"/>
            <a:ext cx="819150" cy="575176"/>
          </a:xfrm>
          <a:prstGeom prst="rect">
            <a:avLst/>
          </a:prstGeom>
          <a:noFill/>
          <a:ln w="12700" cmpd="sng">
            <a:solidFill>
              <a:srgbClr val="008000"/>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rgbClr val="008000"/>
                </a:solidFill>
              </a:rPr>
              <a:t>Loan or</a:t>
            </a:r>
          </a:p>
          <a:p>
            <a:pPr algn="ctr"/>
            <a:r>
              <a:rPr lang="en-US" sz="1600" dirty="0" smtClean="0">
                <a:solidFill>
                  <a:srgbClr val="008000"/>
                </a:solidFill>
              </a:rPr>
              <a:t>Equity</a:t>
            </a:r>
            <a:endParaRPr lang="en-US" sz="1600" dirty="0">
              <a:solidFill>
                <a:srgbClr val="008000"/>
              </a:solidFill>
            </a:endParaRPr>
          </a:p>
        </p:txBody>
      </p:sp>
      <p:cxnSp>
        <p:nvCxnSpPr>
          <p:cNvPr id="15" name="Elbow Connector 14"/>
          <p:cNvCxnSpPr>
            <a:stCxn id="6" idx="0"/>
            <a:endCxn id="11" idx="1"/>
          </p:cNvCxnSpPr>
          <p:nvPr/>
        </p:nvCxnSpPr>
        <p:spPr>
          <a:xfrm rot="5400000" flipH="1" flipV="1">
            <a:off x="612775" y="1863725"/>
            <a:ext cx="2165350" cy="1651000"/>
          </a:xfrm>
          <a:prstGeom prst="bentConnector2">
            <a:avLst/>
          </a:prstGeom>
          <a:ln w="6350"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16" name="Elbow Connector 15"/>
          <p:cNvCxnSpPr>
            <a:stCxn id="6" idx="3"/>
            <a:endCxn id="12" idx="1"/>
          </p:cNvCxnSpPr>
          <p:nvPr/>
        </p:nvCxnSpPr>
        <p:spPr>
          <a:xfrm flipV="1">
            <a:off x="1435100" y="2933700"/>
            <a:ext cx="1085850" cy="1346200"/>
          </a:xfrm>
          <a:prstGeom prst="bentConnector3">
            <a:avLst/>
          </a:prstGeom>
          <a:ln w="6350"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17" name="Elbow Connector 16"/>
          <p:cNvCxnSpPr>
            <a:stCxn id="6" idx="3"/>
            <a:endCxn id="13" idx="1"/>
          </p:cNvCxnSpPr>
          <p:nvPr/>
        </p:nvCxnSpPr>
        <p:spPr>
          <a:xfrm>
            <a:off x="1435100" y="4279900"/>
            <a:ext cx="1085850" cy="61662"/>
          </a:xfrm>
          <a:prstGeom prst="bentConnector3">
            <a:avLst/>
          </a:prstGeom>
          <a:ln w="6350"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18" name="Rectangle 17"/>
          <p:cNvSpPr/>
          <p:nvPr/>
        </p:nvSpPr>
        <p:spPr>
          <a:xfrm>
            <a:off x="6191250" y="985256"/>
            <a:ext cx="2717800" cy="1148344"/>
          </a:xfrm>
          <a:prstGeom prst="rect">
            <a:avLst/>
          </a:prstGeom>
          <a:solidFill>
            <a:srgbClr val="FF0000"/>
          </a:solidFill>
          <a:ln w="12700" cmpd="sng">
            <a:solidFill>
              <a:srgbClr val="0000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marL="171450" indent="-171450">
              <a:buFont typeface="Arial"/>
              <a:buChar char="•"/>
            </a:pPr>
            <a:r>
              <a:rPr lang="en-US" sz="1200" dirty="0" smtClean="0">
                <a:solidFill>
                  <a:srgbClr val="FFFFFF"/>
                </a:solidFill>
              </a:rPr>
              <a:t>Schools, Clinics, Water &amp; Sewage …</a:t>
            </a:r>
          </a:p>
          <a:p>
            <a:pPr marL="171450" indent="-171450">
              <a:buFont typeface="Arial"/>
              <a:buChar char="•"/>
            </a:pPr>
            <a:r>
              <a:rPr lang="en-US" sz="1200" dirty="0" smtClean="0">
                <a:solidFill>
                  <a:srgbClr val="FFFFFF"/>
                </a:solidFill>
              </a:rPr>
              <a:t>Roads and Bridges</a:t>
            </a:r>
          </a:p>
          <a:p>
            <a:pPr marL="171450" indent="-171450">
              <a:buFont typeface="Arial"/>
              <a:buChar char="•"/>
            </a:pPr>
            <a:r>
              <a:rPr lang="en-US" sz="1200" dirty="0" smtClean="0">
                <a:solidFill>
                  <a:srgbClr val="FFFFFF"/>
                </a:solidFill>
              </a:rPr>
              <a:t>Irrigation Canal</a:t>
            </a:r>
          </a:p>
          <a:p>
            <a:pPr marL="171450" indent="-171450">
              <a:buFont typeface="Arial"/>
              <a:buChar char="•"/>
            </a:pPr>
            <a:r>
              <a:rPr lang="en-US" sz="1200" dirty="0" smtClean="0">
                <a:solidFill>
                  <a:srgbClr val="FFFFFF"/>
                </a:solidFill>
              </a:rPr>
              <a:t>Water Purification Facility</a:t>
            </a:r>
          </a:p>
          <a:p>
            <a:pPr marL="171450" indent="-171450">
              <a:buFont typeface="Arial"/>
              <a:buChar char="•"/>
            </a:pPr>
            <a:r>
              <a:rPr lang="en-US" sz="1200" dirty="0" smtClean="0">
                <a:solidFill>
                  <a:srgbClr val="FFFFFF"/>
                </a:solidFill>
              </a:rPr>
              <a:t>Electricity Boosting Station</a:t>
            </a:r>
          </a:p>
          <a:p>
            <a:pPr marL="171450" indent="-171450">
              <a:buFont typeface="Arial"/>
              <a:buChar char="•"/>
            </a:pPr>
            <a:r>
              <a:rPr lang="en-US" sz="1200" dirty="0" smtClean="0">
                <a:solidFill>
                  <a:srgbClr val="FFFFFF"/>
                </a:solidFill>
              </a:rPr>
              <a:t>Gas Main</a:t>
            </a:r>
            <a:endParaRPr lang="en-US" sz="1200" dirty="0">
              <a:solidFill>
                <a:srgbClr val="FFFFFF"/>
              </a:solidFill>
            </a:endParaRPr>
          </a:p>
        </p:txBody>
      </p:sp>
      <p:cxnSp>
        <p:nvCxnSpPr>
          <p:cNvPr id="19" name="Elbow Connector 18"/>
          <p:cNvCxnSpPr>
            <a:stCxn id="6" idx="3"/>
            <a:endCxn id="14" idx="1"/>
          </p:cNvCxnSpPr>
          <p:nvPr/>
        </p:nvCxnSpPr>
        <p:spPr>
          <a:xfrm>
            <a:off x="1435100" y="4279900"/>
            <a:ext cx="1085850" cy="1475038"/>
          </a:xfrm>
          <a:prstGeom prst="bentConnector3">
            <a:avLst/>
          </a:prstGeom>
          <a:ln w="6350"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20" name="Striped Right Arrow 19"/>
          <p:cNvSpPr/>
          <p:nvPr/>
        </p:nvSpPr>
        <p:spPr>
          <a:xfrm>
            <a:off x="5861050" y="1263650"/>
            <a:ext cx="330200" cy="482600"/>
          </a:xfrm>
          <a:prstGeom prst="stripedRightArrow">
            <a:avLst/>
          </a:prstGeom>
          <a:gradFill flip="none" rotWithShape="1">
            <a:gsLst>
              <a:gs pos="0">
                <a:srgbClr val="FF0000"/>
              </a:gs>
              <a:gs pos="100000">
                <a:srgbClr val="FFFFFF"/>
              </a:gs>
            </a:gsLst>
            <a:path path="circle">
              <a:fillToRect l="100000" t="100000"/>
            </a:path>
            <a:tileRect r="-100000" b="-10000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Striped Right Arrow 20"/>
          <p:cNvSpPr/>
          <p:nvPr/>
        </p:nvSpPr>
        <p:spPr>
          <a:xfrm>
            <a:off x="5861050" y="2622550"/>
            <a:ext cx="330200" cy="482600"/>
          </a:xfrm>
          <a:prstGeom prst="stripedRightArrow">
            <a:avLst/>
          </a:prstGeom>
          <a:gradFill flip="none" rotWithShape="1">
            <a:gsLst>
              <a:gs pos="0">
                <a:srgbClr val="FF0000"/>
              </a:gs>
              <a:gs pos="100000">
                <a:srgbClr val="FFFFFF"/>
              </a:gs>
            </a:gsLst>
            <a:path path="circle">
              <a:fillToRect l="100000" t="100000"/>
            </a:path>
            <a:tileRect r="-100000" b="-10000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Striped Right Arrow 21"/>
          <p:cNvSpPr/>
          <p:nvPr/>
        </p:nvSpPr>
        <p:spPr>
          <a:xfrm>
            <a:off x="5861050" y="4044950"/>
            <a:ext cx="330200" cy="482600"/>
          </a:xfrm>
          <a:prstGeom prst="stripedRightArrow">
            <a:avLst/>
          </a:prstGeom>
          <a:gradFill flip="none" rotWithShape="1">
            <a:gsLst>
              <a:gs pos="0">
                <a:srgbClr val="FF0000"/>
              </a:gs>
              <a:gs pos="100000">
                <a:srgbClr val="FFFFFF"/>
              </a:gs>
            </a:gsLst>
            <a:path path="circle">
              <a:fillToRect l="100000" t="100000"/>
            </a:path>
            <a:tileRect r="-100000" b="-10000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Striped Right Arrow 22"/>
          <p:cNvSpPr/>
          <p:nvPr/>
        </p:nvSpPr>
        <p:spPr>
          <a:xfrm>
            <a:off x="5861050" y="5461000"/>
            <a:ext cx="330200" cy="482600"/>
          </a:xfrm>
          <a:prstGeom prst="stripedRightArrow">
            <a:avLst/>
          </a:prstGeom>
          <a:gradFill flip="none" rotWithShape="1">
            <a:gsLst>
              <a:gs pos="0">
                <a:srgbClr val="FF0000"/>
              </a:gs>
              <a:gs pos="100000">
                <a:srgbClr val="FFFFFF"/>
              </a:gs>
            </a:gsLst>
            <a:path path="circle">
              <a:fillToRect l="100000" t="100000"/>
            </a:path>
            <a:tileRect r="-100000" b="-10000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ectangle 23"/>
          <p:cNvSpPr/>
          <p:nvPr/>
        </p:nvSpPr>
        <p:spPr>
          <a:xfrm>
            <a:off x="6191250" y="2336800"/>
            <a:ext cx="2736850" cy="1244600"/>
          </a:xfrm>
          <a:prstGeom prst="rect">
            <a:avLst/>
          </a:prstGeom>
          <a:noFill/>
          <a:ln w="12700" cmpd="sng">
            <a:solidFill>
              <a:srgbClr val="0000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marL="171450" indent="-171450">
              <a:buFont typeface="Arial"/>
              <a:buChar char="•"/>
            </a:pPr>
            <a:r>
              <a:rPr lang="en-US" sz="1200" dirty="0" smtClean="0">
                <a:solidFill>
                  <a:srgbClr val="0000FF"/>
                </a:solidFill>
              </a:rPr>
              <a:t>Market</a:t>
            </a:r>
          </a:p>
          <a:p>
            <a:pPr marL="171450" indent="-171450">
              <a:buFont typeface="Arial"/>
              <a:buChar char="•"/>
            </a:pPr>
            <a:r>
              <a:rPr lang="en-US" sz="1200" dirty="0" smtClean="0">
                <a:solidFill>
                  <a:srgbClr val="0000FF"/>
                </a:solidFill>
              </a:rPr>
              <a:t>Cold Storage Facility</a:t>
            </a:r>
          </a:p>
          <a:p>
            <a:pPr marL="171450" indent="-171450">
              <a:buFont typeface="Arial"/>
              <a:buChar char="•"/>
            </a:pPr>
            <a:r>
              <a:rPr lang="en-US" sz="1200" dirty="0" smtClean="0">
                <a:solidFill>
                  <a:srgbClr val="0000FF"/>
                </a:solidFill>
              </a:rPr>
              <a:t>Product Exhibit</a:t>
            </a:r>
          </a:p>
          <a:p>
            <a:pPr marL="171450" indent="-171450">
              <a:buFont typeface="Arial"/>
              <a:buChar char="•"/>
            </a:pPr>
            <a:r>
              <a:rPr lang="en-US" sz="1200" dirty="0" smtClean="0">
                <a:solidFill>
                  <a:srgbClr val="0000FF"/>
                </a:solidFill>
              </a:rPr>
              <a:t>Fishing Boat Dock &amp; Unloading</a:t>
            </a:r>
          </a:p>
          <a:p>
            <a:pPr marL="171450" indent="-171450">
              <a:buFont typeface="Arial"/>
              <a:buChar char="•"/>
            </a:pPr>
            <a:r>
              <a:rPr lang="en-US" sz="1200" dirty="0" smtClean="0">
                <a:solidFill>
                  <a:srgbClr val="0000FF"/>
                </a:solidFill>
              </a:rPr>
              <a:t>Micro Enterprise Zone </a:t>
            </a:r>
          </a:p>
          <a:p>
            <a:pPr marL="171450" indent="-171450">
              <a:buFont typeface="Arial"/>
              <a:buChar char="•"/>
            </a:pPr>
            <a:r>
              <a:rPr lang="en-US" sz="1200" dirty="0" smtClean="0">
                <a:solidFill>
                  <a:srgbClr val="0000FF"/>
                </a:solidFill>
              </a:rPr>
              <a:t>Transshipment Zone </a:t>
            </a:r>
            <a:endParaRPr lang="en-US" sz="1200" dirty="0">
              <a:solidFill>
                <a:srgbClr val="0000FF"/>
              </a:solidFill>
            </a:endParaRPr>
          </a:p>
        </p:txBody>
      </p:sp>
      <p:sp>
        <p:nvSpPr>
          <p:cNvPr id="25" name="Rectangle 24"/>
          <p:cNvSpPr/>
          <p:nvPr/>
        </p:nvSpPr>
        <p:spPr>
          <a:xfrm>
            <a:off x="6191250" y="3797300"/>
            <a:ext cx="2717800" cy="1155700"/>
          </a:xfrm>
          <a:prstGeom prst="rect">
            <a:avLst/>
          </a:prstGeom>
          <a:noFill/>
          <a:ln w="12700" cmpd="sng">
            <a:solidFill>
              <a:srgbClr val="0000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marL="171450" indent="-171450">
              <a:buFont typeface="Arial"/>
              <a:buChar char="•"/>
            </a:pPr>
            <a:r>
              <a:rPr lang="en-US" sz="1200" dirty="0" smtClean="0">
                <a:solidFill>
                  <a:srgbClr val="0000FF"/>
                </a:solidFill>
              </a:rPr>
              <a:t>Pilot Livestock Breading Farm</a:t>
            </a:r>
          </a:p>
          <a:p>
            <a:pPr marL="171450" indent="-171450">
              <a:buFont typeface="Arial"/>
              <a:buChar char="•"/>
            </a:pPr>
            <a:r>
              <a:rPr lang="en-US" sz="1200" dirty="0" smtClean="0">
                <a:solidFill>
                  <a:srgbClr val="0000FF"/>
                </a:solidFill>
              </a:rPr>
              <a:t>Pilot Fish Hatchery </a:t>
            </a:r>
          </a:p>
          <a:p>
            <a:pPr marL="171450" indent="-171450">
              <a:buFont typeface="Arial"/>
              <a:buChar char="•"/>
            </a:pPr>
            <a:r>
              <a:rPr lang="en-US" sz="1200" dirty="0" smtClean="0">
                <a:solidFill>
                  <a:srgbClr val="0000FF"/>
                </a:solidFill>
              </a:rPr>
              <a:t>Crafts Development Center</a:t>
            </a:r>
          </a:p>
          <a:p>
            <a:pPr marL="171450" indent="-171450">
              <a:buFont typeface="Arial"/>
              <a:buChar char="•"/>
            </a:pPr>
            <a:r>
              <a:rPr lang="en-US" sz="1200" dirty="0" smtClean="0">
                <a:solidFill>
                  <a:srgbClr val="0000FF"/>
                </a:solidFill>
              </a:rPr>
              <a:t>Research &amp; Development Center </a:t>
            </a:r>
          </a:p>
          <a:p>
            <a:pPr marL="171450" indent="-171450">
              <a:buFont typeface="Arial"/>
              <a:buChar char="•"/>
            </a:pPr>
            <a:r>
              <a:rPr lang="en-US" sz="1200" dirty="0" smtClean="0">
                <a:solidFill>
                  <a:srgbClr val="0000FF"/>
                </a:solidFill>
              </a:rPr>
              <a:t>Agricultural Surplus Processing Plant</a:t>
            </a:r>
          </a:p>
          <a:p>
            <a:pPr marL="171450" indent="-171450">
              <a:buFont typeface="Arial"/>
              <a:buChar char="•"/>
            </a:pPr>
            <a:r>
              <a:rPr lang="en-US" sz="1200" dirty="0" smtClean="0">
                <a:solidFill>
                  <a:srgbClr val="0000FF"/>
                </a:solidFill>
              </a:rPr>
              <a:t>Feed Production Mill</a:t>
            </a:r>
            <a:endParaRPr lang="en-US" sz="1200" dirty="0">
              <a:solidFill>
                <a:srgbClr val="0000FF"/>
              </a:solidFill>
            </a:endParaRPr>
          </a:p>
        </p:txBody>
      </p:sp>
      <p:sp>
        <p:nvSpPr>
          <p:cNvPr id="26" name="Rectangle 25"/>
          <p:cNvSpPr/>
          <p:nvPr/>
        </p:nvSpPr>
        <p:spPr>
          <a:xfrm>
            <a:off x="6191250" y="5181600"/>
            <a:ext cx="2717800" cy="1282700"/>
          </a:xfrm>
          <a:prstGeom prst="rect">
            <a:avLst/>
          </a:prstGeom>
          <a:noFill/>
          <a:ln w="12700" cmpd="sng">
            <a:solidFill>
              <a:srgbClr val="0000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marL="171450" indent="-171450">
              <a:buFont typeface="Arial"/>
              <a:buChar char="•"/>
            </a:pPr>
            <a:r>
              <a:rPr lang="en-US" sz="1200" dirty="0" smtClean="0">
                <a:solidFill>
                  <a:srgbClr val="0000FF"/>
                </a:solidFill>
              </a:rPr>
              <a:t>Industrial or Export Promotion Zone</a:t>
            </a:r>
          </a:p>
          <a:p>
            <a:pPr marL="171450" indent="-171450">
              <a:buFont typeface="Arial"/>
              <a:buChar char="•"/>
            </a:pPr>
            <a:r>
              <a:rPr lang="en-US" sz="1200" dirty="0" smtClean="0">
                <a:solidFill>
                  <a:srgbClr val="0000FF"/>
                </a:solidFill>
              </a:rPr>
              <a:t>Renewable Energy Generation</a:t>
            </a:r>
          </a:p>
          <a:p>
            <a:pPr marL="171450" indent="-171450">
              <a:buFont typeface="Arial"/>
              <a:buChar char="•"/>
            </a:pPr>
            <a:r>
              <a:rPr lang="en-US" sz="1200" dirty="0" smtClean="0">
                <a:solidFill>
                  <a:srgbClr val="0000FF"/>
                </a:solidFill>
              </a:rPr>
              <a:t>Transport Company </a:t>
            </a:r>
          </a:p>
          <a:p>
            <a:pPr marL="171450" indent="-171450">
              <a:buFont typeface="Arial"/>
              <a:buChar char="•"/>
            </a:pPr>
            <a:r>
              <a:rPr lang="en-US" sz="1200" dirty="0" smtClean="0">
                <a:solidFill>
                  <a:srgbClr val="0000FF"/>
                </a:solidFill>
              </a:rPr>
              <a:t>Tourism/Hospitality Projects</a:t>
            </a:r>
          </a:p>
          <a:p>
            <a:pPr marL="171450" indent="-171450">
              <a:buFont typeface="Arial"/>
              <a:buChar char="•"/>
            </a:pPr>
            <a:r>
              <a:rPr lang="en-US" sz="1200" dirty="0" smtClean="0">
                <a:solidFill>
                  <a:srgbClr val="0000FF"/>
                </a:solidFill>
              </a:rPr>
              <a:t>Production/Processing Facilities</a:t>
            </a:r>
            <a:endParaRPr lang="en-US" sz="1200" dirty="0">
              <a:solidFill>
                <a:srgbClr val="0000FF"/>
              </a:solidFill>
            </a:endParaRPr>
          </a:p>
          <a:p>
            <a:pPr marL="171450" indent="-171450">
              <a:buFont typeface="Arial"/>
              <a:buChar char="•"/>
            </a:pPr>
            <a:r>
              <a:rPr lang="en-US" sz="1200" dirty="0" smtClean="0">
                <a:solidFill>
                  <a:srgbClr val="0000FF"/>
                </a:solidFill>
              </a:rPr>
              <a:t>Mineral Extraction Plants</a:t>
            </a:r>
          </a:p>
          <a:p>
            <a:pPr marL="171450" indent="-171450">
              <a:buFont typeface="Arial"/>
              <a:buChar char="•"/>
            </a:pPr>
            <a:r>
              <a:rPr lang="en-US" sz="1200" dirty="0" smtClean="0">
                <a:solidFill>
                  <a:srgbClr val="0000FF"/>
                </a:solidFill>
              </a:rPr>
              <a:t>Other</a:t>
            </a:r>
          </a:p>
        </p:txBody>
      </p:sp>
      <p:cxnSp>
        <p:nvCxnSpPr>
          <p:cNvPr id="27" name="Straight Arrow Connector 26"/>
          <p:cNvCxnSpPr>
            <a:stCxn id="11" idx="3"/>
          </p:cNvCxnSpPr>
          <p:nvPr/>
        </p:nvCxnSpPr>
        <p:spPr>
          <a:xfrm>
            <a:off x="3340100" y="1606550"/>
            <a:ext cx="831850" cy="0"/>
          </a:xfrm>
          <a:prstGeom prst="straightConnector1">
            <a:avLst/>
          </a:prstGeom>
          <a:ln w="6350"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p:nvPr/>
        </p:nvCxnSpPr>
        <p:spPr>
          <a:xfrm>
            <a:off x="3340100" y="2946400"/>
            <a:ext cx="831850" cy="0"/>
          </a:xfrm>
          <a:prstGeom prst="straightConnector1">
            <a:avLst/>
          </a:prstGeom>
          <a:ln w="6350"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p:nvPr/>
        </p:nvCxnSpPr>
        <p:spPr>
          <a:xfrm>
            <a:off x="3340100" y="4286250"/>
            <a:ext cx="831850" cy="0"/>
          </a:xfrm>
          <a:prstGeom prst="straightConnector1">
            <a:avLst/>
          </a:prstGeom>
          <a:ln w="6350"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p:nvPr/>
        </p:nvCxnSpPr>
        <p:spPr>
          <a:xfrm>
            <a:off x="3340100" y="5695950"/>
            <a:ext cx="831850" cy="0"/>
          </a:xfrm>
          <a:prstGeom prst="straightConnector1">
            <a:avLst/>
          </a:prstGeom>
          <a:ln w="6350" cmpd="sng">
            <a:solidFill>
              <a:srgbClr val="FF0000"/>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31" name="Rectangle 30"/>
          <p:cNvSpPr/>
          <p:nvPr/>
        </p:nvSpPr>
        <p:spPr>
          <a:xfrm rot="16200000">
            <a:off x="1377950" y="3352800"/>
            <a:ext cx="4851400" cy="330200"/>
          </a:xfrm>
          <a:prstGeom prst="rect">
            <a:avLst/>
          </a:prstGeom>
          <a:solidFill>
            <a:schemeClr val="bg1">
              <a:lumMod val="50000"/>
            </a:schemeClr>
          </a:solidFill>
          <a:ln w="3175" cmpd="sng">
            <a:noFill/>
            <a:prstDash val="dot"/>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bg1">
                    <a:lumMod val="95000"/>
                  </a:schemeClr>
                </a:solidFill>
              </a:rPr>
              <a:t>Local Administration</a:t>
            </a:r>
            <a:endParaRPr lang="en-US" sz="1600" dirty="0">
              <a:solidFill>
                <a:schemeClr val="bg1">
                  <a:lumMod val="95000"/>
                </a:schemeClr>
              </a:solidFill>
            </a:endParaRPr>
          </a:p>
        </p:txBody>
      </p:sp>
    </p:spTree>
    <p:extLst>
      <p:ext uri="{BB962C8B-B14F-4D97-AF65-F5344CB8AC3E}">
        <p14:creationId xmlns:p14="http://schemas.microsoft.com/office/powerpoint/2010/main" val="28924035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Macintosh HD:Users:sally:Documents:UNCDF:Communications Materials:UNCDF Branding:UNCDF_logo.png"/>
          <p:cNvPicPr/>
          <p:nvPr/>
        </p:nvPicPr>
        <p:blipFill>
          <a:blip r:embed="rId2"/>
          <a:srcRect/>
          <a:stretch>
            <a:fillRect/>
          </a:stretch>
        </p:blipFill>
        <p:spPr bwMode="auto">
          <a:xfrm>
            <a:off x="0" y="0"/>
            <a:ext cx="935704" cy="945222"/>
          </a:xfrm>
          <a:prstGeom prst="rect">
            <a:avLst/>
          </a:prstGeom>
          <a:noFill/>
        </p:spPr>
      </p:pic>
      <p:sp>
        <p:nvSpPr>
          <p:cNvPr id="3" name="Rectangle 2"/>
          <p:cNvSpPr/>
          <p:nvPr/>
        </p:nvSpPr>
        <p:spPr>
          <a:xfrm>
            <a:off x="935704" y="0"/>
            <a:ext cx="8208296" cy="878374"/>
          </a:xfrm>
          <a:prstGeom prst="rect">
            <a:avLst/>
          </a:prstGeom>
          <a:solidFill>
            <a:srgbClr val="0B0763"/>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lvl="1"/>
            <a:r>
              <a:rPr lang="en-US" sz="2300" dirty="0" smtClean="0">
                <a:solidFill>
                  <a:schemeClr val="bg1"/>
                </a:solidFill>
              </a:rPr>
              <a:t>The Integrated Local Development Pilot </a:t>
            </a:r>
            <a:endParaRPr lang="en-US" sz="2300" dirty="0" smtClean="0">
              <a:solidFill>
                <a:srgbClr val="FFFFFF"/>
              </a:solidFill>
            </a:endParaRPr>
          </a:p>
          <a:p>
            <a:pPr lvl="1">
              <a:lnSpc>
                <a:spcPct val="80000"/>
              </a:lnSpc>
            </a:pPr>
            <a:r>
              <a:rPr lang="en-US" sz="2000" dirty="0" smtClean="0">
                <a:solidFill>
                  <a:srgbClr val="FF0000"/>
                </a:solidFill>
              </a:rPr>
              <a:t>Introduce and Activate an Integrated Local Development Framework</a:t>
            </a:r>
          </a:p>
        </p:txBody>
      </p:sp>
      <p:sp>
        <p:nvSpPr>
          <p:cNvPr id="4" name="Tijdelijke aanduiding voor inhoud 2"/>
          <p:cNvSpPr txBox="1">
            <a:spLocks/>
          </p:cNvSpPr>
          <p:nvPr/>
        </p:nvSpPr>
        <p:spPr bwMode="auto">
          <a:xfrm>
            <a:off x="935704" y="1040088"/>
            <a:ext cx="7753770" cy="53099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R="0" lvl="0" algn="l" defTabSz="914400" rtl="0" eaLnBrk="1" fontAlgn="base" latinLnBrk="0" hangingPunct="1">
              <a:lnSpc>
                <a:spcPct val="80000"/>
              </a:lnSpc>
              <a:spcBef>
                <a:spcPct val="20000"/>
              </a:spcBef>
              <a:spcAft>
                <a:spcPct val="0"/>
              </a:spcAft>
              <a:buClrTx/>
              <a:buSzTx/>
              <a:tabLst/>
              <a:defRPr/>
            </a:pPr>
            <a:r>
              <a:rPr kumimoji="0" lang="en-US" sz="2200" u="none" strike="noStrike" kern="0" cap="none" spc="0" normalizeH="0" baseline="0" noProof="0" dirty="0" smtClean="0">
                <a:ln>
                  <a:noFill/>
                </a:ln>
                <a:effectLst/>
                <a:uLnTx/>
                <a:uFillTx/>
                <a:latin typeface="Avenir Book"/>
                <a:ea typeface="ＭＳ Ｐゴシック" pitchFamily="-109" charset="-128"/>
                <a:cs typeface="Avenir Book"/>
              </a:rPr>
              <a:t>Introduce</a:t>
            </a:r>
            <a:r>
              <a:rPr kumimoji="0" lang="en-US" sz="2200" u="none" strike="noStrike" kern="0" cap="none" spc="0" normalizeH="0" noProof="0" dirty="0" smtClean="0">
                <a:ln>
                  <a:noFill/>
                </a:ln>
                <a:effectLst/>
                <a:uLnTx/>
                <a:uFillTx/>
                <a:latin typeface="Avenir Book"/>
                <a:ea typeface="ＭＳ Ｐゴシック" pitchFamily="-109" charset="-128"/>
                <a:cs typeface="Avenir Book"/>
              </a:rPr>
              <a:t> </a:t>
            </a:r>
            <a:r>
              <a:rPr lang="en-US" sz="2200" kern="0" dirty="0" smtClean="0">
                <a:latin typeface="Avenir Book"/>
                <a:ea typeface="ＭＳ Ｐゴシック" pitchFamily="-109" charset="-128"/>
                <a:cs typeface="Avenir Book"/>
              </a:rPr>
              <a:t>a framework, procedures and capacities</a:t>
            </a:r>
            <a:r>
              <a:rPr kumimoji="0" lang="en-US" sz="2200" u="none" strike="noStrike" kern="0" cap="none" spc="0" normalizeH="0" noProof="0" dirty="0" smtClean="0">
                <a:ln>
                  <a:noFill/>
                </a:ln>
                <a:effectLst/>
                <a:uLnTx/>
                <a:uFillTx/>
                <a:latin typeface="Avenir Book"/>
                <a:ea typeface="ＭＳ Ｐゴシック" pitchFamily="-109" charset="-128"/>
                <a:cs typeface="Avenir Book"/>
              </a:rPr>
              <a:t> for Integrated Local Development Planning and Implementation at the local level – Consolidating De-concentrated, Devolved and Delegated Actions</a:t>
            </a:r>
            <a:r>
              <a:rPr lang="en-US" sz="2200" kern="0" dirty="0" smtClean="0">
                <a:latin typeface="Avenir Book"/>
                <a:ea typeface="ＭＳ Ｐゴシック" pitchFamily="-109" charset="-128"/>
                <a:cs typeface="Avenir Book"/>
              </a:rPr>
              <a:t>:</a:t>
            </a:r>
            <a:endParaRPr kumimoji="0" lang="en-US" sz="2200" u="none" strike="noStrike" kern="0" cap="none" spc="0" normalizeH="0" noProof="0" dirty="0" smtClean="0">
              <a:ln>
                <a:noFill/>
              </a:ln>
              <a:effectLst/>
              <a:uLnTx/>
              <a:uFillTx/>
              <a:latin typeface="Avenir Book"/>
              <a:ea typeface="ＭＳ Ｐゴシック" pitchFamily="-109" charset="-128"/>
              <a:cs typeface="Avenir Book"/>
            </a:endParaRPr>
          </a:p>
          <a:p>
            <a:pPr marL="457200" marR="0" lvl="0" indent="-457200" algn="l" defTabSz="914400" rtl="0" eaLnBrk="1" fontAlgn="base" latinLnBrk="0" hangingPunct="1">
              <a:lnSpc>
                <a:spcPct val="80000"/>
              </a:lnSpc>
              <a:spcBef>
                <a:spcPct val="20000"/>
              </a:spcBef>
              <a:spcAft>
                <a:spcPct val="0"/>
              </a:spcAft>
              <a:buClrTx/>
              <a:buSzTx/>
              <a:buFontTx/>
              <a:buNone/>
              <a:tabLst/>
              <a:defRPr/>
            </a:pPr>
            <a:endParaRPr kumimoji="0" lang="en-US" sz="1000" u="none" strike="noStrike" kern="0" cap="none" spc="0" normalizeH="0" noProof="0" dirty="0" smtClean="0">
              <a:ln>
                <a:noFill/>
              </a:ln>
              <a:effectLst/>
              <a:uLnTx/>
              <a:uFillTx/>
              <a:latin typeface="Avenir Book"/>
              <a:ea typeface="ＭＳ Ｐゴシック" pitchFamily="-109" charset="-128"/>
              <a:cs typeface="Avenir Book"/>
            </a:endParaRPr>
          </a:p>
          <a:p>
            <a:pPr marL="342900" marR="0" lvl="0" indent="-342900" algn="l" defTabSz="914400" rtl="0" eaLnBrk="1" fontAlgn="base" latinLnBrk="0" hangingPunct="1">
              <a:lnSpc>
                <a:spcPct val="80000"/>
              </a:lnSpc>
              <a:spcBef>
                <a:spcPct val="20000"/>
              </a:spcBef>
              <a:spcAft>
                <a:spcPct val="0"/>
              </a:spcAft>
              <a:buClrTx/>
              <a:buSzTx/>
              <a:buFontTx/>
              <a:buChar char="-"/>
              <a:tabLst/>
              <a:defRPr/>
            </a:pPr>
            <a:r>
              <a:rPr lang="en-US" sz="2100" kern="0" dirty="0" smtClean="0">
                <a:latin typeface="Avenir Book"/>
                <a:ea typeface="ＭＳ Ｐゴシック" pitchFamily="-109" charset="-128"/>
                <a:cs typeface="Avenir Book"/>
              </a:rPr>
              <a:t>Introduce procedures to institutionalize </a:t>
            </a:r>
            <a:r>
              <a:rPr lang="en-US" sz="2100" b="1" kern="0" dirty="0" smtClean="0">
                <a:solidFill>
                  <a:srgbClr val="FF0000"/>
                </a:solidFill>
                <a:latin typeface="Avenir Book"/>
                <a:ea typeface="ＭＳ Ｐゴシック" pitchFamily="-109" charset="-128"/>
                <a:cs typeface="Avenir Book"/>
              </a:rPr>
              <a:t>an Integrated Planning Process </a:t>
            </a:r>
            <a:r>
              <a:rPr lang="en-US" sz="2100" kern="0" dirty="0" smtClean="0">
                <a:latin typeface="Avenir Book"/>
                <a:ea typeface="ＭＳ Ｐゴシック" pitchFamily="-109" charset="-128"/>
                <a:cs typeface="Avenir Book"/>
              </a:rPr>
              <a:t>for Local Development and ensure engagement of devolved, delegated and de-concentrated bodies;</a:t>
            </a:r>
          </a:p>
          <a:p>
            <a:pPr marL="457200" marR="0" lvl="0" indent="-457200" algn="l" defTabSz="914400" rtl="0" eaLnBrk="1" fontAlgn="base" latinLnBrk="0" hangingPunct="1">
              <a:lnSpc>
                <a:spcPct val="80000"/>
              </a:lnSpc>
              <a:spcBef>
                <a:spcPct val="20000"/>
              </a:spcBef>
              <a:spcAft>
                <a:spcPct val="0"/>
              </a:spcAft>
              <a:buClrTx/>
              <a:buSzTx/>
              <a:tabLst/>
              <a:defRPr/>
            </a:pPr>
            <a:endParaRPr lang="en-US" sz="1000" kern="0" dirty="0" smtClean="0">
              <a:latin typeface="Avenir Book"/>
              <a:ea typeface="ＭＳ Ｐゴシック" pitchFamily="-109" charset="-128"/>
              <a:cs typeface="Avenir Book"/>
            </a:endParaRPr>
          </a:p>
          <a:p>
            <a:pPr marL="342900" marR="0" lvl="0" indent="-342900" algn="l" defTabSz="914400" rtl="0" eaLnBrk="1" fontAlgn="base" latinLnBrk="0" hangingPunct="1">
              <a:lnSpc>
                <a:spcPct val="80000"/>
              </a:lnSpc>
              <a:spcBef>
                <a:spcPct val="20000"/>
              </a:spcBef>
              <a:spcAft>
                <a:spcPct val="0"/>
              </a:spcAft>
              <a:buClrTx/>
              <a:buSzTx/>
              <a:buFontTx/>
              <a:buChar char="-"/>
              <a:tabLst/>
              <a:defRPr/>
            </a:pPr>
            <a:r>
              <a:rPr lang="en-US" sz="2100" kern="0" dirty="0" smtClean="0">
                <a:latin typeface="Avenir Book"/>
                <a:ea typeface="ＭＳ Ｐゴシック" pitchFamily="-109" charset="-128"/>
                <a:cs typeface="Avenir Book"/>
              </a:rPr>
              <a:t>Introduce procedures and capacities </a:t>
            </a:r>
            <a:r>
              <a:rPr lang="en-US" sz="2100" kern="0" dirty="0" smtClean="0">
                <a:solidFill>
                  <a:srgbClr val="FF0000"/>
                </a:solidFill>
                <a:latin typeface="Avenir Book"/>
                <a:ea typeface="ＭＳ Ｐゴシック" pitchFamily="-109" charset="-128"/>
                <a:cs typeface="Avenir Book"/>
              </a:rPr>
              <a:t>to coordinate the implementation</a:t>
            </a:r>
            <a:r>
              <a:rPr lang="en-US" sz="2100" kern="0" dirty="0" smtClean="0">
                <a:latin typeface="Avenir Book"/>
                <a:ea typeface="ＭＳ Ｐゴシック" pitchFamily="-109" charset="-128"/>
                <a:cs typeface="Avenir Book"/>
              </a:rPr>
              <a:t> of an Integrated, multi-actor local development plan;</a:t>
            </a:r>
          </a:p>
          <a:p>
            <a:pPr marL="457200" marR="0" lvl="0" indent="-457200" algn="l" defTabSz="914400" rtl="0" eaLnBrk="1" fontAlgn="base" latinLnBrk="0" hangingPunct="1">
              <a:lnSpc>
                <a:spcPct val="80000"/>
              </a:lnSpc>
              <a:spcBef>
                <a:spcPct val="20000"/>
              </a:spcBef>
              <a:spcAft>
                <a:spcPct val="0"/>
              </a:spcAft>
              <a:buClrTx/>
              <a:buSzTx/>
              <a:tabLst/>
              <a:defRPr/>
            </a:pPr>
            <a:endParaRPr lang="en-US" sz="1000" kern="0" dirty="0" smtClean="0">
              <a:latin typeface="Avenir Book"/>
              <a:ea typeface="ＭＳ Ｐゴシック" pitchFamily="-109" charset="-128"/>
              <a:cs typeface="Avenir Book"/>
            </a:endParaRPr>
          </a:p>
          <a:p>
            <a:pPr marL="342900" marR="0" lvl="0" indent="-342900" algn="l" defTabSz="914400" rtl="0" eaLnBrk="1" fontAlgn="base" latinLnBrk="0" hangingPunct="1">
              <a:lnSpc>
                <a:spcPct val="80000"/>
              </a:lnSpc>
              <a:spcBef>
                <a:spcPct val="20000"/>
              </a:spcBef>
              <a:spcAft>
                <a:spcPct val="0"/>
              </a:spcAft>
              <a:buClrTx/>
              <a:buSzTx/>
              <a:buFontTx/>
              <a:buChar char="-"/>
              <a:tabLst/>
              <a:defRPr/>
            </a:pPr>
            <a:r>
              <a:rPr lang="en-US" sz="2100" kern="0" dirty="0" smtClean="0">
                <a:latin typeface="Avenir Book"/>
                <a:ea typeface="ＭＳ Ｐゴシック" pitchFamily="-109" charset="-128"/>
                <a:cs typeface="Avenir Book"/>
              </a:rPr>
              <a:t>Utilize the </a:t>
            </a:r>
            <a:r>
              <a:rPr lang="en-US" sz="2100" kern="0" dirty="0" smtClean="0">
                <a:solidFill>
                  <a:srgbClr val="FF0000"/>
                </a:solidFill>
                <a:latin typeface="Avenir Book"/>
                <a:ea typeface="ＭＳ Ｐゴシック" pitchFamily="-109" charset="-128"/>
                <a:cs typeface="Avenir Book"/>
              </a:rPr>
              <a:t>Local Development Fund </a:t>
            </a:r>
            <a:r>
              <a:rPr lang="en-US" sz="2100" kern="0" dirty="0" smtClean="0">
                <a:latin typeface="Avenir Book"/>
                <a:ea typeface="ＭＳ Ｐゴシック" pitchFamily="-109" charset="-128"/>
                <a:cs typeface="Avenir Book"/>
              </a:rPr>
              <a:t>resources to supplement the Governorate and Municipality budgets and to leverage additional public resources from various actors including de-concentrated sector departments, central agencies and as well as Development Partners in support of the implementation of the integrated, multi-actor LD plan;</a:t>
            </a:r>
          </a:p>
        </p:txBody>
      </p:sp>
      <p:sp>
        <p:nvSpPr>
          <p:cNvPr id="5" name="Oval 4"/>
          <p:cNvSpPr/>
          <p:nvPr/>
        </p:nvSpPr>
        <p:spPr>
          <a:xfrm>
            <a:off x="145558" y="1275167"/>
            <a:ext cx="758162" cy="751858"/>
          </a:xfrm>
          <a:prstGeom prst="ellipse">
            <a:avLst/>
          </a:prstGeom>
          <a:solidFill>
            <a:srgbClr val="3366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latin typeface="Times New Roman"/>
                <a:cs typeface="Times New Roman"/>
              </a:rPr>
              <a:t>3</a:t>
            </a:r>
            <a:endParaRPr lang="en-US" sz="2400" dirty="0">
              <a:latin typeface="Times New Roman"/>
              <a:cs typeface="Times New Roman"/>
            </a:endParaRPr>
          </a:p>
        </p:txBody>
      </p:sp>
    </p:spTree>
    <p:extLst>
      <p:ext uri="{BB962C8B-B14F-4D97-AF65-F5344CB8AC3E}">
        <p14:creationId xmlns:p14="http://schemas.microsoft.com/office/powerpoint/2010/main" val="3728458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Left-Right Arrow 47"/>
          <p:cNvSpPr/>
          <p:nvPr/>
        </p:nvSpPr>
        <p:spPr>
          <a:xfrm>
            <a:off x="1129218" y="3167650"/>
            <a:ext cx="6796961" cy="776281"/>
          </a:xfrm>
          <a:prstGeom prst="leftRightArrow">
            <a:avLst>
              <a:gd name="adj1" fmla="val 42272"/>
              <a:gd name="adj2" fmla="val 35841"/>
            </a:avLst>
          </a:prstGeom>
          <a:solidFill>
            <a:srgbClr val="FF0000">
              <a:alpha val="5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dirty="0"/>
          </a:p>
        </p:txBody>
      </p:sp>
      <p:sp>
        <p:nvSpPr>
          <p:cNvPr id="49" name="Rectangle 48"/>
          <p:cNvSpPr/>
          <p:nvPr/>
        </p:nvSpPr>
        <p:spPr>
          <a:xfrm>
            <a:off x="1987914" y="3354959"/>
            <a:ext cx="762000" cy="457200"/>
          </a:xfrm>
          <a:prstGeom prst="rect">
            <a:avLst/>
          </a:prstGeom>
          <a:noFill/>
          <a:ln w="6350" cap="flat" cmpd="sng" algn="ctr">
            <a:solidFill>
              <a:schemeClr val="tx1">
                <a:lumMod val="50000"/>
                <a:lumOff val="50000"/>
              </a:schemeClr>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Health</a:t>
            </a:r>
            <a:endParaRPr lang="en-US" sz="1100" dirty="0">
              <a:solidFill>
                <a:schemeClr val="tx1"/>
              </a:solidFill>
            </a:endParaRPr>
          </a:p>
        </p:txBody>
      </p:sp>
      <p:sp>
        <p:nvSpPr>
          <p:cNvPr id="50" name="Rectangle 49"/>
          <p:cNvSpPr/>
          <p:nvPr/>
        </p:nvSpPr>
        <p:spPr>
          <a:xfrm>
            <a:off x="2876914" y="3350341"/>
            <a:ext cx="762000" cy="457200"/>
          </a:xfrm>
          <a:prstGeom prst="rect">
            <a:avLst/>
          </a:prstGeom>
          <a:noFill/>
          <a:ln w="6350" cap="flat" cmpd="sng" algn="ctr">
            <a:solidFill>
              <a:schemeClr val="tx1">
                <a:lumMod val="50000"/>
                <a:lumOff val="50000"/>
              </a:schemeClr>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Education</a:t>
            </a:r>
            <a:endParaRPr lang="en-US" sz="1100" dirty="0">
              <a:solidFill>
                <a:schemeClr val="tx1"/>
              </a:solidFill>
            </a:endParaRPr>
          </a:p>
        </p:txBody>
      </p:sp>
      <p:sp>
        <p:nvSpPr>
          <p:cNvPr id="51" name="Rectangle 50"/>
          <p:cNvSpPr/>
          <p:nvPr/>
        </p:nvSpPr>
        <p:spPr>
          <a:xfrm>
            <a:off x="3756679" y="3350341"/>
            <a:ext cx="762000" cy="457200"/>
          </a:xfrm>
          <a:prstGeom prst="rect">
            <a:avLst/>
          </a:prstGeom>
          <a:noFill/>
          <a:ln w="6350" cap="flat" cmpd="sng" algn="ctr">
            <a:solidFill>
              <a:schemeClr val="tx1">
                <a:lumMod val="50000"/>
                <a:lumOff val="50000"/>
              </a:schemeClr>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Water &amp;</a:t>
            </a:r>
          </a:p>
          <a:p>
            <a:pPr algn="ctr"/>
            <a:r>
              <a:rPr lang="en-US" sz="1100" dirty="0" smtClean="0">
                <a:solidFill>
                  <a:schemeClr val="tx1"/>
                </a:solidFill>
              </a:rPr>
              <a:t>Sanitation</a:t>
            </a:r>
            <a:endParaRPr lang="en-US" sz="1100" dirty="0">
              <a:solidFill>
                <a:schemeClr val="tx1"/>
              </a:solidFill>
            </a:endParaRPr>
          </a:p>
        </p:txBody>
      </p:sp>
      <p:sp>
        <p:nvSpPr>
          <p:cNvPr id="52" name="Rectangle 51"/>
          <p:cNvSpPr/>
          <p:nvPr/>
        </p:nvSpPr>
        <p:spPr>
          <a:xfrm>
            <a:off x="4629514" y="3350341"/>
            <a:ext cx="762000" cy="457200"/>
          </a:xfrm>
          <a:prstGeom prst="rect">
            <a:avLst/>
          </a:prstGeom>
          <a:noFill/>
          <a:ln w="6350" cap="flat" cmpd="sng" algn="ctr">
            <a:solidFill>
              <a:schemeClr val="tx1">
                <a:lumMod val="50000"/>
                <a:lumOff val="50000"/>
              </a:schemeClr>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Public Works</a:t>
            </a:r>
            <a:endParaRPr lang="en-US" sz="1100" dirty="0">
              <a:solidFill>
                <a:schemeClr val="tx1"/>
              </a:solidFill>
            </a:endParaRPr>
          </a:p>
        </p:txBody>
      </p:sp>
      <p:sp>
        <p:nvSpPr>
          <p:cNvPr id="53" name="Rectangle 52"/>
          <p:cNvSpPr/>
          <p:nvPr/>
        </p:nvSpPr>
        <p:spPr>
          <a:xfrm>
            <a:off x="5509279" y="3350341"/>
            <a:ext cx="762000" cy="457200"/>
          </a:xfrm>
          <a:prstGeom prst="rect">
            <a:avLst/>
          </a:prstGeom>
          <a:noFill/>
          <a:ln w="6350" cap="flat" cmpd="sng" algn="ctr">
            <a:solidFill>
              <a:schemeClr val="tx1">
                <a:lumMod val="50000"/>
                <a:lumOff val="50000"/>
              </a:schemeClr>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Agriculture</a:t>
            </a:r>
            <a:endParaRPr lang="en-US" sz="1000" dirty="0">
              <a:solidFill>
                <a:schemeClr val="tx1"/>
              </a:solidFill>
            </a:endParaRPr>
          </a:p>
        </p:txBody>
      </p:sp>
      <p:sp>
        <p:nvSpPr>
          <p:cNvPr id="54" name="Rectangle 53"/>
          <p:cNvSpPr/>
          <p:nvPr/>
        </p:nvSpPr>
        <p:spPr>
          <a:xfrm>
            <a:off x="7261879" y="3350341"/>
            <a:ext cx="762000" cy="457200"/>
          </a:xfrm>
          <a:prstGeom prst="rect">
            <a:avLst/>
          </a:prstGeom>
          <a:noFill/>
          <a:ln w="6350" cap="flat" cmpd="sng" algn="ctr">
            <a:solidFill>
              <a:schemeClr val="tx1">
                <a:lumMod val="50000"/>
                <a:lumOff val="50000"/>
              </a:schemeClr>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Other</a:t>
            </a:r>
            <a:endParaRPr lang="en-US" sz="1100" dirty="0">
              <a:solidFill>
                <a:schemeClr val="tx1"/>
              </a:solidFill>
            </a:endParaRPr>
          </a:p>
        </p:txBody>
      </p:sp>
      <p:sp>
        <p:nvSpPr>
          <p:cNvPr id="55" name="Rectangle 54"/>
          <p:cNvSpPr/>
          <p:nvPr/>
        </p:nvSpPr>
        <p:spPr>
          <a:xfrm>
            <a:off x="6382114" y="3350341"/>
            <a:ext cx="762000" cy="457200"/>
          </a:xfrm>
          <a:prstGeom prst="rect">
            <a:avLst/>
          </a:prstGeom>
          <a:noFill/>
          <a:ln w="6350" cap="flat" cmpd="sng" algn="ctr">
            <a:solidFill>
              <a:schemeClr val="tx1">
                <a:lumMod val="50000"/>
                <a:lumOff val="50000"/>
              </a:schemeClr>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Trade &amp; Industry</a:t>
            </a:r>
            <a:endParaRPr lang="en-US" sz="1100" dirty="0">
              <a:solidFill>
                <a:schemeClr val="tx1"/>
              </a:solidFill>
            </a:endParaRPr>
          </a:p>
        </p:txBody>
      </p:sp>
      <p:sp>
        <p:nvSpPr>
          <p:cNvPr id="56" name="Rectangle 55"/>
          <p:cNvSpPr/>
          <p:nvPr/>
        </p:nvSpPr>
        <p:spPr>
          <a:xfrm>
            <a:off x="1985604" y="1597741"/>
            <a:ext cx="762000" cy="762000"/>
          </a:xfrm>
          <a:prstGeom prst="rect">
            <a:avLst/>
          </a:prstGeom>
          <a:noFill/>
          <a:ln w="12700" cap="flat" cmpd="sng" algn="ctr">
            <a:solidFill>
              <a:srgbClr val="0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Ministry of </a:t>
            </a:r>
          </a:p>
          <a:p>
            <a:pPr algn="ctr"/>
            <a:r>
              <a:rPr lang="en-US" sz="1100" b="1" dirty="0" smtClean="0">
                <a:solidFill>
                  <a:srgbClr val="FF0000"/>
                </a:solidFill>
              </a:rPr>
              <a:t>Health</a:t>
            </a:r>
            <a:endParaRPr lang="en-US" sz="1100" b="1" dirty="0">
              <a:solidFill>
                <a:srgbClr val="FF0000"/>
              </a:solidFill>
            </a:endParaRPr>
          </a:p>
        </p:txBody>
      </p:sp>
      <p:sp>
        <p:nvSpPr>
          <p:cNvPr id="57" name="Rectangle 56"/>
          <p:cNvSpPr/>
          <p:nvPr/>
        </p:nvSpPr>
        <p:spPr>
          <a:xfrm>
            <a:off x="2876914" y="1597741"/>
            <a:ext cx="762000" cy="762000"/>
          </a:xfrm>
          <a:prstGeom prst="rect">
            <a:avLst/>
          </a:prstGeom>
          <a:noFill/>
          <a:ln w="12700" cap="flat" cmpd="sng" algn="ctr">
            <a:solidFill>
              <a:srgbClr val="0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Ministry of </a:t>
            </a:r>
          </a:p>
          <a:p>
            <a:pPr algn="ctr"/>
            <a:r>
              <a:rPr lang="en-US" sz="1100" b="1" dirty="0" smtClean="0">
                <a:solidFill>
                  <a:srgbClr val="FF0000"/>
                </a:solidFill>
              </a:rPr>
              <a:t>Education</a:t>
            </a:r>
            <a:endParaRPr lang="en-US" sz="1100" b="1" dirty="0">
              <a:solidFill>
                <a:srgbClr val="FF0000"/>
              </a:solidFill>
            </a:endParaRPr>
          </a:p>
        </p:txBody>
      </p:sp>
      <p:cxnSp>
        <p:nvCxnSpPr>
          <p:cNvPr id="58" name="Straight Arrow Connector 57"/>
          <p:cNvCxnSpPr>
            <a:stCxn id="56" idx="2"/>
            <a:endCxn id="49" idx="0"/>
          </p:cNvCxnSpPr>
          <p:nvPr/>
        </p:nvCxnSpPr>
        <p:spPr>
          <a:xfrm rot="16200000" flipH="1">
            <a:off x="1870150" y="2856195"/>
            <a:ext cx="995218" cy="2310"/>
          </a:xfrm>
          <a:prstGeom prst="straightConnector1">
            <a:avLst/>
          </a:prstGeom>
          <a:ln w="25400"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59" name="Straight Arrow Connector 58"/>
          <p:cNvCxnSpPr>
            <a:endCxn id="50" idx="0"/>
          </p:cNvCxnSpPr>
          <p:nvPr/>
        </p:nvCxnSpPr>
        <p:spPr>
          <a:xfrm rot="16200000" flipH="1">
            <a:off x="2761458" y="2853885"/>
            <a:ext cx="990600" cy="2311"/>
          </a:xfrm>
          <a:prstGeom prst="straightConnector1">
            <a:avLst/>
          </a:prstGeom>
          <a:ln w="25400"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60" name="Straight Arrow Connector 59"/>
          <p:cNvCxnSpPr>
            <a:endCxn id="54" idx="0"/>
          </p:cNvCxnSpPr>
          <p:nvPr/>
        </p:nvCxnSpPr>
        <p:spPr>
          <a:xfrm rot="16200000" flipH="1">
            <a:off x="7146424" y="2853886"/>
            <a:ext cx="990600" cy="2310"/>
          </a:xfrm>
          <a:prstGeom prst="straightConnector1">
            <a:avLst/>
          </a:prstGeom>
          <a:ln w="25400"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61" name="Straight Arrow Connector 60"/>
          <p:cNvCxnSpPr>
            <a:stCxn id="68" idx="2"/>
          </p:cNvCxnSpPr>
          <p:nvPr/>
        </p:nvCxnSpPr>
        <p:spPr>
          <a:xfrm rot="5400000">
            <a:off x="6262797" y="2860056"/>
            <a:ext cx="1000632" cy="2"/>
          </a:xfrm>
          <a:prstGeom prst="straightConnector1">
            <a:avLst/>
          </a:prstGeom>
          <a:ln w="25400"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62" name="Straight Arrow Connector 61"/>
          <p:cNvCxnSpPr>
            <a:stCxn id="66" idx="2"/>
          </p:cNvCxnSpPr>
          <p:nvPr/>
        </p:nvCxnSpPr>
        <p:spPr>
          <a:xfrm rot="16200000" flipH="1">
            <a:off x="4520591" y="2856593"/>
            <a:ext cx="1000631" cy="6925"/>
          </a:xfrm>
          <a:prstGeom prst="straightConnector1">
            <a:avLst/>
          </a:prstGeom>
          <a:ln w="25400"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63" name="Straight Arrow Connector 62"/>
          <p:cNvCxnSpPr>
            <a:stCxn id="67" idx="2"/>
            <a:endCxn id="53" idx="0"/>
          </p:cNvCxnSpPr>
          <p:nvPr/>
        </p:nvCxnSpPr>
        <p:spPr>
          <a:xfrm rot="5400000">
            <a:off x="5394979" y="2855041"/>
            <a:ext cx="990600" cy="1588"/>
          </a:xfrm>
          <a:prstGeom prst="straightConnector1">
            <a:avLst/>
          </a:prstGeom>
          <a:ln w="25400"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64" name="Straight Arrow Connector 63"/>
          <p:cNvCxnSpPr>
            <a:endCxn id="51" idx="0"/>
          </p:cNvCxnSpPr>
          <p:nvPr/>
        </p:nvCxnSpPr>
        <p:spPr>
          <a:xfrm rot="5400000">
            <a:off x="3646997" y="2850424"/>
            <a:ext cx="990600" cy="9235"/>
          </a:xfrm>
          <a:prstGeom prst="straightConnector1">
            <a:avLst/>
          </a:prstGeom>
          <a:ln w="25400"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65" name="Rectangle 64"/>
          <p:cNvSpPr/>
          <p:nvPr/>
        </p:nvSpPr>
        <p:spPr>
          <a:xfrm>
            <a:off x="3768224" y="1597741"/>
            <a:ext cx="762000" cy="762000"/>
          </a:xfrm>
          <a:prstGeom prst="rect">
            <a:avLst/>
          </a:prstGeom>
          <a:noFill/>
          <a:ln w="12700" cap="flat" cmpd="sng" algn="ctr">
            <a:solidFill>
              <a:srgbClr val="0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Ministry of </a:t>
            </a:r>
          </a:p>
          <a:p>
            <a:pPr algn="ctr"/>
            <a:r>
              <a:rPr lang="en-US" sz="1100" b="1" dirty="0" smtClean="0">
                <a:solidFill>
                  <a:srgbClr val="FF0000"/>
                </a:solidFill>
              </a:rPr>
              <a:t>Water &amp; </a:t>
            </a:r>
            <a:r>
              <a:rPr lang="en-US" sz="1000" b="1" dirty="0" smtClean="0">
                <a:solidFill>
                  <a:srgbClr val="FF0000"/>
                </a:solidFill>
              </a:rPr>
              <a:t>Sanitation</a:t>
            </a:r>
            <a:endParaRPr lang="en-US" sz="1000" b="1" dirty="0">
              <a:solidFill>
                <a:srgbClr val="FF0000"/>
              </a:solidFill>
            </a:endParaRPr>
          </a:p>
        </p:txBody>
      </p:sp>
      <p:sp>
        <p:nvSpPr>
          <p:cNvPr id="66" name="Rectangle 65"/>
          <p:cNvSpPr/>
          <p:nvPr/>
        </p:nvSpPr>
        <p:spPr>
          <a:xfrm>
            <a:off x="4636444" y="1597741"/>
            <a:ext cx="762000" cy="762000"/>
          </a:xfrm>
          <a:prstGeom prst="rect">
            <a:avLst/>
          </a:prstGeom>
          <a:noFill/>
          <a:ln w="12700" cap="flat" cmpd="sng" algn="ctr">
            <a:solidFill>
              <a:srgbClr val="0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Ministry of </a:t>
            </a:r>
          </a:p>
          <a:p>
            <a:pPr algn="ctr"/>
            <a:r>
              <a:rPr lang="en-US" sz="1100" b="1" dirty="0" smtClean="0">
                <a:solidFill>
                  <a:srgbClr val="FF0000"/>
                </a:solidFill>
              </a:rPr>
              <a:t>Public</a:t>
            </a:r>
          </a:p>
          <a:p>
            <a:pPr algn="ctr"/>
            <a:r>
              <a:rPr lang="en-US" sz="1100" b="1" dirty="0" smtClean="0">
                <a:solidFill>
                  <a:srgbClr val="FF0000"/>
                </a:solidFill>
              </a:rPr>
              <a:t>Works</a:t>
            </a:r>
            <a:endParaRPr lang="en-US" sz="1100" b="1" dirty="0">
              <a:solidFill>
                <a:srgbClr val="FF0000"/>
              </a:solidFill>
            </a:endParaRPr>
          </a:p>
        </p:txBody>
      </p:sp>
      <p:sp>
        <p:nvSpPr>
          <p:cNvPr id="67" name="Rectangle 66"/>
          <p:cNvSpPr/>
          <p:nvPr/>
        </p:nvSpPr>
        <p:spPr>
          <a:xfrm>
            <a:off x="5509279" y="1597741"/>
            <a:ext cx="762000" cy="762000"/>
          </a:xfrm>
          <a:prstGeom prst="rect">
            <a:avLst/>
          </a:prstGeom>
          <a:noFill/>
          <a:ln w="12700" cap="flat" cmpd="sng" algn="ctr">
            <a:solidFill>
              <a:srgbClr val="0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Ministry of </a:t>
            </a:r>
          </a:p>
          <a:p>
            <a:pPr algn="ctr"/>
            <a:r>
              <a:rPr lang="en-US" sz="950" b="1" dirty="0" smtClean="0">
                <a:solidFill>
                  <a:srgbClr val="FF0000"/>
                </a:solidFill>
              </a:rPr>
              <a:t>Social Welfare</a:t>
            </a:r>
            <a:endParaRPr lang="en-US" sz="950" b="1" dirty="0">
              <a:solidFill>
                <a:srgbClr val="FF0000"/>
              </a:solidFill>
            </a:endParaRPr>
          </a:p>
        </p:txBody>
      </p:sp>
      <p:sp>
        <p:nvSpPr>
          <p:cNvPr id="68" name="Rectangle 67"/>
          <p:cNvSpPr/>
          <p:nvPr/>
        </p:nvSpPr>
        <p:spPr>
          <a:xfrm>
            <a:off x="6382114" y="1597741"/>
            <a:ext cx="762000" cy="762000"/>
          </a:xfrm>
          <a:prstGeom prst="rect">
            <a:avLst/>
          </a:prstGeom>
          <a:noFill/>
          <a:ln w="12700" cap="flat" cmpd="sng" algn="ctr">
            <a:solidFill>
              <a:srgbClr val="0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Ministries of </a:t>
            </a:r>
          </a:p>
          <a:p>
            <a:pPr algn="ctr"/>
            <a:r>
              <a:rPr lang="en-US" sz="1100" b="1" dirty="0" err="1" smtClean="0">
                <a:solidFill>
                  <a:srgbClr val="FF0000"/>
                </a:solidFill>
              </a:rPr>
              <a:t>Agri</a:t>
            </a:r>
            <a:r>
              <a:rPr lang="en-US" sz="1100" b="1" dirty="0" smtClean="0">
                <a:solidFill>
                  <a:srgbClr val="FF0000"/>
                </a:solidFill>
              </a:rPr>
              <a:t>, Industry </a:t>
            </a:r>
            <a:endParaRPr lang="en-US" sz="1100" b="1" dirty="0">
              <a:solidFill>
                <a:srgbClr val="FF0000"/>
              </a:solidFill>
            </a:endParaRPr>
          </a:p>
        </p:txBody>
      </p:sp>
      <p:sp>
        <p:nvSpPr>
          <p:cNvPr id="69" name="Rectangle 68"/>
          <p:cNvSpPr/>
          <p:nvPr/>
        </p:nvSpPr>
        <p:spPr>
          <a:xfrm>
            <a:off x="7261879" y="1597741"/>
            <a:ext cx="762000" cy="762000"/>
          </a:xfrm>
          <a:prstGeom prst="rect">
            <a:avLst/>
          </a:prstGeom>
          <a:noFill/>
          <a:ln w="12700" cap="flat" cmpd="sng" algn="ctr">
            <a:solidFill>
              <a:srgbClr val="0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Ministry of </a:t>
            </a:r>
          </a:p>
          <a:p>
            <a:pPr algn="ctr"/>
            <a:r>
              <a:rPr lang="en-US" sz="1100" b="1" dirty="0" smtClean="0">
                <a:solidFill>
                  <a:srgbClr val="FF0000"/>
                </a:solidFill>
              </a:rPr>
              <a:t>Other</a:t>
            </a:r>
            <a:endParaRPr lang="en-US" sz="1100" b="1" dirty="0">
              <a:solidFill>
                <a:srgbClr val="FF0000"/>
              </a:solidFill>
            </a:endParaRPr>
          </a:p>
        </p:txBody>
      </p:sp>
      <p:sp>
        <p:nvSpPr>
          <p:cNvPr id="70" name="Rectangle 69"/>
          <p:cNvSpPr/>
          <p:nvPr/>
        </p:nvSpPr>
        <p:spPr>
          <a:xfrm>
            <a:off x="1884004" y="3045541"/>
            <a:ext cx="6248400" cy="914400"/>
          </a:xfrm>
          <a:prstGeom prst="rect">
            <a:avLst/>
          </a:prstGeom>
          <a:noFill/>
          <a:ln w="6350" cap="flat" cmpd="sng" algn="ctr">
            <a:solidFill>
              <a:srgbClr val="000000"/>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tx1">
                    <a:lumMod val="75000"/>
                    <a:lumOff val="25000"/>
                  </a:schemeClr>
                </a:solidFill>
              </a:rPr>
              <a:t>De-Concentrated Tier of Central Agencies</a:t>
            </a:r>
          </a:p>
          <a:p>
            <a:pPr algn="ctr"/>
            <a:endParaRPr lang="en-US" sz="1400" b="1" dirty="0" smtClean="0">
              <a:solidFill>
                <a:schemeClr val="tx1">
                  <a:lumMod val="75000"/>
                  <a:lumOff val="25000"/>
                </a:schemeClr>
              </a:solidFill>
            </a:endParaRPr>
          </a:p>
          <a:p>
            <a:pPr algn="ctr"/>
            <a:endParaRPr lang="en-US" sz="1400" b="1" dirty="0">
              <a:solidFill>
                <a:schemeClr val="tx1">
                  <a:lumMod val="75000"/>
                  <a:lumOff val="25000"/>
                </a:schemeClr>
              </a:solidFill>
            </a:endParaRPr>
          </a:p>
          <a:p>
            <a:pPr algn="ctr"/>
            <a:r>
              <a:rPr lang="en-US" sz="1400" b="1" dirty="0" smtClean="0">
                <a:solidFill>
                  <a:schemeClr val="tx1">
                    <a:lumMod val="75000"/>
                    <a:lumOff val="25000"/>
                  </a:schemeClr>
                </a:solidFill>
              </a:rPr>
              <a:t> </a:t>
            </a:r>
            <a:endParaRPr lang="en-US" sz="1400" b="1" dirty="0">
              <a:solidFill>
                <a:schemeClr val="tx1">
                  <a:lumMod val="75000"/>
                  <a:lumOff val="25000"/>
                </a:schemeClr>
              </a:solidFill>
            </a:endParaRPr>
          </a:p>
        </p:txBody>
      </p:sp>
      <p:cxnSp>
        <p:nvCxnSpPr>
          <p:cNvPr id="71" name="Straight Arrow Connector 70"/>
          <p:cNvCxnSpPr/>
          <p:nvPr/>
        </p:nvCxnSpPr>
        <p:spPr>
          <a:xfrm rot="16200000" flipH="1">
            <a:off x="2037560" y="2777686"/>
            <a:ext cx="838200" cy="2311"/>
          </a:xfrm>
          <a:prstGeom prst="straightConnector1">
            <a:avLst/>
          </a:prstGeom>
          <a:ln w="25400" cap="flat" cmpd="sng" algn="ctr">
            <a:solidFill>
              <a:srgbClr val="008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72" name="Straight Arrow Connector 71"/>
          <p:cNvCxnSpPr/>
          <p:nvPr/>
        </p:nvCxnSpPr>
        <p:spPr>
          <a:xfrm rot="16200000" flipH="1">
            <a:off x="3825948" y="2777686"/>
            <a:ext cx="838200" cy="2311"/>
          </a:xfrm>
          <a:prstGeom prst="straightConnector1">
            <a:avLst/>
          </a:prstGeom>
          <a:ln w="25400" cap="flat" cmpd="sng" algn="ctr">
            <a:solidFill>
              <a:srgbClr val="008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73" name="Straight Arrow Connector 72"/>
          <p:cNvCxnSpPr/>
          <p:nvPr/>
        </p:nvCxnSpPr>
        <p:spPr>
          <a:xfrm rot="16200000" flipH="1">
            <a:off x="2936948" y="2777686"/>
            <a:ext cx="838200" cy="2311"/>
          </a:xfrm>
          <a:prstGeom prst="straightConnector1">
            <a:avLst/>
          </a:prstGeom>
          <a:ln w="25400" cap="flat" cmpd="sng" algn="ctr">
            <a:solidFill>
              <a:srgbClr val="008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74" name="Straight Arrow Connector 73"/>
          <p:cNvCxnSpPr/>
          <p:nvPr/>
        </p:nvCxnSpPr>
        <p:spPr>
          <a:xfrm rot="16200000" flipH="1">
            <a:off x="5375348" y="2777686"/>
            <a:ext cx="838200" cy="2311"/>
          </a:xfrm>
          <a:prstGeom prst="straightConnector1">
            <a:avLst/>
          </a:prstGeom>
          <a:ln w="25400" cap="flat" cmpd="sng" algn="ctr">
            <a:solidFill>
              <a:srgbClr val="008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75" name="Straight Arrow Connector 74"/>
          <p:cNvCxnSpPr/>
          <p:nvPr/>
        </p:nvCxnSpPr>
        <p:spPr>
          <a:xfrm rot="16200000" flipH="1">
            <a:off x="6238948" y="2777686"/>
            <a:ext cx="838200" cy="2311"/>
          </a:xfrm>
          <a:prstGeom prst="straightConnector1">
            <a:avLst/>
          </a:prstGeom>
          <a:ln w="25400" cap="flat" cmpd="sng" algn="ctr">
            <a:solidFill>
              <a:srgbClr val="008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76" name="Straight Arrow Connector 75"/>
          <p:cNvCxnSpPr/>
          <p:nvPr/>
        </p:nvCxnSpPr>
        <p:spPr>
          <a:xfrm rot="16200000" flipH="1">
            <a:off x="7115248" y="2777686"/>
            <a:ext cx="838200" cy="2311"/>
          </a:xfrm>
          <a:prstGeom prst="straightConnector1">
            <a:avLst/>
          </a:prstGeom>
          <a:ln w="25400" cap="flat" cmpd="sng" algn="ctr">
            <a:solidFill>
              <a:srgbClr val="008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77" name="Straight Connector 76"/>
          <p:cNvCxnSpPr/>
          <p:nvPr/>
        </p:nvCxnSpPr>
        <p:spPr>
          <a:xfrm>
            <a:off x="0" y="2740741"/>
            <a:ext cx="9144000" cy="1588"/>
          </a:xfrm>
          <a:prstGeom prst="line">
            <a:avLst/>
          </a:prstGeom>
          <a:ln w="6350" cap="flat" cmpd="sng" algn="ctr">
            <a:solidFill>
              <a:schemeClr val="tx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78" name="Straight Connector 77"/>
          <p:cNvCxnSpPr/>
          <p:nvPr/>
        </p:nvCxnSpPr>
        <p:spPr>
          <a:xfrm>
            <a:off x="0" y="4546940"/>
            <a:ext cx="9144000" cy="1588"/>
          </a:xfrm>
          <a:prstGeom prst="line">
            <a:avLst/>
          </a:prstGeom>
          <a:ln w="6350" cap="flat" cmpd="sng" algn="ctr">
            <a:solidFill>
              <a:schemeClr val="tx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79" name="Rectangle 78"/>
          <p:cNvSpPr/>
          <p:nvPr/>
        </p:nvSpPr>
        <p:spPr>
          <a:xfrm>
            <a:off x="0" y="2508732"/>
            <a:ext cx="1997365" cy="228600"/>
          </a:xfrm>
          <a:prstGeom prst="rect">
            <a:avLst/>
          </a:prstGeom>
          <a:noFill/>
          <a:ln w="635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FF0000"/>
                </a:solidFill>
              </a:rPr>
              <a:t>Governorate Level</a:t>
            </a:r>
            <a:endParaRPr lang="en-US" sz="1400" dirty="0">
              <a:solidFill>
                <a:srgbClr val="FF0000"/>
              </a:solidFill>
            </a:endParaRPr>
          </a:p>
        </p:txBody>
      </p:sp>
      <p:sp>
        <p:nvSpPr>
          <p:cNvPr id="80" name="Rectangle 79"/>
          <p:cNvSpPr/>
          <p:nvPr/>
        </p:nvSpPr>
        <p:spPr>
          <a:xfrm>
            <a:off x="0" y="4328730"/>
            <a:ext cx="1997365" cy="228600"/>
          </a:xfrm>
          <a:prstGeom prst="rect">
            <a:avLst/>
          </a:prstGeom>
          <a:noFill/>
          <a:ln w="635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FF0000"/>
                </a:solidFill>
              </a:rPr>
              <a:t>Municipal Level</a:t>
            </a:r>
            <a:endParaRPr lang="en-US" sz="1400" dirty="0">
              <a:solidFill>
                <a:srgbClr val="FF0000"/>
              </a:solidFill>
            </a:endParaRPr>
          </a:p>
        </p:txBody>
      </p:sp>
      <p:cxnSp>
        <p:nvCxnSpPr>
          <p:cNvPr id="81" name="Straight Connector 80"/>
          <p:cNvCxnSpPr/>
          <p:nvPr/>
        </p:nvCxnSpPr>
        <p:spPr>
          <a:xfrm>
            <a:off x="0" y="1445341"/>
            <a:ext cx="9144000" cy="1588"/>
          </a:xfrm>
          <a:prstGeom prst="line">
            <a:avLst/>
          </a:prstGeom>
          <a:ln w="6350" cap="flat" cmpd="sng" algn="ctr">
            <a:solidFill>
              <a:schemeClr val="tx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82" name="Rectangle 81"/>
          <p:cNvSpPr/>
          <p:nvPr/>
        </p:nvSpPr>
        <p:spPr>
          <a:xfrm>
            <a:off x="1" y="1201121"/>
            <a:ext cx="1676400" cy="228600"/>
          </a:xfrm>
          <a:prstGeom prst="rect">
            <a:avLst/>
          </a:prstGeom>
          <a:noFill/>
          <a:ln w="635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FF0000"/>
                </a:solidFill>
              </a:rPr>
              <a:t>Central Level</a:t>
            </a:r>
            <a:endParaRPr lang="en-US" sz="1400" dirty="0">
              <a:solidFill>
                <a:srgbClr val="FF0000"/>
              </a:solidFill>
            </a:endParaRPr>
          </a:p>
        </p:txBody>
      </p:sp>
      <p:cxnSp>
        <p:nvCxnSpPr>
          <p:cNvPr id="83" name="Straight Arrow Connector 82"/>
          <p:cNvCxnSpPr/>
          <p:nvPr/>
        </p:nvCxnSpPr>
        <p:spPr>
          <a:xfrm rot="16200000" flipH="1">
            <a:off x="4514060" y="2777686"/>
            <a:ext cx="838200" cy="2311"/>
          </a:xfrm>
          <a:prstGeom prst="straightConnector1">
            <a:avLst/>
          </a:prstGeom>
          <a:ln w="25400" cap="flat" cmpd="sng" algn="ctr">
            <a:solidFill>
              <a:srgbClr val="008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84" name="Rectangle 83"/>
          <p:cNvSpPr/>
          <p:nvPr/>
        </p:nvSpPr>
        <p:spPr>
          <a:xfrm>
            <a:off x="161920" y="3045541"/>
            <a:ext cx="1034892" cy="914400"/>
          </a:xfrm>
          <a:prstGeom prst="rect">
            <a:avLst/>
          </a:prstGeom>
          <a:noFill/>
          <a:ln w="6350" cap="flat" cmpd="sng" algn="ctr">
            <a:solidFill>
              <a:schemeClr val="tx1">
                <a:lumMod val="50000"/>
                <a:lumOff val="50000"/>
              </a:schemeClr>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Governorate Local Administration </a:t>
            </a:r>
            <a:endParaRPr lang="en-US" sz="1100" dirty="0">
              <a:solidFill>
                <a:schemeClr val="tx1"/>
              </a:solidFill>
            </a:endParaRPr>
          </a:p>
        </p:txBody>
      </p:sp>
      <p:sp>
        <p:nvSpPr>
          <p:cNvPr id="85" name="Oval 84"/>
          <p:cNvSpPr/>
          <p:nvPr/>
        </p:nvSpPr>
        <p:spPr>
          <a:xfrm>
            <a:off x="2594287" y="5269282"/>
            <a:ext cx="475675" cy="469885"/>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Rectangle 85"/>
          <p:cNvSpPr/>
          <p:nvPr/>
        </p:nvSpPr>
        <p:spPr>
          <a:xfrm>
            <a:off x="1903018" y="5922339"/>
            <a:ext cx="6229216" cy="146526"/>
          </a:xfrm>
          <a:prstGeom prst="rect">
            <a:avLst/>
          </a:prstGeom>
          <a:solidFill>
            <a:srgbClr val="CCFFCC"/>
          </a:solidFill>
          <a:ln w="6350"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tx1">
                    <a:lumMod val="75000"/>
                    <a:lumOff val="25000"/>
                  </a:schemeClr>
                </a:solidFill>
              </a:rPr>
              <a:t> </a:t>
            </a:r>
            <a:endParaRPr lang="en-US" sz="1400" b="1" dirty="0">
              <a:solidFill>
                <a:schemeClr val="tx1">
                  <a:lumMod val="75000"/>
                  <a:lumOff val="25000"/>
                </a:schemeClr>
              </a:solidFill>
            </a:endParaRPr>
          </a:p>
        </p:txBody>
      </p:sp>
      <p:pic>
        <p:nvPicPr>
          <p:cNvPr id="87" name="Picture 86" descr="Macintosh HD:Users:sally:Documents:UNCDF:Communications Materials:UNCDF Branding:UNCDF_logo.png"/>
          <p:cNvPicPr/>
          <p:nvPr/>
        </p:nvPicPr>
        <p:blipFill>
          <a:blip r:embed="rId2"/>
          <a:srcRect/>
          <a:stretch>
            <a:fillRect/>
          </a:stretch>
        </p:blipFill>
        <p:spPr bwMode="auto">
          <a:xfrm>
            <a:off x="0" y="0"/>
            <a:ext cx="935704" cy="945222"/>
          </a:xfrm>
          <a:prstGeom prst="rect">
            <a:avLst/>
          </a:prstGeom>
          <a:noFill/>
        </p:spPr>
      </p:pic>
      <p:sp>
        <p:nvSpPr>
          <p:cNvPr id="88" name="Rectangle 87"/>
          <p:cNvSpPr/>
          <p:nvPr/>
        </p:nvSpPr>
        <p:spPr>
          <a:xfrm>
            <a:off x="935704" y="0"/>
            <a:ext cx="8208296" cy="878374"/>
          </a:xfrm>
          <a:prstGeom prst="rect">
            <a:avLst/>
          </a:prstGeom>
          <a:solidFill>
            <a:srgbClr val="0B0763"/>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lvl="1"/>
            <a:r>
              <a:rPr lang="en-US" sz="2200" dirty="0" smtClean="0"/>
              <a:t>The Decentralization &amp; Local Development Support Programme</a:t>
            </a:r>
          </a:p>
          <a:p>
            <a:pPr lvl="1"/>
            <a:r>
              <a:rPr lang="en-US" sz="2200" dirty="0" smtClean="0">
                <a:solidFill>
                  <a:srgbClr val="FF0000"/>
                </a:solidFill>
              </a:rPr>
              <a:t>Components of the Integrated Local Development Pilot</a:t>
            </a:r>
          </a:p>
        </p:txBody>
      </p:sp>
      <p:cxnSp>
        <p:nvCxnSpPr>
          <p:cNvPr id="89" name="Straight Arrow Connector 88"/>
          <p:cNvCxnSpPr/>
          <p:nvPr/>
        </p:nvCxnSpPr>
        <p:spPr>
          <a:xfrm>
            <a:off x="2840278" y="5763589"/>
            <a:ext cx="0" cy="305276"/>
          </a:xfrm>
          <a:prstGeom prst="straightConnector1">
            <a:avLst/>
          </a:prstGeom>
          <a:ln w="9525" cmpd="sng">
            <a:solidFill>
              <a:srgbClr val="FF6600"/>
            </a:solidFill>
            <a:prstDash val="sysDash"/>
            <a:headEnd type="none"/>
            <a:tailEnd type="triangle"/>
          </a:ln>
        </p:spPr>
        <p:style>
          <a:lnRef idx="2">
            <a:schemeClr val="accent1"/>
          </a:lnRef>
          <a:fillRef idx="0">
            <a:schemeClr val="accent1"/>
          </a:fillRef>
          <a:effectRef idx="1">
            <a:schemeClr val="accent1"/>
          </a:effectRef>
          <a:fontRef idx="minor">
            <a:schemeClr val="tx1"/>
          </a:fontRef>
        </p:style>
      </p:cxnSp>
      <p:cxnSp>
        <p:nvCxnSpPr>
          <p:cNvPr id="90" name="Straight Arrow Connector 89"/>
          <p:cNvCxnSpPr/>
          <p:nvPr/>
        </p:nvCxnSpPr>
        <p:spPr>
          <a:xfrm>
            <a:off x="5050212" y="5762639"/>
            <a:ext cx="0" cy="305276"/>
          </a:xfrm>
          <a:prstGeom prst="straightConnector1">
            <a:avLst/>
          </a:prstGeom>
          <a:ln w="9525" cmpd="sng">
            <a:solidFill>
              <a:srgbClr val="FF6600"/>
            </a:solidFill>
            <a:prstDash val="sysDash"/>
            <a:headEnd type="none"/>
            <a:tailEnd type="triangle"/>
          </a:ln>
        </p:spPr>
        <p:style>
          <a:lnRef idx="2">
            <a:schemeClr val="accent1"/>
          </a:lnRef>
          <a:fillRef idx="0">
            <a:schemeClr val="accent1"/>
          </a:fillRef>
          <a:effectRef idx="1">
            <a:schemeClr val="accent1"/>
          </a:effectRef>
          <a:fontRef idx="minor">
            <a:schemeClr val="tx1"/>
          </a:fontRef>
        </p:style>
      </p:cxnSp>
      <p:cxnSp>
        <p:nvCxnSpPr>
          <p:cNvPr id="91" name="Straight Arrow Connector 90"/>
          <p:cNvCxnSpPr/>
          <p:nvPr/>
        </p:nvCxnSpPr>
        <p:spPr>
          <a:xfrm>
            <a:off x="3638914" y="5762639"/>
            <a:ext cx="0" cy="305276"/>
          </a:xfrm>
          <a:prstGeom prst="straightConnector1">
            <a:avLst/>
          </a:prstGeom>
          <a:ln w="9525" cmpd="sng">
            <a:solidFill>
              <a:srgbClr val="FF6600"/>
            </a:solidFill>
            <a:prstDash val="sysDash"/>
            <a:headEnd type="none"/>
            <a:tailEnd type="triangle"/>
          </a:ln>
        </p:spPr>
        <p:style>
          <a:lnRef idx="2">
            <a:schemeClr val="accent1"/>
          </a:lnRef>
          <a:fillRef idx="0">
            <a:schemeClr val="accent1"/>
          </a:fillRef>
          <a:effectRef idx="1">
            <a:schemeClr val="accent1"/>
          </a:effectRef>
          <a:fontRef idx="minor">
            <a:schemeClr val="tx1"/>
          </a:fontRef>
        </p:style>
      </p:cxnSp>
      <p:cxnSp>
        <p:nvCxnSpPr>
          <p:cNvPr id="92" name="Straight Arrow Connector 91"/>
          <p:cNvCxnSpPr/>
          <p:nvPr/>
        </p:nvCxnSpPr>
        <p:spPr>
          <a:xfrm>
            <a:off x="4359953" y="5762639"/>
            <a:ext cx="0" cy="305276"/>
          </a:xfrm>
          <a:prstGeom prst="straightConnector1">
            <a:avLst/>
          </a:prstGeom>
          <a:ln w="9525" cmpd="sng">
            <a:solidFill>
              <a:srgbClr val="FF6600"/>
            </a:solidFill>
            <a:prstDash val="sysDash"/>
            <a:headEnd type="none"/>
            <a:tailEnd type="triangle"/>
          </a:ln>
        </p:spPr>
        <p:style>
          <a:lnRef idx="2">
            <a:schemeClr val="accent1"/>
          </a:lnRef>
          <a:fillRef idx="0">
            <a:schemeClr val="accent1"/>
          </a:fillRef>
          <a:effectRef idx="1">
            <a:schemeClr val="accent1"/>
          </a:effectRef>
          <a:fontRef idx="minor">
            <a:schemeClr val="tx1"/>
          </a:fontRef>
        </p:style>
      </p:cxnSp>
      <p:cxnSp>
        <p:nvCxnSpPr>
          <p:cNvPr id="93" name="Straight Arrow Connector 92"/>
          <p:cNvCxnSpPr/>
          <p:nvPr/>
        </p:nvCxnSpPr>
        <p:spPr>
          <a:xfrm>
            <a:off x="5696951" y="5780718"/>
            <a:ext cx="0" cy="305276"/>
          </a:xfrm>
          <a:prstGeom prst="straightConnector1">
            <a:avLst/>
          </a:prstGeom>
          <a:ln w="9525" cmpd="sng">
            <a:solidFill>
              <a:srgbClr val="FF6600"/>
            </a:solidFill>
            <a:prstDash val="sysDash"/>
            <a:headEnd type="none"/>
            <a:tailEnd type="triangle"/>
          </a:ln>
        </p:spPr>
        <p:style>
          <a:lnRef idx="2">
            <a:schemeClr val="accent1"/>
          </a:lnRef>
          <a:fillRef idx="0">
            <a:schemeClr val="accent1"/>
          </a:fillRef>
          <a:effectRef idx="1">
            <a:schemeClr val="accent1"/>
          </a:effectRef>
          <a:fontRef idx="minor">
            <a:schemeClr val="tx1"/>
          </a:fontRef>
        </p:style>
      </p:cxnSp>
      <p:cxnSp>
        <p:nvCxnSpPr>
          <p:cNvPr id="94" name="Straight Arrow Connector 93"/>
          <p:cNvCxnSpPr/>
          <p:nvPr/>
        </p:nvCxnSpPr>
        <p:spPr>
          <a:xfrm>
            <a:off x="6381754" y="5768032"/>
            <a:ext cx="0" cy="305276"/>
          </a:xfrm>
          <a:prstGeom prst="straightConnector1">
            <a:avLst/>
          </a:prstGeom>
          <a:ln w="9525" cmpd="sng">
            <a:solidFill>
              <a:srgbClr val="FF6600"/>
            </a:solidFill>
            <a:prstDash val="sysDash"/>
            <a:headEnd type="none"/>
            <a:tailEnd type="triangle"/>
          </a:ln>
        </p:spPr>
        <p:style>
          <a:lnRef idx="2">
            <a:schemeClr val="accent1"/>
          </a:lnRef>
          <a:fillRef idx="0">
            <a:schemeClr val="accent1"/>
          </a:fillRef>
          <a:effectRef idx="1">
            <a:schemeClr val="accent1"/>
          </a:effectRef>
          <a:fontRef idx="minor">
            <a:schemeClr val="tx1"/>
          </a:fontRef>
        </p:style>
      </p:cxnSp>
      <p:cxnSp>
        <p:nvCxnSpPr>
          <p:cNvPr id="95" name="Straight Arrow Connector 94"/>
          <p:cNvCxnSpPr/>
          <p:nvPr/>
        </p:nvCxnSpPr>
        <p:spPr>
          <a:xfrm>
            <a:off x="7237455" y="5768032"/>
            <a:ext cx="0" cy="305276"/>
          </a:xfrm>
          <a:prstGeom prst="straightConnector1">
            <a:avLst/>
          </a:prstGeom>
          <a:ln w="9525" cmpd="sng">
            <a:solidFill>
              <a:srgbClr val="FF6600"/>
            </a:solidFill>
            <a:prstDash val="sysDash"/>
            <a:headEnd type="none"/>
            <a:tailEnd type="triangle"/>
          </a:ln>
        </p:spPr>
        <p:style>
          <a:lnRef idx="2">
            <a:schemeClr val="accent1"/>
          </a:lnRef>
          <a:fillRef idx="0">
            <a:schemeClr val="accent1"/>
          </a:fillRef>
          <a:effectRef idx="1">
            <a:schemeClr val="accent1"/>
          </a:effectRef>
          <a:fontRef idx="minor">
            <a:schemeClr val="tx1"/>
          </a:fontRef>
        </p:style>
      </p:cxnSp>
      <p:cxnSp>
        <p:nvCxnSpPr>
          <p:cNvPr id="96" name="Straight Arrow Connector 95"/>
          <p:cNvCxnSpPr/>
          <p:nvPr/>
        </p:nvCxnSpPr>
        <p:spPr>
          <a:xfrm>
            <a:off x="2364294" y="3807541"/>
            <a:ext cx="4620" cy="2261324"/>
          </a:xfrm>
          <a:prstGeom prst="straightConnector1">
            <a:avLst/>
          </a:prstGeom>
          <a:ln w="12700" cap="flat" cmpd="sng" algn="ctr">
            <a:solidFill>
              <a:srgbClr val="FF0000"/>
            </a:solidFill>
            <a:prstDash val="sysDash"/>
            <a:round/>
            <a:headEnd type="non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97" name="Straight Arrow Connector 96"/>
          <p:cNvCxnSpPr/>
          <p:nvPr/>
        </p:nvCxnSpPr>
        <p:spPr>
          <a:xfrm flipH="1">
            <a:off x="3262725" y="3807542"/>
            <a:ext cx="1" cy="2261323"/>
          </a:xfrm>
          <a:prstGeom prst="straightConnector1">
            <a:avLst/>
          </a:prstGeom>
          <a:ln w="6350" cap="flat" cmpd="sng" algn="ctr">
            <a:solidFill>
              <a:srgbClr val="FF0000"/>
            </a:solidFill>
            <a:prstDash val="sysDash"/>
            <a:round/>
            <a:headEnd type="non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98" name="Straight Arrow Connector 97"/>
          <p:cNvCxnSpPr/>
          <p:nvPr/>
        </p:nvCxnSpPr>
        <p:spPr>
          <a:xfrm flipH="1">
            <a:off x="4137679" y="3807542"/>
            <a:ext cx="761" cy="2261323"/>
          </a:xfrm>
          <a:prstGeom prst="straightConnector1">
            <a:avLst/>
          </a:prstGeom>
          <a:ln w="6350" cap="flat" cmpd="sng" algn="ctr">
            <a:solidFill>
              <a:srgbClr val="FF0000"/>
            </a:solidFill>
            <a:prstDash val="sysDash"/>
            <a:round/>
            <a:headEnd type="non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99" name="Straight Arrow Connector 98"/>
          <p:cNvCxnSpPr>
            <a:endCxn id="86" idx="2"/>
          </p:cNvCxnSpPr>
          <p:nvPr/>
        </p:nvCxnSpPr>
        <p:spPr>
          <a:xfrm flipH="1">
            <a:off x="5017626" y="3821822"/>
            <a:ext cx="7504" cy="2247043"/>
          </a:xfrm>
          <a:prstGeom prst="straightConnector1">
            <a:avLst/>
          </a:prstGeom>
          <a:ln w="6350" cap="flat" cmpd="sng" algn="ctr">
            <a:solidFill>
              <a:srgbClr val="FF0000"/>
            </a:solidFill>
            <a:prstDash val="sysDash"/>
            <a:round/>
            <a:headEnd type="non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100" name="Straight Arrow Connector 99"/>
          <p:cNvCxnSpPr/>
          <p:nvPr/>
        </p:nvCxnSpPr>
        <p:spPr>
          <a:xfrm>
            <a:off x="5893205" y="3807541"/>
            <a:ext cx="0" cy="2261324"/>
          </a:xfrm>
          <a:prstGeom prst="straightConnector1">
            <a:avLst/>
          </a:prstGeom>
          <a:ln w="6350" cap="flat" cmpd="sng" algn="ctr">
            <a:solidFill>
              <a:srgbClr val="FF0000"/>
            </a:solidFill>
            <a:prstDash val="sysDash"/>
            <a:round/>
            <a:headEnd type="non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101" name="Straight Arrow Connector 100"/>
          <p:cNvCxnSpPr/>
          <p:nvPr/>
        </p:nvCxnSpPr>
        <p:spPr>
          <a:xfrm flipH="1">
            <a:off x="6763112" y="3821822"/>
            <a:ext cx="2134" cy="2247043"/>
          </a:xfrm>
          <a:prstGeom prst="straightConnector1">
            <a:avLst/>
          </a:prstGeom>
          <a:ln w="6350" cap="flat" cmpd="sng" algn="ctr">
            <a:solidFill>
              <a:srgbClr val="FF0000"/>
            </a:solidFill>
            <a:prstDash val="sysDash"/>
            <a:round/>
            <a:headEnd type="non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102" name="Straight Arrow Connector 101"/>
          <p:cNvCxnSpPr/>
          <p:nvPr/>
        </p:nvCxnSpPr>
        <p:spPr>
          <a:xfrm>
            <a:off x="7644467" y="3807541"/>
            <a:ext cx="0" cy="2261324"/>
          </a:xfrm>
          <a:prstGeom prst="straightConnector1">
            <a:avLst/>
          </a:prstGeom>
          <a:ln w="6350" cap="flat" cmpd="sng" algn="ctr">
            <a:solidFill>
              <a:srgbClr val="FF0000"/>
            </a:solidFill>
            <a:prstDash val="sysDash"/>
            <a:round/>
            <a:headEnd type="non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103" name="Rectangle 102"/>
          <p:cNvSpPr/>
          <p:nvPr/>
        </p:nvSpPr>
        <p:spPr>
          <a:xfrm>
            <a:off x="281735" y="1602504"/>
            <a:ext cx="762000" cy="762000"/>
          </a:xfrm>
          <a:prstGeom prst="rect">
            <a:avLst/>
          </a:prstGeom>
          <a:solidFill>
            <a:schemeClr val="accent6">
              <a:lumMod val="40000"/>
              <a:lumOff val="60000"/>
            </a:schemeClr>
          </a:solidFill>
          <a:ln w="12700" cap="flat" cmpd="sng" algn="ctr">
            <a:solidFill>
              <a:srgbClr val="0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Ministry of </a:t>
            </a:r>
          </a:p>
          <a:p>
            <a:pPr algn="ctr"/>
            <a:r>
              <a:rPr lang="en-US" sz="1100" b="1" dirty="0" smtClean="0">
                <a:solidFill>
                  <a:srgbClr val="FF0000"/>
                </a:solidFill>
              </a:rPr>
              <a:t>Interior</a:t>
            </a:r>
            <a:endParaRPr lang="en-US" sz="1100" b="1" dirty="0">
              <a:solidFill>
                <a:srgbClr val="FF0000"/>
              </a:solidFill>
            </a:endParaRPr>
          </a:p>
        </p:txBody>
      </p:sp>
      <p:cxnSp>
        <p:nvCxnSpPr>
          <p:cNvPr id="104" name="Straight Arrow Connector 103"/>
          <p:cNvCxnSpPr>
            <a:stCxn id="103" idx="2"/>
          </p:cNvCxnSpPr>
          <p:nvPr/>
        </p:nvCxnSpPr>
        <p:spPr>
          <a:xfrm>
            <a:off x="662735" y="2364504"/>
            <a:ext cx="4419" cy="681037"/>
          </a:xfrm>
          <a:prstGeom prst="straightConnector1">
            <a:avLst/>
          </a:prstGeom>
          <a:ln w="25400"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105" name="Straight Arrow Connector 104"/>
          <p:cNvCxnSpPr/>
          <p:nvPr/>
        </p:nvCxnSpPr>
        <p:spPr>
          <a:xfrm>
            <a:off x="761517" y="2364504"/>
            <a:ext cx="0" cy="681039"/>
          </a:xfrm>
          <a:prstGeom prst="straightConnector1">
            <a:avLst/>
          </a:prstGeom>
          <a:ln w="25400" cap="flat" cmpd="sng" algn="ctr">
            <a:solidFill>
              <a:srgbClr val="008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106" name="Rectangle 105"/>
          <p:cNvSpPr/>
          <p:nvPr/>
        </p:nvSpPr>
        <p:spPr>
          <a:xfrm>
            <a:off x="8208085" y="1602504"/>
            <a:ext cx="762000" cy="762000"/>
          </a:xfrm>
          <a:prstGeom prst="rect">
            <a:avLst/>
          </a:prstGeom>
          <a:solidFill>
            <a:srgbClr val="FCD5B5"/>
          </a:solidFill>
          <a:ln w="12700" cap="flat" cmpd="sng" algn="ctr">
            <a:solidFill>
              <a:srgbClr val="0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Ministry of </a:t>
            </a:r>
          </a:p>
          <a:p>
            <a:pPr algn="ctr"/>
            <a:r>
              <a:rPr lang="en-US" sz="1100" b="1" dirty="0" smtClean="0">
                <a:solidFill>
                  <a:srgbClr val="FF0000"/>
                </a:solidFill>
              </a:rPr>
              <a:t>Municipal</a:t>
            </a:r>
          </a:p>
          <a:p>
            <a:pPr algn="ctr"/>
            <a:r>
              <a:rPr lang="en-US" sz="1100" b="1" dirty="0" smtClean="0">
                <a:solidFill>
                  <a:srgbClr val="FF0000"/>
                </a:solidFill>
              </a:rPr>
              <a:t>Affairs</a:t>
            </a:r>
            <a:endParaRPr lang="en-US" sz="1100" b="1" dirty="0">
              <a:solidFill>
                <a:srgbClr val="FF0000"/>
              </a:solidFill>
            </a:endParaRPr>
          </a:p>
        </p:txBody>
      </p:sp>
      <p:cxnSp>
        <p:nvCxnSpPr>
          <p:cNvPr id="107" name="Elbow Connector 106"/>
          <p:cNvCxnSpPr>
            <a:stCxn id="106" idx="2"/>
            <a:endCxn id="85" idx="6"/>
          </p:cNvCxnSpPr>
          <p:nvPr/>
        </p:nvCxnSpPr>
        <p:spPr>
          <a:xfrm rot="5400000">
            <a:off x="4259664" y="1174803"/>
            <a:ext cx="3139721" cy="5519123"/>
          </a:xfrm>
          <a:prstGeom prst="bentConnector2">
            <a:avLst/>
          </a:prstGeom>
          <a:ln w="6350" cmpd="sng">
            <a:solidFill>
              <a:srgbClr val="FF0000"/>
            </a:solidFill>
            <a:prstDash val="sysDash"/>
            <a:headEnd type="none"/>
            <a:tailEnd type="triangle"/>
          </a:ln>
        </p:spPr>
        <p:style>
          <a:lnRef idx="2">
            <a:schemeClr val="accent1"/>
          </a:lnRef>
          <a:fillRef idx="0">
            <a:schemeClr val="accent1"/>
          </a:fillRef>
          <a:effectRef idx="1">
            <a:schemeClr val="accent1"/>
          </a:effectRef>
          <a:fontRef idx="minor">
            <a:schemeClr val="tx1"/>
          </a:fontRef>
        </p:style>
      </p:cxnSp>
      <p:sp>
        <p:nvSpPr>
          <p:cNvPr id="108" name="Oval 107"/>
          <p:cNvSpPr/>
          <p:nvPr/>
        </p:nvSpPr>
        <p:spPr>
          <a:xfrm>
            <a:off x="3401076" y="5269282"/>
            <a:ext cx="475675" cy="469885"/>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9" name="Oval 108"/>
          <p:cNvSpPr/>
          <p:nvPr/>
        </p:nvSpPr>
        <p:spPr>
          <a:xfrm>
            <a:off x="4109565" y="5269282"/>
            <a:ext cx="475675" cy="469885"/>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0" name="Oval 109"/>
          <p:cNvSpPr/>
          <p:nvPr/>
        </p:nvSpPr>
        <p:spPr>
          <a:xfrm>
            <a:off x="4724400" y="5153040"/>
            <a:ext cx="577275" cy="586127"/>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1" name="Oval 110"/>
          <p:cNvSpPr/>
          <p:nvPr/>
        </p:nvSpPr>
        <p:spPr>
          <a:xfrm>
            <a:off x="5447858" y="5269282"/>
            <a:ext cx="475675" cy="469885"/>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2" name="Oval 111"/>
          <p:cNvSpPr/>
          <p:nvPr/>
        </p:nvSpPr>
        <p:spPr>
          <a:xfrm>
            <a:off x="6153107" y="5269282"/>
            <a:ext cx="475675" cy="469885"/>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3" name="Oval 112"/>
          <p:cNvSpPr/>
          <p:nvPr/>
        </p:nvSpPr>
        <p:spPr>
          <a:xfrm>
            <a:off x="6984031" y="5269282"/>
            <a:ext cx="475675" cy="469885"/>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4" name="Rectangle 113"/>
          <p:cNvSpPr/>
          <p:nvPr/>
        </p:nvSpPr>
        <p:spPr>
          <a:xfrm>
            <a:off x="1141018" y="948087"/>
            <a:ext cx="762000" cy="507886"/>
          </a:xfrm>
          <a:prstGeom prst="rect">
            <a:avLst/>
          </a:prstGeom>
          <a:noFill/>
          <a:ln w="12700" cap="flat" cmpd="sng" algn="ctr">
            <a:solidFill>
              <a:srgbClr val="0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Ministry of </a:t>
            </a:r>
          </a:p>
          <a:p>
            <a:pPr algn="ctr"/>
            <a:r>
              <a:rPr lang="en-US" sz="1100" b="1" dirty="0" smtClean="0">
                <a:solidFill>
                  <a:srgbClr val="FF0000"/>
                </a:solidFill>
              </a:rPr>
              <a:t>Planning</a:t>
            </a:r>
            <a:endParaRPr lang="en-US" sz="1100" b="1" dirty="0">
              <a:solidFill>
                <a:srgbClr val="FF0000"/>
              </a:solidFill>
            </a:endParaRPr>
          </a:p>
        </p:txBody>
      </p:sp>
      <p:sp>
        <p:nvSpPr>
          <p:cNvPr id="116" name="Striped Right Arrow 115"/>
          <p:cNvSpPr/>
          <p:nvPr/>
        </p:nvSpPr>
        <p:spPr>
          <a:xfrm rot="10800000">
            <a:off x="7926180" y="2449980"/>
            <a:ext cx="912517" cy="2055875"/>
          </a:xfrm>
          <a:prstGeom prst="stripedRightArrow">
            <a:avLst>
              <a:gd name="adj1" fmla="val 64255"/>
              <a:gd name="adj2" fmla="val 50000"/>
            </a:avLst>
          </a:prstGeom>
          <a:gradFill flip="none" rotWithShape="1">
            <a:gsLst>
              <a:gs pos="0">
                <a:srgbClr val="FF0000"/>
              </a:gs>
              <a:gs pos="100000">
                <a:srgbClr val="FFFFFF"/>
              </a:gs>
            </a:gsLst>
            <a:path path="shape">
              <a:fillToRect l="50000" t="50000" r="50000" b="50000"/>
            </a:path>
            <a:tileRect/>
          </a:gradFill>
          <a:ln>
            <a:solidFill>
              <a:srgbClr val="FFFFFF"/>
            </a:solidFill>
          </a:ln>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US" sz="1600" dirty="0" smtClean="0">
                <a:latin typeface="Times New Roman"/>
                <a:cs typeface="Times New Roman"/>
              </a:rPr>
              <a:t>Consolidation &amp; PEM</a:t>
            </a:r>
            <a:endParaRPr lang="en-US" sz="1600" dirty="0">
              <a:latin typeface="Times New Roman"/>
              <a:cs typeface="Times New Roman"/>
            </a:endParaRPr>
          </a:p>
        </p:txBody>
      </p:sp>
      <p:sp>
        <p:nvSpPr>
          <p:cNvPr id="117" name="Striped Right Arrow 116"/>
          <p:cNvSpPr/>
          <p:nvPr/>
        </p:nvSpPr>
        <p:spPr>
          <a:xfrm rot="10800000">
            <a:off x="7974071" y="4665199"/>
            <a:ext cx="912517" cy="1678051"/>
          </a:xfrm>
          <a:prstGeom prst="stripedRightArrow">
            <a:avLst/>
          </a:prstGeom>
          <a:gradFill flip="none" rotWithShape="1">
            <a:gsLst>
              <a:gs pos="0">
                <a:srgbClr val="FF0000"/>
              </a:gs>
              <a:gs pos="100000">
                <a:srgbClr val="FFFFFF"/>
              </a:gs>
            </a:gsLst>
            <a:path path="shape">
              <a:fillToRect l="50000" t="50000" r="50000" b="50000"/>
            </a:path>
            <a:tileRect/>
          </a:gradFill>
          <a:ln>
            <a:solidFill>
              <a:srgbClr val="FFFFFF"/>
            </a:solidFill>
          </a:ln>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US" dirty="0" smtClean="0"/>
              <a:t>PEM</a:t>
            </a:r>
            <a:endParaRPr lang="en-US" dirty="0"/>
          </a:p>
        </p:txBody>
      </p:sp>
      <p:sp>
        <p:nvSpPr>
          <p:cNvPr id="118" name="Up-Down Arrow 117"/>
          <p:cNvSpPr/>
          <p:nvPr/>
        </p:nvSpPr>
        <p:spPr>
          <a:xfrm>
            <a:off x="3547027" y="3959941"/>
            <a:ext cx="2888495" cy="1193099"/>
          </a:xfrm>
          <a:prstGeom prst="upDownArrow">
            <a:avLst>
              <a:gd name="adj1" fmla="val 50000"/>
              <a:gd name="adj2" fmla="val 26685"/>
            </a:avLst>
          </a:prstGeom>
          <a:gradFill flip="none" rotWithShape="1">
            <a:gsLst>
              <a:gs pos="0">
                <a:srgbClr val="FF0000"/>
              </a:gs>
              <a:gs pos="100000">
                <a:srgbClr val="FFFFFF"/>
              </a:gs>
            </a:gsLst>
            <a:path path="circle">
              <a:fillToRect l="100000" t="100000"/>
            </a:path>
            <a:tileRect r="-100000" b="-10000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rgbClr val="000000"/>
                </a:solidFill>
                <a:latin typeface="Times New Roman"/>
                <a:cs typeface="Times New Roman"/>
              </a:rPr>
              <a:t>Vertical Coordination &amp; Collaboration</a:t>
            </a:r>
            <a:endParaRPr lang="en-US" sz="1600" dirty="0">
              <a:solidFill>
                <a:srgbClr val="000000"/>
              </a:solidFill>
              <a:latin typeface="Times New Roman"/>
              <a:cs typeface="Times New Roman"/>
            </a:endParaRPr>
          </a:p>
        </p:txBody>
      </p:sp>
      <p:sp>
        <p:nvSpPr>
          <p:cNvPr id="119" name="Left-Right Arrow 118"/>
          <p:cNvSpPr/>
          <p:nvPr/>
        </p:nvSpPr>
        <p:spPr>
          <a:xfrm>
            <a:off x="2876914" y="5607659"/>
            <a:ext cx="4384965" cy="527180"/>
          </a:xfrm>
          <a:prstGeom prst="leftRightArrow">
            <a:avLst/>
          </a:prstGeom>
          <a:gradFill flip="none" rotWithShape="1">
            <a:gsLst>
              <a:gs pos="0">
                <a:srgbClr val="FF0000"/>
              </a:gs>
              <a:gs pos="100000">
                <a:srgbClr val="FFFFFF"/>
              </a:gs>
            </a:gsLst>
            <a:path path="shape">
              <a:fillToRect l="50000" t="50000" r="50000" b="50000"/>
            </a:path>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rgbClr val="000000"/>
                </a:solidFill>
                <a:latin typeface="Times New Roman"/>
                <a:cs typeface="Times New Roman"/>
              </a:rPr>
              <a:t>Horizontal Coordination</a:t>
            </a:r>
            <a:endParaRPr lang="en-US" sz="1600" dirty="0">
              <a:solidFill>
                <a:srgbClr val="000000"/>
              </a:solidFill>
              <a:latin typeface="Times New Roman"/>
              <a:cs typeface="Times New Roman"/>
            </a:endParaRPr>
          </a:p>
        </p:txBody>
      </p:sp>
      <p:sp>
        <p:nvSpPr>
          <p:cNvPr id="120" name="Oval 119"/>
          <p:cNvSpPr/>
          <p:nvPr/>
        </p:nvSpPr>
        <p:spPr>
          <a:xfrm>
            <a:off x="7753849" y="2716065"/>
            <a:ext cx="378555" cy="363175"/>
          </a:xfrm>
          <a:prstGeom prst="ellipse">
            <a:avLst/>
          </a:prstGeom>
          <a:solidFill>
            <a:srgbClr val="3366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latin typeface="Times New Roman"/>
                <a:cs typeface="Times New Roman"/>
              </a:rPr>
              <a:t>1</a:t>
            </a:r>
            <a:endParaRPr lang="en-US" dirty="0">
              <a:latin typeface="Times New Roman"/>
              <a:cs typeface="Times New Roman"/>
            </a:endParaRPr>
          </a:p>
        </p:txBody>
      </p:sp>
      <p:sp>
        <p:nvSpPr>
          <p:cNvPr id="121" name="Oval 120"/>
          <p:cNvSpPr/>
          <p:nvPr/>
        </p:nvSpPr>
        <p:spPr>
          <a:xfrm>
            <a:off x="7834598" y="4941621"/>
            <a:ext cx="378555" cy="363175"/>
          </a:xfrm>
          <a:prstGeom prst="ellipse">
            <a:avLst/>
          </a:prstGeom>
          <a:solidFill>
            <a:srgbClr val="3366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latin typeface="Times New Roman"/>
                <a:cs typeface="Times New Roman"/>
              </a:rPr>
              <a:t>1</a:t>
            </a:r>
            <a:endParaRPr lang="en-US" dirty="0">
              <a:latin typeface="Times New Roman"/>
              <a:cs typeface="Times New Roman"/>
            </a:endParaRPr>
          </a:p>
        </p:txBody>
      </p:sp>
      <p:sp>
        <p:nvSpPr>
          <p:cNvPr id="122" name="Oval 121"/>
          <p:cNvSpPr/>
          <p:nvPr/>
        </p:nvSpPr>
        <p:spPr>
          <a:xfrm>
            <a:off x="5809200" y="4375742"/>
            <a:ext cx="378555" cy="363175"/>
          </a:xfrm>
          <a:prstGeom prst="ellipse">
            <a:avLst/>
          </a:prstGeom>
          <a:solidFill>
            <a:srgbClr val="3366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latin typeface="Times New Roman"/>
                <a:cs typeface="Times New Roman"/>
              </a:rPr>
              <a:t>3</a:t>
            </a:r>
          </a:p>
        </p:txBody>
      </p:sp>
      <p:sp>
        <p:nvSpPr>
          <p:cNvPr id="123" name="Oval 122"/>
          <p:cNvSpPr/>
          <p:nvPr/>
        </p:nvSpPr>
        <p:spPr>
          <a:xfrm>
            <a:off x="2364294" y="5704740"/>
            <a:ext cx="378555" cy="363175"/>
          </a:xfrm>
          <a:prstGeom prst="ellipse">
            <a:avLst/>
          </a:prstGeom>
          <a:solidFill>
            <a:srgbClr val="3366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latin typeface="Times New Roman"/>
                <a:cs typeface="Times New Roman"/>
              </a:rPr>
              <a:t>4</a:t>
            </a:r>
            <a:endParaRPr lang="en-US" dirty="0">
              <a:latin typeface="Times New Roman"/>
              <a:cs typeface="Times New Roman"/>
            </a:endParaRPr>
          </a:p>
        </p:txBody>
      </p:sp>
      <p:sp>
        <p:nvSpPr>
          <p:cNvPr id="124" name="Striped Right Arrow 123"/>
          <p:cNvSpPr/>
          <p:nvPr/>
        </p:nvSpPr>
        <p:spPr>
          <a:xfrm rot="5400000">
            <a:off x="4978541" y="2562801"/>
            <a:ext cx="568999" cy="7761918"/>
          </a:xfrm>
          <a:prstGeom prst="stripedRightArrow">
            <a:avLst>
              <a:gd name="adj1" fmla="val 64255"/>
              <a:gd name="adj2" fmla="val 50000"/>
            </a:avLst>
          </a:prstGeom>
          <a:gradFill flip="none" rotWithShape="1">
            <a:gsLst>
              <a:gs pos="0">
                <a:srgbClr val="008000"/>
              </a:gs>
              <a:gs pos="100000">
                <a:srgbClr val="FFFFFF"/>
              </a:gs>
            </a:gsLst>
            <a:path path="shape">
              <a:fillToRect l="50000" t="50000" r="50000" b="50000"/>
            </a:path>
            <a:tileRect/>
          </a:gradFill>
          <a:ln>
            <a:noFill/>
          </a:ln>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US" sz="1600" dirty="0" smtClean="0">
                <a:latin typeface="Times New Roman"/>
                <a:cs typeface="Times New Roman"/>
              </a:rPr>
              <a:t>Improved Local Development Outputs</a:t>
            </a:r>
            <a:endParaRPr lang="en-US" sz="1600" dirty="0">
              <a:latin typeface="Times New Roman"/>
              <a:cs typeface="Times New Roman"/>
            </a:endParaRPr>
          </a:p>
        </p:txBody>
      </p:sp>
      <p:sp>
        <p:nvSpPr>
          <p:cNvPr id="125" name="Rectangle 124"/>
          <p:cNvSpPr/>
          <p:nvPr/>
        </p:nvSpPr>
        <p:spPr>
          <a:xfrm>
            <a:off x="8208085" y="998772"/>
            <a:ext cx="762000" cy="457200"/>
          </a:xfrm>
          <a:prstGeom prst="rect">
            <a:avLst/>
          </a:prstGeom>
          <a:solidFill>
            <a:srgbClr val="008000"/>
          </a:solidFill>
          <a:ln w="6350" cap="flat" cmpd="sng" algn="ctr">
            <a:solidFill>
              <a:schemeClr val="tx1">
                <a:lumMod val="50000"/>
                <a:lumOff val="50000"/>
              </a:schemeClr>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dirty="0" smtClean="0">
                <a:solidFill>
                  <a:schemeClr val="bg1"/>
                </a:solidFill>
              </a:rPr>
              <a:t>LDF</a:t>
            </a:r>
            <a:endParaRPr lang="en-US" sz="1200" b="1" dirty="0">
              <a:solidFill>
                <a:schemeClr val="bg1"/>
              </a:solidFill>
            </a:endParaRPr>
          </a:p>
        </p:txBody>
      </p:sp>
      <p:cxnSp>
        <p:nvCxnSpPr>
          <p:cNvPr id="127" name="Elbow Connector 126"/>
          <p:cNvCxnSpPr>
            <a:stCxn id="125" idx="3"/>
            <a:endCxn id="116" idx="1"/>
          </p:cNvCxnSpPr>
          <p:nvPr/>
        </p:nvCxnSpPr>
        <p:spPr>
          <a:xfrm flipH="1">
            <a:off x="8838697" y="1227372"/>
            <a:ext cx="131388" cy="2250545"/>
          </a:xfrm>
          <a:prstGeom prst="bentConnector3">
            <a:avLst>
              <a:gd name="adj1" fmla="val -99629"/>
            </a:avLst>
          </a:prstGeom>
          <a:ln w="19050" cmpd="sng">
            <a:solidFill>
              <a:srgbClr val="008000"/>
            </a:solidFill>
            <a:prstDash val="solid"/>
            <a:headEnd type="none"/>
            <a:tailEnd type="triangle"/>
          </a:ln>
        </p:spPr>
        <p:style>
          <a:lnRef idx="2">
            <a:schemeClr val="accent1"/>
          </a:lnRef>
          <a:fillRef idx="0">
            <a:schemeClr val="accent1"/>
          </a:fillRef>
          <a:effectRef idx="1">
            <a:schemeClr val="accent1"/>
          </a:effectRef>
          <a:fontRef idx="minor">
            <a:schemeClr val="tx1"/>
          </a:fontRef>
        </p:style>
      </p:cxnSp>
      <p:sp>
        <p:nvSpPr>
          <p:cNvPr id="129" name="Oval 128"/>
          <p:cNvSpPr/>
          <p:nvPr/>
        </p:nvSpPr>
        <p:spPr>
          <a:xfrm>
            <a:off x="7746015" y="751689"/>
            <a:ext cx="378555" cy="363175"/>
          </a:xfrm>
          <a:prstGeom prst="ellipse">
            <a:avLst/>
          </a:prstGeom>
          <a:solidFill>
            <a:srgbClr val="3366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latin typeface="Times New Roman"/>
                <a:cs typeface="Times New Roman"/>
              </a:rPr>
              <a:t>2</a:t>
            </a:r>
            <a:endParaRPr lang="en-US" dirty="0">
              <a:latin typeface="Times New Roman"/>
              <a:cs typeface="Times New Roman"/>
            </a:endParaRPr>
          </a:p>
        </p:txBody>
      </p:sp>
      <p:cxnSp>
        <p:nvCxnSpPr>
          <p:cNvPr id="130" name="Elbow Connector 129"/>
          <p:cNvCxnSpPr>
            <a:stCxn id="125" idx="3"/>
            <a:endCxn id="117" idx="1"/>
          </p:cNvCxnSpPr>
          <p:nvPr/>
        </p:nvCxnSpPr>
        <p:spPr>
          <a:xfrm flipH="1">
            <a:off x="8886588" y="1227372"/>
            <a:ext cx="83497" cy="4276852"/>
          </a:xfrm>
          <a:prstGeom prst="bentConnector3">
            <a:avLst>
              <a:gd name="adj1" fmla="val -156773"/>
            </a:avLst>
          </a:prstGeom>
          <a:ln w="28575" cmpd="sng">
            <a:solidFill>
              <a:srgbClr val="008000"/>
            </a:solidFill>
            <a:prstDash val="solid"/>
            <a:headEnd type="none"/>
            <a:tailEnd type="triangle"/>
          </a:ln>
        </p:spPr>
        <p:style>
          <a:lnRef idx="2">
            <a:schemeClr val="accent1"/>
          </a:lnRef>
          <a:fillRef idx="0">
            <a:schemeClr val="accent1"/>
          </a:fillRef>
          <a:effectRef idx="1">
            <a:schemeClr val="accent1"/>
          </a:effectRef>
          <a:fontRef idx="minor">
            <a:schemeClr val="tx1"/>
          </a:fontRef>
        </p:style>
      </p:cxnSp>
      <p:cxnSp>
        <p:nvCxnSpPr>
          <p:cNvPr id="139" name="Straight Arrow Connector 138"/>
          <p:cNvCxnSpPr>
            <a:stCxn id="114" idx="3"/>
            <a:endCxn id="125" idx="1"/>
          </p:cNvCxnSpPr>
          <p:nvPr/>
        </p:nvCxnSpPr>
        <p:spPr>
          <a:xfrm>
            <a:off x="1903018" y="1202030"/>
            <a:ext cx="6305067" cy="25342"/>
          </a:xfrm>
          <a:prstGeom prst="straightConnector1">
            <a:avLst/>
          </a:prstGeom>
          <a:ln w="9525" cmpd="sng">
            <a:solidFill>
              <a:srgbClr val="008000"/>
            </a:solidFill>
            <a:prstDash val="sysDash"/>
            <a:headEnd type="none"/>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77561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42737" y="5146841"/>
            <a:ext cx="7686842" cy="1330159"/>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p:nvSpPr>
        <p:spPr>
          <a:xfrm>
            <a:off x="1042737" y="2505242"/>
            <a:ext cx="7686842" cy="1382294"/>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1042737" y="6477000"/>
            <a:ext cx="7686842" cy="380999"/>
          </a:xfrm>
          <a:prstGeom prst="rect">
            <a:avLst/>
          </a:prstGeom>
          <a:solidFill>
            <a:schemeClr val="bg1">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1042737" y="3887536"/>
            <a:ext cx="7686842" cy="1259305"/>
          </a:xfrm>
          <a:prstGeom prst="rect">
            <a:avLst/>
          </a:prstGeom>
          <a:solidFill>
            <a:schemeClr val="bg1">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1042737" y="1524000"/>
            <a:ext cx="7686842" cy="962526"/>
          </a:xfrm>
          <a:prstGeom prst="rect">
            <a:avLst/>
          </a:prstGeom>
          <a:solidFill>
            <a:schemeClr val="bg1">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935704" y="838278"/>
            <a:ext cx="7793875" cy="6247865"/>
          </a:xfrm>
          <a:prstGeom prst="rect">
            <a:avLst/>
          </a:prstGeom>
        </p:spPr>
        <p:txBody>
          <a:bodyPr wrap="square">
            <a:spAutoFit/>
          </a:bodyPr>
          <a:lstStyle/>
          <a:p>
            <a:r>
              <a:rPr lang="en-US" sz="2000" dirty="0" smtClean="0">
                <a:solidFill>
                  <a:srgbClr val="FF0000"/>
                </a:solidFill>
              </a:rPr>
              <a:t>Why Does </a:t>
            </a:r>
            <a:r>
              <a:rPr lang="en-US" sz="2000" dirty="0">
                <a:solidFill>
                  <a:srgbClr val="FF0000"/>
                </a:solidFill>
              </a:rPr>
              <a:t>Jordan </a:t>
            </a:r>
            <a:r>
              <a:rPr lang="en-US" sz="2000" dirty="0" smtClean="0">
                <a:solidFill>
                  <a:srgbClr val="FF0000"/>
                </a:solidFill>
              </a:rPr>
              <a:t>want </a:t>
            </a:r>
            <a:r>
              <a:rPr lang="en-US" sz="2000" dirty="0">
                <a:solidFill>
                  <a:srgbClr val="FF0000"/>
                </a:solidFill>
              </a:rPr>
              <a:t>to decentralize or to reform its existing system of local administration and </a:t>
            </a:r>
            <a:r>
              <a:rPr lang="en-US" sz="2000" dirty="0" smtClean="0">
                <a:solidFill>
                  <a:srgbClr val="FF0000"/>
                </a:solidFill>
              </a:rPr>
              <a:t>municipalities?</a:t>
            </a:r>
            <a:endParaRPr lang="en-US" sz="800" dirty="0"/>
          </a:p>
          <a:p>
            <a:pPr marL="342900" indent="-342900">
              <a:buFont typeface="+mj-lt"/>
              <a:buAutoNum type="arabicPeriod"/>
            </a:pPr>
            <a:r>
              <a:rPr lang="en-US" sz="2000" dirty="0"/>
              <a:t>Is the objective to improve the performance of the existing system to better address local development challenges and to better respond to people’s needs</a:t>
            </a:r>
            <a:r>
              <a:rPr lang="en-US" sz="2000" dirty="0" smtClean="0"/>
              <a:t>?</a:t>
            </a:r>
          </a:p>
          <a:p>
            <a:endParaRPr lang="en-US" sz="800" dirty="0" smtClean="0"/>
          </a:p>
          <a:p>
            <a:pPr marL="342900" indent="-342900">
              <a:buFont typeface="+mj-lt"/>
              <a:buAutoNum type="arabicPeriod"/>
            </a:pPr>
            <a:r>
              <a:rPr lang="en-US" sz="2000" dirty="0" smtClean="0"/>
              <a:t>Is </a:t>
            </a:r>
            <a:r>
              <a:rPr lang="en-US" sz="2000" dirty="0"/>
              <a:t>it to increase citizen participation and to give more voice/power to citizens in determining how and on what public resources </a:t>
            </a:r>
            <a:r>
              <a:rPr lang="en-US" sz="2000" dirty="0" smtClean="0"/>
              <a:t>should be </a:t>
            </a:r>
            <a:r>
              <a:rPr lang="en-US" sz="2000" dirty="0"/>
              <a:t>spent and to empower </a:t>
            </a:r>
            <a:r>
              <a:rPr lang="en-US" sz="2000" dirty="0" smtClean="0"/>
              <a:t>them to ensure that  government remains </a:t>
            </a:r>
            <a:r>
              <a:rPr lang="en-US" sz="2000" dirty="0"/>
              <a:t>accountable</a:t>
            </a:r>
            <a:r>
              <a:rPr lang="en-US" sz="2000" dirty="0" smtClean="0"/>
              <a:t>?</a:t>
            </a:r>
          </a:p>
          <a:p>
            <a:endParaRPr lang="en-US" sz="800" dirty="0" smtClean="0"/>
          </a:p>
          <a:p>
            <a:pPr marL="342900" indent="-342900">
              <a:buFont typeface="+mj-lt"/>
              <a:buAutoNum type="arabicPeriod"/>
            </a:pPr>
            <a:r>
              <a:rPr lang="en-US" sz="2000" dirty="0" smtClean="0"/>
              <a:t>Is </a:t>
            </a:r>
            <a:r>
              <a:rPr lang="en-US" sz="2000" dirty="0"/>
              <a:t>it to improve the efficiency with which the local administration (including de-concentrated Departments) and municipalities utilize public resources and perform their assigned </a:t>
            </a:r>
            <a:r>
              <a:rPr lang="en-US" sz="2000" dirty="0" smtClean="0"/>
              <a:t>functions or is it also to enhance the local revenue mobilization of such local entities?</a:t>
            </a:r>
          </a:p>
          <a:p>
            <a:endParaRPr lang="en-US" sz="800" dirty="0" smtClean="0"/>
          </a:p>
          <a:p>
            <a:pPr marL="342900" indent="-342900">
              <a:buFont typeface="+mj-lt"/>
              <a:buAutoNum type="arabicPeriod"/>
            </a:pPr>
            <a:r>
              <a:rPr lang="en-US" sz="2000" dirty="0" smtClean="0"/>
              <a:t>Is </a:t>
            </a:r>
            <a:r>
              <a:rPr lang="en-US" sz="2000" dirty="0"/>
              <a:t>it to increase coordination between central agencies and de-concentrated entities to improve the delivery of basic services, the promotion of local economic development and the management of natural resources</a:t>
            </a:r>
            <a:r>
              <a:rPr lang="en-US" sz="2000" dirty="0" smtClean="0"/>
              <a:t>?</a:t>
            </a:r>
          </a:p>
          <a:p>
            <a:endParaRPr lang="en-US" sz="800" dirty="0" smtClean="0"/>
          </a:p>
          <a:p>
            <a:pPr marL="342900" indent="-342900">
              <a:buFont typeface="+mj-lt"/>
              <a:buAutoNum type="arabicPeriod"/>
            </a:pPr>
            <a:r>
              <a:rPr lang="en-US" sz="2000" dirty="0" smtClean="0"/>
              <a:t>Or is </a:t>
            </a:r>
            <a:r>
              <a:rPr lang="en-US" sz="2000" dirty="0"/>
              <a:t>it a combination of all of the above?</a:t>
            </a:r>
            <a:r>
              <a:rPr lang="en-US" dirty="0" smtClean="0">
                <a:effectLst/>
              </a:rPr>
              <a:t> </a:t>
            </a:r>
            <a:endParaRPr lang="en-US" dirty="0" smtClean="0"/>
          </a:p>
        </p:txBody>
      </p:sp>
      <p:pic>
        <p:nvPicPr>
          <p:cNvPr id="10" name="Picture 9" descr="Macintosh HD:Users:sally:Documents:UNCDF:Communications Materials:UNCDF Branding:UNCDF_logo.png"/>
          <p:cNvPicPr/>
          <p:nvPr/>
        </p:nvPicPr>
        <p:blipFill>
          <a:blip r:embed="rId2"/>
          <a:srcRect/>
          <a:stretch>
            <a:fillRect/>
          </a:stretch>
        </p:blipFill>
        <p:spPr bwMode="auto">
          <a:xfrm>
            <a:off x="0" y="0"/>
            <a:ext cx="935704" cy="945222"/>
          </a:xfrm>
          <a:prstGeom prst="rect">
            <a:avLst/>
          </a:prstGeom>
          <a:noFill/>
        </p:spPr>
      </p:pic>
      <p:sp>
        <p:nvSpPr>
          <p:cNvPr id="11" name="Rectangle 10"/>
          <p:cNvSpPr/>
          <p:nvPr/>
        </p:nvSpPr>
        <p:spPr>
          <a:xfrm>
            <a:off x="935704" y="0"/>
            <a:ext cx="8208296" cy="878374"/>
          </a:xfrm>
          <a:prstGeom prst="rect">
            <a:avLst/>
          </a:prstGeom>
          <a:solidFill>
            <a:srgbClr val="0B0763"/>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lvl="1"/>
            <a:r>
              <a:rPr lang="en-US" sz="2200" dirty="0" smtClean="0"/>
              <a:t>The Decentralization &amp; Local Development Support Programme</a:t>
            </a:r>
          </a:p>
          <a:p>
            <a:pPr lvl="1"/>
            <a:r>
              <a:rPr lang="en-US" sz="2200" dirty="0" smtClean="0">
                <a:solidFill>
                  <a:srgbClr val="FF0000"/>
                </a:solidFill>
              </a:rPr>
              <a:t>Why Decentralize: The Nature of Demand </a:t>
            </a:r>
          </a:p>
        </p:txBody>
      </p:sp>
    </p:spTree>
    <p:extLst>
      <p:ext uri="{BB962C8B-B14F-4D97-AF65-F5344CB8AC3E}">
        <p14:creationId xmlns:p14="http://schemas.microsoft.com/office/powerpoint/2010/main" val="3716782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35704" y="2773661"/>
            <a:ext cx="7793875" cy="2195129"/>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cs typeface="Avenir Book"/>
            </a:endParaRPr>
          </a:p>
        </p:txBody>
      </p:sp>
      <p:sp>
        <p:nvSpPr>
          <p:cNvPr id="5" name="Rectangle 4"/>
          <p:cNvSpPr/>
          <p:nvPr/>
        </p:nvSpPr>
        <p:spPr>
          <a:xfrm>
            <a:off x="935704" y="4968790"/>
            <a:ext cx="7793875" cy="1776947"/>
          </a:xfrm>
          <a:prstGeom prst="rect">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cs typeface="Avenir Book"/>
            </a:endParaRPr>
          </a:p>
        </p:txBody>
      </p:sp>
      <p:sp>
        <p:nvSpPr>
          <p:cNvPr id="6" name="Rectangle 5"/>
          <p:cNvSpPr/>
          <p:nvPr/>
        </p:nvSpPr>
        <p:spPr>
          <a:xfrm>
            <a:off x="935704" y="990315"/>
            <a:ext cx="7793875" cy="1776947"/>
          </a:xfrm>
          <a:prstGeom prst="rect">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cs typeface="Avenir Book"/>
            </a:endParaRPr>
          </a:p>
        </p:txBody>
      </p:sp>
      <p:sp>
        <p:nvSpPr>
          <p:cNvPr id="7" name="Rectangle 6"/>
          <p:cNvSpPr/>
          <p:nvPr/>
        </p:nvSpPr>
        <p:spPr>
          <a:xfrm>
            <a:off x="935704" y="990316"/>
            <a:ext cx="7793875" cy="5755421"/>
          </a:xfrm>
          <a:prstGeom prst="rect">
            <a:avLst/>
          </a:prstGeom>
        </p:spPr>
        <p:txBody>
          <a:bodyPr wrap="square">
            <a:spAutoFit/>
          </a:bodyPr>
          <a:lstStyle/>
          <a:p>
            <a:r>
              <a:rPr lang="en-US" sz="2200" dirty="0" smtClean="0">
                <a:cs typeface="Avenir Book"/>
              </a:rPr>
              <a:t>Answering </a:t>
            </a:r>
            <a:r>
              <a:rPr lang="en-US" sz="2200" dirty="0">
                <a:cs typeface="Avenir Book"/>
              </a:rPr>
              <a:t>these </a:t>
            </a:r>
            <a:r>
              <a:rPr lang="en-US" sz="2200" dirty="0" smtClean="0">
                <a:cs typeface="Avenir Book"/>
              </a:rPr>
              <a:t>questions and accurately defining the Problem or the Objective behind decentralizing - the Demand side - </a:t>
            </a:r>
            <a:r>
              <a:rPr lang="en-US" sz="2200" dirty="0">
                <a:cs typeface="Avenir Book"/>
              </a:rPr>
              <a:t>will provide a </a:t>
            </a:r>
            <a:r>
              <a:rPr lang="en-US" sz="2200" dirty="0" smtClean="0">
                <a:cs typeface="Avenir Book"/>
              </a:rPr>
              <a:t>more precise foundation and a clearer </a:t>
            </a:r>
            <a:r>
              <a:rPr lang="en-US" sz="2200" dirty="0">
                <a:cs typeface="Avenir Book"/>
              </a:rPr>
              <a:t>direction </a:t>
            </a:r>
            <a:r>
              <a:rPr lang="en-US" sz="2200" dirty="0" smtClean="0">
                <a:cs typeface="Avenir Book"/>
              </a:rPr>
              <a:t>for guiding the process of articulation of the reform and of more accurately defining what </a:t>
            </a:r>
            <a:r>
              <a:rPr lang="en-US" sz="2200" dirty="0">
                <a:cs typeface="Avenir Book"/>
              </a:rPr>
              <a:t>we want it to achieve or </a:t>
            </a:r>
            <a:r>
              <a:rPr lang="en-US" sz="2200" dirty="0" smtClean="0">
                <a:cs typeface="Avenir Book"/>
              </a:rPr>
              <a:t>address; </a:t>
            </a:r>
          </a:p>
          <a:p>
            <a:endParaRPr lang="en-US" sz="800" dirty="0">
              <a:cs typeface="Avenir Book"/>
            </a:endParaRPr>
          </a:p>
          <a:p>
            <a:r>
              <a:rPr lang="en-US" sz="2200" dirty="0" smtClean="0">
                <a:cs typeface="Avenir Book"/>
              </a:rPr>
              <a:t>Launching a process to define Jordan’s decentralization Vision without </a:t>
            </a:r>
            <a:r>
              <a:rPr lang="en-US" sz="2200" dirty="0">
                <a:cs typeface="Avenir Book"/>
              </a:rPr>
              <a:t>having carefully defined why we are </a:t>
            </a:r>
            <a:r>
              <a:rPr lang="en-US" sz="2200" dirty="0" smtClean="0">
                <a:cs typeface="Avenir Book"/>
              </a:rPr>
              <a:t>seeking to decentralize or to reform the local system, will generate a supply driven outcome that will most likely be irrelevant to the country’s local development objectives and ineffective at addressing prevailing local development challenges;</a:t>
            </a:r>
          </a:p>
          <a:p>
            <a:endParaRPr lang="en-US" sz="800" dirty="0">
              <a:cs typeface="Avenir Book"/>
            </a:endParaRPr>
          </a:p>
          <a:p>
            <a:r>
              <a:rPr lang="en-US" sz="2200" dirty="0" smtClean="0">
                <a:cs typeface="Avenir Book"/>
              </a:rPr>
              <a:t>Furthermore, continuing to try to tackle weaknesses in the local administration and municipalities system or to address specific local development challenges in a disjointed manner and driven by narrow objectives will contribute to the further fragmentation of the system and will deepen its ineffectiveness </a:t>
            </a:r>
          </a:p>
        </p:txBody>
      </p:sp>
      <p:pic>
        <p:nvPicPr>
          <p:cNvPr id="8" name="Picture 7" descr="Macintosh HD:Users:sally:Documents:UNCDF:Communications Materials:UNCDF Branding:UNCDF_logo.png"/>
          <p:cNvPicPr/>
          <p:nvPr/>
        </p:nvPicPr>
        <p:blipFill>
          <a:blip r:embed="rId2"/>
          <a:srcRect/>
          <a:stretch>
            <a:fillRect/>
          </a:stretch>
        </p:blipFill>
        <p:spPr bwMode="auto">
          <a:xfrm>
            <a:off x="0" y="0"/>
            <a:ext cx="935704" cy="945222"/>
          </a:xfrm>
          <a:prstGeom prst="rect">
            <a:avLst/>
          </a:prstGeom>
          <a:noFill/>
        </p:spPr>
      </p:pic>
      <p:sp>
        <p:nvSpPr>
          <p:cNvPr id="9" name="Rectangle 8"/>
          <p:cNvSpPr/>
          <p:nvPr/>
        </p:nvSpPr>
        <p:spPr>
          <a:xfrm>
            <a:off x="935704" y="0"/>
            <a:ext cx="8208296" cy="878374"/>
          </a:xfrm>
          <a:prstGeom prst="rect">
            <a:avLst/>
          </a:prstGeom>
          <a:solidFill>
            <a:srgbClr val="0B0763"/>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lvl="1"/>
            <a:r>
              <a:rPr lang="en-US" sz="2200" dirty="0" smtClean="0"/>
              <a:t>The Decentralization &amp; Local Development Support Programme</a:t>
            </a:r>
          </a:p>
          <a:p>
            <a:pPr lvl="1"/>
            <a:r>
              <a:rPr lang="en-US" sz="2200" dirty="0" smtClean="0">
                <a:solidFill>
                  <a:srgbClr val="FF0000"/>
                </a:solidFill>
              </a:rPr>
              <a:t>Why Decentralize: The Nature of Demand </a:t>
            </a:r>
          </a:p>
        </p:txBody>
      </p:sp>
    </p:spTree>
    <p:extLst>
      <p:ext uri="{BB962C8B-B14F-4D97-AF65-F5344CB8AC3E}">
        <p14:creationId xmlns:p14="http://schemas.microsoft.com/office/powerpoint/2010/main" val="3626673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Left-Right Arrow 113"/>
          <p:cNvSpPr/>
          <p:nvPr/>
        </p:nvSpPr>
        <p:spPr>
          <a:xfrm>
            <a:off x="1129219" y="3466583"/>
            <a:ext cx="856385" cy="233349"/>
          </a:xfrm>
          <a:prstGeom prst="leftRightArrow">
            <a:avLst>
              <a:gd name="adj1" fmla="val 13082"/>
              <a:gd name="adj2" fmla="val 50000"/>
            </a:avLst>
          </a:prstGeom>
          <a:gradFill flip="none" rotWithShape="1">
            <a:gsLst>
              <a:gs pos="0">
                <a:srgbClr val="FF0000"/>
              </a:gs>
              <a:gs pos="100000">
                <a:srgbClr val="FFFFFF"/>
              </a:gs>
            </a:gsLst>
            <a:path path="circle">
              <a:fillToRect l="100000" t="100000"/>
            </a:path>
            <a:tileRect r="-100000" b="-10000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p:nvSpPr>
        <p:spPr>
          <a:xfrm>
            <a:off x="1987914" y="3354959"/>
            <a:ext cx="762000" cy="457200"/>
          </a:xfrm>
          <a:prstGeom prst="rect">
            <a:avLst/>
          </a:prstGeom>
          <a:noFill/>
          <a:ln w="6350" cap="flat" cmpd="sng" algn="ctr">
            <a:solidFill>
              <a:schemeClr val="tx1">
                <a:lumMod val="50000"/>
                <a:lumOff val="50000"/>
              </a:schemeClr>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Health</a:t>
            </a:r>
            <a:endParaRPr lang="en-US" sz="1100" dirty="0">
              <a:solidFill>
                <a:schemeClr val="tx1"/>
              </a:solidFill>
            </a:endParaRPr>
          </a:p>
        </p:txBody>
      </p:sp>
      <p:sp>
        <p:nvSpPr>
          <p:cNvPr id="6" name="Rectangle 5"/>
          <p:cNvSpPr/>
          <p:nvPr/>
        </p:nvSpPr>
        <p:spPr>
          <a:xfrm>
            <a:off x="2876914" y="3350341"/>
            <a:ext cx="762000" cy="457200"/>
          </a:xfrm>
          <a:prstGeom prst="rect">
            <a:avLst/>
          </a:prstGeom>
          <a:noFill/>
          <a:ln w="6350" cap="flat" cmpd="sng" algn="ctr">
            <a:solidFill>
              <a:schemeClr val="tx1">
                <a:lumMod val="50000"/>
                <a:lumOff val="50000"/>
              </a:schemeClr>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Education</a:t>
            </a:r>
            <a:endParaRPr lang="en-US" sz="1100" dirty="0">
              <a:solidFill>
                <a:schemeClr val="tx1"/>
              </a:solidFill>
            </a:endParaRPr>
          </a:p>
        </p:txBody>
      </p:sp>
      <p:sp>
        <p:nvSpPr>
          <p:cNvPr id="7" name="Rectangle 6"/>
          <p:cNvSpPr/>
          <p:nvPr/>
        </p:nvSpPr>
        <p:spPr>
          <a:xfrm>
            <a:off x="3756679" y="3350341"/>
            <a:ext cx="762000" cy="457200"/>
          </a:xfrm>
          <a:prstGeom prst="rect">
            <a:avLst/>
          </a:prstGeom>
          <a:noFill/>
          <a:ln w="6350" cap="flat" cmpd="sng" algn="ctr">
            <a:solidFill>
              <a:schemeClr val="tx1">
                <a:lumMod val="50000"/>
                <a:lumOff val="50000"/>
              </a:schemeClr>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Water &amp;</a:t>
            </a:r>
          </a:p>
          <a:p>
            <a:pPr algn="ctr"/>
            <a:r>
              <a:rPr lang="en-US" sz="1100" dirty="0" smtClean="0">
                <a:solidFill>
                  <a:schemeClr val="tx1"/>
                </a:solidFill>
              </a:rPr>
              <a:t>Sanitation</a:t>
            </a:r>
            <a:endParaRPr lang="en-US" sz="1100" dirty="0">
              <a:solidFill>
                <a:schemeClr val="tx1"/>
              </a:solidFill>
            </a:endParaRPr>
          </a:p>
        </p:txBody>
      </p:sp>
      <p:sp>
        <p:nvSpPr>
          <p:cNvPr id="8" name="Rectangle 7"/>
          <p:cNvSpPr/>
          <p:nvPr/>
        </p:nvSpPr>
        <p:spPr>
          <a:xfrm>
            <a:off x="4629514" y="3350341"/>
            <a:ext cx="762000" cy="457200"/>
          </a:xfrm>
          <a:prstGeom prst="rect">
            <a:avLst/>
          </a:prstGeom>
          <a:noFill/>
          <a:ln w="6350" cap="flat" cmpd="sng" algn="ctr">
            <a:solidFill>
              <a:schemeClr val="tx1">
                <a:lumMod val="50000"/>
                <a:lumOff val="50000"/>
              </a:schemeClr>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Public Works</a:t>
            </a:r>
            <a:endParaRPr lang="en-US" sz="1100" dirty="0">
              <a:solidFill>
                <a:schemeClr val="tx1"/>
              </a:solidFill>
            </a:endParaRPr>
          </a:p>
        </p:txBody>
      </p:sp>
      <p:sp>
        <p:nvSpPr>
          <p:cNvPr id="9" name="Rectangle 8"/>
          <p:cNvSpPr/>
          <p:nvPr/>
        </p:nvSpPr>
        <p:spPr>
          <a:xfrm>
            <a:off x="5509279" y="3350341"/>
            <a:ext cx="762000" cy="457200"/>
          </a:xfrm>
          <a:prstGeom prst="rect">
            <a:avLst/>
          </a:prstGeom>
          <a:noFill/>
          <a:ln w="6350" cap="flat" cmpd="sng" algn="ctr">
            <a:solidFill>
              <a:schemeClr val="tx1">
                <a:lumMod val="50000"/>
                <a:lumOff val="50000"/>
              </a:schemeClr>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Agriculture</a:t>
            </a:r>
            <a:endParaRPr lang="en-US" sz="1000" dirty="0">
              <a:solidFill>
                <a:schemeClr val="tx1"/>
              </a:solidFill>
            </a:endParaRPr>
          </a:p>
        </p:txBody>
      </p:sp>
      <p:sp>
        <p:nvSpPr>
          <p:cNvPr id="10" name="Rectangle 9"/>
          <p:cNvSpPr/>
          <p:nvPr/>
        </p:nvSpPr>
        <p:spPr>
          <a:xfrm>
            <a:off x="7261879" y="3350341"/>
            <a:ext cx="762000" cy="457200"/>
          </a:xfrm>
          <a:prstGeom prst="rect">
            <a:avLst/>
          </a:prstGeom>
          <a:noFill/>
          <a:ln w="6350" cap="flat" cmpd="sng" algn="ctr">
            <a:solidFill>
              <a:schemeClr val="tx1">
                <a:lumMod val="50000"/>
                <a:lumOff val="50000"/>
              </a:schemeClr>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Other</a:t>
            </a:r>
            <a:endParaRPr lang="en-US" sz="1100" dirty="0">
              <a:solidFill>
                <a:schemeClr val="tx1"/>
              </a:solidFill>
            </a:endParaRPr>
          </a:p>
        </p:txBody>
      </p:sp>
      <p:sp>
        <p:nvSpPr>
          <p:cNvPr id="11" name="Rectangle 10"/>
          <p:cNvSpPr/>
          <p:nvPr/>
        </p:nvSpPr>
        <p:spPr>
          <a:xfrm>
            <a:off x="6382114" y="3350341"/>
            <a:ext cx="762000" cy="457200"/>
          </a:xfrm>
          <a:prstGeom prst="rect">
            <a:avLst/>
          </a:prstGeom>
          <a:noFill/>
          <a:ln w="6350" cap="flat" cmpd="sng" algn="ctr">
            <a:solidFill>
              <a:schemeClr val="tx1">
                <a:lumMod val="50000"/>
                <a:lumOff val="50000"/>
              </a:schemeClr>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Trade &amp; Industry</a:t>
            </a:r>
            <a:endParaRPr lang="en-US" sz="1100" dirty="0">
              <a:solidFill>
                <a:schemeClr val="tx1"/>
              </a:solidFill>
            </a:endParaRPr>
          </a:p>
        </p:txBody>
      </p:sp>
      <p:sp>
        <p:nvSpPr>
          <p:cNvPr id="12" name="Rectangle 11"/>
          <p:cNvSpPr/>
          <p:nvPr/>
        </p:nvSpPr>
        <p:spPr>
          <a:xfrm>
            <a:off x="1985604" y="1597741"/>
            <a:ext cx="762000" cy="762000"/>
          </a:xfrm>
          <a:prstGeom prst="rect">
            <a:avLst/>
          </a:prstGeom>
          <a:noFill/>
          <a:ln w="12700" cap="flat" cmpd="sng" algn="ctr">
            <a:solidFill>
              <a:srgbClr val="0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Ministry of </a:t>
            </a:r>
          </a:p>
          <a:p>
            <a:pPr algn="ctr"/>
            <a:r>
              <a:rPr lang="en-US" sz="1100" b="1" dirty="0" smtClean="0">
                <a:solidFill>
                  <a:srgbClr val="FF0000"/>
                </a:solidFill>
              </a:rPr>
              <a:t>Health</a:t>
            </a:r>
            <a:endParaRPr lang="en-US" sz="1100" b="1" dirty="0">
              <a:solidFill>
                <a:srgbClr val="FF0000"/>
              </a:solidFill>
            </a:endParaRPr>
          </a:p>
        </p:txBody>
      </p:sp>
      <p:sp>
        <p:nvSpPr>
          <p:cNvPr id="13" name="Rectangle 12"/>
          <p:cNvSpPr/>
          <p:nvPr/>
        </p:nvSpPr>
        <p:spPr>
          <a:xfrm>
            <a:off x="2876914" y="1597741"/>
            <a:ext cx="762000" cy="762000"/>
          </a:xfrm>
          <a:prstGeom prst="rect">
            <a:avLst/>
          </a:prstGeom>
          <a:noFill/>
          <a:ln w="12700" cap="flat" cmpd="sng" algn="ctr">
            <a:solidFill>
              <a:srgbClr val="0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Ministry of </a:t>
            </a:r>
          </a:p>
          <a:p>
            <a:pPr algn="ctr"/>
            <a:r>
              <a:rPr lang="en-US" sz="1100" b="1" dirty="0" smtClean="0">
                <a:solidFill>
                  <a:srgbClr val="FF0000"/>
                </a:solidFill>
              </a:rPr>
              <a:t>Education</a:t>
            </a:r>
            <a:endParaRPr lang="en-US" sz="1100" b="1" dirty="0">
              <a:solidFill>
                <a:srgbClr val="FF0000"/>
              </a:solidFill>
            </a:endParaRPr>
          </a:p>
        </p:txBody>
      </p:sp>
      <p:cxnSp>
        <p:nvCxnSpPr>
          <p:cNvPr id="14" name="Straight Arrow Connector 13"/>
          <p:cNvCxnSpPr>
            <a:stCxn id="12" idx="2"/>
            <a:endCxn id="5" idx="0"/>
          </p:cNvCxnSpPr>
          <p:nvPr/>
        </p:nvCxnSpPr>
        <p:spPr>
          <a:xfrm rot="16200000" flipH="1">
            <a:off x="1870150" y="2856195"/>
            <a:ext cx="995218" cy="2310"/>
          </a:xfrm>
          <a:prstGeom prst="straightConnector1">
            <a:avLst/>
          </a:prstGeom>
          <a:ln w="25400"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a:endCxn id="6" idx="0"/>
          </p:cNvCxnSpPr>
          <p:nvPr/>
        </p:nvCxnSpPr>
        <p:spPr>
          <a:xfrm rot="16200000" flipH="1">
            <a:off x="2761458" y="2853885"/>
            <a:ext cx="990600" cy="2311"/>
          </a:xfrm>
          <a:prstGeom prst="straightConnector1">
            <a:avLst/>
          </a:prstGeom>
          <a:ln w="25400"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a:endCxn id="10" idx="0"/>
          </p:cNvCxnSpPr>
          <p:nvPr/>
        </p:nvCxnSpPr>
        <p:spPr>
          <a:xfrm rot="16200000" flipH="1">
            <a:off x="7146424" y="2853886"/>
            <a:ext cx="990600" cy="2310"/>
          </a:xfrm>
          <a:prstGeom prst="straightConnector1">
            <a:avLst/>
          </a:prstGeom>
          <a:ln w="25400"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a:stCxn id="24" idx="2"/>
          </p:cNvCxnSpPr>
          <p:nvPr/>
        </p:nvCxnSpPr>
        <p:spPr>
          <a:xfrm rot="5400000">
            <a:off x="6262797" y="2860056"/>
            <a:ext cx="1000632" cy="2"/>
          </a:xfrm>
          <a:prstGeom prst="straightConnector1">
            <a:avLst/>
          </a:prstGeom>
          <a:ln w="25400"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22" idx="2"/>
          </p:cNvCxnSpPr>
          <p:nvPr/>
        </p:nvCxnSpPr>
        <p:spPr>
          <a:xfrm rot="16200000" flipH="1">
            <a:off x="4520591" y="2856593"/>
            <a:ext cx="1000631" cy="6925"/>
          </a:xfrm>
          <a:prstGeom prst="straightConnector1">
            <a:avLst/>
          </a:prstGeom>
          <a:ln w="25400"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a:stCxn id="23" idx="2"/>
            <a:endCxn id="9" idx="0"/>
          </p:cNvCxnSpPr>
          <p:nvPr/>
        </p:nvCxnSpPr>
        <p:spPr>
          <a:xfrm rot="5400000">
            <a:off x="5394979" y="2855041"/>
            <a:ext cx="990600" cy="1588"/>
          </a:xfrm>
          <a:prstGeom prst="straightConnector1">
            <a:avLst/>
          </a:prstGeom>
          <a:ln w="25400"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a:endCxn id="7" idx="0"/>
          </p:cNvCxnSpPr>
          <p:nvPr/>
        </p:nvCxnSpPr>
        <p:spPr>
          <a:xfrm rot="5400000">
            <a:off x="3646997" y="2850424"/>
            <a:ext cx="990600" cy="9235"/>
          </a:xfrm>
          <a:prstGeom prst="straightConnector1">
            <a:avLst/>
          </a:prstGeom>
          <a:ln w="25400"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3768224" y="1597741"/>
            <a:ext cx="762000" cy="762000"/>
          </a:xfrm>
          <a:prstGeom prst="rect">
            <a:avLst/>
          </a:prstGeom>
          <a:noFill/>
          <a:ln w="12700" cap="flat" cmpd="sng" algn="ctr">
            <a:solidFill>
              <a:srgbClr val="0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Ministry of </a:t>
            </a:r>
          </a:p>
          <a:p>
            <a:pPr algn="ctr"/>
            <a:r>
              <a:rPr lang="en-US" sz="1100" b="1" dirty="0" smtClean="0">
                <a:solidFill>
                  <a:srgbClr val="FF0000"/>
                </a:solidFill>
              </a:rPr>
              <a:t>Water &amp; </a:t>
            </a:r>
            <a:r>
              <a:rPr lang="en-US" sz="1000" b="1" dirty="0" smtClean="0">
                <a:solidFill>
                  <a:srgbClr val="FF0000"/>
                </a:solidFill>
              </a:rPr>
              <a:t>Sanitation</a:t>
            </a:r>
            <a:endParaRPr lang="en-US" sz="1000" b="1" dirty="0">
              <a:solidFill>
                <a:srgbClr val="FF0000"/>
              </a:solidFill>
            </a:endParaRPr>
          </a:p>
        </p:txBody>
      </p:sp>
      <p:sp>
        <p:nvSpPr>
          <p:cNvPr id="22" name="Rectangle 21"/>
          <p:cNvSpPr/>
          <p:nvPr/>
        </p:nvSpPr>
        <p:spPr>
          <a:xfrm>
            <a:off x="4636444" y="1597741"/>
            <a:ext cx="762000" cy="762000"/>
          </a:xfrm>
          <a:prstGeom prst="rect">
            <a:avLst/>
          </a:prstGeom>
          <a:noFill/>
          <a:ln w="12700" cap="flat" cmpd="sng" algn="ctr">
            <a:solidFill>
              <a:srgbClr val="0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Ministry of </a:t>
            </a:r>
          </a:p>
          <a:p>
            <a:pPr algn="ctr"/>
            <a:r>
              <a:rPr lang="en-US" sz="1100" b="1" dirty="0" smtClean="0">
                <a:solidFill>
                  <a:srgbClr val="FF0000"/>
                </a:solidFill>
              </a:rPr>
              <a:t>Public</a:t>
            </a:r>
          </a:p>
          <a:p>
            <a:pPr algn="ctr"/>
            <a:r>
              <a:rPr lang="en-US" sz="1100" b="1" dirty="0" smtClean="0">
                <a:solidFill>
                  <a:srgbClr val="FF0000"/>
                </a:solidFill>
              </a:rPr>
              <a:t>Works</a:t>
            </a:r>
            <a:endParaRPr lang="en-US" sz="1100" b="1" dirty="0">
              <a:solidFill>
                <a:srgbClr val="FF0000"/>
              </a:solidFill>
            </a:endParaRPr>
          </a:p>
        </p:txBody>
      </p:sp>
      <p:sp>
        <p:nvSpPr>
          <p:cNvPr id="23" name="Rectangle 22"/>
          <p:cNvSpPr/>
          <p:nvPr/>
        </p:nvSpPr>
        <p:spPr>
          <a:xfrm>
            <a:off x="5509279" y="1597741"/>
            <a:ext cx="762000" cy="762000"/>
          </a:xfrm>
          <a:prstGeom prst="rect">
            <a:avLst/>
          </a:prstGeom>
          <a:noFill/>
          <a:ln w="12700" cap="flat" cmpd="sng" algn="ctr">
            <a:solidFill>
              <a:srgbClr val="0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Ministry of </a:t>
            </a:r>
          </a:p>
          <a:p>
            <a:pPr algn="ctr"/>
            <a:r>
              <a:rPr lang="en-US" sz="950" b="1" dirty="0" smtClean="0">
                <a:solidFill>
                  <a:srgbClr val="FF0000"/>
                </a:solidFill>
              </a:rPr>
              <a:t>Social Welfare</a:t>
            </a:r>
            <a:endParaRPr lang="en-US" sz="950" b="1" dirty="0">
              <a:solidFill>
                <a:srgbClr val="FF0000"/>
              </a:solidFill>
            </a:endParaRPr>
          </a:p>
        </p:txBody>
      </p:sp>
      <p:sp>
        <p:nvSpPr>
          <p:cNvPr id="24" name="Rectangle 23"/>
          <p:cNvSpPr/>
          <p:nvPr/>
        </p:nvSpPr>
        <p:spPr>
          <a:xfrm>
            <a:off x="6382114" y="1597741"/>
            <a:ext cx="762000" cy="762000"/>
          </a:xfrm>
          <a:prstGeom prst="rect">
            <a:avLst/>
          </a:prstGeom>
          <a:noFill/>
          <a:ln w="12700" cap="flat" cmpd="sng" algn="ctr">
            <a:solidFill>
              <a:srgbClr val="0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Ministries of </a:t>
            </a:r>
          </a:p>
          <a:p>
            <a:pPr algn="ctr"/>
            <a:r>
              <a:rPr lang="en-US" sz="1100" b="1" dirty="0" err="1" smtClean="0">
                <a:solidFill>
                  <a:srgbClr val="FF0000"/>
                </a:solidFill>
              </a:rPr>
              <a:t>Agri</a:t>
            </a:r>
            <a:r>
              <a:rPr lang="en-US" sz="1100" b="1" dirty="0" smtClean="0">
                <a:solidFill>
                  <a:srgbClr val="FF0000"/>
                </a:solidFill>
              </a:rPr>
              <a:t>, Industry </a:t>
            </a:r>
            <a:endParaRPr lang="en-US" sz="1100" b="1" dirty="0">
              <a:solidFill>
                <a:srgbClr val="FF0000"/>
              </a:solidFill>
            </a:endParaRPr>
          </a:p>
        </p:txBody>
      </p:sp>
      <p:sp>
        <p:nvSpPr>
          <p:cNvPr id="25" name="Rectangle 24"/>
          <p:cNvSpPr/>
          <p:nvPr/>
        </p:nvSpPr>
        <p:spPr>
          <a:xfrm>
            <a:off x="7261879" y="1597741"/>
            <a:ext cx="762000" cy="762000"/>
          </a:xfrm>
          <a:prstGeom prst="rect">
            <a:avLst/>
          </a:prstGeom>
          <a:noFill/>
          <a:ln w="12700" cap="flat" cmpd="sng" algn="ctr">
            <a:solidFill>
              <a:srgbClr val="0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Ministry of </a:t>
            </a:r>
          </a:p>
          <a:p>
            <a:pPr algn="ctr"/>
            <a:r>
              <a:rPr lang="en-US" sz="1100" b="1" dirty="0" smtClean="0">
                <a:solidFill>
                  <a:srgbClr val="FF0000"/>
                </a:solidFill>
              </a:rPr>
              <a:t>Other</a:t>
            </a:r>
            <a:endParaRPr lang="en-US" sz="1100" b="1" dirty="0">
              <a:solidFill>
                <a:srgbClr val="FF0000"/>
              </a:solidFill>
            </a:endParaRPr>
          </a:p>
        </p:txBody>
      </p:sp>
      <p:sp>
        <p:nvSpPr>
          <p:cNvPr id="26" name="Rectangle 25"/>
          <p:cNvSpPr/>
          <p:nvPr/>
        </p:nvSpPr>
        <p:spPr>
          <a:xfrm>
            <a:off x="1884004" y="3045541"/>
            <a:ext cx="6248400" cy="914400"/>
          </a:xfrm>
          <a:prstGeom prst="rect">
            <a:avLst/>
          </a:prstGeom>
          <a:noFill/>
          <a:ln w="6350" cap="flat" cmpd="sng" algn="ctr">
            <a:solidFill>
              <a:srgbClr val="000000"/>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tx1">
                    <a:lumMod val="75000"/>
                    <a:lumOff val="25000"/>
                  </a:schemeClr>
                </a:solidFill>
              </a:rPr>
              <a:t>De-Concentrated Tier of Central Agencies</a:t>
            </a:r>
          </a:p>
          <a:p>
            <a:pPr algn="ctr"/>
            <a:endParaRPr lang="en-US" sz="1400" b="1" dirty="0" smtClean="0">
              <a:solidFill>
                <a:schemeClr val="tx1">
                  <a:lumMod val="75000"/>
                  <a:lumOff val="25000"/>
                </a:schemeClr>
              </a:solidFill>
            </a:endParaRPr>
          </a:p>
          <a:p>
            <a:pPr algn="ctr"/>
            <a:endParaRPr lang="en-US" sz="1400" b="1" dirty="0">
              <a:solidFill>
                <a:schemeClr val="tx1">
                  <a:lumMod val="75000"/>
                  <a:lumOff val="25000"/>
                </a:schemeClr>
              </a:solidFill>
            </a:endParaRPr>
          </a:p>
          <a:p>
            <a:pPr algn="ctr"/>
            <a:r>
              <a:rPr lang="en-US" sz="1400" b="1" dirty="0" smtClean="0">
                <a:solidFill>
                  <a:schemeClr val="tx1">
                    <a:lumMod val="75000"/>
                    <a:lumOff val="25000"/>
                  </a:schemeClr>
                </a:solidFill>
              </a:rPr>
              <a:t> </a:t>
            </a:r>
            <a:endParaRPr lang="en-US" sz="1400" b="1" dirty="0">
              <a:solidFill>
                <a:schemeClr val="tx1">
                  <a:lumMod val="75000"/>
                  <a:lumOff val="25000"/>
                </a:schemeClr>
              </a:solidFill>
            </a:endParaRPr>
          </a:p>
        </p:txBody>
      </p:sp>
      <p:cxnSp>
        <p:nvCxnSpPr>
          <p:cNvPr id="27" name="Straight Arrow Connector 26"/>
          <p:cNvCxnSpPr/>
          <p:nvPr/>
        </p:nvCxnSpPr>
        <p:spPr>
          <a:xfrm rot="16200000" flipH="1">
            <a:off x="2037560" y="2777686"/>
            <a:ext cx="838200" cy="2311"/>
          </a:xfrm>
          <a:prstGeom prst="straightConnector1">
            <a:avLst/>
          </a:prstGeom>
          <a:ln w="25400" cap="flat" cmpd="sng" algn="ctr">
            <a:solidFill>
              <a:srgbClr val="008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p:nvPr/>
        </p:nvCxnSpPr>
        <p:spPr>
          <a:xfrm rot="16200000" flipH="1">
            <a:off x="3825948" y="2777686"/>
            <a:ext cx="838200" cy="2311"/>
          </a:xfrm>
          <a:prstGeom prst="straightConnector1">
            <a:avLst/>
          </a:prstGeom>
          <a:ln w="25400" cap="flat" cmpd="sng" algn="ctr">
            <a:solidFill>
              <a:srgbClr val="008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p:nvPr/>
        </p:nvCxnSpPr>
        <p:spPr>
          <a:xfrm rot="16200000" flipH="1">
            <a:off x="2936948" y="2777686"/>
            <a:ext cx="838200" cy="2311"/>
          </a:xfrm>
          <a:prstGeom prst="straightConnector1">
            <a:avLst/>
          </a:prstGeom>
          <a:ln w="25400" cap="flat" cmpd="sng" algn="ctr">
            <a:solidFill>
              <a:srgbClr val="008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p:nvPr/>
        </p:nvCxnSpPr>
        <p:spPr>
          <a:xfrm rot="16200000" flipH="1">
            <a:off x="5375348" y="2777686"/>
            <a:ext cx="838200" cy="2311"/>
          </a:xfrm>
          <a:prstGeom prst="straightConnector1">
            <a:avLst/>
          </a:prstGeom>
          <a:ln w="25400" cap="flat" cmpd="sng" algn="ctr">
            <a:solidFill>
              <a:srgbClr val="008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p:nvPr/>
        </p:nvCxnSpPr>
        <p:spPr>
          <a:xfrm rot="16200000" flipH="1">
            <a:off x="6238948" y="2777686"/>
            <a:ext cx="838200" cy="2311"/>
          </a:xfrm>
          <a:prstGeom prst="straightConnector1">
            <a:avLst/>
          </a:prstGeom>
          <a:ln w="25400" cap="flat" cmpd="sng" algn="ctr">
            <a:solidFill>
              <a:srgbClr val="008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p:nvPr/>
        </p:nvCxnSpPr>
        <p:spPr>
          <a:xfrm rot="16200000" flipH="1">
            <a:off x="7115248" y="2777686"/>
            <a:ext cx="838200" cy="2311"/>
          </a:xfrm>
          <a:prstGeom prst="straightConnector1">
            <a:avLst/>
          </a:prstGeom>
          <a:ln w="25400" cap="flat" cmpd="sng" algn="ctr">
            <a:solidFill>
              <a:srgbClr val="008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a:off x="0" y="2740741"/>
            <a:ext cx="9144000" cy="1588"/>
          </a:xfrm>
          <a:prstGeom prst="line">
            <a:avLst/>
          </a:prstGeom>
          <a:ln w="6350" cap="flat" cmpd="sng" algn="ctr">
            <a:solidFill>
              <a:schemeClr val="tx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a:off x="0" y="4546940"/>
            <a:ext cx="9144000" cy="1588"/>
          </a:xfrm>
          <a:prstGeom prst="line">
            <a:avLst/>
          </a:prstGeom>
          <a:ln w="6350" cap="flat" cmpd="sng" algn="ctr">
            <a:solidFill>
              <a:schemeClr val="tx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35" name="Rectangle 34"/>
          <p:cNvSpPr/>
          <p:nvPr/>
        </p:nvSpPr>
        <p:spPr>
          <a:xfrm>
            <a:off x="0" y="2508732"/>
            <a:ext cx="1997365" cy="228600"/>
          </a:xfrm>
          <a:prstGeom prst="rect">
            <a:avLst/>
          </a:prstGeom>
          <a:noFill/>
          <a:ln w="635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FF0000"/>
                </a:solidFill>
              </a:rPr>
              <a:t>Governorate Level</a:t>
            </a:r>
            <a:endParaRPr lang="en-US" sz="1400" dirty="0">
              <a:solidFill>
                <a:srgbClr val="FF0000"/>
              </a:solidFill>
            </a:endParaRPr>
          </a:p>
        </p:txBody>
      </p:sp>
      <p:sp>
        <p:nvSpPr>
          <p:cNvPr id="36" name="Rectangle 35"/>
          <p:cNvSpPr/>
          <p:nvPr/>
        </p:nvSpPr>
        <p:spPr>
          <a:xfrm>
            <a:off x="0" y="4328730"/>
            <a:ext cx="1997365" cy="228600"/>
          </a:xfrm>
          <a:prstGeom prst="rect">
            <a:avLst/>
          </a:prstGeom>
          <a:noFill/>
          <a:ln w="635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FF0000"/>
                </a:solidFill>
              </a:rPr>
              <a:t>Municipal Level</a:t>
            </a:r>
            <a:endParaRPr lang="en-US" sz="1400" dirty="0">
              <a:solidFill>
                <a:srgbClr val="FF0000"/>
              </a:solidFill>
            </a:endParaRPr>
          </a:p>
        </p:txBody>
      </p:sp>
      <p:cxnSp>
        <p:nvCxnSpPr>
          <p:cNvPr id="37" name="Straight Connector 36"/>
          <p:cNvCxnSpPr/>
          <p:nvPr/>
        </p:nvCxnSpPr>
        <p:spPr>
          <a:xfrm>
            <a:off x="0" y="1445341"/>
            <a:ext cx="9144000" cy="1588"/>
          </a:xfrm>
          <a:prstGeom prst="line">
            <a:avLst/>
          </a:prstGeom>
          <a:ln w="6350" cap="flat" cmpd="sng" algn="ctr">
            <a:solidFill>
              <a:schemeClr val="tx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38" name="Rectangle 37"/>
          <p:cNvSpPr/>
          <p:nvPr/>
        </p:nvSpPr>
        <p:spPr>
          <a:xfrm>
            <a:off x="1" y="1201121"/>
            <a:ext cx="1676400" cy="228600"/>
          </a:xfrm>
          <a:prstGeom prst="rect">
            <a:avLst/>
          </a:prstGeom>
          <a:noFill/>
          <a:ln w="635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FF0000"/>
                </a:solidFill>
              </a:rPr>
              <a:t>Central Level</a:t>
            </a:r>
            <a:endParaRPr lang="en-US" sz="1400" dirty="0">
              <a:solidFill>
                <a:srgbClr val="FF0000"/>
              </a:solidFill>
            </a:endParaRPr>
          </a:p>
        </p:txBody>
      </p:sp>
      <p:cxnSp>
        <p:nvCxnSpPr>
          <p:cNvPr id="52" name="Straight Arrow Connector 51"/>
          <p:cNvCxnSpPr/>
          <p:nvPr/>
        </p:nvCxnSpPr>
        <p:spPr>
          <a:xfrm rot="16200000" flipH="1">
            <a:off x="4514060" y="2777686"/>
            <a:ext cx="838200" cy="2311"/>
          </a:xfrm>
          <a:prstGeom prst="straightConnector1">
            <a:avLst/>
          </a:prstGeom>
          <a:ln w="25400" cap="flat" cmpd="sng" algn="ctr">
            <a:solidFill>
              <a:srgbClr val="008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58" name="Rectangle 57"/>
          <p:cNvSpPr/>
          <p:nvPr/>
        </p:nvSpPr>
        <p:spPr>
          <a:xfrm>
            <a:off x="161920" y="3045541"/>
            <a:ext cx="1034892" cy="914400"/>
          </a:xfrm>
          <a:prstGeom prst="rect">
            <a:avLst/>
          </a:prstGeom>
          <a:noFill/>
          <a:ln w="6350" cap="flat" cmpd="sng" algn="ctr">
            <a:solidFill>
              <a:schemeClr val="tx1">
                <a:lumMod val="50000"/>
                <a:lumOff val="50000"/>
              </a:schemeClr>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Governorate Local Administration </a:t>
            </a:r>
            <a:endParaRPr lang="en-US" sz="1100" dirty="0">
              <a:solidFill>
                <a:schemeClr val="tx1"/>
              </a:solidFill>
            </a:endParaRPr>
          </a:p>
        </p:txBody>
      </p:sp>
      <p:sp>
        <p:nvSpPr>
          <p:cNvPr id="67" name="Oval 66"/>
          <p:cNvSpPr/>
          <p:nvPr/>
        </p:nvSpPr>
        <p:spPr>
          <a:xfrm>
            <a:off x="2594287" y="5269282"/>
            <a:ext cx="475675" cy="469885"/>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 name="Rectangle 74"/>
          <p:cNvSpPr/>
          <p:nvPr/>
        </p:nvSpPr>
        <p:spPr>
          <a:xfrm>
            <a:off x="1903018" y="5922339"/>
            <a:ext cx="6229216" cy="146526"/>
          </a:xfrm>
          <a:prstGeom prst="rect">
            <a:avLst/>
          </a:prstGeom>
          <a:solidFill>
            <a:srgbClr val="CCFFCC"/>
          </a:solidFill>
          <a:ln w="6350"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tx1">
                    <a:lumMod val="75000"/>
                    <a:lumOff val="25000"/>
                  </a:schemeClr>
                </a:solidFill>
              </a:rPr>
              <a:t> </a:t>
            </a:r>
            <a:endParaRPr lang="en-US" sz="1400" b="1" dirty="0">
              <a:solidFill>
                <a:schemeClr val="tx1">
                  <a:lumMod val="75000"/>
                  <a:lumOff val="25000"/>
                </a:schemeClr>
              </a:solidFill>
            </a:endParaRPr>
          </a:p>
        </p:txBody>
      </p:sp>
      <p:pic>
        <p:nvPicPr>
          <p:cNvPr id="83" name="Picture 82" descr="Macintosh HD:Users:sally:Documents:UNCDF:Communications Materials:UNCDF Branding:UNCDF_logo.png"/>
          <p:cNvPicPr/>
          <p:nvPr/>
        </p:nvPicPr>
        <p:blipFill>
          <a:blip r:embed="rId2"/>
          <a:srcRect/>
          <a:stretch>
            <a:fillRect/>
          </a:stretch>
        </p:blipFill>
        <p:spPr bwMode="auto">
          <a:xfrm>
            <a:off x="0" y="0"/>
            <a:ext cx="935704" cy="945222"/>
          </a:xfrm>
          <a:prstGeom prst="rect">
            <a:avLst/>
          </a:prstGeom>
          <a:noFill/>
        </p:spPr>
      </p:pic>
      <p:sp>
        <p:nvSpPr>
          <p:cNvPr id="84" name="Rectangle 83"/>
          <p:cNvSpPr/>
          <p:nvPr/>
        </p:nvSpPr>
        <p:spPr>
          <a:xfrm>
            <a:off x="935704" y="0"/>
            <a:ext cx="8208296" cy="878374"/>
          </a:xfrm>
          <a:prstGeom prst="rect">
            <a:avLst/>
          </a:prstGeom>
          <a:solidFill>
            <a:srgbClr val="0B0763"/>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lvl="1"/>
            <a:r>
              <a:rPr lang="en-US" sz="2200" dirty="0" smtClean="0"/>
              <a:t>The Decentralization &amp; Local Development Support Programme</a:t>
            </a:r>
          </a:p>
          <a:p>
            <a:pPr lvl="1"/>
            <a:r>
              <a:rPr lang="en-US" sz="2200" dirty="0" smtClean="0">
                <a:solidFill>
                  <a:srgbClr val="FF0000"/>
                </a:solidFill>
              </a:rPr>
              <a:t>The Architecture of the Local Administration &amp; Municipal System</a:t>
            </a:r>
          </a:p>
        </p:txBody>
      </p:sp>
      <p:cxnSp>
        <p:nvCxnSpPr>
          <p:cNvPr id="94" name="Straight Arrow Connector 93"/>
          <p:cNvCxnSpPr/>
          <p:nvPr/>
        </p:nvCxnSpPr>
        <p:spPr>
          <a:xfrm>
            <a:off x="2840278" y="5763589"/>
            <a:ext cx="0" cy="305276"/>
          </a:xfrm>
          <a:prstGeom prst="straightConnector1">
            <a:avLst/>
          </a:prstGeom>
          <a:ln w="9525" cmpd="sng">
            <a:solidFill>
              <a:srgbClr val="FF6600"/>
            </a:solidFill>
            <a:prstDash val="sysDash"/>
            <a:headEnd type="none"/>
            <a:tailEnd type="triangle"/>
          </a:ln>
        </p:spPr>
        <p:style>
          <a:lnRef idx="2">
            <a:schemeClr val="accent1"/>
          </a:lnRef>
          <a:fillRef idx="0">
            <a:schemeClr val="accent1"/>
          </a:fillRef>
          <a:effectRef idx="1">
            <a:schemeClr val="accent1"/>
          </a:effectRef>
          <a:fontRef idx="minor">
            <a:schemeClr val="tx1"/>
          </a:fontRef>
        </p:style>
      </p:cxnSp>
      <p:cxnSp>
        <p:nvCxnSpPr>
          <p:cNvPr id="95" name="Straight Arrow Connector 94"/>
          <p:cNvCxnSpPr/>
          <p:nvPr/>
        </p:nvCxnSpPr>
        <p:spPr>
          <a:xfrm>
            <a:off x="5050212" y="5762639"/>
            <a:ext cx="0" cy="305276"/>
          </a:xfrm>
          <a:prstGeom prst="straightConnector1">
            <a:avLst/>
          </a:prstGeom>
          <a:ln w="9525" cmpd="sng">
            <a:solidFill>
              <a:srgbClr val="FF6600"/>
            </a:solidFill>
            <a:prstDash val="sysDash"/>
            <a:headEnd type="none"/>
            <a:tailEnd type="triangle"/>
          </a:ln>
        </p:spPr>
        <p:style>
          <a:lnRef idx="2">
            <a:schemeClr val="accent1"/>
          </a:lnRef>
          <a:fillRef idx="0">
            <a:schemeClr val="accent1"/>
          </a:fillRef>
          <a:effectRef idx="1">
            <a:schemeClr val="accent1"/>
          </a:effectRef>
          <a:fontRef idx="minor">
            <a:schemeClr val="tx1"/>
          </a:fontRef>
        </p:style>
      </p:cxnSp>
      <p:cxnSp>
        <p:nvCxnSpPr>
          <p:cNvPr id="96" name="Straight Arrow Connector 95"/>
          <p:cNvCxnSpPr/>
          <p:nvPr/>
        </p:nvCxnSpPr>
        <p:spPr>
          <a:xfrm>
            <a:off x="3638914" y="5762639"/>
            <a:ext cx="0" cy="305276"/>
          </a:xfrm>
          <a:prstGeom prst="straightConnector1">
            <a:avLst/>
          </a:prstGeom>
          <a:ln w="9525" cmpd="sng">
            <a:solidFill>
              <a:srgbClr val="FF6600"/>
            </a:solidFill>
            <a:prstDash val="sysDash"/>
            <a:headEnd type="none"/>
            <a:tailEnd type="triangle"/>
          </a:ln>
        </p:spPr>
        <p:style>
          <a:lnRef idx="2">
            <a:schemeClr val="accent1"/>
          </a:lnRef>
          <a:fillRef idx="0">
            <a:schemeClr val="accent1"/>
          </a:fillRef>
          <a:effectRef idx="1">
            <a:schemeClr val="accent1"/>
          </a:effectRef>
          <a:fontRef idx="minor">
            <a:schemeClr val="tx1"/>
          </a:fontRef>
        </p:style>
      </p:cxnSp>
      <p:cxnSp>
        <p:nvCxnSpPr>
          <p:cNvPr id="97" name="Straight Arrow Connector 96"/>
          <p:cNvCxnSpPr/>
          <p:nvPr/>
        </p:nvCxnSpPr>
        <p:spPr>
          <a:xfrm>
            <a:off x="4359953" y="5762639"/>
            <a:ext cx="0" cy="305276"/>
          </a:xfrm>
          <a:prstGeom prst="straightConnector1">
            <a:avLst/>
          </a:prstGeom>
          <a:ln w="9525" cmpd="sng">
            <a:solidFill>
              <a:srgbClr val="FF6600"/>
            </a:solidFill>
            <a:prstDash val="sysDash"/>
            <a:headEnd type="none"/>
            <a:tailEnd type="triangle"/>
          </a:ln>
        </p:spPr>
        <p:style>
          <a:lnRef idx="2">
            <a:schemeClr val="accent1"/>
          </a:lnRef>
          <a:fillRef idx="0">
            <a:schemeClr val="accent1"/>
          </a:fillRef>
          <a:effectRef idx="1">
            <a:schemeClr val="accent1"/>
          </a:effectRef>
          <a:fontRef idx="minor">
            <a:schemeClr val="tx1"/>
          </a:fontRef>
        </p:style>
      </p:cxnSp>
      <p:cxnSp>
        <p:nvCxnSpPr>
          <p:cNvPr id="98" name="Straight Arrow Connector 97"/>
          <p:cNvCxnSpPr/>
          <p:nvPr/>
        </p:nvCxnSpPr>
        <p:spPr>
          <a:xfrm>
            <a:off x="5696951" y="5780718"/>
            <a:ext cx="0" cy="305276"/>
          </a:xfrm>
          <a:prstGeom prst="straightConnector1">
            <a:avLst/>
          </a:prstGeom>
          <a:ln w="9525" cmpd="sng">
            <a:solidFill>
              <a:srgbClr val="FF6600"/>
            </a:solidFill>
            <a:prstDash val="sysDash"/>
            <a:headEnd type="none"/>
            <a:tailEnd type="triangle"/>
          </a:ln>
        </p:spPr>
        <p:style>
          <a:lnRef idx="2">
            <a:schemeClr val="accent1"/>
          </a:lnRef>
          <a:fillRef idx="0">
            <a:schemeClr val="accent1"/>
          </a:fillRef>
          <a:effectRef idx="1">
            <a:schemeClr val="accent1"/>
          </a:effectRef>
          <a:fontRef idx="minor">
            <a:schemeClr val="tx1"/>
          </a:fontRef>
        </p:style>
      </p:cxnSp>
      <p:cxnSp>
        <p:nvCxnSpPr>
          <p:cNvPr id="99" name="Straight Arrow Connector 98"/>
          <p:cNvCxnSpPr/>
          <p:nvPr/>
        </p:nvCxnSpPr>
        <p:spPr>
          <a:xfrm>
            <a:off x="6381754" y="5768032"/>
            <a:ext cx="0" cy="305276"/>
          </a:xfrm>
          <a:prstGeom prst="straightConnector1">
            <a:avLst/>
          </a:prstGeom>
          <a:ln w="9525" cmpd="sng">
            <a:solidFill>
              <a:srgbClr val="FF6600"/>
            </a:solidFill>
            <a:prstDash val="sysDash"/>
            <a:headEnd type="none"/>
            <a:tailEnd type="triangle"/>
          </a:ln>
        </p:spPr>
        <p:style>
          <a:lnRef idx="2">
            <a:schemeClr val="accent1"/>
          </a:lnRef>
          <a:fillRef idx="0">
            <a:schemeClr val="accent1"/>
          </a:fillRef>
          <a:effectRef idx="1">
            <a:schemeClr val="accent1"/>
          </a:effectRef>
          <a:fontRef idx="minor">
            <a:schemeClr val="tx1"/>
          </a:fontRef>
        </p:style>
      </p:cxnSp>
      <p:cxnSp>
        <p:nvCxnSpPr>
          <p:cNvPr id="100" name="Straight Arrow Connector 99"/>
          <p:cNvCxnSpPr/>
          <p:nvPr/>
        </p:nvCxnSpPr>
        <p:spPr>
          <a:xfrm>
            <a:off x="7237455" y="5768032"/>
            <a:ext cx="0" cy="305276"/>
          </a:xfrm>
          <a:prstGeom prst="straightConnector1">
            <a:avLst/>
          </a:prstGeom>
          <a:ln w="9525" cmpd="sng">
            <a:solidFill>
              <a:srgbClr val="FF6600"/>
            </a:solidFill>
            <a:prstDash val="sysDash"/>
            <a:headEnd type="none"/>
            <a:tailEnd type="triangle"/>
          </a:ln>
        </p:spPr>
        <p:style>
          <a:lnRef idx="2">
            <a:schemeClr val="accent1"/>
          </a:lnRef>
          <a:fillRef idx="0">
            <a:schemeClr val="accent1"/>
          </a:fillRef>
          <a:effectRef idx="1">
            <a:schemeClr val="accent1"/>
          </a:effectRef>
          <a:fontRef idx="minor">
            <a:schemeClr val="tx1"/>
          </a:fontRef>
        </p:style>
      </p:cxnSp>
      <p:cxnSp>
        <p:nvCxnSpPr>
          <p:cNvPr id="59" name="Straight Arrow Connector 58"/>
          <p:cNvCxnSpPr/>
          <p:nvPr/>
        </p:nvCxnSpPr>
        <p:spPr>
          <a:xfrm>
            <a:off x="2364294" y="3807541"/>
            <a:ext cx="4620" cy="2261324"/>
          </a:xfrm>
          <a:prstGeom prst="straightConnector1">
            <a:avLst/>
          </a:prstGeom>
          <a:ln w="12700" cap="flat" cmpd="sng" algn="ctr">
            <a:solidFill>
              <a:srgbClr val="FF0000"/>
            </a:solidFill>
            <a:prstDash val="sysDash"/>
            <a:round/>
            <a:headEnd type="non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61" name="Straight Arrow Connector 60"/>
          <p:cNvCxnSpPr/>
          <p:nvPr/>
        </p:nvCxnSpPr>
        <p:spPr>
          <a:xfrm flipH="1">
            <a:off x="3262725" y="3807542"/>
            <a:ext cx="1" cy="2261323"/>
          </a:xfrm>
          <a:prstGeom prst="straightConnector1">
            <a:avLst/>
          </a:prstGeom>
          <a:ln w="6350" cap="flat" cmpd="sng" algn="ctr">
            <a:solidFill>
              <a:srgbClr val="FF0000"/>
            </a:solidFill>
            <a:prstDash val="sysDash"/>
            <a:round/>
            <a:headEnd type="non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63" name="Straight Arrow Connector 62"/>
          <p:cNvCxnSpPr/>
          <p:nvPr/>
        </p:nvCxnSpPr>
        <p:spPr>
          <a:xfrm flipH="1">
            <a:off x="4137679" y="3807542"/>
            <a:ext cx="761" cy="2261323"/>
          </a:xfrm>
          <a:prstGeom prst="straightConnector1">
            <a:avLst/>
          </a:prstGeom>
          <a:ln w="6350" cap="flat" cmpd="sng" algn="ctr">
            <a:solidFill>
              <a:srgbClr val="FF0000"/>
            </a:solidFill>
            <a:prstDash val="sysDash"/>
            <a:round/>
            <a:headEnd type="non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65" name="Straight Arrow Connector 64"/>
          <p:cNvCxnSpPr>
            <a:endCxn id="75" idx="2"/>
          </p:cNvCxnSpPr>
          <p:nvPr/>
        </p:nvCxnSpPr>
        <p:spPr>
          <a:xfrm flipH="1">
            <a:off x="5017626" y="3821822"/>
            <a:ext cx="7504" cy="2247043"/>
          </a:xfrm>
          <a:prstGeom prst="straightConnector1">
            <a:avLst/>
          </a:prstGeom>
          <a:ln w="6350" cap="flat" cmpd="sng" algn="ctr">
            <a:solidFill>
              <a:srgbClr val="FF0000"/>
            </a:solidFill>
            <a:prstDash val="sysDash"/>
            <a:round/>
            <a:headEnd type="non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69" name="Straight Arrow Connector 68"/>
          <p:cNvCxnSpPr/>
          <p:nvPr/>
        </p:nvCxnSpPr>
        <p:spPr>
          <a:xfrm>
            <a:off x="5893205" y="3807541"/>
            <a:ext cx="0" cy="2261324"/>
          </a:xfrm>
          <a:prstGeom prst="straightConnector1">
            <a:avLst/>
          </a:prstGeom>
          <a:ln w="6350" cap="flat" cmpd="sng" algn="ctr">
            <a:solidFill>
              <a:srgbClr val="FF0000"/>
            </a:solidFill>
            <a:prstDash val="sysDash"/>
            <a:round/>
            <a:headEnd type="non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71" name="Straight Arrow Connector 70"/>
          <p:cNvCxnSpPr/>
          <p:nvPr/>
        </p:nvCxnSpPr>
        <p:spPr>
          <a:xfrm flipH="1">
            <a:off x="6763112" y="3821822"/>
            <a:ext cx="2134" cy="2247043"/>
          </a:xfrm>
          <a:prstGeom prst="straightConnector1">
            <a:avLst/>
          </a:prstGeom>
          <a:ln w="6350" cap="flat" cmpd="sng" algn="ctr">
            <a:solidFill>
              <a:srgbClr val="FF0000"/>
            </a:solidFill>
            <a:prstDash val="sysDash"/>
            <a:round/>
            <a:headEnd type="non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73" name="Straight Arrow Connector 72"/>
          <p:cNvCxnSpPr/>
          <p:nvPr/>
        </p:nvCxnSpPr>
        <p:spPr>
          <a:xfrm>
            <a:off x="7644467" y="3807541"/>
            <a:ext cx="0" cy="2261324"/>
          </a:xfrm>
          <a:prstGeom prst="straightConnector1">
            <a:avLst/>
          </a:prstGeom>
          <a:ln w="6350" cap="flat" cmpd="sng" algn="ctr">
            <a:solidFill>
              <a:srgbClr val="FF0000"/>
            </a:solidFill>
            <a:prstDash val="sysDash"/>
            <a:round/>
            <a:headEnd type="non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101" name="Rectangle 100"/>
          <p:cNvSpPr/>
          <p:nvPr/>
        </p:nvSpPr>
        <p:spPr>
          <a:xfrm>
            <a:off x="184039" y="1602504"/>
            <a:ext cx="762000" cy="762000"/>
          </a:xfrm>
          <a:prstGeom prst="rect">
            <a:avLst/>
          </a:prstGeom>
          <a:solidFill>
            <a:schemeClr val="accent6">
              <a:lumMod val="40000"/>
              <a:lumOff val="60000"/>
            </a:schemeClr>
          </a:solidFill>
          <a:ln w="12700" cap="flat" cmpd="sng" algn="ctr">
            <a:solidFill>
              <a:srgbClr val="0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Ministry of </a:t>
            </a:r>
          </a:p>
          <a:p>
            <a:pPr algn="ctr"/>
            <a:r>
              <a:rPr lang="en-US" sz="1100" b="1" dirty="0" smtClean="0">
                <a:solidFill>
                  <a:srgbClr val="FF0000"/>
                </a:solidFill>
              </a:rPr>
              <a:t>Interior</a:t>
            </a:r>
            <a:endParaRPr lang="en-US" sz="1100" b="1" dirty="0">
              <a:solidFill>
                <a:srgbClr val="FF0000"/>
              </a:solidFill>
            </a:endParaRPr>
          </a:p>
        </p:txBody>
      </p:sp>
      <p:cxnSp>
        <p:nvCxnSpPr>
          <p:cNvPr id="102" name="Straight Arrow Connector 101"/>
          <p:cNvCxnSpPr>
            <a:stCxn id="101" idx="2"/>
          </p:cNvCxnSpPr>
          <p:nvPr/>
        </p:nvCxnSpPr>
        <p:spPr>
          <a:xfrm>
            <a:off x="565039" y="2364504"/>
            <a:ext cx="4419" cy="681037"/>
          </a:xfrm>
          <a:prstGeom prst="straightConnector1">
            <a:avLst/>
          </a:prstGeom>
          <a:ln w="25400"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108" name="Straight Arrow Connector 107"/>
          <p:cNvCxnSpPr/>
          <p:nvPr/>
        </p:nvCxnSpPr>
        <p:spPr>
          <a:xfrm>
            <a:off x="688245" y="2364504"/>
            <a:ext cx="0" cy="681039"/>
          </a:xfrm>
          <a:prstGeom prst="straightConnector1">
            <a:avLst/>
          </a:prstGeom>
          <a:ln w="25400" cap="flat" cmpd="sng" algn="ctr">
            <a:solidFill>
              <a:srgbClr val="008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111" name="Rectangle 110"/>
          <p:cNvSpPr/>
          <p:nvPr/>
        </p:nvSpPr>
        <p:spPr>
          <a:xfrm>
            <a:off x="8208085" y="1602504"/>
            <a:ext cx="762000" cy="762000"/>
          </a:xfrm>
          <a:prstGeom prst="rect">
            <a:avLst/>
          </a:prstGeom>
          <a:solidFill>
            <a:srgbClr val="FCD5B5"/>
          </a:solidFill>
          <a:ln w="12700" cap="flat" cmpd="sng" algn="ctr">
            <a:solidFill>
              <a:srgbClr val="0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Ministry of </a:t>
            </a:r>
          </a:p>
          <a:p>
            <a:pPr algn="ctr"/>
            <a:r>
              <a:rPr lang="en-US" sz="1100" b="1" dirty="0" smtClean="0">
                <a:solidFill>
                  <a:srgbClr val="FF0000"/>
                </a:solidFill>
              </a:rPr>
              <a:t>Municipal</a:t>
            </a:r>
          </a:p>
          <a:p>
            <a:pPr algn="ctr"/>
            <a:r>
              <a:rPr lang="en-US" sz="1100" b="1" dirty="0" smtClean="0">
                <a:solidFill>
                  <a:srgbClr val="FF0000"/>
                </a:solidFill>
              </a:rPr>
              <a:t>Affairs</a:t>
            </a:r>
            <a:endParaRPr lang="en-US" sz="1100" b="1" dirty="0">
              <a:solidFill>
                <a:srgbClr val="FF0000"/>
              </a:solidFill>
            </a:endParaRPr>
          </a:p>
        </p:txBody>
      </p:sp>
      <p:cxnSp>
        <p:nvCxnSpPr>
          <p:cNvPr id="113" name="Elbow Connector 112"/>
          <p:cNvCxnSpPr>
            <a:stCxn id="111" idx="2"/>
            <a:endCxn id="67" idx="6"/>
          </p:cNvCxnSpPr>
          <p:nvPr/>
        </p:nvCxnSpPr>
        <p:spPr>
          <a:xfrm rot="5400000">
            <a:off x="4259664" y="1174803"/>
            <a:ext cx="3139721" cy="5519123"/>
          </a:xfrm>
          <a:prstGeom prst="bentConnector2">
            <a:avLst/>
          </a:prstGeom>
          <a:ln w="6350" cmpd="sng">
            <a:solidFill>
              <a:srgbClr val="FF0000"/>
            </a:solidFill>
            <a:prstDash val="sysDash"/>
            <a:headEnd type="none"/>
            <a:tailEnd type="triangle"/>
          </a:ln>
        </p:spPr>
        <p:style>
          <a:lnRef idx="2">
            <a:schemeClr val="accent1"/>
          </a:lnRef>
          <a:fillRef idx="0">
            <a:schemeClr val="accent1"/>
          </a:fillRef>
          <a:effectRef idx="1">
            <a:schemeClr val="accent1"/>
          </a:effectRef>
          <a:fontRef idx="minor">
            <a:schemeClr val="tx1"/>
          </a:fontRef>
        </p:style>
      </p:cxnSp>
      <p:sp>
        <p:nvSpPr>
          <p:cNvPr id="57" name="Oval 56"/>
          <p:cNvSpPr/>
          <p:nvPr/>
        </p:nvSpPr>
        <p:spPr>
          <a:xfrm>
            <a:off x="3401076" y="5269282"/>
            <a:ext cx="475675" cy="469885"/>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Oval 55"/>
          <p:cNvSpPr/>
          <p:nvPr/>
        </p:nvSpPr>
        <p:spPr>
          <a:xfrm>
            <a:off x="4109565" y="5269282"/>
            <a:ext cx="475675" cy="469885"/>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Oval 52"/>
          <p:cNvSpPr/>
          <p:nvPr/>
        </p:nvSpPr>
        <p:spPr>
          <a:xfrm>
            <a:off x="4724400" y="5153040"/>
            <a:ext cx="577275" cy="586127"/>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Oval 53"/>
          <p:cNvSpPr/>
          <p:nvPr/>
        </p:nvSpPr>
        <p:spPr>
          <a:xfrm>
            <a:off x="5447858" y="5269282"/>
            <a:ext cx="475675" cy="469885"/>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6153107" y="5269282"/>
            <a:ext cx="475675" cy="469885"/>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6984031" y="5269282"/>
            <a:ext cx="475675" cy="469885"/>
          </a:xfrm>
          <a:prstGeom prst="ellipse">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5" name="Rectangle 114"/>
          <p:cNvSpPr/>
          <p:nvPr/>
        </p:nvSpPr>
        <p:spPr>
          <a:xfrm>
            <a:off x="1141018" y="1455972"/>
            <a:ext cx="762000" cy="762000"/>
          </a:xfrm>
          <a:prstGeom prst="rect">
            <a:avLst/>
          </a:prstGeom>
          <a:noFill/>
          <a:ln w="12700" cap="flat" cmpd="sng" algn="ctr">
            <a:solidFill>
              <a:srgbClr val="0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Ministry of </a:t>
            </a:r>
          </a:p>
          <a:p>
            <a:pPr algn="ctr"/>
            <a:r>
              <a:rPr lang="en-US" sz="1100" b="1" dirty="0" smtClean="0">
                <a:solidFill>
                  <a:srgbClr val="FF0000"/>
                </a:solidFill>
              </a:rPr>
              <a:t>Planning</a:t>
            </a:r>
            <a:endParaRPr lang="en-US" sz="1100" b="1" dirty="0">
              <a:solidFill>
                <a:srgbClr val="FF0000"/>
              </a:solidFill>
            </a:endParaRPr>
          </a:p>
        </p:txBody>
      </p:sp>
      <p:sp>
        <p:nvSpPr>
          <p:cNvPr id="116" name="Striped Right Arrow 115"/>
          <p:cNvSpPr/>
          <p:nvPr/>
        </p:nvSpPr>
        <p:spPr>
          <a:xfrm rot="5400000">
            <a:off x="-304625" y="3941313"/>
            <a:ext cx="3667732" cy="294318"/>
          </a:xfrm>
          <a:prstGeom prst="stripedRightArrow">
            <a:avLst/>
          </a:prstGeom>
          <a:gradFill flip="none" rotWithShape="1">
            <a:gsLst>
              <a:gs pos="0">
                <a:srgbClr val="008000"/>
              </a:gs>
              <a:gs pos="100000">
                <a:srgbClr val="FFFFFF"/>
              </a:gs>
            </a:gsLst>
            <a:path path="circle">
              <a:fillToRect l="100000" t="100000"/>
            </a:path>
            <a:tileRect r="-100000" b="-100000"/>
          </a:gra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91236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35704" y="2205789"/>
            <a:ext cx="7833980" cy="1898316"/>
          </a:xfrm>
          <a:prstGeom prst="rect">
            <a:avLst/>
          </a:prstGeom>
          <a:solidFill>
            <a:schemeClr val="bg1">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p:nvSpPr>
        <p:spPr>
          <a:xfrm>
            <a:off x="935704" y="4104105"/>
            <a:ext cx="7833980" cy="2205790"/>
          </a:xfrm>
          <a:prstGeom prst="rect">
            <a:avLst/>
          </a:prstGeom>
          <a:solidFill>
            <a:srgbClr val="F2F2F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935704" y="923476"/>
            <a:ext cx="7833980" cy="5262979"/>
          </a:xfrm>
          <a:prstGeom prst="rect">
            <a:avLst/>
          </a:prstGeom>
        </p:spPr>
        <p:txBody>
          <a:bodyPr wrap="square">
            <a:spAutoFit/>
          </a:bodyPr>
          <a:lstStyle/>
          <a:p>
            <a:r>
              <a:rPr lang="en-US" sz="2400" b="1" dirty="0">
                <a:solidFill>
                  <a:srgbClr val="FF0000"/>
                </a:solidFill>
                <a:latin typeface="Avenir Book"/>
                <a:cs typeface="Avenir Book"/>
              </a:rPr>
              <a:t>T</a:t>
            </a:r>
            <a:r>
              <a:rPr lang="en-US" sz="2400" b="1" dirty="0" smtClean="0">
                <a:solidFill>
                  <a:srgbClr val="FF0000"/>
                </a:solidFill>
                <a:latin typeface="Avenir Book"/>
                <a:cs typeface="Avenir Book"/>
              </a:rPr>
              <a:t>he EU Programme of Support to Democratic Governance</a:t>
            </a:r>
            <a:r>
              <a:rPr lang="en-US" sz="2400" dirty="0" smtClean="0">
                <a:solidFill>
                  <a:srgbClr val="FF0000"/>
                </a:solidFill>
                <a:latin typeface="Avenir Book"/>
                <a:cs typeface="Avenir Book"/>
              </a:rPr>
              <a:t> </a:t>
            </a:r>
            <a:r>
              <a:rPr lang="en-US" sz="2400" dirty="0" smtClean="0">
                <a:latin typeface="Avenir Book"/>
                <a:cs typeface="Avenir Book"/>
              </a:rPr>
              <a:t>will provide support along two complementary tracks of intervention:</a:t>
            </a:r>
          </a:p>
          <a:p>
            <a:endParaRPr lang="en-US" sz="2400" dirty="0" smtClean="0">
              <a:latin typeface="Avenir Book"/>
              <a:cs typeface="Avenir Book"/>
            </a:endParaRPr>
          </a:p>
          <a:p>
            <a:pPr marL="457200" indent="-457200">
              <a:buFont typeface="+mj-lt"/>
              <a:buAutoNum type="arabicPeriod"/>
            </a:pPr>
            <a:r>
              <a:rPr lang="en-US" sz="2400" dirty="0" smtClean="0">
                <a:latin typeface="Avenir Book"/>
                <a:cs typeface="Avenir Book"/>
              </a:rPr>
              <a:t>Support the process of articulation and reaching consensus on Jordan’s Decentralization Vision and Policy and the development of the National Strategy and Programme for their application;</a:t>
            </a:r>
          </a:p>
          <a:p>
            <a:pPr marL="457200" indent="-457200">
              <a:buFont typeface="+mj-lt"/>
              <a:buAutoNum type="arabicPeriod"/>
            </a:pPr>
            <a:endParaRPr lang="en-US" sz="2400" dirty="0" smtClean="0">
              <a:latin typeface="Avenir Book"/>
              <a:cs typeface="Avenir Book"/>
            </a:endParaRPr>
          </a:p>
          <a:p>
            <a:pPr marL="457200" indent="-457200">
              <a:buFont typeface="+mj-lt"/>
              <a:buAutoNum type="arabicPeriod"/>
            </a:pPr>
            <a:r>
              <a:rPr lang="en-US" sz="2400" dirty="0" smtClean="0">
                <a:latin typeface="Avenir Book"/>
                <a:cs typeface="Avenir Book"/>
              </a:rPr>
              <a:t>Launch an Integrated Local Development Pilot to Illustrate tangible improvement in the performance of an enhanced and integrated system of the local administration in a governorate and its municipalities and in the quality of Local Development outputs; </a:t>
            </a:r>
          </a:p>
        </p:txBody>
      </p:sp>
      <p:pic>
        <p:nvPicPr>
          <p:cNvPr id="7" name="Picture 6" descr="Macintosh HD:Users:sally:Documents:UNCDF:Communications Materials:UNCDF Branding:UNCDF_logo.png"/>
          <p:cNvPicPr/>
          <p:nvPr/>
        </p:nvPicPr>
        <p:blipFill>
          <a:blip r:embed="rId2"/>
          <a:srcRect/>
          <a:stretch>
            <a:fillRect/>
          </a:stretch>
        </p:blipFill>
        <p:spPr bwMode="auto">
          <a:xfrm>
            <a:off x="0" y="0"/>
            <a:ext cx="935704" cy="945222"/>
          </a:xfrm>
          <a:prstGeom prst="rect">
            <a:avLst/>
          </a:prstGeom>
          <a:noFill/>
        </p:spPr>
      </p:pic>
      <p:sp>
        <p:nvSpPr>
          <p:cNvPr id="8" name="Rectangle 7"/>
          <p:cNvSpPr/>
          <p:nvPr/>
        </p:nvSpPr>
        <p:spPr>
          <a:xfrm>
            <a:off x="935704" y="0"/>
            <a:ext cx="8208296" cy="878374"/>
          </a:xfrm>
          <a:prstGeom prst="rect">
            <a:avLst/>
          </a:prstGeom>
          <a:solidFill>
            <a:srgbClr val="0B0763"/>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lvl="1"/>
            <a:r>
              <a:rPr lang="en-US" sz="2200" dirty="0" smtClean="0"/>
              <a:t>The Decentralization &amp; Local Development Support Programme</a:t>
            </a:r>
          </a:p>
          <a:p>
            <a:pPr lvl="1"/>
            <a:r>
              <a:rPr lang="en-US" sz="2200" dirty="0" smtClean="0">
                <a:solidFill>
                  <a:srgbClr val="FF0000"/>
                </a:solidFill>
              </a:rPr>
              <a:t>EU Programme Scope and Areas of Focus</a:t>
            </a:r>
          </a:p>
        </p:txBody>
      </p:sp>
    </p:spTree>
    <p:extLst>
      <p:ext uri="{BB962C8B-B14F-4D97-AF65-F5344CB8AC3E}">
        <p14:creationId xmlns:p14="http://schemas.microsoft.com/office/powerpoint/2010/main" val="4131475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acintosh HD:Users:sally:Documents:UNCDF:Communications Materials:UNCDF Branding:UNCDF_logo.png"/>
          <p:cNvPicPr/>
          <p:nvPr/>
        </p:nvPicPr>
        <p:blipFill>
          <a:blip r:embed="rId2"/>
          <a:srcRect/>
          <a:stretch>
            <a:fillRect/>
          </a:stretch>
        </p:blipFill>
        <p:spPr bwMode="auto">
          <a:xfrm>
            <a:off x="0" y="1350168"/>
            <a:ext cx="1417052" cy="1363578"/>
          </a:xfrm>
          <a:prstGeom prst="rect">
            <a:avLst/>
          </a:prstGeom>
          <a:noFill/>
        </p:spPr>
      </p:pic>
      <p:sp>
        <p:nvSpPr>
          <p:cNvPr id="5" name="Rectangle 4"/>
          <p:cNvSpPr/>
          <p:nvPr/>
        </p:nvSpPr>
        <p:spPr>
          <a:xfrm>
            <a:off x="1417052" y="1350167"/>
            <a:ext cx="7726947" cy="1363579"/>
          </a:xfrm>
          <a:prstGeom prst="rect">
            <a:avLst/>
          </a:prstGeom>
          <a:solidFill>
            <a:srgbClr val="0B076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600" b="1" dirty="0" smtClean="0">
                <a:solidFill>
                  <a:srgbClr val="FF0000"/>
                </a:solidFill>
              </a:rPr>
              <a:t>Result 1:</a:t>
            </a:r>
            <a:r>
              <a:rPr lang="en-US" sz="2600" dirty="0" smtClean="0"/>
              <a:t> Detail of Strategy Development Process</a:t>
            </a:r>
            <a:endParaRPr lang="en-US" sz="2600" dirty="0"/>
          </a:p>
        </p:txBody>
      </p:sp>
    </p:spTree>
    <p:extLst>
      <p:ext uri="{BB962C8B-B14F-4D97-AF65-F5344CB8AC3E}">
        <p14:creationId xmlns:p14="http://schemas.microsoft.com/office/powerpoint/2010/main" val="8878311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a:spLocks noGrp="1"/>
          </p:cNvSpPr>
          <p:nvPr>
            <p:ph type="title"/>
          </p:nvPr>
        </p:nvSpPr>
        <p:spPr>
          <a:xfrm>
            <a:off x="621144" y="1"/>
            <a:ext cx="8522855" cy="381000"/>
          </a:xfrm>
          <a:solidFill>
            <a:srgbClr val="000090"/>
          </a:solidFill>
        </p:spPr>
        <p:txBody>
          <a:bodyPr>
            <a:noAutofit/>
          </a:bodyPr>
          <a:lstStyle/>
          <a:p>
            <a:pPr marL="457200" lvl="0" indent="-457200" algn="l" eaLnBrk="1" hangingPunct="1">
              <a:lnSpc>
                <a:spcPct val="80000"/>
              </a:lnSpc>
              <a:spcBef>
                <a:spcPct val="20000"/>
              </a:spcBef>
              <a:defRPr/>
            </a:pPr>
            <a:r>
              <a:rPr lang="en-GB" sz="2400" dirty="0" smtClean="0">
                <a:solidFill>
                  <a:srgbClr val="FFFFFF"/>
                </a:solidFill>
                <a:latin typeface="Times New Roman"/>
                <a:cs typeface="Times New Roman"/>
              </a:rPr>
              <a:t>Reconstructing/Reforming a Local Government System:</a:t>
            </a:r>
            <a:endParaRPr lang="nl-NL" sz="1600" dirty="0" smtClean="0">
              <a:solidFill>
                <a:srgbClr val="FFFFFF"/>
              </a:solidFill>
              <a:latin typeface="Times New Roman"/>
              <a:cs typeface="Times New Roman"/>
            </a:endParaRPr>
          </a:p>
        </p:txBody>
      </p:sp>
      <p:sp>
        <p:nvSpPr>
          <p:cNvPr id="5" name="Tijdelijke aanduiding voor inhoud 2"/>
          <p:cNvSpPr txBox="1">
            <a:spLocks/>
          </p:cNvSpPr>
          <p:nvPr/>
        </p:nvSpPr>
        <p:spPr bwMode="auto">
          <a:xfrm>
            <a:off x="381000" y="2184400"/>
            <a:ext cx="8458200" cy="41608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57200" marR="0" lvl="0" indent="-457200" algn="l" defTabSz="914400" rtl="0" eaLnBrk="1" fontAlgn="base" latinLnBrk="0" hangingPunct="1">
              <a:lnSpc>
                <a:spcPct val="80000"/>
              </a:lnSpc>
              <a:spcBef>
                <a:spcPct val="20000"/>
              </a:spcBef>
              <a:spcAft>
                <a:spcPct val="0"/>
              </a:spcAft>
              <a:buClrTx/>
              <a:buSzTx/>
              <a:buFontTx/>
              <a:buNone/>
              <a:tabLst/>
              <a:defRPr/>
            </a:pPr>
            <a:endParaRPr kumimoji="0" lang="en-US" sz="2200" b="0" i="0" u="none" strike="noStrike" kern="0" cap="none" spc="0" normalizeH="0" baseline="0" noProof="0" dirty="0" smtClean="0">
              <a:ln>
                <a:noFill/>
              </a:ln>
              <a:solidFill>
                <a:srgbClr val="00B6DC"/>
              </a:solidFill>
              <a:effectLst/>
              <a:uLnTx/>
              <a:uFillTx/>
              <a:latin typeface="+mn-lt"/>
              <a:ea typeface="ＭＳ Ｐゴシック" pitchFamily="-109" charset="-128"/>
              <a:cs typeface="ＭＳ Ｐゴシック" pitchFamily="-109" charset="-128"/>
            </a:endParaRPr>
          </a:p>
          <a:p>
            <a:pPr marL="457200" marR="0" lvl="0" indent="-457200" algn="l" defTabSz="914400" rtl="0" eaLnBrk="1" fontAlgn="base" latinLnBrk="0" hangingPunct="1">
              <a:lnSpc>
                <a:spcPct val="80000"/>
              </a:lnSpc>
              <a:spcBef>
                <a:spcPct val="20000"/>
              </a:spcBef>
              <a:spcAft>
                <a:spcPct val="0"/>
              </a:spcAft>
              <a:buClrTx/>
              <a:buSzTx/>
              <a:buFontTx/>
              <a:buNone/>
              <a:tabLst/>
              <a:defRPr/>
            </a:pPr>
            <a:r>
              <a:rPr kumimoji="0" lang="en-US" sz="2200" b="0" u="none" strike="noStrike" kern="0" cap="none" spc="0" normalizeH="0" baseline="0" noProof="0" dirty="0" smtClean="0">
                <a:ln>
                  <a:noFill/>
                </a:ln>
                <a:solidFill>
                  <a:srgbClr val="00B6DC"/>
                </a:solidFill>
                <a:effectLst/>
                <a:uLnTx/>
                <a:uFillTx/>
                <a:latin typeface="+mn-lt"/>
                <a:ea typeface="ＭＳ Ｐゴシック" pitchFamily="-109" charset="-128"/>
                <a:cs typeface="ＭＳ Ｐゴシック" pitchFamily="-109" charset="-128"/>
              </a:rPr>
              <a:t>  </a:t>
            </a:r>
            <a:endParaRPr kumimoji="0" lang="en-US" sz="2200" b="0" u="none" strike="noStrike" kern="0" cap="none" spc="0" normalizeH="0" baseline="0" noProof="0" dirty="0">
              <a:ln>
                <a:noFill/>
              </a:ln>
              <a:solidFill>
                <a:srgbClr val="00B6DC"/>
              </a:solidFill>
              <a:effectLst/>
              <a:uLnTx/>
              <a:uFillTx/>
              <a:latin typeface="+mn-lt"/>
              <a:ea typeface="ＭＳ Ｐゴシック" pitchFamily="-109" charset="-128"/>
              <a:cs typeface="ＭＳ Ｐゴシック" pitchFamily="-109" charset="-128"/>
            </a:endParaRPr>
          </a:p>
        </p:txBody>
      </p:sp>
      <p:sp>
        <p:nvSpPr>
          <p:cNvPr id="6" name="Titel 1"/>
          <p:cNvSpPr txBox="1">
            <a:spLocks/>
          </p:cNvSpPr>
          <p:nvPr/>
        </p:nvSpPr>
        <p:spPr bwMode="auto">
          <a:xfrm>
            <a:off x="621145" y="395168"/>
            <a:ext cx="8522854" cy="253999"/>
          </a:xfrm>
          <a:prstGeom prst="rect">
            <a:avLst/>
          </a:prstGeom>
          <a:solidFill>
            <a:schemeClr val="bg1">
              <a:lumMod val="75000"/>
            </a:schemeClr>
          </a:solidFill>
          <a:ln w="9525">
            <a:noFill/>
            <a:miter lim="800000"/>
            <a:headEnd/>
            <a:tailEnd/>
          </a:ln>
        </p:spPr>
        <p:txBody>
          <a:bodyPr vert="horz" wrap="square" lIns="91440" tIns="45720" rIns="91440" bIns="45720" numCol="1" anchor="ctr" anchorCtr="0" compatLnSpc="1">
            <a:prstTxWarp prst="textNoShape">
              <a:avLst/>
            </a:prstTxWarp>
            <a:noAutofit/>
          </a:bodyPr>
          <a:lstStyle/>
          <a:p>
            <a:pPr marL="457200" indent="-457200">
              <a:lnSpc>
                <a:spcPct val="80000"/>
              </a:lnSpc>
              <a:spcBef>
                <a:spcPct val="20000"/>
              </a:spcBef>
              <a:defRPr/>
            </a:pPr>
            <a:r>
              <a:rPr lang="en-ZA" i="1" dirty="0" smtClean="0">
                <a:latin typeface="Times New Roman"/>
                <a:cs typeface="Times New Roman"/>
              </a:rPr>
              <a:t>Structuring and Launching the Reform Process: Policy &amp; Legal</a:t>
            </a:r>
            <a:endParaRPr kumimoji="0" lang="nl-NL" i="1" u="none" strike="noStrike" kern="0" cap="none" spc="0" normalizeH="0" baseline="0" noProof="0" dirty="0" smtClean="0">
              <a:ln>
                <a:noFill/>
              </a:ln>
              <a:effectLst/>
              <a:uLnTx/>
              <a:uFillTx/>
              <a:latin typeface="Times New Roman"/>
              <a:ea typeface="+mj-ea"/>
              <a:cs typeface="Times New Roman"/>
            </a:endParaRPr>
          </a:p>
        </p:txBody>
      </p:sp>
      <p:sp>
        <p:nvSpPr>
          <p:cNvPr id="7" name="Rectangle 6"/>
          <p:cNvSpPr/>
          <p:nvPr/>
        </p:nvSpPr>
        <p:spPr>
          <a:xfrm>
            <a:off x="3973945" y="3958363"/>
            <a:ext cx="685800" cy="533400"/>
          </a:xfrm>
          <a:prstGeom prst="rect">
            <a:avLst/>
          </a:prstGeom>
          <a:solidFill>
            <a:srgbClr val="FFFF00"/>
          </a:solidFill>
          <a:ln w="127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D &amp; LG Policy</a:t>
            </a:r>
            <a:endParaRPr lang="en-US" sz="1200" dirty="0">
              <a:solidFill>
                <a:srgbClr val="000000"/>
              </a:solidFill>
            </a:endParaRPr>
          </a:p>
        </p:txBody>
      </p:sp>
      <p:sp>
        <p:nvSpPr>
          <p:cNvPr id="8" name="Rectangle 7"/>
          <p:cNvSpPr/>
          <p:nvPr/>
        </p:nvSpPr>
        <p:spPr>
          <a:xfrm>
            <a:off x="5913580" y="3882163"/>
            <a:ext cx="990600" cy="685800"/>
          </a:xfrm>
          <a:prstGeom prst="rect">
            <a:avLst/>
          </a:prstGeom>
          <a:solidFill>
            <a:srgbClr val="FFFF00"/>
          </a:solidFill>
          <a:ln w="1905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FF0000"/>
                </a:solidFill>
              </a:rPr>
              <a:t>D &amp; LG Law &amp; Regulations</a:t>
            </a:r>
            <a:endParaRPr lang="en-US" sz="1200" dirty="0">
              <a:solidFill>
                <a:srgbClr val="FF0000"/>
              </a:solidFill>
            </a:endParaRPr>
          </a:p>
        </p:txBody>
      </p:sp>
      <p:sp>
        <p:nvSpPr>
          <p:cNvPr id="9" name="Rectangle 8"/>
          <p:cNvSpPr/>
          <p:nvPr/>
        </p:nvSpPr>
        <p:spPr>
          <a:xfrm>
            <a:off x="7098145" y="1678517"/>
            <a:ext cx="1524000" cy="2487083"/>
          </a:xfrm>
          <a:prstGeom prst="rect">
            <a:avLst/>
          </a:prstGeom>
          <a:noFill/>
          <a:ln w="19050"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Alignment of Sector Policies, Laws &amp; Regulations</a:t>
            </a:r>
          </a:p>
          <a:p>
            <a:pPr algn="ctr"/>
            <a:endParaRPr lang="en-US" sz="1200" dirty="0" smtClean="0">
              <a:solidFill>
                <a:schemeClr val="tx1"/>
              </a:solidFill>
            </a:endParaRPr>
          </a:p>
          <a:p>
            <a:pPr algn="ctr"/>
            <a:endParaRPr lang="en-US" sz="1200" dirty="0" smtClean="0">
              <a:solidFill>
                <a:schemeClr val="tx1"/>
              </a:solidFill>
            </a:endParaRPr>
          </a:p>
          <a:p>
            <a:pPr algn="ctr"/>
            <a:endParaRPr lang="en-US" sz="1200" dirty="0" smtClean="0">
              <a:solidFill>
                <a:schemeClr val="tx1"/>
              </a:solidFill>
            </a:endParaRPr>
          </a:p>
          <a:p>
            <a:pPr algn="ctr"/>
            <a:endParaRPr lang="en-US" sz="1200" dirty="0" smtClean="0">
              <a:solidFill>
                <a:schemeClr val="tx1"/>
              </a:solidFill>
            </a:endParaRPr>
          </a:p>
          <a:p>
            <a:pPr algn="ctr"/>
            <a:endParaRPr lang="en-US" sz="1200" dirty="0" smtClean="0">
              <a:solidFill>
                <a:schemeClr val="tx1"/>
              </a:solidFill>
            </a:endParaRPr>
          </a:p>
          <a:p>
            <a:pPr algn="ctr"/>
            <a:endParaRPr lang="en-US" sz="1200" dirty="0" smtClean="0">
              <a:solidFill>
                <a:schemeClr val="tx1"/>
              </a:solidFill>
            </a:endParaRPr>
          </a:p>
          <a:p>
            <a:pPr algn="ctr"/>
            <a:endParaRPr lang="en-US" sz="1200" dirty="0" smtClean="0">
              <a:solidFill>
                <a:schemeClr val="tx1"/>
              </a:solidFill>
            </a:endParaRPr>
          </a:p>
          <a:p>
            <a:pPr algn="ctr"/>
            <a:endParaRPr lang="en-US" sz="1200" dirty="0" smtClean="0">
              <a:solidFill>
                <a:schemeClr val="tx1"/>
              </a:solidFill>
            </a:endParaRPr>
          </a:p>
          <a:p>
            <a:pPr algn="ctr"/>
            <a:endParaRPr lang="en-US" sz="1200" dirty="0" smtClean="0">
              <a:solidFill>
                <a:schemeClr val="tx1"/>
              </a:solidFill>
            </a:endParaRPr>
          </a:p>
          <a:p>
            <a:pPr algn="ctr"/>
            <a:r>
              <a:rPr lang="en-US" sz="1200" dirty="0" smtClean="0">
                <a:solidFill>
                  <a:schemeClr val="tx1"/>
                </a:solidFill>
              </a:rPr>
              <a:t> </a:t>
            </a:r>
            <a:endParaRPr lang="en-US" sz="1200" dirty="0">
              <a:solidFill>
                <a:schemeClr val="tx1"/>
              </a:solidFill>
            </a:endParaRPr>
          </a:p>
        </p:txBody>
      </p:sp>
      <p:sp>
        <p:nvSpPr>
          <p:cNvPr id="10" name="Rectangle 9"/>
          <p:cNvSpPr/>
          <p:nvPr/>
        </p:nvSpPr>
        <p:spPr>
          <a:xfrm>
            <a:off x="2297545" y="3958363"/>
            <a:ext cx="685800" cy="533400"/>
          </a:xfrm>
          <a:prstGeom prst="rect">
            <a:avLst/>
          </a:prstGeom>
          <a:solidFill>
            <a:srgbClr val="FFFF00"/>
          </a:solidFill>
          <a:ln w="952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D &amp; LG Vision</a:t>
            </a:r>
            <a:endParaRPr lang="en-US" sz="1200" dirty="0">
              <a:solidFill>
                <a:schemeClr val="tx1"/>
              </a:solidFill>
            </a:endParaRPr>
          </a:p>
        </p:txBody>
      </p:sp>
      <p:sp>
        <p:nvSpPr>
          <p:cNvPr id="11" name="Rectangle 10"/>
          <p:cNvSpPr/>
          <p:nvPr/>
        </p:nvSpPr>
        <p:spPr>
          <a:xfrm>
            <a:off x="621145" y="3297382"/>
            <a:ext cx="990600" cy="533400"/>
          </a:xfrm>
          <a:prstGeom prst="rect">
            <a:avLst/>
          </a:prstGeom>
          <a:solidFill>
            <a:srgbClr val="FFFF00"/>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FF0000"/>
                </a:solidFill>
              </a:rPr>
              <a:t>Parliament Debate</a:t>
            </a:r>
            <a:endParaRPr lang="en-US" sz="1200" dirty="0">
              <a:solidFill>
                <a:srgbClr val="FF0000"/>
              </a:solidFill>
            </a:endParaRPr>
          </a:p>
        </p:txBody>
      </p:sp>
      <p:sp>
        <p:nvSpPr>
          <p:cNvPr id="12" name="Rectangle 11"/>
          <p:cNvSpPr/>
          <p:nvPr/>
        </p:nvSpPr>
        <p:spPr>
          <a:xfrm>
            <a:off x="621145" y="4211782"/>
            <a:ext cx="990600" cy="533400"/>
          </a:xfrm>
          <a:prstGeom prst="rect">
            <a:avLst/>
          </a:prstGeom>
          <a:solidFill>
            <a:srgbClr val="FFFF00"/>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FF0000"/>
                </a:solidFill>
              </a:rPr>
              <a:t>Civil Society</a:t>
            </a:r>
          </a:p>
          <a:p>
            <a:pPr algn="ctr"/>
            <a:r>
              <a:rPr lang="en-US" sz="1200" dirty="0" smtClean="0">
                <a:solidFill>
                  <a:srgbClr val="FF0000"/>
                </a:solidFill>
              </a:rPr>
              <a:t>Debate</a:t>
            </a:r>
            <a:endParaRPr lang="en-US" sz="1200" dirty="0">
              <a:solidFill>
                <a:srgbClr val="FF0000"/>
              </a:solidFill>
            </a:endParaRPr>
          </a:p>
        </p:txBody>
      </p:sp>
      <p:sp>
        <p:nvSpPr>
          <p:cNvPr id="13" name="Rectangle 12"/>
          <p:cNvSpPr/>
          <p:nvPr/>
        </p:nvSpPr>
        <p:spPr>
          <a:xfrm>
            <a:off x="349056" y="2623127"/>
            <a:ext cx="1524000" cy="3200400"/>
          </a:xfrm>
          <a:prstGeom prst="rect">
            <a:avLst/>
          </a:prstGeom>
          <a:noFill/>
          <a:ln w="9525" cap="flat" cmpd="sng" algn="ctr">
            <a:solidFill>
              <a:srgbClr val="0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FF0000"/>
                </a:solidFill>
              </a:rPr>
              <a:t>Articulating a National Vision for D&amp;LG</a:t>
            </a:r>
          </a:p>
          <a:p>
            <a:pPr algn="ctr"/>
            <a:endParaRPr lang="en-US" sz="800" dirty="0" smtClean="0">
              <a:solidFill>
                <a:srgbClr val="FF0000"/>
              </a:solidFill>
            </a:endParaRPr>
          </a:p>
          <a:p>
            <a:pPr algn="ctr"/>
            <a:endParaRPr lang="en-US" sz="1200" dirty="0" smtClean="0">
              <a:solidFill>
                <a:srgbClr val="FF0000"/>
              </a:solidFill>
            </a:endParaRPr>
          </a:p>
          <a:p>
            <a:pPr algn="ctr"/>
            <a:endParaRPr lang="en-US" sz="1200" dirty="0" smtClean="0">
              <a:solidFill>
                <a:srgbClr val="FF0000"/>
              </a:solidFill>
            </a:endParaRPr>
          </a:p>
          <a:p>
            <a:pPr algn="ctr"/>
            <a:endParaRPr lang="en-US" sz="1200" dirty="0" smtClean="0">
              <a:solidFill>
                <a:srgbClr val="FF0000"/>
              </a:solidFill>
            </a:endParaRPr>
          </a:p>
          <a:p>
            <a:pPr algn="ctr"/>
            <a:endParaRPr lang="en-US" sz="1200" dirty="0" smtClean="0">
              <a:solidFill>
                <a:srgbClr val="FF0000"/>
              </a:solidFill>
            </a:endParaRPr>
          </a:p>
          <a:p>
            <a:pPr algn="ctr"/>
            <a:endParaRPr lang="en-US" sz="1200" dirty="0" smtClean="0">
              <a:solidFill>
                <a:srgbClr val="FF0000"/>
              </a:solidFill>
            </a:endParaRPr>
          </a:p>
          <a:p>
            <a:pPr algn="ctr"/>
            <a:endParaRPr lang="en-US" sz="1200" dirty="0" smtClean="0">
              <a:solidFill>
                <a:srgbClr val="FF0000"/>
              </a:solidFill>
            </a:endParaRPr>
          </a:p>
          <a:p>
            <a:pPr algn="ctr"/>
            <a:endParaRPr lang="en-US" sz="1200" dirty="0" smtClean="0">
              <a:solidFill>
                <a:srgbClr val="FF0000"/>
              </a:solidFill>
            </a:endParaRPr>
          </a:p>
          <a:p>
            <a:pPr algn="ctr"/>
            <a:endParaRPr lang="en-US" sz="1200" dirty="0" smtClean="0">
              <a:solidFill>
                <a:srgbClr val="FF0000"/>
              </a:solidFill>
            </a:endParaRPr>
          </a:p>
          <a:p>
            <a:pPr algn="ctr"/>
            <a:endParaRPr lang="en-US" sz="1200" dirty="0" smtClean="0">
              <a:solidFill>
                <a:srgbClr val="FF0000"/>
              </a:solidFill>
            </a:endParaRPr>
          </a:p>
          <a:p>
            <a:pPr algn="ctr"/>
            <a:endParaRPr lang="en-US" sz="1200" dirty="0" smtClean="0">
              <a:solidFill>
                <a:srgbClr val="FF0000"/>
              </a:solidFill>
            </a:endParaRPr>
          </a:p>
          <a:p>
            <a:pPr algn="ctr"/>
            <a:endParaRPr lang="en-US" sz="1200" dirty="0" smtClean="0">
              <a:solidFill>
                <a:srgbClr val="FF0000"/>
              </a:solidFill>
            </a:endParaRPr>
          </a:p>
          <a:p>
            <a:pPr algn="ctr"/>
            <a:endParaRPr lang="en-US" sz="1200" dirty="0">
              <a:solidFill>
                <a:srgbClr val="FF0000"/>
              </a:solidFill>
            </a:endParaRPr>
          </a:p>
          <a:p>
            <a:pPr algn="ctr"/>
            <a:endParaRPr lang="en-US" sz="1200" dirty="0">
              <a:solidFill>
                <a:srgbClr val="FF0000"/>
              </a:solidFill>
            </a:endParaRPr>
          </a:p>
        </p:txBody>
      </p:sp>
      <p:sp>
        <p:nvSpPr>
          <p:cNvPr id="14" name="Rectangle 13"/>
          <p:cNvSpPr/>
          <p:nvPr/>
        </p:nvSpPr>
        <p:spPr>
          <a:xfrm>
            <a:off x="621145" y="5126182"/>
            <a:ext cx="990600" cy="533400"/>
          </a:xfrm>
          <a:prstGeom prst="rect">
            <a:avLst/>
          </a:prstGeom>
          <a:solidFill>
            <a:srgbClr val="FFFF00"/>
          </a:solidFill>
          <a:ln w="31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rgbClr val="FF0000"/>
                </a:solidFill>
              </a:rPr>
              <a:t>Technical Consultation</a:t>
            </a:r>
            <a:endParaRPr lang="en-US" sz="1100" dirty="0">
              <a:solidFill>
                <a:srgbClr val="FF0000"/>
              </a:solidFill>
            </a:endParaRPr>
          </a:p>
        </p:txBody>
      </p:sp>
      <p:cxnSp>
        <p:nvCxnSpPr>
          <p:cNvPr id="15" name="Elbow Connector 14"/>
          <p:cNvCxnSpPr>
            <a:stCxn id="11" idx="3"/>
            <a:endCxn id="12" idx="3"/>
          </p:cNvCxnSpPr>
          <p:nvPr/>
        </p:nvCxnSpPr>
        <p:spPr>
          <a:xfrm>
            <a:off x="1611745" y="3564082"/>
            <a:ext cx="1588" cy="914400"/>
          </a:xfrm>
          <a:prstGeom prst="bentConnector3">
            <a:avLst>
              <a:gd name="adj1" fmla="val 10396725"/>
            </a:avLst>
          </a:prstGeom>
          <a:ln w="3175" cap="flat" cmpd="sng" algn="ctr">
            <a:solidFill>
              <a:srgbClr val="000000"/>
            </a:solidFill>
            <a:prstDash val="solid"/>
            <a:round/>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16" name="Elbow Connector 15"/>
          <p:cNvCxnSpPr>
            <a:stCxn id="12" idx="3"/>
            <a:endCxn id="14" idx="3"/>
          </p:cNvCxnSpPr>
          <p:nvPr/>
        </p:nvCxnSpPr>
        <p:spPr>
          <a:xfrm>
            <a:off x="1611745" y="4478482"/>
            <a:ext cx="1588" cy="914400"/>
          </a:xfrm>
          <a:prstGeom prst="bentConnector3">
            <a:avLst>
              <a:gd name="adj1" fmla="val 10396725"/>
            </a:avLst>
          </a:prstGeom>
          <a:ln w="3175" cap="flat" cmpd="sng" algn="ctr">
            <a:solidFill>
              <a:srgbClr val="000000"/>
            </a:solidFill>
            <a:prstDash val="solid"/>
            <a:round/>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17" name="Elbow Connector 16"/>
          <p:cNvCxnSpPr>
            <a:stCxn id="11" idx="2"/>
            <a:endCxn id="12" idx="0"/>
          </p:cNvCxnSpPr>
          <p:nvPr/>
        </p:nvCxnSpPr>
        <p:spPr>
          <a:xfrm rot="5400000">
            <a:off x="925945" y="4021282"/>
            <a:ext cx="381000" cy="1588"/>
          </a:xfrm>
          <a:prstGeom prst="bentConnector3">
            <a:avLst>
              <a:gd name="adj1" fmla="val 50000"/>
            </a:avLst>
          </a:prstGeom>
          <a:ln w="3175" cap="flat" cmpd="sng" algn="ctr">
            <a:solidFill>
              <a:srgbClr val="000000"/>
            </a:solidFill>
            <a:prstDash val="solid"/>
            <a:round/>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18" name="Elbow Connector 17"/>
          <p:cNvCxnSpPr>
            <a:stCxn id="12" idx="2"/>
            <a:endCxn id="14" idx="0"/>
          </p:cNvCxnSpPr>
          <p:nvPr/>
        </p:nvCxnSpPr>
        <p:spPr>
          <a:xfrm rot="5400000">
            <a:off x="925945" y="4935682"/>
            <a:ext cx="381000" cy="1588"/>
          </a:xfrm>
          <a:prstGeom prst="bentConnector3">
            <a:avLst>
              <a:gd name="adj1" fmla="val 50000"/>
            </a:avLst>
          </a:prstGeom>
          <a:ln w="3175" cap="flat" cmpd="sng" algn="ctr">
            <a:solidFill>
              <a:srgbClr val="000000"/>
            </a:solidFill>
            <a:prstDash val="solid"/>
            <a:round/>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19" name="Striped Right Arrow 18"/>
          <p:cNvSpPr/>
          <p:nvPr/>
        </p:nvSpPr>
        <p:spPr>
          <a:xfrm>
            <a:off x="4659745" y="3653563"/>
            <a:ext cx="1219200" cy="1132417"/>
          </a:xfrm>
          <a:prstGeom prst="stripedRightArrow">
            <a:avLst/>
          </a:prstGeom>
          <a:solidFill>
            <a:srgbClr val="FFFFFF"/>
          </a:solidFill>
          <a:ln w="317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rgbClr val="000000"/>
                </a:solidFill>
              </a:rPr>
              <a:t>National Strategy for D&amp;LG</a:t>
            </a:r>
            <a:endParaRPr lang="en-US" sz="1100" dirty="0">
              <a:solidFill>
                <a:srgbClr val="000000"/>
              </a:solidFill>
            </a:endParaRPr>
          </a:p>
        </p:txBody>
      </p:sp>
      <p:sp>
        <p:nvSpPr>
          <p:cNvPr id="20" name="Rectangle 19"/>
          <p:cNvSpPr/>
          <p:nvPr/>
        </p:nvSpPr>
        <p:spPr>
          <a:xfrm>
            <a:off x="7098145" y="4241800"/>
            <a:ext cx="1524000" cy="2463800"/>
          </a:xfrm>
          <a:prstGeom prst="rect">
            <a:avLst/>
          </a:prstGeom>
          <a:noFill/>
          <a:ln w="1905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000000"/>
                </a:solidFill>
              </a:rPr>
              <a:t>Alignment of Primary Policies, Laws &amp; Regulations</a:t>
            </a:r>
          </a:p>
          <a:p>
            <a:pPr algn="ctr"/>
            <a:endParaRPr lang="en-US" sz="800" dirty="0" smtClean="0">
              <a:solidFill>
                <a:srgbClr val="000000"/>
              </a:solidFill>
            </a:endParaRPr>
          </a:p>
          <a:p>
            <a:pPr algn="ctr"/>
            <a:endParaRPr lang="en-US" sz="800" dirty="0" smtClean="0">
              <a:solidFill>
                <a:srgbClr val="000000"/>
              </a:solidFill>
            </a:endParaRPr>
          </a:p>
          <a:p>
            <a:pPr algn="ctr"/>
            <a:endParaRPr lang="en-US" sz="800" dirty="0" smtClean="0">
              <a:solidFill>
                <a:srgbClr val="000000"/>
              </a:solidFill>
            </a:endParaRPr>
          </a:p>
          <a:p>
            <a:pPr algn="ctr"/>
            <a:endParaRPr lang="en-US" sz="8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endParaRPr lang="en-US" sz="1200" dirty="0" smtClean="0">
              <a:solidFill>
                <a:srgbClr val="000000"/>
              </a:solidFill>
            </a:endParaRPr>
          </a:p>
          <a:p>
            <a:pPr algn="ctr"/>
            <a:r>
              <a:rPr lang="en-US" sz="1200" dirty="0" smtClean="0">
                <a:solidFill>
                  <a:srgbClr val="000000"/>
                </a:solidFill>
              </a:rPr>
              <a:t> </a:t>
            </a:r>
            <a:endParaRPr lang="en-US" sz="1200" dirty="0">
              <a:solidFill>
                <a:srgbClr val="000000"/>
              </a:solidFill>
            </a:endParaRPr>
          </a:p>
        </p:txBody>
      </p:sp>
      <p:sp>
        <p:nvSpPr>
          <p:cNvPr id="21" name="Rectangle 20"/>
          <p:cNvSpPr/>
          <p:nvPr/>
        </p:nvSpPr>
        <p:spPr>
          <a:xfrm>
            <a:off x="7174345" y="3782098"/>
            <a:ext cx="1371600" cy="228600"/>
          </a:xfrm>
          <a:prstGeom prst="rect">
            <a:avLst/>
          </a:prstGeom>
          <a:solidFill>
            <a:schemeClr val="bg1">
              <a:lumMod val="95000"/>
            </a:schemeClr>
          </a:solidFill>
          <a:ln w="9525"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Health &amp; Education</a:t>
            </a:r>
            <a:endParaRPr lang="en-US" sz="1000" dirty="0">
              <a:solidFill>
                <a:schemeClr val="tx1"/>
              </a:solidFill>
            </a:endParaRPr>
          </a:p>
        </p:txBody>
      </p:sp>
      <p:sp>
        <p:nvSpPr>
          <p:cNvPr id="22" name="Rectangle 21"/>
          <p:cNvSpPr/>
          <p:nvPr/>
        </p:nvSpPr>
        <p:spPr>
          <a:xfrm>
            <a:off x="7174345" y="3469218"/>
            <a:ext cx="1371599" cy="266700"/>
          </a:xfrm>
          <a:prstGeom prst="rect">
            <a:avLst/>
          </a:prstGeom>
          <a:solidFill>
            <a:schemeClr val="bg1">
              <a:lumMod val="95000"/>
            </a:schemeClr>
          </a:solidFill>
          <a:ln w="9525"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Water &amp; Sanitation</a:t>
            </a:r>
            <a:endParaRPr lang="en-US" sz="1000" dirty="0">
              <a:solidFill>
                <a:schemeClr val="tx1"/>
              </a:solidFill>
            </a:endParaRPr>
          </a:p>
        </p:txBody>
      </p:sp>
      <p:sp>
        <p:nvSpPr>
          <p:cNvPr id="23" name="Rectangle 22"/>
          <p:cNvSpPr/>
          <p:nvPr/>
        </p:nvSpPr>
        <p:spPr>
          <a:xfrm>
            <a:off x="7174346" y="3190973"/>
            <a:ext cx="1371598" cy="228600"/>
          </a:xfrm>
          <a:prstGeom prst="rect">
            <a:avLst/>
          </a:prstGeom>
          <a:solidFill>
            <a:schemeClr val="bg1">
              <a:lumMod val="95000"/>
            </a:schemeClr>
          </a:solidFill>
          <a:ln w="9525"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Trade &amp; Industry</a:t>
            </a:r>
            <a:endParaRPr lang="en-US" sz="1000" dirty="0">
              <a:solidFill>
                <a:schemeClr val="tx1"/>
              </a:solidFill>
            </a:endParaRPr>
          </a:p>
        </p:txBody>
      </p:sp>
      <p:sp>
        <p:nvSpPr>
          <p:cNvPr id="24" name="Rectangle 23"/>
          <p:cNvSpPr/>
          <p:nvPr/>
        </p:nvSpPr>
        <p:spPr>
          <a:xfrm>
            <a:off x="7174346" y="2897718"/>
            <a:ext cx="1371598" cy="228600"/>
          </a:xfrm>
          <a:prstGeom prst="rect">
            <a:avLst/>
          </a:prstGeom>
          <a:solidFill>
            <a:schemeClr val="bg1">
              <a:lumMod val="95000"/>
            </a:schemeClr>
          </a:solidFill>
          <a:ln w="9525"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Agriculture</a:t>
            </a:r>
            <a:endParaRPr lang="en-US" sz="1000" dirty="0">
              <a:solidFill>
                <a:schemeClr val="tx1"/>
              </a:solidFill>
            </a:endParaRPr>
          </a:p>
        </p:txBody>
      </p:sp>
      <p:sp>
        <p:nvSpPr>
          <p:cNvPr id="25" name="Rectangle 24"/>
          <p:cNvSpPr/>
          <p:nvPr/>
        </p:nvSpPr>
        <p:spPr>
          <a:xfrm>
            <a:off x="7174346" y="2616009"/>
            <a:ext cx="1371598" cy="228599"/>
          </a:xfrm>
          <a:prstGeom prst="rect">
            <a:avLst/>
          </a:prstGeom>
          <a:solidFill>
            <a:schemeClr val="bg1">
              <a:lumMod val="95000"/>
            </a:schemeClr>
          </a:solidFill>
          <a:ln w="9525"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Public Works</a:t>
            </a:r>
            <a:endParaRPr lang="en-US" sz="1000" dirty="0">
              <a:solidFill>
                <a:schemeClr val="tx1"/>
              </a:solidFill>
            </a:endParaRPr>
          </a:p>
        </p:txBody>
      </p:sp>
      <p:sp>
        <p:nvSpPr>
          <p:cNvPr id="26" name="Rectangle 25"/>
          <p:cNvSpPr/>
          <p:nvPr/>
        </p:nvSpPr>
        <p:spPr>
          <a:xfrm>
            <a:off x="7174346" y="4996870"/>
            <a:ext cx="1371598" cy="229394"/>
          </a:xfrm>
          <a:prstGeom prst="rect">
            <a:avLst/>
          </a:prstGeom>
          <a:solidFill>
            <a:schemeClr val="bg1">
              <a:lumMod val="95000"/>
            </a:schemeClr>
          </a:solidFill>
          <a:ln w="952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Finance</a:t>
            </a:r>
            <a:endParaRPr lang="en-US" sz="1000" dirty="0">
              <a:solidFill>
                <a:schemeClr val="tx1"/>
              </a:solidFill>
            </a:endParaRPr>
          </a:p>
        </p:txBody>
      </p:sp>
      <p:sp>
        <p:nvSpPr>
          <p:cNvPr id="27" name="Rectangle 26"/>
          <p:cNvSpPr/>
          <p:nvPr/>
        </p:nvSpPr>
        <p:spPr>
          <a:xfrm>
            <a:off x="7174346" y="5278580"/>
            <a:ext cx="1371598" cy="229394"/>
          </a:xfrm>
          <a:prstGeom prst="rect">
            <a:avLst/>
          </a:prstGeom>
          <a:solidFill>
            <a:schemeClr val="bg1">
              <a:lumMod val="95000"/>
            </a:schemeClr>
          </a:solidFill>
          <a:ln w="952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Planning</a:t>
            </a:r>
            <a:endParaRPr lang="en-US" sz="1000" dirty="0">
              <a:solidFill>
                <a:schemeClr val="tx1"/>
              </a:solidFill>
            </a:endParaRPr>
          </a:p>
        </p:txBody>
      </p:sp>
      <p:sp>
        <p:nvSpPr>
          <p:cNvPr id="28" name="Rectangle 27"/>
          <p:cNvSpPr/>
          <p:nvPr/>
        </p:nvSpPr>
        <p:spPr>
          <a:xfrm>
            <a:off x="7174346" y="5842722"/>
            <a:ext cx="1371598" cy="229394"/>
          </a:xfrm>
          <a:prstGeom prst="rect">
            <a:avLst/>
          </a:prstGeom>
          <a:solidFill>
            <a:schemeClr val="bg1">
              <a:lumMod val="95000"/>
            </a:schemeClr>
          </a:solidFill>
          <a:ln w="952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Civil Service</a:t>
            </a:r>
            <a:endParaRPr lang="en-US" sz="1000" dirty="0">
              <a:solidFill>
                <a:schemeClr val="tx1"/>
              </a:solidFill>
            </a:endParaRPr>
          </a:p>
        </p:txBody>
      </p:sp>
      <p:sp>
        <p:nvSpPr>
          <p:cNvPr id="29" name="Rectangle 28"/>
          <p:cNvSpPr/>
          <p:nvPr/>
        </p:nvSpPr>
        <p:spPr>
          <a:xfrm>
            <a:off x="7174346" y="6125226"/>
            <a:ext cx="1371598" cy="229394"/>
          </a:xfrm>
          <a:prstGeom prst="rect">
            <a:avLst/>
          </a:prstGeom>
          <a:solidFill>
            <a:schemeClr val="bg1">
              <a:lumMod val="95000"/>
            </a:schemeClr>
          </a:solidFill>
          <a:ln w="952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Justice</a:t>
            </a:r>
            <a:endParaRPr lang="en-US" sz="1000" dirty="0">
              <a:solidFill>
                <a:schemeClr val="tx1"/>
              </a:solidFill>
            </a:endParaRPr>
          </a:p>
        </p:txBody>
      </p:sp>
      <p:cxnSp>
        <p:nvCxnSpPr>
          <p:cNvPr id="30" name="Elbow Connector 29"/>
          <p:cNvCxnSpPr>
            <a:stCxn id="8" idx="3"/>
            <a:endCxn id="9" idx="1"/>
          </p:cNvCxnSpPr>
          <p:nvPr/>
        </p:nvCxnSpPr>
        <p:spPr>
          <a:xfrm flipV="1">
            <a:off x="6904180" y="2922059"/>
            <a:ext cx="193965" cy="1303004"/>
          </a:xfrm>
          <a:prstGeom prst="bentConnector3">
            <a:avLst>
              <a:gd name="adj1" fmla="val 50000"/>
            </a:avLst>
          </a:prstGeom>
          <a:ln w="6350" cap="flat" cmpd="sng" algn="ctr">
            <a:solidFill>
              <a:schemeClr val="tx1"/>
            </a:solidFill>
            <a:prstDash val="solid"/>
            <a:round/>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31" name="Rectangle 30"/>
          <p:cNvSpPr/>
          <p:nvPr/>
        </p:nvSpPr>
        <p:spPr>
          <a:xfrm>
            <a:off x="7174346" y="6400006"/>
            <a:ext cx="1371597" cy="229394"/>
          </a:xfrm>
          <a:prstGeom prst="rect">
            <a:avLst/>
          </a:prstGeom>
          <a:solidFill>
            <a:schemeClr val="bg1">
              <a:lumMod val="95000"/>
            </a:schemeClr>
          </a:solidFill>
          <a:ln w="952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Law &amp; Order</a:t>
            </a:r>
            <a:endParaRPr lang="en-US" sz="1000" dirty="0">
              <a:solidFill>
                <a:schemeClr val="tx1"/>
              </a:solidFill>
            </a:endParaRPr>
          </a:p>
        </p:txBody>
      </p:sp>
      <p:sp>
        <p:nvSpPr>
          <p:cNvPr id="32" name="Rectangle 31"/>
          <p:cNvSpPr/>
          <p:nvPr/>
        </p:nvSpPr>
        <p:spPr>
          <a:xfrm>
            <a:off x="7174346" y="2312460"/>
            <a:ext cx="1371598" cy="250438"/>
          </a:xfrm>
          <a:prstGeom prst="rect">
            <a:avLst/>
          </a:prstGeom>
          <a:solidFill>
            <a:schemeClr val="bg1">
              <a:lumMod val="95000"/>
            </a:schemeClr>
          </a:solidFill>
          <a:ln w="9525" cap="flat" cmpd="sng" algn="ctr">
            <a:solidFill>
              <a:srgbClr val="0000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Power, Com/Trans</a:t>
            </a:r>
            <a:endParaRPr lang="en-US" sz="1000" dirty="0">
              <a:solidFill>
                <a:schemeClr val="tx1"/>
              </a:solidFill>
            </a:endParaRPr>
          </a:p>
        </p:txBody>
      </p:sp>
      <p:cxnSp>
        <p:nvCxnSpPr>
          <p:cNvPr id="33" name="Elbow Connector 32"/>
          <p:cNvCxnSpPr>
            <a:stCxn id="8" idx="3"/>
            <a:endCxn id="20" idx="1"/>
          </p:cNvCxnSpPr>
          <p:nvPr/>
        </p:nvCxnSpPr>
        <p:spPr>
          <a:xfrm>
            <a:off x="6904180" y="4225063"/>
            <a:ext cx="193965" cy="1248637"/>
          </a:xfrm>
          <a:prstGeom prst="bentConnector3">
            <a:avLst>
              <a:gd name="adj1" fmla="val 50000"/>
            </a:avLst>
          </a:prstGeom>
          <a:ln w="6350" cap="flat" cmpd="sng" algn="ctr">
            <a:solidFill>
              <a:srgbClr val="000000"/>
            </a:solidFill>
            <a:prstDash val="solid"/>
            <a:round/>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34" name="Elbow Connector 33"/>
          <p:cNvCxnSpPr>
            <a:stCxn id="13" idx="3"/>
            <a:endCxn id="10" idx="1"/>
          </p:cNvCxnSpPr>
          <p:nvPr/>
        </p:nvCxnSpPr>
        <p:spPr>
          <a:xfrm>
            <a:off x="1873056" y="4223327"/>
            <a:ext cx="424489" cy="1736"/>
          </a:xfrm>
          <a:prstGeom prst="bentConnector3">
            <a:avLst>
              <a:gd name="adj1" fmla="val 50000"/>
            </a:avLst>
          </a:prstGeom>
          <a:ln w="12700" cap="flat" cmpd="sng" algn="ctr">
            <a:solidFill>
              <a:schemeClr val="tx1"/>
            </a:solidFill>
            <a:prstDash val="solid"/>
            <a:round/>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a:stCxn id="10" idx="3"/>
            <a:endCxn id="7" idx="1"/>
          </p:cNvCxnSpPr>
          <p:nvPr/>
        </p:nvCxnSpPr>
        <p:spPr>
          <a:xfrm>
            <a:off x="2983345" y="4225063"/>
            <a:ext cx="990600" cy="1588"/>
          </a:xfrm>
          <a:prstGeom prst="straightConnector1">
            <a:avLst/>
          </a:prstGeom>
          <a:ln w="9525" cap="flat" cmpd="sng" algn="ctr">
            <a:solidFill>
              <a:srgbClr val="000000"/>
            </a:solidFill>
            <a:prstDash val="solid"/>
            <a:round/>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36" name="Rectangle 35"/>
          <p:cNvSpPr/>
          <p:nvPr/>
        </p:nvSpPr>
        <p:spPr>
          <a:xfrm>
            <a:off x="3059545" y="2916382"/>
            <a:ext cx="953654" cy="533400"/>
          </a:xfrm>
          <a:prstGeom prst="rect">
            <a:avLst/>
          </a:prstGeom>
          <a:noFill/>
          <a:ln w="952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chemeClr val="tx1"/>
                </a:solidFill>
              </a:rPr>
              <a:t>D &amp; LG Input to Constitution</a:t>
            </a:r>
            <a:endParaRPr lang="en-US" sz="1100" dirty="0">
              <a:solidFill>
                <a:schemeClr val="tx1"/>
              </a:solidFill>
            </a:endParaRPr>
          </a:p>
        </p:txBody>
      </p:sp>
      <p:cxnSp>
        <p:nvCxnSpPr>
          <p:cNvPr id="37" name="Shape 38"/>
          <p:cNvCxnSpPr>
            <a:stCxn id="10" idx="0"/>
            <a:endCxn id="36" idx="1"/>
          </p:cNvCxnSpPr>
          <p:nvPr/>
        </p:nvCxnSpPr>
        <p:spPr>
          <a:xfrm rot="5400000" flipH="1" flipV="1">
            <a:off x="2462355" y="3361173"/>
            <a:ext cx="775281" cy="419100"/>
          </a:xfrm>
          <a:prstGeom prst="bentConnector2">
            <a:avLst/>
          </a:prstGeom>
          <a:ln w="3175" cap="flat" cmpd="sng" algn="ctr">
            <a:solidFill>
              <a:schemeClr val="tx1"/>
            </a:solidFill>
            <a:prstDash val="solid"/>
            <a:round/>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38" name="Shape 39"/>
          <p:cNvCxnSpPr>
            <a:stCxn id="36" idx="3"/>
            <a:endCxn id="7" idx="0"/>
          </p:cNvCxnSpPr>
          <p:nvPr/>
        </p:nvCxnSpPr>
        <p:spPr>
          <a:xfrm>
            <a:off x="4013199" y="3183082"/>
            <a:ext cx="303646" cy="775281"/>
          </a:xfrm>
          <a:prstGeom prst="bentConnector2">
            <a:avLst/>
          </a:prstGeom>
          <a:ln w="3175" cap="flat" cmpd="sng" algn="ctr">
            <a:solidFill>
              <a:srgbClr val="000000"/>
            </a:solidFill>
            <a:prstDash val="solid"/>
            <a:round/>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7174345" y="5562600"/>
            <a:ext cx="1371597" cy="229394"/>
          </a:xfrm>
          <a:prstGeom prst="rect">
            <a:avLst/>
          </a:prstGeom>
          <a:solidFill>
            <a:schemeClr val="bg1">
              <a:lumMod val="95000"/>
            </a:schemeClr>
          </a:solidFill>
          <a:ln w="9525"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solidFill>
                  <a:schemeClr val="tx1"/>
                </a:solidFill>
              </a:rPr>
              <a:t>Audit</a:t>
            </a:r>
            <a:endParaRPr lang="en-US" sz="1000" dirty="0">
              <a:solidFill>
                <a:schemeClr val="tx1"/>
              </a:solidFill>
            </a:endParaRPr>
          </a:p>
        </p:txBody>
      </p:sp>
      <p:cxnSp>
        <p:nvCxnSpPr>
          <p:cNvPr id="40" name="Elbow Connector 39"/>
          <p:cNvCxnSpPr>
            <a:stCxn id="8" idx="2"/>
            <a:endCxn id="10" idx="2"/>
          </p:cNvCxnSpPr>
          <p:nvPr/>
        </p:nvCxnSpPr>
        <p:spPr>
          <a:xfrm rot="5400000" flipH="1">
            <a:off x="4486563" y="2645646"/>
            <a:ext cx="76200" cy="3768435"/>
          </a:xfrm>
          <a:prstGeom prst="bentConnector3">
            <a:avLst>
              <a:gd name="adj1" fmla="val -466671"/>
            </a:avLst>
          </a:prstGeom>
          <a:ln w="12700" cap="flat" cmpd="sng" algn="ctr">
            <a:solidFill>
              <a:srgbClr val="FF0000"/>
            </a:solidFill>
            <a:prstDash val="sysDash"/>
            <a:round/>
            <a:headEnd type="non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41" name="Elbow Connector 40"/>
          <p:cNvCxnSpPr>
            <a:stCxn id="8" idx="2"/>
            <a:endCxn id="7" idx="2"/>
          </p:cNvCxnSpPr>
          <p:nvPr/>
        </p:nvCxnSpPr>
        <p:spPr>
          <a:xfrm rot="5400000" flipH="1">
            <a:off x="5324763" y="3483846"/>
            <a:ext cx="76200" cy="2092035"/>
          </a:xfrm>
          <a:prstGeom prst="bentConnector3">
            <a:avLst>
              <a:gd name="adj1" fmla="val -466669"/>
            </a:avLst>
          </a:prstGeom>
          <a:ln w="12700" cap="flat" cmpd="sng" algn="ctr">
            <a:solidFill>
              <a:srgbClr val="FF0000"/>
            </a:solidFill>
            <a:prstDash val="sysDash"/>
            <a:round/>
            <a:headEnd type="non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42" name="Rectangle 41"/>
          <p:cNvSpPr/>
          <p:nvPr/>
        </p:nvSpPr>
        <p:spPr>
          <a:xfrm>
            <a:off x="337511" y="1041399"/>
            <a:ext cx="1557868" cy="438727"/>
          </a:xfrm>
          <a:prstGeom prst="rect">
            <a:avLst/>
          </a:prstGeom>
          <a:solidFill>
            <a:schemeClr val="bg1">
              <a:lumMod val="85000"/>
            </a:schemeClr>
          </a:solidFill>
          <a:ln w="9525"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dirty="0" smtClean="0">
                <a:solidFill>
                  <a:schemeClr val="tx1"/>
                </a:solidFill>
              </a:rPr>
              <a:t>Consensus Building</a:t>
            </a:r>
          </a:p>
        </p:txBody>
      </p:sp>
      <p:sp>
        <p:nvSpPr>
          <p:cNvPr id="43" name="Rectangle 42"/>
          <p:cNvSpPr/>
          <p:nvPr/>
        </p:nvSpPr>
        <p:spPr>
          <a:xfrm>
            <a:off x="1939635" y="1041399"/>
            <a:ext cx="1043710" cy="438727"/>
          </a:xfrm>
          <a:prstGeom prst="rect">
            <a:avLst/>
          </a:prstGeom>
          <a:solidFill>
            <a:schemeClr val="bg1">
              <a:lumMod val="85000"/>
            </a:schemeClr>
          </a:solidFill>
          <a:ln w="9525"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dirty="0" smtClean="0">
                <a:solidFill>
                  <a:schemeClr val="tx1"/>
                </a:solidFill>
              </a:rPr>
              <a:t>Visioning</a:t>
            </a:r>
          </a:p>
          <a:p>
            <a:pPr algn="ctr"/>
            <a:endParaRPr lang="en-US" sz="1200" b="1" dirty="0">
              <a:solidFill>
                <a:schemeClr val="tx1"/>
              </a:solidFill>
            </a:endParaRPr>
          </a:p>
        </p:txBody>
      </p:sp>
      <p:sp>
        <p:nvSpPr>
          <p:cNvPr id="44" name="Rectangle 43"/>
          <p:cNvSpPr/>
          <p:nvPr/>
        </p:nvSpPr>
        <p:spPr>
          <a:xfrm>
            <a:off x="3034531" y="1041399"/>
            <a:ext cx="2844414" cy="450274"/>
          </a:xfrm>
          <a:prstGeom prst="rect">
            <a:avLst/>
          </a:prstGeom>
          <a:solidFill>
            <a:schemeClr val="bg1">
              <a:lumMod val="85000"/>
            </a:schemeClr>
          </a:solidFill>
          <a:ln w="9525"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dirty="0" smtClean="0">
                <a:solidFill>
                  <a:schemeClr val="tx1"/>
                </a:solidFill>
              </a:rPr>
              <a:t>Policy Development &amp; Adoption &amp; Reform Strategy Formulation</a:t>
            </a:r>
            <a:endParaRPr lang="en-US" sz="1200" b="1" dirty="0">
              <a:solidFill>
                <a:schemeClr val="tx1"/>
              </a:solidFill>
            </a:endParaRPr>
          </a:p>
        </p:txBody>
      </p:sp>
      <p:cxnSp>
        <p:nvCxnSpPr>
          <p:cNvPr id="45" name="Straight Connector 44"/>
          <p:cNvCxnSpPr/>
          <p:nvPr/>
        </p:nvCxnSpPr>
        <p:spPr>
          <a:xfrm rot="16200000" flipH="1">
            <a:off x="-985621" y="3957423"/>
            <a:ext cx="5792786" cy="11544"/>
          </a:xfrm>
          <a:prstGeom prst="line">
            <a:avLst/>
          </a:prstGeom>
          <a:ln w="3175" cap="flat" cmpd="sng" algn="ctr">
            <a:solidFill>
              <a:schemeClr val="tx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rot="5400000">
            <a:off x="-2591197" y="3962797"/>
            <a:ext cx="5791994" cy="1588"/>
          </a:xfrm>
          <a:prstGeom prst="line">
            <a:avLst/>
          </a:prstGeom>
          <a:ln w="3175" cap="flat" cmpd="sng" algn="ctr">
            <a:solidFill>
              <a:schemeClr val="tx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47" name="Elbow Connector 46"/>
          <p:cNvCxnSpPr>
            <a:stCxn id="9" idx="3"/>
            <a:endCxn id="20" idx="3"/>
          </p:cNvCxnSpPr>
          <p:nvPr/>
        </p:nvCxnSpPr>
        <p:spPr>
          <a:xfrm>
            <a:off x="8622145" y="2922059"/>
            <a:ext cx="1588" cy="2551641"/>
          </a:xfrm>
          <a:prstGeom prst="bentConnector3">
            <a:avLst>
              <a:gd name="adj1" fmla="val 14395466"/>
            </a:avLst>
          </a:prstGeom>
          <a:ln w="38100" cap="flat" cmpd="sng" algn="ctr">
            <a:solidFill>
              <a:srgbClr val="FF0000"/>
            </a:solidFill>
            <a:prstDash val="solid"/>
            <a:round/>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rot="5400000">
            <a:off x="133891" y="3944685"/>
            <a:ext cx="5791995" cy="36224"/>
          </a:xfrm>
          <a:prstGeom prst="line">
            <a:avLst/>
          </a:prstGeom>
          <a:ln w="3175" cap="flat" cmpd="sng" algn="ctr">
            <a:solidFill>
              <a:schemeClr val="tx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rot="16200000" flipH="1">
            <a:off x="2993699" y="3940501"/>
            <a:ext cx="5791994" cy="44592"/>
          </a:xfrm>
          <a:prstGeom prst="line">
            <a:avLst/>
          </a:prstGeom>
          <a:ln w="3175" cap="flat" cmpd="sng" algn="ctr">
            <a:solidFill>
              <a:schemeClr val="tx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50" name="Striped Right Arrow 49"/>
          <p:cNvSpPr/>
          <p:nvPr/>
        </p:nvSpPr>
        <p:spPr>
          <a:xfrm>
            <a:off x="5955145" y="812801"/>
            <a:ext cx="3048000" cy="909782"/>
          </a:xfrm>
          <a:prstGeom prst="stripedRightArrow">
            <a:avLst>
              <a:gd name="adj1" fmla="val 50000"/>
              <a:gd name="adj2" fmla="val 33491"/>
            </a:avLst>
          </a:prstGeom>
          <a:solidFill>
            <a:srgbClr val="D9D9D9"/>
          </a:solidFill>
          <a:ln w="3175"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dirty="0" smtClean="0">
                <a:solidFill>
                  <a:srgbClr val="000000"/>
                </a:solidFill>
              </a:rPr>
              <a:t>Implementation of the Reform</a:t>
            </a:r>
            <a:endParaRPr lang="en-US" sz="1200" b="1" dirty="0">
              <a:solidFill>
                <a:srgbClr val="000000"/>
              </a:solidFill>
            </a:endParaRPr>
          </a:p>
        </p:txBody>
      </p:sp>
      <p:sp>
        <p:nvSpPr>
          <p:cNvPr id="51" name="Rectangle 50"/>
          <p:cNvSpPr/>
          <p:nvPr/>
        </p:nvSpPr>
        <p:spPr>
          <a:xfrm>
            <a:off x="0" y="0"/>
            <a:ext cx="621144" cy="609600"/>
          </a:xfrm>
          <a:prstGeom prst="rect">
            <a:avLst/>
          </a:prstGeom>
          <a:solidFill>
            <a:srgbClr val="0000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70044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49"/>
          <p:cNvSpPr/>
          <p:nvPr/>
        </p:nvSpPr>
        <p:spPr>
          <a:xfrm>
            <a:off x="609600" y="2057400"/>
            <a:ext cx="1371600" cy="533400"/>
          </a:xfrm>
          <a:prstGeom prst="rect">
            <a:avLst/>
          </a:prstGeom>
          <a:solidFill>
            <a:schemeClr val="tx1">
              <a:lumMod val="50000"/>
              <a:lumOff val="50000"/>
            </a:schemeClr>
          </a:solidFill>
          <a:ln w="952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rgbClr val="FFFFFF"/>
                </a:solidFill>
              </a:rPr>
              <a:t>Vision Paper on Sub-National System of Government</a:t>
            </a:r>
            <a:endParaRPr lang="en-US" sz="1100" dirty="0">
              <a:solidFill>
                <a:srgbClr val="FFFFFF"/>
              </a:solidFill>
            </a:endParaRPr>
          </a:p>
        </p:txBody>
      </p:sp>
      <p:sp>
        <p:nvSpPr>
          <p:cNvPr id="51" name="Rectangle 50"/>
          <p:cNvSpPr/>
          <p:nvPr/>
        </p:nvSpPr>
        <p:spPr>
          <a:xfrm>
            <a:off x="1752600" y="4495800"/>
            <a:ext cx="1447800" cy="381000"/>
          </a:xfrm>
          <a:prstGeom prst="rect">
            <a:avLst/>
          </a:prstGeom>
          <a:solidFill>
            <a:srgbClr val="FF6600"/>
          </a:solidFill>
          <a:ln w="952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FFFFFF"/>
                </a:solidFill>
              </a:rPr>
              <a:t>Civil Society Dialogue</a:t>
            </a:r>
            <a:endParaRPr lang="en-US" sz="1200" dirty="0">
              <a:solidFill>
                <a:srgbClr val="FFFFFF"/>
              </a:solidFill>
            </a:endParaRPr>
          </a:p>
        </p:txBody>
      </p:sp>
      <p:sp>
        <p:nvSpPr>
          <p:cNvPr id="52" name="Rectangle 51"/>
          <p:cNvSpPr/>
          <p:nvPr/>
        </p:nvSpPr>
        <p:spPr>
          <a:xfrm>
            <a:off x="1752600" y="5562600"/>
            <a:ext cx="1447800" cy="381000"/>
          </a:xfrm>
          <a:prstGeom prst="rect">
            <a:avLst/>
          </a:prstGeom>
          <a:solidFill>
            <a:srgbClr val="FF6600"/>
          </a:solidFill>
          <a:ln w="952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FFFFFF"/>
                </a:solidFill>
              </a:rPr>
              <a:t>Constitutional Review</a:t>
            </a:r>
            <a:endParaRPr lang="en-US" sz="1200" dirty="0">
              <a:solidFill>
                <a:srgbClr val="FFFFFF"/>
              </a:solidFill>
            </a:endParaRPr>
          </a:p>
        </p:txBody>
      </p:sp>
      <p:sp>
        <p:nvSpPr>
          <p:cNvPr id="53" name="Rectangle 52"/>
          <p:cNvSpPr/>
          <p:nvPr/>
        </p:nvSpPr>
        <p:spPr>
          <a:xfrm>
            <a:off x="1752600" y="5029200"/>
            <a:ext cx="1447800" cy="381000"/>
          </a:xfrm>
          <a:prstGeom prst="rect">
            <a:avLst/>
          </a:prstGeom>
          <a:solidFill>
            <a:srgbClr val="FF6600"/>
          </a:solidFill>
          <a:ln w="952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FFFFFF"/>
                </a:solidFill>
              </a:rPr>
              <a:t>Intergovernmental Dialogue</a:t>
            </a:r>
            <a:endParaRPr lang="en-US" sz="1200" dirty="0">
              <a:solidFill>
                <a:srgbClr val="FFFFFF"/>
              </a:solidFill>
            </a:endParaRPr>
          </a:p>
        </p:txBody>
      </p:sp>
      <p:sp>
        <p:nvSpPr>
          <p:cNvPr id="54" name="Rectangle 53"/>
          <p:cNvSpPr/>
          <p:nvPr/>
        </p:nvSpPr>
        <p:spPr>
          <a:xfrm>
            <a:off x="1752600" y="3048000"/>
            <a:ext cx="1447800" cy="565727"/>
          </a:xfrm>
          <a:prstGeom prst="rect">
            <a:avLst/>
          </a:prstGeom>
          <a:noFill/>
          <a:ln w="952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Facilitation &amp; Technical Support</a:t>
            </a:r>
          </a:p>
          <a:p>
            <a:pPr algn="ctr"/>
            <a:r>
              <a:rPr lang="en-US" sz="1200" dirty="0" smtClean="0">
                <a:solidFill>
                  <a:schemeClr val="tx1"/>
                </a:solidFill>
              </a:rPr>
              <a:t>By DSU/MOLD</a:t>
            </a:r>
            <a:endParaRPr lang="en-US" sz="1200" dirty="0">
              <a:solidFill>
                <a:schemeClr val="tx1"/>
              </a:solidFill>
            </a:endParaRPr>
          </a:p>
        </p:txBody>
      </p:sp>
      <p:sp>
        <p:nvSpPr>
          <p:cNvPr id="55" name="Rectangle 54"/>
          <p:cNvSpPr/>
          <p:nvPr/>
        </p:nvSpPr>
        <p:spPr>
          <a:xfrm>
            <a:off x="1600200" y="4191000"/>
            <a:ext cx="1752600" cy="1828800"/>
          </a:xfrm>
          <a:prstGeom prst="rect">
            <a:avLst/>
          </a:prstGeom>
          <a:noFill/>
          <a:ln w="952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rgbClr val="FF0000"/>
                </a:solidFill>
              </a:rPr>
              <a:t>National Dialogue</a:t>
            </a:r>
          </a:p>
          <a:p>
            <a:pPr algn="ctr"/>
            <a:endParaRPr lang="en-US" sz="800" b="1" dirty="0" smtClean="0">
              <a:solidFill>
                <a:srgbClr val="FF0000"/>
              </a:solidFill>
            </a:endParaRPr>
          </a:p>
          <a:p>
            <a:pPr algn="ctr"/>
            <a:endParaRPr lang="en-US" sz="1200" b="1" dirty="0" smtClean="0">
              <a:solidFill>
                <a:srgbClr val="FF0000"/>
              </a:solidFill>
            </a:endParaRPr>
          </a:p>
          <a:p>
            <a:pPr algn="ctr"/>
            <a:endParaRPr lang="en-US" sz="1200" b="1" dirty="0" smtClean="0">
              <a:solidFill>
                <a:srgbClr val="FF0000"/>
              </a:solidFill>
            </a:endParaRPr>
          </a:p>
          <a:p>
            <a:pPr algn="ctr"/>
            <a:endParaRPr lang="en-US" sz="1200" b="1" dirty="0" smtClean="0">
              <a:solidFill>
                <a:srgbClr val="FF0000"/>
              </a:solidFill>
            </a:endParaRPr>
          </a:p>
          <a:p>
            <a:pPr algn="ctr"/>
            <a:endParaRPr lang="en-US" sz="1200" b="1" dirty="0" smtClean="0">
              <a:solidFill>
                <a:srgbClr val="FF0000"/>
              </a:solidFill>
            </a:endParaRPr>
          </a:p>
          <a:p>
            <a:pPr algn="ctr"/>
            <a:endParaRPr lang="en-US" sz="1200" b="1" dirty="0" smtClean="0">
              <a:solidFill>
                <a:srgbClr val="FF0000"/>
              </a:solidFill>
            </a:endParaRPr>
          </a:p>
          <a:p>
            <a:pPr algn="ctr"/>
            <a:endParaRPr lang="en-US" sz="1200" b="1" dirty="0" smtClean="0">
              <a:solidFill>
                <a:srgbClr val="FF0000"/>
              </a:solidFill>
            </a:endParaRPr>
          </a:p>
          <a:p>
            <a:pPr algn="ctr"/>
            <a:endParaRPr lang="en-US" sz="1200" b="1" dirty="0" smtClean="0">
              <a:solidFill>
                <a:srgbClr val="FF0000"/>
              </a:solidFill>
            </a:endParaRPr>
          </a:p>
          <a:p>
            <a:pPr algn="ctr"/>
            <a:endParaRPr lang="en-US" sz="1200" b="1" dirty="0">
              <a:solidFill>
                <a:srgbClr val="FF0000"/>
              </a:solidFill>
            </a:endParaRPr>
          </a:p>
        </p:txBody>
      </p:sp>
      <p:cxnSp>
        <p:nvCxnSpPr>
          <p:cNvPr id="56" name="Elbow Connector 55"/>
          <p:cNvCxnSpPr>
            <a:stCxn id="54" idx="2"/>
            <a:endCxn id="55" idx="0"/>
          </p:cNvCxnSpPr>
          <p:nvPr/>
        </p:nvCxnSpPr>
        <p:spPr>
          <a:xfrm rot="5400000">
            <a:off x="2187864" y="3902363"/>
            <a:ext cx="577273" cy="1588"/>
          </a:xfrm>
          <a:prstGeom prst="bentConnector3">
            <a:avLst>
              <a:gd name="adj1" fmla="val 50000"/>
            </a:avLst>
          </a:prstGeom>
          <a:ln w="12700" cap="flat" cmpd="sng" algn="ctr">
            <a:solidFill>
              <a:srgbClr val="FF0000"/>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57" name="Rectangle 56"/>
          <p:cNvSpPr/>
          <p:nvPr/>
        </p:nvSpPr>
        <p:spPr>
          <a:xfrm>
            <a:off x="2971800" y="2057400"/>
            <a:ext cx="1371600" cy="533400"/>
          </a:xfrm>
          <a:prstGeom prst="rect">
            <a:avLst/>
          </a:prstGeom>
          <a:solidFill>
            <a:srgbClr val="7F7F7F"/>
          </a:solidFill>
          <a:ln w="952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rgbClr val="FFFFFF"/>
                </a:solidFill>
              </a:rPr>
              <a:t>Decentralization &amp; Local Government Vision &amp; Policy Draft</a:t>
            </a:r>
            <a:endParaRPr lang="en-US" sz="1100" dirty="0">
              <a:solidFill>
                <a:srgbClr val="FFFFFF"/>
              </a:solidFill>
            </a:endParaRPr>
          </a:p>
        </p:txBody>
      </p:sp>
      <p:cxnSp>
        <p:nvCxnSpPr>
          <p:cNvPr id="58" name="Shape 15"/>
          <p:cNvCxnSpPr>
            <a:stCxn id="57" idx="2"/>
            <a:endCxn id="55" idx="3"/>
          </p:cNvCxnSpPr>
          <p:nvPr/>
        </p:nvCxnSpPr>
        <p:spPr>
          <a:xfrm rot="5400000">
            <a:off x="2247900" y="3695700"/>
            <a:ext cx="2514600" cy="304800"/>
          </a:xfrm>
          <a:prstGeom prst="bentConnector2">
            <a:avLst/>
          </a:prstGeom>
          <a:ln w="12700" cap="flat" cmpd="sng" algn="ctr">
            <a:solidFill>
              <a:srgbClr val="FF0000"/>
            </a:solidFill>
            <a:prstDash val="sysDash"/>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59" name="Shape 17"/>
          <p:cNvCxnSpPr>
            <a:stCxn id="50" idx="2"/>
            <a:endCxn id="55" idx="1"/>
          </p:cNvCxnSpPr>
          <p:nvPr/>
        </p:nvCxnSpPr>
        <p:spPr>
          <a:xfrm rot="16200000" flipH="1">
            <a:off x="190500" y="3695700"/>
            <a:ext cx="2514600" cy="304800"/>
          </a:xfrm>
          <a:prstGeom prst="bentConnector2">
            <a:avLst/>
          </a:prstGeom>
          <a:ln w="12700" cap="flat" cmpd="sng" algn="ctr">
            <a:solidFill>
              <a:srgbClr val="FF0000"/>
            </a:solidFill>
            <a:prstDash val="sysDash"/>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60" name="Elbow Connector 59"/>
          <p:cNvCxnSpPr>
            <a:stCxn id="50" idx="3"/>
            <a:endCxn id="57" idx="1"/>
          </p:cNvCxnSpPr>
          <p:nvPr/>
        </p:nvCxnSpPr>
        <p:spPr>
          <a:xfrm>
            <a:off x="1981200" y="2324100"/>
            <a:ext cx="990600" cy="1588"/>
          </a:xfrm>
          <a:prstGeom prst="bentConnector3">
            <a:avLst>
              <a:gd name="adj1" fmla="val 50000"/>
            </a:avLst>
          </a:prstGeom>
          <a:ln w="19050" cap="flat" cmpd="sng" algn="ctr">
            <a:solidFill>
              <a:srgbClr val="FF0000"/>
            </a:solidFill>
            <a:prstDash val="dot"/>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sp>
        <p:nvSpPr>
          <p:cNvPr id="61" name="Rectangle 60"/>
          <p:cNvSpPr/>
          <p:nvPr/>
        </p:nvSpPr>
        <p:spPr>
          <a:xfrm>
            <a:off x="5257800" y="4800600"/>
            <a:ext cx="1143000" cy="533400"/>
          </a:xfrm>
          <a:prstGeom prst="rect">
            <a:avLst/>
          </a:prstGeom>
          <a:solidFill>
            <a:srgbClr val="FF0000"/>
          </a:solidFill>
          <a:ln w="952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smtClean="0">
                <a:solidFill>
                  <a:schemeClr val="bg1"/>
                </a:solidFill>
              </a:rPr>
              <a:t>Parliament</a:t>
            </a:r>
            <a:endParaRPr lang="en-US" sz="1600" b="1" dirty="0">
              <a:solidFill>
                <a:schemeClr val="bg1"/>
              </a:solidFill>
            </a:endParaRPr>
          </a:p>
        </p:txBody>
      </p:sp>
      <p:sp>
        <p:nvSpPr>
          <p:cNvPr id="62" name="Rectangle 61"/>
          <p:cNvSpPr/>
          <p:nvPr/>
        </p:nvSpPr>
        <p:spPr>
          <a:xfrm>
            <a:off x="609599" y="533400"/>
            <a:ext cx="990601" cy="152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t>May</a:t>
            </a:r>
            <a:endParaRPr lang="en-US" sz="1400" dirty="0"/>
          </a:p>
        </p:txBody>
      </p:sp>
      <p:sp>
        <p:nvSpPr>
          <p:cNvPr id="63" name="Rectangle 62"/>
          <p:cNvSpPr/>
          <p:nvPr/>
        </p:nvSpPr>
        <p:spPr>
          <a:xfrm>
            <a:off x="1600199" y="533400"/>
            <a:ext cx="990601" cy="1524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tx1"/>
                </a:solidFill>
              </a:rPr>
              <a:t>June</a:t>
            </a:r>
            <a:endParaRPr lang="en-US" sz="1400" dirty="0">
              <a:solidFill>
                <a:schemeClr val="tx1"/>
              </a:solidFill>
            </a:endParaRPr>
          </a:p>
        </p:txBody>
      </p:sp>
      <p:sp>
        <p:nvSpPr>
          <p:cNvPr id="64" name="Rectangle 63"/>
          <p:cNvSpPr/>
          <p:nvPr/>
        </p:nvSpPr>
        <p:spPr>
          <a:xfrm>
            <a:off x="2590798" y="533400"/>
            <a:ext cx="990601" cy="152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t>July</a:t>
            </a:r>
            <a:endParaRPr lang="en-US" sz="1400" dirty="0"/>
          </a:p>
        </p:txBody>
      </p:sp>
      <p:sp>
        <p:nvSpPr>
          <p:cNvPr id="65" name="Rectangle 64"/>
          <p:cNvSpPr/>
          <p:nvPr/>
        </p:nvSpPr>
        <p:spPr>
          <a:xfrm>
            <a:off x="3581398" y="533400"/>
            <a:ext cx="990601" cy="1524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tx1"/>
                </a:solidFill>
              </a:rPr>
              <a:t>August</a:t>
            </a:r>
            <a:endParaRPr lang="en-US" sz="1400" dirty="0">
              <a:solidFill>
                <a:schemeClr val="tx1"/>
              </a:solidFill>
            </a:endParaRPr>
          </a:p>
        </p:txBody>
      </p:sp>
      <p:sp>
        <p:nvSpPr>
          <p:cNvPr id="66" name="Rectangle 65"/>
          <p:cNvSpPr/>
          <p:nvPr/>
        </p:nvSpPr>
        <p:spPr>
          <a:xfrm>
            <a:off x="5562599" y="533400"/>
            <a:ext cx="990601" cy="1524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tx1"/>
                </a:solidFill>
              </a:rPr>
              <a:t>October</a:t>
            </a:r>
            <a:endParaRPr lang="en-US" sz="1400" dirty="0">
              <a:solidFill>
                <a:schemeClr val="tx1"/>
              </a:solidFill>
            </a:endParaRPr>
          </a:p>
        </p:txBody>
      </p:sp>
      <p:sp>
        <p:nvSpPr>
          <p:cNvPr id="67" name="Rectangle 66"/>
          <p:cNvSpPr/>
          <p:nvPr/>
        </p:nvSpPr>
        <p:spPr>
          <a:xfrm>
            <a:off x="7543799" y="533400"/>
            <a:ext cx="990601" cy="1524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tx1"/>
                </a:solidFill>
              </a:rPr>
              <a:t>December</a:t>
            </a:r>
            <a:endParaRPr lang="en-US" sz="1400" dirty="0">
              <a:solidFill>
                <a:schemeClr val="tx1"/>
              </a:solidFill>
            </a:endParaRPr>
          </a:p>
        </p:txBody>
      </p:sp>
      <p:sp>
        <p:nvSpPr>
          <p:cNvPr id="68" name="Rectangle 67"/>
          <p:cNvSpPr/>
          <p:nvPr/>
        </p:nvSpPr>
        <p:spPr>
          <a:xfrm>
            <a:off x="4571998" y="533400"/>
            <a:ext cx="990601" cy="152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t>September</a:t>
            </a:r>
            <a:endParaRPr lang="en-US" sz="1400" dirty="0"/>
          </a:p>
        </p:txBody>
      </p:sp>
      <p:sp>
        <p:nvSpPr>
          <p:cNvPr id="69" name="Rectangle 68"/>
          <p:cNvSpPr/>
          <p:nvPr/>
        </p:nvSpPr>
        <p:spPr>
          <a:xfrm>
            <a:off x="6553198" y="533400"/>
            <a:ext cx="990601" cy="152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t>November</a:t>
            </a:r>
            <a:endParaRPr lang="en-US" sz="1400" dirty="0"/>
          </a:p>
        </p:txBody>
      </p:sp>
      <p:cxnSp>
        <p:nvCxnSpPr>
          <p:cNvPr id="70" name="Elbow Connector 69"/>
          <p:cNvCxnSpPr>
            <a:stCxn id="57" idx="3"/>
            <a:endCxn id="61" idx="1"/>
          </p:cNvCxnSpPr>
          <p:nvPr/>
        </p:nvCxnSpPr>
        <p:spPr>
          <a:xfrm>
            <a:off x="4343400" y="2324100"/>
            <a:ext cx="914400" cy="2743200"/>
          </a:xfrm>
          <a:prstGeom prst="bentConnector3">
            <a:avLst>
              <a:gd name="adj1" fmla="val 50000"/>
            </a:avLst>
          </a:prstGeom>
          <a:ln w="12700" cap="flat" cmpd="sng" algn="ctr">
            <a:solidFill>
              <a:srgbClr val="FF0000"/>
            </a:solidFill>
            <a:prstDash val="sysDash"/>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sp>
        <p:nvSpPr>
          <p:cNvPr id="71" name="Rectangle 70"/>
          <p:cNvSpPr/>
          <p:nvPr/>
        </p:nvSpPr>
        <p:spPr>
          <a:xfrm>
            <a:off x="5105400" y="2994890"/>
            <a:ext cx="1447800" cy="584200"/>
          </a:xfrm>
          <a:prstGeom prst="rect">
            <a:avLst/>
          </a:prstGeom>
          <a:noFill/>
          <a:ln w="952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Facilitation &amp; Technical Support</a:t>
            </a:r>
          </a:p>
          <a:p>
            <a:pPr algn="ctr"/>
            <a:r>
              <a:rPr lang="en-US" sz="1200" dirty="0" smtClean="0">
                <a:solidFill>
                  <a:schemeClr val="tx1"/>
                </a:solidFill>
              </a:rPr>
              <a:t>By DSU/MOLD</a:t>
            </a:r>
            <a:endParaRPr lang="en-US" sz="1200" dirty="0">
              <a:solidFill>
                <a:schemeClr val="tx1"/>
              </a:solidFill>
            </a:endParaRPr>
          </a:p>
        </p:txBody>
      </p:sp>
      <p:cxnSp>
        <p:nvCxnSpPr>
          <p:cNvPr id="72" name="Elbow Connector 71"/>
          <p:cNvCxnSpPr>
            <a:stCxn id="71" idx="2"/>
            <a:endCxn id="61" idx="0"/>
          </p:cNvCxnSpPr>
          <p:nvPr/>
        </p:nvCxnSpPr>
        <p:spPr>
          <a:xfrm rot="5400000">
            <a:off x="5218545" y="4189845"/>
            <a:ext cx="1221510" cy="1588"/>
          </a:xfrm>
          <a:prstGeom prst="bentConnector3">
            <a:avLst>
              <a:gd name="adj1" fmla="val 50000"/>
            </a:avLst>
          </a:prstGeom>
          <a:ln w="9525" cap="flat" cmpd="sng" algn="ctr">
            <a:solidFill>
              <a:srgbClr val="FF0000"/>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73" name="Rectangle 72"/>
          <p:cNvSpPr/>
          <p:nvPr/>
        </p:nvSpPr>
        <p:spPr>
          <a:xfrm>
            <a:off x="7162800" y="2057400"/>
            <a:ext cx="1371600" cy="533400"/>
          </a:xfrm>
          <a:prstGeom prst="rect">
            <a:avLst/>
          </a:prstGeom>
          <a:solidFill>
            <a:srgbClr val="0000FF"/>
          </a:solidFill>
          <a:ln w="952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rgbClr val="FFFFFF"/>
                </a:solidFill>
              </a:rPr>
              <a:t>Decentralization &amp; Local Government Policy </a:t>
            </a:r>
            <a:endParaRPr lang="en-US" sz="1100" dirty="0">
              <a:solidFill>
                <a:srgbClr val="FFFFFF"/>
              </a:solidFill>
            </a:endParaRPr>
          </a:p>
        </p:txBody>
      </p:sp>
      <p:cxnSp>
        <p:nvCxnSpPr>
          <p:cNvPr id="74" name="Shape 40"/>
          <p:cNvCxnSpPr>
            <a:stCxn id="61" idx="3"/>
          </p:cNvCxnSpPr>
          <p:nvPr/>
        </p:nvCxnSpPr>
        <p:spPr>
          <a:xfrm flipV="1">
            <a:off x="6400800" y="2590800"/>
            <a:ext cx="1447800" cy="2476500"/>
          </a:xfrm>
          <a:prstGeom prst="bentConnector2">
            <a:avLst/>
          </a:prstGeom>
          <a:ln w="12700"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75" name="Elbow Connector 74"/>
          <p:cNvCxnSpPr>
            <a:stCxn id="52" idx="2"/>
            <a:endCxn id="61" idx="2"/>
          </p:cNvCxnSpPr>
          <p:nvPr/>
        </p:nvCxnSpPr>
        <p:spPr>
          <a:xfrm rot="5400000" flipH="1" flipV="1">
            <a:off x="3848100" y="3962400"/>
            <a:ext cx="609600" cy="3352800"/>
          </a:xfrm>
          <a:prstGeom prst="bentConnector3">
            <a:avLst>
              <a:gd name="adj1" fmla="val -73485"/>
            </a:avLst>
          </a:prstGeom>
          <a:ln w="12700" cap="flat" cmpd="sng" algn="ctr">
            <a:solidFill>
              <a:srgbClr val="FF0000"/>
            </a:solidFill>
            <a:prstDash val="sysDash"/>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800100" y="1193800"/>
            <a:ext cx="990600" cy="406400"/>
          </a:xfrm>
          <a:prstGeom prst="rect">
            <a:avLst/>
          </a:prstGeom>
          <a:noFill/>
          <a:ln w="952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DSU/MOLD</a:t>
            </a:r>
          </a:p>
          <a:p>
            <a:pPr algn="ctr"/>
            <a:r>
              <a:rPr lang="en-US" sz="1200" dirty="0" smtClean="0">
                <a:solidFill>
                  <a:schemeClr val="tx1"/>
                </a:solidFill>
              </a:rPr>
              <a:t>Output</a:t>
            </a:r>
            <a:endParaRPr lang="en-US" sz="1200" dirty="0">
              <a:solidFill>
                <a:schemeClr val="tx1"/>
              </a:solidFill>
            </a:endParaRPr>
          </a:p>
        </p:txBody>
      </p:sp>
      <p:sp>
        <p:nvSpPr>
          <p:cNvPr id="77" name="Rectangle 76"/>
          <p:cNvSpPr/>
          <p:nvPr/>
        </p:nvSpPr>
        <p:spPr>
          <a:xfrm>
            <a:off x="3158835" y="1193800"/>
            <a:ext cx="990600" cy="406400"/>
          </a:xfrm>
          <a:prstGeom prst="rect">
            <a:avLst/>
          </a:prstGeom>
          <a:noFill/>
          <a:ln w="952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DSU/MOLD</a:t>
            </a:r>
          </a:p>
          <a:p>
            <a:pPr algn="ctr"/>
            <a:r>
              <a:rPr lang="en-US" sz="1200" dirty="0" smtClean="0">
                <a:solidFill>
                  <a:schemeClr val="tx1"/>
                </a:solidFill>
              </a:rPr>
              <a:t>Output</a:t>
            </a:r>
            <a:endParaRPr lang="en-US" sz="1200" dirty="0">
              <a:solidFill>
                <a:schemeClr val="tx1"/>
              </a:solidFill>
            </a:endParaRPr>
          </a:p>
        </p:txBody>
      </p:sp>
      <p:sp>
        <p:nvSpPr>
          <p:cNvPr id="78" name="Rectangle 77"/>
          <p:cNvSpPr/>
          <p:nvPr/>
        </p:nvSpPr>
        <p:spPr>
          <a:xfrm>
            <a:off x="7353300" y="1193800"/>
            <a:ext cx="990600" cy="406400"/>
          </a:xfrm>
          <a:prstGeom prst="rect">
            <a:avLst/>
          </a:prstGeom>
          <a:noFill/>
          <a:ln w="952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tx1"/>
                </a:solidFill>
              </a:rPr>
              <a:t>DSU/MOLD</a:t>
            </a:r>
          </a:p>
          <a:p>
            <a:pPr algn="ctr"/>
            <a:r>
              <a:rPr lang="en-US" sz="1200" dirty="0" smtClean="0">
                <a:solidFill>
                  <a:schemeClr val="tx1"/>
                </a:solidFill>
              </a:rPr>
              <a:t>Output</a:t>
            </a:r>
            <a:endParaRPr lang="en-US" sz="1200" dirty="0">
              <a:solidFill>
                <a:schemeClr val="tx1"/>
              </a:solidFill>
            </a:endParaRPr>
          </a:p>
        </p:txBody>
      </p:sp>
      <p:cxnSp>
        <p:nvCxnSpPr>
          <p:cNvPr id="79" name="Elbow Connector 78"/>
          <p:cNvCxnSpPr>
            <a:stCxn id="76" idx="2"/>
            <a:endCxn id="50" idx="0"/>
          </p:cNvCxnSpPr>
          <p:nvPr/>
        </p:nvCxnSpPr>
        <p:spPr>
          <a:xfrm rot="5400000">
            <a:off x="1066800" y="1828800"/>
            <a:ext cx="457200" cy="1588"/>
          </a:xfrm>
          <a:prstGeom prst="bentConnector3">
            <a:avLst>
              <a:gd name="adj1" fmla="val 50000"/>
            </a:avLst>
          </a:prstGeom>
          <a:ln w="9525"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80" name="Elbow Connector 79"/>
          <p:cNvCxnSpPr>
            <a:stCxn id="77" idx="2"/>
            <a:endCxn id="57" idx="0"/>
          </p:cNvCxnSpPr>
          <p:nvPr/>
        </p:nvCxnSpPr>
        <p:spPr>
          <a:xfrm rot="16200000" flipH="1">
            <a:off x="3427267" y="1827067"/>
            <a:ext cx="457200" cy="3465"/>
          </a:xfrm>
          <a:prstGeom prst="bentConnector3">
            <a:avLst>
              <a:gd name="adj1" fmla="val 50000"/>
            </a:avLst>
          </a:prstGeom>
          <a:ln w="9525"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81" name="Elbow Connector 80"/>
          <p:cNvCxnSpPr>
            <a:stCxn id="78" idx="2"/>
            <a:endCxn id="73" idx="0"/>
          </p:cNvCxnSpPr>
          <p:nvPr/>
        </p:nvCxnSpPr>
        <p:spPr>
          <a:xfrm rot="5400000">
            <a:off x="7620000" y="1828800"/>
            <a:ext cx="457200" cy="1588"/>
          </a:xfrm>
          <a:prstGeom prst="bentConnector3">
            <a:avLst>
              <a:gd name="adj1" fmla="val 50000"/>
            </a:avLst>
          </a:prstGeom>
          <a:ln w="9525"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82" name="Rectangle 81"/>
          <p:cNvSpPr/>
          <p:nvPr/>
        </p:nvSpPr>
        <p:spPr>
          <a:xfrm>
            <a:off x="0" y="0"/>
            <a:ext cx="9144000" cy="254000"/>
          </a:xfrm>
          <a:prstGeom prst="rect">
            <a:avLst/>
          </a:prstGeom>
          <a:solidFill>
            <a:schemeClr val="tx1">
              <a:lumMod val="65000"/>
              <a:lumOff val="35000"/>
            </a:schemeClr>
          </a:solidFill>
          <a:ln w="9525" cap="flat" cmpd="sng" algn="ctr">
            <a:no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bg1"/>
                </a:solidFill>
              </a:rPr>
              <a:t>LG Policy Reform/Development Process</a:t>
            </a:r>
            <a:endParaRPr lang="en-US" sz="1600" dirty="0">
              <a:solidFill>
                <a:schemeClr val="bg1"/>
              </a:solidFill>
            </a:endParaRPr>
          </a:p>
        </p:txBody>
      </p:sp>
      <p:sp>
        <p:nvSpPr>
          <p:cNvPr id="83" name="Rectangle 82"/>
          <p:cNvSpPr/>
          <p:nvPr/>
        </p:nvSpPr>
        <p:spPr>
          <a:xfrm>
            <a:off x="5105400" y="1676400"/>
            <a:ext cx="1447800" cy="381000"/>
          </a:xfrm>
          <a:prstGeom prst="rect">
            <a:avLst/>
          </a:prstGeom>
          <a:solidFill>
            <a:srgbClr val="FF6600"/>
          </a:solidFill>
          <a:ln w="9525" cap="flat" cmpd="sng" algn="ctr">
            <a:solidFill>
              <a:schemeClr val="tx1"/>
            </a:solidFill>
            <a:prstDash val="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FFFFFF"/>
                </a:solidFill>
              </a:rPr>
              <a:t>Inter-ministerial Negotiations</a:t>
            </a:r>
            <a:endParaRPr lang="en-US" sz="1200" dirty="0">
              <a:solidFill>
                <a:srgbClr val="FFFFFF"/>
              </a:solidFill>
            </a:endParaRPr>
          </a:p>
        </p:txBody>
      </p:sp>
      <p:cxnSp>
        <p:nvCxnSpPr>
          <p:cNvPr id="84" name="Elbow Connector 83"/>
          <p:cNvCxnSpPr>
            <a:stCxn id="71" idx="0"/>
            <a:endCxn id="83" idx="2"/>
          </p:cNvCxnSpPr>
          <p:nvPr/>
        </p:nvCxnSpPr>
        <p:spPr>
          <a:xfrm rot="5400000" flipH="1" flipV="1">
            <a:off x="5360555" y="2526145"/>
            <a:ext cx="937490" cy="1588"/>
          </a:xfrm>
          <a:prstGeom prst="bentConnector3">
            <a:avLst>
              <a:gd name="adj1" fmla="val 50000"/>
            </a:avLst>
          </a:prstGeom>
          <a:ln w="9525"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85" name="Elbow Connector 84"/>
          <p:cNvCxnSpPr>
            <a:stCxn id="83" idx="3"/>
          </p:cNvCxnSpPr>
          <p:nvPr/>
        </p:nvCxnSpPr>
        <p:spPr>
          <a:xfrm>
            <a:off x="6553200" y="1866900"/>
            <a:ext cx="609600" cy="458788"/>
          </a:xfrm>
          <a:prstGeom prst="bentConnector3">
            <a:avLst>
              <a:gd name="adj1" fmla="val 50000"/>
            </a:avLst>
          </a:prstGeom>
          <a:ln w="9525" cap="flat" cmpd="sng" algn="ctr">
            <a:solidFill>
              <a:srgbClr val="FF0000"/>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86" name="Rectangle 85"/>
          <p:cNvSpPr/>
          <p:nvPr/>
        </p:nvSpPr>
        <p:spPr>
          <a:xfrm>
            <a:off x="611717" y="347134"/>
            <a:ext cx="658283" cy="186266"/>
          </a:xfrm>
          <a:prstGeom prst="rect">
            <a:avLst/>
          </a:prstGeom>
          <a:solidFill>
            <a:schemeClr val="bg2">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dirty="0" smtClean="0"/>
              <a:t>2011</a:t>
            </a:r>
            <a:endParaRPr lang="en-US" sz="1200" b="1" dirty="0"/>
          </a:p>
        </p:txBody>
      </p:sp>
      <p:sp>
        <p:nvSpPr>
          <p:cNvPr id="87" name="Rectangle 86"/>
          <p:cNvSpPr/>
          <p:nvPr/>
        </p:nvSpPr>
        <p:spPr>
          <a:xfrm>
            <a:off x="304800" y="1752600"/>
            <a:ext cx="304799" cy="304800"/>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1</a:t>
            </a:r>
            <a:endParaRPr lang="en-US" dirty="0"/>
          </a:p>
        </p:txBody>
      </p:sp>
      <p:sp>
        <p:nvSpPr>
          <p:cNvPr id="88" name="Rectangle 87"/>
          <p:cNvSpPr/>
          <p:nvPr/>
        </p:nvSpPr>
        <p:spPr>
          <a:xfrm>
            <a:off x="2667000" y="1752600"/>
            <a:ext cx="304799" cy="304800"/>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2</a:t>
            </a:r>
            <a:endParaRPr lang="en-US" dirty="0"/>
          </a:p>
        </p:txBody>
      </p:sp>
      <p:sp>
        <p:nvSpPr>
          <p:cNvPr id="89" name="Rectangle 88"/>
          <p:cNvSpPr/>
          <p:nvPr/>
        </p:nvSpPr>
        <p:spPr>
          <a:xfrm>
            <a:off x="6858001" y="1752600"/>
            <a:ext cx="304799" cy="304800"/>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3</a:t>
            </a:r>
            <a:endParaRPr lang="en-US" dirty="0"/>
          </a:p>
        </p:txBody>
      </p:sp>
    </p:spTree>
    <p:extLst>
      <p:ext uri="{BB962C8B-B14F-4D97-AF65-F5344CB8AC3E}">
        <p14:creationId xmlns:p14="http://schemas.microsoft.com/office/powerpoint/2010/main" val="7890174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6803</TotalTime>
  <Words>3013</Words>
  <Application>Microsoft Macintosh PowerPoint</Application>
  <PresentationFormat>On-screen Show (4:3)</PresentationFormat>
  <Paragraphs>621</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Reconstructing/Reforming a Local Government System:</vt:lpstr>
      <vt:lpstr>PowerPoint Presentation</vt:lpstr>
      <vt:lpstr>PowerPoint Presentation</vt:lpstr>
      <vt:lpstr>Reconstructing/Reforming a Local Government System:</vt:lpstr>
      <vt:lpstr>Reconstructing/Reforming a Local Government System: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Aladeen Shawa</dc:creator>
  <cp:lastModifiedBy>Aladeen Shawa</cp:lastModifiedBy>
  <cp:revision>34</cp:revision>
  <dcterms:created xsi:type="dcterms:W3CDTF">2015-04-10T15:14:31Z</dcterms:created>
  <dcterms:modified xsi:type="dcterms:W3CDTF">2015-04-15T09:34:39Z</dcterms:modified>
</cp:coreProperties>
</file>